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3" r:id="rId2"/>
    <p:sldMasterId id="2147483669" r:id="rId3"/>
  </p:sldMasterIdLst>
  <p:notesMasterIdLst>
    <p:notesMasterId r:id="rId41"/>
  </p:notesMasterIdLst>
  <p:sldIdLst>
    <p:sldId id="256" r:id="rId4"/>
    <p:sldId id="357" r:id="rId5"/>
    <p:sldId id="358" r:id="rId6"/>
    <p:sldId id="359" r:id="rId7"/>
    <p:sldId id="360" r:id="rId8"/>
    <p:sldId id="338" r:id="rId9"/>
    <p:sldId id="339" r:id="rId10"/>
    <p:sldId id="361" r:id="rId11"/>
    <p:sldId id="321" r:id="rId12"/>
    <p:sldId id="334" r:id="rId13"/>
    <p:sldId id="362" r:id="rId14"/>
    <p:sldId id="363" r:id="rId15"/>
    <p:sldId id="364" r:id="rId16"/>
    <p:sldId id="340" r:id="rId17"/>
    <p:sldId id="341" r:id="rId18"/>
    <p:sldId id="342" r:id="rId19"/>
    <p:sldId id="365" r:id="rId20"/>
    <p:sldId id="335" r:id="rId21"/>
    <p:sldId id="336" r:id="rId22"/>
    <p:sldId id="366" r:id="rId23"/>
    <p:sldId id="371" r:id="rId24"/>
    <p:sldId id="372" r:id="rId25"/>
    <p:sldId id="292" r:id="rId26"/>
    <p:sldId id="264" r:id="rId27"/>
    <p:sldId id="300" r:id="rId28"/>
    <p:sldId id="306" r:id="rId29"/>
    <p:sldId id="307" r:id="rId30"/>
    <p:sldId id="373" r:id="rId31"/>
    <p:sldId id="302" r:id="rId32"/>
    <p:sldId id="303" r:id="rId33"/>
    <p:sldId id="332" r:id="rId34"/>
    <p:sldId id="374" r:id="rId35"/>
    <p:sldId id="377" r:id="rId36"/>
    <p:sldId id="349" r:id="rId37"/>
    <p:sldId id="351" r:id="rId38"/>
    <p:sldId id="375" r:id="rId39"/>
    <p:sldId id="376" r:id="rId40"/>
  </p:sldIdLst>
  <p:sldSz cx="12192000" cy="6858000"/>
  <p:notesSz cx="6791325" cy="9921875"/>
  <p:embeddedFontLst>
    <p:embeddedFont>
      <p:font typeface="Raleway ExtraBold" panose="020B0604020202020204" charset="0"/>
      <p:bold r:id="rId42"/>
      <p:italic r:id="rId43"/>
      <p:boldItalic r:id="rId44"/>
    </p:embeddedFont>
    <p:embeddedFont>
      <p:font typeface="맑은 고딕" panose="020B0503020000020004" pitchFamily="34" charset="-127"/>
      <p:regular r:id="rId45"/>
      <p:bold r:id="rId46"/>
    </p:embeddedFont>
    <p:embeddedFont>
      <p:font typeface="Calibri" panose="020F0502020204030204" pitchFamily="34" charset="0"/>
      <p:regular r:id="rId47"/>
      <p:bold r:id="rId48"/>
      <p:italic r:id="rId49"/>
      <p:boldItalic r:id="rId50"/>
    </p:embeddedFont>
    <p:embeddedFont>
      <p:font typeface="Arial Black" panose="020B0A04020102020204" pitchFamily="34" charset="0"/>
      <p:bold r:id="rId51"/>
    </p:embeddedFont>
    <p:embeddedFont>
      <p:font typeface="Raleway" panose="020B0604020202020204" charset="0"/>
      <p:regular r:id="rId52"/>
      <p:bold r:id="rId53"/>
      <p:italic r:id="rId54"/>
      <p:boldItalic r:id="rId55"/>
    </p:embeddedFont>
    <p:embeddedFont>
      <p:font typeface="Mongolian Baiti" panose="03000500000000000000" pitchFamily="66" charset="0"/>
      <p:regular r:id="rId56"/>
    </p:embeddedFont>
    <p:embeddedFont>
      <p:font typeface="Raleway ExtraLight" panose="020B0604020202020204" charset="0"/>
      <p:regular r:id="rId57"/>
      <p:italic r:id="rId58"/>
    </p:embeddedFont>
  </p:embeddedFont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0033CC"/>
    <a:srgbClr val="F4FBE1"/>
    <a:srgbClr val="FFFAEB"/>
    <a:srgbClr val="4BFF9C"/>
    <a:srgbClr val="C55A11"/>
    <a:srgbClr val="050903"/>
    <a:srgbClr val="0D1408"/>
    <a:srgbClr val="1B2911"/>
    <a:srgbClr val="2539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660"/>
  </p:normalViewPr>
  <p:slideViewPr>
    <p:cSldViewPr snapToGrid="0">
      <p:cViewPr varScale="1">
        <p:scale>
          <a:sx n="66" d="100"/>
          <a:sy n="66" d="100"/>
        </p:scale>
        <p:origin x="484" y="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5" Type="http://schemas.openxmlformats.org/officeDocument/2006/relationships/slide" Target="slides/slide2.xml"/><Relationship Id="rId61" Type="http://schemas.openxmlformats.org/officeDocument/2006/relationships/theme" Target="theme/theme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8" Type="http://schemas.openxmlformats.org/officeDocument/2006/relationships/slide" Target="slides/slide5.xml"/><Relationship Id="rId51" Type="http://schemas.openxmlformats.org/officeDocument/2006/relationships/font" Target="fonts/font10.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5.fntdata"/><Relationship Id="rId59"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2908" cy="497817"/>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46846" y="0"/>
            <a:ext cx="2942908" cy="497817"/>
          </a:xfrm>
          <a:prstGeom prst="rect">
            <a:avLst/>
          </a:prstGeom>
        </p:spPr>
        <p:txBody>
          <a:bodyPr vert="horz" lIns="91440" tIns="45720" rIns="91440" bIns="45720" rtlCol="0"/>
          <a:lstStyle>
            <a:lvl1pPr algn="r">
              <a:defRPr sz="1200"/>
            </a:lvl1pPr>
          </a:lstStyle>
          <a:p>
            <a:fld id="{F46A2D43-3A98-4875-8394-A02588BABB0A}" type="datetimeFigureOut">
              <a:rPr lang="pt-BR" smtClean="0"/>
              <a:t>15/05/2019</a:t>
            </a:fld>
            <a:endParaRPr lang="pt-BR"/>
          </a:p>
        </p:txBody>
      </p:sp>
      <p:sp>
        <p:nvSpPr>
          <p:cNvPr id="4" name="Espaço Reservado para Imagem de Slide 3"/>
          <p:cNvSpPr>
            <a:spLocks noGrp="1" noRot="1" noChangeAspect="1"/>
          </p:cNvSpPr>
          <p:nvPr>
            <p:ph type="sldImg" idx="2"/>
          </p:nvPr>
        </p:nvSpPr>
        <p:spPr>
          <a:xfrm>
            <a:off x="419100" y="1239838"/>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133" y="4774902"/>
            <a:ext cx="5433060" cy="3906738"/>
          </a:xfrm>
          <a:prstGeom prst="rect">
            <a:avLst/>
          </a:prstGeom>
        </p:spPr>
        <p:txBody>
          <a:bodyPr vert="horz" lIns="91440" tIns="45720" rIns="91440" bIns="45720" rtlCol="0"/>
          <a:lstStyle/>
          <a:p>
            <a:pPr lvl="0"/>
            <a:r>
              <a:rPr lang="pt-BR" smtClean="0"/>
              <a:t>Editar estilos de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Rodapé 5"/>
          <p:cNvSpPr>
            <a:spLocks noGrp="1"/>
          </p:cNvSpPr>
          <p:nvPr>
            <p:ph type="ftr" sz="quarter" idx="4"/>
          </p:nvPr>
        </p:nvSpPr>
        <p:spPr>
          <a:xfrm>
            <a:off x="0" y="9424060"/>
            <a:ext cx="2942908" cy="497816"/>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46846" y="9424060"/>
            <a:ext cx="2942908" cy="497816"/>
          </a:xfrm>
          <a:prstGeom prst="rect">
            <a:avLst/>
          </a:prstGeom>
        </p:spPr>
        <p:txBody>
          <a:bodyPr vert="horz" lIns="91440" tIns="45720" rIns="91440" bIns="45720" rtlCol="0" anchor="b"/>
          <a:lstStyle>
            <a:lvl1pPr algn="r">
              <a:defRPr sz="1200"/>
            </a:lvl1pPr>
          </a:lstStyle>
          <a:p>
            <a:fld id="{4F8D2668-9C60-41C2-A765-D1C3B979275D}" type="slidenum">
              <a:rPr lang="pt-BR" smtClean="0"/>
              <a:t>‹nº›</a:t>
            </a:fld>
            <a:endParaRPr lang="pt-BR"/>
          </a:p>
        </p:txBody>
      </p:sp>
    </p:spTree>
    <p:extLst>
      <p:ext uri="{BB962C8B-B14F-4D97-AF65-F5344CB8AC3E}">
        <p14:creationId xmlns:p14="http://schemas.microsoft.com/office/powerpoint/2010/main" val="3126405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6" name="Triângulo Retângulo 7"/>
          <p:cNvSpPr/>
          <p:nvPr userDrawn="1"/>
        </p:nvSpPr>
        <p:spPr>
          <a:xfrm rot="10800000" flipH="1" flipV="1">
            <a:off x="0" y="0"/>
            <a:ext cx="12191999" cy="6858001"/>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 name="connsiteX0" fmla="*/ 0 w 13271157"/>
              <a:gd name="connsiteY0" fmla="*/ 6742280 h 6742280"/>
              <a:gd name="connsiteX1" fmla="*/ 0 w 13271157"/>
              <a:gd name="connsiteY1" fmla="*/ 0 h 6742280"/>
              <a:gd name="connsiteX2" fmla="*/ 13271157 w 13271157"/>
              <a:gd name="connsiteY2" fmla="*/ 6729923 h 6742280"/>
              <a:gd name="connsiteX3" fmla="*/ 0 w 13271157"/>
              <a:gd name="connsiteY3" fmla="*/ 6742280 h 6742280"/>
              <a:gd name="connsiteX0" fmla="*/ 0 w 11054556"/>
              <a:gd name="connsiteY0" fmla="*/ 6742280 h 6742280"/>
              <a:gd name="connsiteX1" fmla="*/ 0 w 11054556"/>
              <a:gd name="connsiteY1" fmla="*/ 0 h 6742280"/>
              <a:gd name="connsiteX2" fmla="*/ 11054556 w 11054556"/>
              <a:gd name="connsiteY2" fmla="*/ 6741526 h 6742280"/>
              <a:gd name="connsiteX3" fmla="*/ 0 w 11054556"/>
              <a:gd name="connsiteY3" fmla="*/ 6742280 h 6742280"/>
            </a:gdLst>
            <a:ahLst/>
            <a:cxnLst>
              <a:cxn ang="0">
                <a:pos x="connsiteX0" y="connsiteY0"/>
              </a:cxn>
              <a:cxn ang="0">
                <a:pos x="connsiteX1" y="connsiteY1"/>
              </a:cxn>
              <a:cxn ang="0">
                <a:pos x="connsiteX2" y="connsiteY2"/>
              </a:cxn>
              <a:cxn ang="0">
                <a:pos x="connsiteX3" y="connsiteY3"/>
              </a:cxn>
            </a:cxnLst>
            <a:rect l="l" t="t" r="r" b="b"/>
            <a:pathLst>
              <a:path w="11054556" h="6742280">
                <a:moveTo>
                  <a:pt x="0" y="6742280"/>
                </a:moveTo>
                <a:lnTo>
                  <a:pt x="0" y="0"/>
                </a:lnTo>
                <a:lnTo>
                  <a:pt x="11054556" y="6741526"/>
                </a:lnTo>
                <a:lnTo>
                  <a:pt x="0" y="6742280"/>
                </a:lnTo>
                <a:close/>
              </a:path>
            </a:pathLst>
          </a:custGeom>
          <a:solidFill>
            <a:srgbClr val="050903">
              <a:alpha val="6000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effectLst>
                <a:outerShdw blurRad="50800" dist="38100" dir="8100000" algn="tr" rotWithShape="0">
                  <a:prstClr val="black">
                    <a:alpha val="40000"/>
                  </a:prstClr>
                </a:outerShdw>
              </a:effectLst>
            </a:endParaRPr>
          </a:p>
        </p:txBody>
      </p:sp>
      <p:sp>
        <p:nvSpPr>
          <p:cNvPr id="14" name="Título 13"/>
          <p:cNvSpPr>
            <a:spLocks noGrp="1"/>
          </p:cNvSpPr>
          <p:nvPr>
            <p:ph type="title" hasCustomPrompt="1"/>
          </p:nvPr>
        </p:nvSpPr>
        <p:spPr>
          <a:xfrm>
            <a:off x="218944" y="3884515"/>
            <a:ext cx="6993855" cy="1091889"/>
          </a:xfrm>
          <a:prstGeom prst="rect">
            <a:avLst/>
          </a:prstGeom>
        </p:spPr>
        <p:txBody>
          <a:bodyPr/>
          <a:lstStyle>
            <a:lvl1pPr>
              <a:defRPr sz="3600"/>
            </a:lvl1pPr>
          </a:lstStyle>
          <a:p>
            <a:r>
              <a:rPr lang="pt-BR" sz="3600" dirty="0">
                <a:solidFill>
                  <a:schemeClr val="bg1"/>
                </a:solidFill>
                <a:latin typeface="Raleway ExtraBold" panose="020B0903030101060003" pitchFamily="34" charset="0"/>
              </a:rPr>
              <a:t>LOREM IPSUM SIT AMET </a:t>
            </a:r>
            <a:br>
              <a:rPr lang="pt-BR" sz="3600" dirty="0">
                <a:solidFill>
                  <a:schemeClr val="bg1"/>
                </a:solidFill>
                <a:latin typeface="Raleway ExtraBold" panose="020B0903030101060003" pitchFamily="34" charset="0"/>
              </a:rPr>
            </a:br>
            <a:r>
              <a:rPr lang="pt-BR" sz="3600" dirty="0">
                <a:solidFill>
                  <a:schemeClr val="bg1"/>
                </a:solidFill>
                <a:latin typeface="Raleway ExtraBold" panose="020B0903030101060003" pitchFamily="34" charset="0"/>
              </a:rPr>
              <a:t>CONSECTETUR</a:t>
            </a:r>
          </a:p>
        </p:txBody>
      </p:sp>
      <p:sp>
        <p:nvSpPr>
          <p:cNvPr id="21" name="Espaço Reservado para Texto 20"/>
          <p:cNvSpPr>
            <a:spLocks noGrp="1"/>
          </p:cNvSpPr>
          <p:nvPr>
            <p:ph type="body" sz="quarter" idx="10" hasCustomPrompt="1"/>
          </p:nvPr>
        </p:nvSpPr>
        <p:spPr>
          <a:xfrm>
            <a:off x="228469" y="5130506"/>
            <a:ext cx="6984330" cy="914400"/>
          </a:xfrm>
          <a:prstGeom prst="rect">
            <a:avLst/>
          </a:prstGeom>
        </p:spPr>
        <p:txBody>
          <a:bodyPr/>
          <a:lstStyle>
            <a:lvl1pPr marL="0" indent="0">
              <a:buFontTx/>
              <a:buNone/>
              <a:defRPr sz="1600">
                <a:solidFill>
                  <a:schemeClr val="bg1"/>
                </a:solidFill>
                <a:latin typeface="Raleway ExtraLight" panose="020B03030301010600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pt-BR" sz="1600" b="0" i="0" kern="1200" dirty="0" err="1">
                <a:solidFill>
                  <a:schemeClr val="bg1"/>
                </a:solidFill>
                <a:effectLst/>
                <a:latin typeface="Raleway ExtraLight" panose="020B0303030101060003" pitchFamily="34" charset="0"/>
                <a:ea typeface="+mn-ea"/>
                <a:cs typeface="+mn-cs"/>
              </a:rPr>
              <a:t>Nullam</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orci</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diam</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pretium</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sit</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amet</a:t>
            </a:r>
            <a:r>
              <a:rPr lang="pt-BR" sz="1600" b="0" i="0" kern="1200" dirty="0">
                <a:solidFill>
                  <a:schemeClr val="bg1"/>
                </a:solidFill>
                <a:effectLst/>
                <a:latin typeface="Raleway ExtraLight" panose="020B0303030101060003" pitchFamily="34" charset="0"/>
                <a:ea typeface="+mn-ea"/>
                <a:cs typeface="+mn-cs"/>
              </a:rPr>
              <a:t> ipsum </a:t>
            </a:r>
            <a:r>
              <a:rPr lang="pt-BR" sz="1600" b="0" i="0" kern="1200" dirty="0" err="1">
                <a:solidFill>
                  <a:schemeClr val="bg1"/>
                </a:solidFill>
                <a:effectLst/>
                <a:latin typeface="Raleway ExtraLight" panose="020B0303030101060003" pitchFamily="34" charset="0"/>
                <a:ea typeface="+mn-ea"/>
                <a:cs typeface="+mn-cs"/>
              </a:rPr>
              <a:t>sit</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amet</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sagittis</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vulputate</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augue</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Nulla</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pulvinar</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porttitor</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nisl</a:t>
            </a:r>
            <a:r>
              <a:rPr lang="pt-BR" sz="1600" b="0" i="0" kern="1200" dirty="0">
                <a:solidFill>
                  <a:schemeClr val="bg1"/>
                </a:solidFill>
                <a:effectLst/>
                <a:latin typeface="Raleway ExtraLight" panose="020B0303030101060003" pitchFamily="34" charset="0"/>
                <a:ea typeface="+mn-ea"/>
                <a:cs typeface="+mn-cs"/>
              </a:rPr>
              <a:t>, ac </a:t>
            </a:r>
            <a:r>
              <a:rPr lang="pt-BR" sz="1600" b="0" i="0" kern="1200" dirty="0" err="1">
                <a:solidFill>
                  <a:schemeClr val="bg1"/>
                </a:solidFill>
                <a:effectLst/>
                <a:latin typeface="Raleway ExtraLight" panose="020B0303030101060003" pitchFamily="34" charset="0"/>
                <a:ea typeface="+mn-ea"/>
                <a:cs typeface="+mn-cs"/>
              </a:rPr>
              <a:t>efficitur</a:t>
            </a:r>
            <a:r>
              <a:rPr lang="pt-BR" sz="1600" b="0" i="0" kern="1200" dirty="0">
                <a:solidFill>
                  <a:schemeClr val="bg1"/>
                </a:solidFill>
                <a:effectLst/>
                <a:latin typeface="Raleway ExtraLight" panose="020B0303030101060003" pitchFamily="34" charset="0"/>
                <a:ea typeface="+mn-ea"/>
                <a:cs typeface="+mn-cs"/>
              </a:rPr>
              <a:t> </a:t>
            </a:r>
            <a:r>
              <a:rPr lang="pt-BR" sz="1600" b="0" i="0" kern="1200" dirty="0" err="1">
                <a:solidFill>
                  <a:schemeClr val="bg1"/>
                </a:solidFill>
                <a:effectLst/>
                <a:latin typeface="Raleway ExtraLight" panose="020B0303030101060003" pitchFamily="34" charset="0"/>
                <a:ea typeface="+mn-ea"/>
                <a:cs typeface="+mn-cs"/>
              </a:rPr>
              <a:t>tellus</a:t>
            </a:r>
            <a:r>
              <a:rPr lang="pt-BR" sz="1600" b="0" i="0" kern="1200" dirty="0">
                <a:solidFill>
                  <a:schemeClr val="bg1"/>
                </a:solidFill>
                <a:effectLst/>
                <a:latin typeface="Raleway ExtraLight" panose="020B0303030101060003" pitchFamily="34" charset="0"/>
                <a:ea typeface="+mn-ea"/>
                <a:cs typeface="+mn-cs"/>
              </a:rPr>
              <a:t>.</a:t>
            </a:r>
            <a:endParaRPr lang="pt-BR" sz="1600" dirty="0">
              <a:solidFill>
                <a:schemeClr val="bg1"/>
              </a:solidFill>
              <a:latin typeface="Raleway ExtraLight" panose="020B0303030101060003" pitchFamily="34" charset="0"/>
            </a:endParaRPr>
          </a:p>
        </p:txBody>
      </p:sp>
      <p:sp>
        <p:nvSpPr>
          <p:cNvPr id="24" name="Espaço Reservado para Texto 23"/>
          <p:cNvSpPr>
            <a:spLocks noGrp="1"/>
          </p:cNvSpPr>
          <p:nvPr>
            <p:ph type="body" sz="quarter" idx="11" hasCustomPrompt="1"/>
          </p:nvPr>
        </p:nvSpPr>
        <p:spPr>
          <a:xfrm>
            <a:off x="242149" y="3641189"/>
            <a:ext cx="6970650" cy="271901"/>
          </a:xfrm>
          <a:prstGeom prst="rect">
            <a:avLst/>
          </a:prstGeom>
        </p:spPr>
        <p:txBody>
          <a:bodyPr/>
          <a:lstStyle>
            <a:lvl1pPr marL="0" indent="0" algn="l">
              <a:buNone/>
              <a:defRPr sz="1200" b="1">
                <a:solidFill>
                  <a:schemeClr val="bg1"/>
                </a:solidFill>
                <a:latin typeface="Raleway" panose="020B0503030101060003" pitchFamily="34" charset="0"/>
              </a:defRPr>
            </a:lvl1pPr>
          </a:lstStyle>
          <a:p>
            <a:pPr algn="l"/>
            <a:r>
              <a:rPr lang="pt-BR" sz="1200" dirty="0">
                <a:effectLst/>
              </a:rPr>
              <a:t>SECRETARIA DE PETRÓLEO, GÁS NATURAL E BIO COMBUSTÍVEIS</a:t>
            </a:r>
          </a:p>
        </p:txBody>
      </p:sp>
      <p:grpSp>
        <p:nvGrpSpPr>
          <p:cNvPr id="7" name="Agrupar 6"/>
          <p:cNvGrpSpPr/>
          <p:nvPr userDrawn="1"/>
        </p:nvGrpSpPr>
        <p:grpSpPr>
          <a:xfrm>
            <a:off x="7078566" y="4772025"/>
            <a:ext cx="5124446" cy="2103392"/>
            <a:chOff x="7067549" y="4772025"/>
            <a:chExt cx="5124446" cy="2103392"/>
          </a:xfrm>
        </p:grpSpPr>
        <p:sp>
          <p:nvSpPr>
            <p:cNvPr id="8"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9" name="Imagem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Tree>
    <p:extLst>
      <p:ext uri="{BB962C8B-B14F-4D97-AF65-F5344CB8AC3E}">
        <p14:creationId xmlns:p14="http://schemas.microsoft.com/office/powerpoint/2010/main" val="3742361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1" y="0"/>
            <a:ext cx="12192000" cy="6896558"/>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effectLst>
                <a:outerShdw blurRad="50800" dist="38100" dir="8100000" algn="tr" rotWithShape="0">
                  <a:prstClr val="black">
                    <a:alpha val="40000"/>
                  </a:prstClr>
                </a:outerShdw>
              </a:effectLst>
            </a:endParaRPr>
          </a:p>
        </p:txBody>
      </p:sp>
      <p:sp>
        <p:nvSpPr>
          <p:cNvPr id="15" name="Espaço Reservado para Texto 23"/>
          <p:cNvSpPr>
            <a:spLocks noGrp="1"/>
          </p:cNvSpPr>
          <p:nvPr>
            <p:ph type="body" sz="quarter" idx="11" hasCustomPrompt="1"/>
          </p:nvPr>
        </p:nvSpPr>
        <p:spPr>
          <a:xfrm>
            <a:off x="242149" y="395998"/>
            <a:ext cx="6396776" cy="247183"/>
          </a:xfrm>
          <a:prstGeom prst="rect">
            <a:avLst/>
          </a:prstGeom>
        </p:spPr>
        <p:txBody>
          <a:bodyPr/>
          <a:lstStyle>
            <a:lvl1pPr marL="0" indent="0">
              <a:buNone/>
              <a:defRPr sz="1200" b="1">
                <a:solidFill>
                  <a:schemeClr val="bg1"/>
                </a:solidFill>
                <a:latin typeface="Raleway" panose="020B0503030101060003" pitchFamily="34" charset="0"/>
              </a:defRPr>
            </a:lvl1pPr>
          </a:lstStyle>
          <a:p>
            <a:pPr lvl="0"/>
            <a:r>
              <a:rPr lang="pt-BR" dirty="0" smtClean="0"/>
              <a:t>SECRETARIA DE PETRÓLEO, GÁS NATURAL E BIOCOMBUSTÍVEIS</a:t>
            </a:r>
          </a:p>
        </p:txBody>
      </p:sp>
      <p:sp>
        <p:nvSpPr>
          <p:cNvPr id="16" name="Espaço Reservado para Texto 20"/>
          <p:cNvSpPr>
            <a:spLocks noGrp="1"/>
          </p:cNvSpPr>
          <p:nvPr>
            <p:ph type="body" sz="quarter" idx="12" hasCustomPrompt="1"/>
          </p:nvPr>
        </p:nvSpPr>
        <p:spPr>
          <a:xfrm>
            <a:off x="227013" y="1524000"/>
            <a:ext cx="11650662" cy="1905000"/>
          </a:xfrm>
          <a:prstGeom prst="rect">
            <a:avLst/>
          </a:prstGeom>
        </p:spPr>
        <p:txBody>
          <a:bodyPr/>
          <a:lstStyle>
            <a:lvl1pPr marL="0" indent="0" algn="just">
              <a:buFontTx/>
              <a:buNone/>
              <a:defRPr sz="1400">
                <a:solidFill>
                  <a:schemeClr val="bg1"/>
                </a:solidFill>
                <a:latin typeface="Raleway" panose="020B0503030101060003" pitchFamily="34" charset="0"/>
              </a:defRPr>
            </a:lvl1pPr>
          </a:lstStyle>
          <a:p>
            <a:pPr lvl="0"/>
            <a:r>
              <a:rPr lang="pt-BR" dirty="0" err="1" smtClean="0"/>
              <a:t>Lorem</a:t>
            </a:r>
            <a:r>
              <a:rPr lang="pt-BR" dirty="0" smtClean="0"/>
              <a:t> ipsum </a:t>
            </a:r>
            <a:r>
              <a:rPr lang="pt-BR" dirty="0" err="1" smtClean="0"/>
              <a:t>dolor</a:t>
            </a:r>
            <a:r>
              <a:rPr lang="pt-BR" dirty="0" smtClean="0"/>
              <a:t> </a:t>
            </a:r>
            <a:r>
              <a:rPr lang="pt-BR" dirty="0" err="1" smtClean="0"/>
              <a:t>sit</a:t>
            </a:r>
            <a:r>
              <a:rPr lang="pt-BR" dirty="0" smtClean="0"/>
              <a:t> </a:t>
            </a:r>
            <a:r>
              <a:rPr lang="pt-BR" dirty="0" err="1" smtClean="0"/>
              <a:t>amet</a:t>
            </a:r>
            <a:r>
              <a:rPr lang="pt-BR" dirty="0" smtClean="0"/>
              <a:t>, </a:t>
            </a:r>
            <a:r>
              <a:rPr lang="pt-BR" dirty="0" err="1" smtClean="0"/>
              <a:t>consectetur</a:t>
            </a:r>
            <a:r>
              <a:rPr lang="pt-BR" dirty="0" smtClean="0"/>
              <a:t> </a:t>
            </a:r>
            <a:r>
              <a:rPr lang="pt-BR" dirty="0" err="1" smtClean="0"/>
              <a:t>adipiscing</a:t>
            </a:r>
            <a:r>
              <a:rPr lang="pt-BR" dirty="0" smtClean="0"/>
              <a:t> </a:t>
            </a:r>
            <a:r>
              <a:rPr lang="pt-BR" dirty="0" err="1" smtClean="0"/>
              <a:t>elit</a:t>
            </a:r>
            <a:r>
              <a:rPr lang="pt-BR" dirty="0" smtClean="0"/>
              <a:t>. </a:t>
            </a:r>
            <a:r>
              <a:rPr lang="pt-BR" dirty="0" err="1" smtClean="0"/>
              <a:t>Suspendisse</a:t>
            </a:r>
            <a:r>
              <a:rPr lang="pt-BR" dirty="0" smtClean="0"/>
              <a:t> quis </a:t>
            </a:r>
            <a:r>
              <a:rPr lang="pt-BR" dirty="0" err="1" smtClean="0"/>
              <a:t>mattis</a:t>
            </a:r>
            <a:r>
              <a:rPr lang="pt-BR" dirty="0" smtClean="0"/>
              <a:t> ante. </a:t>
            </a:r>
            <a:r>
              <a:rPr lang="pt-BR" dirty="0" err="1" smtClean="0"/>
              <a:t>Integer</a:t>
            </a:r>
            <a:r>
              <a:rPr lang="pt-BR" dirty="0" smtClean="0"/>
              <a:t> </a:t>
            </a:r>
            <a:r>
              <a:rPr lang="pt-BR" dirty="0" err="1" smtClean="0"/>
              <a:t>faucibus</a:t>
            </a:r>
            <a:r>
              <a:rPr lang="pt-BR" dirty="0" smtClean="0"/>
              <a:t> </a:t>
            </a:r>
            <a:r>
              <a:rPr lang="pt-BR" dirty="0" err="1" smtClean="0"/>
              <a:t>velit</a:t>
            </a:r>
            <a:r>
              <a:rPr lang="pt-BR" dirty="0" smtClean="0"/>
              <a:t> quis </a:t>
            </a:r>
            <a:r>
              <a:rPr lang="pt-BR" dirty="0" err="1" smtClean="0"/>
              <a:t>arcu</a:t>
            </a:r>
            <a:r>
              <a:rPr lang="pt-BR" dirty="0" smtClean="0"/>
              <a:t> </a:t>
            </a:r>
            <a:r>
              <a:rPr lang="pt-BR" dirty="0" err="1" smtClean="0"/>
              <a:t>pharetra</a:t>
            </a:r>
            <a:r>
              <a:rPr lang="pt-BR" dirty="0" smtClean="0"/>
              <a:t> </a:t>
            </a:r>
            <a:r>
              <a:rPr lang="pt-BR" dirty="0" err="1" smtClean="0"/>
              <a:t>vestibulum</a:t>
            </a:r>
            <a:r>
              <a:rPr lang="pt-BR" dirty="0" smtClean="0"/>
              <a:t>. </a:t>
            </a:r>
            <a:r>
              <a:rPr lang="pt-BR" dirty="0" err="1" smtClean="0"/>
              <a:t>Morbi</a:t>
            </a:r>
            <a:r>
              <a:rPr lang="pt-BR" dirty="0" smtClean="0"/>
              <a:t> </a:t>
            </a:r>
            <a:r>
              <a:rPr lang="pt-BR" dirty="0" err="1" smtClean="0"/>
              <a:t>laoreet</a:t>
            </a:r>
            <a:r>
              <a:rPr lang="pt-BR" dirty="0" smtClean="0"/>
              <a:t> est </a:t>
            </a:r>
            <a:r>
              <a:rPr lang="pt-BR" dirty="0" err="1" smtClean="0"/>
              <a:t>ligula</a:t>
            </a:r>
            <a:r>
              <a:rPr lang="pt-BR" dirty="0" smtClean="0"/>
              <a:t>, </a:t>
            </a:r>
            <a:r>
              <a:rPr lang="pt-BR" dirty="0" err="1" smtClean="0"/>
              <a:t>at</a:t>
            </a:r>
            <a:r>
              <a:rPr lang="pt-BR" dirty="0" smtClean="0"/>
              <a:t> </a:t>
            </a:r>
            <a:r>
              <a:rPr lang="pt-BR" dirty="0" err="1" smtClean="0"/>
              <a:t>rutrum</a:t>
            </a:r>
            <a:r>
              <a:rPr lang="pt-BR" dirty="0" smtClean="0"/>
              <a:t> </a:t>
            </a:r>
            <a:r>
              <a:rPr lang="pt-BR" dirty="0" err="1" smtClean="0"/>
              <a:t>diam</a:t>
            </a:r>
            <a:r>
              <a:rPr lang="pt-BR" dirty="0" smtClean="0"/>
              <a:t> </a:t>
            </a:r>
            <a:r>
              <a:rPr lang="pt-BR" dirty="0" err="1" smtClean="0"/>
              <a:t>ornare</a:t>
            </a:r>
            <a:r>
              <a:rPr lang="pt-BR" dirty="0" smtClean="0"/>
              <a:t> vel. </a:t>
            </a:r>
            <a:r>
              <a:rPr lang="pt-BR" dirty="0" err="1" smtClean="0"/>
              <a:t>Donec</a:t>
            </a:r>
            <a:r>
              <a:rPr lang="pt-BR" dirty="0" smtClean="0"/>
              <a:t> </a:t>
            </a:r>
            <a:r>
              <a:rPr lang="pt-BR" dirty="0" err="1" smtClean="0"/>
              <a:t>pellentesque</a:t>
            </a:r>
            <a:r>
              <a:rPr lang="pt-BR" dirty="0" smtClean="0"/>
              <a:t> </a:t>
            </a:r>
            <a:r>
              <a:rPr lang="pt-BR" dirty="0" err="1" smtClean="0"/>
              <a:t>metus</a:t>
            </a:r>
            <a:r>
              <a:rPr lang="pt-BR" dirty="0" smtClean="0"/>
              <a:t> quis </a:t>
            </a:r>
            <a:r>
              <a:rPr lang="pt-BR" dirty="0" err="1" smtClean="0"/>
              <a:t>mauris</a:t>
            </a:r>
            <a:r>
              <a:rPr lang="pt-BR" dirty="0" smtClean="0"/>
              <a:t> </a:t>
            </a:r>
            <a:r>
              <a:rPr lang="pt-BR" dirty="0" err="1" smtClean="0"/>
              <a:t>congue</a:t>
            </a:r>
            <a:r>
              <a:rPr lang="pt-BR" dirty="0" smtClean="0"/>
              <a:t> </a:t>
            </a:r>
            <a:r>
              <a:rPr lang="pt-BR" dirty="0" err="1" smtClean="0"/>
              <a:t>sodales</a:t>
            </a:r>
            <a:r>
              <a:rPr lang="pt-BR" dirty="0" smtClean="0"/>
              <a:t>. </a:t>
            </a:r>
            <a:r>
              <a:rPr lang="pt-BR" dirty="0" err="1" smtClean="0"/>
              <a:t>Integer</a:t>
            </a:r>
            <a:r>
              <a:rPr lang="pt-BR" dirty="0" smtClean="0"/>
              <a:t> non </a:t>
            </a:r>
            <a:r>
              <a:rPr lang="pt-BR" dirty="0" err="1" smtClean="0"/>
              <a:t>lectus</a:t>
            </a:r>
            <a:r>
              <a:rPr lang="pt-BR" dirty="0" smtClean="0"/>
              <a:t> eu </a:t>
            </a:r>
            <a:r>
              <a:rPr lang="pt-BR" dirty="0" err="1" smtClean="0"/>
              <a:t>mauris</a:t>
            </a:r>
            <a:r>
              <a:rPr lang="pt-BR" dirty="0" smtClean="0"/>
              <a:t> </a:t>
            </a:r>
            <a:r>
              <a:rPr lang="pt-BR" dirty="0" err="1" smtClean="0"/>
              <a:t>viverra</a:t>
            </a:r>
            <a:r>
              <a:rPr lang="pt-BR" dirty="0" smtClean="0"/>
              <a:t> </a:t>
            </a:r>
            <a:r>
              <a:rPr lang="pt-BR" dirty="0" err="1" smtClean="0"/>
              <a:t>consequat</a:t>
            </a:r>
            <a:r>
              <a:rPr lang="pt-BR" dirty="0" smtClean="0"/>
              <a:t>. Nunc </a:t>
            </a:r>
            <a:r>
              <a:rPr lang="pt-BR" dirty="0" err="1" smtClean="0"/>
              <a:t>maximus</a:t>
            </a:r>
            <a:r>
              <a:rPr lang="pt-BR" dirty="0" smtClean="0"/>
              <a:t> a </a:t>
            </a:r>
            <a:r>
              <a:rPr lang="pt-BR" dirty="0" err="1" smtClean="0"/>
              <a:t>augue</a:t>
            </a:r>
            <a:r>
              <a:rPr lang="pt-BR" dirty="0" smtClean="0"/>
              <a:t> quis </a:t>
            </a:r>
            <a:r>
              <a:rPr lang="pt-BR" dirty="0" err="1" smtClean="0"/>
              <a:t>volutpat</a:t>
            </a:r>
            <a:r>
              <a:rPr lang="pt-BR" dirty="0" smtClean="0"/>
              <a:t>. Nam </a:t>
            </a:r>
            <a:r>
              <a:rPr lang="pt-BR" dirty="0" err="1" smtClean="0"/>
              <a:t>consectetur</a:t>
            </a:r>
            <a:r>
              <a:rPr lang="pt-BR" dirty="0" smtClean="0"/>
              <a:t> </a:t>
            </a:r>
            <a:r>
              <a:rPr lang="pt-BR" dirty="0" err="1" smtClean="0"/>
              <a:t>eleifend</a:t>
            </a:r>
            <a:r>
              <a:rPr lang="pt-BR" dirty="0" smtClean="0"/>
              <a:t> </a:t>
            </a:r>
            <a:r>
              <a:rPr lang="pt-BR" dirty="0" err="1" smtClean="0"/>
              <a:t>nisl</a:t>
            </a:r>
            <a:r>
              <a:rPr lang="pt-BR" dirty="0" smtClean="0"/>
              <a:t> </a:t>
            </a:r>
            <a:r>
              <a:rPr lang="pt-BR" dirty="0" err="1" smtClean="0"/>
              <a:t>bibendum</a:t>
            </a:r>
            <a:r>
              <a:rPr lang="pt-BR" dirty="0" smtClean="0"/>
              <a:t> </a:t>
            </a:r>
            <a:r>
              <a:rPr lang="pt-BR" dirty="0" err="1" smtClean="0"/>
              <a:t>condimentum</a:t>
            </a:r>
            <a:r>
              <a:rPr lang="pt-BR" dirty="0" smtClean="0"/>
              <a:t>. </a:t>
            </a:r>
            <a:r>
              <a:rPr lang="pt-BR" dirty="0" err="1" smtClean="0"/>
              <a:t>Suspendisse</a:t>
            </a:r>
            <a:r>
              <a:rPr lang="pt-BR" dirty="0" smtClean="0"/>
              <a:t> gravida, </a:t>
            </a:r>
            <a:r>
              <a:rPr lang="pt-BR" dirty="0" err="1" smtClean="0"/>
              <a:t>ligula</a:t>
            </a:r>
            <a:r>
              <a:rPr lang="pt-BR" dirty="0" smtClean="0"/>
              <a:t> quis </a:t>
            </a:r>
            <a:r>
              <a:rPr lang="pt-BR" dirty="0" err="1" smtClean="0"/>
              <a:t>iaculis</a:t>
            </a:r>
            <a:r>
              <a:rPr lang="pt-BR" dirty="0" smtClean="0"/>
              <a:t> </a:t>
            </a:r>
            <a:r>
              <a:rPr lang="pt-BR" dirty="0" err="1" smtClean="0"/>
              <a:t>aliquam</a:t>
            </a:r>
            <a:r>
              <a:rPr lang="pt-BR" dirty="0" smtClean="0"/>
              <a:t>, </a:t>
            </a:r>
            <a:r>
              <a:rPr lang="pt-BR" dirty="0" err="1" smtClean="0"/>
              <a:t>odio</a:t>
            </a:r>
            <a:r>
              <a:rPr lang="pt-BR" dirty="0" smtClean="0"/>
              <a:t> </a:t>
            </a:r>
            <a:r>
              <a:rPr lang="pt-BR" dirty="0" err="1" smtClean="0"/>
              <a:t>lorem</a:t>
            </a:r>
            <a:r>
              <a:rPr lang="pt-BR" dirty="0" smtClean="0"/>
              <a:t> </a:t>
            </a:r>
            <a:r>
              <a:rPr lang="pt-BR" dirty="0" err="1" smtClean="0"/>
              <a:t>finibus</a:t>
            </a:r>
            <a:r>
              <a:rPr lang="pt-BR" dirty="0" smtClean="0"/>
              <a:t> </a:t>
            </a:r>
            <a:r>
              <a:rPr lang="pt-BR" dirty="0" err="1" smtClean="0"/>
              <a:t>odio</a:t>
            </a:r>
            <a:r>
              <a:rPr lang="pt-BR" dirty="0" smtClean="0"/>
              <a:t>, ut </a:t>
            </a:r>
            <a:r>
              <a:rPr lang="pt-BR" dirty="0" err="1" smtClean="0"/>
              <a:t>congue</a:t>
            </a:r>
            <a:r>
              <a:rPr lang="pt-BR" dirty="0" smtClean="0"/>
              <a:t> mi </a:t>
            </a:r>
            <a:r>
              <a:rPr lang="pt-BR" dirty="0" err="1" smtClean="0"/>
              <a:t>risus</a:t>
            </a:r>
            <a:r>
              <a:rPr lang="pt-BR" dirty="0" smtClean="0"/>
              <a:t> et </a:t>
            </a:r>
            <a:r>
              <a:rPr lang="pt-BR" dirty="0" err="1" smtClean="0"/>
              <a:t>eros</a:t>
            </a:r>
            <a:r>
              <a:rPr lang="pt-BR" dirty="0" smtClean="0"/>
              <a:t>. </a:t>
            </a:r>
            <a:r>
              <a:rPr lang="pt-BR" dirty="0" err="1" smtClean="0"/>
              <a:t>Suspendisse</a:t>
            </a:r>
            <a:r>
              <a:rPr lang="pt-BR" dirty="0" smtClean="0"/>
              <a:t> </a:t>
            </a:r>
            <a:r>
              <a:rPr lang="pt-BR" dirty="0" err="1" smtClean="0"/>
              <a:t>placerat</a:t>
            </a:r>
            <a:r>
              <a:rPr lang="pt-BR" dirty="0" smtClean="0"/>
              <a:t> libero </a:t>
            </a:r>
            <a:r>
              <a:rPr lang="pt-BR" dirty="0" err="1" smtClean="0"/>
              <a:t>vel</a:t>
            </a:r>
            <a:r>
              <a:rPr lang="pt-BR" dirty="0" smtClean="0"/>
              <a:t> </a:t>
            </a:r>
            <a:r>
              <a:rPr lang="pt-BR" dirty="0" err="1" smtClean="0"/>
              <a:t>arcu</a:t>
            </a:r>
            <a:r>
              <a:rPr lang="pt-BR" dirty="0" smtClean="0"/>
              <a:t> </a:t>
            </a:r>
            <a:r>
              <a:rPr lang="pt-BR" dirty="0" err="1" smtClean="0"/>
              <a:t>fringilla</a:t>
            </a:r>
            <a:r>
              <a:rPr lang="pt-BR" dirty="0" smtClean="0"/>
              <a:t> </a:t>
            </a:r>
            <a:r>
              <a:rPr lang="pt-BR" dirty="0" err="1" smtClean="0"/>
              <a:t>convallis</a:t>
            </a:r>
            <a:r>
              <a:rPr lang="pt-BR" dirty="0" smtClean="0"/>
              <a:t>. </a:t>
            </a:r>
            <a:r>
              <a:rPr lang="pt-BR" dirty="0" err="1" smtClean="0"/>
              <a:t>Vestibulum</a:t>
            </a:r>
            <a:r>
              <a:rPr lang="pt-BR" dirty="0" smtClean="0"/>
              <a:t> </a:t>
            </a:r>
            <a:r>
              <a:rPr lang="pt-BR" dirty="0" err="1" smtClean="0"/>
              <a:t>pharetra</a:t>
            </a:r>
            <a:r>
              <a:rPr lang="pt-BR" dirty="0" smtClean="0"/>
              <a:t> </a:t>
            </a:r>
            <a:r>
              <a:rPr lang="pt-BR" dirty="0" err="1" smtClean="0"/>
              <a:t>iaculis</a:t>
            </a:r>
            <a:r>
              <a:rPr lang="pt-BR" dirty="0" smtClean="0"/>
              <a:t> </a:t>
            </a:r>
            <a:r>
              <a:rPr lang="pt-BR" dirty="0" err="1" smtClean="0"/>
              <a:t>quam</a:t>
            </a:r>
            <a:r>
              <a:rPr lang="pt-BR" dirty="0" smtClean="0"/>
              <a:t> ut </a:t>
            </a:r>
            <a:r>
              <a:rPr lang="pt-BR" dirty="0" err="1" smtClean="0"/>
              <a:t>convallis</a:t>
            </a:r>
            <a:r>
              <a:rPr lang="pt-BR" dirty="0" smtClean="0"/>
              <a:t>. </a:t>
            </a:r>
            <a:r>
              <a:rPr lang="pt-BR" dirty="0" err="1" smtClean="0"/>
              <a:t>Mauris</a:t>
            </a:r>
            <a:r>
              <a:rPr lang="pt-BR" dirty="0" smtClean="0"/>
              <a:t> </a:t>
            </a:r>
            <a:r>
              <a:rPr lang="pt-BR" dirty="0" err="1" smtClean="0"/>
              <a:t>placerat</a:t>
            </a:r>
            <a:r>
              <a:rPr lang="pt-BR" dirty="0" smtClean="0"/>
              <a:t> </a:t>
            </a:r>
            <a:r>
              <a:rPr lang="pt-BR" dirty="0" err="1" smtClean="0"/>
              <a:t>faucibus</a:t>
            </a:r>
            <a:r>
              <a:rPr lang="pt-BR" dirty="0" smtClean="0"/>
              <a:t> </a:t>
            </a:r>
            <a:r>
              <a:rPr lang="pt-BR" dirty="0" err="1" smtClean="0"/>
              <a:t>vulputate</a:t>
            </a:r>
            <a:r>
              <a:rPr lang="pt-BR" dirty="0" smtClean="0"/>
              <a:t>. </a:t>
            </a:r>
            <a:r>
              <a:rPr lang="pt-BR" dirty="0" err="1" smtClean="0"/>
              <a:t>Quisque</a:t>
            </a:r>
            <a:r>
              <a:rPr lang="pt-BR" dirty="0" smtClean="0"/>
              <a:t> </a:t>
            </a:r>
            <a:r>
              <a:rPr lang="pt-BR" dirty="0" err="1" smtClean="0"/>
              <a:t>sodales</a:t>
            </a:r>
            <a:r>
              <a:rPr lang="pt-BR" dirty="0" smtClean="0"/>
              <a:t> in </a:t>
            </a:r>
            <a:r>
              <a:rPr lang="pt-BR" dirty="0" err="1" smtClean="0"/>
              <a:t>ligula</a:t>
            </a:r>
            <a:r>
              <a:rPr lang="pt-BR" dirty="0" smtClean="0"/>
              <a:t> vitae </a:t>
            </a:r>
            <a:r>
              <a:rPr lang="pt-BR" dirty="0" err="1" smtClean="0"/>
              <a:t>dictum</a:t>
            </a:r>
            <a:r>
              <a:rPr lang="pt-BR" dirty="0" smtClean="0"/>
              <a:t>. </a:t>
            </a:r>
            <a:r>
              <a:rPr lang="pt-BR" dirty="0" err="1" smtClean="0"/>
              <a:t>Cras</a:t>
            </a:r>
            <a:r>
              <a:rPr lang="pt-BR" dirty="0" smtClean="0"/>
              <a:t> </a:t>
            </a:r>
            <a:r>
              <a:rPr lang="pt-BR" dirty="0" err="1" smtClean="0"/>
              <a:t>pellentesque</a:t>
            </a:r>
            <a:r>
              <a:rPr lang="pt-BR" dirty="0" smtClean="0"/>
              <a:t>, </a:t>
            </a:r>
            <a:r>
              <a:rPr lang="pt-BR" dirty="0" err="1" smtClean="0"/>
              <a:t>tellus</a:t>
            </a:r>
            <a:r>
              <a:rPr lang="pt-BR" dirty="0" smtClean="0"/>
              <a:t> et </a:t>
            </a:r>
            <a:r>
              <a:rPr lang="pt-BR" dirty="0" err="1" smtClean="0"/>
              <a:t>suscipit</a:t>
            </a:r>
            <a:r>
              <a:rPr lang="pt-BR" dirty="0" smtClean="0"/>
              <a:t> </a:t>
            </a:r>
            <a:r>
              <a:rPr lang="pt-BR" dirty="0" err="1" smtClean="0"/>
              <a:t>sodales</a:t>
            </a:r>
            <a:r>
              <a:rPr lang="pt-BR" dirty="0" smtClean="0"/>
              <a:t>, </a:t>
            </a:r>
            <a:r>
              <a:rPr lang="pt-BR" dirty="0" err="1" smtClean="0"/>
              <a:t>odio</a:t>
            </a:r>
            <a:r>
              <a:rPr lang="pt-BR" dirty="0" smtClean="0"/>
              <a:t> </a:t>
            </a:r>
            <a:r>
              <a:rPr lang="pt-BR" dirty="0" err="1" smtClean="0"/>
              <a:t>elit</a:t>
            </a:r>
            <a:r>
              <a:rPr lang="pt-BR" dirty="0" smtClean="0"/>
              <a:t> </a:t>
            </a:r>
            <a:r>
              <a:rPr lang="pt-BR" dirty="0" err="1" smtClean="0"/>
              <a:t>elementum</a:t>
            </a:r>
            <a:r>
              <a:rPr lang="pt-BR" dirty="0" smtClean="0"/>
              <a:t> ante, </a:t>
            </a:r>
            <a:r>
              <a:rPr lang="pt-BR" dirty="0" err="1" smtClean="0"/>
              <a:t>vel</a:t>
            </a:r>
            <a:r>
              <a:rPr lang="pt-BR" dirty="0" smtClean="0"/>
              <a:t> </a:t>
            </a:r>
            <a:r>
              <a:rPr lang="pt-BR" dirty="0" err="1" smtClean="0"/>
              <a:t>auctor</a:t>
            </a:r>
            <a:r>
              <a:rPr lang="pt-BR" dirty="0" smtClean="0"/>
              <a:t> </a:t>
            </a:r>
            <a:r>
              <a:rPr lang="pt-BR" dirty="0" err="1" smtClean="0"/>
              <a:t>elit</a:t>
            </a:r>
            <a:r>
              <a:rPr lang="pt-BR" dirty="0" smtClean="0"/>
              <a:t> </a:t>
            </a:r>
            <a:r>
              <a:rPr lang="pt-BR" dirty="0" err="1" smtClean="0"/>
              <a:t>felis</a:t>
            </a:r>
            <a:r>
              <a:rPr lang="pt-BR" dirty="0" smtClean="0"/>
              <a:t> </a:t>
            </a:r>
            <a:r>
              <a:rPr lang="pt-BR" dirty="0" err="1" smtClean="0"/>
              <a:t>sit</a:t>
            </a:r>
            <a:r>
              <a:rPr lang="pt-BR" dirty="0" smtClean="0"/>
              <a:t> </a:t>
            </a:r>
            <a:r>
              <a:rPr lang="pt-BR" dirty="0" err="1" smtClean="0"/>
              <a:t>amet</a:t>
            </a:r>
            <a:r>
              <a:rPr lang="pt-BR" dirty="0" smtClean="0"/>
              <a:t> </a:t>
            </a:r>
            <a:r>
              <a:rPr lang="pt-BR" dirty="0" err="1" smtClean="0"/>
              <a:t>turpis</a:t>
            </a:r>
            <a:r>
              <a:rPr lang="pt-BR" dirty="0" smtClean="0"/>
              <a:t>.</a:t>
            </a: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
        <p:nvSpPr>
          <p:cNvPr id="3" name="Espaço Reservado para Texto 2"/>
          <p:cNvSpPr>
            <a:spLocks noGrp="1"/>
          </p:cNvSpPr>
          <p:nvPr>
            <p:ph type="body" sz="quarter" idx="13" hasCustomPrompt="1"/>
          </p:nvPr>
        </p:nvSpPr>
        <p:spPr>
          <a:xfrm>
            <a:off x="738728" y="3245056"/>
            <a:ext cx="7443787" cy="2427288"/>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
                <a:srgbClr val="00B0F0"/>
              </a:buClr>
              <a:buSzPct val="100000"/>
              <a:buFontTx/>
              <a:buBlip>
                <a:blip r:embed="rId3"/>
              </a:buBlip>
              <a:tabLst/>
              <a:defRPr sz="1800">
                <a:solidFill>
                  <a:schemeClr val="bg1"/>
                </a:solidFill>
              </a:defRPr>
            </a:lvl1pPr>
          </a:lstStyle>
          <a:p>
            <a:r>
              <a:rPr lang="en-US" altLang="ko-KR" dirty="0" smtClean="0">
                <a:solidFill>
                  <a:schemeClr val="bg1"/>
                </a:solidFill>
                <a:latin typeface="Raleway" panose="020B0503030101060003" pitchFamily="34" charset="0"/>
                <a:cs typeface="Arial" pitchFamily="34" charset="0"/>
              </a:rPr>
              <a:t>Lorem ipsum dolor sit </a:t>
            </a:r>
            <a:r>
              <a:rPr lang="en-US" altLang="ko-KR" dirty="0" err="1" smtClean="0">
                <a:solidFill>
                  <a:schemeClr val="bg1"/>
                </a:solidFill>
                <a:latin typeface="Raleway" panose="020B0503030101060003" pitchFamily="34" charset="0"/>
                <a:cs typeface="Arial" pitchFamily="34" charset="0"/>
              </a:rPr>
              <a:t>amet</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consectetur</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adipiscing</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elit</a:t>
            </a:r>
            <a:endParaRPr lang="en-US" altLang="ko-KR" dirty="0" smtClean="0">
              <a:solidFill>
                <a:schemeClr val="bg1"/>
              </a:solidFill>
              <a:latin typeface="Raleway" panose="020B0503030101060003" pitchFamily="34"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
                <a:srgbClr val="00B0F0"/>
              </a:buClr>
              <a:buSzPct val="100000"/>
              <a:buFontTx/>
              <a:buBlip>
                <a:blip r:embed="rId3"/>
              </a:buBlip>
              <a:tabLst/>
              <a:defRPr/>
            </a:pPr>
            <a:r>
              <a:rPr lang="en-US" altLang="ko-KR" dirty="0" smtClean="0">
                <a:solidFill>
                  <a:schemeClr val="bg1"/>
                </a:solidFill>
                <a:latin typeface="Raleway" panose="020B0503030101060003" pitchFamily="34" charset="0"/>
                <a:cs typeface="Arial" pitchFamily="34" charset="0"/>
              </a:rPr>
              <a:t>Lorem ipsum dolor sit </a:t>
            </a:r>
            <a:r>
              <a:rPr lang="en-US" altLang="ko-KR" dirty="0" err="1" smtClean="0">
                <a:solidFill>
                  <a:schemeClr val="bg1"/>
                </a:solidFill>
                <a:latin typeface="Raleway" panose="020B0503030101060003" pitchFamily="34" charset="0"/>
                <a:cs typeface="Arial" pitchFamily="34" charset="0"/>
              </a:rPr>
              <a:t>amet</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consectetur</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adipiscing</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elit</a:t>
            </a:r>
            <a:endParaRPr lang="en-US" altLang="ko-KR" dirty="0" smtClean="0">
              <a:solidFill>
                <a:schemeClr val="bg1"/>
              </a:solidFill>
              <a:latin typeface="Raleway" panose="020B0503030101060003" pitchFamily="34"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
                <a:srgbClr val="00B0F0"/>
              </a:buClr>
              <a:buSzPct val="100000"/>
              <a:buFontTx/>
              <a:buBlip>
                <a:blip r:embed="rId3"/>
              </a:buBlip>
              <a:tabLst/>
              <a:defRPr/>
            </a:pPr>
            <a:r>
              <a:rPr lang="en-US" altLang="ko-KR" dirty="0" smtClean="0">
                <a:solidFill>
                  <a:schemeClr val="bg1"/>
                </a:solidFill>
                <a:latin typeface="Raleway" panose="020B0503030101060003" pitchFamily="34" charset="0"/>
                <a:cs typeface="Arial" pitchFamily="34" charset="0"/>
              </a:rPr>
              <a:t>Lorem ipsum dolor sit </a:t>
            </a:r>
            <a:r>
              <a:rPr lang="en-US" altLang="ko-KR" dirty="0" err="1" smtClean="0">
                <a:solidFill>
                  <a:schemeClr val="bg1"/>
                </a:solidFill>
                <a:latin typeface="Raleway" panose="020B0503030101060003" pitchFamily="34" charset="0"/>
                <a:cs typeface="Arial" pitchFamily="34" charset="0"/>
              </a:rPr>
              <a:t>amet</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consectetur</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adipiscing</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elit</a:t>
            </a:r>
            <a:endParaRPr lang="en-US" altLang="ko-KR" dirty="0" smtClean="0">
              <a:solidFill>
                <a:schemeClr val="bg1"/>
              </a:solidFill>
              <a:latin typeface="Raleway" panose="020B0503030101060003" pitchFamily="34"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
                <a:srgbClr val="00B0F0"/>
              </a:buClr>
              <a:buSzPct val="100000"/>
              <a:buFontTx/>
              <a:buBlip>
                <a:blip r:embed="rId3"/>
              </a:buBlip>
              <a:tabLst/>
              <a:defRPr/>
            </a:pPr>
            <a:r>
              <a:rPr lang="en-US" altLang="ko-KR" dirty="0" smtClean="0">
                <a:solidFill>
                  <a:schemeClr val="bg1"/>
                </a:solidFill>
                <a:latin typeface="Raleway" panose="020B0503030101060003" pitchFamily="34" charset="0"/>
                <a:cs typeface="Arial" pitchFamily="34" charset="0"/>
              </a:rPr>
              <a:t>Lorem ipsum dolor sit </a:t>
            </a:r>
            <a:r>
              <a:rPr lang="en-US" altLang="ko-KR" dirty="0" err="1" smtClean="0">
                <a:solidFill>
                  <a:schemeClr val="bg1"/>
                </a:solidFill>
                <a:latin typeface="Raleway" panose="020B0503030101060003" pitchFamily="34" charset="0"/>
                <a:cs typeface="Arial" pitchFamily="34" charset="0"/>
              </a:rPr>
              <a:t>amet</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consectetur</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adipiscing</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elit</a:t>
            </a:r>
            <a:endParaRPr lang="en-US" altLang="ko-KR" dirty="0" smtClean="0">
              <a:solidFill>
                <a:schemeClr val="bg1"/>
              </a:solidFill>
              <a:latin typeface="Raleway" panose="020B0503030101060003" pitchFamily="34" charset="0"/>
              <a:cs typeface="Arial" pitchFamily="34" charset="0"/>
            </a:endParaRPr>
          </a:p>
          <a:p>
            <a:pPr marL="228600" marR="0" lvl="0" indent="-228600" algn="l" defTabSz="914400" rtl="0" eaLnBrk="1" fontAlgn="auto" latinLnBrk="0" hangingPunct="1">
              <a:lnSpc>
                <a:spcPct val="90000"/>
              </a:lnSpc>
              <a:spcBef>
                <a:spcPts val="1000"/>
              </a:spcBef>
              <a:spcAft>
                <a:spcPts val="0"/>
              </a:spcAft>
              <a:buClr>
                <a:srgbClr val="00B0F0"/>
              </a:buClr>
              <a:buSzPct val="100000"/>
              <a:buFontTx/>
              <a:buBlip>
                <a:blip r:embed="rId3"/>
              </a:buBlip>
              <a:tabLst/>
              <a:defRPr/>
            </a:pPr>
            <a:r>
              <a:rPr lang="en-US" altLang="ko-KR" dirty="0" smtClean="0">
                <a:solidFill>
                  <a:schemeClr val="bg1"/>
                </a:solidFill>
                <a:latin typeface="Raleway" panose="020B0503030101060003" pitchFamily="34" charset="0"/>
                <a:cs typeface="Arial" pitchFamily="34" charset="0"/>
              </a:rPr>
              <a:t>Lorem ipsum dolor sit </a:t>
            </a:r>
            <a:r>
              <a:rPr lang="en-US" altLang="ko-KR" dirty="0" err="1" smtClean="0">
                <a:solidFill>
                  <a:schemeClr val="bg1"/>
                </a:solidFill>
                <a:latin typeface="Raleway" panose="020B0503030101060003" pitchFamily="34" charset="0"/>
                <a:cs typeface="Arial" pitchFamily="34" charset="0"/>
              </a:rPr>
              <a:t>amet</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consectetur</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adipiscing</a:t>
            </a:r>
            <a:r>
              <a:rPr lang="en-US" altLang="ko-KR" dirty="0" smtClean="0">
                <a:solidFill>
                  <a:schemeClr val="bg1"/>
                </a:solidFill>
                <a:latin typeface="Raleway" panose="020B0503030101060003" pitchFamily="34" charset="0"/>
                <a:cs typeface="Arial" pitchFamily="34" charset="0"/>
              </a:rPr>
              <a:t> </a:t>
            </a:r>
            <a:r>
              <a:rPr lang="en-US" altLang="ko-KR" dirty="0" err="1" smtClean="0">
                <a:solidFill>
                  <a:schemeClr val="bg1"/>
                </a:solidFill>
                <a:latin typeface="Raleway" panose="020B0503030101060003" pitchFamily="34" charset="0"/>
                <a:cs typeface="Arial" pitchFamily="34" charset="0"/>
              </a:rPr>
              <a:t>elit</a:t>
            </a:r>
            <a:endParaRPr lang="en-US" altLang="ko-KR" dirty="0" smtClean="0">
              <a:solidFill>
                <a:schemeClr val="bg1"/>
              </a:solidFill>
              <a:latin typeface="Raleway" panose="020B0503030101060003" pitchFamily="34" charset="0"/>
              <a:cs typeface="Arial" pitchFamily="34" charset="0"/>
            </a:endParaRPr>
          </a:p>
          <a:p>
            <a:endParaRPr lang="en-US" altLang="ko-KR" dirty="0" smtClean="0">
              <a:solidFill>
                <a:schemeClr val="bg1"/>
              </a:solidFill>
              <a:latin typeface="Raleway" panose="020B0503030101060003" pitchFamily="34" charset="0"/>
              <a:cs typeface="Arial" pitchFamily="34" charset="0"/>
            </a:endParaRPr>
          </a:p>
        </p:txBody>
      </p:sp>
      <p:sp>
        <p:nvSpPr>
          <p:cNvPr id="32" name="Retângulo 31"/>
          <p:cNvSpPr/>
          <p:nvPr userDrawn="1"/>
        </p:nvSpPr>
        <p:spPr>
          <a:xfrm>
            <a:off x="341804" y="1273876"/>
            <a:ext cx="2048698" cy="9783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Título 13"/>
          <p:cNvSpPr>
            <a:spLocks noGrp="1"/>
          </p:cNvSpPr>
          <p:nvPr>
            <p:ph type="title" hasCustomPrompt="1"/>
          </p:nvPr>
        </p:nvSpPr>
        <p:spPr>
          <a:xfrm>
            <a:off x="228469" y="659166"/>
            <a:ext cx="11649206" cy="602850"/>
          </a:xfrm>
          <a:prstGeom prst="rect">
            <a:avLst/>
          </a:prstGeom>
        </p:spPr>
        <p:txBody>
          <a:bodyPr/>
          <a:lstStyle>
            <a:lvl1pPr>
              <a:defRPr sz="3600" b="1" baseline="0"/>
            </a:lvl1pPr>
          </a:lstStyle>
          <a:p>
            <a:r>
              <a:rPr lang="pt-BR" sz="3600" dirty="0" smtClean="0">
                <a:solidFill>
                  <a:schemeClr val="bg1"/>
                </a:solidFill>
                <a:latin typeface="Raleway ExtraBold" panose="020B0903030101060003" pitchFamily="34" charset="0"/>
              </a:rPr>
              <a:t>DIGITE O TÍTULO DO SLIDE AQUI</a:t>
            </a:r>
            <a:endParaRPr lang="pt-BR" sz="3600" dirty="0">
              <a:solidFill>
                <a:schemeClr val="bg1"/>
              </a:solidFill>
              <a:latin typeface="Raleway ExtraBold" panose="020B0903030101060003" pitchFamily="34" charset="0"/>
            </a:endParaRPr>
          </a:p>
        </p:txBody>
      </p:sp>
    </p:spTree>
    <p:extLst>
      <p:ext uri="{BB962C8B-B14F-4D97-AF65-F5344CB8AC3E}">
        <p14:creationId xmlns:p14="http://schemas.microsoft.com/office/powerpoint/2010/main" val="310359951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1" y="0"/>
            <a:ext cx="12192000" cy="6896558"/>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effectLst>
                <a:outerShdw blurRad="50800" dist="38100" dir="8100000" algn="tr" rotWithShape="0">
                  <a:prstClr val="black">
                    <a:alpha val="40000"/>
                  </a:prstClr>
                </a:outerShdw>
              </a:effectLst>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
        <p:nvSpPr>
          <p:cNvPr id="9" name="Espaço Reservado para Texto 23"/>
          <p:cNvSpPr>
            <a:spLocks noGrp="1"/>
          </p:cNvSpPr>
          <p:nvPr>
            <p:ph type="body" sz="quarter" idx="11" hasCustomPrompt="1"/>
          </p:nvPr>
        </p:nvSpPr>
        <p:spPr>
          <a:xfrm>
            <a:off x="242149" y="395998"/>
            <a:ext cx="6396776" cy="247183"/>
          </a:xfrm>
          <a:prstGeom prst="rect">
            <a:avLst/>
          </a:prstGeom>
        </p:spPr>
        <p:txBody>
          <a:bodyPr/>
          <a:lstStyle>
            <a:lvl1pPr marL="0" indent="0">
              <a:buNone/>
              <a:defRPr sz="1200" b="1">
                <a:solidFill>
                  <a:schemeClr val="bg1"/>
                </a:solidFill>
                <a:latin typeface="Raleway" panose="020B0503030101060003" pitchFamily="34" charset="0"/>
              </a:defRPr>
            </a:lvl1pPr>
          </a:lstStyle>
          <a:p>
            <a:pPr lvl="0"/>
            <a:r>
              <a:rPr lang="pt-BR" dirty="0" smtClean="0"/>
              <a:t>SECRETARIA DE PETRÓLEO, GÁS NATURAL E BIOCOMBUSTÍVEIS</a:t>
            </a:r>
          </a:p>
        </p:txBody>
      </p:sp>
      <p:sp>
        <p:nvSpPr>
          <p:cNvPr id="16" name="Título 13"/>
          <p:cNvSpPr>
            <a:spLocks noGrp="1"/>
          </p:cNvSpPr>
          <p:nvPr>
            <p:ph type="title" hasCustomPrompt="1"/>
          </p:nvPr>
        </p:nvSpPr>
        <p:spPr>
          <a:xfrm>
            <a:off x="228469" y="659166"/>
            <a:ext cx="11649206" cy="602850"/>
          </a:xfrm>
          <a:prstGeom prst="rect">
            <a:avLst/>
          </a:prstGeom>
        </p:spPr>
        <p:txBody>
          <a:bodyPr/>
          <a:lstStyle>
            <a:lvl1pPr>
              <a:defRPr sz="3600" b="1" baseline="0"/>
            </a:lvl1pPr>
          </a:lstStyle>
          <a:p>
            <a:r>
              <a:rPr lang="pt-BR" sz="3600" dirty="0" smtClean="0">
                <a:solidFill>
                  <a:schemeClr val="bg1"/>
                </a:solidFill>
                <a:latin typeface="Raleway ExtraBold" panose="020B0903030101060003" pitchFamily="34" charset="0"/>
              </a:rPr>
              <a:t>DIGITE O TÍTULO DO SLIDE AQUI</a:t>
            </a:r>
            <a:endParaRPr lang="pt-BR" sz="3600" dirty="0">
              <a:solidFill>
                <a:schemeClr val="bg1"/>
              </a:solidFill>
              <a:latin typeface="Raleway ExtraBold" panose="020B0903030101060003" pitchFamily="34" charset="0"/>
            </a:endParaRPr>
          </a:p>
        </p:txBody>
      </p:sp>
    </p:spTree>
    <p:extLst>
      <p:ext uri="{BB962C8B-B14F-4D97-AF65-F5344CB8AC3E}">
        <p14:creationId xmlns:p14="http://schemas.microsoft.com/office/powerpoint/2010/main" val="20683148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1" y="-3562"/>
            <a:ext cx="12192001" cy="6875417"/>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outerShdw blurRad="50800" dist="38100" dir="8100000" algn="tr" rotWithShape="0">
                  <a:prstClr val="black">
                    <a:alpha val="40000"/>
                  </a:prstClr>
                </a:outerShdw>
              </a:effectLst>
              <a:uLnTx/>
              <a:uFillTx/>
              <a:latin typeface="Calibri" panose="020F0502020204030204"/>
              <a:ea typeface="+mn-ea"/>
              <a:cs typeface="+mn-cs"/>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outerShdw blurRad="50800" dist="38100" dir="13500000" algn="br" rotWithShape="0">
                  <a:prstClr val="black">
                    <a:alpha val="40000"/>
                  </a:prstClr>
                </a:outerShdw>
              </a:effectLst>
              <a:uLnTx/>
              <a:uFillTx/>
              <a:latin typeface="Calibri" panose="020F0502020204030204"/>
              <a:ea typeface="+mn-ea"/>
              <a:cs typeface="+mn-cs"/>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Tree>
    <p:extLst>
      <p:ext uri="{BB962C8B-B14F-4D97-AF65-F5344CB8AC3E}">
        <p14:creationId xmlns:p14="http://schemas.microsoft.com/office/powerpoint/2010/main" val="1965138924"/>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0" y="0"/>
            <a:ext cx="12192000" cy="6875417"/>
          </a:xfrm>
          <a:prstGeom prst="rect">
            <a:avLst/>
          </a:prstGeom>
          <a:solidFill>
            <a:srgbClr val="F4FBE1">
              <a:alpha val="8470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solidFill>
                <a:schemeClr val="tx1"/>
              </a:solidFill>
              <a:effectLst>
                <a:outerShdw blurRad="50800" dist="38100" dir="8100000" algn="tr" rotWithShape="0">
                  <a:prstClr val="black">
                    <a:alpha val="40000"/>
                  </a:prstClr>
                </a:outerShdw>
              </a:effectLst>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6118813"/>
            <a:ext cx="3196862" cy="609373"/>
          </a:xfrm>
          <a:prstGeom prst="rect">
            <a:avLst/>
          </a:prstGeom>
        </p:spPr>
      </p:pic>
      <p:sp>
        <p:nvSpPr>
          <p:cNvPr id="2" name="Título 1"/>
          <p:cNvSpPr>
            <a:spLocks noGrp="1"/>
          </p:cNvSpPr>
          <p:nvPr>
            <p:ph type="title" hasCustomPrompt="1"/>
          </p:nvPr>
        </p:nvSpPr>
        <p:spPr>
          <a:xfrm>
            <a:off x="228467" y="676364"/>
            <a:ext cx="5838022" cy="1053650"/>
          </a:xfrm>
          <a:prstGeom prst="rect">
            <a:avLst/>
          </a:prstGeom>
        </p:spPr>
        <p:txBody>
          <a:bodyPr/>
          <a:lstStyle>
            <a:lvl1pPr>
              <a:defRPr sz="3600">
                <a:solidFill>
                  <a:schemeClr val="tx1"/>
                </a:solidFill>
              </a:defRPr>
            </a:lvl1pPr>
          </a:lstStyle>
          <a:p>
            <a:r>
              <a:rPr lang="pt-BR" dirty="0"/>
              <a:t>LOREM IPSUM SIT AMET</a:t>
            </a:r>
            <a:br>
              <a:rPr lang="pt-BR" dirty="0"/>
            </a:br>
            <a:r>
              <a:rPr lang="pt-BR" dirty="0"/>
              <a:t>CONSECTETUR</a:t>
            </a:r>
          </a:p>
        </p:txBody>
      </p:sp>
      <p:sp>
        <p:nvSpPr>
          <p:cNvPr id="21" name="Espaço Reservado para Texto 20"/>
          <p:cNvSpPr>
            <a:spLocks noGrp="1"/>
          </p:cNvSpPr>
          <p:nvPr>
            <p:ph type="body" sz="quarter" idx="12" hasCustomPrompt="1"/>
          </p:nvPr>
        </p:nvSpPr>
        <p:spPr>
          <a:xfrm>
            <a:off x="227013" y="2044700"/>
            <a:ext cx="11612562" cy="3939360"/>
          </a:xfrm>
          <a:prstGeom prst="rect">
            <a:avLst/>
          </a:prstGeom>
        </p:spPr>
        <p:txBody>
          <a:bodyPr/>
          <a:lstStyle>
            <a:lvl1pPr marL="0" indent="0" algn="just">
              <a:buFontTx/>
              <a:buNone/>
              <a:defRPr sz="1400">
                <a:latin typeface="Raleway" panose="020B0503030101060003" pitchFamily="34" charset="0"/>
              </a:defRPr>
            </a:lvl1pPr>
          </a:lstStyle>
          <a:p>
            <a:pPr lvl="0"/>
            <a:r>
              <a:rPr lang="pt-BR" dirty="0" err="1"/>
              <a:t>Lorem</a:t>
            </a:r>
            <a:r>
              <a:rPr lang="pt-BR" dirty="0"/>
              <a:t> ipsum </a:t>
            </a:r>
            <a:r>
              <a:rPr lang="pt-BR" dirty="0" err="1"/>
              <a:t>dolor</a:t>
            </a:r>
            <a:r>
              <a:rPr lang="pt-BR" dirty="0"/>
              <a:t> </a:t>
            </a:r>
            <a:r>
              <a:rPr lang="pt-BR" dirty="0" err="1"/>
              <a:t>sit</a:t>
            </a:r>
            <a:r>
              <a:rPr lang="pt-BR" dirty="0"/>
              <a:t> </a:t>
            </a:r>
            <a:r>
              <a:rPr lang="pt-BR" dirty="0" err="1"/>
              <a:t>amet</a:t>
            </a:r>
            <a:r>
              <a:rPr lang="pt-BR" dirty="0"/>
              <a:t>, </a:t>
            </a:r>
            <a:r>
              <a:rPr lang="pt-BR" dirty="0" err="1"/>
              <a:t>consectetur</a:t>
            </a:r>
            <a:r>
              <a:rPr lang="pt-BR" dirty="0"/>
              <a:t> </a:t>
            </a:r>
            <a:r>
              <a:rPr lang="pt-BR" dirty="0" err="1"/>
              <a:t>adipiscing</a:t>
            </a:r>
            <a:r>
              <a:rPr lang="pt-BR" dirty="0"/>
              <a:t> </a:t>
            </a:r>
            <a:r>
              <a:rPr lang="pt-BR" dirty="0" err="1"/>
              <a:t>elit</a:t>
            </a:r>
            <a:r>
              <a:rPr lang="pt-BR" dirty="0"/>
              <a:t>. </a:t>
            </a:r>
            <a:r>
              <a:rPr lang="pt-BR" dirty="0" err="1"/>
              <a:t>Suspendisse</a:t>
            </a:r>
            <a:r>
              <a:rPr lang="pt-BR" dirty="0"/>
              <a:t> quis </a:t>
            </a:r>
            <a:r>
              <a:rPr lang="pt-BR" dirty="0" err="1"/>
              <a:t>mattis</a:t>
            </a:r>
            <a:r>
              <a:rPr lang="pt-BR" dirty="0"/>
              <a:t> ante. </a:t>
            </a:r>
            <a:r>
              <a:rPr lang="pt-BR" dirty="0" err="1"/>
              <a:t>Integer</a:t>
            </a:r>
            <a:r>
              <a:rPr lang="pt-BR" dirty="0"/>
              <a:t> </a:t>
            </a:r>
            <a:r>
              <a:rPr lang="pt-BR" dirty="0" err="1"/>
              <a:t>faucibus</a:t>
            </a:r>
            <a:r>
              <a:rPr lang="pt-BR" dirty="0"/>
              <a:t> </a:t>
            </a:r>
            <a:r>
              <a:rPr lang="pt-BR" dirty="0" err="1"/>
              <a:t>velit</a:t>
            </a:r>
            <a:r>
              <a:rPr lang="pt-BR" dirty="0"/>
              <a:t> quis </a:t>
            </a:r>
            <a:r>
              <a:rPr lang="pt-BR" dirty="0" err="1"/>
              <a:t>arcu</a:t>
            </a:r>
            <a:r>
              <a:rPr lang="pt-BR" dirty="0"/>
              <a:t> </a:t>
            </a:r>
            <a:r>
              <a:rPr lang="pt-BR" dirty="0" err="1"/>
              <a:t>pharetra</a:t>
            </a:r>
            <a:r>
              <a:rPr lang="pt-BR" dirty="0"/>
              <a:t> </a:t>
            </a:r>
            <a:r>
              <a:rPr lang="pt-BR" dirty="0" err="1"/>
              <a:t>vestibulum</a:t>
            </a:r>
            <a:r>
              <a:rPr lang="pt-BR" dirty="0"/>
              <a:t>. </a:t>
            </a:r>
            <a:r>
              <a:rPr lang="pt-BR" dirty="0" err="1"/>
              <a:t>Morbi</a:t>
            </a:r>
            <a:r>
              <a:rPr lang="pt-BR" dirty="0"/>
              <a:t> </a:t>
            </a:r>
            <a:r>
              <a:rPr lang="pt-BR" dirty="0" err="1"/>
              <a:t>laoreet</a:t>
            </a:r>
            <a:r>
              <a:rPr lang="pt-BR" dirty="0"/>
              <a:t> est </a:t>
            </a:r>
            <a:r>
              <a:rPr lang="pt-BR" dirty="0" err="1"/>
              <a:t>ligula</a:t>
            </a:r>
            <a:r>
              <a:rPr lang="pt-BR" dirty="0"/>
              <a:t>, </a:t>
            </a:r>
            <a:r>
              <a:rPr lang="pt-BR" dirty="0" err="1"/>
              <a:t>at</a:t>
            </a:r>
            <a:r>
              <a:rPr lang="pt-BR" dirty="0"/>
              <a:t> </a:t>
            </a:r>
            <a:r>
              <a:rPr lang="pt-BR" dirty="0" err="1"/>
              <a:t>rutrum</a:t>
            </a:r>
            <a:r>
              <a:rPr lang="pt-BR" dirty="0"/>
              <a:t> </a:t>
            </a:r>
            <a:r>
              <a:rPr lang="pt-BR" dirty="0" err="1"/>
              <a:t>diam</a:t>
            </a:r>
            <a:r>
              <a:rPr lang="pt-BR" dirty="0"/>
              <a:t> </a:t>
            </a:r>
            <a:r>
              <a:rPr lang="pt-BR" dirty="0" err="1"/>
              <a:t>ornare</a:t>
            </a:r>
            <a:r>
              <a:rPr lang="pt-BR" dirty="0"/>
              <a:t> vel. </a:t>
            </a:r>
            <a:r>
              <a:rPr lang="pt-BR" dirty="0" err="1"/>
              <a:t>Donec</a:t>
            </a:r>
            <a:r>
              <a:rPr lang="pt-BR" dirty="0"/>
              <a:t> </a:t>
            </a:r>
            <a:r>
              <a:rPr lang="pt-BR" dirty="0" err="1"/>
              <a:t>pellentesque</a:t>
            </a:r>
            <a:r>
              <a:rPr lang="pt-BR" dirty="0"/>
              <a:t> </a:t>
            </a:r>
            <a:r>
              <a:rPr lang="pt-BR" dirty="0" err="1"/>
              <a:t>metus</a:t>
            </a:r>
            <a:r>
              <a:rPr lang="pt-BR" dirty="0"/>
              <a:t> quis </a:t>
            </a:r>
            <a:r>
              <a:rPr lang="pt-BR" dirty="0" err="1"/>
              <a:t>mauris</a:t>
            </a:r>
            <a:r>
              <a:rPr lang="pt-BR" dirty="0"/>
              <a:t> </a:t>
            </a:r>
            <a:r>
              <a:rPr lang="pt-BR" dirty="0" err="1"/>
              <a:t>congue</a:t>
            </a:r>
            <a:r>
              <a:rPr lang="pt-BR" dirty="0"/>
              <a:t> </a:t>
            </a:r>
            <a:r>
              <a:rPr lang="pt-BR" dirty="0" err="1"/>
              <a:t>sodales</a:t>
            </a:r>
            <a:r>
              <a:rPr lang="pt-BR" dirty="0"/>
              <a:t>. </a:t>
            </a:r>
            <a:r>
              <a:rPr lang="pt-BR" dirty="0" err="1"/>
              <a:t>Integer</a:t>
            </a:r>
            <a:r>
              <a:rPr lang="pt-BR" dirty="0"/>
              <a:t> non </a:t>
            </a:r>
            <a:r>
              <a:rPr lang="pt-BR" dirty="0" err="1"/>
              <a:t>lectus</a:t>
            </a:r>
            <a:r>
              <a:rPr lang="pt-BR" dirty="0"/>
              <a:t> eu </a:t>
            </a:r>
            <a:r>
              <a:rPr lang="pt-BR" dirty="0" err="1"/>
              <a:t>mauris</a:t>
            </a:r>
            <a:r>
              <a:rPr lang="pt-BR" dirty="0"/>
              <a:t> </a:t>
            </a:r>
            <a:r>
              <a:rPr lang="pt-BR" dirty="0" err="1"/>
              <a:t>viverra</a:t>
            </a:r>
            <a:r>
              <a:rPr lang="pt-BR" dirty="0"/>
              <a:t> </a:t>
            </a:r>
            <a:r>
              <a:rPr lang="pt-BR" dirty="0" err="1"/>
              <a:t>consequat</a:t>
            </a:r>
            <a:r>
              <a:rPr lang="pt-BR" dirty="0"/>
              <a:t>. Nunc </a:t>
            </a:r>
            <a:r>
              <a:rPr lang="pt-BR" dirty="0" err="1"/>
              <a:t>maximus</a:t>
            </a:r>
            <a:r>
              <a:rPr lang="pt-BR" dirty="0"/>
              <a:t> a </a:t>
            </a:r>
            <a:r>
              <a:rPr lang="pt-BR" dirty="0" err="1"/>
              <a:t>augue</a:t>
            </a:r>
            <a:r>
              <a:rPr lang="pt-BR" dirty="0"/>
              <a:t> quis </a:t>
            </a:r>
            <a:r>
              <a:rPr lang="pt-BR" dirty="0" err="1"/>
              <a:t>volutpat</a:t>
            </a:r>
            <a:r>
              <a:rPr lang="pt-BR" dirty="0"/>
              <a:t>. Nam </a:t>
            </a:r>
            <a:r>
              <a:rPr lang="pt-BR" dirty="0" err="1"/>
              <a:t>consectetur</a:t>
            </a:r>
            <a:r>
              <a:rPr lang="pt-BR" dirty="0"/>
              <a:t> </a:t>
            </a:r>
            <a:r>
              <a:rPr lang="pt-BR" dirty="0" err="1"/>
              <a:t>eleifend</a:t>
            </a:r>
            <a:r>
              <a:rPr lang="pt-BR" dirty="0"/>
              <a:t> </a:t>
            </a:r>
            <a:r>
              <a:rPr lang="pt-BR" dirty="0" err="1"/>
              <a:t>nisl</a:t>
            </a:r>
            <a:r>
              <a:rPr lang="pt-BR" dirty="0"/>
              <a:t> </a:t>
            </a:r>
            <a:r>
              <a:rPr lang="pt-BR" dirty="0" err="1"/>
              <a:t>bibendum</a:t>
            </a:r>
            <a:r>
              <a:rPr lang="pt-BR" dirty="0"/>
              <a:t> </a:t>
            </a:r>
            <a:r>
              <a:rPr lang="pt-BR" dirty="0" err="1"/>
              <a:t>condimentum</a:t>
            </a:r>
            <a:r>
              <a:rPr lang="pt-BR" dirty="0"/>
              <a:t>. </a:t>
            </a:r>
            <a:r>
              <a:rPr lang="pt-BR" dirty="0" err="1"/>
              <a:t>Suspendisse</a:t>
            </a:r>
            <a:r>
              <a:rPr lang="pt-BR" dirty="0"/>
              <a:t> gravida, </a:t>
            </a:r>
            <a:r>
              <a:rPr lang="pt-BR" dirty="0" err="1"/>
              <a:t>ligula</a:t>
            </a:r>
            <a:r>
              <a:rPr lang="pt-BR" dirty="0"/>
              <a:t> quis </a:t>
            </a:r>
            <a:r>
              <a:rPr lang="pt-BR" dirty="0" err="1"/>
              <a:t>iaculis</a:t>
            </a:r>
            <a:r>
              <a:rPr lang="pt-BR" dirty="0"/>
              <a:t> </a:t>
            </a:r>
            <a:r>
              <a:rPr lang="pt-BR" dirty="0" err="1"/>
              <a:t>aliquam</a:t>
            </a:r>
            <a:r>
              <a:rPr lang="pt-BR" dirty="0"/>
              <a:t>, </a:t>
            </a:r>
            <a:r>
              <a:rPr lang="pt-BR" dirty="0" err="1"/>
              <a:t>odio</a:t>
            </a:r>
            <a:r>
              <a:rPr lang="pt-BR" dirty="0"/>
              <a:t> </a:t>
            </a:r>
            <a:r>
              <a:rPr lang="pt-BR" dirty="0" err="1"/>
              <a:t>lorem</a:t>
            </a:r>
            <a:r>
              <a:rPr lang="pt-BR" dirty="0"/>
              <a:t> </a:t>
            </a:r>
            <a:r>
              <a:rPr lang="pt-BR" dirty="0" err="1"/>
              <a:t>finibus</a:t>
            </a:r>
            <a:r>
              <a:rPr lang="pt-BR" dirty="0"/>
              <a:t> </a:t>
            </a:r>
            <a:r>
              <a:rPr lang="pt-BR" dirty="0" err="1"/>
              <a:t>odio</a:t>
            </a:r>
            <a:r>
              <a:rPr lang="pt-BR" dirty="0"/>
              <a:t>, ut </a:t>
            </a:r>
            <a:r>
              <a:rPr lang="pt-BR" dirty="0" err="1"/>
              <a:t>congue</a:t>
            </a:r>
            <a:r>
              <a:rPr lang="pt-BR" dirty="0"/>
              <a:t> mi </a:t>
            </a:r>
            <a:r>
              <a:rPr lang="pt-BR" dirty="0" err="1"/>
              <a:t>risus</a:t>
            </a:r>
            <a:r>
              <a:rPr lang="pt-BR" dirty="0"/>
              <a:t> et </a:t>
            </a:r>
            <a:r>
              <a:rPr lang="pt-BR" dirty="0" err="1"/>
              <a:t>eros</a:t>
            </a:r>
            <a:r>
              <a:rPr lang="pt-BR" dirty="0"/>
              <a:t>. </a:t>
            </a:r>
            <a:r>
              <a:rPr lang="pt-BR" dirty="0" err="1"/>
              <a:t>Suspendisse</a:t>
            </a:r>
            <a:r>
              <a:rPr lang="pt-BR" dirty="0"/>
              <a:t> </a:t>
            </a:r>
            <a:r>
              <a:rPr lang="pt-BR" dirty="0" err="1"/>
              <a:t>placerat</a:t>
            </a:r>
            <a:r>
              <a:rPr lang="pt-BR" dirty="0"/>
              <a:t> libero </a:t>
            </a:r>
            <a:r>
              <a:rPr lang="pt-BR" dirty="0" err="1"/>
              <a:t>vel</a:t>
            </a:r>
            <a:r>
              <a:rPr lang="pt-BR" dirty="0"/>
              <a:t> </a:t>
            </a:r>
            <a:r>
              <a:rPr lang="pt-BR" dirty="0" err="1"/>
              <a:t>arcu</a:t>
            </a:r>
            <a:r>
              <a:rPr lang="pt-BR" dirty="0"/>
              <a:t> </a:t>
            </a:r>
            <a:r>
              <a:rPr lang="pt-BR" dirty="0" err="1"/>
              <a:t>fringilla</a:t>
            </a:r>
            <a:r>
              <a:rPr lang="pt-BR" dirty="0"/>
              <a:t> </a:t>
            </a:r>
            <a:r>
              <a:rPr lang="pt-BR" dirty="0" err="1"/>
              <a:t>convallis</a:t>
            </a:r>
            <a:r>
              <a:rPr lang="pt-BR" dirty="0"/>
              <a:t>. </a:t>
            </a:r>
            <a:r>
              <a:rPr lang="pt-BR" dirty="0" err="1"/>
              <a:t>Vestibulum</a:t>
            </a:r>
            <a:r>
              <a:rPr lang="pt-BR" dirty="0"/>
              <a:t> </a:t>
            </a:r>
            <a:r>
              <a:rPr lang="pt-BR" dirty="0" err="1"/>
              <a:t>pharetra</a:t>
            </a:r>
            <a:r>
              <a:rPr lang="pt-BR" dirty="0"/>
              <a:t> </a:t>
            </a:r>
            <a:r>
              <a:rPr lang="pt-BR" dirty="0" err="1"/>
              <a:t>iaculis</a:t>
            </a:r>
            <a:r>
              <a:rPr lang="pt-BR" dirty="0"/>
              <a:t> </a:t>
            </a:r>
            <a:r>
              <a:rPr lang="pt-BR" dirty="0" err="1"/>
              <a:t>quam</a:t>
            </a:r>
            <a:r>
              <a:rPr lang="pt-BR" dirty="0"/>
              <a:t> ut </a:t>
            </a:r>
            <a:r>
              <a:rPr lang="pt-BR" dirty="0" err="1"/>
              <a:t>convallis</a:t>
            </a:r>
            <a:r>
              <a:rPr lang="pt-BR" dirty="0"/>
              <a:t>. </a:t>
            </a:r>
            <a:r>
              <a:rPr lang="pt-BR" dirty="0" err="1"/>
              <a:t>Mauris</a:t>
            </a:r>
            <a:r>
              <a:rPr lang="pt-BR" dirty="0"/>
              <a:t> </a:t>
            </a:r>
            <a:r>
              <a:rPr lang="pt-BR" dirty="0" err="1"/>
              <a:t>placerat</a:t>
            </a:r>
            <a:r>
              <a:rPr lang="pt-BR" dirty="0"/>
              <a:t> </a:t>
            </a:r>
            <a:r>
              <a:rPr lang="pt-BR" dirty="0" err="1"/>
              <a:t>faucibus</a:t>
            </a:r>
            <a:r>
              <a:rPr lang="pt-BR" dirty="0"/>
              <a:t> </a:t>
            </a:r>
            <a:r>
              <a:rPr lang="pt-BR" dirty="0" err="1"/>
              <a:t>vulputate</a:t>
            </a:r>
            <a:r>
              <a:rPr lang="pt-BR" dirty="0"/>
              <a:t>. </a:t>
            </a:r>
            <a:r>
              <a:rPr lang="pt-BR" dirty="0" err="1"/>
              <a:t>Quisque</a:t>
            </a:r>
            <a:r>
              <a:rPr lang="pt-BR" dirty="0"/>
              <a:t> </a:t>
            </a:r>
            <a:r>
              <a:rPr lang="pt-BR" dirty="0" err="1"/>
              <a:t>sodales</a:t>
            </a:r>
            <a:r>
              <a:rPr lang="pt-BR" dirty="0"/>
              <a:t> in </a:t>
            </a:r>
            <a:r>
              <a:rPr lang="pt-BR" dirty="0" err="1"/>
              <a:t>ligula</a:t>
            </a:r>
            <a:r>
              <a:rPr lang="pt-BR" dirty="0"/>
              <a:t> vitae </a:t>
            </a:r>
            <a:r>
              <a:rPr lang="pt-BR" dirty="0" err="1"/>
              <a:t>dictum</a:t>
            </a:r>
            <a:r>
              <a:rPr lang="pt-BR" dirty="0"/>
              <a:t>. </a:t>
            </a:r>
            <a:r>
              <a:rPr lang="pt-BR" dirty="0" err="1"/>
              <a:t>Cras</a:t>
            </a:r>
            <a:r>
              <a:rPr lang="pt-BR" dirty="0"/>
              <a:t> </a:t>
            </a:r>
            <a:r>
              <a:rPr lang="pt-BR" dirty="0" err="1"/>
              <a:t>pellentesque</a:t>
            </a:r>
            <a:r>
              <a:rPr lang="pt-BR" dirty="0"/>
              <a:t>, </a:t>
            </a:r>
            <a:r>
              <a:rPr lang="pt-BR" dirty="0" err="1"/>
              <a:t>tellus</a:t>
            </a:r>
            <a:r>
              <a:rPr lang="pt-BR" dirty="0"/>
              <a:t> et </a:t>
            </a:r>
            <a:r>
              <a:rPr lang="pt-BR" dirty="0" err="1"/>
              <a:t>suscipit</a:t>
            </a:r>
            <a:r>
              <a:rPr lang="pt-BR" dirty="0"/>
              <a:t> </a:t>
            </a:r>
            <a:r>
              <a:rPr lang="pt-BR" dirty="0" err="1"/>
              <a:t>sodales</a:t>
            </a:r>
            <a:r>
              <a:rPr lang="pt-BR" dirty="0"/>
              <a:t>, </a:t>
            </a:r>
            <a:r>
              <a:rPr lang="pt-BR" dirty="0" err="1"/>
              <a:t>odio</a:t>
            </a:r>
            <a:r>
              <a:rPr lang="pt-BR" dirty="0"/>
              <a:t> </a:t>
            </a:r>
            <a:r>
              <a:rPr lang="pt-BR" dirty="0" err="1"/>
              <a:t>elit</a:t>
            </a:r>
            <a:r>
              <a:rPr lang="pt-BR" dirty="0"/>
              <a:t> </a:t>
            </a:r>
            <a:r>
              <a:rPr lang="pt-BR" dirty="0" err="1"/>
              <a:t>elementum</a:t>
            </a:r>
            <a:r>
              <a:rPr lang="pt-BR" dirty="0"/>
              <a:t> ante, </a:t>
            </a:r>
            <a:r>
              <a:rPr lang="pt-BR" dirty="0" err="1"/>
              <a:t>vel</a:t>
            </a:r>
            <a:r>
              <a:rPr lang="pt-BR" dirty="0"/>
              <a:t> </a:t>
            </a:r>
            <a:r>
              <a:rPr lang="pt-BR" dirty="0" err="1"/>
              <a:t>auctor</a:t>
            </a:r>
            <a:r>
              <a:rPr lang="pt-BR" dirty="0"/>
              <a:t> </a:t>
            </a:r>
            <a:r>
              <a:rPr lang="pt-BR" dirty="0" err="1"/>
              <a:t>elit</a:t>
            </a:r>
            <a:r>
              <a:rPr lang="pt-BR" dirty="0"/>
              <a:t> </a:t>
            </a:r>
            <a:r>
              <a:rPr lang="pt-BR" dirty="0" err="1"/>
              <a:t>felis</a:t>
            </a:r>
            <a:r>
              <a:rPr lang="pt-BR" dirty="0"/>
              <a:t> </a:t>
            </a:r>
            <a:r>
              <a:rPr lang="pt-BR" dirty="0" err="1"/>
              <a:t>sit</a:t>
            </a:r>
            <a:r>
              <a:rPr lang="pt-BR" dirty="0"/>
              <a:t> </a:t>
            </a:r>
            <a:r>
              <a:rPr lang="pt-BR" dirty="0" err="1"/>
              <a:t>amet</a:t>
            </a:r>
            <a:r>
              <a:rPr lang="pt-BR" dirty="0"/>
              <a:t> </a:t>
            </a:r>
            <a:r>
              <a:rPr lang="pt-BR" dirty="0" err="1"/>
              <a:t>turpis</a:t>
            </a:r>
            <a:r>
              <a:rPr lang="pt-BR" dirty="0"/>
              <a:t>.</a:t>
            </a:r>
          </a:p>
          <a:p>
            <a:pPr lvl="0"/>
            <a:r>
              <a:rPr lang="pt-BR" dirty="0" err="1"/>
              <a:t>Cras</a:t>
            </a:r>
            <a:r>
              <a:rPr lang="pt-BR" dirty="0"/>
              <a:t> </a:t>
            </a:r>
            <a:r>
              <a:rPr lang="pt-BR" dirty="0" err="1"/>
              <a:t>vestibulum</a:t>
            </a:r>
            <a:r>
              <a:rPr lang="pt-BR" dirty="0"/>
              <a:t>, ante </a:t>
            </a:r>
            <a:r>
              <a:rPr lang="pt-BR" dirty="0" err="1"/>
              <a:t>molestie</a:t>
            </a:r>
            <a:r>
              <a:rPr lang="pt-BR" dirty="0"/>
              <a:t> </a:t>
            </a:r>
            <a:r>
              <a:rPr lang="pt-BR" dirty="0" err="1"/>
              <a:t>pretium</a:t>
            </a:r>
            <a:r>
              <a:rPr lang="pt-BR" dirty="0"/>
              <a:t> </a:t>
            </a:r>
            <a:r>
              <a:rPr lang="pt-BR" dirty="0" err="1"/>
              <a:t>accumsan</a:t>
            </a:r>
            <a:r>
              <a:rPr lang="pt-BR" dirty="0"/>
              <a:t>, justo </a:t>
            </a:r>
            <a:r>
              <a:rPr lang="pt-BR" dirty="0" err="1"/>
              <a:t>nisi</a:t>
            </a:r>
            <a:r>
              <a:rPr lang="pt-BR" dirty="0"/>
              <a:t> porta magna, et </a:t>
            </a:r>
            <a:r>
              <a:rPr lang="pt-BR" dirty="0" err="1"/>
              <a:t>pellentesque</a:t>
            </a:r>
            <a:r>
              <a:rPr lang="pt-BR" dirty="0"/>
              <a:t> mi massa et </a:t>
            </a:r>
            <a:r>
              <a:rPr lang="pt-BR" dirty="0" err="1"/>
              <a:t>elit</a:t>
            </a:r>
            <a:r>
              <a:rPr lang="pt-BR" dirty="0"/>
              <a:t>. </a:t>
            </a:r>
            <a:r>
              <a:rPr lang="pt-BR" dirty="0" err="1"/>
              <a:t>Morbi</a:t>
            </a:r>
            <a:r>
              <a:rPr lang="pt-BR" dirty="0"/>
              <a:t> </a:t>
            </a:r>
            <a:r>
              <a:rPr lang="pt-BR" dirty="0" err="1"/>
              <a:t>aliquet</a:t>
            </a:r>
            <a:r>
              <a:rPr lang="pt-BR" dirty="0"/>
              <a:t> </a:t>
            </a:r>
            <a:r>
              <a:rPr lang="pt-BR" dirty="0" err="1"/>
              <a:t>neque</a:t>
            </a:r>
            <a:r>
              <a:rPr lang="pt-BR" dirty="0"/>
              <a:t> quis libero </a:t>
            </a:r>
            <a:r>
              <a:rPr lang="pt-BR" dirty="0" err="1"/>
              <a:t>aliquam</a:t>
            </a:r>
            <a:r>
              <a:rPr lang="pt-BR" dirty="0"/>
              <a:t>, et </a:t>
            </a:r>
            <a:r>
              <a:rPr lang="pt-BR" dirty="0" err="1"/>
              <a:t>fringilla</a:t>
            </a:r>
            <a:r>
              <a:rPr lang="pt-BR" dirty="0"/>
              <a:t> </a:t>
            </a:r>
            <a:r>
              <a:rPr lang="pt-BR" dirty="0" err="1"/>
              <a:t>orci</a:t>
            </a:r>
            <a:r>
              <a:rPr lang="pt-BR" dirty="0"/>
              <a:t> </a:t>
            </a:r>
            <a:r>
              <a:rPr lang="pt-BR" dirty="0" err="1"/>
              <a:t>feugiat</a:t>
            </a:r>
            <a:r>
              <a:rPr lang="pt-BR" dirty="0"/>
              <a:t>. </a:t>
            </a:r>
            <a:r>
              <a:rPr lang="pt-BR" dirty="0" err="1"/>
              <a:t>Aliquam</a:t>
            </a:r>
            <a:r>
              <a:rPr lang="pt-BR" dirty="0"/>
              <a:t> </a:t>
            </a:r>
            <a:r>
              <a:rPr lang="pt-BR" dirty="0" err="1"/>
              <a:t>luctus</a:t>
            </a:r>
            <a:r>
              <a:rPr lang="pt-BR" dirty="0"/>
              <a:t> </a:t>
            </a:r>
            <a:r>
              <a:rPr lang="pt-BR" dirty="0" err="1"/>
              <a:t>elementum</a:t>
            </a:r>
            <a:r>
              <a:rPr lang="pt-BR" dirty="0"/>
              <a:t> </a:t>
            </a:r>
            <a:r>
              <a:rPr lang="pt-BR" dirty="0" err="1"/>
              <a:t>cursus</a:t>
            </a:r>
            <a:r>
              <a:rPr lang="pt-BR" dirty="0"/>
              <a:t>. </a:t>
            </a:r>
            <a:r>
              <a:rPr lang="pt-BR" dirty="0" err="1"/>
              <a:t>Morbi</a:t>
            </a:r>
            <a:r>
              <a:rPr lang="pt-BR" dirty="0"/>
              <a:t> </a:t>
            </a:r>
            <a:r>
              <a:rPr lang="pt-BR" dirty="0" err="1"/>
              <a:t>vulputate</a:t>
            </a:r>
            <a:r>
              <a:rPr lang="pt-BR" dirty="0"/>
              <a:t> </a:t>
            </a:r>
            <a:r>
              <a:rPr lang="pt-BR" dirty="0" err="1"/>
              <a:t>pharetra</a:t>
            </a:r>
            <a:r>
              <a:rPr lang="pt-BR" dirty="0"/>
              <a:t> nunc </a:t>
            </a:r>
            <a:r>
              <a:rPr lang="pt-BR" dirty="0" err="1"/>
              <a:t>vel</a:t>
            </a:r>
            <a:r>
              <a:rPr lang="pt-BR" dirty="0"/>
              <a:t> </a:t>
            </a:r>
            <a:r>
              <a:rPr lang="pt-BR" dirty="0" err="1"/>
              <a:t>consectetur</a:t>
            </a:r>
            <a:r>
              <a:rPr lang="pt-BR" dirty="0"/>
              <a:t>. Nam </a:t>
            </a:r>
            <a:r>
              <a:rPr lang="pt-BR" dirty="0" err="1"/>
              <a:t>malesuada</a:t>
            </a:r>
            <a:r>
              <a:rPr lang="pt-BR" dirty="0"/>
              <a:t> nunc </a:t>
            </a:r>
            <a:r>
              <a:rPr lang="pt-BR" dirty="0" err="1"/>
              <a:t>neque</a:t>
            </a:r>
            <a:r>
              <a:rPr lang="pt-BR" dirty="0"/>
              <a:t>, non porta </a:t>
            </a:r>
            <a:r>
              <a:rPr lang="pt-BR" dirty="0" err="1"/>
              <a:t>augue</a:t>
            </a:r>
            <a:r>
              <a:rPr lang="pt-BR" dirty="0"/>
              <a:t> </a:t>
            </a:r>
            <a:r>
              <a:rPr lang="pt-BR" dirty="0" err="1"/>
              <a:t>facilisis</a:t>
            </a:r>
            <a:r>
              <a:rPr lang="pt-BR" dirty="0"/>
              <a:t> id. </a:t>
            </a:r>
            <a:r>
              <a:rPr lang="pt-BR" dirty="0" err="1"/>
              <a:t>Suspendisse</a:t>
            </a:r>
            <a:r>
              <a:rPr lang="pt-BR" dirty="0"/>
              <a:t> </a:t>
            </a:r>
            <a:r>
              <a:rPr lang="pt-BR" dirty="0" err="1"/>
              <a:t>potenti</a:t>
            </a:r>
            <a:r>
              <a:rPr lang="pt-BR" dirty="0"/>
              <a:t>. In </a:t>
            </a:r>
            <a:r>
              <a:rPr lang="pt-BR" dirty="0" err="1"/>
              <a:t>aliquam</a:t>
            </a:r>
            <a:r>
              <a:rPr lang="pt-BR" dirty="0"/>
              <a:t>, </a:t>
            </a:r>
            <a:r>
              <a:rPr lang="pt-BR" dirty="0" err="1"/>
              <a:t>dui</a:t>
            </a:r>
            <a:r>
              <a:rPr lang="pt-BR" dirty="0"/>
              <a:t> </a:t>
            </a:r>
            <a:r>
              <a:rPr lang="pt-BR" dirty="0" err="1"/>
              <a:t>nec</a:t>
            </a:r>
            <a:r>
              <a:rPr lang="pt-BR" dirty="0"/>
              <a:t> </a:t>
            </a:r>
            <a:r>
              <a:rPr lang="pt-BR" dirty="0" err="1"/>
              <a:t>luctus</a:t>
            </a:r>
            <a:r>
              <a:rPr lang="pt-BR" dirty="0"/>
              <a:t> </a:t>
            </a:r>
            <a:r>
              <a:rPr lang="pt-BR" dirty="0" err="1"/>
              <a:t>facilisis</a:t>
            </a:r>
            <a:r>
              <a:rPr lang="pt-BR" dirty="0"/>
              <a:t>, </a:t>
            </a:r>
            <a:r>
              <a:rPr lang="pt-BR" dirty="0" err="1"/>
              <a:t>felis</a:t>
            </a:r>
            <a:r>
              <a:rPr lang="pt-BR" dirty="0"/>
              <a:t> </a:t>
            </a:r>
            <a:r>
              <a:rPr lang="pt-BR" dirty="0" err="1"/>
              <a:t>felis</a:t>
            </a:r>
            <a:r>
              <a:rPr lang="pt-BR" dirty="0"/>
              <a:t> </a:t>
            </a:r>
            <a:r>
              <a:rPr lang="pt-BR" dirty="0" err="1"/>
              <a:t>eleifend</a:t>
            </a:r>
            <a:r>
              <a:rPr lang="pt-BR" dirty="0"/>
              <a:t> </a:t>
            </a:r>
            <a:r>
              <a:rPr lang="pt-BR" dirty="0" err="1"/>
              <a:t>ligula</a:t>
            </a:r>
            <a:r>
              <a:rPr lang="pt-BR" dirty="0"/>
              <a:t>, quis </a:t>
            </a:r>
            <a:r>
              <a:rPr lang="pt-BR" dirty="0" err="1"/>
              <a:t>mollis</a:t>
            </a:r>
            <a:r>
              <a:rPr lang="pt-BR" dirty="0"/>
              <a:t> </a:t>
            </a:r>
            <a:r>
              <a:rPr lang="pt-BR" dirty="0" err="1"/>
              <a:t>neque</a:t>
            </a:r>
            <a:r>
              <a:rPr lang="pt-BR" dirty="0"/>
              <a:t> </a:t>
            </a:r>
            <a:r>
              <a:rPr lang="pt-BR" dirty="0" err="1"/>
              <a:t>nisl</a:t>
            </a:r>
            <a:r>
              <a:rPr lang="pt-BR" dirty="0"/>
              <a:t> et </a:t>
            </a:r>
            <a:r>
              <a:rPr lang="pt-BR" dirty="0" err="1"/>
              <a:t>velit</a:t>
            </a:r>
            <a:r>
              <a:rPr lang="pt-BR" dirty="0"/>
              <a:t>. </a:t>
            </a:r>
            <a:r>
              <a:rPr lang="pt-BR" dirty="0" err="1"/>
              <a:t>Donec</a:t>
            </a:r>
            <a:r>
              <a:rPr lang="pt-BR" dirty="0"/>
              <a:t> </a:t>
            </a:r>
            <a:r>
              <a:rPr lang="pt-BR" dirty="0" err="1"/>
              <a:t>sed</a:t>
            </a:r>
            <a:r>
              <a:rPr lang="pt-BR" dirty="0"/>
              <a:t> </a:t>
            </a:r>
            <a:r>
              <a:rPr lang="pt-BR" dirty="0" err="1"/>
              <a:t>sodales</a:t>
            </a:r>
            <a:r>
              <a:rPr lang="pt-BR" dirty="0"/>
              <a:t> </a:t>
            </a:r>
            <a:r>
              <a:rPr lang="pt-BR" dirty="0" err="1"/>
              <a:t>neque</a:t>
            </a:r>
            <a:r>
              <a:rPr lang="pt-BR" dirty="0"/>
              <a:t>. </a:t>
            </a:r>
            <a:r>
              <a:rPr lang="pt-BR" dirty="0" err="1"/>
              <a:t>Nullam</a:t>
            </a:r>
            <a:r>
              <a:rPr lang="pt-BR" dirty="0"/>
              <a:t> </a:t>
            </a:r>
            <a:r>
              <a:rPr lang="pt-BR" dirty="0" err="1"/>
              <a:t>hendrerit</a:t>
            </a:r>
            <a:r>
              <a:rPr lang="pt-BR" dirty="0"/>
              <a:t> </a:t>
            </a:r>
            <a:r>
              <a:rPr lang="pt-BR" dirty="0" err="1"/>
              <a:t>vel</a:t>
            </a:r>
            <a:r>
              <a:rPr lang="pt-BR" dirty="0"/>
              <a:t> est ut </a:t>
            </a:r>
            <a:r>
              <a:rPr lang="pt-BR" dirty="0" err="1"/>
              <a:t>bibendum</a:t>
            </a:r>
            <a:r>
              <a:rPr lang="pt-BR" dirty="0"/>
              <a:t>.</a:t>
            </a:r>
          </a:p>
          <a:p>
            <a:pPr lvl="0"/>
            <a:r>
              <a:rPr lang="pt-BR" dirty="0"/>
              <a:t>Nunc </a:t>
            </a:r>
            <a:r>
              <a:rPr lang="pt-BR" dirty="0" err="1"/>
              <a:t>vel</a:t>
            </a:r>
            <a:r>
              <a:rPr lang="pt-BR" dirty="0"/>
              <a:t> </a:t>
            </a:r>
            <a:r>
              <a:rPr lang="pt-BR" dirty="0" err="1"/>
              <a:t>eleifend</a:t>
            </a:r>
            <a:r>
              <a:rPr lang="pt-BR" dirty="0"/>
              <a:t> magna, non </a:t>
            </a:r>
            <a:r>
              <a:rPr lang="pt-BR" dirty="0" err="1"/>
              <a:t>egestas</a:t>
            </a:r>
            <a:r>
              <a:rPr lang="pt-BR" dirty="0"/>
              <a:t> </a:t>
            </a:r>
            <a:r>
              <a:rPr lang="pt-BR" dirty="0" err="1"/>
              <a:t>nulla</a:t>
            </a:r>
            <a:r>
              <a:rPr lang="pt-BR" dirty="0"/>
              <a:t>. </a:t>
            </a:r>
            <a:r>
              <a:rPr lang="pt-BR" dirty="0" err="1"/>
              <a:t>Donec</a:t>
            </a:r>
            <a:r>
              <a:rPr lang="pt-BR" dirty="0"/>
              <a:t> a </a:t>
            </a:r>
            <a:r>
              <a:rPr lang="pt-BR" dirty="0" err="1"/>
              <a:t>dolor</a:t>
            </a:r>
            <a:r>
              <a:rPr lang="pt-BR" dirty="0"/>
              <a:t> </a:t>
            </a:r>
            <a:r>
              <a:rPr lang="pt-BR" dirty="0" err="1"/>
              <a:t>vulputate</a:t>
            </a:r>
            <a:r>
              <a:rPr lang="pt-BR" dirty="0"/>
              <a:t> est </a:t>
            </a:r>
            <a:r>
              <a:rPr lang="pt-BR" dirty="0" err="1"/>
              <a:t>ultricies</a:t>
            </a:r>
            <a:r>
              <a:rPr lang="pt-BR" dirty="0"/>
              <a:t> </a:t>
            </a:r>
            <a:r>
              <a:rPr lang="pt-BR" dirty="0" err="1"/>
              <a:t>elementum</a:t>
            </a:r>
            <a:r>
              <a:rPr lang="pt-BR" dirty="0"/>
              <a:t> et </a:t>
            </a:r>
            <a:r>
              <a:rPr lang="pt-BR" dirty="0" err="1"/>
              <a:t>at</a:t>
            </a:r>
            <a:r>
              <a:rPr lang="pt-BR" dirty="0"/>
              <a:t> </a:t>
            </a:r>
            <a:r>
              <a:rPr lang="pt-BR" dirty="0" err="1"/>
              <a:t>nulla</a:t>
            </a:r>
            <a:r>
              <a:rPr lang="pt-BR" dirty="0"/>
              <a:t>. </a:t>
            </a:r>
            <a:r>
              <a:rPr lang="pt-BR" dirty="0" err="1"/>
              <a:t>Etiam</a:t>
            </a:r>
            <a:r>
              <a:rPr lang="pt-BR" dirty="0"/>
              <a:t> </a:t>
            </a:r>
            <a:r>
              <a:rPr lang="pt-BR" dirty="0" err="1"/>
              <a:t>placerat</a:t>
            </a:r>
            <a:r>
              <a:rPr lang="pt-BR" dirty="0"/>
              <a:t> est </a:t>
            </a:r>
            <a:r>
              <a:rPr lang="pt-BR" dirty="0" err="1"/>
              <a:t>lacus</a:t>
            </a:r>
            <a:r>
              <a:rPr lang="pt-BR" dirty="0"/>
              <a:t>, </a:t>
            </a:r>
            <a:r>
              <a:rPr lang="pt-BR" dirty="0" err="1"/>
              <a:t>nec</a:t>
            </a:r>
            <a:r>
              <a:rPr lang="pt-BR" dirty="0"/>
              <a:t> </a:t>
            </a:r>
            <a:r>
              <a:rPr lang="pt-BR" dirty="0" err="1"/>
              <a:t>volutpat</a:t>
            </a:r>
            <a:r>
              <a:rPr lang="pt-BR" dirty="0"/>
              <a:t> erat </a:t>
            </a:r>
            <a:r>
              <a:rPr lang="pt-BR" dirty="0" err="1"/>
              <a:t>sollicitudin</a:t>
            </a:r>
            <a:r>
              <a:rPr lang="pt-BR" dirty="0"/>
              <a:t> id. </a:t>
            </a:r>
            <a:r>
              <a:rPr lang="pt-BR" dirty="0" err="1"/>
              <a:t>Curabitur</a:t>
            </a:r>
            <a:r>
              <a:rPr lang="pt-BR" dirty="0"/>
              <a:t> </a:t>
            </a:r>
            <a:r>
              <a:rPr lang="pt-BR" dirty="0" err="1"/>
              <a:t>at</a:t>
            </a:r>
            <a:r>
              <a:rPr lang="pt-BR" dirty="0"/>
              <a:t> </a:t>
            </a:r>
            <a:r>
              <a:rPr lang="pt-BR" dirty="0" err="1"/>
              <a:t>orci</a:t>
            </a:r>
            <a:r>
              <a:rPr lang="pt-BR" dirty="0"/>
              <a:t> </a:t>
            </a:r>
            <a:r>
              <a:rPr lang="pt-BR" dirty="0" err="1"/>
              <a:t>turpis</a:t>
            </a:r>
            <a:r>
              <a:rPr lang="pt-BR" dirty="0"/>
              <a:t>. </a:t>
            </a:r>
            <a:r>
              <a:rPr lang="pt-BR" dirty="0" err="1"/>
              <a:t>Donec</a:t>
            </a:r>
            <a:r>
              <a:rPr lang="pt-BR" dirty="0"/>
              <a:t> </a:t>
            </a:r>
            <a:r>
              <a:rPr lang="pt-BR" dirty="0" err="1"/>
              <a:t>malesuada</a:t>
            </a:r>
            <a:r>
              <a:rPr lang="pt-BR" dirty="0"/>
              <a:t> </a:t>
            </a:r>
            <a:r>
              <a:rPr lang="pt-BR" dirty="0" err="1"/>
              <a:t>pulvinar</a:t>
            </a:r>
            <a:r>
              <a:rPr lang="pt-BR" dirty="0"/>
              <a:t> </a:t>
            </a:r>
            <a:r>
              <a:rPr lang="pt-BR" dirty="0" err="1"/>
              <a:t>purus</a:t>
            </a:r>
            <a:r>
              <a:rPr lang="pt-BR" dirty="0"/>
              <a:t> </a:t>
            </a:r>
            <a:r>
              <a:rPr lang="pt-BR" dirty="0" err="1"/>
              <a:t>nec</a:t>
            </a:r>
            <a:r>
              <a:rPr lang="pt-BR" dirty="0"/>
              <a:t> </a:t>
            </a:r>
            <a:r>
              <a:rPr lang="pt-BR" dirty="0" err="1"/>
              <a:t>ultrices</a:t>
            </a:r>
            <a:r>
              <a:rPr lang="pt-BR" dirty="0"/>
              <a:t>. </a:t>
            </a:r>
            <a:r>
              <a:rPr lang="pt-BR" dirty="0" err="1"/>
              <a:t>Donec</a:t>
            </a:r>
            <a:r>
              <a:rPr lang="pt-BR" dirty="0"/>
              <a:t> </a:t>
            </a:r>
            <a:r>
              <a:rPr lang="pt-BR" dirty="0" err="1"/>
              <a:t>nisl</a:t>
            </a:r>
            <a:r>
              <a:rPr lang="pt-BR" dirty="0"/>
              <a:t> </a:t>
            </a:r>
            <a:r>
              <a:rPr lang="pt-BR" dirty="0" err="1"/>
              <a:t>sapien</a:t>
            </a:r>
            <a:r>
              <a:rPr lang="pt-BR" dirty="0"/>
              <a:t>, </a:t>
            </a:r>
            <a:r>
              <a:rPr lang="pt-BR" dirty="0" err="1"/>
              <a:t>cursus</a:t>
            </a:r>
            <a:r>
              <a:rPr lang="pt-BR" dirty="0"/>
              <a:t> vitae </a:t>
            </a:r>
            <a:r>
              <a:rPr lang="pt-BR" dirty="0" err="1"/>
              <a:t>elementum</a:t>
            </a:r>
            <a:r>
              <a:rPr lang="pt-BR" dirty="0"/>
              <a:t> eu, </a:t>
            </a:r>
            <a:r>
              <a:rPr lang="pt-BR" dirty="0" err="1"/>
              <a:t>dignissim</a:t>
            </a:r>
            <a:r>
              <a:rPr lang="pt-BR" dirty="0"/>
              <a:t> eu </a:t>
            </a:r>
            <a:r>
              <a:rPr lang="pt-BR" dirty="0" err="1"/>
              <a:t>diam</a:t>
            </a:r>
            <a:r>
              <a:rPr lang="pt-BR" dirty="0"/>
              <a:t>. </a:t>
            </a:r>
            <a:r>
              <a:rPr lang="pt-BR" dirty="0" err="1"/>
              <a:t>Etiam</a:t>
            </a:r>
            <a:r>
              <a:rPr lang="pt-BR" dirty="0"/>
              <a:t> </a:t>
            </a:r>
            <a:r>
              <a:rPr lang="pt-BR" dirty="0" err="1"/>
              <a:t>vestibulum</a:t>
            </a:r>
            <a:r>
              <a:rPr lang="pt-BR" dirty="0"/>
              <a:t> </a:t>
            </a:r>
            <a:r>
              <a:rPr lang="pt-BR" dirty="0" err="1"/>
              <a:t>lectus</a:t>
            </a:r>
            <a:r>
              <a:rPr lang="pt-BR" dirty="0"/>
              <a:t> </a:t>
            </a:r>
            <a:r>
              <a:rPr lang="pt-BR" dirty="0" err="1"/>
              <a:t>dolor</a:t>
            </a:r>
            <a:r>
              <a:rPr lang="pt-BR" dirty="0"/>
              <a:t>, </a:t>
            </a:r>
            <a:r>
              <a:rPr lang="pt-BR" dirty="0" err="1"/>
              <a:t>ultricies</a:t>
            </a:r>
            <a:r>
              <a:rPr lang="pt-BR" dirty="0"/>
              <a:t> </a:t>
            </a:r>
            <a:r>
              <a:rPr lang="pt-BR" dirty="0" err="1"/>
              <a:t>mollis</a:t>
            </a:r>
            <a:r>
              <a:rPr lang="pt-BR" dirty="0"/>
              <a:t> </a:t>
            </a:r>
            <a:r>
              <a:rPr lang="pt-BR" dirty="0" err="1"/>
              <a:t>nisi</a:t>
            </a:r>
            <a:r>
              <a:rPr lang="pt-BR" dirty="0"/>
              <a:t> </a:t>
            </a:r>
            <a:r>
              <a:rPr lang="pt-BR" dirty="0" err="1"/>
              <a:t>vestibulum</a:t>
            </a:r>
            <a:r>
              <a:rPr lang="pt-BR" dirty="0"/>
              <a:t> </a:t>
            </a:r>
            <a:r>
              <a:rPr lang="pt-BR" dirty="0" err="1"/>
              <a:t>eget</a:t>
            </a:r>
            <a:r>
              <a:rPr lang="pt-BR" dirty="0"/>
              <a:t>. </a:t>
            </a:r>
            <a:r>
              <a:rPr lang="pt-BR" dirty="0" err="1"/>
              <a:t>Sed</a:t>
            </a:r>
            <a:r>
              <a:rPr lang="pt-BR" dirty="0"/>
              <a:t> </a:t>
            </a:r>
            <a:r>
              <a:rPr lang="pt-BR" dirty="0" err="1"/>
              <a:t>lacus</a:t>
            </a:r>
            <a:r>
              <a:rPr lang="pt-BR" dirty="0"/>
              <a:t> </a:t>
            </a:r>
            <a:r>
              <a:rPr lang="pt-BR" dirty="0" err="1"/>
              <a:t>tortor</a:t>
            </a:r>
            <a:r>
              <a:rPr lang="pt-BR" dirty="0"/>
              <a:t>, </a:t>
            </a:r>
            <a:r>
              <a:rPr lang="pt-BR" dirty="0" err="1"/>
              <a:t>auctor</a:t>
            </a:r>
            <a:r>
              <a:rPr lang="pt-BR" dirty="0"/>
              <a:t> in </a:t>
            </a:r>
            <a:r>
              <a:rPr lang="pt-BR" dirty="0" err="1"/>
              <a:t>mauris</a:t>
            </a:r>
            <a:r>
              <a:rPr lang="pt-BR" dirty="0"/>
              <a:t> </a:t>
            </a:r>
            <a:r>
              <a:rPr lang="pt-BR" dirty="0" err="1"/>
              <a:t>sed</a:t>
            </a:r>
            <a:r>
              <a:rPr lang="pt-BR" dirty="0"/>
              <a:t>, </a:t>
            </a:r>
            <a:r>
              <a:rPr lang="pt-BR" dirty="0" err="1"/>
              <a:t>tempor</a:t>
            </a:r>
            <a:r>
              <a:rPr lang="pt-BR" dirty="0"/>
              <a:t> </a:t>
            </a:r>
            <a:r>
              <a:rPr lang="pt-BR" dirty="0" err="1"/>
              <a:t>vehicula</a:t>
            </a:r>
            <a:r>
              <a:rPr lang="pt-BR" dirty="0"/>
              <a:t> </a:t>
            </a:r>
            <a:r>
              <a:rPr lang="pt-BR" dirty="0" err="1"/>
              <a:t>tellus</a:t>
            </a:r>
            <a:r>
              <a:rPr lang="pt-BR" dirty="0"/>
              <a:t>. </a:t>
            </a:r>
            <a:r>
              <a:rPr lang="pt-BR" dirty="0" err="1"/>
              <a:t>Quisque</a:t>
            </a:r>
            <a:r>
              <a:rPr lang="pt-BR" dirty="0"/>
              <a:t> </a:t>
            </a:r>
            <a:r>
              <a:rPr lang="pt-BR" dirty="0" err="1"/>
              <a:t>sit</a:t>
            </a:r>
            <a:r>
              <a:rPr lang="pt-BR" dirty="0"/>
              <a:t> </a:t>
            </a:r>
            <a:r>
              <a:rPr lang="pt-BR" dirty="0" err="1"/>
              <a:t>amet</a:t>
            </a:r>
            <a:r>
              <a:rPr lang="pt-BR" dirty="0"/>
              <a:t> </a:t>
            </a:r>
            <a:r>
              <a:rPr lang="pt-BR" dirty="0" err="1"/>
              <a:t>nulla</a:t>
            </a:r>
            <a:r>
              <a:rPr lang="pt-BR" dirty="0"/>
              <a:t> </a:t>
            </a:r>
            <a:r>
              <a:rPr lang="pt-BR" dirty="0" err="1"/>
              <a:t>tincidunt</a:t>
            </a:r>
            <a:r>
              <a:rPr lang="pt-BR" dirty="0"/>
              <a:t>, </a:t>
            </a:r>
            <a:r>
              <a:rPr lang="pt-BR" dirty="0" err="1"/>
              <a:t>ornare</a:t>
            </a:r>
            <a:r>
              <a:rPr lang="pt-BR" dirty="0"/>
              <a:t> justo </a:t>
            </a:r>
            <a:r>
              <a:rPr lang="pt-BR" dirty="0" err="1"/>
              <a:t>sed</a:t>
            </a:r>
            <a:r>
              <a:rPr lang="pt-BR" dirty="0"/>
              <a:t>, </a:t>
            </a:r>
            <a:r>
              <a:rPr lang="pt-BR" dirty="0" err="1"/>
              <a:t>commodo</a:t>
            </a:r>
            <a:r>
              <a:rPr lang="pt-BR" dirty="0"/>
              <a:t> </a:t>
            </a:r>
            <a:r>
              <a:rPr lang="pt-BR" dirty="0" err="1"/>
              <a:t>risus</a:t>
            </a:r>
            <a:r>
              <a:rPr lang="pt-BR" dirty="0"/>
              <a:t>.</a:t>
            </a:r>
          </a:p>
        </p:txBody>
      </p:sp>
      <p:sp>
        <p:nvSpPr>
          <p:cNvPr id="22" name="Espaço Reservado para Texto 23"/>
          <p:cNvSpPr>
            <a:spLocks noGrp="1"/>
          </p:cNvSpPr>
          <p:nvPr>
            <p:ph type="body" sz="quarter" idx="11" hasCustomPrompt="1"/>
          </p:nvPr>
        </p:nvSpPr>
        <p:spPr>
          <a:xfrm>
            <a:off x="242149" y="393164"/>
            <a:ext cx="5824340" cy="271901"/>
          </a:xfrm>
          <a:prstGeom prst="rect">
            <a:avLst/>
          </a:prstGeom>
        </p:spPr>
        <p:txBody>
          <a:bodyPr/>
          <a:lstStyle>
            <a:lvl1pPr marL="0" indent="0">
              <a:buNone/>
              <a:defRPr sz="1200" b="1">
                <a:solidFill>
                  <a:schemeClr val="tx1"/>
                </a:solidFill>
                <a:latin typeface="Raleway" panose="020B0503030101060003" pitchFamily="34" charset="0"/>
              </a:defRPr>
            </a:lvl1pPr>
          </a:lstStyle>
          <a:p>
            <a:pPr lvl="0"/>
            <a:r>
              <a:rPr lang="pt-BR" dirty="0"/>
              <a:t>SECRETARIA DE PETRÓLEO, GÁS NATURAL E BIO COMBUSTÍVEIS</a:t>
            </a:r>
          </a:p>
        </p:txBody>
      </p:sp>
    </p:spTree>
    <p:extLst>
      <p:ext uri="{BB962C8B-B14F-4D97-AF65-F5344CB8AC3E}">
        <p14:creationId xmlns:p14="http://schemas.microsoft.com/office/powerpoint/2010/main" val="323581608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6" y="-17417"/>
            <a:ext cx="12192001" cy="6875417"/>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outerShdw blurRad="50800" dist="38100" dir="8100000" algn="tr" rotWithShape="0">
                  <a:prstClr val="black">
                    <a:alpha val="40000"/>
                  </a:prstClr>
                </a:outerShdw>
              </a:effectLst>
              <a:uLnTx/>
              <a:uFillTx/>
              <a:latin typeface="Calibri" panose="020F0502020204030204"/>
              <a:ea typeface="+mn-ea"/>
              <a:cs typeface="+mn-cs"/>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outerShdw blurRad="50800" dist="38100" dir="13500000" algn="br" rotWithShape="0">
                  <a:prstClr val="black">
                    <a:alpha val="40000"/>
                  </a:prstClr>
                </a:outerShdw>
              </a:effectLst>
              <a:uLnTx/>
              <a:uFillTx/>
              <a:latin typeface="Calibri" panose="020F0502020204030204"/>
              <a:ea typeface="+mn-ea"/>
              <a:cs typeface="+mn-cs"/>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Tree>
    <p:extLst>
      <p:ext uri="{BB962C8B-B14F-4D97-AF65-F5344CB8AC3E}">
        <p14:creationId xmlns:p14="http://schemas.microsoft.com/office/powerpoint/2010/main" val="14173973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2_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ECCEDCA6-E80C-4160-93A9-EDDFA0D01D5B}" type="datetimeFigureOut">
              <a:rPr lang="en-US" smtClean="0"/>
              <a:t>5/15/2019</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BAD5399F-FFFA-4A6F-A4A8-5844A207F345}" type="slidenum">
              <a:rPr lang="en-US" smtClean="0"/>
              <a:t>‹nº›</a:t>
            </a:fld>
            <a:endParaRPr lang="en-US"/>
          </a:p>
        </p:txBody>
      </p:sp>
    </p:spTree>
    <p:extLst>
      <p:ext uri="{BB962C8B-B14F-4D97-AF65-F5344CB8AC3E}">
        <p14:creationId xmlns:p14="http://schemas.microsoft.com/office/powerpoint/2010/main" val="4111128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15" name="Imagem 14"/>
          <p:cNvPicPr>
            <a:picLocks noChangeAspect="1"/>
          </p:cNvPicPr>
          <p:nvPr userDrawn="1"/>
        </p:nvPicPr>
        <p:blipFill>
          <a:blip r:embed="rId2">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7" name="Triângulo Retângulo 7"/>
          <p:cNvSpPr/>
          <p:nvPr userDrawn="1"/>
        </p:nvSpPr>
        <p:spPr>
          <a:xfrm rot="10800000" flipH="1" flipV="1">
            <a:off x="1" y="-17417"/>
            <a:ext cx="12192001" cy="6875417"/>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outerShdw blurRad="50800" dist="38100" dir="8100000" algn="tr" rotWithShape="0">
                  <a:prstClr val="black">
                    <a:alpha val="40000"/>
                  </a:prstClr>
                </a:outerShdw>
              </a:effectLst>
              <a:uLnTx/>
              <a:uFillTx/>
              <a:latin typeface="Calibri" panose="020F0502020204030204"/>
              <a:ea typeface="+mn-ea"/>
              <a:cs typeface="+mn-cs"/>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outerShdw blurRad="50800" dist="38100" dir="13500000" algn="br" rotWithShape="0">
                  <a:prstClr val="black">
                    <a:alpha val="40000"/>
                  </a:prstClr>
                </a:outerShdw>
              </a:effectLst>
              <a:uLnTx/>
              <a:uFillTx/>
              <a:latin typeface="Calibri" panose="020F0502020204030204"/>
              <a:ea typeface="+mn-ea"/>
              <a:cs typeface="+mn-cs"/>
            </a:endParaRPr>
          </a:p>
        </p:txBody>
      </p:sp>
      <p:pic>
        <p:nvPicPr>
          <p:cNvPr id="14" name="Imagem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Tree>
    <p:extLst>
      <p:ext uri="{BB962C8B-B14F-4D97-AF65-F5344CB8AC3E}">
        <p14:creationId xmlns:p14="http://schemas.microsoft.com/office/powerpoint/2010/main" val="13172572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98245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6" name="Triângulo Retângulo 7"/>
          <p:cNvSpPr/>
          <p:nvPr userDrawn="1"/>
        </p:nvSpPr>
        <p:spPr>
          <a:xfrm rot="10800000" flipH="1" flipV="1">
            <a:off x="0" y="0"/>
            <a:ext cx="12191999" cy="6858001"/>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 name="connsiteX0" fmla="*/ 0 w 13271157"/>
              <a:gd name="connsiteY0" fmla="*/ 6742280 h 6742280"/>
              <a:gd name="connsiteX1" fmla="*/ 0 w 13271157"/>
              <a:gd name="connsiteY1" fmla="*/ 0 h 6742280"/>
              <a:gd name="connsiteX2" fmla="*/ 13271157 w 13271157"/>
              <a:gd name="connsiteY2" fmla="*/ 6729923 h 6742280"/>
              <a:gd name="connsiteX3" fmla="*/ 0 w 13271157"/>
              <a:gd name="connsiteY3" fmla="*/ 6742280 h 6742280"/>
              <a:gd name="connsiteX0" fmla="*/ 0 w 11054556"/>
              <a:gd name="connsiteY0" fmla="*/ 6742280 h 6742280"/>
              <a:gd name="connsiteX1" fmla="*/ 0 w 11054556"/>
              <a:gd name="connsiteY1" fmla="*/ 0 h 6742280"/>
              <a:gd name="connsiteX2" fmla="*/ 11054556 w 11054556"/>
              <a:gd name="connsiteY2" fmla="*/ 6741526 h 6742280"/>
              <a:gd name="connsiteX3" fmla="*/ 0 w 11054556"/>
              <a:gd name="connsiteY3" fmla="*/ 6742280 h 6742280"/>
            </a:gdLst>
            <a:ahLst/>
            <a:cxnLst>
              <a:cxn ang="0">
                <a:pos x="connsiteX0" y="connsiteY0"/>
              </a:cxn>
              <a:cxn ang="0">
                <a:pos x="connsiteX1" y="connsiteY1"/>
              </a:cxn>
              <a:cxn ang="0">
                <a:pos x="connsiteX2" y="connsiteY2"/>
              </a:cxn>
              <a:cxn ang="0">
                <a:pos x="connsiteX3" y="connsiteY3"/>
              </a:cxn>
            </a:cxnLst>
            <a:rect l="l" t="t" r="r" b="b"/>
            <a:pathLst>
              <a:path w="11054556" h="6742280">
                <a:moveTo>
                  <a:pt x="0" y="6742280"/>
                </a:moveTo>
                <a:lnTo>
                  <a:pt x="0" y="0"/>
                </a:lnTo>
                <a:lnTo>
                  <a:pt x="11054556" y="6741526"/>
                </a:lnTo>
                <a:lnTo>
                  <a:pt x="0" y="6742280"/>
                </a:lnTo>
                <a:close/>
              </a:path>
            </a:pathLst>
          </a:custGeom>
          <a:solidFill>
            <a:srgbClr val="172949">
              <a:alpha val="84706"/>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effectLst>
                <a:outerShdw blurRad="50800" dist="38100" dir="8100000" algn="tr" rotWithShape="0">
                  <a:prstClr val="black">
                    <a:alpha val="40000"/>
                  </a:prstClr>
                </a:outerShdw>
              </a:effectLst>
            </a:endParaRPr>
          </a:p>
        </p:txBody>
      </p:sp>
      <p:sp>
        <p:nvSpPr>
          <p:cNvPr id="14" name="Título 13"/>
          <p:cNvSpPr>
            <a:spLocks noGrp="1"/>
          </p:cNvSpPr>
          <p:nvPr>
            <p:ph type="title" hasCustomPrompt="1"/>
          </p:nvPr>
        </p:nvSpPr>
        <p:spPr>
          <a:xfrm>
            <a:off x="218944" y="3884515"/>
            <a:ext cx="6993855" cy="1035617"/>
          </a:xfrm>
          <a:prstGeom prst="rect">
            <a:avLst/>
          </a:prstGeom>
        </p:spPr>
        <p:txBody>
          <a:bodyPr/>
          <a:lstStyle>
            <a:lvl1pPr>
              <a:defRPr sz="3600" b="1" baseline="0"/>
            </a:lvl1pPr>
          </a:lstStyle>
          <a:p>
            <a:r>
              <a:rPr lang="pt-BR" sz="3600" dirty="0" smtClean="0">
                <a:solidFill>
                  <a:schemeClr val="bg1"/>
                </a:solidFill>
                <a:latin typeface="Raleway ExtraBold" panose="020B0903030101060003" pitchFamily="34" charset="0"/>
              </a:rPr>
              <a:t>DIGITE O TÍTULO DA APRESENTAÇÃO AQUI</a:t>
            </a:r>
            <a:endParaRPr lang="pt-BR" sz="3600" dirty="0">
              <a:solidFill>
                <a:schemeClr val="bg1"/>
              </a:solidFill>
              <a:latin typeface="Raleway ExtraBold" panose="020B0903030101060003" pitchFamily="34" charset="0"/>
            </a:endParaRPr>
          </a:p>
        </p:txBody>
      </p:sp>
      <p:sp>
        <p:nvSpPr>
          <p:cNvPr id="21" name="Espaço Reservado para Texto 20"/>
          <p:cNvSpPr>
            <a:spLocks noGrp="1"/>
          </p:cNvSpPr>
          <p:nvPr>
            <p:ph type="body" sz="quarter" idx="10" hasCustomPrompt="1"/>
          </p:nvPr>
        </p:nvSpPr>
        <p:spPr>
          <a:xfrm>
            <a:off x="228469" y="5130506"/>
            <a:ext cx="6984330" cy="914400"/>
          </a:xfrm>
          <a:prstGeom prst="rect">
            <a:avLst/>
          </a:prstGeom>
        </p:spPr>
        <p:txBody>
          <a:bodyPr/>
          <a:lstStyle>
            <a:lvl1pPr marL="0" indent="0">
              <a:buFontTx/>
              <a:buNone/>
              <a:defRPr sz="1600" b="1">
                <a:solidFill>
                  <a:schemeClr val="bg1"/>
                </a:solidFill>
                <a:latin typeface="Raleway ExtraLight" panose="020B0303030101060003"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r>
              <a:rPr lang="pt-BR" sz="1600" b="0" i="0" kern="1200" dirty="0" err="1" smtClean="0">
                <a:solidFill>
                  <a:schemeClr val="bg1"/>
                </a:solidFill>
                <a:effectLst/>
                <a:latin typeface="Raleway ExtraLight" panose="020B0303030101060003" pitchFamily="34" charset="0"/>
                <a:ea typeface="+mn-ea"/>
                <a:cs typeface="+mn-cs"/>
              </a:rPr>
              <a:t>Nullam</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orci</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diam</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pretium</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sit</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amet</a:t>
            </a:r>
            <a:r>
              <a:rPr lang="pt-BR" sz="1600" b="0" i="0" kern="1200" dirty="0" smtClean="0">
                <a:solidFill>
                  <a:schemeClr val="bg1"/>
                </a:solidFill>
                <a:effectLst/>
                <a:latin typeface="Raleway ExtraLight" panose="020B0303030101060003" pitchFamily="34" charset="0"/>
                <a:ea typeface="+mn-ea"/>
                <a:cs typeface="+mn-cs"/>
              </a:rPr>
              <a:t> ipsum </a:t>
            </a:r>
            <a:r>
              <a:rPr lang="pt-BR" sz="1600" b="0" i="0" kern="1200" dirty="0" err="1" smtClean="0">
                <a:solidFill>
                  <a:schemeClr val="bg1"/>
                </a:solidFill>
                <a:effectLst/>
                <a:latin typeface="Raleway ExtraLight" panose="020B0303030101060003" pitchFamily="34" charset="0"/>
                <a:ea typeface="+mn-ea"/>
                <a:cs typeface="+mn-cs"/>
              </a:rPr>
              <a:t>sit</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amet</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sagittis</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vulputate</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augue</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Nulla</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pulvinar</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porttitor</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nisl</a:t>
            </a:r>
            <a:r>
              <a:rPr lang="pt-BR" sz="1600" b="0" i="0" kern="1200" dirty="0" smtClean="0">
                <a:solidFill>
                  <a:schemeClr val="bg1"/>
                </a:solidFill>
                <a:effectLst/>
                <a:latin typeface="Raleway ExtraLight" panose="020B0303030101060003" pitchFamily="34" charset="0"/>
                <a:ea typeface="+mn-ea"/>
                <a:cs typeface="+mn-cs"/>
              </a:rPr>
              <a:t>, ac </a:t>
            </a:r>
            <a:r>
              <a:rPr lang="pt-BR" sz="1600" b="0" i="0" kern="1200" dirty="0" err="1" smtClean="0">
                <a:solidFill>
                  <a:schemeClr val="bg1"/>
                </a:solidFill>
                <a:effectLst/>
                <a:latin typeface="Raleway ExtraLight" panose="020B0303030101060003" pitchFamily="34" charset="0"/>
                <a:ea typeface="+mn-ea"/>
                <a:cs typeface="+mn-cs"/>
              </a:rPr>
              <a:t>efficitur</a:t>
            </a:r>
            <a:r>
              <a:rPr lang="pt-BR" sz="1600" b="0" i="0" kern="1200" dirty="0" smtClean="0">
                <a:solidFill>
                  <a:schemeClr val="bg1"/>
                </a:solidFill>
                <a:effectLst/>
                <a:latin typeface="Raleway ExtraLight" panose="020B0303030101060003" pitchFamily="34" charset="0"/>
                <a:ea typeface="+mn-ea"/>
                <a:cs typeface="+mn-cs"/>
              </a:rPr>
              <a:t> </a:t>
            </a:r>
            <a:r>
              <a:rPr lang="pt-BR" sz="1600" b="0" i="0" kern="1200" dirty="0" err="1" smtClean="0">
                <a:solidFill>
                  <a:schemeClr val="bg1"/>
                </a:solidFill>
                <a:effectLst/>
                <a:latin typeface="Raleway ExtraLight" panose="020B0303030101060003" pitchFamily="34" charset="0"/>
                <a:ea typeface="+mn-ea"/>
                <a:cs typeface="+mn-cs"/>
              </a:rPr>
              <a:t>tellus</a:t>
            </a:r>
            <a:r>
              <a:rPr lang="pt-BR" sz="1600" b="0" i="0" kern="1200" dirty="0" smtClean="0">
                <a:solidFill>
                  <a:schemeClr val="bg1"/>
                </a:solidFill>
                <a:effectLst/>
                <a:latin typeface="Raleway ExtraLight" panose="020B0303030101060003" pitchFamily="34" charset="0"/>
                <a:ea typeface="+mn-ea"/>
                <a:cs typeface="+mn-cs"/>
              </a:rPr>
              <a:t>.</a:t>
            </a:r>
            <a:endParaRPr lang="pt-BR" sz="1600" dirty="0">
              <a:solidFill>
                <a:schemeClr val="bg1"/>
              </a:solidFill>
              <a:latin typeface="Raleway ExtraLight" panose="020B0303030101060003" pitchFamily="34" charset="0"/>
            </a:endParaRPr>
          </a:p>
        </p:txBody>
      </p:sp>
      <p:sp>
        <p:nvSpPr>
          <p:cNvPr id="24" name="Espaço Reservado para Texto 23"/>
          <p:cNvSpPr>
            <a:spLocks noGrp="1"/>
          </p:cNvSpPr>
          <p:nvPr>
            <p:ph type="body" sz="quarter" idx="11" hasCustomPrompt="1"/>
          </p:nvPr>
        </p:nvSpPr>
        <p:spPr>
          <a:xfrm>
            <a:off x="242149" y="3641189"/>
            <a:ext cx="6970650" cy="271901"/>
          </a:xfrm>
          <a:prstGeom prst="rect">
            <a:avLst/>
          </a:prstGeom>
        </p:spPr>
        <p:txBody>
          <a:bodyPr/>
          <a:lstStyle>
            <a:lvl1pPr marL="0" indent="0" algn="l">
              <a:buNone/>
              <a:defRPr sz="1200" b="1">
                <a:solidFill>
                  <a:schemeClr val="bg1"/>
                </a:solidFill>
                <a:latin typeface="Raleway" panose="020B0503030101060003" pitchFamily="34" charset="0"/>
              </a:defRPr>
            </a:lvl1pPr>
          </a:lstStyle>
          <a:p>
            <a:pPr algn="l"/>
            <a:r>
              <a:rPr lang="pt-BR" sz="1200" dirty="0" smtClean="0">
                <a:effectLst/>
              </a:rPr>
              <a:t>SECRETARIA DE PETRÓLEO, GÁS NATURAL E BIOCOMBUSTÍVEIS</a:t>
            </a:r>
          </a:p>
        </p:txBody>
      </p:sp>
      <p:sp>
        <p:nvSpPr>
          <p:cNvPr id="7"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Tree>
    <p:extLst>
      <p:ext uri="{BB962C8B-B14F-4D97-AF65-F5344CB8AC3E}">
        <p14:creationId xmlns:p14="http://schemas.microsoft.com/office/powerpoint/2010/main" val="251454674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0" y="0"/>
            <a:ext cx="12192000" cy="6875417"/>
          </a:xfrm>
          <a:prstGeom prst="rect">
            <a:avLst/>
          </a:prstGeom>
          <a:solidFill>
            <a:srgbClr val="172949">
              <a:alpha val="85098"/>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solidFill>
                <a:schemeClr val="tx1"/>
              </a:solidFill>
              <a:effectLst>
                <a:outerShdw blurRad="50800" dist="38100" dir="8100000" algn="tr" rotWithShape="0">
                  <a:prstClr val="black">
                    <a:alpha val="40000"/>
                  </a:prstClr>
                </a:outerShdw>
              </a:effectLst>
            </a:endParaRP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
        <p:nvSpPr>
          <p:cNvPr id="21" name="Espaço Reservado para Texto 20"/>
          <p:cNvSpPr>
            <a:spLocks noGrp="1"/>
          </p:cNvSpPr>
          <p:nvPr>
            <p:ph type="body" sz="quarter" idx="12" hasCustomPrompt="1"/>
          </p:nvPr>
        </p:nvSpPr>
        <p:spPr>
          <a:xfrm>
            <a:off x="227013" y="1524000"/>
            <a:ext cx="11612562" cy="4460060"/>
          </a:xfrm>
          <a:prstGeom prst="rect">
            <a:avLst/>
          </a:prstGeom>
        </p:spPr>
        <p:txBody>
          <a:bodyPr/>
          <a:lstStyle>
            <a:lvl1pPr marL="0" indent="0" algn="just">
              <a:buFontTx/>
              <a:buNone/>
              <a:defRPr sz="1400">
                <a:latin typeface="Raleway" panose="020B0503030101060003" pitchFamily="34" charset="0"/>
              </a:defRPr>
            </a:lvl1pPr>
          </a:lstStyle>
          <a:p>
            <a:pPr lvl="0"/>
            <a:r>
              <a:rPr lang="pt-BR" dirty="0" err="1" smtClean="0"/>
              <a:t>Lorem</a:t>
            </a:r>
            <a:r>
              <a:rPr lang="pt-BR" dirty="0" smtClean="0"/>
              <a:t> ipsum </a:t>
            </a:r>
            <a:r>
              <a:rPr lang="pt-BR" dirty="0" err="1" smtClean="0"/>
              <a:t>dolor</a:t>
            </a:r>
            <a:r>
              <a:rPr lang="pt-BR" dirty="0" smtClean="0"/>
              <a:t> </a:t>
            </a:r>
            <a:r>
              <a:rPr lang="pt-BR" dirty="0" err="1" smtClean="0"/>
              <a:t>sit</a:t>
            </a:r>
            <a:r>
              <a:rPr lang="pt-BR" dirty="0" smtClean="0"/>
              <a:t> </a:t>
            </a:r>
            <a:r>
              <a:rPr lang="pt-BR" dirty="0" err="1" smtClean="0"/>
              <a:t>amet</a:t>
            </a:r>
            <a:r>
              <a:rPr lang="pt-BR" dirty="0" smtClean="0"/>
              <a:t>, </a:t>
            </a:r>
            <a:r>
              <a:rPr lang="pt-BR" dirty="0" err="1" smtClean="0"/>
              <a:t>consectetur</a:t>
            </a:r>
            <a:r>
              <a:rPr lang="pt-BR" dirty="0" smtClean="0"/>
              <a:t> </a:t>
            </a:r>
            <a:r>
              <a:rPr lang="pt-BR" dirty="0" err="1" smtClean="0"/>
              <a:t>adipiscing</a:t>
            </a:r>
            <a:r>
              <a:rPr lang="pt-BR" dirty="0" smtClean="0"/>
              <a:t> </a:t>
            </a:r>
            <a:r>
              <a:rPr lang="pt-BR" dirty="0" err="1" smtClean="0"/>
              <a:t>elit</a:t>
            </a:r>
            <a:r>
              <a:rPr lang="pt-BR" dirty="0" smtClean="0"/>
              <a:t>. </a:t>
            </a:r>
            <a:r>
              <a:rPr lang="pt-BR" dirty="0" err="1" smtClean="0"/>
              <a:t>Suspendisse</a:t>
            </a:r>
            <a:r>
              <a:rPr lang="pt-BR" dirty="0" smtClean="0"/>
              <a:t> quis </a:t>
            </a:r>
            <a:r>
              <a:rPr lang="pt-BR" dirty="0" err="1" smtClean="0"/>
              <a:t>mattis</a:t>
            </a:r>
            <a:r>
              <a:rPr lang="pt-BR" dirty="0" smtClean="0"/>
              <a:t> ante. </a:t>
            </a:r>
            <a:r>
              <a:rPr lang="pt-BR" dirty="0" err="1" smtClean="0"/>
              <a:t>Integer</a:t>
            </a:r>
            <a:r>
              <a:rPr lang="pt-BR" dirty="0" smtClean="0"/>
              <a:t> </a:t>
            </a:r>
            <a:r>
              <a:rPr lang="pt-BR" dirty="0" err="1" smtClean="0"/>
              <a:t>faucibus</a:t>
            </a:r>
            <a:r>
              <a:rPr lang="pt-BR" dirty="0" smtClean="0"/>
              <a:t> </a:t>
            </a:r>
            <a:r>
              <a:rPr lang="pt-BR" dirty="0" err="1" smtClean="0"/>
              <a:t>velit</a:t>
            </a:r>
            <a:r>
              <a:rPr lang="pt-BR" dirty="0" smtClean="0"/>
              <a:t> quis </a:t>
            </a:r>
            <a:r>
              <a:rPr lang="pt-BR" dirty="0" err="1" smtClean="0"/>
              <a:t>arcu</a:t>
            </a:r>
            <a:r>
              <a:rPr lang="pt-BR" dirty="0" smtClean="0"/>
              <a:t> </a:t>
            </a:r>
            <a:r>
              <a:rPr lang="pt-BR" dirty="0" err="1" smtClean="0"/>
              <a:t>pharetra</a:t>
            </a:r>
            <a:r>
              <a:rPr lang="pt-BR" dirty="0" smtClean="0"/>
              <a:t> </a:t>
            </a:r>
            <a:r>
              <a:rPr lang="pt-BR" dirty="0" err="1" smtClean="0"/>
              <a:t>vestibulum</a:t>
            </a:r>
            <a:r>
              <a:rPr lang="pt-BR" dirty="0" smtClean="0"/>
              <a:t>. </a:t>
            </a:r>
            <a:r>
              <a:rPr lang="pt-BR" dirty="0" err="1" smtClean="0"/>
              <a:t>Morbi</a:t>
            </a:r>
            <a:r>
              <a:rPr lang="pt-BR" dirty="0" smtClean="0"/>
              <a:t> </a:t>
            </a:r>
            <a:r>
              <a:rPr lang="pt-BR" dirty="0" err="1" smtClean="0"/>
              <a:t>laoreet</a:t>
            </a:r>
            <a:r>
              <a:rPr lang="pt-BR" dirty="0" smtClean="0"/>
              <a:t> est </a:t>
            </a:r>
            <a:r>
              <a:rPr lang="pt-BR" dirty="0" err="1" smtClean="0"/>
              <a:t>ligula</a:t>
            </a:r>
            <a:r>
              <a:rPr lang="pt-BR" dirty="0" smtClean="0"/>
              <a:t>, </a:t>
            </a:r>
            <a:r>
              <a:rPr lang="pt-BR" dirty="0" err="1" smtClean="0"/>
              <a:t>at</a:t>
            </a:r>
            <a:r>
              <a:rPr lang="pt-BR" dirty="0" smtClean="0"/>
              <a:t> </a:t>
            </a:r>
            <a:r>
              <a:rPr lang="pt-BR" dirty="0" err="1" smtClean="0"/>
              <a:t>rutrum</a:t>
            </a:r>
            <a:r>
              <a:rPr lang="pt-BR" dirty="0" smtClean="0"/>
              <a:t> </a:t>
            </a:r>
            <a:r>
              <a:rPr lang="pt-BR" dirty="0" err="1" smtClean="0"/>
              <a:t>diam</a:t>
            </a:r>
            <a:r>
              <a:rPr lang="pt-BR" dirty="0" smtClean="0"/>
              <a:t> </a:t>
            </a:r>
            <a:r>
              <a:rPr lang="pt-BR" dirty="0" err="1" smtClean="0"/>
              <a:t>ornare</a:t>
            </a:r>
            <a:r>
              <a:rPr lang="pt-BR" dirty="0" smtClean="0"/>
              <a:t> vel. </a:t>
            </a:r>
            <a:r>
              <a:rPr lang="pt-BR" dirty="0" err="1" smtClean="0"/>
              <a:t>Donec</a:t>
            </a:r>
            <a:r>
              <a:rPr lang="pt-BR" dirty="0" smtClean="0"/>
              <a:t> </a:t>
            </a:r>
            <a:r>
              <a:rPr lang="pt-BR" dirty="0" err="1" smtClean="0"/>
              <a:t>pellentesque</a:t>
            </a:r>
            <a:r>
              <a:rPr lang="pt-BR" dirty="0" smtClean="0"/>
              <a:t> </a:t>
            </a:r>
            <a:r>
              <a:rPr lang="pt-BR" dirty="0" err="1" smtClean="0"/>
              <a:t>metus</a:t>
            </a:r>
            <a:r>
              <a:rPr lang="pt-BR" dirty="0" smtClean="0"/>
              <a:t> quis </a:t>
            </a:r>
            <a:r>
              <a:rPr lang="pt-BR" dirty="0" err="1" smtClean="0"/>
              <a:t>mauris</a:t>
            </a:r>
            <a:r>
              <a:rPr lang="pt-BR" dirty="0" smtClean="0"/>
              <a:t> </a:t>
            </a:r>
            <a:r>
              <a:rPr lang="pt-BR" dirty="0" err="1" smtClean="0"/>
              <a:t>congue</a:t>
            </a:r>
            <a:r>
              <a:rPr lang="pt-BR" dirty="0" smtClean="0"/>
              <a:t> </a:t>
            </a:r>
            <a:r>
              <a:rPr lang="pt-BR" dirty="0" err="1" smtClean="0"/>
              <a:t>sodales</a:t>
            </a:r>
            <a:r>
              <a:rPr lang="pt-BR" dirty="0" smtClean="0"/>
              <a:t>. </a:t>
            </a:r>
            <a:r>
              <a:rPr lang="pt-BR" dirty="0" err="1" smtClean="0"/>
              <a:t>Integer</a:t>
            </a:r>
            <a:r>
              <a:rPr lang="pt-BR" dirty="0" smtClean="0"/>
              <a:t> non </a:t>
            </a:r>
            <a:r>
              <a:rPr lang="pt-BR" dirty="0" err="1" smtClean="0"/>
              <a:t>lectus</a:t>
            </a:r>
            <a:r>
              <a:rPr lang="pt-BR" dirty="0" smtClean="0"/>
              <a:t> eu </a:t>
            </a:r>
            <a:r>
              <a:rPr lang="pt-BR" dirty="0" err="1" smtClean="0"/>
              <a:t>mauris</a:t>
            </a:r>
            <a:r>
              <a:rPr lang="pt-BR" dirty="0" smtClean="0"/>
              <a:t> </a:t>
            </a:r>
            <a:r>
              <a:rPr lang="pt-BR" dirty="0" err="1" smtClean="0"/>
              <a:t>viverra</a:t>
            </a:r>
            <a:r>
              <a:rPr lang="pt-BR" dirty="0" smtClean="0"/>
              <a:t> </a:t>
            </a:r>
            <a:r>
              <a:rPr lang="pt-BR" dirty="0" err="1" smtClean="0"/>
              <a:t>consequat</a:t>
            </a:r>
            <a:r>
              <a:rPr lang="pt-BR" dirty="0" smtClean="0"/>
              <a:t>. Nunc </a:t>
            </a:r>
            <a:r>
              <a:rPr lang="pt-BR" dirty="0" err="1" smtClean="0"/>
              <a:t>maximus</a:t>
            </a:r>
            <a:r>
              <a:rPr lang="pt-BR" dirty="0" smtClean="0"/>
              <a:t> a </a:t>
            </a:r>
            <a:r>
              <a:rPr lang="pt-BR" dirty="0" err="1" smtClean="0"/>
              <a:t>augue</a:t>
            </a:r>
            <a:r>
              <a:rPr lang="pt-BR" dirty="0" smtClean="0"/>
              <a:t> quis </a:t>
            </a:r>
            <a:r>
              <a:rPr lang="pt-BR" dirty="0" err="1" smtClean="0"/>
              <a:t>volutpat</a:t>
            </a:r>
            <a:r>
              <a:rPr lang="pt-BR" dirty="0" smtClean="0"/>
              <a:t>. Nam </a:t>
            </a:r>
            <a:r>
              <a:rPr lang="pt-BR" dirty="0" err="1" smtClean="0"/>
              <a:t>consectetur</a:t>
            </a:r>
            <a:r>
              <a:rPr lang="pt-BR" dirty="0" smtClean="0"/>
              <a:t> </a:t>
            </a:r>
            <a:r>
              <a:rPr lang="pt-BR" dirty="0" err="1" smtClean="0"/>
              <a:t>eleifend</a:t>
            </a:r>
            <a:r>
              <a:rPr lang="pt-BR" dirty="0" smtClean="0"/>
              <a:t> </a:t>
            </a:r>
            <a:r>
              <a:rPr lang="pt-BR" dirty="0" err="1" smtClean="0"/>
              <a:t>nisl</a:t>
            </a:r>
            <a:r>
              <a:rPr lang="pt-BR" dirty="0" smtClean="0"/>
              <a:t> </a:t>
            </a:r>
            <a:r>
              <a:rPr lang="pt-BR" dirty="0" err="1" smtClean="0"/>
              <a:t>bibendum</a:t>
            </a:r>
            <a:r>
              <a:rPr lang="pt-BR" dirty="0" smtClean="0"/>
              <a:t> </a:t>
            </a:r>
            <a:r>
              <a:rPr lang="pt-BR" dirty="0" err="1" smtClean="0"/>
              <a:t>condimentum</a:t>
            </a:r>
            <a:r>
              <a:rPr lang="pt-BR" dirty="0" smtClean="0"/>
              <a:t>. </a:t>
            </a:r>
            <a:r>
              <a:rPr lang="pt-BR" dirty="0" err="1" smtClean="0"/>
              <a:t>Suspendisse</a:t>
            </a:r>
            <a:r>
              <a:rPr lang="pt-BR" dirty="0" smtClean="0"/>
              <a:t> gravida, </a:t>
            </a:r>
            <a:r>
              <a:rPr lang="pt-BR" dirty="0" err="1" smtClean="0"/>
              <a:t>ligula</a:t>
            </a:r>
            <a:r>
              <a:rPr lang="pt-BR" dirty="0" smtClean="0"/>
              <a:t> quis </a:t>
            </a:r>
            <a:r>
              <a:rPr lang="pt-BR" dirty="0" err="1" smtClean="0"/>
              <a:t>iaculis</a:t>
            </a:r>
            <a:r>
              <a:rPr lang="pt-BR" dirty="0" smtClean="0"/>
              <a:t> </a:t>
            </a:r>
            <a:r>
              <a:rPr lang="pt-BR" dirty="0" err="1" smtClean="0"/>
              <a:t>aliquam</a:t>
            </a:r>
            <a:r>
              <a:rPr lang="pt-BR" dirty="0" smtClean="0"/>
              <a:t>, </a:t>
            </a:r>
            <a:r>
              <a:rPr lang="pt-BR" dirty="0" err="1" smtClean="0"/>
              <a:t>odio</a:t>
            </a:r>
            <a:r>
              <a:rPr lang="pt-BR" dirty="0" smtClean="0"/>
              <a:t> </a:t>
            </a:r>
            <a:r>
              <a:rPr lang="pt-BR" dirty="0" err="1" smtClean="0"/>
              <a:t>lorem</a:t>
            </a:r>
            <a:r>
              <a:rPr lang="pt-BR" dirty="0" smtClean="0"/>
              <a:t> </a:t>
            </a:r>
            <a:r>
              <a:rPr lang="pt-BR" dirty="0" err="1" smtClean="0"/>
              <a:t>finibus</a:t>
            </a:r>
            <a:r>
              <a:rPr lang="pt-BR" dirty="0" smtClean="0"/>
              <a:t> </a:t>
            </a:r>
            <a:r>
              <a:rPr lang="pt-BR" dirty="0" err="1" smtClean="0"/>
              <a:t>odio</a:t>
            </a:r>
            <a:r>
              <a:rPr lang="pt-BR" dirty="0" smtClean="0"/>
              <a:t>, ut </a:t>
            </a:r>
            <a:r>
              <a:rPr lang="pt-BR" dirty="0" err="1" smtClean="0"/>
              <a:t>congue</a:t>
            </a:r>
            <a:r>
              <a:rPr lang="pt-BR" dirty="0" smtClean="0"/>
              <a:t> mi </a:t>
            </a:r>
            <a:r>
              <a:rPr lang="pt-BR" dirty="0" err="1" smtClean="0"/>
              <a:t>risus</a:t>
            </a:r>
            <a:r>
              <a:rPr lang="pt-BR" dirty="0" smtClean="0"/>
              <a:t> et </a:t>
            </a:r>
            <a:r>
              <a:rPr lang="pt-BR" dirty="0" err="1" smtClean="0"/>
              <a:t>eros</a:t>
            </a:r>
            <a:r>
              <a:rPr lang="pt-BR" dirty="0" smtClean="0"/>
              <a:t>. </a:t>
            </a:r>
            <a:r>
              <a:rPr lang="pt-BR" dirty="0" err="1" smtClean="0"/>
              <a:t>Suspendisse</a:t>
            </a:r>
            <a:r>
              <a:rPr lang="pt-BR" dirty="0" smtClean="0"/>
              <a:t> </a:t>
            </a:r>
            <a:r>
              <a:rPr lang="pt-BR" dirty="0" err="1" smtClean="0"/>
              <a:t>placerat</a:t>
            </a:r>
            <a:r>
              <a:rPr lang="pt-BR" dirty="0" smtClean="0"/>
              <a:t> libero </a:t>
            </a:r>
            <a:r>
              <a:rPr lang="pt-BR" dirty="0" err="1" smtClean="0"/>
              <a:t>vel</a:t>
            </a:r>
            <a:r>
              <a:rPr lang="pt-BR" dirty="0" smtClean="0"/>
              <a:t> </a:t>
            </a:r>
            <a:r>
              <a:rPr lang="pt-BR" dirty="0" err="1" smtClean="0"/>
              <a:t>arcu</a:t>
            </a:r>
            <a:r>
              <a:rPr lang="pt-BR" dirty="0" smtClean="0"/>
              <a:t> </a:t>
            </a:r>
            <a:r>
              <a:rPr lang="pt-BR" dirty="0" err="1" smtClean="0"/>
              <a:t>fringilla</a:t>
            </a:r>
            <a:r>
              <a:rPr lang="pt-BR" dirty="0" smtClean="0"/>
              <a:t> </a:t>
            </a:r>
            <a:r>
              <a:rPr lang="pt-BR" dirty="0" err="1" smtClean="0"/>
              <a:t>convallis</a:t>
            </a:r>
            <a:r>
              <a:rPr lang="pt-BR" dirty="0" smtClean="0"/>
              <a:t>. </a:t>
            </a:r>
            <a:r>
              <a:rPr lang="pt-BR" dirty="0" err="1" smtClean="0"/>
              <a:t>Vestibulum</a:t>
            </a:r>
            <a:r>
              <a:rPr lang="pt-BR" dirty="0" smtClean="0"/>
              <a:t> </a:t>
            </a:r>
            <a:r>
              <a:rPr lang="pt-BR" dirty="0" err="1" smtClean="0"/>
              <a:t>pharetra</a:t>
            </a:r>
            <a:r>
              <a:rPr lang="pt-BR" dirty="0" smtClean="0"/>
              <a:t> </a:t>
            </a:r>
            <a:r>
              <a:rPr lang="pt-BR" dirty="0" err="1" smtClean="0"/>
              <a:t>iaculis</a:t>
            </a:r>
            <a:r>
              <a:rPr lang="pt-BR" dirty="0" smtClean="0"/>
              <a:t> </a:t>
            </a:r>
            <a:r>
              <a:rPr lang="pt-BR" dirty="0" err="1" smtClean="0"/>
              <a:t>quam</a:t>
            </a:r>
            <a:r>
              <a:rPr lang="pt-BR" dirty="0" smtClean="0"/>
              <a:t> ut </a:t>
            </a:r>
            <a:r>
              <a:rPr lang="pt-BR" dirty="0" err="1" smtClean="0"/>
              <a:t>convallis</a:t>
            </a:r>
            <a:r>
              <a:rPr lang="pt-BR" dirty="0" smtClean="0"/>
              <a:t>. </a:t>
            </a:r>
            <a:r>
              <a:rPr lang="pt-BR" dirty="0" err="1" smtClean="0"/>
              <a:t>Mauris</a:t>
            </a:r>
            <a:r>
              <a:rPr lang="pt-BR" dirty="0" smtClean="0"/>
              <a:t> </a:t>
            </a:r>
            <a:r>
              <a:rPr lang="pt-BR" dirty="0" err="1" smtClean="0"/>
              <a:t>placerat</a:t>
            </a:r>
            <a:r>
              <a:rPr lang="pt-BR" dirty="0" smtClean="0"/>
              <a:t> </a:t>
            </a:r>
            <a:r>
              <a:rPr lang="pt-BR" dirty="0" err="1" smtClean="0"/>
              <a:t>faucibus</a:t>
            </a:r>
            <a:r>
              <a:rPr lang="pt-BR" dirty="0" smtClean="0"/>
              <a:t> </a:t>
            </a:r>
            <a:r>
              <a:rPr lang="pt-BR" dirty="0" err="1" smtClean="0"/>
              <a:t>vulputate</a:t>
            </a:r>
            <a:r>
              <a:rPr lang="pt-BR" dirty="0" smtClean="0"/>
              <a:t>. </a:t>
            </a:r>
            <a:r>
              <a:rPr lang="pt-BR" dirty="0" err="1" smtClean="0"/>
              <a:t>Quisque</a:t>
            </a:r>
            <a:r>
              <a:rPr lang="pt-BR" dirty="0" smtClean="0"/>
              <a:t> </a:t>
            </a:r>
            <a:r>
              <a:rPr lang="pt-BR" dirty="0" err="1" smtClean="0"/>
              <a:t>sodales</a:t>
            </a:r>
            <a:r>
              <a:rPr lang="pt-BR" dirty="0" smtClean="0"/>
              <a:t> in </a:t>
            </a:r>
            <a:r>
              <a:rPr lang="pt-BR" dirty="0" err="1" smtClean="0"/>
              <a:t>ligula</a:t>
            </a:r>
            <a:r>
              <a:rPr lang="pt-BR" dirty="0" smtClean="0"/>
              <a:t> vitae </a:t>
            </a:r>
            <a:r>
              <a:rPr lang="pt-BR" dirty="0" err="1" smtClean="0"/>
              <a:t>dictum</a:t>
            </a:r>
            <a:r>
              <a:rPr lang="pt-BR" dirty="0" smtClean="0"/>
              <a:t>. </a:t>
            </a:r>
            <a:r>
              <a:rPr lang="pt-BR" dirty="0" err="1" smtClean="0"/>
              <a:t>Cras</a:t>
            </a:r>
            <a:r>
              <a:rPr lang="pt-BR" dirty="0" smtClean="0"/>
              <a:t> </a:t>
            </a:r>
            <a:r>
              <a:rPr lang="pt-BR" dirty="0" err="1" smtClean="0"/>
              <a:t>pellentesque</a:t>
            </a:r>
            <a:r>
              <a:rPr lang="pt-BR" dirty="0" smtClean="0"/>
              <a:t>, </a:t>
            </a:r>
            <a:r>
              <a:rPr lang="pt-BR" dirty="0" err="1" smtClean="0"/>
              <a:t>tellus</a:t>
            </a:r>
            <a:r>
              <a:rPr lang="pt-BR" dirty="0" smtClean="0"/>
              <a:t> et </a:t>
            </a:r>
            <a:r>
              <a:rPr lang="pt-BR" dirty="0" err="1" smtClean="0"/>
              <a:t>suscipit</a:t>
            </a:r>
            <a:r>
              <a:rPr lang="pt-BR" dirty="0" smtClean="0"/>
              <a:t> </a:t>
            </a:r>
            <a:r>
              <a:rPr lang="pt-BR" dirty="0" err="1" smtClean="0"/>
              <a:t>sodales</a:t>
            </a:r>
            <a:r>
              <a:rPr lang="pt-BR" dirty="0" smtClean="0"/>
              <a:t>, </a:t>
            </a:r>
            <a:r>
              <a:rPr lang="pt-BR" dirty="0" err="1" smtClean="0"/>
              <a:t>odio</a:t>
            </a:r>
            <a:r>
              <a:rPr lang="pt-BR" dirty="0" smtClean="0"/>
              <a:t> </a:t>
            </a:r>
            <a:r>
              <a:rPr lang="pt-BR" dirty="0" err="1" smtClean="0"/>
              <a:t>elit</a:t>
            </a:r>
            <a:r>
              <a:rPr lang="pt-BR" dirty="0" smtClean="0"/>
              <a:t> </a:t>
            </a:r>
            <a:r>
              <a:rPr lang="pt-BR" dirty="0" err="1" smtClean="0"/>
              <a:t>elementum</a:t>
            </a:r>
            <a:r>
              <a:rPr lang="pt-BR" dirty="0" smtClean="0"/>
              <a:t> ante, </a:t>
            </a:r>
            <a:r>
              <a:rPr lang="pt-BR" dirty="0" err="1" smtClean="0"/>
              <a:t>vel</a:t>
            </a:r>
            <a:r>
              <a:rPr lang="pt-BR" dirty="0" smtClean="0"/>
              <a:t> </a:t>
            </a:r>
            <a:r>
              <a:rPr lang="pt-BR" dirty="0" err="1" smtClean="0"/>
              <a:t>auctor</a:t>
            </a:r>
            <a:r>
              <a:rPr lang="pt-BR" dirty="0" smtClean="0"/>
              <a:t> </a:t>
            </a:r>
            <a:r>
              <a:rPr lang="pt-BR" dirty="0" err="1" smtClean="0"/>
              <a:t>elit</a:t>
            </a:r>
            <a:r>
              <a:rPr lang="pt-BR" dirty="0" smtClean="0"/>
              <a:t> </a:t>
            </a:r>
            <a:r>
              <a:rPr lang="pt-BR" dirty="0" err="1" smtClean="0"/>
              <a:t>felis</a:t>
            </a:r>
            <a:r>
              <a:rPr lang="pt-BR" dirty="0" smtClean="0"/>
              <a:t> </a:t>
            </a:r>
            <a:r>
              <a:rPr lang="pt-BR" dirty="0" err="1" smtClean="0"/>
              <a:t>sit</a:t>
            </a:r>
            <a:r>
              <a:rPr lang="pt-BR" dirty="0" smtClean="0"/>
              <a:t> </a:t>
            </a:r>
            <a:r>
              <a:rPr lang="pt-BR" dirty="0" err="1" smtClean="0"/>
              <a:t>amet</a:t>
            </a:r>
            <a:r>
              <a:rPr lang="pt-BR" dirty="0" smtClean="0"/>
              <a:t> </a:t>
            </a:r>
            <a:r>
              <a:rPr lang="pt-BR" dirty="0" err="1" smtClean="0"/>
              <a:t>turpis</a:t>
            </a:r>
            <a:r>
              <a:rPr lang="pt-BR" dirty="0" smtClean="0"/>
              <a:t>.</a:t>
            </a:r>
          </a:p>
          <a:p>
            <a:pPr lvl="0"/>
            <a:r>
              <a:rPr lang="pt-BR" dirty="0" err="1" smtClean="0"/>
              <a:t>Cras</a:t>
            </a:r>
            <a:r>
              <a:rPr lang="pt-BR" dirty="0" smtClean="0"/>
              <a:t> </a:t>
            </a:r>
            <a:r>
              <a:rPr lang="pt-BR" dirty="0" err="1" smtClean="0"/>
              <a:t>vestibulum</a:t>
            </a:r>
            <a:r>
              <a:rPr lang="pt-BR" dirty="0" smtClean="0"/>
              <a:t>, ante </a:t>
            </a:r>
            <a:r>
              <a:rPr lang="pt-BR" dirty="0" err="1" smtClean="0"/>
              <a:t>molestie</a:t>
            </a:r>
            <a:r>
              <a:rPr lang="pt-BR" dirty="0" smtClean="0"/>
              <a:t> </a:t>
            </a:r>
            <a:r>
              <a:rPr lang="pt-BR" dirty="0" err="1" smtClean="0"/>
              <a:t>pretium</a:t>
            </a:r>
            <a:r>
              <a:rPr lang="pt-BR" dirty="0" smtClean="0"/>
              <a:t> </a:t>
            </a:r>
            <a:r>
              <a:rPr lang="pt-BR" dirty="0" err="1" smtClean="0"/>
              <a:t>accumsan</a:t>
            </a:r>
            <a:r>
              <a:rPr lang="pt-BR" dirty="0" smtClean="0"/>
              <a:t>, justo </a:t>
            </a:r>
            <a:r>
              <a:rPr lang="pt-BR" dirty="0" err="1" smtClean="0"/>
              <a:t>nisi</a:t>
            </a:r>
            <a:r>
              <a:rPr lang="pt-BR" dirty="0" smtClean="0"/>
              <a:t> porta magna, et </a:t>
            </a:r>
            <a:r>
              <a:rPr lang="pt-BR" dirty="0" err="1" smtClean="0"/>
              <a:t>pellentesque</a:t>
            </a:r>
            <a:r>
              <a:rPr lang="pt-BR" dirty="0" smtClean="0"/>
              <a:t> mi massa et </a:t>
            </a:r>
            <a:r>
              <a:rPr lang="pt-BR" dirty="0" err="1" smtClean="0"/>
              <a:t>elit</a:t>
            </a:r>
            <a:r>
              <a:rPr lang="pt-BR" dirty="0" smtClean="0"/>
              <a:t>. </a:t>
            </a:r>
            <a:r>
              <a:rPr lang="pt-BR" dirty="0" err="1" smtClean="0"/>
              <a:t>Morbi</a:t>
            </a:r>
            <a:r>
              <a:rPr lang="pt-BR" dirty="0" smtClean="0"/>
              <a:t> </a:t>
            </a:r>
            <a:r>
              <a:rPr lang="pt-BR" dirty="0" err="1" smtClean="0"/>
              <a:t>aliquet</a:t>
            </a:r>
            <a:r>
              <a:rPr lang="pt-BR" dirty="0" smtClean="0"/>
              <a:t> </a:t>
            </a:r>
            <a:r>
              <a:rPr lang="pt-BR" dirty="0" err="1" smtClean="0"/>
              <a:t>neque</a:t>
            </a:r>
            <a:r>
              <a:rPr lang="pt-BR" dirty="0" smtClean="0"/>
              <a:t> quis libero </a:t>
            </a:r>
            <a:r>
              <a:rPr lang="pt-BR" dirty="0" err="1" smtClean="0"/>
              <a:t>aliquam</a:t>
            </a:r>
            <a:r>
              <a:rPr lang="pt-BR" dirty="0" smtClean="0"/>
              <a:t>, et </a:t>
            </a:r>
            <a:r>
              <a:rPr lang="pt-BR" dirty="0" err="1" smtClean="0"/>
              <a:t>fringilla</a:t>
            </a:r>
            <a:r>
              <a:rPr lang="pt-BR" dirty="0" smtClean="0"/>
              <a:t> </a:t>
            </a:r>
            <a:r>
              <a:rPr lang="pt-BR" dirty="0" err="1" smtClean="0"/>
              <a:t>orci</a:t>
            </a:r>
            <a:r>
              <a:rPr lang="pt-BR" dirty="0" smtClean="0"/>
              <a:t> </a:t>
            </a:r>
            <a:r>
              <a:rPr lang="pt-BR" dirty="0" err="1" smtClean="0"/>
              <a:t>feugiat</a:t>
            </a:r>
            <a:r>
              <a:rPr lang="pt-BR" dirty="0" smtClean="0"/>
              <a:t>. </a:t>
            </a:r>
            <a:r>
              <a:rPr lang="pt-BR" dirty="0" err="1" smtClean="0"/>
              <a:t>Aliquam</a:t>
            </a:r>
            <a:r>
              <a:rPr lang="pt-BR" dirty="0" smtClean="0"/>
              <a:t> </a:t>
            </a:r>
            <a:r>
              <a:rPr lang="pt-BR" dirty="0" err="1" smtClean="0"/>
              <a:t>luctus</a:t>
            </a:r>
            <a:r>
              <a:rPr lang="pt-BR" dirty="0" smtClean="0"/>
              <a:t> </a:t>
            </a:r>
            <a:r>
              <a:rPr lang="pt-BR" dirty="0" err="1" smtClean="0"/>
              <a:t>elementum</a:t>
            </a:r>
            <a:r>
              <a:rPr lang="pt-BR" dirty="0" smtClean="0"/>
              <a:t> </a:t>
            </a:r>
            <a:r>
              <a:rPr lang="pt-BR" dirty="0" err="1" smtClean="0"/>
              <a:t>cursus</a:t>
            </a:r>
            <a:r>
              <a:rPr lang="pt-BR" dirty="0" smtClean="0"/>
              <a:t>. </a:t>
            </a:r>
            <a:r>
              <a:rPr lang="pt-BR" dirty="0" err="1" smtClean="0"/>
              <a:t>Morbi</a:t>
            </a:r>
            <a:r>
              <a:rPr lang="pt-BR" dirty="0" smtClean="0"/>
              <a:t> </a:t>
            </a:r>
            <a:r>
              <a:rPr lang="pt-BR" dirty="0" err="1" smtClean="0"/>
              <a:t>vulputate</a:t>
            </a:r>
            <a:r>
              <a:rPr lang="pt-BR" dirty="0" smtClean="0"/>
              <a:t> </a:t>
            </a:r>
            <a:r>
              <a:rPr lang="pt-BR" dirty="0" err="1" smtClean="0"/>
              <a:t>pharetra</a:t>
            </a:r>
            <a:r>
              <a:rPr lang="pt-BR" dirty="0" smtClean="0"/>
              <a:t> nunc </a:t>
            </a:r>
            <a:r>
              <a:rPr lang="pt-BR" dirty="0" err="1" smtClean="0"/>
              <a:t>vel</a:t>
            </a:r>
            <a:r>
              <a:rPr lang="pt-BR" dirty="0" smtClean="0"/>
              <a:t> </a:t>
            </a:r>
            <a:r>
              <a:rPr lang="pt-BR" dirty="0" err="1" smtClean="0"/>
              <a:t>consectetur</a:t>
            </a:r>
            <a:r>
              <a:rPr lang="pt-BR" dirty="0" smtClean="0"/>
              <a:t>. Nam </a:t>
            </a:r>
            <a:r>
              <a:rPr lang="pt-BR" dirty="0" err="1" smtClean="0"/>
              <a:t>malesuada</a:t>
            </a:r>
            <a:r>
              <a:rPr lang="pt-BR" dirty="0" smtClean="0"/>
              <a:t> nunc </a:t>
            </a:r>
            <a:r>
              <a:rPr lang="pt-BR" dirty="0" err="1" smtClean="0"/>
              <a:t>neque</a:t>
            </a:r>
            <a:r>
              <a:rPr lang="pt-BR" dirty="0" smtClean="0"/>
              <a:t>, non porta </a:t>
            </a:r>
            <a:r>
              <a:rPr lang="pt-BR" dirty="0" err="1" smtClean="0"/>
              <a:t>augue</a:t>
            </a:r>
            <a:r>
              <a:rPr lang="pt-BR" dirty="0" smtClean="0"/>
              <a:t> </a:t>
            </a:r>
            <a:r>
              <a:rPr lang="pt-BR" dirty="0" err="1" smtClean="0"/>
              <a:t>facilisis</a:t>
            </a:r>
            <a:r>
              <a:rPr lang="pt-BR" dirty="0" smtClean="0"/>
              <a:t> id. </a:t>
            </a:r>
            <a:r>
              <a:rPr lang="pt-BR" dirty="0" err="1" smtClean="0"/>
              <a:t>Suspendisse</a:t>
            </a:r>
            <a:r>
              <a:rPr lang="pt-BR" dirty="0" smtClean="0"/>
              <a:t> </a:t>
            </a:r>
            <a:r>
              <a:rPr lang="pt-BR" dirty="0" err="1" smtClean="0"/>
              <a:t>potenti</a:t>
            </a:r>
            <a:r>
              <a:rPr lang="pt-BR" dirty="0" smtClean="0"/>
              <a:t>. In </a:t>
            </a:r>
            <a:r>
              <a:rPr lang="pt-BR" dirty="0" err="1" smtClean="0"/>
              <a:t>aliquam</a:t>
            </a:r>
            <a:r>
              <a:rPr lang="pt-BR" dirty="0" smtClean="0"/>
              <a:t>, </a:t>
            </a:r>
            <a:r>
              <a:rPr lang="pt-BR" dirty="0" err="1" smtClean="0"/>
              <a:t>dui</a:t>
            </a:r>
            <a:r>
              <a:rPr lang="pt-BR" dirty="0" smtClean="0"/>
              <a:t> </a:t>
            </a:r>
            <a:r>
              <a:rPr lang="pt-BR" dirty="0" err="1" smtClean="0"/>
              <a:t>nec</a:t>
            </a:r>
            <a:r>
              <a:rPr lang="pt-BR" dirty="0" smtClean="0"/>
              <a:t> </a:t>
            </a:r>
            <a:r>
              <a:rPr lang="pt-BR" dirty="0" err="1" smtClean="0"/>
              <a:t>luctus</a:t>
            </a:r>
            <a:r>
              <a:rPr lang="pt-BR" dirty="0" smtClean="0"/>
              <a:t> </a:t>
            </a:r>
            <a:r>
              <a:rPr lang="pt-BR" dirty="0" err="1" smtClean="0"/>
              <a:t>facilisis</a:t>
            </a:r>
            <a:r>
              <a:rPr lang="pt-BR" dirty="0" smtClean="0"/>
              <a:t>, </a:t>
            </a:r>
            <a:r>
              <a:rPr lang="pt-BR" dirty="0" err="1" smtClean="0"/>
              <a:t>felis</a:t>
            </a:r>
            <a:r>
              <a:rPr lang="pt-BR" dirty="0" smtClean="0"/>
              <a:t> </a:t>
            </a:r>
            <a:r>
              <a:rPr lang="pt-BR" dirty="0" err="1" smtClean="0"/>
              <a:t>felis</a:t>
            </a:r>
            <a:r>
              <a:rPr lang="pt-BR" dirty="0" smtClean="0"/>
              <a:t> </a:t>
            </a:r>
            <a:r>
              <a:rPr lang="pt-BR" dirty="0" err="1" smtClean="0"/>
              <a:t>eleifend</a:t>
            </a:r>
            <a:r>
              <a:rPr lang="pt-BR" dirty="0" smtClean="0"/>
              <a:t> </a:t>
            </a:r>
            <a:r>
              <a:rPr lang="pt-BR" dirty="0" err="1" smtClean="0"/>
              <a:t>ligula</a:t>
            </a:r>
            <a:r>
              <a:rPr lang="pt-BR" dirty="0" smtClean="0"/>
              <a:t>, quis </a:t>
            </a:r>
            <a:r>
              <a:rPr lang="pt-BR" dirty="0" err="1" smtClean="0"/>
              <a:t>mollis</a:t>
            </a:r>
            <a:r>
              <a:rPr lang="pt-BR" dirty="0" smtClean="0"/>
              <a:t> </a:t>
            </a:r>
            <a:r>
              <a:rPr lang="pt-BR" dirty="0" err="1" smtClean="0"/>
              <a:t>neque</a:t>
            </a:r>
            <a:r>
              <a:rPr lang="pt-BR" dirty="0" smtClean="0"/>
              <a:t> </a:t>
            </a:r>
            <a:r>
              <a:rPr lang="pt-BR" dirty="0" err="1" smtClean="0"/>
              <a:t>nisl</a:t>
            </a:r>
            <a:r>
              <a:rPr lang="pt-BR" dirty="0" smtClean="0"/>
              <a:t> et </a:t>
            </a:r>
            <a:r>
              <a:rPr lang="pt-BR" dirty="0" err="1" smtClean="0"/>
              <a:t>velit</a:t>
            </a:r>
            <a:r>
              <a:rPr lang="pt-BR" dirty="0" smtClean="0"/>
              <a:t>. </a:t>
            </a:r>
            <a:r>
              <a:rPr lang="pt-BR" dirty="0" err="1" smtClean="0"/>
              <a:t>Donec</a:t>
            </a:r>
            <a:r>
              <a:rPr lang="pt-BR" dirty="0" smtClean="0"/>
              <a:t> </a:t>
            </a:r>
            <a:r>
              <a:rPr lang="pt-BR" dirty="0" err="1" smtClean="0"/>
              <a:t>sed</a:t>
            </a:r>
            <a:r>
              <a:rPr lang="pt-BR" dirty="0" smtClean="0"/>
              <a:t> </a:t>
            </a:r>
            <a:r>
              <a:rPr lang="pt-BR" dirty="0" err="1" smtClean="0"/>
              <a:t>sodales</a:t>
            </a:r>
            <a:r>
              <a:rPr lang="pt-BR" dirty="0" smtClean="0"/>
              <a:t> </a:t>
            </a:r>
            <a:r>
              <a:rPr lang="pt-BR" dirty="0" err="1" smtClean="0"/>
              <a:t>neque</a:t>
            </a:r>
            <a:r>
              <a:rPr lang="pt-BR" dirty="0" smtClean="0"/>
              <a:t>. </a:t>
            </a:r>
            <a:r>
              <a:rPr lang="pt-BR" dirty="0" err="1" smtClean="0"/>
              <a:t>Nullam</a:t>
            </a:r>
            <a:r>
              <a:rPr lang="pt-BR" dirty="0" smtClean="0"/>
              <a:t> </a:t>
            </a:r>
            <a:r>
              <a:rPr lang="pt-BR" dirty="0" err="1" smtClean="0"/>
              <a:t>hendrerit</a:t>
            </a:r>
            <a:r>
              <a:rPr lang="pt-BR" dirty="0" smtClean="0"/>
              <a:t> </a:t>
            </a:r>
            <a:r>
              <a:rPr lang="pt-BR" dirty="0" err="1" smtClean="0"/>
              <a:t>vel</a:t>
            </a:r>
            <a:r>
              <a:rPr lang="pt-BR" dirty="0" smtClean="0"/>
              <a:t> est ut </a:t>
            </a:r>
            <a:r>
              <a:rPr lang="pt-BR" dirty="0" err="1" smtClean="0"/>
              <a:t>bibendum</a:t>
            </a:r>
            <a:r>
              <a:rPr lang="pt-BR" dirty="0" smtClean="0"/>
              <a:t>.</a:t>
            </a:r>
          </a:p>
          <a:p>
            <a:pPr lvl="0"/>
            <a:r>
              <a:rPr lang="pt-BR" dirty="0" smtClean="0"/>
              <a:t>Nunc </a:t>
            </a:r>
            <a:r>
              <a:rPr lang="pt-BR" dirty="0" err="1" smtClean="0"/>
              <a:t>vel</a:t>
            </a:r>
            <a:r>
              <a:rPr lang="pt-BR" dirty="0" smtClean="0"/>
              <a:t> </a:t>
            </a:r>
            <a:r>
              <a:rPr lang="pt-BR" dirty="0" err="1" smtClean="0"/>
              <a:t>eleifend</a:t>
            </a:r>
            <a:r>
              <a:rPr lang="pt-BR" dirty="0" smtClean="0"/>
              <a:t> magna, non </a:t>
            </a:r>
            <a:r>
              <a:rPr lang="pt-BR" dirty="0" err="1" smtClean="0"/>
              <a:t>egestas</a:t>
            </a:r>
            <a:r>
              <a:rPr lang="pt-BR" dirty="0" smtClean="0"/>
              <a:t> </a:t>
            </a:r>
            <a:r>
              <a:rPr lang="pt-BR" dirty="0" err="1" smtClean="0"/>
              <a:t>nulla</a:t>
            </a:r>
            <a:r>
              <a:rPr lang="pt-BR" dirty="0" smtClean="0"/>
              <a:t>. </a:t>
            </a:r>
            <a:r>
              <a:rPr lang="pt-BR" dirty="0" err="1" smtClean="0"/>
              <a:t>Donec</a:t>
            </a:r>
            <a:r>
              <a:rPr lang="pt-BR" dirty="0" smtClean="0"/>
              <a:t> a </a:t>
            </a:r>
            <a:r>
              <a:rPr lang="pt-BR" dirty="0" err="1" smtClean="0"/>
              <a:t>dolor</a:t>
            </a:r>
            <a:r>
              <a:rPr lang="pt-BR" dirty="0" smtClean="0"/>
              <a:t> </a:t>
            </a:r>
            <a:r>
              <a:rPr lang="pt-BR" dirty="0" err="1" smtClean="0"/>
              <a:t>vulputate</a:t>
            </a:r>
            <a:r>
              <a:rPr lang="pt-BR" dirty="0" smtClean="0"/>
              <a:t> est </a:t>
            </a:r>
            <a:r>
              <a:rPr lang="pt-BR" dirty="0" err="1" smtClean="0"/>
              <a:t>ultricies</a:t>
            </a:r>
            <a:r>
              <a:rPr lang="pt-BR" dirty="0" smtClean="0"/>
              <a:t> </a:t>
            </a:r>
            <a:r>
              <a:rPr lang="pt-BR" dirty="0" err="1" smtClean="0"/>
              <a:t>elementum</a:t>
            </a:r>
            <a:r>
              <a:rPr lang="pt-BR" dirty="0" smtClean="0"/>
              <a:t> et </a:t>
            </a:r>
            <a:r>
              <a:rPr lang="pt-BR" dirty="0" err="1" smtClean="0"/>
              <a:t>at</a:t>
            </a:r>
            <a:r>
              <a:rPr lang="pt-BR" dirty="0" smtClean="0"/>
              <a:t> </a:t>
            </a:r>
            <a:r>
              <a:rPr lang="pt-BR" dirty="0" err="1" smtClean="0"/>
              <a:t>nulla</a:t>
            </a:r>
            <a:r>
              <a:rPr lang="pt-BR" dirty="0" smtClean="0"/>
              <a:t>. </a:t>
            </a:r>
            <a:r>
              <a:rPr lang="pt-BR" dirty="0" err="1" smtClean="0"/>
              <a:t>Etiam</a:t>
            </a:r>
            <a:r>
              <a:rPr lang="pt-BR" dirty="0" smtClean="0"/>
              <a:t> </a:t>
            </a:r>
            <a:r>
              <a:rPr lang="pt-BR" dirty="0" err="1" smtClean="0"/>
              <a:t>placerat</a:t>
            </a:r>
            <a:r>
              <a:rPr lang="pt-BR" dirty="0" smtClean="0"/>
              <a:t> est </a:t>
            </a:r>
            <a:r>
              <a:rPr lang="pt-BR" dirty="0" err="1" smtClean="0"/>
              <a:t>lacus</a:t>
            </a:r>
            <a:r>
              <a:rPr lang="pt-BR" dirty="0" smtClean="0"/>
              <a:t>, </a:t>
            </a:r>
            <a:r>
              <a:rPr lang="pt-BR" dirty="0" err="1" smtClean="0"/>
              <a:t>nec</a:t>
            </a:r>
            <a:r>
              <a:rPr lang="pt-BR" dirty="0" smtClean="0"/>
              <a:t> </a:t>
            </a:r>
            <a:r>
              <a:rPr lang="pt-BR" dirty="0" err="1" smtClean="0"/>
              <a:t>volutpat</a:t>
            </a:r>
            <a:r>
              <a:rPr lang="pt-BR" dirty="0" smtClean="0"/>
              <a:t> erat </a:t>
            </a:r>
            <a:r>
              <a:rPr lang="pt-BR" dirty="0" err="1" smtClean="0"/>
              <a:t>sollicitudin</a:t>
            </a:r>
            <a:r>
              <a:rPr lang="pt-BR" dirty="0" smtClean="0"/>
              <a:t> id. </a:t>
            </a:r>
            <a:r>
              <a:rPr lang="pt-BR" dirty="0" err="1" smtClean="0"/>
              <a:t>Curabitur</a:t>
            </a:r>
            <a:r>
              <a:rPr lang="pt-BR" dirty="0" smtClean="0"/>
              <a:t> </a:t>
            </a:r>
            <a:r>
              <a:rPr lang="pt-BR" dirty="0" err="1" smtClean="0"/>
              <a:t>at</a:t>
            </a:r>
            <a:r>
              <a:rPr lang="pt-BR" dirty="0" smtClean="0"/>
              <a:t> </a:t>
            </a:r>
            <a:r>
              <a:rPr lang="pt-BR" dirty="0" err="1" smtClean="0"/>
              <a:t>orci</a:t>
            </a:r>
            <a:r>
              <a:rPr lang="pt-BR" dirty="0" smtClean="0"/>
              <a:t> </a:t>
            </a:r>
            <a:r>
              <a:rPr lang="pt-BR" dirty="0" err="1" smtClean="0"/>
              <a:t>turpis</a:t>
            </a:r>
            <a:r>
              <a:rPr lang="pt-BR" dirty="0" smtClean="0"/>
              <a:t>. </a:t>
            </a:r>
            <a:r>
              <a:rPr lang="pt-BR" dirty="0" err="1" smtClean="0"/>
              <a:t>Donec</a:t>
            </a:r>
            <a:r>
              <a:rPr lang="pt-BR" dirty="0" smtClean="0"/>
              <a:t> </a:t>
            </a:r>
            <a:r>
              <a:rPr lang="pt-BR" dirty="0" err="1" smtClean="0"/>
              <a:t>malesuada</a:t>
            </a:r>
            <a:r>
              <a:rPr lang="pt-BR" dirty="0" smtClean="0"/>
              <a:t> </a:t>
            </a:r>
            <a:r>
              <a:rPr lang="pt-BR" dirty="0" err="1" smtClean="0"/>
              <a:t>pulvinar</a:t>
            </a:r>
            <a:r>
              <a:rPr lang="pt-BR" dirty="0" smtClean="0"/>
              <a:t> </a:t>
            </a:r>
            <a:r>
              <a:rPr lang="pt-BR" dirty="0" err="1" smtClean="0"/>
              <a:t>purus</a:t>
            </a:r>
            <a:r>
              <a:rPr lang="pt-BR" dirty="0" smtClean="0"/>
              <a:t> </a:t>
            </a:r>
            <a:r>
              <a:rPr lang="pt-BR" dirty="0" err="1" smtClean="0"/>
              <a:t>nec</a:t>
            </a:r>
            <a:r>
              <a:rPr lang="pt-BR" dirty="0" smtClean="0"/>
              <a:t> </a:t>
            </a:r>
            <a:r>
              <a:rPr lang="pt-BR" dirty="0" err="1" smtClean="0"/>
              <a:t>ultrices</a:t>
            </a:r>
            <a:r>
              <a:rPr lang="pt-BR" dirty="0" smtClean="0"/>
              <a:t>. </a:t>
            </a:r>
            <a:r>
              <a:rPr lang="pt-BR" dirty="0" err="1" smtClean="0"/>
              <a:t>Donec</a:t>
            </a:r>
            <a:r>
              <a:rPr lang="pt-BR" dirty="0" smtClean="0"/>
              <a:t> </a:t>
            </a:r>
            <a:r>
              <a:rPr lang="pt-BR" dirty="0" err="1" smtClean="0"/>
              <a:t>nisl</a:t>
            </a:r>
            <a:r>
              <a:rPr lang="pt-BR" dirty="0" smtClean="0"/>
              <a:t> </a:t>
            </a:r>
            <a:r>
              <a:rPr lang="pt-BR" dirty="0" err="1" smtClean="0"/>
              <a:t>sapien</a:t>
            </a:r>
            <a:r>
              <a:rPr lang="pt-BR" dirty="0" smtClean="0"/>
              <a:t>, </a:t>
            </a:r>
            <a:r>
              <a:rPr lang="pt-BR" dirty="0" err="1" smtClean="0"/>
              <a:t>cursus</a:t>
            </a:r>
            <a:r>
              <a:rPr lang="pt-BR" dirty="0" smtClean="0"/>
              <a:t> vitae </a:t>
            </a:r>
            <a:r>
              <a:rPr lang="pt-BR" dirty="0" err="1" smtClean="0"/>
              <a:t>elementum</a:t>
            </a:r>
            <a:r>
              <a:rPr lang="pt-BR" dirty="0" smtClean="0"/>
              <a:t> eu, </a:t>
            </a:r>
            <a:r>
              <a:rPr lang="pt-BR" dirty="0" err="1" smtClean="0"/>
              <a:t>dignissim</a:t>
            </a:r>
            <a:r>
              <a:rPr lang="pt-BR" dirty="0" smtClean="0"/>
              <a:t> eu </a:t>
            </a:r>
            <a:r>
              <a:rPr lang="pt-BR" dirty="0" err="1" smtClean="0"/>
              <a:t>diam</a:t>
            </a:r>
            <a:r>
              <a:rPr lang="pt-BR" dirty="0" smtClean="0"/>
              <a:t>. </a:t>
            </a:r>
            <a:r>
              <a:rPr lang="pt-BR" dirty="0" err="1" smtClean="0"/>
              <a:t>Etiam</a:t>
            </a:r>
            <a:r>
              <a:rPr lang="pt-BR" dirty="0" smtClean="0"/>
              <a:t> </a:t>
            </a:r>
            <a:r>
              <a:rPr lang="pt-BR" dirty="0" err="1" smtClean="0"/>
              <a:t>vestibulum</a:t>
            </a:r>
            <a:r>
              <a:rPr lang="pt-BR" dirty="0" smtClean="0"/>
              <a:t> </a:t>
            </a:r>
            <a:r>
              <a:rPr lang="pt-BR" dirty="0" err="1" smtClean="0"/>
              <a:t>lectus</a:t>
            </a:r>
            <a:r>
              <a:rPr lang="pt-BR" dirty="0" smtClean="0"/>
              <a:t> </a:t>
            </a:r>
            <a:r>
              <a:rPr lang="pt-BR" dirty="0" err="1" smtClean="0"/>
              <a:t>dolor</a:t>
            </a:r>
            <a:r>
              <a:rPr lang="pt-BR" dirty="0" smtClean="0"/>
              <a:t>, </a:t>
            </a:r>
            <a:r>
              <a:rPr lang="pt-BR" dirty="0" err="1" smtClean="0"/>
              <a:t>ultricies</a:t>
            </a:r>
            <a:r>
              <a:rPr lang="pt-BR" dirty="0" smtClean="0"/>
              <a:t> </a:t>
            </a:r>
            <a:r>
              <a:rPr lang="pt-BR" dirty="0" err="1" smtClean="0"/>
              <a:t>mollis</a:t>
            </a:r>
            <a:r>
              <a:rPr lang="pt-BR" dirty="0" smtClean="0"/>
              <a:t> </a:t>
            </a:r>
            <a:r>
              <a:rPr lang="pt-BR" dirty="0" err="1" smtClean="0"/>
              <a:t>nisi</a:t>
            </a:r>
            <a:r>
              <a:rPr lang="pt-BR" dirty="0" smtClean="0"/>
              <a:t> </a:t>
            </a:r>
            <a:r>
              <a:rPr lang="pt-BR" dirty="0" err="1" smtClean="0"/>
              <a:t>vestibulum</a:t>
            </a:r>
            <a:r>
              <a:rPr lang="pt-BR" dirty="0" smtClean="0"/>
              <a:t> </a:t>
            </a:r>
            <a:r>
              <a:rPr lang="pt-BR" dirty="0" err="1" smtClean="0"/>
              <a:t>eget</a:t>
            </a:r>
            <a:r>
              <a:rPr lang="pt-BR" dirty="0" smtClean="0"/>
              <a:t>. </a:t>
            </a:r>
            <a:r>
              <a:rPr lang="pt-BR" dirty="0" err="1" smtClean="0"/>
              <a:t>Sed</a:t>
            </a:r>
            <a:r>
              <a:rPr lang="pt-BR" dirty="0" smtClean="0"/>
              <a:t> </a:t>
            </a:r>
            <a:r>
              <a:rPr lang="pt-BR" dirty="0" err="1" smtClean="0"/>
              <a:t>lacus</a:t>
            </a:r>
            <a:r>
              <a:rPr lang="pt-BR" dirty="0" smtClean="0"/>
              <a:t> </a:t>
            </a:r>
            <a:r>
              <a:rPr lang="pt-BR" dirty="0" err="1" smtClean="0"/>
              <a:t>tortor</a:t>
            </a:r>
            <a:r>
              <a:rPr lang="pt-BR" dirty="0" smtClean="0"/>
              <a:t>, </a:t>
            </a:r>
            <a:r>
              <a:rPr lang="pt-BR" dirty="0" err="1" smtClean="0"/>
              <a:t>auctor</a:t>
            </a:r>
            <a:r>
              <a:rPr lang="pt-BR" dirty="0" smtClean="0"/>
              <a:t> in </a:t>
            </a:r>
            <a:r>
              <a:rPr lang="pt-BR" dirty="0" err="1" smtClean="0"/>
              <a:t>mauris</a:t>
            </a:r>
            <a:r>
              <a:rPr lang="pt-BR" dirty="0" smtClean="0"/>
              <a:t> </a:t>
            </a:r>
            <a:r>
              <a:rPr lang="pt-BR" dirty="0" err="1" smtClean="0"/>
              <a:t>sed</a:t>
            </a:r>
            <a:r>
              <a:rPr lang="pt-BR" dirty="0" smtClean="0"/>
              <a:t>, </a:t>
            </a:r>
            <a:r>
              <a:rPr lang="pt-BR" dirty="0" err="1" smtClean="0"/>
              <a:t>tempor</a:t>
            </a:r>
            <a:r>
              <a:rPr lang="pt-BR" dirty="0" smtClean="0"/>
              <a:t> </a:t>
            </a:r>
            <a:r>
              <a:rPr lang="pt-BR" dirty="0" err="1" smtClean="0"/>
              <a:t>vehicula</a:t>
            </a:r>
            <a:r>
              <a:rPr lang="pt-BR" dirty="0" smtClean="0"/>
              <a:t> </a:t>
            </a:r>
            <a:r>
              <a:rPr lang="pt-BR" dirty="0" err="1" smtClean="0"/>
              <a:t>tellus</a:t>
            </a:r>
            <a:r>
              <a:rPr lang="pt-BR" dirty="0" smtClean="0"/>
              <a:t>. </a:t>
            </a:r>
            <a:r>
              <a:rPr lang="pt-BR" dirty="0" err="1" smtClean="0"/>
              <a:t>Quisque</a:t>
            </a:r>
            <a:r>
              <a:rPr lang="pt-BR" dirty="0" smtClean="0"/>
              <a:t> </a:t>
            </a:r>
            <a:r>
              <a:rPr lang="pt-BR" dirty="0" err="1" smtClean="0"/>
              <a:t>sit</a:t>
            </a:r>
            <a:r>
              <a:rPr lang="pt-BR" dirty="0" smtClean="0"/>
              <a:t> </a:t>
            </a:r>
            <a:r>
              <a:rPr lang="pt-BR" dirty="0" err="1" smtClean="0"/>
              <a:t>amet</a:t>
            </a:r>
            <a:r>
              <a:rPr lang="pt-BR" dirty="0" smtClean="0"/>
              <a:t> </a:t>
            </a:r>
            <a:r>
              <a:rPr lang="pt-BR" dirty="0" err="1" smtClean="0"/>
              <a:t>nulla</a:t>
            </a:r>
            <a:r>
              <a:rPr lang="pt-BR" dirty="0" smtClean="0"/>
              <a:t> </a:t>
            </a:r>
            <a:r>
              <a:rPr lang="pt-BR" dirty="0" err="1" smtClean="0"/>
              <a:t>tincidunt</a:t>
            </a:r>
            <a:r>
              <a:rPr lang="pt-BR" dirty="0" smtClean="0"/>
              <a:t>, </a:t>
            </a:r>
            <a:r>
              <a:rPr lang="pt-BR" dirty="0" err="1" smtClean="0"/>
              <a:t>ornare</a:t>
            </a:r>
            <a:r>
              <a:rPr lang="pt-BR" dirty="0" smtClean="0"/>
              <a:t> justo </a:t>
            </a:r>
            <a:r>
              <a:rPr lang="pt-BR" dirty="0" err="1" smtClean="0"/>
              <a:t>sed</a:t>
            </a:r>
            <a:r>
              <a:rPr lang="pt-BR" dirty="0" smtClean="0"/>
              <a:t>, </a:t>
            </a:r>
            <a:r>
              <a:rPr lang="pt-BR" dirty="0" err="1" smtClean="0"/>
              <a:t>commodo</a:t>
            </a:r>
            <a:r>
              <a:rPr lang="pt-BR" dirty="0" smtClean="0"/>
              <a:t> </a:t>
            </a:r>
            <a:r>
              <a:rPr lang="pt-BR" dirty="0" err="1" smtClean="0"/>
              <a:t>risus</a:t>
            </a:r>
            <a:r>
              <a:rPr lang="pt-BR" dirty="0" smtClean="0"/>
              <a:t>.</a:t>
            </a:r>
            <a:endParaRPr lang="pt-BR" dirty="0"/>
          </a:p>
        </p:txBody>
      </p:sp>
      <p:sp>
        <p:nvSpPr>
          <p:cNvPr id="22" name="Espaço Reservado para Texto 23"/>
          <p:cNvSpPr>
            <a:spLocks noGrp="1"/>
          </p:cNvSpPr>
          <p:nvPr>
            <p:ph type="body" sz="quarter" idx="11" hasCustomPrompt="1"/>
          </p:nvPr>
        </p:nvSpPr>
        <p:spPr>
          <a:xfrm>
            <a:off x="242149" y="393164"/>
            <a:ext cx="5824340" cy="271901"/>
          </a:xfrm>
          <a:prstGeom prst="rect">
            <a:avLst/>
          </a:prstGeom>
        </p:spPr>
        <p:txBody>
          <a:bodyPr/>
          <a:lstStyle>
            <a:lvl1pPr marL="0" indent="0">
              <a:buNone/>
              <a:defRPr sz="1200" b="1">
                <a:solidFill>
                  <a:schemeClr val="tx1"/>
                </a:solidFill>
                <a:latin typeface="Raleway" panose="020B0503030101060003" pitchFamily="34" charset="0"/>
              </a:defRPr>
            </a:lvl1pPr>
          </a:lstStyle>
          <a:p>
            <a:pPr lvl="0"/>
            <a:r>
              <a:rPr lang="pt-BR" dirty="0" smtClean="0"/>
              <a:t>SECRETARIA DE PETRÓLEO, GÁS NATURAL E BIOCOMBUSTÍVEIS</a:t>
            </a:r>
          </a:p>
        </p:txBody>
      </p:sp>
      <p:sp>
        <p:nvSpPr>
          <p:cNvPr id="10" name="Título 1"/>
          <p:cNvSpPr>
            <a:spLocks noGrp="1"/>
          </p:cNvSpPr>
          <p:nvPr>
            <p:ph type="title" hasCustomPrompt="1"/>
          </p:nvPr>
        </p:nvSpPr>
        <p:spPr>
          <a:xfrm>
            <a:off x="218942" y="676364"/>
            <a:ext cx="11611108" cy="571411"/>
          </a:xfrm>
          <a:prstGeom prst="rect">
            <a:avLst/>
          </a:prstGeom>
        </p:spPr>
        <p:txBody>
          <a:bodyPr/>
          <a:lstStyle>
            <a:lvl1pPr>
              <a:defRPr sz="3600" b="1" baseline="0">
                <a:solidFill>
                  <a:schemeClr val="tx1"/>
                </a:solidFill>
              </a:defRPr>
            </a:lvl1pPr>
          </a:lstStyle>
          <a:p>
            <a:r>
              <a:rPr lang="pt-BR" dirty="0" smtClean="0"/>
              <a:t>DIGITE O TÍTULO DO SLIDE AQUI</a:t>
            </a:r>
            <a:endParaRPr lang="pt-BR" dirty="0"/>
          </a:p>
        </p:txBody>
      </p:sp>
    </p:spTree>
    <p:extLst>
      <p:ext uri="{BB962C8B-B14F-4D97-AF65-F5344CB8AC3E}">
        <p14:creationId xmlns:p14="http://schemas.microsoft.com/office/powerpoint/2010/main" val="331986054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ítulo e Conteúdo">
    <p:bg>
      <p:bgPr>
        <a:gradFill flip="none" rotWithShape="1">
          <a:gsLst>
            <a:gs pos="0">
              <a:schemeClr val="accent1">
                <a:lumMod val="89000"/>
              </a:schemeClr>
            </a:gs>
            <a:gs pos="23000">
              <a:schemeClr val="accent1">
                <a:lumMod val="89000"/>
              </a:schemeClr>
            </a:gs>
            <a:gs pos="69000">
              <a:schemeClr val="accent1">
                <a:lumMod val="90000"/>
                <a:lumOff val="10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Triângulo Retângulo 7"/>
          <p:cNvSpPr/>
          <p:nvPr userDrawn="1"/>
        </p:nvSpPr>
        <p:spPr>
          <a:xfrm rot="10800000" flipH="1" flipV="1">
            <a:off x="0" y="-1"/>
            <a:ext cx="12191995" cy="6870871"/>
          </a:xfrm>
          <a:prstGeom prst="rect">
            <a:avLst/>
          </a:prstGeom>
          <a:solidFill>
            <a:srgbClr val="F2F2F2">
              <a:alpha val="89020"/>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pt-BR" dirty="0">
              <a:effectLst>
                <a:outerShdw blurRad="50800" dist="38100" dir="8100000" algn="tr" rotWithShape="0">
                  <a:prstClr val="black">
                    <a:alpha val="40000"/>
                  </a:prstClr>
                </a:outerShdw>
              </a:effectLst>
            </a:endParaRPr>
          </a:p>
        </p:txBody>
      </p:sp>
      <p:sp>
        <p:nvSpPr>
          <p:cNvPr id="17" name="그림 개체 틀 5">
            <a:extLst>
              <a:ext uri="{FF2B5EF4-FFF2-40B4-BE49-F238E27FC236}">
                <a16:creationId xmlns:a16="http://schemas.microsoft.com/office/drawing/2014/main" id="{C7304401-68B8-4E0E-A9DB-540B76DF928B}"/>
              </a:ext>
            </a:extLst>
          </p:cNvPr>
          <p:cNvSpPr>
            <a:spLocks noGrp="1"/>
          </p:cNvSpPr>
          <p:nvPr>
            <p:ph type="pic" idx="14" hasCustomPrompt="1"/>
          </p:nvPr>
        </p:nvSpPr>
        <p:spPr>
          <a:xfrm>
            <a:off x="3952609" y="633848"/>
            <a:ext cx="5505716" cy="6237800"/>
          </a:xfrm>
          <a:custGeom>
            <a:avLst/>
            <a:gdLst>
              <a:gd name="connsiteX0" fmla="*/ 2160240 w 4320480"/>
              <a:gd name="connsiteY0" fmla="*/ 0 h 4504851"/>
              <a:gd name="connsiteX1" fmla="*/ 4320480 w 4320480"/>
              <a:gd name="connsiteY1" fmla="*/ 4504851 h 4504851"/>
              <a:gd name="connsiteX2" fmla="*/ 0 w 4320480"/>
              <a:gd name="connsiteY2" fmla="*/ 4504851 h 4504851"/>
              <a:gd name="connsiteX0" fmla="*/ 2160240 w 4320480"/>
              <a:gd name="connsiteY0" fmla="*/ 0 h 4504851"/>
              <a:gd name="connsiteX1" fmla="*/ 3976150 w 4320480"/>
              <a:gd name="connsiteY1" fmla="*/ 3793355 h 4504851"/>
              <a:gd name="connsiteX2" fmla="*/ 4320480 w 4320480"/>
              <a:gd name="connsiteY2" fmla="*/ 4504851 h 4504851"/>
              <a:gd name="connsiteX3" fmla="*/ 0 w 4320480"/>
              <a:gd name="connsiteY3" fmla="*/ 4504851 h 4504851"/>
              <a:gd name="connsiteX4" fmla="*/ 2160240 w 4320480"/>
              <a:gd name="connsiteY4" fmla="*/ 0 h 4504851"/>
              <a:gd name="connsiteX0" fmla="*/ 2160240 w 3976150"/>
              <a:gd name="connsiteY0" fmla="*/ 0 h 4504851"/>
              <a:gd name="connsiteX1" fmla="*/ 3976150 w 3976150"/>
              <a:gd name="connsiteY1" fmla="*/ 3793355 h 4504851"/>
              <a:gd name="connsiteX2" fmla="*/ 2249955 w 3976150"/>
              <a:gd name="connsiteY2" fmla="*/ 4497972 h 4504851"/>
              <a:gd name="connsiteX3" fmla="*/ 0 w 3976150"/>
              <a:gd name="connsiteY3" fmla="*/ 4504851 h 4504851"/>
              <a:gd name="connsiteX4" fmla="*/ 2160240 w 3976150"/>
              <a:gd name="connsiteY4" fmla="*/ 0 h 4504851"/>
              <a:gd name="connsiteX0" fmla="*/ 2160240 w 3976150"/>
              <a:gd name="connsiteY0" fmla="*/ 0 h 4504851"/>
              <a:gd name="connsiteX1" fmla="*/ 3976150 w 3976150"/>
              <a:gd name="connsiteY1" fmla="*/ 3793355 h 4504851"/>
              <a:gd name="connsiteX2" fmla="*/ 2270591 w 3976150"/>
              <a:gd name="connsiteY2" fmla="*/ 4504851 h 4504851"/>
              <a:gd name="connsiteX3" fmla="*/ 0 w 3976150"/>
              <a:gd name="connsiteY3" fmla="*/ 4504851 h 4504851"/>
              <a:gd name="connsiteX4" fmla="*/ 2160240 w 3976150"/>
              <a:gd name="connsiteY4" fmla="*/ 0 h 45048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6150" h="4504851">
                <a:moveTo>
                  <a:pt x="2160240" y="0"/>
                </a:moveTo>
                <a:lnTo>
                  <a:pt x="3976150" y="3793355"/>
                </a:lnTo>
                <a:lnTo>
                  <a:pt x="2270591" y="4504851"/>
                </a:lnTo>
                <a:lnTo>
                  <a:pt x="0" y="4504851"/>
                </a:lnTo>
                <a:lnTo>
                  <a:pt x="2160240" y="0"/>
                </a:lnTo>
                <a:close/>
              </a:path>
            </a:pathLst>
          </a:custGeom>
          <a:solidFill>
            <a:schemeClr val="bg2">
              <a:lumMod val="40000"/>
              <a:lumOff val="60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8" name="그림 개체 틀 7">
            <a:extLst>
              <a:ext uri="{FF2B5EF4-FFF2-40B4-BE49-F238E27FC236}">
                <a16:creationId xmlns:a16="http://schemas.microsoft.com/office/drawing/2014/main" id="{D2ABAD60-FE41-4786-B9AF-4454375D2129}"/>
              </a:ext>
            </a:extLst>
          </p:cNvPr>
          <p:cNvSpPr>
            <a:spLocks noGrp="1"/>
          </p:cNvSpPr>
          <p:nvPr>
            <p:ph type="pic" idx="15" hasCustomPrompt="1"/>
          </p:nvPr>
        </p:nvSpPr>
        <p:spPr>
          <a:xfrm>
            <a:off x="7067550" y="0"/>
            <a:ext cx="5139202" cy="5724524"/>
          </a:xfrm>
          <a:custGeom>
            <a:avLst/>
            <a:gdLst>
              <a:gd name="connsiteX0" fmla="*/ 0 w 3508370"/>
              <a:gd name="connsiteY0" fmla="*/ 0 h 4339267"/>
              <a:gd name="connsiteX1" fmla="*/ 3508370 w 3508370"/>
              <a:gd name="connsiteY1" fmla="*/ 0 h 4339267"/>
              <a:gd name="connsiteX2" fmla="*/ 3504823 w 3508370"/>
              <a:gd name="connsiteY2" fmla="*/ 1594801 h 4339267"/>
              <a:gd name="connsiteX3" fmla="*/ 2097974 w 3508370"/>
              <a:gd name="connsiteY3" fmla="*/ 4339267 h 4339267"/>
              <a:gd name="connsiteX0" fmla="*/ 0 w 3508370"/>
              <a:gd name="connsiteY0" fmla="*/ 0 h 4339267"/>
              <a:gd name="connsiteX1" fmla="*/ 3508370 w 3508370"/>
              <a:gd name="connsiteY1" fmla="*/ 0 h 4339267"/>
              <a:gd name="connsiteX2" fmla="*/ 3504823 w 3508370"/>
              <a:gd name="connsiteY2" fmla="*/ 1594801 h 4339267"/>
              <a:gd name="connsiteX3" fmla="*/ 2418898 w 3508370"/>
              <a:gd name="connsiteY3" fmla="*/ 3700757 h 4339267"/>
              <a:gd name="connsiteX4" fmla="*/ 2097974 w 3508370"/>
              <a:gd name="connsiteY4" fmla="*/ 4339267 h 4339267"/>
              <a:gd name="connsiteX5" fmla="*/ 0 w 3508370"/>
              <a:gd name="connsiteY5" fmla="*/ 0 h 4339267"/>
              <a:gd name="connsiteX0" fmla="*/ 0 w 3508370"/>
              <a:gd name="connsiteY0" fmla="*/ 0 h 3915765"/>
              <a:gd name="connsiteX1" fmla="*/ 3508370 w 3508370"/>
              <a:gd name="connsiteY1" fmla="*/ 0 h 3915765"/>
              <a:gd name="connsiteX2" fmla="*/ 3504823 w 3508370"/>
              <a:gd name="connsiteY2" fmla="*/ 1594801 h 3915765"/>
              <a:gd name="connsiteX3" fmla="*/ 2418898 w 3508370"/>
              <a:gd name="connsiteY3" fmla="*/ 3700757 h 3915765"/>
              <a:gd name="connsiteX4" fmla="*/ 1896399 w 3508370"/>
              <a:gd name="connsiteY4" fmla="*/ 3915765 h 3915765"/>
              <a:gd name="connsiteX5" fmla="*/ 0 w 3508370"/>
              <a:gd name="connsiteY5" fmla="*/ 0 h 3915765"/>
              <a:gd name="connsiteX0" fmla="*/ 0 w 3508370"/>
              <a:gd name="connsiteY0" fmla="*/ 0 h 3915765"/>
              <a:gd name="connsiteX1" fmla="*/ 3508370 w 3508370"/>
              <a:gd name="connsiteY1" fmla="*/ 0 h 3915765"/>
              <a:gd name="connsiteX2" fmla="*/ 3504823 w 3508370"/>
              <a:gd name="connsiteY2" fmla="*/ 1594801 h 3915765"/>
              <a:gd name="connsiteX3" fmla="*/ 2412396 w 3508370"/>
              <a:gd name="connsiteY3" fmla="*/ 3720303 h 3915765"/>
              <a:gd name="connsiteX4" fmla="*/ 1896399 w 3508370"/>
              <a:gd name="connsiteY4" fmla="*/ 3915765 h 3915765"/>
              <a:gd name="connsiteX5" fmla="*/ 0 w 3508370"/>
              <a:gd name="connsiteY5" fmla="*/ 0 h 3915765"/>
              <a:gd name="connsiteX0" fmla="*/ 0 w 3508370"/>
              <a:gd name="connsiteY0" fmla="*/ 0 h 3915765"/>
              <a:gd name="connsiteX1" fmla="*/ 3508370 w 3508370"/>
              <a:gd name="connsiteY1" fmla="*/ 0 h 3915765"/>
              <a:gd name="connsiteX2" fmla="*/ 3504823 w 3508370"/>
              <a:gd name="connsiteY2" fmla="*/ 1594801 h 3915765"/>
              <a:gd name="connsiteX3" fmla="*/ 2412396 w 3508370"/>
              <a:gd name="connsiteY3" fmla="*/ 3720303 h 3915765"/>
              <a:gd name="connsiteX4" fmla="*/ 1896399 w 3508370"/>
              <a:gd name="connsiteY4" fmla="*/ 3915765 h 3915765"/>
              <a:gd name="connsiteX5" fmla="*/ 0 w 3508370"/>
              <a:gd name="connsiteY5" fmla="*/ 0 h 39157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8370" h="3915765">
                <a:moveTo>
                  <a:pt x="0" y="0"/>
                </a:moveTo>
                <a:lnTo>
                  <a:pt x="3508370" y="0"/>
                </a:lnTo>
                <a:cubicBezTo>
                  <a:pt x="3507188" y="531600"/>
                  <a:pt x="3506005" y="1063201"/>
                  <a:pt x="3504823" y="1594801"/>
                </a:cubicBezTo>
                <a:lnTo>
                  <a:pt x="2412396" y="3720303"/>
                </a:lnTo>
                <a:lnTo>
                  <a:pt x="1896399" y="3915765"/>
                </a:lnTo>
                <a:lnTo>
                  <a:pt x="0" y="0"/>
                </a:lnTo>
                <a:close/>
              </a:path>
            </a:pathLst>
          </a:custGeom>
          <a:solidFill>
            <a:schemeClr val="bg2">
              <a:lumMod val="40000"/>
              <a:lumOff val="60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Insert Your Image</a:t>
            </a:r>
            <a:endParaRPr lang="ko-KR" altLang="en-US" dirty="0"/>
          </a:p>
        </p:txBody>
      </p:sp>
      <p:sp>
        <p:nvSpPr>
          <p:cNvPr id="15" name="Espaço Reservado para Texto 23"/>
          <p:cNvSpPr>
            <a:spLocks noGrp="1"/>
          </p:cNvSpPr>
          <p:nvPr>
            <p:ph type="body" sz="quarter" idx="11" hasCustomPrompt="1"/>
          </p:nvPr>
        </p:nvSpPr>
        <p:spPr>
          <a:xfrm>
            <a:off x="242149" y="395998"/>
            <a:ext cx="6396776" cy="247183"/>
          </a:xfrm>
          <a:prstGeom prst="rect">
            <a:avLst/>
          </a:prstGeom>
        </p:spPr>
        <p:txBody>
          <a:bodyPr/>
          <a:lstStyle>
            <a:lvl1pPr marL="0" indent="0">
              <a:buNone/>
              <a:defRPr sz="1200" b="1">
                <a:solidFill>
                  <a:schemeClr val="bg1"/>
                </a:solidFill>
                <a:latin typeface="Raleway" panose="020B0503030101060003" pitchFamily="34" charset="0"/>
              </a:defRPr>
            </a:lvl1pPr>
          </a:lstStyle>
          <a:p>
            <a:pPr lvl="0"/>
            <a:r>
              <a:rPr lang="pt-BR" dirty="0" smtClean="0"/>
              <a:t>SECRETARIA DE PETRÓLEO, GÁS NATURAL E BIOCOMBUSTÍVEIS</a:t>
            </a:r>
          </a:p>
        </p:txBody>
      </p:sp>
      <p:sp>
        <p:nvSpPr>
          <p:cNvPr id="13"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14" name="Imagem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sp>
        <p:nvSpPr>
          <p:cNvPr id="19" name="Título 13"/>
          <p:cNvSpPr>
            <a:spLocks noGrp="1"/>
          </p:cNvSpPr>
          <p:nvPr>
            <p:ph type="title" hasCustomPrompt="1"/>
          </p:nvPr>
        </p:nvSpPr>
        <p:spPr>
          <a:xfrm>
            <a:off x="228469" y="659165"/>
            <a:ext cx="6410456" cy="1052861"/>
          </a:xfrm>
          <a:prstGeom prst="rect">
            <a:avLst/>
          </a:prstGeom>
        </p:spPr>
        <p:txBody>
          <a:bodyPr/>
          <a:lstStyle>
            <a:lvl1pPr>
              <a:defRPr sz="3600" b="1"/>
            </a:lvl1pPr>
          </a:lstStyle>
          <a:p>
            <a:r>
              <a:rPr lang="pt-BR" sz="3600" dirty="0" smtClean="0">
                <a:solidFill>
                  <a:schemeClr val="bg1"/>
                </a:solidFill>
                <a:latin typeface="Raleway ExtraBold" panose="020B0903030101060003" pitchFamily="34" charset="0"/>
              </a:rPr>
              <a:t>DIGITE O TÍTULO DO SLIDE AQUI</a:t>
            </a:r>
            <a:endParaRPr lang="pt-BR" sz="3600" dirty="0">
              <a:solidFill>
                <a:schemeClr val="bg1"/>
              </a:solidFill>
              <a:latin typeface="Raleway ExtraBold" panose="020B0903030101060003" pitchFamily="34" charset="0"/>
            </a:endParaRPr>
          </a:p>
        </p:txBody>
      </p:sp>
    </p:spTree>
    <p:extLst>
      <p:ext uri="{BB962C8B-B14F-4D97-AF65-F5344CB8AC3E}">
        <p14:creationId xmlns:p14="http://schemas.microsoft.com/office/powerpoint/2010/main" val="9118364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png"/><Relationship Id="rId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558820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8" r:id="rId3"/>
    <p:sldLayoutId id="2147483676" r:id="rId4"/>
  </p:sldLayoutIdLst>
  <p:txStyles>
    <p:titleStyle>
      <a:lvl1pPr algn="l" defTabSz="914400" rtl="0" eaLnBrk="1" latinLnBrk="0" hangingPunct="1">
        <a:lnSpc>
          <a:spcPct val="90000"/>
        </a:lnSpc>
        <a:spcBef>
          <a:spcPct val="0"/>
        </a:spcBef>
        <a:buNone/>
        <a:defRPr sz="4000" kern="1200">
          <a:solidFill>
            <a:schemeClr val="bg1"/>
          </a:solidFill>
          <a:latin typeface="Raleway ExtraBold" panose="020B09030301010600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m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riângulo Retângulo 7"/>
          <p:cNvSpPr/>
          <p:nvPr userDrawn="1"/>
        </p:nvSpPr>
        <p:spPr>
          <a:xfrm rot="10800000" flipH="1" flipV="1">
            <a:off x="-2" y="0"/>
            <a:ext cx="12192001" cy="6858001"/>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 name="connsiteX0" fmla="*/ 0 w 13271157"/>
              <a:gd name="connsiteY0" fmla="*/ 6742280 h 6742280"/>
              <a:gd name="connsiteX1" fmla="*/ 0 w 13271157"/>
              <a:gd name="connsiteY1" fmla="*/ 0 h 6742280"/>
              <a:gd name="connsiteX2" fmla="*/ 13271157 w 13271157"/>
              <a:gd name="connsiteY2" fmla="*/ 6729923 h 6742280"/>
              <a:gd name="connsiteX3" fmla="*/ 0 w 13271157"/>
              <a:gd name="connsiteY3" fmla="*/ 6742280 h 6742280"/>
              <a:gd name="connsiteX0" fmla="*/ 0 w 11054556"/>
              <a:gd name="connsiteY0" fmla="*/ 6742280 h 6742280"/>
              <a:gd name="connsiteX1" fmla="*/ 0 w 11054556"/>
              <a:gd name="connsiteY1" fmla="*/ 0 h 6742280"/>
              <a:gd name="connsiteX2" fmla="*/ 11054556 w 11054556"/>
              <a:gd name="connsiteY2" fmla="*/ 6741526 h 6742280"/>
              <a:gd name="connsiteX3" fmla="*/ 0 w 11054556"/>
              <a:gd name="connsiteY3" fmla="*/ 6742280 h 6742280"/>
            </a:gdLst>
            <a:ahLst/>
            <a:cxnLst>
              <a:cxn ang="0">
                <a:pos x="connsiteX0" y="connsiteY0"/>
              </a:cxn>
              <a:cxn ang="0">
                <a:pos x="connsiteX1" y="connsiteY1"/>
              </a:cxn>
              <a:cxn ang="0">
                <a:pos x="connsiteX2" y="connsiteY2"/>
              </a:cxn>
              <a:cxn ang="0">
                <a:pos x="connsiteX3" y="connsiteY3"/>
              </a:cxn>
            </a:cxnLst>
            <a:rect l="l" t="t" r="r" b="b"/>
            <a:pathLst>
              <a:path w="11054556" h="6742280">
                <a:moveTo>
                  <a:pt x="0" y="6742280"/>
                </a:moveTo>
                <a:lnTo>
                  <a:pt x="0" y="0"/>
                </a:lnTo>
                <a:lnTo>
                  <a:pt x="11054556" y="6741526"/>
                </a:lnTo>
                <a:lnTo>
                  <a:pt x="0" y="6742280"/>
                </a:lnTo>
                <a:close/>
              </a:path>
            </a:pathLst>
          </a:custGeom>
          <a:solidFill>
            <a:srgbClr val="222A35">
              <a:alpha val="85098"/>
            </a:srgbClr>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outerShdw blurRad="50800" dist="38100" dir="8100000" algn="tr" rotWithShape="0">
                  <a:prstClr val="black">
                    <a:alpha val="40000"/>
                  </a:prstClr>
                </a:outerShdw>
              </a:effectLst>
              <a:uLnTx/>
              <a:uFillTx/>
              <a:latin typeface="Calibri" panose="020F0502020204030204"/>
              <a:ea typeface="+mn-ea"/>
              <a:cs typeface="+mn-cs"/>
            </a:endParaRPr>
          </a:p>
        </p:txBody>
      </p:sp>
      <p:grpSp>
        <p:nvGrpSpPr>
          <p:cNvPr id="15" name="Agrupar 14"/>
          <p:cNvGrpSpPr/>
          <p:nvPr userDrawn="1"/>
        </p:nvGrpSpPr>
        <p:grpSpPr>
          <a:xfrm>
            <a:off x="7067549" y="4772025"/>
            <a:ext cx="5124446" cy="2103392"/>
            <a:chOff x="7067549" y="4772025"/>
            <a:chExt cx="5124446" cy="2103392"/>
          </a:xfrm>
        </p:grpSpPr>
        <p:sp>
          <p:nvSpPr>
            <p:cNvPr id="9"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black"/>
                </a:solidFill>
                <a:effectLst>
                  <a:outerShdw blurRad="50800" dist="38100" dir="13500000" algn="br" rotWithShape="0">
                    <a:prstClr val="black">
                      <a:alpha val="40000"/>
                    </a:prstClr>
                  </a:outerShdw>
                </a:effectLst>
                <a:uLnTx/>
                <a:uFillTx/>
                <a:latin typeface="Calibri" panose="020F0502020204030204"/>
                <a:ea typeface="+mn-ea"/>
                <a:cs typeface="+mn-cs"/>
              </a:endParaRPr>
            </a:p>
          </p:txBody>
        </p:sp>
        <p:pic>
          <p:nvPicPr>
            <p:cNvPr id="10" name="Imagem 9"/>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Tree>
    <p:extLst>
      <p:ext uri="{BB962C8B-B14F-4D97-AF65-F5344CB8AC3E}">
        <p14:creationId xmlns:p14="http://schemas.microsoft.com/office/powerpoint/2010/main" val="1885062790"/>
      </p:ext>
    </p:extLst>
  </p:cSld>
  <p:clrMap bg1="lt1" tx1="dk1" bg2="lt2" tx2="dk2" accent1="accent1" accent2="accent2" accent3="accent3" accent4="accent4" accent5="accent5" accent6="accent6" hlink="hlink" folHlink="folHlink"/>
  <p:sldLayoutIdLst>
    <p:sldLayoutId id="2147483665" r:id="rId1"/>
    <p:sldLayoutId id="2147483666" r:id="rId2"/>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Imagem 11"/>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791456050"/>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iming>
    <p:tnLst>
      <p:par>
        <p:cTn id="1" dur="indefinite" restart="never" nodeType="tmRoot"/>
      </p:par>
    </p:tnLst>
  </p:timing>
  <p:txStyles>
    <p:titleStyle>
      <a:lvl1pPr algn="l" defTabSz="914400" rtl="0" eaLnBrk="1" latinLnBrk="0" hangingPunct="1">
        <a:lnSpc>
          <a:spcPct val="90000"/>
        </a:lnSpc>
        <a:spcBef>
          <a:spcPct val="0"/>
        </a:spcBef>
        <a:buNone/>
        <a:defRPr sz="4000" kern="1200">
          <a:solidFill>
            <a:schemeClr val="bg1"/>
          </a:solidFill>
          <a:latin typeface="Raleway ExtraBold" panose="020B09030301010600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ítulo 23"/>
          <p:cNvSpPr>
            <a:spLocks noGrp="1"/>
          </p:cNvSpPr>
          <p:nvPr>
            <p:ph type="title"/>
          </p:nvPr>
        </p:nvSpPr>
        <p:spPr>
          <a:xfrm>
            <a:off x="1637799" y="3701635"/>
            <a:ext cx="9454445" cy="658609"/>
          </a:xfrm>
        </p:spPr>
        <p:txBody>
          <a:bodyPr/>
          <a:lstStyle/>
          <a:p>
            <a:pPr algn="ctr"/>
            <a:r>
              <a:rPr lang="pt-BR" b="1" dirty="0">
                <a:latin typeface="Raleway ExtraBold" panose="020B0604020202020204" charset="0"/>
                <a:ea typeface="+mn-ea"/>
                <a:cs typeface="+mn-cs"/>
              </a:rPr>
              <a:t>4</a:t>
            </a:r>
            <a:r>
              <a:rPr lang="pt-BR" b="1" strike="sngStrike" dirty="0">
                <a:latin typeface="Raleway ExtraBold" panose="020B0604020202020204" charset="0"/>
                <a:ea typeface="+mn-ea"/>
                <a:cs typeface="+mn-cs"/>
              </a:rPr>
              <a:t>ª</a:t>
            </a:r>
            <a:r>
              <a:rPr lang="pt-BR" b="1" dirty="0">
                <a:latin typeface="Raleway ExtraBold" panose="020B0604020202020204" charset="0"/>
                <a:ea typeface="+mn-ea"/>
                <a:cs typeface="+mn-cs"/>
              </a:rPr>
              <a:t> REUNIÃO EXTRAORDINÁRIA</a:t>
            </a:r>
          </a:p>
        </p:txBody>
      </p:sp>
      <p:sp>
        <p:nvSpPr>
          <p:cNvPr id="25" name="Espaço Reservado para Texto 24"/>
          <p:cNvSpPr>
            <a:spLocks noGrp="1"/>
          </p:cNvSpPr>
          <p:nvPr>
            <p:ph type="body" sz="quarter" idx="10"/>
          </p:nvPr>
        </p:nvSpPr>
        <p:spPr>
          <a:xfrm>
            <a:off x="694535" y="5486640"/>
            <a:ext cx="3117069" cy="914400"/>
          </a:xfrm>
        </p:spPr>
        <p:txBody>
          <a:bodyPr/>
          <a:lstStyle/>
          <a:p>
            <a:pPr algn="ctr">
              <a:spcBef>
                <a:spcPct val="0"/>
              </a:spcBef>
            </a:pPr>
            <a:r>
              <a:rPr lang="pt-BR" sz="3600" b="1" dirty="0">
                <a:latin typeface="Raleway ExtraBold" panose="020B0604020202020204" charset="0"/>
              </a:rPr>
              <a:t>09/05/2019</a:t>
            </a:r>
          </a:p>
        </p:txBody>
      </p:sp>
      <p:sp>
        <p:nvSpPr>
          <p:cNvPr id="2" name="Retângulo 1"/>
          <p:cNvSpPr/>
          <p:nvPr/>
        </p:nvSpPr>
        <p:spPr>
          <a:xfrm>
            <a:off x="502702" y="811998"/>
            <a:ext cx="11259369" cy="2308324"/>
          </a:xfrm>
          <a:prstGeom prst="rect">
            <a:avLst/>
          </a:prstGeom>
        </p:spPr>
        <p:txBody>
          <a:bodyPr wrap="square">
            <a:spAutoFit/>
          </a:bodyPr>
          <a:lstStyle/>
          <a:p>
            <a:r>
              <a:rPr lang="pt-BR" sz="3600" b="1" dirty="0">
                <a:solidFill>
                  <a:schemeClr val="bg1"/>
                </a:solidFill>
                <a:latin typeface="Raleway ExtraBold" panose="020B0604020202020204" charset="0"/>
              </a:rPr>
              <a:t>CONSELHO NACIONAL DE POLÍTICA </a:t>
            </a:r>
            <a:r>
              <a:rPr lang="pt-BR" sz="3600" b="1" dirty="0" smtClean="0">
                <a:solidFill>
                  <a:schemeClr val="bg1"/>
                </a:solidFill>
                <a:latin typeface="Raleway ExtraBold" panose="020B0604020202020204" charset="0"/>
              </a:rPr>
              <a:t>ENERGÉTICA</a:t>
            </a:r>
          </a:p>
          <a:p>
            <a:endParaRPr lang="pt-BR" sz="3600" b="1" dirty="0">
              <a:solidFill>
                <a:schemeClr val="bg1"/>
              </a:solidFill>
              <a:latin typeface="Raleway ExtraBold" panose="020B0604020202020204" charset="0"/>
            </a:endParaRPr>
          </a:p>
          <a:p>
            <a:endParaRPr lang="pt-BR" sz="3600" b="1" dirty="0" smtClean="0">
              <a:solidFill>
                <a:schemeClr val="bg1"/>
              </a:solidFill>
              <a:latin typeface="Raleway ExtraBold" panose="020B0604020202020204" charset="0"/>
            </a:endParaRPr>
          </a:p>
          <a:p>
            <a:pPr algn="ctr"/>
            <a:r>
              <a:rPr lang="pt-BR" sz="3600" b="1" dirty="0" smtClean="0">
                <a:solidFill>
                  <a:schemeClr val="bg1"/>
                </a:solidFill>
                <a:latin typeface="Raleway ExtraBold" panose="020B0604020202020204" charset="0"/>
              </a:rPr>
              <a:t>CNPE</a:t>
            </a:r>
            <a:endParaRPr lang="pt-BR" sz="3600" b="1" dirty="0">
              <a:solidFill>
                <a:schemeClr val="bg1"/>
              </a:solidFill>
              <a:latin typeface="Raleway ExtraBold" panose="020B0604020202020204" charset="0"/>
            </a:endParaRPr>
          </a:p>
        </p:txBody>
      </p:sp>
    </p:spTree>
    <p:extLst>
      <p:ext uri="{BB962C8B-B14F-4D97-AF65-F5344CB8AC3E}">
        <p14:creationId xmlns:p14="http://schemas.microsoft.com/office/powerpoint/2010/main" val="8523474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ço Reservado para Texto 19"/>
          <p:cNvSpPr txBox="1">
            <a:spLocks/>
          </p:cNvSpPr>
          <p:nvPr/>
        </p:nvSpPr>
        <p:spPr>
          <a:xfrm>
            <a:off x="534758" y="1280775"/>
            <a:ext cx="11050517" cy="5853729"/>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lvl="2" indent="0" algn="just">
              <a:lnSpc>
                <a:spcPct val="80000"/>
              </a:lnSpc>
              <a:spcAft>
                <a:spcPts val="1200"/>
              </a:spcAft>
              <a:buNone/>
            </a:pPr>
            <a:endParaRPr lang="pt-BR" dirty="0" smtClean="0">
              <a:solidFill>
                <a:schemeClr val="bg1"/>
              </a:solidFill>
            </a:endParaRPr>
          </a:p>
        </p:txBody>
      </p:sp>
      <p:sp>
        <p:nvSpPr>
          <p:cNvPr id="2" name="Retângulo 1"/>
          <p:cNvSpPr/>
          <p:nvPr/>
        </p:nvSpPr>
        <p:spPr>
          <a:xfrm>
            <a:off x="534757" y="999403"/>
            <a:ext cx="10890429" cy="4764381"/>
          </a:xfrm>
          <a:prstGeom prst="rect">
            <a:avLst/>
          </a:prstGeom>
        </p:spPr>
        <p:txBody>
          <a:bodyPr wrap="square">
            <a:spAutoFit/>
          </a:bodyPr>
          <a:lstStyle/>
          <a:p>
            <a:pPr algn="just">
              <a:lnSpc>
                <a:spcPct val="115000"/>
              </a:lnSpc>
              <a:spcAft>
                <a:spcPts val="0"/>
              </a:spcAft>
            </a:pPr>
            <a:r>
              <a:rPr lang="pt-BR" sz="2200" dirty="0" smtClean="0">
                <a:solidFill>
                  <a:schemeClr val="bg1"/>
                </a:solidFill>
                <a:latin typeface="Calibri" panose="020F0502020204030204" pitchFamily="34" charset="0"/>
                <a:ea typeface="Times New Roman" panose="02020603050405020304" pitchFamily="18" charset="0"/>
                <a:cs typeface="Calibri" panose="020F0502020204030204" pitchFamily="34" charset="0"/>
              </a:rPr>
              <a:t>	§ </a:t>
            </a:r>
            <a:r>
              <a:rPr lang="pt-BR" sz="2200" dirty="0">
                <a:solidFill>
                  <a:schemeClr val="bg1"/>
                </a:solidFill>
                <a:latin typeface="Calibri" panose="020F0502020204030204" pitchFamily="34" charset="0"/>
                <a:ea typeface="Times New Roman" panose="02020603050405020304" pitchFamily="18" charset="0"/>
                <a:cs typeface="Calibri" panose="020F0502020204030204" pitchFamily="34" charset="0"/>
              </a:rPr>
              <a:t>2º O percentual mínimo do excedente em óleo da União, no período de vigência do contrato de partilha de produção, deverá considerar o preço do barril de petróleo Brent de US$ 50.00 (cinquenta dólares norte-americanos) e a produção diária média de 10.000 (dez mil) barris de petróleo por poço produtor ativo, será o seguinte:</a:t>
            </a:r>
            <a:endParaRPr lang="pt-BR" sz="2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2200" dirty="0">
                <a:solidFill>
                  <a:schemeClr val="bg1"/>
                </a:solidFill>
                <a:latin typeface="Calibri" panose="020F0502020204030204" pitchFamily="34" charset="0"/>
                <a:ea typeface="Times New Roman" panose="02020603050405020304" pitchFamily="18" charset="0"/>
                <a:cs typeface="Calibri" panose="020F0502020204030204" pitchFamily="34" charset="0"/>
              </a:rPr>
              <a:t> 	...................................................................................” (NR).</a:t>
            </a:r>
            <a:endParaRPr lang="pt-BR" sz="2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22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Art. 2º Nos termos do art. 4º, § 1º, da Lei nº 12.351, de 22 de dezembro de 2010, a Petróleo Brasileiro S.A. - Petrobras deverá se manifestar sobre o direito de preferência em cada um dos blocos ofertados, no prazo máximo de trinta dias, contados da publicação desta Resolução.</a:t>
            </a:r>
            <a:endParaRPr lang="pt-BR" sz="2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0"/>
              </a:spcAft>
            </a:pPr>
            <a:r>
              <a:rPr lang="pt-BR" sz="2200" dirty="0">
                <a:solidFill>
                  <a:schemeClr val="bg1"/>
                </a:solidFill>
                <a:latin typeface="Calibri" panose="020F0502020204030204" pitchFamily="34" charset="0"/>
                <a:ea typeface="Times New Roman" panose="02020603050405020304" pitchFamily="18" charset="0"/>
                <a:cs typeface="Calibri" panose="020F0502020204030204" pitchFamily="34" charset="0"/>
              </a:rPr>
              <a:t> 	Art. 3º Esta Resolução entra em vigor na data de sua publicação.</a:t>
            </a:r>
            <a:endParaRPr lang="pt-BR" sz="2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22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 </a:t>
            </a:r>
            <a:endParaRPr lang="pt-BR" sz="2200"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15000"/>
              </a:lnSpc>
              <a:spcAft>
                <a:spcPts val="0"/>
              </a:spcAft>
            </a:pPr>
            <a:r>
              <a:rPr lang="pt-BR" sz="2200" b="1" dirty="0" smtClean="0">
                <a:solidFill>
                  <a:schemeClr val="bg1"/>
                </a:solidFill>
                <a:latin typeface="Calibri" panose="020F0502020204030204" pitchFamily="34" charset="0"/>
                <a:ea typeface="Times New Roman" panose="02020603050405020304" pitchFamily="18" charset="0"/>
                <a:cs typeface="Calibri" panose="020F0502020204030204" pitchFamily="34" charset="0"/>
              </a:rPr>
              <a:t>BENTO </a:t>
            </a:r>
            <a:r>
              <a:rPr lang="pt-BR" sz="22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ALBUQUERQUE</a:t>
            </a:r>
            <a:endParaRPr lang="pt-BR" sz="2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2405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71440" y="255316"/>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030271565"/>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algn="ctr">
                        <a:lnSpc>
                          <a:spcPct val="100000"/>
                        </a:lnSpc>
                        <a:spcAft>
                          <a:spcPts val="0"/>
                        </a:spcAft>
                      </a:pPr>
                      <a:r>
                        <a:rPr lang="pt-BR" sz="2800" b="1" kern="1200" dirty="0" smtClean="0">
                          <a:solidFill>
                            <a:schemeClr val="accent6">
                              <a:lumMod val="60000"/>
                              <a:lumOff val="40000"/>
                            </a:schemeClr>
                          </a:solidFill>
                          <a:latin typeface="+mn-lt"/>
                          <a:ea typeface="+mn-ea"/>
                          <a:cs typeface="+mn-cs"/>
                        </a:rPr>
                        <a:t>Altera a resolução CNPE nº</a:t>
                      </a:r>
                      <a:r>
                        <a:rPr lang="pt-BR" sz="2800" b="1" kern="1200" baseline="0" dirty="0" smtClean="0">
                          <a:solidFill>
                            <a:schemeClr val="accent6">
                              <a:lumMod val="60000"/>
                              <a:lumOff val="40000"/>
                            </a:schemeClr>
                          </a:solidFill>
                          <a:latin typeface="+mn-lt"/>
                          <a:ea typeface="+mn-ea"/>
                          <a:cs typeface="+mn-cs"/>
                        </a:rPr>
                        <a:t> 18 (17DEZ2018) – Autoriza o 6º rodada de licitações (Regime de Partilha) e aprova os Parâmetros Técnicos e Econômicos.</a:t>
                      </a:r>
                      <a:endParaRPr lang="pt-BR" sz="2800" b="1" kern="1200" dirty="0">
                        <a:solidFill>
                          <a:schemeClr val="accent6">
                            <a:lumMod val="60000"/>
                            <a:lumOff val="4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60000"/>
                              <a:lumOff val="40000"/>
                            </a:schemeClr>
                          </a:solidFill>
                        </a:rPr>
                        <a:t>SPG </a:t>
                      </a:r>
                      <a:r>
                        <a:rPr lang="en-US" sz="2800" b="1" baseline="0" dirty="0" smtClean="0">
                          <a:solidFill>
                            <a:schemeClr val="accent6">
                              <a:lumMod val="60000"/>
                              <a:lumOff val="40000"/>
                            </a:schemeClr>
                          </a:solidFill>
                        </a:rPr>
                        <a:t> </a:t>
                      </a:r>
                      <a:r>
                        <a:rPr lang="en-US" sz="2800" b="1" dirty="0" smtClean="0">
                          <a:solidFill>
                            <a:schemeClr val="accent6">
                              <a:lumMod val="60000"/>
                              <a:lumOff val="40000"/>
                            </a:schemeClr>
                          </a:solidFill>
                        </a:rPr>
                        <a:t>(Renata Isfer)</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60000"/>
                              <a:lumOff val="40000"/>
                            </a:schemeClr>
                          </a:solidFill>
                        </a:rPr>
                        <a:t>Resolução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9402268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24429" y="211985"/>
            <a:ext cx="5387015" cy="778592"/>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2301083609"/>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rgbClr val="002060"/>
                          </a:solidFill>
                          <a:latin typeface="+mn-lt"/>
                          <a:ea typeface="+mn-ea"/>
                          <a:cs typeface="+mn-cs"/>
                        </a:rPr>
                        <a:t>Altera a resolução CNPE nº</a:t>
                      </a:r>
                      <a:r>
                        <a:rPr lang="pt-BR" sz="2800" b="1" kern="1200" baseline="0" dirty="0" smtClean="0">
                          <a:solidFill>
                            <a:srgbClr val="002060"/>
                          </a:solidFill>
                          <a:latin typeface="+mn-lt"/>
                          <a:ea typeface="+mn-ea"/>
                          <a:cs typeface="+mn-cs"/>
                        </a:rPr>
                        <a:t> 6 (17ABR2019) – Retificar os Parâmetros Técnicos e Econômicos da licitação dos Volumes excedentes da Cessão Onerosa</a:t>
                      </a:r>
                      <a:endParaRPr lang="pt-BR" sz="2800" b="1" kern="1200" dirty="0" smtClean="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r>
                        <a:rPr lang="en-US" sz="2800" b="1" baseline="0" dirty="0" smtClean="0">
                          <a:solidFill>
                            <a:srgbClr val="002060"/>
                          </a:solidFill>
                        </a:rPr>
                        <a:t>)</a:t>
                      </a:r>
                      <a:endParaRPr lang="en-US" sz="2800" b="1" dirty="0" smtClean="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5023139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00016" y="258082"/>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436563463"/>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rgbClr val="002060"/>
                          </a:solidFill>
                          <a:latin typeface="+mn-lt"/>
                          <a:ea typeface="+mn-ea"/>
                          <a:cs typeface="+mn-cs"/>
                        </a:rPr>
                        <a:t>Altera a resolução CNPE nº</a:t>
                      </a:r>
                      <a:r>
                        <a:rPr lang="pt-BR" sz="2800" b="1" kern="1200" baseline="0" dirty="0" smtClean="0">
                          <a:solidFill>
                            <a:srgbClr val="002060"/>
                          </a:solidFill>
                          <a:latin typeface="+mn-lt"/>
                          <a:ea typeface="+mn-ea"/>
                          <a:cs typeface="+mn-cs"/>
                        </a:rPr>
                        <a:t> 6 (17ABR2019) – Retificar os Parâmetros Técnicos e Econômicos da licitação dos Volumes excedentes da Cessão Onerosa</a:t>
                      </a:r>
                      <a:endParaRPr lang="pt-BR" sz="2800" b="1" kern="1200" dirty="0" smtClean="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r>
                        <a:rPr lang="en-US" sz="2800" b="1" baseline="0" dirty="0" smtClean="0">
                          <a:solidFill>
                            <a:srgbClr val="002060"/>
                          </a:solidFill>
                        </a:rPr>
                        <a:t>)</a:t>
                      </a:r>
                      <a:endParaRPr lang="en-US" sz="2800" b="1" dirty="0" smtClean="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60000"/>
                              <a:lumOff val="40000"/>
                            </a:schemeClr>
                          </a:solidFill>
                        </a:rPr>
                        <a:t>Resolução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60000"/>
                              <a:lumOff val="40000"/>
                            </a:schemeClr>
                          </a:solidFill>
                        </a:rPr>
                        <a:t>Contribuições</a:t>
                      </a:r>
                      <a:r>
                        <a:rPr lang="en-US" sz="2800" b="1" dirty="0" smtClean="0">
                          <a:solidFill>
                            <a:schemeClr val="accent6">
                              <a:lumMod val="60000"/>
                              <a:lumOff val="40000"/>
                            </a:schemeClr>
                          </a:solidFill>
                        </a:rPr>
                        <a:t> / </a:t>
                      </a:r>
                      <a:r>
                        <a:rPr lang="en-US" sz="2800" b="1" dirty="0" err="1" smtClean="0">
                          <a:solidFill>
                            <a:schemeClr val="accent6">
                              <a:lumMod val="60000"/>
                              <a:lumOff val="40000"/>
                            </a:schemeClr>
                          </a:solidFill>
                        </a:rPr>
                        <a:t>Aprovação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2656227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a:spLocks noGrp="1"/>
          </p:cNvSpPr>
          <p:nvPr>
            <p:ph type="title"/>
          </p:nvPr>
        </p:nvSpPr>
        <p:spPr>
          <a:xfrm>
            <a:off x="242149" y="4790123"/>
            <a:ext cx="8432688" cy="1035617"/>
          </a:xfrm>
        </p:spPr>
        <p:txBody>
          <a:bodyPr/>
          <a:lstStyle/>
          <a:p>
            <a:r>
              <a:rPr lang="pt-BR" sz="2800" dirty="0" smtClean="0"/>
              <a:t>Revisão dos Parâmetros Técnicos e Econômicos do Leilão  dos Volumes Excedentes da Cessão Onerosa</a:t>
            </a:r>
            <a:endParaRPr lang="pt-BR" sz="2800" b="1" dirty="0">
              <a:latin typeface="Raleway ExtraBold" panose="020B0604020202020204" charset="0"/>
              <a:cs typeface="Mongolian Baiti" panose="03000500000000000000" pitchFamily="66" charset="0"/>
            </a:endParaRPr>
          </a:p>
        </p:txBody>
      </p:sp>
      <p:sp>
        <p:nvSpPr>
          <p:cNvPr id="15" name="Espaço Reservado para Texto 6"/>
          <p:cNvSpPr>
            <a:spLocks noGrp="1"/>
          </p:cNvSpPr>
          <p:nvPr>
            <p:ph type="body" sz="quarter" idx="11"/>
          </p:nvPr>
        </p:nvSpPr>
        <p:spPr>
          <a:xfrm>
            <a:off x="242149" y="4362158"/>
            <a:ext cx="6970650" cy="271901"/>
          </a:xfrm>
        </p:spPr>
        <p:txBody>
          <a:bodyPr/>
          <a:lstStyle/>
          <a:p>
            <a:endParaRPr lang="pt-BR" dirty="0"/>
          </a:p>
        </p:txBody>
      </p:sp>
    </p:spTree>
    <p:extLst>
      <p:ext uri="{BB962C8B-B14F-4D97-AF65-F5344CB8AC3E}">
        <p14:creationId xmlns:p14="http://schemas.microsoft.com/office/powerpoint/2010/main" val="31371098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18942" y="657114"/>
            <a:ext cx="11611108" cy="571411"/>
          </a:xfrm>
        </p:spPr>
        <p:txBody>
          <a:bodyPr/>
          <a:lstStyle/>
          <a:p>
            <a:r>
              <a:rPr lang="pt-BR" dirty="0" smtClean="0"/>
              <a:t>Leilão dos excedentes </a:t>
            </a:r>
            <a:endParaRPr lang="pt-BR" b="1" dirty="0"/>
          </a:p>
        </p:txBody>
      </p:sp>
      <p:sp>
        <p:nvSpPr>
          <p:cNvPr id="9" name="Espaço Reservado para Texto 8"/>
          <p:cNvSpPr>
            <a:spLocks noGrp="1"/>
          </p:cNvSpPr>
          <p:nvPr>
            <p:ph type="body" sz="quarter" idx="11"/>
          </p:nvPr>
        </p:nvSpPr>
        <p:spPr>
          <a:xfrm>
            <a:off x="242149" y="287289"/>
            <a:ext cx="5824340" cy="271901"/>
          </a:xfrm>
        </p:spPr>
        <p:txBody>
          <a:bodyPr/>
          <a:lstStyle/>
          <a:p>
            <a:endParaRPr lang="pt-BR" dirty="0"/>
          </a:p>
        </p:txBody>
      </p:sp>
      <p:sp>
        <p:nvSpPr>
          <p:cNvPr id="10" name="Espaço Reservado para Texto 9"/>
          <p:cNvSpPr>
            <a:spLocks noGrp="1"/>
          </p:cNvSpPr>
          <p:nvPr>
            <p:ph type="body" sz="quarter" idx="12"/>
          </p:nvPr>
        </p:nvSpPr>
        <p:spPr>
          <a:xfrm>
            <a:off x="227013" y="1177500"/>
            <a:ext cx="11612562" cy="4460060"/>
          </a:xfrm>
        </p:spPr>
        <p:txBody>
          <a:bodyPr/>
          <a:lstStyle/>
          <a:p>
            <a:endParaRPr lang="pt-BR" sz="2400" dirty="0" smtClean="0"/>
          </a:p>
          <a:p>
            <a:pPr marL="342900" indent="-342900">
              <a:buFont typeface="Arial" panose="020B0604020202020204" pitchFamily="34" charset="0"/>
              <a:buChar char="•"/>
            </a:pPr>
            <a:r>
              <a:rPr lang="pt-BR" sz="2400" dirty="0"/>
              <a:t>Os parâmetros técnicos e econômicos para a realização da Rodada de Licitações sob o regime de Partilha de Produção dos Volumes Excedentes aos contratados em regime de cessão onerosa foram aprovados pela Resolução CNPE nº </a:t>
            </a:r>
            <a:r>
              <a:rPr lang="pt-BR" sz="2400" dirty="0" smtClean="0"/>
              <a:t>6</a:t>
            </a:r>
            <a:r>
              <a:rPr lang="pt-BR" sz="2400" dirty="0"/>
              <a:t>, de 17 de abril de 2019. </a:t>
            </a:r>
          </a:p>
          <a:p>
            <a:pPr marL="342900" indent="-342900">
              <a:buFont typeface="Arial" panose="020B0604020202020204" pitchFamily="34" charset="0"/>
              <a:buChar char="•"/>
            </a:pPr>
            <a:endParaRPr lang="pt-BR" sz="2400" dirty="0"/>
          </a:p>
          <a:p>
            <a:pPr marL="342900" indent="-342900">
              <a:buFont typeface="Arial" panose="020B0604020202020204" pitchFamily="34" charset="0"/>
              <a:buChar char="•"/>
            </a:pPr>
            <a:r>
              <a:rPr lang="pt-BR" sz="2400" dirty="0"/>
              <a:t>Entretanto, tais parâmetros demandam atualização em decorrência de verificações realizadas pela ANP, diante de inconsistências pontuais em cada uma das áreas ofertadas (Búzios, Atapu, Itapu e Sépia), que resultam em valores distintos de alíquota mínima do excedente em óleo daqueles aprovados anteriormente.</a:t>
            </a:r>
          </a:p>
        </p:txBody>
      </p:sp>
    </p:spTree>
    <p:extLst>
      <p:ext uri="{BB962C8B-B14F-4D97-AF65-F5344CB8AC3E}">
        <p14:creationId xmlns:p14="http://schemas.microsoft.com/office/powerpoint/2010/main" val="31902862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ço Reservado para Texto 7"/>
          <p:cNvSpPr>
            <a:spLocks noGrp="1"/>
          </p:cNvSpPr>
          <p:nvPr>
            <p:ph type="body" sz="quarter" idx="11"/>
          </p:nvPr>
        </p:nvSpPr>
        <p:spPr>
          <a:xfrm>
            <a:off x="242149" y="809881"/>
            <a:ext cx="6396776" cy="247183"/>
          </a:xfrm>
        </p:spPr>
        <p:txBody>
          <a:bodyPr/>
          <a:lstStyle/>
          <a:p>
            <a:r>
              <a:rPr lang="pt-BR" dirty="0"/>
              <a:t>SECRETARIA DE PETRÓLEO, GÁS NATURAL E BIOCOMBUSTÍVEIS</a:t>
            </a:r>
          </a:p>
          <a:p>
            <a:endParaRPr lang="pt-BR" dirty="0"/>
          </a:p>
        </p:txBody>
      </p:sp>
      <p:sp>
        <p:nvSpPr>
          <p:cNvPr id="9" name="Retângulo 8"/>
          <p:cNvSpPr/>
          <p:nvPr/>
        </p:nvSpPr>
        <p:spPr>
          <a:xfrm>
            <a:off x="346441" y="1112602"/>
            <a:ext cx="2048698" cy="9783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CaixaDeTexto 10"/>
          <p:cNvSpPr txBox="1"/>
          <p:nvPr/>
        </p:nvSpPr>
        <p:spPr>
          <a:xfrm>
            <a:off x="585787" y="4357694"/>
            <a:ext cx="8445951" cy="6502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smtClean="0">
                <a:ln>
                  <a:noFill/>
                </a:ln>
                <a:solidFill>
                  <a:prstClr val="black"/>
                </a:solidFill>
                <a:effectLst/>
                <a:uLnTx/>
                <a:uFillTx/>
                <a:latin typeface="Calibri" panose="020F0502020204030204"/>
                <a:ea typeface="+mn-ea"/>
                <a:cs typeface="+mn-cs"/>
              </a:rPr>
              <a:t>Tabela 1:</a:t>
            </a:r>
            <a:r>
              <a:rPr kumimoji="0" lang="pt-B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 Ajuste da alíquota mínima de partilha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para modelo de Carga Fiscal de 85</a:t>
            </a:r>
            <a:r>
              <a:rPr kumimoji="0" lang="pt-B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Fonte: Nota </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Técnica </a:t>
            </a:r>
            <a:r>
              <a:rPr kumimoji="0" lang="pt-B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DG n° 07/2019</a:t>
            </a:r>
            <a:r>
              <a:rPr kumimoji="0" lang="pt-BR"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pt-BR" sz="1800" b="0" i="0" u="none" strike="noStrike" kern="1200" cap="none" spc="0" normalizeH="0" baseline="0" noProof="0" dirty="0" smtClean="0">
                <a:ln>
                  <a:noFill/>
                </a:ln>
                <a:solidFill>
                  <a:prstClr val="black"/>
                </a:solidFill>
                <a:effectLst/>
                <a:uLnTx/>
                <a:uFillTx/>
                <a:latin typeface="Calibri" panose="020F0502020204030204"/>
                <a:ea typeface="+mn-ea"/>
                <a:cs typeface="+mn-cs"/>
              </a:rPr>
              <a:t>Assessoria/DG.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 name="Imagem 5"/>
          <p:cNvPicPr>
            <a:picLocks noChangeAspect="1"/>
          </p:cNvPicPr>
          <p:nvPr/>
        </p:nvPicPr>
        <p:blipFill>
          <a:blip r:embed="rId2"/>
          <a:stretch>
            <a:fillRect/>
          </a:stretch>
        </p:blipFill>
        <p:spPr>
          <a:xfrm>
            <a:off x="334692" y="1985966"/>
            <a:ext cx="11620301" cy="2275594"/>
          </a:xfrm>
          <a:prstGeom prst="rect">
            <a:avLst/>
          </a:prstGeom>
        </p:spPr>
      </p:pic>
    </p:spTree>
    <p:extLst>
      <p:ext uri="{BB962C8B-B14F-4D97-AF65-F5344CB8AC3E}">
        <p14:creationId xmlns:p14="http://schemas.microsoft.com/office/powerpoint/2010/main" val="2705265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00016" y="298182"/>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526582206"/>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chemeClr val="accent6">
                              <a:lumMod val="60000"/>
                              <a:lumOff val="40000"/>
                            </a:schemeClr>
                          </a:solidFill>
                          <a:latin typeface="+mn-lt"/>
                          <a:ea typeface="+mn-ea"/>
                          <a:cs typeface="+mn-cs"/>
                        </a:rPr>
                        <a:t>Altera a resolução CNPE nº</a:t>
                      </a:r>
                      <a:r>
                        <a:rPr lang="pt-BR" sz="2800" b="1" kern="1200" baseline="0" dirty="0" smtClean="0">
                          <a:solidFill>
                            <a:schemeClr val="accent6">
                              <a:lumMod val="60000"/>
                              <a:lumOff val="40000"/>
                            </a:schemeClr>
                          </a:solidFill>
                          <a:latin typeface="+mn-lt"/>
                          <a:ea typeface="+mn-ea"/>
                          <a:cs typeface="+mn-cs"/>
                        </a:rPr>
                        <a:t> 6 (17ABR2019) – Retificar os Parâmetros</a:t>
                      </a:r>
                      <a:r>
                        <a:rPr lang="pt-BR" sz="2800" b="1" kern="1200" dirty="0" smtClean="0">
                          <a:solidFill>
                            <a:schemeClr val="accent6">
                              <a:lumMod val="60000"/>
                              <a:lumOff val="40000"/>
                            </a:schemeClr>
                          </a:solidFill>
                          <a:latin typeface="+mn-lt"/>
                          <a:ea typeface="+mn-ea"/>
                          <a:cs typeface="+mn-cs"/>
                        </a:rPr>
                        <a:t> Técnicos e Econômicos da li</a:t>
                      </a:r>
                      <a:r>
                        <a:rPr lang="pt-BR" sz="2800" b="1" kern="1200" baseline="0" dirty="0" smtClean="0">
                          <a:solidFill>
                            <a:schemeClr val="accent6">
                              <a:lumMod val="60000"/>
                              <a:lumOff val="40000"/>
                            </a:schemeClr>
                          </a:solidFill>
                          <a:latin typeface="+mn-lt"/>
                          <a:ea typeface="+mn-ea"/>
                          <a:cs typeface="+mn-cs"/>
                        </a:rPr>
                        <a:t>citação dos Volumes excedentes da Cessão Onerosa</a:t>
                      </a:r>
                      <a:endParaRPr lang="pt-BR" sz="2800" b="1" kern="1200" dirty="0" smtClean="0">
                        <a:solidFill>
                          <a:schemeClr val="accent6">
                            <a:lumMod val="60000"/>
                            <a:lumOff val="4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60000"/>
                              <a:lumOff val="40000"/>
                            </a:schemeClr>
                          </a:solidFill>
                        </a:rPr>
                        <a:t>SPG </a:t>
                      </a:r>
                      <a:r>
                        <a:rPr lang="en-US" sz="2800" b="1" baseline="0" dirty="0" smtClean="0">
                          <a:solidFill>
                            <a:schemeClr val="accent6">
                              <a:lumMod val="60000"/>
                              <a:lumOff val="40000"/>
                            </a:schemeClr>
                          </a:solidFill>
                        </a:rPr>
                        <a:t> </a:t>
                      </a:r>
                      <a:r>
                        <a:rPr lang="en-US" sz="2800" b="1" dirty="0" smtClean="0">
                          <a:solidFill>
                            <a:schemeClr val="accent6">
                              <a:lumMod val="60000"/>
                              <a:lumOff val="40000"/>
                            </a:schemeClr>
                          </a:solidFill>
                        </a:rPr>
                        <a:t>(Renata Isfer</a:t>
                      </a:r>
                      <a:r>
                        <a:rPr lang="en-US" sz="2800" b="1" baseline="0" dirty="0" smtClean="0">
                          <a:solidFill>
                            <a:schemeClr val="accent6">
                              <a:lumMod val="60000"/>
                              <a:lumOff val="40000"/>
                            </a:schemeClr>
                          </a:solidFill>
                        </a:rPr>
                        <a:t>)</a:t>
                      </a:r>
                      <a:endParaRPr lang="en-US" sz="2800" b="1" dirty="0" smtClean="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60000"/>
                              <a:lumOff val="40000"/>
                            </a:schemeClr>
                          </a:solidFill>
                        </a:rPr>
                        <a:t>Contribuições</a:t>
                      </a:r>
                      <a:r>
                        <a:rPr lang="en-US" sz="2800" b="1" dirty="0" smtClean="0">
                          <a:solidFill>
                            <a:schemeClr val="accent6">
                              <a:lumMod val="60000"/>
                              <a:lumOff val="40000"/>
                            </a:schemeClr>
                          </a:solidFill>
                        </a:rPr>
                        <a:t> / </a:t>
                      </a:r>
                      <a:r>
                        <a:rPr lang="en-US" sz="2800" b="1" dirty="0" err="1" smtClean="0">
                          <a:solidFill>
                            <a:schemeClr val="accent6">
                              <a:lumMod val="60000"/>
                              <a:lumOff val="40000"/>
                            </a:schemeClr>
                          </a:solidFill>
                        </a:rPr>
                        <a:t>Aprovação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2869832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ço Reservado para Texto 19"/>
          <p:cNvSpPr txBox="1">
            <a:spLocks/>
          </p:cNvSpPr>
          <p:nvPr/>
        </p:nvSpPr>
        <p:spPr>
          <a:xfrm>
            <a:off x="534758" y="347030"/>
            <a:ext cx="11184276" cy="4850516"/>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200" b="1" dirty="0">
                <a:solidFill>
                  <a:schemeClr val="bg1"/>
                </a:solidFill>
              </a:rPr>
              <a:t>RESOLUÇÃO Nº        , DE       </a:t>
            </a:r>
            <a:r>
              <a:rPr lang="pt-BR" sz="2200" b="1" dirty="0" err="1">
                <a:solidFill>
                  <a:schemeClr val="bg1"/>
                </a:solidFill>
              </a:rPr>
              <a:t>DE</a:t>
            </a:r>
            <a:r>
              <a:rPr lang="pt-BR" sz="2200" b="1" dirty="0">
                <a:solidFill>
                  <a:schemeClr val="bg1"/>
                </a:solidFill>
              </a:rPr>
              <a:t> MAIO DE 2019</a:t>
            </a:r>
            <a:r>
              <a:rPr lang="pt-BR" sz="2200" b="1" dirty="0" smtClean="0">
                <a:solidFill>
                  <a:schemeClr val="bg1"/>
                </a:solidFill>
              </a:rPr>
              <a:t>.</a:t>
            </a:r>
            <a:endParaRPr lang="pt-BR" sz="2200" dirty="0">
              <a:solidFill>
                <a:schemeClr val="bg1"/>
              </a:solidFill>
            </a:endParaRPr>
          </a:p>
          <a:p>
            <a:pPr marL="5559425" indent="0" algn="just">
              <a:buNone/>
            </a:pPr>
            <a:r>
              <a:rPr lang="pt-BR" sz="2200" dirty="0">
                <a:solidFill>
                  <a:schemeClr val="bg1"/>
                </a:solidFill>
              </a:rPr>
              <a:t>Altera a Resolução CNPE nº 6, de 17 de abril de 2019, para retificar os parâmetros técnicos e econômicos da licitação dos Volumes Excedentes ao Contrato da Cessão Onerosa sob o regime de Partilha de Produção</a:t>
            </a:r>
            <a:r>
              <a:rPr lang="pt-BR" sz="2200" dirty="0" smtClean="0">
                <a:solidFill>
                  <a:schemeClr val="bg1"/>
                </a:solidFill>
              </a:rPr>
              <a:t>.</a:t>
            </a:r>
            <a:endParaRPr lang="pt-BR" dirty="0">
              <a:solidFill>
                <a:schemeClr val="bg1"/>
              </a:solidFill>
            </a:endParaRPr>
          </a:p>
          <a:p>
            <a:pPr marL="0" indent="0" algn="just">
              <a:buNone/>
            </a:pPr>
            <a:r>
              <a:rPr lang="pt-BR" b="1" dirty="0">
                <a:solidFill>
                  <a:schemeClr val="bg1"/>
                </a:solidFill>
              </a:rPr>
              <a:t>	</a:t>
            </a:r>
            <a:r>
              <a:rPr lang="pt-BR" sz="2200" b="1" dirty="0">
                <a:solidFill>
                  <a:schemeClr val="bg1"/>
                </a:solidFill>
              </a:rPr>
              <a:t>O PRESIDENTE DO CONSELHO NACIONAL DE POLÍTICA ENERGÉTICA - CNPE</a:t>
            </a:r>
            <a:r>
              <a:rPr lang="pt-BR" sz="2200" dirty="0">
                <a:solidFill>
                  <a:schemeClr val="bg1"/>
                </a:solidFill>
              </a:rPr>
              <a:t>, no uso de suas atribuições, tendo em vista o disposto no art. 2º, inciso I, da Lei nº 9.478, de 6 agosto de 1997, no art. 9º, inciso IV, da Lei nº 12.351, de 22 de dezembro de 2010, no art. 1º do Decreto nº 3.520, de 21 de junho de 2000, no art. 1º da Resolução CNPE nº 2, de 28 de fevereiro de 2019, no art. 1º da Resolução CNPE nº 5, de 9 de abril de 2019, no art. 7º, inciso III, e no art. 14, </a:t>
            </a:r>
            <a:r>
              <a:rPr lang="pt-BR" sz="2200" b="1" dirty="0">
                <a:solidFill>
                  <a:schemeClr val="bg1"/>
                </a:solidFill>
              </a:rPr>
              <a:t>caput</a:t>
            </a:r>
            <a:r>
              <a:rPr lang="pt-BR" sz="2200" dirty="0">
                <a:solidFill>
                  <a:schemeClr val="bg1"/>
                </a:solidFill>
              </a:rPr>
              <a:t>, do Regimento Interno do CNPE, aprovado pela Resolução nº 7, de 10 de novembro de 2009, o que consta do Processo nº 48380.000197/2018-13, e</a:t>
            </a:r>
          </a:p>
          <a:p>
            <a:pPr marL="0" indent="0" algn="just">
              <a:buNone/>
            </a:pPr>
            <a:r>
              <a:rPr lang="pt-BR" dirty="0">
                <a:solidFill>
                  <a:schemeClr val="bg1"/>
                </a:solidFill>
              </a:rPr>
              <a:t>	</a:t>
            </a:r>
            <a:r>
              <a:rPr lang="pt-BR" sz="2200" dirty="0">
                <a:solidFill>
                  <a:schemeClr val="bg1"/>
                </a:solidFill>
              </a:rPr>
              <a:t>Considerando os estudos complementares realizados pela Agência Nacional do Petróleo, Gás Natural e Biocombustíveis - ANP para a definição dos parâmetros técnicos e econômicos relativos à Licitação dos Volumes Excedentes dos Campos de Búzios, Atapu, Itapu e Sépia, resolve:</a:t>
            </a:r>
          </a:p>
          <a:p>
            <a:pPr marL="0" indent="0" algn="just">
              <a:buNone/>
            </a:pPr>
            <a:r>
              <a:rPr lang="pt-BR" sz="2200" dirty="0">
                <a:solidFill>
                  <a:schemeClr val="bg1"/>
                </a:solidFill>
              </a:rPr>
              <a:t> 	</a:t>
            </a:r>
          </a:p>
        </p:txBody>
      </p:sp>
    </p:spTree>
    <p:extLst>
      <p:ext uri="{BB962C8B-B14F-4D97-AF65-F5344CB8AC3E}">
        <p14:creationId xmlns:p14="http://schemas.microsoft.com/office/powerpoint/2010/main" val="33853191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ângulo 2"/>
          <p:cNvSpPr/>
          <p:nvPr/>
        </p:nvSpPr>
        <p:spPr>
          <a:xfrm>
            <a:off x="671513" y="128585"/>
            <a:ext cx="10889866" cy="6629339"/>
          </a:xfrm>
          <a:prstGeom prst="rect">
            <a:avLst/>
          </a:prstGeom>
        </p:spPr>
        <p:txBody>
          <a:bodyPr wrap="square">
            <a:spAutoFit/>
          </a:bodyPr>
          <a:lstStyle/>
          <a:p>
            <a:pPr marL="76200" marR="76200" indent="900430" algn="just">
              <a:spcBef>
                <a:spcPts val="600"/>
              </a:spcBef>
              <a:spcAft>
                <a:spcPts val="0"/>
              </a:spcAft>
            </a:pPr>
            <a:r>
              <a:rPr lang="pt-BR" sz="2200" dirty="0">
                <a:solidFill>
                  <a:srgbClr val="000000"/>
                </a:solidFill>
                <a:latin typeface="Calibri" panose="020F0502020204030204" pitchFamily="34" charset="0"/>
                <a:ea typeface="Times New Roman" panose="02020603050405020304" pitchFamily="18" charset="0"/>
              </a:rPr>
              <a:t>Art. 1º A Resolução CNPE nº 6, de 17 de abril de 2019, passa a vigorar com as seguintes alterações</a:t>
            </a:r>
            <a:r>
              <a:rPr lang="pt-BR" sz="2200" dirty="0" smtClean="0">
                <a:solidFill>
                  <a:srgbClr val="000000"/>
                </a:solidFill>
                <a:latin typeface="Calibri" panose="020F0502020204030204" pitchFamily="34" charset="0"/>
                <a:ea typeface="Times New Roman" panose="02020603050405020304" pitchFamily="18" charset="0"/>
              </a:rPr>
              <a:t>:</a:t>
            </a:r>
          </a:p>
          <a:p>
            <a:pPr marL="76200" marR="76200" indent="900430" algn="just">
              <a:spcBef>
                <a:spcPts val="600"/>
              </a:spcBef>
              <a:spcAft>
                <a:spcPts val="0"/>
              </a:spcAft>
            </a:pPr>
            <a:endParaRPr lang="pt-BR" sz="3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“Art. 2º </a:t>
            </a:r>
            <a:r>
              <a:rPr lang="pt-BR" sz="2200" dirty="0" smtClean="0">
                <a:solidFill>
                  <a:srgbClr val="000000"/>
                </a:solidFill>
                <a:latin typeface="Calibri" panose="020F0502020204030204" pitchFamily="34" charset="0"/>
                <a:ea typeface="Times New Roman" panose="02020603050405020304" pitchFamily="18" charset="0"/>
              </a:rPr>
              <a:t>........................................................................</a:t>
            </a: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a:t>
            </a:r>
            <a:r>
              <a:rPr lang="pt-BR" sz="2200" dirty="0" smtClean="0">
                <a:solidFill>
                  <a:srgbClr val="000000"/>
                </a:solidFill>
                <a:latin typeface="Calibri" panose="020F0502020204030204" pitchFamily="34" charset="0"/>
                <a:ea typeface="Times New Roman" panose="02020603050405020304" pitchFamily="18" charset="0"/>
              </a:rPr>
              <a:t>.....................................................................................</a:t>
            </a: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 2º </a:t>
            </a:r>
            <a:r>
              <a:rPr lang="pt-BR" sz="2200" dirty="0" smtClean="0">
                <a:solidFill>
                  <a:srgbClr val="000000"/>
                </a:solidFill>
                <a:latin typeface="Calibri" panose="020F0502020204030204" pitchFamily="34" charset="0"/>
                <a:ea typeface="Times New Roman" panose="02020603050405020304" pitchFamily="18" charset="0"/>
              </a:rPr>
              <a:t>..............................................................................</a:t>
            </a:r>
          </a:p>
          <a:p>
            <a:pPr algn="just">
              <a:spcAft>
                <a:spcPts val="0"/>
              </a:spcAft>
            </a:pPr>
            <a:endParaRPr lang="pt-BR" sz="10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I - na área de Atapu, 26,23% (vinte e seis inteiros, vinte e três centésimos por cento);</a:t>
            </a:r>
            <a:endParaRPr lang="pt-BR" sz="22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II - na área de Búzios, 23,24% (vinte e três inteiros, vinte e quatro centésimos por cento);</a:t>
            </a:r>
            <a:endParaRPr lang="pt-BR" sz="22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III - na área de Itapu, 18,15% (dezoito inteiros, quinze centésimos por cento); e</a:t>
            </a:r>
            <a:endParaRPr lang="pt-BR" sz="22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IV - na área de Sépia, 27,88% (vinte e sete inteiros, oitenta e oito centésimos por cento).</a:t>
            </a:r>
            <a:endParaRPr lang="pt-BR" sz="2200" dirty="0">
              <a:latin typeface="Times New Roman" panose="02020603050405020304" pitchFamily="18" charset="0"/>
              <a:ea typeface="Times New Roman" panose="02020603050405020304" pitchFamily="18" charset="0"/>
            </a:endParaRPr>
          </a:p>
          <a:p>
            <a:pPr algn="just">
              <a:spcAft>
                <a:spcPts val="0"/>
              </a:spcAft>
            </a:pPr>
            <a:r>
              <a:rPr lang="pt-BR" sz="2200" dirty="0">
                <a:solidFill>
                  <a:srgbClr val="000000"/>
                </a:solidFill>
                <a:latin typeface="Calibri" panose="020F0502020204030204" pitchFamily="34" charset="0"/>
                <a:ea typeface="Times New Roman" panose="02020603050405020304" pitchFamily="18" charset="0"/>
              </a:rPr>
              <a:t> 	.....................................................................................” (NR)</a:t>
            </a:r>
            <a:endParaRPr lang="pt-BR" sz="2200" dirty="0">
              <a:latin typeface="Times New Roman" panose="02020603050405020304" pitchFamily="18" charset="0"/>
              <a:ea typeface="Times New Roman" panose="02020603050405020304" pitchFamily="18" charset="0"/>
            </a:endParaRPr>
          </a:p>
          <a:p>
            <a:pPr marL="76200" marR="76200" indent="900113" algn="just">
              <a:spcBef>
                <a:spcPts val="600"/>
              </a:spcBef>
              <a:spcAft>
                <a:spcPts val="0"/>
              </a:spcAft>
            </a:pPr>
            <a:r>
              <a:rPr lang="pt-BR" sz="2200" dirty="0">
                <a:solidFill>
                  <a:srgbClr val="000000"/>
                </a:solidFill>
                <a:latin typeface="Calibri" panose="020F0502020204030204" pitchFamily="34" charset="0"/>
                <a:ea typeface="Times New Roman" panose="02020603050405020304" pitchFamily="18" charset="0"/>
              </a:rPr>
              <a:t> </a:t>
            </a:r>
            <a:r>
              <a:rPr lang="pt-BR" sz="2200" dirty="0" smtClean="0">
                <a:solidFill>
                  <a:srgbClr val="000000"/>
                </a:solidFill>
                <a:latin typeface="Calibri" panose="020F0502020204030204" pitchFamily="34" charset="0"/>
                <a:ea typeface="Times New Roman" panose="02020603050405020304" pitchFamily="18" charset="0"/>
              </a:rPr>
              <a:t>Art</a:t>
            </a:r>
            <a:r>
              <a:rPr lang="pt-BR" sz="2200" dirty="0">
                <a:solidFill>
                  <a:srgbClr val="000000"/>
                </a:solidFill>
                <a:latin typeface="Calibri" panose="020F0502020204030204" pitchFamily="34" charset="0"/>
                <a:ea typeface="Times New Roman" panose="02020603050405020304" pitchFamily="18" charset="0"/>
              </a:rPr>
              <a:t>. 2º Nos termos do art. 4º, § 1º, da Lei nº 12.351, de 22 de dezembro de 2010, a Petróleo Brasileiro S.A. - Petrobras deverá se manifestar sobre o direito de preferência em cada um dos blocos ofertados, no prazo máximo de trinta dias, contados da publicação desta Resolução.</a:t>
            </a:r>
            <a:endParaRPr lang="pt-BR" sz="2200" dirty="0">
              <a:latin typeface="Times New Roman" panose="02020603050405020304" pitchFamily="18" charset="0"/>
              <a:ea typeface="Times New Roman" panose="02020603050405020304" pitchFamily="18" charset="0"/>
            </a:endParaRPr>
          </a:p>
          <a:p>
            <a:pPr marL="76200" marR="76200" indent="911225" algn="just">
              <a:spcBef>
                <a:spcPts val="600"/>
              </a:spcBef>
              <a:spcAft>
                <a:spcPts val="0"/>
              </a:spcAft>
            </a:pPr>
            <a:r>
              <a:rPr lang="pt-BR" sz="2200" dirty="0">
                <a:solidFill>
                  <a:srgbClr val="000000"/>
                </a:solidFill>
                <a:latin typeface="Calibri" panose="020F0502020204030204" pitchFamily="34" charset="0"/>
                <a:ea typeface="Times New Roman" panose="02020603050405020304" pitchFamily="18" charset="0"/>
              </a:rPr>
              <a:t> </a:t>
            </a:r>
            <a:r>
              <a:rPr lang="pt-BR" sz="2200" dirty="0" smtClean="0">
                <a:solidFill>
                  <a:srgbClr val="000000"/>
                </a:solidFill>
                <a:latin typeface="Calibri" panose="020F0502020204030204" pitchFamily="34" charset="0"/>
                <a:ea typeface="Times New Roman" panose="02020603050405020304" pitchFamily="18" charset="0"/>
              </a:rPr>
              <a:t>Art</a:t>
            </a:r>
            <a:r>
              <a:rPr lang="pt-BR" sz="2200" dirty="0">
                <a:solidFill>
                  <a:srgbClr val="000000"/>
                </a:solidFill>
                <a:latin typeface="Calibri" panose="020F0502020204030204" pitchFamily="34" charset="0"/>
                <a:ea typeface="Times New Roman" panose="02020603050405020304" pitchFamily="18" charset="0"/>
              </a:rPr>
              <a:t>. 3º Esta Resolução entra em vigor na data de sua publicação.</a:t>
            </a:r>
            <a:endParaRPr lang="pt-BR" sz="2200" dirty="0">
              <a:latin typeface="Times New Roman" panose="02020603050405020304" pitchFamily="18" charset="0"/>
              <a:ea typeface="Times New Roman" panose="02020603050405020304" pitchFamily="18" charset="0"/>
            </a:endParaRPr>
          </a:p>
          <a:p>
            <a:pPr algn="ctr">
              <a:lnSpc>
                <a:spcPct val="115000"/>
              </a:lnSpc>
              <a:spcAft>
                <a:spcPts val="0"/>
              </a:spcAft>
            </a:pPr>
            <a:r>
              <a:rPr lang="pt-BR" sz="2200" b="1" dirty="0" smtClean="0">
                <a:solidFill>
                  <a:schemeClr val="bg1"/>
                </a:solidFill>
                <a:latin typeface="Calibri" panose="020F0502020204030204" pitchFamily="34" charset="0"/>
                <a:ea typeface="Times New Roman" panose="02020603050405020304" pitchFamily="18" charset="0"/>
                <a:cs typeface="Calibri" panose="020F0502020204030204" pitchFamily="34" charset="0"/>
              </a:rPr>
              <a:t>BENTO </a:t>
            </a:r>
            <a:r>
              <a:rPr lang="pt-BR" sz="2200" b="1" dirty="0">
                <a:solidFill>
                  <a:schemeClr val="bg1"/>
                </a:solidFill>
                <a:latin typeface="Calibri" panose="020F0502020204030204" pitchFamily="34" charset="0"/>
                <a:ea typeface="Times New Roman" panose="02020603050405020304" pitchFamily="18" charset="0"/>
                <a:cs typeface="Calibri" panose="020F0502020204030204" pitchFamily="34" charset="0"/>
              </a:rPr>
              <a:t>ALBUQUERQUE</a:t>
            </a:r>
            <a:endParaRPr lang="pt-BR" sz="220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98386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44985" y="61739"/>
            <a:ext cx="5489055" cy="793340"/>
          </a:xfrm>
          <a:prstGeom prst="rect">
            <a:avLst/>
          </a:prstGeom>
        </p:spPr>
      </p:pic>
      <p:sp>
        <p:nvSpPr>
          <p:cNvPr id="6" name="Rectangle 5"/>
          <p:cNvSpPr/>
          <p:nvPr/>
        </p:nvSpPr>
        <p:spPr>
          <a:xfrm>
            <a:off x="4876800" y="250460"/>
            <a:ext cx="2290061"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40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944730856"/>
              </p:ext>
            </p:extLst>
          </p:nvPr>
        </p:nvGraphicFramePr>
        <p:xfrm>
          <a:off x="765110" y="1194325"/>
          <a:ext cx="10880352" cy="5225667"/>
        </p:xfrm>
        <a:graphic>
          <a:graphicData uri="http://schemas.openxmlformats.org/drawingml/2006/table">
            <a:tbl>
              <a:tblPr firstRow="1" bandRow="1">
                <a:tableStyleId>{5C22544A-7EE6-4342-B048-85BDC9FD1C3A}</a:tableStyleId>
              </a:tblPr>
              <a:tblGrid>
                <a:gridCol w="7864432">
                  <a:extLst>
                    <a:ext uri="{9D8B030D-6E8A-4147-A177-3AD203B41FA5}">
                      <a16:colId xmlns:a16="http://schemas.microsoft.com/office/drawing/2014/main" val="3710372697"/>
                    </a:ext>
                  </a:extLst>
                </a:gridCol>
                <a:gridCol w="3015920">
                  <a:extLst>
                    <a:ext uri="{9D8B030D-6E8A-4147-A177-3AD203B41FA5}">
                      <a16:colId xmlns:a16="http://schemas.microsoft.com/office/drawing/2014/main" val="2842793189"/>
                    </a:ext>
                  </a:extLst>
                </a:gridCol>
              </a:tblGrid>
              <a:tr h="61703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Abertura</a:t>
                      </a:r>
                    </a:p>
                  </a:txBody>
                  <a:tcPr>
                    <a:solidFill>
                      <a:schemeClr val="accent1">
                        <a:alpha val="39000"/>
                      </a:schemeClr>
                    </a:solidFill>
                  </a:tcPr>
                </a:tc>
                <a:tc>
                  <a:txBody>
                    <a:bodyPr/>
                    <a:lstStyle/>
                    <a:p>
                      <a:pPr algn="ctr">
                        <a:lnSpc>
                          <a:spcPct val="100000"/>
                        </a:lnSpc>
                      </a:pPr>
                      <a:r>
                        <a:rPr lang="en-US" sz="2200" b="1" dirty="0" smtClean="0">
                          <a:solidFill>
                            <a:srgbClr val="002060"/>
                          </a:solidFill>
                        </a:rPr>
                        <a:t>Presidente do CNPE</a:t>
                      </a:r>
                      <a:endParaRPr lang="en-US" sz="2200" b="1" dirty="0">
                        <a:solidFill>
                          <a:srgbClr val="002060"/>
                        </a:solidFill>
                      </a:endParaRPr>
                    </a:p>
                  </a:txBody>
                  <a:tcPr>
                    <a:solidFill>
                      <a:schemeClr val="accent1">
                        <a:alpha val="39000"/>
                      </a:schemeClr>
                    </a:solidFill>
                  </a:tcPr>
                </a:tc>
                <a:extLst>
                  <a:ext uri="{0D108BD9-81ED-4DB2-BD59-A6C34878D82A}">
                    <a16:rowId xmlns:a16="http://schemas.microsoft.com/office/drawing/2014/main" val="2065955946"/>
                  </a:ext>
                </a:extLst>
              </a:tr>
              <a:tr h="1002023">
                <a:tc>
                  <a:txBody>
                    <a:bodyPr/>
                    <a:lstStyle/>
                    <a:p>
                      <a:pPr algn="ctr">
                        <a:lnSpc>
                          <a:spcPct val="100000"/>
                        </a:lnSpc>
                        <a:spcAft>
                          <a:spcPts val="0"/>
                        </a:spcAft>
                      </a:pPr>
                      <a:r>
                        <a:rPr lang="pt-BR" sz="2000" b="1" kern="1200" dirty="0" smtClean="0">
                          <a:solidFill>
                            <a:srgbClr val="002060"/>
                          </a:solidFill>
                          <a:latin typeface="+mn-lt"/>
                          <a:ea typeface="+mn-ea"/>
                          <a:cs typeface="+mn-cs"/>
                        </a:rPr>
                        <a:t>Altera a resolução CNPE nº</a:t>
                      </a:r>
                      <a:r>
                        <a:rPr lang="pt-BR" sz="2000" b="1" kern="1200" baseline="0" dirty="0" smtClean="0">
                          <a:solidFill>
                            <a:srgbClr val="002060"/>
                          </a:solidFill>
                          <a:latin typeface="+mn-lt"/>
                          <a:ea typeface="+mn-ea"/>
                          <a:cs typeface="+mn-cs"/>
                        </a:rPr>
                        <a:t> 18 (17DEZ2018) – Autoriza o 6ª rodada de licitações (Regime de Partilha) e aprova os Parâmetros Técnicos e Econômicos.</a:t>
                      </a:r>
                      <a:endParaRPr lang="pt-BR" sz="2000" b="1" kern="1200" dirty="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SPG </a:t>
                      </a:r>
                      <a:r>
                        <a:rPr lang="en-US" sz="2200" b="1" baseline="0" dirty="0" smtClean="0">
                          <a:solidFill>
                            <a:srgbClr val="002060"/>
                          </a:solidFill>
                        </a:rPr>
                        <a:t> </a:t>
                      </a:r>
                      <a:r>
                        <a:rPr lang="en-US" sz="2200" b="1" dirty="0" smtClean="0">
                          <a:solidFill>
                            <a:srgbClr val="002060"/>
                          </a:solidFill>
                        </a:rPr>
                        <a:t>(Renata Isfer</a:t>
                      </a:r>
                      <a:r>
                        <a:rPr lang="en-US" sz="2200" b="1" baseline="0" dirty="0" smtClean="0">
                          <a:solidFill>
                            <a:srgbClr val="002060"/>
                          </a:solidFill>
                        </a:rPr>
                        <a:t>)</a:t>
                      </a:r>
                      <a:endParaRPr lang="en-US" sz="22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1002023">
                <a:tc>
                  <a:txBody>
                    <a:bodyPr/>
                    <a:lstStyle/>
                    <a:p>
                      <a:pPr marL="0" marR="38100" algn="ctr" defTabSz="914400" rtl="0" eaLnBrk="1" latinLnBrk="0" hangingPunct="1">
                        <a:lnSpc>
                          <a:spcPct val="100000"/>
                        </a:lnSpc>
                        <a:spcBef>
                          <a:spcPts val="600"/>
                        </a:spcBef>
                        <a:spcAft>
                          <a:spcPts val="0"/>
                        </a:spcAft>
                        <a:tabLst>
                          <a:tab pos="270510" algn="l"/>
                        </a:tabLst>
                      </a:pPr>
                      <a:r>
                        <a:rPr lang="pt-BR" sz="2000" b="1" kern="1200" dirty="0" smtClean="0">
                          <a:solidFill>
                            <a:srgbClr val="002060"/>
                          </a:solidFill>
                          <a:latin typeface="+mn-lt"/>
                          <a:ea typeface="+mn-ea"/>
                          <a:cs typeface="+mn-cs"/>
                        </a:rPr>
                        <a:t>Altera a resolução CNPE nº</a:t>
                      </a:r>
                      <a:r>
                        <a:rPr lang="pt-BR" sz="2000" b="1" kern="1200" baseline="0" dirty="0" smtClean="0">
                          <a:solidFill>
                            <a:srgbClr val="002060"/>
                          </a:solidFill>
                          <a:latin typeface="+mn-lt"/>
                          <a:ea typeface="+mn-ea"/>
                          <a:cs typeface="+mn-cs"/>
                        </a:rPr>
                        <a:t> 6 (17ABR2019) – Retificar os Parâmetros Técnicos e Econômicos da licitação dos Volumes excedentes da Cessão Onerosa</a:t>
                      </a:r>
                      <a:endParaRPr lang="pt-BR" sz="2000" b="1" kern="1200" dirty="0" smtClean="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SPG </a:t>
                      </a:r>
                      <a:r>
                        <a:rPr lang="en-US" sz="2200" b="1" baseline="0" dirty="0" smtClean="0">
                          <a:solidFill>
                            <a:srgbClr val="002060"/>
                          </a:solidFill>
                        </a:rPr>
                        <a:t> </a:t>
                      </a:r>
                      <a:r>
                        <a:rPr lang="en-US" sz="2200" b="1" dirty="0" smtClean="0">
                          <a:solidFill>
                            <a:srgbClr val="002060"/>
                          </a:solidFill>
                        </a:rPr>
                        <a:t>(Renata Isfer</a:t>
                      </a:r>
                      <a:r>
                        <a:rPr lang="en-US" sz="2200" b="1" baseline="0" dirty="0" smtClean="0">
                          <a:solidFill>
                            <a:srgbClr val="002060"/>
                          </a:solidFill>
                        </a:rPr>
                        <a:t>)</a:t>
                      </a:r>
                      <a:endParaRPr lang="en-US" sz="2200" b="1" dirty="0" smtClean="0">
                        <a:solidFill>
                          <a:srgbClr val="002060"/>
                        </a:solidFill>
                      </a:endParaRPr>
                    </a:p>
                    <a:p>
                      <a:pPr algn="ctr">
                        <a:lnSpc>
                          <a:spcPct val="100000"/>
                        </a:lnSpc>
                      </a:pPr>
                      <a:endParaRPr lang="en-US" sz="22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3028894702"/>
                  </a:ext>
                </a:extLst>
              </a:tr>
              <a:tr h="926584">
                <a:tc>
                  <a:txBody>
                    <a:bodyPr/>
                    <a:lstStyle/>
                    <a:p>
                      <a:pPr marL="0" marR="38100" algn="ctr" defTabSz="914400" rtl="0" eaLnBrk="1" latinLnBrk="0" hangingPunct="1">
                        <a:lnSpc>
                          <a:spcPct val="100000"/>
                        </a:lnSpc>
                        <a:spcBef>
                          <a:spcPts val="600"/>
                        </a:spcBef>
                        <a:spcAft>
                          <a:spcPts val="0"/>
                        </a:spcAft>
                        <a:tabLst>
                          <a:tab pos="270510" algn="l"/>
                        </a:tabLst>
                      </a:pPr>
                      <a:r>
                        <a:rPr lang="pt-BR" sz="2000" b="1" kern="1200" dirty="0" smtClean="0">
                          <a:solidFill>
                            <a:srgbClr val="002060"/>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SPG </a:t>
                      </a:r>
                      <a:r>
                        <a:rPr lang="en-US" sz="2200" b="1" baseline="0" dirty="0" smtClean="0">
                          <a:solidFill>
                            <a:srgbClr val="002060"/>
                          </a:solidFill>
                        </a:rPr>
                        <a:t> </a:t>
                      </a:r>
                      <a:r>
                        <a:rPr lang="en-US" sz="2200" b="1" dirty="0" smtClean="0">
                          <a:solidFill>
                            <a:srgbClr val="002060"/>
                          </a:solidFill>
                        </a:rPr>
                        <a:t>(Renata Isfer</a:t>
                      </a:r>
                      <a:r>
                        <a:rPr lang="en-US" sz="2200" b="1" baseline="0" dirty="0" smtClean="0">
                          <a:solidFill>
                            <a:srgbClr val="002060"/>
                          </a:solidFill>
                        </a:rPr>
                        <a:t>)</a:t>
                      </a:r>
                      <a:endParaRPr lang="en-US" sz="2200" b="1" dirty="0" smtClean="0">
                        <a:solidFill>
                          <a:srgbClr val="002060"/>
                        </a:solidFill>
                      </a:endParaRPr>
                    </a:p>
                    <a:p>
                      <a:pPr algn="ctr">
                        <a:lnSpc>
                          <a:spcPct val="100000"/>
                        </a:lnSpc>
                      </a:pPr>
                      <a:endParaRPr lang="en-US" sz="22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897386332"/>
                  </a:ext>
                </a:extLst>
              </a:tr>
              <a:tr h="991342">
                <a:tc>
                  <a:txBody>
                    <a:bodyPr/>
                    <a:lstStyle/>
                    <a:p>
                      <a:pPr algn="ctr">
                        <a:lnSpc>
                          <a:spcPct val="100000"/>
                        </a:lnSpc>
                      </a:pPr>
                      <a:r>
                        <a:rPr lang="en-US" sz="2200" b="1" dirty="0" smtClean="0">
                          <a:solidFill>
                            <a:srgbClr val="002060"/>
                          </a:solidFill>
                        </a:rPr>
                        <a:t>Assuntos Gerais</a:t>
                      </a:r>
                      <a:endParaRPr lang="en-US" sz="2200" b="1" dirty="0">
                        <a:solidFill>
                          <a:srgbClr val="002060"/>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Secretário-</a:t>
                      </a:r>
                      <a:r>
                        <a:rPr lang="en-US" sz="2200" b="1" baseline="0" dirty="0" smtClean="0">
                          <a:solidFill>
                            <a:srgbClr val="002060"/>
                          </a:solidFill>
                        </a:rPr>
                        <a:t>Executivo CNPE</a:t>
                      </a:r>
                      <a:endParaRPr lang="en-US" sz="2200" b="1" dirty="0" smtClean="0">
                        <a:solidFill>
                          <a:srgbClr val="002060"/>
                        </a:solidFill>
                      </a:endParaRPr>
                    </a:p>
                  </a:txBody>
                  <a:tcPr>
                    <a:solidFill>
                      <a:schemeClr val="accent1">
                        <a:alpha val="39000"/>
                      </a:schemeClr>
                    </a:solidFill>
                  </a:tcPr>
                </a:tc>
                <a:extLst>
                  <a:ext uri="{0D108BD9-81ED-4DB2-BD59-A6C34878D82A}">
                    <a16:rowId xmlns:a16="http://schemas.microsoft.com/office/drawing/2014/main" val="1789533396"/>
                  </a:ext>
                </a:extLst>
              </a:tr>
              <a:tr h="679024">
                <a:tc>
                  <a:txBody>
                    <a:bodyPr/>
                    <a:lstStyle/>
                    <a:p>
                      <a:pPr algn="ctr">
                        <a:lnSpc>
                          <a:spcPct val="100000"/>
                        </a:lnSpc>
                      </a:pPr>
                      <a:r>
                        <a:rPr lang="en-US" sz="2200" b="1" dirty="0" smtClean="0">
                          <a:solidFill>
                            <a:srgbClr val="002060"/>
                          </a:solidFill>
                        </a:rPr>
                        <a:t>Considerações Finais</a:t>
                      </a:r>
                      <a:endParaRPr lang="en-US" sz="2200" b="1" dirty="0">
                        <a:solidFill>
                          <a:srgbClr val="002060"/>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Presidente do </a:t>
                      </a:r>
                      <a:r>
                        <a:rPr lang="en-US" sz="2200" b="1" baseline="0" dirty="0" smtClean="0">
                          <a:solidFill>
                            <a:srgbClr val="002060"/>
                          </a:solidFill>
                        </a:rPr>
                        <a:t>CNPE</a:t>
                      </a:r>
                      <a:endParaRPr lang="en-US" sz="2200" b="1" dirty="0" smtClean="0">
                        <a:solidFill>
                          <a:srgbClr val="002060"/>
                        </a:solidFill>
                      </a:endParaRPr>
                    </a:p>
                  </a:txBody>
                  <a:tcPr>
                    <a:solidFill>
                      <a:schemeClr val="accent1">
                        <a:alpha val="39000"/>
                      </a:schemeClr>
                    </a:solidFill>
                  </a:tcPr>
                </a:tc>
                <a:extLst>
                  <a:ext uri="{0D108BD9-81ED-4DB2-BD59-A6C34878D82A}">
                    <a16:rowId xmlns:a16="http://schemas.microsoft.com/office/drawing/2014/main" val="3116257166"/>
                  </a:ext>
                </a:extLst>
              </a:tr>
            </a:tbl>
          </a:graphicData>
        </a:graphic>
      </p:graphicFrame>
    </p:spTree>
    <p:extLst>
      <p:ext uri="{BB962C8B-B14F-4D97-AF65-F5344CB8AC3E}">
        <p14:creationId xmlns:p14="http://schemas.microsoft.com/office/powerpoint/2010/main" val="34297165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28592" y="209684"/>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018528951"/>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chemeClr val="accent6">
                              <a:lumMod val="60000"/>
                              <a:lumOff val="40000"/>
                            </a:schemeClr>
                          </a:solidFill>
                          <a:latin typeface="+mn-lt"/>
                          <a:ea typeface="+mn-ea"/>
                          <a:cs typeface="+mn-cs"/>
                        </a:rPr>
                        <a:t>Altera a resolução CNPE nº</a:t>
                      </a:r>
                      <a:r>
                        <a:rPr lang="pt-BR" sz="2800" b="1" kern="1200" baseline="0" dirty="0" smtClean="0">
                          <a:solidFill>
                            <a:schemeClr val="accent6">
                              <a:lumMod val="60000"/>
                              <a:lumOff val="40000"/>
                            </a:schemeClr>
                          </a:solidFill>
                          <a:latin typeface="+mn-lt"/>
                          <a:ea typeface="+mn-ea"/>
                          <a:cs typeface="+mn-cs"/>
                        </a:rPr>
                        <a:t> 6 (17ABR2019) – Retificar os </a:t>
                      </a:r>
                      <a:r>
                        <a:rPr lang="pt-BR" sz="2800" b="1" kern="1200" dirty="0" smtClean="0">
                          <a:solidFill>
                            <a:schemeClr val="accent6">
                              <a:lumMod val="60000"/>
                              <a:lumOff val="40000"/>
                            </a:schemeClr>
                          </a:solidFill>
                          <a:latin typeface="+mn-lt"/>
                          <a:ea typeface="+mn-ea"/>
                          <a:cs typeface="+mn-cs"/>
                        </a:rPr>
                        <a:t>Parâmetros Técnicos e Econômicos </a:t>
                      </a:r>
                      <a:r>
                        <a:rPr lang="pt-BR" sz="2800" b="1" kern="1200" baseline="0" dirty="0" smtClean="0">
                          <a:solidFill>
                            <a:schemeClr val="accent6">
                              <a:lumMod val="60000"/>
                              <a:lumOff val="40000"/>
                            </a:schemeClr>
                          </a:solidFill>
                          <a:latin typeface="+mn-lt"/>
                          <a:ea typeface="+mn-ea"/>
                          <a:cs typeface="+mn-cs"/>
                        </a:rPr>
                        <a:t>da licitação dos Volumes excedentes da Cessão Onerosa</a:t>
                      </a:r>
                      <a:endParaRPr lang="pt-BR" sz="2800" b="1" kern="1200" dirty="0" smtClean="0">
                        <a:solidFill>
                          <a:schemeClr val="accent6">
                            <a:lumMod val="60000"/>
                            <a:lumOff val="4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60000"/>
                              <a:lumOff val="40000"/>
                            </a:schemeClr>
                          </a:solidFill>
                        </a:rPr>
                        <a:t>SPG </a:t>
                      </a:r>
                      <a:r>
                        <a:rPr lang="en-US" sz="2800" b="1" baseline="0" dirty="0" smtClean="0">
                          <a:solidFill>
                            <a:schemeClr val="accent6">
                              <a:lumMod val="60000"/>
                              <a:lumOff val="40000"/>
                            </a:schemeClr>
                          </a:solidFill>
                        </a:rPr>
                        <a:t> </a:t>
                      </a:r>
                      <a:r>
                        <a:rPr lang="en-US" sz="2800" b="1" dirty="0" smtClean="0">
                          <a:solidFill>
                            <a:schemeClr val="accent6">
                              <a:lumMod val="60000"/>
                              <a:lumOff val="40000"/>
                            </a:schemeClr>
                          </a:solidFill>
                        </a:rPr>
                        <a:t>(Renata Isfer</a:t>
                      </a:r>
                      <a:r>
                        <a:rPr lang="en-US" sz="2800" b="1" baseline="0" dirty="0" smtClean="0">
                          <a:solidFill>
                            <a:schemeClr val="accent6">
                              <a:lumMod val="60000"/>
                              <a:lumOff val="40000"/>
                            </a:schemeClr>
                          </a:solidFill>
                        </a:rPr>
                        <a:t>)</a:t>
                      </a:r>
                      <a:endParaRPr lang="en-US" sz="2800" b="1" dirty="0" smtClean="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60000"/>
                              <a:lumOff val="40000"/>
                            </a:schemeClr>
                          </a:solidFill>
                        </a:rPr>
                        <a:t>Resolução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34721787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71440" y="153449"/>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585912104"/>
              </p:ext>
            </p:extLst>
          </p:nvPr>
        </p:nvGraphicFramePr>
        <p:xfrm>
          <a:off x="851337" y="2328084"/>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rgbClr val="002060"/>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r>
                        <a:rPr lang="en-US" sz="2800" b="1" baseline="0" dirty="0" smtClean="0">
                          <a:solidFill>
                            <a:srgbClr val="002060"/>
                          </a:solidFill>
                        </a:rPr>
                        <a:t>)</a:t>
                      </a:r>
                      <a:endParaRPr lang="en-US" sz="2800" b="1" dirty="0" smtClean="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8790413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00016" y="135944"/>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579601139"/>
              </p:ext>
            </p:extLst>
          </p:nvPr>
        </p:nvGraphicFramePr>
        <p:xfrm>
          <a:off x="851337" y="2328084"/>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rgbClr val="002060"/>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r>
                        <a:rPr lang="en-US" sz="2800" b="1" baseline="0" dirty="0" smtClean="0">
                          <a:solidFill>
                            <a:srgbClr val="002060"/>
                          </a:solidFill>
                        </a:rPr>
                        <a:t>)</a:t>
                      </a:r>
                      <a:endParaRPr lang="en-US" sz="2800" b="1" dirty="0" smtClean="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40000"/>
                              <a:lumOff val="60000"/>
                            </a:schemeClr>
                          </a:solidFill>
                        </a:rPr>
                        <a:t>Resolução</a:t>
                      </a:r>
                      <a:endParaRPr lang="en-US" sz="2800" b="1" dirty="0">
                        <a:solidFill>
                          <a:schemeClr val="accent6">
                            <a:lumMod val="40000"/>
                            <a:lumOff val="6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40000"/>
                              <a:lumOff val="60000"/>
                            </a:schemeClr>
                          </a:solidFill>
                        </a:rPr>
                        <a:t>CNPE</a:t>
                      </a:r>
                      <a:endParaRPr lang="en-US" sz="28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40000"/>
                              <a:lumOff val="60000"/>
                            </a:schemeClr>
                          </a:solidFill>
                        </a:rPr>
                        <a:t>Contribuições</a:t>
                      </a:r>
                      <a:r>
                        <a:rPr lang="en-US" sz="2800" b="1" dirty="0" smtClean="0">
                          <a:solidFill>
                            <a:schemeClr val="accent6">
                              <a:lumMod val="40000"/>
                              <a:lumOff val="60000"/>
                            </a:schemeClr>
                          </a:solidFill>
                        </a:rPr>
                        <a:t> / </a:t>
                      </a:r>
                      <a:r>
                        <a:rPr lang="en-US" sz="2800" b="1" dirty="0" err="1" smtClean="0">
                          <a:solidFill>
                            <a:schemeClr val="accent6">
                              <a:lumMod val="40000"/>
                              <a:lumOff val="60000"/>
                            </a:schemeClr>
                          </a:solidFill>
                        </a:rPr>
                        <a:t>Aprovação</a:t>
                      </a:r>
                      <a:endParaRPr lang="en-US" sz="2800" b="1" dirty="0">
                        <a:solidFill>
                          <a:schemeClr val="accent6">
                            <a:lumMod val="40000"/>
                            <a:lumOff val="6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40000"/>
                              <a:lumOff val="60000"/>
                            </a:schemeClr>
                          </a:solidFill>
                        </a:rPr>
                        <a:t>CNPE</a:t>
                      </a:r>
                      <a:endParaRPr lang="en-US" sz="28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3722009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ítulo 13"/>
          <p:cNvSpPr txBox="1">
            <a:spLocks/>
          </p:cNvSpPr>
          <p:nvPr/>
        </p:nvSpPr>
        <p:spPr>
          <a:xfrm>
            <a:off x="218944" y="3884515"/>
            <a:ext cx="6993855" cy="1506994"/>
          </a:xfrm>
          <a:prstGeom prst="rect">
            <a:avLst/>
          </a:prstGeom>
        </p:spPr>
        <p:txBody>
          <a:bodyPr/>
          <a:lstStyle>
            <a:lvl1pPr algn="l" defTabSz="914400" rtl="0" eaLnBrk="1" latinLnBrk="0" hangingPunct="1">
              <a:lnSpc>
                <a:spcPct val="90000"/>
              </a:lnSpc>
              <a:spcBef>
                <a:spcPct val="0"/>
              </a:spcBef>
              <a:buNone/>
              <a:defRPr sz="3600" kern="1200" baseline="0">
                <a:solidFill>
                  <a:schemeClr val="tx1"/>
                </a:solidFill>
                <a:latin typeface="+mj-lt"/>
                <a:ea typeface="+mj-ea"/>
                <a:cs typeface="+mj-cs"/>
              </a:defRPr>
            </a:lvl1pPr>
          </a:lstStyle>
          <a:p>
            <a:r>
              <a:rPr lang="pt-BR" dirty="0" smtClean="0">
                <a:solidFill>
                  <a:schemeClr val="bg1"/>
                </a:solidFill>
                <a:latin typeface="Raleway ExtraBold" panose="020B0903030101060003" pitchFamily="34" charset="0"/>
              </a:rPr>
              <a:t>Mudança da estrutura do setor de refino brasileiro</a:t>
            </a:r>
            <a:endParaRPr lang="pt-BR" dirty="0">
              <a:solidFill>
                <a:schemeClr val="bg1"/>
              </a:solidFill>
              <a:latin typeface="Raleway ExtraBold" panose="020B0903030101060003" pitchFamily="34" charset="0"/>
            </a:endParaRPr>
          </a:p>
        </p:txBody>
      </p:sp>
      <p:sp>
        <p:nvSpPr>
          <p:cNvPr id="17" name="Retângulo 14"/>
          <p:cNvSpPr/>
          <p:nvPr/>
        </p:nvSpPr>
        <p:spPr>
          <a:xfrm>
            <a:off x="307565" y="5503978"/>
            <a:ext cx="2048698" cy="978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9606547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p:cNvSpPr/>
          <p:nvPr/>
        </p:nvSpPr>
        <p:spPr>
          <a:xfrm>
            <a:off x="534759" y="1182945"/>
            <a:ext cx="2048698" cy="978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grpSp>
        <p:nvGrpSpPr>
          <p:cNvPr id="19" name="Agrupar 18"/>
          <p:cNvGrpSpPr/>
          <p:nvPr/>
        </p:nvGrpSpPr>
        <p:grpSpPr>
          <a:xfrm>
            <a:off x="7067549" y="4772025"/>
            <a:ext cx="5124446" cy="2103392"/>
            <a:chOff x="7067549" y="4772025"/>
            <a:chExt cx="5124446" cy="2103392"/>
          </a:xfrm>
        </p:grpSpPr>
        <p:sp>
          <p:nvSpPr>
            <p:cNvPr id="20"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21" name="Imagem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
        <p:nvSpPr>
          <p:cNvPr id="9" name="Espaço Reservado para Texto 19"/>
          <p:cNvSpPr txBox="1">
            <a:spLocks/>
          </p:cNvSpPr>
          <p:nvPr/>
        </p:nvSpPr>
        <p:spPr>
          <a:xfrm>
            <a:off x="223411" y="1347475"/>
            <a:ext cx="11612562" cy="38761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a:spcAft>
                <a:spcPts val="600"/>
              </a:spcAft>
              <a:buNone/>
            </a:pPr>
            <a:r>
              <a:rPr lang="pt-PT" b="1" dirty="0" smtClean="0">
                <a:solidFill>
                  <a:schemeClr val="bg1"/>
                </a:solidFill>
              </a:rPr>
              <a:t>CONTEXTUALIZAÇÃO</a:t>
            </a:r>
          </a:p>
          <a:p>
            <a:pPr lvl="1" indent="-457200" algn="just">
              <a:spcBef>
                <a:spcPts val="400"/>
              </a:spcBef>
              <a:spcAft>
                <a:spcPts val="400"/>
              </a:spcAft>
            </a:pPr>
            <a:r>
              <a:rPr lang="pt-BR" dirty="0" smtClean="0">
                <a:solidFill>
                  <a:schemeClr val="bg1"/>
                </a:solidFill>
              </a:rPr>
              <a:t>Lei nº 9.478/97 e demais leis atinentes não foram suficientes para atrair novos agentes a investir no refino no País</a:t>
            </a:r>
          </a:p>
          <a:p>
            <a:pPr lvl="1" indent="-457200" algn="just">
              <a:spcBef>
                <a:spcPts val="400"/>
              </a:spcBef>
              <a:spcAft>
                <a:spcPts val="400"/>
              </a:spcAft>
            </a:pPr>
            <a:r>
              <a:rPr lang="pt-BR" dirty="0" smtClean="0">
                <a:solidFill>
                  <a:schemeClr val="bg1"/>
                </a:solidFill>
              </a:rPr>
              <a:t>Estrutura de mercado monopolista (de fato: ANP, quase monopólio: CADE)</a:t>
            </a:r>
            <a:endParaRPr lang="pt-BR" dirty="0">
              <a:solidFill>
                <a:schemeClr val="bg1"/>
              </a:solidFill>
            </a:endParaRPr>
          </a:p>
          <a:p>
            <a:pPr lvl="1" indent="-457200" algn="just">
              <a:spcBef>
                <a:spcPts val="400"/>
              </a:spcBef>
              <a:spcAft>
                <a:spcPts val="400"/>
              </a:spcAft>
            </a:pPr>
            <a:r>
              <a:rPr lang="pt-BR" dirty="0" smtClean="0">
                <a:solidFill>
                  <a:schemeClr val="bg1"/>
                </a:solidFill>
              </a:rPr>
              <a:t>Há necessidade de investimentos a serem realizados por outros agentes para garantir o abastecimento</a:t>
            </a:r>
          </a:p>
          <a:p>
            <a:pPr lvl="1" indent="-457200" algn="just">
              <a:spcBef>
                <a:spcPts val="400"/>
              </a:spcBef>
              <a:spcAft>
                <a:spcPts val="400"/>
              </a:spcAft>
            </a:pPr>
            <a:r>
              <a:rPr lang="pt-BR" dirty="0" smtClean="0">
                <a:solidFill>
                  <a:schemeClr val="bg1"/>
                </a:solidFill>
              </a:rPr>
              <a:t>Posição dominante no setor de refino da Petrobras traz receio de investir no País; e</a:t>
            </a:r>
          </a:p>
          <a:p>
            <a:pPr lvl="1" indent="-457200" algn="just">
              <a:spcBef>
                <a:spcPts val="400"/>
              </a:spcBef>
              <a:spcAft>
                <a:spcPts val="400"/>
              </a:spcAft>
            </a:pPr>
            <a:r>
              <a:rPr lang="pt-BR" dirty="0" smtClean="0">
                <a:solidFill>
                  <a:schemeClr val="bg1"/>
                </a:solidFill>
              </a:rPr>
              <a:t>Necessidade de uma política capaz de sinalizar mudanças ao mercado de modo a atrair novos investimentos para o setor de refino.</a:t>
            </a:r>
            <a:endParaRPr lang="pt-BR" dirty="0">
              <a:solidFill>
                <a:schemeClr val="bg1"/>
              </a:solidFill>
            </a:endParaRPr>
          </a:p>
        </p:txBody>
      </p:sp>
      <p:sp>
        <p:nvSpPr>
          <p:cNvPr id="2" name="CaixaDeTexto 1"/>
          <p:cNvSpPr txBox="1"/>
          <p:nvPr/>
        </p:nvSpPr>
        <p:spPr>
          <a:xfrm>
            <a:off x="223411" y="5046841"/>
            <a:ext cx="9867940" cy="1553759"/>
          </a:xfrm>
          <a:prstGeom prst="rect">
            <a:avLst/>
          </a:prstGeom>
          <a:noFill/>
        </p:spPr>
        <p:txBody>
          <a:bodyPr wrap="square" rtlCol="0">
            <a:spAutoFit/>
          </a:bodyPr>
          <a:lstStyle/>
          <a:p>
            <a:pPr marL="0" lvl="1" algn="just">
              <a:lnSpc>
                <a:spcPct val="90000"/>
              </a:lnSpc>
              <a:spcBef>
                <a:spcPts val="500"/>
              </a:spcBef>
              <a:spcAft>
                <a:spcPts val="600"/>
              </a:spcAft>
            </a:pPr>
            <a:r>
              <a:rPr lang="pt-PT" sz="2400" b="1" dirty="0">
                <a:solidFill>
                  <a:schemeClr val="bg1"/>
                </a:solidFill>
              </a:rPr>
              <a:t>POSIÇÃO DO MERCADO</a:t>
            </a:r>
          </a:p>
          <a:p>
            <a:pPr marL="685800" lvl="1" indent="-457200" algn="just">
              <a:lnSpc>
                <a:spcPct val="90000"/>
              </a:lnSpc>
              <a:spcBef>
                <a:spcPts val="500"/>
              </a:spcBef>
              <a:spcAft>
                <a:spcPts val="600"/>
              </a:spcAft>
              <a:buFont typeface="Arial" panose="020B0604020202020204" pitchFamily="34" charset="0"/>
              <a:buChar char="•"/>
            </a:pPr>
            <a:r>
              <a:rPr lang="pt-BR" sz="2400" dirty="0" smtClean="0">
                <a:solidFill>
                  <a:schemeClr val="bg1"/>
                </a:solidFill>
              </a:rPr>
              <a:t>Plural, </a:t>
            </a:r>
            <a:r>
              <a:rPr lang="pt-BR" sz="2400" dirty="0" err="1" smtClean="0">
                <a:solidFill>
                  <a:schemeClr val="bg1"/>
                </a:solidFill>
              </a:rPr>
              <a:t>Sindigás</a:t>
            </a:r>
            <a:r>
              <a:rPr lang="pt-BR" sz="2400" dirty="0">
                <a:solidFill>
                  <a:schemeClr val="bg1"/>
                </a:solidFill>
              </a:rPr>
              <a:t>, </a:t>
            </a:r>
            <a:r>
              <a:rPr lang="pt-BR" sz="2400" dirty="0" err="1" smtClean="0">
                <a:solidFill>
                  <a:schemeClr val="bg1"/>
                </a:solidFill>
              </a:rPr>
              <a:t>Brasilcom</a:t>
            </a:r>
            <a:r>
              <a:rPr lang="pt-BR" sz="2400" dirty="0" smtClean="0">
                <a:solidFill>
                  <a:schemeClr val="bg1"/>
                </a:solidFill>
              </a:rPr>
              <a:t>, bem como outros agentes do setor de refino se </a:t>
            </a:r>
            <a:r>
              <a:rPr lang="pt-BR" sz="2400" dirty="0">
                <a:solidFill>
                  <a:schemeClr val="bg1"/>
                </a:solidFill>
              </a:rPr>
              <a:t>manifestaram favoravelmente </a:t>
            </a:r>
            <a:r>
              <a:rPr lang="pt-BR" sz="2400" dirty="0" smtClean="0">
                <a:solidFill>
                  <a:schemeClr val="bg1"/>
                </a:solidFill>
              </a:rPr>
              <a:t>às medidas</a:t>
            </a:r>
            <a:endParaRPr lang="pt-BR" sz="2400" dirty="0">
              <a:solidFill>
                <a:schemeClr val="bg1"/>
              </a:solidFill>
            </a:endParaRPr>
          </a:p>
          <a:p>
            <a:endParaRPr lang="pt-BR" sz="1600" dirty="0" err="1" smtClean="0">
              <a:solidFill>
                <a:schemeClr val="tx1"/>
              </a:solidFill>
              <a:latin typeface="Raleway ExtraLight" panose="020B0303030101060003" pitchFamily="34" charset="0"/>
            </a:endParaRPr>
          </a:p>
        </p:txBody>
      </p:sp>
      <p:sp>
        <p:nvSpPr>
          <p:cNvPr id="14" name="Subtítulo 2"/>
          <p:cNvSpPr txBox="1">
            <a:spLocks/>
          </p:cNvSpPr>
          <p:nvPr/>
        </p:nvSpPr>
        <p:spPr>
          <a:xfrm>
            <a:off x="439506" y="416349"/>
            <a:ext cx="5637439" cy="303914"/>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baseline="0">
                <a:solidFill>
                  <a:schemeClr val="bg1"/>
                </a:solidFill>
                <a:effectLst>
                  <a:outerShdw blurRad="50800" dist="38100" dir="5400000" algn="t" rotWithShape="0">
                    <a:prstClr val="black">
                      <a:alpha val="40000"/>
                    </a:prstClr>
                  </a:outerShdw>
                </a:effectLst>
                <a:latin typeface="Raleway" panose="020B05030301010600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200" dirty="0" smtClean="0">
                <a:solidFill>
                  <a:schemeClr val="bg1">
                    <a:lumMod val="75000"/>
                    <a:lumOff val="25000"/>
                  </a:schemeClr>
                </a:solidFill>
                <a:effectLst/>
              </a:rPr>
              <a:t>Estrutura de mercado</a:t>
            </a:r>
            <a:endParaRPr lang="pt-BR" sz="1200" dirty="0">
              <a:solidFill>
                <a:schemeClr val="bg1">
                  <a:lumMod val="75000"/>
                  <a:lumOff val="25000"/>
                </a:schemeClr>
              </a:solidFill>
              <a:effectLst/>
            </a:endParaRPr>
          </a:p>
        </p:txBody>
      </p:sp>
      <p:sp>
        <p:nvSpPr>
          <p:cNvPr id="10" name="Espaço Reservado para Texto 19"/>
          <p:cNvSpPr txBox="1">
            <a:spLocks/>
          </p:cNvSpPr>
          <p:nvPr/>
        </p:nvSpPr>
        <p:spPr>
          <a:xfrm>
            <a:off x="591906" y="837362"/>
            <a:ext cx="11266539" cy="653243"/>
          </a:xfrm>
          <a:prstGeom prst="rect">
            <a:avLst/>
          </a:prstGeom>
        </p:spPr>
        <p:txBody>
          <a:bodyP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kern="1200" baseline="0">
                <a:solidFill>
                  <a:schemeClr val="tx1"/>
                </a:solidFill>
                <a:latin typeface="Raleway ExtraBold" panose="020B09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smtClean="0">
                <a:solidFill>
                  <a:schemeClr val="bg1">
                    <a:lumMod val="75000"/>
                    <a:lumOff val="25000"/>
                  </a:schemeClr>
                </a:solidFill>
              </a:rPr>
              <a:t>NOVA ESTRUTURA DO SETOR DE REFINO – PROPOSTA DE RESOLUÇÃO</a:t>
            </a:r>
            <a:endParaRPr lang="pt-BR" dirty="0">
              <a:solidFill>
                <a:schemeClr val="bg1">
                  <a:lumMod val="75000"/>
                  <a:lumOff val="25000"/>
                </a:schemeClr>
              </a:solidFill>
            </a:endParaRPr>
          </a:p>
        </p:txBody>
      </p:sp>
    </p:spTree>
    <p:extLst>
      <p:ext uri="{BB962C8B-B14F-4D97-AF65-F5344CB8AC3E}">
        <p14:creationId xmlns:p14="http://schemas.microsoft.com/office/powerpoint/2010/main" val="5056841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Agrupar 18"/>
          <p:cNvGrpSpPr/>
          <p:nvPr/>
        </p:nvGrpSpPr>
        <p:grpSpPr>
          <a:xfrm>
            <a:off x="7067549" y="4772025"/>
            <a:ext cx="5124446" cy="2103392"/>
            <a:chOff x="7067549" y="4772025"/>
            <a:chExt cx="5124446" cy="2103392"/>
          </a:xfrm>
        </p:grpSpPr>
        <p:sp>
          <p:nvSpPr>
            <p:cNvPr id="20"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21" name="Imagem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
        <p:nvSpPr>
          <p:cNvPr id="15" name="Retângulo 14"/>
          <p:cNvSpPr/>
          <p:nvPr/>
        </p:nvSpPr>
        <p:spPr>
          <a:xfrm>
            <a:off x="534759" y="1182945"/>
            <a:ext cx="2048698" cy="978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9" name="Espaço Reservado para Texto 19"/>
          <p:cNvSpPr txBox="1">
            <a:spLocks/>
          </p:cNvSpPr>
          <p:nvPr/>
        </p:nvSpPr>
        <p:spPr>
          <a:xfrm>
            <a:off x="242887" y="1771657"/>
            <a:ext cx="11615557" cy="3938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algn="just">
              <a:spcBef>
                <a:spcPts val="1000"/>
              </a:spcBef>
              <a:spcAft>
                <a:spcPts val="600"/>
              </a:spcAft>
              <a:buNone/>
            </a:pPr>
            <a:r>
              <a:rPr lang="pt-PT" b="1" dirty="0" smtClean="0">
                <a:solidFill>
                  <a:schemeClr val="bg1"/>
                </a:solidFill>
              </a:rPr>
              <a:t>IMPACTOS DA PROPOSTA</a:t>
            </a:r>
          </a:p>
          <a:p>
            <a:pPr lvl="1" indent="-457200" algn="just"/>
            <a:r>
              <a:rPr lang="pt-BR" dirty="0" smtClean="0">
                <a:solidFill>
                  <a:schemeClr val="bg1"/>
                </a:solidFill>
              </a:rPr>
              <a:t>Diversificação de agentes e modificação da estrutura de mercado;</a:t>
            </a:r>
          </a:p>
          <a:p>
            <a:pPr lvl="1" indent="-457200" algn="just"/>
            <a:endParaRPr lang="pt-BR" dirty="0" smtClean="0">
              <a:solidFill>
                <a:schemeClr val="bg1"/>
              </a:solidFill>
            </a:endParaRPr>
          </a:p>
          <a:p>
            <a:pPr lvl="1" indent="-457200" algn="just"/>
            <a:r>
              <a:rPr lang="pt-BR" dirty="0" smtClean="0">
                <a:solidFill>
                  <a:schemeClr val="bg1"/>
                </a:solidFill>
              </a:rPr>
              <a:t>Preços </a:t>
            </a:r>
            <a:r>
              <a:rPr lang="pt-BR" dirty="0">
                <a:solidFill>
                  <a:schemeClr val="bg1"/>
                </a:solidFill>
              </a:rPr>
              <a:t>de mercado, com </a:t>
            </a:r>
            <a:r>
              <a:rPr lang="pt-BR" dirty="0" smtClean="0">
                <a:solidFill>
                  <a:schemeClr val="bg1"/>
                </a:solidFill>
              </a:rPr>
              <a:t>paridade internacional</a:t>
            </a:r>
            <a:r>
              <a:rPr lang="pt-BR" dirty="0">
                <a:solidFill>
                  <a:schemeClr val="bg1"/>
                </a:solidFill>
              </a:rPr>
              <a:t>, </a:t>
            </a:r>
            <a:r>
              <a:rPr lang="pt-BR" dirty="0" smtClean="0">
                <a:solidFill>
                  <a:schemeClr val="bg1"/>
                </a:solidFill>
              </a:rPr>
              <a:t>praticados por diversos agentes competindo entre si na produção de derivados;</a:t>
            </a:r>
          </a:p>
          <a:p>
            <a:pPr lvl="1" indent="-457200" algn="just"/>
            <a:endParaRPr lang="pt-BR" dirty="0" smtClean="0">
              <a:solidFill>
                <a:schemeClr val="bg1"/>
              </a:solidFill>
            </a:endParaRPr>
          </a:p>
          <a:p>
            <a:pPr lvl="1" indent="-457200" algn="just"/>
            <a:r>
              <a:rPr lang="pt-BR" dirty="0" smtClean="0">
                <a:solidFill>
                  <a:schemeClr val="bg1"/>
                </a:solidFill>
              </a:rPr>
              <a:t> </a:t>
            </a:r>
            <a:r>
              <a:rPr lang="pt-BR" dirty="0">
                <a:solidFill>
                  <a:schemeClr val="bg1"/>
                </a:solidFill>
              </a:rPr>
              <a:t>Atração de novos investimentos em refinarias existentes, aumentando sua capacidade de conversão em derivados de maior valor agregado; </a:t>
            </a:r>
            <a:r>
              <a:rPr lang="pt-BR" dirty="0" smtClean="0">
                <a:solidFill>
                  <a:schemeClr val="bg1"/>
                </a:solidFill>
              </a:rPr>
              <a:t>e</a:t>
            </a:r>
          </a:p>
          <a:p>
            <a:pPr lvl="1" indent="-457200" algn="just"/>
            <a:endParaRPr lang="pt-BR" dirty="0" smtClean="0">
              <a:solidFill>
                <a:schemeClr val="bg1"/>
              </a:solidFill>
            </a:endParaRPr>
          </a:p>
          <a:p>
            <a:pPr lvl="1" indent="-457200" algn="just"/>
            <a:r>
              <a:rPr lang="pt-BR" dirty="0" smtClean="0">
                <a:solidFill>
                  <a:schemeClr val="bg1"/>
                </a:solidFill>
              </a:rPr>
              <a:t>Maior </a:t>
            </a:r>
            <a:r>
              <a:rPr lang="pt-BR" dirty="0">
                <a:solidFill>
                  <a:schemeClr val="bg1"/>
                </a:solidFill>
              </a:rPr>
              <a:t>competitividade para o setor, com possibilidade de implantação de novas refinarias.</a:t>
            </a:r>
          </a:p>
          <a:p>
            <a:pPr lvl="1" indent="-457200" algn="just"/>
            <a:endParaRPr lang="pt-BR" dirty="0">
              <a:solidFill>
                <a:schemeClr val="bg1"/>
              </a:solidFill>
            </a:endParaRPr>
          </a:p>
          <a:p>
            <a:pPr lvl="1" indent="-457200" algn="just"/>
            <a:endParaRPr lang="pt-BR" dirty="0" smtClean="0">
              <a:solidFill>
                <a:schemeClr val="bg1"/>
              </a:solidFill>
            </a:endParaRPr>
          </a:p>
          <a:p>
            <a:pPr lvl="1" indent="-457200" algn="just"/>
            <a:endParaRPr lang="pt-BR" dirty="0" smtClean="0">
              <a:solidFill>
                <a:schemeClr val="bg1"/>
              </a:solidFill>
            </a:endParaRPr>
          </a:p>
          <a:p>
            <a:pPr lvl="1" indent="-457200" algn="just"/>
            <a:endParaRPr lang="pt-BR" dirty="0">
              <a:solidFill>
                <a:schemeClr val="bg1"/>
              </a:solidFill>
            </a:endParaRPr>
          </a:p>
          <a:p>
            <a:pPr lvl="5" indent="-457200" algn="just"/>
            <a:endParaRPr lang="pt-BR" dirty="0">
              <a:solidFill>
                <a:schemeClr val="bg1"/>
              </a:solidFill>
            </a:endParaRPr>
          </a:p>
          <a:p>
            <a:pPr lvl="1" indent="-457200" algn="just">
              <a:spcAft>
                <a:spcPts val="600"/>
              </a:spcAft>
            </a:pPr>
            <a:endParaRPr lang="pt-BR" dirty="0" smtClean="0">
              <a:solidFill>
                <a:schemeClr val="bg1"/>
              </a:solidFill>
            </a:endParaRPr>
          </a:p>
        </p:txBody>
      </p:sp>
      <p:sp>
        <p:nvSpPr>
          <p:cNvPr id="14" name="Subtítulo 2"/>
          <p:cNvSpPr txBox="1">
            <a:spLocks/>
          </p:cNvSpPr>
          <p:nvPr/>
        </p:nvSpPr>
        <p:spPr>
          <a:xfrm>
            <a:off x="439506" y="416349"/>
            <a:ext cx="5637439" cy="303914"/>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baseline="0">
                <a:solidFill>
                  <a:schemeClr val="bg1"/>
                </a:solidFill>
                <a:effectLst>
                  <a:outerShdw blurRad="50800" dist="38100" dir="5400000" algn="t" rotWithShape="0">
                    <a:prstClr val="black">
                      <a:alpha val="40000"/>
                    </a:prstClr>
                  </a:outerShdw>
                </a:effectLst>
                <a:latin typeface="Raleway" panose="020B05030301010600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200" dirty="0" smtClean="0">
                <a:solidFill>
                  <a:schemeClr val="bg1">
                    <a:lumMod val="75000"/>
                    <a:lumOff val="25000"/>
                  </a:schemeClr>
                </a:solidFill>
                <a:effectLst/>
              </a:rPr>
              <a:t>Estrutura de mercado</a:t>
            </a:r>
            <a:endParaRPr lang="pt-BR" sz="1200" dirty="0">
              <a:solidFill>
                <a:schemeClr val="bg1">
                  <a:lumMod val="75000"/>
                  <a:lumOff val="25000"/>
                </a:schemeClr>
              </a:solidFill>
              <a:effectLst/>
            </a:endParaRPr>
          </a:p>
        </p:txBody>
      </p:sp>
      <p:sp>
        <p:nvSpPr>
          <p:cNvPr id="11" name="Espaço Reservado para Texto 19"/>
          <p:cNvSpPr txBox="1">
            <a:spLocks/>
          </p:cNvSpPr>
          <p:nvPr/>
        </p:nvSpPr>
        <p:spPr>
          <a:xfrm>
            <a:off x="591906" y="837362"/>
            <a:ext cx="11266539" cy="653243"/>
          </a:xfrm>
          <a:prstGeom prst="rect">
            <a:avLst/>
          </a:prstGeom>
        </p:spPr>
        <p:txBody>
          <a:bodyP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kern="1200" baseline="0">
                <a:solidFill>
                  <a:schemeClr val="tx1"/>
                </a:solidFill>
                <a:latin typeface="Raleway ExtraBold" panose="020B09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smtClean="0">
                <a:solidFill>
                  <a:schemeClr val="bg1">
                    <a:lumMod val="75000"/>
                    <a:lumOff val="25000"/>
                  </a:schemeClr>
                </a:solidFill>
              </a:rPr>
              <a:t>NOVA ESTRUTURA DO SETOR DE REFINO – PROPOSTA DE RESOLUÇÃO</a:t>
            </a:r>
            <a:endParaRPr lang="pt-BR" dirty="0">
              <a:solidFill>
                <a:schemeClr val="bg1">
                  <a:lumMod val="75000"/>
                  <a:lumOff val="25000"/>
                </a:schemeClr>
              </a:solidFill>
            </a:endParaRPr>
          </a:p>
        </p:txBody>
      </p:sp>
    </p:spTree>
    <p:extLst>
      <p:ext uri="{BB962C8B-B14F-4D97-AF65-F5344CB8AC3E}">
        <p14:creationId xmlns:p14="http://schemas.microsoft.com/office/powerpoint/2010/main" val="3237445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p:cNvSpPr/>
          <p:nvPr/>
        </p:nvSpPr>
        <p:spPr>
          <a:xfrm>
            <a:off x="534759" y="1182945"/>
            <a:ext cx="2048698" cy="978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grpSp>
        <p:nvGrpSpPr>
          <p:cNvPr id="19" name="Agrupar 18"/>
          <p:cNvGrpSpPr/>
          <p:nvPr/>
        </p:nvGrpSpPr>
        <p:grpSpPr>
          <a:xfrm>
            <a:off x="7067549" y="4772025"/>
            <a:ext cx="5124446" cy="2103392"/>
            <a:chOff x="7067549" y="4772025"/>
            <a:chExt cx="5124446" cy="2103392"/>
          </a:xfrm>
        </p:grpSpPr>
        <p:sp>
          <p:nvSpPr>
            <p:cNvPr id="20"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21" name="Imagem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
        <p:nvSpPr>
          <p:cNvPr id="14" name="Espaço Reservado para Texto 19"/>
          <p:cNvSpPr txBox="1">
            <a:spLocks/>
          </p:cNvSpPr>
          <p:nvPr/>
        </p:nvSpPr>
        <p:spPr>
          <a:xfrm>
            <a:off x="9342477" y="1620577"/>
            <a:ext cx="2749354" cy="35771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8300" lvl="1" indent="-368300"/>
            <a:r>
              <a:rPr lang="pt-BR" sz="1800" dirty="0" smtClean="0">
                <a:solidFill>
                  <a:schemeClr val="bg1"/>
                </a:solidFill>
              </a:rPr>
              <a:t>Baixa utilização de refinarias na América do Sul, Central e África</a:t>
            </a:r>
          </a:p>
          <a:p>
            <a:pPr marL="368300" lvl="1" indent="-368300"/>
            <a:r>
              <a:rPr lang="pt-BR" sz="1800" dirty="0" smtClean="0">
                <a:solidFill>
                  <a:schemeClr val="bg1"/>
                </a:solidFill>
              </a:rPr>
              <a:t>Necessidade de investimentos em conversão e tratamento para aumentar a utilização</a:t>
            </a:r>
          </a:p>
          <a:p>
            <a:pPr marL="368300" lvl="1" indent="-368300"/>
            <a:r>
              <a:rPr lang="pt-BR" sz="1800" dirty="0" smtClean="0">
                <a:solidFill>
                  <a:schemeClr val="bg1"/>
                </a:solidFill>
              </a:rPr>
              <a:t>Mercados competitivos apresentam utilização acima de 83%</a:t>
            </a:r>
          </a:p>
        </p:txBody>
      </p:sp>
      <p:sp>
        <p:nvSpPr>
          <p:cNvPr id="16" name="Espaço Reservado para Texto 19"/>
          <p:cNvSpPr txBox="1">
            <a:spLocks/>
          </p:cNvSpPr>
          <p:nvPr/>
        </p:nvSpPr>
        <p:spPr>
          <a:xfrm>
            <a:off x="439506" y="693588"/>
            <a:ext cx="11266539" cy="653243"/>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kern="1200" baseline="0">
                <a:solidFill>
                  <a:schemeClr val="tx1"/>
                </a:solidFill>
                <a:latin typeface="Raleway ExtraBold" panose="020B09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smtClean="0">
                <a:solidFill>
                  <a:schemeClr val="bg1">
                    <a:lumMod val="75000"/>
                    <a:lumOff val="25000"/>
                  </a:schemeClr>
                </a:solidFill>
              </a:rPr>
              <a:t>NOVA ESTRUTURA DE MERCADO – PROPOSTA DE RESOLUÇÃO</a:t>
            </a:r>
            <a:endParaRPr lang="pt-BR" dirty="0">
              <a:solidFill>
                <a:schemeClr val="bg1">
                  <a:lumMod val="75000"/>
                  <a:lumOff val="25000"/>
                </a:schemeClr>
              </a:solidFill>
            </a:endParaRPr>
          </a:p>
        </p:txBody>
      </p:sp>
      <p:sp>
        <p:nvSpPr>
          <p:cNvPr id="17" name="Subtítulo 2"/>
          <p:cNvSpPr txBox="1">
            <a:spLocks/>
          </p:cNvSpPr>
          <p:nvPr/>
        </p:nvSpPr>
        <p:spPr>
          <a:xfrm>
            <a:off x="439506" y="416349"/>
            <a:ext cx="5637439" cy="303914"/>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baseline="0">
                <a:solidFill>
                  <a:schemeClr val="bg1"/>
                </a:solidFill>
                <a:effectLst>
                  <a:outerShdw blurRad="50800" dist="38100" dir="5400000" algn="t" rotWithShape="0">
                    <a:prstClr val="black">
                      <a:alpha val="40000"/>
                    </a:prstClr>
                  </a:outerShdw>
                </a:effectLst>
                <a:latin typeface="Raleway" panose="020B05030301010600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200" dirty="0" smtClean="0">
                <a:solidFill>
                  <a:schemeClr val="bg1">
                    <a:lumMod val="75000"/>
                    <a:lumOff val="25000"/>
                  </a:schemeClr>
                </a:solidFill>
                <a:effectLst/>
              </a:rPr>
              <a:t>Estrutura de mercado</a:t>
            </a:r>
            <a:endParaRPr lang="pt-BR" sz="1200" dirty="0">
              <a:solidFill>
                <a:schemeClr val="bg1">
                  <a:lumMod val="75000"/>
                  <a:lumOff val="25000"/>
                </a:schemeClr>
              </a:solidFill>
              <a:effectLst/>
            </a:endParaRPr>
          </a:p>
        </p:txBody>
      </p:sp>
      <p:sp>
        <p:nvSpPr>
          <p:cNvPr id="5" name="Retângulo 4"/>
          <p:cNvSpPr/>
          <p:nvPr/>
        </p:nvSpPr>
        <p:spPr>
          <a:xfrm>
            <a:off x="389587" y="5330591"/>
            <a:ext cx="3308855" cy="369332"/>
          </a:xfrm>
          <a:prstGeom prst="rect">
            <a:avLst/>
          </a:prstGeom>
        </p:spPr>
        <p:txBody>
          <a:bodyPr wrap="none">
            <a:spAutoFit/>
          </a:bodyPr>
          <a:lstStyle/>
          <a:p>
            <a:r>
              <a:rPr lang="pt-BR" dirty="0">
                <a:solidFill>
                  <a:schemeClr val="bg1"/>
                </a:solidFill>
              </a:rPr>
              <a:t>Fonte: BP </a:t>
            </a:r>
            <a:r>
              <a:rPr lang="pt-BR" dirty="0" err="1">
                <a:solidFill>
                  <a:schemeClr val="bg1"/>
                </a:solidFill>
              </a:rPr>
              <a:t>Statistical</a:t>
            </a:r>
            <a:r>
              <a:rPr lang="pt-BR" dirty="0">
                <a:solidFill>
                  <a:schemeClr val="bg1"/>
                </a:solidFill>
              </a:rPr>
              <a:t> </a:t>
            </a:r>
            <a:r>
              <a:rPr lang="pt-BR" dirty="0" err="1">
                <a:solidFill>
                  <a:schemeClr val="bg1"/>
                </a:solidFill>
              </a:rPr>
              <a:t>Review</a:t>
            </a:r>
            <a:r>
              <a:rPr lang="pt-BR" dirty="0">
                <a:solidFill>
                  <a:schemeClr val="bg1"/>
                </a:solidFill>
              </a:rPr>
              <a:t>, 2018</a:t>
            </a:r>
          </a:p>
        </p:txBody>
      </p:sp>
      <p:pic>
        <p:nvPicPr>
          <p:cNvPr id="18" name="Imagem 17"/>
          <p:cNvPicPr/>
          <p:nvPr/>
        </p:nvPicPr>
        <p:blipFill>
          <a:blip r:embed="rId3">
            <a:extLst>
              <a:ext uri="{28A0092B-C50C-407E-A947-70E740481C1C}">
                <a14:useLocalDpi xmlns:a14="http://schemas.microsoft.com/office/drawing/2010/main" val="0"/>
              </a:ext>
            </a:extLst>
          </a:blip>
          <a:srcRect/>
          <a:stretch>
            <a:fillRect/>
          </a:stretch>
        </p:blipFill>
        <p:spPr bwMode="auto">
          <a:xfrm>
            <a:off x="389587" y="1346831"/>
            <a:ext cx="8125148" cy="3917704"/>
          </a:xfrm>
          <a:prstGeom prst="rect">
            <a:avLst/>
          </a:prstGeom>
          <a:noFill/>
          <a:ln>
            <a:noFill/>
          </a:ln>
        </p:spPr>
      </p:pic>
      <p:sp>
        <p:nvSpPr>
          <p:cNvPr id="7" name="Texto Explicativo Retangular com Cantos Arredondados 6"/>
          <p:cNvSpPr/>
          <p:nvPr/>
        </p:nvSpPr>
        <p:spPr>
          <a:xfrm>
            <a:off x="8789667" y="1073085"/>
            <a:ext cx="1680210" cy="547492"/>
          </a:xfrm>
          <a:prstGeom prst="wedgeRoundRectCallout">
            <a:avLst>
              <a:gd name="adj1" fmla="val -92001"/>
              <a:gd name="adj2" fmla="val 250393"/>
              <a:gd name="adj3" fmla="val 1666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t>Média mundial (83,7%)</a:t>
            </a:r>
            <a:endParaRPr lang="pt-BR" dirty="0"/>
          </a:p>
        </p:txBody>
      </p:sp>
      <p:sp>
        <p:nvSpPr>
          <p:cNvPr id="22" name="Texto Explicativo Retangular com Cantos Arredondados 21"/>
          <p:cNvSpPr/>
          <p:nvPr/>
        </p:nvSpPr>
        <p:spPr>
          <a:xfrm>
            <a:off x="9142727" y="4783098"/>
            <a:ext cx="1680210" cy="840461"/>
          </a:xfrm>
          <a:prstGeom prst="wedgeRoundRectCallout">
            <a:avLst>
              <a:gd name="adj1" fmla="val -112259"/>
              <a:gd name="adj2" fmla="val -180295"/>
              <a:gd name="adj3" fmla="val 16667"/>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solidFill>
                  <a:schemeClr val="bg1"/>
                </a:solidFill>
              </a:rPr>
              <a:t>América do sul e Central (66,1%)</a:t>
            </a:r>
            <a:endParaRPr lang="pt-BR" dirty="0">
              <a:solidFill>
                <a:schemeClr val="bg1"/>
              </a:solidFill>
            </a:endParaRPr>
          </a:p>
        </p:txBody>
      </p:sp>
      <p:sp>
        <p:nvSpPr>
          <p:cNvPr id="23" name="Texto Explicativo Retangular com Cantos Arredondados 22"/>
          <p:cNvSpPr/>
          <p:nvPr/>
        </p:nvSpPr>
        <p:spPr>
          <a:xfrm>
            <a:off x="7520773" y="5587363"/>
            <a:ext cx="1680210" cy="547492"/>
          </a:xfrm>
          <a:prstGeom prst="wedgeRoundRectCallout">
            <a:avLst>
              <a:gd name="adj1" fmla="val -28509"/>
              <a:gd name="adj2" fmla="val -329524"/>
              <a:gd name="adj3" fmla="val 16667"/>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solidFill>
                  <a:schemeClr val="bg1"/>
                </a:solidFill>
              </a:rPr>
              <a:t>África (59%)</a:t>
            </a:r>
            <a:endParaRPr lang="pt-BR" dirty="0">
              <a:solidFill>
                <a:schemeClr val="bg1"/>
              </a:solidFill>
            </a:endParaRPr>
          </a:p>
        </p:txBody>
      </p:sp>
    </p:spTree>
    <p:extLst>
      <p:ext uri="{BB962C8B-B14F-4D97-AF65-F5344CB8AC3E}">
        <p14:creationId xmlns:p14="http://schemas.microsoft.com/office/powerpoint/2010/main" val="3893512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ângulo 14"/>
          <p:cNvSpPr/>
          <p:nvPr/>
        </p:nvSpPr>
        <p:spPr>
          <a:xfrm>
            <a:off x="534759" y="1182945"/>
            <a:ext cx="2048698" cy="97830"/>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grpSp>
        <p:nvGrpSpPr>
          <p:cNvPr id="19" name="Agrupar 18"/>
          <p:cNvGrpSpPr/>
          <p:nvPr/>
        </p:nvGrpSpPr>
        <p:grpSpPr>
          <a:xfrm>
            <a:off x="7067549" y="4772025"/>
            <a:ext cx="5124446" cy="2103392"/>
            <a:chOff x="7067549" y="4772025"/>
            <a:chExt cx="5124446" cy="2103392"/>
          </a:xfrm>
        </p:grpSpPr>
        <p:sp>
          <p:nvSpPr>
            <p:cNvPr id="20" name="Triângulo Retângulo 7"/>
            <p:cNvSpPr/>
            <p:nvPr userDrawn="1"/>
          </p:nvSpPr>
          <p:spPr>
            <a:xfrm flipH="1">
              <a:off x="7067549" y="4772025"/>
              <a:ext cx="5124446" cy="2103392"/>
            </a:xfrm>
            <a:custGeom>
              <a:avLst/>
              <a:gdLst>
                <a:gd name="connsiteX0" fmla="*/ 0 w 10725665"/>
                <a:gd name="connsiteY0" fmla="*/ 5025144 h 5025144"/>
                <a:gd name="connsiteX1" fmla="*/ 0 w 10725665"/>
                <a:gd name="connsiteY1" fmla="*/ 0 h 5025144"/>
                <a:gd name="connsiteX2" fmla="*/ 10725665 w 10725665"/>
                <a:gd name="connsiteY2" fmla="*/ 5025144 h 5025144"/>
                <a:gd name="connsiteX3" fmla="*/ 0 w 10725665"/>
                <a:gd name="connsiteY3" fmla="*/ 5025144 h 5025144"/>
                <a:gd name="connsiteX0" fmla="*/ 0 w 13271157"/>
                <a:gd name="connsiteY0" fmla="*/ 5025144 h 5025144"/>
                <a:gd name="connsiteX1" fmla="*/ 0 w 13271157"/>
                <a:gd name="connsiteY1" fmla="*/ 0 h 5025144"/>
                <a:gd name="connsiteX2" fmla="*/ 13271157 w 13271157"/>
                <a:gd name="connsiteY2" fmla="*/ 5012787 h 5025144"/>
                <a:gd name="connsiteX3" fmla="*/ 0 w 13271157"/>
                <a:gd name="connsiteY3" fmla="*/ 5025144 h 5025144"/>
              </a:gdLst>
              <a:ahLst/>
              <a:cxnLst>
                <a:cxn ang="0">
                  <a:pos x="connsiteX0" y="connsiteY0"/>
                </a:cxn>
                <a:cxn ang="0">
                  <a:pos x="connsiteX1" y="connsiteY1"/>
                </a:cxn>
                <a:cxn ang="0">
                  <a:pos x="connsiteX2" y="connsiteY2"/>
                </a:cxn>
                <a:cxn ang="0">
                  <a:pos x="connsiteX3" y="connsiteY3"/>
                </a:cxn>
              </a:cxnLst>
              <a:rect l="l" t="t" r="r" b="b"/>
              <a:pathLst>
                <a:path w="13271157" h="5025144">
                  <a:moveTo>
                    <a:pt x="0" y="5025144"/>
                  </a:moveTo>
                  <a:lnTo>
                    <a:pt x="0" y="0"/>
                  </a:lnTo>
                  <a:lnTo>
                    <a:pt x="13271157" y="5012787"/>
                  </a:lnTo>
                  <a:lnTo>
                    <a:pt x="0" y="5025144"/>
                  </a:lnTo>
                  <a:close/>
                </a:path>
              </a:pathLst>
            </a:custGeom>
            <a:solidFill>
              <a:srgbClr val="FFFFFF"/>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r"/>
              <a:endParaRPr lang="pt-BR">
                <a:effectLst>
                  <a:outerShdw blurRad="50800" dist="38100" dir="13500000" algn="br" rotWithShape="0">
                    <a:prstClr val="black">
                      <a:alpha val="40000"/>
                    </a:prstClr>
                  </a:outerShdw>
                </a:effectLst>
              </a:endParaRPr>
            </a:p>
          </p:txBody>
        </p:sp>
        <p:pic>
          <p:nvPicPr>
            <p:cNvPr id="21" name="Imagem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753475" y="5984061"/>
              <a:ext cx="3196862" cy="609373"/>
            </a:xfrm>
            <a:prstGeom prst="rect">
              <a:avLst/>
            </a:prstGeom>
          </p:spPr>
        </p:pic>
      </p:grpSp>
      <p:sp>
        <p:nvSpPr>
          <p:cNvPr id="14" name="Espaço Reservado para Texto 19"/>
          <p:cNvSpPr txBox="1">
            <a:spLocks/>
          </p:cNvSpPr>
          <p:nvPr/>
        </p:nvSpPr>
        <p:spPr>
          <a:xfrm>
            <a:off x="8749024" y="2812759"/>
            <a:ext cx="3141528" cy="273547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8300" lvl="1" indent="-368300"/>
            <a:r>
              <a:rPr lang="pt-BR" sz="1800" dirty="0" smtClean="0">
                <a:solidFill>
                  <a:schemeClr val="bg1"/>
                </a:solidFill>
              </a:rPr>
              <a:t>Necessários investimentos a serem realizados por agentes privados para aumentar a utilização das refinarias existentes</a:t>
            </a:r>
          </a:p>
          <a:p>
            <a:pPr marL="368300" lvl="1" indent="-368300"/>
            <a:r>
              <a:rPr lang="pt-BR" sz="1800" dirty="0" smtClean="0">
                <a:solidFill>
                  <a:schemeClr val="bg1"/>
                </a:solidFill>
              </a:rPr>
              <a:t>Necessários investimentos por agentes privados para instalação de novas refinarias</a:t>
            </a:r>
          </a:p>
        </p:txBody>
      </p:sp>
      <p:sp>
        <p:nvSpPr>
          <p:cNvPr id="17" name="Subtítulo 2"/>
          <p:cNvSpPr txBox="1">
            <a:spLocks/>
          </p:cNvSpPr>
          <p:nvPr/>
        </p:nvSpPr>
        <p:spPr>
          <a:xfrm>
            <a:off x="439506" y="416349"/>
            <a:ext cx="5637439" cy="303914"/>
          </a:xfrm>
          <a:prstGeom prst="rect">
            <a:avLst/>
          </a:prstGeom>
          <a:noFill/>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800" b="1" i="0" kern="1200" baseline="0">
                <a:solidFill>
                  <a:schemeClr val="bg1"/>
                </a:solidFill>
                <a:effectLst>
                  <a:outerShdw blurRad="50800" dist="38100" dir="5400000" algn="t" rotWithShape="0">
                    <a:prstClr val="black">
                      <a:alpha val="40000"/>
                    </a:prstClr>
                  </a:outerShdw>
                </a:effectLst>
                <a:latin typeface="Raleway" panose="020B0503030101060003"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pt-BR" sz="1200" dirty="0" smtClean="0">
                <a:solidFill>
                  <a:schemeClr val="bg1">
                    <a:lumMod val="75000"/>
                    <a:lumOff val="25000"/>
                  </a:schemeClr>
                </a:solidFill>
                <a:effectLst/>
              </a:rPr>
              <a:t>Estrutura de mercado</a:t>
            </a:r>
            <a:endParaRPr lang="pt-BR" sz="1200" dirty="0">
              <a:solidFill>
                <a:schemeClr val="bg1">
                  <a:lumMod val="75000"/>
                  <a:lumOff val="25000"/>
                </a:schemeClr>
              </a:solidFill>
              <a:effectLst/>
            </a:endParaRPr>
          </a:p>
        </p:txBody>
      </p:sp>
      <p:grpSp>
        <p:nvGrpSpPr>
          <p:cNvPr id="6" name="Agrupar 5"/>
          <p:cNvGrpSpPr/>
          <p:nvPr/>
        </p:nvGrpSpPr>
        <p:grpSpPr>
          <a:xfrm>
            <a:off x="993254" y="1386950"/>
            <a:ext cx="7454328" cy="3846912"/>
            <a:chOff x="993254" y="1386950"/>
            <a:chExt cx="7454328" cy="3846912"/>
          </a:xfrm>
        </p:grpSpPr>
        <p:pic>
          <p:nvPicPr>
            <p:cNvPr id="2" name="Imagem 1"/>
            <p:cNvPicPr>
              <a:picLocks noChangeAspect="1"/>
            </p:cNvPicPr>
            <p:nvPr/>
          </p:nvPicPr>
          <p:blipFill>
            <a:blip r:embed="rId3"/>
            <a:stretch>
              <a:fillRect/>
            </a:stretch>
          </p:blipFill>
          <p:spPr>
            <a:xfrm>
              <a:off x="993254" y="1386950"/>
              <a:ext cx="7454328" cy="3846912"/>
            </a:xfrm>
            <a:prstGeom prst="rect">
              <a:avLst/>
            </a:prstGeom>
          </p:spPr>
        </p:pic>
        <p:cxnSp>
          <p:nvCxnSpPr>
            <p:cNvPr id="4" name="Conector reto 3"/>
            <p:cNvCxnSpPr/>
            <p:nvPr/>
          </p:nvCxnSpPr>
          <p:spPr>
            <a:xfrm flipH="1">
              <a:off x="2438400" y="2865120"/>
              <a:ext cx="518922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Conector reto 23"/>
            <p:cNvCxnSpPr/>
            <p:nvPr/>
          </p:nvCxnSpPr>
          <p:spPr>
            <a:xfrm flipH="1">
              <a:off x="2491740" y="1809513"/>
              <a:ext cx="5135880" cy="0"/>
            </a:xfrm>
            <a:prstGeom prst="lin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6" name="Conector reto 25"/>
            <p:cNvCxnSpPr/>
            <p:nvPr/>
          </p:nvCxnSpPr>
          <p:spPr>
            <a:xfrm flipH="1">
              <a:off x="2438400" y="2100247"/>
              <a:ext cx="5189220"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grpSp>
      <p:sp>
        <p:nvSpPr>
          <p:cNvPr id="27" name="Texto Explicativo Retangular com Cantos Arredondados 26"/>
          <p:cNvSpPr/>
          <p:nvPr/>
        </p:nvSpPr>
        <p:spPr>
          <a:xfrm>
            <a:off x="9288378" y="1983284"/>
            <a:ext cx="1680210" cy="547492"/>
          </a:xfrm>
          <a:prstGeom prst="wedgeRoundRectCallout">
            <a:avLst>
              <a:gd name="adj1" fmla="val -148084"/>
              <a:gd name="adj2" fmla="val -29684"/>
              <a:gd name="adj3" fmla="val 16667"/>
            </a:avLst>
          </a:prstGeom>
          <a:solidFill>
            <a:srgbClr val="00B050"/>
          </a:solidFill>
          <a:ln>
            <a:solidFill>
              <a:srgbClr val="00B05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solidFill>
                  <a:schemeClr val="bg1"/>
                </a:solidFill>
              </a:rPr>
              <a:t>Mundo (83%)</a:t>
            </a:r>
            <a:endParaRPr lang="pt-BR" dirty="0">
              <a:solidFill>
                <a:schemeClr val="bg1"/>
              </a:solidFill>
            </a:endParaRPr>
          </a:p>
        </p:txBody>
      </p:sp>
      <p:sp>
        <p:nvSpPr>
          <p:cNvPr id="23" name="Texto Explicativo Retangular com Cantos Arredondados 22"/>
          <p:cNvSpPr/>
          <p:nvPr/>
        </p:nvSpPr>
        <p:spPr>
          <a:xfrm>
            <a:off x="243189" y="2591374"/>
            <a:ext cx="1680210" cy="547492"/>
          </a:xfrm>
          <a:prstGeom prst="wedgeRoundRectCallout">
            <a:avLst>
              <a:gd name="adj1" fmla="val 77581"/>
              <a:gd name="adj2" fmla="val 214"/>
              <a:gd name="adj3" fmla="val 16667"/>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solidFill>
                  <a:schemeClr val="bg1"/>
                </a:solidFill>
              </a:rPr>
              <a:t>África (59%)</a:t>
            </a:r>
            <a:endParaRPr lang="pt-BR" dirty="0">
              <a:solidFill>
                <a:schemeClr val="bg1"/>
              </a:solidFill>
            </a:endParaRPr>
          </a:p>
        </p:txBody>
      </p:sp>
      <p:sp>
        <p:nvSpPr>
          <p:cNvPr id="25" name="Texto Explicativo Retangular com Cantos Arredondados 24"/>
          <p:cNvSpPr/>
          <p:nvPr/>
        </p:nvSpPr>
        <p:spPr>
          <a:xfrm>
            <a:off x="9284335" y="1256205"/>
            <a:ext cx="1680210" cy="547492"/>
          </a:xfrm>
          <a:prstGeom prst="wedgeRoundRectCallout">
            <a:avLst>
              <a:gd name="adj1" fmla="val -147451"/>
              <a:gd name="adj2" fmla="val 52328"/>
              <a:gd name="adj3" fmla="val 16667"/>
            </a:avLst>
          </a:prstGeom>
          <a:solidFill>
            <a:schemeClr val="accent1">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pt-BR" dirty="0" smtClean="0">
                <a:solidFill>
                  <a:schemeClr val="bg1"/>
                </a:solidFill>
              </a:rPr>
              <a:t>EUA (93%)</a:t>
            </a:r>
            <a:endParaRPr lang="pt-BR" dirty="0">
              <a:solidFill>
                <a:schemeClr val="bg1"/>
              </a:solidFill>
            </a:endParaRPr>
          </a:p>
        </p:txBody>
      </p:sp>
      <p:sp>
        <p:nvSpPr>
          <p:cNvPr id="18" name="Espaço Reservado para Texto 19"/>
          <p:cNvSpPr txBox="1">
            <a:spLocks/>
          </p:cNvSpPr>
          <p:nvPr/>
        </p:nvSpPr>
        <p:spPr>
          <a:xfrm>
            <a:off x="534759" y="741964"/>
            <a:ext cx="11266539" cy="653243"/>
          </a:xfrm>
          <a:prstGeom prst="rect">
            <a:avLst/>
          </a:prstGeom>
        </p:spPr>
        <p:txBody>
          <a:bodyPr>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kern="1200" baseline="0">
                <a:solidFill>
                  <a:schemeClr val="tx1"/>
                </a:solidFill>
                <a:latin typeface="Raleway ExtraBold" panose="020B09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smtClean="0">
                <a:solidFill>
                  <a:schemeClr val="bg1">
                    <a:lumMod val="75000"/>
                    <a:lumOff val="25000"/>
                  </a:schemeClr>
                </a:solidFill>
              </a:rPr>
              <a:t>NOVA ESTRUTURA DO SETOR DE REFINO – PROPOSTA DE RESOLUÇÃO</a:t>
            </a:r>
            <a:endParaRPr lang="pt-BR" dirty="0">
              <a:solidFill>
                <a:schemeClr val="bg1">
                  <a:lumMod val="75000"/>
                  <a:lumOff val="25000"/>
                </a:schemeClr>
              </a:solidFill>
            </a:endParaRPr>
          </a:p>
        </p:txBody>
      </p:sp>
    </p:spTree>
    <p:extLst>
      <p:ext uri="{BB962C8B-B14F-4D97-AF65-F5344CB8AC3E}">
        <p14:creationId xmlns:p14="http://schemas.microsoft.com/office/powerpoint/2010/main" val="240238776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85728" y="165542"/>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chemeClr val="accent1">
                    <a:lumMod val="50000"/>
                  </a:schemeClr>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chemeClr val="accent1">
                  <a:lumMod val="50000"/>
                </a:schemeClr>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256100894"/>
              </p:ext>
            </p:extLst>
          </p:nvPr>
        </p:nvGraphicFramePr>
        <p:xfrm>
          <a:off x="851337" y="2298588"/>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chemeClr val="accent6">
                              <a:lumMod val="40000"/>
                              <a:lumOff val="60000"/>
                            </a:schemeClr>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40000"/>
                              <a:lumOff val="60000"/>
                            </a:schemeClr>
                          </a:solidFill>
                        </a:rPr>
                        <a:t>SPG </a:t>
                      </a:r>
                      <a:r>
                        <a:rPr lang="en-US" sz="2800" b="1" baseline="0" dirty="0" smtClean="0">
                          <a:solidFill>
                            <a:schemeClr val="accent6">
                              <a:lumMod val="40000"/>
                              <a:lumOff val="60000"/>
                            </a:schemeClr>
                          </a:solidFill>
                        </a:rPr>
                        <a:t> </a:t>
                      </a:r>
                      <a:r>
                        <a:rPr lang="en-US" sz="2800" b="1" dirty="0" smtClean="0">
                          <a:solidFill>
                            <a:schemeClr val="accent6">
                              <a:lumMod val="40000"/>
                              <a:lumOff val="60000"/>
                            </a:schemeClr>
                          </a:solidFill>
                        </a:rPr>
                        <a:t>(Renata Isfer</a:t>
                      </a:r>
                      <a:r>
                        <a:rPr lang="en-US" sz="2800" b="1" baseline="0" dirty="0" smtClean="0">
                          <a:solidFill>
                            <a:schemeClr val="accent6">
                              <a:lumMod val="40000"/>
                              <a:lumOff val="60000"/>
                            </a:schemeClr>
                          </a:solidFill>
                        </a:rPr>
                        <a:t>)</a:t>
                      </a:r>
                      <a:endParaRPr lang="en-US" sz="2800" b="1" dirty="0" smtClean="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40000"/>
                              <a:lumOff val="60000"/>
                            </a:schemeClr>
                          </a:solidFill>
                        </a:rPr>
                        <a:t>Contribuições</a:t>
                      </a:r>
                      <a:r>
                        <a:rPr lang="en-US" sz="2800" b="1" dirty="0" smtClean="0">
                          <a:solidFill>
                            <a:schemeClr val="accent6">
                              <a:lumMod val="40000"/>
                              <a:lumOff val="60000"/>
                            </a:schemeClr>
                          </a:solidFill>
                        </a:rPr>
                        <a:t> / </a:t>
                      </a:r>
                      <a:r>
                        <a:rPr lang="en-US" sz="2800" b="1" dirty="0" err="1" smtClean="0">
                          <a:solidFill>
                            <a:schemeClr val="accent6">
                              <a:lumMod val="40000"/>
                              <a:lumOff val="60000"/>
                            </a:schemeClr>
                          </a:solidFill>
                        </a:rPr>
                        <a:t>Aprovação</a:t>
                      </a:r>
                      <a:endParaRPr lang="en-US" sz="2800" b="1" dirty="0">
                        <a:solidFill>
                          <a:schemeClr val="accent6">
                            <a:lumMod val="40000"/>
                            <a:lumOff val="6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40000"/>
                              <a:lumOff val="60000"/>
                            </a:schemeClr>
                          </a:solidFill>
                        </a:rPr>
                        <a:t>CNPE</a:t>
                      </a:r>
                      <a:endParaRPr lang="en-US" sz="28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2674083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ço Reservado para Texto 19"/>
          <p:cNvSpPr txBox="1">
            <a:spLocks/>
          </p:cNvSpPr>
          <p:nvPr/>
        </p:nvSpPr>
        <p:spPr>
          <a:xfrm>
            <a:off x="292318" y="48137"/>
            <a:ext cx="11610746" cy="5967652"/>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200" b="1" dirty="0" smtClean="0">
                <a:solidFill>
                  <a:schemeClr val="bg1"/>
                </a:solidFill>
              </a:rPr>
              <a:t>RESOLUÇÃO </a:t>
            </a:r>
            <a:r>
              <a:rPr lang="pt-BR" sz="2200" b="1" dirty="0">
                <a:solidFill>
                  <a:schemeClr val="bg1"/>
                </a:solidFill>
              </a:rPr>
              <a:t>Nº       , DE 9 DE MAIO DE 2019</a:t>
            </a:r>
            <a:r>
              <a:rPr lang="pt-BR" sz="2200" dirty="0">
                <a:solidFill>
                  <a:schemeClr val="bg1"/>
                </a:solidFill>
              </a:rPr>
              <a:t>.</a:t>
            </a:r>
          </a:p>
          <a:p>
            <a:pPr marL="5919788" indent="0">
              <a:buNone/>
            </a:pPr>
            <a:r>
              <a:rPr lang="pt-BR" sz="2200" dirty="0" smtClean="0">
                <a:solidFill>
                  <a:schemeClr val="bg1"/>
                </a:solidFill>
              </a:rPr>
              <a:t>Estabelece </a:t>
            </a:r>
            <a:r>
              <a:rPr lang="pt-BR" sz="2200" dirty="0">
                <a:solidFill>
                  <a:schemeClr val="bg1"/>
                </a:solidFill>
              </a:rPr>
              <a:t>diretrizes para a promoção da livre concorrência na atividade de refino no País</a:t>
            </a:r>
            <a:r>
              <a:rPr lang="pt-BR" sz="2200" dirty="0" smtClean="0">
                <a:solidFill>
                  <a:schemeClr val="bg1"/>
                </a:solidFill>
              </a:rPr>
              <a:t>.</a:t>
            </a:r>
          </a:p>
          <a:p>
            <a:pPr marL="0" indent="895350" algn="just">
              <a:buNone/>
            </a:pPr>
            <a:r>
              <a:rPr lang="pt-BR" sz="2200" b="1" dirty="0" smtClean="0">
                <a:solidFill>
                  <a:schemeClr val="bg1"/>
                </a:solidFill>
              </a:rPr>
              <a:t>O </a:t>
            </a:r>
            <a:r>
              <a:rPr lang="pt-BR" sz="2200" b="1" dirty="0">
                <a:solidFill>
                  <a:schemeClr val="bg1"/>
                </a:solidFill>
              </a:rPr>
              <a:t>PRESIDENTE DO CONSELHO NACIONAL DE POLÍTICA ENERGÉTICA - CNPE</a:t>
            </a:r>
            <a:r>
              <a:rPr lang="pt-BR" sz="2200" dirty="0">
                <a:solidFill>
                  <a:schemeClr val="bg1"/>
                </a:solidFill>
              </a:rPr>
              <a:t>, no uso de suas atribuições, tendo em vista o disposto no art. 1º, inciso III, no art. 2º, </a:t>
            </a:r>
            <a:r>
              <a:rPr lang="pt-BR" sz="2200" b="1" dirty="0">
                <a:solidFill>
                  <a:schemeClr val="bg1"/>
                </a:solidFill>
              </a:rPr>
              <a:t>caput</a:t>
            </a:r>
            <a:r>
              <a:rPr lang="pt-BR" sz="2200" dirty="0">
                <a:solidFill>
                  <a:schemeClr val="bg1"/>
                </a:solidFill>
              </a:rPr>
              <a:t>, inciso IX, da Lei nº 9.478, de 6 de agosto de 1997, no art. 2º, § 3º, inciso III, do Decreto nº 3.520, de 21 de junho de 2000, no art. 7º, inciso III, e no art. 14, </a:t>
            </a:r>
            <a:r>
              <a:rPr lang="pt-BR" sz="2200" b="1" dirty="0">
                <a:solidFill>
                  <a:schemeClr val="bg1"/>
                </a:solidFill>
              </a:rPr>
              <a:t>caput</a:t>
            </a:r>
            <a:r>
              <a:rPr lang="pt-BR" sz="2200" dirty="0">
                <a:solidFill>
                  <a:schemeClr val="bg1"/>
                </a:solidFill>
              </a:rPr>
              <a:t>, do Regimento Interno do CNPE, aprovado pela Resolução nº 7, de 10 de novembro de 2009, nas deliberações da 4ª Reunião Extraordinária, realizada em 9 de maio de 2019, o que consta do Processo nº 48380.000080/2019-11, e </a:t>
            </a:r>
          </a:p>
          <a:p>
            <a:pPr marL="0" indent="895350" algn="just">
              <a:buNone/>
            </a:pPr>
            <a:r>
              <a:rPr lang="pt-BR" sz="2200" dirty="0" smtClean="0">
                <a:solidFill>
                  <a:schemeClr val="bg1"/>
                </a:solidFill>
              </a:rPr>
              <a:t>Considerando </a:t>
            </a:r>
            <a:r>
              <a:rPr lang="pt-BR" sz="2200" dirty="0">
                <a:solidFill>
                  <a:schemeClr val="bg1"/>
                </a:solidFill>
              </a:rPr>
              <a:t>os objetivos da Política Energética Nacional estabelecidos no art. 1º, incisos I, III, V, IX e XI e as atividades que integram o monopólio da União estabelecidas no art. 4º da Lei nº 9.478, de 6 de agosto de 1997</a:t>
            </a:r>
            <a:r>
              <a:rPr lang="pt-BR" sz="2200" dirty="0" smtClean="0">
                <a:solidFill>
                  <a:schemeClr val="bg1"/>
                </a:solidFill>
              </a:rPr>
              <a:t>;</a:t>
            </a:r>
            <a:endParaRPr lang="pt-BR" sz="2200" dirty="0">
              <a:solidFill>
                <a:schemeClr val="bg1"/>
              </a:solidFill>
            </a:endParaRPr>
          </a:p>
          <a:p>
            <a:pPr marL="0" indent="895350" algn="just">
              <a:buNone/>
            </a:pPr>
            <a:r>
              <a:rPr lang="pt-BR" sz="2200" dirty="0">
                <a:solidFill>
                  <a:schemeClr val="bg1"/>
                </a:solidFill>
              </a:rPr>
              <a:t>Considerando que o abastecimento nacional de combustíveis é considerado de utilidade pública pelo § 1º do art. 1º da Lei nº 9.847, de 26 de outubro de 1999, o qual abrange a atividade de refino</a:t>
            </a:r>
            <a:r>
              <a:rPr lang="pt-BR" sz="2200" dirty="0" smtClean="0">
                <a:solidFill>
                  <a:schemeClr val="bg1"/>
                </a:solidFill>
              </a:rPr>
              <a:t>;</a:t>
            </a:r>
            <a:r>
              <a:rPr lang="pt-BR" sz="2200" dirty="0">
                <a:solidFill>
                  <a:schemeClr val="bg1"/>
                </a:solidFill>
              </a:rPr>
              <a:t> </a:t>
            </a:r>
          </a:p>
          <a:p>
            <a:pPr marL="0" indent="895350" algn="just">
              <a:buNone/>
            </a:pPr>
            <a:r>
              <a:rPr lang="pt-BR" sz="2200" dirty="0">
                <a:solidFill>
                  <a:schemeClr val="bg1"/>
                </a:solidFill>
              </a:rPr>
              <a:t>Considerando as competências da Agência Nacional do Petróleo, Gás Natural e Biocombustíveis – ANP estabelecidas no art. 8º da Lei nº 9.478, de 6 de agosto de 1997;</a:t>
            </a:r>
          </a:p>
          <a:p>
            <a:pPr marL="0" indent="0" algn="just">
              <a:buNone/>
            </a:pPr>
            <a:endParaRPr lang="pt-BR" sz="2000" dirty="0" smtClean="0">
              <a:solidFill>
                <a:schemeClr val="bg1"/>
              </a:solidFill>
            </a:endParaRPr>
          </a:p>
          <a:p>
            <a:pPr marL="0" indent="0" algn="ctr">
              <a:spcAft>
                <a:spcPts val="600"/>
              </a:spcAft>
              <a:buNone/>
            </a:pPr>
            <a:endParaRPr lang="pt-BR" sz="3200" dirty="0">
              <a:solidFill>
                <a:schemeClr val="bg1"/>
              </a:solidFill>
            </a:endParaRPr>
          </a:p>
          <a:p>
            <a:pPr marL="0" indent="0" algn="just">
              <a:spcAft>
                <a:spcPts val="600"/>
              </a:spcAft>
              <a:buNone/>
            </a:pPr>
            <a:r>
              <a:rPr lang="pt-BR" sz="3200" dirty="0">
                <a:solidFill>
                  <a:schemeClr val="bg1"/>
                </a:solidFill>
              </a:rPr>
              <a:t>	</a:t>
            </a:r>
            <a:endParaRPr lang="pt-BR" dirty="0" smtClean="0">
              <a:solidFill>
                <a:schemeClr val="bg1"/>
              </a:solidFill>
            </a:endParaRP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Tree>
    <p:extLst>
      <p:ext uri="{BB962C8B-B14F-4D97-AF65-F5344CB8AC3E}">
        <p14:creationId xmlns:p14="http://schemas.microsoft.com/office/powerpoint/2010/main" val="9346369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0" y="173104"/>
            <a:ext cx="4876800" cy="704850"/>
          </a:xfrm>
          <a:prstGeom prst="rect">
            <a:avLst/>
          </a:prstGeom>
        </p:spPr>
      </p:pic>
      <p:sp>
        <p:nvSpPr>
          <p:cNvPr id="6" name="Retângulo 5"/>
          <p:cNvSpPr/>
          <p:nvPr/>
        </p:nvSpPr>
        <p:spPr>
          <a:xfrm>
            <a:off x="599090" y="935420"/>
            <a:ext cx="10920248" cy="5232202"/>
          </a:xfrm>
          <a:prstGeom prst="rect">
            <a:avLst/>
          </a:prstGeom>
        </p:spPr>
        <p:txBody>
          <a:bodyPr wrap="square">
            <a:spAutoFit/>
          </a:bodyPr>
          <a:lstStyle/>
          <a:p>
            <a:pPr algn="ctr"/>
            <a:r>
              <a:rPr lang="pt-BR" sz="5400" b="1" dirty="0" smtClean="0">
                <a:solidFill>
                  <a:srgbClr val="002060"/>
                </a:solidFill>
                <a:effectLst>
                  <a:outerShdw blurRad="38100" dist="38100" dir="2700000" algn="tl">
                    <a:srgbClr val="000000">
                      <a:alpha val="43137"/>
                    </a:srgbClr>
                  </a:outerShdw>
                </a:effectLst>
              </a:rPr>
              <a:t>Abertura</a:t>
            </a:r>
            <a:endParaRPr lang="pt-BR" sz="4400" b="1" dirty="0">
              <a:solidFill>
                <a:srgbClr val="002060"/>
              </a:solidFill>
              <a:effectLst>
                <a:outerShdw blurRad="38100" dist="38100" dir="2700000" algn="tl">
                  <a:srgbClr val="000000">
                    <a:alpha val="43137"/>
                  </a:srgbClr>
                </a:outerShdw>
              </a:effectLst>
            </a:endParaRPr>
          </a:p>
          <a:p>
            <a:endParaRPr lang="pt-BR" sz="4400" b="1" dirty="0">
              <a:solidFill>
                <a:srgbClr val="002060"/>
              </a:solidFill>
              <a:effectLst>
                <a:outerShdw blurRad="38100" dist="38100" dir="2700000" algn="tl">
                  <a:srgbClr val="000000">
                    <a:alpha val="43137"/>
                  </a:srgbClr>
                </a:outerShdw>
              </a:effectLst>
            </a:endParaRPr>
          </a:p>
          <a:p>
            <a:pPr algn="ctr"/>
            <a:r>
              <a:rPr lang="pt-BR" sz="6000" b="1" dirty="0">
                <a:solidFill>
                  <a:srgbClr val="002060"/>
                </a:solidFill>
                <a:effectLst>
                  <a:outerShdw blurRad="38100" dist="38100" dir="2700000" algn="tl">
                    <a:srgbClr val="000000">
                      <a:alpha val="43137"/>
                    </a:srgbClr>
                  </a:outerShdw>
                </a:effectLst>
              </a:rPr>
              <a:t>Boas vindas</a:t>
            </a:r>
          </a:p>
          <a:p>
            <a:endParaRPr lang="pt-BR" sz="4400" b="1" dirty="0" smtClean="0">
              <a:solidFill>
                <a:srgbClr val="002060"/>
              </a:solidFill>
              <a:effectLst>
                <a:outerShdw blurRad="38100" dist="38100" dir="2700000" algn="tl">
                  <a:srgbClr val="000000">
                    <a:alpha val="43137"/>
                  </a:srgbClr>
                </a:outerShdw>
              </a:effectLst>
            </a:endParaRPr>
          </a:p>
          <a:p>
            <a:endParaRPr lang="pt-BR" sz="4400" b="1" dirty="0">
              <a:solidFill>
                <a:srgbClr val="002060"/>
              </a:solidFill>
              <a:effectLst>
                <a:outerShdw blurRad="38100" dist="38100" dir="2700000" algn="tl">
                  <a:srgbClr val="000000">
                    <a:alpha val="43137"/>
                  </a:srgbClr>
                </a:outerShdw>
              </a:effectLst>
            </a:endParaRPr>
          </a:p>
          <a:p>
            <a:pPr marR="19720" algn="ctr"/>
            <a:r>
              <a:rPr lang="pt-BR" sz="4400" b="1" dirty="0">
                <a:solidFill>
                  <a:srgbClr val="002060"/>
                </a:solidFill>
                <a:effectLst>
                  <a:outerShdw blurRad="38100" dist="38100" dir="2700000" algn="tl">
                    <a:srgbClr val="000000">
                      <a:alpha val="43137"/>
                    </a:srgbClr>
                  </a:outerShdw>
                </a:effectLst>
              </a:rPr>
              <a:t>Presidente do CNPE</a:t>
            </a:r>
          </a:p>
          <a:p>
            <a:pPr marR="19750" algn="ctr"/>
            <a:r>
              <a:rPr lang="pt-BR" sz="4400" b="1" dirty="0">
                <a:solidFill>
                  <a:srgbClr val="002060"/>
                </a:solidFill>
                <a:effectLst>
                  <a:outerShdw blurRad="38100" dist="38100" dir="2700000" algn="tl">
                    <a:srgbClr val="000000">
                      <a:alpha val="43137"/>
                    </a:srgbClr>
                  </a:outerShdw>
                </a:effectLst>
              </a:rPr>
              <a:t>Ministro de Estado de Minas e Energia</a:t>
            </a:r>
          </a:p>
        </p:txBody>
      </p:sp>
    </p:spTree>
    <p:extLst>
      <p:ext uri="{BB962C8B-B14F-4D97-AF65-F5344CB8AC3E}">
        <p14:creationId xmlns:p14="http://schemas.microsoft.com/office/powerpoint/2010/main" val="28136645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60711" y="179223"/>
            <a:ext cx="11266098" cy="400110"/>
          </a:xfrm>
          <a:prstGeom prst="rect">
            <a:avLst/>
          </a:prstGeom>
        </p:spPr>
        <p:txBody>
          <a:bodyPr wrap="square">
            <a:spAutoFit/>
          </a:bodyPr>
          <a:lstStyle/>
          <a:p>
            <a:pPr algn="just">
              <a:spcBef>
                <a:spcPts val="600"/>
              </a:spcBef>
            </a:pPr>
            <a:r>
              <a:rPr lang="pt-BR" sz="2000" dirty="0" smtClean="0">
                <a:solidFill>
                  <a:schemeClr val="bg1"/>
                </a:solidFill>
              </a:rPr>
              <a:t>	</a:t>
            </a:r>
            <a:endParaRPr lang="pt-BR" sz="2000" dirty="0">
              <a:solidFill>
                <a:schemeClr val="bg1"/>
              </a:solidFill>
            </a:endParaRPr>
          </a:p>
        </p:txBody>
      </p:sp>
      <p:sp>
        <p:nvSpPr>
          <p:cNvPr id="3" name="Retângulo 2"/>
          <p:cNvSpPr/>
          <p:nvPr/>
        </p:nvSpPr>
        <p:spPr>
          <a:xfrm>
            <a:off x="500063" y="479317"/>
            <a:ext cx="11126745" cy="5176495"/>
          </a:xfrm>
          <a:prstGeom prst="rect">
            <a:avLst/>
          </a:prstGeom>
        </p:spPr>
        <p:txBody>
          <a:bodyPr wrap="square">
            <a:spAutoFit/>
          </a:bodyPr>
          <a:lstStyle/>
          <a:p>
            <a:pPr indent="900430" algn="just">
              <a:spcBef>
                <a:spcPts val="1000"/>
              </a:spcBef>
              <a:tabLst>
                <a:tab pos="900430" algn="l"/>
                <a:tab pos="449580" algn="l"/>
              </a:tabLst>
            </a:pPr>
            <a:r>
              <a:rPr lang="pt-BR" sz="2200" dirty="0">
                <a:solidFill>
                  <a:schemeClr val="bg1"/>
                </a:solidFill>
                <a:ea typeface="Times New Roman" panose="02020603050405020304" pitchFamily="18" charset="0"/>
              </a:rPr>
              <a:t>Considerando as competências da Empresa de Pesquisa Energética – EPE estabelecidas no art. 4º da Lei nº 10.847, de 15 de março de 2004; </a:t>
            </a:r>
          </a:p>
          <a:p>
            <a:pPr indent="900430" algn="just">
              <a:spcBef>
                <a:spcPts val="1000"/>
              </a:spcBef>
              <a:tabLst>
                <a:tab pos="900430" algn="l"/>
                <a:tab pos="449580" algn="l"/>
              </a:tabLst>
            </a:pPr>
            <a:r>
              <a:rPr lang="pt-BR" sz="2200" dirty="0">
                <a:solidFill>
                  <a:schemeClr val="bg1"/>
                </a:solidFill>
                <a:ea typeface="Times New Roman" panose="02020603050405020304" pitchFamily="18" charset="0"/>
              </a:rPr>
              <a:t> Considerando as diretrizes estabelecidas pela Resolução CNPE nº 15, de 8 de junho de 2017, para desenvolvimento do mercado de combustíveis, demais derivados de petróleo e biocombustíveis no Brasil</a:t>
            </a:r>
            <a:r>
              <a:rPr lang="pt-BR" sz="2200" dirty="0" smtClean="0">
                <a:solidFill>
                  <a:schemeClr val="bg1"/>
                </a:solidFill>
                <a:ea typeface="Times New Roman" panose="02020603050405020304" pitchFamily="18" charset="0"/>
              </a:rPr>
              <a:t>; e</a:t>
            </a:r>
            <a:endParaRPr lang="pt-BR" sz="2200" dirty="0">
              <a:solidFill>
                <a:schemeClr val="bg1"/>
              </a:solidFill>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 </a:t>
            </a:r>
            <a:r>
              <a:rPr lang="pt-BR" sz="2200" dirty="0" smtClean="0">
                <a:solidFill>
                  <a:schemeClr val="bg1"/>
                </a:solidFill>
                <a:ea typeface="Times New Roman" panose="02020603050405020304" pitchFamily="18" charset="0"/>
              </a:rPr>
              <a:t>Considerando </a:t>
            </a:r>
            <a:r>
              <a:rPr lang="pt-BR" sz="2200" dirty="0">
                <a:solidFill>
                  <a:schemeClr val="bg1"/>
                </a:solidFill>
                <a:ea typeface="Times New Roman" panose="02020603050405020304" pitchFamily="18" charset="0"/>
              </a:rPr>
              <a:t>a recomendação da venda por completo dos ativos constantes no Programa de Parcerias e Desinvestimentos da empresa dominante do segmento de refino, sem participação societária passiva, na busca de um ambiente concorrencial, conforme estudo elaborado pelo Conselho Administrativo de Defesa Econômica (</a:t>
            </a:r>
            <a:r>
              <a:rPr lang="pt-BR" sz="2200" dirty="0" err="1">
                <a:solidFill>
                  <a:schemeClr val="bg1"/>
                </a:solidFill>
                <a:ea typeface="Times New Roman" panose="02020603050405020304" pitchFamily="18" charset="0"/>
              </a:rPr>
              <a:t>Cade</a:t>
            </a:r>
            <a:r>
              <a:rPr lang="pt-BR" sz="2200" dirty="0">
                <a:solidFill>
                  <a:schemeClr val="bg1"/>
                </a:solidFill>
                <a:ea typeface="Times New Roman" panose="02020603050405020304" pitchFamily="18" charset="0"/>
              </a:rPr>
              <a:t>) no âmbito do Grupo Técnico de trabalho instituído pela Portaria </a:t>
            </a:r>
            <a:r>
              <a:rPr lang="pt-BR" sz="2200" dirty="0" err="1">
                <a:solidFill>
                  <a:schemeClr val="bg1"/>
                </a:solidFill>
                <a:ea typeface="Times New Roman" panose="02020603050405020304" pitchFamily="18" charset="0"/>
              </a:rPr>
              <a:t>Cade</a:t>
            </a:r>
            <a:r>
              <a:rPr lang="pt-BR" sz="2200" dirty="0">
                <a:solidFill>
                  <a:schemeClr val="bg1"/>
                </a:solidFill>
                <a:ea typeface="Times New Roman" panose="02020603050405020304" pitchFamily="18" charset="0"/>
              </a:rPr>
              <a:t>/ANP nº 4, de 11 de junho de 2018, resolve:</a:t>
            </a: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 </a:t>
            </a:r>
            <a:r>
              <a:rPr lang="pt-BR" sz="2200" dirty="0" smtClean="0">
                <a:solidFill>
                  <a:schemeClr val="bg1"/>
                </a:solidFill>
                <a:ea typeface="Times New Roman" panose="02020603050405020304" pitchFamily="18" charset="0"/>
              </a:rPr>
              <a:t>Art</a:t>
            </a:r>
            <a:r>
              <a:rPr lang="pt-BR" sz="2200" dirty="0">
                <a:solidFill>
                  <a:schemeClr val="bg1"/>
                </a:solidFill>
                <a:ea typeface="Times New Roman" panose="02020603050405020304" pitchFamily="18" charset="0"/>
              </a:rPr>
              <a:t>. 1º Estabelecer como de interesse da Política Energética Nacional que na hipótese de decisão de desinvestimentos, levada a efeito por empresas que ocupem posição dominante no setor de refino, sejam observadas as seguintes diretrizes para a promoção da livre concorrência, sem prejuízo da legislação aplicável às empresas alcançadas:</a:t>
            </a:r>
          </a:p>
        </p:txBody>
      </p:sp>
    </p:spTree>
    <p:extLst>
      <p:ext uri="{BB962C8B-B14F-4D97-AF65-F5344CB8AC3E}">
        <p14:creationId xmlns:p14="http://schemas.microsoft.com/office/powerpoint/2010/main" val="17925843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ângulo 1"/>
          <p:cNvSpPr/>
          <p:nvPr/>
        </p:nvSpPr>
        <p:spPr>
          <a:xfrm>
            <a:off x="360711" y="179223"/>
            <a:ext cx="11266098" cy="400110"/>
          </a:xfrm>
          <a:prstGeom prst="rect">
            <a:avLst/>
          </a:prstGeom>
        </p:spPr>
        <p:txBody>
          <a:bodyPr wrap="square">
            <a:spAutoFit/>
          </a:bodyPr>
          <a:lstStyle/>
          <a:p>
            <a:pPr algn="just">
              <a:spcBef>
                <a:spcPts val="600"/>
              </a:spcBef>
            </a:pPr>
            <a:r>
              <a:rPr lang="pt-BR" sz="2000" dirty="0" smtClean="0">
                <a:solidFill>
                  <a:schemeClr val="bg1"/>
                </a:solidFill>
              </a:rPr>
              <a:t>	</a:t>
            </a:r>
            <a:endParaRPr lang="pt-BR" sz="2000" dirty="0">
              <a:solidFill>
                <a:schemeClr val="bg1"/>
              </a:solidFill>
            </a:endParaRPr>
          </a:p>
        </p:txBody>
      </p:sp>
      <p:sp>
        <p:nvSpPr>
          <p:cNvPr id="3" name="Retângulo 2"/>
          <p:cNvSpPr/>
          <p:nvPr/>
        </p:nvSpPr>
        <p:spPr>
          <a:xfrm>
            <a:off x="685799" y="-28576"/>
            <a:ext cx="10941009" cy="6840690"/>
          </a:xfrm>
          <a:prstGeom prst="rect">
            <a:avLst/>
          </a:prstGeom>
        </p:spPr>
        <p:txBody>
          <a:bodyPr wrap="square">
            <a:spAutoFit/>
          </a:bodyPr>
          <a:lstStyle/>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I - alienação de refinarias e respectivos ativos de infraestrutura necessários para a movimentação de seus insumos e produtos; </a:t>
            </a: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II - transferência de refinarias potencialmente concorrentes para grupos econômicos distintos</a:t>
            </a:r>
            <a:r>
              <a:rPr lang="pt-BR" sz="2200" dirty="0" smtClean="0">
                <a:solidFill>
                  <a:schemeClr val="bg1"/>
                </a:solidFill>
                <a:ea typeface="Times New Roman" panose="02020603050405020304" pitchFamily="18" charset="0"/>
              </a:rPr>
              <a:t>;</a:t>
            </a:r>
            <a:endParaRPr lang="pt-BR" sz="2200" dirty="0">
              <a:solidFill>
                <a:schemeClr val="bg1"/>
              </a:solidFill>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III -  transferência de ativos de refino sem a manutenção de participação societária do alienante nesses empreendimentos; </a:t>
            </a:r>
            <a:r>
              <a:rPr lang="pt-BR" sz="2200" dirty="0" smtClean="0">
                <a:solidFill>
                  <a:schemeClr val="bg1"/>
                </a:solidFill>
                <a:ea typeface="Times New Roman" panose="02020603050405020304" pitchFamily="18" charset="0"/>
              </a:rPr>
              <a:t>e</a:t>
            </a:r>
            <a:endParaRPr lang="pt-BR" sz="2200" dirty="0">
              <a:solidFill>
                <a:schemeClr val="bg1"/>
              </a:solidFill>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IV - transferência de ativos de movimentação de insumos e produtos preferencialmente para grupos econômicos </a:t>
            </a:r>
            <a:r>
              <a:rPr lang="pt-BR" sz="2200" dirty="0" err="1">
                <a:solidFill>
                  <a:schemeClr val="bg1"/>
                </a:solidFill>
                <a:ea typeface="Times New Roman" panose="02020603050405020304" pitchFamily="18" charset="0"/>
              </a:rPr>
              <a:t>desverticalizados</a:t>
            </a:r>
            <a:r>
              <a:rPr lang="pt-BR" sz="2200" dirty="0">
                <a:solidFill>
                  <a:schemeClr val="bg1"/>
                </a:solidFill>
                <a:ea typeface="Times New Roman" panose="02020603050405020304" pitchFamily="18" charset="0"/>
              </a:rPr>
              <a:t>, considerando o mercado relevante, observada a regulação da ANP para o acesso de terceiros</a:t>
            </a:r>
            <a:r>
              <a:rPr lang="pt-BR" sz="2200" dirty="0" smtClean="0">
                <a:solidFill>
                  <a:schemeClr val="bg1"/>
                </a:solidFill>
                <a:ea typeface="Times New Roman" panose="02020603050405020304" pitchFamily="18" charset="0"/>
              </a:rPr>
              <a:t>.</a:t>
            </a:r>
            <a:endParaRPr lang="pt-BR" sz="2200" dirty="0">
              <a:solidFill>
                <a:schemeClr val="bg1"/>
              </a:solidFill>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 1º No caso de compartilhamento de infraestrutura por mais de um usuário, poderá ser dispensado o atendimento ao inciso I</a:t>
            </a:r>
            <a:r>
              <a:rPr lang="pt-BR" sz="2200" dirty="0" smtClean="0">
                <a:solidFill>
                  <a:schemeClr val="bg1"/>
                </a:solidFill>
                <a:ea typeface="Times New Roman" panose="02020603050405020304" pitchFamily="18" charset="0"/>
              </a:rPr>
              <a:t>.</a:t>
            </a:r>
            <a:endParaRPr lang="pt-BR" sz="2200" dirty="0">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 2º No caso de subsunção das operações ao art. 88 da Lei nº 12.529, de 30 de novembro de 2011, a ANP e a EPE, no âmbito de suas atribuições, poderão apresentar parecer técnico para suporte às análises do </a:t>
            </a:r>
            <a:r>
              <a:rPr lang="pt-BR" sz="2200" dirty="0" err="1">
                <a:solidFill>
                  <a:schemeClr val="bg1"/>
                </a:solidFill>
                <a:ea typeface="Times New Roman" panose="02020603050405020304" pitchFamily="18" charset="0"/>
              </a:rPr>
              <a:t>Cade</a:t>
            </a:r>
            <a:r>
              <a:rPr lang="pt-BR" sz="2200" dirty="0">
                <a:solidFill>
                  <a:schemeClr val="bg1"/>
                </a:solidFill>
                <a:ea typeface="Times New Roman" panose="02020603050405020304" pitchFamily="18" charset="0"/>
              </a:rPr>
              <a:t> acerca dos desinvestimentos previstos no </a:t>
            </a:r>
            <a:r>
              <a:rPr lang="pt-BR" sz="2200" b="1" dirty="0">
                <a:solidFill>
                  <a:schemeClr val="bg1"/>
                </a:solidFill>
                <a:ea typeface="Times New Roman" panose="02020603050405020304" pitchFamily="18" charset="0"/>
              </a:rPr>
              <a:t>caput</a:t>
            </a:r>
            <a:r>
              <a:rPr lang="pt-BR" sz="2200" dirty="0" smtClean="0">
                <a:solidFill>
                  <a:schemeClr val="bg1"/>
                </a:solidFill>
                <a:ea typeface="Times New Roman" panose="02020603050405020304" pitchFamily="18" charset="0"/>
              </a:rPr>
              <a:t>.</a:t>
            </a:r>
            <a:endParaRPr lang="pt-BR" sz="2200" dirty="0">
              <a:solidFill>
                <a:schemeClr val="bg1"/>
              </a:solidFill>
              <a:ea typeface="Times New Roman" panose="02020603050405020304" pitchFamily="18" charset="0"/>
            </a:endParaRPr>
          </a:p>
          <a:p>
            <a:pPr indent="900430" algn="just">
              <a:spcBef>
                <a:spcPts val="1000"/>
              </a:spcBef>
              <a:spcAft>
                <a:spcPts val="0"/>
              </a:spcAft>
              <a:tabLst>
                <a:tab pos="900430" algn="l"/>
                <a:tab pos="449580" algn="l"/>
              </a:tabLst>
            </a:pPr>
            <a:r>
              <a:rPr lang="pt-BR" sz="2200" dirty="0">
                <a:solidFill>
                  <a:schemeClr val="bg1"/>
                </a:solidFill>
                <a:ea typeface="Times New Roman" panose="02020603050405020304" pitchFamily="18" charset="0"/>
              </a:rPr>
              <a:t>Art. 2º Esta Resolução entra em vigor na data de sua publicação.</a:t>
            </a:r>
          </a:p>
          <a:p>
            <a:pPr algn="ctr">
              <a:lnSpc>
                <a:spcPct val="115000"/>
              </a:lnSpc>
              <a:spcAft>
                <a:spcPts val="0"/>
              </a:spcAft>
            </a:pPr>
            <a:r>
              <a:rPr lang="pt-BR" sz="2200" dirty="0">
                <a:ea typeface="Calibri" panose="020F0502020204030204" pitchFamily="34" charset="0"/>
                <a:cs typeface="Calibri" panose="020F0502020204030204" pitchFamily="34" charset="0"/>
              </a:rPr>
              <a:t>  </a:t>
            </a:r>
            <a:endParaRPr lang="pt-BR" sz="2200" dirty="0">
              <a:ea typeface="Calibri" panose="020F0502020204030204" pitchFamily="34" charset="0"/>
              <a:cs typeface="Times New Roman" panose="02020603050405020304" pitchFamily="18" charset="0"/>
            </a:endParaRPr>
          </a:p>
          <a:p>
            <a:pPr algn="ctr">
              <a:lnSpc>
                <a:spcPct val="115000"/>
              </a:lnSpc>
              <a:spcAft>
                <a:spcPts val="0"/>
              </a:spcAft>
            </a:pPr>
            <a:r>
              <a:rPr lang="pt-BR" sz="2200" b="1" dirty="0">
                <a:solidFill>
                  <a:schemeClr val="bg1"/>
                </a:solidFill>
                <a:ea typeface="Calibri" panose="020F0502020204030204" pitchFamily="34" charset="0"/>
                <a:cs typeface="Calibri" panose="020F0502020204030204" pitchFamily="34" charset="0"/>
              </a:rPr>
              <a:t>BENTO ALBUQUERQUE</a:t>
            </a:r>
            <a:endParaRPr lang="pt-BR" sz="22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04787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226939" y="257166"/>
            <a:ext cx="5635709" cy="814536"/>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92175943"/>
              </p:ext>
            </p:extLst>
          </p:nvPr>
        </p:nvGraphicFramePr>
        <p:xfrm>
          <a:off x="851337" y="2298588"/>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marL="0" marR="38100" algn="ctr" defTabSz="914400" rtl="0" eaLnBrk="1" latinLnBrk="0" hangingPunct="1">
                        <a:lnSpc>
                          <a:spcPct val="100000"/>
                        </a:lnSpc>
                        <a:spcBef>
                          <a:spcPts val="600"/>
                        </a:spcBef>
                        <a:spcAft>
                          <a:spcPts val="0"/>
                        </a:spcAft>
                        <a:tabLst>
                          <a:tab pos="270510" algn="l"/>
                        </a:tabLst>
                      </a:pPr>
                      <a:r>
                        <a:rPr lang="pt-BR" sz="2800" b="1" kern="1200" dirty="0" smtClean="0">
                          <a:solidFill>
                            <a:schemeClr val="accent6">
                              <a:lumMod val="40000"/>
                              <a:lumOff val="60000"/>
                            </a:schemeClr>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40000"/>
                              <a:lumOff val="60000"/>
                            </a:schemeClr>
                          </a:solidFill>
                        </a:rPr>
                        <a:t>SPG </a:t>
                      </a:r>
                      <a:r>
                        <a:rPr lang="en-US" sz="2800" b="1" baseline="0" dirty="0" smtClean="0">
                          <a:solidFill>
                            <a:schemeClr val="accent6">
                              <a:lumMod val="40000"/>
                              <a:lumOff val="60000"/>
                            </a:schemeClr>
                          </a:solidFill>
                        </a:rPr>
                        <a:t> </a:t>
                      </a:r>
                      <a:r>
                        <a:rPr lang="en-US" sz="2800" b="1" dirty="0" smtClean="0">
                          <a:solidFill>
                            <a:schemeClr val="accent6">
                              <a:lumMod val="40000"/>
                              <a:lumOff val="60000"/>
                            </a:schemeClr>
                          </a:solidFill>
                        </a:rPr>
                        <a:t>(Renata Isfer</a:t>
                      </a:r>
                      <a:r>
                        <a:rPr lang="en-US" sz="2800" b="1" baseline="0" dirty="0" smtClean="0">
                          <a:solidFill>
                            <a:schemeClr val="accent6">
                              <a:lumMod val="40000"/>
                              <a:lumOff val="60000"/>
                            </a:schemeClr>
                          </a:solidFill>
                        </a:rPr>
                        <a:t>)</a:t>
                      </a:r>
                      <a:endParaRPr lang="en-US" sz="2800" b="1" dirty="0" smtClean="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40000"/>
                              <a:lumOff val="60000"/>
                            </a:schemeClr>
                          </a:solidFill>
                        </a:rPr>
                        <a:t>Resolução</a:t>
                      </a:r>
                      <a:endParaRPr lang="en-US" sz="2800" b="1" dirty="0">
                        <a:solidFill>
                          <a:schemeClr val="accent6">
                            <a:lumMod val="40000"/>
                            <a:lumOff val="6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40000"/>
                              <a:lumOff val="60000"/>
                            </a:schemeClr>
                          </a:solidFill>
                        </a:rPr>
                        <a:t>CNPE</a:t>
                      </a:r>
                      <a:endParaRPr lang="en-US" sz="28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9400607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47007" y="13346"/>
            <a:ext cx="5387015" cy="778592"/>
          </a:xfrm>
          <a:prstGeom prst="rect">
            <a:avLst/>
          </a:prstGeom>
        </p:spPr>
      </p:pic>
      <p:sp>
        <p:nvSpPr>
          <p:cNvPr id="6" name="Rectangle 5"/>
          <p:cNvSpPr/>
          <p:nvPr/>
        </p:nvSpPr>
        <p:spPr>
          <a:xfrm>
            <a:off x="4872038" y="614373"/>
            <a:ext cx="2294823" cy="723713"/>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40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719683766"/>
              </p:ext>
            </p:extLst>
          </p:nvPr>
        </p:nvGraphicFramePr>
        <p:xfrm>
          <a:off x="725213" y="1576915"/>
          <a:ext cx="10920249" cy="4654782"/>
        </p:xfrm>
        <a:graphic>
          <a:graphicData uri="http://schemas.openxmlformats.org/drawingml/2006/table">
            <a:tbl>
              <a:tblPr firstRow="1" bandRow="1">
                <a:tableStyleId>{5C22544A-7EE6-4342-B048-85BDC9FD1C3A}</a:tableStyleId>
              </a:tblPr>
              <a:tblGrid>
                <a:gridCol w="7893270">
                  <a:extLst>
                    <a:ext uri="{9D8B030D-6E8A-4147-A177-3AD203B41FA5}">
                      <a16:colId xmlns:a16="http://schemas.microsoft.com/office/drawing/2014/main" val="3710372697"/>
                    </a:ext>
                  </a:extLst>
                </a:gridCol>
                <a:gridCol w="3026979">
                  <a:extLst>
                    <a:ext uri="{9D8B030D-6E8A-4147-A177-3AD203B41FA5}">
                      <a16:colId xmlns:a16="http://schemas.microsoft.com/office/drawing/2014/main" val="2842793189"/>
                    </a:ext>
                  </a:extLst>
                </a:gridCol>
              </a:tblGrid>
              <a:tr h="5074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Abertura</a:t>
                      </a:r>
                    </a:p>
                  </a:txBody>
                  <a:tcPr>
                    <a:solidFill>
                      <a:schemeClr val="accent1">
                        <a:alpha val="39000"/>
                      </a:schemeClr>
                    </a:solidFill>
                  </a:tcPr>
                </a:tc>
                <a:tc>
                  <a:txBody>
                    <a:bodyPr/>
                    <a:lstStyle/>
                    <a:p>
                      <a:pPr algn="ctr">
                        <a:lnSpc>
                          <a:spcPct val="100000"/>
                        </a:lnSpc>
                      </a:pPr>
                      <a:r>
                        <a:rPr lang="en-US" sz="2200" b="1" dirty="0" smtClean="0">
                          <a:solidFill>
                            <a:schemeClr val="accent6">
                              <a:lumMod val="40000"/>
                              <a:lumOff val="60000"/>
                            </a:schemeClr>
                          </a:solidFill>
                        </a:rPr>
                        <a:t>Presidente do CNPE</a:t>
                      </a:r>
                      <a:endParaRPr lang="en-US" sz="2200" b="1" dirty="0">
                        <a:solidFill>
                          <a:schemeClr val="accent6">
                            <a:lumMod val="40000"/>
                            <a:lumOff val="60000"/>
                          </a:schemeClr>
                        </a:solidFill>
                      </a:endParaRPr>
                    </a:p>
                  </a:txBody>
                  <a:tcPr>
                    <a:solidFill>
                      <a:schemeClr val="accent1">
                        <a:alpha val="39000"/>
                      </a:schemeClr>
                    </a:solidFill>
                  </a:tcPr>
                </a:tc>
                <a:extLst>
                  <a:ext uri="{0D108BD9-81ED-4DB2-BD59-A6C34878D82A}">
                    <a16:rowId xmlns:a16="http://schemas.microsoft.com/office/drawing/2014/main" val="2065955946"/>
                  </a:ext>
                </a:extLst>
              </a:tr>
              <a:tr h="763820">
                <a:tc>
                  <a:txBody>
                    <a:bodyPr/>
                    <a:lstStyle/>
                    <a:p>
                      <a:pPr algn="ctr">
                        <a:lnSpc>
                          <a:spcPct val="100000"/>
                        </a:lnSpc>
                        <a:spcAft>
                          <a:spcPts val="0"/>
                        </a:spcAft>
                      </a:pPr>
                      <a:r>
                        <a:rPr lang="pt-BR" sz="2000" b="1" kern="1200" dirty="0" smtClean="0">
                          <a:solidFill>
                            <a:schemeClr val="accent6">
                              <a:lumMod val="40000"/>
                              <a:lumOff val="60000"/>
                            </a:schemeClr>
                          </a:solidFill>
                          <a:latin typeface="+mn-lt"/>
                          <a:ea typeface="+mn-ea"/>
                          <a:cs typeface="+mn-cs"/>
                        </a:rPr>
                        <a:t>Altera a resolução CNPE nº</a:t>
                      </a:r>
                      <a:r>
                        <a:rPr lang="pt-BR" sz="2000" b="1" kern="1200" baseline="0" dirty="0" smtClean="0">
                          <a:solidFill>
                            <a:schemeClr val="accent6">
                              <a:lumMod val="40000"/>
                              <a:lumOff val="60000"/>
                            </a:schemeClr>
                          </a:solidFill>
                          <a:latin typeface="+mn-lt"/>
                          <a:ea typeface="+mn-ea"/>
                          <a:cs typeface="+mn-cs"/>
                        </a:rPr>
                        <a:t> 18 (17DEZ2018) – Autoriza o 6º rodada de licitações (Regime de Partilha) e aprova os Parâmetros Técnicos e Econômicos</a:t>
                      </a:r>
                      <a:endParaRPr lang="pt-BR" sz="2000" b="1" kern="1200" dirty="0">
                        <a:solidFill>
                          <a:schemeClr val="accent6">
                            <a:lumMod val="40000"/>
                            <a:lumOff val="6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624254">
                <a:tc>
                  <a:txBody>
                    <a:bodyPr/>
                    <a:lstStyle/>
                    <a:p>
                      <a:pPr marL="0" marR="38100" lvl="0" indent="0" algn="ctr" defTabSz="914400" rtl="0" eaLnBrk="1" fontAlgn="auto" latinLnBrk="0" hangingPunct="1">
                        <a:lnSpc>
                          <a:spcPct val="100000"/>
                        </a:lnSpc>
                        <a:spcBef>
                          <a:spcPts val="600"/>
                        </a:spcBef>
                        <a:spcAft>
                          <a:spcPts val="0"/>
                        </a:spcAft>
                        <a:buClrTx/>
                        <a:buSzTx/>
                        <a:buFontTx/>
                        <a:buNone/>
                        <a:tabLst>
                          <a:tab pos="270510" algn="l"/>
                        </a:tabLst>
                        <a:defRPr/>
                      </a:pPr>
                      <a:r>
                        <a:rPr lang="pt-BR" sz="2000" b="1" kern="1200" dirty="0" smtClean="0">
                          <a:solidFill>
                            <a:schemeClr val="accent6">
                              <a:lumMod val="40000"/>
                              <a:lumOff val="60000"/>
                            </a:schemeClr>
                          </a:solidFill>
                          <a:latin typeface="+mn-lt"/>
                          <a:ea typeface="+mn-ea"/>
                          <a:cs typeface="+mn-cs"/>
                        </a:rPr>
                        <a:t>Altera a resolução CNPE nº</a:t>
                      </a:r>
                      <a:r>
                        <a:rPr lang="pt-BR" sz="2000" b="1" kern="1200" baseline="0" dirty="0" smtClean="0">
                          <a:solidFill>
                            <a:schemeClr val="accent6">
                              <a:lumMod val="40000"/>
                              <a:lumOff val="60000"/>
                            </a:schemeClr>
                          </a:solidFill>
                          <a:latin typeface="+mn-lt"/>
                          <a:ea typeface="+mn-ea"/>
                          <a:cs typeface="+mn-cs"/>
                        </a:rPr>
                        <a:t> 6 (17ABR2019) – Retificar os Parâmetros Técnicos e Econômicos da licitação dos Volumes excedentes da Cessão Onerosa</a:t>
                      </a:r>
                      <a:endParaRPr lang="pt-BR" sz="2000" b="1" kern="1200" dirty="0" smtClean="0">
                        <a:solidFill>
                          <a:schemeClr val="accent6">
                            <a:lumMod val="40000"/>
                            <a:lumOff val="6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smtClean="0">
                        <a:solidFill>
                          <a:schemeClr val="accent6">
                            <a:lumMod val="40000"/>
                            <a:lumOff val="60000"/>
                          </a:schemeClr>
                        </a:solidFill>
                      </a:endParaRPr>
                    </a:p>
                    <a:p>
                      <a:pPr algn="ctr">
                        <a:lnSpc>
                          <a:spcPct val="100000"/>
                        </a:lnSpc>
                      </a:pP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3028894702"/>
                  </a:ext>
                </a:extLst>
              </a:tr>
              <a:tr h="624254">
                <a:tc>
                  <a:txBody>
                    <a:bodyPr/>
                    <a:lstStyle/>
                    <a:p>
                      <a:pPr marL="0" marR="38100" algn="ctr" defTabSz="914400" rtl="0" eaLnBrk="1" latinLnBrk="0" hangingPunct="1">
                        <a:lnSpc>
                          <a:spcPct val="100000"/>
                        </a:lnSpc>
                        <a:spcBef>
                          <a:spcPts val="600"/>
                        </a:spcBef>
                        <a:spcAft>
                          <a:spcPts val="0"/>
                        </a:spcAft>
                        <a:tabLst>
                          <a:tab pos="270510" algn="l"/>
                        </a:tabLst>
                      </a:pPr>
                      <a:r>
                        <a:rPr lang="pt-BR" sz="2000" b="1" kern="1200" dirty="0" smtClean="0">
                          <a:solidFill>
                            <a:schemeClr val="accent6">
                              <a:lumMod val="40000"/>
                              <a:lumOff val="60000"/>
                            </a:schemeClr>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smtClean="0">
                        <a:solidFill>
                          <a:schemeClr val="accent6">
                            <a:lumMod val="40000"/>
                            <a:lumOff val="60000"/>
                          </a:schemeClr>
                        </a:solidFill>
                      </a:endParaRPr>
                    </a:p>
                    <a:p>
                      <a:pPr algn="ctr">
                        <a:lnSpc>
                          <a:spcPct val="100000"/>
                        </a:lnSpc>
                      </a:pP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897386332"/>
                  </a:ext>
                </a:extLst>
              </a:tr>
              <a:tr h="815255">
                <a:tc>
                  <a:txBody>
                    <a:bodyPr/>
                    <a:lstStyle/>
                    <a:p>
                      <a:pPr algn="ctr">
                        <a:lnSpc>
                          <a:spcPct val="100000"/>
                        </a:lnSpc>
                      </a:pPr>
                      <a:r>
                        <a:rPr lang="en-US" sz="2200" b="1" dirty="0" smtClean="0">
                          <a:solidFill>
                            <a:srgbClr val="002060"/>
                          </a:solidFill>
                        </a:rPr>
                        <a:t>Assuntos Gerais</a:t>
                      </a:r>
                      <a:endParaRPr lang="en-US" sz="2200" b="1" dirty="0">
                        <a:solidFill>
                          <a:srgbClr val="002060"/>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Secretário-</a:t>
                      </a:r>
                      <a:r>
                        <a:rPr lang="en-US" sz="2200" b="1" baseline="0" dirty="0" smtClean="0">
                          <a:solidFill>
                            <a:srgbClr val="002060"/>
                          </a:solidFill>
                        </a:rPr>
                        <a:t>Executivo CNPE</a:t>
                      </a:r>
                      <a:endParaRPr lang="en-US" sz="2200" b="1" dirty="0" smtClean="0">
                        <a:solidFill>
                          <a:srgbClr val="002060"/>
                        </a:solidFill>
                      </a:endParaRPr>
                    </a:p>
                  </a:txBody>
                  <a:tcPr>
                    <a:solidFill>
                      <a:schemeClr val="accent1">
                        <a:alpha val="39000"/>
                      </a:schemeClr>
                    </a:solidFill>
                  </a:tcPr>
                </a:tc>
                <a:extLst>
                  <a:ext uri="{0D108BD9-81ED-4DB2-BD59-A6C34878D82A}">
                    <a16:rowId xmlns:a16="http://schemas.microsoft.com/office/drawing/2014/main" val="1789533396"/>
                  </a:ext>
                </a:extLst>
              </a:tr>
              <a:tr h="558412">
                <a:tc>
                  <a:txBody>
                    <a:bodyPr/>
                    <a:lstStyle/>
                    <a:p>
                      <a:pPr algn="ctr">
                        <a:lnSpc>
                          <a:spcPct val="100000"/>
                        </a:lnSpc>
                      </a:pPr>
                      <a:r>
                        <a:rPr lang="en-US" sz="2200" b="1" dirty="0" smtClean="0">
                          <a:solidFill>
                            <a:schemeClr val="accent6">
                              <a:lumMod val="40000"/>
                              <a:lumOff val="60000"/>
                            </a:schemeClr>
                          </a:solidFill>
                        </a:rPr>
                        <a:t>Considerações Finais</a:t>
                      </a:r>
                      <a:endParaRPr lang="en-US" sz="2200" b="1" dirty="0">
                        <a:solidFill>
                          <a:schemeClr val="accent6">
                            <a:lumMod val="40000"/>
                            <a:lumOff val="60000"/>
                          </a:schemeClr>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Presidente do </a:t>
                      </a:r>
                      <a:r>
                        <a:rPr lang="en-US" sz="2200" b="1" baseline="0" dirty="0" smtClean="0">
                          <a:solidFill>
                            <a:schemeClr val="accent6">
                              <a:lumMod val="40000"/>
                              <a:lumOff val="60000"/>
                            </a:schemeClr>
                          </a:solidFill>
                        </a:rPr>
                        <a:t>CNPE</a:t>
                      </a:r>
                      <a:endParaRPr lang="en-US" sz="2200" b="1" dirty="0" smtClean="0">
                        <a:solidFill>
                          <a:schemeClr val="accent6">
                            <a:lumMod val="40000"/>
                            <a:lumOff val="60000"/>
                          </a:schemeClr>
                        </a:solidFill>
                      </a:endParaRPr>
                    </a:p>
                  </a:txBody>
                  <a:tcPr>
                    <a:solidFill>
                      <a:schemeClr val="accent1">
                        <a:alpha val="39000"/>
                      </a:schemeClr>
                    </a:solidFill>
                  </a:tcPr>
                </a:tc>
                <a:extLst>
                  <a:ext uri="{0D108BD9-81ED-4DB2-BD59-A6C34878D82A}">
                    <a16:rowId xmlns:a16="http://schemas.microsoft.com/office/drawing/2014/main" val="3116257166"/>
                  </a:ext>
                </a:extLst>
              </a:tr>
            </a:tbl>
          </a:graphicData>
        </a:graphic>
      </p:graphicFrame>
    </p:spTree>
    <p:extLst>
      <p:ext uri="{BB962C8B-B14F-4D97-AF65-F5344CB8AC3E}">
        <p14:creationId xmlns:p14="http://schemas.microsoft.com/office/powerpoint/2010/main" val="198757800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3"/>
          <p:cNvSpPr txBox="1">
            <a:spLocks/>
          </p:cNvSpPr>
          <p:nvPr/>
        </p:nvSpPr>
        <p:spPr>
          <a:xfrm rot="10800000" flipV="1">
            <a:off x="1493241" y="365547"/>
            <a:ext cx="8840286" cy="1109101"/>
          </a:xfrm>
          <a:prstGeom prst="rect">
            <a:avLst/>
          </a:prstGeom>
        </p:spPr>
        <p:txBody>
          <a:bodyPr/>
          <a:lstStyle>
            <a:lvl1pPr algn="l" defTabSz="914400" rtl="0" eaLnBrk="1" latinLnBrk="0" hangingPunct="1">
              <a:lnSpc>
                <a:spcPct val="90000"/>
              </a:lnSpc>
              <a:spcBef>
                <a:spcPct val="0"/>
              </a:spcBef>
              <a:buNone/>
              <a:defRPr sz="3600" kern="1200" baseline="0">
                <a:solidFill>
                  <a:schemeClr val="tx1"/>
                </a:solidFill>
                <a:latin typeface="+mj-lt"/>
                <a:ea typeface="+mj-ea"/>
                <a:cs typeface="+mj-cs"/>
              </a:defRPr>
            </a:lvl1pPr>
          </a:lstStyle>
          <a:p>
            <a:r>
              <a:rPr lang="pt-BR" b="1" dirty="0">
                <a:solidFill>
                  <a:srgbClr val="0066CC"/>
                </a:solidFill>
                <a:latin typeface="Arial Black" panose="020B0A04020102020204" pitchFamily="34" charset="0"/>
                <a:ea typeface="+mn-ea"/>
                <a:cs typeface="+mn-cs"/>
              </a:rPr>
              <a:t>ASSUNTOS GERAIS</a:t>
            </a:r>
          </a:p>
        </p:txBody>
      </p:sp>
      <p:sp>
        <p:nvSpPr>
          <p:cNvPr id="5" name="Espaço Reservado para Texto 20"/>
          <p:cNvSpPr txBox="1">
            <a:spLocks/>
          </p:cNvSpPr>
          <p:nvPr/>
        </p:nvSpPr>
        <p:spPr>
          <a:xfrm>
            <a:off x="736533" y="1809550"/>
            <a:ext cx="10502431" cy="4254366"/>
          </a:xfrm>
          <a:prstGeom prst="rect">
            <a:avLst/>
          </a:prstGeom>
        </p:spPr>
        <p:txBody>
          <a:bodyPr/>
          <a:lstStyle>
            <a:lvl1pPr marL="0" indent="0" algn="l" defTabSz="914400" rtl="0" eaLnBrk="1" latinLnBrk="0" hangingPunct="1">
              <a:lnSpc>
                <a:spcPct val="90000"/>
              </a:lnSpc>
              <a:spcBef>
                <a:spcPts val="1000"/>
              </a:spcBef>
              <a:buFontTx/>
              <a:buNone/>
              <a:defRPr sz="1600" kern="1200">
                <a:solidFill>
                  <a:schemeClr val="bg1"/>
                </a:solidFill>
                <a:latin typeface="Raleway ExtraLight" panose="020B0303030101060003" pitchFamily="34" charset="0"/>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55600" indent="-355600" algn="just">
              <a:buFontTx/>
              <a:buChar char="-"/>
            </a:pPr>
            <a:r>
              <a:rPr lang="pt-BR" sz="2800" b="1" dirty="0">
                <a:solidFill>
                  <a:srgbClr val="0066CC"/>
                </a:solidFill>
                <a:latin typeface="Arial Black" panose="020B0A04020102020204" pitchFamily="34" charset="0"/>
              </a:rPr>
              <a:t>Minuta de Resolução que aprova o Regimento Interno do </a:t>
            </a:r>
            <a:r>
              <a:rPr lang="pt-BR" sz="2800" b="1" dirty="0" smtClean="0">
                <a:solidFill>
                  <a:srgbClr val="0066CC"/>
                </a:solidFill>
                <a:latin typeface="Arial Black" panose="020B0A04020102020204" pitchFamily="34" charset="0"/>
              </a:rPr>
              <a:t>CNPE </a:t>
            </a:r>
            <a:r>
              <a:rPr lang="pt-BR" sz="2800" b="1" i="1" dirty="0" smtClean="0">
                <a:solidFill>
                  <a:srgbClr val="0066CC"/>
                </a:solidFill>
                <a:latin typeface="+mn-lt"/>
              </a:rPr>
              <a:t>(</a:t>
            </a:r>
            <a:r>
              <a:rPr lang="pt-BR" sz="2800" i="1" dirty="0" smtClean="0">
                <a:solidFill>
                  <a:srgbClr val="0066CC"/>
                </a:solidFill>
                <a:latin typeface="+mn-lt"/>
              </a:rPr>
              <a:t>Decorrente de contribuições recebidas, Sol avaliar até 22MAI).</a:t>
            </a:r>
          </a:p>
          <a:p>
            <a:pPr algn="just"/>
            <a:endParaRPr lang="pt-BR" sz="2800" b="1" dirty="0">
              <a:solidFill>
                <a:srgbClr val="0066CC"/>
              </a:solidFill>
              <a:latin typeface="Arial Black" panose="020B0A04020102020204" pitchFamily="34" charset="0"/>
            </a:endParaRPr>
          </a:p>
          <a:p>
            <a:pPr marL="355600" indent="-355600" algn="just">
              <a:buFontTx/>
              <a:buChar char="-"/>
            </a:pPr>
            <a:r>
              <a:rPr lang="pt-BR" sz="2800" b="1" dirty="0">
                <a:solidFill>
                  <a:srgbClr val="0066CC"/>
                </a:solidFill>
                <a:latin typeface="Arial Black" panose="020B0A04020102020204" pitchFamily="34" charset="0"/>
              </a:rPr>
              <a:t>Minuta da Memória da 3ª Reunião Extraordinária do </a:t>
            </a:r>
            <a:r>
              <a:rPr lang="pt-BR" sz="2800" b="1" dirty="0" smtClean="0">
                <a:solidFill>
                  <a:srgbClr val="0066CC"/>
                </a:solidFill>
                <a:latin typeface="Arial Black" panose="020B0A04020102020204" pitchFamily="34" charset="0"/>
              </a:rPr>
              <a:t>CNPE </a:t>
            </a:r>
            <a:r>
              <a:rPr lang="pt-BR" sz="2800" b="1" i="1" dirty="0" smtClean="0">
                <a:solidFill>
                  <a:srgbClr val="0066CC"/>
                </a:solidFill>
                <a:latin typeface="+mn-lt"/>
              </a:rPr>
              <a:t>(Sol apreciar até 22MAI).</a:t>
            </a:r>
          </a:p>
          <a:p>
            <a:pPr algn="just"/>
            <a:endParaRPr lang="pt-BR" sz="2800" b="1" dirty="0">
              <a:solidFill>
                <a:srgbClr val="0066CC"/>
              </a:solidFill>
              <a:latin typeface="Arial Black" panose="020B0A04020102020204" pitchFamily="34" charset="0"/>
            </a:endParaRPr>
          </a:p>
          <a:p>
            <a:pPr marL="355600" indent="-355600" algn="just">
              <a:buFontTx/>
              <a:buChar char="-"/>
            </a:pPr>
            <a:r>
              <a:rPr lang="pt-BR" sz="2800" b="1" dirty="0">
                <a:solidFill>
                  <a:srgbClr val="0066CC"/>
                </a:solidFill>
                <a:latin typeface="Arial Black" panose="020B0A04020102020204" pitchFamily="34" charset="0"/>
              </a:rPr>
              <a:t>Acórdãos nº 138/2019 e nº 139/2019 - TCU Plenário </a:t>
            </a:r>
            <a:r>
              <a:rPr lang="pt-BR" sz="2800" b="1" i="1" dirty="0" smtClean="0">
                <a:solidFill>
                  <a:srgbClr val="0066CC"/>
                </a:solidFill>
                <a:latin typeface="+mn-lt"/>
              </a:rPr>
              <a:t>(para </a:t>
            </a:r>
            <a:r>
              <a:rPr lang="pt-BR" sz="2800" b="1" i="1" dirty="0">
                <a:solidFill>
                  <a:srgbClr val="0066CC"/>
                </a:solidFill>
                <a:latin typeface="+mn-lt"/>
              </a:rPr>
              <a:t>ciência do </a:t>
            </a:r>
            <a:r>
              <a:rPr lang="pt-BR" sz="2800" b="1" i="1" dirty="0" smtClean="0">
                <a:solidFill>
                  <a:srgbClr val="0066CC"/>
                </a:solidFill>
                <a:latin typeface="+mn-lt"/>
              </a:rPr>
              <a:t>CNPE).</a:t>
            </a:r>
            <a:endParaRPr lang="pt-BR" sz="2800" b="1" i="1" dirty="0">
              <a:solidFill>
                <a:srgbClr val="0066CC"/>
              </a:solidFill>
              <a:latin typeface="+mn-lt"/>
            </a:endParaRPr>
          </a:p>
        </p:txBody>
      </p:sp>
    </p:spTree>
    <p:extLst>
      <p:ext uri="{BB962C8B-B14F-4D97-AF65-F5344CB8AC3E}">
        <p14:creationId xmlns:p14="http://schemas.microsoft.com/office/powerpoint/2010/main" val="14513866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3"/>
          <p:cNvSpPr txBox="1">
            <a:spLocks/>
          </p:cNvSpPr>
          <p:nvPr/>
        </p:nvSpPr>
        <p:spPr>
          <a:xfrm>
            <a:off x="587141" y="695690"/>
            <a:ext cx="11174931" cy="4944711"/>
          </a:xfrm>
          <a:prstGeom prst="rect">
            <a:avLst/>
          </a:prstGeom>
        </p:spPr>
        <p:txBody>
          <a:bodyPr/>
          <a:lstStyle>
            <a:lvl1pPr algn="l" defTabSz="914400" rtl="0" eaLnBrk="1" latinLnBrk="0" hangingPunct="1">
              <a:lnSpc>
                <a:spcPct val="90000"/>
              </a:lnSpc>
              <a:spcBef>
                <a:spcPct val="0"/>
              </a:spcBef>
              <a:buNone/>
              <a:defRPr sz="3600" kern="1200" baseline="0">
                <a:solidFill>
                  <a:schemeClr val="tx1"/>
                </a:solidFill>
                <a:latin typeface="+mj-lt"/>
                <a:ea typeface="+mj-ea"/>
                <a:cs typeface="+mj-cs"/>
              </a:defRPr>
            </a:lvl1pPr>
          </a:lstStyle>
          <a:p>
            <a:pPr algn="ctr"/>
            <a:r>
              <a:rPr lang="pt-BR" dirty="0" smtClean="0">
                <a:solidFill>
                  <a:srgbClr val="0066CC"/>
                </a:solidFill>
                <a:latin typeface="Raleway ExtraBold" panose="020B0903030101060003" pitchFamily="34" charset="0"/>
              </a:rPr>
              <a:t>ANEXOS</a:t>
            </a:r>
          </a:p>
          <a:p>
            <a:pPr algn="ctr"/>
            <a:endParaRPr lang="pt-BR" sz="1200" dirty="0" smtClean="0">
              <a:solidFill>
                <a:srgbClr val="0066CC"/>
              </a:solidFill>
              <a:latin typeface="Raleway ExtraBold" panose="020B0903030101060003" pitchFamily="34" charset="0"/>
            </a:endParaRPr>
          </a:p>
          <a:p>
            <a:pPr marL="571500" indent="-571500" algn="just">
              <a:buFont typeface="Arial" panose="020B0604020202020204" pitchFamily="34" charset="0"/>
              <a:buChar char="•"/>
            </a:pPr>
            <a:r>
              <a:rPr lang="pt-BR" sz="3200" dirty="0" smtClean="0">
                <a:solidFill>
                  <a:srgbClr val="0066CC"/>
                </a:solidFill>
                <a:latin typeface="Raleway ExtraBold" panose="020B0903030101060003" pitchFamily="34" charset="0"/>
              </a:rPr>
              <a:t>Parecer Jurídico n</a:t>
            </a:r>
            <a:r>
              <a:rPr lang="pt-BR" sz="3200" strike="sngStrike" dirty="0" smtClean="0">
                <a:solidFill>
                  <a:srgbClr val="0066CC"/>
                </a:solidFill>
                <a:latin typeface="Raleway ExtraBold" panose="020B0903030101060003" pitchFamily="34" charset="0"/>
              </a:rPr>
              <a:t>º</a:t>
            </a:r>
            <a:r>
              <a:rPr lang="pt-BR" sz="3200" dirty="0" smtClean="0">
                <a:solidFill>
                  <a:srgbClr val="0066CC"/>
                </a:solidFill>
                <a:latin typeface="Raleway ExtraBold" panose="020B0903030101060003" pitchFamily="34" charset="0"/>
              </a:rPr>
              <a:t> 125/2019 - CONJUR</a:t>
            </a:r>
          </a:p>
          <a:p>
            <a:pPr marL="571500" indent="-571500" algn="just">
              <a:buFont typeface="Arial" panose="020B0604020202020204" pitchFamily="34" charset="0"/>
              <a:buChar char="•"/>
            </a:pPr>
            <a:r>
              <a:rPr lang="pt-BR" sz="3200" dirty="0" smtClean="0">
                <a:solidFill>
                  <a:srgbClr val="0066CC"/>
                </a:solidFill>
                <a:latin typeface="Raleway ExtraBold" panose="020B0903030101060003" pitchFamily="34" charset="0"/>
              </a:rPr>
              <a:t>Nota Técnica </a:t>
            </a:r>
            <a:r>
              <a:rPr lang="pt-BR" sz="3200" dirty="0">
                <a:solidFill>
                  <a:srgbClr val="0066CC"/>
                </a:solidFill>
                <a:latin typeface="Raleway ExtraBold" panose="020B0903030101060003" pitchFamily="34" charset="0"/>
              </a:rPr>
              <a:t>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20/2019 – SPG</a:t>
            </a:r>
          </a:p>
          <a:p>
            <a:pPr algn="just"/>
            <a:endParaRPr lang="pt-BR" sz="2000" dirty="0">
              <a:solidFill>
                <a:srgbClr val="0066CC"/>
              </a:solidFill>
              <a:latin typeface="Raleway ExtraBold" panose="020B0903030101060003" pitchFamily="34" charset="0"/>
            </a:endParaRPr>
          </a:p>
          <a:p>
            <a:pPr marL="571500" indent="-571500" algn="just">
              <a:buFont typeface="Arial" panose="020B0604020202020204" pitchFamily="34" charset="0"/>
              <a:buChar char="•"/>
            </a:pPr>
            <a:r>
              <a:rPr lang="pt-BR" sz="3200" dirty="0">
                <a:solidFill>
                  <a:srgbClr val="0066CC"/>
                </a:solidFill>
                <a:latin typeface="Raleway ExtraBold" panose="020B0903030101060003" pitchFamily="34" charset="0"/>
              </a:rPr>
              <a:t>Parecer Jurídico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126/2019 – CONJUR</a:t>
            </a:r>
          </a:p>
          <a:p>
            <a:pPr marL="571500" indent="-571500" algn="just">
              <a:buFont typeface="Arial" panose="020B0604020202020204" pitchFamily="34" charset="0"/>
              <a:buChar char="•"/>
            </a:pPr>
            <a:r>
              <a:rPr lang="pt-BR" sz="3200" dirty="0">
                <a:solidFill>
                  <a:srgbClr val="0066CC"/>
                </a:solidFill>
                <a:latin typeface="Raleway ExtraBold" panose="020B0903030101060003" pitchFamily="34" charset="0"/>
              </a:rPr>
              <a:t>Nota Técnica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21/2019 </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SPG</a:t>
            </a:r>
          </a:p>
          <a:p>
            <a:pPr marL="571500" indent="-571500" algn="just">
              <a:buFont typeface="Arial" panose="020B0604020202020204" pitchFamily="34" charset="0"/>
              <a:buChar char="•"/>
            </a:pPr>
            <a:r>
              <a:rPr lang="pt-BR" sz="3200" dirty="0">
                <a:solidFill>
                  <a:srgbClr val="0066CC"/>
                </a:solidFill>
                <a:latin typeface="Raleway ExtraBold" panose="020B0903030101060003" pitchFamily="34" charset="0"/>
              </a:rPr>
              <a:t>Nota Técnica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07/2019 </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Assessoria DG</a:t>
            </a:r>
          </a:p>
          <a:p>
            <a:pPr algn="just"/>
            <a:endParaRPr lang="pt-BR" sz="2000" dirty="0">
              <a:solidFill>
                <a:srgbClr val="0066CC"/>
              </a:solidFill>
              <a:latin typeface="Raleway ExtraBold" panose="020B0903030101060003" pitchFamily="34" charset="0"/>
            </a:endParaRPr>
          </a:p>
          <a:p>
            <a:pPr marL="571500" indent="-571500" algn="just">
              <a:buFont typeface="Arial" panose="020B0604020202020204" pitchFamily="34" charset="0"/>
              <a:buChar char="•"/>
            </a:pPr>
            <a:r>
              <a:rPr lang="pt-BR" sz="3200" dirty="0" smtClean="0">
                <a:solidFill>
                  <a:srgbClr val="0066CC"/>
                </a:solidFill>
                <a:latin typeface="Raleway ExtraBold" panose="020B0903030101060003" pitchFamily="34" charset="0"/>
              </a:rPr>
              <a:t>Parecer </a:t>
            </a:r>
            <a:r>
              <a:rPr lang="pt-BR" sz="3200" dirty="0">
                <a:solidFill>
                  <a:srgbClr val="0066CC"/>
                </a:solidFill>
                <a:latin typeface="Raleway ExtraBold" panose="020B0903030101060003" pitchFamily="34" charset="0"/>
              </a:rPr>
              <a:t>Jurídico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130/2019 </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CONJUR</a:t>
            </a:r>
          </a:p>
          <a:p>
            <a:pPr marL="571500" indent="-571500" algn="just">
              <a:buFont typeface="Arial" panose="020B0604020202020204" pitchFamily="34" charset="0"/>
              <a:buChar char="•"/>
            </a:pPr>
            <a:r>
              <a:rPr lang="pt-BR" sz="3200" dirty="0">
                <a:solidFill>
                  <a:srgbClr val="0066CC"/>
                </a:solidFill>
                <a:latin typeface="Raleway ExtraBold" panose="020B0903030101060003" pitchFamily="34" charset="0"/>
              </a:rPr>
              <a:t>Nota Técnica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5/2019 </a:t>
            </a:r>
            <a:r>
              <a:rPr lang="pt-BR" sz="3200" dirty="0">
                <a:solidFill>
                  <a:srgbClr val="0066CC"/>
                </a:solidFill>
                <a:latin typeface="Raleway ExtraBold" panose="020B0903030101060003" pitchFamily="34" charset="0"/>
              </a:rPr>
              <a:t>– SPG</a:t>
            </a:r>
          </a:p>
          <a:p>
            <a:pPr marL="571500" indent="-571500" algn="just">
              <a:buFont typeface="Arial" panose="020B0604020202020204" pitchFamily="34" charset="0"/>
              <a:buChar char="•"/>
            </a:pPr>
            <a:r>
              <a:rPr lang="pt-BR" sz="3200" dirty="0" smtClean="0">
                <a:solidFill>
                  <a:srgbClr val="0066CC"/>
                </a:solidFill>
                <a:latin typeface="Raleway ExtraBold" panose="020B0903030101060003" pitchFamily="34" charset="0"/>
              </a:rPr>
              <a:t>Nota </a:t>
            </a:r>
            <a:r>
              <a:rPr lang="pt-BR" sz="3200" dirty="0">
                <a:solidFill>
                  <a:srgbClr val="0066CC"/>
                </a:solidFill>
                <a:latin typeface="Raleway ExtraBold" panose="020B0903030101060003" pitchFamily="34" charset="0"/>
              </a:rPr>
              <a:t>Técnica n</a:t>
            </a:r>
            <a:r>
              <a:rPr lang="pt-BR" sz="3200" strike="sngStrike" dirty="0">
                <a:solidFill>
                  <a:srgbClr val="0066CC"/>
                </a:solidFill>
                <a:latin typeface="Raleway ExtraBold" panose="020B0903030101060003" pitchFamily="34" charset="0"/>
              </a:rPr>
              <a:t>º</a:t>
            </a:r>
            <a:r>
              <a:rPr lang="pt-BR" sz="3200" dirty="0">
                <a:solidFill>
                  <a:srgbClr val="0066CC"/>
                </a:solidFill>
                <a:latin typeface="Raleway ExtraBold" panose="020B0903030101060003" pitchFamily="34" charset="0"/>
              </a:rPr>
              <a:t> </a:t>
            </a:r>
            <a:r>
              <a:rPr lang="pt-BR" sz="3200" dirty="0" smtClean="0">
                <a:solidFill>
                  <a:srgbClr val="0066CC"/>
                </a:solidFill>
                <a:latin typeface="Raleway ExtraBold" panose="020B0903030101060003" pitchFamily="34" charset="0"/>
              </a:rPr>
              <a:t>8/2019 </a:t>
            </a:r>
            <a:r>
              <a:rPr lang="pt-BR" sz="3200" dirty="0">
                <a:solidFill>
                  <a:srgbClr val="0066CC"/>
                </a:solidFill>
                <a:latin typeface="Raleway ExtraBold" panose="020B0903030101060003" pitchFamily="34" charset="0"/>
              </a:rPr>
              <a:t>– SPG</a:t>
            </a:r>
          </a:p>
          <a:p>
            <a:pPr marL="571500" indent="-571500" algn="just">
              <a:buFont typeface="Arial" panose="020B0604020202020204" pitchFamily="34" charset="0"/>
              <a:buChar char="•"/>
            </a:pPr>
            <a:endParaRPr lang="pt-BR" sz="3200" dirty="0">
              <a:solidFill>
                <a:srgbClr val="002060"/>
              </a:solidFill>
              <a:latin typeface="Raleway ExtraBold" panose="020B0903030101060003" pitchFamily="34" charset="0"/>
            </a:endParaRPr>
          </a:p>
          <a:p>
            <a:pPr marL="571500" indent="-571500" algn="just">
              <a:buFont typeface="Arial" panose="020B0604020202020204" pitchFamily="34" charset="0"/>
              <a:buChar char="•"/>
            </a:pPr>
            <a:endParaRPr lang="pt-BR" sz="3200" dirty="0">
              <a:solidFill>
                <a:srgbClr val="002060"/>
              </a:solidFill>
              <a:latin typeface="Raleway ExtraBold" panose="020B0903030101060003" pitchFamily="34" charset="0"/>
            </a:endParaRPr>
          </a:p>
          <a:p>
            <a:pPr marL="571500" indent="-571500" algn="ctr">
              <a:buFont typeface="Arial" panose="020B0604020202020204" pitchFamily="34" charset="0"/>
              <a:buChar char="•"/>
            </a:pPr>
            <a:endParaRPr lang="pt-BR" sz="4000" dirty="0" smtClean="0">
              <a:solidFill>
                <a:srgbClr val="002060"/>
              </a:solidFill>
              <a:latin typeface="Raleway ExtraBold" panose="020B0903030101060003" pitchFamily="34" charset="0"/>
            </a:endParaRPr>
          </a:p>
        </p:txBody>
      </p:sp>
    </p:spTree>
    <p:extLst>
      <p:ext uri="{BB962C8B-B14F-4D97-AF65-F5344CB8AC3E}">
        <p14:creationId xmlns:p14="http://schemas.microsoft.com/office/powerpoint/2010/main" val="7394238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00016" y="154842"/>
            <a:ext cx="4876800" cy="704850"/>
          </a:xfrm>
          <a:prstGeom prst="rect">
            <a:avLst/>
          </a:prstGeom>
        </p:spPr>
      </p:pic>
      <p:sp>
        <p:nvSpPr>
          <p:cNvPr id="6" name="Rectangle 5"/>
          <p:cNvSpPr/>
          <p:nvPr/>
        </p:nvSpPr>
        <p:spPr>
          <a:xfrm>
            <a:off x="4876800" y="250460"/>
            <a:ext cx="2290061" cy="70788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40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910357840"/>
              </p:ext>
            </p:extLst>
          </p:nvPr>
        </p:nvGraphicFramePr>
        <p:xfrm>
          <a:off x="725213" y="997160"/>
          <a:ext cx="10920249" cy="4654782"/>
        </p:xfrm>
        <a:graphic>
          <a:graphicData uri="http://schemas.openxmlformats.org/drawingml/2006/table">
            <a:tbl>
              <a:tblPr firstRow="1" bandRow="1">
                <a:tableStyleId>{5C22544A-7EE6-4342-B048-85BDC9FD1C3A}</a:tableStyleId>
              </a:tblPr>
              <a:tblGrid>
                <a:gridCol w="7893270">
                  <a:extLst>
                    <a:ext uri="{9D8B030D-6E8A-4147-A177-3AD203B41FA5}">
                      <a16:colId xmlns:a16="http://schemas.microsoft.com/office/drawing/2014/main" val="3710372697"/>
                    </a:ext>
                  </a:extLst>
                </a:gridCol>
                <a:gridCol w="3026979">
                  <a:extLst>
                    <a:ext uri="{9D8B030D-6E8A-4147-A177-3AD203B41FA5}">
                      <a16:colId xmlns:a16="http://schemas.microsoft.com/office/drawing/2014/main" val="2842793189"/>
                    </a:ext>
                  </a:extLst>
                </a:gridCol>
              </a:tblGrid>
              <a:tr h="50743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Abertura</a:t>
                      </a:r>
                    </a:p>
                  </a:txBody>
                  <a:tcPr>
                    <a:solidFill>
                      <a:schemeClr val="accent1">
                        <a:alpha val="39000"/>
                      </a:schemeClr>
                    </a:solidFill>
                  </a:tcPr>
                </a:tc>
                <a:tc>
                  <a:txBody>
                    <a:bodyPr/>
                    <a:lstStyle/>
                    <a:p>
                      <a:pPr algn="ctr">
                        <a:lnSpc>
                          <a:spcPct val="100000"/>
                        </a:lnSpc>
                      </a:pPr>
                      <a:r>
                        <a:rPr lang="en-US" sz="2200" b="1" dirty="0" smtClean="0">
                          <a:solidFill>
                            <a:schemeClr val="accent6">
                              <a:lumMod val="40000"/>
                              <a:lumOff val="60000"/>
                            </a:schemeClr>
                          </a:solidFill>
                        </a:rPr>
                        <a:t>Presidente do CNPE</a:t>
                      </a:r>
                      <a:endParaRPr lang="en-US" sz="2200" b="1" dirty="0">
                        <a:solidFill>
                          <a:schemeClr val="accent6">
                            <a:lumMod val="40000"/>
                            <a:lumOff val="60000"/>
                          </a:schemeClr>
                        </a:solidFill>
                      </a:endParaRPr>
                    </a:p>
                  </a:txBody>
                  <a:tcPr>
                    <a:solidFill>
                      <a:schemeClr val="accent1">
                        <a:alpha val="39000"/>
                      </a:schemeClr>
                    </a:solidFill>
                  </a:tcPr>
                </a:tc>
                <a:extLst>
                  <a:ext uri="{0D108BD9-81ED-4DB2-BD59-A6C34878D82A}">
                    <a16:rowId xmlns:a16="http://schemas.microsoft.com/office/drawing/2014/main" val="2065955946"/>
                  </a:ext>
                </a:extLst>
              </a:tr>
              <a:tr h="763820">
                <a:tc>
                  <a:txBody>
                    <a:bodyPr/>
                    <a:lstStyle/>
                    <a:p>
                      <a:pPr algn="ctr">
                        <a:lnSpc>
                          <a:spcPct val="100000"/>
                        </a:lnSpc>
                        <a:spcAft>
                          <a:spcPts val="0"/>
                        </a:spcAft>
                      </a:pPr>
                      <a:r>
                        <a:rPr lang="pt-BR" sz="2000" b="1" kern="1200" dirty="0" smtClean="0">
                          <a:solidFill>
                            <a:schemeClr val="accent6">
                              <a:lumMod val="40000"/>
                              <a:lumOff val="60000"/>
                            </a:schemeClr>
                          </a:solidFill>
                          <a:latin typeface="+mn-lt"/>
                          <a:ea typeface="+mn-ea"/>
                          <a:cs typeface="+mn-cs"/>
                        </a:rPr>
                        <a:t>Altera a resolução CNPE nº</a:t>
                      </a:r>
                      <a:r>
                        <a:rPr lang="pt-BR" sz="2000" b="1" kern="1200" baseline="0" dirty="0" smtClean="0">
                          <a:solidFill>
                            <a:schemeClr val="accent6">
                              <a:lumMod val="40000"/>
                              <a:lumOff val="60000"/>
                            </a:schemeClr>
                          </a:solidFill>
                          <a:latin typeface="+mn-lt"/>
                          <a:ea typeface="+mn-ea"/>
                          <a:cs typeface="+mn-cs"/>
                        </a:rPr>
                        <a:t> 18 (17DEZ2018) – Autoriza o 6º rodada de licitações (Regime de Partilha) e aprova os Parâmetros Técnicos e Econômicos</a:t>
                      </a:r>
                      <a:endParaRPr lang="pt-BR" sz="2000" b="1" kern="1200" dirty="0">
                        <a:solidFill>
                          <a:schemeClr val="accent6">
                            <a:lumMod val="40000"/>
                            <a:lumOff val="6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624254">
                <a:tc>
                  <a:txBody>
                    <a:bodyPr/>
                    <a:lstStyle/>
                    <a:p>
                      <a:pPr marL="0" marR="38100" lvl="0" indent="0" algn="ctr" defTabSz="914400" rtl="0" eaLnBrk="1" fontAlgn="auto" latinLnBrk="0" hangingPunct="1">
                        <a:lnSpc>
                          <a:spcPct val="100000"/>
                        </a:lnSpc>
                        <a:spcBef>
                          <a:spcPts val="600"/>
                        </a:spcBef>
                        <a:spcAft>
                          <a:spcPts val="0"/>
                        </a:spcAft>
                        <a:buClrTx/>
                        <a:buSzTx/>
                        <a:buFontTx/>
                        <a:buNone/>
                        <a:tabLst>
                          <a:tab pos="270510" algn="l"/>
                        </a:tabLst>
                        <a:defRPr/>
                      </a:pPr>
                      <a:r>
                        <a:rPr lang="pt-BR" sz="2000" b="1" kern="1200" dirty="0" smtClean="0">
                          <a:solidFill>
                            <a:schemeClr val="accent6">
                              <a:lumMod val="40000"/>
                              <a:lumOff val="60000"/>
                            </a:schemeClr>
                          </a:solidFill>
                          <a:latin typeface="+mn-lt"/>
                          <a:ea typeface="+mn-ea"/>
                          <a:cs typeface="+mn-cs"/>
                        </a:rPr>
                        <a:t>Altera a resolução CNPE nº</a:t>
                      </a:r>
                      <a:r>
                        <a:rPr lang="pt-BR" sz="2000" b="1" kern="1200" baseline="0" dirty="0" smtClean="0">
                          <a:solidFill>
                            <a:schemeClr val="accent6">
                              <a:lumMod val="40000"/>
                              <a:lumOff val="60000"/>
                            </a:schemeClr>
                          </a:solidFill>
                          <a:latin typeface="+mn-lt"/>
                          <a:ea typeface="+mn-ea"/>
                          <a:cs typeface="+mn-cs"/>
                        </a:rPr>
                        <a:t> 6 (17ABR2019) – Retificar os Parâmetros Técnicos e Econômicos  da licitação dos Volumes excedentes da Cessão Onerosa</a:t>
                      </a:r>
                      <a:endParaRPr lang="pt-BR" sz="2000" b="1" kern="1200" dirty="0" smtClean="0">
                        <a:solidFill>
                          <a:schemeClr val="accent6">
                            <a:lumMod val="40000"/>
                            <a:lumOff val="6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smtClean="0">
                        <a:solidFill>
                          <a:schemeClr val="accent6">
                            <a:lumMod val="40000"/>
                            <a:lumOff val="60000"/>
                          </a:schemeClr>
                        </a:solidFill>
                      </a:endParaRPr>
                    </a:p>
                    <a:p>
                      <a:pPr algn="ctr">
                        <a:lnSpc>
                          <a:spcPct val="100000"/>
                        </a:lnSpc>
                      </a:pP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3028894702"/>
                  </a:ext>
                </a:extLst>
              </a:tr>
              <a:tr h="624254">
                <a:tc>
                  <a:txBody>
                    <a:bodyPr/>
                    <a:lstStyle/>
                    <a:p>
                      <a:pPr marL="0" marR="38100" algn="ctr" defTabSz="914400" rtl="0" eaLnBrk="1" latinLnBrk="0" hangingPunct="1">
                        <a:lnSpc>
                          <a:spcPct val="100000"/>
                        </a:lnSpc>
                        <a:spcBef>
                          <a:spcPts val="600"/>
                        </a:spcBef>
                        <a:spcAft>
                          <a:spcPts val="0"/>
                        </a:spcAft>
                        <a:tabLst>
                          <a:tab pos="270510" algn="l"/>
                        </a:tabLst>
                      </a:pPr>
                      <a:r>
                        <a:rPr lang="pt-BR" sz="2000" b="1" kern="1200" dirty="0" smtClean="0">
                          <a:solidFill>
                            <a:schemeClr val="accent6">
                              <a:lumMod val="40000"/>
                              <a:lumOff val="60000"/>
                            </a:schemeClr>
                          </a:solidFill>
                          <a:latin typeface="+mn-lt"/>
                          <a:ea typeface="+mn-ea"/>
                          <a:cs typeface="+mn-cs"/>
                        </a:rPr>
                        <a:t>Estabelece diretrizes para a promoção da livre concorrência na atividade de refino no País</a:t>
                      </a: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SPG </a:t>
                      </a:r>
                      <a:r>
                        <a:rPr lang="en-US" sz="2200" b="1" baseline="0" dirty="0" smtClean="0">
                          <a:solidFill>
                            <a:schemeClr val="accent6">
                              <a:lumMod val="40000"/>
                              <a:lumOff val="60000"/>
                            </a:schemeClr>
                          </a:solidFill>
                        </a:rPr>
                        <a:t> </a:t>
                      </a:r>
                      <a:r>
                        <a:rPr lang="en-US" sz="2200" b="1" dirty="0" smtClean="0">
                          <a:solidFill>
                            <a:schemeClr val="accent6">
                              <a:lumMod val="40000"/>
                              <a:lumOff val="60000"/>
                            </a:schemeClr>
                          </a:solidFill>
                        </a:rPr>
                        <a:t>(Renata Isfer</a:t>
                      </a:r>
                      <a:r>
                        <a:rPr lang="en-US" sz="2200" b="1" baseline="0" dirty="0" smtClean="0">
                          <a:solidFill>
                            <a:schemeClr val="accent6">
                              <a:lumMod val="40000"/>
                              <a:lumOff val="60000"/>
                            </a:schemeClr>
                          </a:solidFill>
                        </a:rPr>
                        <a:t>)</a:t>
                      </a:r>
                      <a:endParaRPr lang="en-US" sz="2200" b="1" dirty="0" smtClean="0">
                        <a:solidFill>
                          <a:schemeClr val="accent6">
                            <a:lumMod val="40000"/>
                            <a:lumOff val="60000"/>
                          </a:schemeClr>
                        </a:solidFill>
                      </a:endParaRPr>
                    </a:p>
                    <a:p>
                      <a:pPr algn="ctr">
                        <a:lnSpc>
                          <a:spcPct val="100000"/>
                        </a:lnSpc>
                      </a:pPr>
                      <a:endParaRPr lang="en-US" sz="2200" b="1" dirty="0">
                        <a:solidFill>
                          <a:schemeClr val="accent6">
                            <a:lumMod val="40000"/>
                            <a:lumOff val="60000"/>
                          </a:schemeClr>
                        </a:solidFill>
                      </a:endParaRPr>
                    </a:p>
                  </a:txBody>
                  <a:tcPr anchor="ctr">
                    <a:solidFill>
                      <a:schemeClr val="accent1">
                        <a:alpha val="39000"/>
                      </a:schemeClr>
                    </a:solidFill>
                  </a:tcPr>
                </a:tc>
                <a:extLst>
                  <a:ext uri="{0D108BD9-81ED-4DB2-BD59-A6C34878D82A}">
                    <a16:rowId xmlns:a16="http://schemas.microsoft.com/office/drawing/2014/main" val="897386332"/>
                  </a:ext>
                </a:extLst>
              </a:tr>
              <a:tr h="815255">
                <a:tc>
                  <a:txBody>
                    <a:bodyPr/>
                    <a:lstStyle/>
                    <a:p>
                      <a:pPr algn="ctr">
                        <a:lnSpc>
                          <a:spcPct val="100000"/>
                        </a:lnSpc>
                      </a:pPr>
                      <a:r>
                        <a:rPr lang="en-US" sz="2200" b="1" dirty="0" smtClean="0">
                          <a:solidFill>
                            <a:schemeClr val="accent6">
                              <a:lumMod val="40000"/>
                              <a:lumOff val="60000"/>
                            </a:schemeClr>
                          </a:solidFill>
                        </a:rPr>
                        <a:t>Assuntos Gerais</a:t>
                      </a:r>
                      <a:endParaRPr lang="en-US" sz="2200" b="1" dirty="0">
                        <a:solidFill>
                          <a:schemeClr val="accent6">
                            <a:lumMod val="40000"/>
                            <a:lumOff val="60000"/>
                          </a:schemeClr>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chemeClr val="accent6">
                              <a:lumMod val="40000"/>
                              <a:lumOff val="60000"/>
                            </a:schemeClr>
                          </a:solidFill>
                        </a:rPr>
                        <a:t>Secretário-</a:t>
                      </a:r>
                      <a:r>
                        <a:rPr lang="en-US" sz="2200" b="1" baseline="0" dirty="0" smtClean="0">
                          <a:solidFill>
                            <a:schemeClr val="accent6">
                              <a:lumMod val="40000"/>
                              <a:lumOff val="60000"/>
                            </a:schemeClr>
                          </a:solidFill>
                        </a:rPr>
                        <a:t>Executivo CNPE</a:t>
                      </a:r>
                      <a:endParaRPr lang="en-US" sz="2200" b="1" dirty="0" smtClean="0">
                        <a:solidFill>
                          <a:schemeClr val="accent6">
                            <a:lumMod val="40000"/>
                            <a:lumOff val="60000"/>
                          </a:schemeClr>
                        </a:solidFill>
                      </a:endParaRPr>
                    </a:p>
                  </a:txBody>
                  <a:tcPr>
                    <a:solidFill>
                      <a:schemeClr val="accent1">
                        <a:alpha val="39000"/>
                      </a:schemeClr>
                    </a:solidFill>
                  </a:tcPr>
                </a:tc>
                <a:extLst>
                  <a:ext uri="{0D108BD9-81ED-4DB2-BD59-A6C34878D82A}">
                    <a16:rowId xmlns:a16="http://schemas.microsoft.com/office/drawing/2014/main" val="1789533396"/>
                  </a:ext>
                </a:extLst>
              </a:tr>
              <a:tr h="558412">
                <a:tc>
                  <a:txBody>
                    <a:bodyPr/>
                    <a:lstStyle/>
                    <a:p>
                      <a:pPr algn="ctr">
                        <a:lnSpc>
                          <a:spcPct val="100000"/>
                        </a:lnSpc>
                      </a:pPr>
                      <a:r>
                        <a:rPr lang="en-US" sz="2200" b="1" dirty="0" smtClean="0">
                          <a:solidFill>
                            <a:srgbClr val="002060"/>
                          </a:solidFill>
                        </a:rPr>
                        <a:t>Considerações Finais</a:t>
                      </a:r>
                      <a:endParaRPr lang="en-US" sz="2200" b="1" dirty="0">
                        <a:solidFill>
                          <a:srgbClr val="002060"/>
                        </a:solidFill>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dirty="0" smtClean="0">
                          <a:solidFill>
                            <a:srgbClr val="002060"/>
                          </a:solidFill>
                        </a:rPr>
                        <a:t>Presidente do </a:t>
                      </a:r>
                      <a:r>
                        <a:rPr lang="en-US" sz="2200" b="1" baseline="0" dirty="0" smtClean="0">
                          <a:solidFill>
                            <a:srgbClr val="002060"/>
                          </a:solidFill>
                        </a:rPr>
                        <a:t>CNPE</a:t>
                      </a:r>
                      <a:endParaRPr lang="en-US" sz="2200" b="1" dirty="0" smtClean="0">
                        <a:solidFill>
                          <a:srgbClr val="002060"/>
                        </a:solidFill>
                      </a:endParaRPr>
                    </a:p>
                  </a:txBody>
                  <a:tcPr>
                    <a:solidFill>
                      <a:schemeClr val="accent1">
                        <a:alpha val="39000"/>
                      </a:schemeClr>
                    </a:solidFill>
                  </a:tcPr>
                </a:tc>
                <a:extLst>
                  <a:ext uri="{0D108BD9-81ED-4DB2-BD59-A6C34878D82A}">
                    <a16:rowId xmlns:a16="http://schemas.microsoft.com/office/drawing/2014/main" val="3116257166"/>
                  </a:ext>
                </a:extLst>
              </a:tr>
            </a:tbl>
          </a:graphicData>
        </a:graphic>
      </p:graphicFrame>
    </p:spTree>
    <p:extLst>
      <p:ext uri="{BB962C8B-B14F-4D97-AF65-F5344CB8AC3E}">
        <p14:creationId xmlns:p14="http://schemas.microsoft.com/office/powerpoint/2010/main" val="9994470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89867" y="274212"/>
            <a:ext cx="5387015" cy="778592"/>
          </a:xfrm>
          <a:prstGeom prst="rect">
            <a:avLst/>
          </a:prstGeom>
        </p:spPr>
      </p:pic>
      <p:sp>
        <p:nvSpPr>
          <p:cNvPr id="6" name="Rectangle 5"/>
          <p:cNvSpPr/>
          <p:nvPr/>
        </p:nvSpPr>
        <p:spPr>
          <a:xfrm>
            <a:off x="2781139" y="2018507"/>
            <a:ext cx="6119625"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smtClean="0">
                <a:ln w="0"/>
                <a:solidFill>
                  <a:srgbClr val="002060"/>
                </a:solidFill>
                <a:effectLst>
                  <a:outerShdw blurRad="38100" dist="25400" dir="5400000" algn="ctr" rotWithShape="0">
                    <a:srgbClr val="6E747A">
                      <a:alpha val="43000"/>
                    </a:srgbClr>
                  </a:outerShdw>
                </a:effectLst>
                <a:uLnTx/>
                <a:uFillTx/>
                <a:latin typeface="Calibri" panose="020F0502020204030204"/>
                <a:ea typeface="+mn-ea"/>
                <a:cs typeface="+mn-cs"/>
              </a:rPr>
              <a:t>Considerações Finais</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a typeface="+mn-ea"/>
              <a:cs typeface="+mn-cs"/>
            </a:endParaRPr>
          </a:p>
        </p:txBody>
      </p:sp>
      <p:sp>
        <p:nvSpPr>
          <p:cNvPr id="2" name="CaixaDeTexto 1"/>
          <p:cNvSpPr txBox="1"/>
          <p:nvPr/>
        </p:nvSpPr>
        <p:spPr>
          <a:xfrm>
            <a:off x="1140698" y="4612778"/>
            <a:ext cx="9236363" cy="1200329"/>
          </a:xfrm>
          <a:prstGeom prst="rect">
            <a:avLst/>
          </a:prstGeom>
          <a:noFill/>
        </p:spPr>
        <p:txBody>
          <a:bodyPr wrap="square" rtlCol="0">
            <a:spAutoFit/>
          </a:bodyPr>
          <a:lstStyle/>
          <a:p>
            <a:pPr marR="19720" algn="ctr"/>
            <a:r>
              <a:rPr lang="pt-BR" sz="3600" b="1" dirty="0">
                <a:solidFill>
                  <a:srgbClr val="002060"/>
                </a:solidFill>
                <a:effectLst>
                  <a:outerShdw blurRad="38100" dist="38100" dir="2700000" algn="tl">
                    <a:srgbClr val="000000">
                      <a:alpha val="43137"/>
                    </a:srgbClr>
                  </a:outerShdw>
                </a:effectLst>
              </a:rPr>
              <a:t>Presidente do CNPE</a:t>
            </a:r>
          </a:p>
          <a:p>
            <a:pPr marR="19750" algn="ctr"/>
            <a:r>
              <a:rPr lang="pt-BR" sz="3600" b="1" dirty="0">
                <a:solidFill>
                  <a:srgbClr val="002060"/>
                </a:solidFill>
                <a:effectLst>
                  <a:outerShdw blurRad="38100" dist="38100" dir="2700000" algn="tl">
                    <a:srgbClr val="000000">
                      <a:alpha val="43137"/>
                    </a:srgbClr>
                  </a:outerShdw>
                </a:effectLst>
              </a:rPr>
              <a:t>Ministro de Estado de Minas e Energia</a:t>
            </a:r>
          </a:p>
        </p:txBody>
      </p:sp>
    </p:spTree>
    <p:extLst>
      <p:ext uri="{BB962C8B-B14F-4D97-AF65-F5344CB8AC3E}">
        <p14:creationId xmlns:p14="http://schemas.microsoft.com/office/powerpoint/2010/main" val="39180483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40840" y="207846"/>
            <a:ext cx="4978840" cy="719598"/>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082512502"/>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algn="ctr">
                        <a:lnSpc>
                          <a:spcPct val="100000"/>
                        </a:lnSpc>
                        <a:spcAft>
                          <a:spcPts val="0"/>
                        </a:spcAft>
                      </a:pPr>
                      <a:r>
                        <a:rPr lang="pt-BR" sz="2800" b="1" kern="1200" dirty="0" smtClean="0">
                          <a:solidFill>
                            <a:srgbClr val="002060"/>
                          </a:solidFill>
                          <a:latin typeface="+mn-lt"/>
                          <a:ea typeface="+mn-ea"/>
                          <a:cs typeface="+mn-cs"/>
                        </a:rPr>
                        <a:t>Altera a resolução CNPE nº</a:t>
                      </a:r>
                      <a:r>
                        <a:rPr lang="pt-BR" sz="2800" b="1" kern="1200" baseline="0" dirty="0" smtClean="0">
                          <a:solidFill>
                            <a:srgbClr val="002060"/>
                          </a:solidFill>
                          <a:latin typeface="+mn-lt"/>
                          <a:ea typeface="+mn-ea"/>
                          <a:cs typeface="+mn-cs"/>
                        </a:rPr>
                        <a:t> 18 (17DEZ2018) – Autoriza o 6º rodada de licitações (Regime de Partilha) e aprova os Parâmetros Técnicos e Econômicos.</a:t>
                      </a:r>
                      <a:endParaRPr lang="pt-BR" sz="2800" b="1" kern="1200" dirty="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rgbClr val="002060"/>
                          </a:solidFill>
                        </a:rPr>
                        <a:t>Contribuições</a:t>
                      </a:r>
                      <a:r>
                        <a:rPr lang="en-US" sz="2800" b="1" dirty="0" smtClean="0">
                          <a:solidFill>
                            <a:srgbClr val="002060"/>
                          </a:solidFill>
                        </a:rPr>
                        <a:t> / </a:t>
                      </a:r>
                      <a:r>
                        <a:rPr lang="en-US" sz="2800" b="1" dirty="0" err="1" smtClean="0">
                          <a:solidFill>
                            <a:srgbClr val="002060"/>
                          </a:solidFill>
                        </a:rPr>
                        <a:t>Aprovação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35462563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100016" y="244252"/>
            <a:ext cx="4876800" cy="704850"/>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1106047807"/>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algn="ctr">
                        <a:lnSpc>
                          <a:spcPct val="100000"/>
                        </a:lnSpc>
                        <a:spcAft>
                          <a:spcPts val="0"/>
                        </a:spcAft>
                      </a:pPr>
                      <a:r>
                        <a:rPr lang="pt-BR" sz="2800" b="1" kern="1200" dirty="0" smtClean="0">
                          <a:solidFill>
                            <a:srgbClr val="002060"/>
                          </a:solidFill>
                          <a:latin typeface="+mn-lt"/>
                          <a:ea typeface="+mn-ea"/>
                          <a:cs typeface="+mn-cs"/>
                        </a:rPr>
                        <a:t>Altera a resolução CNPE nº</a:t>
                      </a:r>
                      <a:r>
                        <a:rPr lang="pt-BR" sz="2800" b="1" kern="1200" baseline="0" dirty="0" smtClean="0">
                          <a:solidFill>
                            <a:srgbClr val="002060"/>
                          </a:solidFill>
                          <a:latin typeface="+mn-lt"/>
                          <a:ea typeface="+mn-ea"/>
                          <a:cs typeface="+mn-cs"/>
                        </a:rPr>
                        <a:t> 18 (17DEZ2018) – Autoriza o 6º rodada de licitações (Regime de Partilha) e aprova os Parâmetros Técnicos e Econômicos.</a:t>
                      </a:r>
                      <a:endParaRPr lang="pt-BR" sz="2800" b="1" kern="1200" dirty="0">
                        <a:solidFill>
                          <a:srgbClr val="002060"/>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rgbClr val="002060"/>
                          </a:solidFill>
                        </a:rPr>
                        <a:t>SPG </a:t>
                      </a:r>
                      <a:r>
                        <a:rPr lang="en-US" sz="2800" b="1" baseline="0" dirty="0" smtClean="0">
                          <a:solidFill>
                            <a:srgbClr val="002060"/>
                          </a:solidFill>
                        </a:rPr>
                        <a:t> </a:t>
                      </a:r>
                      <a:r>
                        <a:rPr lang="en-US" sz="2800" b="1" dirty="0" smtClean="0">
                          <a:solidFill>
                            <a:srgbClr val="002060"/>
                          </a:solidFill>
                        </a:rPr>
                        <a:t>(Renata Isfer)</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chemeClr val="accent6">
                              <a:lumMod val="60000"/>
                              <a:lumOff val="40000"/>
                            </a:schemeClr>
                          </a:solidFill>
                        </a:rPr>
                        <a:t>Resolução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60000"/>
                              <a:lumOff val="40000"/>
                            </a:schemeClr>
                          </a:solidFill>
                        </a:rPr>
                        <a:t>Contribuições</a:t>
                      </a:r>
                      <a:r>
                        <a:rPr lang="en-US" sz="2800" b="1" dirty="0" smtClean="0">
                          <a:solidFill>
                            <a:schemeClr val="accent6">
                              <a:lumMod val="60000"/>
                              <a:lumOff val="40000"/>
                            </a:schemeClr>
                          </a:solidFill>
                        </a:rPr>
                        <a:t> / </a:t>
                      </a:r>
                      <a:r>
                        <a:rPr lang="en-US" sz="2800" b="1" dirty="0" err="1" smtClean="0">
                          <a:solidFill>
                            <a:schemeClr val="accent6">
                              <a:lumMod val="60000"/>
                              <a:lumOff val="40000"/>
                            </a:schemeClr>
                          </a:solidFill>
                        </a:rPr>
                        <a:t>Aprovação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1234062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
          <p:cNvSpPr>
            <a:spLocks noGrp="1"/>
          </p:cNvSpPr>
          <p:nvPr>
            <p:ph type="title"/>
          </p:nvPr>
        </p:nvSpPr>
        <p:spPr>
          <a:xfrm>
            <a:off x="119055" y="4570314"/>
            <a:ext cx="9763498" cy="1035617"/>
          </a:xfrm>
        </p:spPr>
        <p:txBody>
          <a:bodyPr/>
          <a:lstStyle/>
          <a:p>
            <a:pPr>
              <a:lnSpc>
                <a:spcPct val="100000"/>
              </a:lnSpc>
            </a:pPr>
            <a:r>
              <a:rPr lang="pt-BR" sz="3800" dirty="0" smtClean="0"/>
              <a:t>6º Rodada de Partilha da Produção</a:t>
            </a:r>
            <a:r>
              <a:rPr lang="pt-BR" dirty="0" smtClean="0"/>
              <a:t/>
            </a:r>
            <a:br>
              <a:rPr lang="pt-BR" dirty="0" smtClean="0"/>
            </a:br>
            <a:endParaRPr lang="pt-BR" sz="2600" b="1" dirty="0">
              <a:latin typeface="Raleway ExtraBold" panose="020B0604020202020204" charset="0"/>
              <a:cs typeface="Mongolian Baiti" panose="03000500000000000000" pitchFamily="66" charset="0"/>
            </a:endParaRPr>
          </a:p>
        </p:txBody>
      </p:sp>
      <p:sp>
        <p:nvSpPr>
          <p:cNvPr id="15" name="Espaço Reservado para Texto 6"/>
          <p:cNvSpPr>
            <a:spLocks noGrp="1"/>
          </p:cNvSpPr>
          <p:nvPr>
            <p:ph type="body" sz="quarter" idx="11"/>
          </p:nvPr>
        </p:nvSpPr>
        <p:spPr>
          <a:xfrm>
            <a:off x="119055" y="4298413"/>
            <a:ext cx="6970650" cy="271901"/>
          </a:xfrm>
        </p:spPr>
        <p:txBody>
          <a:bodyPr/>
          <a:lstStyle/>
          <a:p>
            <a:r>
              <a:rPr lang="pt-BR" dirty="0"/>
              <a:t>SECRETARIA DE PETRÓLEO, GÁS NATURAL E BIOCOMBUSTÍVEIS</a:t>
            </a:r>
          </a:p>
          <a:p>
            <a:endParaRPr lang="pt-BR" dirty="0"/>
          </a:p>
        </p:txBody>
      </p:sp>
      <p:sp>
        <p:nvSpPr>
          <p:cNvPr id="4" name="Retângulo 3"/>
          <p:cNvSpPr/>
          <p:nvPr/>
        </p:nvSpPr>
        <p:spPr>
          <a:xfrm>
            <a:off x="119055" y="5113488"/>
            <a:ext cx="6069290" cy="892552"/>
          </a:xfrm>
          <a:prstGeom prst="rect">
            <a:avLst/>
          </a:prstGeom>
        </p:spPr>
        <p:txBody>
          <a:bodyPr wrap="none">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2600" b="1" i="0" u="none" strike="noStrike" kern="1200" cap="none" spc="0" normalizeH="0" baseline="0" noProof="0" dirty="0">
                <a:ln>
                  <a:noFill/>
                </a:ln>
                <a:solidFill>
                  <a:prstClr val="white"/>
                </a:solidFill>
                <a:effectLst/>
                <a:uLnTx/>
                <a:uFillTx/>
                <a:latin typeface="Raleway ExtraBold" panose="020B0903030101060003" pitchFamily="34" charset="0"/>
                <a:ea typeface="+mn-ea"/>
                <a:cs typeface="+mn-cs"/>
              </a:rPr>
              <a:t>Retificação do art. </a:t>
            </a:r>
            <a:r>
              <a:rPr kumimoji="0" lang="pt-BR" sz="2600" b="1" i="0" u="none" strike="noStrike" kern="1200" cap="none" spc="0" normalizeH="0" baseline="0" noProof="0" dirty="0" smtClean="0">
                <a:ln>
                  <a:noFill/>
                </a:ln>
                <a:solidFill>
                  <a:prstClr val="white"/>
                </a:solidFill>
                <a:effectLst/>
                <a:uLnTx/>
                <a:uFillTx/>
                <a:latin typeface="Raleway ExtraBold" panose="020B0903030101060003" pitchFamily="34" charset="0"/>
                <a:ea typeface="+mn-ea"/>
                <a:cs typeface="+mn-cs"/>
              </a:rPr>
              <a:t>3, </a:t>
            </a:r>
            <a:r>
              <a:rPr kumimoji="0" lang="pt-BR" sz="2600" b="1" i="0" u="none" strike="noStrike" kern="1200" cap="none" spc="0" normalizeH="0" baseline="0" noProof="0" dirty="0">
                <a:ln>
                  <a:noFill/>
                </a:ln>
                <a:solidFill>
                  <a:prstClr val="white"/>
                </a:solidFill>
                <a:effectLst/>
                <a:uLnTx/>
                <a:uFillTx/>
                <a:latin typeface="Raleway ExtraBold" panose="020B0903030101060003" pitchFamily="34" charset="0"/>
                <a:ea typeface="+mn-ea"/>
                <a:cs typeface="+mn-cs"/>
              </a:rPr>
              <a:t>§ 2º da </a:t>
            </a:r>
            <a:endParaRPr kumimoji="0" lang="pt-BR" sz="2600" b="1" i="0" u="none" strike="noStrike" kern="1200" cap="none" spc="0" normalizeH="0" baseline="0" noProof="0" dirty="0" smtClean="0">
              <a:ln>
                <a:noFill/>
              </a:ln>
              <a:solidFill>
                <a:prstClr val="white"/>
              </a:solidFill>
              <a:effectLst/>
              <a:uLnTx/>
              <a:uFillTx/>
              <a:latin typeface="Raleway ExtraBold" panose="020B0903030101060003" pitchFamily="34" charset="0"/>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pt-BR" sz="2600" b="1" i="0" u="none" strike="noStrike" kern="1200" cap="none" spc="0" normalizeH="0" baseline="0" noProof="0" dirty="0" smtClean="0">
                <a:ln>
                  <a:noFill/>
                </a:ln>
                <a:solidFill>
                  <a:prstClr val="white"/>
                </a:solidFill>
                <a:effectLst/>
                <a:uLnTx/>
                <a:uFillTx/>
                <a:latin typeface="Raleway ExtraBold" panose="020B0903030101060003" pitchFamily="34" charset="0"/>
                <a:ea typeface="+mn-ea"/>
                <a:cs typeface="+mn-cs"/>
              </a:rPr>
              <a:t>Resolução </a:t>
            </a:r>
            <a:r>
              <a:rPr kumimoji="0" lang="pt-BR" sz="2600" b="1" i="0" u="none" strike="noStrike" kern="1200" cap="none" spc="0" normalizeH="0" baseline="0" noProof="0" dirty="0">
                <a:ln>
                  <a:noFill/>
                </a:ln>
                <a:solidFill>
                  <a:prstClr val="white"/>
                </a:solidFill>
                <a:effectLst/>
                <a:uLnTx/>
                <a:uFillTx/>
                <a:latin typeface="Raleway ExtraBold" panose="020B0903030101060003" pitchFamily="34" charset="0"/>
                <a:ea typeface="+mn-ea"/>
                <a:cs typeface="+mn-cs"/>
              </a:rPr>
              <a:t>CNPE nº 18 de 2018 </a:t>
            </a:r>
            <a:endParaRPr kumimoji="0" lang="en-US" sz="2600" b="1" i="0" u="none" strike="noStrike" kern="1200" cap="none" spc="0" normalizeH="0" baseline="0" noProof="0" dirty="0">
              <a:ln>
                <a:noFill/>
              </a:ln>
              <a:solidFill>
                <a:prstClr val="white"/>
              </a:solidFill>
              <a:effectLst/>
              <a:uLnTx/>
              <a:uFillTx/>
              <a:latin typeface="Raleway ExtraBold" panose="020B0903030101060003" pitchFamily="34" charset="0"/>
              <a:ea typeface="+mn-ea"/>
              <a:cs typeface="+mn-cs"/>
            </a:endParaRPr>
          </a:p>
        </p:txBody>
      </p:sp>
    </p:spTree>
    <p:extLst>
      <p:ext uri="{BB962C8B-B14F-4D97-AF65-F5344CB8AC3E}">
        <p14:creationId xmlns:p14="http://schemas.microsoft.com/office/powerpoint/2010/main" val="2504737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293296" y="680308"/>
            <a:ext cx="11430001" cy="5909310"/>
          </a:xfrm>
          <a:prstGeom prst="rect">
            <a:avLst/>
          </a:prstGeom>
        </p:spPr>
        <p:txBody>
          <a:bodyPr wrap="square">
            <a:spAutoFit/>
          </a:bodyPr>
          <a:lstStyle/>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A Resolução CNPE n.º 18/2018 estabeleceu os parâmetros técnicos e econômicos da 6ª Rodada de Partilha de Produção.</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Ao estabelecer os cenários de alíquota mínima de óleo lucro, um dos fatores considerados pela ANP no seu cálculo é o intervalo de produção diária média por poço produtor ativo.</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Tradicionalmente considerava-se a produção de 12.000 (doze mil) barris de petróleo por dia, mas por solicitação do TCU, a referência foi atualizada para 10.000 (dez mil) barris de petróleo por dia.</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Muito embora a nota técnica estivesse atualizada e a decisão do CNPE tenha se baseado em apresentação da ANP que também considerou a referência atualizada de 10.000 barris, houve um erro material na redação da minuta de Resolução do CNPE, que considerou 12.000 barris.</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Esse erro material, embora não impacte a decisão do CNPE, impacta a decisão da Petrobras no seu exercício do direito de preferência, pois significa uma diferença de aproximadamente 4% (quatro por cento) na alíquota.</a:t>
            </a:r>
          </a:p>
          <a:p>
            <a:pPr marL="800100" marR="0" lvl="1"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pt-BR" sz="2000" b="0" i="0" u="none" strike="noStrike" kern="1200" cap="none" spc="0" normalizeH="0" baseline="0" noProof="0" dirty="0">
                <a:ln>
                  <a:noFill/>
                </a:ln>
                <a:solidFill>
                  <a:prstClr val="black"/>
                </a:solidFill>
                <a:effectLst/>
                <a:uLnTx/>
                <a:uFillTx/>
                <a:latin typeface="Raleway" panose="020B0503030101060003"/>
                <a:ea typeface="+mn-ea"/>
                <a:cs typeface="+mn-cs"/>
              </a:rPr>
              <a:t>Por esse motivo se faz necessária a retificação da redação do art. 3º, § 2º, da Resolução CNPE nº 18/2018 e a reabertura do prazo para exercício do direito de preferência da Petrobras.</a:t>
            </a:r>
          </a:p>
          <a:p>
            <a:pPr marL="457200" marR="0" lvl="1" indent="0" algn="just"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prstClr val="black"/>
              </a:solidFill>
              <a:effectLst/>
              <a:uLnTx/>
              <a:uFillTx/>
              <a:latin typeface="Raleway" panose="020B0503030101060003"/>
              <a:ea typeface="+mn-ea"/>
              <a:cs typeface="+mn-cs"/>
            </a:endParaRPr>
          </a:p>
        </p:txBody>
      </p:sp>
      <p:sp>
        <p:nvSpPr>
          <p:cNvPr id="6" name="Espaço Reservado para Texto 7"/>
          <p:cNvSpPr txBox="1">
            <a:spLocks/>
          </p:cNvSpPr>
          <p:nvPr/>
        </p:nvSpPr>
        <p:spPr>
          <a:xfrm>
            <a:off x="228469" y="209858"/>
            <a:ext cx="6396776" cy="247183"/>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200" b="1" kern="1200">
                <a:solidFill>
                  <a:schemeClr val="bg1"/>
                </a:solidFill>
                <a:latin typeface="Raleway" panose="020B05030301010600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pt-BR" sz="1200" b="1" i="0" u="none" strike="noStrike" kern="1200" cap="none" spc="0" normalizeH="0" baseline="0" noProof="0" dirty="0" smtClean="0">
                <a:ln>
                  <a:noFill/>
                </a:ln>
                <a:solidFill>
                  <a:prstClr val="black"/>
                </a:solidFill>
                <a:effectLst/>
                <a:uLnTx/>
                <a:uFillTx/>
                <a:latin typeface="Raleway" panose="020B0503030101060003" pitchFamily="34" charset="0"/>
                <a:ea typeface="+mn-ea"/>
                <a:cs typeface="+mn-cs"/>
              </a:rPr>
              <a:t>SECRETARIA DE PETRÓLEO, GÁS NATURAL E BIOCOMBUSTÍVEIS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pt-BR" sz="1200" b="1" i="0" u="none" strike="noStrike" kern="1200" cap="none" spc="0" normalizeH="0" baseline="0" noProof="0" dirty="0">
              <a:ln>
                <a:noFill/>
              </a:ln>
              <a:solidFill>
                <a:prstClr val="black"/>
              </a:solidFill>
              <a:effectLst/>
              <a:uLnTx/>
              <a:uFillTx/>
              <a:latin typeface="Raleway" panose="020B0503030101060003" pitchFamily="34" charset="0"/>
              <a:ea typeface="+mn-ea"/>
              <a:cs typeface="+mn-cs"/>
            </a:endParaRPr>
          </a:p>
        </p:txBody>
      </p:sp>
    </p:spTree>
    <p:extLst>
      <p:ext uri="{BB962C8B-B14F-4D97-AF65-F5344CB8AC3E}">
        <p14:creationId xmlns:p14="http://schemas.microsoft.com/office/powerpoint/2010/main" val="33347757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clrChange>
              <a:clrFrom>
                <a:srgbClr val="FFFFFF"/>
              </a:clrFrom>
              <a:clrTo>
                <a:srgbClr val="FFFFFF">
                  <a:alpha val="0"/>
                </a:srgbClr>
              </a:clrTo>
            </a:clrChange>
          </a:blip>
          <a:stretch>
            <a:fillRect/>
          </a:stretch>
        </p:blipFill>
        <p:spPr>
          <a:xfrm>
            <a:off x="40696" y="214299"/>
            <a:ext cx="5021848" cy="725814"/>
          </a:xfrm>
          <a:prstGeom prst="rect">
            <a:avLst/>
          </a:prstGeom>
        </p:spPr>
      </p:pic>
      <p:sp>
        <p:nvSpPr>
          <p:cNvPr id="6" name="Rectangle 5"/>
          <p:cNvSpPr/>
          <p:nvPr/>
        </p:nvSpPr>
        <p:spPr>
          <a:xfrm>
            <a:off x="4761186" y="1009242"/>
            <a:ext cx="2290061" cy="830997"/>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smtClean="0">
                <a:ln w="0"/>
                <a:solidFill>
                  <a:srgbClr val="002060"/>
                </a:solidFill>
                <a:effectLst>
                  <a:outerShdw blurRad="38100" dist="25400" dir="5400000" algn="ctr" rotWithShape="0">
                    <a:srgbClr val="6E747A">
                      <a:alpha val="43000"/>
                    </a:srgbClr>
                  </a:outerShdw>
                </a:effectLst>
                <a:latin typeface="Calibri" panose="020F0502020204030204"/>
              </a:rPr>
              <a:t>Pauta</a:t>
            </a:r>
            <a:endParaRPr kumimoji="0" lang="en-US" sz="5400" b="1" i="0" u="none" strike="noStrike" kern="1200" cap="none" spc="0" normalizeH="0" baseline="0" noProof="0" dirty="0">
              <a:ln w="0"/>
              <a:solidFill>
                <a:srgbClr val="002060"/>
              </a:solidFill>
              <a:effectLst>
                <a:outerShdw blurRad="38100" dist="25400" dir="5400000" algn="ctr" rotWithShape="0">
                  <a:srgbClr val="6E747A">
                    <a:alpha val="43000"/>
                  </a:srgbClr>
                </a:outerShdw>
              </a:effectLst>
              <a:uLnTx/>
              <a:uFillTx/>
              <a:latin typeface="Calibri" panose="020F0502020204030204"/>
            </a:endParaRPr>
          </a:p>
        </p:txBody>
      </p:sp>
      <p:graphicFrame>
        <p:nvGraphicFramePr>
          <p:cNvPr id="7" name="Table 12"/>
          <p:cNvGraphicFramePr>
            <a:graphicFrameLocks noGrp="1"/>
          </p:cNvGraphicFramePr>
          <p:nvPr>
            <p:extLst>
              <p:ext uri="{D42A27DB-BD31-4B8C-83A1-F6EECF244321}">
                <p14:modId xmlns:p14="http://schemas.microsoft.com/office/powerpoint/2010/main" val="3143804123"/>
              </p:ext>
            </p:extLst>
          </p:nvPr>
        </p:nvGraphicFramePr>
        <p:xfrm>
          <a:off x="851337" y="2416572"/>
          <a:ext cx="10920249" cy="3167713"/>
        </p:xfrm>
        <a:graphic>
          <a:graphicData uri="http://schemas.openxmlformats.org/drawingml/2006/table">
            <a:tbl>
              <a:tblPr firstRow="1" bandRow="1">
                <a:tableStyleId>{5C22544A-7EE6-4342-B048-85BDC9FD1C3A}</a:tableStyleId>
              </a:tblPr>
              <a:tblGrid>
                <a:gridCol w="8251309">
                  <a:extLst>
                    <a:ext uri="{9D8B030D-6E8A-4147-A177-3AD203B41FA5}">
                      <a16:colId xmlns:a16="http://schemas.microsoft.com/office/drawing/2014/main" val="3710372697"/>
                    </a:ext>
                  </a:extLst>
                </a:gridCol>
                <a:gridCol w="2668940">
                  <a:extLst>
                    <a:ext uri="{9D8B030D-6E8A-4147-A177-3AD203B41FA5}">
                      <a16:colId xmlns:a16="http://schemas.microsoft.com/office/drawing/2014/main" val="2842793189"/>
                    </a:ext>
                  </a:extLst>
                </a:gridCol>
              </a:tblGrid>
              <a:tr h="1500495">
                <a:tc>
                  <a:txBody>
                    <a:bodyPr/>
                    <a:lstStyle/>
                    <a:p>
                      <a:pPr algn="ctr">
                        <a:lnSpc>
                          <a:spcPct val="100000"/>
                        </a:lnSpc>
                        <a:spcAft>
                          <a:spcPts val="0"/>
                        </a:spcAft>
                      </a:pPr>
                      <a:r>
                        <a:rPr lang="pt-BR" sz="2800" b="1" kern="1200" dirty="0" smtClean="0">
                          <a:solidFill>
                            <a:schemeClr val="accent6">
                              <a:lumMod val="60000"/>
                              <a:lumOff val="40000"/>
                            </a:schemeClr>
                          </a:solidFill>
                          <a:latin typeface="+mn-lt"/>
                          <a:ea typeface="+mn-ea"/>
                          <a:cs typeface="+mn-cs"/>
                        </a:rPr>
                        <a:t>Altera a resolução CNPE nº</a:t>
                      </a:r>
                      <a:r>
                        <a:rPr lang="pt-BR" sz="2800" b="1" kern="1200" baseline="0" dirty="0" smtClean="0">
                          <a:solidFill>
                            <a:schemeClr val="accent6">
                              <a:lumMod val="60000"/>
                              <a:lumOff val="40000"/>
                            </a:schemeClr>
                          </a:solidFill>
                          <a:latin typeface="+mn-lt"/>
                          <a:ea typeface="+mn-ea"/>
                          <a:cs typeface="+mn-cs"/>
                        </a:rPr>
                        <a:t> 18 (17DEZ2018) – Autoriza o 6º rodada de licitações (Regime de Partilha) e aprova os Parâmetros Técnicos e Econômicos.</a:t>
                      </a:r>
                      <a:endParaRPr lang="pt-BR" sz="2800" b="1" kern="1200" dirty="0">
                        <a:solidFill>
                          <a:schemeClr val="accent6">
                            <a:lumMod val="60000"/>
                            <a:lumOff val="40000"/>
                          </a:schemeClr>
                        </a:solidFill>
                        <a:latin typeface="+mn-lt"/>
                        <a:ea typeface="+mn-ea"/>
                        <a:cs typeface="+mn-cs"/>
                      </a:endParaRPr>
                    </a:p>
                  </a:txBody>
                  <a:tcPr anchor="ctr">
                    <a:solidFill>
                      <a:schemeClr val="accent1">
                        <a:alpha val="39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smtClean="0">
                          <a:solidFill>
                            <a:schemeClr val="accent6">
                              <a:lumMod val="60000"/>
                              <a:lumOff val="40000"/>
                            </a:schemeClr>
                          </a:solidFill>
                        </a:rPr>
                        <a:t>SPG </a:t>
                      </a:r>
                      <a:r>
                        <a:rPr lang="en-US" sz="2800" b="1" baseline="0" dirty="0" smtClean="0">
                          <a:solidFill>
                            <a:schemeClr val="accent6">
                              <a:lumMod val="60000"/>
                              <a:lumOff val="40000"/>
                            </a:schemeClr>
                          </a:solidFill>
                        </a:rPr>
                        <a:t> </a:t>
                      </a:r>
                      <a:r>
                        <a:rPr lang="en-US" sz="2800" b="1" dirty="0" smtClean="0">
                          <a:solidFill>
                            <a:schemeClr val="accent6">
                              <a:lumMod val="60000"/>
                              <a:lumOff val="40000"/>
                            </a:schemeClr>
                          </a:solidFill>
                        </a:rPr>
                        <a:t>(Renata Isfer)</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2406292443"/>
                  </a:ext>
                </a:extLst>
              </a:tr>
              <a:tr h="833609">
                <a:tc>
                  <a:txBody>
                    <a:bodyPr/>
                    <a:lstStyle/>
                    <a:p>
                      <a:pPr algn="ctr">
                        <a:lnSpc>
                          <a:spcPct val="100000"/>
                        </a:lnSpc>
                      </a:pPr>
                      <a:r>
                        <a:rPr lang="en-US" sz="2800" b="1" dirty="0" err="1" smtClean="0">
                          <a:solidFill>
                            <a:srgbClr val="002060"/>
                          </a:solidFill>
                        </a:rPr>
                        <a:t>Resolução</a:t>
                      </a:r>
                      <a:endParaRPr lang="en-US" sz="2800" b="1" dirty="0">
                        <a:solidFill>
                          <a:srgbClr val="002060"/>
                        </a:solidFill>
                      </a:endParaRPr>
                    </a:p>
                  </a:txBody>
                  <a:tcPr anchor="ctr">
                    <a:solidFill>
                      <a:schemeClr val="accent1">
                        <a:alpha val="39000"/>
                      </a:schemeClr>
                    </a:solidFill>
                  </a:tcPr>
                </a:tc>
                <a:tc>
                  <a:txBody>
                    <a:bodyPr/>
                    <a:lstStyle/>
                    <a:p>
                      <a:pPr algn="ctr">
                        <a:lnSpc>
                          <a:spcPct val="100000"/>
                        </a:lnSpc>
                      </a:pPr>
                      <a:r>
                        <a:rPr lang="en-US" sz="2800" b="1" dirty="0" smtClean="0">
                          <a:solidFill>
                            <a:srgbClr val="002060"/>
                          </a:solidFill>
                        </a:rPr>
                        <a:t>CNPE</a:t>
                      </a:r>
                      <a:endParaRPr lang="en-US" sz="2800" b="1" dirty="0">
                        <a:solidFill>
                          <a:srgbClr val="002060"/>
                        </a:solidFill>
                      </a:endParaRPr>
                    </a:p>
                  </a:txBody>
                  <a:tcPr anchor="ctr">
                    <a:solidFill>
                      <a:schemeClr val="accent1">
                        <a:alpha val="39000"/>
                      </a:schemeClr>
                    </a:solidFill>
                  </a:tcPr>
                </a:tc>
                <a:extLst>
                  <a:ext uri="{0D108BD9-81ED-4DB2-BD59-A6C34878D82A}">
                    <a16:rowId xmlns:a16="http://schemas.microsoft.com/office/drawing/2014/main" val="1281751069"/>
                  </a:ext>
                </a:extLst>
              </a:tr>
              <a:tr h="833609">
                <a:tc>
                  <a:txBody>
                    <a:bodyPr/>
                    <a:lstStyle/>
                    <a:p>
                      <a:pPr algn="ctr">
                        <a:lnSpc>
                          <a:spcPct val="100000"/>
                        </a:lnSpc>
                      </a:pPr>
                      <a:r>
                        <a:rPr lang="en-US" sz="2800" b="1" dirty="0" err="1" smtClean="0">
                          <a:solidFill>
                            <a:schemeClr val="accent6">
                              <a:lumMod val="60000"/>
                              <a:lumOff val="40000"/>
                            </a:schemeClr>
                          </a:solidFill>
                        </a:rPr>
                        <a:t>Contribuições</a:t>
                      </a:r>
                      <a:r>
                        <a:rPr lang="en-US" sz="2800" b="1" dirty="0" smtClean="0">
                          <a:solidFill>
                            <a:schemeClr val="accent6">
                              <a:lumMod val="60000"/>
                              <a:lumOff val="40000"/>
                            </a:schemeClr>
                          </a:solidFill>
                        </a:rPr>
                        <a:t> / </a:t>
                      </a:r>
                      <a:r>
                        <a:rPr lang="en-US" sz="2800" b="1" dirty="0" err="1" smtClean="0">
                          <a:solidFill>
                            <a:schemeClr val="accent6">
                              <a:lumMod val="60000"/>
                              <a:lumOff val="40000"/>
                            </a:schemeClr>
                          </a:solidFill>
                        </a:rPr>
                        <a:t>Aprovação</a:t>
                      </a:r>
                      <a:endParaRPr lang="en-US" sz="2800" b="1" dirty="0">
                        <a:solidFill>
                          <a:schemeClr val="accent6">
                            <a:lumMod val="60000"/>
                            <a:lumOff val="40000"/>
                          </a:schemeClr>
                        </a:solidFill>
                      </a:endParaRPr>
                    </a:p>
                  </a:txBody>
                  <a:tcPr anchor="ctr">
                    <a:solidFill>
                      <a:schemeClr val="accent1">
                        <a:alpha val="39000"/>
                      </a:schemeClr>
                    </a:solidFill>
                  </a:tcPr>
                </a:tc>
                <a:tc>
                  <a:txBody>
                    <a:bodyPr/>
                    <a:lstStyle/>
                    <a:p>
                      <a:pPr algn="ctr">
                        <a:lnSpc>
                          <a:spcPct val="100000"/>
                        </a:lnSpc>
                      </a:pPr>
                      <a:r>
                        <a:rPr lang="en-US" sz="2800" b="1" dirty="0" smtClean="0">
                          <a:solidFill>
                            <a:schemeClr val="accent6">
                              <a:lumMod val="60000"/>
                              <a:lumOff val="40000"/>
                            </a:schemeClr>
                          </a:solidFill>
                        </a:rPr>
                        <a:t>CNPE</a:t>
                      </a:r>
                      <a:endParaRPr lang="en-US" sz="2800" b="1" dirty="0">
                        <a:solidFill>
                          <a:schemeClr val="accent6">
                            <a:lumMod val="60000"/>
                            <a:lumOff val="40000"/>
                          </a:schemeClr>
                        </a:solidFill>
                      </a:endParaRPr>
                    </a:p>
                  </a:txBody>
                  <a:tcPr anchor="ctr">
                    <a:solidFill>
                      <a:schemeClr val="accent1">
                        <a:alpha val="39000"/>
                      </a:schemeClr>
                    </a:solidFill>
                  </a:tcPr>
                </a:tc>
                <a:extLst>
                  <a:ext uri="{0D108BD9-81ED-4DB2-BD59-A6C34878D82A}">
                    <a16:rowId xmlns:a16="http://schemas.microsoft.com/office/drawing/2014/main" val="1133753651"/>
                  </a:ext>
                </a:extLst>
              </a:tr>
            </a:tbl>
          </a:graphicData>
        </a:graphic>
      </p:graphicFrame>
    </p:spTree>
    <p:extLst>
      <p:ext uri="{BB962C8B-B14F-4D97-AF65-F5344CB8AC3E}">
        <p14:creationId xmlns:p14="http://schemas.microsoft.com/office/powerpoint/2010/main" val="2276134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Espaço Reservado para Texto 19"/>
          <p:cNvSpPr txBox="1">
            <a:spLocks/>
          </p:cNvSpPr>
          <p:nvPr/>
        </p:nvSpPr>
        <p:spPr>
          <a:xfrm>
            <a:off x="534758" y="608944"/>
            <a:ext cx="11050517" cy="4850516"/>
          </a:xfrm>
          <a:prstGeom prst="rect">
            <a:avLst/>
          </a:prstGeom>
        </p:spPr>
        <p:txBody>
          <a:bodyPr numCol="1"/>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pt-BR" sz="2200" b="1" dirty="0">
                <a:solidFill>
                  <a:schemeClr val="bg1"/>
                </a:solidFill>
              </a:rPr>
              <a:t>RESOLUÇÃO Nº        , DE       </a:t>
            </a:r>
            <a:r>
              <a:rPr lang="pt-BR" sz="2200" b="1" dirty="0" err="1">
                <a:solidFill>
                  <a:schemeClr val="bg1"/>
                </a:solidFill>
              </a:rPr>
              <a:t>DE</a:t>
            </a:r>
            <a:r>
              <a:rPr lang="pt-BR" sz="2200" b="1" dirty="0">
                <a:solidFill>
                  <a:schemeClr val="bg1"/>
                </a:solidFill>
              </a:rPr>
              <a:t> MAIO DE 2019</a:t>
            </a:r>
            <a:r>
              <a:rPr lang="pt-BR" sz="2200" b="1" dirty="0" smtClean="0">
                <a:solidFill>
                  <a:schemeClr val="bg1"/>
                </a:solidFill>
              </a:rPr>
              <a:t>.</a:t>
            </a:r>
          </a:p>
          <a:p>
            <a:pPr marL="0" indent="0" algn="ctr">
              <a:buNone/>
            </a:pPr>
            <a:endParaRPr lang="pt-BR" sz="2200" dirty="0">
              <a:solidFill>
                <a:schemeClr val="bg1"/>
              </a:solidFill>
            </a:endParaRPr>
          </a:p>
          <a:p>
            <a:pPr marL="5564188" indent="0" algn="just">
              <a:buNone/>
            </a:pPr>
            <a:r>
              <a:rPr lang="pt-BR" sz="2200" dirty="0">
                <a:solidFill>
                  <a:schemeClr val="bg1"/>
                </a:solidFill>
              </a:rPr>
              <a:t>Altera a Resolução nº 18, de 17 de dezembro de 2018, que autoriza a Agência Nacional do Petróleo, Gás Natural e Biocombustíveis - ANP a realizar a Sexta Rodada de Licitações sob o regime de partilha de produção e aprova os seus parâmetros técnicos e econômicos</a:t>
            </a:r>
            <a:r>
              <a:rPr lang="pt-BR" sz="2200" dirty="0" smtClean="0">
                <a:solidFill>
                  <a:schemeClr val="bg1"/>
                </a:solidFill>
              </a:rPr>
              <a:t>.</a:t>
            </a:r>
            <a:r>
              <a:rPr lang="pt-BR" sz="2200" b="1" dirty="0">
                <a:solidFill>
                  <a:schemeClr val="bg1"/>
                </a:solidFill>
              </a:rPr>
              <a:t> </a:t>
            </a:r>
            <a:endParaRPr lang="pt-BR" sz="2200" b="1" dirty="0" smtClean="0">
              <a:solidFill>
                <a:schemeClr val="bg1"/>
              </a:solidFill>
            </a:endParaRPr>
          </a:p>
          <a:p>
            <a:pPr marL="0" indent="0" algn="just">
              <a:buNone/>
            </a:pPr>
            <a:r>
              <a:rPr lang="pt-BR" sz="2200" b="1" dirty="0">
                <a:solidFill>
                  <a:schemeClr val="bg1"/>
                </a:solidFill>
              </a:rPr>
              <a:t>	O PRESIDENTE DO CONSELHO NACIONAL DE POLÍTICA ENERGÉTICA - CNPE</a:t>
            </a:r>
            <a:r>
              <a:rPr lang="pt-BR" sz="2200" dirty="0">
                <a:solidFill>
                  <a:schemeClr val="bg1"/>
                </a:solidFill>
              </a:rPr>
              <a:t>, no uso de suas atribuições, tendo em vista o disposto no art. 9º, </a:t>
            </a:r>
            <a:r>
              <a:rPr lang="pt-BR" sz="2200" b="1" dirty="0">
                <a:solidFill>
                  <a:schemeClr val="bg1"/>
                </a:solidFill>
              </a:rPr>
              <a:t>caput</a:t>
            </a:r>
            <a:r>
              <a:rPr lang="pt-BR" sz="2200" dirty="0">
                <a:solidFill>
                  <a:schemeClr val="bg1"/>
                </a:solidFill>
              </a:rPr>
              <a:t>, incisos VIII e IX, da Lei nº 12.351, de 22 de dezembro de 2010, no art. 2º do Decreto nº 9.041, de 2 de maio de 2017, no art. 14, parágrafo único, do Regimento Interno do CNPE, aprovado pela Resolução nº 7, de 10 de novembro de 2009, e o que consta do Processo nº 48380.000228/2018-36, resolve</a:t>
            </a:r>
            <a:r>
              <a:rPr lang="pt-BR" sz="2200" dirty="0" smtClean="0">
                <a:solidFill>
                  <a:schemeClr val="bg1"/>
                </a:solidFill>
              </a:rPr>
              <a:t>:</a:t>
            </a:r>
            <a:endParaRPr lang="pt-BR" sz="2200" dirty="0">
              <a:solidFill>
                <a:schemeClr val="bg1"/>
              </a:solidFill>
            </a:endParaRPr>
          </a:p>
          <a:p>
            <a:pPr marL="0" indent="0" algn="just">
              <a:buNone/>
            </a:pPr>
            <a:r>
              <a:rPr lang="pt-BR" sz="2200" dirty="0">
                <a:solidFill>
                  <a:schemeClr val="bg1"/>
                </a:solidFill>
              </a:rPr>
              <a:t>	Art. 1º A Resolução CNPE nº 18, de 17 de dezembro de 2018, passa a vigorar com as seguintes alterações</a:t>
            </a:r>
            <a:r>
              <a:rPr lang="pt-BR" sz="2200" dirty="0" smtClean="0">
                <a:solidFill>
                  <a:schemeClr val="bg1"/>
                </a:solidFill>
              </a:rPr>
              <a:t>:</a:t>
            </a:r>
            <a:r>
              <a:rPr lang="pt-BR" sz="2200" dirty="0">
                <a:solidFill>
                  <a:schemeClr val="bg1"/>
                </a:solidFill>
              </a:rPr>
              <a:t> </a:t>
            </a:r>
          </a:p>
          <a:p>
            <a:pPr marL="0" indent="0">
              <a:buNone/>
            </a:pPr>
            <a:r>
              <a:rPr lang="pt-BR" sz="2200" dirty="0">
                <a:solidFill>
                  <a:schemeClr val="bg1"/>
                </a:solidFill>
              </a:rPr>
              <a:t>	</a:t>
            </a:r>
            <a:r>
              <a:rPr lang="pt-BR" sz="2200" dirty="0" smtClean="0">
                <a:solidFill>
                  <a:schemeClr val="bg1"/>
                </a:solidFill>
              </a:rPr>
              <a:t>“</a:t>
            </a:r>
            <a:r>
              <a:rPr lang="pt-BR" sz="2200" dirty="0">
                <a:solidFill>
                  <a:schemeClr val="bg1"/>
                </a:solidFill>
              </a:rPr>
              <a:t>Art. 3º </a:t>
            </a:r>
            <a:r>
              <a:rPr lang="pt-BR" sz="2200" dirty="0" smtClean="0">
                <a:solidFill>
                  <a:schemeClr val="bg1"/>
                </a:solidFill>
              </a:rPr>
              <a:t>......................................................................</a:t>
            </a:r>
            <a:endParaRPr lang="pt-BR" sz="2200" dirty="0">
              <a:solidFill>
                <a:schemeClr val="bg1"/>
              </a:solidFill>
            </a:endParaRPr>
          </a:p>
          <a:p>
            <a:pPr marL="0" indent="0">
              <a:buNone/>
            </a:pPr>
            <a:r>
              <a:rPr lang="pt-BR" sz="2200" dirty="0">
                <a:solidFill>
                  <a:schemeClr val="bg1"/>
                </a:solidFill>
              </a:rPr>
              <a:t>	</a:t>
            </a:r>
            <a:r>
              <a:rPr lang="pt-BR" sz="2200" dirty="0" smtClean="0">
                <a:solidFill>
                  <a:schemeClr val="bg1"/>
                </a:solidFill>
              </a:rPr>
              <a:t>...................................................................................</a:t>
            </a:r>
            <a:endParaRPr lang="pt-BR" sz="2200" dirty="0">
              <a:solidFill>
                <a:schemeClr val="bg1"/>
              </a:solidFill>
            </a:endParaRPr>
          </a:p>
        </p:txBody>
      </p:sp>
    </p:spTree>
    <p:extLst>
      <p:ext uri="{BB962C8B-B14F-4D97-AF65-F5344CB8AC3E}">
        <p14:creationId xmlns:p14="http://schemas.microsoft.com/office/powerpoint/2010/main" val="38851964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600" dirty="0" smtClean="0">
            <a:solidFill>
              <a:schemeClr val="bg1"/>
            </a:solidFill>
            <a:latin typeface="Raleway ExtraBold" panose="020B09030301010600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1600" dirty="0" err="1" smtClean="0">
            <a:solidFill>
              <a:schemeClr val="tx1"/>
            </a:solidFill>
            <a:latin typeface="Raleway ExtraLight" panose="020B03030301010600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sz="3600" dirty="0" smtClean="0">
            <a:solidFill>
              <a:schemeClr val="bg1"/>
            </a:solidFill>
            <a:latin typeface="Raleway ExtraBold" panose="020B0903030101060003"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3230</TotalTime>
  <Words>2141</Words>
  <Application>Microsoft Office PowerPoint</Application>
  <PresentationFormat>Widescreen</PresentationFormat>
  <Paragraphs>275</Paragraphs>
  <Slides>37</Slides>
  <Notes>0</Notes>
  <HiddenSlides>0</HiddenSlides>
  <MMClips>0</MMClips>
  <ScaleCrop>false</ScaleCrop>
  <HeadingPairs>
    <vt:vector size="6" baseType="variant">
      <vt:variant>
        <vt:lpstr>Fontes usadas</vt:lpstr>
      </vt:variant>
      <vt:variant>
        <vt:i4>9</vt:i4>
      </vt:variant>
      <vt:variant>
        <vt:lpstr>Tema</vt:lpstr>
      </vt:variant>
      <vt:variant>
        <vt:i4>3</vt:i4>
      </vt:variant>
      <vt:variant>
        <vt:lpstr>Títulos de slides</vt:lpstr>
      </vt:variant>
      <vt:variant>
        <vt:i4>37</vt:i4>
      </vt:variant>
    </vt:vector>
  </HeadingPairs>
  <TitlesOfParts>
    <vt:vector size="49" baseType="lpstr">
      <vt:lpstr>Raleway ExtraBold</vt:lpstr>
      <vt:lpstr>맑은 고딕</vt:lpstr>
      <vt:lpstr>Calibri</vt:lpstr>
      <vt:lpstr>Arial Black</vt:lpstr>
      <vt:lpstr>Arial</vt:lpstr>
      <vt:lpstr>Raleway</vt:lpstr>
      <vt:lpstr>Mongolian Baiti</vt:lpstr>
      <vt:lpstr>Raleway ExtraLight</vt:lpstr>
      <vt:lpstr>Times New Roman</vt:lpstr>
      <vt:lpstr>Tema do Office</vt:lpstr>
      <vt:lpstr>1_Tema do Office</vt:lpstr>
      <vt:lpstr>2_Tema do Office</vt:lpstr>
      <vt:lpstr>4ª REUNIÃO EXTRAORDINÁRIA</vt:lpstr>
      <vt:lpstr>Apresentação do PowerPoint</vt:lpstr>
      <vt:lpstr>Apresentação do PowerPoint</vt:lpstr>
      <vt:lpstr>Apresentação do PowerPoint</vt:lpstr>
      <vt:lpstr>Apresentação do PowerPoint</vt:lpstr>
      <vt:lpstr>6º Rodada de Partilha da Produção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Revisão dos Parâmetros Técnicos e Econômicos do Leilão  dos Volumes Excedentes da Cessão Onerosa</vt:lpstr>
      <vt:lpstr>Leilão dos excedentes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Andrei Barbosa Lepsch</dc:creator>
  <cp:lastModifiedBy>Antonio Carlos Ramos de Barros Mello</cp:lastModifiedBy>
  <cp:revision>331</cp:revision>
  <cp:lastPrinted>2019-05-09T00:28:07Z</cp:lastPrinted>
  <dcterms:created xsi:type="dcterms:W3CDTF">2019-02-19T16:06:49Z</dcterms:created>
  <dcterms:modified xsi:type="dcterms:W3CDTF">2019-05-15T15:17:49Z</dcterms:modified>
</cp:coreProperties>
</file>