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691" r:id="rId6"/>
    <p:sldId id="795" r:id="rId7"/>
    <p:sldId id="842" r:id="rId8"/>
    <p:sldId id="843" r:id="rId9"/>
    <p:sldId id="845" r:id="rId10"/>
    <p:sldId id="824" r:id="rId11"/>
    <p:sldId id="833" r:id="rId12"/>
    <p:sldId id="794" r:id="rId13"/>
    <p:sldId id="850" r:id="rId14"/>
    <p:sldId id="811" r:id="rId15"/>
    <p:sldId id="851" r:id="rId16"/>
    <p:sldId id="773" r:id="rId17"/>
    <p:sldId id="810" r:id="rId1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E5AB411-DF21-4CE3-8371-FDF7637F2DA3}">
          <p14:sldIdLst>
            <p14:sldId id="691"/>
          </p14:sldIdLst>
        </p14:section>
        <p14:section name="Agenda e geral" id="{7D928C30-E1D5-4D60-9CEE-0464F137C4E5}">
          <p14:sldIdLst>
            <p14:sldId id="795"/>
            <p14:sldId id="842"/>
            <p14:sldId id="843"/>
            <p14:sldId id="845"/>
            <p14:sldId id="824"/>
            <p14:sldId id="833"/>
            <p14:sldId id="794"/>
            <p14:sldId id="850"/>
            <p14:sldId id="811"/>
            <p14:sldId id="851"/>
          </p14:sldIdLst>
        </p14:section>
        <p14:section name="Conservação" id="{F84C97B8-66F4-4101-A84E-DDD30EBD3377}">
          <p14:sldIdLst>
            <p14:sldId id="773"/>
          </p14:sldIdLst>
        </p14:section>
        <p14:section name="Recuperação" id="{DBE493C3-39AA-4006-BFD6-59FEC3139DE3}">
          <p14:sldIdLst/>
        </p14:section>
        <p14:section name="Comunidades" id="{405068B3-8EDA-4062-8046-6E07661E1EA9}">
          <p14:sldIdLst/>
        </p14:section>
        <p14:section name="Inovação" id="{EA6BF83F-0C5B-42AF-9DBC-690ADBCB4BD0}">
          <p14:sldIdLst/>
        </p14:section>
        <p14:section name="InstituiçÕes" id="{C7289F3E-0214-4F0D-952D-DE4897BF2587}">
          <p14:sldIdLst/>
        </p14:section>
        <p14:section name="Saída2" id="{8AE47235-3651-4BA1-A738-A51873117509}">
          <p14:sldIdLst/>
        </p14:section>
        <p14:section name="Status Implementação" id="{225FD0E0-E514-48FA-BDBF-4722BFB09986}">
          <p14:sldIdLst/>
        </p14:section>
        <p14:section name="Próximos passos" id="{1BFF6C1F-0D0C-4277-981C-89EA6CA91531}">
          <p14:sldIdLst/>
        </p14:section>
        <p14:section name="Final" id="{8E19895A-B504-449F-9F9A-7B578BF53779}">
          <p14:sldIdLst>
            <p14:sldId id="810"/>
          </p14:sldIdLst>
        </p14:section>
        <p14:section name="Acúmulo" id="{601BE237-B4E8-44C9-97AB-7237FDD1E77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563A0B-406A-D4BC-9054-C2FCC85DE9D8}" name="Andrea Bolzon" initials="AB" userId="S::andrea.bolzon@undp.org::fb9ed8d5-0568-4a38-a99c-06ab15c2f3e5" providerId="AD"/>
  <p188:author id="{4D90BD13-4B81-1391-B067-A6802E4981B7}" name="Monique Sacardo Ferreira" initials="MF" userId="S::monique.ferreira_mma.gov.br#ext#@undp.onmicrosoft.com::ac67c8fb-f3d1-4fd6-b1fe-53f4f15c305b" providerId="AD"/>
  <p188:author id="{643C6E41-5FCB-5555-9343-E1481927FA5A}" name="Daniel Ferreira" initials="DF" userId="S::daniel.ferreira@undp.org::b8615719-f596-4705-8f32-3c7a2eb24a7a" providerId="AD"/>
  <p188:author id="{2BBF4A52-3F0C-6F99-E8EF-07AFE988DCDA}" name="Mariana Machado" initials="MM" userId="S::mariana.machado@undp.org::23a9fc57-d865-45ff-a119-bce5c8b4b9c2" providerId="AD"/>
  <p188:author id="{C76D5377-3851-50DE-FDCA-793C910B2FDB}" name="Vitoria Faoro" initials="VF" userId="S::vitoria.faoro@undp.org::2fc6c616-32f5-424b-af71-334a7df9fdd9" providerId="AD"/>
  <p188:author id="{BE8C3D85-686B-BE1E-F2D2-33760955165E}" name="Marcelo Ling Tosta da Silva" initials="MLTdS" userId="S::kzx175@alumni.ku.dk::5f0edcbf-b9a0-4aee-883f-eb786e46da7d" providerId="AD"/>
  <p188:author id="{654F6087-4C83-87C6-6A6E-41EFFAF9AD18}" name="Marcia Stanton" initials="MS" userId="S::marcia.stanton@undp.org::dde8d6ae-42b5-4335-ab57-463ea92b750b" providerId="AD"/>
  <p188:author id="{BA21BDC0-28B9-B5C5-F801-8889B61F6BDF}" name="Simone Bauch" initials="SB" userId="S::simone.bauch@undp.org::b1c98f70-1c71-418a-983e-fc0630d1ef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Edda Seehusen" initials="SS" lastIdx="6" clrIdx="0">
    <p:extLst>
      <p:ext uri="{19B8F6BF-5375-455C-9EA6-DF929625EA0E}">
        <p15:presenceInfo xmlns:p15="http://schemas.microsoft.com/office/powerpoint/2012/main" userId="S::susan.seehusen@undp.org::dd3a554d-aa72-4f56-a8ef-6bb289972c93" providerId="AD"/>
      </p:ext>
    </p:extLst>
  </p:cmAuthor>
  <p:cmAuthor id="2" name="Marcelo Ling Tosta Da Silva" initials="MLTDS" lastIdx="12" clrIdx="1">
    <p:extLst>
      <p:ext uri="{19B8F6BF-5375-455C-9EA6-DF929625EA0E}">
        <p15:presenceInfo xmlns:p15="http://schemas.microsoft.com/office/powerpoint/2012/main" userId="Marcelo Ling Tosta Da Silva" providerId="None"/>
      </p:ext>
    </p:extLst>
  </p:cmAuthor>
  <p:cmAuthor id="3" name="Vitoria Faoro" initials="VF" lastIdx="3" clrIdx="2">
    <p:extLst>
      <p:ext uri="{19B8F6BF-5375-455C-9EA6-DF929625EA0E}">
        <p15:presenceInfo xmlns:p15="http://schemas.microsoft.com/office/powerpoint/2012/main" userId="S::vitoria.faoro@undp.org::2fc6c616-32f5-424b-af71-334a7df9fd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821"/>
    <a:srgbClr val="44A112"/>
    <a:srgbClr val="CB6B35"/>
    <a:srgbClr val="E28C52"/>
    <a:srgbClr val="CC6A33"/>
    <a:srgbClr val="90AE3F"/>
    <a:srgbClr val="234B75"/>
    <a:srgbClr val="A985D9"/>
    <a:srgbClr val="CFDFF1"/>
    <a:srgbClr val="A1C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dp.sharepoint.com/teams/BRA/Programme%20Unit%20Restricted%20Documents/PPM-%20Projects/BRA19005-00113448/05%20-%20M&amp;E/BRA.19.005%20-%20Planilha%20de%20Monitoramento%20Operacional%20F+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Execução Anual Floresta +</a:t>
            </a:r>
          </a:p>
        </c:rich>
      </c:tx>
      <c:layout>
        <c:manualLayout>
          <c:xMode val="edge"/>
          <c:yMode val="edge"/>
          <c:x val="0.12503657508701596"/>
          <c:y val="5.527363387468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'Execução Financeira'!$F$4:$K$4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'Execução Financeira'!$F$4:$K$4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D-4E68-A003-47750FFEB122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5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5.6084085786831253E-3"/>
                  <c:y val="-9.6540050823291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DD-4E68-A003-47750FFEB122}"/>
                </c:ext>
              </c:extLst>
            </c:dLbl>
            <c:dLbl>
              <c:idx val="1"/>
              <c:layout>
                <c:manualLayout>
                  <c:x val="9.8543324917265262E-3"/>
                  <c:y val="-0.10274441338106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DD-4E68-A003-47750FFEB122}"/>
                </c:ext>
              </c:extLst>
            </c:dLbl>
            <c:dLbl>
              <c:idx val="2"/>
              <c:layout>
                <c:manualLayout>
                  <c:x val="2.7777926366541138E-3"/>
                  <c:y val="-0.13820675950990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DD-4E68-A003-47750FFEB122}"/>
                </c:ext>
              </c:extLst>
            </c:dLbl>
            <c:dLbl>
              <c:idx val="3"/>
              <c:layout>
                <c:manualLayout>
                  <c:x val="4.1402773022936315E-3"/>
                  <c:y val="-0.20036575504899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DD-4E68-A003-47750FFEB122}"/>
                </c:ext>
              </c:extLst>
            </c:dLbl>
            <c:dLbl>
              <c:idx val="4"/>
              <c:layout>
                <c:manualLayout>
                  <c:x val="-1.5737778871391076E-3"/>
                  <c:y val="-0.29866923169858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DD-4E68-A003-47750FFEB122}"/>
                </c:ext>
              </c:extLst>
            </c:dLbl>
            <c:dLbl>
              <c:idx val="5"/>
              <c:layout>
                <c:manualLayout>
                  <c:x val="3.2826229601733529E-3"/>
                  <c:y val="-0.44088570245481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DD-4E68-A003-47750FFEB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'Execução Financeira'!$F$4:$K$4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'Execução Financeira'!$F$21:$K$21</c:f>
              <c:numCache>
                <c:formatCode>_-[$$-409]* #,##0.00_ ;_-[$$-409]* \-#,##0.00\ ;_-[$$-409]* "-"??_ ;_-@_ </c:formatCode>
                <c:ptCount val="6"/>
                <c:pt idx="0">
                  <c:v>79253.570000000007</c:v>
                </c:pt>
                <c:pt idx="1">
                  <c:v>780732.77</c:v>
                </c:pt>
                <c:pt idx="2">
                  <c:v>1508906.8</c:v>
                </c:pt>
                <c:pt idx="3">
                  <c:v>2567847.4799999995</c:v>
                </c:pt>
                <c:pt idx="4">
                  <c:v>5241216.03</c:v>
                </c:pt>
                <c:pt idx="5">
                  <c:v>8891320.4800000004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DD-4E68-A003-47750FFEB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2139535"/>
        <c:axId val="542141455"/>
        <c:axId val="0"/>
      </c:bar3DChart>
      <c:catAx>
        <c:axId val="54213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2141455"/>
        <c:crosses val="autoZero"/>
        <c:auto val="1"/>
        <c:lblAlgn val="ctr"/>
        <c:lblOffset val="100"/>
        <c:noMultiLvlLbl val="0"/>
      </c:catAx>
      <c:valAx>
        <c:axId val="54214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213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0916D-9215-4D5B-897F-803DAE24582B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"/>
              <a:t>Clique para editar os estilos de texto Mestres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701F6-1CCD-45F5-8811-24D4B7036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57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82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74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DC521-362D-A061-351F-8745B9C9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1CF7E1-C561-1CD2-2EFC-DC6BC4443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4B10EE6-5780-4105-5CB1-5F0EA122F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4998A9-7833-190F-956F-8B38374B7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37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87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36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0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14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76338-E415-FEFC-9E3D-4D899F59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E5CBF48-9B58-C035-721E-431E11F42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6D4CC70-3BC1-25F1-813B-FAE1FEB24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4C1195-D0B0-2300-DAB6-062DA1C04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32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8688-210B-65CD-79B0-FDCB81134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09A717-DB6C-B2ED-0385-30B191C22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B6112DC-4CE2-4080-0AF0-0F0D022C9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9AC615-5781-3421-1031-98D2B86A7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37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99191-EE2C-1EE4-4FAA-5DC500EBD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15C4B1-E1C2-8079-79C1-624969541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14C3F2-4534-EE48-AC98-36F1A9CC8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DF60DF-DD07-7B3C-6899-448708C6C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16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spcBef>
                <a:spcPts val="300"/>
              </a:spcBef>
              <a:buAutoNum type="romanLcPeriod"/>
            </a:pPr>
            <a:r>
              <a:rPr lang="pt" b="1">
                <a:solidFill>
                  <a:srgbClr val="396820"/>
                </a:solidFill>
              </a:rPr>
              <a:t>Criação de uma nova modalidade de implementação do Projeto Floresta+ Amazônia no Resultado 1</a:t>
            </a:r>
            <a:endParaRPr lang="en-US"/>
          </a:p>
          <a:p>
            <a:pPr marL="400050" indent="-400050">
              <a:spcBef>
                <a:spcPts val="300"/>
              </a:spcBef>
              <a:buAutoNum type="romanLcPeriod"/>
            </a:pPr>
            <a:endParaRPr lang="pt-BR"/>
          </a:p>
          <a:p>
            <a:pPr marL="400050" indent="-400050">
              <a:spcBef>
                <a:spcPts val="300"/>
              </a:spcBef>
              <a:buAutoNum type="romanLcPeriod"/>
            </a:pPr>
            <a:r>
              <a:rPr lang="pt" b="1">
                <a:solidFill>
                  <a:srgbClr val="396820"/>
                </a:solidFill>
              </a:rPr>
              <a:t>Objetivo da modalidade: </a:t>
            </a:r>
            <a:endParaRPr lang="en-US"/>
          </a:p>
          <a:p>
            <a:pPr lvl="1">
              <a:spcBef>
                <a:spcPts val="300"/>
              </a:spcBef>
            </a:pPr>
            <a:r>
              <a:rPr lang="pt">
                <a:solidFill>
                  <a:srgbClr val="396820"/>
                </a:solidFill>
              </a:rPr>
              <a:t>Fortalecer instituições públicas, entes federativos, OSCs, cooperativas e fundações com incentivos econômicos para prevenir desmatamento, degradação florestal e incêndios, e promover políticas de conservação e recuperação da vegetação nativa.</a:t>
            </a:r>
            <a:endParaRPr lang="pt-BR"/>
          </a:p>
          <a:p>
            <a:pPr marL="400050" indent="-400050">
              <a:spcBef>
                <a:spcPts val="300"/>
              </a:spcBef>
              <a:buAutoNum type="romanLcPeriod"/>
            </a:pPr>
            <a:endParaRPr lang="pt-BR"/>
          </a:p>
          <a:p>
            <a:pPr marL="400050" indent="-400050">
              <a:spcBef>
                <a:spcPts val="300"/>
              </a:spcBef>
              <a:buAutoNum type="romanLcPeriod"/>
            </a:pPr>
            <a:r>
              <a:rPr lang="pt" b="1">
                <a:solidFill>
                  <a:srgbClr val="396820"/>
                </a:solidFill>
              </a:rPr>
              <a:t>Orçamento alocado:</a:t>
            </a:r>
            <a:r>
              <a:rPr lang="pt">
                <a:solidFill>
                  <a:srgbClr val="396820"/>
                </a:solidFill>
              </a:rPr>
              <a:t> USD 30 milhões.</a:t>
            </a:r>
            <a:endParaRPr lang="en-US"/>
          </a:p>
          <a:p>
            <a:pPr marL="400050" indent="-400050">
              <a:spcBef>
                <a:spcPts val="300"/>
              </a:spcBef>
              <a:buAutoNum type="romanLcPeriod"/>
            </a:pPr>
            <a:endParaRPr lang="pt-BR"/>
          </a:p>
          <a:p>
            <a:pPr marL="400050" indent="-400050">
              <a:spcBef>
                <a:spcPts val="300"/>
              </a:spcBef>
              <a:buAutoNum type="romanLcPeriod"/>
            </a:pPr>
            <a:r>
              <a:rPr lang="pt" b="1">
                <a:solidFill>
                  <a:srgbClr val="396820"/>
                </a:solidFill>
              </a:rPr>
              <a:t>Ações previstas:</a:t>
            </a:r>
            <a:endParaRPr lang="pt-BR"/>
          </a:p>
          <a:p>
            <a:pPr marL="857250" lvl="1" indent="-400050">
              <a:spcBef>
                <a:spcPts val="300"/>
              </a:spcBef>
              <a:buFont typeface="Arial,Sans-Serif"/>
              <a:buChar char="•"/>
            </a:pPr>
            <a:r>
              <a:rPr lang="pt" u="sng">
                <a:solidFill>
                  <a:srgbClr val="396820"/>
                </a:solidFill>
              </a:rPr>
              <a:t>Incentivo à redução do desmatamento no bioma Amazônia:</a:t>
            </a:r>
            <a:endParaRPr lang="pt-BR"/>
          </a:p>
          <a:p>
            <a:pPr marL="1314450" lvl="2" indent="-400050">
              <a:spcBef>
                <a:spcPts val="300"/>
              </a:spcBef>
              <a:buFont typeface="Arial,Sans-Serif"/>
              <a:buChar char="•"/>
            </a:pPr>
            <a:r>
              <a:rPr lang="pt">
                <a:solidFill>
                  <a:srgbClr val="396820"/>
                </a:solidFill>
              </a:rPr>
              <a:t>Pagamento Baseado em Desempenho (</a:t>
            </a:r>
            <a:r>
              <a:rPr lang="pt" i="1" err="1">
                <a:solidFill>
                  <a:srgbClr val="396820"/>
                </a:solidFill>
              </a:rPr>
              <a:t>Perfomance-based Payment - PBP</a:t>
            </a:r>
            <a:r>
              <a:rPr lang="pt">
                <a:solidFill>
                  <a:srgbClr val="396820"/>
                </a:solidFill>
              </a:rPr>
              <a:t>)</a:t>
            </a:r>
            <a:endParaRPr lang="en-US"/>
          </a:p>
          <a:p>
            <a:pPr marL="1314450" lvl="2" indent="-400050">
              <a:spcBef>
                <a:spcPts val="300"/>
              </a:spcBef>
              <a:buFont typeface="Arial,Sans-Serif"/>
              <a:buChar char="•"/>
            </a:pPr>
            <a:r>
              <a:rPr lang="pt">
                <a:solidFill>
                  <a:srgbClr val="396820"/>
                </a:solidFill>
              </a:rPr>
              <a:t>Uso dos recursos no âmbito do Programa União com Municípios, conforme determinado pelo MMA e instituição parceira.</a:t>
            </a:r>
            <a:endParaRPr lang="en-US"/>
          </a:p>
          <a:p>
            <a:pPr marL="1314450" lvl="2" indent="-400050">
              <a:spcBef>
                <a:spcPts val="300"/>
              </a:spcBef>
              <a:buFont typeface="Arial,Sans-Serif"/>
              <a:buChar char="•"/>
            </a:pPr>
            <a:endParaRPr lang="pt-BR"/>
          </a:p>
          <a:p>
            <a:pPr marL="857250" lvl="1" indent="-400050">
              <a:spcBef>
                <a:spcPts val="300"/>
              </a:spcBef>
              <a:buFont typeface="Arial,Sans-Serif"/>
              <a:buChar char="•"/>
            </a:pPr>
            <a:r>
              <a:rPr lang="pt" u="sng">
                <a:solidFill>
                  <a:srgbClr val="396820"/>
                </a:solidFill>
              </a:rPr>
              <a:t>Apoio ao Programa União com Municípios pela Redução do Desmatamento e Incêndios Florestais na Amazônia</a:t>
            </a:r>
            <a:endParaRPr lang="pt-BR"/>
          </a:p>
          <a:p>
            <a:pPr marL="1314450" lvl="2" indent="-400050">
              <a:spcBef>
                <a:spcPts val="300"/>
              </a:spcBef>
              <a:buFont typeface="Arial,Sans-Serif"/>
              <a:buChar char="•"/>
            </a:pPr>
            <a:r>
              <a:rPr lang="pt">
                <a:solidFill>
                  <a:srgbClr val="396820"/>
                </a:solidFill>
              </a:rPr>
              <a:t>Estruturação da capacidade física municipal, por meio de um escritório de governança para monitoramento do desmatamento municipal e disponibilização de equipamentos</a:t>
            </a:r>
            <a:endParaRPr lang="en-US"/>
          </a:p>
          <a:p>
            <a:pPr marL="1314450" lvl="2" indent="-400050">
              <a:spcBef>
                <a:spcPts val="300"/>
              </a:spcBef>
              <a:buFont typeface="Arial,Sans-Serif"/>
              <a:buChar char="•"/>
            </a:pPr>
            <a:r>
              <a:rPr lang="pt">
                <a:solidFill>
                  <a:srgbClr val="396820"/>
                </a:solidFill>
              </a:rPr>
              <a:t>Assessoria para a ampliação da capacidade técnica municipal, capacitação de técnicos municipais e consultorias</a:t>
            </a:r>
            <a:endParaRPr lang="en-US"/>
          </a:p>
          <a:p>
            <a:pPr marL="857250" lvl="1" indent="-400050">
              <a:spcBef>
                <a:spcPts val="300"/>
              </a:spcBef>
              <a:buFont typeface="Arial,Sans-Serif"/>
              <a:buChar char="•"/>
            </a:pPr>
            <a:endParaRPr lang="pt-BR"/>
          </a:p>
          <a:p>
            <a:pPr marL="857250" lvl="1" indent="-400050">
              <a:spcBef>
                <a:spcPts val="300"/>
              </a:spcBef>
              <a:buFont typeface="Arial,Sans-Serif"/>
              <a:buChar char="•"/>
            </a:pPr>
            <a:r>
              <a:rPr lang="pt" u="sng">
                <a:solidFill>
                  <a:srgbClr val="396820"/>
                </a:solidFill>
              </a:rPr>
              <a:t>Aprimoramento de Capacidades Federais para apoio à implementação do PPCDAm</a:t>
            </a:r>
            <a:endParaRPr lang="pt-BR" err="1"/>
          </a:p>
          <a:p>
            <a:pPr marL="1314450" lvl="2" indent="-400050">
              <a:spcBef>
                <a:spcPts val="300"/>
              </a:spcBef>
              <a:buFont typeface="Arial,Sans-Serif"/>
              <a:buChar char="•"/>
            </a:pPr>
            <a:r>
              <a:rPr lang="pt">
                <a:solidFill>
                  <a:srgbClr val="396820"/>
                </a:solidFill>
              </a:rPr>
              <a:t>Desenvolvimento de sistemas de informação (SISFOGO e LabDeZ).</a:t>
            </a:r>
            <a:endParaRPr lang="en-US"/>
          </a:p>
          <a:p>
            <a:pPr marL="1314450" lvl="2" indent="-400050">
              <a:spcBef>
                <a:spcPts val="300"/>
              </a:spcBef>
              <a:buFont typeface="Arial,Sans-Serif"/>
              <a:buChar char="•"/>
            </a:pPr>
            <a:r>
              <a:rPr lang="pt">
                <a:solidFill>
                  <a:srgbClr val="396820"/>
                </a:solidFill>
              </a:rPr>
              <a:t>Aquisição de equipamentos para aprimorar combate a incêndios florestais.</a:t>
            </a:r>
            <a:endParaRPr lang="pt-BR"/>
          </a:p>
          <a:p>
            <a:endParaRPr lang="en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73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642AC-8FFE-5ED0-369A-1685CFE4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E20569-F496-279D-B239-9FC086E9F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57B640-41A6-4975-1F6A-85888CE44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3895D9-D500-B95F-7356-52BAD3EE0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57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01F6-1CCD-45F5-8811-24D4B7036A4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73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FCD41-FCF7-C38E-2E0B-5F6CBAC6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6223D5-87DC-5DF4-6765-657D011DE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46DBE4C-62FF-3AF5-25D5-9DB99CD25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4C7B7F-C23A-0E5C-539D-FE3296D45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701F6-1CCD-45F5-8811-24D4B7036A4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7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C196-020A-4D01-9097-1AA743D69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03A02-9743-44A4-A197-7A9827E48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"/>
              <a:t>Clique para editar o estilo de legenda principal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5F827-0728-4E7D-A411-3ED82FF1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1BAD5-9178-4ED7-AA0F-874D9F8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E266-706A-42C3-AE02-908289FD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20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9FD1-801E-475D-929D-D55B2620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3F8AE-61BB-4889-A9EC-BD11BFB7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79153-443A-4941-87A5-9DFF3C15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309A3-CAF6-4A17-8222-57C1DADA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6E4F-C42E-4126-9FA4-F0FD6274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3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4F27F-1706-4C62-8385-CF23ECB19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13F43-D6EC-4B42-AA01-B03A67F6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52AB4-D034-458B-92A3-E0D12E4A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1276-36F6-43C1-83F6-92A64749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6B41-47FD-4B91-A63A-D3FA355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1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3D08E-A130-4F2F-9C19-D0359DBC6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pt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74E9B-B4ED-4674-A459-BC574B67A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7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pt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BDCB6A-B0AA-4A02-9821-5D0F7A88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DB0AC0-DE11-4F9F-87D0-1D9E4F8B473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0B649F-ED95-4B9A-AFCA-BFCF62B3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2C617C-9364-4B90-9424-B75B2BF1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D3AE8-0E20-4372-A7EB-AD0964456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78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7DC4-7BDD-4AD8-8709-D0AAA4D5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9701F-B4DF-44F7-9337-996C594A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184F8-0D27-4D0E-9C0E-4630C0CD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FC68-A23B-497B-A6F3-E924B1BA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61563-C959-4413-A901-9CF82D3D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46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388E-017D-42B5-9938-45472BDB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8F3CB-A2DD-43D6-8D74-F01902604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"/>
              <a:t>Clique para editar os estilos de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539D9-EF14-4D97-BBD5-625EB95F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61CA2-D3EF-4C3D-BF4C-4A76B014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50CF5-F5E7-4662-A79C-3CEC82D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4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19AB-1A93-44C1-BA88-E0F18684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B616-7AEE-4D17-BF58-36A9E1117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D3C1D-194D-4F19-9519-8A80A5C0E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B3B4B-CCA0-4E9D-B907-F16F4515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F7D7-5F1C-4F5E-B5E4-9DEF88FA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68F96-341E-492B-81D9-DAD07ECC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22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891F-2D2A-4BE4-BCB6-2A6EC284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7ECEA-6A75-4069-982C-1BD1ACE00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"/>
              <a:t>Clique para editar os estilos de texto mestre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FD866-BE8C-451C-990F-1E1D30DA5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D9ACE-DFC3-43FE-BF25-20F1760C6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"/>
              <a:t>Clique para editar os estilos de texto mestre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77727-77EC-40D7-8CB1-1E0B4616C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7C801-0634-44F4-A960-51855D28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C93458-A999-4C39-9A64-1316C0EF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E483A-2CCA-4C39-A1DE-41A93923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66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6955-823F-48A2-B620-788DC252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65E45-3C8A-4DAB-9EB8-20F2A76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D1D0F-3323-4A03-8ADC-667EB8D2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3B4B7-A3C1-44C8-B0C9-484F32C3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80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463C2-CA29-42C7-94B4-81B7F11B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D0921-43B0-4282-990F-76BFFCD4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1C050-5AFB-4BD0-B1F6-1302F46A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70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1046-78BE-4968-A8FF-23C52D0C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4DB97-F8E7-4D0F-9816-ED70EA55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84DFA-555D-42B0-A1A6-F932E9F89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"/>
              <a:t>Clique para editar os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884F8-4802-49D9-BB20-0B610E32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1C256-D906-4C91-AF90-C7229D12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6374A-C172-4014-9136-68B131FE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1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0C30-613A-42D4-9558-EAC50A56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9394-F657-4CA3-A7DD-17990D5C8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66809-3664-4613-A91E-CE1383110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"/>
              <a:t>Clique para editar os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38EC-1CD0-41C8-8560-CEE009FF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0A401-9588-48A3-8CCC-622608F9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D2A61-1095-42F0-8E21-43A6435D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67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00558-68FD-4669-A9B8-4FE1B656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"/>
              <a:t>Clique para editar o estilo do título principal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A80FC-0222-40C9-834A-EBAB2B89C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"/>
              <a:t>Clique para editar os estilos de texto mestre</a:t>
            </a:r>
          </a:p>
          <a:p>
            <a:pPr lvl="1"/>
            <a:r>
              <a:rPr lang="pt"/>
              <a:t>Segundo nível</a:t>
            </a:r>
          </a:p>
          <a:p>
            <a:pPr lvl="2"/>
            <a:r>
              <a:rPr lang="pt"/>
              <a:t>Terceiro nível</a:t>
            </a:r>
          </a:p>
          <a:p>
            <a:pPr lvl="3"/>
            <a:r>
              <a:rPr lang="pt"/>
              <a:t>Quarto nível</a:t>
            </a:r>
          </a:p>
          <a:p>
            <a:pPr lvl="4"/>
            <a:r>
              <a:rPr lang="pt"/>
              <a:t>Quinto nível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3F8F-4E1F-4E77-A19A-741D73AAA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CA1B-436B-40C9-B35C-25AF6EC3D2F3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755B5-F72D-4F9E-8CA8-FDD1F7719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E5A3-2377-4D6C-AA47-5EA97569E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EE96-8705-4976-8FB8-64DF9A2EE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71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F1CFB77-E0C8-4C9A-B899-AB02EB873E5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49087818"/>
              </p:ext>
            </p:extLst>
          </p:nvPr>
        </p:nvGraphicFramePr>
        <p:xfrm>
          <a:off x="0" y="6648450"/>
          <a:ext cx="121920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5694142" imgH="284962" progId="CorelDraw.Graphic.18">
                  <p:embed/>
                </p:oleObj>
              </mc:Choice>
              <mc:Fallback>
                <p:oleObj name="CorelDRAW" r:id="rId4" imgW="15694142" imgH="284962" progId="CorelDraw.Graphic.18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F1CFB77-E0C8-4C9A-B899-AB02EB873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648450"/>
                        <a:ext cx="121920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2D2C449-22A4-4246-9850-895FC34862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89087" y="142762"/>
            <a:ext cx="2302913" cy="8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lorestamaisamazonia.org.br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4A1728-707F-4614-A2DA-9949E2400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349" b="7689"/>
          <a:stretch/>
        </p:blipFill>
        <p:spPr>
          <a:xfrm>
            <a:off x="-14896" y="-674560"/>
            <a:ext cx="12221791" cy="75106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92AD4B-5081-4119-B738-6ECEF28AE49F}"/>
              </a:ext>
            </a:extLst>
          </p:cNvPr>
          <p:cNvSpPr/>
          <p:nvPr/>
        </p:nvSpPr>
        <p:spPr>
          <a:xfrm>
            <a:off x="-29791" y="-652661"/>
            <a:ext cx="12221791" cy="189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000"/>
              <a:t>PAGAMENTOS POR RESULTADOS DE REDD+ POR RESULTADOS ALCANÇADOS PELO BRASIL NO BIOMA AMAZÔNIA EM 2014 E 2015</a:t>
            </a:r>
            <a:endParaRPr lang="pt-BR" sz="1200"/>
          </a:p>
        </p:txBody>
      </p:sp>
      <p:sp>
        <p:nvSpPr>
          <p:cNvPr id="2" name="Caixa de Texto 132">
            <a:extLst>
              <a:ext uri="{FF2B5EF4-FFF2-40B4-BE49-F238E27FC236}">
                <a16:creationId xmlns:a16="http://schemas.microsoft.com/office/drawing/2014/main" id="{AAD6D336-E741-4EDB-BA9B-E5A6C29B0307}"/>
              </a:ext>
            </a:extLst>
          </p:cNvPr>
          <p:cNvSpPr txBox="1"/>
          <p:nvPr/>
        </p:nvSpPr>
        <p:spPr>
          <a:xfrm>
            <a:off x="10151053" y="6643061"/>
            <a:ext cx="1991360" cy="193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pt" sz="600">
                <a:solidFill>
                  <a:srgbClr val="FFFFFF"/>
                </a:solidFill>
                <a:latin typeface="Open Sans" panose="020B0606030504020204" pitchFamily="34" charset="0"/>
                <a:ea typeface="Calibri" panose="020F0502020204030204" pitchFamily="34" charset="0"/>
                <a:cs typeface="Archivo" pitchFamily="2" charset="0"/>
              </a:rPr>
              <a:t>Foto: Acervo PNUD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1A84C8C-100A-D5E4-F70C-36A5235FF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84596"/>
              </p:ext>
            </p:extLst>
          </p:nvPr>
        </p:nvGraphicFramePr>
        <p:xfrm>
          <a:off x="-29791" y="1224930"/>
          <a:ext cx="12266863" cy="209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5694142" imgH="284962" progId="CorelDraw.Graphic.18">
                  <p:embed/>
                </p:oleObj>
              </mc:Choice>
              <mc:Fallback>
                <p:oleObj name="CorelDRAW" r:id="rId4" imgW="15694142" imgH="284962" progId="CorelDraw.Graphic.18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1A84C8C-100A-D5E4-F70C-36A5235FF6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9791" y="1224930"/>
                        <a:ext cx="12266863" cy="209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7ED34DC0-CC67-ACF8-EFCB-EBA4ACB6D1ED}"/>
              </a:ext>
            </a:extLst>
          </p:cNvPr>
          <p:cNvSpPr txBox="1"/>
          <p:nvPr/>
        </p:nvSpPr>
        <p:spPr>
          <a:xfrm>
            <a:off x="837075" y="1457182"/>
            <a:ext cx="10488058" cy="1733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ts val="400"/>
              </a:spcBef>
            </a:pPr>
            <a:r>
              <a:rPr lang="pt" sz="3600" b="1" i="1">
                <a:solidFill>
                  <a:schemeClr val="bg1"/>
                </a:solidFill>
                <a:latin typeface="Archivo"/>
                <a:cs typeface="Archivo" pitchFamily="2" charset="0"/>
              </a:rPr>
              <a:t>Comite Consultivo do Projeto Floresta + Amazônia -PNUD BRA/19/005</a:t>
            </a:r>
          </a:p>
          <a:p>
            <a:pPr algn="r">
              <a:lnSpc>
                <a:spcPts val="4200"/>
              </a:lnSpc>
              <a:spcBef>
                <a:spcPts val="400"/>
              </a:spcBef>
            </a:pPr>
            <a:r>
              <a:rPr lang="pt" sz="3200" b="1" i="1">
                <a:solidFill>
                  <a:schemeClr val="bg1"/>
                </a:solidFill>
                <a:latin typeface="Archivo"/>
                <a:cs typeface="Archivo" pitchFamily="2" charset="0"/>
              </a:rPr>
              <a:t>05 de agosto de 2025</a:t>
            </a:r>
            <a:endParaRPr lang="pt-BR" sz="3200" b="1" i="1">
              <a:solidFill>
                <a:schemeClr val="bg1"/>
              </a:solidFill>
              <a:latin typeface="Archivo"/>
              <a:cs typeface="Archivo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3DC28-E8D1-0B6A-B0C5-5A7DED49A553}"/>
              </a:ext>
            </a:extLst>
          </p:cNvPr>
          <p:cNvGrpSpPr/>
          <p:nvPr/>
        </p:nvGrpSpPr>
        <p:grpSpPr>
          <a:xfrm>
            <a:off x="6218702" y="-141370"/>
            <a:ext cx="5679045" cy="1506932"/>
            <a:chOff x="9056784" y="350510"/>
            <a:chExt cx="9028640" cy="2373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D1A6AD-5E58-40BA-9867-B926F695C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11903" y="1054275"/>
              <a:ext cx="4473521" cy="960723"/>
            </a:xfrm>
            <a:prstGeom prst="rect">
              <a:avLst/>
            </a:prstGeom>
          </p:spPr>
        </p:pic>
        <p:pic>
          <p:nvPicPr>
            <p:cNvPr id="7" name="Picture 6" descr="Uma imagem contendo texto, acessório, balão&#10;&#10;Descrição gerada automaticamente">
              <a:extLst>
                <a:ext uri="{FF2B5EF4-FFF2-40B4-BE49-F238E27FC236}">
                  <a16:creationId xmlns:a16="http://schemas.microsoft.com/office/drawing/2014/main" id="{E6246916-3E1D-ED92-8AA7-F7F4BFF78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6784" y="350510"/>
              <a:ext cx="2373004" cy="23730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4EC0A0-82B6-B67D-5BF8-EAA0E2CC6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29788" y="473635"/>
              <a:ext cx="1943100" cy="1943100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53DB8DA0-3E07-08B3-2083-283C69BC9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62" y="-35746"/>
            <a:ext cx="366401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3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1">
            <a:extLst>
              <a:ext uri="{FF2B5EF4-FFF2-40B4-BE49-F238E27FC236}">
                <a16:creationId xmlns:a16="http://schemas.microsoft.com/office/drawing/2014/main" id="{C4F97FE8-D7E0-5D00-2568-63BFEEE3F523}"/>
              </a:ext>
            </a:extLst>
          </p:cNvPr>
          <p:cNvSpPr/>
          <p:nvPr/>
        </p:nvSpPr>
        <p:spPr>
          <a:xfrm>
            <a:off x="253999" y="115026"/>
            <a:ext cx="9757267" cy="7809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r>
              <a:rPr lang="pt" sz="2400" b="1">
                <a:solidFill>
                  <a:srgbClr val="3A6821"/>
                </a:solidFill>
                <a:latin typeface="Open Sans"/>
                <a:ea typeface="Open Sans"/>
                <a:cs typeface="Open Sans"/>
              </a:rPr>
              <a:t>  Próximos passos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CE3FEA-B50B-9477-FE6B-E3EAF91D1D2B}"/>
              </a:ext>
            </a:extLst>
          </p:cNvPr>
          <p:cNvSpPr txBox="1"/>
          <p:nvPr/>
        </p:nvSpPr>
        <p:spPr>
          <a:xfrm>
            <a:off x="422346" y="1470771"/>
            <a:ext cx="11347307" cy="42550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300"/>
              </a:spcBef>
            </a:pPr>
            <a:endParaRPr lang="pt-BR" sz="400" dirty="0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/>
              <a:buChar char="ü"/>
            </a:pPr>
            <a:endParaRPr lang="pt" sz="2400" b="1" dirty="0">
              <a:solidFill>
                <a:srgbClr val="396820"/>
              </a:solidFill>
              <a:latin typeface="Open Sans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pt" sz="2400" b="1" dirty="0">
                <a:solidFill>
                  <a:srgbClr val="396820"/>
                </a:solidFill>
                <a:latin typeface="Open Sans"/>
                <a:ea typeface="+mn-lt"/>
                <a:cs typeface="+mn-lt"/>
              </a:rPr>
              <a:t>O pedido de extensão de 36 meses foi submetido ao GCF. </a:t>
            </a:r>
          </a:p>
          <a:p>
            <a:pPr marL="285750" indent="-285750">
              <a:buFont typeface="Wingdings"/>
              <a:buChar char="ü"/>
            </a:pPr>
            <a:endParaRPr lang="pt" sz="2400" dirty="0">
              <a:solidFill>
                <a:srgbClr val="396820"/>
              </a:solidFill>
              <a:latin typeface="Open Sans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pt" sz="2400" dirty="0">
                <a:solidFill>
                  <a:srgbClr val="396820"/>
                </a:solidFill>
                <a:latin typeface="Open Sans"/>
                <a:ea typeface="+mn-lt"/>
                <a:cs typeface="+mn-lt"/>
              </a:rPr>
              <a:t>Desenvolver uma estratégia de saída e  um plano de ação para o período de prorrogação</a:t>
            </a:r>
            <a:r>
              <a:rPr lang="pt" sz="2400" b="1" dirty="0">
                <a:solidFill>
                  <a:srgbClr val="396820"/>
                </a:solidFill>
                <a:latin typeface="Open Sans"/>
                <a:ea typeface="+mn-lt"/>
                <a:cs typeface="+mn-lt"/>
              </a:rPr>
              <a:t>, buscando garantir que os recursos sejam totalmente implementados até dezembro de 2028;</a:t>
            </a:r>
          </a:p>
          <a:p>
            <a:pPr marL="285750" indent="-285750">
              <a:buFont typeface="Wingdings"/>
              <a:buChar char="ü"/>
            </a:pPr>
            <a:endParaRPr lang="pt" sz="2400" dirty="0">
              <a:solidFill>
                <a:srgbClr val="396820"/>
              </a:solidFill>
              <a:latin typeface="Open Sans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pt" sz="2400" b="1" dirty="0">
                <a:solidFill>
                  <a:srgbClr val="396820"/>
                </a:solidFill>
                <a:latin typeface="Open Sans"/>
                <a:ea typeface="+mn-lt"/>
                <a:cs typeface="+mn-lt"/>
              </a:rPr>
              <a:t>Avaliação de meio termo. </a:t>
            </a:r>
            <a:r>
              <a:rPr lang="pt" sz="2400" dirty="0">
                <a:solidFill>
                  <a:srgbClr val="396820"/>
                </a:solidFill>
                <a:latin typeface="Open Sans"/>
                <a:ea typeface="+mn-lt"/>
                <a:cs typeface="+mn-lt"/>
              </a:rPr>
              <a:t>A avaliação de meio termo do projeto está em curso e fornecerá um contribuição  importante para aperfeiçoar a estratégia de execução e rever os indicadores de acompanhamento.</a:t>
            </a:r>
            <a:endParaRPr lang="pt-BR" sz="24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300"/>
              </a:spcBef>
              <a:buFont typeface="Wingdings"/>
              <a:buChar char="ü"/>
            </a:pPr>
            <a:endParaRPr lang="pt-BR" sz="2400" dirty="0">
              <a:solidFill>
                <a:srgbClr val="396820"/>
              </a:solidFill>
              <a:latin typeface="Open San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90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71BFD-51C6-CE54-68D3-9AAB5CA7A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1">
            <a:extLst>
              <a:ext uri="{FF2B5EF4-FFF2-40B4-BE49-F238E27FC236}">
                <a16:creationId xmlns:a16="http://schemas.microsoft.com/office/drawing/2014/main" id="{046D4F83-D7D2-08D7-40AC-8DB4409E5BAA}"/>
              </a:ext>
            </a:extLst>
          </p:cNvPr>
          <p:cNvSpPr/>
          <p:nvPr/>
        </p:nvSpPr>
        <p:spPr>
          <a:xfrm>
            <a:off x="253999" y="115026"/>
            <a:ext cx="9757267" cy="7809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r>
              <a:rPr lang="pt" sz="2400" b="1" dirty="0">
                <a:solidFill>
                  <a:srgbClr val="3A6821"/>
                </a:solidFill>
                <a:latin typeface="Open Sans"/>
                <a:ea typeface="Open Sans"/>
                <a:cs typeface="Open Sans"/>
              </a:rPr>
              <a:t>  Canais de Comunicação do Projeto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F6A026-F2B1-C91B-7F51-D8FA505A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01" y="1384236"/>
            <a:ext cx="962648" cy="9626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CE7B72-172F-4F34-1EB8-BF1913C44C8B}"/>
              </a:ext>
            </a:extLst>
          </p:cNvPr>
          <p:cNvSpPr txBox="1"/>
          <p:nvPr/>
        </p:nvSpPr>
        <p:spPr>
          <a:xfrm>
            <a:off x="4242213" y="1603950"/>
            <a:ext cx="446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@florestamaisamazonia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2EC90E-6F89-5E28-0F90-C2E8A582C3E9}"/>
              </a:ext>
            </a:extLst>
          </p:cNvPr>
          <p:cNvSpPr txBox="1"/>
          <p:nvPr/>
        </p:nvSpPr>
        <p:spPr>
          <a:xfrm>
            <a:off x="4540885" y="4019890"/>
            <a:ext cx="446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Projeto floresta+ </a:t>
            </a:r>
            <a:r>
              <a:rPr lang="pt-BR" sz="2800" dirty="0" err="1"/>
              <a:t>amazonia</a:t>
            </a:r>
            <a:endParaRPr lang="pt-BR" sz="2800" dirty="0"/>
          </a:p>
        </p:txBody>
      </p:sp>
      <p:pic>
        <p:nvPicPr>
          <p:cNvPr id="1026" name="Picture 2" descr="YouTube – Apps no Google Play">
            <a:extLst>
              <a:ext uri="{FF2B5EF4-FFF2-40B4-BE49-F238E27FC236}">
                <a16:creationId xmlns:a16="http://schemas.microsoft.com/office/drawing/2014/main" id="{F8339A72-B11D-B68E-3312-7A86188D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36" y="3387293"/>
            <a:ext cx="1799307" cy="17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35B1187-BD28-DF52-F475-9ECE22E8B416}"/>
              </a:ext>
            </a:extLst>
          </p:cNvPr>
          <p:cNvSpPr txBox="1"/>
          <p:nvPr/>
        </p:nvSpPr>
        <p:spPr>
          <a:xfrm>
            <a:off x="4484555" y="2735174"/>
            <a:ext cx="446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/>
              <a:t>florestamaisamazonia</a:t>
            </a: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2C9301-94AC-2583-C6A1-226B59887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627" y="2634530"/>
            <a:ext cx="962648" cy="9626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875E43D-3C0F-79B0-2AD0-4D6BE44BAC3A}"/>
              </a:ext>
            </a:extLst>
          </p:cNvPr>
          <p:cNvSpPr txBox="1"/>
          <p:nvPr/>
        </p:nvSpPr>
        <p:spPr>
          <a:xfrm>
            <a:off x="2801536" y="5335782"/>
            <a:ext cx="688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hlinkClick r:id="rId6"/>
              </a:rPr>
              <a:t>www.florestamaisamazonia.org.br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08264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A9EE31F-CF12-60E3-4070-486B61D1C0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33">
              <a:solidFill>
                <a:schemeClr val="bg1"/>
              </a:solidFill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6BC41CC-E2AD-0612-F6FE-1175CCE48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2370" y="5871411"/>
          <a:ext cx="11043341" cy="59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3786824" imgH="746103" progId="CorelDraw.Graphic.18">
                  <p:embed/>
                </p:oleObj>
              </mc:Choice>
              <mc:Fallback>
                <p:oleObj name="CorelDRAW" r:id="rId3" imgW="13786824" imgH="746103" progId="CorelDraw.Graphic.18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6BC41CC-E2AD-0612-F6FE-1175CCE48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2370" y="5871411"/>
                        <a:ext cx="11043341" cy="59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 descr="Mulher com criança no colo&#10;&#10;Descrição gerada automaticamente com confiança baixa">
            <a:extLst>
              <a:ext uri="{FF2B5EF4-FFF2-40B4-BE49-F238E27FC236}">
                <a16:creationId xmlns:a16="http://schemas.microsoft.com/office/drawing/2014/main" id="{5B65FA6C-77EF-2BBA-4F40-50F85BE515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00" b="1745"/>
          <a:stretch/>
        </p:blipFill>
        <p:spPr>
          <a:xfrm>
            <a:off x="0" y="0"/>
            <a:ext cx="394129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6DFD71E-E1FC-4E7F-B5E8-505EA671F989}"/>
              </a:ext>
            </a:extLst>
          </p:cNvPr>
          <p:cNvSpPr txBox="1"/>
          <p:nvPr/>
        </p:nvSpPr>
        <p:spPr>
          <a:xfrm>
            <a:off x="4283431" y="2389197"/>
            <a:ext cx="69701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sz="4000" i="1" err="1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Obrigad@!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2962140-B72A-16D7-3E4C-82E900496BD7}"/>
              </a:ext>
            </a:extLst>
          </p:cNvPr>
          <p:cNvGrpSpPr/>
          <p:nvPr/>
        </p:nvGrpSpPr>
        <p:grpSpPr>
          <a:xfrm>
            <a:off x="5472437" y="4720298"/>
            <a:ext cx="5130248" cy="1290540"/>
            <a:chOff x="9056784" y="350510"/>
            <a:chExt cx="9028640" cy="2373004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A1001E67-E3A7-6B6E-CB4E-9FBA469DB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11903" y="1054275"/>
              <a:ext cx="4473521" cy="960723"/>
            </a:xfrm>
            <a:prstGeom prst="rect">
              <a:avLst/>
            </a:prstGeom>
          </p:spPr>
        </p:pic>
        <p:pic>
          <p:nvPicPr>
            <p:cNvPr id="5" name="Picture 7" descr="Uma imagem contendo texto, acessório, balão&#10;&#10;Descrição gerada automaticamente">
              <a:extLst>
                <a:ext uri="{FF2B5EF4-FFF2-40B4-BE49-F238E27FC236}">
                  <a16:creationId xmlns:a16="http://schemas.microsoft.com/office/drawing/2014/main" id="{9381830A-6712-50CC-15A1-1931E0260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6784" y="350510"/>
              <a:ext cx="2373004" cy="2373004"/>
            </a:xfrm>
            <a:prstGeom prst="rect">
              <a:avLst/>
            </a:prstGeom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F3A8E919-34C1-95B4-ABDA-1FA6B402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29788" y="473635"/>
              <a:ext cx="1943100" cy="194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81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1">
            <a:extLst>
              <a:ext uri="{FF2B5EF4-FFF2-40B4-BE49-F238E27FC236}">
                <a16:creationId xmlns:a16="http://schemas.microsoft.com/office/drawing/2014/main" id="{C4F97FE8-D7E0-5D00-2568-63BFEEE3F523}"/>
              </a:ext>
            </a:extLst>
          </p:cNvPr>
          <p:cNvSpPr/>
          <p:nvPr/>
        </p:nvSpPr>
        <p:spPr>
          <a:xfrm>
            <a:off x="253999" y="115026"/>
            <a:ext cx="9757267" cy="7809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r>
              <a:rPr lang="pt" sz="2400" b="1">
                <a:solidFill>
                  <a:srgbClr val="3A68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Proposta de Revisão do Projeto - Orçamento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CE3FEA-B50B-9477-FE6B-E3EAF91D1D2B}"/>
              </a:ext>
            </a:extLst>
          </p:cNvPr>
          <p:cNvSpPr txBox="1"/>
          <p:nvPr/>
        </p:nvSpPr>
        <p:spPr>
          <a:xfrm>
            <a:off x="471338" y="956234"/>
            <a:ext cx="10963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" sz="1600" b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Orçamento total por Resultado e Atividade: Orçamento inicial aprovado e Orçamento revisado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B7E16FE-DCDB-D9EF-AC6C-46FD7741B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588571"/>
              </p:ext>
            </p:extLst>
          </p:nvPr>
        </p:nvGraphicFramePr>
        <p:xfrm>
          <a:off x="471338" y="1294788"/>
          <a:ext cx="11176727" cy="5313393"/>
        </p:xfrm>
        <a:graphic>
          <a:graphicData uri="http://schemas.openxmlformats.org/drawingml/2006/table">
            <a:tbl>
              <a:tblPr firstRow="1" firstCol="1" bandRow="1"/>
              <a:tblGrid>
                <a:gridCol w="4951289">
                  <a:extLst>
                    <a:ext uri="{9D8B030D-6E8A-4147-A177-3AD203B41FA5}">
                      <a16:colId xmlns:a16="http://schemas.microsoft.com/office/drawing/2014/main" val="2466226996"/>
                    </a:ext>
                  </a:extLst>
                </a:gridCol>
                <a:gridCol w="2179461">
                  <a:extLst>
                    <a:ext uri="{9D8B030D-6E8A-4147-A177-3AD203B41FA5}">
                      <a16:colId xmlns:a16="http://schemas.microsoft.com/office/drawing/2014/main" val="1452286701"/>
                    </a:ext>
                  </a:extLst>
                </a:gridCol>
                <a:gridCol w="1946987">
                  <a:extLst>
                    <a:ext uri="{9D8B030D-6E8A-4147-A177-3AD203B41FA5}">
                      <a16:colId xmlns:a16="http://schemas.microsoft.com/office/drawing/2014/main" val="14162472"/>
                    </a:ext>
                  </a:extLst>
                </a:gridCol>
                <a:gridCol w="2098990">
                  <a:extLst>
                    <a:ext uri="{9D8B030D-6E8A-4147-A177-3AD203B41FA5}">
                      <a16:colId xmlns:a16="http://schemas.microsoft.com/office/drawing/2014/main" val="619938300"/>
                    </a:ext>
                  </a:extLst>
                </a:gridCol>
              </a:tblGrid>
              <a:tr h="69305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Resultados / Atividades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Valor inicial aprovado PRODOC 2020</a:t>
                      </a:r>
                      <a:b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(USD)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Revisão PRODOC 2024</a:t>
                      </a:r>
                      <a:b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(USD)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Diferença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62743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Resultado 1: Floresta+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80.954.983,00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80.954.983,00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00800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Refinamento – Apoio aos estados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2.320.000,00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4.540.000,00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+ 2.220.000,00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66180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 M1 - Conservação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49.400.000,00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18.900.000,00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- 30.500.000,00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86240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 M2 - Recuperação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12.604.983,00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- 7.604.983,00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66489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 M3 - Comunidades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10.000.000,00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+ 2.500.000,00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98060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 M4 - Inovação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23514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 Monitoramento Técnico Floresta+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3.620.000,00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6.487.379,00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+ 2.867.379,00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51626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 Estratégia de divulgação do Floresta+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1.027.604,00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+ 517.604,00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49679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 M5 - Instituições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30.000.000,00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+ 30.000.000,00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4869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Resultado 2: Implementação da ENREDD+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6.285.450,00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6.285.450,00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12849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 Ampliação do MRV REDD+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3.113.964,00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4.231.799,65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+ 1.117.835,65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48557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 Matriz de Impacto de Políticas Públicas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190.000,00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33258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 Aprimoramento do SISREDD+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1.400.200,00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587.916,73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- 812.283,27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17455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 Mecanismos de participação da ENREDD+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1.059.600,00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769.294,30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- 290.305,70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42470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 Gestão de conhecimento para cooperação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521.686,00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506.439,32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- 15.246,68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30970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Resultado 3: Gestão do Programa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9.211.795,00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9.211.795,00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39048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 Gestão do Projeto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2.942.400,00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2.942.400,00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2191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 Custos Diretos do Projeto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2.893.567,00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2.893.567,00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88975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indent="12763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 Prestação de serviços de supervisão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3.375.828,00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3.375.828,00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94173"/>
                  </a:ext>
                </a:extLst>
              </a:tr>
              <a:tr h="23101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1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96.452.228,00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1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96.452.228,00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1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4771" marR="347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1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5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55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1;p27">
            <a:extLst>
              <a:ext uri="{FF2B5EF4-FFF2-40B4-BE49-F238E27FC236}">
                <a16:creationId xmlns:a16="http://schemas.microsoft.com/office/drawing/2014/main" id="{7C21F5E8-6BFA-0280-7099-D58600E3353E}"/>
              </a:ext>
            </a:extLst>
          </p:cNvPr>
          <p:cNvSpPr txBox="1"/>
          <p:nvPr/>
        </p:nvSpPr>
        <p:spPr>
          <a:xfrm>
            <a:off x="504619" y="866101"/>
            <a:ext cx="10245356" cy="73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r>
              <a:rPr lang="pt" sz="2000" b="1">
                <a:solidFill>
                  <a:srgbClr val="396820"/>
                </a:solidFill>
                <a:latin typeface="Open Sans"/>
                <a:ea typeface="+mn-lt"/>
                <a:cs typeface="+mn-lt"/>
              </a:rPr>
              <a:t>PROJETO PAGAMENTO POR RESULTADOS, PARA RESULTADOS DE REDD+ ALCANÇADOS PELO BRASIL NO BIOMA AMAZÔNIA EM 2014 E 2015</a:t>
            </a:r>
            <a:endParaRPr lang="en-US" sz="2000" b="1">
              <a:latin typeface="Open Sans"/>
              <a:ea typeface="Open Sans"/>
              <a:cs typeface="Open Sans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2F4B381-FB70-2A8A-D107-19021841A71E}"/>
              </a:ext>
            </a:extLst>
          </p:cNvPr>
          <p:cNvGrpSpPr/>
          <p:nvPr/>
        </p:nvGrpSpPr>
        <p:grpSpPr>
          <a:xfrm>
            <a:off x="2609336" y="4919008"/>
            <a:ext cx="7307312" cy="1938992"/>
            <a:chOff x="9056784" y="350510"/>
            <a:chExt cx="9028640" cy="2373004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2A0F32B4-E2E4-C2F6-D674-CFC5B1260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11903" y="1054275"/>
              <a:ext cx="4473521" cy="960723"/>
            </a:xfrm>
            <a:prstGeom prst="rect">
              <a:avLst/>
            </a:prstGeom>
          </p:spPr>
        </p:pic>
        <p:pic>
          <p:nvPicPr>
            <p:cNvPr id="6" name="Picture 6" descr="Uma imagem contendo texto, acessório, balão&#10;&#10;Descrição gerada automaticamente">
              <a:extLst>
                <a:ext uri="{FF2B5EF4-FFF2-40B4-BE49-F238E27FC236}">
                  <a16:creationId xmlns:a16="http://schemas.microsoft.com/office/drawing/2014/main" id="{C1729CC3-635E-CE2D-7B8E-67E6B65F6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6784" y="350510"/>
              <a:ext cx="2373004" cy="2373004"/>
            </a:xfrm>
            <a:prstGeom prst="rect">
              <a:avLst/>
            </a:prstGeom>
          </p:spPr>
        </p:pic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1848C7E7-E97B-76F5-9F32-77471435B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29788" y="473635"/>
              <a:ext cx="1943100" cy="1943100"/>
            </a:xfrm>
            <a:prstGeom prst="rect">
              <a:avLst/>
            </a:prstGeom>
          </p:spPr>
        </p:pic>
      </p:grpSp>
      <p:graphicFrame>
        <p:nvGraphicFramePr>
          <p:cNvPr id="8" name="Tabela 23">
            <a:extLst>
              <a:ext uri="{FF2B5EF4-FFF2-40B4-BE49-F238E27FC236}">
                <a16:creationId xmlns:a16="http://schemas.microsoft.com/office/drawing/2014/main" id="{6C2868D5-9FBE-CB40-4E9F-1138EA55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16097"/>
              </p:ext>
            </p:extLst>
          </p:nvPr>
        </p:nvGraphicFramePr>
        <p:xfrm>
          <a:off x="2121408" y="1705351"/>
          <a:ext cx="7461256" cy="3387699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3235039">
                  <a:extLst>
                    <a:ext uri="{9D8B030D-6E8A-4147-A177-3AD203B41FA5}">
                      <a16:colId xmlns:a16="http://schemas.microsoft.com/office/drawing/2014/main" val="2528346529"/>
                    </a:ext>
                  </a:extLst>
                </a:gridCol>
                <a:gridCol w="4226217">
                  <a:extLst>
                    <a:ext uri="{9D8B030D-6E8A-4147-A177-3AD203B41FA5}">
                      <a16:colId xmlns:a16="http://schemas.microsoft.com/office/drawing/2014/main" val="3212682479"/>
                    </a:ext>
                  </a:extLst>
                </a:gridCol>
              </a:tblGrid>
              <a:tr h="1071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2800" b="1">
                          <a:solidFill>
                            <a:srgbClr val="3A6821"/>
                          </a:solidFill>
                          <a:latin typeface="+mj-lt"/>
                          <a:cs typeface="Calibri"/>
                        </a:rPr>
                        <a:t>Assinatura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" sz="2800" b="1">
                        <a:solidFill>
                          <a:srgbClr val="3A6821"/>
                        </a:solidFill>
                        <a:latin typeface="+mj-lt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2800" b="1">
                          <a:solidFill>
                            <a:srgbClr val="3A6821"/>
                          </a:solidFill>
                          <a:latin typeface="+mj-lt"/>
                          <a:cs typeface="Calibri"/>
                        </a:rPr>
                        <a:t>Revisão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" sz="2800" b="0" i="0" u="none" strike="noStrike" cap="none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Março de 2020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2800" b="0" i="0" u="none" strike="noStrike" cap="none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800" b="0" i="0" u="none" strike="noStrike" cap="none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  <a:sym typeface="Arial"/>
                        </a:rPr>
                        <a:t>Outubro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562906"/>
                  </a:ext>
                </a:extLst>
              </a:tr>
              <a:tr h="57287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" sz="2800" b="1">
                        <a:solidFill>
                          <a:srgbClr val="3A6821"/>
                        </a:solidFill>
                        <a:latin typeface="+mj-lt"/>
                        <a:cs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2800" b="1">
                          <a:solidFill>
                            <a:srgbClr val="3A6821"/>
                          </a:solidFill>
                          <a:latin typeface="+mj-lt"/>
                          <a:cs typeface="Calibri"/>
                        </a:rPr>
                        <a:t>Duração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t" sz="2800">
                        <a:solidFill>
                          <a:srgbClr val="3A6821"/>
                        </a:solidFill>
                        <a:latin typeface="+mj-lt"/>
                        <a:cs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pt" sz="2800">
                          <a:solidFill>
                            <a:srgbClr val="3A6821"/>
                          </a:solidFill>
                          <a:latin typeface="+mj-lt"/>
                          <a:cs typeface="Calibri"/>
                        </a:rPr>
                        <a:t>Março de 2026</a:t>
                      </a:r>
                      <a:endParaRPr lang="en-US" sz="28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281451"/>
                  </a:ext>
                </a:extLst>
              </a:tr>
              <a:tr h="1071219">
                <a:tc>
                  <a:txBody>
                    <a:bodyPr/>
                    <a:lstStyle/>
                    <a:p>
                      <a:r>
                        <a:rPr lang="pt" sz="2800" b="1">
                          <a:solidFill>
                            <a:srgbClr val="3A6821"/>
                          </a:solidFill>
                          <a:latin typeface="+mj-lt"/>
                          <a:cs typeface="Calibri"/>
                        </a:rPr>
                        <a:t>Orçamento </a:t>
                      </a:r>
                    </a:p>
                    <a:p>
                      <a:endParaRPr lang="pt" sz="2800" b="1">
                        <a:solidFill>
                          <a:srgbClr val="3A6821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" sz="2800">
                          <a:solidFill>
                            <a:srgbClr val="3A6821"/>
                          </a:solidFill>
                          <a:latin typeface="+mj-lt"/>
                          <a:cs typeface="Calibri"/>
                        </a:rPr>
                        <a:t>USD 96.452.228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05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7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78429-1817-2B43-2427-E29A04AA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de cantos arredondados 31">
            <a:extLst>
              <a:ext uri="{FF2B5EF4-FFF2-40B4-BE49-F238E27FC236}">
                <a16:creationId xmlns:a16="http://schemas.microsoft.com/office/drawing/2014/main" id="{D6BDA19C-5803-0208-B1CD-6415C26E47F3}"/>
              </a:ext>
            </a:extLst>
          </p:cNvPr>
          <p:cNvSpPr/>
          <p:nvPr/>
        </p:nvSpPr>
        <p:spPr>
          <a:xfrm>
            <a:off x="237217" y="199199"/>
            <a:ext cx="8611508" cy="66757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pPr algn="ctr"/>
            <a:endParaRPr lang="pt-BR" sz="12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842A14F-8B20-8F7D-7711-48FE92E1A5DD}"/>
              </a:ext>
            </a:extLst>
          </p:cNvPr>
          <p:cNvSpPr txBox="1"/>
          <p:nvPr/>
        </p:nvSpPr>
        <p:spPr>
          <a:xfrm>
            <a:off x="237217" y="335959"/>
            <a:ext cx="678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" sz="2400" b="1">
                <a:solidFill>
                  <a:srgbClr val="3A6821"/>
                </a:solidFill>
                <a:latin typeface="Open Sans" panose="020B0606030504020204" pitchFamily="34" charset="0"/>
              </a:rPr>
              <a:t>Governança do P</a:t>
            </a:r>
            <a:r>
              <a:rPr lang="pt-BR" sz="2400" b="1">
                <a:solidFill>
                  <a:srgbClr val="3A6821"/>
                </a:solidFill>
                <a:latin typeface="Open Sans" panose="020B0606030504020204" pitchFamily="34" charset="0"/>
              </a:rPr>
              <a:t>r</a:t>
            </a:r>
            <a:r>
              <a:rPr lang="pt" sz="2400" b="1">
                <a:solidFill>
                  <a:srgbClr val="3A6821"/>
                </a:solidFill>
                <a:latin typeface="Open Sans" panose="020B0606030504020204" pitchFamily="34" charset="0"/>
              </a:rPr>
              <a:t>ojeto Floresta+ Amazônia</a:t>
            </a:r>
            <a:endParaRPr lang="pt-BR" sz="2400">
              <a:solidFill>
                <a:srgbClr val="3A682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3AA4497-703D-6657-7BB7-6218876436FC}"/>
              </a:ext>
            </a:extLst>
          </p:cNvPr>
          <p:cNvGrpSpPr/>
          <p:nvPr/>
        </p:nvGrpSpPr>
        <p:grpSpPr>
          <a:xfrm>
            <a:off x="472968" y="1233422"/>
            <a:ext cx="11053836" cy="5069422"/>
            <a:chOff x="1416100" y="1044934"/>
            <a:chExt cx="8158822" cy="547290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3B0FE19-60DD-217B-C289-FE1FC99E79E8}"/>
                </a:ext>
              </a:extLst>
            </p:cNvPr>
            <p:cNvSpPr/>
            <p:nvPr/>
          </p:nvSpPr>
          <p:spPr>
            <a:xfrm>
              <a:off x="1954923" y="1072549"/>
              <a:ext cx="7619999" cy="511467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Rectangle 30">
              <a:extLst>
                <a:ext uri="{FF2B5EF4-FFF2-40B4-BE49-F238E27FC236}">
                  <a16:creationId xmlns:a16="http://schemas.microsoft.com/office/drawing/2014/main" id="{3965D959-87EA-2B94-EC47-C244EED9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590" y="5071003"/>
              <a:ext cx="1754396" cy="1439050"/>
            </a:xfrm>
            <a:prstGeom prst="rect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pt-BR" sz="2000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 Unidade de Gestão (PMU-PNUD)</a:t>
              </a:r>
            </a:p>
          </p:txBody>
        </p:sp>
        <p:sp>
          <p:nvSpPr>
            <p:cNvPr id="6" name="Rectangle 33">
              <a:extLst>
                <a:ext uri="{FF2B5EF4-FFF2-40B4-BE49-F238E27FC236}">
                  <a16:creationId xmlns:a16="http://schemas.microsoft.com/office/drawing/2014/main" id="{D0778D6E-055B-6E90-B83F-73A081520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323" y="1860550"/>
              <a:ext cx="1785293" cy="976067"/>
            </a:xfrm>
            <a:prstGeom prst="rect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pt-BR" sz="1400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sz="2400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ABC/MRE</a:t>
              </a:r>
            </a:p>
          </p:txBody>
        </p:sp>
        <p:sp>
          <p:nvSpPr>
            <p:cNvPr id="10" name="Rectangle 34">
              <a:extLst>
                <a:ext uri="{FF2B5EF4-FFF2-40B4-BE49-F238E27FC236}">
                  <a16:creationId xmlns:a16="http://schemas.microsoft.com/office/drawing/2014/main" id="{9DEF676A-0581-CC12-B897-4E76E6C83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616" y="1860550"/>
              <a:ext cx="1516976" cy="976067"/>
            </a:xfrm>
            <a:prstGeom prst="rect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2400" b="1" dirty="0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PNUD</a:t>
              </a:r>
            </a:p>
            <a:p>
              <a:pPr algn="ctr">
                <a:spcAft>
                  <a:spcPts val="300"/>
                </a:spcAft>
              </a:pPr>
              <a:r>
                <a:rPr lang="pt-BR" b="1" dirty="0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Parceiro Executor </a:t>
              </a:r>
            </a:p>
          </p:txBody>
        </p:sp>
        <p:sp>
          <p:nvSpPr>
            <p:cNvPr id="11" name="Rectangle 37">
              <a:extLst>
                <a:ext uri="{FF2B5EF4-FFF2-40B4-BE49-F238E27FC236}">
                  <a16:creationId xmlns:a16="http://schemas.microsoft.com/office/drawing/2014/main" id="{C3542815-F0F9-8569-01FA-33A58316D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8789" y="1860550"/>
              <a:ext cx="1978806" cy="1710866"/>
            </a:xfrm>
            <a:prstGeom prst="rect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285750" indent="-285750">
                <a:spcAft>
                  <a:spcPts val="300"/>
                </a:spcAft>
                <a:buFont typeface="Courier New" panose="02070309020205020404" pitchFamily="49" charset="0"/>
                <a:buChar char="o"/>
              </a:pPr>
              <a:r>
                <a:rPr lang="pt-BR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Instituições federais </a:t>
              </a:r>
            </a:p>
            <a:p>
              <a:pPr marL="285750" indent="-285750">
                <a:spcAft>
                  <a:spcPts val="300"/>
                </a:spcAft>
                <a:buFont typeface="Courier New" panose="02070309020205020404" pitchFamily="49" charset="0"/>
                <a:buChar char="o"/>
              </a:pPr>
              <a:r>
                <a:rPr lang="pt-BR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Representantes estaduais</a:t>
              </a:r>
            </a:p>
            <a:p>
              <a:pPr marL="285750" indent="-285750">
                <a:spcAft>
                  <a:spcPts val="300"/>
                </a:spcAft>
                <a:buFont typeface="Courier New" panose="02070309020205020404" pitchFamily="49" charset="0"/>
                <a:buChar char="o"/>
              </a:pPr>
              <a:r>
                <a:rPr lang="pt-BR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Organizações da Sociedade Civil</a:t>
              </a:r>
            </a:p>
          </p:txBody>
        </p:sp>
        <p:cxnSp>
          <p:nvCxnSpPr>
            <p:cNvPr id="12" name="AutoShape 35">
              <a:extLst>
                <a:ext uri="{FF2B5EF4-FFF2-40B4-BE49-F238E27FC236}">
                  <a16:creationId xmlns:a16="http://schemas.microsoft.com/office/drawing/2014/main" id="{82CEA7BD-385A-7F62-F77B-50DC6D85ED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65339" y="2836616"/>
              <a:ext cx="0" cy="2234386"/>
            </a:xfrm>
            <a:prstGeom prst="straightConnector1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785DE348-4EA2-9784-A464-36F0B4EA3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699" y="1860550"/>
              <a:ext cx="1982481" cy="976067"/>
            </a:xfrm>
            <a:prstGeom prst="rect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en-US" sz="2400" b="1" dirty="0">
                <a:solidFill>
                  <a:srgbClr val="007600"/>
                </a:solidFill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en-US" sz="2000" b="1" dirty="0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MMA</a:t>
              </a:r>
            </a:p>
            <a:p>
              <a:pPr algn="ctr">
                <a:spcAft>
                  <a:spcPts val="300"/>
                </a:spcAft>
              </a:pPr>
              <a:r>
                <a:rPr lang="en-US" sz="1600" b="1" dirty="0" err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Coordenador</a:t>
              </a:r>
              <a:r>
                <a:rPr lang="en-US" sz="1600" b="1" dirty="0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 Técnico Nacional</a:t>
              </a:r>
            </a:p>
            <a:p>
              <a:pPr algn="ctr">
                <a:spcAft>
                  <a:spcPts val="300"/>
                </a:spcAft>
              </a:pPr>
              <a:endParaRPr lang="pt-BR" sz="1400" b="1" dirty="0">
                <a:solidFill>
                  <a:srgbClr val="007600"/>
                </a:solidFill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EA844C5B-616E-7131-812C-576842A931F8}"/>
                </a:ext>
              </a:extLst>
            </p:cNvPr>
            <p:cNvSpPr/>
            <p:nvPr/>
          </p:nvSpPr>
          <p:spPr>
            <a:xfrm>
              <a:off x="2001323" y="1044934"/>
              <a:ext cx="5119906" cy="793272"/>
            </a:xfrm>
            <a:prstGeom prst="rect">
              <a:avLst/>
            </a:prstGeom>
            <a:solidFill>
              <a:srgbClr val="00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pt-BR" sz="2800" b="1">
                  <a:solidFill>
                    <a:schemeClr val="tx1"/>
                  </a:solidFill>
                  <a:effectLst/>
                  <a:latin typeface="+mj-lt"/>
                  <a:ea typeface="SimSun" panose="02010600030101010101" pitchFamily="2" charset="-122"/>
                  <a:cs typeface="Times New Roman" panose="02020603050405020304" pitchFamily="18" charset="0"/>
                </a:rPr>
                <a:t>Comitê Gestor do Projeto (PB) </a:t>
              </a:r>
              <a:endParaRPr lang="pt-BR" sz="280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0">
              <a:extLst>
                <a:ext uri="{FF2B5EF4-FFF2-40B4-BE49-F238E27FC236}">
                  <a16:creationId xmlns:a16="http://schemas.microsoft.com/office/drawing/2014/main" id="{8D54DB3D-8123-6CA6-EC39-A8A1180506A8}"/>
                </a:ext>
              </a:extLst>
            </p:cNvPr>
            <p:cNvCxnSpPr/>
            <p:nvPr/>
          </p:nvCxnSpPr>
          <p:spPr>
            <a:xfrm flipH="1">
              <a:off x="6935118" y="1560420"/>
              <a:ext cx="662962" cy="0"/>
            </a:xfrm>
            <a:prstGeom prst="straightConnector1">
              <a:avLst/>
            </a:prstGeom>
            <a:ln>
              <a:solidFill>
                <a:srgbClr val="0076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1D806077-ACED-6362-3B1E-082E8F465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423" y="5071003"/>
              <a:ext cx="1709958" cy="1446839"/>
            </a:xfrm>
            <a:prstGeom prst="rect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pt-BR" sz="2000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Unidade de Coordenação </a:t>
              </a:r>
            </a:p>
            <a:p>
              <a:pPr algn="ctr">
                <a:spcAft>
                  <a:spcPts val="300"/>
                </a:spcAft>
              </a:pPr>
              <a:r>
                <a:rPr lang="pt-BR" sz="2000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(PCU-MMA)</a:t>
              </a:r>
            </a:p>
          </p:txBody>
        </p:sp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5EA33A74-1BCC-88BE-64BB-A8F5D708AA3D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309402" y="2836616"/>
              <a:ext cx="0" cy="2234386"/>
            </a:xfrm>
            <a:prstGeom prst="line">
              <a:avLst/>
            </a:prstGeom>
            <a:ln>
              <a:solidFill>
                <a:srgbClr val="0076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6427E66C-9B07-3F85-C1C9-FDBC3CC3E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100" y="3936630"/>
              <a:ext cx="1790356" cy="1608007"/>
            </a:xfrm>
            <a:prstGeom prst="rect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285750" indent="-285750">
                <a:spcAft>
                  <a:spcPts val="300"/>
                </a:spcAft>
                <a:buFont typeface="Courier New" panose="02070309020205020404" pitchFamily="49" charset="0"/>
                <a:buChar char="o"/>
              </a:pPr>
              <a:r>
                <a:rPr lang="pt-BR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Escritório do PNUD no Brasil</a:t>
              </a:r>
            </a:p>
            <a:p>
              <a:pPr marL="285750" indent="-285750">
                <a:spcAft>
                  <a:spcPts val="300"/>
                </a:spcAft>
                <a:buFont typeface="Courier New" panose="02070309020205020404" pitchFamily="49" charset="0"/>
                <a:buChar char="o"/>
              </a:pPr>
              <a:r>
                <a:rPr lang="pt-BR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Hub do Panamá</a:t>
              </a:r>
            </a:p>
            <a:p>
              <a:pPr marL="285750" indent="-285750">
                <a:spcAft>
                  <a:spcPts val="300"/>
                </a:spcAft>
                <a:buFont typeface="Courier New" panose="02070309020205020404" pitchFamily="49" charset="0"/>
                <a:buChar char="o"/>
              </a:pPr>
              <a:r>
                <a:rPr lang="pt-BR" b="1">
                  <a:solidFill>
                    <a:srgbClr val="0076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Sede do PNUD em Nova Iorque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4BF01E-94E0-D5DC-BCA3-91AD0483D3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0131" y="3671721"/>
              <a:ext cx="1255208" cy="0"/>
            </a:xfrm>
            <a:prstGeom prst="line">
              <a:avLst/>
            </a:prstGeom>
            <a:noFill/>
            <a:ln w="9525">
              <a:solidFill>
                <a:srgbClr val="007600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</p:cxnSp>
      </p:grpSp>
      <p:sp>
        <p:nvSpPr>
          <p:cNvPr id="33" name="Rectangle 9">
            <a:extLst>
              <a:ext uri="{FF2B5EF4-FFF2-40B4-BE49-F238E27FC236}">
                <a16:creationId xmlns:a16="http://schemas.microsoft.com/office/drawing/2014/main" id="{A2B36514-3CDB-9906-8DA9-D4C1D12383FD}"/>
              </a:ext>
            </a:extLst>
          </p:cNvPr>
          <p:cNvSpPr/>
          <p:nvPr/>
        </p:nvSpPr>
        <p:spPr>
          <a:xfrm>
            <a:off x="8700444" y="1379510"/>
            <a:ext cx="2685929" cy="609398"/>
          </a:xfrm>
          <a:prstGeom prst="rect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2000" b="1">
                <a:solidFill>
                  <a:schemeClr val="bg1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Comitê consultivo do Projeto (PAC)</a:t>
            </a:r>
            <a:endParaRPr lang="pt-BR" sz="200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4E42D784-543A-131B-9554-9259ED774882}"/>
              </a:ext>
            </a:extLst>
          </p:cNvPr>
          <p:cNvSpPr/>
          <p:nvPr/>
        </p:nvSpPr>
        <p:spPr>
          <a:xfrm>
            <a:off x="467990" y="3392167"/>
            <a:ext cx="2430610" cy="535675"/>
          </a:xfrm>
          <a:prstGeom prst="rect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2000"/>
              <a:t>Monitoramento</a:t>
            </a:r>
            <a:r>
              <a:rPr lang="pt-BR" sz="2000" b="1">
                <a:solidFill>
                  <a:schemeClr val="bg1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e Garantias</a:t>
            </a:r>
            <a:endParaRPr lang="pt-BR" sz="200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0">
            <a:extLst>
              <a:ext uri="{FF2B5EF4-FFF2-40B4-BE49-F238E27FC236}">
                <a16:creationId xmlns:a16="http://schemas.microsoft.com/office/drawing/2014/main" id="{5BDBD9D6-B673-8206-5A10-1021A736527B}"/>
              </a:ext>
            </a:extLst>
          </p:cNvPr>
          <p:cNvCxnSpPr>
            <a:cxnSpLocks/>
          </p:cNvCxnSpPr>
          <p:nvPr/>
        </p:nvCxnSpPr>
        <p:spPr>
          <a:xfrm flipH="1">
            <a:off x="7102572" y="4309840"/>
            <a:ext cx="1700596" cy="0"/>
          </a:xfrm>
          <a:prstGeom prst="line">
            <a:avLst/>
          </a:prstGeom>
          <a:noFill/>
          <a:ln w="9525">
            <a:solidFill>
              <a:srgbClr val="0076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</p:cxnSp>
      <p:sp>
        <p:nvSpPr>
          <p:cNvPr id="36" name="Rectangle 9">
            <a:extLst>
              <a:ext uri="{FF2B5EF4-FFF2-40B4-BE49-F238E27FC236}">
                <a16:creationId xmlns:a16="http://schemas.microsoft.com/office/drawing/2014/main" id="{8D0BC752-B723-429C-8430-E6F50AE64E0B}"/>
              </a:ext>
            </a:extLst>
          </p:cNvPr>
          <p:cNvSpPr/>
          <p:nvPr/>
        </p:nvSpPr>
        <p:spPr>
          <a:xfrm>
            <a:off x="8803168" y="4081649"/>
            <a:ext cx="2578225" cy="553764"/>
          </a:xfrm>
          <a:prstGeom prst="rect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2000" b="1">
                <a:solidFill>
                  <a:schemeClr val="bg1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Comitê estratégico MMA</a:t>
            </a:r>
            <a:endParaRPr lang="pt-BR" sz="200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47F0F8B8-C0ED-19E9-0E01-4B0F31B3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3167" y="4627655"/>
            <a:ext cx="2578225" cy="971344"/>
          </a:xfrm>
          <a:prstGeom prst="rect">
            <a:avLst/>
          </a:prstGeom>
          <a:noFill/>
          <a:ln w="9525">
            <a:solidFill>
              <a:srgbClr val="0076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85750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t-BR" b="1">
                <a:solidFill>
                  <a:srgbClr val="0076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SECD</a:t>
            </a:r>
          </a:p>
          <a:p>
            <a:pPr marL="285750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t-BR" b="1">
                <a:solidFill>
                  <a:srgbClr val="0076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SNPCT</a:t>
            </a:r>
          </a:p>
          <a:p>
            <a:pPr marL="285750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t-BR" b="1">
                <a:solidFill>
                  <a:srgbClr val="0076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SBC</a:t>
            </a:r>
          </a:p>
        </p:txBody>
      </p:sp>
    </p:spTree>
    <p:extLst>
      <p:ext uri="{BB962C8B-B14F-4D97-AF65-F5344CB8AC3E}">
        <p14:creationId xmlns:p14="http://schemas.microsoft.com/office/powerpoint/2010/main" val="320293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17660-8352-7572-9E88-0C523511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54" descr="Ícone&#10;&#10;Descrição gerada automaticamente">
            <a:extLst>
              <a:ext uri="{FF2B5EF4-FFF2-40B4-BE49-F238E27FC236}">
                <a16:creationId xmlns:a16="http://schemas.microsoft.com/office/drawing/2014/main" id="{966EAB23-BD41-5653-71DD-54671EB902C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" y="1958736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8" name="Imagem 40" descr="Interface gráfica do usuário, Aplicativo, Logotipo&#10;&#10;Descrição gerada automaticamente">
            <a:extLst>
              <a:ext uri="{FF2B5EF4-FFF2-40B4-BE49-F238E27FC236}">
                <a16:creationId xmlns:a16="http://schemas.microsoft.com/office/drawing/2014/main" id="{C311B94B-77F3-0484-23ED-06203C3BA24F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3332" t="36630" r="43484" b="40336"/>
          <a:stretch/>
        </p:blipFill>
        <p:spPr>
          <a:xfrm>
            <a:off x="1662571" y="3672180"/>
            <a:ext cx="1269029" cy="1269029"/>
          </a:xfrm>
          <a:prstGeom prst="rect">
            <a:avLst/>
          </a:prstGeom>
        </p:spPr>
      </p:pic>
      <p:pic>
        <p:nvPicPr>
          <p:cNvPr id="12" name="Imagem 8" descr="Ícone&#10;&#10;Descrição gerada automaticamente">
            <a:extLst>
              <a:ext uri="{FF2B5EF4-FFF2-40B4-BE49-F238E27FC236}">
                <a16:creationId xmlns:a16="http://schemas.microsoft.com/office/drawing/2014/main" id="{34829751-B968-2C03-7A95-7512BFF1CF5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37170" y="1960400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58252FF3-292E-91D8-42A0-FA0B39E3D66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99364" y="5382527"/>
            <a:ext cx="1080000" cy="108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C21BA05-B867-FCF5-9826-297558D8FC4B}"/>
              </a:ext>
            </a:extLst>
          </p:cNvPr>
          <p:cNvSpPr txBox="1"/>
          <p:nvPr/>
        </p:nvSpPr>
        <p:spPr>
          <a:xfrm>
            <a:off x="237218" y="1598234"/>
            <a:ext cx="164543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sz="1400" b="1" err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Conservação</a:t>
            </a:r>
            <a:endParaRPr lang="pt-BR" sz="1400" b="1" err="1">
              <a:solidFill>
                <a:srgbClr val="3968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F7976F2-2EDE-B77A-8B04-18C0C35182FD}"/>
              </a:ext>
            </a:extLst>
          </p:cNvPr>
          <p:cNvSpPr txBox="1"/>
          <p:nvPr/>
        </p:nvSpPr>
        <p:spPr>
          <a:xfrm>
            <a:off x="1471151" y="1608197"/>
            <a:ext cx="181203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sz="1400" b="1">
                <a:solidFill>
                  <a:srgbClr val="44A112"/>
                </a:solidFill>
                <a:latin typeface="Open Sans"/>
                <a:ea typeface="Open Sans"/>
                <a:cs typeface="Open Sans"/>
              </a:rPr>
              <a:t>Recuperação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63BB58-B7A8-E587-B958-9A48DD1C6E9C}"/>
              </a:ext>
            </a:extLst>
          </p:cNvPr>
          <p:cNvSpPr txBox="1"/>
          <p:nvPr/>
        </p:nvSpPr>
        <p:spPr>
          <a:xfrm>
            <a:off x="1435183" y="3424760"/>
            <a:ext cx="167158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sz="1400" b="1" err="1">
                <a:solidFill>
                  <a:srgbClr val="CC6A33"/>
                </a:solidFill>
                <a:latin typeface="Open Sans"/>
                <a:ea typeface="Open Sans"/>
                <a:cs typeface="Open Sans"/>
              </a:rPr>
              <a:t>Comunidades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40AE388-4C6A-C574-6EE0-047FD44B141A}"/>
              </a:ext>
            </a:extLst>
          </p:cNvPr>
          <p:cNvSpPr txBox="1"/>
          <p:nvPr/>
        </p:nvSpPr>
        <p:spPr>
          <a:xfrm>
            <a:off x="1525583" y="5015807"/>
            <a:ext cx="163021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sz="1400" b="1" err="1">
                <a:solidFill>
                  <a:srgbClr val="234B75"/>
                </a:solidFill>
                <a:latin typeface="Open Sans"/>
                <a:ea typeface="Open Sans"/>
                <a:cs typeface="Open Sans"/>
              </a:rPr>
              <a:t>Inovação</a:t>
            </a:r>
            <a:endParaRPr lang="pt-BR" sz="1400" b="1" err="1">
              <a:solidFill>
                <a:srgbClr val="234B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4E70B78D-2EF5-0813-9A94-EDDBDEB7ECF7}"/>
              </a:ext>
            </a:extLst>
          </p:cNvPr>
          <p:cNvSpPr/>
          <p:nvPr/>
        </p:nvSpPr>
        <p:spPr>
          <a:xfrm>
            <a:off x="3296340" y="1635755"/>
            <a:ext cx="4265101" cy="1507339"/>
          </a:xfrm>
          <a:prstGeom prst="roundRect">
            <a:avLst/>
          </a:prstGeom>
          <a:solidFill>
            <a:srgbClr val="44A1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" sz="1600" dirty="0">
                <a:solidFill>
                  <a:schemeClr val="bg1"/>
                </a:solidFill>
                <a:ea typeface="+mn-lt"/>
                <a:cs typeface="+mn-lt"/>
              </a:rPr>
              <a:t>Modalidades 1 e 2 Apoiar  mecanismos de Pagamento por Serviços Ambientais para incentivar a conservação e recuperação de áreas de vegetação nativa em pequenas propriedades rurais por agricultores familiares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A56B266F-3C5F-EF0F-0F21-0A7F716127FD}"/>
              </a:ext>
            </a:extLst>
          </p:cNvPr>
          <p:cNvSpPr/>
          <p:nvPr/>
        </p:nvSpPr>
        <p:spPr>
          <a:xfrm>
            <a:off x="3281944" y="3672180"/>
            <a:ext cx="4265100" cy="1157964"/>
          </a:xfrm>
          <a:prstGeom prst="roundRect">
            <a:avLst/>
          </a:prstGeom>
          <a:solidFill>
            <a:srgbClr val="E28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" sz="1600" dirty="0"/>
              <a:t>Modalidade 3 Apoiar projetos de fortalecimento da gestão ambiental e territorial nos territórios dos Povos Indígenas e Povos e Comunidades Tradicionais.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D609661-BA23-B590-EAA8-B3E1C00675C0}"/>
              </a:ext>
            </a:extLst>
          </p:cNvPr>
          <p:cNvSpPr/>
          <p:nvPr/>
        </p:nvSpPr>
        <p:spPr>
          <a:xfrm>
            <a:off x="3281944" y="5304563"/>
            <a:ext cx="4279496" cy="11579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" sz="1600" dirty="0">
                <a:solidFill>
                  <a:schemeClr val="bg1"/>
                </a:solidFill>
                <a:ea typeface="+mn-lt"/>
                <a:cs typeface="+mn-lt"/>
              </a:rPr>
              <a:t>Modalidade 4 Incentivar iniciativas inovadoras para a conservação e recuperação da vegetação nativa e a consolidação de um mercado de serviços ambientais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tângulo de cantos arredondados 31">
            <a:extLst>
              <a:ext uri="{FF2B5EF4-FFF2-40B4-BE49-F238E27FC236}">
                <a16:creationId xmlns:a16="http://schemas.microsoft.com/office/drawing/2014/main" id="{068E8476-4A1E-2F8D-4342-A0930F63649D}"/>
              </a:ext>
            </a:extLst>
          </p:cNvPr>
          <p:cNvSpPr/>
          <p:nvPr/>
        </p:nvSpPr>
        <p:spPr>
          <a:xfrm>
            <a:off x="237217" y="199199"/>
            <a:ext cx="8611508" cy="66757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pPr algn="ctr"/>
            <a:endParaRPr lang="pt-BR" sz="12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94E4A28-B38B-2321-3CAF-5A94E24E59F9}"/>
              </a:ext>
            </a:extLst>
          </p:cNvPr>
          <p:cNvSpPr txBox="1"/>
          <p:nvPr/>
        </p:nvSpPr>
        <p:spPr>
          <a:xfrm>
            <a:off x="237217" y="335959"/>
            <a:ext cx="42511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sz="2400" b="1">
                <a:solidFill>
                  <a:srgbClr val="3A6821"/>
                </a:solidFill>
                <a:latin typeface="Open Sans"/>
                <a:ea typeface="Open Sans"/>
                <a:cs typeface="Open Sans"/>
              </a:rPr>
              <a:t>   </a:t>
            </a:r>
            <a:endParaRPr lang="pt-BR" sz="2400">
              <a:solidFill>
                <a:srgbClr val="3A682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9C5AA-3A66-E2C7-EB7C-0B6013543FCC}"/>
              </a:ext>
            </a:extLst>
          </p:cNvPr>
          <p:cNvSpPr txBox="1"/>
          <p:nvPr/>
        </p:nvSpPr>
        <p:spPr>
          <a:xfrm>
            <a:off x="232611" y="723900"/>
            <a:ext cx="10122568" cy="6672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75"/>
              </a:lnSpc>
            </a:pPr>
            <a:r>
              <a:rPr lang="pt-PT" sz="2400" b="1">
                <a:solidFill>
                  <a:srgbClr val="3A6821"/>
                </a:solidFill>
                <a:latin typeface="arch"/>
                <a:cs typeface="Arial"/>
              </a:rPr>
              <a:t>Resultado 1</a:t>
            </a:r>
            <a:r>
              <a:rPr lang="pt-PT" sz="2400" b="1">
                <a:solidFill>
                  <a:srgbClr val="3A6821"/>
                </a:solidFill>
                <a:cs typeface="Arial"/>
              </a:rPr>
              <a:t>. Desenvolver um piloto para o Programa de Incentivo a Serviços Ambientais para a Conservação e Recuperação da Vegetação Nativa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0909B-A60F-9729-7A26-6ACC26ADF9C1}"/>
              </a:ext>
            </a:extLst>
          </p:cNvPr>
          <p:cNvSpPr txBox="1"/>
          <p:nvPr/>
        </p:nvSpPr>
        <p:spPr>
          <a:xfrm>
            <a:off x="8011099" y="1639677"/>
            <a:ext cx="3597007" cy="15369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1575"/>
              </a:lnSpc>
              <a:buFont typeface="Wingdings,Sans-Serif"/>
              <a:buChar char="ü"/>
            </a:pPr>
            <a:r>
              <a:rPr lang="pt-PT" dirty="0">
                <a:solidFill>
                  <a:srgbClr val="396820"/>
                </a:solidFill>
                <a:latin typeface="Open Sans"/>
                <a:cs typeface="Arial"/>
              </a:rPr>
              <a:t>Beneficiários: agricultores familiares em pequenos imóveis rurais (proprietários e posses)</a:t>
            </a:r>
            <a:r>
              <a:rPr lang="en-US" dirty="0">
                <a:latin typeface="Open Sans"/>
                <a:cs typeface="Arial"/>
              </a:rPr>
              <a:t>​</a:t>
            </a:r>
          </a:p>
          <a:p>
            <a:pPr marL="285750" indent="-285750">
              <a:lnSpc>
                <a:spcPts val="1575"/>
              </a:lnSpc>
              <a:buFont typeface="Wingdings,Sans-Serif"/>
              <a:buChar char="ü"/>
            </a:pPr>
            <a:r>
              <a:rPr lang="pt-PT" dirty="0">
                <a:solidFill>
                  <a:srgbClr val="396820"/>
                </a:solidFill>
                <a:latin typeface="Open Sans"/>
                <a:cs typeface="Arial"/>
              </a:rPr>
              <a:t>Pagamentos diretos para conservação da vegetação nativa</a:t>
            </a:r>
            <a:r>
              <a:rPr lang="es-ES" dirty="0">
                <a:latin typeface="Open Sans"/>
                <a:cs typeface="Arial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0EF57-C55A-19B9-750A-8C73AFCECD9D}"/>
              </a:ext>
            </a:extLst>
          </p:cNvPr>
          <p:cNvSpPr txBox="1"/>
          <p:nvPr/>
        </p:nvSpPr>
        <p:spPr>
          <a:xfrm>
            <a:off x="7882569" y="3576810"/>
            <a:ext cx="3725537" cy="12580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1500"/>
              </a:lnSpc>
              <a:buFont typeface="Wingdings,Sans-Serif"/>
              <a:buChar char="ü"/>
            </a:pPr>
            <a:r>
              <a:rPr lang="pt-PT" dirty="0">
                <a:solidFill>
                  <a:srgbClr val="396820"/>
                </a:solidFill>
                <a:latin typeface="Open Sans"/>
                <a:cs typeface="Arial"/>
              </a:rPr>
              <a:t>Beneficiários: Povos Indígenas e comunidades locais</a:t>
            </a:r>
            <a:r>
              <a:rPr lang="en-US" dirty="0">
                <a:latin typeface="Open Sans"/>
                <a:cs typeface="Arial"/>
              </a:rPr>
              <a:t>​</a:t>
            </a:r>
            <a:endParaRPr lang="en-US" dirty="0">
              <a:latin typeface="Open Sans"/>
              <a:ea typeface="Open Sans"/>
              <a:cs typeface="Arial"/>
            </a:endParaRPr>
          </a:p>
          <a:p>
            <a:pPr marL="285750" indent="-285750">
              <a:lnSpc>
                <a:spcPts val="1500"/>
              </a:lnSpc>
              <a:buFont typeface="Wingdings,Sans-Serif"/>
              <a:buChar char="ü"/>
            </a:pPr>
            <a:r>
              <a:rPr lang="pt-PT" dirty="0">
                <a:solidFill>
                  <a:srgbClr val="396820"/>
                </a:solidFill>
                <a:latin typeface="Open Sans"/>
                <a:cs typeface="Arial"/>
              </a:rPr>
              <a:t>Financiamento de projetos locais que buscam fortalecer a gestão ambiental e territorial em terras coletivas</a:t>
            </a:r>
            <a:r>
              <a:rPr lang="es-ES" dirty="0">
                <a:latin typeface="Open Sans"/>
                <a:cs typeface="Arial"/>
              </a:rPr>
              <a:t>​</a:t>
            </a:r>
            <a:endParaRPr lang="es-ES" dirty="0">
              <a:latin typeface="Open Sans"/>
              <a:ea typeface="Open Sans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87EE5-1FD2-FBCC-5DA2-C8D7CBED0967}"/>
              </a:ext>
            </a:extLst>
          </p:cNvPr>
          <p:cNvSpPr txBox="1"/>
          <p:nvPr/>
        </p:nvSpPr>
        <p:spPr>
          <a:xfrm>
            <a:off x="7964020" y="5015807"/>
            <a:ext cx="3606187" cy="1642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1500"/>
              </a:lnSpc>
              <a:buFont typeface="Wingdings,Sans-Serif"/>
              <a:buChar char="ü"/>
            </a:pPr>
            <a:r>
              <a:rPr lang="pt-PT">
                <a:solidFill>
                  <a:srgbClr val="396820"/>
                </a:solidFill>
                <a:latin typeface="Open Sans"/>
                <a:cs typeface="Arial"/>
              </a:rPr>
              <a:t>Academias e </a:t>
            </a:r>
            <a:r>
              <a:rPr lang="pt-PT" err="1">
                <a:solidFill>
                  <a:srgbClr val="396820"/>
                </a:solidFill>
                <a:latin typeface="Open Sans"/>
                <a:cs typeface="Arial"/>
              </a:rPr>
              <a:t>inst</a:t>
            </a:r>
            <a:r>
              <a:rPr lang="pt-PT">
                <a:solidFill>
                  <a:srgbClr val="396820"/>
                </a:solidFill>
                <a:latin typeface="Open Sans"/>
                <a:cs typeface="Arial"/>
              </a:rPr>
              <a:t>. de pesquisa </a:t>
            </a:r>
            <a:endParaRPr lang="en-US"/>
          </a:p>
          <a:p>
            <a:pPr marL="285750" indent="-285750">
              <a:lnSpc>
                <a:spcPts val="1500"/>
              </a:lnSpc>
              <a:buFont typeface="Wingdings,Sans-Serif"/>
              <a:buChar char="ü"/>
            </a:pPr>
            <a:r>
              <a:rPr lang="pt-PT" err="1">
                <a:solidFill>
                  <a:srgbClr val="396820"/>
                </a:solidFill>
                <a:latin typeface="Open Sans"/>
                <a:cs typeface="Arial"/>
              </a:rPr>
              <a:t>Ongs</a:t>
            </a:r>
            <a:r>
              <a:rPr lang="pt-PT">
                <a:solidFill>
                  <a:srgbClr val="396820"/>
                </a:solidFill>
                <a:latin typeface="Open Sans"/>
                <a:cs typeface="Arial"/>
              </a:rPr>
              <a:t>, </a:t>
            </a:r>
            <a:r>
              <a:rPr lang="pt-PT" err="1">
                <a:solidFill>
                  <a:srgbClr val="396820"/>
                </a:solidFill>
                <a:latin typeface="Open Sans"/>
                <a:cs typeface="Arial"/>
              </a:rPr>
              <a:t>startups</a:t>
            </a:r>
            <a:r>
              <a:rPr lang="pt-PT">
                <a:solidFill>
                  <a:srgbClr val="396820"/>
                </a:solidFill>
                <a:latin typeface="Open Sans"/>
                <a:cs typeface="Arial"/>
              </a:rPr>
              <a:t>, empreendedores individuais 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ts val="1500"/>
              </a:lnSpc>
              <a:buFont typeface="Wingdings,Sans-Serif"/>
              <a:buChar char="ü"/>
            </a:pPr>
            <a:r>
              <a:rPr lang="pt-PT">
                <a:solidFill>
                  <a:srgbClr val="396820"/>
                </a:solidFill>
                <a:latin typeface="Open Sans"/>
                <a:cs typeface="Arial"/>
              </a:rPr>
              <a:t>Cooperativas, organizações e associações extrativistas e produtores da </a:t>
            </a:r>
            <a:r>
              <a:rPr lang="pt-PT" err="1">
                <a:solidFill>
                  <a:srgbClr val="396820"/>
                </a:solidFill>
                <a:latin typeface="Open Sans"/>
                <a:cs typeface="Arial"/>
              </a:rPr>
              <a:t>sociobiodiverisidade</a:t>
            </a:r>
            <a:endParaRPr lang="en-US" err="1">
              <a:latin typeface="Open Sans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85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956F-556D-2604-EFE3-4B9233F8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Ícone&#10;&#10;Descrição gerada automaticamente">
            <a:extLst>
              <a:ext uri="{FF2B5EF4-FFF2-40B4-BE49-F238E27FC236}">
                <a16:creationId xmlns:a16="http://schemas.microsoft.com/office/drawing/2014/main" id="{45791A08-5773-FABF-E302-7B5C5EB67C5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89" y="2038825"/>
            <a:ext cx="1269028" cy="126902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917595-9B06-EB45-503E-415F4D6897E6}"/>
              </a:ext>
            </a:extLst>
          </p:cNvPr>
          <p:cNvSpPr txBox="1"/>
          <p:nvPr/>
        </p:nvSpPr>
        <p:spPr>
          <a:xfrm>
            <a:off x="3600585" y="1393127"/>
            <a:ext cx="327395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" sz="1400" b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Estratégia Nacional de REDD+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9F110FB5-66D0-D7AC-C102-0E894CA6FEAF}"/>
              </a:ext>
            </a:extLst>
          </p:cNvPr>
          <p:cNvSpPr/>
          <p:nvPr/>
        </p:nvSpPr>
        <p:spPr>
          <a:xfrm>
            <a:off x="3710116" y="3562051"/>
            <a:ext cx="3166066" cy="1517281"/>
          </a:xfrm>
          <a:prstGeom prst="roundRect">
            <a:avLst/>
          </a:prstGeom>
          <a:solidFill>
            <a:srgbClr val="CB6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500">
                <a:solidFill>
                  <a:schemeClr val="bg1"/>
                </a:solidFill>
              </a:rPr>
              <a:t>Apoio à implementação da Estratégia Nacional de REDD+ (ENREDD+)</a:t>
            </a:r>
          </a:p>
          <a:p>
            <a:pPr algn="ctr"/>
            <a:r>
              <a:rPr lang="pt" sz="1500">
                <a:solidFill>
                  <a:schemeClr val="bg1"/>
                </a:solidFill>
              </a:rPr>
              <a:t>MRV / Matriz de Políticas Públicas / SISREDD+ / CONAREDD+/ Cooperação Sul-Sul</a:t>
            </a:r>
          </a:p>
        </p:txBody>
      </p:sp>
      <p:sp>
        <p:nvSpPr>
          <p:cNvPr id="26" name="Retângulo de cantos arredondados 31">
            <a:extLst>
              <a:ext uri="{FF2B5EF4-FFF2-40B4-BE49-F238E27FC236}">
                <a16:creationId xmlns:a16="http://schemas.microsoft.com/office/drawing/2014/main" id="{63F250E2-3CF8-5125-C8A2-7E78AD5F4E1A}"/>
              </a:ext>
            </a:extLst>
          </p:cNvPr>
          <p:cNvSpPr/>
          <p:nvPr/>
        </p:nvSpPr>
        <p:spPr>
          <a:xfrm>
            <a:off x="237217" y="199199"/>
            <a:ext cx="8611508" cy="66757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pPr algn="ctr"/>
            <a:endParaRPr lang="pt-BR" sz="12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99B1A1-B145-5E8D-31A1-025D98C540FE}"/>
              </a:ext>
            </a:extLst>
          </p:cNvPr>
          <p:cNvSpPr txBox="1"/>
          <p:nvPr/>
        </p:nvSpPr>
        <p:spPr>
          <a:xfrm>
            <a:off x="237217" y="335959"/>
            <a:ext cx="42511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sz="2400" b="1">
                <a:solidFill>
                  <a:srgbClr val="3A6821"/>
                </a:solidFill>
                <a:latin typeface="Open Sans"/>
                <a:ea typeface="Open Sans"/>
                <a:cs typeface="Open Sans"/>
              </a:rPr>
              <a:t>   </a:t>
            </a:r>
            <a:endParaRPr lang="pt-BR" sz="2400">
              <a:solidFill>
                <a:srgbClr val="3A682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F4A07-3E50-1EE7-4667-28118ACD06AA}"/>
              </a:ext>
            </a:extLst>
          </p:cNvPr>
          <p:cNvSpPr txBox="1"/>
          <p:nvPr/>
        </p:nvSpPr>
        <p:spPr>
          <a:xfrm>
            <a:off x="232611" y="723900"/>
            <a:ext cx="10122568" cy="6668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457200">
              <a:buAutoNum type="arabicPeriod"/>
            </a:pPr>
            <a:r>
              <a:rPr lang="pt-PT" sz="1900" b="1">
                <a:solidFill>
                  <a:srgbClr val="3A6821"/>
                </a:solidFill>
                <a:latin typeface="arch"/>
                <a:cs typeface="Arial"/>
              </a:rPr>
              <a:t>Resultado 2 . </a:t>
            </a:r>
            <a:r>
              <a:rPr lang="pt" sz="1900" b="1">
                <a:solidFill>
                  <a:srgbClr val="3A6821"/>
                </a:solidFill>
                <a:latin typeface="Arial"/>
                <a:cs typeface="Arial"/>
              </a:rPr>
              <a:t>Implementação do Estratégia Nacional de REDD+ do Brasil</a:t>
            </a:r>
            <a:endParaRPr lang="pt-BR" sz="19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175"/>
              </a:lnSpc>
            </a:pPr>
            <a:endParaRPr lang="pt-PT" sz="1900" b="1">
              <a:solidFill>
                <a:srgbClr val="3A6821"/>
              </a:solidFill>
              <a:latin typeface="arch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85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1">
            <a:extLst>
              <a:ext uri="{FF2B5EF4-FFF2-40B4-BE49-F238E27FC236}">
                <a16:creationId xmlns:a16="http://schemas.microsoft.com/office/drawing/2014/main" id="{C4F97FE8-D7E0-5D00-2568-63BFEEE3F523}"/>
              </a:ext>
            </a:extLst>
          </p:cNvPr>
          <p:cNvSpPr/>
          <p:nvPr/>
        </p:nvSpPr>
        <p:spPr>
          <a:xfrm>
            <a:off x="253999" y="115026"/>
            <a:ext cx="9817101" cy="7809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r>
              <a:rPr lang="pt" sz="2400" b="1">
                <a:solidFill>
                  <a:srgbClr val="3A682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" sz="2400">
                <a:solidFill>
                  <a:srgbClr val="3A6821"/>
                </a:solidFill>
                <a:ea typeface="+mn-lt"/>
                <a:cs typeface="+mn-lt"/>
              </a:rPr>
              <a:t>Revisão do projeto aprovada em outubro de 2024 com o objetivo de: </a:t>
            </a:r>
            <a:endParaRPr lang="pt-BR" sz="2400" b="1">
              <a:solidFill>
                <a:srgbClr val="3A682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CE3FEA-B50B-9477-FE6B-E3EAF91D1D2B}"/>
              </a:ext>
            </a:extLst>
          </p:cNvPr>
          <p:cNvSpPr txBox="1"/>
          <p:nvPr/>
        </p:nvSpPr>
        <p:spPr>
          <a:xfrm>
            <a:off x="402658" y="1350565"/>
            <a:ext cx="10939110" cy="37240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00050" indent="-400050">
              <a:spcBef>
                <a:spcPts val="300"/>
              </a:spcBef>
              <a:buFontTx/>
              <a:buAutoNum type="romanLcPeriod"/>
            </a:pPr>
            <a:r>
              <a:rPr lang="pt" b="1" dirty="0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Ampliação do público-alvo: inclusão de assentamentos da reforma agrária</a:t>
            </a:r>
          </a:p>
          <a:p>
            <a:pPr marL="400050" indent="-400050">
              <a:spcBef>
                <a:spcPts val="300"/>
              </a:spcBef>
              <a:buFontTx/>
              <a:buAutoNum type="romanLcPeriod"/>
            </a:pPr>
            <a:endParaRPr lang="pt-BR" b="1" dirty="0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400050" indent="-400050">
              <a:spcBef>
                <a:spcPts val="300"/>
              </a:spcBef>
              <a:buFontTx/>
              <a:buAutoNum type="romanLcPeriod"/>
            </a:pPr>
            <a:r>
              <a:rPr lang="pt" sz="1800" b="1" dirty="0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Ajustes nos critérios de elegibilidade: inclusão de toda a área com remanescente florestal</a:t>
            </a:r>
            <a:endParaRPr lang="pt-BR" sz="1200" dirty="0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400050" indent="-400050">
              <a:spcBef>
                <a:spcPts val="300"/>
              </a:spcBef>
              <a:buFontTx/>
              <a:buAutoNum type="romanLcPeriod"/>
            </a:pPr>
            <a:endParaRPr lang="pt-BR" dirty="0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400050" indent="-400050">
              <a:spcBef>
                <a:spcPts val="300"/>
              </a:spcBef>
              <a:buFontTx/>
              <a:buAutoNum type="romanLcPeriod"/>
            </a:pPr>
            <a:r>
              <a:rPr lang="pt" b="1" dirty="0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Realocação de orçamento entre modalidades e atividades de mesmo resultado</a:t>
            </a:r>
          </a:p>
          <a:p>
            <a:pPr>
              <a:spcBef>
                <a:spcPts val="300"/>
              </a:spcBef>
            </a:pPr>
            <a:endParaRPr lang="pt-BR" b="1" dirty="0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>
              <a:spcBef>
                <a:spcPts val="300"/>
              </a:spcBef>
            </a:pPr>
            <a:r>
              <a:rPr lang="pt" b="1" dirty="0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iv. Inclusão de instrumentos de implementação do PNUD no Projeto Floresta+ Amazônia: Subsídios de Baixo Valor (LVG), Pagamentos Baseados em Desempenho (PBP)</a:t>
            </a:r>
          </a:p>
          <a:p>
            <a:pPr>
              <a:spcBef>
                <a:spcPts val="300"/>
              </a:spcBef>
            </a:pPr>
            <a:endParaRPr lang="pt-BR" b="1" dirty="0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>
              <a:spcBef>
                <a:spcPts val="300"/>
              </a:spcBef>
            </a:pPr>
            <a:r>
              <a:rPr lang="pt" b="1" dirty="0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v. Criação da modalidade 5 Instituições no Resultado 1 com o objetivo de apoiar os esforços de fortalecimento institucional para a implementação do Plano de Ação para a Prevenção e Controle do Desmatamento na Amazônia Legal PPCDAm</a:t>
            </a:r>
          </a:p>
        </p:txBody>
      </p:sp>
    </p:spTree>
    <p:extLst>
      <p:ext uri="{BB962C8B-B14F-4D97-AF65-F5344CB8AC3E}">
        <p14:creationId xmlns:p14="http://schemas.microsoft.com/office/powerpoint/2010/main" val="227688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A0339-564D-58DC-B75E-184362C80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1">
            <a:extLst>
              <a:ext uri="{FF2B5EF4-FFF2-40B4-BE49-F238E27FC236}">
                <a16:creationId xmlns:a16="http://schemas.microsoft.com/office/drawing/2014/main" id="{55768DF5-0BCC-EF32-FC85-A5DE69F41319}"/>
              </a:ext>
            </a:extLst>
          </p:cNvPr>
          <p:cNvSpPr/>
          <p:nvPr/>
        </p:nvSpPr>
        <p:spPr>
          <a:xfrm>
            <a:off x="253999" y="115026"/>
            <a:ext cx="9757267" cy="7809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r>
              <a:rPr lang="pt" sz="2400" b="1">
                <a:solidFill>
                  <a:srgbClr val="3A6821"/>
                </a:solidFill>
                <a:latin typeface="Open Sans"/>
                <a:ea typeface="Open Sans"/>
                <a:cs typeface="Open Sans"/>
              </a:rPr>
              <a:t>  Floresta+ Instituições (M5)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92500D-A353-1D67-D132-674F95D15DC5}"/>
              </a:ext>
            </a:extLst>
          </p:cNvPr>
          <p:cNvSpPr txBox="1"/>
          <p:nvPr/>
        </p:nvSpPr>
        <p:spPr>
          <a:xfrm>
            <a:off x="395924" y="1160473"/>
            <a:ext cx="11632678" cy="54245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300"/>
              </a:spcBef>
            </a:pPr>
            <a:r>
              <a:rPr lang="pt" b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Objetivo</a:t>
            </a:r>
            <a:r>
              <a:rPr lang="pt-BR" b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:</a:t>
            </a:r>
            <a:r>
              <a:rPr lang="pt-BR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Fortalecer instituições ou órgãos públicos, entes federativos (estados e municípios), organizações da sociedade civil, cooperativas e fundações para a prevenção do desmatamento, degradação florestal e incêndios florestais, e a promoção do desenvolvimento e implementação de políticas públicas voltadas para a conservação e recuperação da vegetação nativa.</a:t>
            </a:r>
            <a:endParaRPr lang="pt-BR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>
              <a:spcBef>
                <a:spcPts val="300"/>
              </a:spcBef>
            </a:pPr>
            <a:r>
              <a:rPr lang="pt" b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Atividades:</a:t>
            </a:r>
            <a:endParaRPr lang="pt-BR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342900" lvl="1" indent="-1143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" b="1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USD 10 milhões: </a:t>
            </a:r>
            <a:r>
              <a:rPr lang="pt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Incentivo à redução do desmatamento no bioma Amazônia</a:t>
            </a:r>
            <a:r>
              <a:rPr lang="pt" b="1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 por meio do Pagamento Baseado em Desempenho </a:t>
            </a: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e apoio ao Programa Uni</a:t>
            </a:r>
            <a:r>
              <a:rPr lang="pt-BR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ão com </a:t>
            </a: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Municípios, uma prioridade do Ministério do Meio Ambiente e Mudança do Clima (MMA). Acordo assinado com a ANATER  </a:t>
            </a:r>
            <a:r>
              <a:rPr lang="pt" b="1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Concluído</a:t>
            </a:r>
            <a:endParaRPr lang="pt-BR" b="1" u="sng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342900" lvl="1" indent="-1143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b="1" u="sng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342900" lvl="1" indent="-1143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" b="1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USD 10 milhões: </a:t>
            </a:r>
            <a:r>
              <a:rPr lang="pt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RPA firmado com o FUNBIO para apoiar o Programa Municípios de criação de um </a:t>
            </a: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escritório municipal de monitoramento do desmatamento e fortalecer sua capacidade de monitorar o desmatamento e a degradação . Equipamentos adquiridos para os 48 muncípios que se increveram no 1</a:t>
            </a:r>
            <a:r>
              <a:rPr lang="en-US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º</a:t>
            </a: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en-US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C</a:t>
            </a: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icli.</a:t>
            </a:r>
            <a:r>
              <a:rPr lang="pt" b="1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em andamento. </a:t>
            </a:r>
          </a:p>
          <a:p>
            <a:pPr marL="342900" lvl="1" indent="-1143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u="sng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342900" lvl="1" indent="-1143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" b="1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USD 10 milhões</a:t>
            </a:r>
            <a:r>
              <a:rPr lang="pt" u="sng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: Aprimoramento das capacidades federais para apoiar a implementação do PPCDAm</a:t>
            </a:r>
            <a:endParaRPr lang="pt-BR" u="sng">
              <a:solidFill>
                <a:srgbClr val="396820"/>
              </a:solidFill>
              <a:latin typeface="Open Sans"/>
              <a:ea typeface="Open Sans"/>
              <a:cs typeface="Open Sans"/>
            </a:endParaRPr>
          </a:p>
          <a:p>
            <a:pPr marL="342900" indent="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Desenvolvimento de sistemas de informação (SISFOGO e LabDeZ) -</a:t>
            </a:r>
            <a:r>
              <a:rPr lang="pt" b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 Em andamento</a:t>
            </a:r>
            <a:endParaRPr lang="pt-BR">
              <a:solidFill>
                <a:srgbClr val="000000"/>
              </a:solidFill>
              <a:latin typeface="Open Sans"/>
              <a:ea typeface="Calibri" panose="020F0502020204030204"/>
              <a:cs typeface="Calibri" panose="020F0502020204030204"/>
            </a:endParaRPr>
          </a:p>
          <a:p>
            <a:pPr marL="342900" lvl="2" indent="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Aquisição de equipamentos para melhorar o combate aos incêndios florestais -</a:t>
            </a:r>
            <a:r>
              <a:rPr lang="pt" b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 Planeado</a:t>
            </a:r>
            <a:endParaRPr lang="pt-BR">
              <a:latin typeface="Open Sans"/>
              <a:ea typeface="Open Sans"/>
              <a:cs typeface="Open Sans"/>
            </a:endParaRPr>
          </a:p>
          <a:p>
            <a:pPr marL="342900" lvl="2" indent="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Consultoria para atualização do Guia Metodológico para o desenvolvimento do ZEE - </a:t>
            </a:r>
            <a:r>
              <a:rPr lang="pt" b="1">
                <a:solidFill>
                  <a:srgbClr val="396820"/>
                </a:solidFill>
                <a:latin typeface="Open Sans"/>
                <a:ea typeface="Open Sans"/>
                <a:cs typeface="Open Sans"/>
              </a:rPr>
              <a:t>Planejado</a:t>
            </a:r>
            <a:endParaRPr lang="pt-BR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3646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1">
            <a:extLst>
              <a:ext uri="{FF2B5EF4-FFF2-40B4-BE49-F238E27FC236}">
                <a16:creationId xmlns:a16="http://schemas.microsoft.com/office/drawing/2014/main" id="{C4F97FE8-D7E0-5D00-2568-63BFEEE3F523}"/>
              </a:ext>
            </a:extLst>
          </p:cNvPr>
          <p:cNvSpPr/>
          <p:nvPr/>
        </p:nvSpPr>
        <p:spPr>
          <a:xfrm>
            <a:off x="549451" y="38307"/>
            <a:ext cx="9817101" cy="7809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r>
              <a:rPr lang="pt" sz="2400" b="1">
                <a:solidFill>
                  <a:srgbClr val="3A6821"/>
                </a:solidFill>
                <a:latin typeface="Open Sans"/>
                <a:ea typeface="Open Sans"/>
                <a:cs typeface="Open Sans"/>
              </a:rPr>
              <a:t>  </a:t>
            </a:r>
            <a:r>
              <a:rPr lang="pt" sz="2400">
                <a:solidFill>
                  <a:srgbClr val="3A6821"/>
                </a:solidFill>
                <a:latin typeface="Open Sans"/>
                <a:ea typeface="+mn-lt"/>
                <a:cs typeface="+mn-lt"/>
              </a:rPr>
              <a:t>Status de implementação até julho de 2025</a:t>
            </a:r>
            <a:endParaRPr lang="pt-BR" sz="2400" b="1">
              <a:solidFill>
                <a:srgbClr val="3A682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C46812-9034-E561-2D80-122FCF15BB24}"/>
              </a:ext>
            </a:extLst>
          </p:cNvPr>
          <p:cNvSpPr txBox="1"/>
          <p:nvPr/>
        </p:nvSpPr>
        <p:spPr>
          <a:xfrm>
            <a:off x="560110" y="6146865"/>
            <a:ext cx="595421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300"/>
              </a:spcBef>
            </a:pPr>
            <a:r>
              <a:rPr lang="pt" sz="1000" err="1">
                <a:latin typeface="Open Sans"/>
                <a:ea typeface="Open Sans"/>
                <a:cs typeface="Open Sans"/>
              </a:rPr>
              <a:t>Fonte: CDR 2020, 2021, 2022, 2023, 2024 </a:t>
            </a:r>
            <a:r>
              <a:rPr lang="pt" sz="1000" baseline="30000"/>
              <a:t> </a:t>
            </a:r>
            <a:r>
              <a:rPr lang="pt" sz="1000">
                <a:latin typeface="Open Sans"/>
                <a:ea typeface="Open Sans"/>
                <a:cs typeface="Open Sans"/>
              </a:rPr>
              <a:t>Despesas do PIMS GL 2025 (04/06/2024)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752B0B9-2CAE-3D23-4254-206602D0C6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786416"/>
              </p:ext>
            </p:extLst>
          </p:nvPr>
        </p:nvGraphicFramePr>
        <p:xfrm>
          <a:off x="865632" y="784468"/>
          <a:ext cx="9500920" cy="495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269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DFE0-8C44-663C-45AC-849DF0BCB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1">
            <a:extLst>
              <a:ext uri="{FF2B5EF4-FFF2-40B4-BE49-F238E27FC236}">
                <a16:creationId xmlns:a16="http://schemas.microsoft.com/office/drawing/2014/main" id="{29CAC530-4BF0-B876-CFD5-823449D02FD5}"/>
              </a:ext>
            </a:extLst>
          </p:cNvPr>
          <p:cNvSpPr/>
          <p:nvPr/>
        </p:nvSpPr>
        <p:spPr>
          <a:xfrm>
            <a:off x="333701" y="138777"/>
            <a:ext cx="9817101" cy="7809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016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400" b="1" i="0" u="none" strike="noStrike" kern="1200" cap="none" spc="0" normalizeH="0" baseline="0" noProof="0">
                <a:ln>
                  <a:noFill/>
                </a:ln>
                <a:solidFill>
                  <a:srgbClr val="3A68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 </a:t>
            </a:r>
            <a:r>
              <a:rPr kumimoji="0" lang="pt" sz="2400" b="0" i="0" u="none" strike="noStrike" kern="1200" cap="none" spc="0" normalizeH="0" baseline="0" noProof="0">
                <a:ln>
                  <a:noFill/>
                </a:ln>
                <a:solidFill>
                  <a:srgbClr val="3A6821"/>
                </a:solidFill>
                <a:effectLst/>
                <a:uLnTx/>
                <a:uFillTx/>
                <a:latin typeface="Open Sans"/>
                <a:ea typeface="Calibri" panose="020F0502020204030204"/>
                <a:cs typeface="Calibri" panose="020F0502020204030204"/>
              </a:rPr>
              <a:t>Status de implementação até julho de 2025</a:t>
            </a: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3A682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23BD5E-B04E-3385-3377-E944774E61B2}"/>
              </a:ext>
            </a:extLst>
          </p:cNvPr>
          <p:cNvSpPr txBox="1"/>
          <p:nvPr/>
        </p:nvSpPr>
        <p:spPr>
          <a:xfrm>
            <a:off x="333701" y="919677"/>
            <a:ext cx="292375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800" b="1" i="0" u="sng" strike="noStrike" kern="1200" cap="none" spc="0" normalizeH="0" baseline="0" noProof="0">
                <a:ln>
                  <a:noFill/>
                </a:ln>
                <a:solidFill>
                  <a:srgbClr val="39682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Execução por Atividade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39682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87B3E8-D78E-89B4-84FA-3A9EFE8D6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53849"/>
              </p:ext>
            </p:extLst>
          </p:nvPr>
        </p:nvGraphicFramePr>
        <p:xfrm>
          <a:off x="1060704" y="1289009"/>
          <a:ext cx="10728960" cy="4649312"/>
        </p:xfrm>
        <a:graphic>
          <a:graphicData uri="http://schemas.openxmlformats.org/drawingml/2006/table">
            <a:tbl>
              <a:tblPr firstRow="1" bandRow="1"/>
              <a:tblGrid>
                <a:gridCol w="1496215">
                  <a:extLst>
                    <a:ext uri="{9D8B030D-6E8A-4147-A177-3AD203B41FA5}">
                      <a16:colId xmlns:a16="http://schemas.microsoft.com/office/drawing/2014/main" val="627472721"/>
                    </a:ext>
                  </a:extLst>
                </a:gridCol>
                <a:gridCol w="1252928">
                  <a:extLst>
                    <a:ext uri="{9D8B030D-6E8A-4147-A177-3AD203B41FA5}">
                      <a16:colId xmlns:a16="http://schemas.microsoft.com/office/drawing/2014/main" val="1082419821"/>
                    </a:ext>
                  </a:extLst>
                </a:gridCol>
                <a:gridCol w="1232654">
                  <a:extLst>
                    <a:ext uri="{9D8B030D-6E8A-4147-A177-3AD203B41FA5}">
                      <a16:colId xmlns:a16="http://schemas.microsoft.com/office/drawing/2014/main" val="1193136676"/>
                    </a:ext>
                  </a:extLst>
                </a:gridCol>
                <a:gridCol w="1183996">
                  <a:extLst>
                    <a:ext uri="{9D8B030D-6E8A-4147-A177-3AD203B41FA5}">
                      <a16:colId xmlns:a16="http://schemas.microsoft.com/office/drawing/2014/main" val="57416813"/>
                    </a:ext>
                  </a:extLst>
                </a:gridCol>
                <a:gridCol w="1378628">
                  <a:extLst>
                    <a:ext uri="{9D8B030D-6E8A-4147-A177-3AD203B41FA5}">
                      <a16:colId xmlns:a16="http://schemas.microsoft.com/office/drawing/2014/main" val="714966658"/>
                    </a:ext>
                  </a:extLst>
                </a:gridCol>
                <a:gridCol w="1411066">
                  <a:extLst>
                    <a:ext uri="{9D8B030D-6E8A-4147-A177-3AD203B41FA5}">
                      <a16:colId xmlns:a16="http://schemas.microsoft.com/office/drawing/2014/main" val="2160635529"/>
                    </a:ext>
                  </a:extLst>
                </a:gridCol>
                <a:gridCol w="1394845">
                  <a:extLst>
                    <a:ext uri="{9D8B030D-6E8A-4147-A177-3AD203B41FA5}">
                      <a16:colId xmlns:a16="http://schemas.microsoft.com/office/drawing/2014/main" val="1672766251"/>
                    </a:ext>
                  </a:extLst>
                </a:gridCol>
                <a:gridCol w="1378628">
                  <a:extLst>
                    <a:ext uri="{9D8B030D-6E8A-4147-A177-3AD203B41FA5}">
                      <a16:colId xmlns:a16="http://schemas.microsoft.com/office/drawing/2014/main" val="3484485852"/>
                    </a:ext>
                  </a:extLst>
                </a:gridCol>
              </a:tblGrid>
              <a:tr h="77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Modalidades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Orçamento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Aprovado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Até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Total Executado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Saldo a </a:t>
                      </a:r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Executar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% </a:t>
                      </a:r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Execução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54537"/>
                  </a:ext>
                </a:extLst>
              </a:tr>
              <a:tr h="376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M1 - </a:t>
                      </a:r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Conservação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23,440,000.00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2,022,032.66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$ 1,828,843.76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1,365,368.85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5,216,245.27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18,223,754.73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22.25%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98910"/>
                  </a:ext>
                </a:extLst>
              </a:tr>
              <a:tr h="376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M2 - </a:t>
                      </a:r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Recuperação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  5,000,000.00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2,259.08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2,768.47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5,027.55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4,994,972.45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24153"/>
                  </a:ext>
                </a:extLst>
              </a:tr>
              <a:tr h="376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M3 - Comunidades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10,000,000.00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199,529.04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$ 1,907,016.58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1,401,818.62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3,508,364.24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6,491,635.76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35.08%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87849"/>
                  </a:ext>
                </a:extLst>
              </a:tr>
              <a:tr h="376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M4 - </a:t>
                      </a:r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Inovação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  5,000,000.00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509,046.70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255,644.22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129,149.77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893,840.69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4,106,159.31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17.88%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77268"/>
                  </a:ext>
                </a:extLst>
              </a:tr>
              <a:tr h="39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M5 - </a:t>
                      </a:r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Instituições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30,000,000.00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6,930.19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5,082,381.90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5,089,312.09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24,910,687.91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16.96%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277474"/>
                  </a:ext>
                </a:extLst>
              </a:tr>
              <a:tr h="39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Monitoramento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  6,487,379.00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219,250.28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10,624.92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229,875.20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6,257,503.80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3.54%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3158"/>
                  </a:ext>
                </a:extLst>
              </a:tr>
              <a:tr h="39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Comunicação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  1,027,604.00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118,422.62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100,039.54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20,950.88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239,413.04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788,190.96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23.30%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73707"/>
                  </a:ext>
                </a:extLst>
              </a:tr>
              <a:tr h="395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Output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  6,285,450.00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522,152.40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337,888.31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131,522.11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991,562.82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5,293,887.18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15.78%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05902"/>
                  </a:ext>
                </a:extLst>
              </a:tr>
              <a:tr h="395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Output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  9,211,795.00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1,344,047.84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802,084.96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749,503.43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2,895,636.23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 6,316,158.77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31.43%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89243"/>
                  </a:ext>
                </a:extLst>
              </a:tr>
              <a:tr h="395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96,452,228.00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4,936,740.62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$ 5,241,216.03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 8,891,320.48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 19,069,277.13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$    77,382,950.87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19.77%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6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5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D5447CCA7FD49A5F0CED9642B13E9" ma:contentTypeVersion="18" ma:contentTypeDescription="Create a new document." ma:contentTypeScope="" ma:versionID="aca5c47e54a070e29bf54b06bf77dffb">
  <xsd:schema xmlns:xsd="http://www.w3.org/2001/XMLSchema" xmlns:xs="http://www.w3.org/2001/XMLSchema" xmlns:p="http://schemas.microsoft.com/office/2006/metadata/properties" xmlns:ns2="b03d9e91-3aaa-4e74-a220-427cbf408571" xmlns:ns3="ce2c7cfa-7ccc-499d-9684-0c99dbd9d35d" targetNamespace="http://schemas.microsoft.com/office/2006/metadata/properties" ma:root="true" ma:fieldsID="c36f6ec19fc03676a92c8d1c624a469a" ns2:_="" ns3:_="">
    <xsd:import namespace="b03d9e91-3aaa-4e74-a220-427cbf408571"/>
    <xsd:import namespace="ce2c7cfa-7ccc-499d-9684-0c99dbd9d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d9e91-3aaa-4e74-a220-427cbf408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7cfa-7ccc-499d-9684-0c99dbd9d3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7790159-983b-407d-a2cf-2330daeed532}" ma:internalName="TaxCatchAll" ma:showField="CatchAllData" ma:web="ce2c7cfa-7ccc-499d-9684-0c99dbd9d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2c7cfa-7ccc-499d-9684-0c99dbd9d35d">
      <UserInfo>
        <DisplayName>Limited Access System Group For List 902fcb09-4ab6-4a85-8239-36c484dabb6b</DisplayName>
        <AccountId>30</AccountId>
        <AccountType/>
      </UserInfo>
      <UserInfo>
        <DisplayName>Amanda Rufino</DisplayName>
        <AccountId>16</AccountId>
        <AccountType/>
      </UserInfo>
      <UserInfo>
        <DisplayName>Mariana Machado</DisplayName>
        <AccountId>12</AccountId>
        <AccountType/>
      </UserInfo>
      <UserInfo>
        <DisplayName>Luana Assis de Lucena Lopes</DisplayName>
        <AccountId>67</AccountId>
        <AccountType/>
      </UserInfo>
      <UserInfo>
        <DisplayName>Gustavo Matsubara</DisplayName>
        <AccountId>180</AccountId>
        <AccountType/>
      </UserInfo>
      <UserInfo>
        <DisplayName>Regina Cavini</DisplayName>
        <AccountId>194</AccountId>
        <AccountType/>
      </UserInfo>
      <UserInfo>
        <DisplayName>Marcelo Ling Tosta Da Silva</DisplayName>
        <AccountId>46</AccountId>
        <AccountType/>
      </UserInfo>
      <UserInfo>
        <DisplayName>Giuliano Guimaraes</DisplayName>
        <AccountId>219</AccountId>
        <AccountType/>
      </UserInfo>
      <UserInfo>
        <DisplayName>Daniel Ferreira</DisplayName>
        <AccountId>78</AccountId>
        <AccountType/>
      </UserInfo>
    </SharedWithUsers>
    <MediaLengthInSeconds xmlns="b03d9e91-3aaa-4e74-a220-427cbf408571" xsi:nil="true"/>
    <lcf76f155ced4ddcb4097134ff3c332f xmlns="b03d9e91-3aaa-4e74-a220-427cbf408571">
      <Terms xmlns="http://schemas.microsoft.com/office/infopath/2007/PartnerControls"/>
    </lcf76f155ced4ddcb4097134ff3c332f>
    <TaxCatchAll xmlns="ce2c7cfa-7ccc-499d-9684-0c99dbd9d35d" xsi:nil="true"/>
  </documentManagement>
</p:properties>
</file>

<file path=customXml/itemProps1.xml><?xml version="1.0" encoding="utf-8"?>
<ds:datastoreItem xmlns:ds="http://schemas.openxmlformats.org/officeDocument/2006/customXml" ds:itemID="{595F2B28-881D-40BD-9F62-F4258DACA926}">
  <ds:schemaRefs>
    <ds:schemaRef ds:uri="b03d9e91-3aaa-4e74-a220-427cbf408571"/>
    <ds:schemaRef ds:uri="ce2c7cfa-7ccc-499d-9684-0c99dbd9d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C13567-AC64-4D6F-8A97-6A151486A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98887-08DD-43DD-B30E-F723DFD2AC22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e2c7cfa-7ccc-499d-9684-0c99dbd9d35d"/>
    <ds:schemaRef ds:uri="b03d9e91-3aaa-4e74-a220-427cbf4085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1489</Words>
  <Application>Microsoft Office PowerPoint</Application>
  <PresentationFormat>Widescreen</PresentationFormat>
  <Paragraphs>313</Paragraphs>
  <Slides>13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9" baseType="lpstr">
      <vt:lpstr>SimSun</vt:lpstr>
      <vt:lpstr>ADLaM Display</vt:lpstr>
      <vt:lpstr>Aptos Narrow</vt:lpstr>
      <vt:lpstr>arch</vt:lpstr>
      <vt:lpstr>Archivo</vt:lpstr>
      <vt:lpstr>Arial</vt:lpstr>
      <vt:lpstr>Arial,Sans-Serif</vt:lpstr>
      <vt:lpstr>Calibri</vt:lpstr>
      <vt:lpstr>Calibri Light</vt:lpstr>
      <vt:lpstr>Courier New</vt:lpstr>
      <vt:lpstr>Open Sans</vt:lpstr>
      <vt:lpstr>Wingdings</vt:lpstr>
      <vt:lpstr>Wingdings,Sans-Serif</vt:lpstr>
      <vt:lpstr>Office Theme</vt:lpstr>
      <vt:lpstr>Personalizar design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Marcelo Ling</dc:creator>
  <cp:lastModifiedBy>Nazare Lima Soares</cp:lastModifiedBy>
  <cp:revision>6</cp:revision>
  <cp:lastPrinted>2025-08-05T16:43:34Z</cp:lastPrinted>
  <dcterms:modified xsi:type="dcterms:W3CDTF">2025-11-17T13:17:37Z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0x01010049DD5447CCA7FD49A5F0CED9642B13E9</vt:lpwstr>
  </property>
  <property fmtid="{D5CDD505-2E9C-101B-9397-08002B2CF9AE}" pid="3" name="MediaServiceImageTags">
    <vt:lpwstr/>
  </property>
  <property fmtid="{D5CDD505-2E9C-101B-9397-08002B2CF9AE}" pid="4" name="Order">
    <vt:r8>137400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686432e3-4a2c-4578-8908-104e3255dc7e</vt:lpwstr>
  </property>
</Properties>
</file>