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410" r:id="rId5"/>
    <p:sldId id="383" r:id="rId6"/>
    <p:sldId id="409" r:id="rId7"/>
    <p:sldId id="389" r:id="rId8"/>
    <p:sldId id="411" r:id="rId9"/>
    <p:sldId id="391" r:id="rId10"/>
    <p:sldId id="412" r:id="rId11"/>
    <p:sldId id="397" r:id="rId12"/>
    <p:sldId id="408" r:id="rId13"/>
    <p:sldId id="407" r:id="rId14"/>
    <p:sldId id="405" r:id="rId15"/>
    <p:sldId id="404" r:id="rId16"/>
    <p:sldId id="398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7E70D2AA-6306-4837-B628-C8CDAF704C2A}" type="datetime1">
              <a:rPr lang="pt-BR" smtClean="0"/>
              <a:t>14/06/2024</a:t>
            </a:fld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2C230DF-5933-439D-898F-38E9AC9BA6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8" name="Espaço Reservado para Cabeçalho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4B51DBA2-0FA2-4689-B331-5256C00C6D0C}" type="datetime1">
              <a:rPr lang="pt-BR" smtClean="0"/>
              <a:pPr/>
              <a:t>14/06/2024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89C7E07-3C67-C64C-8DA0-0404F63039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051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66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ma/pt-br/composicao/gm/5a-CNM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038" y="1647645"/>
            <a:ext cx="7914418" cy="2156604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>
              <a:lnSpc>
                <a:spcPct val="100000"/>
              </a:lnSpc>
            </a:pPr>
            <a:r>
              <a:rPr lang="pt-BR" sz="4400" dirty="0"/>
              <a:t>COMISSÃO TRIPARTITE ESTADUAL DO ACRE</a:t>
            </a:r>
            <a:br>
              <a:rPr lang="pt-BR" sz="4400" dirty="0"/>
            </a:br>
            <a:r>
              <a:rPr lang="pt-BR" sz="4400" dirty="0"/>
              <a:t> CTE/AC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C747FA-36A4-4A67-B938-9689AD49B78B}"/>
              </a:ext>
            </a:extLst>
          </p:cNvPr>
          <p:cNvSpPr txBox="1"/>
          <p:nvPr/>
        </p:nvSpPr>
        <p:spPr>
          <a:xfrm>
            <a:off x="6435307" y="4175185"/>
            <a:ext cx="183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2ª REUNIÃO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250189-E208-EBFF-74E3-7DC17431388B}"/>
              </a:ext>
            </a:extLst>
          </p:cNvPr>
          <p:cNvSpPr txBox="1"/>
          <p:nvPr/>
        </p:nvSpPr>
        <p:spPr>
          <a:xfrm>
            <a:off x="6435306" y="5914846"/>
            <a:ext cx="2855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14 de junho de 2024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4753155"/>
            <a:ext cx="5119741" cy="1384213"/>
          </a:xfrm>
        </p:spPr>
        <p:txBody>
          <a:bodyPr rtlCol="0"/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</a:pPr>
            <a:r>
              <a:rPr lang="pt-BR" sz="2200" b="1" i="0" u="none" strike="noStrike" baseline="0" dirty="0">
                <a:solidFill>
                  <a:srgbClr val="0E4660"/>
                </a:solidFill>
                <a:latin typeface="Aptos" panose="020B0004020202020204" pitchFamily="34" charset="0"/>
              </a:rPr>
              <a:t>Passo a passo para a organização da etapa municipal ou intermunicipal da 5ª Conferência Nacional do Meio Ambiente </a:t>
            </a:r>
            <a:endParaRPr lang="pt-BR" sz="22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457200"/>
            <a:ext cx="5492115" cy="615926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Leia os documentos de Referência (link disponível no Manual Passo a Passo)</a:t>
            </a:r>
          </a:p>
          <a:p>
            <a:pPr rtl="0"/>
            <a:r>
              <a:rPr lang="pt-BR" dirty="0"/>
              <a:t>Elabore o regulamento (Modelo no Anexo I)</a:t>
            </a:r>
          </a:p>
          <a:p>
            <a:pPr rtl="0"/>
            <a:r>
              <a:rPr lang="pt-BR" dirty="0"/>
              <a:t>Organize a programação</a:t>
            </a:r>
          </a:p>
          <a:p>
            <a:pPr rtl="0"/>
            <a:r>
              <a:rPr lang="pt-BR" dirty="0"/>
              <a:t>Preencha o cadastro</a:t>
            </a:r>
          </a:p>
          <a:p>
            <a:pPr rtl="0"/>
            <a:r>
              <a:rPr lang="pt-BR" dirty="0"/>
              <a:t>Convoque a Conferência (link no Manual)</a:t>
            </a:r>
          </a:p>
          <a:p>
            <a:pPr rtl="0"/>
            <a:r>
              <a:rPr lang="pt-BR" dirty="0"/>
              <a:t>Divulgue amplamente (Kit digital com artes para banner, redes sociais e outras mídias disponível no link do Manual)</a:t>
            </a:r>
          </a:p>
          <a:p>
            <a:pPr rtl="0"/>
            <a:r>
              <a:rPr lang="pt-BR" dirty="0"/>
              <a:t>Realize a Conferência (Programação no Anexo III do Manual Passo a Passo)</a:t>
            </a:r>
          </a:p>
          <a:p>
            <a:pPr rtl="0"/>
            <a:r>
              <a:rPr lang="pt-BR" dirty="0"/>
              <a:t>Envie o Relatório</a:t>
            </a:r>
          </a:p>
          <a:p>
            <a:pPr rtl="0"/>
            <a:r>
              <a:rPr lang="pt-BR" dirty="0"/>
              <a:t>Entre em contato com a Comissão Organizadora do seu estado</a:t>
            </a:r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600" dirty="0"/>
              <a:t>PROGRAMA UNIÃO COM MUNICÍPIOS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E86542A-CD2C-56C2-4BBE-C3DF47DA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239519"/>
            <a:ext cx="7642296" cy="19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26117"/>
            <a:ext cx="10972800" cy="157431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2400" dirty="0"/>
              <a:t>PROGRAMA UNIÃO COM MUNICÍPIOS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2" y="2676525"/>
            <a:ext cx="10420409" cy="1895475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2200" b="0" i="0" dirty="0">
                <a:solidFill>
                  <a:srgbClr val="57606F"/>
                </a:solidFill>
                <a:effectLst/>
                <a:latin typeface="Franklin Gothic Book (Corpo)"/>
              </a:rPr>
              <a:t> </a:t>
            </a:r>
            <a:r>
              <a:rPr lang="pt-BR" sz="2200" b="0" i="0" dirty="0">
                <a:effectLst/>
                <a:latin typeface="Franklin Gothic Book (Corpo)"/>
              </a:rPr>
              <a:t>O Programa União com Municípios pela Redução de Desmatamento e Incêndios Florestais, de que trata o art. 3º do Decreto nº 11.687, de 5 de setembro de 2023, </a:t>
            </a:r>
            <a:r>
              <a:rPr lang="pt-BR" sz="2200" b="1" i="0" dirty="0">
                <a:effectLst/>
                <a:latin typeface="Franklin Gothic Book (Corpo)"/>
              </a:rPr>
              <a:t>tem como objetivo </a:t>
            </a:r>
            <a:r>
              <a:rPr lang="pt-BR" sz="2200" b="1" i="0" dirty="0">
                <a:solidFill>
                  <a:srgbClr val="0070C0"/>
                </a:solidFill>
                <a:effectLst/>
                <a:latin typeface="Franklin Gothic Book (Corpo)"/>
              </a:rPr>
              <a:t>o apoio aos Municípios com ações para prevenção, monitoramento, controle e redução dos desmatamentos e da degradação florestal no Bioma Amazônia.</a:t>
            </a:r>
            <a:endParaRPr lang="pt-BR" sz="2200" b="1" dirty="0">
              <a:solidFill>
                <a:srgbClr val="0070C0"/>
              </a:solidFill>
              <a:latin typeface="Franklin Gothic Book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600" dirty="0"/>
              <a:t>Próxima Reunião: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- Possível data</a:t>
            </a:r>
            <a:br>
              <a:rPr lang="pt-BR" sz="3600" dirty="0"/>
            </a:br>
            <a:r>
              <a:rPr lang="pt-BR" sz="3600" dirty="0"/>
              <a:t>- Pauta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Agenda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358876"/>
            <a:ext cx="8041317" cy="3709987"/>
          </a:xfrm>
        </p:spPr>
        <p:txBody>
          <a:bodyPr tIns="457200" rtlCol="0"/>
          <a:lstStyle>
            <a:defPPr>
              <a:defRPr lang="pt-BR"/>
            </a:defPPr>
          </a:lstStyle>
          <a:p>
            <a:pPr rtl="0"/>
            <a:r>
              <a:rPr lang="pt-BR" dirty="0"/>
              <a:t>Ata da 1ª Reunião</a:t>
            </a:r>
          </a:p>
          <a:p>
            <a:pPr rtl="0"/>
            <a:r>
              <a:rPr lang="pt-BR" dirty="0"/>
              <a:t>5ª Conferência Nacional do Meio Ambiente</a:t>
            </a:r>
          </a:p>
          <a:p>
            <a:pPr rtl="0"/>
            <a:r>
              <a:rPr lang="pt-BR" dirty="0"/>
              <a:t>Conferências Municipais e Intermunicipais de Meio Ambiente</a:t>
            </a:r>
          </a:p>
          <a:p>
            <a:pPr rtl="0"/>
            <a:r>
              <a:rPr lang="pt-BR" dirty="0"/>
              <a:t>Programa União com Municípios</a:t>
            </a:r>
          </a:p>
          <a:p>
            <a:pPr rtl="0"/>
            <a:r>
              <a:rPr lang="pt-BR" dirty="0"/>
              <a:t>Pauta e data da próxima reunião ordinária (trimestral)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 descr="Imagem aproximada de uma planta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843" y="444933"/>
            <a:ext cx="5894996" cy="329184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5ª Conferência Nacional do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081" y="277744"/>
            <a:ext cx="5690235" cy="855714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2400" dirty="0"/>
              <a:t>Portaria GM/MMA Nº 1079, de 10 de junho de 2024</a:t>
            </a:r>
          </a:p>
        </p:txBody>
      </p:sp>
      <p:pic>
        <p:nvPicPr>
          <p:cNvPr id="12" name="Espaço Reservado para Imagem 4" descr="Figura linear de familiares de mãos dadas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564038" cy="6880226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4081" y="4396073"/>
            <a:ext cx="5486400" cy="103517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0" dirty="0"/>
              <a:t>ETAPA NACIONAL PRESENCIAL:</a:t>
            </a:r>
          </a:p>
          <a:p>
            <a:pPr rtl="0"/>
            <a:r>
              <a:rPr lang="pt-BR" b="0" dirty="0"/>
              <a:t>6 a 9 de maio de 2025, em Brasília/DF</a:t>
            </a:r>
          </a:p>
          <a:p>
            <a:pPr rtl="0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163EC5-D72E-1BE7-E2F4-1B9B26F6E4CC}"/>
              </a:ext>
            </a:extLst>
          </p:cNvPr>
          <p:cNvSpPr txBox="1">
            <a:spLocks/>
          </p:cNvSpPr>
          <p:nvPr/>
        </p:nvSpPr>
        <p:spPr>
          <a:xfrm>
            <a:off x="6095999" y="1625164"/>
            <a:ext cx="5690235" cy="10351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t-BR"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lang="pt-BR">
                <a:solidFill>
                  <a:schemeClr val="tx2"/>
                </a:solidFill>
              </a:defRPr>
            </a:lvl2pPr>
            <a:lvl3pPr eaLnBrk="1" hangingPunct="1">
              <a:defRPr lang="pt-BR">
                <a:solidFill>
                  <a:schemeClr val="tx2"/>
                </a:solidFill>
              </a:defRPr>
            </a:lvl3pPr>
            <a:lvl4pPr eaLnBrk="1" hangingPunct="1">
              <a:defRPr lang="pt-BR">
                <a:solidFill>
                  <a:schemeClr val="tx2"/>
                </a:solidFill>
              </a:defRPr>
            </a:lvl4pPr>
            <a:lvl5pPr eaLnBrk="1" hangingPunct="1">
              <a:defRPr lang="pt-BR">
                <a:solidFill>
                  <a:schemeClr val="tx2"/>
                </a:solidFill>
              </a:defRPr>
            </a:lvl5pPr>
            <a:lvl6pPr eaLnBrk="1" hangingPunct="1">
              <a:defRPr lang="pt-BR">
                <a:solidFill>
                  <a:schemeClr val="tx2"/>
                </a:solidFill>
              </a:defRPr>
            </a:lvl6pPr>
            <a:lvl7pPr eaLnBrk="1" hangingPunct="1">
              <a:defRPr lang="pt-BR">
                <a:solidFill>
                  <a:schemeClr val="tx2"/>
                </a:solidFill>
              </a:defRPr>
            </a:lvl7pPr>
            <a:lvl8pPr eaLnBrk="1" hangingPunct="1">
              <a:defRPr lang="pt-BR">
                <a:solidFill>
                  <a:schemeClr val="tx2"/>
                </a:solidFill>
              </a:defRPr>
            </a:lvl8pPr>
            <a:lvl9pPr eaLnBrk="1" hangingPunct="1">
              <a:defRPr lang="pt-BR">
                <a:solidFill>
                  <a:schemeClr val="tx2"/>
                </a:solidFill>
              </a:defRPr>
            </a:lvl9pPr>
          </a:lstStyle>
          <a:p>
            <a:r>
              <a:rPr lang="pt-BR" sz="2400" b="0" dirty="0"/>
              <a:t>Convoca a 5ª Conferência Nacional do Meio Ambiente – 5ª CNMA e publica o Regimento Interno da 5ª CNMA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87F47BA-FF25-6546-8240-D59B49018695}"/>
              </a:ext>
            </a:extLst>
          </p:cNvPr>
          <p:cNvSpPr txBox="1">
            <a:spLocks/>
          </p:cNvSpPr>
          <p:nvPr/>
        </p:nvSpPr>
        <p:spPr>
          <a:xfrm>
            <a:off x="5929858" y="3044666"/>
            <a:ext cx="6022515" cy="768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1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TEMA: “Emergência Climática: o desafio da transformação ecológica”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4" descr="Figura linear de familiares de mãos dadas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4"/>
            <a:ext cx="5124091" cy="6868817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6163EC5-D72E-1BE7-E2F4-1B9B26F6E4CC}"/>
              </a:ext>
            </a:extLst>
          </p:cNvPr>
          <p:cNvSpPr txBox="1">
            <a:spLocks/>
          </p:cNvSpPr>
          <p:nvPr/>
        </p:nvSpPr>
        <p:spPr>
          <a:xfrm>
            <a:off x="5845271" y="217327"/>
            <a:ext cx="5859411" cy="633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t-BR"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lang="pt-BR">
                <a:solidFill>
                  <a:schemeClr val="tx2"/>
                </a:solidFill>
              </a:defRPr>
            </a:lvl2pPr>
            <a:lvl3pPr eaLnBrk="1" hangingPunct="1">
              <a:defRPr lang="pt-BR">
                <a:solidFill>
                  <a:schemeClr val="tx2"/>
                </a:solidFill>
              </a:defRPr>
            </a:lvl3pPr>
            <a:lvl4pPr eaLnBrk="1" hangingPunct="1">
              <a:defRPr lang="pt-BR">
                <a:solidFill>
                  <a:schemeClr val="tx2"/>
                </a:solidFill>
              </a:defRPr>
            </a:lvl4pPr>
            <a:lvl5pPr eaLnBrk="1" hangingPunct="1">
              <a:defRPr lang="pt-BR">
                <a:solidFill>
                  <a:schemeClr val="tx2"/>
                </a:solidFill>
              </a:defRPr>
            </a:lvl5pPr>
            <a:lvl6pPr eaLnBrk="1" hangingPunct="1">
              <a:defRPr lang="pt-BR">
                <a:solidFill>
                  <a:schemeClr val="tx2"/>
                </a:solidFill>
              </a:defRPr>
            </a:lvl6pPr>
            <a:lvl7pPr eaLnBrk="1" hangingPunct="1">
              <a:defRPr lang="pt-BR">
                <a:solidFill>
                  <a:schemeClr val="tx2"/>
                </a:solidFill>
              </a:defRPr>
            </a:lvl7pPr>
            <a:lvl8pPr eaLnBrk="1" hangingPunct="1">
              <a:defRPr lang="pt-BR">
                <a:solidFill>
                  <a:schemeClr val="tx2"/>
                </a:solidFill>
              </a:defRPr>
            </a:lvl8pPr>
            <a:lvl9pPr eaLnBrk="1" hangingPunct="1">
              <a:defRPr lang="pt-BR">
                <a:solidFill>
                  <a:schemeClr val="tx2"/>
                </a:solidFill>
              </a:defRPr>
            </a:lvl9pPr>
          </a:lstStyle>
          <a:p>
            <a:r>
              <a:rPr lang="pt-BR" sz="2200" dirty="0"/>
              <a:t>5ª Conferência Nacional do Meio Ambiente</a:t>
            </a:r>
          </a:p>
          <a:p>
            <a:pPr algn="ctr"/>
            <a:r>
              <a:rPr lang="pt-BR" sz="2200" dirty="0"/>
              <a:t>(5ª CNMA)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87F47BA-FF25-6546-8240-D59B49018695}"/>
              </a:ext>
            </a:extLst>
          </p:cNvPr>
          <p:cNvSpPr txBox="1">
            <a:spLocks/>
          </p:cNvSpPr>
          <p:nvPr/>
        </p:nvSpPr>
        <p:spPr>
          <a:xfrm>
            <a:off x="5495662" y="978181"/>
            <a:ext cx="6022515" cy="2662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1" i="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“Emergência Climática: o desafio da transformação ecológica”</a:t>
            </a:r>
          </a:p>
          <a:p>
            <a:r>
              <a:rPr lang="pt-BR" sz="1800" u="sng" dirty="0">
                <a:solidFill>
                  <a:schemeClr val="bg1"/>
                </a:solidFill>
              </a:rPr>
              <a:t>Eixos temáticos da 5ª CNMA</a:t>
            </a:r>
            <a:r>
              <a:rPr lang="pt-BR" sz="1800" dirty="0"/>
              <a:t>:</a:t>
            </a:r>
          </a:p>
          <a:p>
            <a:r>
              <a:rPr lang="pt-BR" sz="1800" dirty="0"/>
              <a:t>I - Mitigação; </a:t>
            </a:r>
          </a:p>
          <a:p>
            <a:r>
              <a:rPr lang="pt-BR" sz="1800" dirty="0"/>
              <a:t>II - Adaptação e Preparação para Desastres; </a:t>
            </a:r>
          </a:p>
          <a:p>
            <a:r>
              <a:rPr lang="pt-BR" sz="1800" dirty="0"/>
              <a:t>III - Transformação Ecológica; </a:t>
            </a:r>
          </a:p>
          <a:p>
            <a:r>
              <a:rPr lang="pt-BR" sz="1800" dirty="0"/>
              <a:t>IV- Justiça Climática; e </a:t>
            </a:r>
          </a:p>
          <a:p>
            <a:r>
              <a:rPr lang="pt-BR" sz="1800" dirty="0"/>
              <a:t>V - Governança e Educação Ambiental.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2F4AA70-40BD-034D-1648-B5F8112F1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0642" y="4061372"/>
            <a:ext cx="6549689" cy="2796331"/>
          </a:xfrm>
        </p:spPr>
        <p:txBody>
          <a:bodyPr/>
          <a:lstStyle/>
          <a:p>
            <a:r>
              <a:rPr lang="pt-BR" sz="1800" dirty="0"/>
              <a:t>I - Etapas preparatórias:</a:t>
            </a:r>
          </a:p>
          <a:p>
            <a:r>
              <a:rPr lang="pt-BR" sz="1800" dirty="0"/>
              <a:t> a) Conf. Municipais e Intermunicipais: </a:t>
            </a:r>
            <a:r>
              <a:rPr lang="pt-BR" sz="1800" dirty="0">
                <a:solidFill>
                  <a:srgbClr val="0070C0"/>
                </a:solidFill>
              </a:rPr>
              <a:t>11 de junho a 15 de dezembro de 2024; </a:t>
            </a:r>
          </a:p>
          <a:p>
            <a:r>
              <a:rPr lang="pt-BR" sz="1800" dirty="0"/>
              <a:t>b) Conf. Livres: </a:t>
            </a:r>
            <a:r>
              <a:rPr lang="pt-BR" sz="1800" dirty="0">
                <a:solidFill>
                  <a:srgbClr val="0070C0"/>
                </a:solidFill>
              </a:rPr>
              <a:t>11 de junho a 15 de dezembro de 2024</a:t>
            </a:r>
            <a:r>
              <a:rPr lang="pt-BR" sz="1800" dirty="0"/>
              <a:t>; e </a:t>
            </a:r>
          </a:p>
          <a:p>
            <a:r>
              <a:rPr lang="pt-BR" sz="1800" dirty="0"/>
              <a:t>c) Conf. Estaduais e Distrital: </a:t>
            </a:r>
            <a:r>
              <a:rPr lang="pt-BR" sz="1800" dirty="0">
                <a:solidFill>
                  <a:srgbClr val="0070C0"/>
                </a:solidFill>
              </a:rPr>
              <a:t>15 de janeiro a 15 de março de 2025</a:t>
            </a:r>
            <a:r>
              <a:rPr lang="pt-BR" sz="1800" dirty="0"/>
              <a:t>; </a:t>
            </a:r>
          </a:p>
          <a:p>
            <a:r>
              <a:rPr lang="pt-BR" sz="1800" dirty="0"/>
              <a:t>II - Etapa Nacional: </a:t>
            </a:r>
          </a:p>
          <a:p>
            <a:pPr marL="342900" indent="-342900">
              <a:buAutoNum type="alphaLcParenR"/>
            </a:pPr>
            <a:r>
              <a:rPr lang="pt-BR" sz="1800" dirty="0"/>
              <a:t>Participação virtual: 1º a 15 de abril de 2025; e </a:t>
            </a:r>
          </a:p>
          <a:p>
            <a:pPr marL="342900" indent="-342900">
              <a:buAutoNum type="alphaLcParenR"/>
            </a:pPr>
            <a:r>
              <a:rPr lang="pt-BR" sz="1800" dirty="0"/>
              <a:t>Etapa presencial: 06 a 09 de maio de 2025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120272-AFAE-FF5C-19B9-EBA8C234D04D}"/>
              </a:ext>
            </a:extLst>
          </p:cNvPr>
          <p:cNvSpPr txBox="1"/>
          <p:nvPr/>
        </p:nvSpPr>
        <p:spPr>
          <a:xfrm>
            <a:off x="6253516" y="3552630"/>
            <a:ext cx="297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Calendário:</a:t>
            </a:r>
            <a:r>
              <a:rPr lang="pt-BR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077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0" y="353042"/>
            <a:ext cx="10873740" cy="91357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 dirty="0"/>
              <a:t>Das Conferências Municipais/Intermunicipais (art. 26)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2755" y="2141089"/>
            <a:ext cx="10282687" cy="4173447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algn="just" rtl="0"/>
            <a:r>
              <a:rPr lang="pt-BR" dirty="0"/>
              <a:t>Convocadas, </a:t>
            </a:r>
            <a:r>
              <a:rPr lang="pt-BR" u="sng" dirty="0"/>
              <a:t>preferencialmente</a:t>
            </a:r>
            <a:r>
              <a:rPr lang="pt-BR" dirty="0"/>
              <a:t>, pelo </a:t>
            </a:r>
            <a:r>
              <a:rPr lang="pt-BR" u="sng" dirty="0"/>
              <a:t>Poder Executivo local</a:t>
            </a:r>
            <a:r>
              <a:rPr lang="pt-BR" dirty="0"/>
              <a:t> ou por um conjunto de municípios, mediante publicação em meio de divulgação oficial e veículos de divulgação local.</a:t>
            </a:r>
          </a:p>
          <a:p>
            <a:pPr algn="just" rtl="0"/>
            <a:r>
              <a:rPr lang="pt-BR" dirty="0"/>
              <a:t>As Conferências Intermunicipais, organizadas por um conjunto de municípios, deverão ser convocadas por seus respectivos Poderes Executivos ou por associações qualificadas no §1º do artigo 27 e serão consideradas equivalentes às Conferências Municipais. </a:t>
            </a:r>
          </a:p>
          <a:p>
            <a:pPr algn="just" rtl="0"/>
            <a:r>
              <a:rPr lang="pt-BR" b="1" u="sng" dirty="0"/>
              <a:t>Prazo para a convocação </a:t>
            </a:r>
            <a:r>
              <a:rPr lang="pt-BR" dirty="0"/>
              <a:t>da Conferência Municipal/Intermunicipal </a:t>
            </a:r>
            <a:r>
              <a:rPr lang="pt-BR" dirty="0">
                <a:solidFill>
                  <a:srgbClr val="FF0000"/>
                </a:solidFill>
              </a:rPr>
              <a:t>exclusivamente pelo Poder Executivo </a:t>
            </a:r>
            <a:r>
              <a:rPr lang="pt-BR" b="1" u="sng" dirty="0"/>
              <a:t>inicia-se em 11 de junho e vai até 14 de novembro de 2024</a:t>
            </a:r>
            <a:r>
              <a:rPr lang="pt-BR" dirty="0"/>
              <a:t>. </a:t>
            </a:r>
          </a:p>
          <a:p>
            <a:pPr algn="just" rtl="0"/>
            <a:r>
              <a:rPr lang="pt-BR" dirty="0"/>
              <a:t>A sociedade civil poderá fazê-lo a partir do dia 15 de novembro até o dia 30 de novembro de2024 (requisitos no art. 27, Portaria 1079, de 10 junho de 2024) – modelo de formulário.</a:t>
            </a:r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0" y="353042"/>
            <a:ext cx="10873740" cy="91357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 dirty="0"/>
              <a:t>Das Conferências Municipais/Intermunicipais (art. 26)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1328" y="2141089"/>
            <a:ext cx="9773730" cy="4173447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algn="just" rtl="0"/>
            <a:r>
              <a:rPr lang="pt-BR" dirty="0"/>
              <a:t>As informações relativas à convocação da Conf. Municipal/Intermunicipal deverão ser imediatamente encaminhadas à respectiva </a:t>
            </a:r>
            <a:r>
              <a:rPr lang="pt-BR" b="1" dirty="0"/>
              <a:t>Comissão Organizadora Estadual - COE</a:t>
            </a:r>
            <a:r>
              <a:rPr lang="pt-BR" dirty="0"/>
              <a:t>, bem como à CON. </a:t>
            </a:r>
          </a:p>
          <a:p>
            <a:pPr algn="just" rtl="0"/>
            <a:r>
              <a:rPr lang="pt-BR" dirty="0"/>
              <a:t>As Conferências Municipais/Intermunicipais </a:t>
            </a:r>
            <a:r>
              <a:rPr lang="pt-BR" b="1" dirty="0"/>
              <a:t>serão organizadas e coordenadas </a:t>
            </a:r>
            <a:r>
              <a:rPr lang="pt-BR" dirty="0"/>
              <a:t>por Comissões Organizadoras Municipais/Intermunicipais, </a:t>
            </a:r>
            <a:r>
              <a:rPr lang="pt-BR" b="1" dirty="0"/>
              <a:t>observando-se, na sua </a:t>
            </a:r>
            <a:r>
              <a:rPr lang="pt-BR" b="1" dirty="0">
                <a:solidFill>
                  <a:srgbClr val="0070C0"/>
                </a:solidFill>
              </a:rPr>
              <a:t>composição,</a:t>
            </a:r>
            <a:r>
              <a:rPr lang="pt-BR" b="1" dirty="0"/>
              <a:t> os </a:t>
            </a:r>
            <a:r>
              <a:rPr lang="pt-BR" b="1" dirty="0">
                <a:solidFill>
                  <a:srgbClr val="0070C0"/>
                </a:solidFill>
              </a:rPr>
              <a:t>percentuais de representação da Comissão Organizadora Nacional</a:t>
            </a:r>
            <a:r>
              <a:rPr lang="pt-BR" dirty="0"/>
              <a:t>.</a:t>
            </a:r>
          </a:p>
          <a:p>
            <a:pPr algn="just" rtl="0"/>
            <a:r>
              <a:rPr lang="pt-BR" dirty="0"/>
              <a:t>As Comissões Organizadoras Municipais/Intermunicipais poderão seguir </a:t>
            </a:r>
            <a:r>
              <a:rPr lang="pt-BR" b="1" dirty="0">
                <a:solidFill>
                  <a:srgbClr val="0070C0"/>
                </a:solidFill>
              </a:rPr>
              <a:t>os procedimentos, a metodologia e os documentos de referência estabelecidos pela Comissão Organizadora Nacional e pela Comissão Organizadora Estadual ou Distrital.</a:t>
            </a:r>
          </a:p>
          <a:p>
            <a:pPr algn="just" rtl="0"/>
            <a:r>
              <a:rPr lang="pt-BR" u="sng" dirty="0"/>
              <a:t>Discutirão o temário da 5ª CNMA </a:t>
            </a:r>
            <a:r>
              <a:rPr lang="pt-BR" b="1" dirty="0">
                <a:solidFill>
                  <a:srgbClr val="0070C0"/>
                </a:solidFill>
              </a:rPr>
              <a:t>relativo à esfera local </a:t>
            </a:r>
            <a:r>
              <a:rPr lang="pt-BR" dirty="0"/>
              <a:t>que deverá servir de orientador para o debate sobre a Política Nacional sobre Mudança do Clima em seus territórios e elegerão delegados(as) e encaminharão propostas para às Conferências Estaduais ou Distrital.</a:t>
            </a:r>
            <a:endParaRPr lang="pt-BR" b="1" dirty="0">
              <a:solidFill>
                <a:srgbClr val="0070C0"/>
              </a:solidFill>
            </a:endParaRPr>
          </a:p>
          <a:p>
            <a:pPr algn="just" rtl="0"/>
            <a:endParaRPr lang="pt-BR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18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5FEEA2D-B8B4-C186-5667-CAC47C8D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35" y="287365"/>
            <a:ext cx="9778365" cy="1494596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t-BR" sz="1800" b="0" i="0" u="none" strike="noStrike" kern="1200" spc="100" baseline="0" dirty="0">
                <a:latin typeface="+mj-lt"/>
                <a:ea typeface="+mj-ea"/>
                <a:cs typeface="+mj-cs"/>
              </a:rPr>
              <a:t>Para quem é este material? </a:t>
            </a:r>
            <a:br>
              <a:rPr lang="pt-BR" sz="1800" b="1" i="0" u="none" strike="noStrike" kern="1200" spc="100" baseline="0" dirty="0">
                <a:latin typeface="+mj-lt"/>
                <a:ea typeface="+mj-ea"/>
                <a:cs typeface="+mj-cs"/>
              </a:rPr>
            </a:br>
            <a:br>
              <a:rPr lang="pt-BR" sz="1800" b="1" i="0" u="none" strike="noStrike" kern="1200" spc="100" baseline="0" dirty="0">
                <a:latin typeface="+mj-lt"/>
                <a:ea typeface="+mj-ea"/>
                <a:cs typeface="+mj-cs"/>
              </a:rPr>
            </a:br>
            <a:r>
              <a:rPr lang="pt-BR" sz="1800" b="0" i="0" u="none" strike="noStrike" kern="1200" spc="100" baseline="0" dirty="0">
                <a:latin typeface="+mj-lt"/>
                <a:ea typeface="+mj-ea"/>
                <a:cs typeface="+mj-cs"/>
              </a:rPr>
              <a:t>Para a equipe que pretende organizar a Conferência Municipal do Meio Ambiente, que é a primeira etapa da 5ª CNMA. </a:t>
            </a:r>
            <a:br>
              <a:rPr lang="pt-BR" sz="1800" b="1" i="0" u="none" strike="noStrike" kern="1200" spc="100" baseline="0" dirty="0">
                <a:latin typeface="+mj-lt"/>
                <a:ea typeface="+mj-ea"/>
                <a:cs typeface="+mj-cs"/>
              </a:rPr>
            </a:br>
            <a:br>
              <a:rPr lang="pt-BR" sz="1800" b="1" i="0" u="none" strike="noStrike" kern="1200" spc="100" baseline="0" dirty="0">
                <a:latin typeface="+mj-lt"/>
                <a:ea typeface="+mj-ea"/>
                <a:cs typeface="+mj-cs"/>
              </a:rPr>
            </a:br>
            <a:r>
              <a:rPr lang="pt-BR" sz="1800" b="0" i="0" kern="1200" spc="100" baseline="0" dirty="0">
                <a:latin typeface="+mj-lt"/>
                <a:ea typeface="+mj-ea"/>
                <a:cs typeface="+mj-cs"/>
              </a:rPr>
              <a:t>Disponível em: </a:t>
            </a:r>
            <a:r>
              <a:rPr lang="pt-BR" sz="1800" b="0" i="0" kern="1200" spc="100" baseline="0" dirty="0">
                <a:latin typeface="+mj-lt"/>
                <a:ea typeface="+mj-ea"/>
                <a:cs typeface="+mj-cs"/>
                <a:hlinkClick r:id="rId3"/>
              </a:rPr>
              <a:t>https://www.gov.br/mma/pt-br/composicao/gm/5a-CNMA</a:t>
            </a:r>
            <a:endParaRPr lang="pt-BR" sz="1800" b="0" i="0" kern="1200" spc="1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7F1A13-8004-1044-311D-14AB5EF3A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" r="-1" b="3153"/>
          <a:stretch/>
        </p:blipFill>
        <p:spPr>
          <a:xfrm>
            <a:off x="517236" y="2438400"/>
            <a:ext cx="4567951" cy="4054764"/>
          </a:xfrm>
          <a:prstGeom prst="rect">
            <a:avLst/>
          </a:prstGeom>
          <a:noFill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4E7C8B-2425-C35B-709A-6B334406B8D3}"/>
              </a:ext>
            </a:extLst>
          </p:cNvPr>
          <p:cNvSpPr txBox="1"/>
          <p:nvPr/>
        </p:nvSpPr>
        <p:spPr>
          <a:xfrm>
            <a:off x="5449456" y="2309090"/>
            <a:ext cx="6474690" cy="4054763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pt-BR" b="1" u="none" strike="noStrike" baseline="0" dirty="0">
                <a:solidFill>
                  <a:schemeClr val="bg1"/>
                </a:solidFill>
              </a:rPr>
              <a:t>O que é a Conferência Municipal do Meio Ambiente? 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pt-BR" u="none" strike="noStrike" baseline="0" dirty="0">
                <a:solidFill>
                  <a:schemeClr val="bg1"/>
                </a:solidFill>
              </a:rPr>
              <a:t>É a primeira etapa da 5ª Conferência Nacional do Meio Ambiente. 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pt-BR" u="none" strike="noStrike" baseline="0" dirty="0">
                <a:solidFill>
                  <a:schemeClr val="bg1"/>
                </a:solidFill>
              </a:rPr>
              <a:t>O propósito da Conferência Municipal do Meio Ambiente é: 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pt-BR" u="none" strike="noStrike" baseline="0" dirty="0">
                <a:solidFill>
                  <a:schemeClr val="bg1"/>
                </a:solidFill>
              </a:rPr>
              <a:t>- Incentivar a ampla participação da população na construção de propostas para o enfrentamento da emergência climática, em seus cinco eixos temáticos. 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pt-BR" u="none" strike="noStrike" baseline="0" dirty="0">
                <a:solidFill>
                  <a:schemeClr val="bg1"/>
                </a:solidFill>
              </a:rPr>
              <a:t>- Criar e enviar 10 propostas sobre os eixos temáticos para a Conferência Estadual do Meio Ambiente. 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</a:pPr>
            <a:r>
              <a:rPr lang="pt-BR" u="none" strike="noStrike" baseline="0" dirty="0">
                <a:solidFill>
                  <a:schemeClr val="bg1"/>
                </a:solidFill>
              </a:rPr>
              <a:t>- Eleger dentre participantes a delegação que representará o município na etapa estadual da 5ª CNMA. 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7910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2000" b="0" i="0" u="none" strike="noStrike" baseline="0" dirty="0">
                <a:solidFill>
                  <a:srgbClr val="000000"/>
                </a:solidFill>
              </a:rPr>
              <a:t>Conferência Municipal do Meio Ambiente</a:t>
            </a:r>
            <a:br>
              <a:rPr lang="pt-BR" sz="2000" b="0" i="0" u="none" strike="noStrike" baseline="0" dirty="0">
                <a:solidFill>
                  <a:srgbClr val="000000"/>
                </a:solidFill>
              </a:rPr>
            </a:br>
            <a:br>
              <a:rPr lang="pt-BR" sz="2000" b="0" i="0" u="none" strike="noStrike" baseline="0" dirty="0">
                <a:solidFill>
                  <a:srgbClr val="000000"/>
                </a:solidFill>
              </a:rPr>
            </a:br>
            <a:br>
              <a:rPr lang="pt-BR" sz="2000" b="0" i="0" u="none" strike="noStrike" baseline="0" dirty="0">
                <a:solidFill>
                  <a:srgbClr val="000000"/>
                </a:solidFill>
              </a:rPr>
            </a:br>
            <a:r>
              <a:rPr lang="pt-BR" sz="2000" b="0" i="0" u="none" strike="noStrike" baseline="0" dirty="0">
                <a:solidFill>
                  <a:srgbClr val="0E4660"/>
                </a:solidFill>
                <a:latin typeface="Aptos" panose="020B0004020202020204" pitchFamily="34" charset="0"/>
              </a:rPr>
              <a:t>Onde e quando ocorre? </a:t>
            </a: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391853"/>
            <a:ext cx="5763308" cy="3741528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- A etapa municipal da 5ª CNMA deve ser realizada entre 11 de junho </a:t>
            </a:r>
            <a:r>
              <a:rPr lang="pt-BR" sz="1800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15 de dezembro de 2024;</a:t>
            </a:r>
          </a:p>
          <a:p>
            <a:r>
              <a:rPr lang="pt-BR" sz="1800" dirty="0">
                <a:solidFill>
                  <a:srgbClr val="000000"/>
                </a:solidFill>
                <a:latin typeface="Aptos" panose="020B0004020202020204" pitchFamily="34" charset="0"/>
              </a:rPr>
              <a:t>-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local a ser definido pelo município.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- Sugestão do Manual:</a:t>
            </a:r>
          </a:p>
          <a:p>
            <a:r>
              <a:rPr lang="pt-BR" sz="1800" b="1" dirty="0">
                <a:solidFill>
                  <a:srgbClr val="0070C0"/>
                </a:solidFill>
                <a:latin typeface="Aptos" panose="020B0004020202020204" pitchFamily="34" charset="0"/>
              </a:rPr>
              <a:t>M</a:t>
            </a:r>
            <a:r>
              <a:rPr lang="pt-BR" sz="1800" b="1" i="0" u="none" strike="noStrike" baseline="0" dirty="0">
                <a:solidFill>
                  <a:srgbClr val="0070C0"/>
                </a:solidFill>
                <a:latin typeface="Aptos" panose="020B0004020202020204" pitchFamily="34" charset="0"/>
              </a:rPr>
              <a:t>unicípios com até 20.000 habitantes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(Pequeno Porte I, segundo IBGE) </a:t>
            </a:r>
            <a:r>
              <a:rPr lang="pt-BR" sz="1800" b="1" i="0" u="none" strike="noStrike" baseline="0" dirty="0">
                <a:solidFill>
                  <a:srgbClr val="0070C0"/>
                </a:solidFill>
                <a:latin typeface="Aptos" panose="020B0004020202020204" pitchFamily="34" charset="0"/>
              </a:rPr>
              <a:t>organizem juntos uma Conferência Intermunicipal do Meio Ambiente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reunindo ao menos dois ou mais municípios, observando características comuns ligadas aos impactos da emergência climática, seja pelas fronteiras ecossistêmicas,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biorregionais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ou territoriais (microrregião, mesorregião, entre outras). 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08441" y="1736245"/>
            <a:ext cx="4689199" cy="4181476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r>
              <a:rPr lang="pt-BR" sz="1800" b="1" i="0" u="none" strike="noStrike" baseline="0" dirty="0">
                <a:solidFill>
                  <a:srgbClr val="0E4660"/>
                </a:solidFill>
                <a:latin typeface="Aptos" panose="020B0004020202020204" pitchFamily="34" charset="0"/>
              </a:rPr>
              <a:t>Quem participa? </a:t>
            </a:r>
          </a:p>
          <a:p>
            <a:r>
              <a:rPr lang="pt-BR" sz="1800" dirty="0">
                <a:solidFill>
                  <a:srgbClr val="000000"/>
                </a:solidFill>
                <a:latin typeface="Aptos" panose="020B0004020202020204" pitchFamily="34" charset="0"/>
              </a:rPr>
              <a:t>É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aberta à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toda a população do município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com 16 anos de idade ou mais,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sobretudo aqueles que vivem em territórios e com dições vulnerabilizados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</a:p>
          <a:p>
            <a:endParaRPr lang="pt-BR" sz="1800" b="0" i="0" u="none" strike="noStrike" baseline="0" dirty="0">
              <a:solidFill>
                <a:srgbClr val="0E4660"/>
              </a:solidFill>
              <a:latin typeface="Aptos" panose="020B000402020202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E4660"/>
                </a:solidFill>
                <a:latin typeface="Aptos" panose="020B0004020202020204" pitchFamily="34" charset="0"/>
              </a:rPr>
              <a:t>Quem convoca?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Poder Executivo Municipal, especialmente a Secretaria Municipal de Meio Ambiente ou o órgão da Prefeitura Municipal responsável pela política municipal de meio ambiente e mudança do clima.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0</TotalTime>
  <Words>1048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Franklin Gothic Book</vt:lpstr>
      <vt:lpstr>Franklin Gothic Book (Corpo)</vt:lpstr>
      <vt:lpstr>Franklin Gothic Demi</vt:lpstr>
      <vt:lpstr>Personalizado</vt:lpstr>
      <vt:lpstr>COMISSÃO TRIPARTITE ESTADUAL DO ACRE  CTE/AC</vt:lpstr>
      <vt:lpstr>Agenda</vt:lpstr>
      <vt:lpstr>5ª Conferência Nacional do Meio Ambiente</vt:lpstr>
      <vt:lpstr>Portaria GM/MMA Nº 1079, de 10 de junho de 2024</vt:lpstr>
      <vt:lpstr>Apresentação do PowerPoint</vt:lpstr>
      <vt:lpstr>Das Conferências Municipais/Intermunicipais (art. 26)</vt:lpstr>
      <vt:lpstr>Das Conferências Municipais/Intermunicipais (art. 26)</vt:lpstr>
      <vt:lpstr>Para quem é este material?   Para a equipe que pretende organizar a Conferência Municipal do Meio Ambiente, que é a primeira etapa da 5ª CNMA.   Disponível em: https://www.gov.br/mma/pt-br/composicao/gm/5a-CNMA</vt:lpstr>
      <vt:lpstr>Conferência Municipal do Meio Ambiente   Onde e quando ocorre? </vt:lpstr>
      <vt:lpstr>Passo a passo para a organização da etapa municipal ou intermunicipal da 5ª Conferência Nacional do Meio Ambiente </vt:lpstr>
      <vt:lpstr>PROGRAMA UNIÃO COM MUNICÍPIOS</vt:lpstr>
      <vt:lpstr>PROGRAMA UNIÃO COM MUNICÍPIOS</vt:lpstr>
      <vt:lpstr>Próxima Reunião:  - Possível data - Pauta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2024-06-14T14:03:42Z</dcterms:created>
  <dcterms:modified xsi:type="dcterms:W3CDTF">2024-06-14T17:07:50Z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