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59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7" r:id="rId15"/>
    <p:sldId id="371" r:id="rId16"/>
    <p:sldId id="372" r:id="rId17"/>
    <p:sldId id="373" r:id="rId18"/>
    <p:sldId id="374" r:id="rId19"/>
    <p:sldId id="375" r:id="rId20"/>
    <p:sldId id="376" r:id="rId21"/>
    <p:sldId id="378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25491" y="504570"/>
            <a:ext cx="1541017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525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486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705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004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944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12189460" cy="4572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12188952" y="0"/>
                </a:moveTo>
                <a:lnTo>
                  <a:pt x="0" y="0"/>
                </a:lnTo>
                <a:lnTo>
                  <a:pt x="0" y="457199"/>
                </a:lnTo>
                <a:lnTo>
                  <a:pt x="12188952" y="457199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3744"/>
            <a:ext cx="12189460" cy="64135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12188952" y="0"/>
                </a:moveTo>
                <a:lnTo>
                  <a:pt x="0" y="0"/>
                </a:lnTo>
                <a:lnTo>
                  <a:pt x="0" y="64007"/>
                </a:lnTo>
                <a:lnTo>
                  <a:pt x="12188952" y="64007"/>
                </a:lnTo>
                <a:lnTo>
                  <a:pt x="12188952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93291" y="1737360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25491" y="504570"/>
            <a:ext cx="1541017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3380" y="2449829"/>
            <a:ext cx="9705238" cy="2423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561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880B64F-194A-81F4-15C2-E4AC4EBB78A8}"/>
              </a:ext>
            </a:extLst>
          </p:cNvPr>
          <p:cNvSpPr txBox="1"/>
          <p:nvPr/>
        </p:nvSpPr>
        <p:spPr>
          <a:xfrm>
            <a:off x="638353" y="971100"/>
            <a:ext cx="11240219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Edital de Chamamento Público nº 01/2024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Programa de Reassentamento e Acolhida Humanitária por Via Complementar e Patrocínio Comunitário para Nacionais do Afeganistão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BD81888-5BC4-4C8D-2B57-68BF2722F580}"/>
              </a:ext>
            </a:extLst>
          </p:cNvPr>
          <p:cNvSpPr txBox="1"/>
          <p:nvPr/>
        </p:nvSpPr>
        <p:spPr>
          <a:xfrm>
            <a:off x="9760671" y="5007006"/>
            <a:ext cx="1910075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>
                <a:solidFill>
                  <a:srgbClr val="C0504D">
                    <a:lumMod val="75000"/>
                  </a:srgbClr>
                </a:solidFill>
                <a:latin typeface="Calibri"/>
              </a:rPr>
              <a:t>Setembro de 2024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8416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Da Identificação dos Beneficiários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078229"/>
            <a:ext cx="9705238" cy="5693866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As OSC contempladas por meio deste Edital e o Acnur, no limite das respectivas capacidades, poderão identificar e referenciar as pessoas potencialmente beneficiadas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 identificação e o referenciamento feitos pelo Acnur atenderão a critérios de proteção e vulnerabilidade previstos nos Manual de Reassentamento do Acnur e em Protocolo Operacional próprio, acordado com o MJSP.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As OSC contempladas poderão indicar sua capacidade material e técnica para receber núcleos familiares e/ou pessoas desacompanhadas, garantindo a não discriminação de pessoas com necessidades específicas de saúde, pessoas idosas, e pessoas com deficiência, dentre outros.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o Plano de Trabalho, cada OSC deverá indicar a quantidade e o perfil das pessoas que poderá acolher, assim como a descrição dos serviços que prestará, devidamente adaptados às necessidades específicas.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As OSC contempladas por este edital disponibilizarão uma parcela das vagas de patrocínio comunitário apresentadas no Termo do Acordo de Cooperação para o recebimento de potenciais beneficiários identificados e referenciados pelo Acnur.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886462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Da Identificação dos Beneficiários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334261"/>
            <a:ext cx="9705238" cy="3693319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Os perfis de potenciais beneficiários identificados e referenciados pelas OSC contempladas e pelo Acnur, serão analisados e aprovados no âmbito do Departamento de Migrações (DEMIG) do MJSP, com representação da Coordenação-Geral do Comitê Nacional para Refugiados (</a:t>
            </a:r>
            <a:r>
              <a:rPr lang="pt-BR" sz="2000" dirty="0" err="1"/>
              <a:t>CGConare</a:t>
            </a:r>
            <a:r>
              <a:rPr lang="pt-BR" sz="2000" dirty="0"/>
              <a:t>), da Coordenação-Geral de Enfrentamento ao Tráfico de Pessoas e Contrabando de Migrantes (CGETP) e de outros atores que venham a ser convidados.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Após a aprovação dos perfis, o MJSP realizará seu pareamento com as vagas disponibilizadas pelas OSC contempladas por este edital, e compartilhará lista nominal para validação final pela OSC respectiva.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Caso a OSC contemplada oponha-se a receber alguma das pessoas identificadas e referenciadas, deverá justificar a decisão por escrito, em até 5 (cinco) dias úteis após o recebimento dos perfis. </a:t>
            </a:r>
          </a:p>
        </p:txBody>
      </p:sp>
    </p:spTree>
    <p:extLst>
      <p:ext uri="{BB962C8B-B14F-4D97-AF65-F5344CB8AC3E}">
        <p14:creationId xmlns:p14="http://schemas.microsoft.com/office/powerpoint/2010/main" val="267682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Da Identificação dos Beneficiários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334261"/>
            <a:ext cx="9705238" cy="4770537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Havendo aceitação, pela OSC, dos indivíduos identificados e referenciados, a lista nominal com os potenciais beneficiários será enviada ao Ministério das Relações Exteriores pelo MJSP, nos termos do § 3º do art. 3º da Portaria Interministerial MJSP/MRE nº 42, de 22 de setembro de 2023, para análise da possibilidade de emissão de visto temporário para fins de acolhida humanitária.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Caberá ao Ministério das Relações Exteriores a análise e eventual concessão dos vistos descritos na Portaria Interministerial MJSP/MRE nº 42, de 22 de setembro de 2023.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 envio da lista não assegura a concessão do visto descrito na Portaria Interministerial MJSP/MRE nº 42, de 22 de setembro de 2023.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As pessoas identificadas e referenciadas que obtiverem o visto para fins de acolhida humanitária descrito na Portaria Interministerial MJSP/MRE nº 42, de 22 de setembro de 2023, deverão assinar "Termo de Compromisso para Adesão Voluntária ao Programa de Reassentamento, Admissão e Acolhida Humanitária por Via Complementar e Patrocínio Comunitário"</a:t>
            </a:r>
          </a:p>
        </p:txBody>
      </p:sp>
    </p:spTree>
    <p:extLst>
      <p:ext uri="{BB962C8B-B14F-4D97-AF65-F5344CB8AC3E}">
        <p14:creationId xmlns:p14="http://schemas.microsoft.com/office/powerpoint/2010/main" val="3368384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Da Identificação dos Beneficiários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334261"/>
            <a:ext cx="9705238" cy="4770537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Havendo aceitação, pela OSC, dos indivíduos identificados e referenciados, a lista nominal com os potenciais beneficiários será enviada ao Ministério das Relações Exteriores pelo MJSP, nos termos do § 3º do art. 3º da Portaria Interministerial MJSP/MRE nº 42, de 22 de setembro de 2023, para análise da possibilidade de emissão de visto temporário para fins de acolhida humanitária.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Caberá ao Ministério das Relações Exteriores a análise e eventual concessão dos vistos descritos na Portaria Interministerial MJSP/MRE nº 42, de 22 de setembro de 2023.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 envio da lista não assegura a concessão do visto descrito na Portaria Interministerial MJSP/MRE nº 42, de 22 de setembro de 2023.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As pessoas identificadas e referenciadas que obtiverem o visto para fins de acolhida humanitária descrito na Portaria Interministerial MJSP/MRE nº 42, de 22 de setembro de 2023, deverão assinar "Termo de Compromisso para Adesão Voluntária ao Programa de Reassentamento, Admissão e Acolhida Humanitária por Via Complementar e Patrocínio Comunitário"</a:t>
            </a:r>
          </a:p>
        </p:txBody>
      </p:sp>
    </p:spTree>
    <p:extLst>
      <p:ext uri="{BB962C8B-B14F-4D97-AF65-F5344CB8AC3E}">
        <p14:creationId xmlns:p14="http://schemas.microsoft.com/office/powerpoint/2010/main" val="2192260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Quem pode participar?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7888" y="1967061"/>
            <a:ext cx="9705238" cy="2923877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Critérios da Lei 13.019, de 2014;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No mínimo 1 ano de existência;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Instalações e condições materiais para o desenvolvimento do objeto;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Certidões de regularidade fiscal, previdenciária, tributárias, entre outras;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É possível atuação em rede.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28763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Equipe técnica necessária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6B0FB84-1986-2200-AAA6-0AF67FB24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432" y="1381975"/>
            <a:ext cx="9875520" cy="3705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00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Fases do Processo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64E1774-C702-56DF-E2B9-8BA981C76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1020" y="997013"/>
            <a:ext cx="6569959" cy="464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47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Fases do Processo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ED5F1B2-6589-0CA6-A323-49D09DAC6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968" y="1632215"/>
            <a:ext cx="8193024" cy="3620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71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Encerramento precoce da parceria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4152" y="1874728"/>
            <a:ext cx="10032696" cy="3108543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Caso seja necessário encerrar a parceria, a OSC deverá, nos termos da Lei nº 13.019, de 2014, comunicar o MJSP por escrito no mínimo 60 (sessenta dias) antes do encerramento, com justificativa do motivo, e deverá apresentar um plano de encerramento que definirá o encaminhamento das pessoas que estiverem acolhidas em suas instalações.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Caso haja possibilidade e capacidade, as pessoas até então recebidas pela OSC poderão ser redirecionadas à rede pública de acolhimento ou a outra entidade parceira. </a:t>
            </a:r>
          </a:p>
        </p:txBody>
      </p:sp>
    </p:spTree>
    <p:extLst>
      <p:ext uri="{BB962C8B-B14F-4D97-AF65-F5344CB8AC3E}">
        <p14:creationId xmlns:p14="http://schemas.microsoft.com/office/powerpoint/2010/main" val="524635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Encerramento precoce da parceria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764029"/>
            <a:ext cx="10032696" cy="3847207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Na possibilidade de as pessoas beneficiadas pelo PRVC-PC decidirem sair do programa antes do período acordado, elas deverão assinar um termo de encerramento conforme o Anexo XII deste Edital - "Termo de Encerramento Antecipado ao Programa de Reassentamento, Admissão e Acolhida Humanitária por Via Complementar e Patrocínio Comunitário (Modelo)", se responsabilizando pela decisão. No Termo, será dada ao desistente ciência do encerramento do suporte que lhe fora oferecido.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No caso de abandono do programa sem prévia comunicação pela pessoa beneficiária, transcorrido o prazo de 30 (trinta) dias sem comunicação, considerar-se-á encerrada a responsabilidade da OSC em prestar-lhe auxílio. </a:t>
            </a:r>
          </a:p>
        </p:txBody>
      </p:sp>
    </p:spTree>
    <p:extLst>
      <p:ext uri="{BB962C8B-B14F-4D97-AF65-F5344CB8AC3E}">
        <p14:creationId xmlns:p14="http://schemas.microsoft.com/office/powerpoint/2010/main" val="302616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905" y="504570"/>
            <a:ext cx="6519672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Conceitos introdutórios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380" y="2449829"/>
            <a:ext cx="9705238" cy="286232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/>
              <a:t>Reassentamento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/>
              <a:t>Vias Complementares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/>
              <a:t>Patrocínio Comunitário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/>
              <a:t>Aportes do Governo Federal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8863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Encerramento precoce da parceria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3296" y="2010917"/>
            <a:ext cx="10032696" cy="2000548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Nos casos previstos nos dois itens acima, a OSC deverá comunicar o ocorrido à União para que novos vistos possam ser emitidos para preenchimentos das vagas remanescentes.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No caso indicado no item anterior, a OSC deverá comunicar ao MJSP, para que a(s) vagas(s) liberada(s) possa(m) ser preenchidas. </a:t>
            </a:r>
          </a:p>
        </p:txBody>
      </p:sp>
    </p:spTree>
    <p:extLst>
      <p:ext uri="{BB962C8B-B14F-4D97-AF65-F5344CB8AC3E}">
        <p14:creationId xmlns:p14="http://schemas.microsoft.com/office/powerpoint/2010/main" val="109612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2022474"/>
            <a:ext cx="8366759" cy="2215991"/>
          </a:xfrm>
        </p:spPr>
        <p:txBody>
          <a:bodyPr/>
          <a:lstStyle/>
          <a:p>
            <a:pPr algn="ctr"/>
            <a:r>
              <a:rPr lang="pt-BR" sz="48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Obrigada!</a:t>
            </a:r>
            <a:b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</a:br>
            <a:r>
              <a:rPr lang="pt-BR" sz="3200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Departamento de Migrações</a:t>
            </a:r>
            <a:br>
              <a:rPr lang="pt-BR" sz="3200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</a:br>
            <a:r>
              <a:rPr lang="pt-BR" sz="3200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Secretaria Nacional de Justiça</a:t>
            </a:r>
            <a:br>
              <a:rPr lang="pt-BR" sz="3200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</a:br>
            <a:r>
              <a:rPr lang="pt-BR" sz="3200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Ministério da Justiça e Segurança Pública</a:t>
            </a:r>
          </a:p>
        </p:txBody>
      </p:sp>
    </p:spTree>
    <p:extLst>
      <p:ext uri="{BB962C8B-B14F-4D97-AF65-F5344CB8AC3E}">
        <p14:creationId xmlns:p14="http://schemas.microsoft.com/office/powerpoint/2010/main" val="2228859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905" y="504570"/>
            <a:ext cx="6519672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Objeto do Acordo de Cooperação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6532" y="1628507"/>
            <a:ext cx="9705238" cy="3970318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Realização de parceria para implementar no País, pelo período mínimo de 12 (doze) meses, projeto proposto por OSC sem fins lucrativos de natureza social, para a operacionalização do componente de Patrocínio Comunitário previsto na Portaria Interministerial MJSP/MRE nº 42, de 22 de setembro de 2023.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Pilares de Atuação: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400" dirty="0" err="1"/>
              <a:t>Pré</a:t>
            </a:r>
            <a:r>
              <a:rPr lang="pt-BR" sz="2400" dirty="0"/>
              <a:t>-Partida e movimento;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Recepção e Abrigamento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Acesso a direitos, inclusão socioeconômica e inserção comunitária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6048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905" y="504570"/>
            <a:ext cx="6519672" cy="984885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Pilares de Atuação – </a:t>
            </a:r>
            <a:r>
              <a:rPr lang="pt-BR" sz="3200" b="1" kern="1200" dirty="0" err="1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Pré</a:t>
            </a:r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 Partida e Deslocamento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381" y="2074925"/>
            <a:ext cx="9705238" cy="2954655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Orientação </a:t>
            </a:r>
            <a:r>
              <a:rPr lang="pt-BR" sz="2400" dirty="0" err="1"/>
              <a:t>pré</a:t>
            </a:r>
            <a:r>
              <a:rPr lang="pt-BR" sz="2400" dirty="0"/>
              <a:t>-partida sobre aspectos socioculturais do Brasil e sobre o suporte que receberão das OSC dentro do programa;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Apoio na organização dos documentos necessários à solicitação do visto temporário para fins de acolhida humanitária nas representações consulares do Brasil no Paquistão e Irã;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Apoio logístico e/ou financeiro para o deslocamento e viagem para o Brasil.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211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905" y="504570"/>
            <a:ext cx="6519672" cy="984885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Pilares de Atuação – Recepção e Abrigamento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381" y="1736597"/>
            <a:ext cx="9705238" cy="4678204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Recepção no aeroporto de chegada no Brasil e apoio ao deslocamento do aeroporto para o local de abrigamento proposto;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/>
              <a:t>Abrigamento pelo período recomendado de 12 (doze) meses, em espaço próprio, locado ou cedido. </a:t>
            </a:r>
          </a:p>
          <a:p>
            <a:pPr algn="just"/>
            <a:endParaRPr lang="pt-BR" sz="2400" dirty="0"/>
          </a:p>
          <a:p>
            <a:pPr lvl="1" algn="just"/>
            <a:r>
              <a:rPr lang="pt-BR" sz="2000" dirty="0"/>
              <a:t>A OSC deverá prever alojamento individualizado para cada núcleo familiar, atendendo às recomendações técnicas previstas no Edital. </a:t>
            </a:r>
          </a:p>
          <a:p>
            <a:pPr lvl="1" algn="just"/>
            <a:endParaRPr lang="pt-BR" sz="2000" dirty="0"/>
          </a:p>
          <a:p>
            <a:pPr lvl="1" algn="just"/>
            <a:r>
              <a:rPr lang="pt-BR" sz="2000" dirty="0"/>
              <a:t>Para o caso de pessoas desacompanhadas de familiares, poderão ser previstos espaços coletivos. </a:t>
            </a:r>
          </a:p>
          <a:p>
            <a:pPr lvl="1" algn="just"/>
            <a:endParaRPr lang="pt-BR" sz="2000" dirty="0"/>
          </a:p>
          <a:p>
            <a:pPr lvl="1" algn="just"/>
            <a:r>
              <a:rPr lang="pt-BR" sz="2000" dirty="0"/>
              <a:t>O abrigamento poderá ser feito em parceria com a rede pública e/ou privada local já existente.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63316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1477328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Pilares de Atuação – Acesso a direitos, Inclusão socioeconômica e inserção comunitária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381" y="1791461"/>
            <a:ext cx="9705238" cy="4001095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Orientações a respeito de seus direitos e deveres no Brasil, assim como sobre os mecanismos de prevenção e enfrentamento de violências e violações, incluindo aqueles destinados a grupos historicamente vulnerabilizados;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Orientações sobre aspectos socioculturais, territoriais, de locomoção e de serviços existentes no local de acolhida;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Orientações e acompanhamento para sua regularização documental;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Apoio à sua inserção nos sistemas públicos de saúde (SUS), educação (rede pública de ensino básico) e assistência social (SUAS), incluindo seu cadastro nos programas de transferência de renda e de outros benefícios sociais, quando elegíveis;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Alimentação diária adequada às suas necessidades nutricionais e dietéticas, observando restrições culturais, religiosas e/ou de saúde;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64103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1477328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Pilares de Atuação – Acesso a direitos, Inclusão socioeconômica e inserção comunitária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809749"/>
            <a:ext cx="9705238" cy="3816429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Cursos de português como língua de acolhimento, de educação financeira, dentre outros, oferecidos de forma direta pela OSC ou por meio de parceria com outros atores;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Orientações sobre direitos trabalhistas, acesso ao mercado de trabalho e empreendedorismo, apoio na elaboração de currículos, para a participação de processos seletivos e entrevistas de emprego, entre outras atividades relacionadas à sua inserção socioeconômica;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Orientações e apoio para acesso ao ensino superior, técnico e profissionalizante, os processos de revalidação e reconhecimento de títulos e diplomas;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Apoio psicossocial, com a provisão de acompanhamento técnico especializado;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Orientações sobre processos que envolvam instrumentos jurídicos como contratos e documentos ligados a temas habitacionais, contratos de trabalho, entre outros;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/>
              <a:t>Promover a atuação coordenada dos atores envolvidos diretamente no Programa. 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53696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Responsabilidades das OSC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351508"/>
            <a:ext cx="9705238" cy="4154984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Executar as atividades conforme Proposta de Trabalho aprovada e Plano de Trabalho (modelo constante no Anexo V - "Plano de Trabalho (Modelo)" deste Edital) elaborado;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Indicar públicos do Afeganistão, Apátridas e/ou detentores do visto temporário previsto na Portaria Interministerial MJSP/MRE nº 42, de 22 de setembro de 2023, com os quais pretendem trabalhar, sejam núcleos familiares, mulheres, crianças, pessoas desacompanhadas de familiares, públicos específicos como LGBTQIA+, pessoas vítimas de violência e/ou tráfico de pessoas, idosos ou com deficiência, entre outros.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 OSC poderá apresentar lista com sugestão de nomes que entende estar enquadrados nos perfis com os quais irá trabalhar;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Informar o MJSP sobre a data de chegada dos beneficiários selecionados, com a finalidade de preparar a logística na imigração dos aeroportos brasileiros, especialmente se a chegada envolver grupos grandes de pessoas;</a:t>
            </a:r>
          </a:p>
        </p:txBody>
      </p:sp>
    </p:spTree>
    <p:extLst>
      <p:ext uri="{BB962C8B-B14F-4D97-AF65-F5344CB8AC3E}">
        <p14:creationId xmlns:p14="http://schemas.microsoft.com/office/powerpoint/2010/main" val="3590160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0D131-0166-EBCC-4AB4-4EEAE5F3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9968" y="504570"/>
            <a:ext cx="8366759" cy="492443"/>
          </a:xfrm>
        </p:spPr>
        <p:txBody>
          <a:bodyPr/>
          <a:lstStyle/>
          <a:p>
            <a:pPr algn="ctr"/>
            <a:r>
              <a:rPr lang="pt-BR" sz="3200" b="1" kern="1200" dirty="0">
                <a:solidFill>
                  <a:srgbClr val="4F81BD">
                    <a:lumMod val="75000"/>
                  </a:srgbClr>
                </a:solidFill>
                <a:ea typeface="+mn-ea"/>
                <a:cs typeface="+mn-cs"/>
              </a:rPr>
              <a:t>Responsabilidades das OSC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7C672-C554-E391-B390-C077BD09C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0728" y="1334261"/>
            <a:ext cx="9705238" cy="4001095"/>
          </a:xfrm>
        </p:spPr>
        <p:txBody>
          <a:bodyPr/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Elaborar um Plano de Integração Local para cada núcleo familiar ou pessoa desacompanhada recebida, conforme Anexo XIII "Plano de Integração Local (modelo)";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Dispor de intérprete / facilitador linguístico com conhecimento do idioma falado pelas pessoas a serem beneficiadas pelo Programa e do português, durante o período da parceria;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Participar das capacitações obrigatórias organizadas pela União, com apoio das Organizações Internacionais;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Entregar à União quadrimestralmente relatório das ações desenvolvidas no escopo do programa;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Entregar para a União o relatório final das ações desenvolvidas e a avaliação do programa executado. </a:t>
            </a:r>
          </a:p>
        </p:txBody>
      </p:sp>
    </p:spTree>
    <p:extLst>
      <p:ext uri="{BB962C8B-B14F-4D97-AF65-F5344CB8AC3E}">
        <p14:creationId xmlns:p14="http://schemas.microsoft.com/office/powerpoint/2010/main" val="1401724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1869</Words>
  <Application>Microsoft Office PowerPoint</Application>
  <PresentationFormat>Widescreen</PresentationFormat>
  <Paragraphs>100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</vt:lpstr>
      <vt:lpstr>Calibri</vt:lpstr>
      <vt:lpstr>1_Office Theme</vt:lpstr>
      <vt:lpstr>Apresentação do PowerPoint</vt:lpstr>
      <vt:lpstr>Conceitos introdutórios</vt:lpstr>
      <vt:lpstr>Objeto do Acordo de Cooperação</vt:lpstr>
      <vt:lpstr>Pilares de Atuação – Pré Partida e Deslocamento</vt:lpstr>
      <vt:lpstr>Pilares de Atuação – Recepção e Abrigamento</vt:lpstr>
      <vt:lpstr>Pilares de Atuação – Acesso a direitos, Inclusão socioeconômica e inserção comunitária</vt:lpstr>
      <vt:lpstr>Pilares de Atuação – Acesso a direitos, Inclusão socioeconômica e inserção comunitária</vt:lpstr>
      <vt:lpstr>Responsabilidades das OSC</vt:lpstr>
      <vt:lpstr>Responsabilidades das OSC</vt:lpstr>
      <vt:lpstr>Da Identificação dos Beneficiários</vt:lpstr>
      <vt:lpstr>Da Identificação dos Beneficiários</vt:lpstr>
      <vt:lpstr>Da Identificação dos Beneficiários</vt:lpstr>
      <vt:lpstr>Da Identificação dos Beneficiários</vt:lpstr>
      <vt:lpstr>Quem pode participar?</vt:lpstr>
      <vt:lpstr>Equipe técnica necessária</vt:lpstr>
      <vt:lpstr>Fases do Processo</vt:lpstr>
      <vt:lpstr>Fases do Processo</vt:lpstr>
      <vt:lpstr>Encerramento precoce da parceria</vt:lpstr>
      <vt:lpstr>Encerramento precoce da parceria</vt:lpstr>
      <vt:lpstr>Encerramento precoce da parceria</vt:lpstr>
      <vt:lpstr>Obrigada! Departamento de Migrações Secretaria Nacional de Justiça Ministério da Justiça e Segurança Pública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Luana Maria G. C. Branco Medeiros</dc:creator>
  <cp:lastModifiedBy>Pedro Henrique de Moraes Cicero</cp:lastModifiedBy>
  <cp:revision>2</cp:revision>
  <dcterms:created xsi:type="dcterms:W3CDTF">2024-09-06T12:20:59Z</dcterms:created>
  <dcterms:modified xsi:type="dcterms:W3CDTF">2024-09-06T16:48:00Z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559fe9b-6987-45ef-b918-e76911e153f0_Enabled">
    <vt:lpwstr>true</vt:lpwstr>
  </property>
  <property fmtid="{D5CDD505-2E9C-101B-9397-08002B2CF9AE}" pid="3" name="MSIP_Label_0559fe9b-6987-45ef-b918-e76911e153f0_SetDate">
    <vt:lpwstr>2024-09-06T12:50:58Z</vt:lpwstr>
  </property>
  <property fmtid="{D5CDD505-2E9C-101B-9397-08002B2CF9AE}" pid="4" name="MSIP_Label_0559fe9b-6987-45ef-b918-e76911e153f0_Method">
    <vt:lpwstr>Privileged</vt:lpwstr>
  </property>
  <property fmtid="{D5CDD505-2E9C-101B-9397-08002B2CF9AE}" pid="5" name="MSIP_Label_0559fe9b-6987-45ef-b918-e76911e153f0_Name">
    <vt:lpwstr>Público</vt:lpwstr>
  </property>
  <property fmtid="{D5CDD505-2E9C-101B-9397-08002B2CF9AE}" pid="6" name="MSIP_Label_0559fe9b-6987-45ef-b918-e76911e153f0_SiteId">
    <vt:lpwstr>eb090420-444c-43f7-91f2-4b8da6bfe8e1</vt:lpwstr>
  </property>
  <property fmtid="{D5CDD505-2E9C-101B-9397-08002B2CF9AE}" pid="7" name="MSIP_Label_0559fe9b-6987-45ef-b918-e76911e153f0_ActionId">
    <vt:lpwstr>0f513318-ea62-43f3-9ab9-6bbb992cddd7</vt:lpwstr>
  </property>
  <property fmtid="{D5CDD505-2E9C-101B-9397-08002B2CF9AE}" pid="8" name="MSIP_Label_0559fe9b-6987-45ef-b918-e76911e153f0_ContentBits">
    <vt:lpwstr>0</vt:lpwstr>
  </property>
</Properties>
</file>