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0691813" cy="7559675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3E"/>
    <a:srgbClr val="001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6ED248-F6AF-4541-B4C6-B8EA81537035}" v="130" dt="2020-06-10T17:09:52.844"/>
    <p1510:client id="{54999107-A857-E502-8F0D-4B1522F20711}" v="2" dt="2021-03-10T14:12:11.172"/>
    <p1510:client id="{CD07E0B8-FEB2-44F7-865D-72A8DB27CAF5}" v="132" dt="2020-01-24T14:28:28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30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Quantidade de Produtos 2010 - 2020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270445038539429"/>
          <c:y val="0.2219752476079167"/>
          <c:w val="0.84977576977284441"/>
          <c:h val="0.63934751984103178"/>
        </c:manualLayout>
      </c:layout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Quantidade de Produtos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Plan1!$A$2:$A$13</c:f>
              <c:numCache>
                <c:formatCode>General</c:formatCode>
                <c:ptCount val="12"/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Plan1!$B$2:$B$13</c:f>
              <c:numCache>
                <c:formatCode>General</c:formatCode>
                <c:ptCount val="12"/>
                <c:pt idx="1">
                  <c:v>1282445</c:v>
                </c:pt>
                <c:pt idx="2">
                  <c:v>34932752</c:v>
                </c:pt>
                <c:pt idx="3">
                  <c:v>1985244</c:v>
                </c:pt>
                <c:pt idx="4">
                  <c:v>12360203</c:v>
                </c:pt>
                <c:pt idx="5">
                  <c:v>2123690</c:v>
                </c:pt>
                <c:pt idx="6" formatCode="#,##0">
                  <c:v>172364</c:v>
                </c:pt>
                <c:pt idx="7">
                  <c:v>7649735</c:v>
                </c:pt>
                <c:pt idx="8">
                  <c:v>2451775</c:v>
                </c:pt>
                <c:pt idx="9">
                  <c:v>3739620</c:v>
                </c:pt>
                <c:pt idx="10">
                  <c:v>17315321</c:v>
                </c:pt>
                <c:pt idx="11">
                  <c:v>75573475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9F-47E0-82FA-066FA7EBD02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78916848"/>
        <c:axId val="1278913040"/>
      </c:lineChart>
      <c:catAx>
        <c:axId val="127891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78913040"/>
        <c:crosses val="autoZero"/>
        <c:auto val="1"/>
        <c:lblAlgn val="ctr"/>
        <c:lblOffset val="100"/>
        <c:noMultiLvlLbl val="0"/>
      </c:catAx>
      <c:valAx>
        <c:axId val="1278913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78916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5263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6477" y="3970581"/>
            <a:ext cx="8018860" cy="1825171"/>
          </a:xfrm>
        </p:spPr>
        <p:txBody>
          <a:bodyPr/>
          <a:lstStyle>
            <a:lvl1pPr marL="0" indent="0" algn="ctr">
              <a:buNone/>
              <a:defRPr sz="2105"/>
            </a:lvl1pPr>
            <a:lvl2pPr marL="401004" indent="0" algn="ctr">
              <a:buNone/>
              <a:defRPr sz="1754"/>
            </a:lvl2pPr>
            <a:lvl3pPr marL="802006" indent="0" algn="ctr">
              <a:buNone/>
              <a:defRPr sz="1579"/>
            </a:lvl3pPr>
            <a:lvl4pPr marL="1203010" indent="0" algn="ctr">
              <a:buNone/>
              <a:defRPr sz="1403"/>
            </a:lvl4pPr>
            <a:lvl5pPr marL="1604014" indent="0" algn="ctr">
              <a:buNone/>
              <a:defRPr sz="1403"/>
            </a:lvl5pPr>
            <a:lvl6pPr marL="2005018" indent="0" algn="ctr">
              <a:buNone/>
              <a:defRPr sz="1403"/>
            </a:lvl6pPr>
            <a:lvl7pPr marL="2406020" indent="0" algn="ctr">
              <a:buNone/>
              <a:defRPr sz="1403"/>
            </a:lvl7pPr>
            <a:lvl8pPr marL="2807024" indent="0" algn="ctr">
              <a:buNone/>
              <a:defRPr sz="1403"/>
            </a:lvl8pPr>
            <a:lvl9pPr marL="3208027" indent="0" algn="ctr">
              <a:buNone/>
              <a:defRPr sz="1403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966D-223D-4A44-A0EE-E304C2BFA0D4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8D9F-EA6D-4A36-A025-E6C5447FD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9054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966D-223D-4A44-A0EE-E304C2BFA0D4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8D9F-EA6D-4A36-A025-E6C5447FD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104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966D-223D-4A44-A0EE-E304C2BFA0D4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8D9F-EA6D-4A36-A025-E6C5447FD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085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966D-223D-4A44-A0EE-E304C2BFA0D4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8D9F-EA6D-4A36-A025-E6C5447FD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23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90" cy="3144614"/>
          </a:xfrm>
        </p:spPr>
        <p:txBody>
          <a:bodyPr anchor="b"/>
          <a:lstStyle>
            <a:lvl1pPr>
              <a:defRPr sz="5263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9493" y="5059035"/>
            <a:ext cx="9221690" cy="1653678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100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2006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301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4014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501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602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7024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8027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966D-223D-4A44-A0EE-E304C2BFA0D4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8D9F-EA6D-4A36-A025-E6C5447FD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686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35063" y="2012414"/>
            <a:ext cx="4544021" cy="479654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12729" y="2012414"/>
            <a:ext cx="4544021" cy="479654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966D-223D-4A44-A0EE-E304C2BFA0D4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8D9F-EA6D-4A36-A025-E6C5447FD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513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6454" y="402484"/>
            <a:ext cx="9221690" cy="1461188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9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04" indent="0">
              <a:buNone/>
              <a:defRPr sz="1754" b="1"/>
            </a:lvl2pPr>
            <a:lvl3pPr marL="802006" indent="0">
              <a:buNone/>
              <a:defRPr sz="1579" b="1"/>
            </a:lvl3pPr>
            <a:lvl4pPr marL="1203010" indent="0">
              <a:buNone/>
              <a:defRPr sz="1403" b="1"/>
            </a:lvl4pPr>
            <a:lvl5pPr marL="1604014" indent="0">
              <a:buNone/>
              <a:defRPr sz="1403" b="1"/>
            </a:lvl5pPr>
            <a:lvl6pPr marL="2005018" indent="0">
              <a:buNone/>
              <a:defRPr sz="1403" b="1"/>
            </a:lvl6pPr>
            <a:lvl7pPr marL="2406020" indent="0">
              <a:buNone/>
              <a:defRPr sz="1403" b="1"/>
            </a:lvl7pPr>
            <a:lvl8pPr marL="2807024" indent="0">
              <a:buNone/>
              <a:defRPr sz="1403" b="1"/>
            </a:lvl8pPr>
            <a:lvl9pPr marL="3208027" indent="0">
              <a:buNone/>
              <a:defRPr sz="140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9" cy="406157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4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1004" indent="0">
              <a:buNone/>
              <a:defRPr sz="1754" b="1"/>
            </a:lvl2pPr>
            <a:lvl3pPr marL="802006" indent="0">
              <a:buNone/>
              <a:defRPr sz="1579" b="1"/>
            </a:lvl3pPr>
            <a:lvl4pPr marL="1203010" indent="0">
              <a:buNone/>
              <a:defRPr sz="1403" b="1"/>
            </a:lvl4pPr>
            <a:lvl5pPr marL="1604014" indent="0">
              <a:buNone/>
              <a:defRPr sz="1403" b="1"/>
            </a:lvl5pPr>
            <a:lvl6pPr marL="2005018" indent="0">
              <a:buNone/>
              <a:defRPr sz="1403" b="1"/>
            </a:lvl6pPr>
            <a:lvl7pPr marL="2406020" indent="0">
              <a:buNone/>
              <a:defRPr sz="1403" b="1"/>
            </a:lvl7pPr>
            <a:lvl8pPr marL="2807024" indent="0">
              <a:buNone/>
              <a:defRPr sz="1403" b="1"/>
            </a:lvl8pPr>
            <a:lvl9pPr marL="3208027" indent="0">
              <a:buNone/>
              <a:defRPr sz="140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4" cy="406157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966D-223D-4A44-A0EE-E304C2BFA0D4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8D9F-EA6D-4A36-A025-E6C5447FD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0120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966D-223D-4A44-A0EE-E304C2BFA0D4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8D9F-EA6D-4A36-A025-E6C5447FD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982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966D-223D-4A44-A0EE-E304C2BFA0D4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8D9F-EA6D-4A36-A025-E6C5447FD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314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45416" y="1088455"/>
            <a:ext cx="5412729" cy="5372269"/>
          </a:xfrm>
        </p:spPr>
        <p:txBody>
          <a:bodyPr/>
          <a:lstStyle>
            <a:lvl1pPr>
              <a:defRPr sz="2806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1004" indent="0">
              <a:buNone/>
              <a:defRPr sz="1228"/>
            </a:lvl2pPr>
            <a:lvl3pPr marL="802006" indent="0">
              <a:buNone/>
              <a:defRPr sz="1052"/>
            </a:lvl3pPr>
            <a:lvl4pPr marL="1203010" indent="0">
              <a:buNone/>
              <a:defRPr sz="877"/>
            </a:lvl4pPr>
            <a:lvl5pPr marL="1604014" indent="0">
              <a:buNone/>
              <a:defRPr sz="877"/>
            </a:lvl5pPr>
            <a:lvl6pPr marL="2005018" indent="0">
              <a:buNone/>
              <a:defRPr sz="877"/>
            </a:lvl6pPr>
            <a:lvl7pPr marL="2406020" indent="0">
              <a:buNone/>
              <a:defRPr sz="877"/>
            </a:lvl7pPr>
            <a:lvl8pPr marL="2807024" indent="0">
              <a:buNone/>
              <a:defRPr sz="877"/>
            </a:lvl8pPr>
            <a:lvl9pPr marL="3208027" indent="0">
              <a:buNone/>
              <a:defRPr sz="877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966D-223D-4A44-A0EE-E304C2BFA0D4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8D9F-EA6D-4A36-A025-E6C5447FD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476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45416" y="1088455"/>
            <a:ext cx="5412729" cy="5372269"/>
          </a:xfrm>
        </p:spPr>
        <p:txBody>
          <a:bodyPr/>
          <a:lstStyle>
            <a:lvl1pPr marL="0" indent="0">
              <a:buNone/>
              <a:defRPr sz="2806"/>
            </a:lvl1pPr>
            <a:lvl2pPr marL="401004" indent="0">
              <a:buNone/>
              <a:defRPr sz="2456"/>
            </a:lvl2pPr>
            <a:lvl3pPr marL="802006" indent="0">
              <a:buNone/>
              <a:defRPr sz="2105"/>
            </a:lvl3pPr>
            <a:lvl4pPr marL="1203010" indent="0">
              <a:buNone/>
              <a:defRPr sz="1754"/>
            </a:lvl4pPr>
            <a:lvl5pPr marL="1604014" indent="0">
              <a:buNone/>
              <a:defRPr sz="1754"/>
            </a:lvl5pPr>
            <a:lvl6pPr marL="2005018" indent="0">
              <a:buNone/>
              <a:defRPr sz="1754"/>
            </a:lvl6pPr>
            <a:lvl7pPr marL="2406020" indent="0">
              <a:buNone/>
              <a:defRPr sz="1754"/>
            </a:lvl7pPr>
            <a:lvl8pPr marL="2807024" indent="0">
              <a:buNone/>
              <a:defRPr sz="1754"/>
            </a:lvl8pPr>
            <a:lvl9pPr marL="3208027" indent="0">
              <a:buNone/>
              <a:defRPr sz="1754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1004" indent="0">
              <a:buNone/>
              <a:defRPr sz="1228"/>
            </a:lvl2pPr>
            <a:lvl3pPr marL="802006" indent="0">
              <a:buNone/>
              <a:defRPr sz="1052"/>
            </a:lvl3pPr>
            <a:lvl4pPr marL="1203010" indent="0">
              <a:buNone/>
              <a:defRPr sz="877"/>
            </a:lvl4pPr>
            <a:lvl5pPr marL="1604014" indent="0">
              <a:buNone/>
              <a:defRPr sz="877"/>
            </a:lvl5pPr>
            <a:lvl6pPr marL="2005018" indent="0">
              <a:buNone/>
              <a:defRPr sz="877"/>
            </a:lvl6pPr>
            <a:lvl7pPr marL="2406020" indent="0">
              <a:buNone/>
              <a:defRPr sz="877"/>
            </a:lvl7pPr>
            <a:lvl8pPr marL="2807024" indent="0">
              <a:buNone/>
              <a:defRPr sz="877"/>
            </a:lvl8pPr>
            <a:lvl9pPr marL="3208027" indent="0">
              <a:buNone/>
              <a:defRPr sz="877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966D-223D-4A44-A0EE-E304C2BFA0D4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8D9F-EA6D-4A36-A025-E6C5447FD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612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90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90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35063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966D-223D-4A44-A0EE-E304C2BFA0D4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541664" y="7006699"/>
            <a:ext cx="360848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28D9F-EA6D-4A36-A025-E6C5447FDF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32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802006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501" indent="-200501" algn="l" defTabSz="802006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505" indent="-200501" algn="l" defTabSz="802006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508" indent="-200501" algn="l" defTabSz="802006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512" indent="-200501" algn="l" defTabSz="802006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516" indent="-200501" algn="l" defTabSz="802006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518" indent="-200501" algn="l" defTabSz="802006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522" indent="-200501" algn="l" defTabSz="802006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526" indent="-200501" algn="l" defTabSz="802006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530" indent="-200501" algn="l" defTabSz="802006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02006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1004" algn="l" defTabSz="802006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2006" algn="l" defTabSz="802006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3010" algn="l" defTabSz="802006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4014" algn="l" defTabSz="802006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5018" algn="l" defTabSz="802006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6020" algn="l" defTabSz="802006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7024" algn="l" defTabSz="802006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8027" algn="l" defTabSz="802006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0.png"/><Relationship Id="rId4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4.png"/><Relationship Id="rId7" Type="http://schemas.openxmlformats.org/officeDocument/2006/relationships/image" Target="../media/image1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35896" y="3235060"/>
            <a:ext cx="9999388" cy="9387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sz="3500" b="1" dirty="0">
                <a:solidFill>
                  <a:schemeClr val="bg1"/>
                </a:solidFill>
                <a:latin typeface="Arial Narrow"/>
                <a:ea typeface="Verdana"/>
                <a:cs typeface="Verdana"/>
              </a:rPr>
              <a:t>Mudanças Estratégicas na Gestão </a:t>
            </a:r>
            <a:endParaRPr lang="pt-BR" sz="3500" dirty="0">
              <a:solidFill>
                <a:schemeClr val="bg1"/>
              </a:solidFill>
              <a:latin typeface="Arial Narrow"/>
              <a:ea typeface="Verdana"/>
              <a:cs typeface="Verdana"/>
            </a:endParaRPr>
          </a:p>
          <a:p>
            <a:endParaRPr lang="pt-BR" sz="2000" dirty="0">
              <a:solidFill>
                <a:schemeClr val="bg1"/>
              </a:solidFill>
              <a:latin typeface="Arial Narrow"/>
              <a:ea typeface="Verdana"/>
              <a:cs typeface="Verdana"/>
            </a:endParaRPr>
          </a:p>
        </p:txBody>
      </p:sp>
      <p:pic>
        <p:nvPicPr>
          <p:cNvPr id="11" name="Imagem 10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894A00B6-A018-473C-98CE-D33DAFA081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44"/>
          <a:stretch/>
        </p:blipFill>
        <p:spPr>
          <a:xfrm>
            <a:off x="0" y="1"/>
            <a:ext cx="10691813" cy="755967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8BFDEBA-2683-4588-A3BD-A5A4EA671B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9" b="30506"/>
          <a:stretch/>
        </p:blipFill>
        <p:spPr>
          <a:xfrm>
            <a:off x="5568462" y="4625025"/>
            <a:ext cx="3740700" cy="820616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115D4C4F-0575-44A2-AF40-45CD99A0EA76}"/>
              </a:ext>
            </a:extLst>
          </p:cNvPr>
          <p:cNvSpPr txBox="1"/>
          <p:nvPr/>
        </p:nvSpPr>
        <p:spPr>
          <a:xfrm>
            <a:off x="738553" y="3123348"/>
            <a:ext cx="7807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</a:rPr>
              <a:t>Consumidor em números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DAD7600-068B-4002-806C-2227C9655E1E}"/>
              </a:ext>
            </a:extLst>
          </p:cNvPr>
          <p:cNvSpPr txBox="1"/>
          <p:nvPr/>
        </p:nvSpPr>
        <p:spPr>
          <a:xfrm>
            <a:off x="780469" y="3779837"/>
            <a:ext cx="7115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Reclamações de consumo em 2020</a:t>
            </a:r>
          </a:p>
        </p:txBody>
      </p:sp>
    </p:spTree>
    <p:extLst>
      <p:ext uri="{BB962C8B-B14F-4D97-AF65-F5344CB8AC3E}">
        <p14:creationId xmlns:p14="http://schemas.microsoft.com/office/powerpoint/2010/main" val="243959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Gráfico&#10;&#10;Descrição gerada automaticamente">
            <a:extLst>
              <a:ext uri="{FF2B5EF4-FFF2-40B4-BE49-F238E27FC236}">
                <a16:creationId xmlns:a16="http://schemas.microsoft.com/office/drawing/2014/main" id="{650BD5F3-F3D7-400F-BE95-43691116F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85"/>
          <a:stretch/>
        </p:blipFill>
        <p:spPr>
          <a:xfrm>
            <a:off x="-155887" y="-9236"/>
            <a:ext cx="10847700" cy="755967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9F335CA-FD0D-40A2-B480-6B5D8BB653FD}"/>
              </a:ext>
            </a:extLst>
          </p:cNvPr>
          <p:cNvSpPr/>
          <p:nvPr/>
        </p:nvSpPr>
        <p:spPr>
          <a:xfrm>
            <a:off x="7207610" y="6834873"/>
            <a:ext cx="3232727" cy="597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8B20535-6A8D-4F2C-9B4D-81F460C7AA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356" y="6031348"/>
            <a:ext cx="3727795" cy="209662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871A05A-D8BA-4FBF-846D-8EA2FD88DE3E}"/>
              </a:ext>
            </a:extLst>
          </p:cNvPr>
          <p:cNvSpPr txBox="1"/>
          <p:nvPr/>
        </p:nvSpPr>
        <p:spPr>
          <a:xfrm>
            <a:off x="169086" y="978513"/>
            <a:ext cx="10353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Índices de Solução por Segmento</a:t>
            </a:r>
          </a:p>
          <a:p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34B5EA6-BD4D-4DAE-91D8-08E16A76D85B}"/>
              </a:ext>
            </a:extLst>
          </p:cNvPr>
          <p:cNvSpPr txBox="1"/>
          <p:nvPr/>
        </p:nvSpPr>
        <p:spPr>
          <a:xfrm>
            <a:off x="169087" y="1236918"/>
            <a:ext cx="909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Sindec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Consumidor.gov.br – 2020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258ABEF-A313-46E0-B7FF-6ECE10BEEE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786" y="1816550"/>
            <a:ext cx="903203" cy="90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6240EED6-2F43-4681-9273-A0F12CF9D6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756" y="1649247"/>
            <a:ext cx="125888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9BDF16F6-5BC2-4E7A-81D5-8E577E695CBB}"/>
              </a:ext>
            </a:extLst>
          </p:cNvPr>
          <p:cNvSpPr txBox="1"/>
          <p:nvPr/>
        </p:nvSpPr>
        <p:spPr>
          <a:xfrm>
            <a:off x="552450" y="2103263"/>
            <a:ext cx="3990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Índice médio de solução nos Procons: </a:t>
            </a:r>
            <a:r>
              <a:rPr lang="pt-BR" sz="24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74,8%</a:t>
            </a:r>
            <a:endParaRPr lang="pt-BR" sz="24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79BAAA9-5D0B-40A4-89FA-75BED40B9B6E}"/>
              </a:ext>
            </a:extLst>
          </p:cNvPr>
          <p:cNvSpPr txBox="1"/>
          <p:nvPr/>
        </p:nvSpPr>
        <p:spPr>
          <a:xfrm>
            <a:off x="6029325" y="2103263"/>
            <a:ext cx="3990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Índice médio de solução no Consumidor.gov.br: </a:t>
            </a:r>
            <a:r>
              <a:rPr lang="pt-BR" sz="2400" b="1" dirty="0">
                <a:solidFill>
                  <a:srgbClr val="00A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78,4%</a:t>
            </a:r>
          </a:p>
        </p:txBody>
      </p:sp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CA1A9C00-A93E-44EF-B839-BFE5C09098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204610"/>
              </p:ext>
            </p:extLst>
          </p:nvPr>
        </p:nvGraphicFramePr>
        <p:xfrm>
          <a:off x="1188164" y="3072849"/>
          <a:ext cx="8315483" cy="3352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3567">
                  <a:extLst>
                    <a:ext uri="{9D8B030D-6E8A-4147-A177-3AD203B41FA5}">
                      <a16:colId xmlns:a16="http://schemas.microsoft.com/office/drawing/2014/main" val="1722896009"/>
                    </a:ext>
                  </a:extLst>
                </a:gridCol>
                <a:gridCol w="2375958">
                  <a:extLst>
                    <a:ext uri="{9D8B030D-6E8A-4147-A177-3AD203B41FA5}">
                      <a16:colId xmlns:a16="http://schemas.microsoft.com/office/drawing/2014/main" val="2816850163"/>
                    </a:ext>
                  </a:extLst>
                </a:gridCol>
                <a:gridCol w="2375958">
                  <a:extLst>
                    <a:ext uri="{9D8B030D-6E8A-4147-A177-3AD203B41FA5}">
                      <a16:colId xmlns:a16="http://schemas.microsoft.com/office/drawing/2014/main" val="2585854443"/>
                    </a:ext>
                  </a:extLst>
                </a:gridCol>
              </a:tblGrid>
              <a:tr h="4628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Segmento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Sindec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Consumidor.gov.br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5155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Telecomunicações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9538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Serviços Financeiros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1552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Comércio Eletrônico e Varejo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00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Saúde Suplementar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7512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Transporte Aéreo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672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Indústria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2087313"/>
                  </a:ext>
                </a:extLst>
              </a:tr>
              <a:tr h="34988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Energia Elétrica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241896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Turismo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4540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903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Gráfico&#10;&#10;Descrição gerada automaticamente">
            <a:extLst>
              <a:ext uri="{FF2B5EF4-FFF2-40B4-BE49-F238E27FC236}">
                <a16:creationId xmlns:a16="http://schemas.microsoft.com/office/drawing/2014/main" id="{650BD5F3-F3D7-400F-BE95-43691116F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85"/>
          <a:stretch/>
        </p:blipFill>
        <p:spPr>
          <a:xfrm>
            <a:off x="-155887" y="-9236"/>
            <a:ext cx="10847700" cy="755967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9F335CA-FD0D-40A2-B480-6B5D8BB653FD}"/>
              </a:ext>
            </a:extLst>
          </p:cNvPr>
          <p:cNvSpPr/>
          <p:nvPr/>
        </p:nvSpPr>
        <p:spPr>
          <a:xfrm>
            <a:off x="7207610" y="6834873"/>
            <a:ext cx="3232727" cy="597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8B20535-6A8D-4F2C-9B4D-81F460C7AA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356" y="6031348"/>
            <a:ext cx="3727795" cy="209662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871A05A-D8BA-4FBF-846D-8EA2FD88DE3E}"/>
              </a:ext>
            </a:extLst>
          </p:cNvPr>
          <p:cNvSpPr txBox="1"/>
          <p:nvPr/>
        </p:nvSpPr>
        <p:spPr>
          <a:xfrm>
            <a:off x="169086" y="978513"/>
            <a:ext cx="10353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Assuntos mais Reclamados</a:t>
            </a:r>
          </a:p>
          <a:p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34B5EA6-BD4D-4DAE-91D8-08E16A76D85B}"/>
              </a:ext>
            </a:extLst>
          </p:cNvPr>
          <p:cNvSpPr txBox="1"/>
          <p:nvPr/>
        </p:nvSpPr>
        <p:spPr>
          <a:xfrm>
            <a:off x="169087" y="1236918"/>
            <a:ext cx="909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Sindec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Consumidor.gov.br – 2020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5C610FE1-51F3-455C-BBDA-C463D15B29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221" y="1759264"/>
            <a:ext cx="125888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61B314D6-02B0-4D19-AE3F-619134F8AE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340" y="2192496"/>
            <a:ext cx="35591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8FFAD3B3-2096-4F04-BB2F-7F730C790B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0521"/>
          <a:stretch/>
        </p:blipFill>
        <p:spPr>
          <a:xfrm>
            <a:off x="87986" y="3140352"/>
            <a:ext cx="4935854" cy="3200961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B4D69E62-DB3C-4D3E-A121-1EB9C9CF5B1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4347"/>
          <a:stretch/>
        </p:blipFill>
        <p:spPr>
          <a:xfrm>
            <a:off x="4982840" y="3090647"/>
            <a:ext cx="5679633" cy="363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0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Gráfico&#10;&#10;Descrição gerada automaticamente">
            <a:extLst>
              <a:ext uri="{FF2B5EF4-FFF2-40B4-BE49-F238E27FC236}">
                <a16:creationId xmlns:a16="http://schemas.microsoft.com/office/drawing/2014/main" id="{650BD5F3-F3D7-400F-BE95-43691116F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85"/>
          <a:stretch/>
        </p:blipFill>
        <p:spPr>
          <a:xfrm>
            <a:off x="-155887" y="-9236"/>
            <a:ext cx="10847700" cy="755967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9F335CA-FD0D-40A2-B480-6B5D8BB653FD}"/>
              </a:ext>
            </a:extLst>
          </p:cNvPr>
          <p:cNvSpPr/>
          <p:nvPr/>
        </p:nvSpPr>
        <p:spPr>
          <a:xfrm>
            <a:off x="7207610" y="6834873"/>
            <a:ext cx="3232727" cy="597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8B20535-6A8D-4F2C-9B4D-81F460C7AA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356" y="6031348"/>
            <a:ext cx="3727795" cy="209662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871A05A-D8BA-4FBF-846D-8EA2FD88DE3E}"/>
              </a:ext>
            </a:extLst>
          </p:cNvPr>
          <p:cNvSpPr txBox="1"/>
          <p:nvPr/>
        </p:nvSpPr>
        <p:spPr>
          <a:xfrm>
            <a:off x="169086" y="978513"/>
            <a:ext cx="10353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Principais Problemas</a:t>
            </a:r>
          </a:p>
          <a:p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34B5EA6-BD4D-4DAE-91D8-08E16A76D85B}"/>
              </a:ext>
            </a:extLst>
          </p:cNvPr>
          <p:cNvSpPr txBox="1"/>
          <p:nvPr/>
        </p:nvSpPr>
        <p:spPr>
          <a:xfrm>
            <a:off x="169087" y="1236918"/>
            <a:ext cx="909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Sindec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 Consumidor.gov.br – 2020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BFD0875D-397E-4CDD-AF8C-030503D758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053" y="1770033"/>
            <a:ext cx="1258888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4DF2BF14-663D-4FB2-8046-43BABD0F81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209" y="2350303"/>
            <a:ext cx="35591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40CD41B0-A34B-4E19-9855-9778CEC5521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2317"/>
          <a:stretch/>
        </p:blipFill>
        <p:spPr>
          <a:xfrm>
            <a:off x="-42352" y="2847461"/>
            <a:ext cx="5945697" cy="2638939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31B9BFC0-A33F-467D-9015-803AF00C874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341" r="23241"/>
          <a:stretch/>
        </p:blipFill>
        <p:spPr>
          <a:xfrm>
            <a:off x="6250912" y="2688014"/>
            <a:ext cx="4234376" cy="246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12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Gráfico&#10;&#10;Descrição gerada automaticamente">
            <a:extLst>
              <a:ext uri="{FF2B5EF4-FFF2-40B4-BE49-F238E27FC236}">
                <a16:creationId xmlns:a16="http://schemas.microsoft.com/office/drawing/2014/main" id="{650BD5F3-F3D7-400F-BE95-43691116F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85"/>
          <a:stretch/>
        </p:blipFill>
        <p:spPr>
          <a:xfrm>
            <a:off x="-155887" y="-9236"/>
            <a:ext cx="10847700" cy="755967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9F335CA-FD0D-40A2-B480-6B5D8BB653FD}"/>
              </a:ext>
            </a:extLst>
          </p:cNvPr>
          <p:cNvSpPr/>
          <p:nvPr/>
        </p:nvSpPr>
        <p:spPr>
          <a:xfrm>
            <a:off x="7207610" y="6834873"/>
            <a:ext cx="3232727" cy="597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8B20535-6A8D-4F2C-9B4D-81F460C7AA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356" y="6031348"/>
            <a:ext cx="3727795" cy="209662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871A05A-D8BA-4FBF-846D-8EA2FD88DE3E}"/>
              </a:ext>
            </a:extLst>
          </p:cNvPr>
          <p:cNvSpPr txBox="1"/>
          <p:nvPr/>
        </p:nvSpPr>
        <p:spPr>
          <a:xfrm>
            <a:off x="169086" y="978513"/>
            <a:ext cx="10353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Empresas mais reclamadas nos Procons em 2020</a:t>
            </a:r>
          </a:p>
          <a:p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34B5EA6-BD4D-4DAE-91D8-08E16A76D85B}"/>
              </a:ext>
            </a:extLst>
          </p:cNvPr>
          <p:cNvSpPr txBox="1"/>
          <p:nvPr/>
        </p:nvSpPr>
        <p:spPr>
          <a:xfrm>
            <a:off x="169087" y="1236918"/>
            <a:ext cx="909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 sua participação no Consumidor.gov.br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3A1A1105-653D-4DB8-8EB6-D575BEF21E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246" y="1883249"/>
            <a:ext cx="825965" cy="82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DA6E29EC-5C22-4ECD-8C61-EF9ECECADA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94" y="1883249"/>
            <a:ext cx="1117671" cy="103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A42456B1-5AE5-4953-90E1-2C0094664D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4585" y="1735559"/>
            <a:ext cx="5820947" cy="502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07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Gráfico&#10;&#10;Descrição gerada automaticamente">
            <a:extLst>
              <a:ext uri="{FF2B5EF4-FFF2-40B4-BE49-F238E27FC236}">
                <a16:creationId xmlns:a16="http://schemas.microsoft.com/office/drawing/2014/main" id="{650BD5F3-F3D7-400F-BE95-43691116F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85"/>
          <a:stretch/>
        </p:blipFill>
        <p:spPr>
          <a:xfrm>
            <a:off x="-155887" y="-9236"/>
            <a:ext cx="10847700" cy="755967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9F335CA-FD0D-40A2-B480-6B5D8BB653FD}"/>
              </a:ext>
            </a:extLst>
          </p:cNvPr>
          <p:cNvSpPr/>
          <p:nvPr/>
        </p:nvSpPr>
        <p:spPr>
          <a:xfrm>
            <a:off x="7207610" y="6834873"/>
            <a:ext cx="3232727" cy="597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8B20535-6A8D-4F2C-9B4D-81F460C7AA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356" y="6031348"/>
            <a:ext cx="3727795" cy="209662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871A05A-D8BA-4FBF-846D-8EA2FD88DE3E}"/>
              </a:ext>
            </a:extLst>
          </p:cNvPr>
          <p:cNvSpPr txBox="1"/>
          <p:nvPr/>
        </p:nvSpPr>
        <p:spPr>
          <a:xfrm>
            <a:off x="169086" y="978513"/>
            <a:ext cx="10353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Empresas mais reclamadas nos Procons em 2020</a:t>
            </a:r>
          </a:p>
          <a:p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34B5EA6-BD4D-4DAE-91D8-08E16A76D85B}"/>
              </a:ext>
            </a:extLst>
          </p:cNvPr>
          <p:cNvSpPr txBox="1"/>
          <p:nvPr/>
        </p:nvSpPr>
        <p:spPr>
          <a:xfrm>
            <a:off x="169087" y="1236918"/>
            <a:ext cx="909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 sua participação no Consumidor.gov.br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983F7DA3-91B2-477C-90D2-64A070E60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8369" y="1643428"/>
            <a:ext cx="5614067" cy="502206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58203B0-2790-4420-9795-68C6BB0CF9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246" y="1883249"/>
            <a:ext cx="825965" cy="82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6A3AB5E9-E8C5-41A5-ADB8-C55F30C0F6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94" y="1883249"/>
            <a:ext cx="1117671" cy="103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304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Gráfico&#10;&#10;Descrição gerada automaticamente">
            <a:extLst>
              <a:ext uri="{FF2B5EF4-FFF2-40B4-BE49-F238E27FC236}">
                <a16:creationId xmlns:a16="http://schemas.microsoft.com/office/drawing/2014/main" id="{650BD5F3-F3D7-400F-BE95-43691116F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85"/>
          <a:stretch/>
        </p:blipFill>
        <p:spPr>
          <a:xfrm>
            <a:off x="-155887" y="-9236"/>
            <a:ext cx="10847700" cy="755967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9F335CA-FD0D-40A2-B480-6B5D8BB653FD}"/>
              </a:ext>
            </a:extLst>
          </p:cNvPr>
          <p:cNvSpPr/>
          <p:nvPr/>
        </p:nvSpPr>
        <p:spPr>
          <a:xfrm>
            <a:off x="7207610" y="6834873"/>
            <a:ext cx="3232727" cy="597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8B20535-6A8D-4F2C-9B4D-81F460C7AA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356" y="6031348"/>
            <a:ext cx="3727795" cy="209662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871A05A-D8BA-4FBF-846D-8EA2FD88DE3E}"/>
              </a:ext>
            </a:extLst>
          </p:cNvPr>
          <p:cNvSpPr txBox="1"/>
          <p:nvPr/>
        </p:nvSpPr>
        <p:spPr>
          <a:xfrm>
            <a:off x="169086" y="978513"/>
            <a:ext cx="10353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Campanhas de recall promovidas em 2020 (por produtos)</a:t>
            </a:r>
          </a:p>
          <a:p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2279D31-D7E2-4764-8F44-A836C263E46E}"/>
              </a:ext>
            </a:extLst>
          </p:cNvPr>
          <p:cNvSpPr txBox="1"/>
          <p:nvPr/>
        </p:nvSpPr>
        <p:spPr>
          <a:xfrm>
            <a:off x="314036" y="6311154"/>
            <a:ext cx="9901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 O Brasil é o único país não membro da OCDE a aderir a recomendações sobre segurança de produtos</a:t>
            </a:r>
          </a:p>
        </p:txBody>
      </p:sp>
      <p:graphicFrame>
        <p:nvGraphicFramePr>
          <p:cNvPr id="13" name="Espaço Reservado para Conteúdo 11">
            <a:extLst>
              <a:ext uri="{FF2B5EF4-FFF2-40B4-BE49-F238E27FC236}">
                <a16:creationId xmlns:a16="http://schemas.microsoft.com/office/drawing/2014/main" id="{8E0B7031-31B3-49A3-87CF-D682EB575C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563921"/>
              </p:ext>
            </p:extLst>
          </p:nvPr>
        </p:nvGraphicFramePr>
        <p:xfrm>
          <a:off x="2479729" y="1617982"/>
          <a:ext cx="6028839" cy="4584381"/>
        </p:xfrm>
        <a:graphic>
          <a:graphicData uri="http://schemas.openxmlformats.org/drawingml/2006/table">
            <a:tbl>
              <a:tblPr firstRow="1" firstCol="1" bandRow="1"/>
              <a:tblGrid>
                <a:gridCol w="2066063">
                  <a:extLst>
                    <a:ext uri="{9D8B030D-6E8A-4147-A177-3AD203B41FA5}">
                      <a16:colId xmlns:a16="http://schemas.microsoft.com/office/drawing/2014/main" val="2491379941"/>
                    </a:ext>
                  </a:extLst>
                </a:gridCol>
                <a:gridCol w="1480986">
                  <a:extLst>
                    <a:ext uri="{9D8B030D-6E8A-4147-A177-3AD203B41FA5}">
                      <a16:colId xmlns:a16="http://schemas.microsoft.com/office/drawing/2014/main" val="3961233953"/>
                    </a:ext>
                  </a:extLst>
                </a:gridCol>
                <a:gridCol w="2481790">
                  <a:extLst>
                    <a:ext uri="{9D8B030D-6E8A-4147-A177-3AD203B41FA5}">
                      <a16:colId xmlns:a16="http://schemas.microsoft.com/office/drawing/2014/main" val="2126518335"/>
                    </a:ext>
                  </a:extLst>
                </a:gridCol>
              </a:tblGrid>
              <a:tr h="799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400" b="1">
                          <a:effectLst/>
                          <a:latin typeface="Bahnschrift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Classificação </a:t>
                      </a: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Produto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400" b="1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Número de recalls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400" b="1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Quantidade de Produtos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481891"/>
                  </a:ext>
                </a:extLst>
              </a:tr>
              <a:tr h="218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Bahnschrift Light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Cervejas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Bahnschrift Light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Bahnschrift Light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82 lotes + 60.804.072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27113"/>
                  </a:ext>
                </a:extLst>
              </a:tr>
              <a:tr h="218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Bahnschrift Light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Medicamentos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Bahnschrift Light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Bahnschrift Light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13.609.792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577049"/>
                  </a:ext>
                </a:extLst>
              </a:tr>
              <a:tr h="218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Bahnschrift Light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Automóveis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Bahnschrift Light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Bahnschrift Light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1.077.241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1181220"/>
                  </a:ext>
                </a:extLst>
              </a:tr>
              <a:tr h="218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Bahnschrift Light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Motocicletas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Bahnschrift Light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Bahnschrift Light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45.045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4115123"/>
                  </a:ext>
                </a:extLst>
              </a:tr>
              <a:tr h="451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Bahnschrift Light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Caminhões e ônibus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Bahnschrift Light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Bahnschrift Light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34.016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440479"/>
                  </a:ext>
                </a:extLst>
              </a:tr>
              <a:tr h="451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Bahnschrift Light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Eletrodomésticos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Bahnschrift Light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Bahnschrift Light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1.117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668875"/>
                  </a:ext>
                </a:extLst>
              </a:tr>
              <a:tr h="451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Bahnschrift Light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Motos Aquáticas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Bahnschrift Light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Bahnschrift Light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1829489"/>
                  </a:ext>
                </a:extLst>
              </a:tr>
              <a:tr h="218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Bahnschrift Light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Alimentos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Bahnschrift Light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Bahnschrift Light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732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964314"/>
                  </a:ext>
                </a:extLst>
              </a:tr>
              <a:tr h="218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Bahnschrift Light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Bicicletas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Bahnschrift Light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Bahnschrift Light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7018007"/>
                  </a:ext>
                </a:extLst>
              </a:tr>
              <a:tr h="451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Bahnschrift Light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Produtos Infantis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Bahnschrift Light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Bahnschrift Light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508544"/>
                  </a:ext>
                </a:extLst>
              </a:tr>
              <a:tr h="451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Bahnschrift Light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Acessórios automotivos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Bahnschrift Light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Bahnschrift Light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024541"/>
                  </a:ext>
                </a:extLst>
              </a:tr>
              <a:tr h="218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75.573.475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687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031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Gráfico&#10;&#10;Descrição gerada automaticamente">
            <a:extLst>
              <a:ext uri="{FF2B5EF4-FFF2-40B4-BE49-F238E27FC236}">
                <a16:creationId xmlns:a16="http://schemas.microsoft.com/office/drawing/2014/main" id="{650BD5F3-F3D7-400F-BE95-43691116F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85"/>
          <a:stretch/>
        </p:blipFill>
        <p:spPr>
          <a:xfrm>
            <a:off x="-155887" y="-9236"/>
            <a:ext cx="10847700" cy="755967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9F335CA-FD0D-40A2-B480-6B5D8BB653FD}"/>
              </a:ext>
            </a:extLst>
          </p:cNvPr>
          <p:cNvSpPr/>
          <p:nvPr/>
        </p:nvSpPr>
        <p:spPr>
          <a:xfrm>
            <a:off x="7207610" y="6834873"/>
            <a:ext cx="3232727" cy="597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8B20535-6A8D-4F2C-9B4D-81F460C7AA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356" y="6031348"/>
            <a:ext cx="3727795" cy="209662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871A05A-D8BA-4FBF-846D-8EA2FD88DE3E}"/>
              </a:ext>
            </a:extLst>
          </p:cNvPr>
          <p:cNvSpPr txBox="1"/>
          <p:nvPr/>
        </p:nvSpPr>
        <p:spPr>
          <a:xfrm>
            <a:off x="169086" y="978513"/>
            <a:ext cx="10353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Produtos recolhidos </a:t>
            </a:r>
            <a:r>
              <a:rPr lang="pt-BR" b="1" i="1" dirty="0">
                <a:latin typeface="Verdana" panose="020B0604030504040204" pitchFamily="34" charset="0"/>
                <a:ea typeface="Verdana" panose="020B0604030504040204" pitchFamily="34" charset="0"/>
              </a:rPr>
              <a:t>(‘</a:t>
            </a:r>
            <a:r>
              <a:rPr lang="pt-BR" b="1" i="1" dirty="0" err="1">
                <a:latin typeface="Verdana" panose="020B0604030504040204" pitchFamily="34" charset="0"/>
                <a:ea typeface="Verdana" panose="020B0604030504040204" pitchFamily="34" charset="0"/>
              </a:rPr>
              <a:t>recalled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</a:rPr>
              <a:t>’) no Brasil de 2010 a 2020</a:t>
            </a:r>
            <a:endParaRPr lang="pt-BR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2279D31-D7E2-4764-8F44-A836C263E46E}"/>
              </a:ext>
            </a:extLst>
          </p:cNvPr>
          <p:cNvSpPr txBox="1"/>
          <p:nvPr/>
        </p:nvSpPr>
        <p:spPr>
          <a:xfrm>
            <a:off x="314036" y="6311154"/>
            <a:ext cx="9901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 O Brasil é o único país não membro da OCDE a aderir a recomendações sobre segurança de produtos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1C9CBAB-911E-4F78-9E0E-96F4F4DC0F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0235887"/>
              </p:ext>
            </p:extLst>
          </p:nvPr>
        </p:nvGraphicFramePr>
        <p:xfrm>
          <a:off x="914400" y="1779231"/>
          <a:ext cx="8601560" cy="4358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14216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Gráfico&#10;&#10;Descrição gerada automaticamente">
            <a:extLst>
              <a:ext uri="{FF2B5EF4-FFF2-40B4-BE49-F238E27FC236}">
                <a16:creationId xmlns:a16="http://schemas.microsoft.com/office/drawing/2014/main" id="{650BD5F3-F3D7-400F-BE95-43691116F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85"/>
          <a:stretch/>
        </p:blipFill>
        <p:spPr>
          <a:xfrm>
            <a:off x="-155887" y="-9236"/>
            <a:ext cx="10847700" cy="755967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9F335CA-FD0D-40A2-B480-6B5D8BB653FD}"/>
              </a:ext>
            </a:extLst>
          </p:cNvPr>
          <p:cNvSpPr/>
          <p:nvPr/>
        </p:nvSpPr>
        <p:spPr>
          <a:xfrm>
            <a:off x="7207610" y="6834873"/>
            <a:ext cx="3232727" cy="597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8B20535-6A8D-4F2C-9B4D-81F460C7AA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356" y="6031348"/>
            <a:ext cx="3727795" cy="209662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871A05A-D8BA-4FBF-846D-8EA2FD88DE3E}"/>
              </a:ext>
            </a:extLst>
          </p:cNvPr>
          <p:cNvSpPr txBox="1"/>
          <p:nvPr/>
        </p:nvSpPr>
        <p:spPr>
          <a:xfrm>
            <a:off x="169086" y="978513"/>
            <a:ext cx="10353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Escola Nacional de Defesa do Consumidor (ENDC)</a:t>
            </a:r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Espaço Reservado para Conteúdo 12" descr="Uma imagem contendo Gráfico&#10;&#10;Descrição gerada automaticamente">
            <a:extLst>
              <a:ext uri="{FF2B5EF4-FFF2-40B4-BE49-F238E27FC236}">
                <a16:creationId xmlns:a16="http://schemas.microsoft.com/office/drawing/2014/main" id="{DE9C8CB6-D9E8-4490-9BE7-A43FBB701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985" y="1492739"/>
            <a:ext cx="4993643" cy="4934397"/>
          </a:xfrm>
        </p:spPr>
      </p:pic>
    </p:spTree>
    <p:extLst>
      <p:ext uri="{BB962C8B-B14F-4D97-AF65-F5344CB8AC3E}">
        <p14:creationId xmlns:p14="http://schemas.microsoft.com/office/powerpoint/2010/main" val="2691366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Gráfico&#10;&#10;Descrição gerada automaticamente">
            <a:extLst>
              <a:ext uri="{FF2B5EF4-FFF2-40B4-BE49-F238E27FC236}">
                <a16:creationId xmlns:a16="http://schemas.microsoft.com/office/drawing/2014/main" id="{650BD5F3-F3D7-400F-BE95-43691116F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85"/>
          <a:stretch/>
        </p:blipFill>
        <p:spPr>
          <a:xfrm>
            <a:off x="-155887" y="-9236"/>
            <a:ext cx="10847700" cy="755967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9F335CA-FD0D-40A2-B480-6B5D8BB653FD}"/>
              </a:ext>
            </a:extLst>
          </p:cNvPr>
          <p:cNvSpPr/>
          <p:nvPr/>
        </p:nvSpPr>
        <p:spPr>
          <a:xfrm>
            <a:off x="7207610" y="6834873"/>
            <a:ext cx="3232727" cy="597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8B20535-6A8D-4F2C-9B4D-81F460C7AA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356" y="6031348"/>
            <a:ext cx="3727795" cy="209662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871A05A-D8BA-4FBF-846D-8EA2FD88DE3E}"/>
              </a:ext>
            </a:extLst>
          </p:cNvPr>
          <p:cNvSpPr txBox="1"/>
          <p:nvPr/>
        </p:nvSpPr>
        <p:spPr>
          <a:xfrm>
            <a:off x="169086" y="978513"/>
            <a:ext cx="10353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 gestão por resultados</a:t>
            </a:r>
          </a:p>
        </p:txBody>
      </p:sp>
      <p:pic>
        <p:nvPicPr>
          <p:cNvPr id="9" name="Espaço Reservado para Conteúdo 7" descr="Linha do tempo&#10;&#10;Descrição gerada automaticamente">
            <a:extLst>
              <a:ext uri="{FF2B5EF4-FFF2-40B4-BE49-F238E27FC236}">
                <a16:creationId xmlns:a16="http://schemas.microsoft.com/office/drawing/2014/main" id="{E167B549-D7B5-4449-B294-D458540F1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62"/>
          <a:stretch/>
        </p:blipFill>
        <p:spPr>
          <a:xfrm>
            <a:off x="1448160" y="1635018"/>
            <a:ext cx="7795491" cy="1362591"/>
          </a:xfrm>
        </p:spPr>
      </p:pic>
      <p:pic>
        <p:nvPicPr>
          <p:cNvPr id="10" name="Espaço Reservado para Conteúdo 7" descr="Linha do tempo&#10;&#10;Descrição gerada automaticamente">
            <a:extLst>
              <a:ext uri="{FF2B5EF4-FFF2-40B4-BE49-F238E27FC236}">
                <a16:creationId xmlns:a16="http://schemas.microsoft.com/office/drawing/2014/main" id="{06A77A34-89BC-43DA-B753-88CFF322F9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36" b="943"/>
          <a:stretch/>
        </p:blipFill>
        <p:spPr>
          <a:xfrm>
            <a:off x="1448159" y="2997609"/>
            <a:ext cx="7795491" cy="371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48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Gráfico&#10;&#10;Descrição gerada automaticamente">
            <a:extLst>
              <a:ext uri="{FF2B5EF4-FFF2-40B4-BE49-F238E27FC236}">
                <a16:creationId xmlns:a16="http://schemas.microsoft.com/office/drawing/2014/main" id="{650BD5F3-F3D7-400F-BE95-43691116F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85"/>
          <a:stretch/>
        </p:blipFill>
        <p:spPr>
          <a:xfrm>
            <a:off x="-155887" y="-9236"/>
            <a:ext cx="10847700" cy="755967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9F335CA-FD0D-40A2-B480-6B5D8BB653FD}"/>
              </a:ext>
            </a:extLst>
          </p:cNvPr>
          <p:cNvSpPr/>
          <p:nvPr/>
        </p:nvSpPr>
        <p:spPr>
          <a:xfrm>
            <a:off x="7207610" y="6834873"/>
            <a:ext cx="3232727" cy="597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8B20535-6A8D-4F2C-9B4D-81F460C7AA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356" y="6031348"/>
            <a:ext cx="3727795" cy="209662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871A05A-D8BA-4FBF-846D-8EA2FD88DE3E}"/>
              </a:ext>
            </a:extLst>
          </p:cNvPr>
          <p:cNvSpPr txBox="1"/>
          <p:nvPr/>
        </p:nvSpPr>
        <p:spPr>
          <a:xfrm>
            <a:off x="169087" y="779222"/>
            <a:ext cx="909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Dados Gerais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34B5EA6-BD4D-4DAE-91D8-08E16A76D85B}"/>
              </a:ext>
            </a:extLst>
          </p:cNvPr>
          <p:cNvSpPr txBox="1"/>
          <p:nvPr/>
        </p:nvSpPr>
        <p:spPr>
          <a:xfrm>
            <a:off x="169087" y="1037627"/>
            <a:ext cx="909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Sistema Nacional de Informações de Defesa do Consumidor – Sindec e Consumidor.gov.br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E4BFF1C7-A692-44BC-BBC8-D0448E6BF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826" y="2219297"/>
            <a:ext cx="4832567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Procons de todo o país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1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</a:t>
            </a:r>
            <a:r>
              <a:rPr lang="pt-BR" altLang="pt-BR" sz="18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altLang="pt-BR" sz="1800" dirty="0" err="1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Procons</a:t>
            </a:r>
            <a:r>
              <a:rPr lang="pt-BR" altLang="pt-BR" sz="18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Estaduais + DF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1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607</a:t>
            </a:r>
            <a:r>
              <a:rPr lang="pt-BR" altLang="pt-BR" sz="18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Procons Municipais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1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735</a:t>
            </a:r>
            <a:r>
              <a:rPr lang="pt-BR" altLang="pt-BR" sz="18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cidades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1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946</a:t>
            </a:r>
            <a:r>
              <a:rPr lang="pt-BR" altLang="pt-BR" sz="18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unidades de atendimento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pt-BR" altLang="pt-BR" sz="12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geral de atendimentos: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 milhões </a:t>
            </a:r>
            <a:r>
              <a:rPr lang="pt-BR" altLang="pt-BR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(desde 2004)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pt-BR" altLang="pt-BR" sz="12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Atendimentos em 2020</a:t>
            </a:r>
            <a:r>
              <a:rPr lang="pt-BR" altLang="pt-BR" sz="20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pt-BR" altLang="pt-BR" sz="2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2.068.156</a:t>
            </a:r>
            <a:r>
              <a:rPr lang="pt-BR" altLang="pt-BR" sz="20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22CE87D9-D9D7-46FC-A42E-2E479E068E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313" y="1439376"/>
            <a:ext cx="953438" cy="88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7">
            <a:extLst>
              <a:ext uri="{FF2B5EF4-FFF2-40B4-BE49-F238E27FC236}">
                <a16:creationId xmlns:a16="http://schemas.microsoft.com/office/drawing/2014/main" id="{388E39BE-9BE1-4B8A-A4FF-6815480B2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9606" y="2220662"/>
            <a:ext cx="4909200" cy="457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Serviço online disponível para todo o país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1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992</a:t>
            </a:r>
            <a:r>
              <a:rPr lang="pt-BR" altLang="pt-BR" sz="18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empresas cadastradas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1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2,7 milhões </a:t>
            </a:r>
            <a:r>
              <a:rPr lang="pt-BR" altLang="pt-BR" sz="18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usuários cadastrados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pt-BR" altLang="pt-BR" sz="18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pt-BR" altLang="pt-BR" sz="1100" dirty="0">
              <a:solidFill>
                <a:schemeClr val="tx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Total geral de reclamações: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altLang="pt-BR" sz="2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3,8 milhões </a:t>
            </a:r>
            <a:r>
              <a:rPr lang="pt-BR" altLang="pt-BR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(desde 2014)</a:t>
            </a:r>
            <a:endParaRPr lang="pt-BR" altLang="pt-BR" sz="20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pt-BR" altLang="pt-BR" sz="1200" b="1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000" b="1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Reclamações em 2020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pt-BR" altLang="pt-BR" sz="2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1.196.627 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A5A65C06-80BC-4778-A845-B563E240D0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502" y="1916041"/>
            <a:ext cx="2921407" cy="35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FDCF9AEA-8DA9-4024-94EE-2C459D0E1743}"/>
              </a:ext>
            </a:extLst>
          </p:cNvPr>
          <p:cNvSpPr/>
          <p:nvPr/>
        </p:nvSpPr>
        <p:spPr>
          <a:xfrm>
            <a:off x="995209" y="5897893"/>
            <a:ext cx="3733800" cy="884906"/>
          </a:xfrm>
          <a:prstGeom prst="roundRect">
            <a:avLst/>
          </a:prstGeom>
          <a:noFill/>
          <a:ln w="317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E9E598FF-B700-4BB5-AB8F-38F6ABC2A190}"/>
              </a:ext>
            </a:extLst>
          </p:cNvPr>
          <p:cNvSpPr/>
          <p:nvPr/>
        </p:nvSpPr>
        <p:spPr>
          <a:xfrm>
            <a:off x="6118203" y="5897893"/>
            <a:ext cx="3733800" cy="884906"/>
          </a:xfrm>
          <a:prstGeom prst="roundRect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3571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Gráfico&#10;&#10;Descrição gerada automaticamente">
            <a:extLst>
              <a:ext uri="{FF2B5EF4-FFF2-40B4-BE49-F238E27FC236}">
                <a16:creationId xmlns:a16="http://schemas.microsoft.com/office/drawing/2014/main" id="{650BD5F3-F3D7-400F-BE95-43691116F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85"/>
          <a:stretch/>
        </p:blipFill>
        <p:spPr>
          <a:xfrm>
            <a:off x="-155887" y="-9236"/>
            <a:ext cx="10847700" cy="755967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9F335CA-FD0D-40A2-B480-6B5D8BB653FD}"/>
              </a:ext>
            </a:extLst>
          </p:cNvPr>
          <p:cNvSpPr/>
          <p:nvPr/>
        </p:nvSpPr>
        <p:spPr>
          <a:xfrm>
            <a:off x="7207610" y="6834873"/>
            <a:ext cx="3232727" cy="597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8B20535-6A8D-4F2C-9B4D-81F460C7AA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356" y="6031348"/>
            <a:ext cx="3727795" cy="209662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871A05A-D8BA-4FBF-846D-8EA2FD88DE3E}"/>
              </a:ext>
            </a:extLst>
          </p:cNvPr>
          <p:cNvSpPr txBox="1"/>
          <p:nvPr/>
        </p:nvSpPr>
        <p:spPr>
          <a:xfrm>
            <a:off x="169087" y="779222"/>
            <a:ext cx="909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Evolução - </a:t>
            </a:r>
            <a:r>
              <a:rPr 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Sindec</a:t>
            </a:r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34B5EA6-BD4D-4DAE-91D8-08E16A76D85B}"/>
              </a:ext>
            </a:extLst>
          </p:cNvPr>
          <p:cNvSpPr txBox="1"/>
          <p:nvPr/>
        </p:nvSpPr>
        <p:spPr>
          <a:xfrm>
            <a:off x="169087" y="1037627"/>
            <a:ext cx="909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Reclamações e Procons integrados</a:t>
            </a: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CEF5E8A7-F189-4C7D-91DC-943E99BA9B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835" y="1037627"/>
            <a:ext cx="970044" cy="9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19F2B735-63C1-42E0-8C29-B000D52A8D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406" y="2003668"/>
            <a:ext cx="9499473" cy="483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4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Gráfico&#10;&#10;Descrição gerada automaticamente">
            <a:extLst>
              <a:ext uri="{FF2B5EF4-FFF2-40B4-BE49-F238E27FC236}">
                <a16:creationId xmlns:a16="http://schemas.microsoft.com/office/drawing/2014/main" id="{650BD5F3-F3D7-400F-BE95-43691116F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85"/>
          <a:stretch/>
        </p:blipFill>
        <p:spPr>
          <a:xfrm>
            <a:off x="-155887" y="-9236"/>
            <a:ext cx="10847700" cy="755967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9F335CA-FD0D-40A2-B480-6B5D8BB653FD}"/>
              </a:ext>
            </a:extLst>
          </p:cNvPr>
          <p:cNvSpPr/>
          <p:nvPr/>
        </p:nvSpPr>
        <p:spPr>
          <a:xfrm>
            <a:off x="7207610" y="6834873"/>
            <a:ext cx="3232727" cy="597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8B20535-6A8D-4F2C-9B4D-81F460C7AA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356" y="6031348"/>
            <a:ext cx="3727795" cy="209662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871A05A-D8BA-4FBF-846D-8EA2FD88DE3E}"/>
              </a:ext>
            </a:extLst>
          </p:cNvPr>
          <p:cNvSpPr txBox="1"/>
          <p:nvPr/>
        </p:nvSpPr>
        <p:spPr>
          <a:xfrm>
            <a:off x="169087" y="779222"/>
            <a:ext cx="909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Evolução – Consumidor.gov.br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34B5EA6-BD4D-4DAE-91D8-08E16A76D85B}"/>
              </a:ext>
            </a:extLst>
          </p:cNvPr>
          <p:cNvSpPr txBox="1"/>
          <p:nvPr/>
        </p:nvSpPr>
        <p:spPr>
          <a:xfrm>
            <a:off x="169087" y="1037627"/>
            <a:ext cx="909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Reclamações e Empresas Cadastradas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93A21F4-606F-43B3-97E8-86D9AF5AF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46" y="1796216"/>
            <a:ext cx="9390185" cy="495407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0347621-AADF-4EB8-93D8-DB67A7AB63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024" y="1123379"/>
            <a:ext cx="820414" cy="82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205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Gráfico&#10;&#10;Descrição gerada automaticamente">
            <a:extLst>
              <a:ext uri="{FF2B5EF4-FFF2-40B4-BE49-F238E27FC236}">
                <a16:creationId xmlns:a16="http://schemas.microsoft.com/office/drawing/2014/main" id="{650BD5F3-F3D7-400F-BE95-43691116F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85"/>
          <a:stretch/>
        </p:blipFill>
        <p:spPr>
          <a:xfrm>
            <a:off x="-155887" y="-9236"/>
            <a:ext cx="10847700" cy="755967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9F335CA-FD0D-40A2-B480-6B5D8BB653FD}"/>
              </a:ext>
            </a:extLst>
          </p:cNvPr>
          <p:cNvSpPr/>
          <p:nvPr/>
        </p:nvSpPr>
        <p:spPr>
          <a:xfrm>
            <a:off x="7207610" y="6834873"/>
            <a:ext cx="3232727" cy="597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8B20535-6A8D-4F2C-9B4D-81F460C7AA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356" y="6031348"/>
            <a:ext cx="3727795" cy="2096623"/>
          </a:xfrm>
          <a:prstGeom prst="rect">
            <a:avLst/>
          </a:prstGeom>
        </p:spPr>
      </p:pic>
      <p:pic>
        <p:nvPicPr>
          <p:cNvPr id="8" name="Picture 24">
            <a:extLst>
              <a:ext uri="{FF2B5EF4-FFF2-40B4-BE49-F238E27FC236}">
                <a16:creationId xmlns:a16="http://schemas.microsoft.com/office/drawing/2014/main" id="{A6F7A9F6-3929-44F6-B321-2562C19E8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887" y="704808"/>
            <a:ext cx="4047949" cy="673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FD2A8102-4993-4B13-A3BE-C152B7CD4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892" y="1291042"/>
            <a:ext cx="597307" cy="361626"/>
          </a:xfrm>
          <a:prstGeom prst="rect">
            <a:avLst/>
          </a:prstGeom>
          <a:solidFill>
            <a:srgbClr val="759C1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9208" tIns="51588" rIns="99208" bIns="51588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pt-BR" alt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larendon Blk BT" charset="0"/>
                <a:ea typeface="ＭＳ Ｐゴシック" panose="020B0600070205080204" pitchFamily="34" charset="-128"/>
                <a:cs typeface="+mn-cs"/>
              </a:rPr>
              <a:t>em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CDFB2D1-97B6-42E4-80CF-735404F17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9487" y="1345032"/>
            <a:ext cx="1593748" cy="38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208" tIns="51588" rIns="99208" bIns="51588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oneria Script Demo" charset="0"/>
                <a:ea typeface="ＭＳ Ｐゴシック" panose="020B0600070205080204" pitchFamily="34" charset="-128"/>
                <a:cs typeface="+mn-cs"/>
              </a:rPr>
              <a:t>Números 2020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99630D62-DB21-4127-912D-44C9A6925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957" y="2328837"/>
            <a:ext cx="3965808" cy="264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208" tIns="51588" rIns="99208" bIns="51588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pt-BR" altLang="pt-BR" sz="13800" dirty="0">
                <a:solidFill>
                  <a:srgbClr val="437A87"/>
                </a:solidFill>
                <a:latin typeface="Clarendon BT" charset="0"/>
              </a:rPr>
              <a:t>78</a:t>
            </a:r>
            <a:r>
              <a:rPr kumimoji="0" lang="pt-BR" altLang="pt-BR" sz="10582" b="0" i="0" u="none" strike="noStrike" kern="1200" cap="none" spc="0" normalizeH="0" baseline="0" noProof="0" dirty="0">
                <a:ln>
                  <a:noFill/>
                </a:ln>
                <a:solidFill>
                  <a:srgbClr val="437A87"/>
                </a:solidFill>
                <a:effectLst/>
                <a:uLnTx/>
                <a:uFillTx/>
                <a:latin typeface="Clarendon BT" charset="0"/>
                <a:ea typeface="ＭＳ Ｐゴシック" panose="020B0600070205080204" pitchFamily="34" charset="-128"/>
                <a:cs typeface="+mn-cs"/>
              </a:rPr>
              <a:t>%</a:t>
            </a:r>
            <a:r>
              <a:rPr kumimoji="0" lang="pt-BR" altLang="pt-BR" sz="16535" b="0" i="0" u="none" strike="noStrike" kern="1200" cap="none" spc="0" normalizeH="0" baseline="0" noProof="0" dirty="0">
                <a:ln>
                  <a:noFill/>
                </a:ln>
                <a:solidFill>
                  <a:srgbClr val="437A87"/>
                </a:solidFill>
                <a:effectLst/>
                <a:uLnTx/>
                <a:uFillTx/>
                <a:latin typeface="Clarendon BT" charset="0"/>
                <a:ea typeface="ＭＳ Ｐゴシック" panose="020B0600070205080204" pitchFamily="34" charset="-128"/>
                <a:cs typeface="+mn-cs"/>
              </a:rPr>
              <a:t> 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D2E8F720-603F-464E-923A-42407D09501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5506395" y="2570987"/>
            <a:ext cx="1144523" cy="3496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208" tIns="51588" rIns="99208" bIns="51588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pt-BR" altLang="pt-BR" sz="22046" b="0" i="0" u="none" strike="noStrike" kern="1200" cap="none" spc="0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Roboto Th" charset="0"/>
                <a:ea typeface="ＭＳ Ｐゴシック" panose="020B0600070205080204" pitchFamily="34" charset="-128"/>
                <a:cs typeface="+mn-cs"/>
              </a:rPr>
              <a:t>{</a:t>
            </a:r>
          </a:p>
        </p:txBody>
      </p:sp>
      <p:pic>
        <p:nvPicPr>
          <p:cNvPr id="15" name="Picture 7">
            <a:extLst>
              <a:ext uri="{FF2B5EF4-FFF2-40B4-BE49-F238E27FC236}">
                <a16:creationId xmlns:a16="http://schemas.microsoft.com/office/drawing/2014/main" id="{CF6BABC9-DDDE-44A8-8354-8BC104429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346" y="1732112"/>
            <a:ext cx="1011457" cy="163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" name="Group 8">
            <a:extLst>
              <a:ext uri="{FF2B5EF4-FFF2-40B4-BE49-F238E27FC236}">
                <a16:creationId xmlns:a16="http://schemas.microsoft.com/office/drawing/2014/main" id="{FD6E4BC7-1AAF-4B1E-866B-2B23248F7398}"/>
              </a:ext>
            </a:extLst>
          </p:cNvPr>
          <p:cNvGrpSpPr>
            <a:grpSpLocks/>
          </p:cNvGrpSpPr>
          <p:nvPr/>
        </p:nvGrpSpPr>
        <p:grpSpPr bwMode="auto">
          <a:xfrm>
            <a:off x="6975364" y="1666122"/>
            <a:ext cx="3009871" cy="1364942"/>
            <a:chOff x="3109" y="1393"/>
            <a:chExt cx="1720" cy="780"/>
          </a:xfrm>
        </p:grpSpPr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986FC44E-9C32-4480-9B14-EA4D6E8D6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9" y="1472"/>
              <a:ext cx="735" cy="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9208" tIns="51588" rIns="99208" bIns="51588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pt-BR" altLang="pt-BR" sz="4850" b="1" i="0" u="none" strike="noStrike" kern="1200" cap="none" spc="0" normalizeH="0" baseline="0" noProof="0" dirty="0">
                  <a:ln>
                    <a:noFill/>
                  </a:ln>
                  <a:solidFill>
                    <a:srgbClr val="437A87"/>
                  </a:solidFill>
                  <a:effectLst/>
                  <a:uLnTx/>
                  <a:uFillTx/>
                  <a:latin typeface="Clarendon BT" charset="0"/>
                  <a:ea typeface="ＭＳ Ｐゴシック" panose="020B0600070205080204" pitchFamily="34" charset="-128"/>
                  <a:cs typeface="+mn-cs"/>
                </a:rPr>
                <a:t>99%</a:t>
              </a: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9603F252-E909-415A-BD74-EFB1460FF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" y="1900"/>
              <a:ext cx="1206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9208" tIns="51588" rIns="99208" bIns="51588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pt-BR" altLang="pt-BR" sz="1213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Roboto Cn" charset="0"/>
                  <a:ea typeface="ＭＳ Ｐゴシック" panose="020B0600070205080204" pitchFamily="34" charset="-128"/>
                  <a:cs typeface="+mn-cs"/>
                </a:rPr>
                <a:t>RECLAMAÇÕES RESPONDIDAS</a:t>
              </a:r>
            </a:p>
          </p:txBody>
        </p:sp>
        <p:pic>
          <p:nvPicPr>
            <p:cNvPr id="19" name="Picture 11">
              <a:extLst>
                <a:ext uri="{FF2B5EF4-FFF2-40B4-BE49-F238E27FC236}">
                  <a16:creationId xmlns:a16="http://schemas.microsoft.com/office/drawing/2014/main" id="{577CEF05-F73A-467E-A429-D516E1A2A8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" y="1393"/>
              <a:ext cx="513" cy="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0" name="Group 12">
            <a:extLst>
              <a:ext uri="{FF2B5EF4-FFF2-40B4-BE49-F238E27FC236}">
                <a16:creationId xmlns:a16="http://schemas.microsoft.com/office/drawing/2014/main" id="{2868E994-995D-4B7F-B840-9C0AE9DFC170}"/>
              </a:ext>
            </a:extLst>
          </p:cNvPr>
          <p:cNvGrpSpPr>
            <a:grpSpLocks/>
          </p:cNvGrpSpPr>
          <p:nvPr/>
        </p:nvGrpSpPr>
        <p:grpSpPr bwMode="auto">
          <a:xfrm>
            <a:off x="6727714" y="3312579"/>
            <a:ext cx="3130615" cy="1214448"/>
            <a:chOff x="3109" y="2274"/>
            <a:chExt cx="1789" cy="694"/>
          </a:xfrm>
        </p:grpSpPr>
        <p:sp>
          <p:nvSpPr>
            <p:cNvPr id="21" name="Rectangle 13">
              <a:extLst>
                <a:ext uri="{FF2B5EF4-FFF2-40B4-BE49-F238E27FC236}">
                  <a16:creationId xmlns:a16="http://schemas.microsoft.com/office/drawing/2014/main" id="{C832514C-41E0-408E-B0B3-235693ACF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0" y="2274"/>
              <a:ext cx="387" cy="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9208" tIns="51588" rIns="99208" bIns="51588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pt-BR" altLang="pt-BR" sz="4850" b="1" dirty="0">
                  <a:solidFill>
                    <a:srgbClr val="437A87"/>
                  </a:solidFill>
                  <a:latin typeface="Clarendon BT" charset="0"/>
                </a:rPr>
                <a:t>8</a:t>
              </a:r>
              <a:endParaRPr kumimoji="0" lang="pt-BR" altLang="pt-BR" sz="4850" b="1" i="0" u="none" strike="noStrike" kern="1200" cap="none" spc="0" normalizeH="0" baseline="0" noProof="0" dirty="0">
                <a:ln>
                  <a:noFill/>
                </a:ln>
                <a:solidFill>
                  <a:srgbClr val="437A87"/>
                </a:solidFill>
                <a:effectLst/>
                <a:uLnTx/>
                <a:uFillTx/>
                <a:latin typeface="Clarendon BT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" name="Rectangle 14">
              <a:extLst>
                <a:ext uri="{FF2B5EF4-FFF2-40B4-BE49-F238E27FC236}">
                  <a16:creationId xmlns:a16="http://schemas.microsoft.com/office/drawing/2014/main" id="{0EC86594-0D72-4368-8901-42D86B0D2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" y="2676"/>
              <a:ext cx="1206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9208" tIns="51588" rIns="99208" bIns="51588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pt-BR" altLang="pt-BR" sz="1323" b="0" i="0" u="none" strike="noStrike" kern="120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Roboto Cn" charset="0"/>
                  <a:ea typeface="ＭＳ Ｐゴシック" panose="020B0600070205080204" pitchFamily="34" charset="-128"/>
                  <a:cs typeface="+mn-cs"/>
                </a:rPr>
                <a:t>PRAZO MÉDIO DE RESPOSTAS</a:t>
              </a:r>
            </a:p>
          </p:txBody>
        </p:sp>
        <p:sp>
          <p:nvSpPr>
            <p:cNvPr id="23" name="Rectangle 15">
              <a:extLst>
                <a:ext uri="{FF2B5EF4-FFF2-40B4-BE49-F238E27FC236}">
                  <a16:creationId xmlns:a16="http://schemas.microsoft.com/office/drawing/2014/main" id="{2BEBF7AB-9BC1-44A2-B847-5715706C2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7" y="2276"/>
              <a:ext cx="862" cy="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9208" tIns="51588" rIns="99208" bIns="51588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pt-BR" altLang="pt-BR" sz="4850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Coneria Script Demo" charset="0"/>
                  <a:ea typeface="ＭＳ Ｐゴシック" panose="020B0600070205080204" pitchFamily="34" charset="-128"/>
                  <a:cs typeface="+mn-cs"/>
                </a:rPr>
                <a:t>dias</a:t>
              </a:r>
            </a:p>
          </p:txBody>
        </p:sp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id="{FA34C91B-9153-4D1A-ADE2-66BE86EF27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9" y="2361"/>
              <a:ext cx="439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5" name="Group 17">
            <a:extLst>
              <a:ext uri="{FF2B5EF4-FFF2-40B4-BE49-F238E27FC236}">
                <a16:creationId xmlns:a16="http://schemas.microsoft.com/office/drawing/2014/main" id="{D16AB775-D125-4550-889D-D3C1C1E32935}"/>
              </a:ext>
            </a:extLst>
          </p:cNvPr>
          <p:cNvGrpSpPr>
            <a:grpSpLocks/>
          </p:cNvGrpSpPr>
          <p:nvPr/>
        </p:nvGrpSpPr>
        <p:grpSpPr bwMode="auto">
          <a:xfrm>
            <a:off x="6027033" y="4633488"/>
            <a:ext cx="3471851" cy="1945917"/>
            <a:chOff x="2879" y="2829"/>
            <a:chExt cx="1984" cy="1112"/>
          </a:xfrm>
        </p:grpSpPr>
        <p:grpSp>
          <p:nvGrpSpPr>
            <p:cNvPr id="26" name="Group 18">
              <a:extLst>
                <a:ext uri="{FF2B5EF4-FFF2-40B4-BE49-F238E27FC236}">
                  <a16:creationId xmlns:a16="http://schemas.microsoft.com/office/drawing/2014/main" id="{5B23FFE1-6CCD-4136-93D5-F17B2FB5F0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7" y="2829"/>
              <a:ext cx="1756" cy="1112"/>
              <a:chOff x="3107" y="2829"/>
              <a:chExt cx="1756" cy="1112"/>
            </a:xfrm>
          </p:grpSpPr>
          <p:sp>
            <p:nvSpPr>
              <p:cNvPr id="29" name="Rectangle 19">
                <a:extLst>
                  <a:ext uri="{FF2B5EF4-FFF2-40B4-BE49-F238E27FC236}">
                    <a16:creationId xmlns:a16="http://schemas.microsoft.com/office/drawing/2014/main" id="{9ABDCC31-1DEC-42DE-BCC4-7A330C7616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5" y="2829"/>
                <a:ext cx="609" cy="4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9208" tIns="51588" rIns="99208" bIns="51588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200">
                    <a:solidFill>
                      <a:srgbClr val="00000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kumimoji="0" lang="pt-BR" altLang="pt-BR" sz="48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7A87"/>
                    </a:solidFill>
                    <a:effectLst/>
                    <a:uLnTx/>
                    <a:uFillTx/>
                    <a:latin typeface="Clarendon BT" charset="0"/>
                    <a:ea typeface="ＭＳ Ｐゴシック" panose="020B0600070205080204" pitchFamily="34" charset="-128"/>
                    <a:cs typeface="+mn-cs"/>
                  </a:rPr>
                  <a:t>3,0</a:t>
                </a:r>
              </a:p>
            </p:txBody>
          </p:sp>
          <p:sp>
            <p:nvSpPr>
              <p:cNvPr id="30" name="Rectangle 20">
                <a:extLst>
                  <a:ext uri="{FF2B5EF4-FFF2-40B4-BE49-F238E27FC236}">
                    <a16:creationId xmlns:a16="http://schemas.microsoft.com/office/drawing/2014/main" id="{40D6AEED-51BA-4B0C-B6C4-3CBDCF640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7" y="3666"/>
                <a:ext cx="1269" cy="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9208" tIns="51588" rIns="99208" bIns="51588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200">
                    <a:solidFill>
                      <a:srgbClr val="00000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800">
                    <a:solidFill>
                      <a:srgbClr val="00000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r>
                  <a:rPr kumimoji="0" lang="pt-BR" altLang="pt-BR" sz="1213" b="0" i="0" u="none" strike="noStrike" kern="1200" cap="none" spc="0" normalizeH="0" baseline="0" noProof="0">
                    <a:ln>
                      <a:noFill/>
                    </a:ln>
                    <a:solidFill>
                      <a:srgbClr val="7F7F7F"/>
                    </a:solidFill>
                    <a:effectLst/>
                    <a:uLnTx/>
                    <a:uFillTx/>
                    <a:latin typeface="Roboto Cn" charset="0"/>
                    <a:ea typeface="ＭＳ Ｐゴシック" panose="020B0600070205080204" pitchFamily="34" charset="-128"/>
                    <a:cs typeface="+mn-cs"/>
                  </a:rPr>
                  <a:t>NOTA MÉDIA DO CONSUMIDOR</a:t>
                </a:r>
              </a:p>
            </p:txBody>
          </p:sp>
          <p:pic>
            <p:nvPicPr>
              <p:cNvPr id="31" name="Picture 21">
                <a:extLst>
                  <a:ext uri="{FF2B5EF4-FFF2-40B4-BE49-F238E27FC236}">
                    <a16:creationId xmlns:a16="http://schemas.microsoft.com/office/drawing/2014/main" id="{31D079F5-AD5C-43FD-8AFF-4407C9969B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6" y="3071"/>
                <a:ext cx="487" cy="8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7" name="Picture 22">
              <a:extLst>
                <a:ext uri="{FF2B5EF4-FFF2-40B4-BE49-F238E27FC236}">
                  <a16:creationId xmlns:a16="http://schemas.microsoft.com/office/drawing/2014/main" id="{6FBEE50A-B93F-4D89-97D5-6D2C85C0CD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9" y="3239"/>
              <a:ext cx="1567" cy="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AACC18F3-C456-4E09-BBED-04BF2485B9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77" y="3272"/>
              <a:ext cx="0" cy="254"/>
            </a:xfrm>
            <a:prstGeom prst="line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/>
            </a:ln>
            <a:effectLst>
              <a:outerShdw dist="20160" dir="5400000" algn="ctr" rotWithShape="0">
                <a:srgbClr val="000000">
                  <a:alpha val="38033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98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2" name="Rectangle 27">
            <a:extLst>
              <a:ext uri="{FF2B5EF4-FFF2-40B4-BE49-F238E27FC236}">
                <a16:creationId xmlns:a16="http://schemas.microsoft.com/office/drawing/2014/main" id="{AAA54EFD-B538-47EB-8DB2-3D0CCC500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" y="6459036"/>
            <a:ext cx="3148114" cy="319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208" tIns="51588" rIns="99208" bIns="51588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pt-BR" alt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*De Janeiro a Dezembro de 2020</a:t>
            </a:r>
          </a:p>
        </p:txBody>
      </p:sp>
      <p:grpSp>
        <p:nvGrpSpPr>
          <p:cNvPr id="33" name="Group 16">
            <a:extLst>
              <a:ext uri="{FF2B5EF4-FFF2-40B4-BE49-F238E27FC236}">
                <a16:creationId xmlns:a16="http://schemas.microsoft.com/office/drawing/2014/main" id="{FAC81D12-9C24-4407-A853-CE0790DFB653}"/>
              </a:ext>
            </a:extLst>
          </p:cNvPr>
          <p:cNvGrpSpPr>
            <a:grpSpLocks/>
          </p:cNvGrpSpPr>
          <p:nvPr/>
        </p:nvGrpSpPr>
        <p:grpSpPr bwMode="auto">
          <a:xfrm>
            <a:off x="246228" y="4881978"/>
            <a:ext cx="3494599" cy="1259946"/>
            <a:chOff x="1337" y="1999"/>
            <a:chExt cx="1997" cy="720"/>
          </a:xfrm>
        </p:grpSpPr>
        <p:sp>
          <p:nvSpPr>
            <p:cNvPr id="34" name="Rectangle 17">
              <a:extLst>
                <a:ext uri="{FF2B5EF4-FFF2-40B4-BE49-F238E27FC236}">
                  <a16:creationId xmlns:a16="http://schemas.microsoft.com/office/drawing/2014/main" id="{88BAD2C0-4F19-48D3-AE72-39CE992EA2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" y="2099"/>
              <a:ext cx="1997" cy="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9208" tIns="51588" rIns="99208" bIns="51588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pt-BR" altLang="pt-BR" sz="5200" b="1" dirty="0">
                  <a:solidFill>
                    <a:srgbClr val="437A87"/>
                  </a:solidFill>
                  <a:latin typeface="Clarendon BT" charset="0"/>
                </a:rPr>
                <a:t>1.196.627</a:t>
              </a:r>
            </a:p>
          </p:txBody>
        </p:sp>
        <p:sp>
          <p:nvSpPr>
            <p:cNvPr id="35" name="Rectangle 18">
              <a:extLst>
                <a:ext uri="{FF2B5EF4-FFF2-40B4-BE49-F238E27FC236}">
                  <a16:creationId xmlns:a16="http://schemas.microsoft.com/office/drawing/2014/main" id="{8B085448-97FE-4AB5-9BFF-BBA33BC41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6" y="1999"/>
              <a:ext cx="1545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9208" tIns="51588" rIns="99208" bIns="51588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pt-BR" altLang="pt-BR" sz="1984" b="0" i="0" u="none" strike="noStrike" kern="1200" cap="none" spc="0" normalizeH="0" baseline="0" noProof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Roboto Light" charset="0"/>
                  <a:ea typeface="ＭＳ Ｐゴシック" panose="020B0600070205080204" pitchFamily="34" charset="-128"/>
                  <a:cs typeface="+mn-cs"/>
                </a:rPr>
                <a:t>Já foram finalizadas</a:t>
              </a:r>
            </a:p>
          </p:txBody>
        </p:sp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id="{B1C6F17F-E4B2-48AF-A645-1680FB9B8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1" y="2466"/>
              <a:ext cx="1350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9208" tIns="51588" rIns="99208" bIns="51588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pt-BR" altLang="pt-BR" sz="2205" b="0" i="0" u="none" strike="noStrike" kern="1200" cap="none" spc="0" normalizeH="0" baseline="0" noProof="0" dirty="0">
                  <a:ln>
                    <a:noFill/>
                  </a:ln>
                  <a:solidFill>
                    <a:srgbClr val="7F7F7F"/>
                  </a:solidFill>
                  <a:effectLst/>
                  <a:uLnTx/>
                  <a:uFillTx/>
                  <a:latin typeface="Roboto Cn" charset="0"/>
                  <a:ea typeface="ＭＳ Ｐゴシック" panose="020B0600070205080204" pitchFamily="34" charset="-128"/>
                  <a:cs typeface="+mn-cs"/>
                </a:rPr>
                <a:t>RECLAMAÇÕES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26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Gráfico&#10;&#10;Descrição gerada automaticamente">
            <a:extLst>
              <a:ext uri="{FF2B5EF4-FFF2-40B4-BE49-F238E27FC236}">
                <a16:creationId xmlns:a16="http://schemas.microsoft.com/office/drawing/2014/main" id="{650BD5F3-F3D7-400F-BE95-43691116F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85"/>
          <a:stretch/>
        </p:blipFill>
        <p:spPr>
          <a:xfrm>
            <a:off x="-155887" y="-9236"/>
            <a:ext cx="10847700" cy="755967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9F335CA-FD0D-40A2-B480-6B5D8BB653FD}"/>
              </a:ext>
            </a:extLst>
          </p:cNvPr>
          <p:cNvSpPr/>
          <p:nvPr/>
        </p:nvSpPr>
        <p:spPr>
          <a:xfrm>
            <a:off x="7207610" y="6834873"/>
            <a:ext cx="3232727" cy="597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8B20535-6A8D-4F2C-9B4D-81F460C7AA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356" y="6031348"/>
            <a:ext cx="3727795" cy="209662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871A05A-D8BA-4FBF-846D-8EA2FD88DE3E}"/>
              </a:ext>
            </a:extLst>
          </p:cNvPr>
          <p:cNvSpPr txBox="1"/>
          <p:nvPr/>
        </p:nvSpPr>
        <p:spPr>
          <a:xfrm>
            <a:off x="169087" y="779222"/>
            <a:ext cx="909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Setores mais demandados em 2020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34B5EA6-BD4D-4DAE-91D8-08E16A76D85B}"/>
              </a:ext>
            </a:extLst>
          </p:cNvPr>
          <p:cNvSpPr txBox="1"/>
          <p:nvPr/>
        </p:nvSpPr>
        <p:spPr>
          <a:xfrm>
            <a:off x="169087" y="1037627"/>
            <a:ext cx="909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Sindec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9A898FEB-95B4-417D-AEDD-0CAA95163D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522" y="1148554"/>
            <a:ext cx="1050204" cy="97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4AB8106-125F-450B-91DA-1145514182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354" y="2039414"/>
            <a:ext cx="8769507" cy="345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Gráfico&#10;&#10;Descrição gerada automaticamente">
            <a:extLst>
              <a:ext uri="{FF2B5EF4-FFF2-40B4-BE49-F238E27FC236}">
                <a16:creationId xmlns:a16="http://schemas.microsoft.com/office/drawing/2014/main" id="{650BD5F3-F3D7-400F-BE95-43691116F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85"/>
          <a:stretch/>
        </p:blipFill>
        <p:spPr>
          <a:xfrm>
            <a:off x="-155887" y="-9236"/>
            <a:ext cx="10847700" cy="755967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9F335CA-FD0D-40A2-B480-6B5D8BB653FD}"/>
              </a:ext>
            </a:extLst>
          </p:cNvPr>
          <p:cNvSpPr/>
          <p:nvPr/>
        </p:nvSpPr>
        <p:spPr>
          <a:xfrm>
            <a:off x="7207610" y="6834873"/>
            <a:ext cx="3232727" cy="597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8B20535-6A8D-4F2C-9B4D-81F460C7AA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356" y="6031348"/>
            <a:ext cx="3727795" cy="209662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871A05A-D8BA-4FBF-846D-8EA2FD88DE3E}"/>
              </a:ext>
            </a:extLst>
          </p:cNvPr>
          <p:cNvSpPr txBox="1"/>
          <p:nvPr/>
        </p:nvSpPr>
        <p:spPr>
          <a:xfrm>
            <a:off x="169087" y="779222"/>
            <a:ext cx="909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Segmentos mais reclamados em 2020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34B5EA6-BD4D-4DAE-91D8-08E16A76D85B}"/>
              </a:ext>
            </a:extLst>
          </p:cNvPr>
          <p:cNvSpPr txBox="1"/>
          <p:nvPr/>
        </p:nvSpPr>
        <p:spPr>
          <a:xfrm>
            <a:off x="169087" y="1037627"/>
            <a:ext cx="909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Consumidor.gov.br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BF8DAC2-0882-4257-974D-17195BBC0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602" y="1207537"/>
            <a:ext cx="879123" cy="87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54EBFDE-F84C-4856-BCC0-55EC6F0EA4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046" t="-1" r="10071" b="47212"/>
          <a:stretch/>
        </p:blipFill>
        <p:spPr>
          <a:xfrm>
            <a:off x="741949" y="2721093"/>
            <a:ext cx="9088524" cy="267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89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Gráfico&#10;&#10;Descrição gerada automaticamente">
            <a:extLst>
              <a:ext uri="{FF2B5EF4-FFF2-40B4-BE49-F238E27FC236}">
                <a16:creationId xmlns:a16="http://schemas.microsoft.com/office/drawing/2014/main" id="{650BD5F3-F3D7-400F-BE95-43691116F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85"/>
          <a:stretch/>
        </p:blipFill>
        <p:spPr>
          <a:xfrm>
            <a:off x="-155887" y="-9236"/>
            <a:ext cx="10847700" cy="755967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9F335CA-FD0D-40A2-B480-6B5D8BB653FD}"/>
              </a:ext>
            </a:extLst>
          </p:cNvPr>
          <p:cNvSpPr/>
          <p:nvPr/>
        </p:nvSpPr>
        <p:spPr>
          <a:xfrm>
            <a:off x="7207610" y="6834873"/>
            <a:ext cx="3232727" cy="597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8B20535-6A8D-4F2C-9B4D-81F460C7AA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356" y="6031348"/>
            <a:ext cx="3727795" cy="209662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871A05A-D8BA-4FBF-846D-8EA2FD88DE3E}"/>
              </a:ext>
            </a:extLst>
          </p:cNvPr>
          <p:cNvSpPr txBox="1"/>
          <p:nvPr/>
        </p:nvSpPr>
        <p:spPr>
          <a:xfrm>
            <a:off x="169086" y="978513"/>
            <a:ext cx="9842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Variação da Quantidade de Atendimentos por Setor (entre 2019 e 2020)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34B5EA6-BD4D-4DAE-91D8-08E16A76D85B}"/>
              </a:ext>
            </a:extLst>
          </p:cNvPr>
          <p:cNvSpPr txBox="1"/>
          <p:nvPr/>
        </p:nvSpPr>
        <p:spPr>
          <a:xfrm>
            <a:off x="169087" y="1236918"/>
            <a:ext cx="909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Sindec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8616C50-435F-4E0E-A630-234657E51B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9" t="9616" r="1201" b="4259"/>
          <a:stretch/>
        </p:blipFill>
        <p:spPr>
          <a:xfrm>
            <a:off x="520505" y="2335237"/>
            <a:ext cx="9748910" cy="3981157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4EEAE693-7C04-41FF-9AC6-647BB20F5E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522" y="1371291"/>
            <a:ext cx="1050204" cy="97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22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Gráfico&#10;&#10;Descrição gerada automaticamente">
            <a:extLst>
              <a:ext uri="{FF2B5EF4-FFF2-40B4-BE49-F238E27FC236}">
                <a16:creationId xmlns:a16="http://schemas.microsoft.com/office/drawing/2014/main" id="{650BD5F3-F3D7-400F-BE95-43691116F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85"/>
          <a:stretch/>
        </p:blipFill>
        <p:spPr>
          <a:xfrm>
            <a:off x="-155887" y="-9236"/>
            <a:ext cx="10847700" cy="755967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9F335CA-FD0D-40A2-B480-6B5D8BB653FD}"/>
              </a:ext>
            </a:extLst>
          </p:cNvPr>
          <p:cNvSpPr/>
          <p:nvPr/>
        </p:nvSpPr>
        <p:spPr>
          <a:xfrm>
            <a:off x="7207610" y="6834873"/>
            <a:ext cx="3232727" cy="597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8B20535-6A8D-4F2C-9B4D-81F460C7AA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356" y="6031348"/>
            <a:ext cx="3727795" cy="209662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871A05A-D8BA-4FBF-846D-8EA2FD88DE3E}"/>
              </a:ext>
            </a:extLst>
          </p:cNvPr>
          <p:cNvSpPr txBox="1"/>
          <p:nvPr/>
        </p:nvSpPr>
        <p:spPr>
          <a:xfrm>
            <a:off x="169086" y="978513"/>
            <a:ext cx="10353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Variação da Quantidade de Reclamações por Segmento (entre 2019 e 2020)</a:t>
            </a:r>
          </a:p>
          <a:p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34B5EA6-BD4D-4DAE-91D8-08E16A76D85B}"/>
              </a:ext>
            </a:extLst>
          </p:cNvPr>
          <p:cNvSpPr txBox="1"/>
          <p:nvPr/>
        </p:nvSpPr>
        <p:spPr>
          <a:xfrm>
            <a:off x="169087" y="1236918"/>
            <a:ext cx="9091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Consumidor.gov.br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B14C4258-7880-4EC3-B313-3E46CDAB0F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096" y="1463795"/>
            <a:ext cx="899630" cy="89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EBDCE07C-944C-46F5-A4C3-86FF5ADE67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06" y="2301854"/>
            <a:ext cx="10551704" cy="454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202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89D5A1851FEC145943EBAD7E6EE3648" ma:contentTypeVersion="13" ma:contentTypeDescription="Crie um novo documento." ma:contentTypeScope="" ma:versionID="6665a55431e7db1cbc43d2f1f27735b6">
  <xsd:schema xmlns:xsd="http://www.w3.org/2001/XMLSchema" xmlns:xs="http://www.w3.org/2001/XMLSchema" xmlns:p="http://schemas.microsoft.com/office/2006/metadata/properties" xmlns:ns2="ed25ad9c-593a-4a21-8ce8-b8b844aa0a9f" xmlns:ns3="e1e1a063-af26-42c2-8a5c-677d60ecbc29" targetNamespace="http://schemas.microsoft.com/office/2006/metadata/properties" ma:root="true" ma:fieldsID="da3b2486a358723ea9a624e25d86aa39" ns2:_="" ns3:_="">
    <xsd:import namespace="ed25ad9c-593a-4a21-8ce8-b8b844aa0a9f"/>
    <xsd:import namespace="e1e1a063-af26-42c2-8a5c-677d60ecbc2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25ad9c-593a-4a21-8ce8-b8b844aa0a9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e1a063-af26-42c2-8a5c-677d60ecbc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hidden="true" ma:internalName="MediaServiceKeyPoints" ma:readOnly="true">
      <xsd:simpleType>
        <xsd:restriction base="dms:Note"/>
      </xsd:simpleType>
    </xsd:element>
    <xsd:element name="MediaServiceLocation" ma:index="19" nillable="true" ma:displayName="Location" ma:hidden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Tipo de Conteúdo"/>
        <xsd:element ref="dc:title" minOccurs="0" maxOccurs="1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CFB0516-D450-4318-80BA-8210C666FE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656B71-D313-46E6-ABD2-A95F5FA4EF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25ad9c-593a-4a21-8ce8-b8b844aa0a9f"/>
    <ds:schemaRef ds:uri="e1e1a063-af26-42c2-8a5c-677d60ecbc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5D7566-5C39-4E74-9E0C-1CC29FB8CFC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471</Words>
  <Application>Microsoft Office PowerPoint</Application>
  <PresentationFormat>Personalizar</PresentationFormat>
  <Paragraphs>139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32" baseType="lpstr">
      <vt:lpstr>Arial</vt:lpstr>
      <vt:lpstr>Arial Narrow</vt:lpstr>
      <vt:lpstr>Bahnschrift Light</vt:lpstr>
      <vt:lpstr>Calibri</vt:lpstr>
      <vt:lpstr>Calibri Light</vt:lpstr>
      <vt:lpstr>Clarendon Blk BT</vt:lpstr>
      <vt:lpstr>Clarendon BT</vt:lpstr>
      <vt:lpstr>Coneria Script Demo</vt:lpstr>
      <vt:lpstr>Roboto Cn</vt:lpstr>
      <vt:lpstr>Roboto Light</vt:lpstr>
      <vt:lpstr>Roboto Th</vt:lpstr>
      <vt:lpstr>Times New Roman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Estela dos Santos Castro</dc:creator>
  <cp:lastModifiedBy>Igor Mesquita Reinaldo</cp:lastModifiedBy>
  <cp:revision>85</cp:revision>
  <dcterms:created xsi:type="dcterms:W3CDTF">2019-01-22T13:59:42Z</dcterms:created>
  <dcterms:modified xsi:type="dcterms:W3CDTF">2021-03-12T17:07:50Z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0x010100D89D5A1851FEC145943EBAD7E6EE3648</vt:lpwstr>
  </property>
</Properties>
</file>