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11" r:id="rId3"/>
    <p:sldId id="3045" r:id="rId4"/>
    <p:sldId id="3046" r:id="rId5"/>
    <p:sldId id="3048" r:id="rId6"/>
    <p:sldId id="3049" r:id="rId7"/>
    <p:sldId id="3050" r:id="rId8"/>
    <p:sldId id="3051" r:id="rId9"/>
    <p:sldId id="3205" r:id="rId10"/>
    <p:sldId id="3207" r:id="rId11"/>
    <p:sldId id="3206" r:id="rId12"/>
    <p:sldId id="3208" r:id="rId13"/>
    <p:sldId id="2955" r:id="rId14"/>
    <p:sldId id="3000" r:id="rId15"/>
    <p:sldId id="3014" r:id="rId16"/>
    <p:sldId id="2999" r:id="rId17"/>
    <p:sldId id="3047" r:id="rId18"/>
    <p:sldId id="3199" r:id="rId19"/>
    <p:sldId id="3200" r:id="rId20"/>
    <p:sldId id="3201" r:id="rId21"/>
    <p:sldId id="3202" r:id="rId22"/>
    <p:sldId id="3203" r:id="rId23"/>
    <p:sldId id="3210" r:id="rId24"/>
    <p:sldId id="3211" r:id="rId25"/>
    <p:sldId id="289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B09"/>
    <a:srgbClr val="FCE969"/>
    <a:srgbClr val="00CC66"/>
    <a:srgbClr val="662D2B"/>
    <a:srgbClr val="A17E7D"/>
    <a:srgbClr val="002060"/>
    <a:srgbClr val="2A4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25400"/>
  <ax:ocxPr ax:name="ExtentY" ax:value="19050"/>
  <ax:ocxPr ax:name="ViewMode" ax:value="0"/>
  <ax:ocxPr ax:name="Offline" ax:value="0"/>
  <ax:ocxPr ax:name="Silent" ax:value="1"/>
  <ax:ocxPr ax:name="RegisterAsBrowser" ax:value="0"/>
  <ax:ocxPr ax:name="RegisterAsDropTarget" ax:value="1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EA1C-6A56-4A67-92BC-D313962ACDC4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BD55-A18E-49A6-BFFA-7099B6E98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98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D531-3478-4F79-9DB7-ACDA873B77CB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11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00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D53D43-927B-4C56-BD4B-8271B7E72879}"/>
              </a:ext>
            </a:extLst>
          </p:cNvPr>
          <p:cNvSpPr txBox="1"/>
          <p:nvPr userDrawn="1"/>
        </p:nvSpPr>
        <p:spPr>
          <a:xfrm>
            <a:off x="6966857" y="323623"/>
            <a:ext cx="2131423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900" b="0" baseline="0" dirty="0">
                <a:solidFill>
                  <a:srgbClr val="662D2B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FELIPE  BOSELLI</a:t>
            </a:r>
          </a:p>
        </p:txBody>
      </p:sp>
    </p:spTree>
    <p:extLst>
      <p:ext uri="{BB962C8B-B14F-4D97-AF65-F5344CB8AC3E}">
        <p14:creationId xmlns:p14="http://schemas.microsoft.com/office/powerpoint/2010/main" val="387277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E7FB-AC97-41B7-8CA3-1B7BEE8049A7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618-7DF8-4E8B-8AFC-F115F9FD7D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8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245759"/>
            <a:ext cx="9141713" cy="25336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1">
                <a:solidFill>
                  <a:srgbClr val="5F0B0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 MATRIZ  DE  RISCO  COMO  INSTRUMENTO  DE  PLANEJAMENTO  DA  CONTRATAÇÃO  PÚBLICA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0669" y="62052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2800" dirty="0">
                <a:solidFill>
                  <a:srgbClr val="5F0B0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FELIPE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5F0B09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BOSELLI</a:t>
            </a:r>
          </a:p>
        </p:txBody>
      </p:sp>
    </p:spTree>
    <p:extLst>
      <p:ext uri="{BB962C8B-B14F-4D97-AF65-F5344CB8AC3E}">
        <p14:creationId xmlns:p14="http://schemas.microsoft.com/office/powerpoint/2010/main" val="21870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2A6D15-5659-46DE-9C57-8AEB6F7352F5}"/>
              </a:ext>
            </a:extLst>
          </p:cNvPr>
          <p:cNvSpPr txBox="1"/>
          <p:nvPr/>
        </p:nvSpPr>
        <p:spPr>
          <a:xfrm>
            <a:off x="1257300" y="3121799"/>
            <a:ext cx="265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RISCO  CONTRATUAL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4EDABD-EF74-4379-B223-4790CB39C957}"/>
              </a:ext>
            </a:extLst>
          </p:cNvPr>
          <p:cNvSpPr txBox="1"/>
          <p:nvPr/>
        </p:nvSpPr>
        <p:spPr>
          <a:xfrm>
            <a:off x="6197600" y="2870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RESULTADO  ECONÔMICO  PRETENDIDO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AA93141-E1CF-4B48-94C9-1BF8DC43BE76}"/>
              </a:ext>
            </a:extLst>
          </p:cNvPr>
          <p:cNvSpPr/>
          <p:nvPr/>
        </p:nvSpPr>
        <p:spPr>
          <a:xfrm rot="10800000">
            <a:off x="558800" y="3007330"/>
            <a:ext cx="698500" cy="1295400"/>
          </a:xfrm>
          <a:prstGeom prst="downArrow">
            <a:avLst/>
          </a:prstGeom>
          <a:solidFill>
            <a:srgbClr val="5F0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94C4D58-0EC2-4912-A9C7-4E823BEDB315}"/>
              </a:ext>
            </a:extLst>
          </p:cNvPr>
          <p:cNvSpPr/>
          <p:nvPr/>
        </p:nvSpPr>
        <p:spPr>
          <a:xfrm rot="10800000">
            <a:off x="5499100" y="3007330"/>
            <a:ext cx="698500" cy="1295400"/>
          </a:xfrm>
          <a:prstGeom prst="downArrow">
            <a:avLst/>
          </a:prstGeom>
          <a:solidFill>
            <a:srgbClr val="5F0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51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2A6D15-5659-46DE-9C57-8AEB6F7352F5}"/>
              </a:ext>
            </a:extLst>
          </p:cNvPr>
          <p:cNvSpPr txBox="1"/>
          <p:nvPr/>
        </p:nvSpPr>
        <p:spPr>
          <a:xfrm>
            <a:off x="1257300" y="3121799"/>
            <a:ext cx="265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RISCO  CONTRATUAL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4EDABD-EF74-4379-B223-4790CB39C957}"/>
              </a:ext>
            </a:extLst>
          </p:cNvPr>
          <p:cNvSpPr txBox="1"/>
          <p:nvPr/>
        </p:nvSpPr>
        <p:spPr>
          <a:xfrm>
            <a:off x="6197600" y="2870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RESULTADO  ECONÔMICO  PRETENDIDO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AA93141-E1CF-4B48-94C9-1BF8DC43BE76}"/>
              </a:ext>
            </a:extLst>
          </p:cNvPr>
          <p:cNvSpPr/>
          <p:nvPr/>
        </p:nvSpPr>
        <p:spPr>
          <a:xfrm>
            <a:off x="558800" y="3007330"/>
            <a:ext cx="698500" cy="1295400"/>
          </a:xfrm>
          <a:prstGeom prst="downArrow">
            <a:avLst/>
          </a:prstGeom>
          <a:solidFill>
            <a:srgbClr val="5F0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94C4D58-0EC2-4912-A9C7-4E823BEDB315}"/>
              </a:ext>
            </a:extLst>
          </p:cNvPr>
          <p:cNvSpPr/>
          <p:nvPr/>
        </p:nvSpPr>
        <p:spPr>
          <a:xfrm>
            <a:off x="5499100" y="3007330"/>
            <a:ext cx="698500" cy="1295400"/>
          </a:xfrm>
          <a:prstGeom prst="downArrow">
            <a:avLst/>
          </a:prstGeom>
          <a:solidFill>
            <a:srgbClr val="5F0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99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446D06-8387-4821-AF09-F40D4302A460}"/>
              </a:ext>
            </a:extLst>
          </p:cNvPr>
          <p:cNvSpPr txBox="1"/>
          <p:nvPr/>
        </p:nvSpPr>
        <p:spPr>
          <a:xfrm>
            <a:off x="2403481" y="2353641"/>
            <a:ext cx="433703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ASSIMETRIA</a:t>
            </a:r>
            <a:endParaRPr lang="en-US" sz="3600" b="1" kern="1200" dirty="0">
              <a:solidFill>
                <a:srgbClr val="080808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  </a:t>
            </a:r>
            <a:r>
              <a:rPr lang="en-US" sz="36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INFORMAÇÕES</a:t>
            </a:r>
            <a:endParaRPr lang="en-US" sz="3600" b="1" kern="1200" dirty="0">
              <a:solidFill>
                <a:srgbClr val="080808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3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E1C78F2-2ADF-4907-8CBB-1FBB912C0F63}"/>
              </a:ext>
            </a:extLst>
          </p:cNvPr>
          <p:cNvSpPr txBox="1"/>
          <p:nvPr/>
        </p:nvSpPr>
        <p:spPr>
          <a:xfrm>
            <a:off x="642938" y="2704683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F0B09"/>
                </a:solidFill>
                <a:latin typeface="Arial" pitchFamily="34" charset="0"/>
                <a:cs typeface="Arial" pitchFamily="34" charset="0"/>
              </a:rPr>
              <a:t>MAPA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C34F3C-0935-41B7-A1A0-28F1E2316027}"/>
              </a:ext>
            </a:extLst>
          </p:cNvPr>
          <p:cNvSpPr txBox="1"/>
          <p:nvPr/>
        </p:nvSpPr>
        <p:spPr>
          <a:xfrm>
            <a:off x="1052513" y="5413147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F0B09"/>
                </a:solidFill>
                <a:latin typeface="Arial" pitchFamily="34" charset="0"/>
                <a:cs typeface="Arial" pitchFamily="34" charset="0"/>
              </a:rPr>
              <a:t>GESTÃO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EF8629-D3CE-438D-9AF8-8606472A8D29}"/>
              </a:ext>
            </a:extLst>
          </p:cNvPr>
          <p:cNvSpPr txBox="1"/>
          <p:nvPr/>
        </p:nvSpPr>
        <p:spPr>
          <a:xfrm>
            <a:off x="6156533" y="4597687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F0B09"/>
                </a:solidFill>
                <a:latin typeface="Arial" pitchFamily="34" charset="0"/>
                <a:cs typeface="Arial" pitchFamily="34" charset="0"/>
              </a:rPr>
              <a:t>POLÍTICA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A2A035-4138-442B-8930-F75904274487}"/>
              </a:ext>
            </a:extLst>
          </p:cNvPr>
          <p:cNvSpPr txBox="1"/>
          <p:nvPr/>
        </p:nvSpPr>
        <p:spPr>
          <a:xfrm>
            <a:off x="5098256" y="6197977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F0B09"/>
                </a:solidFill>
                <a:latin typeface="Arial" pitchFamily="34" charset="0"/>
                <a:cs typeface="Arial" pitchFamily="34" charset="0"/>
              </a:rPr>
              <a:t>MATRIZ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6202B0-8E13-46A2-BE46-87FAB5C5E4FE}"/>
              </a:ext>
            </a:extLst>
          </p:cNvPr>
          <p:cNvSpPr txBox="1"/>
          <p:nvPr/>
        </p:nvSpPr>
        <p:spPr>
          <a:xfrm>
            <a:off x="2826544" y="4019133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F0B09"/>
                </a:solidFill>
                <a:latin typeface="Arial" pitchFamily="34" charset="0"/>
                <a:cs typeface="Arial" pitchFamily="34" charset="0"/>
              </a:rPr>
              <a:t>APETITE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3A3352-2AC0-4886-B598-AA7B15DA247D}"/>
              </a:ext>
            </a:extLst>
          </p:cNvPr>
          <p:cNvSpPr txBox="1"/>
          <p:nvPr/>
        </p:nvSpPr>
        <p:spPr>
          <a:xfrm>
            <a:off x="5414963" y="2418843"/>
            <a:ext cx="338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F0B09"/>
                </a:solidFill>
                <a:latin typeface="Arial" pitchFamily="34" charset="0"/>
                <a:cs typeface="Arial" pitchFamily="34" charset="0"/>
              </a:rPr>
              <a:t>GERENCIAMENTO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A75521-6F42-4366-A0A8-D43A2BABC99F}"/>
              </a:ext>
            </a:extLst>
          </p:cNvPr>
          <p:cNvSpPr txBox="1"/>
          <p:nvPr/>
        </p:nvSpPr>
        <p:spPr>
          <a:xfrm>
            <a:off x="0" y="134177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lnSpc>
                <a:spcPct val="125000"/>
              </a:lnSpc>
              <a:defRPr sz="6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5400" dirty="0">
                <a:solidFill>
                  <a:srgbClr val="5F0B09"/>
                </a:solidFill>
              </a:rPr>
              <a:t>“DE  RISCO”</a:t>
            </a:r>
          </a:p>
        </p:txBody>
      </p:sp>
    </p:spTree>
    <p:extLst>
      <p:ext uri="{BB962C8B-B14F-4D97-AF65-F5344CB8AC3E}">
        <p14:creationId xmlns:p14="http://schemas.microsoft.com/office/powerpoint/2010/main" val="8027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0" y="2022584"/>
            <a:ext cx="8410074" cy="409675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5BFA0D-1CC4-49CE-9793-98493BD80953}"/>
              </a:ext>
            </a:extLst>
          </p:cNvPr>
          <p:cNvSpPr txBox="1"/>
          <p:nvPr/>
        </p:nvSpPr>
        <p:spPr>
          <a:xfrm>
            <a:off x="3716635" y="6488668"/>
            <a:ext cx="1710725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b="1">
                <a:solidFill>
                  <a:srgbClr val="0B4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bit.ly/2k6LLxs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354A10-33CF-4959-9F95-744E7ED57DC7}"/>
              </a:ext>
            </a:extLst>
          </p:cNvPr>
          <p:cNvSpPr txBox="1"/>
          <p:nvPr/>
        </p:nvSpPr>
        <p:spPr>
          <a:xfrm>
            <a:off x="4139829" y="6119336"/>
            <a:ext cx="86433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b="1">
                <a:solidFill>
                  <a:srgbClr val="0B4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SETIC</a:t>
            </a:r>
          </a:p>
        </p:txBody>
      </p:sp>
    </p:spTree>
    <p:extLst>
      <p:ext uri="{BB962C8B-B14F-4D97-AF65-F5344CB8AC3E}">
        <p14:creationId xmlns:p14="http://schemas.microsoft.com/office/powerpoint/2010/main" val="411477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3B77A7-B0C0-46B4-B1F3-F67CBC1AB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" t="5585"/>
          <a:stretch/>
        </p:blipFill>
        <p:spPr>
          <a:xfrm>
            <a:off x="364721" y="923557"/>
            <a:ext cx="8779279" cy="55651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09A1EA-9F85-4D4D-8FF3-16C671FE4D9D}"/>
              </a:ext>
            </a:extLst>
          </p:cNvPr>
          <p:cNvSpPr txBox="1"/>
          <p:nvPr/>
        </p:nvSpPr>
        <p:spPr>
          <a:xfrm>
            <a:off x="2697125" y="6488668"/>
            <a:ext cx="3749745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b="1">
                <a:solidFill>
                  <a:srgbClr val="0B4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PORTFÓLIO DE RISCOS CASAN</a:t>
            </a:r>
          </a:p>
        </p:txBody>
      </p:sp>
    </p:spTree>
    <p:extLst>
      <p:ext uri="{BB962C8B-B14F-4D97-AF65-F5344CB8AC3E}">
        <p14:creationId xmlns:p14="http://schemas.microsoft.com/office/powerpoint/2010/main" val="75872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TRIZ DE R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826"/>
            <a:ext cx="9144000" cy="51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99D973-0A37-4CE1-AE2C-579CA8488697}"/>
              </a:ext>
            </a:extLst>
          </p:cNvPr>
          <p:cNvSpPr txBox="1"/>
          <p:nvPr/>
        </p:nvSpPr>
        <p:spPr>
          <a:xfrm>
            <a:off x="3684575" y="6488668"/>
            <a:ext cx="177484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b="1">
                <a:solidFill>
                  <a:srgbClr val="0B4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bit.ly/2kqKrWz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A7BBD1-0D68-4F47-9684-F092DEF4A742}"/>
              </a:ext>
            </a:extLst>
          </p:cNvPr>
          <p:cNvSpPr txBox="1"/>
          <p:nvPr/>
        </p:nvSpPr>
        <p:spPr>
          <a:xfrm>
            <a:off x="3428095" y="6119336"/>
            <a:ext cx="2287807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b="1">
                <a:solidFill>
                  <a:srgbClr val="0B4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RODRIGO PIRONTI</a:t>
            </a:r>
          </a:p>
        </p:txBody>
      </p:sp>
    </p:spTree>
    <p:extLst>
      <p:ext uri="{BB962C8B-B14F-4D97-AF65-F5344CB8AC3E}">
        <p14:creationId xmlns:p14="http://schemas.microsoft.com/office/powerpoint/2010/main" val="18864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7EA326-9C29-4A2C-A206-1E3EFB7D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792"/>
            <a:ext cx="9144000" cy="389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23106CA-4BAB-40CA-9B69-1C37A1D8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9144000" cy="7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2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BE36823-45EA-4263-B7E6-A925D37261D5}"/>
              </a:ext>
            </a:extLst>
          </p:cNvPr>
          <p:cNvSpPr/>
          <p:nvPr/>
        </p:nvSpPr>
        <p:spPr>
          <a:xfrm>
            <a:off x="0" y="821858"/>
            <a:ext cx="9144000" cy="70787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  DE  RISCO  CONTRATUAL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13129"/>
              </p:ext>
            </p:extLst>
          </p:nvPr>
        </p:nvGraphicFramePr>
        <p:xfrm>
          <a:off x="152400" y="1981202"/>
          <a:ext cx="8801100" cy="369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</a:t>
                      </a:r>
                      <a:r>
                        <a:rPr lang="pt-BR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RISCO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5F0B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ALOCAÇÃO</a:t>
                      </a:r>
                    </a:p>
                  </a:txBody>
                  <a:tcPr anchor="ctr">
                    <a:solidFill>
                      <a:srgbClr val="5F0B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 DE PROJETO</a:t>
                      </a:r>
                    </a:p>
                  </a:txBody>
                  <a:tcPr anchor="ctr">
                    <a:solidFill>
                      <a:srgbClr val="FCE9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CONTRATANTE</a:t>
                      </a:r>
                    </a:p>
                  </a:txBody>
                  <a:tcPr anchor="ctr">
                    <a:solidFill>
                      <a:srgbClr val="FCE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FUNCIONÁRIO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CONTRATADA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550">
                <a:tc>
                  <a:txBody>
                    <a:bodyPr/>
                    <a:lstStyle/>
                    <a:p>
                      <a:r>
                        <a:rPr lang="pt-BR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VARIAÇÃO</a:t>
                      </a:r>
                      <a:r>
                        <a:rPr lang="pt-BR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CAMBIAL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CE9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CONTRATADA &lt;10%</a:t>
                      </a:r>
                    </a:p>
                    <a:p>
                      <a:endParaRPr lang="pt-BR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CONTRATANTE ≥10%</a:t>
                      </a:r>
                    </a:p>
                  </a:txBody>
                  <a:tcPr anchor="ctr">
                    <a:solidFill>
                      <a:srgbClr val="FCE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72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BE36823-45EA-4263-B7E6-A925D37261D5}"/>
              </a:ext>
            </a:extLst>
          </p:cNvPr>
          <p:cNvSpPr/>
          <p:nvPr/>
        </p:nvSpPr>
        <p:spPr>
          <a:xfrm>
            <a:off x="0" y="1088558"/>
            <a:ext cx="9144000" cy="2308308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pt-BR" sz="7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 DE  OURO DA ALOCAÇÃO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E36823-45EA-4263-B7E6-A925D37261D5}"/>
              </a:ext>
            </a:extLst>
          </p:cNvPr>
          <p:cNvSpPr/>
          <p:nvPr/>
        </p:nvSpPr>
        <p:spPr>
          <a:xfrm>
            <a:off x="0" y="3850808"/>
            <a:ext cx="9144000" cy="1938976"/>
          </a:xfrm>
          <a:prstGeom prst="rect">
            <a:avLst/>
          </a:prstGeom>
          <a:solidFill>
            <a:srgbClr val="FCE969"/>
          </a:solidFill>
        </p:spPr>
        <p:txBody>
          <a:bodyPr wrap="square" lIns="91426" tIns="45712" rIns="91426" bIns="45712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pt-BR" sz="6000" b="1" dirty="0">
                <a:solidFill>
                  <a:srgbClr val="5F0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 =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420842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6"/>
          <p:cNvSpPr txBox="1">
            <a:spLocks noChangeArrowheads="1"/>
          </p:cNvSpPr>
          <p:nvPr/>
        </p:nvSpPr>
        <p:spPr bwMode="auto">
          <a:xfrm>
            <a:off x="0" y="1097852"/>
            <a:ext cx="9144000" cy="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2" rIns="91426" bIns="45712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5400" b="1" dirty="0">
                <a:solidFill>
                  <a:srgbClr val="5F0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 QUE  PLANEJAR?</a:t>
            </a:r>
          </a:p>
        </p:txBody>
      </p:sp>
      <p:pic>
        <p:nvPicPr>
          <p:cNvPr id="1026" name="Picture 2" descr="Resultado de imagem para MACACO PENS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10" y="2591904"/>
            <a:ext cx="6817179" cy="42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9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BE36823-45EA-4263-B7E6-A925D37261D5}"/>
              </a:ext>
            </a:extLst>
          </p:cNvPr>
          <p:cNvSpPr/>
          <p:nvPr/>
        </p:nvSpPr>
        <p:spPr>
          <a:xfrm>
            <a:off x="0" y="1859347"/>
            <a:ext cx="9144000" cy="313930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pt-BR" sz="6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APLICANDO  A  MATRIZ  DE  RISCO  CONTRATUAL</a:t>
            </a:r>
          </a:p>
        </p:txBody>
      </p:sp>
    </p:spTree>
    <p:extLst>
      <p:ext uri="{BB962C8B-B14F-4D97-AF65-F5344CB8AC3E}">
        <p14:creationId xmlns:p14="http://schemas.microsoft.com/office/powerpoint/2010/main" val="257632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BE36823-45EA-4263-B7E6-A925D37261D5}"/>
              </a:ext>
            </a:extLst>
          </p:cNvPr>
          <p:cNvSpPr/>
          <p:nvPr/>
        </p:nvSpPr>
        <p:spPr>
          <a:xfrm>
            <a:off x="0" y="1123561"/>
            <a:ext cx="9144000" cy="5734439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RESTABELECER A RELAÇÃO QUE AS PARTES PACTUARAM INICIALMENTE ENTRE OS ENCARGOS DO CONTRATADO E A RETRIBUIÇÃO DA ADMINISTRAÇÃO PARA A JUSTA REMUNERAÇÃO [...], OBJETIVANDO A MANUTENÇÃO DO </a:t>
            </a:r>
            <a:r>
              <a:rPr lang="pt-BR" sz="2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EQUILÍBRIO ECONÔMICO-FINANCEIRO 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INICIAL DO CONTRATO, NA HIPÓTESE DE SOBREVIREM </a:t>
            </a:r>
            <a:r>
              <a:rPr lang="pt-BR" sz="2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FATOS IMPREVISÍVEIS, OU PREVISÍVEIS PORÉM DE </a:t>
            </a:r>
            <a:r>
              <a:rPr lang="pt-BR" sz="2800" b="1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CONSEQÜÊNCIAS</a:t>
            </a:r>
            <a:r>
              <a:rPr lang="pt-BR" sz="2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INCALCULÁVEIS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RETARDADORES OU IMPEDITIVOS DA EXECUÇÃO DO AJUSTADO</a:t>
            </a:r>
            <a:endParaRPr lang="pt-BR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FF871D-A698-436D-8E59-9B01A0D5F21D}"/>
              </a:ext>
            </a:extLst>
          </p:cNvPr>
          <p:cNvSpPr txBox="1"/>
          <p:nvPr/>
        </p:nvSpPr>
        <p:spPr>
          <a:xfrm>
            <a:off x="476250" y="1204258"/>
            <a:ext cx="81343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CASO DE FORÇA MAIOR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t-BR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CASO FORTUITO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t-BR" sz="4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FATO DO PRÍNCIPE</a:t>
            </a:r>
            <a:endParaRPr lang="pt-BR" sz="4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0F52F7-9DF0-44D9-93EA-AEE5AE1C74F2}"/>
              </a:ext>
            </a:extLst>
          </p:cNvPr>
          <p:cNvSpPr txBox="1"/>
          <p:nvPr/>
        </p:nvSpPr>
        <p:spPr>
          <a:xfrm>
            <a:off x="0" y="5119985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CONFIGURANDO ÁLEA ECONÔMICA EXTRAORDINÁRIA E EXTRACONTRATUAL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21167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9" name="WebBrowser1" r:id="rId2" imgW="9144000" imgH="6858000"/>
        </mc:Choice>
        <mc:Fallback>
          <p:control name="WebBrowser1" r:id="rId2" imgW="9144000" imgH="6858000">
            <p:pic>
              <p:nvPicPr>
                <p:cNvPr id="2" name="WebBrowser1">
                  <a:extLst>
                    <a:ext uri="{FF2B5EF4-FFF2-40B4-BE49-F238E27FC236}">
                      <a16:creationId xmlns:a16="http://schemas.microsoft.com/office/drawing/2014/main" id="{E8BFB760-CEC3-4564-BFAF-FF8CFD27A1EE}"/>
                    </a:ext>
                  </a:extLst>
                </p:cNvPr>
                <p:cNvPicPr>
                  <a:picLocks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1694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F2CF37-36E9-4B7E-BC62-AD249443016A}"/>
              </a:ext>
            </a:extLst>
          </p:cNvPr>
          <p:cNvSpPr txBox="1"/>
          <p:nvPr/>
        </p:nvSpPr>
        <p:spPr>
          <a:xfrm>
            <a:off x="0" y="2828835"/>
            <a:ext cx="9144000" cy="1200329"/>
          </a:xfrm>
          <a:prstGeom prst="rect">
            <a:avLst/>
          </a:prstGeom>
          <a:solidFill>
            <a:srgbClr val="5F0B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217844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2243090"/>
            <a:ext cx="9144000" cy="584683"/>
          </a:xfrm>
          <a:prstGeom prst="rect">
            <a:avLst/>
          </a:prstGeom>
        </p:spPr>
        <p:txBody>
          <a:bodyPr wrap="square" lIns="91348" tIns="45674" rIns="91348" bIns="45674">
            <a:spAutoFit/>
          </a:bodyPr>
          <a:lstStyle/>
          <a:p>
            <a:pPr algn="ctr" defTabSz="696681" eaLnBrk="0" fontAlgn="base" hangingPunct="0"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felipe@boselli.com.br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9650201-2367-415C-8EBD-9CC81E5A4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748" y="4338745"/>
            <a:ext cx="2829435" cy="5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4" rIns="91348" bIns="45674">
            <a:spAutoFit/>
          </a:bodyPr>
          <a:lstStyle/>
          <a:p>
            <a:pPr marL="742235" indent="-742235" algn="r" defTabSz="69668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pt-BR" sz="3049" b="1" dirty="0">
                <a:solidFill>
                  <a:srgbClr val="000000"/>
                </a:solidFill>
                <a:latin typeface="Arial" pitchFamily="34" charset="0"/>
              </a:rPr>
              <a:t>@</a:t>
            </a:r>
            <a:r>
              <a:rPr lang="pt-BR" sz="3049" b="1" dirty="0" err="1">
                <a:solidFill>
                  <a:srgbClr val="000000"/>
                </a:solidFill>
                <a:latin typeface="Arial" pitchFamily="34" charset="0"/>
              </a:rPr>
              <a:t>felipeboselli</a:t>
            </a:r>
            <a:endParaRPr lang="pt-BR" sz="3049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8" name="Picture 4" descr="Resultado de imagem para instagram logo">
            <a:extLst>
              <a:ext uri="{FF2B5EF4-FFF2-40B4-BE49-F238E27FC236}">
                <a16:creationId xmlns:a16="http://schemas.microsoft.com/office/drawing/2014/main" id="{66844871-78C1-4790-AF7F-CBEA53A4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68" y="4338745"/>
            <a:ext cx="561472" cy="5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7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E888160-C411-45DB-ACF8-3CBCAEF4B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9" y="0"/>
            <a:ext cx="69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8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co de imagens : correr atrás, dinheiro, homem de negocios, Segue, dólar,  perseguição, Nota de banco, oportunidade, saltar, Sonhe, empreendedor,  expressão, gesto, objetivo, caçar, Gerente, pressa, sorrir, gravata,  riqueza, inflação, ao controle,">
            <a:extLst>
              <a:ext uri="{FF2B5EF4-FFF2-40B4-BE49-F238E27FC236}">
                <a16:creationId xmlns:a16="http://schemas.microsoft.com/office/drawing/2014/main" id="{DF91362C-0CF1-4805-A87C-C8135FB6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82" y="325166"/>
            <a:ext cx="9277763" cy="62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5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18137D-FCE6-43BF-91C0-A9A241D10EE3}"/>
              </a:ext>
            </a:extLst>
          </p:cNvPr>
          <p:cNvSpPr txBox="1"/>
          <p:nvPr/>
        </p:nvSpPr>
        <p:spPr>
          <a:xfrm>
            <a:off x="133350" y="234315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3CE3B4-423E-4FAD-BF20-37C486036771}"/>
              </a:ext>
            </a:extLst>
          </p:cNvPr>
          <p:cNvSpPr/>
          <p:nvPr/>
        </p:nvSpPr>
        <p:spPr>
          <a:xfrm>
            <a:off x="0" y="2343150"/>
            <a:ext cx="9144000" cy="2171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70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18137D-FCE6-43BF-91C0-A9A241D10EE3}"/>
              </a:ext>
            </a:extLst>
          </p:cNvPr>
          <p:cNvSpPr txBox="1"/>
          <p:nvPr/>
        </p:nvSpPr>
        <p:spPr>
          <a:xfrm>
            <a:off x="0" y="1616154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3CE3B4-423E-4FAD-BF20-37C486036771}"/>
              </a:ext>
            </a:extLst>
          </p:cNvPr>
          <p:cNvSpPr/>
          <p:nvPr/>
        </p:nvSpPr>
        <p:spPr>
          <a:xfrm>
            <a:off x="0" y="2343150"/>
            <a:ext cx="9144000" cy="2171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39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18137D-FCE6-43BF-91C0-A9A241D10EE3}"/>
              </a:ext>
            </a:extLst>
          </p:cNvPr>
          <p:cNvSpPr txBox="1"/>
          <p:nvPr/>
        </p:nvSpPr>
        <p:spPr>
          <a:xfrm>
            <a:off x="0" y="138445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3CE3B4-423E-4FAD-BF20-37C486036771}"/>
              </a:ext>
            </a:extLst>
          </p:cNvPr>
          <p:cNvSpPr/>
          <p:nvPr/>
        </p:nvSpPr>
        <p:spPr>
          <a:xfrm>
            <a:off x="0" y="2343150"/>
            <a:ext cx="9144000" cy="2171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3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18137D-FCE6-43BF-91C0-A9A241D10EE3}"/>
              </a:ext>
            </a:extLst>
          </p:cNvPr>
          <p:cNvSpPr txBox="1"/>
          <p:nvPr/>
        </p:nvSpPr>
        <p:spPr>
          <a:xfrm>
            <a:off x="0" y="835104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3CE3B4-423E-4FAD-BF20-37C486036771}"/>
              </a:ext>
            </a:extLst>
          </p:cNvPr>
          <p:cNvSpPr/>
          <p:nvPr/>
        </p:nvSpPr>
        <p:spPr>
          <a:xfrm>
            <a:off x="0" y="2343150"/>
            <a:ext cx="9144000" cy="2171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91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engt Holmström - Wikipedia">
            <a:extLst>
              <a:ext uri="{FF2B5EF4-FFF2-40B4-BE49-F238E27FC236}">
                <a16:creationId xmlns:a16="http://schemas.microsoft.com/office/drawing/2014/main" id="{35E0E498-945C-4742-86E4-AF26701C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76" y="1091002"/>
            <a:ext cx="3847338" cy="46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liver Hart - saiba mais sobre o vencedor do Nobel de Economia de 2016">
            <a:extLst>
              <a:ext uri="{FF2B5EF4-FFF2-40B4-BE49-F238E27FC236}">
                <a16:creationId xmlns:a16="http://schemas.microsoft.com/office/drawing/2014/main" id="{A26675F5-AC34-4746-85DF-54A6B48A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85" y="1343722"/>
            <a:ext cx="3847338" cy="41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81E8C3-CC75-48DE-AE73-2163F9A0CE90}"/>
              </a:ext>
            </a:extLst>
          </p:cNvPr>
          <p:cNvSpPr txBox="1"/>
          <p:nvPr/>
        </p:nvSpPr>
        <p:spPr>
          <a:xfrm>
            <a:off x="357759" y="6007100"/>
            <a:ext cx="409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Hart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BD7BF7-5E68-4F90-AF47-71749D583DEB}"/>
              </a:ext>
            </a:extLst>
          </p:cNvPr>
          <p:cNvSpPr txBox="1"/>
          <p:nvPr/>
        </p:nvSpPr>
        <p:spPr>
          <a:xfrm>
            <a:off x="4692649" y="6007100"/>
            <a:ext cx="409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Bengt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Holmström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12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s://www.google.com/search?source=hp&amp;ei=VHxfX-_tGOK_5OUPgJmImAg&amp;q=D%C3%93LAR&amp;oq=D%C3%93LAR&amp;gs_lcp=CgZwc3ktYWIQAzIKCAAQsQMQRhCCAjIFCAAQsQMyAggAMgUIABCxAzIFCAAQsQMyBQgAELEDMgUIABCxAzIFCAAQsQMyAggAMgIIAFC7DFjqEWDiEmgBcAB4AIABcYgBlgSSAQMxLjSYAQCgAQGqAQdnd3Mtd2l6sAEA&amp;sclient=psy-ab&amp;ved=0ahUKEwjv5_v26-jrAhXiH7kGHYAMAoMQ4dUDCAc&amp;uact=5"/>
  <p:tag name="LOOP" val="0"/>
  <p:tag name="SIZE" val="90"/>
  <p:tag name="POSITION" val="3"/>
  <p:tag name="RESIDUE" val="-1"/>
  <p:tag name="ZOOM" val="400"/>
  <p:tag name="ZOOMINDEX" val="9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186</Words>
  <Application>Microsoft Office PowerPoint</Application>
  <PresentationFormat>Apresentação na tela (4:3)</PresentationFormat>
  <Paragraphs>52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Baskerville Old Face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Boselli</dc:creator>
  <cp:lastModifiedBy>Felipe Boselli</cp:lastModifiedBy>
  <cp:revision>7</cp:revision>
  <dcterms:created xsi:type="dcterms:W3CDTF">2020-09-14T13:48:36Z</dcterms:created>
  <dcterms:modified xsi:type="dcterms:W3CDTF">2020-09-15T16:45:28Z</dcterms:modified>
</cp:coreProperties>
</file>