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DB7CCC-C6BD-4216-53A2-596DD18BE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5B621DA-7B1D-B630-D9D3-158490CA71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FD0610F-AC57-7488-7E23-D47548A6C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0395-5768-4AB5-A62C-3C363F150107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9DBF04E-84F5-E332-993A-A935790CD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5B4E7B-B573-086D-12E1-9F52F2292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A7DA-F81F-426E-804D-B0C049865E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862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20707E-8836-ACF8-DE84-11E4B9023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CEFA585-650D-7666-4106-DB7BDCAFAA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7F76E2F-EE28-3694-747C-691E1FD90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0395-5768-4AB5-A62C-3C363F150107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8FFCA4D-E50A-A46D-4391-051275A7F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13F049-D578-322D-3333-D9E32672B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A7DA-F81F-426E-804D-B0C049865E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92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2A9399E-09CA-F79D-D297-B0D458E5DB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5486B08-96A0-87DE-C203-036433EC56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B222C20-E7CE-DF01-1AD8-670D95E49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0395-5768-4AB5-A62C-3C363F150107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EFCC0A5-717E-BDA7-08C8-95C46C2E6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1966579-E9B2-64EC-2268-EF202F652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A7DA-F81F-426E-804D-B0C049865E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1362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B08F5D-803C-ABED-B977-42EAE937E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03033C-FED3-09E2-BA48-6BBE47A7A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4E154AB-2284-03B5-ABDD-6813DA839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0395-5768-4AB5-A62C-3C363F150107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6D4754-6093-9FCD-2572-DC3945B38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B090A3A-F967-F8EA-5577-F50717371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A7DA-F81F-426E-804D-B0C049865E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8970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690C38-C74B-106A-C4AB-DE95785F4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F3D8C83-CD05-14FE-4A4C-533C987CB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0DC1FB-F19E-DE13-EAFE-4888E602B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0395-5768-4AB5-A62C-3C363F150107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9FB26FD-6AA5-BA09-973A-1C59A5CA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AD2BA16-9A8C-A590-D6B0-C01F063F2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A7DA-F81F-426E-804D-B0C049865E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441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F6A751-102D-DFF3-B783-20D1DEA9C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C47F3B-4A57-E9BD-6D86-34E0D90AAA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40E7E50-520F-387F-280A-6B5789F48F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F2B3EA6-D0B1-BE26-938D-195A6E8F9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0395-5768-4AB5-A62C-3C363F150107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0C3BA86-7287-198C-2D35-D22F94D9E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9A65D7A-566E-248C-2316-C00AEFEDD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A7DA-F81F-426E-804D-B0C049865E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6257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2C3A6D-D015-527B-C4D4-8042170AE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E6EC46B-D730-FF85-B3C8-669E644AD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AB24E97-9F0B-2674-C145-72E6F7869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9915F68-9282-D5E2-6828-46C4833E05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11858CF-C7CC-A535-FBEE-F9D725F654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BAD944E-CFF8-1DBF-52B0-54BBF9DE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0395-5768-4AB5-A62C-3C363F150107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49ECB7C-5A0D-8370-FEE8-406B9BCB0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BD20DAC-65CB-F523-07FE-40BE1ED09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A7DA-F81F-426E-804D-B0C049865E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0290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9E2FE0-C7ED-2FA8-E77E-0F80251AA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44289B0-C240-4E7A-AC15-C4D7E950E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0395-5768-4AB5-A62C-3C363F150107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1E70BDF-BAE1-F304-AD7C-9830FCEDE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0E4F906-C685-554A-DC48-3644961E7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A7DA-F81F-426E-804D-B0C049865E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979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C721FB1-FCC6-0CA3-FC41-029F617AC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0395-5768-4AB5-A62C-3C363F150107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EC3F74D-6F51-99FD-D624-67FA36B5D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4156F0F-0E19-E2A5-C66A-9D73F794F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A7DA-F81F-426E-804D-B0C049865E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157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590A25-291C-9AD7-1803-E3835203F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351790-40E9-4121-0FC7-F2BBCCD66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DE361BE-FCA5-E371-F3B3-3380CF794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988438D-C461-C097-D807-0CFCF5ECA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0395-5768-4AB5-A62C-3C363F150107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32DDB8-4915-8027-14E1-F28A60031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C440DB-775C-D00C-D817-BD0CF6DBF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A7DA-F81F-426E-804D-B0C049865E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03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2FE4B2-9031-14D6-9F76-0044C2CCC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03824A1-1D89-76B3-CF85-CF0EEDDE28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FBC3112-0061-7190-D1C5-A68BB6D4C6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1D1E344-9924-4F7D-6726-2F44860C3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0395-5768-4AB5-A62C-3C363F150107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790C9D-203A-ECCD-8968-D8852B662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FACAFFF-A9C1-DF0F-5CC4-2B7F2FC64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A7DA-F81F-426E-804D-B0C049865E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817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8A90140-4BB6-C16F-DFA8-D0D1936E4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F44743B-4EF2-D189-D3F0-1C0CFE2C0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1351041-946A-6820-E65F-94E14C9EB1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E0395-5768-4AB5-A62C-3C363F150107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BCE8A51-466F-5AA7-1704-BE84A2FA6F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7168E50-B422-0F3D-7B24-314D65A24E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2A7DA-F81F-426E-804D-B0C049865E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431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54A6836E-C603-43CB-9DA7-89D8E3FA3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96007DD-F9BF-4F0F-B8C6-C514B2841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787290F9-9B65-9AE5-0B16-B18CFAA0E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12191694" cy="876300"/>
          </a:xfr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QUESTIONÁRIO SOBRE ÉTICA 2021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A0FAFCA-5C96-453B-83B7-A9AEF7F18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4A0F84AE-A24D-4353-B1BA-BD80DAA38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AF093259-3E74-43A1-944B-B106C8105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A28A35-1E54-4054-BB95-42FAFA13A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A3A17F-F3BD-4B94-9CC8-006700210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D0398DD-AD75-4E2B-A3C6-35073082A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5" y="3658536"/>
            <a:ext cx="3655725" cy="2743201"/>
            <a:chOff x="-305" y="-1"/>
            <a:chExt cx="3832880" cy="2876136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03E4F247-A844-4CD1-A37E-B7EA0DA2D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2387B1B-D4D3-493F-8D7A-C7A89DBD4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3404477-1F13-4859-84DA-12A303AC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1B8C62FD-B708-4F00-80BB-1250C6011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CaixaDeTexto 7">
            <a:extLst>
              <a:ext uri="{FF2B5EF4-FFF2-40B4-BE49-F238E27FC236}">
                <a16:creationId xmlns:a16="http://schemas.microsoft.com/office/drawing/2014/main" id="{6B3EA84C-503E-3324-EE54-D9F45FBF14AF}"/>
              </a:ext>
            </a:extLst>
          </p:cNvPr>
          <p:cNvSpPr txBox="1"/>
          <p:nvPr/>
        </p:nvSpPr>
        <p:spPr>
          <a:xfrm>
            <a:off x="685800" y="1085907"/>
            <a:ext cx="113538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3360" indent="-201295">
              <a:lnSpc>
                <a:spcPct val="100000"/>
              </a:lnSpc>
              <a:spcBef>
                <a:spcPts val="445"/>
              </a:spcBef>
              <a:buFont typeface="Arial"/>
              <a:buChar char="•"/>
              <a:tabLst>
                <a:tab pos="213995" algn="l"/>
              </a:tabLst>
            </a:pPr>
            <a:r>
              <a:rPr lang="pt-BR" sz="3200" spc="-40" dirty="0">
                <a:latin typeface="Carlito"/>
                <a:cs typeface="Carlito"/>
              </a:rPr>
              <a:t>Total de questionários respondidos :</a:t>
            </a:r>
            <a:r>
              <a:rPr lang="pt-BR" sz="3200" dirty="0">
                <a:latin typeface="Carlito"/>
                <a:cs typeface="Carlito"/>
              </a:rPr>
              <a:t> </a:t>
            </a:r>
            <a:r>
              <a:rPr lang="pt-BR" sz="3200" b="1" spc="-5" dirty="0">
                <a:latin typeface="Carlito"/>
                <a:cs typeface="Carlito"/>
              </a:rPr>
              <a:t>188</a:t>
            </a:r>
            <a:endParaRPr lang="pt-BR" sz="3200" b="1" dirty="0">
              <a:latin typeface="Carlito"/>
              <a:cs typeface="Carlito"/>
            </a:endParaRPr>
          </a:p>
          <a:p>
            <a:pPr marL="213360" indent="-201295">
              <a:lnSpc>
                <a:spcPct val="100000"/>
              </a:lnSpc>
              <a:spcBef>
                <a:spcPts val="350"/>
              </a:spcBef>
              <a:buFont typeface="Arial"/>
              <a:buChar char="•"/>
              <a:tabLst>
                <a:tab pos="213995" algn="l"/>
              </a:tabLst>
            </a:pPr>
            <a:r>
              <a:rPr lang="pt-BR" sz="3200" spc="-5" dirty="0">
                <a:latin typeface="Carlito"/>
                <a:cs typeface="Carlito"/>
              </a:rPr>
              <a:t>Servidores efetivos </a:t>
            </a:r>
            <a:r>
              <a:rPr lang="pt-BR" sz="3200" dirty="0">
                <a:latin typeface="Carlito"/>
                <a:cs typeface="Carlito"/>
              </a:rPr>
              <a:t>: 97</a:t>
            </a:r>
          </a:p>
          <a:p>
            <a:pPr marL="213360" indent="-201295">
              <a:lnSpc>
                <a:spcPct val="100000"/>
              </a:lnSpc>
              <a:spcBef>
                <a:spcPts val="350"/>
              </a:spcBef>
              <a:buFont typeface="Arial"/>
              <a:buChar char="•"/>
              <a:tabLst>
                <a:tab pos="213995" algn="l"/>
              </a:tabLst>
            </a:pPr>
            <a:r>
              <a:rPr lang="pt-BR" sz="3200" spc="-5" dirty="0">
                <a:latin typeface="Carlito"/>
                <a:cs typeface="Carlito"/>
              </a:rPr>
              <a:t>Empregado Público </a:t>
            </a:r>
            <a:r>
              <a:rPr lang="pt-BR" sz="3200" dirty="0">
                <a:latin typeface="Carlito"/>
                <a:cs typeface="Carlito"/>
              </a:rPr>
              <a:t>:</a:t>
            </a:r>
            <a:r>
              <a:rPr lang="pt-BR" sz="3200" spc="25" dirty="0">
                <a:latin typeface="Carlito"/>
                <a:cs typeface="Carlito"/>
              </a:rPr>
              <a:t> </a:t>
            </a:r>
            <a:r>
              <a:rPr lang="pt-BR" sz="3200" spc="-5" dirty="0">
                <a:latin typeface="Carlito"/>
                <a:cs typeface="Carlito"/>
              </a:rPr>
              <a:t>14</a:t>
            </a:r>
            <a:endParaRPr lang="pt-BR" sz="3200" dirty="0">
              <a:latin typeface="Carlito"/>
              <a:cs typeface="Carlito"/>
            </a:endParaRPr>
          </a:p>
          <a:p>
            <a:pPr marL="213360" indent="-201295">
              <a:lnSpc>
                <a:spcPct val="100000"/>
              </a:lnSpc>
              <a:spcBef>
                <a:spcPts val="355"/>
              </a:spcBef>
              <a:buFont typeface="Arial"/>
              <a:buChar char="•"/>
              <a:tabLst>
                <a:tab pos="213995" algn="l"/>
              </a:tabLst>
            </a:pPr>
            <a:r>
              <a:rPr lang="pt-BR" sz="3200" spc="-10" dirty="0">
                <a:latin typeface="Carlito"/>
                <a:cs typeface="Carlito"/>
              </a:rPr>
              <a:t>Cargo em comissão : 15</a:t>
            </a:r>
          </a:p>
          <a:p>
            <a:pPr marL="213360" indent="-201295">
              <a:lnSpc>
                <a:spcPct val="100000"/>
              </a:lnSpc>
              <a:spcBef>
                <a:spcPts val="355"/>
              </a:spcBef>
              <a:buFont typeface="Arial"/>
              <a:buChar char="•"/>
              <a:tabLst>
                <a:tab pos="213995" algn="l"/>
              </a:tabLst>
            </a:pPr>
            <a:r>
              <a:rPr lang="pt-BR" sz="3200" spc="-10" dirty="0">
                <a:latin typeface="Carlito"/>
                <a:cs typeface="Carlito"/>
              </a:rPr>
              <a:t>Mobilizado : 39</a:t>
            </a:r>
          </a:p>
          <a:p>
            <a:pPr marL="213360" indent="-201295">
              <a:lnSpc>
                <a:spcPct val="100000"/>
              </a:lnSpc>
              <a:spcBef>
                <a:spcPts val="355"/>
              </a:spcBef>
              <a:buFont typeface="Arial"/>
              <a:buChar char="•"/>
              <a:tabLst>
                <a:tab pos="213995" algn="l"/>
              </a:tabLst>
            </a:pPr>
            <a:r>
              <a:rPr lang="pt-BR" sz="3200" spc="-10" dirty="0">
                <a:latin typeface="Carlito"/>
                <a:cs typeface="Carlito"/>
              </a:rPr>
              <a:t>Terceirizados : 20</a:t>
            </a:r>
          </a:p>
          <a:p>
            <a:pPr marL="213360" indent="-201295">
              <a:lnSpc>
                <a:spcPct val="100000"/>
              </a:lnSpc>
              <a:spcBef>
                <a:spcPts val="355"/>
              </a:spcBef>
              <a:buFont typeface="Arial"/>
              <a:buChar char="•"/>
              <a:tabLst>
                <a:tab pos="213995" algn="l"/>
              </a:tabLst>
            </a:pPr>
            <a:r>
              <a:rPr lang="pt-BR" sz="3200" spc="-10" dirty="0">
                <a:latin typeface="Carlito"/>
                <a:cs typeface="Carlito"/>
              </a:rPr>
              <a:t>Outros : 3</a:t>
            </a:r>
            <a:endParaRPr lang="pt-BR" sz="3200" dirty="0">
              <a:latin typeface="Carlito"/>
              <a:cs typeface="Carlito"/>
            </a:endParaRPr>
          </a:p>
          <a:p>
            <a:endParaRPr lang="pt-BR" dirty="0"/>
          </a:p>
        </p:txBody>
      </p:sp>
      <p:sp>
        <p:nvSpPr>
          <p:cNvPr id="10" name="object 17">
            <a:extLst>
              <a:ext uri="{FF2B5EF4-FFF2-40B4-BE49-F238E27FC236}">
                <a16:creationId xmlns:a16="http://schemas.microsoft.com/office/drawing/2014/main" id="{DEEE696E-75EA-297C-7084-55290227CCC4}"/>
              </a:ext>
            </a:extLst>
          </p:cNvPr>
          <p:cNvSpPr/>
          <p:nvPr/>
        </p:nvSpPr>
        <p:spPr>
          <a:xfrm>
            <a:off x="6773518" y="3503191"/>
            <a:ext cx="3256049" cy="2441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3735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54A6836E-C603-43CB-9DA7-89D8E3FA3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96007DD-F9BF-4F0F-B8C6-C514B2841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787290F9-9B65-9AE5-0B16-B18CFAA0E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12191694" cy="876300"/>
          </a:xfr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b="1" dirty="0">
                <a:latin typeface="FreeSans"/>
                <a:cs typeface="FreeSans"/>
              </a:rPr>
            </a:br>
            <a:br>
              <a:rPr lang="pt-BR" b="1" dirty="0">
                <a:latin typeface="FreeSans"/>
                <a:cs typeface="FreeSans"/>
              </a:rPr>
            </a:br>
            <a:br>
              <a:rPr lang="pt-BR" b="1" dirty="0">
                <a:latin typeface="FreeSans"/>
                <a:cs typeface="FreeSans"/>
              </a:rPr>
            </a:br>
            <a:br>
              <a:rPr lang="pt-BR" b="1" dirty="0">
                <a:latin typeface="FreeSans"/>
                <a:cs typeface="FreeSans"/>
              </a:rPr>
            </a:br>
            <a:br>
              <a:rPr lang="pt-BR" sz="2800" b="1" dirty="0">
                <a:latin typeface="FreeSans"/>
                <a:cs typeface="FreeSans"/>
              </a:rPr>
            </a:br>
            <a:r>
              <a:rPr lang="pt-BR" sz="2200" b="1" dirty="0">
                <a:latin typeface="FreeSans"/>
                <a:cs typeface="FreeSans"/>
              </a:rPr>
              <a:t>Você tem conhecimento que hoje o canal para se registrar uma denúncia de desvio ético é o</a:t>
            </a:r>
            <a:r>
              <a:rPr lang="pt-BR" sz="2200" b="1" spc="-95" dirty="0">
                <a:latin typeface="FreeSans"/>
                <a:cs typeface="FreeSans"/>
              </a:rPr>
              <a:t> </a:t>
            </a:r>
            <a:r>
              <a:rPr lang="pt-BR" sz="2200" b="1" dirty="0">
                <a:latin typeface="FreeSans"/>
                <a:cs typeface="FreeSans"/>
              </a:rPr>
              <a:t>sistema</a:t>
            </a:r>
            <a:r>
              <a:rPr lang="pt-BR" sz="2200" b="1" spc="-5" dirty="0">
                <a:latin typeface="FreeSans"/>
                <a:cs typeface="FreeSans"/>
              </a:rPr>
              <a:t> </a:t>
            </a:r>
            <a:r>
              <a:rPr lang="pt-BR" sz="2200" b="1" dirty="0">
                <a:latin typeface="FreeSans"/>
                <a:cs typeface="FreeSans"/>
              </a:rPr>
              <a:t>e-  OUV?</a:t>
            </a:r>
            <a:br>
              <a:rPr lang="pt-BR" sz="2200" b="1" dirty="0">
                <a:latin typeface="FreeSans"/>
                <a:cs typeface="FreeSans"/>
              </a:rPr>
            </a:br>
            <a:endParaRPr lang="pt-BR" sz="2200" b="1" dirty="0">
              <a:latin typeface="FreeSans"/>
              <a:cs typeface="FreeSans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A0FAFCA-5C96-453B-83B7-A9AEF7F18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4A0F84AE-A24D-4353-B1BA-BD80DAA38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AF093259-3E74-43A1-944B-B106C8105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A28A35-1E54-4054-BB95-42FAFA13A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A3A17F-F3BD-4B94-9CC8-006700210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D0398DD-AD75-4E2B-A3C6-35073082A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5" y="3658536"/>
            <a:ext cx="3655725" cy="2743201"/>
            <a:chOff x="-305" y="-1"/>
            <a:chExt cx="3832880" cy="2876136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03E4F247-A844-4CD1-A37E-B7EA0DA2D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2387B1B-D4D3-493F-8D7A-C7A89DBD4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3404477-1F13-4859-84DA-12A303AC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1B8C62FD-B708-4F00-80BB-1250C6011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object 7">
            <a:extLst>
              <a:ext uri="{FF2B5EF4-FFF2-40B4-BE49-F238E27FC236}">
                <a16:creationId xmlns:a16="http://schemas.microsoft.com/office/drawing/2014/main" id="{66D746DA-C425-6A64-7CB0-47C1E12929A3}"/>
              </a:ext>
            </a:extLst>
          </p:cNvPr>
          <p:cNvSpPr/>
          <p:nvPr/>
        </p:nvSpPr>
        <p:spPr>
          <a:xfrm>
            <a:off x="3009099" y="2039578"/>
            <a:ext cx="6452096" cy="3655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10">
            <a:extLst>
              <a:ext uri="{FF2B5EF4-FFF2-40B4-BE49-F238E27FC236}">
                <a16:creationId xmlns:a16="http://schemas.microsoft.com/office/drawing/2014/main" id="{BDE787AD-A51D-A150-DF38-F147764857C6}"/>
              </a:ext>
            </a:extLst>
          </p:cNvPr>
          <p:cNvSpPr/>
          <p:nvPr/>
        </p:nvSpPr>
        <p:spPr>
          <a:xfrm>
            <a:off x="7144525" y="3699160"/>
            <a:ext cx="762774" cy="24163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1">
            <a:extLst>
              <a:ext uri="{FF2B5EF4-FFF2-40B4-BE49-F238E27FC236}">
                <a16:creationId xmlns:a16="http://schemas.microsoft.com/office/drawing/2014/main" id="{AA22C8A4-D48B-D8C1-E6E1-078E9D0779C4}"/>
              </a:ext>
            </a:extLst>
          </p:cNvPr>
          <p:cNvSpPr/>
          <p:nvPr/>
        </p:nvSpPr>
        <p:spPr>
          <a:xfrm>
            <a:off x="8513485" y="3699160"/>
            <a:ext cx="1185194" cy="11417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7E06D4A8-413E-EB9C-3BD0-E5EA53093FC5}"/>
              </a:ext>
            </a:extLst>
          </p:cNvPr>
          <p:cNvSpPr txBox="1"/>
          <p:nvPr/>
        </p:nvSpPr>
        <p:spPr>
          <a:xfrm>
            <a:off x="7072837" y="3218341"/>
            <a:ext cx="997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70,74%</a:t>
            </a:r>
          </a:p>
        </p:txBody>
      </p:sp>
    </p:spTree>
    <p:extLst>
      <p:ext uri="{BB962C8B-B14F-4D97-AF65-F5344CB8AC3E}">
        <p14:creationId xmlns:p14="http://schemas.microsoft.com/office/powerpoint/2010/main" val="168513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54A6836E-C603-43CB-9DA7-89D8E3FA3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96007DD-F9BF-4F0F-B8C6-C514B2841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787290F9-9B65-9AE5-0B16-B18CFAA0E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12191694" cy="876300"/>
          </a:xfr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b="1" dirty="0">
                <a:latin typeface="FreeSans"/>
                <a:cs typeface="FreeSans"/>
              </a:rPr>
            </a:br>
            <a:br>
              <a:rPr lang="pt-BR" b="1" dirty="0">
                <a:latin typeface="FreeSans"/>
                <a:cs typeface="FreeSans"/>
              </a:rPr>
            </a:br>
            <a:br>
              <a:rPr lang="pt-BR" b="1" dirty="0">
                <a:latin typeface="FreeSans"/>
                <a:cs typeface="FreeSans"/>
              </a:rPr>
            </a:br>
            <a:br>
              <a:rPr lang="pt-BR" b="1" dirty="0">
                <a:latin typeface="FreeSans"/>
                <a:cs typeface="FreeSans"/>
              </a:rPr>
            </a:br>
            <a:br>
              <a:rPr lang="pt-BR" sz="2800" b="1" dirty="0">
                <a:latin typeface="FreeSans"/>
                <a:cs typeface="FreeSans"/>
              </a:rPr>
            </a:br>
            <a:r>
              <a:rPr lang="pt-BR" sz="2700" b="1" dirty="0">
                <a:latin typeface="FreeSans"/>
                <a:cs typeface="FreeSans"/>
              </a:rPr>
              <a:t>Você se considera uma pessoa</a:t>
            </a:r>
            <a:r>
              <a:rPr lang="pt-BR" sz="2700" b="1" spc="-95" dirty="0">
                <a:latin typeface="FreeSans"/>
                <a:cs typeface="FreeSans"/>
              </a:rPr>
              <a:t> </a:t>
            </a:r>
            <a:r>
              <a:rPr lang="pt-BR" sz="2700" b="1" dirty="0">
                <a:latin typeface="FreeSans"/>
                <a:cs typeface="FreeSans"/>
              </a:rPr>
              <a:t>Ética?</a:t>
            </a:r>
            <a:br>
              <a:rPr lang="pt-BR" sz="2700" b="1" dirty="0">
                <a:latin typeface="FreeSans"/>
                <a:cs typeface="FreeSans"/>
              </a:rPr>
            </a:br>
            <a:endParaRPr lang="pt-BR" sz="2700" b="1" dirty="0">
              <a:latin typeface="FreeSans"/>
              <a:cs typeface="FreeSans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A0FAFCA-5C96-453B-83B7-A9AEF7F18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4A0F84AE-A24D-4353-B1BA-BD80DAA38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AF093259-3E74-43A1-944B-B106C8105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A28A35-1E54-4054-BB95-42FAFA13A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A3A17F-F3BD-4B94-9CC8-006700210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D0398DD-AD75-4E2B-A3C6-35073082A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5" y="3658536"/>
            <a:ext cx="3655725" cy="2743201"/>
            <a:chOff x="-305" y="-1"/>
            <a:chExt cx="3832880" cy="2876136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03E4F247-A844-4CD1-A37E-B7EA0DA2D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2387B1B-D4D3-493F-8D7A-C7A89DBD4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3404477-1F13-4859-84DA-12A303AC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1B8C62FD-B708-4F00-80BB-1250C6011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object 7">
            <a:extLst>
              <a:ext uri="{FF2B5EF4-FFF2-40B4-BE49-F238E27FC236}">
                <a16:creationId xmlns:a16="http://schemas.microsoft.com/office/drawing/2014/main" id="{03106BFD-7257-B242-4D14-55BD70D95BA3}"/>
              </a:ext>
            </a:extLst>
          </p:cNvPr>
          <p:cNvSpPr/>
          <p:nvPr/>
        </p:nvSpPr>
        <p:spPr>
          <a:xfrm>
            <a:off x="3017488" y="1699536"/>
            <a:ext cx="6452096" cy="38120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0">
            <a:extLst>
              <a:ext uri="{FF2B5EF4-FFF2-40B4-BE49-F238E27FC236}">
                <a16:creationId xmlns:a16="http://schemas.microsoft.com/office/drawing/2014/main" id="{AFE57416-5D79-5E64-2F0A-761A869DA752}"/>
              </a:ext>
            </a:extLst>
          </p:cNvPr>
          <p:cNvSpPr/>
          <p:nvPr/>
        </p:nvSpPr>
        <p:spPr>
          <a:xfrm>
            <a:off x="6757999" y="3827028"/>
            <a:ext cx="709447" cy="24056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Imagem 8" descr="Desenho animado para crianças&#10;&#10;Descrição gerada automaticamente com confiança média">
            <a:extLst>
              <a:ext uri="{FF2B5EF4-FFF2-40B4-BE49-F238E27FC236}">
                <a16:creationId xmlns:a16="http://schemas.microsoft.com/office/drawing/2014/main" id="{6BD9E742-E00C-354A-7B50-2DE01E5785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135" y="4002425"/>
            <a:ext cx="1872483" cy="1460613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1033048F-9A97-13C4-25C4-F02E6B2B221A}"/>
              </a:ext>
            </a:extLst>
          </p:cNvPr>
          <p:cNvSpPr txBox="1"/>
          <p:nvPr/>
        </p:nvSpPr>
        <p:spPr>
          <a:xfrm>
            <a:off x="6837028" y="3489820"/>
            <a:ext cx="1029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93,09%</a:t>
            </a:r>
          </a:p>
        </p:txBody>
      </p:sp>
    </p:spTree>
    <p:extLst>
      <p:ext uri="{BB962C8B-B14F-4D97-AF65-F5344CB8AC3E}">
        <p14:creationId xmlns:p14="http://schemas.microsoft.com/office/powerpoint/2010/main" val="203176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54A6836E-C603-43CB-9DA7-89D8E3FA3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96007DD-F9BF-4F0F-B8C6-C514B2841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787290F9-9B65-9AE5-0B16-B18CFAA0E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05" y="177623"/>
            <a:ext cx="12191694" cy="1120119"/>
          </a:xfr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sz="3200" dirty="0">
                <a:latin typeface="FreeSans"/>
                <a:cs typeface="FreeSans"/>
              </a:rPr>
            </a:br>
            <a:r>
              <a:rPr lang="pt-BR" sz="2800" b="1" dirty="0">
                <a:latin typeface="FreeSans"/>
                <a:cs typeface="FreeSans"/>
              </a:rPr>
              <a:t>Você tem conhecimento que no âmbito do MJSP, existe uma Comissão de Ética que apura</a:t>
            </a:r>
            <a:r>
              <a:rPr lang="pt-BR" sz="2800" b="1" spc="-95" dirty="0">
                <a:latin typeface="FreeSans"/>
                <a:cs typeface="FreeSans"/>
              </a:rPr>
              <a:t> </a:t>
            </a:r>
            <a:r>
              <a:rPr lang="pt-BR" sz="2800" b="1" dirty="0">
                <a:latin typeface="FreeSans"/>
                <a:cs typeface="FreeSans"/>
              </a:rPr>
              <a:t>denúncias</a:t>
            </a:r>
            <a:r>
              <a:rPr lang="pt-BR" sz="2800" b="1" spc="-5" dirty="0">
                <a:latin typeface="FreeSans"/>
                <a:cs typeface="FreeSans"/>
              </a:rPr>
              <a:t> </a:t>
            </a:r>
            <a:r>
              <a:rPr lang="pt-BR" sz="2800" b="1" dirty="0">
                <a:latin typeface="FreeSans"/>
                <a:cs typeface="FreeSans"/>
              </a:rPr>
              <a:t>de  desvios</a:t>
            </a:r>
            <a:r>
              <a:rPr lang="pt-BR" sz="2800" b="1" spc="-5" dirty="0">
                <a:latin typeface="FreeSans"/>
                <a:cs typeface="FreeSans"/>
              </a:rPr>
              <a:t> </a:t>
            </a:r>
            <a:r>
              <a:rPr lang="pt-BR" sz="2800" b="1" dirty="0">
                <a:latin typeface="FreeSans"/>
                <a:cs typeface="FreeSans"/>
              </a:rPr>
              <a:t>éticos?</a:t>
            </a:r>
            <a:endParaRPr lang="pt-BR" sz="3100" b="1" dirty="0">
              <a:latin typeface="FreeSans"/>
              <a:cs typeface="FreeSans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A0FAFCA-5C96-453B-83B7-A9AEF7F18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4A0F84AE-A24D-4353-B1BA-BD80DAA38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AF093259-3E74-43A1-944B-B106C8105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A28A35-1E54-4054-BB95-42FAFA13A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A3A17F-F3BD-4B94-9CC8-006700210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D0398DD-AD75-4E2B-A3C6-35073082A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5" y="3658536"/>
            <a:ext cx="3655725" cy="2743201"/>
            <a:chOff x="-305" y="-1"/>
            <a:chExt cx="3832880" cy="2876136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03E4F247-A844-4CD1-A37E-B7EA0DA2D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2387B1B-D4D3-493F-8D7A-C7A89DBD4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3404477-1F13-4859-84DA-12A303AC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1B8C62FD-B708-4F00-80BB-1250C6011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object 10">
            <a:extLst>
              <a:ext uri="{FF2B5EF4-FFF2-40B4-BE49-F238E27FC236}">
                <a16:creationId xmlns:a16="http://schemas.microsoft.com/office/drawing/2014/main" id="{5EA06548-D168-684E-C369-60055A690710}"/>
              </a:ext>
            </a:extLst>
          </p:cNvPr>
          <p:cNvSpPr/>
          <p:nvPr/>
        </p:nvSpPr>
        <p:spPr>
          <a:xfrm>
            <a:off x="5076075" y="4131973"/>
            <a:ext cx="709447" cy="24056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7">
            <a:extLst>
              <a:ext uri="{FF2B5EF4-FFF2-40B4-BE49-F238E27FC236}">
                <a16:creationId xmlns:a16="http://schemas.microsoft.com/office/drawing/2014/main" id="{1D0401B7-28EA-2BBF-30C6-E05EFAE7CE2E}"/>
              </a:ext>
            </a:extLst>
          </p:cNvPr>
          <p:cNvSpPr/>
          <p:nvPr/>
        </p:nvSpPr>
        <p:spPr>
          <a:xfrm>
            <a:off x="1208446" y="1410893"/>
            <a:ext cx="9079699" cy="49125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C19EAA23-1953-0341-03BA-9DD93FAE4D41}"/>
              </a:ext>
            </a:extLst>
          </p:cNvPr>
          <p:cNvSpPr/>
          <p:nvPr/>
        </p:nvSpPr>
        <p:spPr>
          <a:xfrm>
            <a:off x="7112723" y="4161593"/>
            <a:ext cx="709447" cy="24056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72ACA95-4AB5-97AA-FCDA-BC3BE4021CC8}"/>
              </a:ext>
            </a:extLst>
          </p:cNvPr>
          <p:cNvSpPr txBox="1"/>
          <p:nvPr/>
        </p:nvSpPr>
        <p:spPr>
          <a:xfrm>
            <a:off x="6996667" y="3638373"/>
            <a:ext cx="1398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81,38%</a:t>
            </a:r>
          </a:p>
        </p:txBody>
      </p:sp>
      <p:pic>
        <p:nvPicPr>
          <p:cNvPr id="14" name="Imagem 13" descr="Desenho animado para crianças&#10;&#10;Descrição gerada automaticamente com confiança média">
            <a:extLst>
              <a:ext uri="{FF2B5EF4-FFF2-40B4-BE49-F238E27FC236}">
                <a16:creationId xmlns:a16="http://schemas.microsoft.com/office/drawing/2014/main" id="{48E493C4-4491-882A-2C0B-FC586FF410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3298" y="3771900"/>
            <a:ext cx="2295649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96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54A6836E-C603-43CB-9DA7-89D8E3FA3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96007DD-F9BF-4F0F-B8C6-C514B2841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787290F9-9B65-9AE5-0B16-B18CFAA0E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" y="0"/>
            <a:ext cx="12191694" cy="1029567"/>
          </a:xfr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r>
              <a:rPr lang="pt-BR" sz="3200" b="1" dirty="0">
                <a:latin typeface="FreeSans"/>
                <a:cs typeface="FreeSans"/>
              </a:rPr>
              <a:t>Você consegue acessar de forma fácil o Código de Ética do</a:t>
            </a:r>
            <a:r>
              <a:rPr lang="pt-BR" sz="3200" b="1" spc="-100" dirty="0">
                <a:latin typeface="FreeSans"/>
                <a:cs typeface="FreeSans"/>
              </a:rPr>
              <a:t> </a:t>
            </a:r>
            <a:r>
              <a:rPr lang="pt-BR" sz="3200" b="1" dirty="0">
                <a:latin typeface="FreeSans"/>
                <a:cs typeface="FreeSans"/>
              </a:rPr>
              <a:t>MJSP?</a:t>
            </a:r>
            <a:br>
              <a:rPr lang="pt-BR" sz="3200" b="1" dirty="0">
                <a:latin typeface="FreeSans"/>
                <a:cs typeface="FreeSans"/>
              </a:rPr>
            </a:br>
            <a:endParaRPr lang="pt-BR" sz="3100" b="1" dirty="0">
              <a:latin typeface="FreeSans"/>
              <a:cs typeface="FreeSans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A0FAFCA-5C96-453B-83B7-A9AEF7F18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4A0F84AE-A24D-4353-B1BA-BD80DAA38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AF093259-3E74-43A1-944B-B106C8105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A28A35-1E54-4054-BB95-42FAFA13A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A3A17F-F3BD-4B94-9CC8-006700210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D0398DD-AD75-4E2B-A3C6-35073082A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5" y="3658536"/>
            <a:ext cx="3655725" cy="2743201"/>
            <a:chOff x="-305" y="-1"/>
            <a:chExt cx="3832880" cy="2876136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03E4F247-A844-4CD1-A37E-B7EA0DA2D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2387B1B-D4D3-493F-8D7A-C7A89DBD4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3404477-1F13-4859-84DA-12A303AC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1B8C62FD-B708-4F00-80BB-1250C6011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object 7">
            <a:extLst>
              <a:ext uri="{FF2B5EF4-FFF2-40B4-BE49-F238E27FC236}">
                <a16:creationId xmlns:a16="http://schemas.microsoft.com/office/drawing/2014/main" id="{71685867-9DC7-9527-D0E8-4BE0321D8151}"/>
              </a:ext>
            </a:extLst>
          </p:cNvPr>
          <p:cNvSpPr/>
          <p:nvPr/>
        </p:nvSpPr>
        <p:spPr>
          <a:xfrm>
            <a:off x="1672859" y="1708049"/>
            <a:ext cx="9341841" cy="43676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pt-BR" sz="1800" b="1" dirty="0"/>
          </a:p>
        </p:txBody>
      </p:sp>
      <p:sp>
        <p:nvSpPr>
          <p:cNvPr id="15" name="object 10">
            <a:extLst>
              <a:ext uri="{FF2B5EF4-FFF2-40B4-BE49-F238E27FC236}">
                <a16:creationId xmlns:a16="http://schemas.microsoft.com/office/drawing/2014/main" id="{3220F39B-A1FC-4678-CC94-8501D7E4BA3F}"/>
              </a:ext>
            </a:extLst>
          </p:cNvPr>
          <p:cNvSpPr/>
          <p:nvPr/>
        </p:nvSpPr>
        <p:spPr>
          <a:xfrm>
            <a:off x="7417818" y="3932152"/>
            <a:ext cx="762774" cy="24163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3935969E-D915-CA3F-D954-E92DA9D94B0C}"/>
              </a:ext>
            </a:extLst>
          </p:cNvPr>
          <p:cNvSpPr txBox="1"/>
          <p:nvPr/>
        </p:nvSpPr>
        <p:spPr>
          <a:xfrm>
            <a:off x="7270699" y="3451483"/>
            <a:ext cx="10570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62,23 %</a:t>
            </a: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id="{1F5C2FC6-98CE-F601-454B-3CEE875F313B}"/>
              </a:ext>
            </a:extLst>
          </p:cNvPr>
          <p:cNvSpPr/>
          <p:nvPr/>
        </p:nvSpPr>
        <p:spPr>
          <a:xfrm>
            <a:off x="8597899" y="3746499"/>
            <a:ext cx="1311845" cy="12206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5582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54A6836E-C603-43CB-9DA7-89D8E3FA3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96007DD-F9BF-4F0F-B8C6-C514B2841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787290F9-9B65-9AE5-0B16-B18CFAA0E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" y="0"/>
            <a:ext cx="12191694" cy="1367405"/>
          </a:xfr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sz="3200" dirty="0">
                <a:latin typeface="FreeSans"/>
                <a:cs typeface="FreeSans"/>
              </a:rPr>
            </a:br>
            <a:br>
              <a:rPr lang="pt-BR" sz="3200" dirty="0">
                <a:latin typeface="FreeSans"/>
                <a:cs typeface="FreeSans"/>
              </a:rPr>
            </a:br>
            <a:br>
              <a:rPr lang="pt-BR" sz="3200" dirty="0">
                <a:latin typeface="FreeSans"/>
                <a:cs typeface="FreeSans"/>
              </a:rPr>
            </a:br>
            <a:br>
              <a:rPr lang="pt-BR" sz="3200" dirty="0">
                <a:latin typeface="FreeSans"/>
                <a:cs typeface="FreeSans"/>
              </a:rPr>
            </a:br>
            <a:br>
              <a:rPr lang="pt-BR" sz="3200" dirty="0">
                <a:latin typeface="FreeSans"/>
                <a:cs typeface="FreeSans"/>
              </a:rPr>
            </a:br>
            <a:br>
              <a:rPr lang="pt-BR" sz="3200" dirty="0">
                <a:latin typeface="FreeSans"/>
                <a:cs typeface="FreeSans"/>
              </a:rPr>
            </a:br>
            <a:br>
              <a:rPr lang="pt-BR" sz="3200" dirty="0">
                <a:latin typeface="FreeSans"/>
                <a:cs typeface="FreeSans"/>
              </a:rPr>
            </a:br>
            <a:r>
              <a:rPr lang="pt-BR" sz="3200" b="1" dirty="0">
                <a:latin typeface="FreeSans"/>
                <a:cs typeface="FreeSans"/>
              </a:rPr>
              <a:t>Você já participou de palestra, treinamento ou capacitação sobre Ética promovidos pelo</a:t>
            </a:r>
            <a:r>
              <a:rPr lang="pt-BR" sz="3200" b="1" spc="-100" dirty="0">
                <a:latin typeface="FreeSans"/>
                <a:cs typeface="FreeSans"/>
              </a:rPr>
              <a:t> </a:t>
            </a:r>
            <a:r>
              <a:rPr lang="pt-BR" sz="3200" b="1" dirty="0">
                <a:latin typeface="FreeSans"/>
                <a:cs typeface="FreeSans"/>
              </a:rPr>
              <a:t>MJSP?</a:t>
            </a:r>
            <a:br>
              <a:rPr lang="pt-BR" sz="3200" b="1" dirty="0">
                <a:latin typeface="FreeSans"/>
                <a:cs typeface="FreeSans"/>
              </a:rPr>
            </a:br>
            <a:endParaRPr lang="pt-BR" sz="3100" b="1" dirty="0">
              <a:latin typeface="FreeSans"/>
              <a:cs typeface="FreeSans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A0FAFCA-5C96-453B-83B7-A9AEF7F18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4A0F84AE-A24D-4353-B1BA-BD80DAA38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AF093259-3E74-43A1-944B-B106C8105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A28A35-1E54-4054-BB95-42FAFA13A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A3A17F-F3BD-4B94-9CC8-006700210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D0398DD-AD75-4E2B-A3C6-35073082A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5" y="3658536"/>
            <a:ext cx="3655725" cy="2743201"/>
            <a:chOff x="-305" y="-1"/>
            <a:chExt cx="3832880" cy="2876136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03E4F247-A844-4CD1-A37E-B7EA0DA2D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2387B1B-D4D3-493F-8D7A-C7A89DBD4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3404477-1F13-4859-84DA-12A303AC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1B8C62FD-B708-4F00-80BB-1250C6011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object 7">
            <a:extLst>
              <a:ext uri="{FF2B5EF4-FFF2-40B4-BE49-F238E27FC236}">
                <a16:creationId xmlns:a16="http://schemas.microsoft.com/office/drawing/2014/main" id="{C2A6D601-EF4E-26FC-DE5E-4018675F24C0}"/>
              </a:ext>
            </a:extLst>
          </p:cNvPr>
          <p:cNvSpPr/>
          <p:nvPr/>
        </p:nvSpPr>
        <p:spPr>
          <a:xfrm>
            <a:off x="2412832" y="1993360"/>
            <a:ext cx="8197195" cy="3667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10">
            <a:extLst>
              <a:ext uri="{FF2B5EF4-FFF2-40B4-BE49-F238E27FC236}">
                <a16:creationId xmlns:a16="http://schemas.microsoft.com/office/drawing/2014/main" id="{F48042BB-654C-A252-214F-D454F7CB931B}"/>
              </a:ext>
            </a:extLst>
          </p:cNvPr>
          <p:cNvSpPr/>
          <p:nvPr/>
        </p:nvSpPr>
        <p:spPr>
          <a:xfrm>
            <a:off x="7417818" y="3932152"/>
            <a:ext cx="762774" cy="24163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613F58DF-F267-8FC2-C025-38E11EACE4C0}"/>
              </a:ext>
            </a:extLst>
          </p:cNvPr>
          <p:cNvSpPr txBox="1"/>
          <p:nvPr/>
        </p:nvSpPr>
        <p:spPr>
          <a:xfrm>
            <a:off x="7417818" y="3597094"/>
            <a:ext cx="10150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77,13%</a:t>
            </a:r>
          </a:p>
        </p:txBody>
      </p:sp>
      <p:sp>
        <p:nvSpPr>
          <p:cNvPr id="9" name="object 11">
            <a:extLst>
              <a:ext uri="{FF2B5EF4-FFF2-40B4-BE49-F238E27FC236}">
                <a16:creationId xmlns:a16="http://schemas.microsoft.com/office/drawing/2014/main" id="{8444D98D-C33A-5CD4-26C8-70B895256C05}"/>
              </a:ext>
            </a:extLst>
          </p:cNvPr>
          <p:cNvSpPr/>
          <p:nvPr/>
        </p:nvSpPr>
        <p:spPr>
          <a:xfrm>
            <a:off x="8432886" y="3850547"/>
            <a:ext cx="1185194" cy="11417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4387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54A6836E-C603-43CB-9DA7-89D8E3FA3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96007DD-F9BF-4F0F-B8C6-C514B2841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787290F9-9B65-9AE5-0B16-B18CFAA0E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12191694" cy="876300"/>
          </a:xfr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r>
              <a:rPr lang="pt-BR" sz="2700" b="1" dirty="0">
                <a:latin typeface="FreeSans"/>
                <a:cs typeface="FreeSans"/>
              </a:rPr>
              <a:t>Na sua opinião, os servidores e colaboradores do MJSP expõem conduta profissional</a:t>
            </a:r>
            <a:r>
              <a:rPr lang="pt-BR" sz="2700" b="1" spc="-100" dirty="0">
                <a:latin typeface="FreeSans"/>
                <a:cs typeface="FreeSans"/>
              </a:rPr>
              <a:t> </a:t>
            </a:r>
            <a:r>
              <a:rPr lang="pt-BR" sz="2700" b="1" dirty="0">
                <a:latin typeface="FreeSans"/>
                <a:cs typeface="FreeSans"/>
              </a:rPr>
              <a:t>ética?</a:t>
            </a:r>
            <a:br>
              <a:rPr lang="pt-BR" sz="2700" b="1" dirty="0">
                <a:latin typeface="FreeSans"/>
                <a:cs typeface="FreeSans"/>
              </a:rPr>
            </a:br>
            <a:endParaRPr lang="pt-BR" sz="2700" b="1" dirty="0">
              <a:latin typeface="FreeSans"/>
              <a:cs typeface="FreeSans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A0FAFCA-5C96-453B-83B7-A9AEF7F18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4A0F84AE-A24D-4353-B1BA-BD80DAA38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AF093259-3E74-43A1-944B-B106C8105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A28A35-1E54-4054-BB95-42FAFA13A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A3A17F-F3BD-4B94-9CC8-006700210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D0398DD-AD75-4E2B-A3C6-35073082A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5" y="3658536"/>
            <a:ext cx="3655725" cy="2743201"/>
            <a:chOff x="-305" y="-1"/>
            <a:chExt cx="3832880" cy="2876136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03E4F247-A844-4CD1-A37E-B7EA0DA2D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2387B1B-D4D3-493F-8D7A-C7A89DBD4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3404477-1F13-4859-84DA-12A303AC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1B8C62FD-B708-4F00-80BB-1250C6011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object 7">
            <a:extLst>
              <a:ext uri="{FF2B5EF4-FFF2-40B4-BE49-F238E27FC236}">
                <a16:creationId xmlns:a16="http://schemas.microsoft.com/office/drawing/2014/main" id="{E2C8FDEC-3D95-440E-0A13-F2D25B3E0CA8}"/>
              </a:ext>
            </a:extLst>
          </p:cNvPr>
          <p:cNvSpPr/>
          <p:nvPr/>
        </p:nvSpPr>
        <p:spPr>
          <a:xfrm>
            <a:off x="2252387" y="1823888"/>
            <a:ext cx="7109726" cy="37163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10">
            <a:extLst>
              <a:ext uri="{FF2B5EF4-FFF2-40B4-BE49-F238E27FC236}">
                <a16:creationId xmlns:a16="http://schemas.microsoft.com/office/drawing/2014/main" id="{3CA04562-F8F1-832A-911B-BC61BB6507C8}"/>
              </a:ext>
            </a:extLst>
          </p:cNvPr>
          <p:cNvSpPr/>
          <p:nvPr/>
        </p:nvSpPr>
        <p:spPr>
          <a:xfrm>
            <a:off x="6757999" y="3827028"/>
            <a:ext cx="709447" cy="24056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099EC1F-1CD6-D141-17EA-958BFF156776}"/>
              </a:ext>
            </a:extLst>
          </p:cNvPr>
          <p:cNvSpPr txBox="1"/>
          <p:nvPr/>
        </p:nvSpPr>
        <p:spPr>
          <a:xfrm>
            <a:off x="6677637" y="3553609"/>
            <a:ext cx="998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60,64</a:t>
            </a:r>
            <a:r>
              <a:rPr lang="pt-BR" b="1" dirty="0"/>
              <a:t>%</a:t>
            </a:r>
          </a:p>
        </p:txBody>
      </p:sp>
      <p:pic>
        <p:nvPicPr>
          <p:cNvPr id="9" name="Imagem 8" descr="Desenho animado para crianças&#10;&#10;Descrição gerada automaticamente com confiança média">
            <a:extLst>
              <a:ext uri="{FF2B5EF4-FFF2-40B4-BE49-F238E27FC236}">
                <a16:creationId xmlns:a16="http://schemas.microsoft.com/office/drawing/2014/main" id="{FC71C5AE-0216-95ED-150D-4677B398B3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087" y="4102465"/>
            <a:ext cx="1649910" cy="1286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45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54A6836E-C603-43CB-9DA7-89D8E3FA3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96007DD-F9BF-4F0F-B8C6-C514B2841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787290F9-9B65-9AE5-0B16-B18CFAA0E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12191694" cy="876300"/>
          </a:xfr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r>
              <a:rPr lang="pt-BR" sz="2800" b="1" dirty="0">
                <a:latin typeface="FreeSans"/>
                <a:cs typeface="FreeSans"/>
              </a:rPr>
              <a:t>Na sua opinião, os ocupantes de funções gerenciais do MJSP expõem conduta</a:t>
            </a:r>
            <a:r>
              <a:rPr lang="pt-BR" sz="2800" b="1" spc="-100" dirty="0">
                <a:latin typeface="FreeSans"/>
                <a:cs typeface="FreeSans"/>
              </a:rPr>
              <a:t> </a:t>
            </a:r>
            <a:r>
              <a:rPr lang="pt-BR" sz="2800" b="1" dirty="0">
                <a:latin typeface="FreeSans"/>
                <a:cs typeface="FreeSans"/>
              </a:rPr>
              <a:t>ética?</a:t>
            </a:r>
            <a:br>
              <a:rPr lang="pt-BR" sz="2800" b="1" dirty="0">
                <a:latin typeface="FreeSans"/>
                <a:cs typeface="FreeSans"/>
              </a:rPr>
            </a:br>
            <a:endParaRPr lang="pt-BR" sz="2700" b="1" dirty="0">
              <a:latin typeface="FreeSans"/>
              <a:cs typeface="FreeSans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A0FAFCA-5C96-453B-83B7-A9AEF7F18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4A0F84AE-A24D-4353-B1BA-BD80DAA38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AF093259-3E74-43A1-944B-B106C8105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A28A35-1E54-4054-BB95-42FAFA13A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A3A17F-F3BD-4B94-9CC8-006700210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D0398DD-AD75-4E2B-A3C6-35073082A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5" y="3658536"/>
            <a:ext cx="3655725" cy="2743201"/>
            <a:chOff x="-305" y="-1"/>
            <a:chExt cx="3832880" cy="2876136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03E4F247-A844-4CD1-A37E-B7EA0DA2D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2387B1B-D4D3-493F-8D7A-C7A89DBD4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3404477-1F13-4859-84DA-12A303AC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1B8C62FD-B708-4F00-80BB-1250C6011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object 7">
            <a:extLst>
              <a:ext uri="{FF2B5EF4-FFF2-40B4-BE49-F238E27FC236}">
                <a16:creationId xmlns:a16="http://schemas.microsoft.com/office/drawing/2014/main" id="{E2C8FDEC-3D95-440E-0A13-F2D25B3E0CA8}"/>
              </a:ext>
            </a:extLst>
          </p:cNvPr>
          <p:cNvSpPr/>
          <p:nvPr/>
        </p:nvSpPr>
        <p:spPr>
          <a:xfrm>
            <a:off x="2252387" y="1823888"/>
            <a:ext cx="7109726" cy="37163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10">
            <a:extLst>
              <a:ext uri="{FF2B5EF4-FFF2-40B4-BE49-F238E27FC236}">
                <a16:creationId xmlns:a16="http://schemas.microsoft.com/office/drawing/2014/main" id="{3CA04562-F8F1-832A-911B-BC61BB6507C8}"/>
              </a:ext>
            </a:extLst>
          </p:cNvPr>
          <p:cNvSpPr/>
          <p:nvPr/>
        </p:nvSpPr>
        <p:spPr>
          <a:xfrm>
            <a:off x="6757999" y="3827028"/>
            <a:ext cx="709447" cy="24056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0">
            <a:extLst>
              <a:ext uri="{FF2B5EF4-FFF2-40B4-BE49-F238E27FC236}">
                <a16:creationId xmlns:a16="http://schemas.microsoft.com/office/drawing/2014/main" id="{4A512466-5E41-2371-820E-241CC4A4106E}"/>
              </a:ext>
            </a:extLst>
          </p:cNvPr>
          <p:cNvSpPr/>
          <p:nvPr/>
        </p:nvSpPr>
        <p:spPr>
          <a:xfrm>
            <a:off x="9107730" y="3916154"/>
            <a:ext cx="762774" cy="241630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099EC1F-1CD6-D141-17EA-958BFF156776}"/>
              </a:ext>
            </a:extLst>
          </p:cNvPr>
          <p:cNvSpPr txBox="1"/>
          <p:nvPr/>
        </p:nvSpPr>
        <p:spPr>
          <a:xfrm>
            <a:off x="6677637" y="3553609"/>
            <a:ext cx="998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57,45%</a:t>
            </a:r>
            <a:endParaRPr lang="pt-BR" b="1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0AF8C60B-C936-3E8A-2B06-BEEBCE8E2FA5}"/>
              </a:ext>
            </a:extLst>
          </p:cNvPr>
          <p:cNvSpPr txBox="1"/>
          <p:nvPr/>
        </p:nvSpPr>
        <p:spPr>
          <a:xfrm>
            <a:off x="9014461" y="3556113"/>
            <a:ext cx="11065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38,30%</a:t>
            </a:r>
          </a:p>
        </p:txBody>
      </p:sp>
      <p:pic>
        <p:nvPicPr>
          <p:cNvPr id="9" name="Imagem 8" descr="Desenho animado para crianças&#10;&#10;Descrição gerada automaticamente com confiança média">
            <a:extLst>
              <a:ext uri="{FF2B5EF4-FFF2-40B4-BE49-F238E27FC236}">
                <a16:creationId xmlns:a16="http://schemas.microsoft.com/office/drawing/2014/main" id="{FC71C5AE-0216-95ED-150D-4677B398B35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0172" y="4012367"/>
            <a:ext cx="1614289" cy="1259211"/>
          </a:xfrm>
          <a:prstGeom prst="rect">
            <a:avLst/>
          </a:prstGeom>
        </p:spPr>
      </p:pic>
      <p:sp>
        <p:nvSpPr>
          <p:cNvPr id="13" name="object 11">
            <a:extLst>
              <a:ext uri="{FF2B5EF4-FFF2-40B4-BE49-F238E27FC236}">
                <a16:creationId xmlns:a16="http://schemas.microsoft.com/office/drawing/2014/main" id="{195809E0-F0EF-047C-1D9E-8E797A0CC26E}"/>
              </a:ext>
            </a:extLst>
          </p:cNvPr>
          <p:cNvSpPr/>
          <p:nvPr/>
        </p:nvSpPr>
        <p:spPr>
          <a:xfrm>
            <a:off x="9939613" y="4071102"/>
            <a:ext cx="1185194" cy="11417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1338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54A6836E-C603-43CB-9DA7-89D8E3FA3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96007DD-F9BF-4F0F-B8C6-C514B2841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787290F9-9B65-9AE5-0B16-B18CFAA0E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" y="-6583"/>
            <a:ext cx="12191694" cy="876300"/>
          </a:xfr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r>
              <a:rPr lang="pt-BR" sz="2400" b="1" dirty="0">
                <a:latin typeface="FreeSans"/>
                <a:cs typeface="FreeSans"/>
              </a:rPr>
              <a:t>Caso tivesse conhecimento de alguma violação de conduta ética no âmbito do MJSP, você</a:t>
            </a:r>
            <a:r>
              <a:rPr lang="pt-BR" sz="2400" b="1" spc="-100" dirty="0">
                <a:latin typeface="FreeSans"/>
                <a:cs typeface="FreeSans"/>
              </a:rPr>
              <a:t> </a:t>
            </a:r>
            <a:r>
              <a:rPr lang="pt-BR" sz="2400" b="1" dirty="0">
                <a:latin typeface="FreeSans"/>
                <a:cs typeface="FreeSans"/>
              </a:rPr>
              <a:t>denunciaria?</a:t>
            </a:r>
            <a:endParaRPr lang="pt-BR" sz="2700" b="1" dirty="0">
              <a:latin typeface="FreeSans"/>
              <a:cs typeface="FreeSans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A0FAFCA-5C96-453B-83B7-A9AEF7F18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4A0F84AE-A24D-4353-B1BA-BD80DAA38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AF093259-3E74-43A1-944B-B106C8105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A28A35-1E54-4054-BB95-42FAFA13A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A3A17F-F3BD-4B94-9CC8-006700210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D0398DD-AD75-4E2B-A3C6-35073082A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5" y="3658536"/>
            <a:ext cx="3655725" cy="2743201"/>
            <a:chOff x="-305" y="-1"/>
            <a:chExt cx="3832880" cy="2876136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03E4F247-A844-4CD1-A37E-B7EA0DA2D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2387B1B-D4D3-493F-8D7A-C7A89DBD4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3404477-1F13-4859-84DA-12A303AC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1B8C62FD-B708-4F00-80BB-1250C6011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object 7">
            <a:extLst>
              <a:ext uri="{FF2B5EF4-FFF2-40B4-BE49-F238E27FC236}">
                <a16:creationId xmlns:a16="http://schemas.microsoft.com/office/drawing/2014/main" id="{69098A8A-ED91-F8C7-8D4D-EBA50BB29446}"/>
              </a:ext>
            </a:extLst>
          </p:cNvPr>
          <p:cNvSpPr/>
          <p:nvPr/>
        </p:nvSpPr>
        <p:spPr>
          <a:xfrm>
            <a:off x="1946247" y="1596364"/>
            <a:ext cx="7575258" cy="38732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3D8510AC-36AE-C5D1-141C-0780F87E8E8E}"/>
              </a:ext>
            </a:extLst>
          </p:cNvPr>
          <p:cNvSpPr/>
          <p:nvPr/>
        </p:nvSpPr>
        <p:spPr>
          <a:xfrm>
            <a:off x="6757999" y="3827028"/>
            <a:ext cx="709447" cy="24056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Imagem 10" descr="Desenho animado para crianças&#10;&#10;Descrição gerada automaticamente com confiança média">
            <a:extLst>
              <a:ext uri="{FF2B5EF4-FFF2-40B4-BE49-F238E27FC236}">
                <a16:creationId xmlns:a16="http://schemas.microsoft.com/office/drawing/2014/main" id="{949F6BA2-931B-5DF2-55FC-EC447E7501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135" y="4002425"/>
            <a:ext cx="1872483" cy="1460613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06E273A7-4889-D37B-030A-06AD00B4C2B1}"/>
              </a:ext>
            </a:extLst>
          </p:cNvPr>
          <p:cNvSpPr txBox="1"/>
          <p:nvPr/>
        </p:nvSpPr>
        <p:spPr>
          <a:xfrm>
            <a:off x="6733372" y="3426917"/>
            <a:ext cx="10437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76,60%</a:t>
            </a:r>
          </a:p>
        </p:txBody>
      </p:sp>
    </p:spTree>
    <p:extLst>
      <p:ext uri="{BB962C8B-B14F-4D97-AF65-F5344CB8AC3E}">
        <p14:creationId xmlns:p14="http://schemas.microsoft.com/office/powerpoint/2010/main" val="102861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54A6836E-C603-43CB-9DA7-89D8E3FA3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96007DD-F9BF-4F0F-B8C6-C514B2841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787290F9-9B65-9AE5-0B16-B18CFAA0E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12191694" cy="876300"/>
          </a:xfr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b="1" dirty="0">
                <a:latin typeface="FreeSans"/>
                <a:cs typeface="FreeSans"/>
              </a:rPr>
            </a:br>
            <a:br>
              <a:rPr lang="pt-BR" b="1" dirty="0">
                <a:latin typeface="FreeSans"/>
                <a:cs typeface="FreeSans"/>
              </a:rPr>
            </a:br>
            <a:r>
              <a:rPr lang="pt-BR" sz="2800" b="1" dirty="0">
                <a:latin typeface="FreeSans"/>
                <a:cs typeface="FreeSans"/>
              </a:rPr>
              <a:t>Você já presenciou alguma possível violação de conduta ética no</a:t>
            </a:r>
            <a:r>
              <a:rPr lang="pt-BR" sz="2800" b="1" spc="-100" dirty="0">
                <a:latin typeface="FreeSans"/>
                <a:cs typeface="FreeSans"/>
              </a:rPr>
              <a:t> </a:t>
            </a:r>
            <a:r>
              <a:rPr lang="pt-BR" sz="2800" b="1" dirty="0">
                <a:latin typeface="FreeSans"/>
                <a:cs typeface="FreeSans"/>
              </a:rPr>
              <a:t>MJSP?</a:t>
            </a:r>
            <a:br>
              <a:rPr lang="pt-BR" sz="2800" b="1" dirty="0">
                <a:latin typeface="FreeSans"/>
                <a:cs typeface="FreeSans"/>
              </a:rPr>
            </a:br>
            <a:endParaRPr lang="pt-BR" sz="2700" b="1" dirty="0">
              <a:latin typeface="FreeSans"/>
              <a:cs typeface="FreeSans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A0FAFCA-5C96-453B-83B7-A9AEF7F18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4A0F84AE-A24D-4353-B1BA-BD80DAA38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AF093259-3E74-43A1-944B-B106C8105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A28A35-1E54-4054-BB95-42FAFA13A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A3A17F-F3BD-4B94-9CC8-006700210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D0398DD-AD75-4E2B-A3C6-35073082A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5" y="3658536"/>
            <a:ext cx="3655725" cy="2743201"/>
            <a:chOff x="-305" y="-1"/>
            <a:chExt cx="3832880" cy="2876136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03E4F247-A844-4CD1-A37E-B7EA0DA2D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2387B1B-D4D3-493F-8D7A-C7A89DBD4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3404477-1F13-4859-84DA-12A303AC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1B8C62FD-B708-4F00-80BB-1250C6011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object 7">
            <a:extLst>
              <a:ext uri="{FF2B5EF4-FFF2-40B4-BE49-F238E27FC236}">
                <a16:creationId xmlns:a16="http://schemas.microsoft.com/office/drawing/2014/main" id="{E8409696-419C-F6C2-E394-BCAFA636997C}"/>
              </a:ext>
            </a:extLst>
          </p:cNvPr>
          <p:cNvSpPr/>
          <p:nvPr/>
        </p:nvSpPr>
        <p:spPr>
          <a:xfrm>
            <a:off x="2552253" y="1929469"/>
            <a:ext cx="7430646" cy="38337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0">
            <a:extLst>
              <a:ext uri="{FF2B5EF4-FFF2-40B4-BE49-F238E27FC236}">
                <a16:creationId xmlns:a16="http://schemas.microsoft.com/office/drawing/2014/main" id="{4CCEC86A-5D08-19F5-8FED-7F92F4347B36}"/>
              </a:ext>
            </a:extLst>
          </p:cNvPr>
          <p:cNvSpPr/>
          <p:nvPr/>
        </p:nvSpPr>
        <p:spPr>
          <a:xfrm>
            <a:off x="6757999" y="3827028"/>
            <a:ext cx="709447" cy="24056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Imagem 5" descr="Desenho animado para crianças&#10;&#10;Descrição gerada automaticamente com confiança média">
            <a:extLst>
              <a:ext uri="{FF2B5EF4-FFF2-40B4-BE49-F238E27FC236}">
                <a16:creationId xmlns:a16="http://schemas.microsoft.com/office/drawing/2014/main" id="{28E10599-33D9-C5EA-510F-8CF895CE98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135" y="4002425"/>
            <a:ext cx="1872483" cy="1460613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5E1A7003-4FFC-8F92-3175-EA76D955B4A3}"/>
              </a:ext>
            </a:extLst>
          </p:cNvPr>
          <p:cNvSpPr txBox="1"/>
          <p:nvPr/>
        </p:nvSpPr>
        <p:spPr>
          <a:xfrm>
            <a:off x="6797328" y="3377527"/>
            <a:ext cx="1149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65,43%</a:t>
            </a:r>
          </a:p>
        </p:txBody>
      </p:sp>
    </p:spTree>
    <p:extLst>
      <p:ext uri="{BB962C8B-B14F-4D97-AF65-F5344CB8AC3E}">
        <p14:creationId xmlns:p14="http://schemas.microsoft.com/office/powerpoint/2010/main" val="193653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54A6836E-C603-43CB-9DA7-89D8E3FA3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96007DD-F9BF-4F0F-B8C6-C514B2841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787290F9-9B65-9AE5-0B16-B18CFAA0E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12191694" cy="876300"/>
          </a:xfr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dirty="0">
                <a:latin typeface="FreeSans"/>
                <a:cs typeface="FreeSans"/>
              </a:rPr>
            </a:br>
            <a:br>
              <a:rPr lang="pt-BR" b="1" dirty="0">
                <a:latin typeface="FreeSans"/>
                <a:cs typeface="FreeSans"/>
              </a:rPr>
            </a:br>
            <a:br>
              <a:rPr lang="pt-BR" b="1" dirty="0">
                <a:latin typeface="FreeSans"/>
                <a:cs typeface="FreeSans"/>
              </a:rPr>
            </a:br>
            <a:br>
              <a:rPr lang="pt-BR" b="1" dirty="0">
                <a:latin typeface="FreeSans"/>
                <a:cs typeface="FreeSans"/>
              </a:rPr>
            </a:br>
            <a:br>
              <a:rPr lang="pt-BR" b="1" dirty="0">
                <a:latin typeface="FreeSans"/>
                <a:cs typeface="FreeSans"/>
              </a:rPr>
            </a:br>
            <a:br>
              <a:rPr lang="pt-BR" sz="2800" b="1" dirty="0">
                <a:latin typeface="FreeSans"/>
                <a:cs typeface="FreeSans"/>
              </a:rPr>
            </a:br>
            <a:r>
              <a:rPr lang="pt-BR" sz="2200" b="1" dirty="0">
                <a:latin typeface="FreeSans"/>
                <a:cs typeface="FreeSans"/>
              </a:rPr>
              <a:t>Você tem conhecimento que hoje o canal para se registrar uma denúncia de desvio ético é o</a:t>
            </a:r>
            <a:r>
              <a:rPr lang="pt-BR" sz="2200" b="1" spc="-95" dirty="0">
                <a:latin typeface="FreeSans"/>
                <a:cs typeface="FreeSans"/>
              </a:rPr>
              <a:t> </a:t>
            </a:r>
            <a:r>
              <a:rPr lang="pt-BR" sz="2200" b="1" dirty="0">
                <a:latin typeface="FreeSans"/>
                <a:cs typeface="FreeSans"/>
              </a:rPr>
              <a:t>sistema</a:t>
            </a:r>
            <a:r>
              <a:rPr lang="pt-BR" sz="2200" b="1" spc="-5" dirty="0">
                <a:latin typeface="FreeSans"/>
                <a:cs typeface="FreeSans"/>
              </a:rPr>
              <a:t> </a:t>
            </a:r>
            <a:r>
              <a:rPr lang="pt-BR" sz="2200" b="1" dirty="0">
                <a:latin typeface="FreeSans"/>
                <a:cs typeface="FreeSans"/>
              </a:rPr>
              <a:t>e-  OUV?</a:t>
            </a:r>
            <a:br>
              <a:rPr lang="pt-BR" sz="2200" b="1" dirty="0">
                <a:latin typeface="FreeSans"/>
                <a:cs typeface="FreeSans"/>
              </a:rPr>
            </a:br>
            <a:endParaRPr lang="pt-BR" sz="2200" b="1" dirty="0">
              <a:latin typeface="FreeSans"/>
              <a:cs typeface="FreeSans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A0FAFCA-5C96-453B-83B7-A9AEF7F18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4A0F84AE-A24D-4353-B1BA-BD80DAA38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AF093259-3E74-43A1-944B-B106C8105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A28A35-1E54-4054-BB95-42FAFA13A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A3A17F-F3BD-4B94-9CC8-006700210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D0398DD-AD75-4E2B-A3C6-35073082A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5" y="3658536"/>
            <a:ext cx="3655725" cy="2743201"/>
            <a:chOff x="-305" y="-1"/>
            <a:chExt cx="3832880" cy="2876136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03E4F247-A844-4CD1-A37E-B7EA0DA2D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2387B1B-D4D3-493F-8D7A-C7A89DBD4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3404477-1F13-4859-84DA-12A303AC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1B8C62FD-B708-4F00-80BB-1250C6011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object 7">
            <a:extLst>
              <a:ext uri="{FF2B5EF4-FFF2-40B4-BE49-F238E27FC236}">
                <a16:creationId xmlns:a16="http://schemas.microsoft.com/office/drawing/2014/main" id="{0CEE2808-D744-9750-E3FE-800E3CBCD475}"/>
              </a:ext>
            </a:extLst>
          </p:cNvPr>
          <p:cNvSpPr/>
          <p:nvPr/>
        </p:nvSpPr>
        <p:spPr>
          <a:xfrm>
            <a:off x="2936911" y="1493002"/>
            <a:ext cx="6878208" cy="36551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0">
            <a:extLst>
              <a:ext uri="{FF2B5EF4-FFF2-40B4-BE49-F238E27FC236}">
                <a16:creationId xmlns:a16="http://schemas.microsoft.com/office/drawing/2014/main" id="{C0F20FDA-1B62-88A7-DC6C-EE12A6E3C64C}"/>
              </a:ext>
            </a:extLst>
          </p:cNvPr>
          <p:cNvSpPr/>
          <p:nvPr/>
        </p:nvSpPr>
        <p:spPr>
          <a:xfrm>
            <a:off x="7072837" y="3537426"/>
            <a:ext cx="762774" cy="24163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1">
            <a:extLst>
              <a:ext uri="{FF2B5EF4-FFF2-40B4-BE49-F238E27FC236}">
                <a16:creationId xmlns:a16="http://schemas.microsoft.com/office/drawing/2014/main" id="{07DD8904-104F-039B-14BF-EAED83A1E118}"/>
              </a:ext>
            </a:extLst>
          </p:cNvPr>
          <p:cNvSpPr/>
          <p:nvPr/>
        </p:nvSpPr>
        <p:spPr>
          <a:xfrm>
            <a:off x="8513485" y="3699160"/>
            <a:ext cx="1185194" cy="11417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D5B062D7-8F9F-C1F9-78AB-8E47056878C9}"/>
              </a:ext>
            </a:extLst>
          </p:cNvPr>
          <p:cNvSpPr txBox="1"/>
          <p:nvPr/>
        </p:nvSpPr>
        <p:spPr>
          <a:xfrm>
            <a:off x="6970322" y="3037622"/>
            <a:ext cx="11837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57,45%</a:t>
            </a:r>
          </a:p>
        </p:txBody>
      </p:sp>
    </p:spTree>
    <p:extLst>
      <p:ext uri="{BB962C8B-B14F-4D97-AF65-F5344CB8AC3E}">
        <p14:creationId xmlns:p14="http://schemas.microsoft.com/office/powerpoint/2010/main" val="385997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343</Words>
  <Application>Microsoft Office PowerPoint</Application>
  <PresentationFormat>Widescreen</PresentationFormat>
  <Paragraphs>29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Carlito</vt:lpstr>
      <vt:lpstr>FreeSans</vt:lpstr>
      <vt:lpstr>Tema do Office</vt:lpstr>
      <vt:lpstr>QUESTIONÁRIO SOBRE ÉTICA 2021</vt:lpstr>
      <vt:lpstr>                        Você tem conhecimento que no âmbito do MJSP, existe uma Comissão de Ética que apura denúncias de  desvios éticos?</vt:lpstr>
      <vt:lpstr>                     Você consegue acessar de forma fácil o Código de Ética do MJSP? </vt:lpstr>
      <vt:lpstr>           Você já participou de palestra, treinamento ou capacitação sobre Ética promovidos pelo MJSP? </vt:lpstr>
      <vt:lpstr>        Na sua opinião, os servidores e colaboradores do MJSP expõem conduta profissional ética? </vt:lpstr>
      <vt:lpstr>        Na sua opinião, os ocupantes de funções gerenciais do MJSP expõem conduta ética? </vt:lpstr>
      <vt:lpstr>       Caso tivesse conhecimento de alguma violação de conduta ética no âmbito do MJSP, você denunciaria?</vt:lpstr>
      <vt:lpstr>         Você já presenciou alguma possível violação de conduta ética no MJSP? </vt:lpstr>
      <vt:lpstr>            Você tem conhecimento que hoje o canal para se registrar uma denúncia de desvio ético é o sistema e-  OUV? </vt:lpstr>
      <vt:lpstr>            Você tem conhecimento que hoje o canal para se registrar uma denúncia de desvio ético é o sistema e-  OUV? </vt:lpstr>
      <vt:lpstr>            Você se considera uma pessoa Ética?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QUESTIONÁRIO SOBRE ÉTICA 2021</dc:title>
  <dc:creator>Margareth Andrade Santos</dc:creator>
  <cp:lastModifiedBy>Margareth Andrade Santos</cp:lastModifiedBy>
  <cp:revision>1</cp:revision>
  <dcterms:created xsi:type="dcterms:W3CDTF">2022-10-03T13:53:45Z</dcterms:created>
  <dcterms:modified xsi:type="dcterms:W3CDTF">2022-10-03T16:00:23Z</dcterms:modified>
</cp:coreProperties>
</file>