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84" r:id="rId2"/>
    <p:sldId id="285" r:id="rId3"/>
    <p:sldId id="286" r:id="rId4"/>
    <p:sldId id="291" r:id="rId5"/>
    <p:sldId id="290" r:id="rId6"/>
    <p:sldId id="292" r:id="rId7"/>
    <p:sldId id="293" r:id="rId8"/>
    <p:sldId id="289" r:id="rId9"/>
    <p:sldId id="294" r:id="rId10"/>
    <p:sldId id="288" r:id="rId11"/>
    <p:sldId id="29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7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D17D6-407B-489A-A355-79AD13A00CD8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61AD8-B20A-4F2B-AD50-D472C325C9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3073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8F0C-D7F5-4481-8559-6F040C1D6F30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BDFE-B757-4FFF-BF61-0E6030BE41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5820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8F0C-D7F5-4481-8559-6F040C1D6F30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BDFE-B757-4FFF-BF61-0E6030BE41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8849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8F0C-D7F5-4481-8559-6F040C1D6F30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BDFE-B757-4FFF-BF61-0E6030BE41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8480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8F0C-D7F5-4481-8559-6F040C1D6F30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BDFE-B757-4FFF-BF61-0E6030BE41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2141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8F0C-D7F5-4481-8559-6F040C1D6F30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BDFE-B757-4FFF-BF61-0E6030BE41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7744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8F0C-D7F5-4481-8559-6F040C1D6F30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BDFE-B757-4FFF-BF61-0E6030BE41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023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8F0C-D7F5-4481-8559-6F040C1D6F30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BDFE-B757-4FFF-BF61-0E6030BE41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2829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8F0C-D7F5-4481-8559-6F040C1D6F30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BDFE-B757-4FFF-BF61-0E6030BE41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57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8F0C-D7F5-4481-8559-6F040C1D6F30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BDFE-B757-4FFF-BF61-0E6030BE41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85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8F0C-D7F5-4481-8559-6F040C1D6F30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BDFE-B757-4FFF-BF61-0E6030BE41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081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8F0C-D7F5-4481-8559-6F040C1D6F30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BDFE-B757-4FFF-BF61-0E6030BE41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145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28F0C-D7F5-4481-8559-6F040C1D6F30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7BDFE-B757-4FFF-BF61-0E6030BE41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1515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764001D-CFBB-DF06-1255-4B32940F8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948" y="223034"/>
            <a:ext cx="1170477" cy="46541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E4E5629B-0567-8478-E6E7-2B558C401E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050" y="141347"/>
            <a:ext cx="1485900" cy="561703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4DC4F4CA-0E46-C175-8E98-28467FB47A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2342" y="223034"/>
            <a:ext cx="1229710" cy="398328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EBCE0F8-C4D7-5098-0A7F-7735CE0DE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160598"/>
              </p:ext>
            </p:extLst>
          </p:nvPr>
        </p:nvGraphicFramePr>
        <p:xfrm>
          <a:off x="219807" y="1013806"/>
          <a:ext cx="8704386" cy="3105089"/>
        </p:xfrm>
        <a:graphic>
          <a:graphicData uri="http://schemas.openxmlformats.org/drawingml/2006/table">
            <a:tbl>
              <a:tblPr/>
              <a:tblGrid>
                <a:gridCol w="349099">
                  <a:extLst>
                    <a:ext uri="{9D8B030D-6E8A-4147-A177-3AD203B41FA5}">
                      <a16:colId xmlns:a16="http://schemas.microsoft.com/office/drawing/2014/main" val="4110676981"/>
                    </a:ext>
                  </a:extLst>
                </a:gridCol>
                <a:gridCol w="1391779">
                  <a:extLst>
                    <a:ext uri="{9D8B030D-6E8A-4147-A177-3AD203B41FA5}">
                      <a16:colId xmlns:a16="http://schemas.microsoft.com/office/drawing/2014/main" val="2956145199"/>
                    </a:ext>
                  </a:extLst>
                </a:gridCol>
                <a:gridCol w="876637">
                  <a:extLst>
                    <a:ext uri="{9D8B030D-6E8A-4147-A177-3AD203B41FA5}">
                      <a16:colId xmlns:a16="http://schemas.microsoft.com/office/drawing/2014/main" val="325905059"/>
                    </a:ext>
                  </a:extLst>
                </a:gridCol>
                <a:gridCol w="1963278">
                  <a:extLst>
                    <a:ext uri="{9D8B030D-6E8A-4147-A177-3AD203B41FA5}">
                      <a16:colId xmlns:a16="http://schemas.microsoft.com/office/drawing/2014/main" val="1554182325"/>
                    </a:ext>
                  </a:extLst>
                </a:gridCol>
                <a:gridCol w="2098768">
                  <a:extLst>
                    <a:ext uri="{9D8B030D-6E8A-4147-A177-3AD203B41FA5}">
                      <a16:colId xmlns:a16="http://schemas.microsoft.com/office/drawing/2014/main" val="3085511369"/>
                    </a:ext>
                  </a:extLst>
                </a:gridCol>
                <a:gridCol w="2024825">
                  <a:extLst>
                    <a:ext uri="{9D8B030D-6E8A-4147-A177-3AD203B41FA5}">
                      <a16:colId xmlns:a16="http://schemas.microsoft.com/office/drawing/2014/main" val="2805937987"/>
                    </a:ext>
                  </a:extLst>
                </a:gridCol>
              </a:tblGrid>
              <a:tr h="333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Nº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Objetivo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Unidade</a:t>
                      </a:r>
                      <a:endParaRPr lang="pt-B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Indicador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Meta Estratégica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Finalidade</a:t>
                      </a: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871825"/>
                  </a:ext>
                </a:extLst>
              </a:tr>
              <a:tr h="190500">
                <a:tc rowSpan="3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Promover a segurança pública cidadã e humanizada, com especial atenção a pessoas em situação de vulnerabilidade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SENASP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equipamentos públicos voltados ao enfrentamento à violência contra mulheres estruturados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 dos equipamentos públicos voltados ao enfrentamento à violência contra mulheres estruturados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10%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50%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Construir e equipar capitais para o serviço especializado no acolhimento de mulheres e de meninas em situação de violência.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4402082"/>
                  </a:ext>
                </a:extLst>
              </a:tr>
              <a:tr h="300404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SENASP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Percentual de obras dos Centros Comunitários pela Vida executadas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 das obras dos Centros Comunitários pela Vida executadas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10%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40%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Construir Centros Comunitários pela Vida, nas capitais e nos municípios com taxas de homicídios elevadas, de acordo com a implementação do projeto.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350049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SENASP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mortes violentas intencionais de mulheres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3,54 vítimas de mortes violentas intencionais de mulheres por 100 mil mulheres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3,68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3,61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3,54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Acompanhar o impacto das ações de enfrentamento da criminalidade violenta frente às ocorrências de mortes violentas intencionais contra mulheres.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5142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9949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764001D-CFBB-DF06-1255-4B32940F8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948" y="223034"/>
            <a:ext cx="1170477" cy="46541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E4E5629B-0567-8478-E6E7-2B558C401E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050" y="141347"/>
            <a:ext cx="1485900" cy="561703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4DC4F4CA-0E46-C175-8E98-28467FB47A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2342" y="223034"/>
            <a:ext cx="1229710" cy="398328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EBCE0F8-C4D7-5098-0A7F-7735CE0DE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540758"/>
              </p:ext>
            </p:extLst>
          </p:nvPr>
        </p:nvGraphicFramePr>
        <p:xfrm>
          <a:off x="219807" y="915194"/>
          <a:ext cx="8704386" cy="5011994"/>
        </p:xfrm>
        <a:graphic>
          <a:graphicData uri="http://schemas.openxmlformats.org/drawingml/2006/table">
            <a:tbl>
              <a:tblPr/>
              <a:tblGrid>
                <a:gridCol w="349099">
                  <a:extLst>
                    <a:ext uri="{9D8B030D-6E8A-4147-A177-3AD203B41FA5}">
                      <a16:colId xmlns:a16="http://schemas.microsoft.com/office/drawing/2014/main" val="4110676981"/>
                    </a:ext>
                  </a:extLst>
                </a:gridCol>
                <a:gridCol w="1391779">
                  <a:extLst>
                    <a:ext uri="{9D8B030D-6E8A-4147-A177-3AD203B41FA5}">
                      <a16:colId xmlns:a16="http://schemas.microsoft.com/office/drawing/2014/main" val="2956145199"/>
                    </a:ext>
                  </a:extLst>
                </a:gridCol>
                <a:gridCol w="876637">
                  <a:extLst>
                    <a:ext uri="{9D8B030D-6E8A-4147-A177-3AD203B41FA5}">
                      <a16:colId xmlns:a16="http://schemas.microsoft.com/office/drawing/2014/main" val="325905059"/>
                    </a:ext>
                  </a:extLst>
                </a:gridCol>
                <a:gridCol w="1954486">
                  <a:extLst>
                    <a:ext uri="{9D8B030D-6E8A-4147-A177-3AD203B41FA5}">
                      <a16:colId xmlns:a16="http://schemas.microsoft.com/office/drawing/2014/main" val="1554182325"/>
                    </a:ext>
                  </a:extLst>
                </a:gridCol>
                <a:gridCol w="2107560">
                  <a:extLst>
                    <a:ext uri="{9D8B030D-6E8A-4147-A177-3AD203B41FA5}">
                      <a16:colId xmlns:a16="http://schemas.microsoft.com/office/drawing/2014/main" val="3085511369"/>
                    </a:ext>
                  </a:extLst>
                </a:gridCol>
                <a:gridCol w="2024825">
                  <a:extLst>
                    <a:ext uri="{9D8B030D-6E8A-4147-A177-3AD203B41FA5}">
                      <a16:colId xmlns:a16="http://schemas.microsoft.com/office/drawing/2014/main" val="2805937987"/>
                    </a:ext>
                  </a:extLst>
                </a:gridCol>
              </a:tblGrid>
              <a:tr h="333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Nº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Objetivo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Unidade</a:t>
                      </a:r>
                      <a:endParaRPr lang="pt-B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Indicador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Meta Estratégica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Finalidade</a:t>
                      </a: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871825"/>
                  </a:ext>
                </a:extLst>
              </a:tr>
              <a:tr h="19050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Otimizar e consolidar a gestão e a governança institucional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AECI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medidas de tratamento de riscos de integridade monitoradas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 de medidas de tratamento de riscos de integridade monitoradas até 2027</a:t>
                      </a:r>
                    </a:p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100%</a:t>
                      </a:r>
                    </a:p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100%</a:t>
                      </a:r>
                    </a:p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100%</a:t>
                      </a:r>
                    </a:p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Acompanhar as providências dos mecanismos de controle indicadas pelas unidades do Ministério da Justiça e Segurança Pública após a aprovação do Comitê de Governança Estratégica.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440208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notificações de acórdãos e comunicações do Tribunal de Contas da União via Sistema Conecta-TCU monitoradas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 de notificações de acórdãos e comunicações do Tribunal de Contas da União via Sistema Conecta-TCU monitoradas até 2027</a:t>
                      </a:r>
                    </a:p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100%</a:t>
                      </a:r>
                    </a:p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100%</a:t>
                      </a:r>
                    </a:p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100%</a:t>
                      </a:r>
                    </a:p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Acompanhar a implementação tempestiva dos acórdãos e das comunicações exaradas pelo Tribunal de Contas da União - TCU registradas no Sistema Conecta-TCU.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350049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recomendações da Controladoria Geral da União via Sistema e-CGU monitoradas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 de recomendações da Controladoria Geral da União via Sistema e-CGU monitoradas até 2027</a:t>
                      </a:r>
                    </a:p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100%</a:t>
                      </a:r>
                    </a:p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100%</a:t>
                      </a:r>
                    </a:p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100%</a:t>
                      </a:r>
                    </a:p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Acompanhar a implementação tempestiva das recomendações exaradas pela Controladoria-Geral da União registradas no Sistema e-CGU.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514233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satisfação dos usuários em relação aos serviços de infraestrutura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 de satisfação dos usuários em relação aos serviços de infraestrutura até 2027</a:t>
                      </a:r>
                    </a:p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70%</a:t>
                      </a:r>
                    </a:p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70%</a:t>
                      </a:r>
                    </a:p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70%</a:t>
                      </a:r>
                    </a:p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70%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Aferir a satisfação dos usuários em relação aos serviços de infraestrutura prestados ao Ministério da Justiça e Segurança Pública.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2078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4344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764001D-CFBB-DF06-1255-4B32940F8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948" y="223034"/>
            <a:ext cx="1170477" cy="46541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E4E5629B-0567-8478-E6E7-2B558C401E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050" y="141347"/>
            <a:ext cx="1485900" cy="561703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4DC4F4CA-0E46-C175-8E98-28467FB47A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2342" y="223034"/>
            <a:ext cx="1229710" cy="398328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EBCE0F8-C4D7-5098-0A7F-7735CE0DE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099642"/>
              </p:ext>
            </p:extLst>
          </p:nvPr>
        </p:nvGraphicFramePr>
        <p:xfrm>
          <a:off x="219807" y="828736"/>
          <a:ext cx="8704386" cy="5876864"/>
        </p:xfrm>
        <a:graphic>
          <a:graphicData uri="http://schemas.openxmlformats.org/drawingml/2006/table">
            <a:tbl>
              <a:tblPr/>
              <a:tblGrid>
                <a:gridCol w="349099">
                  <a:extLst>
                    <a:ext uri="{9D8B030D-6E8A-4147-A177-3AD203B41FA5}">
                      <a16:colId xmlns:a16="http://schemas.microsoft.com/office/drawing/2014/main" val="4110676981"/>
                    </a:ext>
                  </a:extLst>
                </a:gridCol>
                <a:gridCol w="1391779">
                  <a:extLst>
                    <a:ext uri="{9D8B030D-6E8A-4147-A177-3AD203B41FA5}">
                      <a16:colId xmlns:a16="http://schemas.microsoft.com/office/drawing/2014/main" val="2956145199"/>
                    </a:ext>
                  </a:extLst>
                </a:gridCol>
                <a:gridCol w="876637">
                  <a:extLst>
                    <a:ext uri="{9D8B030D-6E8A-4147-A177-3AD203B41FA5}">
                      <a16:colId xmlns:a16="http://schemas.microsoft.com/office/drawing/2014/main" val="325905059"/>
                    </a:ext>
                  </a:extLst>
                </a:gridCol>
                <a:gridCol w="1875355">
                  <a:extLst>
                    <a:ext uri="{9D8B030D-6E8A-4147-A177-3AD203B41FA5}">
                      <a16:colId xmlns:a16="http://schemas.microsoft.com/office/drawing/2014/main" val="1554182325"/>
                    </a:ext>
                  </a:extLst>
                </a:gridCol>
                <a:gridCol w="2186691">
                  <a:extLst>
                    <a:ext uri="{9D8B030D-6E8A-4147-A177-3AD203B41FA5}">
                      <a16:colId xmlns:a16="http://schemas.microsoft.com/office/drawing/2014/main" val="3085511369"/>
                    </a:ext>
                  </a:extLst>
                </a:gridCol>
                <a:gridCol w="2024825">
                  <a:extLst>
                    <a:ext uri="{9D8B030D-6E8A-4147-A177-3AD203B41FA5}">
                      <a16:colId xmlns:a16="http://schemas.microsoft.com/office/drawing/2014/main" val="2805937987"/>
                    </a:ext>
                  </a:extLst>
                </a:gridCol>
              </a:tblGrid>
              <a:tr h="333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Nº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Objetivo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Unidade</a:t>
                      </a:r>
                      <a:endParaRPr lang="pt-B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Indicador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Meta Estratégica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Finalidade</a:t>
                      </a: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871825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Otimizar e consolidar a gestão e a governança institucional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satisfação dos usuários em relação aos serviços gerais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 de satisfação dos usuários em relação aos serviços gerais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80%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80%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80%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80%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Aferir a satisfação dos usuários em relação aos serviços gerais prestados ao Ministério da Justiça e Segurança Pública.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440208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Tempo médio de conclusão dos processos licitatórios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 dias úteis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170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177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168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160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Monitorar o tempo médio de conclusão dos processos licitatórios da unidade central do Ministério da Justiça e Segurança Pública.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350049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Potencializar e aprimorar a estrutura e os serviços de Tecnologia da Informação e Comunicação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implementação dos controles de segurança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 de implementação dos controles de segurança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69%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79%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90%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Monitorar a implementação dos controles de segurança CIS que melhoram a resposta de uma organização a ataques cibernéticos.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514233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satisfação dos usuários em relação aos serviços de Tecnologia da Informação e Comunicação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 de satisfação dos usuários em relação aos serviços de Tecnologia da Informação e Comunicação até 2027 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71% 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72% 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73%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74%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Aferir a satisfação dos usuários em relação aos serviços de Tecnologia da Informação e Comunicação prestados ao Ministério da Justiça e Segurança Pública.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2078871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Otimizar a gestão orçamentária e financeira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Percentual de execução orçamentária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 de execução orçamentária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99%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99%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99%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99%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Acompanhar o desempenho da execução orçamentária do Ministério da Justiça e Segurança Pública.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1656001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SENASP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Itens vigentes em atas de registro de preços de abrangência nacional do </a:t>
                      </a:r>
                      <a:r>
                        <a:rPr lang="pt-B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ComprasSusp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 itens vigentes em atas de registro de preços de abrangência nacional do </a:t>
                      </a:r>
                      <a:r>
                        <a:rPr lang="pt-B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ComprasSusp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90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180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270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Mensurar a quantidade de itens disponibilizados em atas de registros de preços aos órgãos integrantes do Sistema Único de Segurança Pública.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234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595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764001D-CFBB-DF06-1255-4B32940F8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948" y="223034"/>
            <a:ext cx="1170477" cy="46541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E4E5629B-0567-8478-E6E7-2B558C401E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050" y="141347"/>
            <a:ext cx="1485900" cy="561703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4DC4F4CA-0E46-C175-8E98-28467FB47A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2342" y="223034"/>
            <a:ext cx="1229710" cy="398328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EBCE0F8-C4D7-5098-0A7F-7735CE0DE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559111"/>
              </p:ext>
            </p:extLst>
          </p:nvPr>
        </p:nvGraphicFramePr>
        <p:xfrm>
          <a:off x="219807" y="838261"/>
          <a:ext cx="8704386" cy="5714939"/>
        </p:xfrm>
        <a:graphic>
          <a:graphicData uri="http://schemas.openxmlformats.org/drawingml/2006/table">
            <a:tbl>
              <a:tblPr/>
              <a:tblGrid>
                <a:gridCol w="349099">
                  <a:extLst>
                    <a:ext uri="{9D8B030D-6E8A-4147-A177-3AD203B41FA5}">
                      <a16:colId xmlns:a16="http://schemas.microsoft.com/office/drawing/2014/main" val="4110676981"/>
                    </a:ext>
                  </a:extLst>
                </a:gridCol>
                <a:gridCol w="1391779">
                  <a:extLst>
                    <a:ext uri="{9D8B030D-6E8A-4147-A177-3AD203B41FA5}">
                      <a16:colId xmlns:a16="http://schemas.microsoft.com/office/drawing/2014/main" val="2956145199"/>
                    </a:ext>
                  </a:extLst>
                </a:gridCol>
                <a:gridCol w="876637">
                  <a:extLst>
                    <a:ext uri="{9D8B030D-6E8A-4147-A177-3AD203B41FA5}">
                      <a16:colId xmlns:a16="http://schemas.microsoft.com/office/drawing/2014/main" val="325905059"/>
                    </a:ext>
                  </a:extLst>
                </a:gridCol>
                <a:gridCol w="1689854">
                  <a:extLst>
                    <a:ext uri="{9D8B030D-6E8A-4147-A177-3AD203B41FA5}">
                      <a16:colId xmlns:a16="http://schemas.microsoft.com/office/drawing/2014/main" val="1554182325"/>
                    </a:ext>
                  </a:extLst>
                </a:gridCol>
                <a:gridCol w="2372192">
                  <a:extLst>
                    <a:ext uri="{9D8B030D-6E8A-4147-A177-3AD203B41FA5}">
                      <a16:colId xmlns:a16="http://schemas.microsoft.com/office/drawing/2014/main" val="3085511369"/>
                    </a:ext>
                  </a:extLst>
                </a:gridCol>
                <a:gridCol w="2024825">
                  <a:extLst>
                    <a:ext uri="{9D8B030D-6E8A-4147-A177-3AD203B41FA5}">
                      <a16:colId xmlns:a16="http://schemas.microsoft.com/office/drawing/2014/main" val="2805937987"/>
                    </a:ext>
                  </a:extLst>
                </a:gridCol>
              </a:tblGrid>
              <a:tr h="333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Nº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Objetivo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Unidade</a:t>
                      </a:r>
                      <a:endParaRPr lang="pt-B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Indicador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Meta Estratégica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Finalidade</a:t>
                      </a: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871825"/>
                  </a:ext>
                </a:extLst>
              </a:tr>
              <a:tr h="190500">
                <a:tc rowSpan="5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Promover o acesso à justiça e proteger os direitos do cidadão, inclusive os digitais e os dados pessoais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ANPD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Publicações dos itens previstos na agenda regulatória sobre proteção de dados pessoais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publicações dos itens previstos na agenda regulatória sobre proteção de dados pessoais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2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4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6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Mensurar a quantidade de publicações dos itens previstos na Agenda Regulatória da Agência Nacional de Proteção de Dados que são publicados e, dessa forma, dão corpo à política pública de proteção de dados pessoais.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440208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Tempo médio de Ato de Concentração Sumário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dias até 2027 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30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29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28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Aferir a eficiência do Conselho Administrativo de Defesa Econômica no controle de concentrações econômicas, com foco nos processos com menor potencial ofensivo à concorrência, que podem ser instruídos por meio de rito sumário, conforme critérios estipulados.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350049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SAJU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estados brasileiros abrangidos com projetos de fortalecimento do acesso à justiça e de promoção de direitos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 dos estados brasileiros abrangidos com projetos de fortalecimento do acesso à justiça e de promoção de direitos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25%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50%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75%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Criar políticas de justiça para alcançar o atendimento da população em todos os estados do Brasil, com serviços de fortalecimento do acesso à justiça e de promoção de direitos, especialmente nas cidades com maior índice de violência.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2225816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SENACON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resolutividade das demandas na plataforma Consumidor.gov.br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 de resolutividade das demandas na plataforma Consumidor.gov.br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78%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80%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85%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85%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Identificar o percentual de resolutividade das demandas na plataforma Consumidor.gov.br.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514233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Vagas preenchidas em capacitações disponibilizadas pela Escola Nacional de Defesa do Consumidor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140.000 vagas preenchidas em capacitações disponibilizadas pela Escola Nacional de Defesa do Consumidor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35.000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35.000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35.000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35.000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Mensurar o quantitativo de vagas preenchidas em capacitações disponibilizadas ao público externo pela Escola Nacional de Defesa do Consumidor.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2078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035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764001D-CFBB-DF06-1255-4B32940F8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948" y="223034"/>
            <a:ext cx="1170477" cy="46541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E4E5629B-0567-8478-E6E7-2B558C401E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050" y="141347"/>
            <a:ext cx="1485900" cy="561703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4DC4F4CA-0E46-C175-8E98-28467FB47A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2342" y="223034"/>
            <a:ext cx="1229710" cy="398328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EBCE0F8-C4D7-5098-0A7F-7735CE0DE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207826"/>
              </p:ext>
            </p:extLst>
          </p:nvPr>
        </p:nvGraphicFramePr>
        <p:xfrm>
          <a:off x="219807" y="915194"/>
          <a:ext cx="8704386" cy="5410139"/>
        </p:xfrm>
        <a:graphic>
          <a:graphicData uri="http://schemas.openxmlformats.org/drawingml/2006/table">
            <a:tbl>
              <a:tblPr/>
              <a:tblGrid>
                <a:gridCol w="349099">
                  <a:extLst>
                    <a:ext uri="{9D8B030D-6E8A-4147-A177-3AD203B41FA5}">
                      <a16:colId xmlns:a16="http://schemas.microsoft.com/office/drawing/2014/main" val="4110676981"/>
                    </a:ext>
                  </a:extLst>
                </a:gridCol>
                <a:gridCol w="1391779">
                  <a:extLst>
                    <a:ext uri="{9D8B030D-6E8A-4147-A177-3AD203B41FA5}">
                      <a16:colId xmlns:a16="http://schemas.microsoft.com/office/drawing/2014/main" val="2956145199"/>
                    </a:ext>
                  </a:extLst>
                </a:gridCol>
                <a:gridCol w="876637">
                  <a:extLst>
                    <a:ext uri="{9D8B030D-6E8A-4147-A177-3AD203B41FA5}">
                      <a16:colId xmlns:a16="http://schemas.microsoft.com/office/drawing/2014/main" val="325905059"/>
                    </a:ext>
                  </a:extLst>
                </a:gridCol>
                <a:gridCol w="1936901">
                  <a:extLst>
                    <a:ext uri="{9D8B030D-6E8A-4147-A177-3AD203B41FA5}">
                      <a16:colId xmlns:a16="http://schemas.microsoft.com/office/drawing/2014/main" val="1554182325"/>
                    </a:ext>
                  </a:extLst>
                </a:gridCol>
                <a:gridCol w="2125145">
                  <a:extLst>
                    <a:ext uri="{9D8B030D-6E8A-4147-A177-3AD203B41FA5}">
                      <a16:colId xmlns:a16="http://schemas.microsoft.com/office/drawing/2014/main" val="3085511369"/>
                    </a:ext>
                  </a:extLst>
                </a:gridCol>
                <a:gridCol w="2024825">
                  <a:extLst>
                    <a:ext uri="{9D8B030D-6E8A-4147-A177-3AD203B41FA5}">
                      <a16:colId xmlns:a16="http://schemas.microsoft.com/office/drawing/2014/main" val="2805937987"/>
                    </a:ext>
                  </a:extLst>
                </a:gridCol>
              </a:tblGrid>
              <a:tr h="333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Nº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Objetivo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Unidade</a:t>
                      </a:r>
                      <a:endParaRPr lang="pt-B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Indicador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Meta Estratégica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Finalidade</a:t>
                      </a: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871825"/>
                  </a:ext>
                </a:extLst>
              </a:tr>
              <a:tr h="190500">
                <a:tc rowSpan="5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Promover o acesso à justiça e proteger os direitos do cidadão, inclusive os digitais e os dados pessoais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SENAJUS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cumprimento dos pedidos ativos diligenciados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 de cumprimento dos pedidos ativos diligenciados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80%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82%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84%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86%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Promover a ampliação da análise processual com segurança jurídica dos pedidos de cooperação jurídica internacional.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440208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processos de autorização de residência para fins laborais e de investimento decididos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 dos processos de autorização de residência para fins laborais e de investimento decididos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95%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96%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97%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98%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Medir a quantidade de solicitações de autorização de residência decididas.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350049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processos de naturalização decididos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 dos processos de naturalização decididos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78%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79%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80%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81%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Monitorar o desempenho da unidade em relação à análise e à decisão de processos de naturalização, buscando o aumento de sua eficiência.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514233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processos de reconhecimento da condição de refugiado decididos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 dos processos de reconhecimento da condição de refugiado decididos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87%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88%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89%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90%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Mensurar os pedidos de reconhecimento da condição de refugiado finalizados, demonstrando a capacidade de trabalho do Comitê Nacional para os Refugiados - Conare.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2078871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Vagas preenchidas em capacitações disponibilizadas ao público externo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5.320 vagas preenchidas em capacitações disponibilizadas ao público externo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1.180 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1.280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1.380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1.480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Mensurar o quantitativo de vagas preenchidas em capacitações disponibilizadas ao público externo.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1656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843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764001D-CFBB-DF06-1255-4B32940F8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948" y="223034"/>
            <a:ext cx="1170477" cy="46541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E4E5629B-0567-8478-E6E7-2B558C401E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050" y="141347"/>
            <a:ext cx="1485900" cy="561703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4DC4F4CA-0E46-C175-8E98-28467FB47A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2342" y="223034"/>
            <a:ext cx="1229710" cy="398328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EBCE0F8-C4D7-5098-0A7F-7735CE0DE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057649"/>
              </p:ext>
            </p:extLst>
          </p:nvPr>
        </p:nvGraphicFramePr>
        <p:xfrm>
          <a:off x="219807" y="915194"/>
          <a:ext cx="8704386" cy="5257739"/>
        </p:xfrm>
        <a:graphic>
          <a:graphicData uri="http://schemas.openxmlformats.org/drawingml/2006/table">
            <a:tbl>
              <a:tblPr/>
              <a:tblGrid>
                <a:gridCol w="349099">
                  <a:extLst>
                    <a:ext uri="{9D8B030D-6E8A-4147-A177-3AD203B41FA5}">
                      <a16:colId xmlns:a16="http://schemas.microsoft.com/office/drawing/2014/main" val="4110676981"/>
                    </a:ext>
                  </a:extLst>
                </a:gridCol>
                <a:gridCol w="1391779">
                  <a:extLst>
                    <a:ext uri="{9D8B030D-6E8A-4147-A177-3AD203B41FA5}">
                      <a16:colId xmlns:a16="http://schemas.microsoft.com/office/drawing/2014/main" val="2956145199"/>
                    </a:ext>
                  </a:extLst>
                </a:gridCol>
                <a:gridCol w="876637">
                  <a:extLst>
                    <a:ext uri="{9D8B030D-6E8A-4147-A177-3AD203B41FA5}">
                      <a16:colId xmlns:a16="http://schemas.microsoft.com/office/drawing/2014/main" val="325905059"/>
                    </a:ext>
                  </a:extLst>
                </a:gridCol>
                <a:gridCol w="1936901">
                  <a:extLst>
                    <a:ext uri="{9D8B030D-6E8A-4147-A177-3AD203B41FA5}">
                      <a16:colId xmlns:a16="http://schemas.microsoft.com/office/drawing/2014/main" val="1554182325"/>
                    </a:ext>
                  </a:extLst>
                </a:gridCol>
                <a:gridCol w="2127739">
                  <a:extLst>
                    <a:ext uri="{9D8B030D-6E8A-4147-A177-3AD203B41FA5}">
                      <a16:colId xmlns:a16="http://schemas.microsoft.com/office/drawing/2014/main" val="3085511369"/>
                    </a:ext>
                  </a:extLst>
                </a:gridCol>
                <a:gridCol w="2022231">
                  <a:extLst>
                    <a:ext uri="{9D8B030D-6E8A-4147-A177-3AD203B41FA5}">
                      <a16:colId xmlns:a16="http://schemas.microsoft.com/office/drawing/2014/main" val="2805937987"/>
                    </a:ext>
                  </a:extLst>
                </a:gridCol>
              </a:tblGrid>
              <a:tr h="333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Nº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Objetivo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Unidade</a:t>
                      </a:r>
                      <a:endParaRPr lang="pt-B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Indicador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Meta Estratégica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Finalidade</a:t>
                      </a: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871825"/>
                  </a:ext>
                </a:extLst>
              </a:tr>
              <a:tr h="190500">
                <a:tc rowSpan="5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Fortalecer a prevenção e o enfrentamento à criminalidade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Área desmatada na Amazônia Legal Brasileira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26.680 km² de área desmatada na Amazônia Legal Brasileira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9.280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7.540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5.800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4.060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Mensurar o esforço de atuação da Polícia Federal na diminuição da área desmatada na Amazônia Legal Brasileira.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440208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Cocaína apreendida em operações de polícia judiciária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342.378,71 kg de cocaína apreendida em operações de polícia judiciária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93.999,67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169.994,80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255.800,62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342.378,71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Privar as organizações criminosas de seus recursos financeiros, reduzindo a sua capacidade de operação, e impactando negativamente as suas atividades criminosas.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350049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Índice de identificação de autoria de crimes cibernéticos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68,50% de identificação de autoria de crimes cibernéticos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51,00%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68,00%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68,25%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68,50%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Mensurar a eficiência das investigações conduzidas por meio de inquéritos policiais, evidenciando a capacidade de identificar os responsáveis por tais delitos.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514233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Índice de solução de inquéritos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85,50% de solução de inquéritos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83,00%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85,00%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85,25%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85,50%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Mensurar a eficiência das investigações conduzidas por meio de inquéritos policiais.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2078871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Tempo médio de duração dos inquéritos policiais em andamento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 dias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650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400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365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350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Monitorar o tempo médio de duração dos inquéritos policiais no âmbito da Polícia Federal, promovendo a melhoria da eficiência das investigações, de modo a permitir uma resposta mais rápida e eficaz no combate aos crimes.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1656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1418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764001D-CFBB-DF06-1255-4B32940F8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948" y="223034"/>
            <a:ext cx="1170477" cy="46541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E4E5629B-0567-8478-E6E7-2B558C401E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050" y="141347"/>
            <a:ext cx="1485900" cy="561703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4DC4F4CA-0E46-C175-8E98-28467FB47A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2342" y="223034"/>
            <a:ext cx="1229710" cy="398328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EBCE0F8-C4D7-5098-0A7F-7735CE0DE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591454"/>
              </p:ext>
            </p:extLst>
          </p:nvPr>
        </p:nvGraphicFramePr>
        <p:xfrm>
          <a:off x="219807" y="915194"/>
          <a:ext cx="8704386" cy="4333814"/>
        </p:xfrm>
        <a:graphic>
          <a:graphicData uri="http://schemas.openxmlformats.org/drawingml/2006/table">
            <a:tbl>
              <a:tblPr/>
              <a:tblGrid>
                <a:gridCol w="349099">
                  <a:extLst>
                    <a:ext uri="{9D8B030D-6E8A-4147-A177-3AD203B41FA5}">
                      <a16:colId xmlns:a16="http://schemas.microsoft.com/office/drawing/2014/main" val="4110676981"/>
                    </a:ext>
                  </a:extLst>
                </a:gridCol>
                <a:gridCol w="1391779">
                  <a:extLst>
                    <a:ext uri="{9D8B030D-6E8A-4147-A177-3AD203B41FA5}">
                      <a16:colId xmlns:a16="http://schemas.microsoft.com/office/drawing/2014/main" val="2956145199"/>
                    </a:ext>
                  </a:extLst>
                </a:gridCol>
                <a:gridCol w="876637">
                  <a:extLst>
                    <a:ext uri="{9D8B030D-6E8A-4147-A177-3AD203B41FA5}">
                      <a16:colId xmlns:a16="http://schemas.microsoft.com/office/drawing/2014/main" val="325905059"/>
                    </a:ext>
                  </a:extLst>
                </a:gridCol>
                <a:gridCol w="1928109">
                  <a:extLst>
                    <a:ext uri="{9D8B030D-6E8A-4147-A177-3AD203B41FA5}">
                      <a16:colId xmlns:a16="http://schemas.microsoft.com/office/drawing/2014/main" val="1554182325"/>
                    </a:ext>
                  </a:extLst>
                </a:gridCol>
                <a:gridCol w="2133937">
                  <a:extLst>
                    <a:ext uri="{9D8B030D-6E8A-4147-A177-3AD203B41FA5}">
                      <a16:colId xmlns:a16="http://schemas.microsoft.com/office/drawing/2014/main" val="3085511369"/>
                    </a:ext>
                  </a:extLst>
                </a:gridCol>
                <a:gridCol w="2024825">
                  <a:extLst>
                    <a:ext uri="{9D8B030D-6E8A-4147-A177-3AD203B41FA5}">
                      <a16:colId xmlns:a16="http://schemas.microsoft.com/office/drawing/2014/main" val="2805937987"/>
                    </a:ext>
                  </a:extLst>
                </a:gridCol>
              </a:tblGrid>
              <a:tr h="333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Nº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Objetivo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Unidade</a:t>
                      </a:r>
                      <a:endParaRPr lang="pt-B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Indicador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Meta Estratégica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Finalidade</a:t>
                      </a: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871825"/>
                  </a:ext>
                </a:extLst>
              </a:tr>
              <a:tr h="19050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Fortalecer a prevenção e o enfrentamento à criminalidade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Flagrantes interceptados em rodovias federais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287.941 flagrantes interceptados em rodovias federais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66.806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70.146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73.653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77.336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Contribuir para o enfrentamento à criminalidade no país.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440208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SENASP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Ações integradas de segurança pública realizadas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1.960 ações integradas de segurança pública realizadas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460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480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500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520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Mensurar as ações integradas (apoiadas ou coordenadas) realizadas, com foco no enfrentamento das organizações criminosas.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2078871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Taxa de mortes violentas intencionais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21,30 vítimas de mortes violentas intencionais por 100 mil habitantes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21,95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21,73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21,52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21,30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Acompanhar o impacto das ações de enfrentamento da criminalidade violenta frente às ocorrências de mortes violentas intencionais.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1656001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Unidades de perícia integradas aos bancos de dados de análise balística e de perfis genéticos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unidades de perícia integradas aos bancos de dados de análise balística e de perfis genéticos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44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46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48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Integrar as unidades de perícia aos bancos de dados do Sistema de Análise Balística - SINAB e do </a:t>
                      </a:r>
                      <a:r>
                        <a:rPr lang="pt-BR" sz="10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Combined</a:t>
                      </a:r>
                      <a:r>
                        <a:rPr lang="pt-BR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DNA Index System - CODIS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(Rede Integrada de Banco de Perfis Genéticos - RIBPG).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165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0486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764001D-CFBB-DF06-1255-4B32940F8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948" y="223034"/>
            <a:ext cx="1170477" cy="46541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E4E5629B-0567-8478-E6E7-2B558C401E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050" y="141347"/>
            <a:ext cx="1485900" cy="561703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4DC4F4CA-0E46-C175-8E98-28467FB47A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2342" y="223034"/>
            <a:ext cx="1229710" cy="398328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EBCE0F8-C4D7-5098-0A7F-7735CE0DE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105476"/>
              </p:ext>
            </p:extLst>
          </p:nvPr>
        </p:nvGraphicFramePr>
        <p:xfrm>
          <a:off x="219807" y="915194"/>
          <a:ext cx="8704386" cy="3562289"/>
        </p:xfrm>
        <a:graphic>
          <a:graphicData uri="http://schemas.openxmlformats.org/drawingml/2006/table">
            <a:tbl>
              <a:tblPr/>
              <a:tblGrid>
                <a:gridCol w="349099">
                  <a:extLst>
                    <a:ext uri="{9D8B030D-6E8A-4147-A177-3AD203B41FA5}">
                      <a16:colId xmlns:a16="http://schemas.microsoft.com/office/drawing/2014/main" val="4110676981"/>
                    </a:ext>
                  </a:extLst>
                </a:gridCol>
                <a:gridCol w="1391779">
                  <a:extLst>
                    <a:ext uri="{9D8B030D-6E8A-4147-A177-3AD203B41FA5}">
                      <a16:colId xmlns:a16="http://schemas.microsoft.com/office/drawing/2014/main" val="2956145199"/>
                    </a:ext>
                  </a:extLst>
                </a:gridCol>
                <a:gridCol w="876637">
                  <a:extLst>
                    <a:ext uri="{9D8B030D-6E8A-4147-A177-3AD203B41FA5}">
                      <a16:colId xmlns:a16="http://schemas.microsoft.com/office/drawing/2014/main" val="325905059"/>
                    </a:ext>
                  </a:extLst>
                </a:gridCol>
                <a:gridCol w="1928109">
                  <a:extLst>
                    <a:ext uri="{9D8B030D-6E8A-4147-A177-3AD203B41FA5}">
                      <a16:colId xmlns:a16="http://schemas.microsoft.com/office/drawing/2014/main" val="1554182325"/>
                    </a:ext>
                  </a:extLst>
                </a:gridCol>
                <a:gridCol w="2133937">
                  <a:extLst>
                    <a:ext uri="{9D8B030D-6E8A-4147-A177-3AD203B41FA5}">
                      <a16:colId xmlns:a16="http://schemas.microsoft.com/office/drawing/2014/main" val="3085511369"/>
                    </a:ext>
                  </a:extLst>
                </a:gridCol>
                <a:gridCol w="2024825">
                  <a:extLst>
                    <a:ext uri="{9D8B030D-6E8A-4147-A177-3AD203B41FA5}">
                      <a16:colId xmlns:a16="http://schemas.microsoft.com/office/drawing/2014/main" val="2805937987"/>
                    </a:ext>
                  </a:extLst>
                </a:gridCol>
              </a:tblGrid>
              <a:tr h="333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Nº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Objetivo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Unidade</a:t>
                      </a:r>
                      <a:endParaRPr lang="pt-B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Indicador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Meta Estratégica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Finalidade</a:t>
                      </a: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871825"/>
                  </a:ext>
                </a:extLst>
              </a:tr>
              <a:tr h="190500">
                <a:tc rowSpan="3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Promover uma execução penal justa, que viabilize a reintegração social e a inatividade das lideranças criminosas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SENAPPEN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pessoas privadas de liberdade matriculadas em educação formal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 das pessoas privadas de liberdade matriculadas em educação formal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22%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26%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30%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34%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Mensurar a oferta educacional formal, com o objetivo de elevar a escolaridade das pessoas privadas de liberdade e de qualificá-las profissionalmente para o retorno à sociedade.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350049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pessoas privadas de liberdade que participam de atividades laborais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 das pessoas privadas de liberdade que participam de atividades laborais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22%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24%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27%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30%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Estruturar políticas penais que possibilitem a reintegração social de pessoas privadas de liberdade.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514233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Pessoas atendidas pelos serviços especializados de atenção à pessoa egressa do sistema prisional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51.246 pessoas atendidas pelos serviços especializados de atenção à pessoa egressa do sistema prisional até 2027 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22.000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48.304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49.753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51.246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Aferir o número de pessoas atendidas pelos serviços especializados de atenção à pessoa egressa do sistema prisional, provendo acesso às redes de apoio de serviços públicos.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2078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1020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764001D-CFBB-DF06-1255-4B32940F8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948" y="223034"/>
            <a:ext cx="1170477" cy="46541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E4E5629B-0567-8478-E6E7-2B558C401E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050" y="141347"/>
            <a:ext cx="1485900" cy="561703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4DC4F4CA-0E46-C175-8E98-28467FB47A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2342" y="223034"/>
            <a:ext cx="1229710" cy="398328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EBCE0F8-C4D7-5098-0A7F-7735CE0DE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633994"/>
              </p:ext>
            </p:extLst>
          </p:nvPr>
        </p:nvGraphicFramePr>
        <p:xfrm>
          <a:off x="219807" y="915194"/>
          <a:ext cx="8704386" cy="4638614"/>
        </p:xfrm>
        <a:graphic>
          <a:graphicData uri="http://schemas.openxmlformats.org/drawingml/2006/table">
            <a:tbl>
              <a:tblPr/>
              <a:tblGrid>
                <a:gridCol w="349099">
                  <a:extLst>
                    <a:ext uri="{9D8B030D-6E8A-4147-A177-3AD203B41FA5}">
                      <a16:colId xmlns:a16="http://schemas.microsoft.com/office/drawing/2014/main" val="4110676981"/>
                    </a:ext>
                  </a:extLst>
                </a:gridCol>
                <a:gridCol w="1391779">
                  <a:extLst>
                    <a:ext uri="{9D8B030D-6E8A-4147-A177-3AD203B41FA5}">
                      <a16:colId xmlns:a16="http://schemas.microsoft.com/office/drawing/2014/main" val="2956145199"/>
                    </a:ext>
                  </a:extLst>
                </a:gridCol>
                <a:gridCol w="876637">
                  <a:extLst>
                    <a:ext uri="{9D8B030D-6E8A-4147-A177-3AD203B41FA5}">
                      <a16:colId xmlns:a16="http://schemas.microsoft.com/office/drawing/2014/main" val="325905059"/>
                    </a:ext>
                  </a:extLst>
                </a:gridCol>
                <a:gridCol w="1928109">
                  <a:extLst>
                    <a:ext uri="{9D8B030D-6E8A-4147-A177-3AD203B41FA5}">
                      <a16:colId xmlns:a16="http://schemas.microsoft.com/office/drawing/2014/main" val="1554182325"/>
                    </a:ext>
                  </a:extLst>
                </a:gridCol>
                <a:gridCol w="2133937">
                  <a:extLst>
                    <a:ext uri="{9D8B030D-6E8A-4147-A177-3AD203B41FA5}">
                      <a16:colId xmlns:a16="http://schemas.microsoft.com/office/drawing/2014/main" val="3085511369"/>
                    </a:ext>
                  </a:extLst>
                </a:gridCol>
                <a:gridCol w="2024825">
                  <a:extLst>
                    <a:ext uri="{9D8B030D-6E8A-4147-A177-3AD203B41FA5}">
                      <a16:colId xmlns:a16="http://schemas.microsoft.com/office/drawing/2014/main" val="2805937987"/>
                    </a:ext>
                  </a:extLst>
                </a:gridCol>
              </a:tblGrid>
              <a:tr h="333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Nº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Objetivo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Unidade</a:t>
                      </a:r>
                      <a:endParaRPr lang="pt-B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Indicador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Meta Estratégica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Finalidade</a:t>
                      </a: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871825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Promover uma execução penal justa, que viabilize a reintegração social e a inatividade das lideranças criminosas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SENAPPEN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Pessoas em alternativas penais diversas da prisão atendidas com serviços oferecidos pelas centrais integradas de alternativas penais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215.000 pessoas em alternativas penais diversas da prisão atendidas com serviços oferecidos pelas centrais integradas de alternativas penais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100.000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173.000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193.000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215.000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Aumentar a capacidade de atendimento a decisões judiciais de alternativas penais, fomentando a implantação de centrais integradas de alternativas penais para a ampliação do atendimento e do acompanhamento de pessoas submetidas a formas de responsabilização diversas da privação da liberdade.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440208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Vagas preenchidas em capacitações disponibilizadas aos servidores de execução penal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32.000 vagas preenchidas em capacitações disponibilizadas aos servidores de execução penal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8.000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16.000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24.000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32.000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Qualificar os servidores da execução penal, considerando mais adequada a atuação profissional em consonância com os principais normativos vigentes.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5142333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Fortalecer a segurança viária e a mobilidade nas rodovias federais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mortalidade de sinistros de trânsito em rodovias federais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 óbitos por 10 mil veículos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0,39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0,35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0,32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0,29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Reduzir a violência no trânsito das rodovias federais.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2078871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Tempo médio de interdições em rodovias federais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21,00 horas de interdições em rodovias federais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58,48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21,00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21,00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21,00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Promover a mobilidade nas rodovias federais.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1656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5333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764001D-CFBB-DF06-1255-4B32940F8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948" y="223034"/>
            <a:ext cx="1170477" cy="46541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E4E5629B-0567-8478-E6E7-2B558C401E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050" y="141347"/>
            <a:ext cx="1485900" cy="561703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4DC4F4CA-0E46-C175-8E98-28467FB47A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2342" y="223034"/>
            <a:ext cx="1229710" cy="398328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EBCE0F8-C4D7-5098-0A7F-7735CE0DE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791132"/>
              </p:ext>
            </p:extLst>
          </p:nvPr>
        </p:nvGraphicFramePr>
        <p:xfrm>
          <a:off x="219807" y="915194"/>
          <a:ext cx="8704386" cy="4486214"/>
        </p:xfrm>
        <a:graphic>
          <a:graphicData uri="http://schemas.openxmlformats.org/drawingml/2006/table">
            <a:tbl>
              <a:tblPr/>
              <a:tblGrid>
                <a:gridCol w="349099">
                  <a:extLst>
                    <a:ext uri="{9D8B030D-6E8A-4147-A177-3AD203B41FA5}">
                      <a16:colId xmlns:a16="http://schemas.microsoft.com/office/drawing/2014/main" val="4110676981"/>
                    </a:ext>
                  </a:extLst>
                </a:gridCol>
                <a:gridCol w="1391779">
                  <a:extLst>
                    <a:ext uri="{9D8B030D-6E8A-4147-A177-3AD203B41FA5}">
                      <a16:colId xmlns:a16="http://schemas.microsoft.com/office/drawing/2014/main" val="2956145199"/>
                    </a:ext>
                  </a:extLst>
                </a:gridCol>
                <a:gridCol w="876637">
                  <a:extLst>
                    <a:ext uri="{9D8B030D-6E8A-4147-A177-3AD203B41FA5}">
                      <a16:colId xmlns:a16="http://schemas.microsoft.com/office/drawing/2014/main" val="325905059"/>
                    </a:ext>
                  </a:extLst>
                </a:gridCol>
                <a:gridCol w="1972070">
                  <a:extLst>
                    <a:ext uri="{9D8B030D-6E8A-4147-A177-3AD203B41FA5}">
                      <a16:colId xmlns:a16="http://schemas.microsoft.com/office/drawing/2014/main" val="1554182325"/>
                    </a:ext>
                  </a:extLst>
                </a:gridCol>
                <a:gridCol w="2089976">
                  <a:extLst>
                    <a:ext uri="{9D8B030D-6E8A-4147-A177-3AD203B41FA5}">
                      <a16:colId xmlns:a16="http://schemas.microsoft.com/office/drawing/2014/main" val="3085511369"/>
                    </a:ext>
                  </a:extLst>
                </a:gridCol>
                <a:gridCol w="2024825">
                  <a:extLst>
                    <a:ext uri="{9D8B030D-6E8A-4147-A177-3AD203B41FA5}">
                      <a16:colId xmlns:a16="http://schemas.microsoft.com/office/drawing/2014/main" val="2805937987"/>
                    </a:ext>
                  </a:extLst>
                </a:gridCol>
              </a:tblGrid>
              <a:tr h="333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Nº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Objetivo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Unidade</a:t>
                      </a:r>
                      <a:endParaRPr lang="pt-B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Indicador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Meta Estratégica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Finalidade</a:t>
                      </a: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871825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Promover a valorização e a qualidade de vida dos profissionais de segurança pública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SENASP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Atendimentos de assistência psicológica realizados para profissionais de segurança pública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3.600 atendimentos de assistência psicológica realizados para profissionais de segurança pública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1.200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1.200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1.200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Ofertar serviço de atendimentos psicológicos, buscando minimizar o adoecimento dos profissionais, bem como colaborar com a diminuição dos afastamentos em decorrência de patologias mentais e/ou comportamentais.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440208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Capacitações concluídas pelos profissionais do Sistema Único de Segurança Pública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510.000 capacitações concluídas pelos profissionais do Sistema Único de Segurança Pública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160.000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170.000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180.000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Mensurar as capacitações concluídas por profissionais do Sistema Único de Segurança Pública em ações de ensino ofertadas pela Secretaria Nacional de Segurança Pública.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350049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Promover a gestão transversal das políticas públicas para a redução do impacto social do álcool e outras drogas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Projetos da sociedade civil relacionados à política sobre drogas apoiados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projetos da sociedade civil relacionados à política sobre drogas apoiados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10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25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25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Apoiar projetos propostos pela sociedade civil relacionados à política sobre drogas por meio de financiamento.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514233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Territórios impactados com as estratégias de política sobre drogas para grupos vulneráveis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territórios impactados com as estratégias de política sobre drogas para grupos vulneráveis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10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10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10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Fomentar estratégias de acesso a direitos para grupos de pessoas e de territórios vulnerabilizados no âmbito da política sobre drogas.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2078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507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764001D-CFBB-DF06-1255-4B32940F8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948" y="223034"/>
            <a:ext cx="1170477" cy="46541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E4E5629B-0567-8478-E6E7-2B558C401E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050" y="141347"/>
            <a:ext cx="1485900" cy="561703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4DC4F4CA-0E46-C175-8E98-28467FB47A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2342" y="223034"/>
            <a:ext cx="1229710" cy="398328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EBCE0F8-C4D7-5098-0A7F-7735CE0DE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8200"/>
              </p:ext>
            </p:extLst>
          </p:nvPr>
        </p:nvGraphicFramePr>
        <p:xfrm>
          <a:off x="219807" y="915194"/>
          <a:ext cx="8704386" cy="5095814"/>
        </p:xfrm>
        <a:graphic>
          <a:graphicData uri="http://schemas.openxmlformats.org/drawingml/2006/table">
            <a:tbl>
              <a:tblPr/>
              <a:tblGrid>
                <a:gridCol w="349099">
                  <a:extLst>
                    <a:ext uri="{9D8B030D-6E8A-4147-A177-3AD203B41FA5}">
                      <a16:colId xmlns:a16="http://schemas.microsoft.com/office/drawing/2014/main" val="4110676981"/>
                    </a:ext>
                  </a:extLst>
                </a:gridCol>
                <a:gridCol w="1391779">
                  <a:extLst>
                    <a:ext uri="{9D8B030D-6E8A-4147-A177-3AD203B41FA5}">
                      <a16:colId xmlns:a16="http://schemas.microsoft.com/office/drawing/2014/main" val="2956145199"/>
                    </a:ext>
                  </a:extLst>
                </a:gridCol>
                <a:gridCol w="876637">
                  <a:extLst>
                    <a:ext uri="{9D8B030D-6E8A-4147-A177-3AD203B41FA5}">
                      <a16:colId xmlns:a16="http://schemas.microsoft.com/office/drawing/2014/main" val="325905059"/>
                    </a:ext>
                  </a:extLst>
                </a:gridCol>
                <a:gridCol w="1972070">
                  <a:extLst>
                    <a:ext uri="{9D8B030D-6E8A-4147-A177-3AD203B41FA5}">
                      <a16:colId xmlns:a16="http://schemas.microsoft.com/office/drawing/2014/main" val="1554182325"/>
                    </a:ext>
                  </a:extLst>
                </a:gridCol>
                <a:gridCol w="2089976">
                  <a:extLst>
                    <a:ext uri="{9D8B030D-6E8A-4147-A177-3AD203B41FA5}">
                      <a16:colId xmlns:a16="http://schemas.microsoft.com/office/drawing/2014/main" val="3085511369"/>
                    </a:ext>
                  </a:extLst>
                </a:gridCol>
                <a:gridCol w="2024825">
                  <a:extLst>
                    <a:ext uri="{9D8B030D-6E8A-4147-A177-3AD203B41FA5}">
                      <a16:colId xmlns:a16="http://schemas.microsoft.com/office/drawing/2014/main" val="2805937987"/>
                    </a:ext>
                  </a:extLst>
                </a:gridCol>
              </a:tblGrid>
              <a:tr h="333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Nº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Objetivo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Unidade</a:t>
                      </a:r>
                      <a:endParaRPr lang="pt-B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Indicador Estratégico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Meta Estratégica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dirty="0">
                          <a:solidFill>
                            <a:schemeClr val="bg1"/>
                          </a:solidFill>
                        </a:rPr>
                        <a:t>Finalidade</a:t>
                      </a: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871825"/>
                  </a:ext>
                </a:extLst>
              </a:tr>
              <a:tr h="190500">
                <a:tc rowSpan="3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Aprimorar o processo de recuperação de ativos e sua efetiva aplicação em políticas públicas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SENAD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Ativos alienados, incorporados ou doados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18.200 ativos alienados, incorporados ou doados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4.000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4.500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4.700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5.000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Acompanhar a evolução de ativos alienados, incorporados ou doados pela Secretaria Nacional de Políticas sobre Drogas e Gestão de Ativos, de forma a contribuir na destinação de bens e na arrecadação de recursos em favor de políticas de justiça e segurança pública.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440208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ativos destinados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 de ativos destinados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55%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58%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60%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64%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Acompanhar a evolução do percentual de ativos destinados pela Secretaria Nacional de Políticas sobre Drogas e Gestão de Ativos, com o objetivo de contribuir na destinação de bens e na arrecadação de recursos em favor de políticas de justiça e segurança pública.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350049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da gestão de ativos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R$ 1 bilhão e 200 milhões de receita da gestão de ativos até 2027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R$ 200 milhões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R$ 300 milhões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R$ 340 milhões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R$ 360 milhões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Apresentar a visão global da evolução dos recursos do Fundo Nacional Antidrogas, bem como da evolução das receitas recolhidas a outras contas, decorrentes da gestão de ativos promovida pela Secretaria Nacional de Políticas sobre Drogas e Gestão de Ativos.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51423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Promover a valorização, o desenvolvimento, a atração e a retenção de talentos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de unidades organizacionais com dimensionamento da força de trabalho implementado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 de unidades organizacionais com dimensionamento da força de trabalho implementado até 2027 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2024: 50%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2025: 65%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2026: 80%</a:t>
                      </a:r>
                    </a:p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2027: 90%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Monitorar e avaliar a implementação da metodologia referencial de Dimensionamento da Força de Trabalho - DFT, necessária para fins de planejamento e de desenvolvimento do quadro funcional da Pasta.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E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2078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5479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3952</TotalTime>
  <Words>3165</Words>
  <Application>Microsoft Office PowerPoint</Application>
  <PresentationFormat>Apresentação na tela (4:3)</PresentationFormat>
  <Paragraphs>443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Juliana Coelho Antero</dc:creator>
  <cp:lastModifiedBy>Juliana Coelho Antero</cp:lastModifiedBy>
  <cp:revision>292</cp:revision>
  <dcterms:created xsi:type="dcterms:W3CDTF">2018-12-10T17:48:50Z</dcterms:created>
  <dcterms:modified xsi:type="dcterms:W3CDTF">2026-01-09T13:22:00Z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559fe9b-6987-45ef-b918-e76911e153f0_Enabled">
    <vt:lpwstr>true</vt:lpwstr>
  </property>
  <property fmtid="{D5CDD505-2E9C-101B-9397-08002B2CF9AE}" pid="3" name="MSIP_Label_0559fe9b-6987-45ef-b918-e76911e153f0_SetDate">
    <vt:lpwstr>2023-06-29T19:19:13Z</vt:lpwstr>
  </property>
  <property fmtid="{D5CDD505-2E9C-101B-9397-08002B2CF9AE}" pid="4" name="MSIP_Label_0559fe9b-6987-45ef-b918-e76911e153f0_Method">
    <vt:lpwstr>Privileged</vt:lpwstr>
  </property>
  <property fmtid="{D5CDD505-2E9C-101B-9397-08002B2CF9AE}" pid="5" name="MSIP_Label_0559fe9b-6987-45ef-b918-e76911e153f0_Name">
    <vt:lpwstr>Público</vt:lpwstr>
  </property>
  <property fmtid="{D5CDD505-2E9C-101B-9397-08002B2CF9AE}" pid="6" name="MSIP_Label_0559fe9b-6987-45ef-b918-e76911e153f0_SiteId">
    <vt:lpwstr>eb090420-444c-43f7-91f2-4b8da6bfe8e1</vt:lpwstr>
  </property>
  <property fmtid="{D5CDD505-2E9C-101B-9397-08002B2CF9AE}" pid="7" name="MSIP_Label_0559fe9b-6987-45ef-b918-e76911e153f0_ActionId">
    <vt:lpwstr>202cacd2-317f-4a02-a6e0-cd95f3a3ecdc</vt:lpwstr>
  </property>
  <property fmtid="{D5CDD505-2E9C-101B-9397-08002B2CF9AE}" pid="8" name="MSIP_Label_0559fe9b-6987-45ef-b918-e76911e153f0_ContentBits">
    <vt:lpwstr>0</vt:lpwstr>
  </property>
</Properties>
</file>