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11"/>
  </p:notesMasterIdLst>
  <p:sldIdLst>
    <p:sldId id="256" r:id="rId2"/>
    <p:sldId id="259" r:id="rId3"/>
    <p:sldId id="282" r:id="rId4"/>
    <p:sldId id="261" r:id="rId5"/>
    <p:sldId id="283" r:id="rId6"/>
    <p:sldId id="257" r:id="rId7"/>
    <p:sldId id="284" r:id="rId8"/>
    <p:sldId id="262" r:id="rId9"/>
    <p:sldId id="281" r:id="rId10"/>
  </p:sldIdLst>
  <p:sldSz cx="9144000" cy="5143500" type="screen16x9"/>
  <p:notesSz cx="6881813" cy="9661525"/>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9AA0A6"/>
          </p15:clr>
        </p15:guide>
        <p15:guide id="2" pos="492">
          <p15:clr>
            <a:srgbClr val="9AA0A6"/>
          </p15:clr>
        </p15:guide>
        <p15:guide id="3" pos="426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561A28-9392-4E8D-808E-925995967DEE}">
  <a:tblStyle styleId="{14561A28-9392-4E8D-808E-925995967D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94694"/>
  </p:normalViewPr>
  <p:slideViewPr>
    <p:cSldViewPr snapToGrid="0">
      <p:cViewPr varScale="1">
        <p:scale>
          <a:sx n="161" d="100"/>
          <a:sy n="161" d="100"/>
        </p:scale>
        <p:origin x="880" y="200"/>
      </p:cViewPr>
      <p:guideLst>
        <p:guide pos="2880"/>
        <p:guide pos="492"/>
        <p:guide pos="426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589225"/>
            <a:ext cx="5505450" cy="4347686"/>
          </a:xfrm>
          <a:prstGeom prst="rect">
            <a:avLst/>
          </a:prstGeom>
          <a:noFill/>
          <a:ln>
            <a:noFill/>
          </a:ln>
        </p:spPr>
        <p:txBody>
          <a:bodyPr spcFirstLastPara="1" wrap="square" lIns="94515" tIns="94515" rIns="94515" bIns="9451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179710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334364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60e221998_0_24566: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60e221998_0_24566: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358961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f10c3a28_0_3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f10c3a28_0_3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f10c3a28_0_18: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f10c3a28_0_18: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256314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2991221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3737383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7779074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4" name="Google Shape;14;p3"/>
          <p:cNvSpPr txBox="1">
            <a:spLocks noGrp="1"/>
          </p:cNvSpPr>
          <p:nvPr>
            <p:ph type="title"/>
          </p:nvPr>
        </p:nvSpPr>
        <p:spPr>
          <a:xfrm>
            <a:off x="311700" y="23032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3600"/>
              <a:buNone/>
              <a:defRPr sz="36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5" name="Google Shape;15;p3"/>
          <p:cNvSpPr txBox="1">
            <a:spLocks noGrp="1"/>
          </p:cNvSpPr>
          <p:nvPr>
            <p:ph type="title" idx="2" hasCustomPrompt="1"/>
          </p:nvPr>
        </p:nvSpPr>
        <p:spPr>
          <a:xfrm>
            <a:off x="2808750" y="1165625"/>
            <a:ext cx="3526500" cy="10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7200"/>
              <a:buNone/>
              <a:defRPr sz="7200">
                <a:solidFill>
                  <a:schemeClr val="lt2"/>
                </a:solidFill>
              </a:defRPr>
            </a:lvl1pPr>
            <a:lvl2pPr lvl="1" algn="ctr" rtl="0">
              <a:spcBef>
                <a:spcPts val="0"/>
              </a:spcBef>
              <a:spcAft>
                <a:spcPts val="0"/>
              </a:spcAft>
              <a:buClr>
                <a:schemeClr val="lt2"/>
              </a:buClr>
              <a:buSzPts val="7200"/>
              <a:buNone/>
              <a:defRPr sz="7200">
                <a:solidFill>
                  <a:schemeClr val="lt2"/>
                </a:solidFill>
              </a:defRPr>
            </a:lvl2pPr>
            <a:lvl3pPr lvl="2" algn="ctr" rtl="0">
              <a:spcBef>
                <a:spcPts val="0"/>
              </a:spcBef>
              <a:spcAft>
                <a:spcPts val="0"/>
              </a:spcAft>
              <a:buClr>
                <a:schemeClr val="lt2"/>
              </a:buClr>
              <a:buSzPts val="7200"/>
              <a:buNone/>
              <a:defRPr sz="7200">
                <a:solidFill>
                  <a:schemeClr val="lt2"/>
                </a:solidFill>
              </a:defRPr>
            </a:lvl3pPr>
            <a:lvl4pPr lvl="3" algn="ctr" rtl="0">
              <a:spcBef>
                <a:spcPts val="0"/>
              </a:spcBef>
              <a:spcAft>
                <a:spcPts val="0"/>
              </a:spcAft>
              <a:buClr>
                <a:schemeClr val="lt2"/>
              </a:buClr>
              <a:buSzPts val="7200"/>
              <a:buNone/>
              <a:defRPr sz="7200">
                <a:solidFill>
                  <a:schemeClr val="lt2"/>
                </a:solidFill>
              </a:defRPr>
            </a:lvl4pPr>
            <a:lvl5pPr lvl="4" algn="ctr" rtl="0">
              <a:spcBef>
                <a:spcPts val="0"/>
              </a:spcBef>
              <a:spcAft>
                <a:spcPts val="0"/>
              </a:spcAft>
              <a:buClr>
                <a:schemeClr val="lt2"/>
              </a:buClr>
              <a:buSzPts val="7200"/>
              <a:buNone/>
              <a:defRPr sz="7200">
                <a:solidFill>
                  <a:schemeClr val="lt2"/>
                </a:solidFill>
              </a:defRPr>
            </a:lvl5pPr>
            <a:lvl6pPr lvl="5" algn="ctr" rtl="0">
              <a:spcBef>
                <a:spcPts val="0"/>
              </a:spcBef>
              <a:spcAft>
                <a:spcPts val="0"/>
              </a:spcAft>
              <a:buClr>
                <a:schemeClr val="lt2"/>
              </a:buClr>
              <a:buSzPts val="7200"/>
              <a:buNone/>
              <a:defRPr sz="7200">
                <a:solidFill>
                  <a:schemeClr val="lt2"/>
                </a:solidFill>
              </a:defRPr>
            </a:lvl6pPr>
            <a:lvl7pPr lvl="6" algn="ctr" rtl="0">
              <a:spcBef>
                <a:spcPts val="0"/>
              </a:spcBef>
              <a:spcAft>
                <a:spcPts val="0"/>
              </a:spcAft>
              <a:buClr>
                <a:schemeClr val="lt2"/>
              </a:buClr>
              <a:buSzPts val="7200"/>
              <a:buNone/>
              <a:defRPr sz="7200">
                <a:solidFill>
                  <a:schemeClr val="lt2"/>
                </a:solidFill>
              </a:defRPr>
            </a:lvl7pPr>
            <a:lvl8pPr lvl="7" algn="ctr" rtl="0">
              <a:spcBef>
                <a:spcPts val="0"/>
              </a:spcBef>
              <a:spcAft>
                <a:spcPts val="0"/>
              </a:spcAft>
              <a:buClr>
                <a:schemeClr val="lt2"/>
              </a:buClr>
              <a:buSzPts val="7200"/>
              <a:buNone/>
              <a:defRPr sz="7200">
                <a:solidFill>
                  <a:schemeClr val="lt2"/>
                </a:solidFill>
              </a:defRPr>
            </a:lvl8pPr>
            <a:lvl9pPr lvl="8" algn="ctr" rtl="0">
              <a:spcBef>
                <a:spcPts val="0"/>
              </a:spcBef>
              <a:spcAft>
                <a:spcPts val="0"/>
              </a:spcAft>
              <a:buClr>
                <a:schemeClr val="lt2"/>
              </a:buClr>
              <a:buSzPts val="7200"/>
              <a:buNone/>
              <a:defRPr sz="7200">
                <a:solidFill>
                  <a:schemeClr val="lt2"/>
                </a:solidFill>
              </a:defRPr>
            </a:lvl9pPr>
          </a:lstStyle>
          <a:p>
            <a:r>
              <a:t>xx%</a:t>
            </a:r>
          </a:p>
        </p:txBody>
      </p:sp>
      <p:sp>
        <p:nvSpPr>
          <p:cNvPr id="16" name="Google Shape;16;p3"/>
          <p:cNvSpPr txBox="1">
            <a:spLocks noGrp="1"/>
          </p:cNvSpPr>
          <p:nvPr>
            <p:ph type="subTitle" idx="1"/>
          </p:nvPr>
        </p:nvSpPr>
        <p:spPr>
          <a:xfrm>
            <a:off x="2694450" y="3171625"/>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None/>
              <a:defRPr>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Tree>
    <p:extLst>
      <p:ext uri="{BB962C8B-B14F-4D97-AF65-F5344CB8AC3E}">
        <p14:creationId xmlns:p14="http://schemas.microsoft.com/office/powerpoint/2010/main" val="119506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52"/>
        <p:cNvGrpSpPr/>
        <p:nvPr/>
      </p:nvGrpSpPr>
      <p:grpSpPr>
        <a:xfrm>
          <a:off x="0" y="0"/>
          <a:ext cx="0" cy="0"/>
          <a:chOff x="0" y="0"/>
          <a:chExt cx="0" cy="0"/>
        </a:xfrm>
      </p:grpSpPr>
      <p:sp>
        <p:nvSpPr>
          <p:cNvPr id="54" name="Google Shape;54;p13"/>
          <p:cNvSpPr txBox="1">
            <a:spLocks noGrp="1"/>
          </p:cNvSpPr>
          <p:nvPr>
            <p:ph type="body" idx="1"/>
          </p:nvPr>
        </p:nvSpPr>
        <p:spPr>
          <a:xfrm>
            <a:off x="709775" y="1399650"/>
            <a:ext cx="69240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 name="Google Shape;55;p13"/>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extLst>
      <p:ext uri="{BB962C8B-B14F-4D97-AF65-F5344CB8AC3E}">
        <p14:creationId xmlns:p14="http://schemas.microsoft.com/office/powerpoint/2010/main" val="215427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5241175" y="655611"/>
            <a:ext cx="2811000" cy="733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body" idx="1"/>
          </p:nvPr>
        </p:nvSpPr>
        <p:spPr>
          <a:xfrm>
            <a:off x="5241175" y="2539375"/>
            <a:ext cx="3226200" cy="194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74838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2" name="Google Shape;32;p7"/>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33" name="Google Shape;33;p7"/>
          <p:cNvSpPr txBox="1">
            <a:spLocks noGrp="1"/>
          </p:cNvSpPr>
          <p:nvPr>
            <p:ph type="body" idx="1"/>
          </p:nvPr>
        </p:nvSpPr>
        <p:spPr>
          <a:xfrm>
            <a:off x="701600" y="2344725"/>
            <a:ext cx="2811000" cy="213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Tree>
    <p:extLst>
      <p:ext uri="{BB962C8B-B14F-4D97-AF65-F5344CB8AC3E}">
        <p14:creationId xmlns:p14="http://schemas.microsoft.com/office/powerpoint/2010/main" val="44111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71"/>
        <p:cNvGrpSpPr/>
        <p:nvPr/>
      </p:nvGrpSpPr>
      <p:grpSpPr>
        <a:xfrm>
          <a:off x="0" y="0"/>
          <a:ext cx="0" cy="0"/>
          <a:chOff x="0" y="0"/>
          <a:chExt cx="0" cy="0"/>
        </a:xfrm>
      </p:grpSpPr>
      <p:sp>
        <p:nvSpPr>
          <p:cNvPr id="73" name="Google Shape;73;p1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4" name="Google Shape;74;p15"/>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extLst>
      <p:ext uri="{BB962C8B-B14F-4D97-AF65-F5344CB8AC3E}">
        <p14:creationId xmlns:p14="http://schemas.microsoft.com/office/powerpoint/2010/main" val="281390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dk2"/>
        </a:solidFill>
        <a:effectLst/>
      </p:bgPr>
    </p:bg>
    <p:spTree>
      <p:nvGrpSpPr>
        <p:cNvPr id="1" name="Shape 96"/>
        <p:cNvGrpSpPr/>
        <p:nvPr/>
      </p:nvGrpSpPr>
      <p:grpSpPr>
        <a:xfrm>
          <a:off x="0" y="0"/>
          <a:ext cx="0" cy="0"/>
          <a:chOff x="0" y="0"/>
          <a:chExt cx="0" cy="0"/>
        </a:xfrm>
      </p:grpSpPr>
      <p:sp>
        <p:nvSpPr>
          <p:cNvPr id="99" name="Google Shape;99;p18"/>
          <p:cNvSpPr txBox="1">
            <a:spLocks noGrp="1"/>
          </p:cNvSpPr>
          <p:nvPr>
            <p:ph type="subTitle" idx="1"/>
          </p:nvPr>
        </p:nvSpPr>
        <p:spPr>
          <a:xfrm>
            <a:off x="4954975" y="1287900"/>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8"/>
          <p:cNvSpPr txBox="1">
            <a:spLocks noGrp="1"/>
          </p:cNvSpPr>
          <p:nvPr>
            <p:ph type="title" hasCustomPrompt="1"/>
          </p:nvPr>
        </p:nvSpPr>
        <p:spPr>
          <a:xfrm>
            <a:off x="4954975" y="732525"/>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1" name="Google Shape;101;p18"/>
          <p:cNvSpPr txBox="1">
            <a:spLocks noGrp="1"/>
          </p:cNvSpPr>
          <p:nvPr>
            <p:ph type="subTitle" idx="2"/>
          </p:nvPr>
        </p:nvSpPr>
        <p:spPr>
          <a:xfrm>
            <a:off x="4954975" y="267103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8"/>
          <p:cNvSpPr txBox="1">
            <a:spLocks noGrp="1"/>
          </p:cNvSpPr>
          <p:nvPr>
            <p:ph type="title" idx="3" hasCustomPrompt="1"/>
          </p:nvPr>
        </p:nvSpPr>
        <p:spPr>
          <a:xfrm>
            <a:off x="4954975" y="211566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3" name="Google Shape;103;p18"/>
          <p:cNvSpPr txBox="1">
            <a:spLocks noGrp="1"/>
          </p:cNvSpPr>
          <p:nvPr>
            <p:ph type="subTitle" idx="4"/>
          </p:nvPr>
        </p:nvSpPr>
        <p:spPr>
          <a:xfrm>
            <a:off x="4954975" y="405418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8"/>
          <p:cNvSpPr txBox="1">
            <a:spLocks noGrp="1"/>
          </p:cNvSpPr>
          <p:nvPr>
            <p:ph type="title" idx="5" hasCustomPrompt="1"/>
          </p:nvPr>
        </p:nvSpPr>
        <p:spPr>
          <a:xfrm>
            <a:off x="4954975" y="349881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82162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0665335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7292291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17989634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pt-BR"/>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34688159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pt-BR"/>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0480488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pt-BR"/>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9877893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14241173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28/04/2021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8333491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descr="Logotipo, nome da empresa&#10;&#10;Descrição gerada automaticamente">
            <a:extLst>
              <a:ext uri="{FF2B5EF4-FFF2-40B4-BE49-F238E27FC236}">
                <a16:creationId xmlns:a16="http://schemas.microsoft.com/office/drawing/2014/main" id="{E1EA74C9-8E76-7149-9EE6-12D4195AB24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704306" y="4834094"/>
            <a:ext cx="1343568" cy="290501"/>
          </a:xfrm>
          <a:prstGeom prst="rect">
            <a:avLst/>
          </a:prstGeom>
        </p:spPr>
      </p:pic>
      <p:pic>
        <p:nvPicPr>
          <p:cNvPr id="8" name="Imagem 7">
            <a:extLst>
              <a:ext uri="{FF2B5EF4-FFF2-40B4-BE49-F238E27FC236}">
                <a16:creationId xmlns:a16="http://schemas.microsoft.com/office/drawing/2014/main" id="{C513E26B-B13A-DE4E-A66B-5BB2C25F9DE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5395" y="4967756"/>
            <a:ext cx="7671880" cy="182230"/>
          </a:xfrm>
          <a:prstGeom prst="rect">
            <a:avLst/>
          </a:prstGeom>
        </p:spPr>
      </p:pic>
    </p:spTree>
    <p:extLst>
      <p:ext uri="{BB962C8B-B14F-4D97-AF65-F5344CB8AC3E}">
        <p14:creationId xmlns:p14="http://schemas.microsoft.com/office/powerpoint/2010/main" val="41583831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eci.cgu.gov.b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mailto:aeci@mec.gov.b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30"/>
          <p:cNvSpPr txBox="1">
            <a:spLocks noGrp="1"/>
          </p:cNvSpPr>
          <p:nvPr>
            <p:ph type="ctrTitle"/>
          </p:nvPr>
        </p:nvSpPr>
        <p:spPr>
          <a:xfrm>
            <a:off x="277319" y="2879400"/>
            <a:ext cx="8716662" cy="1032386"/>
          </a:xfrm>
          <a:prstGeom prst="rect">
            <a:avLst/>
          </a:prstGeom>
        </p:spPr>
        <p:txBody>
          <a:bodyPr spcFirstLastPara="1" vert="horz" lIns="91440" tIns="45720" rIns="91440" bIns="45720" rtlCol="0" anchor="ctr" anchorCtr="0">
            <a:normAutofit/>
          </a:bodyPr>
          <a:lstStyle/>
          <a:p>
            <a:pPr marL="0" lvl="0" indent="0" algn="l" defTabSz="914400">
              <a:spcAft>
                <a:spcPts val="0"/>
              </a:spcAft>
            </a:pPr>
            <a:r>
              <a:rPr lang="en-US" sz="2600" b="1" dirty="0">
                <a:effectLst>
                  <a:outerShdw blurRad="38100" dist="38100" dir="2700000" algn="tl">
                    <a:srgbClr val="000000">
                      <a:alpha val="43137"/>
                    </a:srgbClr>
                  </a:outerShdw>
                </a:effectLst>
              </a:rPr>
              <a:t>Uma </a:t>
            </a:r>
            <a:r>
              <a:rPr lang="en-US" sz="2600" b="1" dirty="0" err="1">
                <a:effectLst>
                  <a:outerShdw blurRad="38100" dist="38100" dir="2700000" algn="tl">
                    <a:srgbClr val="000000">
                      <a:alpha val="43137"/>
                    </a:srgbClr>
                  </a:outerShdw>
                </a:effectLst>
              </a:rPr>
              <a:t>visão</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sobre</a:t>
            </a:r>
            <a:r>
              <a:rPr lang="en-US" sz="2600" b="1" dirty="0">
                <a:effectLst>
                  <a:outerShdw blurRad="38100" dist="38100" dir="2700000" algn="tl">
                    <a:srgbClr val="000000">
                      <a:alpha val="43137"/>
                    </a:srgbClr>
                  </a:outerShdw>
                </a:effectLst>
              </a:rPr>
              <a:t> a </a:t>
            </a:r>
            <a:r>
              <a:rPr lang="en-US" sz="2600" b="1" dirty="0" err="1">
                <a:effectLst>
                  <a:outerShdw blurRad="38100" dist="38100" dir="2700000" algn="tl">
                    <a:srgbClr val="000000">
                      <a:alpha val="43137"/>
                    </a:srgbClr>
                  </a:outerShdw>
                </a:effectLst>
              </a:rPr>
              <a:t>Portaria</a:t>
            </a:r>
            <a:r>
              <a:rPr lang="en-US" sz="2600" b="1" dirty="0">
                <a:effectLst>
                  <a:outerShdw blurRad="38100" dist="38100" dir="2700000" algn="tl">
                    <a:srgbClr val="000000">
                      <a:alpha val="43137"/>
                    </a:srgbClr>
                  </a:outerShdw>
                </a:effectLst>
              </a:rPr>
              <a:t> MEC nº 178, de 31 de </a:t>
            </a:r>
            <a:r>
              <a:rPr lang="en-US" sz="2600" b="1" dirty="0" err="1">
                <a:effectLst>
                  <a:outerShdw blurRad="38100" dist="38100" dir="2700000" algn="tl">
                    <a:srgbClr val="000000">
                      <a:alpha val="43137"/>
                    </a:srgbClr>
                  </a:outerShdw>
                </a:effectLst>
              </a:rPr>
              <a:t>março</a:t>
            </a:r>
            <a:r>
              <a:rPr lang="en-US" sz="2600" b="1" dirty="0">
                <a:effectLst>
                  <a:outerShdw blurRad="38100" dist="38100" dir="2700000" algn="tl">
                    <a:srgbClr val="000000">
                      <a:alpha val="43137"/>
                    </a:srgbClr>
                  </a:outerShdw>
                </a:effectLst>
              </a:rPr>
              <a:t> de 2021</a:t>
            </a:r>
          </a:p>
        </p:txBody>
      </p:sp>
      <p:pic>
        <p:nvPicPr>
          <p:cNvPr id="4" name="Imagem 3">
            <a:extLst>
              <a:ext uri="{FF2B5EF4-FFF2-40B4-BE49-F238E27FC236}">
                <a16:creationId xmlns:a16="http://schemas.microsoft.com/office/drawing/2014/main" id="{BBD4D768-C8B1-4685-9F78-010060B032C8}"/>
              </a:ext>
            </a:extLst>
          </p:cNvPr>
          <p:cNvPicPr>
            <a:picLocks noChangeAspect="1"/>
          </p:cNvPicPr>
          <p:nvPr/>
        </p:nvPicPr>
        <p:blipFill rotWithShape="1">
          <a:blip r:embed="rId3"/>
          <a:srcRect t="39177" b="2852"/>
          <a:stretch/>
        </p:blipFill>
        <p:spPr>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74" name="Google Shape;174;p30"/>
          <p:cNvSpPr txBox="1">
            <a:spLocks noGrp="1"/>
          </p:cNvSpPr>
          <p:nvPr>
            <p:ph type="subTitle" idx="1"/>
          </p:nvPr>
        </p:nvSpPr>
        <p:spPr>
          <a:xfrm>
            <a:off x="277319" y="4008227"/>
            <a:ext cx="8223744" cy="749511"/>
          </a:xfrm>
          <a:prstGeom prst="rect">
            <a:avLst/>
          </a:prstGeom>
        </p:spPr>
        <p:txBody>
          <a:bodyPr spcFirstLastPara="1" lIns="91425" tIns="91425" rIns="91425" bIns="91425" anchorCtr="0">
            <a:normAutofit/>
          </a:bodyPr>
          <a:lstStyle/>
          <a:p>
            <a:pPr lvl="0" algn="l">
              <a:spcBef>
                <a:spcPts val="0"/>
              </a:spcBef>
              <a:spcAft>
                <a:spcPts val="600"/>
              </a:spcAft>
            </a:pPr>
            <a:r>
              <a:rPr lang="pt-BR" sz="1000" b="1" dirty="0"/>
              <a:t>Disponível no endereço eletrônico:</a:t>
            </a:r>
          </a:p>
          <a:p>
            <a:pPr lvl="0" algn="l">
              <a:spcBef>
                <a:spcPts val="0"/>
              </a:spcBef>
              <a:spcAft>
                <a:spcPts val="600"/>
              </a:spcAft>
            </a:pPr>
            <a:r>
              <a:rPr lang="pt-BR" sz="1000" dirty="0"/>
              <a:t> https://www.gov.br/mec/pt-br/media/acesso_informacacao/pdf/Portaria178de31demarode2021conflitodeinteresses.pdf</a:t>
            </a:r>
            <a:endParaRPr lang="pt-BR" sz="1000" dirty="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700"/>
                                        <p:tgtEl>
                                          <p:spTgt spid="174">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74">
                                            <p:txEl>
                                              <p:pRg st="1" end="1"/>
                                            </p:txEl>
                                          </p:spTgt>
                                        </p:tgtEl>
                                        <p:attrNameLst>
                                          <p:attrName>style.visibility</p:attrName>
                                        </p:attrNameLst>
                                      </p:cBhvr>
                                      <p:to>
                                        <p:strVal val="visible"/>
                                      </p:to>
                                    </p:set>
                                    <p:animEffect transition="in" filter="fade">
                                      <p:cBhvr>
                                        <p:cTn id="10" dur="700"/>
                                        <p:tgtEl>
                                          <p:spTgt spid="174">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173"/>
                                        </p:tgtEl>
                                        <p:attrNameLst>
                                          <p:attrName>style.visibility</p:attrName>
                                        </p:attrNameLst>
                                      </p:cBhvr>
                                      <p:to>
                                        <p:strVal val="visible"/>
                                      </p:to>
                                    </p:set>
                                    <p:animEffect transition="in" filter="fade">
                                      <p:cBhvr>
                                        <p:cTn id="13" dur="7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747117" y="1178417"/>
            <a:ext cx="3792279" cy="3272139"/>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400" dirty="0">
                <a:solidFill>
                  <a:schemeClr val="bg2">
                    <a:lumMod val="25000"/>
                  </a:schemeClr>
                </a:solidFill>
              </a:rPr>
              <a:t>“O conflito de interesses consiste numa situação gerada pelo confronto entre interesses públicos e privados, que possa comprometer o interesse coletivo ou influenciar, de maneira imprópria, o desempenho da função pública.”</a:t>
            </a:r>
          </a:p>
          <a:p>
            <a:pPr marL="0" lvl="0" indent="0" algn="just" rtl="0">
              <a:spcBef>
                <a:spcPts val="0"/>
              </a:spcBef>
              <a:spcAft>
                <a:spcPts val="0"/>
              </a:spcAft>
              <a:buNone/>
            </a:pPr>
            <a:endParaRPr lang="pt-BR" sz="1400" dirty="0">
              <a:solidFill>
                <a:schemeClr val="bg2">
                  <a:lumMod val="25000"/>
                </a:schemeClr>
              </a:solidFill>
            </a:endParaRPr>
          </a:p>
          <a:p>
            <a:pPr marL="0" lvl="0" indent="0" algn="just" rtl="0">
              <a:spcBef>
                <a:spcPts val="0"/>
              </a:spcBef>
              <a:spcAft>
                <a:spcPts val="0"/>
              </a:spcAft>
              <a:buNone/>
            </a:pPr>
            <a:r>
              <a:rPr lang="pt-BR" sz="1400" dirty="0">
                <a:solidFill>
                  <a:schemeClr val="bg2">
                    <a:lumMod val="25000"/>
                  </a:schemeClr>
                </a:solidFill>
              </a:rPr>
              <a:t>De forma genérica, ocorre conflito de interesse quando, por conta de um interesse particular, um colaborador age contra os princípios da instituição, tomando uma decisão inapropriada ou deixando de cumprir alguma de suas responsabilidades profissionais, para ganhos próprios.</a:t>
            </a:r>
          </a:p>
          <a:p>
            <a:pPr marL="0" lvl="0" indent="0" algn="just" rtl="0">
              <a:spcBef>
                <a:spcPts val="0"/>
              </a:spcBef>
              <a:spcAft>
                <a:spcPts val="0"/>
              </a:spcAft>
              <a:buNone/>
            </a:pPr>
            <a:endParaRPr sz="1400" dirty="0">
              <a:solidFill>
                <a:schemeClr val="bg2">
                  <a:lumMod val="25000"/>
                </a:schemeClr>
              </a:solidFill>
            </a:endParaRPr>
          </a:p>
        </p:txBody>
      </p:sp>
      <p:sp>
        <p:nvSpPr>
          <p:cNvPr id="4" name="CaixaDeTexto 3">
            <a:extLst>
              <a:ext uri="{FF2B5EF4-FFF2-40B4-BE49-F238E27FC236}">
                <a16:creationId xmlns:a16="http://schemas.microsoft.com/office/drawing/2014/main" id="{BC850DE7-246B-5F40-B4BB-C7E6B8706A7F}"/>
              </a:ext>
            </a:extLst>
          </p:cNvPr>
          <p:cNvSpPr txBox="1"/>
          <p:nvPr/>
        </p:nvSpPr>
        <p:spPr>
          <a:xfrm>
            <a:off x="747117" y="254917"/>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O que é conflito de interesses?</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F539C6BA-E1B7-48E9-A9CC-8E92E8193B5F}"/>
              </a:ext>
            </a:extLst>
          </p:cNvPr>
          <p:cNvPicPr>
            <a:picLocks noChangeAspect="1"/>
          </p:cNvPicPr>
          <p:nvPr/>
        </p:nvPicPr>
        <p:blipFill>
          <a:blip r:embed="rId3"/>
          <a:stretch>
            <a:fillRect/>
          </a:stretch>
        </p:blipFill>
        <p:spPr>
          <a:xfrm>
            <a:off x="4752975" y="1178417"/>
            <a:ext cx="3924300" cy="3041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5081310" y="906422"/>
            <a:ext cx="3792279" cy="3156169"/>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400" dirty="0">
                <a:solidFill>
                  <a:schemeClr val="bg2">
                    <a:lumMod val="25000"/>
                  </a:schemeClr>
                </a:solidFill>
              </a:rPr>
              <a:t>A portaria MEC nº 178/2021 dispõe sobre os procedimentos para consulta sobre a existência de conﬂito de interesses e o pedido de autorização para o exercício de atividade privada por servidor público em exercício no Ministério da Educação. Além disso, trata da declaração de vínculo familiar do agente público que esteja em posse de cargo ou emprego público que proporcione acesso à informação privilegiada capaz de trazer vantagem econômica ou financeira, para si ou para terceiros.</a:t>
            </a:r>
            <a:endParaRPr sz="1400" dirty="0">
              <a:solidFill>
                <a:schemeClr val="bg2">
                  <a:lumMod val="25000"/>
                </a:schemeClr>
              </a:solidFill>
            </a:endParaRPr>
          </a:p>
        </p:txBody>
      </p:sp>
      <p:sp>
        <p:nvSpPr>
          <p:cNvPr id="4" name="CaixaDeTexto 3">
            <a:extLst>
              <a:ext uri="{FF2B5EF4-FFF2-40B4-BE49-F238E27FC236}">
                <a16:creationId xmlns:a16="http://schemas.microsoft.com/office/drawing/2014/main" id="{BC850DE7-246B-5F40-B4BB-C7E6B8706A7F}"/>
              </a:ext>
            </a:extLst>
          </p:cNvPr>
          <p:cNvSpPr txBox="1"/>
          <p:nvPr/>
        </p:nvSpPr>
        <p:spPr>
          <a:xfrm>
            <a:off x="747117" y="254917"/>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Os objetivos da Portaria MEC nº 178/2021</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BA77EAB9-DD39-4615-BDD1-B39ABCAF653B}"/>
              </a:ext>
            </a:extLst>
          </p:cNvPr>
          <p:cNvPicPr>
            <a:picLocks noChangeAspect="1"/>
          </p:cNvPicPr>
          <p:nvPr/>
        </p:nvPicPr>
        <p:blipFill>
          <a:blip r:embed="rId3"/>
          <a:stretch>
            <a:fillRect/>
          </a:stretch>
        </p:blipFill>
        <p:spPr>
          <a:xfrm>
            <a:off x="818147" y="1123593"/>
            <a:ext cx="3929671" cy="2938998"/>
          </a:xfrm>
          <a:prstGeom prst="rect">
            <a:avLst/>
          </a:prstGeom>
        </p:spPr>
      </p:pic>
    </p:spTree>
    <p:extLst>
      <p:ext uri="{BB962C8B-B14F-4D97-AF65-F5344CB8AC3E}">
        <p14:creationId xmlns:p14="http://schemas.microsoft.com/office/powerpoint/2010/main" val="288415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4294967295"/>
          </p:nvPr>
        </p:nvSpPr>
        <p:spPr>
          <a:xfrm>
            <a:off x="747118" y="1157288"/>
            <a:ext cx="3974902" cy="3307556"/>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algn="just">
              <a:spcBef>
                <a:spcPts val="0"/>
              </a:spcBef>
              <a:spcAft>
                <a:spcPts val="1600"/>
              </a:spcAft>
            </a:pPr>
            <a:r>
              <a:rPr lang="pt-BR" sz="1200" dirty="0">
                <a:solidFill>
                  <a:schemeClr val="bg2">
                    <a:lumMod val="25000"/>
                  </a:schemeClr>
                </a:solidFill>
              </a:rPr>
              <a:t>Consulta sobre existência de conflito de interesses: orientar o agente público em dúvida sobre a existência de conflito de interesses em alguma situação concreta, individualizada e que lhe diga respeito.</a:t>
            </a:r>
          </a:p>
          <a:p>
            <a:pPr algn="just">
              <a:spcBef>
                <a:spcPts val="0"/>
              </a:spcBef>
              <a:spcAft>
                <a:spcPts val="1600"/>
              </a:spcAft>
            </a:pPr>
            <a:r>
              <a:rPr lang="pt-BR" sz="1200" dirty="0">
                <a:solidFill>
                  <a:schemeClr val="bg2">
                    <a:lumMod val="25000"/>
                  </a:schemeClr>
                </a:solidFill>
              </a:rPr>
              <a:t>Autorização para o exercício de atividade privada: finalidade específica de verificar a existência ou não de conflito de interesses, caso o agente público tenha interesse em exercer atividade privada.</a:t>
            </a:r>
          </a:p>
          <a:p>
            <a:pPr algn="just">
              <a:spcBef>
                <a:spcPts val="0"/>
              </a:spcBef>
              <a:spcAft>
                <a:spcPts val="1600"/>
              </a:spcAft>
            </a:pPr>
            <a:r>
              <a:rPr lang="pt-BR" sz="1200" dirty="0">
                <a:solidFill>
                  <a:schemeClr val="bg2">
                    <a:lumMod val="25000"/>
                  </a:schemeClr>
                </a:solidFill>
              </a:rPr>
              <a:t>Procedimentos para entrega de declaração de vínculo familiar: é obrigado a apresentar a declaração de vínculo familiar o agente público que esteja em posse de cargo ou emprego público que proporcione acesso à informação privilegiada capaz de trazer vantagem econômica ou financeira, para si ou para terceiros.</a:t>
            </a:r>
          </a:p>
          <a:p>
            <a:pPr algn="just">
              <a:spcBef>
                <a:spcPts val="0"/>
              </a:spcBef>
              <a:spcAft>
                <a:spcPts val="1600"/>
              </a:spcAft>
            </a:pPr>
            <a:endParaRPr lang="pt-BR" sz="1200" dirty="0">
              <a:solidFill>
                <a:schemeClr val="bg2">
                  <a:lumMod val="25000"/>
                </a:schemeClr>
              </a:solidFill>
            </a:endParaRPr>
          </a:p>
          <a:p>
            <a:pPr marL="0" indent="0" algn="just">
              <a:spcBef>
                <a:spcPts val="0"/>
              </a:spcBef>
              <a:spcAft>
                <a:spcPts val="1600"/>
              </a:spcAft>
              <a:buNone/>
            </a:pPr>
            <a:endParaRPr lang="pt-BR" sz="1200" dirty="0">
              <a:solidFill>
                <a:schemeClr val="bg2">
                  <a:lumMod val="25000"/>
                </a:schemeClr>
              </a:solidFill>
            </a:endParaRPr>
          </a:p>
          <a:p>
            <a:pPr algn="just">
              <a:spcBef>
                <a:spcPts val="0"/>
              </a:spcBef>
              <a:spcAft>
                <a:spcPts val="1600"/>
              </a:spcAft>
            </a:pPr>
            <a:endParaRPr lang="pt-BR" sz="1200" dirty="0">
              <a:solidFill>
                <a:schemeClr val="bg2">
                  <a:lumMod val="25000"/>
                </a:schemeClr>
              </a:solidFill>
            </a:endParaRPr>
          </a:p>
          <a:p>
            <a:pPr marL="0" lvl="0" indent="0" algn="just" rtl="0">
              <a:spcBef>
                <a:spcPts val="0"/>
              </a:spcBef>
              <a:spcAft>
                <a:spcPts val="1600"/>
              </a:spcAft>
              <a:buNone/>
            </a:pPr>
            <a:r>
              <a:rPr lang="pt-BR" sz="1200" dirty="0">
                <a:solidFill>
                  <a:schemeClr val="bg2">
                    <a:lumMod val="25000"/>
                  </a:schemeClr>
                </a:solidFill>
              </a:rPr>
              <a:t> </a:t>
            </a: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sz="1200" i="1" dirty="0">
              <a:solidFill>
                <a:schemeClr val="bg2">
                  <a:lumMod val="25000"/>
                </a:schemeClr>
              </a:solidFill>
            </a:endParaRPr>
          </a:p>
        </p:txBody>
      </p:sp>
      <p:sp>
        <p:nvSpPr>
          <p:cNvPr id="4" name="CaixaDeTexto 3">
            <a:extLst>
              <a:ext uri="{FF2B5EF4-FFF2-40B4-BE49-F238E27FC236}">
                <a16:creationId xmlns:a16="http://schemas.microsoft.com/office/drawing/2014/main" id="{85AA89B0-ADA6-4B7D-B58E-092C6598F274}"/>
              </a:ext>
            </a:extLst>
          </p:cNvPr>
          <p:cNvSpPr txBox="1"/>
          <p:nvPr/>
        </p:nvSpPr>
        <p:spPr>
          <a:xfrm>
            <a:off x="7133665" y="3657600"/>
            <a:ext cx="1580882" cy="523220"/>
          </a:xfrm>
          <a:prstGeom prst="rect">
            <a:avLst/>
          </a:prstGeom>
          <a:noFill/>
        </p:spPr>
        <p:txBody>
          <a:bodyPr wrap="none" rtlCol="0">
            <a:spAutoFit/>
          </a:bodyPr>
          <a:lstStyle/>
          <a:p>
            <a:r>
              <a:rPr lang="pt-BR" dirty="0">
                <a:solidFill>
                  <a:schemeClr val="bg1"/>
                </a:solidFill>
              </a:rPr>
              <a:t>Dúvidas:</a:t>
            </a:r>
          </a:p>
          <a:p>
            <a:r>
              <a:rPr lang="pt-BR" dirty="0">
                <a:solidFill>
                  <a:schemeClr val="bg1"/>
                </a:solidFill>
              </a:rPr>
              <a:t>aeci@mec.gov.br</a:t>
            </a:r>
          </a:p>
        </p:txBody>
      </p:sp>
      <p:sp>
        <p:nvSpPr>
          <p:cNvPr id="6" name="CaixaDeTexto 5">
            <a:extLst>
              <a:ext uri="{FF2B5EF4-FFF2-40B4-BE49-F238E27FC236}">
                <a16:creationId xmlns:a16="http://schemas.microsoft.com/office/drawing/2014/main" id="{EF8B73BC-9006-3B4C-B861-DB3D19F7508F}"/>
              </a:ext>
            </a:extLst>
          </p:cNvPr>
          <p:cNvSpPr txBox="1"/>
          <p:nvPr/>
        </p:nvSpPr>
        <p:spPr>
          <a:xfrm>
            <a:off x="747118" y="396021"/>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Pontos abordados pela Portaria MEC nº 178/2021</a:t>
            </a:r>
          </a:p>
        </p:txBody>
      </p:sp>
      <p:cxnSp>
        <p:nvCxnSpPr>
          <p:cNvPr id="7" name="Conector reto 6">
            <a:extLst>
              <a:ext uri="{FF2B5EF4-FFF2-40B4-BE49-F238E27FC236}">
                <a16:creationId xmlns:a16="http://schemas.microsoft.com/office/drawing/2014/main" id="{1FAB5732-F196-9B47-ABDA-9DC28DA035E5}"/>
              </a:ext>
            </a:extLst>
          </p:cNvPr>
          <p:cNvCxnSpPr>
            <a:cxnSpLocks/>
          </p:cNvCxnSpPr>
          <p:nvPr/>
        </p:nvCxnSpPr>
        <p:spPr>
          <a:xfrm>
            <a:off x="827900" y="957263"/>
            <a:ext cx="817583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BD2CE522-67A8-4F1F-BE23-B125A081EA06}"/>
              </a:ext>
            </a:extLst>
          </p:cNvPr>
          <p:cNvPicPr>
            <a:picLocks noChangeAspect="1"/>
          </p:cNvPicPr>
          <p:nvPr/>
        </p:nvPicPr>
        <p:blipFill>
          <a:blip r:embed="rId3"/>
          <a:stretch>
            <a:fillRect/>
          </a:stretch>
        </p:blipFill>
        <p:spPr>
          <a:xfrm>
            <a:off x="4915817" y="1177230"/>
            <a:ext cx="4053115" cy="3159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4294967295"/>
          </p:nvPr>
        </p:nvSpPr>
        <p:spPr>
          <a:xfrm>
            <a:off x="4595201" y="1085966"/>
            <a:ext cx="3974902" cy="3757612"/>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indent="0" algn="just">
              <a:spcBef>
                <a:spcPts val="0"/>
              </a:spcBef>
              <a:spcAft>
                <a:spcPts val="1600"/>
              </a:spcAft>
              <a:buNone/>
            </a:pPr>
            <a:endParaRPr lang="pt-BR" sz="1300" dirty="0">
              <a:solidFill>
                <a:schemeClr val="bg2">
                  <a:lumMod val="25000"/>
                </a:schemeClr>
              </a:solidFill>
            </a:endParaRPr>
          </a:p>
          <a:p>
            <a:pPr marL="0" indent="0" algn="just">
              <a:spcBef>
                <a:spcPts val="0"/>
              </a:spcBef>
              <a:spcAft>
                <a:spcPts val="1600"/>
              </a:spcAft>
              <a:buNone/>
            </a:pPr>
            <a:r>
              <a:rPr lang="pt-BR" sz="1300" dirty="0">
                <a:solidFill>
                  <a:schemeClr val="bg2">
                    <a:lumMod val="25000"/>
                  </a:schemeClr>
                </a:solidFill>
              </a:rPr>
              <a:t>Se o servidor quiser realizar a consulta e o pedido de autorização para exercer atividade privada o primeiro passo é formalizar à CGGP/SAA/MEC, utilizando o Sistema </a:t>
            </a:r>
            <a:r>
              <a:rPr lang="pt-BR" sz="1300" dirty="0" err="1">
                <a:solidFill>
                  <a:schemeClr val="bg2">
                    <a:lumMod val="25000"/>
                  </a:schemeClr>
                </a:solidFill>
              </a:rPr>
              <a:t>SeCI</a:t>
            </a:r>
            <a:r>
              <a:rPr lang="pt-BR" sz="1300" dirty="0">
                <a:solidFill>
                  <a:schemeClr val="bg2">
                    <a:lumMod val="25000"/>
                  </a:schemeClr>
                </a:solidFill>
              </a:rPr>
              <a:t> (</a:t>
            </a:r>
            <a:r>
              <a:rPr lang="pt-BR" sz="1300" dirty="0">
                <a:solidFill>
                  <a:schemeClr val="bg2">
                    <a:lumMod val="25000"/>
                  </a:schemeClr>
                </a:solidFill>
                <a:hlinkClick r:id="rId3"/>
              </a:rPr>
              <a:t>https://seci.cgu.gov.br</a:t>
            </a:r>
            <a:r>
              <a:rPr lang="pt-BR" sz="1300" dirty="0">
                <a:solidFill>
                  <a:schemeClr val="bg2">
                    <a:lumMod val="25000"/>
                  </a:schemeClr>
                </a:solidFill>
              </a:rPr>
              <a:t>). A CCGP autuará o processo SEI e encaminhará a demanda à Comissão de Ética do MEC.</a:t>
            </a:r>
          </a:p>
          <a:p>
            <a:pPr marL="0" indent="0" algn="just">
              <a:spcBef>
                <a:spcPts val="0"/>
              </a:spcBef>
              <a:spcAft>
                <a:spcPts val="1600"/>
              </a:spcAft>
              <a:buNone/>
            </a:pPr>
            <a:r>
              <a:rPr lang="pt-BR" sz="1300" b="1" dirty="0">
                <a:solidFill>
                  <a:schemeClr val="bg2">
                    <a:lumMod val="25000"/>
                  </a:schemeClr>
                </a:solidFill>
              </a:rPr>
              <a:t>Qual prazo tenho para resposta? </a:t>
            </a:r>
            <a:r>
              <a:rPr lang="pt-BR" sz="1300" dirty="0">
                <a:solidFill>
                  <a:schemeClr val="bg2">
                    <a:lumMod val="25000"/>
                  </a:schemeClr>
                </a:solidFill>
              </a:rPr>
              <a:t>A Comissão de Ética do MEC terá o prazo de </a:t>
            </a:r>
            <a:r>
              <a:rPr lang="pt-BR" sz="1300" b="1" dirty="0">
                <a:solidFill>
                  <a:schemeClr val="bg2">
                    <a:lumMod val="25000"/>
                  </a:schemeClr>
                </a:solidFill>
                <a:effectLst>
                  <a:outerShdw blurRad="38100" dist="38100" dir="2700000" algn="tl">
                    <a:srgbClr val="000000">
                      <a:alpha val="43137"/>
                    </a:srgbClr>
                  </a:outerShdw>
                </a:effectLst>
              </a:rPr>
              <a:t>15 (quinze) dias </a:t>
            </a:r>
            <a:r>
              <a:rPr lang="pt-BR" sz="1300" dirty="0">
                <a:solidFill>
                  <a:schemeClr val="bg2">
                    <a:lumMod val="25000"/>
                  </a:schemeClr>
                </a:solidFill>
              </a:rPr>
              <a:t>para analisar e deliberar sobre a consulta ou pedido de autorização ao servidor para exercer a atividade pretendida, no caso de potencial conflito de interesses, o pedido será encaminhado à CGU.</a:t>
            </a:r>
          </a:p>
          <a:p>
            <a:pPr marL="0" indent="0" algn="just">
              <a:spcBef>
                <a:spcPts val="0"/>
              </a:spcBef>
              <a:spcAft>
                <a:spcPts val="1600"/>
              </a:spcAft>
              <a:buNone/>
            </a:pPr>
            <a:endParaRPr lang="pt-BR" sz="1300" dirty="0">
              <a:solidFill>
                <a:schemeClr val="bg2">
                  <a:lumMod val="25000"/>
                </a:schemeClr>
              </a:solidFill>
            </a:endParaRPr>
          </a:p>
          <a:p>
            <a:pPr marL="0" indent="0" algn="just">
              <a:spcBef>
                <a:spcPts val="0"/>
              </a:spcBef>
              <a:spcAft>
                <a:spcPts val="1600"/>
              </a:spcAft>
              <a:buNone/>
            </a:pPr>
            <a:endParaRPr lang="pt-BR" sz="1300" dirty="0">
              <a:solidFill>
                <a:schemeClr val="bg2">
                  <a:lumMod val="25000"/>
                </a:schemeClr>
              </a:solidFill>
            </a:endParaRPr>
          </a:p>
          <a:p>
            <a:pPr algn="just">
              <a:spcBef>
                <a:spcPts val="0"/>
              </a:spcBef>
              <a:spcAft>
                <a:spcPts val="1600"/>
              </a:spcAft>
            </a:pPr>
            <a:endParaRPr lang="pt-BR" sz="1300" dirty="0">
              <a:solidFill>
                <a:schemeClr val="bg2">
                  <a:lumMod val="25000"/>
                </a:schemeClr>
              </a:solidFill>
            </a:endParaRPr>
          </a:p>
          <a:p>
            <a:pPr marL="0" lvl="0" indent="0" algn="just" rtl="0">
              <a:spcBef>
                <a:spcPts val="0"/>
              </a:spcBef>
              <a:spcAft>
                <a:spcPts val="1600"/>
              </a:spcAft>
              <a:buNone/>
            </a:pPr>
            <a:r>
              <a:rPr lang="pt-BR" sz="1300" dirty="0">
                <a:solidFill>
                  <a:schemeClr val="bg2">
                    <a:lumMod val="25000"/>
                  </a:schemeClr>
                </a:solidFill>
              </a:rPr>
              <a:t> </a:t>
            </a:r>
          </a:p>
          <a:p>
            <a:pPr marL="0" lvl="0" indent="0" algn="just" rtl="0">
              <a:spcBef>
                <a:spcPts val="0"/>
              </a:spcBef>
              <a:spcAft>
                <a:spcPts val="1600"/>
              </a:spcAft>
              <a:buNone/>
            </a:pPr>
            <a:endParaRPr lang="pt-BR" sz="1300" dirty="0">
              <a:solidFill>
                <a:schemeClr val="bg2">
                  <a:lumMod val="25000"/>
                </a:schemeClr>
              </a:solidFill>
            </a:endParaRPr>
          </a:p>
          <a:p>
            <a:pPr marL="0" lvl="0" indent="0" algn="just" rtl="0">
              <a:spcBef>
                <a:spcPts val="0"/>
              </a:spcBef>
              <a:spcAft>
                <a:spcPts val="1600"/>
              </a:spcAft>
              <a:buNone/>
            </a:pPr>
            <a:endParaRPr lang="pt-BR" sz="1300" dirty="0">
              <a:solidFill>
                <a:schemeClr val="bg2">
                  <a:lumMod val="25000"/>
                </a:schemeClr>
              </a:solidFill>
            </a:endParaRPr>
          </a:p>
          <a:p>
            <a:pPr marL="0" lvl="0" indent="0" algn="just" rtl="0">
              <a:spcBef>
                <a:spcPts val="0"/>
              </a:spcBef>
              <a:spcAft>
                <a:spcPts val="1600"/>
              </a:spcAft>
              <a:buNone/>
            </a:pPr>
            <a:endParaRPr sz="1300" i="1" dirty="0">
              <a:solidFill>
                <a:schemeClr val="bg2">
                  <a:lumMod val="25000"/>
                </a:schemeClr>
              </a:solidFill>
            </a:endParaRPr>
          </a:p>
        </p:txBody>
      </p:sp>
      <p:sp>
        <p:nvSpPr>
          <p:cNvPr id="6" name="CaixaDeTexto 5">
            <a:extLst>
              <a:ext uri="{FF2B5EF4-FFF2-40B4-BE49-F238E27FC236}">
                <a16:creationId xmlns:a16="http://schemas.microsoft.com/office/drawing/2014/main" id="{EF8B73BC-9006-3B4C-B861-DB3D19F7508F}"/>
              </a:ext>
            </a:extLst>
          </p:cNvPr>
          <p:cNvSpPr txBox="1"/>
          <p:nvPr/>
        </p:nvSpPr>
        <p:spPr>
          <a:xfrm>
            <a:off x="747118" y="396021"/>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Tenho dúvidas, como devo proceder?</a:t>
            </a:r>
          </a:p>
        </p:txBody>
      </p:sp>
      <p:cxnSp>
        <p:nvCxnSpPr>
          <p:cNvPr id="7" name="Conector reto 6">
            <a:extLst>
              <a:ext uri="{FF2B5EF4-FFF2-40B4-BE49-F238E27FC236}">
                <a16:creationId xmlns:a16="http://schemas.microsoft.com/office/drawing/2014/main" id="{1FAB5732-F196-9B47-ABDA-9DC28DA035E5}"/>
              </a:ext>
            </a:extLst>
          </p:cNvPr>
          <p:cNvCxnSpPr>
            <a:cxnSpLocks/>
          </p:cNvCxnSpPr>
          <p:nvPr/>
        </p:nvCxnSpPr>
        <p:spPr>
          <a:xfrm>
            <a:off x="722437" y="950019"/>
            <a:ext cx="817583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2BE46C88-1408-48AC-8FC3-5161A3D0F672}"/>
              </a:ext>
            </a:extLst>
          </p:cNvPr>
          <p:cNvPicPr>
            <a:picLocks noChangeAspect="1"/>
          </p:cNvPicPr>
          <p:nvPr/>
        </p:nvPicPr>
        <p:blipFill>
          <a:blip r:embed="rId4"/>
          <a:stretch>
            <a:fillRect/>
          </a:stretch>
        </p:blipFill>
        <p:spPr>
          <a:xfrm>
            <a:off x="1008530" y="1085966"/>
            <a:ext cx="2897001" cy="2697096"/>
          </a:xfrm>
          <a:prstGeom prst="rect">
            <a:avLst/>
          </a:prstGeom>
        </p:spPr>
      </p:pic>
      <p:sp>
        <p:nvSpPr>
          <p:cNvPr id="12" name="Google Shape;219;p35">
            <a:extLst>
              <a:ext uri="{FF2B5EF4-FFF2-40B4-BE49-F238E27FC236}">
                <a16:creationId xmlns:a16="http://schemas.microsoft.com/office/drawing/2014/main" id="{45874C24-23B6-4932-B419-3CC4A5E5E6F2}"/>
              </a:ext>
            </a:extLst>
          </p:cNvPr>
          <p:cNvSpPr txBox="1">
            <a:spLocks/>
          </p:cNvSpPr>
          <p:nvPr/>
        </p:nvSpPr>
        <p:spPr>
          <a:xfrm>
            <a:off x="509998" y="4018430"/>
            <a:ext cx="3740368" cy="563540"/>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spcAft>
                <a:spcPts val="1600"/>
              </a:spcAft>
              <a:buFont typeface="Arial" panose="020B0604020202020204" pitchFamily="34" charset="0"/>
              <a:buNone/>
            </a:pPr>
            <a:r>
              <a:rPr lang="pt-BR" sz="1100" dirty="0">
                <a:solidFill>
                  <a:schemeClr val="bg2">
                    <a:lumMod val="25000"/>
                  </a:schemeClr>
                </a:solidFill>
              </a:rPr>
              <a:t>Maiores informações sobre os procedimentos estão descritas  no fluxograma a seguir e também no Capítulo II da Portaria 178, de 2021.</a:t>
            </a: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algn="just">
              <a:spcBef>
                <a:spcPts val="0"/>
              </a:spcBef>
              <a:spcAft>
                <a:spcPts val="1600"/>
              </a:spcAft>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r>
              <a:rPr lang="pt-BR" sz="1300" dirty="0">
                <a:solidFill>
                  <a:schemeClr val="bg2">
                    <a:lumMod val="25000"/>
                  </a:schemeClr>
                </a:solidFill>
              </a:rPr>
              <a:t> </a:t>
            </a: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endParaRPr lang="pt-BR" sz="1300" i="1" dirty="0">
              <a:solidFill>
                <a:schemeClr val="bg2">
                  <a:lumMod val="25000"/>
                </a:schemeClr>
              </a:solidFill>
            </a:endParaRPr>
          </a:p>
        </p:txBody>
      </p:sp>
    </p:spTree>
    <p:extLst>
      <p:ext uri="{BB962C8B-B14F-4D97-AF65-F5344CB8AC3E}">
        <p14:creationId xmlns:p14="http://schemas.microsoft.com/office/powerpoint/2010/main" val="23366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1" name="CaixaDeTexto 10">
            <a:extLst>
              <a:ext uri="{FF2B5EF4-FFF2-40B4-BE49-F238E27FC236}">
                <a16:creationId xmlns:a16="http://schemas.microsoft.com/office/drawing/2014/main" id="{06286995-E7DD-264E-BE3E-4C7E05BA67BC}"/>
              </a:ext>
            </a:extLst>
          </p:cNvPr>
          <p:cNvSpPr txBox="1"/>
          <p:nvPr/>
        </p:nvSpPr>
        <p:spPr>
          <a:xfrm>
            <a:off x="466426" y="263457"/>
            <a:ext cx="8211147"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Conheça o fluxograma do MEC </a:t>
            </a:r>
          </a:p>
        </p:txBody>
      </p:sp>
      <p:cxnSp>
        <p:nvCxnSpPr>
          <p:cNvPr id="12" name="Conector reto 6">
            <a:extLst>
              <a:ext uri="{FF2B5EF4-FFF2-40B4-BE49-F238E27FC236}">
                <a16:creationId xmlns:a16="http://schemas.microsoft.com/office/drawing/2014/main" id="{D302B6E0-88D1-9545-B557-D38AE1765B12}"/>
              </a:ext>
            </a:extLst>
          </p:cNvPr>
          <p:cNvCxnSpPr>
            <a:cxnSpLocks/>
          </p:cNvCxnSpPr>
          <p:nvPr/>
        </p:nvCxnSpPr>
        <p:spPr>
          <a:xfrm flipV="1">
            <a:off x="564356" y="817455"/>
            <a:ext cx="7979569" cy="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A Lei nº 13.655/18, consensualidade e interesse público - Forense 430 GEN  Jurídico">
            <a:extLst>
              <a:ext uri="{FF2B5EF4-FFF2-40B4-BE49-F238E27FC236}">
                <a16:creationId xmlns:a16="http://schemas.microsoft.com/office/drawing/2014/main" id="{BD674610-B962-4EC8-B582-0DD52066ED4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a:extLst>
              <a:ext uri="{FF2B5EF4-FFF2-40B4-BE49-F238E27FC236}">
                <a16:creationId xmlns:a16="http://schemas.microsoft.com/office/drawing/2014/main" id="{5ADAB8F3-A19D-4244-BF9B-FC9E0E2B3B54}"/>
              </a:ext>
            </a:extLst>
          </p:cNvPr>
          <p:cNvPicPr>
            <a:picLocks noChangeAspect="1"/>
          </p:cNvPicPr>
          <p:nvPr/>
        </p:nvPicPr>
        <p:blipFill rotWithShape="1">
          <a:blip r:embed="rId3"/>
          <a:srcRect l="14453" t="18056" r="32188" b="5122"/>
          <a:stretch/>
        </p:blipFill>
        <p:spPr>
          <a:xfrm>
            <a:off x="760808" y="878681"/>
            <a:ext cx="7622381" cy="39227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4294967295"/>
          </p:nvPr>
        </p:nvSpPr>
        <p:spPr>
          <a:xfrm>
            <a:off x="4384060" y="989867"/>
            <a:ext cx="3974902" cy="3757612"/>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indent="0" algn="just">
              <a:spcBef>
                <a:spcPts val="0"/>
              </a:spcBef>
              <a:spcAft>
                <a:spcPts val="1600"/>
              </a:spcAft>
              <a:buNone/>
            </a:pPr>
            <a:r>
              <a:rPr lang="pt-BR" sz="1200" dirty="0">
                <a:solidFill>
                  <a:schemeClr val="bg2">
                    <a:lumMod val="25000"/>
                  </a:schemeClr>
                </a:solidFill>
              </a:rPr>
              <a:t>É obrigado a apresentar a declaração de vínculo familiar o agente público que esteja em posse de cargo ou emprego público que proporcione acesso à informação privilegiada capaz de trazer vantagem econômica ou financeira, para si ou para terceiros.</a:t>
            </a:r>
          </a:p>
          <a:p>
            <a:pPr marL="0" indent="0" algn="just">
              <a:spcBef>
                <a:spcPts val="0"/>
              </a:spcBef>
              <a:spcAft>
                <a:spcPts val="1600"/>
              </a:spcAft>
              <a:buNone/>
            </a:pPr>
            <a:r>
              <a:rPr lang="pt-BR" sz="1200" dirty="0">
                <a:solidFill>
                  <a:schemeClr val="bg2">
                    <a:lumMod val="25000"/>
                  </a:schemeClr>
                </a:solidFill>
              </a:rPr>
              <a:t>O agente público que se enquadra na situação acima deverá indicar na declaração de vínculo familiar, constante no Anexo da Portaria MEC nº 178/2021, a existência ou não de cônjuge, de companheiro ou de parente, por consanguinidade ou por afinidade, em linha reta ou colateral, até o terceiro grau, no exercício de atividades que possam suscitar conflito de interesses.</a:t>
            </a:r>
          </a:p>
          <a:p>
            <a:pPr marL="0" indent="0" algn="just">
              <a:spcBef>
                <a:spcPts val="0"/>
              </a:spcBef>
              <a:spcAft>
                <a:spcPts val="1600"/>
              </a:spcAft>
              <a:buNone/>
            </a:pPr>
            <a:r>
              <a:rPr lang="pt-BR" sz="1200" dirty="0">
                <a:solidFill>
                  <a:schemeClr val="bg2">
                    <a:lumMod val="25000"/>
                  </a:schemeClr>
                </a:solidFill>
              </a:rPr>
              <a:t>O agente público deverá encaminhar a declaração de vínculo familiar à CGGP, via SEI, em até 60 (sessenta) dias contados da publicação desta Portaria.</a:t>
            </a:r>
          </a:p>
          <a:p>
            <a:pPr marL="0" indent="0" algn="just">
              <a:spcBef>
                <a:spcPts val="0"/>
              </a:spcBef>
              <a:spcAft>
                <a:spcPts val="1600"/>
              </a:spcAft>
              <a:buNone/>
            </a:pPr>
            <a:endParaRPr lang="pt-BR" sz="1200" dirty="0">
              <a:solidFill>
                <a:schemeClr val="bg2">
                  <a:lumMod val="25000"/>
                </a:schemeClr>
              </a:solidFill>
            </a:endParaRPr>
          </a:p>
          <a:p>
            <a:pPr marL="0" indent="0" algn="just">
              <a:spcBef>
                <a:spcPts val="0"/>
              </a:spcBef>
              <a:spcAft>
                <a:spcPts val="1600"/>
              </a:spcAft>
              <a:buNone/>
            </a:pPr>
            <a:endParaRPr lang="pt-BR" sz="1200" dirty="0">
              <a:solidFill>
                <a:schemeClr val="bg2">
                  <a:lumMod val="25000"/>
                </a:schemeClr>
              </a:solidFill>
            </a:endParaRPr>
          </a:p>
          <a:p>
            <a:pPr algn="just">
              <a:spcBef>
                <a:spcPts val="0"/>
              </a:spcBef>
              <a:spcAft>
                <a:spcPts val="1600"/>
              </a:spcAft>
            </a:pPr>
            <a:endParaRPr lang="pt-BR" sz="1200" dirty="0">
              <a:solidFill>
                <a:schemeClr val="bg2">
                  <a:lumMod val="25000"/>
                </a:schemeClr>
              </a:solidFill>
            </a:endParaRPr>
          </a:p>
          <a:p>
            <a:pPr marL="0" lvl="0" indent="0" algn="just" rtl="0">
              <a:spcBef>
                <a:spcPts val="0"/>
              </a:spcBef>
              <a:spcAft>
                <a:spcPts val="1600"/>
              </a:spcAft>
              <a:buNone/>
            </a:pPr>
            <a:r>
              <a:rPr lang="pt-BR" sz="1200" dirty="0">
                <a:solidFill>
                  <a:schemeClr val="bg2">
                    <a:lumMod val="25000"/>
                  </a:schemeClr>
                </a:solidFill>
              </a:rPr>
              <a:t> </a:t>
            </a: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sz="1200" i="1" dirty="0">
              <a:solidFill>
                <a:schemeClr val="bg2">
                  <a:lumMod val="25000"/>
                </a:schemeClr>
              </a:solidFill>
            </a:endParaRPr>
          </a:p>
        </p:txBody>
      </p:sp>
      <p:sp>
        <p:nvSpPr>
          <p:cNvPr id="6" name="CaixaDeTexto 5">
            <a:extLst>
              <a:ext uri="{FF2B5EF4-FFF2-40B4-BE49-F238E27FC236}">
                <a16:creationId xmlns:a16="http://schemas.microsoft.com/office/drawing/2014/main" id="{EF8B73BC-9006-3B4C-B861-DB3D19F7508F}"/>
              </a:ext>
            </a:extLst>
          </p:cNvPr>
          <p:cNvSpPr txBox="1"/>
          <p:nvPr/>
        </p:nvSpPr>
        <p:spPr>
          <a:xfrm>
            <a:off x="747118" y="396021"/>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Sobre a declaração de vínculo familiar</a:t>
            </a:r>
          </a:p>
        </p:txBody>
      </p:sp>
      <p:cxnSp>
        <p:nvCxnSpPr>
          <p:cNvPr id="7" name="Conector reto 6">
            <a:extLst>
              <a:ext uri="{FF2B5EF4-FFF2-40B4-BE49-F238E27FC236}">
                <a16:creationId xmlns:a16="http://schemas.microsoft.com/office/drawing/2014/main" id="{1FAB5732-F196-9B47-ABDA-9DC28DA035E5}"/>
              </a:ext>
            </a:extLst>
          </p:cNvPr>
          <p:cNvCxnSpPr>
            <a:cxnSpLocks/>
          </p:cNvCxnSpPr>
          <p:nvPr/>
        </p:nvCxnSpPr>
        <p:spPr>
          <a:xfrm>
            <a:off x="747118" y="893071"/>
            <a:ext cx="817583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FBEF5AA3-42FB-42EB-8503-E2AFFB04C48F}"/>
              </a:ext>
            </a:extLst>
          </p:cNvPr>
          <p:cNvPicPr>
            <a:picLocks noChangeAspect="1"/>
          </p:cNvPicPr>
          <p:nvPr/>
        </p:nvPicPr>
        <p:blipFill>
          <a:blip r:embed="rId3"/>
          <a:stretch>
            <a:fillRect/>
          </a:stretch>
        </p:blipFill>
        <p:spPr>
          <a:xfrm>
            <a:off x="693071" y="1294667"/>
            <a:ext cx="3536029" cy="3363057"/>
          </a:xfrm>
          <a:prstGeom prst="rect">
            <a:avLst/>
          </a:prstGeom>
        </p:spPr>
      </p:pic>
    </p:spTree>
    <p:extLst>
      <p:ext uri="{BB962C8B-B14F-4D97-AF65-F5344CB8AC3E}">
        <p14:creationId xmlns:p14="http://schemas.microsoft.com/office/powerpoint/2010/main" val="272570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7" name="CaixaDeTexto 6">
            <a:extLst>
              <a:ext uri="{FF2B5EF4-FFF2-40B4-BE49-F238E27FC236}">
                <a16:creationId xmlns:a16="http://schemas.microsoft.com/office/drawing/2014/main" id="{FD1E86F2-5BF6-794E-B703-3CAA1776519D}"/>
              </a:ext>
            </a:extLst>
          </p:cNvPr>
          <p:cNvSpPr txBox="1"/>
          <p:nvPr/>
        </p:nvSpPr>
        <p:spPr>
          <a:xfrm>
            <a:off x="510778" y="378027"/>
            <a:ext cx="8493919" cy="461665"/>
          </a:xfrm>
          <a:prstGeom prst="rect">
            <a:avLst/>
          </a:prstGeom>
          <a:noFill/>
        </p:spPr>
        <p:txBody>
          <a:bodyPr wrap="square" rtlCol="0">
            <a:spAutoFit/>
          </a:bodyPr>
          <a:lstStyle/>
          <a:p>
            <a:pPr algn="ctr"/>
            <a:r>
              <a:rPr lang="pt-BR" sz="2400" b="1" dirty="0">
                <a:solidFill>
                  <a:schemeClr val="bg2">
                    <a:lumMod val="25000"/>
                  </a:schemeClr>
                </a:solidFill>
                <a:latin typeface="Calibri" panose="020F0502020204030204" pitchFamily="34" charset="0"/>
                <a:cs typeface="Calibri" panose="020F0502020204030204" pitchFamily="34" charset="0"/>
              </a:rPr>
              <a:t>Anexo: Declaração de Vínculo Familiar</a:t>
            </a:r>
          </a:p>
        </p:txBody>
      </p:sp>
      <p:cxnSp>
        <p:nvCxnSpPr>
          <p:cNvPr id="8" name="Conector reto 6">
            <a:extLst>
              <a:ext uri="{FF2B5EF4-FFF2-40B4-BE49-F238E27FC236}">
                <a16:creationId xmlns:a16="http://schemas.microsoft.com/office/drawing/2014/main" id="{3537485F-2C9A-F24B-B4FC-C0B500E9DF4C}"/>
              </a:ext>
            </a:extLst>
          </p:cNvPr>
          <p:cNvCxnSpPr>
            <a:cxnSpLocks/>
          </p:cNvCxnSpPr>
          <p:nvPr/>
        </p:nvCxnSpPr>
        <p:spPr>
          <a:xfrm>
            <a:off x="585788" y="839692"/>
            <a:ext cx="83439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 name="AutoShape 2" descr="Brinde Evento de Premiação Orçamentos Goiânia - Brinde para Eventos  Empresariais - Amelio Presentes">
            <a:extLst>
              <a:ext uri="{FF2B5EF4-FFF2-40B4-BE49-F238E27FC236}">
                <a16:creationId xmlns:a16="http://schemas.microsoft.com/office/drawing/2014/main" id="{25536139-C8A2-4B92-A398-94683D10A45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a:extLst>
              <a:ext uri="{FF2B5EF4-FFF2-40B4-BE49-F238E27FC236}">
                <a16:creationId xmlns:a16="http://schemas.microsoft.com/office/drawing/2014/main" id="{E26B1C49-15AB-4ED7-84B5-7CB646F6FF02}"/>
              </a:ext>
            </a:extLst>
          </p:cNvPr>
          <p:cNvPicPr>
            <a:picLocks noChangeAspect="1"/>
          </p:cNvPicPr>
          <p:nvPr/>
        </p:nvPicPr>
        <p:blipFill rotWithShape="1">
          <a:blip r:embed="rId3"/>
          <a:srcRect l="59141" t="19317" r="9296" b="5417"/>
          <a:stretch/>
        </p:blipFill>
        <p:spPr>
          <a:xfrm>
            <a:off x="2900363" y="922143"/>
            <a:ext cx="3536156" cy="38713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sp>
        <p:nvSpPr>
          <p:cNvPr id="212" name="Google Shape;212;p34"/>
          <p:cNvSpPr txBox="1">
            <a:spLocks noGrp="1"/>
          </p:cNvSpPr>
          <p:nvPr>
            <p:ph type="ctrTitle"/>
          </p:nvPr>
        </p:nvSpPr>
        <p:spPr>
          <a:xfrm>
            <a:off x="5507782" y="1637711"/>
            <a:ext cx="3136996" cy="1257001"/>
          </a:xfrm>
          <a:prstGeom prst="rect">
            <a:avLst/>
          </a:prstGeom>
        </p:spPr>
        <p:txBody>
          <a:bodyPr spcFirstLastPara="1" vert="horz" lIns="91440" tIns="45720" rIns="91440" bIns="45720" rtlCol="0" anchor="b" anchorCtr="0">
            <a:normAutofit fontScale="90000"/>
          </a:bodyPr>
          <a:lstStyle/>
          <a:p>
            <a:pPr marL="0" lvl="0" indent="0" algn="l" defTabSz="914400">
              <a:spcBef>
                <a:spcPct val="0"/>
              </a:spcBef>
              <a:spcAft>
                <a:spcPts val="0"/>
              </a:spcAft>
            </a:pPr>
            <a:r>
              <a:rPr lang="en-US" sz="2900" b="1" spc="300" dirty="0"/>
              <a:t>No </a:t>
            </a:r>
            <a:r>
              <a:rPr lang="en-US" sz="2900" b="1" spc="300" dirty="0" err="1"/>
              <a:t>caso</a:t>
            </a:r>
            <a:r>
              <a:rPr lang="en-US" sz="2900" b="1" spc="300" dirty="0"/>
              <a:t> de </a:t>
            </a:r>
            <a:r>
              <a:rPr lang="en-US" sz="2900" b="1" spc="300" dirty="0" err="1"/>
              <a:t>dúvidas</a:t>
            </a:r>
            <a:r>
              <a:rPr lang="en-US" sz="2900" b="1" spc="300" dirty="0"/>
              <a:t> </a:t>
            </a:r>
            <a:r>
              <a:rPr lang="en-US" sz="2900" b="1" spc="300" dirty="0" err="1"/>
              <a:t>entrar</a:t>
            </a:r>
            <a:r>
              <a:rPr lang="en-US" sz="2900" b="1" spc="300" dirty="0"/>
              <a:t> </a:t>
            </a:r>
            <a:r>
              <a:rPr lang="en-US" sz="2900" b="1" spc="300" dirty="0" err="1"/>
              <a:t>em</a:t>
            </a:r>
            <a:r>
              <a:rPr lang="en-US" sz="2900" b="1" spc="300" dirty="0"/>
              <a:t> </a:t>
            </a:r>
            <a:r>
              <a:rPr lang="en-US" sz="2900" b="1" spc="300" dirty="0" err="1"/>
              <a:t>contato</a:t>
            </a:r>
            <a:r>
              <a:rPr lang="en-US" sz="2900" b="1" spc="300" dirty="0"/>
              <a:t> com </a:t>
            </a:r>
            <a:r>
              <a:rPr lang="en-US" sz="2900" b="1" spc="300" dirty="0">
                <a:hlinkClick r:id="rId3"/>
              </a:rPr>
              <a:t>aeci@mec.gov.br</a:t>
            </a:r>
            <a:endParaRPr lang="en-US" sz="2900" b="1" spc="300" dirty="0"/>
          </a:p>
        </p:txBody>
      </p:sp>
      <p:pic>
        <p:nvPicPr>
          <p:cNvPr id="1026" name="Picture 2" descr="Cultura de integridade e de alta performance: como adotar para si mesmo">
            <a:extLst>
              <a:ext uri="{FF2B5EF4-FFF2-40B4-BE49-F238E27FC236}">
                <a16:creationId xmlns:a16="http://schemas.microsoft.com/office/drawing/2014/main" id="{A24DA795-C165-E747-B5C6-72B66D43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22" y="839618"/>
            <a:ext cx="4593404" cy="306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301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1400</TotalTime>
  <Words>667</Words>
  <Application>Microsoft Macintosh PowerPoint</Application>
  <PresentationFormat>Apresentação na tela (16:9)</PresentationFormat>
  <Paragraphs>47</Paragraphs>
  <Slides>9</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vt:i4>
      </vt:variant>
    </vt:vector>
  </HeadingPairs>
  <TitlesOfParts>
    <vt:vector size="13" baseType="lpstr">
      <vt:lpstr>Calibri Light</vt:lpstr>
      <vt:lpstr>Calibri</vt:lpstr>
      <vt:lpstr>Arial</vt:lpstr>
      <vt:lpstr>Tema do Office</vt:lpstr>
      <vt:lpstr>Uma visão sobre a Portaria MEC nº 178, de 31 de março de 2021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No caso de dúvidas entrar em contato com aeci@mec.gov.br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LESSON</dc:title>
  <dc:creator>Avell G1540</dc:creator>
  <cp:lastModifiedBy>Lucianna Almeida</cp:lastModifiedBy>
  <cp:revision>96</cp:revision>
  <cp:lastPrinted>2020-11-13T16:47:50Z</cp:lastPrinted>
  <dcterms:modified xsi:type="dcterms:W3CDTF">2021-04-28T14:52:00Z</dcterms:modified>
</cp:coreProperties>
</file>