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 bookmarkIdSeed="2">
  <p:sldMasterIdLst>
    <p:sldMasterId id="2147483670" r:id="rId4"/>
    <p:sldMasterId id="2147483671" r:id="rId5"/>
  </p:sldMasterIdLst>
  <p:notesMasterIdLst>
    <p:notesMasterId r:id="rId30"/>
  </p:notesMasterIdLst>
  <p:sldIdLst>
    <p:sldId id="265" r:id="rId6"/>
    <p:sldId id="876" r:id="rId7"/>
    <p:sldId id="931" r:id="rId8"/>
    <p:sldId id="891" r:id="rId9"/>
    <p:sldId id="932" r:id="rId10"/>
    <p:sldId id="916" r:id="rId11"/>
    <p:sldId id="922" r:id="rId12"/>
    <p:sldId id="933" r:id="rId13"/>
    <p:sldId id="917" r:id="rId14"/>
    <p:sldId id="923" r:id="rId15"/>
    <p:sldId id="924" r:id="rId16"/>
    <p:sldId id="925" r:id="rId17"/>
    <p:sldId id="935" r:id="rId18"/>
    <p:sldId id="928" r:id="rId19"/>
    <p:sldId id="930" r:id="rId20"/>
    <p:sldId id="919" r:id="rId21"/>
    <p:sldId id="913" r:id="rId22"/>
    <p:sldId id="914" r:id="rId23"/>
    <p:sldId id="915" r:id="rId24"/>
    <p:sldId id="934" r:id="rId25"/>
    <p:sldId id="929" r:id="rId26"/>
    <p:sldId id="920" r:id="rId27"/>
    <p:sldId id="883" r:id="rId28"/>
    <p:sldId id="261" r:id="rId29"/>
  </p:sldIdLst>
  <p:sldSz cx="9144000" cy="5143500" type="screen16x9"/>
  <p:notesSz cx="6797675" cy="9928225"/>
  <p:embeddedFontLst>
    <p:embeddedFont>
      <p:font typeface="Helvetica Neue" panose="020B0604020202020204" charset="0"/>
      <p:regular r:id="rId31"/>
      <p:bold r:id="rId32"/>
      <p:italic r:id="rId33"/>
      <p:boldItalic r:id="rId34"/>
    </p:embeddedFont>
    <p:embeddedFont>
      <p:font typeface="Raleway" pitchFamily="2" charset="0"/>
      <p:regular r:id="rId35"/>
      <p:bold r:id="rId36"/>
      <p:italic r:id="rId37"/>
      <p:boldItalic r:id="rId38"/>
    </p:embeddedFont>
    <p:embeddedFont>
      <p:font typeface="Raleway Black" pitchFamily="2" charset="0"/>
      <p:bold r:id="rId39"/>
      <p:italic r:id="rId40"/>
      <p:boldItalic r:id="rId41"/>
    </p:embeddedFont>
    <p:embeddedFont>
      <p:font typeface="Verdana" panose="020B0604030504040204" pitchFamily="34" charset="0"/>
      <p:regular r:id="rId42"/>
      <p:bold r:id="rId43"/>
      <p:italic r:id="rId44"/>
      <p:boldItalic r:id="rId45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CF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07A434-5370-4DAE-B193-C7DF98E06ACE}" v="1" dt="2023-11-06T19:06:18.826"/>
    <p1510:client id="{B904D9F1-9B27-4D60-8FDB-9BFCCF1E3FA7}" vWet="2" dt="2023-11-07T18:18:56.200"/>
    <p1510:client id="{EA68C5A2-19B3-4B8E-BA4A-3E4611AD9EB4}" v="6" dt="2023-11-07T18:18:59.660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slideViewPr>
    <p:cSldViewPr snapToGrid="0">
      <p:cViewPr>
        <p:scale>
          <a:sx n="1" d="2"/>
          <a:sy n="1" d="2"/>
        </p:scale>
        <p:origin x="0" y="0"/>
      </p:cViewPr>
      <p:guideLst>
        <p:guide orient="horz" pos="1620"/>
        <p:guide pos="2880"/>
      </p:guideLst>
    </p:cSldViewPr>
  </p:slide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font" Target="fonts/font9.fntdata"/><Relationship Id="rId21" Type="http://schemas.openxmlformats.org/officeDocument/2006/relationships/slide" Target="slides/slide16.xml"/><Relationship Id="rId34" Type="http://schemas.openxmlformats.org/officeDocument/2006/relationships/font" Target="fonts/font4.fntdata"/><Relationship Id="rId42" Type="http://schemas.openxmlformats.org/officeDocument/2006/relationships/font" Target="fonts/font12.fntdata"/><Relationship Id="rId47" Type="http://schemas.openxmlformats.org/officeDocument/2006/relationships/viewProps" Target="viewProps.xml"/><Relationship Id="rId50" Type="http://schemas.microsoft.com/office/2015/10/relationships/revisionInfo" Target="revisionInfo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font" Target="fonts/font2.fntdata"/><Relationship Id="rId37" Type="http://schemas.openxmlformats.org/officeDocument/2006/relationships/font" Target="fonts/font7.fntdata"/><Relationship Id="rId40" Type="http://schemas.openxmlformats.org/officeDocument/2006/relationships/font" Target="fonts/font10.fntdata"/><Relationship Id="rId45" Type="http://schemas.openxmlformats.org/officeDocument/2006/relationships/font" Target="fonts/font15.fntdata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font" Target="fonts/font6.fntdata"/><Relationship Id="rId49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1.fntdata"/><Relationship Id="rId44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notesMaster" Target="notesMasters/notesMaster1.xml"/><Relationship Id="rId35" Type="http://schemas.openxmlformats.org/officeDocument/2006/relationships/font" Target="fonts/font5.fntdata"/><Relationship Id="rId43" Type="http://schemas.openxmlformats.org/officeDocument/2006/relationships/font" Target="fonts/font13.fntdata"/><Relationship Id="rId48" Type="http://schemas.openxmlformats.org/officeDocument/2006/relationships/theme" Target="theme/theme1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font" Target="fonts/font3.fntdata"/><Relationship Id="rId38" Type="http://schemas.openxmlformats.org/officeDocument/2006/relationships/font" Target="fonts/font8.fntdata"/><Relationship Id="rId46" Type="http://schemas.openxmlformats.org/officeDocument/2006/relationships/presProps" Target="presProps.xml"/><Relationship Id="rId20" Type="http://schemas.openxmlformats.org/officeDocument/2006/relationships/slide" Target="slides/slide15.xml"/><Relationship Id="rId41" Type="http://schemas.openxmlformats.org/officeDocument/2006/relationships/font" Target="fonts/font11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8451982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5532890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5144787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66119801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714036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5810453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55409454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7660503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86931862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1238024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1e920ed4327_1_4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0" name="Google Shape;180;g1e920ed4327_1_427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21016092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0605035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50215847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71" name="Google Shape;171;p1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6945906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e92669cf0b_0_2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4" name="Google Shape;164;g1e92669cf0b_0_230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990173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225392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08508442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73760262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4295834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48847475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6:notes"/>
          <p:cNvSpPr txBox="1">
            <a:spLocks noGrp="1"/>
          </p:cNvSpPr>
          <p:nvPr>
            <p:ph type="body" idx="1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284" name="Google Shape;2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41454585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4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56" name="Google Shape;56;p1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5"/>
          <p:cNvSpPr txBox="1">
            <a:spLocks noGrp="1"/>
          </p:cNvSpPr>
          <p:nvPr>
            <p:ph type="ctrTitle"/>
          </p:nvPr>
        </p:nvSpPr>
        <p:spPr>
          <a:xfrm>
            <a:off x="360000" y="744575"/>
            <a:ext cx="8424000" cy="20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ubTitle" idx="1"/>
          </p:nvPr>
        </p:nvSpPr>
        <p:spPr>
          <a:xfrm>
            <a:off x="360000" y="2834125"/>
            <a:ext cx="8424000" cy="79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0" name="Google Shape;60;p15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69" name="Google Shape;69;p17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9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9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048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76" name="Google Shape;76;p19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Google Shape;78;p20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79" name="Google Shape;79;p20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21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21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83" name="Google Shape;83;p21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84" name="Google Shape;84;p21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85" name="Google Shape;85;p21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22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4572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88" name="Google Shape;88;p22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3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91" name="Google Shape;91;p23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lvl="0" indent="-34290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92" name="Google Shape;92;p2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24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slideLayout" Target="../slideLayouts/slideLayout21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Playfair Display"/>
              <a:buNone/>
              <a:defRPr sz="2800" b="0" i="0" u="none" strike="noStrike" cap="none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52" name="Google Shape;52;p13"/>
          <p:cNvSpPr txBox="1">
            <a:spLocks noGrp="1"/>
          </p:cNvSpPr>
          <p:nvPr>
            <p:ph type="body" idx="1"/>
          </p:nvPr>
        </p:nvSpPr>
        <p:spPr>
          <a:xfrm>
            <a:off x="360000" y="1152475"/>
            <a:ext cx="8244000" cy="345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marL="457200" marR="0" lvl="0" indent="-3429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Helvetica Neue"/>
              <a:buChar char="●"/>
              <a:defRPr sz="18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●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Helvetica Neue"/>
              <a:buChar char="○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Helvetica Neue"/>
              <a:buChar char="■"/>
              <a:defRPr sz="14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53" name="Google Shape;53;p13"/>
          <p:cNvSpPr txBox="1">
            <a:spLocks noGrp="1"/>
          </p:cNvSpPr>
          <p:nvPr>
            <p:ph type="sldNum" idx="12"/>
          </p:nvPr>
        </p:nvSpPr>
        <p:spPr>
          <a:xfrm>
            <a:off x="8472450" y="4784399"/>
            <a:ext cx="491400" cy="18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  <a:defRPr sz="1000" b="0" i="0" u="none" strike="noStrike" cap="none">
                <a:solidFill>
                  <a:schemeClr val="dk2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 pos="113">
          <p15:clr>
            <a:srgbClr val="EA4335"/>
          </p15:clr>
        </p15:guide>
        <p15:guide id="3" pos="227">
          <p15:clr>
            <a:srgbClr val="EA4335"/>
          </p15:clr>
        </p15:guide>
        <p15:guide id="4" pos="340">
          <p15:clr>
            <a:srgbClr val="EA4335"/>
          </p15:clr>
        </p15:guide>
        <p15:guide id="5" pos="5647">
          <p15:clr>
            <a:srgbClr val="EA4335"/>
          </p15:clr>
        </p15:guide>
        <p15:guide id="6" pos="5533">
          <p15:clr>
            <a:srgbClr val="EA4335"/>
          </p15:clr>
        </p15:guide>
        <p15:guide id="7" pos="5420">
          <p15:clr>
            <a:srgbClr val="EA4335"/>
          </p15:clr>
        </p15:guide>
        <p15:guide id="8" orient="horz" pos="1620">
          <p15:clr>
            <a:srgbClr val="EA4335"/>
          </p15:clr>
        </p15:guide>
        <p15:guide id="9" orient="horz" pos="113">
          <p15:clr>
            <a:srgbClr val="EA4335"/>
          </p15:clr>
        </p15:guide>
        <p15:guide id="10" orient="horz" pos="227">
          <p15:clr>
            <a:srgbClr val="EA4335"/>
          </p15:clr>
        </p15:guide>
        <p15:guide id="11" orient="horz" pos="340">
          <p15:clr>
            <a:srgbClr val="EA4335"/>
          </p15:clr>
        </p15:guide>
        <p15:guide id="12" orient="horz" pos="3127">
          <p15:clr>
            <a:srgbClr val="EA4335"/>
          </p15:clr>
        </p15:guide>
        <p15:guide id="13" orient="horz" pos="3014">
          <p15:clr>
            <a:srgbClr val="EA4335"/>
          </p15:clr>
        </p15:guide>
        <p15:guide id="14" orient="horz" pos="2900">
          <p15:clr>
            <a:srgbClr val="EA4335"/>
          </p15:clr>
        </p15:guide>
        <p15:guide id="15" pos="2033">
          <p15:clr>
            <a:srgbClr val="EA4335"/>
          </p15:clr>
        </p15:guide>
        <p15:guide id="16" pos="3727">
          <p15:clr>
            <a:srgbClr val="EA4335"/>
          </p15:clr>
        </p15:guide>
        <p15:guide id="17" orient="horz" pos="1194">
          <p15:clr>
            <a:srgbClr val="EA4335"/>
          </p15:clr>
        </p15:guide>
        <p15:guide id="18" orient="horz" pos="204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873913" y="1784745"/>
            <a:ext cx="4744509" cy="12002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74" name="Google Shape;174;p1" descr="Criança sentada na mesa com computador&#10;&#10;Descrição gerada automaticamente com confiança média"/>
          <p:cNvPicPr preferRelativeResize="0"/>
          <p:nvPr/>
        </p:nvPicPr>
        <p:blipFill rotWithShape="1">
          <a:blip r:embed="rId4">
            <a:alphaModFix/>
          </a:blip>
          <a:srcRect l="36804" t="13124" r="24299" b="-72"/>
          <a:stretch/>
        </p:blipFill>
        <p:spPr>
          <a:xfrm>
            <a:off x="717" y="-95646"/>
            <a:ext cx="3596448" cy="535951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7380000">
            <a:off x="3291237" y="4042511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rot="-8040000">
            <a:off x="7504503" y="2856888"/>
            <a:ext cx="1523662" cy="173454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Art. 6º São atribuições da Secretaria-Executiva do Comitê Executivo: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sng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VI - apoiar o Comitê Executivo na definição de diretrizes técnicas;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algn="just">
              <a:defRPr/>
            </a:pPr>
            <a:r>
              <a:rPr lang="pt-BR" sz="1200" b="1">
                <a:latin typeface="Raleway" pitchFamily="2" charset="0"/>
              </a:rPr>
              <a:t>Justificativa/comentário</a:t>
            </a: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MCOM e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CONJUR/MEC</a:t>
            </a:r>
            <a:endParaRPr lang="pt-BR" sz="1200" b="1" i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Art. 10. do Decreto 11.713/2023, que institui a </a:t>
            </a:r>
            <a:r>
              <a:rPr kumimoji="0" lang="pt-BR" sz="120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Enec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Compete ao Ministério das Comunicações propor ao Comitê Executivo parâmetros para a escolha das soluções de conectividade mais eficientes, com o apoio técnico da Anatel, da Telebras e da RNP, com avaliação das alternativas tecnológicas e comerciais disponíveis que melhor se adaptem às diferentes situações dos estabelecimentos de ensino da rede pública da educação básica que serão atendidos no âmbito da </a:t>
            </a:r>
            <a:r>
              <a:rPr kumimoji="0" lang="pt-BR" sz="120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Enec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i="1">
                <a:solidFill>
                  <a:srgbClr val="666666"/>
                </a:solidFill>
                <a:latin typeface="Raleway"/>
              </a:rPr>
              <a:t>CONJUR/MEC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De acordo com a supressão.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Sugestão de encaminhamento: </a:t>
            </a: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Raleway" pitchFamily="2" charset="0"/>
                <a:cs typeface="Arial"/>
                <a:sym typeface="Arial"/>
              </a:rPr>
              <a:t>Aprovado</a:t>
            </a:r>
          </a:p>
        </p:txBody>
      </p:sp>
    </p:spTree>
    <p:extLst>
      <p:ext uri="{BB962C8B-B14F-4D97-AF65-F5344CB8AC3E}">
        <p14:creationId xmlns:p14="http://schemas.microsoft.com/office/powerpoint/2010/main" val="28875912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Art. 6º São atribuições da Secretaria-Executiva do Comitê Executivo: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sng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VII - liderar a supervisão e o acompanhamento das metas pactuadas no âmbito do Comitê Executivo;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algn="just">
              <a:defRPr/>
            </a:pPr>
            <a:r>
              <a:rPr lang="pt-BR" sz="1200" b="1">
                <a:latin typeface="Raleway" pitchFamily="2" charset="0"/>
              </a:rPr>
              <a:t>Justificativa/comentário</a:t>
            </a: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MCOM e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CONJUR/MEC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</a:t>
            </a:r>
            <a:endParaRPr lang="pt-BR" sz="1200" b="1" i="1">
              <a:solidFill>
                <a:srgbClr val="666666"/>
              </a:solidFill>
              <a:latin typeface="Raleway"/>
              <a:ea typeface="Raleway"/>
              <a:cs typeface="Raleway"/>
              <a:sym typeface="Raleway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Art. 9º do Decreto 11.713/2023, que institui a </a:t>
            </a:r>
            <a:r>
              <a:rPr kumimoji="0" lang="pt-BR" sz="120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Enec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 Compete à Casa Civil da Presidência da República acompanhar a implementação da </a:t>
            </a:r>
            <a:r>
              <a:rPr kumimoji="0" lang="pt-BR" sz="1200" i="0" u="none" strike="noStrike" kern="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Enec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.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CONJUR/MEC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De acordo com a supressão.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Sugestão de encaminhamento: </a:t>
            </a: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Raleway" pitchFamily="2" charset="0"/>
                <a:cs typeface="Arial"/>
                <a:sym typeface="Arial"/>
              </a:rPr>
              <a:t>Aprovação</a:t>
            </a:r>
          </a:p>
        </p:txBody>
      </p:sp>
    </p:spTree>
    <p:extLst>
      <p:ext uri="{BB962C8B-B14F-4D97-AF65-F5344CB8AC3E}">
        <p14:creationId xmlns:p14="http://schemas.microsoft.com/office/powerpoint/2010/main" val="40328808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 strike="sngStrike">
                <a:solidFill>
                  <a:srgbClr val="000000"/>
                </a:solidFill>
                <a:effectLst/>
                <a:latin typeface="Raleway" pitchFamily="2" charset="0"/>
              </a:rPr>
              <a:t>Art. 7º São atribuições dos membros do Comitê Executivo:</a:t>
            </a:r>
          </a:p>
          <a:p>
            <a:pPr algn="just"/>
            <a:r>
              <a:rPr lang="pt-BR" sz="1200" strike="sngStrike">
                <a:latin typeface="Raleway" pitchFamily="2" charset="0"/>
              </a:rPr>
              <a:t>(E seus incisos)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MCOM e CONJUR/MEC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</a:t>
            </a:r>
            <a:r>
              <a:rPr lang="pt-BR" sz="1200">
                <a:latin typeface="Raleway" pitchFamily="2" charset="0"/>
              </a:rPr>
              <a:t>Competência do Comitê Executivo. Art. 9º e 10 do Decreto 11.713/2023, que institui a </a:t>
            </a:r>
            <a:r>
              <a:rPr lang="pt-BR" sz="1200" err="1">
                <a:latin typeface="Raleway" pitchFamily="2" charset="0"/>
              </a:rPr>
              <a:t>Enec</a:t>
            </a:r>
            <a:r>
              <a:rPr lang="pt-BR" sz="1200">
                <a:latin typeface="Raleway" pitchFamily="2" charset="0"/>
              </a:rPr>
              <a:t>: 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 </a:t>
            </a:r>
            <a:r>
              <a:rPr lang="pt-BR" sz="1200">
                <a:latin typeface="Raleway" pitchFamily="2" charset="0"/>
              </a:rPr>
              <a:t>São atribuições naturais do comitê executivo, não dos membros especificamente. Sugiro a supressão.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highlight>
                  <a:srgbClr val="00FF00"/>
                </a:highlight>
                <a:uLnTx/>
                <a:uFillTx/>
                <a:latin typeface="Raleway" pitchFamily="2" charset="0"/>
                <a:cs typeface="Arial"/>
                <a:sym typeface="Arial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00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49508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384995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</a:t>
            </a:r>
            <a:r>
              <a:rPr lang="pt-BR" sz="1200">
                <a:latin typeface="Raleway" pitchFamily="2" charset="0"/>
              </a:rPr>
              <a:t>8º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§ 2º As reuniões poderão ser </a:t>
            </a:r>
            <a:r>
              <a:rPr lang="pt-BR" sz="1200" strike="sngStrike">
                <a:highlight>
                  <a:srgbClr val="FFFF00"/>
                </a:highlight>
                <a:latin typeface="Raleway" pitchFamily="2" charset="0"/>
              </a:rPr>
              <a:t>canceladas ou</a:t>
            </a:r>
            <a:r>
              <a:rPr lang="pt-BR" sz="1200">
                <a:highlight>
                  <a:srgbClr val="FFFF00"/>
                </a:highlight>
                <a:latin typeface="Raleway" pitchFamily="2" charset="0"/>
              </a:rPr>
              <a:t> </a:t>
            </a:r>
            <a:r>
              <a:rPr lang="pt-BR" sz="1200">
                <a:latin typeface="Raleway" pitchFamily="2" charset="0"/>
              </a:rPr>
              <a:t>remarcadas </a:t>
            </a:r>
            <a:r>
              <a:rPr lang="pt-BR" sz="1200" strike="sngStrike">
                <a:highlight>
                  <a:srgbClr val="FFFF00"/>
                </a:highlight>
                <a:latin typeface="Raleway" pitchFamily="2" charset="0"/>
              </a:rPr>
              <a:t>a critério do </a:t>
            </a:r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por ato</a:t>
            </a:r>
            <a:r>
              <a:rPr lang="pt-BR" sz="1200">
                <a:latin typeface="Raleway" pitchFamily="2" charset="0"/>
              </a:rPr>
              <a:t> do Coordenador. 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Conjur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00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0622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</a:t>
            </a:r>
            <a:r>
              <a:rPr lang="pt-BR" sz="1200">
                <a:latin typeface="Raleway" pitchFamily="2" charset="0"/>
              </a:rPr>
              <a:t>10º O quórum de </a:t>
            </a:r>
            <a:r>
              <a:rPr lang="pt-BR" sz="1200" strike="sngStrike" err="1">
                <a:highlight>
                  <a:srgbClr val="FFFF00"/>
                </a:highlight>
                <a:latin typeface="Raleway" pitchFamily="2" charset="0"/>
              </a:rPr>
              <a:t>aprovação</a:t>
            </a:r>
            <a:r>
              <a:rPr lang="pt-BR" sz="1200" u="sng" err="1">
                <a:highlight>
                  <a:srgbClr val="FFFF00"/>
                </a:highlight>
                <a:latin typeface="Raleway" pitchFamily="2" charset="0"/>
              </a:rPr>
              <a:t>deliberação</a:t>
            </a:r>
            <a:r>
              <a:rPr lang="pt-BR" sz="1200">
                <a:latin typeface="Raleway" pitchFamily="2" charset="0"/>
              </a:rPr>
              <a:t> do Comitê Executivo é de maioria simples.</a:t>
            </a:r>
          </a:p>
          <a:p>
            <a:pPr algn="just"/>
            <a:r>
              <a:rPr lang="pt-BR" sz="1200">
                <a:latin typeface="Raleway" pitchFamily="2" charset="0"/>
              </a:rPr>
              <a:t> 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Conjur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00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066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53235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11 As reuniões do Comitê Executivo obedecerão ao seguinte trâmite: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§6º Para reuniões extraordinárias, os documentos para discussão das matérias em pauta serão distribuídos juntamente à convocação para a reunião.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>
                <a:latin typeface="Raleway" pitchFamily="2" charset="0"/>
              </a:rPr>
              <a:t>Nenhum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MCOM</a:t>
            </a:r>
          </a:p>
          <a:p>
            <a:pPr algn="just"/>
            <a:r>
              <a:rPr lang="pt-BR" sz="1200">
                <a:latin typeface="Raleway" pitchFamily="2" charset="0"/>
              </a:rPr>
              <a:t>Opina-se pela manutenção do prazo de 1 dia útil, conforme art. 8º, §1º (documentos seriam encaminhados juntamente com a pauta).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00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544421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12 O Comitê Executivo poderá instituir grupos de trabalho temporários com o objetivo de: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I - analisar e articular soluções </a:t>
            </a:r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e propostas</a:t>
            </a:r>
            <a:r>
              <a:rPr lang="pt-BR" sz="1200">
                <a:latin typeface="Raleway" pitchFamily="2" charset="0"/>
              </a:rPr>
              <a:t> para assuntos específicos relacionados à matéria; e</a:t>
            </a:r>
          </a:p>
          <a:p>
            <a:pPr algn="just"/>
            <a:r>
              <a:rPr lang="pt-BR" sz="1200">
                <a:latin typeface="Raleway" pitchFamily="2" charset="0"/>
              </a:rPr>
              <a:t>II - desenvolver projetos e atividades acerca da conectividade </a:t>
            </a:r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por qualquer um de seus membros</a:t>
            </a:r>
            <a:r>
              <a:rPr lang="pt-BR" sz="1200">
                <a:latin typeface="Raleway" pitchFamily="2" charset="0"/>
              </a:rPr>
              <a:t>.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§ 3º Os grupos de trabalho serão coordenados por </a:t>
            </a:r>
            <a:r>
              <a:rPr lang="pt-BR" sz="1200" b="0" i="0" strike="sngStrike">
                <a:solidFill>
                  <a:srgbClr val="000000"/>
                </a:solidFill>
                <a:effectLst/>
                <a:latin typeface="Raleway" pitchFamily="2" charset="0"/>
              </a:rPr>
              <a:t>uma </a:t>
            </a:r>
            <a:r>
              <a:rPr lang="pt-BR" sz="1200" b="0" i="0" u="sng" strike="sngStrike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pessoa designada </a:t>
            </a:r>
            <a:r>
              <a:rPr lang="pt-BR" sz="1200" b="0" i="0" u="sng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membro</a:t>
            </a:r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 </a:t>
            </a:r>
            <a:r>
              <a:rPr lang="pt-BR" sz="1200" b="0" i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designado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 pelo Coordenador do Comitê Executivo</a:t>
            </a:r>
            <a:r>
              <a:rPr lang="pt-BR" sz="1200" b="0" i="0" u="sng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, que definirá o prazo para a conclusão dos trabalhos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.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>
                <a:latin typeface="Raleway" pitchFamily="2" charset="0"/>
              </a:rPr>
              <a:t>Nenhum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FNDE, CONJUR/MEC e MCOM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FNDE (Inciso I e § 3º): </a:t>
            </a:r>
            <a:r>
              <a:rPr lang="pt-BR" sz="1200">
                <a:latin typeface="Raleway" pitchFamily="2" charset="0"/>
                <a:sym typeface="Raleway"/>
              </a:rPr>
              <a:t>Texto substitutivo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CONJUR/MEC: (Inciso I) </a:t>
            </a:r>
            <a:r>
              <a:rPr lang="pt-BR" sz="1200">
                <a:latin typeface="Raleway" pitchFamily="2" charset="0"/>
                <a:sym typeface="Raleway"/>
              </a:rPr>
              <a:t>Manter texto do decreto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MCOM: (Inciso II) </a:t>
            </a:r>
            <a:r>
              <a:rPr lang="pt-BR" sz="1200">
                <a:latin typeface="Raleway" pitchFamily="2" charset="0"/>
              </a:rPr>
              <a:t>Acrescido para reproduzir o disposto no art. 7º, §4º, II, do Decreto 11.713/2023, que institui a </a:t>
            </a:r>
            <a:r>
              <a:rPr lang="pt-BR" sz="1200" err="1">
                <a:latin typeface="Raleway" pitchFamily="2" charset="0"/>
              </a:rPr>
              <a:t>Enec</a:t>
            </a:r>
            <a:r>
              <a:rPr lang="pt-BR" sz="1200">
                <a:latin typeface="Raleway" pitchFamily="2" charset="0"/>
              </a:rPr>
              <a:t>.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68107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4º Compete ao Comitê Executivo: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III - definir e publicizar parâmetros técnicos </a:t>
            </a:r>
            <a:r>
              <a:rPr lang="pt-BR" sz="1200" b="0" i="0" u="sng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referenciais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 para contratação, gestão e manutenção dos serviços de fornecimento de energia elétrica e de acesso à internet ;</a:t>
            </a: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IV - definir e publicizar </a:t>
            </a:r>
            <a:r>
              <a:rPr lang="pt-BR" sz="1200" b="0" i="0" u="sng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referenciais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 técnicos referenciais sobre  a infraestrutura interna para distribuição do sinal de internet nos estabelecimentos de ensino da rede pública da educação básica;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FNDE e CONJUR/MEC</a:t>
            </a:r>
          </a:p>
          <a:p>
            <a:pPr algn="just"/>
            <a:endParaRPr lang="pt-BR" sz="1200" b="1">
              <a:latin typeface="Raleway" pitchFamily="2" charset="0"/>
            </a:endParaRP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FNDE </a:t>
            </a:r>
            <a:r>
              <a:rPr lang="pt-BR" sz="1200" i="0">
                <a:solidFill>
                  <a:srgbClr val="000000"/>
                </a:solidFill>
                <a:effectLst/>
                <a:latin typeface="Raleway" pitchFamily="2" charset="0"/>
              </a:rPr>
              <a:t>“Utilizar a expressão “parâmetros técnicos referenciais”, uma vez que a responsabilidade pela escolha efetiva de parâmetros de contratação compete a quem realiza a contratação, conforme art. 40 da Lei n° 14.133/21.”;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</a:t>
            </a:r>
            <a:r>
              <a:rPr lang="pt-BR" sz="1200" i="0">
                <a:solidFill>
                  <a:srgbClr val="000000"/>
                </a:solidFill>
                <a:effectLst/>
                <a:latin typeface="Raleway" pitchFamily="2" charset="0"/>
              </a:rPr>
              <a:t>“ </a:t>
            </a:r>
            <a:r>
              <a:rPr lang="pt-BR" sz="1200">
                <a:latin typeface="Raleway" pitchFamily="2" charset="0"/>
              </a:rPr>
              <a:t>Temos que manter o texto do Decreto.”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endParaRPr lang="pt-BR" sz="1200" b="0"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Sugestão de encaminhamento pela Coordenadora do Comitê: </a:t>
            </a:r>
            <a:r>
              <a:rPr lang="pt-BR" sz="1200" b="1">
                <a:solidFill>
                  <a:schemeClr val="bg1"/>
                </a:solidFill>
                <a:highlight>
                  <a:srgbClr val="FF0000"/>
                </a:highlight>
                <a:latin typeface="Raleway" pitchFamily="2" charset="0"/>
              </a:rPr>
              <a:t>Não aprovação</a:t>
            </a:r>
            <a:r>
              <a:rPr lang="pt-BR" sz="1200">
                <a:latin typeface="Raleway" pitchFamily="2" charset="0"/>
              </a:rPr>
              <a:t>. Justificativa: Texto consta com essa exata redação no Decreto nº 11.713/2023. </a:t>
            </a:r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706324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67765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4º Compete ao Comitê Executivo: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V - definir critérios e mecanismos </a:t>
            </a:r>
            <a:r>
              <a:rPr lang="pt-BR" sz="1200" b="0" i="0" u="sng">
                <a:solidFill>
                  <a:srgbClr val="000000"/>
                </a:solidFill>
                <a:effectLst/>
                <a:highlight>
                  <a:srgbClr val="FFFF00"/>
                </a:highlight>
                <a:latin typeface="Raleway" pitchFamily="2" charset="0"/>
              </a:rPr>
              <a:t>referenciais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 de monitoramento da qualidade da conexão nos estabelecimentos de ensino da rede pública da educação básica;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FNDE e CONJUR/MEC</a:t>
            </a:r>
          </a:p>
          <a:p>
            <a:pPr algn="just"/>
            <a:endParaRPr lang="pt-BR" sz="1200" b="1"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FNDE 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“Definir critérios e mecanismos referenciais de monitoramento da qualidade da conexão nos estabelecimentos de ensino da rede pública da educação básica”;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</a:t>
            </a:r>
            <a:r>
              <a:rPr lang="pt-BR" sz="1200" i="0">
                <a:solidFill>
                  <a:srgbClr val="000000"/>
                </a:solidFill>
                <a:effectLst/>
                <a:latin typeface="Raleway" pitchFamily="2" charset="0"/>
              </a:rPr>
              <a:t>“ </a:t>
            </a:r>
            <a:r>
              <a:rPr lang="pt-BR" sz="1200">
                <a:latin typeface="Raleway" pitchFamily="2" charset="0"/>
              </a:rPr>
              <a:t>Temos que manter o texto do Decreto.”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Sugestão de encaminhamento pela Coordenadora do Comitê: </a:t>
            </a:r>
            <a:r>
              <a:rPr lang="pt-BR" sz="1200" b="1">
                <a:solidFill>
                  <a:schemeClr val="bg1"/>
                </a:solidFill>
                <a:highlight>
                  <a:srgbClr val="FF0000"/>
                </a:highlight>
                <a:latin typeface="Raleway" pitchFamily="2" charset="0"/>
              </a:rPr>
              <a:t>Não aprovação</a:t>
            </a:r>
            <a:r>
              <a:rPr lang="pt-BR" sz="1200">
                <a:latin typeface="Raleway" pitchFamily="2" charset="0"/>
              </a:rPr>
              <a:t>. Justificativa: Texto consta com essa exata redação no Decreto nº 11.713/2023. </a:t>
            </a:r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7125174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4º Compete ao Comitê Executivo: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VII – monitorar a conectividade de estabelecimentos de ensino da rede pública da educação básica. (sem sugestão de alteração, comentário abaixo)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FNDE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“Não está claro qual o escopo desse monitoramento. Monitorar se há ou não conectividade? Monitorar disponibilidade, qualidade, velocidade e estabilidade da conectividade? Se a intenção for fazer monitoramento técnico (qualidade/velocidade/estabilidade), há necessidade de definir responsáveis por prover o suporte técnico (recursos técnicos) e orçamentários para essa finalidade, vez que há custos envolvidos.”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solidFill>
                  <a:schemeClr val="bg1"/>
                </a:solidFill>
                <a:highlight>
                  <a:srgbClr val="FF0000"/>
                </a:highlight>
                <a:latin typeface="Raleway" pitchFamily="2" charset="0"/>
              </a:rPr>
              <a:t>Não aprovação</a:t>
            </a:r>
            <a:r>
              <a:rPr lang="pt-BR" sz="1200">
                <a:latin typeface="Raleway" pitchFamily="2" charset="0"/>
              </a:rPr>
              <a:t>. Justificativa: Texto consta com essa exata redação no Decreto nº 11.713/2023</a:t>
            </a:r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94918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2" name="Google Shape;182;g1e920ed4327_1_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7428681">
            <a:off x="-53074" y="4452957"/>
            <a:ext cx="734421" cy="838093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g1e920ed4327_1_42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8092949">
            <a:off x="7835492" y="3837005"/>
            <a:ext cx="1094757" cy="1247617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g1e920ed4327_1_427"/>
          <p:cNvSpPr txBox="1"/>
          <p:nvPr/>
        </p:nvSpPr>
        <p:spPr>
          <a:xfrm>
            <a:off x="369915" y="117580"/>
            <a:ext cx="3944100" cy="64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0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Agenda</a:t>
            </a:r>
            <a:endParaRPr sz="30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sp>
        <p:nvSpPr>
          <p:cNvPr id="186" name="Google Shape;186;g1e920ed4327_1_427"/>
          <p:cNvSpPr txBox="1"/>
          <p:nvPr/>
        </p:nvSpPr>
        <p:spPr>
          <a:xfrm>
            <a:off x="1170729" y="1430400"/>
            <a:ext cx="6079800" cy="2102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Aprovação do regimento interno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7" name="Google Shape;187;g1e920ed4327_1_427"/>
          <p:cNvSpPr txBox="1"/>
          <p:nvPr/>
        </p:nvSpPr>
        <p:spPr>
          <a:xfrm>
            <a:off x="1170729" y="1926475"/>
            <a:ext cx="5462778" cy="33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>
              <a:buSzPts val="1000"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Apresentações sobre parâmetros de velocidade </a:t>
            </a:r>
            <a:endParaRPr lang="pt-BR" b="1">
              <a:latin typeface="Raleway"/>
              <a:ea typeface="Raleway"/>
              <a:cs typeface="Raleway"/>
            </a:endParaRPr>
          </a:p>
        </p:txBody>
      </p:sp>
      <p:sp>
        <p:nvSpPr>
          <p:cNvPr id="188" name="Google Shape;188;g1e920ed4327_1_427"/>
          <p:cNvSpPr txBox="1"/>
          <p:nvPr/>
        </p:nvSpPr>
        <p:spPr>
          <a:xfrm>
            <a:off x="1170729" y="3127883"/>
            <a:ext cx="6079800" cy="33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Outros assuntos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189" name="Google Shape;189;g1e920ed4327_1_427"/>
          <p:cNvSpPr txBox="1"/>
          <p:nvPr/>
        </p:nvSpPr>
        <p:spPr>
          <a:xfrm>
            <a:off x="807729" y="1366225"/>
            <a:ext cx="142671" cy="2883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183EFF"/>
                </a:solidFill>
                <a:latin typeface="Verdana"/>
                <a:ea typeface="Verdana"/>
                <a:cs typeface="Verdana"/>
                <a:sym typeface="Verdana"/>
              </a:rPr>
              <a:t>1</a:t>
            </a:r>
            <a:endParaRPr sz="2800" b="1">
              <a:solidFill>
                <a:srgbClr val="183E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2" name="Google Shape;186;g1e920ed4327_1_427">
            <a:extLst>
              <a:ext uri="{FF2B5EF4-FFF2-40B4-BE49-F238E27FC236}">
                <a16:creationId xmlns:a16="http://schemas.microsoft.com/office/drawing/2014/main" id="{EA71FA4D-845D-15BF-0FC7-B68D3D20E088}"/>
              </a:ext>
            </a:extLst>
          </p:cNvPr>
          <p:cNvSpPr txBox="1"/>
          <p:nvPr/>
        </p:nvSpPr>
        <p:spPr>
          <a:xfrm>
            <a:off x="1170729" y="2531298"/>
            <a:ext cx="6079800" cy="3385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75" tIns="60975" rIns="60975" bIns="6097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b="1">
                <a:latin typeface="Raleway"/>
                <a:ea typeface="Raleway"/>
                <a:cs typeface="Raleway"/>
                <a:sym typeface="Raleway"/>
              </a:rPr>
              <a:t>Apresentação de políticas e programas pelos membros do Comitê </a:t>
            </a:r>
            <a:endParaRPr b="1">
              <a:latin typeface="Raleway"/>
              <a:ea typeface="Raleway"/>
              <a:cs typeface="Raleway"/>
              <a:sym typeface="Raleway"/>
            </a:endParaRPr>
          </a:p>
        </p:txBody>
      </p:sp>
      <p:sp>
        <p:nvSpPr>
          <p:cNvPr id="3" name="Google Shape;189;g1e920ed4327_1_427">
            <a:extLst>
              <a:ext uri="{FF2B5EF4-FFF2-40B4-BE49-F238E27FC236}">
                <a16:creationId xmlns:a16="http://schemas.microsoft.com/office/drawing/2014/main" id="{79BC1DC8-03DB-9DD0-4C30-5A7A32B326D2}"/>
              </a:ext>
            </a:extLst>
          </p:cNvPr>
          <p:cNvSpPr txBox="1"/>
          <p:nvPr/>
        </p:nvSpPr>
        <p:spPr>
          <a:xfrm>
            <a:off x="807729" y="1869248"/>
            <a:ext cx="363000" cy="33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183EFF"/>
                </a:solidFill>
                <a:latin typeface="Verdana"/>
                <a:ea typeface="Verdana"/>
                <a:cs typeface="Verdana"/>
                <a:sym typeface="Verdana"/>
              </a:rPr>
              <a:t>2</a:t>
            </a:r>
            <a:endParaRPr sz="2800" b="1">
              <a:solidFill>
                <a:srgbClr val="183E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4" name="Google Shape;189;g1e920ed4327_1_427">
            <a:extLst>
              <a:ext uri="{FF2B5EF4-FFF2-40B4-BE49-F238E27FC236}">
                <a16:creationId xmlns:a16="http://schemas.microsoft.com/office/drawing/2014/main" id="{5EF80551-B166-A807-E9E6-8F76914C4DF0}"/>
              </a:ext>
            </a:extLst>
          </p:cNvPr>
          <p:cNvSpPr txBox="1"/>
          <p:nvPr/>
        </p:nvSpPr>
        <p:spPr>
          <a:xfrm>
            <a:off x="807729" y="2481195"/>
            <a:ext cx="363000" cy="33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183EFF"/>
                </a:solidFill>
                <a:latin typeface="Verdana"/>
                <a:ea typeface="Verdana"/>
                <a:cs typeface="Verdana"/>
                <a:sym typeface="Verdana"/>
              </a:rPr>
              <a:t>3</a:t>
            </a:r>
            <a:endParaRPr sz="2800" b="1">
              <a:solidFill>
                <a:srgbClr val="183E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sp>
        <p:nvSpPr>
          <p:cNvPr id="5" name="Google Shape;189;g1e920ed4327_1_427">
            <a:extLst>
              <a:ext uri="{FF2B5EF4-FFF2-40B4-BE49-F238E27FC236}">
                <a16:creationId xmlns:a16="http://schemas.microsoft.com/office/drawing/2014/main" id="{BF9F35D8-7787-0E6D-E3B8-F41DBD130D2E}"/>
              </a:ext>
            </a:extLst>
          </p:cNvPr>
          <p:cNvSpPr txBox="1"/>
          <p:nvPr/>
        </p:nvSpPr>
        <p:spPr>
          <a:xfrm>
            <a:off x="807729" y="3063774"/>
            <a:ext cx="363000" cy="33350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>
                <a:solidFill>
                  <a:srgbClr val="183EFF"/>
                </a:solidFill>
                <a:latin typeface="Verdana"/>
                <a:ea typeface="Verdana"/>
                <a:cs typeface="Verdana"/>
                <a:sym typeface="Verdana"/>
              </a:rPr>
              <a:t>4</a:t>
            </a:r>
            <a:endParaRPr sz="2800" b="1">
              <a:solidFill>
                <a:srgbClr val="183EFF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pic>
        <p:nvPicPr>
          <p:cNvPr id="8" name="Google Shape;177;p1">
            <a:extLst>
              <a:ext uri="{FF2B5EF4-FFF2-40B4-BE49-F238E27FC236}">
                <a16:creationId xmlns:a16="http://schemas.microsoft.com/office/drawing/2014/main" id="{2E81E34A-F077-7C73-7F98-FE45325E6765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 l="29837"/>
          <a:stretch/>
        </p:blipFill>
        <p:spPr>
          <a:xfrm>
            <a:off x="6429600" y="167268"/>
            <a:ext cx="2395524" cy="571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754326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11 As reuniões do Comitê Executivo obedecerão ao seguinte trâmite: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§ 2º A inclusão de matéria na pauta da reunião, conforme previsão constante do inciso III do caput, deverá ser aprovada pelo Coordenador.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MCOM</a:t>
            </a:r>
          </a:p>
          <a:p>
            <a:pPr algn="just"/>
            <a:r>
              <a:rPr lang="pt-BR" sz="1200">
                <a:latin typeface="Raleway" pitchFamily="2" charset="0"/>
              </a:rPr>
              <a:t>Opina-se pela necessidade de sujeição à deliberação dos membros presentes.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 b="1">
                <a:highlight>
                  <a:srgbClr val="FF0000"/>
                </a:highlight>
                <a:latin typeface="Raleway" pitchFamily="2" charset="0"/>
              </a:rPr>
              <a:t>Não 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FF00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509672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11 As reuniões do Comitê Executivo obedecerão ao seguinte trâmite: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§ 4º Para as reuniões ordinárias, os documentos para discussão das matérias em pauta serão distribuídos a todos os membros, preferencialmente por cópia eletrônica, com antecedência mínima de 2 (dois) dias úteis da realização da reunião.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>
                <a:latin typeface="Raleway" pitchFamily="2" charset="0"/>
              </a:rPr>
              <a:t>Nenhum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MCOM</a:t>
            </a:r>
          </a:p>
          <a:p>
            <a:pPr algn="just"/>
            <a:r>
              <a:rPr lang="pt-BR" sz="1200">
                <a:latin typeface="Raleway" pitchFamily="2" charset="0"/>
              </a:rPr>
              <a:t>Opina-se pela manutenção do prazo de 5 dias úteis, conforme art. 8º, §1º (documentos seriam encaminhados juntamente com a pauta).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 b="1">
                <a:highlight>
                  <a:srgbClr val="FFFF00"/>
                </a:highlight>
                <a:latin typeface="Raleway" pitchFamily="2" charset="0"/>
              </a:rPr>
              <a:t>Alterar para 3 dias úteis</a:t>
            </a:r>
            <a:endParaRPr lang="pt-BR" sz="1200" b="1" i="0">
              <a:solidFill>
                <a:srgbClr val="000000"/>
              </a:solidFill>
              <a:effectLst/>
              <a:highlight>
                <a:srgbClr val="FF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1727540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8469798" y="4196837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185260"/>
            <a:ext cx="7789920" cy="286232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13 A critério do Coordenador, poderão ser convidados a participar das discussões nos grupos de trabalho ou nas reuniões ordinárias e extraordinárias do Comitê Executivo outros profissionais e colaboradores externos às entidades que compõem o Comitê Executivo, que contribuam com seu conhecimento e experiência para o desenvolvimento das atividades. (sem alterações)</a:t>
            </a:r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algn="just">
              <a:defRPr/>
            </a:pPr>
            <a:r>
              <a:rPr lang="pt-BR" sz="1200" b="1">
                <a:latin typeface="Raleway" pitchFamily="2" charset="0"/>
              </a:rPr>
              <a:t>Justificativa/comentário</a:t>
            </a: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FNDE e CONJUR/MEC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FNDE: </a:t>
            </a: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“Mencionar que será considerado prestação de serviço relevante ou haverá recursos para despesas com esses apoios?”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</a:t>
            </a:r>
            <a:r>
              <a:rPr lang="pt-BR" sz="1200">
                <a:latin typeface="Raleway" pitchFamily="2" charset="0"/>
                <a:sym typeface="Raleway"/>
              </a:rPr>
              <a:t>: Isso já está nas atribuições do coordenador, não? (inciso IV do art. 4º)</a:t>
            </a: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pt-BR" sz="1200" b="1">
                <a:latin typeface="Raleway" pitchFamily="2" charset="0"/>
              </a:rPr>
              <a:t>Proposta de encaminhamento: </a:t>
            </a:r>
            <a:r>
              <a:rPr lang="pt-BR" sz="1200">
                <a:latin typeface="Raleway" pitchFamily="2" charset="0"/>
              </a:rPr>
              <a:t>Alteração do texto para:</a:t>
            </a:r>
          </a:p>
          <a:p>
            <a:pPr algn="just">
              <a:defRPr/>
            </a:pP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13 A critério do Coordenador, poderão ser convidados a participar das discussões nos grupos de trabalho ou nas reuniões ordinárias e extraordinárias do Comitê Executivo </a:t>
            </a:r>
            <a:r>
              <a:rPr lang="pt-BR" sz="1200">
                <a:latin typeface="Raleway" pitchFamily="2" charset="0"/>
              </a:rPr>
              <a:t>colaboradores dos órgãos que fazem parte do Comitê Executivo. </a:t>
            </a:r>
            <a:endParaRPr kumimoji="0" lang="pt-BR" sz="120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highlight>
                <a:srgbClr val="FFFF00"/>
              </a:highlight>
              <a:uLnTx/>
              <a:uFillTx/>
              <a:latin typeface="Raleway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201927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3" name="Google Shape;173;p1" descr="Logotipo, Ícone&#10;&#10;Descrição gerada automaticamente"/>
          <p:cNvPicPr preferRelativeResize="0">
            <a:picLocks noChangeAspect="1"/>
          </p:cNvPicPr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44918" y="246186"/>
            <a:ext cx="1945249" cy="49210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5" name="Google Shape;175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7380000">
            <a:off x="643901" y="4123627"/>
            <a:ext cx="1028064" cy="1158579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-8040000">
            <a:off x="7504503" y="2856888"/>
            <a:ext cx="1523662" cy="17345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77" name="Google Shape;177;p1"/>
          <p:cNvPicPr preferRelativeResize="0"/>
          <p:nvPr/>
        </p:nvPicPr>
        <p:blipFill rotWithShape="1">
          <a:blip r:embed="rId5">
            <a:alphaModFix/>
          </a:blip>
          <a:srcRect l="29837"/>
          <a:stretch/>
        </p:blipFill>
        <p:spPr>
          <a:xfrm>
            <a:off x="6429600" y="167268"/>
            <a:ext cx="2395524" cy="571025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286;p6">
            <a:extLst>
              <a:ext uri="{FF2B5EF4-FFF2-40B4-BE49-F238E27FC236}">
                <a16:creationId xmlns:a16="http://schemas.microsoft.com/office/drawing/2014/main" id="{9C86A44F-9EC2-C9E5-6A12-7A4FD6622A77}"/>
              </a:ext>
            </a:extLst>
          </p:cNvPr>
          <p:cNvSpPr txBox="1"/>
          <p:nvPr/>
        </p:nvSpPr>
        <p:spPr>
          <a:xfrm>
            <a:off x="946844" y="1393209"/>
            <a:ext cx="7143300" cy="10464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 i="0" u="none" strike="noStrike" cap="none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Apresentações e discussões sobre parâmetros de velocidade</a:t>
            </a:r>
            <a:endParaRPr sz="2800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</p:spTree>
    <p:extLst>
      <p:ext uri="{BB962C8B-B14F-4D97-AF65-F5344CB8AC3E}">
        <p14:creationId xmlns:p14="http://schemas.microsoft.com/office/powerpoint/2010/main" val="61256298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RESOLUÇÃO CE/ENEC Nº01, DE 27 DE OUTUBRO DE 2023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O COMITÊ EXECUTIVO DA ESTRATÉGIA NACIONAL DE ESCOLAS CONECTADAS </a:t>
            </a:r>
            <a:r>
              <a:rPr lang="pt-BR" sz="1200">
                <a:latin typeface="Raleway" pitchFamily="2" charset="0"/>
              </a:rPr>
              <a:t>no uso das competências que lhe confere o Decreto nº 11.713, de 26 de setembro de 2023, resolve:</a:t>
            </a:r>
          </a:p>
          <a:p>
            <a:pPr algn="just"/>
            <a:endParaRPr lang="pt-BR" sz="1200" b="1"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Sugestões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O Decreto não menciona competência do MEC para aprovação do regimento interno. Deve ser então um ato do próprio comitê executivo.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995398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123658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3º Compete ao Comitê Executivo:</a:t>
            </a:r>
          </a:p>
          <a:p>
            <a:pPr algn="just"/>
            <a:r>
              <a:rPr lang="pt-BR" sz="1200">
                <a:latin typeface="Raleway" pitchFamily="2" charset="0"/>
              </a:rPr>
              <a:t>...</a:t>
            </a:r>
          </a:p>
          <a:p>
            <a:pPr algn="just"/>
            <a:r>
              <a:rPr lang="pt-BR" sz="1200" strike="sngStrike">
                <a:latin typeface="Raleway" pitchFamily="2" charset="0"/>
              </a:rPr>
              <a:t>§ 1º </a:t>
            </a:r>
            <a:r>
              <a:rPr lang="pt-BR" sz="1200" strike="sngStrike" err="1">
                <a:latin typeface="Raleway" pitchFamily="2" charset="0"/>
              </a:rPr>
              <a:t>CabeSecretaria</a:t>
            </a:r>
            <a:r>
              <a:rPr lang="pt-BR" sz="1200" strike="sngStrike">
                <a:latin typeface="Raleway" pitchFamily="2" charset="0"/>
              </a:rPr>
              <a:t>-Executiva o exercício da Secretaria Executiva do Comitê Executivo a membros indicados pelo Ministério da Educação.</a:t>
            </a: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Parágrafo único. A Secretaria Executiva do Comitê Executivo da </a:t>
            </a:r>
            <a:r>
              <a:rPr lang="pt-BR" sz="1200" b="0" i="0" err="1">
                <a:solidFill>
                  <a:srgbClr val="000000"/>
                </a:solidFill>
                <a:effectLst/>
                <a:latin typeface="Raleway" pitchFamily="2" charset="0"/>
              </a:rPr>
              <a:t>Enec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 será exercida pelo Ministério da Educação.</a:t>
            </a: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Sugestões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e CONJUR/MEC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Em função da redação do art. 7º, §9º do Decreto 11.713/2023, que institui a ENEC. 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306104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5º São atribuições do Coordenador do Comitê Executivo: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strike="sngStrike">
                <a:latin typeface="Raleway" pitchFamily="2" charset="0"/>
              </a:rPr>
              <a:t>V – requisitar informações necessárias para o Comitê Executivo;</a:t>
            </a:r>
          </a:p>
          <a:p>
            <a:pPr algn="just"/>
            <a:r>
              <a:rPr lang="pt-BR" sz="1200">
                <a:latin typeface="Raleway" pitchFamily="2" charset="0"/>
              </a:rPr>
              <a:t>V – </a:t>
            </a:r>
            <a:r>
              <a:rPr lang="pt-BR" sz="1200">
                <a:highlight>
                  <a:srgbClr val="FFFF00"/>
                </a:highlight>
                <a:latin typeface="Raleway" pitchFamily="2" charset="0"/>
              </a:rPr>
              <a:t>Solicitar informações de outros órgãos e entidades </a:t>
            </a:r>
            <a:r>
              <a:rPr lang="pt-BR" sz="1200">
                <a:latin typeface="Raleway" pitchFamily="2" charset="0"/>
              </a:rPr>
              <a:t>;</a:t>
            </a:r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Sugestões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</a:t>
            </a:r>
          </a:p>
          <a:p>
            <a:pPr algn="just"/>
            <a:r>
              <a:rPr lang="pt-BR" sz="1200">
                <a:latin typeface="Raleway" pitchFamily="2" charset="0"/>
              </a:rPr>
              <a:t>Requisitar é um termo muito forte, que demanda um poder hierárquico que vai além das competências deste Comitê. Não seria "Solicitar informações de outros órgãos e entidades"?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00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706348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323165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5º São atribuições do Coordenador do Comitê Executivo: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IV- convidar outros participantes necessários para a exe</a:t>
            </a:r>
            <a:r>
              <a:rPr lang="pt-BR" sz="1200">
                <a:latin typeface="Raleway" pitchFamily="2" charset="0"/>
              </a:rPr>
              <a:t>cução das atividades do Comitê Executivo</a:t>
            </a:r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, após deliberação;</a:t>
            </a:r>
          </a:p>
          <a:p>
            <a:pPr algn="just"/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IV - convidar representantes de outros órgãos e entidades, públicos e privados, e especialistas de notório conhecimento para participar de suas reuniões, sem direito a voto, quando aprovado pelo Comitê Executivo;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Sugestões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e CONJUR/MEC</a:t>
            </a:r>
          </a:p>
          <a:p>
            <a:pPr algn="just"/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“Necessário deliberar - Art. 7º, §3º do Decreto 11.713/2023, que institui a </a:t>
            </a:r>
            <a:r>
              <a:rPr lang="pt-BR" sz="1200" b="0" i="0" err="1">
                <a:solidFill>
                  <a:srgbClr val="000000"/>
                </a:solidFill>
                <a:effectLst/>
                <a:latin typeface="Raleway" pitchFamily="2" charset="0"/>
              </a:rPr>
              <a:t>Enec</a:t>
            </a:r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:  §3º O Comitê Executivo poderá convidar representantes de outros órgãos e entidades, públicos e privados, e especialistas de notório conhecimento para participar de suas reuniões, sem direito a voto.</a:t>
            </a:r>
          </a:p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Ou Competência do Comitê Executivo.”;</a:t>
            </a:r>
          </a:p>
          <a:p>
            <a:pPr algn="just"/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 </a:t>
            </a:r>
            <a:r>
              <a:rPr lang="pt-BR" sz="1200">
                <a:latin typeface="Raleway" pitchFamily="2" charset="0"/>
                <a:sym typeface="Raleway"/>
              </a:rPr>
              <a:t>“</a:t>
            </a:r>
            <a:r>
              <a:rPr lang="pt-BR" sz="1200">
                <a:latin typeface="Raleway" pitchFamily="2" charset="0"/>
              </a:rPr>
              <a:t>O Comitê aprova o convite, o coordenador executa”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0322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5º São atribuições do Coordenador do Comitê Executivo: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VII - representar o Comitê Executivo perante órgãos e entidades em ações de competência institucional</a:t>
            </a:r>
            <a:r>
              <a:rPr lang="pt-BR" sz="1200">
                <a:highlight>
                  <a:srgbClr val="FFFF00"/>
                </a:highlight>
                <a:latin typeface="Raleway" pitchFamily="2" charset="0"/>
              </a:rPr>
              <a:t>, podendo haver delegação específica para outros membros do comitê</a:t>
            </a:r>
            <a:r>
              <a:rPr lang="pt-BR" sz="1200">
                <a:latin typeface="Raleway" pitchFamily="2" charset="0"/>
              </a:rPr>
              <a:t>; 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Sugestões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MCOM </a:t>
            </a:r>
          </a:p>
          <a:p>
            <a:pPr algn="just"/>
            <a:r>
              <a:rPr lang="pt-BR" sz="1200">
                <a:latin typeface="Raleway" pitchFamily="2" charset="0"/>
              </a:rPr>
              <a:t>(poderia ser acrescentada a possibilidade de delegação dessa competência a outros membros);</a:t>
            </a:r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highlight>
                <a:srgbClr val="00FF00"/>
              </a:highlight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49753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algn="just"/>
            <a:r>
              <a:rPr lang="pt-BR" sz="1200" b="0" i="0">
                <a:solidFill>
                  <a:srgbClr val="000000"/>
                </a:solidFill>
                <a:effectLst/>
                <a:latin typeface="Raleway" pitchFamily="2" charset="0"/>
              </a:rPr>
              <a:t>Art. 5º São atribuições do Coordenador do Comitê Executivo: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latin typeface="Raleway" pitchFamily="2" charset="0"/>
              </a:rPr>
              <a:t>IX  - decidir ad referendum, </a:t>
            </a:r>
            <a:r>
              <a:rPr lang="pt-BR" sz="1200" strike="sngStrike">
                <a:latin typeface="Raleway" pitchFamily="2" charset="0"/>
              </a:rPr>
              <a:t>em vistas de </a:t>
            </a:r>
            <a:r>
              <a:rPr lang="pt-BR" sz="1200" strike="sngStrike" err="1">
                <a:highlight>
                  <a:srgbClr val="FFFF00"/>
                </a:highlight>
                <a:latin typeface="Raleway" pitchFamily="2" charset="0"/>
              </a:rPr>
              <a:t>circunstâncias</a:t>
            </a:r>
            <a:r>
              <a:rPr lang="pt-BR" sz="1200" u="sng" err="1">
                <a:highlight>
                  <a:srgbClr val="FFFF00"/>
                </a:highlight>
                <a:latin typeface="Raleway" pitchFamily="2" charset="0"/>
              </a:rPr>
              <a:t>em</a:t>
            </a:r>
            <a:r>
              <a:rPr lang="pt-BR" sz="1200" u="sng">
                <a:highlight>
                  <a:srgbClr val="FFFF00"/>
                </a:highlight>
                <a:latin typeface="Raleway" pitchFamily="2" charset="0"/>
              </a:rPr>
              <a:t> casos de justificada</a:t>
            </a:r>
            <a:r>
              <a:rPr lang="pt-BR" sz="1200">
                <a:latin typeface="Raleway" pitchFamily="2" charset="0"/>
              </a:rPr>
              <a:t> urgência, com comunicação imediata da decisão aos demais membros do Comitê Executivo</a:t>
            </a:r>
            <a:r>
              <a:rPr lang="pt-BR" sz="1200" strike="sngStrike">
                <a:highlight>
                  <a:srgbClr val="FFFF00"/>
                </a:highlight>
                <a:latin typeface="Raleway" pitchFamily="2" charset="0"/>
              </a:rPr>
              <a:t>, ficando o tema automaticamente inscrito para homologação por parte dos membros na pauta da próxima reunião a ser realizada</a:t>
            </a:r>
            <a:r>
              <a:rPr lang="pt-BR" sz="1200">
                <a:latin typeface="Raleway" pitchFamily="2" charset="0"/>
              </a:rPr>
              <a:t>; e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>
                <a:highlight>
                  <a:srgbClr val="FFFF00"/>
                </a:highlight>
                <a:latin typeface="Raleway" pitchFamily="2" charset="0"/>
              </a:rPr>
              <a:t>Parágrafo único. A decisão de que trata o inciso IX entrará automaticamente na pauta da reunião seguinte do Comitê Executivo, para ser homologada.  </a:t>
            </a:r>
          </a:p>
          <a:p>
            <a:pPr algn="just"/>
            <a:endParaRPr lang="pt-BR" sz="1200" b="0" i="0">
              <a:solidFill>
                <a:srgbClr val="000000"/>
              </a:solidFill>
              <a:effectLst/>
              <a:latin typeface="Raleway" pitchFamily="2" charset="0"/>
            </a:endParaRPr>
          </a:p>
          <a:p>
            <a:pPr algn="just"/>
            <a:r>
              <a:rPr lang="pt-BR" sz="1200" b="1">
                <a:latin typeface="Raleway" pitchFamily="2" charset="0"/>
              </a:rPr>
              <a:t>Justificativa/comentário: </a:t>
            </a:r>
            <a:r>
              <a:rPr lang="pt-BR" sz="1200" i="1">
                <a:solidFill>
                  <a:srgbClr val="666666"/>
                </a:solidFill>
                <a:latin typeface="Raleway"/>
              </a:rPr>
              <a:t>Nenhum </a:t>
            </a:r>
            <a:r>
              <a:rPr lang="pt-BR" sz="1200" b="1" i="1">
                <a:solidFill>
                  <a:srgbClr val="666666"/>
                </a:solidFill>
                <a:latin typeface="Raleway"/>
              </a:rPr>
              <a:t>Sugestões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CONJUR/MEC </a:t>
            </a:r>
          </a:p>
          <a:p>
            <a:pPr algn="just"/>
            <a:endParaRPr lang="pt-BR" sz="1200">
              <a:latin typeface="Raleway" pitchFamily="2" charset="0"/>
            </a:endParaRPr>
          </a:p>
          <a:p>
            <a:pPr algn="just"/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Sugestão de encaminhamento </a:t>
            </a:r>
            <a:r>
              <a:rPr lang="pt-BR" sz="1200" b="1">
                <a:latin typeface="Raleway" pitchFamily="2" charset="0"/>
              </a:rPr>
              <a:t>pela Coordenadora do Comitê</a:t>
            </a:r>
            <a:r>
              <a:rPr lang="pt-BR" sz="1200" b="1" i="0">
                <a:solidFill>
                  <a:srgbClr val="000000"/>
                </a:solidFill>
                <a:effectLst/>
                <a:latin typeface="Raleway" pitchFamily="2" charset="0"/>
              </a:rPr>
              <a:t>: </a:t>
            </a:r>
            <a:r>
              <a:rPr lang="pt-BR" sz="1200" b="1">
                <a:highlight>
                  <a:srgbClr val="00FF00"/>
                </a:highlight>
                <a:latin typeface="Raleway" pitchFamily="2" charset="0"/>
              </a:rPr>
              <a:t>Aprovação</a:t>
            </a:r>
            <a:endParaRPr lang="pt-BR" sz="1200" b="1" i="0">
              <a:solidFill>
                <a:srgbClr val="000000"/>
              </a:solidFill>
              <a:effectLst/>
              <a:latin typeface="Raleway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64152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6"/>
          <p:cNvSpPr txBox="1"/>
          <p:nvPr/>
        </p:nvSpPr>
        <p:spPr>
          <a:xfrm>
            <a:off x="622559" y="132649"/>
            <a:ext cx="7143300" cy="615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pt-BR" sz="2800" b="1">
                <a:solidFill>
                  <a:srgbClr val="0000FF"/>
                </a:solidFill>
                <a:latin typeface="Raleway Black"/>
                <a:ea typeface="Raleway Black"/>
                <a:cs typeface="Raleway Black"/>
                <a:sym typeface="Raleway Black"/>
              </a:rPr>
              <a:t>Aprovação do Regimento Interno</a:t>
            </a:r>
            <a:endParaRPr lang="pt-BR" sz="2800" b="1" i="0" u="none" strike="noStrike" cap="none">
              <a:solidFill>
                <a:srgbClr val="0000FF"/>
              </a:solidFill>
              <a:latin typeface="Raleway Black"/>
              <a:ea typeface="Raleway Black"/>
              <a:cs typeface="Raleway Black"/>
              <a:sym typeface="Raleway Black"/>
            </a:endParaRPr>
          </a:p>
        </p:txBody>
      </p:sp>
      <p:pic>
        <p:nvPicPr>
          <p:cNvPr id="296" name="Google Shape;296;p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0440000">
            <a:off x="7823178" y="3701793"/>
            <a:ext cx="1010205" cy="114964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CaixaDeTexto 5">
            <a:extLst>
              <a:ext uri="{FF2B5EF4-FFF2-40B4-BE49-F238E27FC236}">
                <a16:creationId xmlns:a16="http://schemas.microsoft.com/office/drawing/2014/main" id="{FB77AC7C-0BF8-C1DF-30C8-CB2E59B9AF06}"/>
              </a:ext>
            </a:extLst>
          </p:cNvPr>
          <p:cNvSpPr txBox="1"/>
          <p:nvPr/>
        </p:nvSpPr>
        <p:spPr>
          <a:xfrm>
            <a:off x="161365" y="706158"/>
            <a:ext cx="654113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57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Arial"/>
              <a:buNone/>
            </a:pPr>
            <a:r>
              <a:rPr lang="pt-BR" sz="1600" b="1" i="1">
                <a:solidFill>
                  <a:srgbClr val="666666"/>
                </a:solidFill>
                <a:latin typeface="Raleway"/>
                <a:sym typeface="Raleway Black"/>
              </a:rPr>
              <a:t>Propostas de alteração ao texto inicial</a:t>
            </a:r>
            <a:endParaRPr lang="pt-BR" sz="1600" b="1" i="1">
              <a:solidFill>
                <a:srgbClr val="666666"/>
              </a:solidFill>
              <a:latin typeface="Raleway"/>
              <a:sym typeface="Raleway"/>
            </a:endParaRPr>
          </a:p>
        </p:txBody>
      </p:sp>
      <p:pic>
        <p:nvPicPr>
          <p:cNvPr id="7" name="Google Shape;711;p36" descr="A logo with different colors&#10;&#10;Description automatically generated">
            <a:extLst>
              <a:ext uri="{FF2B5EF4-FFF2-40B4-BE49-F238E27FC236}">
                <a16:creationId xmlns:a16="http://schemas.microsoft.com/office/drawing/2014/main" id="{358E451D-B33C-2C46-CC46-A2373FD402A8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873466" y="132649"/>
            <a:ext cx="1114524" cy="358697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CaixaDeTexto 3">
            <a:extLst>
              <a:ext uri="{FF2B5EF4-FFF2-40B4-BE49-F238E27FC236}">
                <a16:creationId xmlns:a16="http://schemas.microsoft.com/office/drawing/2014/main" id="{30F53432-2817-F483-68D1-1C7E6FBB9D4D}"/>
              </a:ext>
            </a:extLst>
          </p:cNvPr>
          <p:cNvSpPr txBox="1"/>
          <p:nvPr/>
        </p:nvSpPr>
        <p:spPr>
          <a:xfrm>
            <a:off x="622560" y="1271660"/>
            <a:ext cx="7789920" cy="1938992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Art. 6º São atribuições da Secretaria-Executiva do Comitê Executivo: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III - lavrar e publicar a ata das reuniões do Comitê Executivo;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algn="just">
              <a:defRPr/>
            </a:pPr>
            <a:r>
              <a:rPr lang="pt-BR" sz="1200" b="1">
                <a:latin typeface="Raleway" pitchFamily="2" charset="0"/>
              </a:rPr>
              <a:t>Justificativa/comentário</a:t>
            </a: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: </a:t>
            </a:r>
            <a:r>
              <a:rPr lang="pt-BR" sz="1200" b="1" i="1">
                <a:solidFill>
                  <a:srgbClr val="666666"/>
                </a:solidFill>
                <a:latin typeface="Raleway"/>
                <a:ea typeface="Raleway"/>
                <a:cs typeface="Raleway"/>
                <a:sym typeface="Raleway"/>
              </a:rPr>
              <a:t>Sugestões FNDE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kumimoji="0" lang="pt-BR" sz="120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“Publicar nos portais? Página específica?”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endParaRPr lang="pt-BR" sz="1200">
              <a:latin typeface="Raleway" pitchFamily="2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Sugestão de encaminhamento: </a:t>
            </a:r>
            <a:r>
              <a:rPr kumimoji="0" lang="pt-BR" sz="120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Alteração da redação para: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pt-BR" sz="12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Raleway" pitchFamily="2" charset="0"/>
                <a:cs typeface="Arial"/>
                <a:sym typeface="Arial"/>
              </a:rPr>
              <a:t>“Lavrar a ata das reuniões do Comitê Executivo e publicar no sítio eletrônico do Ministério da Educação.”</a:t>
            </a:r>
            <a:endParaRPr kumimoji="0" lang="pt-BR" sz="1200" b="1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aleway" pitchFamily="2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25232398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Gruv">
  <a:themeElements>
    <a:clrScheme name="Simple Light">
      <a:dk1>
        <a:srgbClr val="0096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fafe921d-bf2e-4fde-a3a2-15508058d867" xsi:nil="true"/>
    <lcf76f155ced4ddcb4097134ff3c332f xmlns="80ff3c58-4555-4b7e-8115-1f39b2549fd1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o" ma:contentTypeID="0x010100F0CE11E70B97DB4AA2EF45C6AD8CE673" ma:contentTypeVersion="13" ma:contentTypeDescription="Crie um novo documento." ma:contentTypeScope="" ma:versionID="70c07f70771dbf85573befe6f6365c1d">
  <xsd:schema xmlns:xsd="http://www.w3.org/2001/XMLSchema" xmlns:xs="http://www.w3.org/2001/XMLSchema" xmlns:p="http://schemas.microsoft.com/office/2006/metadata/properties" xmlns:ns2="80ff3c58-4555-4b7e-8115-1f39b2549fd1" xmlns:ns3="fafe921d-bf2e-4fde-a3a2-15508058d867" targetNamespace="http://schemas.microsoft.com/office/2006/metadata/properties" ma:root="true" ma:fieldsID="dfa17fee6568b09b628f95ed81d13f13" ns2:_="" ns3:_="">
    <xsd:import namespace="80ff3c58-4555-4b7e-8115-1f39b2549fd1"/>
    <xsd:import namespace="fafe921d-bf2e-4fde-a3a2-15508058d867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bjectDetectorVersions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ff3c58-4555-4b7e-8115-1f39b2549fd1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Marcações de imagem" ma:readOnly="false" ma:fieldId="{5cf76f15-5ced-4ddc-b409-7134ff3c332f}" ma:taxonomyMulti="true" ma:sspId="139944c2-26d9-490e-ad64-83e7a697585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fe921d-bf2e-4fde-a3a2-15508058d867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17f7ba0a-79a9-4494-8d6b-26a61454c6d5}" ma:internalName="TaxCatchAll" ma:showField="CatchAllData" ma:web="fafe921d-bf2e-4fde-a3a2-15508058d867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Compartilhado com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Detalhes de Compartilhado Com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ipo de Conteúdo"/>
        <xsd:element ref="dc:title" minOccurs="0" maxOccurs="1" ma:index="4" ma:displayName="Título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BB8B75A-14DE-49F6-95B2-1CA38FEBC09A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3BFFF6CF-021B-4F05-A1E8-D75BD9D7530C}">
  <ds:schemaRefs>
    <ds:schemaRef ds:uri="80ff3c58-4555-4b7e-8115-1f39b2549fd1"/>
    <ds:schemaRef ds:uri="fafe921d-bf2e-4fde-a3a2-15508058d867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3.xml><?xml version="1.0" encoding="utf-8"?>
<ds:datastoreItem xmlns:ds="http://schemas.openxmlformats.org/officeDocument/2006/customXml" ds:itemID="{974873DF-6AA8-4235-9B2C-691912D5FDAF}">
  <ds:schemaRefs>
    <ds:schemaRef ds:uri="80ff3c58-4555-4b7e-8115-1f39b2549fd1"/>
    <ds:schemaRef ds:uri="fafe921d-bf2e-4fde-a3a2-15508058d867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PresentationFormat>Apresentação no Ecrã (16:9)</PresentationFormat>
  <Slides>24</Slides>
  <Notes>24</Notes>
  <HiddenSlides>0</HiddenSlides>
  <ScaleCrop>false</ScaleCrop>
  <HeadingPairs>
    <vt:vector size="4" baseType="variant">
      <vt:variant>
        <vt:lpstr>Tema</vt:lpstr>
      </vt:variant>
      <vt:variant>
        <vt:i4>2</vt:i4>
      </vt:variant>
      <vt:variant>
        <vt:lpstr>Títulos dos diapositivos</vt:lpstr>
      </vt:variant>
      <vt:variant>
        <vt:i4>24</vt:i4>
      </vt:variant>
    </vt:vector>
  </HeadingPairs>
  <TitlesOfParts>
    <vt:vector size="26" baseType="lpstr">
      <vt:lpstr>Simple Light</vt:lpstr>
      <vt:lpstr>Gruv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Ana Ungari Dal Fabbro (CGTI/SEB)</dc:creator>
  <cp:revision>2</cp:revision>
  <cp:lastPrinted>2023-10-19T18:46:48Z</cp:lastPrinted>
  <dcterms:modified xsi:type="dcterms:W3CDTF">2025-11-05T17:32:55Z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0x010100F0CE11E70B97DB4AA2EF45C6AD8CE673</vt:lpwstr>
  </property>
  <property fmtid="{D5CDD505-2E9C-101B-9397-08002B2CF9AE}" pid="3" name="MediaServiceImageTags">
    <vt:lpwstr/>
  </property>
</Properties>
</file>