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modernComment_3FD_A19FEE3.xml" ContentType="application/vnd.ms-powerpoint.comments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45"/>
  </p:notesMasterIdLst>
  <p:sldIdLst>
    <p:sldId id="265" r:id="rId5"/>
    <p:sldId id="1077" r:id="rId6"/>
    <p:sldId id="1007" r:id="rId7"/>
    <p:sldId id="1067" r:id="rId8"/>
    <p:sldId id="1096" r:id="rId9"/>
    <p:sldId id="1066" r:id="rId10"/>
    <p:sldId id="1113" r:id="rId11"/>
    <p:sldId id="1106" r:id="rId12"/>
    <p:sldId id="1087" r:id="rId13"/>
    <p:sldId id="1093" r:id="rId14"/>
    <p:sldId id="1078" r:id="rId15"/>
    <p:sldId id="1080" r:id="rId16"/>
    <p:sldId id="1110" r:id="rId17"/>
    <p:sldId id="1109" r:id="rId18"/>
    <p:sldId id="1081" r:id="rId19"/>
    <p:sldId id="1088" r:id="rId20"/>
    <p:sldId id="1089" r:id="rId21"/>
    <p:sldId id="1090" r:id="rId22"/>
    <p:sldId id="1092" r:id="rId23"/>
    <p:sldId id="1082" r:id="rId24"/>
    <p:sldId id="1083" r:id="rId25"/>
    <p:sldId id="1084" r:id="rId26"/>
    <p:sldId id="1086" r:id="rId27"/>
    <p:sldId id="1108" r:id="rId28"/>
    <p:sldId id="1085" r:id="rId29"/>
    <p:sldId id="1112" r:id="rId30"/>
    <p:sldId id="1065" r:id="rId31"/>
    <p:sldId id="1097" r:id="rId32"/>
    <p:sldId id="1098" r:id="rId33"/>
    <p:sldId id="1100" r:id="rId34"/>
    <p:sldId id="1060" r:id="rId35"/>
    <p:sldId id="1101" r:id="rId36"/>
    <p:sldId id="1102" r:id="rId37"/>
    <p:sldId id="1103" r:id="rId38"/>
    <p:sldId id="1052" r:id="rId39"/>
    <p:sldId id="1104" r:id="rId40"/>
    <p:sldId id="1054" r:id="rId41"/>
    <p:sldId id="1105" r:id="rId42"/>
    <p:sldId id="1021" r:id="rId43"/>
    <p:sldId id="272" r:id="rId44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46"/>
      <p:bold r:id="rId47"/>
      <p:italic r:id="rId48"/>
      <p:boldItalic r:id="rId49"/>
    </p:embeddedFont>
    <p:embeddedFont>
      <p:font typeface="Comfortaa" panose="020B0604020202020204" charset="0"/>
      <p:regular r:id="rId50"/>
      <p:bold r:id="rId51"/>
    </p:embeddedFont>
    <p:embeddedFont>
      <p:font typeface="Raleway" pitchFamily="2" charset="0"/>
      <p:regular r:id="rId52"/>
      <p:bold r:id="rId53"/>
      <p:italic r:id="rId54"/>
      <p:boldItalic r:id="rId55"/>
    </p:embeddedFont>
    <p:embeddedFont>
      <p:font typeface="Raleway Black" pitchFamily="2" charset="0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42B06-0E59-7B69-BD3F-B6998F54E467}" name="Ana Ungari Dal Fabbro (CGTI/SEB)" initials="AD" userId="S::anafabbro@mec.gov.br::f4c495dc-c6fc-4d45-abc8-a9206bcef4e6" providerId="AD"/>
  <p188:author id="{1D297208-C771-22EF-7322-EC3DBA168642}" name="Eduardo Duarte Sr" initials="ED" userId="S::eduardox@stanford.edu::2d0b10d1-a1a3-480d-86f2-62eb9439299a" providerId="AD"/>
  <p188:author id="{B55D1610-FE6D-4300-F26A-915973E8AE13}" name="Eduardo Heck de Sa  ( CGTI/SEB/MEC )" initials="" userId="S::Eduardosa@mec.gov.br::4bf3dd55-3a8d-43b8-b7b3-a66e1bbd4c91" providerId="AD"/>
  <p188:author id="{670B6133-AAD0-4546-29DE-DC9F37E90842}" name="Guilherme França Corrêa - (CGTI/SEB/UNESCO)" initials="GF" userId="S::guilhermefranca@mec.gov.br::a093ef72-ded3-428f-a15c-8235b0d0af31" providerId="AD"/>
  <p188:author id="{F16E2F43-F68C-9071-BFB4-E149750A76C5}" name="Barbara Bacellar Rodrigues de Godoy" initials="" userId="S::Barbaragodoy@mec.gov.br::d16495ed-511c-4138-bb40-58cf2832c37b" providerId="AD"/>
  <p188:author id="{B02B085A-07C7-C26F-DAFF-4F38EC80D93C}" name="Eduardo Heck de Sa  ( CGTI/SEB/MEC )" initials="E)" userId="S::eduardosa@mec.gov.br::4bf3dd55-3a8d-43b8-b7b3-a66e1bbd4c91" providerId="AD"/>
  <p188:author id="{EF303E6B-EC8F-E33F-F37F-501E0DE76350}" name="Barbara Bacellar Rodrigues de Godoy" initials="BG" userId="S::barbaragodoy@mec.gov.br::d16495ed-511c-4138-bb40-58cf2832c37b" providerId="AD"/>
  <p188:author id="{D7DEE4B0-44EE-5D1B-DA70-D6A1B9EB8F27}" name="Thaísa Cavalcanti Pereira(SEB/DAGE/OEI)" initials="TP" userId="S::thaisapereira@mec.gov.br::0438b26f-0ded-48d3-94af-d266f9c0ef6d" providerId="AD"/>
  <p188:author id="{41CF19B7-2FEF-D918-9A66-EE17246894BA}" name="Pedro Rodrigues dos Santos (SEB/DAGE/UNESCO)" initials="" userId="S::pedrorsantos@mec.gov.br::658052de-f7a1-4fed-a7f3-4feb1baa65b6" providerId="AD"/>
  <p188:author id="{E9C302DE-9D3D-709B-F244-DC6B27B633BA}" name="Thaísa Cavalcanti Pereira(SEB/DAGE/OEI)" initials="" userId="S::ThaisaPereira@mec.gov.br::0438b26f-0ded-48d3-94af-d266f9c0e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a Figueir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50"/>
    <a:srgbClr val="92D14F"/>
    <a:srgbClr val="FFCF00"/>
    <a:srgbClr val="FF0000"/>
    <a:srgbClr val="0000FF"/>
    <a:srgbClr val="C2ECD5"/>
    <a:srgbClr val="00CF00"/>
    <a:srgbClr val="00B050"/>
    <a:srgbClr val="FFCCCC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9A0A3-4639-BBA7-C0F4-A69EF87B7DA3}" v="1" dt="2025-04-24T23:22:18.608"/>
  </p1510:revLst>
</p1510:revInfo>
</file>

<file path=ppt/tableStyles.xml><?xml version="1.0" encoding="utf-8"?>
<a:tblStyleLst xmlns:a="http://schemas.openxmlformats.org/drawingml/2006/main" def="{84FD0341-658B-4BD5-9250-376AA768F0C8}">
  <a:tblStyle styleId="{84FD0341-658B-4BD5-9250-376AA768F0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92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2024.11.04_BD%20Conectivida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2024.11.04_BD%20Conectivida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2024.10.21_BD%20Conectividad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2024.10.21_BD%20Conectividad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2024.10.21_BD%20Conectividad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herme%20Fran&#231;a\Desktop\Balan&#231;o%20ENEC\Balan&#231;o%20ENEC_v2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herme%20Fran&#231;a\Desktop\Balan&#231;o%20ENEC\Balan&#231;o%20ENEC_v2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lherme%20Fran&#231;a\Desktop\Balan&#231;o%20ENEC\Balan&#231;o%20ENEC_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Guilherme%20Fran&#231;a\Desktop\Balan&#231;o%20ENEC\Balan&#231;o%20ENEC_v2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Guilherme%20Fran&#231;a\Desktop\Balan&#231;o%20ENEC\Balan&#231;o%20ENEC_v2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mecbrasil.sharepoint.com/sites/CGTIDARESEB/Documentos%20Compartilhados/General/7.%20Monitoramento%20e%20Avalia&#231;&#227;o/02.%20Conectividade/2024.10.14_BD%20Conectivid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[2024.11.04_BD Conectividade.xlsx]Resumo !Tabela dinâmica5</c:name>
    <c:fmtId val="6"/>
  </c:pivotSource>
  <c:chart>
    <c:autoTitleDeleted val="0"/>
    <c:pivotFmts>
      <c:pivotFmt>
        <c:idx val="0"/>
        <c:spPr>
          <a:solidFill>
            <a:srgbClr val="FFC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C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DEFD0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92D14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AF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C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C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DEFD0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92D14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AF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C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FC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DEFD0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92D14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AF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'Resumo '!$X$45:$X$46</c:f>
              <c:strCache>
                <c:ptCount val="1"/>
                <c:pt idx="0">
                  <c:v>Não conectada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'!$X$47</c:f>
              <c:numCache>
                <c:formatCode>0.00%</c:formatCode>
                <c:ptCount val="1"/>
                <c:pt idx="0">
                  <c:v>4.8849282886436474E-2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1-4053-A7DE-0ACB125AF7AE}"/>
            </c:ext>
          </c:extLst>
        </c:ser>
        <c:ser>
          <c:idx val="1"/>
          <c:order val="1"/>
          <c:tx>
            <c:strRef>
              <c:f>'Resumo '!$Y$45:$Y$46</c:f>
              <c:strCache>
                <c:ptCount val="1"/>
                <c:pt idx="0">
                  <c:v>Conectada - Nível 1</c:v>
                </c:pt>
              </c:strCache>
            </c:strRef>
          </c:tx>
          <c:spPr>
            <a:solidFill>
              <a:srgbClr val="FFCF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'!$Y$47</c:f>
              <c:numCache>
                <c:formatCode>0.00%</c:formatCode>
                <c:ptCount val="1"/>
                <c:pt idx="0">
                  <c:v>0.11146801630001305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1-4053-A7DE-0ACB125AF7AE}"/>
            </c:ext>
          </c:extLst>
        </c:ser>
        <c:ser>
          <c:idx val="2"/>
          <c:order val="2"/>
          <c:tx>
            <c:strRef>
              <c:f>'Resumo '!$Z$45:$Z$46</c:f>
              <c:strCache>
                <c:ptCount val="1"/>
                <c:pt idx="0">
                  <c:v>Conectada - Nível 2</c:v>
                </c:pt>
              </c:strCache>
            </c:strRef>
          </c:tx>
          <c:spPr>
            <a:solidFill>
              <a:srgbClr val="FCFF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'!$Z$47</c:f>
              <c:numCache>
                <c:formatCode>0.00%</c:formatCode>
                <c:ptCount val="1"/>
                <c:pt idx="0">
                  <c:v>0.24442043592383658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1-4053-A7DE-0ACB125AF7AE}"/>
            </c:ext>
          </c:extLst>
        </c:ser>
        <c:ser>
          <c:idx val="3"/>
          <c:order val="3"/>
          <c:tx>
            <c:strRef>
              <c:f>'Resumo '!$AA$45:$AA$46</c:f>
              <c:strCache>
                <c:ptCount val="1"/>
                <c:pt idx="0">
                  <c:v>Conectada - Nível 3</c:v>
                </c:pt>
              </c:strCache>
            </c:strRef>
          </c:tx>
          <c:spPr>
            <a:solidFill>
              <a:srgbClr val="DEFD0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'!$AA$47</c:f>
              <c:numCache>
                <c:formatCode>0.00%</c:formatCode>
                <c:ptCount val="1"/>
                <c:pt idx="0">
                  <c:v>8.5640326580332674E-2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1-4053-A7DE-0ACB125AF7AE}"/>
            </c:ext>
          </c:extLst>
        </c:ser>
        <c:ser>
          <c:idx val="4"/>
          <c:order val="4"/>
          <c:tx>
            <c:strRef>
              <c:f>'Resumo '!$AB$45:$AB$46</c:f>
              <c:strCache>
                <c:ptCount val="1"/>
                <c:pt idx="0">
                  <c:v>Conectada - Nível 4</c:v>
                </c:pt>
              </c:strCache>
            </c:strRef>
          </c:tx>
          <c:spPr>
            <a:solidFill>
              <a:srgbClr val="92D1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'!$AB$47</c:f>
              <c:numCache>
                <c:formatCode>0.00%</c:formatCode>
                <c:ptCount val="1"/>
                <c:pt idx="0">
                  <c:v>0.10542076946502893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91-4053-A7DE-0ACB125AF7AE}"/>
            </c:ext>
          </c:extLst>
        </c:ser>
        <c:ser>
          <c:idx val="5"/>
          <c:order val="5"/>
          <c:tx>
            <c:strRef>
              <c:f>'Resumo '!$AC$45:$AC$46</c:f>
              <c:strCache>
                <c:ptCount val="1"/>
                <c:pt idx="0">
                  <c:v>Conectada - Nível 5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'!$AC$47</c:f>
              <c:numCache>
                <c:formatCode>0.00%</c:formatCode>
                <c:ptCount val="1"/>
                <c:pt idx="0">
                  <c:v>0.40420116884435225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91-4053-A7DE-0ACB125AF7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466751"/>
        <c:axId val="564468191"/>
      </c:barChart>
      <c:catAx>
        <c:axId val="56446675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4468191"/>
        <c:crosses val="autoZero"/>
        <c:auto val="1"/>
        <c:lblAlgn val="ctr"/>
        <c:lblOffset val="100"/>
        <c:noMultiLvlLbl val="0"/>
      </c:catAx>
      <c:valAx>
        <c:axId val="564468191"/>
        <c:scaling>
          <c:orientation val="minMax"/>
          <c:max val="1"/>
        </c:scaling>
        <c:delete val="1"/>
        <c:axPos val="b"/>
        <c:numFmt formatCode="0.00%" sourceLinked="1"/>
        <c:majorTickMark val="out"/>
        <c:minorTickMark val="none"/>
        <c:tickLblPos val="nextTo"/>
        <c:crossAx val="56446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aleway" pitchFamily="2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[2024.11.04_BD Conectividade.xlsx]Resumo !Tabela dinâmica5</c:name>
    <c:fmtId val="6"/>
  </c:pivotSource>
  <c:chart>
    <c:autoTitleDeleted val="0"/>
    <c:pivotFmts>
      <c:pivotFmt>
        <c:idx val="0"/>
        <c:spPr>
          <a:solidFill>
            <a:srgbClr val="FFC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C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DEFD0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92D14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AF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C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C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DEFD0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92D14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AF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C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FC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DEFD0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92D14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AF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'Resumo '!$X$45:$X$46</c:f>
              <c:strCache>
                <c:ptCount val="1"/>
                <c:pt idx="0">
                  <c:v>Não conectada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'!$X$47</c:f>
              <c:numCache>
                <c:formatCode>0.00%</c:formatCode>
                <c:ptCount val="1"/>
                <c:pt idx="0">
                  <c:v>4.8849282886436474E-2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1-4053-A7DE-0ACB125AF7AE}"/>
            </c:ext>
          </c:extLst>
        </c:ser>
        <c:ser>
          <c:idx val="1"/>
          <c:order val="1"/>
          <c:tx>
            <c:strRef>
              <c:f>'Resumo '!$Y$45:$Y$46</c:f>
              <c:strCache>
                <c:ptCount val="1"/>
                <c:pt idx="0">
                  <c:v>Conectada - Nível 1</c:v>
                </c:pt>
              </c:strCache>
            </c:strRef>
          </c:tx>
          <c:spPr>
            <a:solidFill>
              <a:srgbClr val="FFCF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'!$Y$47</c:f>
              <c:numCache>
                <c:formatCode>0.00%</c:formatCode>
                <c:ptCount val="1"/>
                <c:pt idx="0">
                  <c:v>0.11146801630001305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1-4053-A7DE-0ACB125AF7AE}"/>
            </c:ext>
          </c:extLst>
        </c:ser>
        <c:ser>
          <c:idx val="2"/>
          <c:order val="2"/>
          <c:tx>
            <c:strRef>
              <c:f>'Resumo '!$Z$45:$Z$46</c:f>
              <c:strCache>
                <c:ptCount val="1"/>
                <c:pt idx="0">
                  <c:v>Conectada - Nível 2</c:v>
                </c:pt>
              </c:strCache>
            </c:strRef>
          </c:tx>
          <c:spPr>
            <a:solidFill>
              <a:srgbClr val="FCFF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'!$Z$47</c:f>
              <c:numCache>
                <c:formatCode>0.00%</c:formatCode>
                <c:ptCount val="1"/>
                <c:pt idx="0">
                  <c:v>0.24442043592383658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1-4053-A7DE-0ACB125AF7AE}"/>
            </c:ext>
          </c:extLst>
        </c:ser>
        <c:ser>
          <c:idx val="3"/>
          <c:order val="3"/>
          <c:tx>
            <c:strRef>
              <c:f>'Resumo '!$AA$45:$AA$46</c:f>
              <c:strCache>
                <c:ptCount val="1"/>
                <c:pt idx="0">
                  <c:v>Conectada - Nível 3</c:v>
                </c:pt>
              </c:strCache>
            </c:strRef>
          </c:tx>
          <c:spPr>
            <a:solidFill>
              <a:srgbClr val="DEFD0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'!$AA$47</c:f>
              <c:numCache>
                <c:formatCode>0.00%</c:formatCode>
                <c:ptCount val="1"/>
                <c:pt idx="0">
                  <c:v>8.5640326580332674E-2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1-4053-A7DE-0ACB125AF7AE}"/>
            </c:ext>
          </c:extLst>
        </c:ser>
        <c:ser>
          <c:idx val="4"/>
          <c:order val="4"/>
          <c:tx>
            <c:strRef>
              <c:f>'Resumo '!$AB$45:$AB$46</c:f>
              <c:strCache>
                <c:ptCount val="1"/>
                <c:pt idx="0">
                  <c:v>Conectada - Nível 4</c:v>
                </c:pt>
              </c:strCache>
            </c:strRef>
          </c:tx>
          <c:spPr>
            <a:solidFill>
              <a:srgbClr val="92D1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'!$AB$47</c:f>
              <c:numCache>
                <c:formatCode>0.00%</c:formatCode>
                <c:ptCount val="1"/>
                <c:pt idx="0">
                  <c:v>0.10542076946502893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91-4053-A7DE-0ACB125AF7AE}"/>
            </c:ext>
          </c:extLst>
        </c:ser>
        <c:ser>
          <c:idx val="5"/>
          <c:order val="5"/>
          <c:tx>
            <c:strRef>
              <c:f>'Resumo '!$AC$45:$AC$46</c:f>
              <c:strCache>
                <c:ptCount val="1"/>
                <c:pt idx="0">
                  <c:v>Conectada - Nível 5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'Resumo '!$W$47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'Resumo '!$AC$47</c:f>
              <c:numCache>
                <c:formatCode>0.00%</c:formatCode>
                <c:ptCount val="1"/>
                <c:pt idx="0">
                  <c:v>0.40420116884435225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91-4053-A7DE-0ACB125AF7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466751"/>
        <c:axId val="564468191"/>
      </c:barChart>
      <c:catAx>
        <c:axId val="56446675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4468191"/>
        <c:crosses val="autoZero"/>
        <c:auto val="1"/>
        <c:lblAlgn val="ctr"/>
        <c:lblOffset val="100"/>
        <c:noMultiLvlLbl val="0"/>
      </c:catAx>
      <c:valAx>
        <c:axId val="564468191"/>
        <c:scaling>
          <c:orientation val="minMax"/>
          <c:max val="1"/>
        </c:scaling>
        <c:delete val="1"/>
        <c:axPos val="b"/>
        <c:numFmt formatCode="0.00%" sourceLinked="1"/>
        <c:majorTickMark val="out"/>
        <c:minorTickMark val="none"/>
        <c:tickLblPos val="nextTo"/>
        <c:crossAx val="56446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aleway" pitchFamily="2" charset="0"/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'6º comitê executivo'!$N$6</c:f>
              <c:strCache>
                <c:ptCount val="1"/>
                <c:pt idx="0">
                  <c:v>Conectada - Nível 5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Relaway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'6º comitê executivo'!$M$7:$M$8</c:f>
              <c:strCache>
                <c:ptCount val="2"/>
                <c:pt idx="0">
                  <c:v>Estadual</c:v>
                </c:pt>
                <c:pt idx="1">
                  <c:v>Municipal</c:v>
                </c:pt>
              </c:strCache>
            </c:strRef>
          </c:cat>
          <c:val>
            <c:numRef>
              <c:f>'6º comitê executivo'!$N$7:$N$8</c:f>
              <c:numCache>
                <c:formatCode>0%</c:formatCode>
                <c:ptCount val="2"/>
                <c:pt idx="0">
                  <c:v>0.27273948225497768</c:v>
                </c:pt>
                <c:pt idx="1">
                  <c:v>0.44330463113800328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1-47B3-BF21-21077AD191C7}"/>
            </c:ext>
          </c:extLst>
        </c:ser>
        <c:ser>
          <c:idx val="1"/>
          <c:order val="1"/>
          <c:tx>
            <c:strRef>
              <c:f>'6º comitê executivo'!$O$6</c:f>
              <c:strCache>
                <c:ptCount val="1"/>
                <c:pt idx="0">
                  <c:v>Não Conectada - Nível 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'6º comitê executivo'!$M$7:$M$8</c:f>
              <c:strCache>
                <c:ptCount val="2"/>
                <c:pt idx="0">
                  <c:v>Estadual</c:v>
                </c:pt>
                <c:pt idx="1">
                  <c:v>Municipal</c:v>
                </c:pt>
              </c:strCache>
            </c:strRef>
          </c:cat>
          <c:val>
            <c:numRef>
              <c:f>'6º comitê executivo'!$O$7:$O$8</c:f>
              <c:numCache>
                <c:formatCode>0.00%</c:formatCode>
                <c:ptCount val="2"/>
                <c:pt idx="0">
                  <c:v>0.72726051774502232</c:v>
                </c:pt>
                <c:pt idx="1">
                  <c:v>0.55669536886199666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1-47B3-BF21-21077AD191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1895183"/>
        <c:axId val="1451899023"/>
      </c:barChart>
      <c:catAx>
        <c:axId val="145189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elaway"/>
                <a:ea typeface="+mn-ea"/>
                <a:cs typeface="+mn-cs"/>
              </a:defRPr>
            </a:pPr>
            <a:endParaRPr lang="pt-BR"/>
          </a:p>
        </c:txPr>
        <c:crossAx val="1451899023"/>
        <c:crosses val="autoZero"/>
        <c:auto val="1"/>
        <c:lblAlgn val="ctr"/>
        <c:lblOffset val="100"/>
        <c:noMultiLvlLbl val="0"/>
      </c:catAx>
      <c:valAx>
        <c:axId val="145189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elaway"/>
                <a:ea typeface="+mn-ea"/>
                <a:cs typeface="+mn-cs"/>
              </a:defRPr>
            </a:pPr>
            <a:endParaRPr lang="pt-BR"/>
          </a:p>
        </c:txPr>
        <c:crossAx val="145189518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elaway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elaway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'6º comitê executivo'!$N$17</c:f>
              <c:strCache>
                <c:ptCount val="1"/>
                <c:pt idx="0">
                  <c:v>Conectada - Nível 5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bg1"/>
                    </a:solidFill>
                    <a:latin typeface="Relaway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'6º comitê executivo'!$M$18:$M$19</c:f>
              <c:strCache>
                <c:ptCount val="2"/>
                <c:pt idx="0">
                  <c:v>Rural</c:v>
                </c:pt>
                <c:pt idx="1">
                  <c:v>Urbana</c:v>
                </c:pt>
              </c:strCache>
            </c:strRef>
          </c:cat>
          <c:val>
            <c:numRef>
              <c:f>'6º comitê executivo'!$N$18:$N$19</c:f>
              <c:numCache>
                <c:formatCode>0%</c:formatCode>
                <c:ptCount val="2"/>
                <c:pt idx="0">
                  <c:v>0.32322956134525993</c:v>
                </c:pt>
                <c:pt idx="1">
                  <c:v>0.4520135621367285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E-404B-81EA-96F48BCE48C6}"/>
            </c:ext>
          </c:extLst>
        </c:ser>
        <c:ser>
          <c:idx val="1"/>
          <c:order val="1"/>
          <c:tx>
            <c:strRef>
              <c:f>'6º comitê executivo'!$O$17</c:f>
              <c:strCache>
                <c:ptCount val="1"/>
                <c:pt idx="0">
                  <c:v>Não Conectada - Nível 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'6º comitê executivo'!$M$18:$M$19</c:f>
              <c:strCache>
                <c:ptCount val="2"/>
                <c:pt idx="0">
                  <c:v>Rural</c:v>
                </c:pt>
                <c:pt idx="1">
                  <c:v>Urbana</c:v>
                </c:pt>
              </c:strCache>
            </c:strRef>
          </c:cat>
          <c:val>
            <c:numRef>
              <c:f>'6º comitê executivo'!$O$18:$O$19</c:f>
              <c:numCache>
                <c:formatCode>0.00%</c:formatCode>
                <c:ptCount val="2"/>
                <c:pt idx="0">
                  <c:v>0.67677043865474007</c:v>
                </c:pt>
                <c:pt idx="1">
                  <c:v>0.5479864378632715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E-404B-81EA-96F48BCE48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065903"/>
        <c:axId val="1321062543"/>
      </c:barChart>
      <c:catAx>
        <c:axId val="132106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Relaway"/>
                <a:ea typeface="+mn-ea"/>
                <a:cs typeface="+mn-cs"/>
              </a:defRPr>
            </a:pPr>
            <a:endParaRPr lang="pt-BR"/>
          </a:p>
        </c:txPr>
        <c:crossAx val="1321062543"/>
        <c:crosses val="autoZero"/>
        <c:auto val="1"/>
        <c:lblAlgn val="ctr"/>
        <c:lblOffset val="100"/>
        <c:noMultiLvlLbl val="0"/>
      </c:catAx>
      <c:valAx>
        <c:axId val="13210625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Relaway"/>
                <a:ea typeface="+mn-ea"/>
                <a:cs typeface="+mn-cs"/>
              </a:defRPr>
            </a:pPr>
            <a:endParaRPr lang="pt-BR"/>
          </a:p>
        </c:txPr>
        <c:crossAx val="132106590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700" b="0" i="0" u="none" strike="noStrike" kern="1200" baseline="0">
              <a:solidFill>
                <a:schemeClr val="tx1"/>
              </a:solidFill>
              <a:latin typeface="Relaway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Relaway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'6º comitê executivo'!$N$29</c:f>
              <c:strCache>
                <c:ptCount val="1"/>
                <c:pt idx="0">
                  <c:v>Conectada - Nível 5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bg1"/>
                    </a:solidFill>
                    <a:latin typeface="Relaway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'6º comitê executivo'!$M$30:$M$31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'6º comitê executivo'!$N$30:$N$31</c:f>
              <c:numCache>
                <c:formatCode>0%</c:formatCode>
                <c:ptCount val="2"/>
                <c:pt idx="0">
                  <c:v>0.30994266172275037</c:v>
                </c:pt>
                <c:pt idx="1">
                  <c:v>0.73887220774078599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4-4944-8A97-E28D2F4CA5A6}"/>
            </c:ext>
          </c:extLst>
        </c:ser>
        <c:ser>
          <c:idx val="1"/>
          <c:order val="1"/>
          <c:tx>
            <c:strRef>
              <c:f>'6º comitê executivo'!$O$29</c:f>
              <c:strCache>
                <c:ptCount val="1"/>
                <c:pt idx="0">
                  <c:v>Não Conectada - Nível 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'6º comitê executivo'!$M$30:$M$31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'6º comitê executivo'!$O$30:$O$31</c:f>
              <c:numCache>
                <c:formatCode>0.00%</c:formatCode>
                <c:ptCount val="2"/>
                <c:pt idx="0">
                  <c:v>0.69005733827724969</c:v>
                </c:pt>
                <c:pt idx="1">
                  <c:v>0.26112779225921401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F4-4944-8A97-E28D2F4CA5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7297103"/>
        <c:axId val="167297583"/>
      </c:barChart>
      <c:catAx>
        <c:axId val="16729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Relaway"/>
                <a:ea typeface="+mn-ea"/>
                <a:cs typeface="+mn-cs"/>
              </a:defRPr>
            </a:pPr>
            <a:endParaRPr lang="pt-BR"/>
          </a:p>
        </c:txPr>
        <c:crossAx val="167297583"/>
        <c:crosses val="autoZero"/>
        <c:auto val="1"/>
        <c:lblAlgn val="ctr"/>
        <c:lblOffset val="100"/>
        <c:noMultiLvlLbl val="0"/>
      </c:catAx>
      <c:valAx>
        <c:axId val="16729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Relaway"/>
                <a:ea typeface="+mn-ea"/>
                <a:cs typeface="+mn-cs"/>
              </a:defRPr>
            </a:pPr>
            <a:endParaRPr lang="pt-BR"/>
          </a:p>
        </c:txPr>
        <c:crossAx val="16729710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700" b="0" i="0" u="none" strike="noStrike" kern="1200" baseline="0">
              <a:solidFill>
                <a:schemeClr val="tx1"/>
              </a:solidFill>
              <a:latin typeface="Relaway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Relaway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8.7445796086387494E-3"/>
          <c:y val="0.13285764016894772"/>
          <c:w val="0.98906927548920154"/>
          <c:h val="0.85718195830922828"/>
        </c:manualLayout>
      </c:layout>
      <c:lineChart>
        <c:grouping val="standard"/>
        <c:varyColors val="0"/>
        <c:ser>
          <c:idx val="0"/>
          <c:order val="0"/>
          <c:tx>
            <c:strRef>
              <c:f>'Avanço_Indicador Escolas conect'!$B$33</c:f>
              <c:strCache>
                <c:ptCount val="1"/>
                <c:pt idx="0">
                  <c:v>2023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ash"/>
            <c:size val="7"/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6108562018136292E-3"/>
                  <c:y val="-1.4829521166107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8A-43EF-B1D4-7B976A89C781}"/>
                </c:ext>
              </c:extLst>
            </c:dLbl>
            <c:dLbl>
              <c:idx val="1"/>
              <c:layout>
                <c:manualLayout>
                  <c:x val="-6.1381096120935529E-2"/>
                  <c:y val="-4.1663305055662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8A-43EF-B1D4-7B976A89C781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8A-43EF-B1D4-7B976A89C781}"/>
                </c:ext>
              </c:extLst>
            </c:dLbl>
            <c:dLbl>
              <c:idx val="3"/>
              <c:layout>
                <c:manualLayout>
                  <c:x val="-5.0047372163949964E-2"/>
                  <c:y val="3.0977596618721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8A-43EF-B1D4-7B976A89C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'Avanço_Indicador Escolas conect'!$A$34:$A$39</c:f>
              <c:strCache>
                <c:ptCount val="6"/>
                <c:pt idx="0">
                  <c:v>Não conectada</c:v>
                </c:pt>
                <c:pt idx="1">
                  <c:v>Conectada - Nível 1</c:v>
                </c:pt>
                <c:pt idx="2">
                  <c:v>Conectada - Nível 2</c:v>
                </c:pt>
                <c:pt idx="3">
                  <c:v>Conectada - Nível 3</c:v>
                </c:pt>
                <c:pt idx="4">
                  <c:v>Conectada - Nível 4</c:v>
                </c:pt>
                <c:pt idx="5">
                  <c:v>Conectada - Nível 5</c:v>
                </c:pt>
              </c:strCache>
            </c:strRef>
          </c:cat>
          <c:val>
            <c:numRef>
              <c:f>'Avanço_Indicador Escolas conect'!$B$34:$B$39</c:f>
              <c:numCache>
                <c:formatCode>0%</c:formatCode>
                <c:ptCount val="6"/>
                <c:pt idx="0">
                  <c:v>4.8230999963861085E-2</c:v>
                </c:pt>
                <c:pt idx="1">
                  <c:v>0.15930757833110476</c:v>
                </c:pt>
                <c:pt idx="2">
                  <c:v>0.29163384048281593</c:v>
                </c:pt>
                <c:pt idx="3">
                  <c:v>7.662173394528568E-2</c:v>
                </c:pt>
                <c:pt idx="4">
                  <c:v>7.9158685988941491E-2</c:v>
                </c:pt>
                <c:pt idx="5">
                  <c:v>0.34504716128799101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8A-43EF-B1D4-7B976A89C781}"/>
            </c:ext>
          </c:extLst>
        </c:ser>
        <c:ser>
          <c:idx val="1"/>
          <c:order val="1"/>
          <c:tx>
            <c:strRef>
              <c:f>'Avanço_Indicador Escolas conect'!$C$33</c:f>
              <c:strCache>
                <c:ptCount val="1"/>
                <c:pt idx="0">
                  <c:v>2024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5"/>
            <c:spPr>
              <a:solidFill>
                <a:srgbClr val="183EFF"/>
              </a:solidFill>
              <a:ln w="6350" cap="flat" cmpd="sng" algn="ctr">
                <a:solidFill>
                  <a:srgbClr val="183EFF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8324799351293134E-2"/>
                  <c:y val="-1.4795804709466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8A-43EF-B1D4-7B976A89C781}"/>
                </c:ext>
              </c:extLst>
            </c:dLbl>
            <c:dLbl>
              <c:idx val="1"/>
              <c:layout>
                <c:manualLayout>
                  <c:x val="-4.5350547701989326E-2"/>
                  <c:y val="4.166330505566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8A-43EF-B1D4-7B976A89C781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8A-43EF-B1D4-7B976A89C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'Avanço_Indicador Escolas conect'!$A$34:$A$39</c:f>
              <c:strCache>
                <c:ptCount val="6"/>
                <c:pt idx="0">
                  <c:v>Não conectada</c:v>
                </c:pt>
                <c:pt idx="1">
                  <c:v>Conectada - Nível 1</c:v>
                </c:pt>
                <c:pt idx="2">
                  <c:v>Conectada - Nível 2</c:v>
                </c:pt>
                <c:pt idx="3">
                  <c:v>Conectada - Nível 3</c:v>
                </c:pt>
                <c:pt idx="4">
                  <c:v>Conectada - Nível 4</c:v>
                </c:pt>
                <c:pt idx="5">
                  <c:v>Conectada - Nível 5</c:v>
                </c:pt>
              </c:strCache>
            </c:strRef>
          </c:cat>
          <c:val>
            <c:numRef>
              <c:f>'Avanço_Indicador Escolas conect'!$C$34:$C$39</c:f>
              <c:numCache>
                <c:formatCode>0%</c:formatCode>
                <c:ptCount val="6"/>
                <c:pt idx="0">
                  <c:v>4.8849282886436474E-2</c:v>
                </c:pt>
                <c:pt idx="1">
                  <c:v>0.11146801630001305</c:v>
                </c:pt>
                <c:pt idx="2">
                  <c:v>0.24442043592383658</c:v>
                </c:pt>
                <c:pt idx="3">
                  <c:v>8.5640326580332674E-2</c:v>
                </c:pt>
                <c:pt idx="4">
                  <c:v>0.10542076946502893</c:v>
                </c:pt>
                <c:pt idx="5">
                  <c:v>0.40420116884435225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58A-43EF-B1D4-7B976A89C78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423157760"/>
        <c:axId val="423159296"/>
      </c:lineChart>
      <c:catAx>
        <c:axId val="42315776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423159296"/>
        <c:crosses val="autoZero"/>
        <c:auto val="1"/>
        <c:lblAlgn val="ctr"/>
        <c:lblOffset val="0"/>
        <c:tickLblSkip val="1"/>
        <c:noMultiLvlLbl val="0"/>
      </c:catAx>
      <c:valAx>
        <c:axId val="423159296"/>
        <c:scaling>
          <c:orientation val="minMax"/>
          <c:max val="0.5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23157760"/>
        <c:crosses val="autoZero"/>
        <c:crossBetween val="between"/>
        <c:majorUnit val="0.2"/>
      </c:valAx>
      <c:spPr>
        <a:solidFill>
          <a:srgbClr val="EAEAEA"/>
        </a:solidFill>
        <a:ln w="3175">
          <a:noFill/>
        </a:ln>
        <a:effectLst/>
        <a:extLst>
          <a:ext uri="{91240B29-F687-4F45-9708-019B960494DF}">
            <a14:hiddenLine xmlns:a14="http://schemas.microsoft.com/office/drawing/2010/main" w="3175">
              <a:solidFill>
                <a:sysClr val="window" lastClr="FFFFFF">
                  <a:lumMod val="75000"/>
                </a:sysClr>
              </a:solidFill>
            </a14:hiddenLine>
          </a:ext>
        </a:extLst>
      </c:spPr>
    </c:plotArea>
    <c:legend>
      <c:legendPos val="t"/>
      <c:layout>
        <c:manualLayout>
          <c:xMode val="edge"/>
          <c:yMode val="edge"/>
          <c:x val="4.4147943658437119E-2"/>
          <c:y val="1.7737163862414078E-2"/>
          <c:w val="0.94721184553126081"/>
          <c:h val="6.651436448405279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>
          <a:latin typeface="Raleway" pitchFamily="2" charset="0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8.7445796086387494E-3"/>
          <c:y val="0.13285764016894772"/>
          <c:w val="0.98906927548920154"/>
          <c:h val="0.85718195830922828"/>
        </c:manualLayout>
      </c:layout>
      <c:lineChart>
        <c:grouping val="standard"/>
        <c:varyColors val="0"/>
        <c:ser>
          <c:idx val="0"/>
          <c:order val="0"/>
          <c:tx>
            <c:strRef>
              <c:f>Avanço_Desafios!$B$33</c:f>
              <c:strCache>
                <c:ptCount val="1"/>
                <c:pt idx="0">
                  <c:v>2023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ash"/>
            <c:size val="7"/>
            <c:spPr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0322912395272449"/>
                  <c:y val="4.7883389226387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BF-4D0C-8192-3C2BA36535E5}"/>
                </c:ext>
              </c:extLst>
            </c:dLbl>
            <c:dLbl>
              <c:idx val="1"/>
              <c:layout>
                <c:manualLayout>
                  <c:x val="-0.10194115999167874"/>
                  <c:y val="-2.66450319403218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BF-4D0C-8192-3C2BA36535E5}"/>
                </c:ext>
              </c:extLst>
            </c:dLbl>
            <c:dLbl>
              <c:idx val="2"/>
              <c:layout>
                <c:manualLayout>
                  <c:x val="-4.0289107238495554E-2"/>
                  <c:y val="1.4283688371250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BF-4D0C-8192-3C2BA3653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Avanço_Desafios!$A$34:$A$39</c:f>
              <c:strCache>
                <c:ptCount val="6"/>
                <c:pt idx="0">
                  <c:v>COM ENERGIA</c:v>
                </c:pt>
                <c:pt idx="1">
                  <c:v>COM FIBRA</c:v>
                </c:pt>
                <c:pt idx="2">
                  <c:v>COM DISPOSITIVOS</c:v>
                </c:pt>
                <c:pt idx="3">
                  <c:v>COM WIFI</c:v>
                </c:pt>
                <c:pt idx="4">
                  <c:v>VELOCIDADE ADEQUADA</c:v>
                </c:pt>
                <c:pt idx="5">
                  <c:v>COM MEDIDOR</c:v>
                </c:pt>
              </c:strCache>
            </c:strRef>
          </c:cat>
          <c:val>
            <c:numRef>
              <c:f>Avanço_Desafios!$B$34:$B$39</c:f>
              <c:numCache>
                <c:formatCode>0%</c:formatCode>
                <c:ptCount val="6"/>
                <c:pt idx="0">
                  <c:v>0.96662932311806582</c:v>
                </c:pt>
                <c:pt idx="1">
                  <c:v>0.70986231072241701</c:v>
                </c:pt>
                <c:pt idx="2">
                  <c:v>0.30387047811788515</c:v>
                </c:pt>
                <c:pt idx="3">
                  <c:v>0.4822810885042102</c:v>
                </c:pt>
                <c:pt idx="4">
                  <c:v>0.50087817570741933</c:v>
                </c:pt>
                <c:pt idx="5">
                  <c:v>0.44148025008131259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F-4D0C-8192-3C2BA36535E5}"/>
            </c:ext>
          </c:extLst>
        </c:ser>
        <c:ser>
          <c:idx val="1"/>
          <c:order val="1"/>
          <c:tx>
            <c:strRef>
              <c:f>Avanço_Desafios!$C$33</c:f>
              <c:strCache>
                <c:ptCount val="1"/>
                <c:pt idx="0">
                  <c:v>2024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5"/>
            <c:spPr>
              <a:solidFill>
                <a:srgbClr val="183EFF"/>
              </a:solidFill>
              <a:ln w="6350" cap="flat" cmpd="sng" algn="ctr">
                <a:solidFill>
                  <a:srgbClr val="183EFF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0985385429152966E-3"/>
                  <c:y val="1.0504482482494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BF-4D0C-8192-3C2BA36535E5}"/>
                </c:ext>
              </c:extLst>
            </c:dLbl>
            <c:dLbl>
              <c:idx val="1"/>
              <c:layout>
                <c:manualLayout>
                  <c:x val="-7.6565322607644861E-3"/>
                  <c:y val="-1.14094080955620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BF-4D0C-8192-3C2BA3653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Avanço_Desafios!$A$34:$A$39</c:f>
              <c:strCache>
                <c:ptCount val="6"/>
                <c:pt idx="0">
                  <c:v>COM ENERGIA</c:v>
                </c:pt>
                <c:pt idx="1">
                  <c:v>COM FIBRA</c:v>
                </c:pt>
                <c:pt idx="2">
                  <c:v>COM DISPOSITIVOS</c:v>
                </c:pt>
                <c:pt idx="3">
                  <c:v>COM WIFI</c:v>
                </c:pt>
                <c:pt idx="4">
                  <c:v>VELOCIDADE ADEQUADA</c:v>
                </c:pt>
                <c:pt idx="5">
                  <c:v>COM MEDIDOR</c:v>
                </c:pt>
              </c:strCache>
            </c:strRef>
          </c:cat>
          <c:val>
            <c:numRef>
              <c:f>Avanço_Desafios!$C$34:$C$39</c:f>
              <c:numCache>
                <c:formatCode>0%</c:formatCode>
                <c:ptCount val="6"/>
                <c:pt idx="0">
                  <c:v>0.96882114941195241</c:v>
                </c:pt>
                <c:pt idx="1">
                  <c:v>0.7061357077599083</c:v>
                </c:pt>
                <c:pt idx="2">
                  <c:v>0.35891932653682729</c:v>
                </c:pt>
                <c:pt idx="3">
                  <c:v>0.55445422509679942</c:v>
                </c:pt>
                <c:pt idx="4">
                  <c:v>0.5952622648897139</c:v>
                </c:pt>
                <c:pt idx="5">
                  <c:v>0.5766347143872268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BF-4D0C-8192-3C2BA36535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423157760"/>
        <c:axId val="423159296"/>
      </c:lineChart>
      <c:catAx>
        <c:axId val="42315776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423159296"/>
        <c:crosses val="autoZero"/>
        <c:auto val="1"/>
        <c:lblAlgn val="ctr"/>
        <c:lblOffset val="0"/>
        <c:tickLblSkip val="1"/>
        <c:noMultiLvlLbl val="0"/>
      </c:catAx>
      <c:valAx>
        <c:axId val="423159296"/>
        <c:scaling>
          <c:orientation val="minMax"/>
          <c:max val="1"/>
          <c:min val="0.2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23157760"/>
        <c:crosses val="autoZero"/>
        <c:crossBetween val="between"/>
        <c:majorUnit val="0.2"/>
      </c:valAx>
      <c:spPr>
        <a:solidFill>
          <a:srgbClr val="EAEAEA"/>
        </a:solidFill>
        <a:ln w="3175">
          <a:noFill/>
        </a:ln>
        <a:effectLst/>
        <a:extLst>
          <a:ext uri="{91240B29-F687-4F45-9708-019B960494DF}">
            <a14:hiddenLine xmlns:a14="http://schemas.microsoft.com/office/drawing/2010/main" w="3175">
              <a:solidFill>
                <a:sysClr val="window" lastClr="FFFFFF">
                  <a:lumMod val="75000"/>
                </a:sysClr>
              </a:solidFill>
            </a14:hiddenLine>
          </a:ext>
        </a:extLst>
      </c:spPr>
    </c:plotArea>
    <c:legend>
      <c:legendPos val="t"/>
      <c:layout>
        <c:manualLayout>
          <c:xMode val="edge"/>
          <c:yMode val="edge"/>
          <c:x val="4.4147943658437119E-2"/>
          <c:y val="1.7737163862414078E-2"/>
          <c:w val="0.94721184553126081"/>
          <c:h val="6.651436448405279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latin typeface="Raleway" pitchFamily="2" charset="0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u="none" strike="noStrike" kern="1200" spc="0" baseline="0">
                <a:solidFill>
                  <a:srgbClr val="000000"/>
                </a:solidFill>
              </a:rPr>
              <a:t>Crescimento em p.p entre 2023 e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Avanço_Desafios!$H$33</c:f>
              <c:strCache>
                <c:ptCount val="1"/>
                <c:pt idx="0">
                  <c:v>Delta entre 2024 e 2023</c:v>
                </c:pt>
              </c:strCache>
            </c:strRef>
          </c:tx>
          <c:spPr>
            <a:ln w="28575" cap="rnd">
              <a:solidFill>
                <a:srgbClr val="183E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83EFF"/>
              </a:solidFill>
              <a:ln w="9525">
                <a:solidFill>
                  <a:srgbClr val="183E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Avanço_Desafios!$G$34:$G$39</c:f>
              <c:strCache>
                <c:ptCount val="6"/>
                <c:pt idx="0">
                  <c:v>COM ENERGIA</c:v>
                </c:pt>
                <c:pt idx="1">
                  <c:v>COM FIBRA</c:v>
                </c:pt>
                <c:pt idx="2">
                  <c:v>COM DISPOSITIVOS</c:v>
                </c:pt>
                <c:pt idx="3">
                  <c:v>COM WIFI</c:v>
                </c:pt>
                <c:pt idx="4">
                  <c:v>VELOCIDADE ADEQUADA</c:v>
                </c:pt>
                <c:pt idx="5">
                  <c:v>COM MEDIDOR</c:v>
                </c:pt>
              </c:strCache>
            </c:strRef>
          </c:cat>
          <c:val>
            <c:numRef>
              <c:f>Avanço_Desafios!$H$34:$H$39</c:f>
              <c:numCache>
                <c:formatCode>0%</c:formatCode>
                <c:ptCount val="6"/>
                <c:pt idx="0">
                  <c:v>2.1918262938865896E-3</c:v>
                </c:pt>
                <c:pt idx="1">
                  <c:v>0</c:v>
                </c:pt>
                <c:pt idx="2">
                  <c:v>5.5048848418942142E-2</c:v>
                </c:pt>
                <c:pt idx="3">
                  <c:v>7.2173136592589227E-2</c:v>
                </c:pt>
                <c:pt idx="4">
                  <c:v>9.4384089182294573E-2</c:v>
                </c:pt>
                <c:pt idx="5">
                  <c:v>0.13515446430591421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DD-4E57-A2EF-6638090761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90890703"/>
        <c:axId val="1690889743"/>
      </c:lineChart>
      <c:catAx>
        <c:axId val="169089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0889743"/>
        <c:crosses val="autoZero"/>
        <c:auto val="1"/>
        <c:lblAlgn val="ctr"/>
        <c:lblOffset val="100"/>
        <c:noMultiLvlLbl val="0"/>
      </c:catAx>
      <c:valAx>
        <c:axId val="169088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089070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'Balanço ENEC'!$A$108:$A$134</cx:f>
        <cx:nf>'Balanço ENEC'!$A$107</cx:nf>
        <cx:lvl ptCount="27" name="UF">
          <cx:pt idx="0">Acre</cx:pt>
          <cx:pt idx="1">Alagoas</cx:pt>
          <cx:pt idx="2">Amapá</cx:pt>
          <cx:pt idx="3">Amazonas</cx:pt>
          <cx:pt idx="4">Bahia</cx:pt>
          <cx:pt idx="5">Ceará</cx:pt>
          <cx:pt idx="6">Distrito Federal</cx:pt>
          <cx:pt idx="7">Espírito Santo</cx:pt>
          <cx:pt idx="8">Goiás</cx:pt>
          <cx:pt idx="9">Maranhão</cx:pt>
          <cx:pt idx="10">Mato Grosso</cx:pt>
          <cx:pt idx="11">Mato Grosso do Sul</cx:pt>
          <cx:pt idx="12">Minas Gerais</cx:pt>
          <cx:pt idx="13">Pará</cx:pt>
          <cx:pt idx="14">Paraíba</cx:pt>
          <cx:pt idx="15">Paraná</cx:pt>
          <cx:pt idx="16">Pernambuco</cx:pt>
          <cx:pt idx="17">Piauí</cx:pt>
          <cx:pt idx="18">Rio de Janeiro</cx:pt>
          <cx:pt idx="19">Rio Grande do Norte</cx:pt>
          <cx:pt idx="20">Rio Grande do Sul</cx:pt>
          <cx:pt idx="21">Rondônia</cx:pt>
          <cx:pt idx="22">Roraima</cx:pt>
          <cx:pt idx="23">Santa Catarina</cx:pt>
          <cx:pt idx="24">São Paulo</cx:pt>
          <cx:pt idx="25">Sergipe</cx:pt>
          <cx:pt idx="26">Tocantins</cx:pt>
        </cx:lvl>
      </cx:strDim>
      <cx:numDim type="colorVal">
        <cx:f>'Balanço ENEC'!$B$108:$B$134</cx:f>
        <cx:nf>'Balanço ENEC'!$B$107</cx:nf>
        <cx:lvl ptCount="27" formatCode="0%" name="%">
          <cx:pt idx="0">0.010702321736734487</cx:pt>
          <cx:pt idx="1">0.017184622300854154</cx:pt>
          <cx:pt idx="2">0.0057499601200748296</cx:pt>
          <cx:pt idx="3">0.036950563394579229</cx:pt>
          <cx:pt idx="4">0.095494293545252837</cx:pt>
          <cx:pt idx="5">0.043026813811505721</cx:pt>
          <cx:pt idx="6">0.0051553866902562468</cx:pt>
          <cx:pt idx="7">0.019316385573618342</cx:pt>
          <cx:pt idx="8">0.025559406586713459</cx:pt>
          <cx:pt idx="9">0.074865495888742264</cx:pt>
          <cx:pt idx="10">0.016452281856809317</cx:pt>
          <cx:pt idx="11">0.0098177124874922056</cx:pt>
          <cx:pt idx="12">0.086851226126426609</cx:pt>
          <cx:pt idx="13">0.070174166509563929</cx:pt>
          <cx:pt idx="14">0.027321374189712429</cx:pt>
          <cx:pt idx="15">0.05359861942949954</cx:pt>
          <cx:pt idx="16">0.042453993068143916</cx:pt>
          <cx:pt idx="17">0.026850065983148919</cx:pt>
          <cx:pt idx="18">0.049219078556201688</cx:pt>
          <cx:pt idx="19">0.019751439302753891</cx:pt>
          <cx:pt idx="20">0.052481981524718301</cx:pt>
          <cx:pt idx="21">0.0076424438418144641</cx:pt>
          <cx:pt idx="22">0.0061270066853256373</cx:pt>
          <cx:pt idx="23">0.037697405629595254</cx:pt>
          <cx:pt idx="24">0.13781051959917051</cx:pt>
          <cx:pt idx="25">0.011456414867236104</cx:pt>
          <cx:pt idx="26">0.010289020694055715</cx:pt>
        </cx:lvl>
      </cx:numDim>
    </cx:data>
  </cx:chartData>
  <cx:chart>
    <cx:plotArea>
      <cx:plotAreaRegion>
        <cx:series layoutId="regionMap" uniqueId="{15572D9D-1ABE-460A-AA87-A982810EBBC4}">
          <cx:tx>
            <cx:txData>
              <cx:f>'Balanço ENEC'!$B$107</cx:f>
              <cx:v>%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700" b="0" i="0">
                    <a:solidFill>
                      <a:srgbClr val="595959"/>
                    </a:solidFill>
                    <a:latin typeface="Raleway" pitchFamily="2" charset="0"/>
                    <a:ea typeface="Raleway" pitchFamily="2" charset="0"/>
                    <a:cs typeface="Raleway" pitchFamily="2" charset="0"/>
                  </a:defRPr>
                </a:pPr>
                <a:endParaRPr lang="pt-BR" sz="700">
                  <a:latin typeface="Raleway" pitchFamily="2" charset="0"/>
                </a:endParaRPr>
              </a:p>
            </cx:txPr>
            <cx:visibility seriesName="0" categoryName="0" value="1"/>
          </cx:dataLabels>
          <cx:dataId val="0"/>
          <cx:layoutPr>
            <cx:regionLabelLayout val="none"/>
            <cx:geography cultureLanguage="pt-BR" cultureRegion="BR" attribution="Da plataforma Bing">
              <cx:geoCache provider="{E9337A44-BEBE-4D9F-B70C-5C5E7DAFC167}">
                <cx:binary>1HzZchTJtuWvYDx3qHwejp06ZtcjMzUgQEgU00uYEKrwmNxjnv7mWj+ft/6D+rHeCYKSQgkJfWRt
V3ooCkKe293XHtYeIv95Nf7jKr++rJ+MRe6af1yNvz+1bVv+47ffmit7XVw2B0VyVfvG/9keXPni
N//nn8nV9W+f6sshcfFvBGH225W9rNvr8em//gmfFl/7U3912Sbevequ6+n8uunytvnBs52Pnlx+
KhK3Spq2Tq5a/PvTi0vXXj4JL9vLOnGXT59cuzZpp9dTef370zu/+/TJb8tPvCf9SQ4bbLtPsDYg
8oBrrRjC8Mfnn6dPcu/ir8+ZOuAMK4I4RZ9/6FfhLy4L+ICf39jnbV1++lRfNw2c7/Of99ffOQw8
Dp8+ufKda7dXGcOt/v7U1JdNkj99kjQ+/PIk9NujmPPPZ//tLgr/+ufiH+A2Fv9yC6jl1e17dA+n
/7qqr79e0AOgow+0VFwhJr9cPpJ30RHyQGGsqCDsyy/wr8K/oLNvO7sx+bJqgcR/PTYk8svYXzZf
7+NBwBCCIKqluAFD3QWD8gNJORZIkS+WBM+/2OkNGPt39B08vi5cQnL6yIyjuJy9e1BM6AEmZHvd
+AYTchcTgQ7ARwuC5Y37gud3MPmJLX0HlG8rl6g8f3SolH/999dr+c/tBG6cCoa+mMA3Q7gdUzg+
QAyMBBH+BTX8VfqNoRSXe3b0XUg+r1sCcva4ALn463/7J2eXXe6/Xst/DkpA6AGnVAut1Lc7v40J
EweCKCXUV+AWzuvnNrUbl9trF9hcPDJszq5rd1l87K4eEht1gBTEDS31jRMDe7iNDWUHGpwYhV/6
Yk/AAm47sZ/b1G5sbq9dYHO2flx2Yy5t8pDUGBNgX+ClIOQv8ABOjDABJiBvvNxdPPZuZDcUN8sW
KJj/elwonF3Wl+4h40lA+AGjQIE1Yt+u+7Z5MH1AFOMYc/Ht+R3z2L+j3YB8O8oCkjPINB5TUhJC
hvugiNADqSgFZ3QTv9HSYYGBKKUhp1zQrf072Y3E13ULIMJH5qG+JPStf7K5/nRdX0IS+0VPHyC+
Y0g+NMEYMXbXWTFIEcFRcQgx3wL/bev4lT3tBuf+JyxgWm0el72sm/Kvf9cJ4LStbjxkpCfogCIh
Jdoaz/ZnkUKyz88JUQJQvI3SL2xpN0j3PmCB0fricWF06JO//vshs3sMBFgjKhG/Se8XmeQ2ynBF
FQLH9hW62wjt39BuYL6uW+Bx+PJx4fF8G2QtZC5f9fYBfBo54JhtY/4NLV6GGcbAmsCcFLkhBgte
/FN72o3KraULYJ4/Mj72/BL82CHUsJuHhAbCjcBMYy3E3XDDxQHSlFB84+C2Hu62mfzkdr6Hyq2z
LHF5/dgM5ttZnnyCSNM9JBuAOAOEmAFj3p1RcgbwCcAI/NnnHyBw30HpJza3F6xvn7HE7H940PkO
yf9yU18c3J1f+dXmC4Zw//kHLYINpwfkMy5fa80LHv21B/L9nezG5Ou6O7v+H95SeQ4Nr+bJIfDl
5EHjPfRWMPAsKA9/M4E7WSU90BQySuiufHlOFybyk9vaDcTdQy3N4vBxuTLIkx80vcSQ72sKNOyL
DaB7cV8dMOjCKEVuqBjUZ257r7372Y3JzbIFGGePLN6/hvYzNIfdg9oKggoLkncKXndsRQER4/Rz
zr8rnPzUnnaDcmvpApjXj4whb6tJf/374+VXXX0AgiwPMBTGlP7qopaGAoVjJaDzpflN/3jhw35m
S7th+XvlApUz88h8V3LZ/fXvB8SEH2DEsfy7mL8I7YwcKIQ1U/zvauYd57V3Q99B5GbdEo/jx4XH
ebLNVi7dp+tvpPE2yblzul+lW3TbmtScLKsu0I8k0H6h8PBLqF+wrV/a0250dnzEnaP8/vT84vEB
BSCdXLrrpH7I1JJA2wWKLBD1b8YoFt0XBj1/DV5Nf2UHC6e2veqf29j3obq9fonTyePD6W+DeuFh
Vu1BvZ1CHJD4lu4vBpRgJoaAP2QIap67mMFdu9i7u+8jdu+IS9hePDLYvPv01/9xD9rQVAdS4C1l
/k7bRkDKg+A3lL4pgS6qAuc/s6fvQPT30iUwj4zGnXtIRIsHZHHABwjbVjC/NpMXPQEYYRJcMujt
3Mw43UNl74a+h8nNwiUi54/LVC6u6zgpH9KrQV0GBspgIFbCXd9OdKg8gH/eEu5FWfMn9rAbhG8L
FyBc/P9ubX5/KPbb/PAKxo/XnwePb83F/vjp50PDUPRi6U26vjMF+kL3jj/9/pTAvAu6RfK2H/L9
RP/WiuvLpoXZZphpQoJuR2M5JkJzCmgO158fcQVdUU6kAtYnoAgkgPI5iI0WpELvelt8gE4qzKcx
pYBfNL7bPgr0gQKOiLf9VPhTEP5t6vvM51Ps3bfbuPn7E9cVZz5xbfP7U2jplV9+a7tVGOdRTCuY
TISp0m1LUHB4fnV5DoPl8Mv4f/XzrGPUucYoEvSrqS37UFLWgmJ8G/HeIQXq8felUIIkTHFrQvB2
F7ek+KgpI0WLxkQu1euoC7ip3Zh/iMe5WiWZDiBw/kje/VPBbAzcHiQ5TDG1vdjb8nI8S65HVZuu
1myTqGHc2LzH5telUC6lVFDDI5AC35WCO5WkNYpqkzJL3qKkKo7bcpxXP5Zy/+74NmHgkoLJM75t
yt4+S13lyLZS12bMmJWh1aPvTFZz3hmvJ98YXA329Y9lblG/qxUcXA+HeouSMNOiQftuy9SOVmXR
T7XxlSMnKKj4qm+y9DnqlNhzvB2iBGAEQjiVBBoCd0WRskC+6DIQlfel6bWbN2XSlWGTFjmw4B9p
xY6bFEyDRUnGlYT/3BXFS+FU4Ira9EmTHndJKo4ET9tT5ql+OdReHv1Y3q6jcSgRQiZBYfJBAi29
fYtZ1JXIiakyAy8NJZk9bYJkflEmNYPi649OtlOSolIQUEYO7OmupKhQ85R4XhmdV7YPI46SaZWR
YPpA477ac6ytwi2UQ4B3+iZsqfZFT1zTERDWymw1+3paaZlF4a8fSSBGJZgWDFUpcJu3L6+Yaes5
QZUhjZzXUTGIF6LOuRnKLn73n4laeIuSpxS1FFdG+CQNx57UYSubeD2N9PrHkraIL6/u9qEWdtXP
sqwbDFfHZ//SWhkfqmyq3kwKZ6dj7vCHWnV7DrcLLeiSCiU4DLBxtbCvRpe2ngNbmzLR3VnmyzQM
lKNAiH+kgDulbPkjY4KBzi90IuIRq6yWlfFNkRg6erFJei/2qPlOKRReAiJUwRsO21B6Wyd0UqC+
78FXYNfm4pVrmG2OLe2K5v9BxQWwXcmgMyb50lNMrZ+96MFT1A7P5VGBozJYp71I9sjZ5ZGEgP41
wQRuDi88RK1lUieVqExQQy8iVDrPTnJRRH8WZWNfa/CI7R6JuzwF6AI4XA2fyJC6e4VpYPM6EbQy
LZPiMO+795yxj6Qicv3rGiGh9Uu2sRGSiwVWgiMbDxxcko0CGQ5Fo1Ysx+2eEIy3H3PXorYdZAaM
SAgIVQSo2m2VsIFKupy72lS0pqZxdAj5bNN1WZbxoRs8NaXgh1GUZYeUt0Ngqt51ZkbM7vFXeGu7
y51QYHpb5eQwSb1V3lscZ2xiZfHoa2MTm52gnPSbqirpa9/Xz2MRjCd1U/p1nXlsKKhsOE6ZDeFq
Wtzq424Kqj0c6L5uaYiqisJbEBLDCPFWE27tx3kSZY1sK5PFWpx7NVVrmjXpIery9GOb1PPmx4Df
920gbzs0Bqk78N0tab4tb+pLPccVOOzB4n7VxTkJhyoKDgsWm0m/9+lQrX4s8b47uCtxoWIToWPR
YYivI/UqrH2ahTPt3B5gd0oBWLc8UuLPJP32uRgHy42DsTJF0HnDJS/CQI9sj5St3d3VHjgL00Qw
CS/SCbZw08ME4oMepJRIDdQMsS6EIe0Q09WAYlKaorbJh6GM0ldN1xbjHjvaBd5npwppioBXYhaO
yNXzOE8aAhPwXTGs+koFz0iE4lCponlO+km3Kz+PUfIfyl24I9HFY1V5Vpm8cPWzdPD+uLTd/Dzt
gvpZB+2LEGUp3uOadlnGlmsiKLZzSehCU8dSFVVeO7CMBPN3bdCN3ZroPj0cnEalsS5o3/5YU+97
XQ00GkMsYcCrlV74ho7Gg+NNXJk+atxKVFW9okXam8CN+0jnDnXloEFYUCiwQcxfmH3G5jkbBCvN
NHT5GmVztxlb/utUWsMbuRJDArp9LZcscHNT4z0jU2kCWQ6HNGOFyVL5ClUZN3mN9riWHcYByS4M
rAJo4FjQgl2w1iW5tXNp8h41J1YFxaF3BTrxBVfrUor+9TgEQWaKabDDHg3doSwgkYH/lGKbJS9O
KrNRzVkLAXMOWn1BrC8+lYRXx74Wc2pKG/E92rlDV7Zdhe0LgxJA1AtPAExDABkdgCPiqDMl1bkp
cWpNgvpgj9PZYfX6c+4KBBteytpObd92bapspobFJdAP6/tnoqu644K2/CQBR3XURrK1Jq+abs+N
7kATSg5QB4CwDW8TLV1dbSsyw/vv4Gs6QWKTJ4laDYlvTrin3YuR+dQ4pZuwSvp97uaeccDrfkBQ
KVQgCIYgtQCTR4MrqwpsPE5VaQhydAMksIeXKX+JDG+lQF3ls7rC+25bpnAr8g4xEc0owGcDY2zb
UMR9UKwiUs/Tr6rK57cXoSwAVrhNoBd2UcwNrscW7CJxIgox7rJz3eBmRVKbvfr1M4FfAVKo5LY4
vxCVsYQlvGxLk2k3lqbqgvlDH5Bc7lHJe9q/PRKwblANOBCQibt3l8xpqQbUlaD92bRqyok9Q3lX
HFdj1+zxKrtEye3kFYWqA4S9hah2iJz3RQGiqrgxUO4IVuU8vbceTUe/fnlAisDUMEcai0V0rQpl
k5GUpakZStZ1AAzUDrbaow3b/d6hEDA5DgEGgiJcHpLb115uq52Ki2waIgtFFKRO1TxOBonGmnbs
exNX+Cib1VFRs+Mfn23HLVIwKajrgUxF5EIxJhyXJG0iD0WOHtgLRmTtR5W+iqp4fv9jUTusl0K1
EmYWODhHiN13D+j8VEXzlJZGi/6Nko6uHYnKX9eKO0IW7leSorJBnJWGVV20abO2CTPapyHB+tmP
j7MLLyhTwoGgjgHQLfDC7VgVHgfAKRM+hpBv1qZhWfeKdMVsCjr4Yx1zNhs/jOPhj0XfT1ZAVyBb
IpoyhiFbWWjkXOVpPlQgm8UaTllhuxqdy8LI190VELB25cYeKiAJ14cQ8vBLVjNnkh7YS8NdubF0
yM5/vKdd6AKuAirkULaFms9ddC3iFqsRFCmT9oPsgmBdWdHvKQHuEiI5FGslVLC2Uxh3hYhqmJOm
5N6MSU2ScBpS0a4apEuxx49t1WRpjFIzKGARDe5lWXaJWOYQnUCNXOrGMLVUGDQEG8z7I9cG0x5p
u46lhABdkgymEpYkpRsbMRa9L41sefQs66fquAQnu/p1hBQ0CBmwMIigeqE0Mpc1nWJwmGlT1Ke+
s8V65DT5dYjg2iDZAoe5raovDDBzPsh0Am5sGqR9kQ+ahTjh9lcLVtuxdCgbwMQgtFnAb91VBDX3
QRtsDSBLaPG8mEayKiOn9rjk++WJrRhIMTik4ALUYUEFCjF7jgrpTdpFyalvUrYR8XBC6ezCxg9n
fedOywBFoOsyegZl8BOhy3JP+NmeZaGLYOSYQvcASiTgbu6eda5Qp9s4L80seoLXWVQW9DiNiwK9
4N0w0HAcdJ4c170m+9LaHWYAaYJScAVQM4ai8V3RgbccdYX2ZipSmoUWiWk1lMkpZTELuyaC//6y
jkIsgpwO3g2Fuscy1HZEjsWMwIswaxMzNLTeSKgl77GE7Y3dvVG8zRyhrKW249nLhATnkLfWEmAV
NonDXEl/PLlZHrNI2z0qdP8GQRSUOimBDOh+0ANfKVDN4QZ9xpNgNfm8UgbNFv+hG8o/2aEYoj2n
2zrB5enA8oDtMXBfTC3yY5tVfIwr6k3pimDFdMXfVN0wf6w6ma8wduQjlEvGZ6WlHggFaT78GML7
6oopFFqIgNo/kKUljylcheJ+gFoLyut4lQv5Ka/lB+6gIFJpV5iO7SOd993nViJks9Bk25ZGt5H6
FmFvhiRNCK68cQGBbLbquiMwFbcHyR1KwxGUXLccDal7TZp6LmXmZO9NkEfVhsfZ1IY6wva1b2qa
7rEDUPkFilCEU9Bxhu4xUBPwp4tQh3usm4ZONmQFy4OjDtz1dWBx4MJuSpuLEUUam1GTSUOjQ03l
KZlISQ+B/VeJgQaar1ZzoOsZ1s+0MDZIySm0BIM+xJCsx8a5xvfHms55djhE0AY9GVTDk42izeSP
BteUyRGU5CJ6ghif4pNoGJr8eM4s9ivZ4tgexV1m+RF89ZTsDptKd+7Msrwpj2kWZXKDs9QWocK2
VquxivD7EoJPFtZ5rFXYDF4lxsuezOtMONqec5/lg5GqiZtXDSpwvlI+jrEycZKO0TM1RJ4eqSIb
p0Nb5mkQQgTIPhUuGuKQDDKyRwgneD5hQyskkL8eZ2EFaEahANfWr2STtcfD2KhkxVKStOtYjQUL
RRP3LKyiHLKHCYrRyRorX9dr4fq0PsobnI2HccHjeJ02Y+rCmpBZm6HrgAMgJJE7CUQ+M9hCYIdD
m7SjWOmBpkXoY5FdR3NK349z0TnTlUDnVswWGJlGFe1ghmgeikNoCBKAcPZQjRkHnwgzIs36MLBQ
Stn0UO51Ju51Ep90cpQcyPNAuxANczRsAIECkgM0Bz7M4zpWG1WXBQ6zYRZiLfKqLQx0CxzkymD7
ft31PlGGFEU9OWRmRevZzA6u08zYVoVhRbwtq/Gp6Y/jgCoaBjyKmzCvx0SaSER988IWtUsNfBNe
k4eq8UCIqlxUr0ftunRNXZIWBns8DIbYuO1XkMcnx90wBtOpqyCtXjWuQzE0ZiYRGa1c8japUP+8
GFiLwzjN52mT+AmCXZK76LLVhWSh90lXrFJCowYSL8RO0jRyf8pqqv+Ysrz/085IjGaSc2dDip10
YZFpuc66Clfrtq2bK1onY7KCl3TyD4JPUEDwjugXc4b9iyxXlh5ONZ2L0LK2yMOad1UW5hD2Ic/j
yp3MZMZxOEfSvu+AK8Srvhvkx0ml+buh1fzUqYifFSV82Z6xAjA0iWrH0yrNgthUEx7OWNw3fqVw
VNeGTFX6JvNaTqucl/pDXrl+Dl1SyBTsSoiXVNIkN1606Sv4YrepO+STpblpc87TTalV49Z+7mth
eCQya/qiTZowYdJejmVs/+Rzj7CB1Hw8jfpuzkxtx1SGdSpRZgY6FNmG42p8FYByIJO1YkRh0c7u
sJPS2Ysel/FoZNqQZDXiXDamZx39M9EF6UJGExubwFedNUxWkMq1rGvOczUhsGYckFeCx9XbhPY0
Mx3XdALFwkW5ruKKlCvukzJboTSIyQosJX85liWqT2kQuzPXKlGuExTk0gRpgJ+P1KFryHkHZ6q5
rut3Ajr14yUwcV48s1HaxpuxIMlwEhRFVZ4GPNP5OcmSvDrFqefRWcWScTqNUVu+mxme7JvY6Sq6
6ltG0AWpXNFvACElX1USXOcRi8pMbRxygzhpk6DujQQ74asciWh+5npCxlWVRbw7qb3mwwraNlML
AzEEzmfyTMT4GILOWB/WaI7FJqukjQ6roIiuUxoNaJUNrY1WiNZNsZG57pqwIU0CfaQ4GfXHDjsc
QEseInZ8FGFZJa8Uk4SdBCmw9Y2OWCrW49i5+VhHZCjPrIQOw7utItDrhPUjSgGXmqSxQeWAxlcZ
G7l7W+Rpll64aa7mE4gArMkMG6M8exPFqkXuqNNNJ3tTpRDcWoN4HY/4aPTQpxjDeVBp/WfUqTg/
nznL6bNkzCdAfkAJeM6KZ2l2Nik1qdCrPhteMhzTaDOQIItD1Atfr+KewqE8YbmLIVWtR/K8ierS
PRuqotPgIn0pXg1W5CyE04IjBrJCtKmIL3XYd9YBt01b/5ZleiSbiWbT/Cbr4rg6icsCQgeCEiPU
PG2cdc+hO9uRixGyD8JMXGdEndYZ6ukmB4o0hDXTRf1yVg10a/usCMZ1qZJIhAhurgo7SJlex1SO
L5EcygsaYVFA7ZYNk/FFI64EboC5DBGHam6QF7kPJ1ZH72c6N4OJRQ6m2soaKjYMzMeABRJ3Gsmy
x6vAClWEBcfBWQrl4mCVqU6V4ZSQoIXxHDu8tQFu9brdpn7A7fP4RR5U6QsLlU4EEw0+fVfIPCpA
7Fhfj7B6DnHhoZKHhLZwPyyKMyNQBTNZbB7SS5gLyuvnM0xd5KafIF8OqSyhcQuxuuNhH4z65ZSm
WB+7AKtzn5MYnZS27ybTIT295L1kuSGjBScty6xXJ5GqYhtOTeo+MZdFgRmcqz6lU8xextG2XNnn
USdWvp85MXzwxRvriChXTVT5d3mddtWmzlN/4QOeUBN0yEO7SMf5GZbTKCEy+byA8aS5YduGTjSH
MiWFD2XbZdejYnYK01z1A1A634owaWhOPvC8bIhBU1y90JGz3pAg6cZVyqRMQwSE8A9IdsfC+Kkg
F3J0Q7bJbJFYI3Wc5WvWkeajolknTS/nsTHUV/GHEWW8MOBU5mdinsr3DBIfZ7JiinVIp7x+Pysc
vKnHSSZGzJQMJuJz+6nHLT2npBo/DWVmr6LI6wtOHX1Pqzhh4WDj4E/aDt0ZFDXyj20PbtxEMS+J
KedguJpor690kCfxIUCWvGdNOX+sB5+dsDzFUA1kqvmk59FfQVfIDiGbiOMGaA91YcqTpjY0UNUz
okY9HKKJyzdJPFm8zjvsWTg2HioxWeJVano6wAAOdGNmsrZKdYEhEZXBoUu79HUyeM7MGHv+sWl5
F29cSuM69J12LAzoAKxFdRUaDgkwXwnlJZm84FEkhiOmE2JDG0iWmQbFmTgt5gnauNAI0AOE+CbX
pov5VKyhU5j3HwY05VUYJBOPMpNMYsBnFnopAGI0KeTDtEnLl1EaWWLYlPk+bKOIkDAnMOG1YrO0
nRF6KjrDUgnsR7iOXOoBgkJMocW5krJJejMTlESHecapNWRO0g8Vl+OwokkDV+CgIbXhnJdunRdF
RsIyVsUmZTn8L60SOxuXiP4DTXH8ps6AbByxOBoIGEg0PMu7cXgrUqV9qHFevsxyoexGkhRGB8Cb
inZDfYMgx9Nzpo2fGz+Fthc8MwHHlkF7skB8PXdFec7TDpl0Fla9KrI4xeEggrQ1xSjLBlgaF2cd
fPeuPeYyLqG4HVMdhwyn8v0Y221hEQW8fFHNiBz5OC34saf5GMHygPWrXHZ4NhQyrt6Ab4G40MwJ
yzcQ9oKXRERRt5J2aE5wAkn8YToIYARKTwwG3UYPdjLg+L2NK4lXNJM6W4ORitZ0GuLuSsgESFDk
nHym81SywySYgg7At2MepjDreNmyPh02va7JbGxjZ2hEaZddT7yCYjYQxfgVHZG8ZAHOqzXMnUbD
SsC4w7u5jVkZIsdRu0ltklDIArL2BY3S+N1ArAbCMcfoosjAH0PImMBVobbreVjNzoOy8bqKTDTW
/I0draxWhKb8tFYue+UimCsMLe3j81nGwH7LoBqfjX0EG+rzOM2gW9/at/1carISnsVjCLMZGgZr
7ZicTRUhH8ZkhAb/OLb9RYtoDO5b6TQJXdSj3AwzZn/UBE0fAp9FGqqgPS1DoQPhQq1Ejk3UbX3q
SAcopJBeo9NRicomVymmJQt7IKfWuEklkLGxBqLj3EW8XKsujz85F+V0o6wi5cYDQHrDhKszk/X5
kK/gJotzSI6rqwxBmmQGj5NqM5WiaY60zF0dCuXSOiy7lAJjqet82kyTgy6GaCZyPqM+hvRhGju1
kalvjuFY7Z85odVbPOPi5eTTVpq5lf4aOTR/VI0svck7xsYVtVI0qzIt47WHKjRYI4z7tRDGRxav
m6TWr/DE6GvSzuAcgGkkbAVzWfx1PSngIG2K61Vm5+gVmpoEvHDkiyPd1kX+HAdZVIdd2Qcvygyy
WCiy4+R4yrWKj7JJQN6ZTiWQydFGSIRUZfgkolYIU8xsqxqqFWeDHeUfqqyoDElbuusepcNF51v9
tuyctdDNafpnqc3L3AiVR2fdmFaXULQgjYFUeH7DpY/O/KyrDMrNbLrAqoQ+eRGJFBKsqnwVbWu2
6zivok+zbebz3vUwzhuzaHoLA7gtDTXJ+ot87IYPpNDDuFLAV47VHNXqBGLfpAyEINKE23TRHzaB
h4A1lyk4obnNmskoFzVTSJz2r9M5S6ujOA2gIt2WMN1mSK7TyJAk6dWqxF30LprG6jxm8cxgQLt3
02oigkwQY0gUhUrUbjasJygPKVTx61CBkcSgmem4yWurPxDtksAUdqLt0WgTfQrf81naj3le1mIz
s3JbHlC5O4fJZZhpyZokqwzU6Zw6qltUD2tVQeV5DVMwmncwTACNDz2FCqYM+rkLm7x3qIDxngyI
+HEVyegTEOF0eB7MXVcfjVkf1Yc0ELy6ACat0REt21Rsukgxss4jBPPtc97ao2KMg+ltN3QZ1AU0
zEWFE7JQ9Bwb2qYGtxj1x5CIl/mKBbx/XfuBJGtQMxqFecQFIALKkK7yxI3sDGVYBGb2cV+ushzH
6QoK/jw+daX31aYR3olnhWIQROOJ8O6UlLIgYecjlIGC5018yH1Qve2CBMwjK+AL1KAPPzXvgV5n
r6chZsQkDMx37WQNpNBRVLwRYy/tqkqbKYee3gzhFEUZcOOpEFkC6dXoPwyU1FkoLUMc9N+pN5C6
dxXMU6tyWziwhL5o0yZPwlSzvDCVmnKy6VLZVyHXRfSpGPI2DXM2SB5C8yI6nmUSTQZe6ErrZ3hI
ktJEuE95CHk35eEYtPZdQ7oAKhYJtAggqkAQV6vY5SnJE/DeeKaqCl0pWOtdGPh5yJo/Msgs3PHn
wuHNSyFnX0qUX15uuPLlVCexvflW+29//dfzr1+V//kL1v/+9+334v/9t5fltbv4v8yd2XLcyJJt
f6V/ANcwDy/X7ALITA6iipQoUdQLTCPmIYDA+PW9oBqaCfIwr04VdfqhHspKpcgAAhEe7r7Xlu23
b/LqU7P9k+t4f/1Rhvtj/FX4cfQvj1Qo/0Jn8jt+/1/8x/8/EQpaBnKSf/UgPNKg/L8/4dz/o1v5
/X/5Q4SCAhIMIr3hqEUoDpMY/EuEYrj/RzfQMKxiCbpAUKH8JUJR0KdQGac+Qt8LNCVzbSb6U4WC
PIl2X5si2qoJo5jm/owMhRT9cbqSbgn6YMml2wala4uayXEOtiVdlEdxXBM5WFZyTV/pPO4cM+o/
TeZiFTs5uJP+2qQZR2PjLeiuMOZejw40rtkpF5Wqc4PFbNM+9Z3KzYg2a11+m/OueGtXSVa8TQY3
/Zg0larsifXtt1NlTm9iN+aaI+usHvyS8+BS8RL2aKOoCSdFRlZk13Z1QdekcKNXhGFxfWuU0nzT
z72T7UZ1mLIzVQxdeueVWuPsq0RVx72mzMIKdFNRjdBs4iXd2bnTU0jWGYxw6P08ZLLZxXbT5rde
Kss3ThapE6kWJ71Txn78VI8dNW7LlEVQc8vRz4u8b6vXVt7Epk9PjfNdJGJSQtRL5SsylJ3GBU0f
7xsz7fIztZmjMkjzmiYAnY7z0a9oFb0almn8pmhtEgczv7Da6S1R557KjPc2ob+DZl1JXxq3mVSq
QTS2YuHQt800rJohv5uazi3Olt4c9f0YjXmoNGVe+I6arIqUxOuuhn7QZza3sbiX8yy1farPvbLT
Yk2dafepjCpMGlGMIeFv/nqY3Phj2i/GQHJjMhVKHHXyiv3QS/0uHyY7EM2yvLWkWaa7ypJT4tdy
GKpg0BvxvXenfAwc3uJEe3GdxHsrkXH3jjiqsHejrWZXbWtmXFvUqO/DCjn3HLpCFJ/pVijuaz1u
3sZkzz+VTTy6/pA17W+CamG9K+v1F3BLVaczwxmNGzHriRJO/A3mjszK5F31rWZqtLVa6nejye3v
qHJUxXdFm91UQ9dbe9us3DToBQkrvy2S5j2NXBN90JraWXsu2AzQF13e092ZUBKge3bOfammzgV5
PAqrdWVxE2X7Vt5W3phOJBXH8YPrjct8Tne6WMLSjcfJp4qg5747lMSbpa1Isk6JWy0X07gg/Ci6
hPvwFJvKXeFofRt0qmhEkKpLS1ZsbNObxeHsXeLMcf3KFtpXh56lyK88p9Yv9VabVN9zmiYhLrOs
W+lUTKcmLCt9Z8jNL4YhakIr28n6ncp3QRt2YhnFmWo5cvK9SCly4mTSfUHRKzn3E9QBRMBW33ln
qdaW1sEWMTfLimTQnbRTrQqi1G0M0qaK0A4PtsQ/ToeHUrdN/WXtx7IsgnQ2QdrqVGdTWJ4KRerx
wuded4P9VZvM5LzoeHI03zu2//xY2loje1BD+2Mwtk3Ubmx225IS5YnFnAeuF2SqqtAxNEcJ0Hh1
r1qlFK/naK730qbOxA1AD6Y008+5ohW/F35/6kB89qh7eNL939+Gb63s22//xZnY/de+r77+sJD5
33M8fnnowfInP2CVMa6tM//6cPyTN/Y/Z+P65/84GXXOOJraaDPQOeiIXCmT/SHPdFCi0yCgm9aP
QjLY+r9ORoACSDkdOPYgIFTNWMvMfx6MBmDiH2ciK4zqv06bxJ9n/1EIgyD15KJFyuUxAD2LdPPq
nN3mpopXm40q6liQGWS/Gva5JlTnou8rs77IFHXoT7QKHH8j63AmMkNqoPAUDA2h3PEpHDXZ5BSt
Mflqzk0YfWY6mx9tMQv5lbZUrpsnvpPjyuuP8dhiqfM6msWg275zNa3ylmzO5AtFrd5IyrO3IrWz
E1/+8SiPRa6bWb2QyHV9tg+qyC8uct30lryMyHUr63ghkevm2f0SkSubwsP39ZIi1830XlLkulkV
Ly5y3Zyqf0Pk+vgrto50p5uRtH9Od/pQ3bp2pzz4iv+elHb9yx5ECajvuXLRI/iHyNXZNJ4M/4Ae
9HiHX/fC4yE3B8pL6mo3fUR/Q1f71NJ4KHLdfF8vI3J1NvN5IZHrZpSXE7luvqcXE7luFvnLi1x/
dGU++IZfTuS6eVcvJHLVNt/sf1Dkujld/uMi101k99IiV3ezll9e5Lpt43shkevmvb6QyHVztv5q
kevmlPhnxKaPj3j65VdcwR/K2s0u+48pa9e/9zi04CqHXvIPketW6fALRK6bx/uSItfNQ30hketm
231hketma/mlItfNh/nyItfNgC8pct0sy18kct2M+itFrptn+0Ii183t+cVErvYmxno5kSuy7+O7
34uJXDcby0uKXDdDvaDIdbN/vZDIdfOKfpHIdTO3lxS5biKxlxG5bsLmFxS5bhgtv1TkuokS/jeI
XDc/6UVErlu+ycuJXDeH3AuLXDfnWv8yItfNp/5CItfNk3shketmtb2UyHWzm/xnRK6buf5Kkevm
jH15ketmjb6QyHUzykuKXDcv7xeIXLfcil8tct2ci79A5Lp5xv+myHVdFEdpB0zC114uKjV4U9Mu
cxxC65mkPbSWtd9mCtpR9HnpB7HMpRm2TWRei3xYUj93E1n5TlHQnvqgsn+yXE51w4Ow8kBjuzkj
/p7G9gl1vwYVarWB0ky0w1uYooFSCbmoSvuO3V2Dd8tvtcjLw8FsCy00u8R6mxslRKopGju5p482
osWz68S7BJpGc6KU/sSTBzGr0SELYmalSW6efNHJdhGIB3NBfxdkR/l5tFGl0sXk+cUc5Ved+15D
ivPTvAYeAh0ucONoGKDD5nhctfQKSzQrGo9u+jqQcWQsB2/QEBX+/LsFPoThI6wUcAabG2dZVRmN
XFXtx10fvRvmzHB2s+ZFlzI1e+fw84PR0qq5dDjC73Y3BzQaP1q+ZF77i2mjb9Lq/vVYOUqILG28
fX6o9cVsPhmaLBkGOKuzisOPHyDiSrlkVokuPKNJPJPa/M6VznDIq6I4w1K5+fr8eOtP346HNnxF
oPwgPG+mVphKWvZzDbygdtxVXxYFbRtDk+b/+flXRoc1CuR1aizLzS6X2vTWdTKrfYQhLQq+qe8j
2LeVca7BEK7C5ye2ftybicEwY2Kao2EGsoVtZFNlF3GvVL5Wlhkom6RD0yimEayN2+lf5dwO6kEA
VDgB8nlq3NXNAsDfClLflmd6OWqoHRzGRfXe+1Ofmq/1WS2DtkqTd2Nt1q/cIVFOEEyeeI3u6qjN
isHYBCbS8bIZkDuWUqFhlmU6I6bhK29yge7N6U51sz2xQl32OcvF6QsjL2dzJ12MEekFPZZ+1C0L
rXyLfpjtwT3r2ygLxypWXj3/Ip+amotDEm1ZPwwQNlMToxOLyfUqOvVM+1xXFj0sY6t+s7hpcWKF
rrvTds2ACkEc49DOBWnj+CmattBlPEeVr8Zp8dpsswURoJXsn5/Qk6MAl7B0eH50hW2+A7Vs8hIF
19pSjF5JRKp7maD3P8Gde/Kx2VC4YI3DZNxS77sE+qw9o60RhUWvKQ1vxXxmZqBlw9lyVXFii3xq
VUBpA6NjIg7iqzt+dKq62G2fsh8rUr4d5HJT1mL0baAhPtJuceJFPTUamLvVPoCmOkoqx6M1VYf8
teHjbmcRX1Rpa+y7PHbO1WlqLpdx6U/M7olXxo5sr/synvb4NxyPlzt6A3RArfxxaBqIwYmqD2Fc
a9EpUscTb40hVjgcPESAzOsPeVCsnhpTS2TKdzwNg1OGJZju0MlXvEWaRu3b5xfiE0+RhwinFyKV
h63oZrBo0qZKxm6FAjKxqtBUPfGlak0L0ZsC8gnAppn8/O7IiY2VCY2UGoq3zTJZareckkmvoCGm
UQDSIDR1OLI0SSs7M2onBHHaGD4/zaeeKQEJgB5INAgeNtO0G4wKWkRrftNLJFNsoBIZzZwPDU3x
DQ/43xiOkHft1ATl9ghCLTM64RUAaU5XXOhwl5GFGrGfm/opduYTRw3bL1qNNTaBqbS+3weLhQ5r
t0BRU0H1W+RhmS3lerEjLxRWJ3ZIs+cL+tOju+en9+SgOJyvnUPw4vTNoC3aMy11jcrvRmaVAil/
V872uwQJ4V61hbEfu8Q8MeZ6Z97syx5EUnZMFXQVWO3jiXbuAizLoEudm5Lmx0l14TVTcTdHSfal
Lo3yo1WqbWgpanuuj1N5YrN5HEuvBFYUM0TU9P1uP37VrJ3JQOWF5HDSbnq9mv0iaeNPSiT6q8VV
oh3i9O5KaboTJ9+6MI+nvaIA+VIszj7O3M2uM+teXkeQ+PwRxuyNEsW67851//75F/p4emvHmWt5
NLqtWN3Nw01kqSRqy3kO+qMcfZFW1rUH6gOsCjWQPeJzCxFNrA5+BHBanPhaHu9BjA5UH78ZTl5Y
QcevdnCqPkXxDRMNRevHeEmGJJR1V1d7M0K/Jnsr/vT8fB9vBwZ7OH3aNFBzddjCS20BYtbU2Q70
KTfO+edT3pgo0RGx758f6aknC2xJA3jGdYhwaTM3pVZTzSTgVRFNFKGjsNlAxqzR3SOKSTVIrUB7
wmZSm/wMAKP27fnxn5gpwTbnFW5d4Ex+qKwe7A/cHXRvKTglq8hzqnCaVc8gLEWRv7MHODAnXuXj
r9TgTQLxhaNHu8E2eurQk2aT7DhO9EJ85QBByJPloZZHGtycqgZ9NIv7ZnSaQzYb5oll/PhjYXR4
kS7Bt6M9Yr3J3rbzvmN0PA2yS62xVd/KKv2nP8l1FERzKoRTz7Q2r5Q16uJQBEUGfqN3kc3ma5Ro
yvnz7+3Jqbj6+tXjq0JC4XjddFznFfwSeJDj0lxjyITiMlXV4ZRLwRPfHgRHneWJOaxL5+nxOB5x
YzlW0KRioFyhJ2i197QyPqdJb7pA9Kz8dEhKw6m6Ej0dlAz0+B+P18X6XIv1FSlKZuyKwS1eW8Dd
dsiVzOvnH+FTaxGTE/V3Kh+ZkOOhyixVuW/NHMLO2J0DZTEDkgllqM9jcd50rXohYFvfWG3W3CdO
0pz4FB4fkmukyH0FJQliqO0btAq09K1K8B2hMdZ9AYnm2nQLdFWNyMUUSCRaKPNha7QnJv7UyBqP
dsUmuyvd+njitbI0KEeK2teWWr3nRYAAq3Q+xKBP4gLiFeYXb3AwsE5tdk9sNlzp4XjzgiEuquui
frjZpGkn4oELwKyJDtKXa50P7pJ8AKSTn4hbN3Mkx8JZhXgLfYpKNPDoXNTASSlQK6DU1v2yN4o8
+8g8Xed1NceF+65TjDg7Bx09n0I9br7MdWS2GLIJKzQW7vlmktEAb8Mz5zRUx84KNbfoDlo9ZD93
bvw+CjNketwE0BUdP0pUPqMktkzDtG1ByFhOe+ilmA6uVZlhUi1JYK/gIQsviN3zn802iflo6PW7
evAWsdor1dQw0jADPCq9og+HeFF2NZgtAHid+hpScHWRG8p1NEXTXkA0vol6eerz3SymHz8Dfw14
9LjuELdvVnFbp5gvOX0aunHcX1jCnndq3A/7Oh3+nVf6cKjNKwW948xWOaRh73npThqFG+pwbk68
0s1Wu06I3RTjKi4F3Hy2tFwLYEGTunYcpg42YJDXzHZO4dxYhVEgl+UQKTiUYdpZwfNv9IkV63DU
rnshbhMAbo9fqDGborVqLw6BgcdXEoE+4lfzVKb9qemtWRP2G66Sj5RijVUaEUJgQjc5OuZnEr5J
dUA97OhnWt1Vy2Uzd459YrE+mhrI6h8+pexz62m5WavtIB1TiQAKWULGZ2obzYGNycyJB/hoKZI+
X+1pSXhx9SADcPwAkwV5eaQ0ejDn5uAX4+KGFSyDwOqXNnz+XT0xlEVGm4Q2yHtOyM27avD2gzTm
aUFEFLyLRLWEE6dUmHuiPTGrRy9M07lM4QHmUCMh8N8M1RcgicpaB5KYzvEQzGjcf8vE5O1A2wE9
1Zf4xLn01NxwiWPntMnYkyc6foxeVsOmyEoj0NQ60a51qxnE+1RKXTH9LnY6eYIbuwkAsM9iRaDL
NPgH+r27niEPNrIsR78MK4XX1qk1hL+qOSgRUEZdceI3HL9wK8Y+C7JyMl6NhjWemO5Tz5eom0vy
Cqc3t9PVFc8j5E30gKXpHpRFgp+yW/LQqmIQDtTqzfNL5/F4PFS4ypy9XDjQmR5PN0c4qogcMgn8
aCeIXRsGz6QRBSTezTAY1ony0uNP72i47c0GqGMOU8uMAr3IzbO8qIYdpCt5YpE+NQpgei7fBNxk
tTdrZhwcKWpbU4JZn6K3wF/BgPZQDJ9/dI9HYdNib2T/Wms728ClgA8KVU81g5m9+N5T6yqkeNCc
SHw9HmXN9BLMr3YWa/7r+AVlS9FH8eRlYePEcFb6WB4UuPsnbL6eHGVNzRBykq/YCs272hiTxlWy
EFSfeohrV+5TGAMn3v7jb5k9Hji/Dv0Plvm2uEiGPJoN4WahMsy1nyQqrqqjlp1NUCtOPLYnh3L5
jtjpWd9wRY4+43ZhrrFgQlmaCIqmWBl1euX4k6KNJ1bbo6hSW1Xc1DS4npC1ezRUzUJU0zQPRSfj
L0vel7cW/NG9yKwp7NxauYhJk/4bj9JeYSreCmOBsX08P8qlwhx6CifeItq7JdLgrrmWck6UFZ0Y
6vHagGlNILJKD8imbQ0z1EWkc9O7ediMS33wuuJ7a9insNaPHyKYdTxUKNdwtIBvOZ5PZ2g5ENeU
ZW4687u+XpYQWNb0aiTFdKXCUrqqFgXa7M9+wuuo6/SoSnHGbEaN7LnGwy+CyasNy9loglNOmtL9
6bVILRGWPB4OGAwSDRzPrXbUstJkkoVqv0T9Aa5pp++XrM3LM1HCezt/flKb7NFqAAk7G6cYYO+E
A1vPRGuaoWIphOKK26fXZd4vQIknaMRmo19qSQbFMx0j48xMZHQiRfbUUuGb4/4KsALX3/W0eXB4
TkvXKMoE4ziz7Sm0ez1/lUv1VL7oyVFIXbMdYpCI4v94FHiFpM4iKw0dfRj2RlPne01op7K3j09G
7hH0nmCdTkMI98XjUYa4MoVYzCyMFmEe4lwsN5WVFmHMfXX0MYP2Tpwnj7csyPyUt3+kq4nm1v/+
4OFJBctSTQxZCG/c2VtVtpxHaU8StXbI1IXPL5InvrejwTazS6RpKoMzZqHrEGJIqVGXcpTaPeM+
IvdgbNxXg9N15e75YZ94qGzIAE3Y/omLtzdUr1Jn2KciCzspwf0NtBcYAUV/F6Sq7XXJWW7WaXni
K39qruTCyb2teQYi5eMHWwN6SyBQpGEJZRcsTdb04A0doLla6+eTM3mBdJNhPMS9wL3m+Rk/8VYB
UpG64nRde5r048FNB2B91wMOr4i/AvJJ0a09SuNsMerhy/NDPfFdUD1afWLI3dIMsonlVKC/eEjI
MkxQb+ySSlXDavSWE7vZiVG2+mXZO5U0k6EM6aFygkEDe1ks3tfnp/LoqfGuqCxy46VQS2p289Qm
7m0UFLM6tHJF3BQkwEO1a0Hbz5p99/xQj7ZLKthrywUYMtIGnEDHL6hqqxbKXClCcN3GbUQ3VnSe
go4tu7COWtULOctHFwOEkRTcx2zsyYU//wsomz6aL9sYHiAEx+tPoZxx/COoVee9NudiN1tqjs2y
ssAXLq6HYulwK7BLs8PNyU7LBYrt7LZdBnHULVU7DzTKdZHYeamqldrbpcSr4VOa039hno+F2yjv
E6dyGnkXzXlWZWeOMnTK16rMlMiFfqtGSuan+VDl2U4dYzUygmSuBqGGcqDEmx2kl7XG7TA1HnB/
O0nG9c8nizDuIYuX8rsmAX3fgaa3jddt6bTlV5Gbsg/0fk61XabUqcj8TJNZedE3WXqhOpmdURDL
hvnDlFSSoji3VxWnBg7fqA9mLR9Gz6eq5nLuF2CpwsxICvc9CRbdvMQFr1O/eh3egu9y/kcj82ts
ByE+pe6gA/usaMUqwsaLSu8yERb3bcqn1fhWmxUbg9BaZlEUlhTG8yCbpde+m0wQkL+1taUYZ4Xn
RaTnmEtt3Qso48YSUiehon7WpKMu9B0FDKMkXdA1kVDP2qRTxoMss4yXAx1ad0Jc2dLUCUpPQLea
5yZSwzqJjPkNCUet+lo0la2nBwmd5k50XNpB5LZ1o7zGCKaOXsvUW3Dx6bUuJcUzdPxUm26SD1oP
QB6rw6WqlreN3WDW4sWmO+8mUFwy6EE6ZzfdLBs+S8VQeu/Oiman+9j0UMP6gBRP1b/tIKimQO6q
DNQm91mcO84SQ5fTGzudZM4VJl56GEFFpiom3gp62y93NiSf+F1quYNQ9rALxqE4L3qg6DcQkBuo
tU5CAfZmHJ0a4wxZxOOcBZzaDgE+VOWpvmsdbrlkrKrGk++X2RijCQswa1Fu3M6Iiy8m57ceB6Wi
uHEXLmOb6S5VftXq39Y2Uodv+rKYwMUrvROJGiTxANpsfd2t1gVzL+pWhrFXjzHD8yF7t1k0l5gx
9Y3tLoc5tqrqXuqlludAjoUxcp4WvTN+ZBcDROrL3syXa9G7OjlZpfPmzvD1rFqxpHksjb7FRgF4
6beurXSQ2Vlkd9BPlXnW1A+gf5cOq2ZzWtoB2whFzPdN4i3axag35vLOrNo+fmt4kaxuwUNNRWhB
MxsD8iuL47uqjKoQL4xZvQLDFmE/TRJ+eV8odIxglNvbDN6OwnkFRlC074nrUn1fuwmJ+oBWuy5R
oZvXWqycibmg3gkAzZzn+8os+VD3pTrbruE7OUYAeNJkStWql0arl0Dtl8iSxXioEsVyikBN3Ehx
gVXn1AAuewWTVC/QhrJfvlqJQuUqjJKOzh8cNWa1Nve0BVVu7Xeassyan6lLNd7TValAd8a8Oape
6Xqs0JmaZi1+O/5cu3H+yRLt1KSBg02I+sYmyu5cPOnmyMP1Q9IWA0h7bKz+S5nNGVRcRY+9tg/W
bouuu3AANJvydV6rQO/OWwkKrz+0E2a4XTBwI3HssDHsCA8MI7PLfp+6aVIl55LdOsP8R/MA1RsV
PgorTVFp8iDtR7fRz7GkYft6FxXW3PdvqtwQucce4jmj9q6NQJE7ROiuZWRrHVJxrrDJnKZLl0ah
Tt9BZDSxT/HmXtt13ay7augpY9ZelxmoqzOhJG0KDraUdZ7BhNZH76tb6tQ69jKb7e+SLcW51NS8
Uz86qd7Vt6WD8TWdfjQo0WyIUWv9VTfYk319IFoIxikdhkvVbpzoduZ23r9XZd0Wh6KIbf2SIIRe
WXVKlM+OLCEAp/3cnLfRUhxGK9KwLB9FrPn4hsVXdqQnv3lYau3h9+a/UUtrqPOUjtdZt25qlfmO
nBM2CT7l5zr5zW6GEV/cxhCm8kE3urn5wpxS44O0s46OXVz2vAM/i8KDluT9HMipKowDLdZqcdnN
VWSF9kjQHuSZp4sPRq+7iur/pGGGs6RuefO7VYYU6uJ9oP9H1HvI8qkTJlozzAdiV8wwhqmiUXT3
w/Sixsm0vaZVNS33v1tcsGRr1tzv5hatrVfV199tLVql5Tn8MDX5O14W5tjZnbN/ysRicOdR/Qbx
UFQjjEzN7JWgk4qpf9ZbTDXgFVbVZMNkhIWNrQ1olRgTFM9LUguQZJ2snahtYoipC+y5EtU3py/x
kgEALjrMZJJYl94nYWZq895JoV1yKGFZMyY+3WCLrQd5PRsW3ShaX8qKjRT48sF1B/C9uad54ipV
rNHwaY7pTbinE/s57Q5df1/SC4qrpD2lPVujBoExp/uCvkqtxj3CmmqIi6DewAy/n2KKpe+jUSm/
xlWTuaQsiyEn591o7zWFfF2AqYViBI6I2/JL1y/uG5q6+ir0SrDtN3Y1Tmcx31f0Kk+MBM5vn4gP
rkax1++MIb/vaOR5U8AC/2qnlizPmnoybppxtG8wXI3lj2PhPna1dsJqs7MvqlEk/VsiBZfEewKZ
+CAWPOQPWiUjuYP4bk6BUXutdbbAjafs6nbl+1pz2u/DvCjnbTurWri6AKh+0uDxHdB8F1NBE0WR
7TPbil6pljpj0lEWy6dU4fw+b6QuzF2TdONZlklZ7lqh5XvbnTVzb6pVfODmg/M6pM5GpZEtEknY
lFWtBgON4mFL4aI/jBxv9wb9lwWmUJwxgZUPvJQUR6IM84xFl8Hcwp8+x2TAmSFqu3SmEZN4sd+k
0ziE6ax000WMbdPsZ1nlnOVlK1fC6ehqIcB+L/K1dShA0npOnwfobjNotdpWQmPSJ43Gujh5w3an
33VGDbwfg6/uHVYH8TsrnqLvCc7MN1qLhTxPRFHUfZLWNOCoTou9z0PLhUoWjf2qicopv6nrpeoO
uomzwvlUYz637w2pT+9yfZEiNIWjpH5mdSOXspqlaXdeCUX8n3NjwG5OGrgELAInqtWNoebVpEE6
Fsr+tCUDOWBi8Dh3q8R/5MngEKnQdvGP+DGMTldamAtsrRhyUL3T1UMXhioecUb4GwYMNHDVn7U6
n/3fXReEPfVx+NBwYSD6Lc4fWS24BXs4oftqp5AvBkDgH8YJZdFwnvxumVB1ntfuHxklVCMFrIsf
5gg6Dl/uxbOWCONIkPecG0JnesmrtKhLE+7tKTcEZTBT7Y3eSyzBLVobyg95KwYyZXkn++o1n+W8
4KU0cfLZESZQ1wlx7e3SK2YTqrWeXtaatRoGQZtcYAvXeRzGceIaIPGxZN1j/DV2GIdU3psBiUm2
i6ZURn5MlTg5S0dF4MdEe06O84+bOPtIRiSIFyUqEz+pJ+2DOSprExQ2pdmeDGi384yBXtMId4HD
og+qQQ9YHJcHhXi6uUsyY/Qb14HY3sU9exc1YSfHHgjvz/KsxRTgmkycXoQUkQbtXOCWh/Whwp2F
78tOleFAlxLc6crEre2SWIVbWw6OPzsjycDfo2a91YUd3OwJirGT3FFYL7/p2hJ/TZp6/Kr0U/Jp
xMfmVWXRAUg3hdJcL1mf31YQeyecqWbzQ499VndQc6O6bXNFZc8sAbnvnckuCAowD4Q9TUBhHGxt
0vJzoyi72ygl+F7wz2lLiQdBZbxpPWHNO1RHTYjlls1ZoHBqBfTStoYfFaabEgxWXFCHwrCvjTnD
/H1BwOTt6ctX273itM70Lqs8Nz+XZk44LAfV2S3FwDnkdynOf7vGK2MMdRQluc9izJt9nC3V8jbr
5xFvoVJExoGtuL5yqFjjXWvgA+Q7vWdjd5Thj01LhfddbfXpuyoV73tnWtxshywSc9CrvUVp1u04
z2iqg2ZvaqW+iyyu5/S74IboT1opPo3jiLolTowSBxtvMb5gbckdSHpaToistO/cyKk/l9WsGBcG
svQDNVPo0NS4W4HXPTnhPWqVvMGPJ6L/IkmE9n6oMcvjMF/ij3bVjK/txYw+eXJWbnpD7288xRvz
QzO0Bk2a0sIu1ympeO3SLBP70Sy7dOdpkxv5SZ/OV6MoJnUP03/67EQVXiWWMssvGfTm8qIuK8MO
o0l3DoWKQobETbx86lRzKDg53Wo6G/LO+DyOJm5H3jzXnxo2j2Xn9G52pWe6+h3D6vH1oAwNS0l0
9qchLrJbCM7AznsMHS96OyZEsiivDP5Mt8RwVtB4O4diTMvvk1CVzxXeiDoGM/P8Nq1lhBVMvRTJ
b1kqTGqn5VB904qunYNx9vJ8NytmQaZgKvpLpZwaDIyqWXyPbTP6OBtNfNNzhF/bRSLvE2m5pT/w
1L44QraXUyk0Yv2Kd+7T6zNpQZEreJoVRbL60eL8kXPFm4uJKmrSv/ZaruF+NuWSW9WcrNcE10qv
Nb2cqn2jphb5eQw1p/3QzUPvZyK1nAM9H9q9LXPL9vGaVnDOtvjcdfxEHRJV3OHDCSl765u4MXIr
pfDuUn9SsOEcjQnZRj5N9cVC4dfECo2L/U4XkoYRaUp5wNkKcwxPlhhZ1b3ex37fOSyyaDDN3yLh
Ju/Jgxa3o96TB+Li1+OJ0nj4gEU4jeNtYrvTm7yIrW9D7RVXI54p8QX3DsPceS5BzB7LK1cGeb+W
c9RIi8814RRyP02ed8uZXqfhYKXVZWargzxv68L+WOPQdjVlymLtNTdJ7mIC1v7CiVvvTeJhKYLe
MUdX0BmTFQVzIsTO1SYnPxOaWWUBZj3mV1cYE204WNRcmku7vDfHvpHwzjucbyJ9VkZ/5s0cSqqt
WAINyfKBsuo8vWK3sHC203N9V5quHHGUawbCWQj5OGsxeZ7O7M0fSPsZt1ZuxG/zFhdLP5Vkl/wY
Y7wo1PNZ/V7gOXmJxG/dwsle2ft2SBsnQDkjrx05D5bPK9R4AMtoBwuarN8WozcmCk6LXfmDq9hi
h1NXaQVKYarn1jAyTQ/hQxYo5eg4Pt+z+YWaZvRObczuzqSF/iM1ivkyLvqM1sCk8O7ccai/kgks
rtu+KT9n1mKcg++fMN9RDa6/EzUjLJvo86cLbfSic6PqCpdxcXMNJyWS4y5SjUH3NTMSPFn2DPIg
uoW7omcPXPZ1WiPYPR1xPXBLHTFfaTONLh3F+jjMnXXl2Fn7qUhz8w5PLzPBi76Qn/FpcXCvKch/
Bl1Z2yXbXlboftt37qcoHgmS+8SLXy2WmFp/5iFeRX2OmaMaT/2rpo8JUlSt18I5wj8UKZdQbH/m
3nGvWEl676a2ye/WG2QgdG/UB7PJMPWah3biCoSUlMv/ktbiEJXKeBW5GvR2m+KshDOvO3HQJbXb
77CtmrEL65bsA6350bXe2yN2DtyPloCmS1y0qLjWZ5VdD60/NLZTB7Gh2vOF287tJ32YzVt78Vb3
MWWpbmqcJO/wqMFoxsvj/BYnmfqLpK36CmVEjbuonXoT/p+q8YE7eynxKW1TXK1Tob3BpoYjIEpc
bP4sxXZupkp17nqj4SpH57D5PhkGjo6xnlH62G0+FRdSzYzLArc9jrDKqPvQwMjxQ4p7BS53PA0u
pK7ZCL8jasEYrZKd35iFGPz/5uy8luvGuSX8RKhiANMtuYNysixLvmFJss0ARhCMT3++/V+NNS6r
5tRc2h5ukiCwVnevbj5x/02Iucr2eT9XZ25JR0yKq1K3jUs/AQ4Ei34kXai80hsJ4MdURPZ5OKjg
Z1bL5gLNPFVMNVFi2CZcHkGWSbxCepzOyRKKMN+FXoeUvQIQCyny3fa6gHx6Jx8m8g/GtM7B8yfy
1RpTkhLoaD28WP0c3fnI61C9N2QHEuRTVzqJtGovITZbL4Y8Lb5ktTJd0pnGqQ7FMFF7hcQVurFx
s/rLGIlgTuq5c7fESHu5kmG2RhyFpngIy7UPSOowRXBww9E+8I67jcqN8ebaGcQLEipynElzdoad
V3nDVcVE3HxGKNDwGIhZ5xdYwHM45uSa5TF7kTiLcmuZjlbWBcFOeyGT6V7GJiMByy5Su9puB1P1
0X5bcnW5Nqv2aMC81Y0jsQ63xexzqjVBBqlZkdBxVgQQRftNefmzl3bba08yRL/jHaqrcTGOTbrv
wOKuVFp/M8QxvUV1JbPEp0IhTsFer8uAoM8dPXNzY5ZVVHcWGeMme4g6QODd0rqGnMh0LPSL7a41
ZUcxyvFGpk7m78Im7Nc3tQlriBtl+ApEaHgLFqU6neHgKvc4FYQ7cDTp6N33Ct3sez1s88ucjvaX
ECLxbJ2snA9nm8bntp6j95qAxfwQ2k3ztIFdfxtbQRjY7Ir6xSo4dWOLjvvrJsooj3s/ag+29lml
kT/O1V6QRBbulzElDVqDdZNL10h7u8qqiJploy3+4kuiomFDHNwAXADsakdoRrjEuTu2yz4My5ag
MsD7L2ohXGtXqK0R8UIq7YuRJWWoExDZu68rfgwhkj2XXsI+GHbWti7XFM99FDdrtfZJDaJX7JnI
r5HjwAm9inXyw+y92k6Qwmr1/X1YijDcOyFyl2Se+3VOtsJrQKaCkUQUsS4kZ4HO6S5pYbh/OWtg
aeC1tS6cMy+au+99OrZEtQVj7yZgzJmBwXdHkB7ht93FIB1RERvi4rDPEADbkdZdXifNtnl3Yzmr
q8kSM3MbZiYYLtt8n8i5RdeIuLXp5oPjUGMgv8nIYau7mgS3koG+h1KPjsVfn9ob2y2p29Zys+rD
BupLQjVZhPd1hYYgXtaxA3FTdXAjs84NYtP54w80RcsYA4ZY3Q45a9Ptai1yAKsuyu6mdUW8BFCi
rOOEbnbeeYsiz9Kro1CzdBx5XaXp8BBJshQTs7YNsSiTrl6LRY5s0/Dz/POCajoWxEY9OpuMbrt6
McsRiX55NzSZ7ew8fCHuTbTOYxyR0xUkjT870FV2PlIJWINji8MYARk91XmZbbutzCabWOem2K6V
VLRqHsdgHYcMDxHMSm652Ylqm6vLQof2me46glE6NByPOavKoCUitBmsQrYZm3HBB1UwL0G4XkvK
N9HJXnYcMzfcdoWPSGHnndKC4xBvcNLAx3R5lU1lrGNOZt85mKp72wYzGTBuJEf2rcysycACCmKv
qjbroLZMbTudOtPj7IlaxLZdrAN+GJK0rCAvgjrp6g7ZN8HOy0K+OC0KwtpbpLDqZq7DnByuOZp7
qv05vIYk0l9TxMUWAgCgkLjQ8wbqZxuIgGLuN7RzpKreOXbB2VQRhvMm8mIDlJSRekxRJXT7OhCE
qwn6g7uIfNw5ITFF57FlDRs481qp85Q8UliZBVom9hipIsKEypVAPTg+AlPSraUBWKSnE6/s5JdI
2/TVNpOPD1A+NhmSvT1SCI0joTYqhJNaA9PdjQUl744MC3Veq5waY8rE1O+mOZ/enHQlW+4UTXxV
Eg5mnzsmFY96k+49st+tjj2TRiCsVkO6eg3bd721HgBYnnnm6/9Ihjiaou6nM+rlVjSpeRJp21f7
SPflT4+cvD7upmV7m1ehb921yX/2LbYdNAduetutjc8WlLbO01RJskcnskDPAqd13tORLY9bZY3B
i27jblwa/T0g/Jbst23y2A/CvGIMWQffZT+W3p5zTt7CoA0PtKpbl7hklz4jWRDfG5gJDrIoJzGW
eFVRXs9jBZ+UmX760q1hvh4Dd4vYUZxA/9SWMx+p1v2fYkSYl9CMhjeOM5cgvXoZvoqlprLOzWhd
V+Vpp1nyPL1vOD5NMht7uoQcYeIWtW8g4rQYbP968TbpQ83U1f1ir9S7XLK5dRbhd3E/cd6FwcRm
RR6O9dCT+dhfDmngLBBM9eTtMmKnM5AM9BpnYy9rfeUN2vV2xm7WXzyh02ZFqamSDjj1yZ5zwFJF
/uscexLYI5v91TvjELTBtesUItzZ6vZendwFDlHjrFdse4TSEtBMbJUfivZXKmopk2bJe1rhyW0f
yiUaZvKLcRc5RJK8REb6CvteU4JYiY9S626g/NdsB2EO+cTwxsg0/GJpiuxs8Q5FWndTrNjrGEma
imA9l8zm/Qy9spRxbY+yTlgk6/M0luIxs0tdQAVr/UpuMWjtRNIRMZTL1N352t/eNSfPLUizTRZg
2Tp3PcqUlMxUItJzsmCn3VI2tv6WgvxZx5K8srvasof6MvXNtsU9n5d/YCwQ/q8Ukf/QLnDk+3oY
qOXd8JRBZcwgigQ1b/7WKOJwGdXUNLRCKwVNRFrwncME7LjXZtJ7wpSh+BepiKytV4eiQpM9fq/g
T3sedUat0DpO+2YpiOl9M7AVJ2u5sGLD1gp+GddaH+Q6TsNlF/ocOSsTL3YSTN7yCg4eyGRAiXz0
XUVwUiHRkJ+OuaWDampdyr82g9DAesZJE0J2t+dymeyXVVWhHU+OEpcMurc//WAGeFYDRDAF8dh/
G6tgChAS1HD4Xhb05/Ug+D/XeuopaWVQEc2qQu8XvIcH24GK4EQW18xZNXKgzTIysN7BToDFGza1
KVHQh87VqmvrayUkxL/INq9I5gKWP3asFDI+yMnk3U1r3z6o2V3fFoTIL9wQCdg0G1WzD9aSaEjZ
T4M5zqbyLwB8rDkmY2z5QrXUICVzU2ERW74J97jaxn2xvKZ4QiKbfx8dgKit7Oz8CE9dP5Ei5/3U
W5sT1lVF5KBJuLm3ru3l9RKFhHDtvSmy31GPdxuByiWD/0x2SnVuqWr+1myZ9i6cvEn1zqAGYSE3
wvzie1zIdMx6eOJiqlZKPJQ3PTFzpFfuB13IywGHCegmYu5+pm4NEmC3YbrL9ezPh6DY0BYWo2cJ
OoZWDNl15pU19wwzIJKF9boe2nF0q6Tm3V00dmvBJTOE+VN1s7nvmo2iVqRD6iUrecHu3mu8hbwy
q3Ktyy2tdBpjRuS9CGeBEWqy0CGPlwb2IVDC7pLIE2I9L3TuPEaehxuAZefUBkGLb0trbNCZ7FQH
xFmadrdV45KwGk1z84WkroKQ6bbcgAmJ27u3Bn/KDrMw9fegozpKigZqP65E5nGeOVX3aPrF+4F6
HnymUWMbxNowDSOfJe6F9rW7rs52pbQku5T8QdCmKfOCWwTdZMOGnMPbLjdhz6YkvJGxuglHiEPW
1mN1TKs+KC8dtg+Q57w39l5GungsVbYC93izKPYtuiTGt3IHWLkz/pY464ie2FabenItOoe4xsMi
45/rbec3zkZAcrHAcYycND+HrAzlDsbHvvDnOiWrlgy7C1+FYsHuZV6+EPxOrty2Mdi8lFHRJkKx
9yVT7uR9LJq27w5AQtndQOphzRyLbz8JKx+/MdXC59eMKQKUte6WYZeTEU5MqSAJL5Zp6JwPJd/f
KzoBNkgZNBBdjstmqyiz+DgbR3exXQAxYGjCeHtc0lpcMmDSm7iUte0eK4N/E6dBkO7lQhMRS7VG
h2Yyorzy1jn143CxliLOJtyIkqoBUD0LV9/72Xl9/q1hS8l5CMF43tqURLsQDZR82FQ1Xq3Saosr
qjP/au6soDl6xOYWZKvViGqoHEBrbHsiF5i4GAEAs2Usntzz2peJUHGyU90iu69pur4t9ATMwYgW
U4Mt7NKvKsy6lSnKLUAGxNFR7qF69WXXUaYcajB1lVTEko6MzLr6xh7n9l1UhNJfLoxjnzFxPb77
E0NdlpOP/Q3QPQnkhmHIlU2p939FU138WOFWf1agr0+y85FOpEQCm8RVGdWb6SnNd8XUyVuD3AOF
GBws3knTukA5TFIxFbEOBJzns34laZlNcMxByzlJTKCTUhWE/pbktuaxCbtGxk0+yKcI6dFrXtnL
k9UH4RjXTrO8NnlPK1rmk7inntieTNnz44Ow/irlqJ/U0loRSZy1XTIohO4E5ZjUFC1r1hXMk/uE
AW+wmyYuMH0BasjRWIAWBzqM7XGRr55t5FdGkcZ7KWhQyZ2dhnfHyhrqEZqgbpdCa57X3CAlXTq6
lwUlqZ9UxTS0aFZ8J7tUk1uSXt8hsuDTr7sjZ2H+FsjZM3FWrpuLt1Nf+Kek3qDYpTxAO0ETHPCt
pqyDpHDcAhEzPmHw5+RsOvFpT2Y+hhcsYx0t7VUTAneSi666J+xtqh9qmXTL3MFW3TYVled+nTJC
czvo3XoXlZNcDksJrd0vft0na6Akd5YyKbnfUg4YuPFw+d4pS73SEDC7XdRieyTI1BrjUPTzo8zW
8sFZJxvQyJ5h4Tg+2i5BrwEzXYWmvZ1M2t/U0nG/6oZO/x7YyZVJj/Lq+4rO9SVr1/rL4CtKbPTg
JZqwInWfcm9tmbpfC/dGQHPnZ22T9a/kSp4UiPQgKp6xbjPH0WqUiKcx4rwQ61hCJ5Hm/uj7iFrK
HM0vaYWN+Tkx7fHdpwXNqDdcvk+XIiEDgbS3Nc7DRaK9itToJ04+ePdFsHn0T3Vg2fE4Ovb94s7L
fR14hK2jwylfUdHReKxm+rGQ0FjH+XBaucMgi/Zs61Tz3CJIYxFH1VIkAjDAiuEL8igGaAJ+2nyV
X+eMFASJlo7m7J35R4c+l2N+Ss8EEK8ssVZnsk4RCw3ZYu6zIUVWUZ6k9rGUc76iQRvFM/14det6
wNs87VLcdtpkdwzuOEWS2o08d2wD7qtPsiQ+Ms+rcDJox3AXAKQ9ASR2L1aGMcc+sCqw2EkX9g06
ycZPmC4BrKJH8z30WmRzJ+ytCDYot5p7ElBp6kTv8pJzM7TrjmXPLEuGSu9Z5G53ikFfrbNZQLmz
b2fLa9h56aNH5cJz8sX4ZrsbzH7oyIKETdtbac7FnD/ZaeGlF1YdzLdNjzPMgeXPZoYcj/Ox9RBy
k0E/9RnVuqvBmOqO4G4GePSVkOwncWAyo3amkv0WC39Nb53ImR4mJzRvkzRSn9m4c1w2FfQ71Vqb
QkVK7xXsbmbLC3R21pLfnoO/Fu3RmnvUPKS4dpfc6oCcIXDyPFkR7v4s/BlJi0gXPJus2v/VyZyI
VqGn5vW0JdCZwXN0vMbKPQ9IRce+EI70pQ9nm4mH3M0aTiURAsmAS9xUmvECJDF+erMFlZh2G+Ab
+oN8a6ddlLZZRxkki4vNa0CtuxQ9PqAFio9DL1Z1o6KWA7Pu69lh+Wj3QnnwTHjbWG1F3+SrB8ss
5fvcbsH3HA04Iszctb4NW08j5FW468glR2GTORbDhdlopZTi/uR+YxWWV8jx35d0qPrEbToqvKCg
Jg+20MH5samss9Lp0DAtG8Qmm3TZ5/sypEyPJ0H3GZdQdAiMotkhhrzOwz2Odox9+41wXxsEcOxQ
Lkdv2UzWWT70fBKA/dHd4HTuXQfq3OzS2Z1feoeTksUn5zen6eFESlX6l9OA3oto17Z4mlcoMnCo
2btm8nlmhSOozPcjYj6NB1Qn6eADBXPha9u64MVpRH5qEY8qWjLEayfRYesRVXWc+qlgk02bF814
7PPsDu1NYxWLe1ZWnXVoxGLkkQ21J5LctCaX+20EBsyTE4ZQTReqgfO0T+whOrowZgLfnc6WyKvh
GOrCHxItHADeUWiGHayxg9KeXMX3xEtINdol4/mQHVN4rebCqsBNgcSvmWIDMWgW5ZOsnmk0uUAR
IBScFbnZT11QuYdwZuTnUI6ufm5LZ/7J+FXu47wFy7wrzdp/YY5WVFeIe4vLkt2iToL51EnBK/Mj
QhLUszig3npugklcMuMNdR1sc/kqczn/hNfjqloNKtqBVVXhrZaEwcOlqI0eoFUeTGsTevobg3ed
d5l7bfEVoYExFFlTNyYmLURG68sIkkp0h+rqLANGGwihzofrCXH5mIRAXNtZG61dkd/Cry7OI6qK
7Y1ia0IDvxCfPTyZTDEOstdYbQXnAvr+1XWi+XnJ3GU8wsOH7S6iE0ZXMQpcIOmpAbSzYBMvEdZn
2HMx/n2TjyrKUYDlIQV1234ZoO4RU1mF9SaQRDS7rVBeuk8ptJFD0Y7WOzmgC4LdPn0AclwxJXSa
kJD5UIvBp6omQJh6WESPpu3D+210ZwuCcuM2mb3uj6hr5+ttGjYgt42dYQcZMj5kCKVHOCFb9eCY
oXoqWqip3di2Gs+dabEoLFW9gg8PHluOthWNfogYxEYmZozZ+YjOFbSCYNnA2WLXqLotSM968OQC
+yOK2qS1HGhCaLfGP+D31WX7Esu08ABarzibXAc6TiIdx6VJb7TIjZ4ciCpXZF8oGOdpnzMWeoFp
jA2qYjVC0BAPLN95sfAy6Mt6TWO1sr3DHQLynM+RpIFGZBKg59pK+9VTjmJwuMEuE1fVSS272p3k
j3xr2ANFIQJkzG4NLhuV6H7jkc36QVd99RUxotvt6eSXpynL6/xcUGzDZxSdex9kDk5ai92xIo3f
GBum0LavZwqa176cwi8CnesWu8Qkpfsq2pgh3VzH3OiwcL7nrRN4u7JcrPPNy9ruVketvp/XxrPQ
a4So1ttTOV+nrtKJtEaUYFThgpHrxh++NXlFb1ti/8kmj3Az3YGGy3u2A3gjpsyQ4bpNJQSCNzHe
sU1tU+KWCl1jVwpzmPv/nQPSRFPcWq25ZmuEG0Y7lD4zfVGdrdJblx0iByhBpD39y8qE3LDrEbn1
F5gkWb+ypQndoyXA9RKgAZujxPLLdcfmIsK9Pbu0nIT5mh915gwzRbTKnvDSne7XXE+cMJ2fveZ9
sf2yU9iSg9KReos4pPXe58OCfejLsMdqpgzQgq6UmQkrHoJb5gTKJ0wuUOzRbqt3cPnmte2CYo5t
oaInmFtwmXkw63XbztErs1coeGCJvR7kfyuRKbsi/FGV9fZW0E9xV3aFjm2sg0kmZVF65kTheVNC
dnj1vcDDVQFkbRgJSNA5mM7iNMcxTBEC0abdagQnlsXLz6DqLoZ5dUxsBQ7aeiyxRI6yqMz0Puwi
pNacLV51EWZyyxJI2P5mzCpr3QWWb115WeObXWHPVXukZlTf+pZdmSIOudHodGz9iBzrdySm5R3T
uwZtYeHUYo8KPL0z7E95Qmlv05oV7fjFQR/+tYOvefR8uAPJ6XhVt5X7UFaubO77ch6x1ImKaT1z
wmn5MuTDgN3ppl3sfrrKpMe1dcuHsXMH0KZ5ZVBltTYQRmoXzFE3J1Thns5I+PtCtrSIy9D7eucY
vpp9ZoqF/TGadXNOmrwzMnQ8yzACT/XYHzzX8Mc5IzzvXbF1IsHVrMWrobTX8i1sEUscGVKb0uuJ
vgYRV5BODwtauZ+SdoBXbVvzkXocfD2VORKyFdULkgZjVW+zXtLHlOr+B+ZPJ2h1XWbJRkANuGf8
xn1hBgR1R81I0Aux8xzk2tjRsa9mBbPKVFB9tqDpfKA/6aYdjc6AZN5jIGi2t95OhorRx1g5TlWh
KgEY2aUpozHUkUFwBx5NtekxCXBZ6on9tXAXDuDKHjmeENS4T87aF29LiJo3qaqAKpcpR90nvRWm
d00p0Ra1s6LIhWrN1aF1a/+LqB3EOyNje3eDsM2W9GE6MnIZMvhy0wVW++gUgf6O1GwThyVY9TFn
NHjbhVmfXrCkZLVXuqYyrYTb3NuhCR/yVLQvodt74jAhJPg52sXyNuXQTYAspbwZNqEehnXmOc2s
h9cOcn2h35z7c83Q1bS3vQV5Mb/LepRb1J0tokwRxACe/hhUkb2sXVZ+r83qfq1pen+M/VIX0LGs
udhxa7HGGbpswCQPp454QAf/rapgZ2xVp2C49bRByAdhd0Rr3zsJPVLWchrCw1EyI86PRxeXtH2m
TXBjSk8sbOCV7YECluWz7lTxGKUquoNABHuZ03QTJ6hraePQFwy5LIWkCVjZ714pJWhAnBzFl2kZ
e4gZsUrf/BzQ4jBEfSl3K6qICMWXWS/k5tdYX1inc6e0+qrYyykHoK3Qdrh7uw6D21MH6rHVjNv5
0A6ZTtJxAuXDwcm5GqZNfs0Ue1uMkWZxCfGK7VKoO4ocrJv1rxlXmKuir42zmzTeursiZL4gxsJo
mRLP9FkVT9sqnpl35M0vK4boYbHZj+4S4NfSo8B0eH8UbvGsWocRHNVE90almxfTtueUEqlt85lY
jvg6F+72NS2m0UYafkKc7dAZX2U5uH2yzSAyyeZZdXryMVyh3kCP7mreqohr6mzIEjewrxkc0zdh
lDlOEtg19X4msd3ewRjNC/s/RL0zrJC+26Lm9IBkVGZnlT1E96LJcbmIIrj7S3ea4TUgxoddatZ1
YNiCCuDcKWUk4sG40a1ptKBDNRDwe1rYpmQgsWzbe2e1EQigHhsYp0lZTtAk07jvl3ztdtpabJmE
G6PRyWKN4+vkzmLez6O2y0OUR4ovLY986i+kqBtCuiwrdzbgYPFjyYBo9uMm7CmpW+bwKddWhfgi
6p3iAvexqL6epyK88wpV9Tt32ioGtlrUdrcM/0Bvj0ws8DB6t/5hq8YeDmu+pctuXQCvDllOubyz
eYp6t7G1U3GU8FU82KoTNviQkz4UfUCF0ZeuEkg+J0qTlU/4Z9Us3ZQUGYra1qw42vSEAFw7vmue
Uc9K6Mh28K97DwY6cbe1a5Iw7Er8EWVqo8FlP6Nld8oHY5c+RTOYKpq8ObKpA5kk+tGm3fq1rezy
VqJPt07SQVBkcNmA9rTtfoXpREsIwgtqCI5IHVZ6UDcmqKzv1IGzSWhcGgrTSYe3duf29jGV4fY9
E7N1jdv/ZF0yVub+mD3bPcE0FUJNvDuycyDifIMptZpbxgxcGzW/O+YQ7sQbJMiB+KKCpbTucyIP
VNJKixc2WZb3OA4agrkffYheZQ3R+SoyMx9n3veXjXN9OZNgHOelzmHC3Qk0Ca+x8QppBGdniw7l
hpqBQ6SyhnaKtwFo4xgWvUZ+EeVt9liPEbSTaicH5VSjwnu/bpHFcghlt32FpjieeMrfasubbk/t
H6Icq2IyTIh2uGNiMn1XHVhyMrkLfYdcwgrBiMmYLcxxWIuzLl8DlFoVIEZd4nO7P9kLvlfAbvjC
Ol3+mMvG0A9bUf/C/LhfAbc11Xtm9xo9RKoAl6IIQH7nqqZ7tFu0AOy0KDGkh+NxXAxF6e/4itfv
0epvE9W9iypkBrT10ONQTKKYltWDLJhqSOCj/Dcv1ME9J9PgHto0g/Fm6eq9ZTJN4a87t0tOu/N6
cEogn325GABtL9yQSOZhfXtSo667fOmXa+qZZvDPMrjtdZ/jUNBj8daL62HiLD1TbeuehyAlWLFi
L09j3y6dfTswFvhDp9Z26xdhZeIZicV4JtstLC7Drmhs4PnMBFeb8avuiQ5BPIkIWBQSqLPUfvJL
6l0zd/ZL1WwgajZ1ffkeZeUkYhoxFIqprUR47Ho049+Cvm8jCJeo8dgYXEAyVLYZEDzyn2L9irZ0
ImEjyhb74HZM8sTtuK79J9POp3nqf5jTSoa5MfvEuoFpLEfixff7qHNlr17UI/uBDpbOdzG2aTyq
fjwGal7uhKhOEQZpxusy465So338+7D1x3Hv0+V97B09rM2CwP+Y2MIEqzaIVuqYwSsaowoh83hm
oRF0me3sbmEoonjzZHaplwpR8N8vbn+c8/7f1R3LgnNk0ty3Psx5S7ujuoI+jlU1lZjyGriPEaZZ
M+u1r8zs4REWrsemodd25gzh9Upzj1ojirNWsjdCMO4UypIEBDX85Nf98cdFJ/crvFBwhf7gCdEv
7ISjpCFt6gywk2m1DClFBRaohtZvd588C+cPCyGwGYukB7Y8aZ/+/B9+F40FzgmJ2cQqpeTYaztl
I6mjZtkreq0CgRfYYsaMOkqCgj6Tadm9atDdUNsB/fe+ef77L/poTnF6OXh+sCxwNcV34LR0/vGD
ulk2Mzx3wz7shW+yCFwkcoxMBXGxeMtbSonxiTnEnxZjACngeyefXZw/fr8iIsmhVQNcPCOBzp2P
1ISy10aPa6zlHAVddOwa5rdb1/8k9uHfF5Y+amP/tA7htqMPz371BcMiXccwYGPNJ3PT9XqFQ7tE
I+Gi3+7Nrg/7/iHyquzw94f870X2+5U/3HLYMv+I+gayEQc+Br4Aoovuay21M52DSUGs//16H+0q
+NB9Dzsaz8KFG8Pa0+/5x0sdVq+1C8l2U+nAusjQt3Lkdu3536/y76XDVSIXy0mKD0iJD3fFpQs3
6lnL7mybC+8kfwtr+wJifv4SoLn+ZN386SHiuH2yBIMUxP7p95sKZZRGtWClasM5ZoCKExDIbwzY
2Gd/v7E/PT62a2mRY4rl78ftciYmQUJtAp1jBDEn5byaMOmCYWo+WRd/eoKhK6l5MNfmzj5YMTE3
pvVScBSlvdOfUyQx+MWscpGgJmUEWoMjf+J59tkVP9gy2bT2fT2y3XW5mN/TFYQtMuUJwtS5usMV
8jMfqD9eUCID4Q5PXtAfTr45QEWrcm7RwN8jYM+H7QJzi5FR/9m7QWkx3v33l0fWEX5aNuahGM/+
vkyK0Z8pXrjg1gc9AmsTIXRa+v/Hm4tw1iUIAuUSu8nvV/Fb7WVryFXcNAPHm6L8fG5wWkiWLAvE
fqyoaT75qE/H5O81BPpqh40aa7fTZ3d60v/4qHE8ycrmtCpTR9kLwmk1lEck6FF/YMIF+wBlD4zV
5PZYRvu/P9M/XtoN+Bh8Hqj0Ply6jcaK6pvpZ6Af+/upDTWg60nJ3z4Lh4bOFmXN9PSfL8rBxNJh
2XjYQn5YqimC9cUQXQXiP1nPjAkpWAiVFresIfuNegeR5swIYvrJ13+6mQ/PGRNY+G4SFNjaPlpS
TU7R5mHPPjOkY/jiMPpdUq/Y0xkRaeMhY0L7k6f7h+3mVBQSCOPaHIj/2q3nyKDyq2DWEKjuPAw2
D6NwrcPfH+cfTj9OAi5kcyhg8flhxW5puLkeut8Ym4j8wCJLj8MKnO7W5aGv0hCQyZVH6aJh/WTh
/mHjDrgzyeXZvBmS/n3hambfA0ZNuT/VLRe9GYME5Z6HLF+On/g0/WGhRhzwxIlgZoqX6Ycjvq8s
Z5u9mjXDEOBOaDRmi6clk0uwSvcdeuVnZUefRU/84QajkzE84UGejQf1hxv0OpSj0cSjLfgCd5ZG
l8SMS3rMLMYV/v4W/7BWopMPLREbZN4QYPX7syyZPgdO4gZTnIF2kUHQNPfeZzZw/77KKe6BgIPw
FHRBMNjvV7GmkAiPnlQWgZPArZoVwr68nD6px/5wlZNlHv+xhWJE9aEvGBlcqRsv4pgNEIt2duMh
28n/q/FxSCAI9QLO2BwI5CycXt4/ts3FyqeFTqONO9Qj9a3GZafdtVqY/JN94w+3w35nY2VvsUWS
WPX7haCZZNZ4BEhsM/6oRe3oBOXiJ069/96cTn6UuHtiJBKE0vuwKTpMbMxLA8bpWJ66YA8r1n0x
IArplmZ09oxad+vLf11yWPNipExKBANn3Nvv9wW9PQYBAAgMvhigzyqdIQWstlR8skP94QFyS+gs
HI/Xxdr7/UIFQnJwCqpk1+1ojfKwO3Trsuz+fjt/eIIkuFBxWRxl5F1+uJ2xZY61LXvOsikYEuZz
sBoKlgGNpYK3Qfv//Pfr/fGuSC5D4cthQs7B73fV+k46qVMcj0CCFqPhsA8Du+/+P18FSx7QMM9l
H7LCD7s7kLsSpqM4gGUL74cqcsixnPPj369y+q2/H418P+zjnIxYblP5/H4vqZ/jNnXy0nRJs0Oo
jSkLQzPzFwrX/oqB0ymRujjN05RT9kmWyL93duIhKMhPDAsnmPth4auBQQ5rYSJmnIfpTJXeCdxC
M/W9EvCFV8Khfb+jZOiqT9bLH95fiC81trrst4730Rub3MkydzAYjKfciJvSk3U8dN38SdV6Wtsf
nyxpSTCq/8feee7GsWVZ+lUu6n/cDm8aXQ1MmHRkMukkUfwTkKHCex9PP19QNVNikMVsFXoa3cBc
AVek0pw4fpu112KfwXu8ukKKcqSu3gSQZaVmvqXG0G9Jpne66KkggvozO+2teYT4j3jcMqLSOgrR
KUhSgRnFPzTHaEs8jyrJKNEnJ4B18xrvUbjRNb3aKBi59+8vobeGc7FfUfswkadSVtvBiIgeB7oG
Eh+Q0bUE/5JXwG94xld8Y5NzH2MkY55r/H91tcC/VCqQpYMS1hPDbgASPCojrKJgYSvSWHqze79X
b03f4tJCQctJaa557+e5KQrK9Si1yUINnKIakCvUSZuCwYK16owR8GbvcLkXI2CxyleOdzRO4DSh
TLCL2QfUX5PwX+r+rTHdJZkmNrczpTjW7ze6qJXQ3DKirzjiZxnccDlT+DIhm0aqiJqqiUOzGF2S
G9mZTffGeGK/oUPHfYNVvHaMsyGh7FUGmBIGLdU+TjSPVfpAMZZRjZRsT4N8zrt6JebBQkFCRJcX
01jCDl/twDGzwkAnQ2Bb7L3Mi/pWPA4jlF5W1OY73ySDI0VVQ9qVlDTQWbJEdjAZ5OUySOvOrN83
dokFE4kJeTJDYKxjHeEAbBKJpgLgSx14qNmCrwvkc47H233+pZllGn6xjWK9TXvRR4bGn+dRt+tu
YbtCr1HVnEyx2hOrWdiLA2kuM4W/tkwhA4LG3EQeJxbPHPBvLGq6vDgIC+e7qK5M9wJ2N99Q6XIA
mJt7xGqeGuBHp47c665v8Hjf37JvDTHxaC4UJlsjwv2y76o+o60AT6JtaErl1QIlPcaUDWd69dZC
NlDzxi0ATQU/7ctWgO2q6dhhr2PRRU95qIeeBs6G0sthOkOl/NYAGqDEiCqTln3l+/SRGFUVKl52
oavBAzWy2sPcWWqzSQt4rWw9AX+7+SfGEHdroUgXyWqs5gzGZIACElZHXRqJ69cgBEnXhGc69uZM
UVjCWUfFBMboyzGktskvZeRSkQcOInMDVZHauThZVEG/3523JovbkCudVMByebxsqMb2NSlspSGh
FTcC6HTXKHrjpqRq+O6faQq5Bvwrbo11EDxrxqa1BNZFObblyfTbkPSICawXdNEQf/gnGkNHFAdI
JIZkrBYhlDYh9NRY8D2ph03XtQheghh3+zbN/okVgV3I2MHDvozlyyEE06TqTUbwRFG07AY6C/NK
N3vzzPG4fMvKWlqIko0lQMOlZK5aydNen6KZdZc34CjtDuzonvN4+BgS0tiUHRU/vz+CBPuALKIt
ieG7sicUwmtBppNAE4okd+KZErk6RiAM/afwzGS97hshPpVFwV1LEGPdtwHDO23AWC8V1YB8/Oqm
MOsDrHT6Tqyj/kzH3mjNXFSjFNa7jOO66tjQKQIq4yTWtUHQD0FmCfexRVUGUcT5Gpo+/4yd+3ov
w2ItIRGE6YIxvdbciEQdAL9QUNhOdv1zuZRFZIo83L4/XW+2groh25goBi29XIWC0OvjDEMTCDdY
WNU+qK+AdJ5jOX9j7Bbzi0QLTskSDH7ZClF0KqRMcPZ5P/XXkuQvYAkqfw9qNuif5MpPf/x2t1iC
MpkrAhn4rqtuKXpaR0GIKwLLGE5CJn+PcuM3talJVeOHIOLEgb7kRNf3oixAOJHPPT5eocCk28Af
Q3RXzR1AGBSpiczZmd38eraWmLJmENaAT/DVWVj1JVU4vQW+L626S2OO/aPYDTA/vT96r093Siww
lhFO5XQnUPJyuswMpA/QjwR2jLbwsiR7mheQWa3H51SwXnUIkRLccIPskSSjgbdyxmH7rYVOpBhR
qqboc1YIpZe04bn4+FutLJtWV7mWFDQhXvYnxb9ZSm5BDdUpGJWoVsJLNdKyM7fvK1+RzpC0RwEL
G4mU9aoZ8KeAzA2aqan4rewkN2HdGaYhUY59V4ISjBsLlB4l+ZwxkGpWv5+O4zpZ1MS4mLmZ1fX1
JUIR36lLBI/SMNO1lOEpB3R8xoN7YzRVsgwi6XDiQgBRX45mTFx/1EMakbvBv6AiBtSMEPhnRD0X
o/LFxcWBvsiUYJ9hM0FF/bKVOsqbum30x45q5HLxsqNdJhqbQpJtIoqYUZSXoYZxZuW/ip0srVLi
RNxYhZpofW6AVYQXeNQfx+5gheZl1nty4TupHrvz/PD+JlufiQSnRWQYNDqHZqn+SrUUiphJr2Zg
XazMT/Cq+E43ZP2FALO7F6h+6L3f3npTr9tbWfF1UaAepi2owNAfbJiPzFuuF+6vsfXPbIQ3m0IK
CHkUstBYoy/njlR3APHwBG8lxVW0ZQlLrBe+JocK9nNAkfVyfO7XL40tr//imQWTZJjQ41GOipDX
ZZhTQDv3Snpm9N5oZYmJU2O3xPVeifRouu8bc8XoUQA5UDWR+VsYXH7XJqQvuCMa0hgqGHx9nd/q
OikE6g8FJBgUbTuQdyefNhub91fC674QL6DsgkwMYTTMmZcjRonDHGs61ZB+VJZ45k3ogXn83aP9
OSrxSyurecHjgXhg7GFCAMRsQ871WUykz+/35PVCI8SiykSpCbQSZ1vZZGMqtHIww9dWNL3+XRoh
jUipAl7IK4xzYlDSchf9eiJhwdAYYQ8yMehwyKtbcYCIQZ16MmTZbE4HKxAphueubi7heM+ukVsN
Hcy58sK0KAYeo1jeB6WQ/ubhi8/KjYwKoUg0UpTXXnJWdXmThcaDFVFyUMHl6Iw60fj3h/XVAlka
UXHuni3PV8OawS0DV3HwOZmqzPKUStEOea5O1vb9Zp6Dp7+MKJgb/mMsseJ1sp3rPJA4a3JtxALy
l/IgueD+pEs417orrQu0bYhrSU3UqFHCSOXTkCA5QllxF+ytAGosEf3vM/vi2eX6+/OQ69VlrB46
z/CC11kHtlSx74kWSjfug3u/2dqe4+3cM11eFsk/bILcysrg8aW2iqG2vjm6j/d7GnDu3m/gOd73
XgOrVdpUTUm5rHSzsTebh/3t7WZvO5cODTm7i6N74Thn8sjvDxo9WpnabVOncrs06N48fD0F9sn2
Pl85on1m5J41kN/r2OrUyuK6UQEw3Rw3p8f95n6zYX6+OLuDc3empZ+JrfeaWvbHL1cK9pUkSHTp
Yn/anHYuTdmbi+Nm47qbo8PvR5f/u65j7/jJPV4wxnveczzy68F1eW3nHnjNO/Aj797s9yd3x6tH
PrznrY6z59tYYnwlX7+8ZVPw+f395rTf8202X2d7y8ub/cZ55C08gu0s/8LP/OLZtrNzdrTLe/nG
6+2Jr79wXb7qkX/Ze7bn8Y0P7tHe7+9t1hqf8bxlyTnO8jaPz/N9y5c5l/xwpCc80e3S/HbnHD56
h+Wt3mHPQF85Lj/T6922oPMOT7fxdqyrzf7IRDw/25ZP3jpf+NYdbz1c3e12d8swMVDLp93jMbOX
Zu8c/vn9VQ/89My+Wm6KX6YMcDglUZA0HW8uNhfLYG2Oz3/4+/S4YdxPjMPx8bh5PJ4qm0k5Pj6y
iOzLLQ+9v93ut9utt91e2lc8/cG52DFUny8vn7t6aTtXOxYas8qQu87NhWMz997hxrm4oGeH3ZlD
/icO4r0VuHT3l+4kvWH0BYv9golisk6nZZz39vOZZG8q+8S0fV1mmI4cl1d443Fzu7ld5oK1xfzw
0y0f2NtXLIMNPy3n2X6/veLv3R19dA/OzfNyPjFSy0Zioq6czWb/vEh2h8OBaXQvGEG222mzdDS0
d4wkY8A4blxG6oLvYlQejqxvd3dy+cz7M3t2YldXPMI3hWAwEjRJH3k6e3t0WWkMhU0Xfq4t58x6
0l4aFqubgEPNfDn+8CFRdbqcAJvHU+CxIdhozMHzsrrlP9pn0Jb9FNjM/+HHDsJV+4e72+1+DPbN
3ZlDFj/yzPpeWe8zpIjTsJyyD0zv8W7nLJPCD+7JdS72ezbv7pEFzt7lAODQ2HpexW7bbHZM8dHd
LYeC+7DZbjaP7v50YnnQmdNtYNuf6NqGWWXdeAc2zgOb+GA/n+T77f60v33aB/bT7fKlX+9Pj5F9
P9tfA3vPUc/1crrl16cnhojjaedc3XEe8/fN7s672/1goXEI2PccKqNtB/aW3fXp8urq09Vh533Y
H3bf724cb+vccDo4nnfn2l8ulxXFur9jV9ne4XDJ+X7YMf0uhxv7j92w3/zgb85aWuSo2R05po8X
zs67YmU+v/HjHf+87OM79+Lm4cF175zv769Lbblu3tmhz9birzu0EKAq4cDhTD/aD4xOvwzp5+2G
XbdsP48Z4WEvlh10w9nL07//BNJzKPW9R1hd9VlrKnG2rInTnv3p/NjtI5sZXnYiR8KJXrPx+ZX9
zP9sbiR2N6+eNvfu/f726D4UPPLWfrj4umxwlvdpa2/vr/vl4TlHbllFzp3HMeCVtnf1JbYPLDwu
ONl2bzhCHy37g3e1HDyuvXM9emkfluPqzBGgvhhpYkJAXPCGFtPMNNFkXy39OjfzoSzHwZ6pEbus
xwSqykZpz6Sf3myFQCvQHZk21tgdxTeiJCe+CpYR0gFd73W3SwXpjGf8VivE04iPEyRS8SVfnitZ
1vVgTUIIsHIoDKmJnS6yqS5v318aL0+vnyOGNwSDDwY8gcKVSRaZuQxzMgxhVKlC9oI8wpVeJYMb
QW9wJkyzPPDf1+DPpgC0a5TMkMcQ10gkSlihQTHRIRKl2lKeMkj2k0PegCC7HirkMjdJNGfyLcS7
0bc5QvLjDEp7XTLzvDoAvRKLktDZxnR/OaKqmqWxMTFvYVzfd9SXw9iqbGc/2aGUsdOK+rGLhsdO
QrVR9e9yrXsYwTtOBBqrNtkjh3QuNfbGFFMbQ+BDXrLx1K68fKBKmuRwgmoEGh5d2CfM0iVhye7u
/Sk+18qq21nfDeBI4SqoitawFalQvAQFojMe0dutWEuOmSAVTtrLvtSQmvh5ynLt5iDcyNYobEoZ
dtF/oi9LVhTPWn1d8mWhq5VCtssUFnH8CCdOcyX0gn5mU7yxUgmoEKx/RksY5mrEQNYGZZ/BqZNE
EmjwDDeJyl8pINYWtJdiCY+X3JXlQenj/sP7HXyraVNeFI9xdqFVXC0JiHVyaciYLIVU7HGUtOEL
SljCHqIf7TqDRxiyXF2/ph7sXCXI6wmkQJLoOmRxBDUhiHo5gcIAgEioYxjbTLU6xkle7EKrOYfp
ed0/E5wZKCXQdHRwfaqFYtXrYplNNqQMt3jWX3rVvPdn/dDD2QdLf7sz1PqMSbSK1LLvFzQWXFEk
1ZdM/soupM58IMmST/COQFX1YJVIwexKSYl0B1GBMnQlM+qgixt8Q3h6fzpf+hrLmWdK4C6AMIPv
UfR1lB2UdGhZCU2bOoVnyujHXlGGlYe6JUWtbX0uz/RWV1VWjSQRcicluHIGELORo86CAdFfylcl
+I4/pUHgb6j9i6G2MMpdXpjR7v1Ovr5DFtAZ1XdgTPCQ17GQEGlraHFg1IbCUnASsRBcRHXaTTAP
3ZlT5q2mdEDHS7AYWN+6iAhq3hm9bmgF4YoeZM5uMRE934rybCPFs6Sf6dmrPUFtDcWBpIEUk7TT
Gt4vjDDnmBqVttoIc5tQw2haJkjl/ub4LZWSNLEAPlida/i5ksK6YCIo5cC6UbqSmjzFhtS6WZX2
Z1p61Z/nmkyNZpDh43hbXv/FEg3nKRRhpIycYKq6PbRxmUNBdu6+359Xi55WFJ3VR3CM2oh1qNXy
cZpmWFShes7MxsMZiXM31UPtO5wGJmy+ZayeWRevO0YWC+InpojblB9fdgwe+T42KjhqrKTRvCrs
4fDw9Xn7fsfWuwuzgV0FWlMlo8UeW+0uKvAlVD4Bane+L95CagYhGRYEKsec15al3AqyccYKfNUk
6fblrkO5HBSXsi7zSJF4HpWGeu6oqSV3RLFGc6yiFa4luDRPltkuDMVT673fUXkVwGY3E9/E3vi5
qcGcvBzPUW9CSBHQ/pS3ID1tyxY86QpePBeROEfzwCbZF7V9QGPInj693/YaP/eq7ZVJivXW6dXS
duk+fszdyMnt74frL2daWb7lV2t03cPVdadEtaTGSyvHyvuaOPdP2vbLx7tzgtwvfXH9VV9WGy4d
h64XE1ppN5HdOYNXbJWj7J5L2K18/tftLOfmLxsb9660wph2eherlvmKvE+z/e3DVWhfN+4XrDI7
tOMzp8kz4Pe9MVzth6zJGwOi8cauPLg2HbJEjmUXjunq7pft58b9ACvhmbNFWublvTaXDfNLTyn3
Sicpem6TqiAHzij7I6Top9kxPsCzvj+zTM41tzpYFHjA5HRpbnK+zhtxi9Cm12zCq2jv2+m2O2Pe
rhNHr9bLyoFNVMgZ4C1Y5jF0Mv6oNkTihMjLM+P4xrny6wa3VnamacSNmS/L39QeOn8XIYxQInGu
5QkcZOeQZeeWp7U6TmJTkDWYRn92Kz0hyuQaGwRfnQ+RG7mEwSYOFNH+cXY811fRapevMUtDkCEc
VNGwcicfmo/FVXVQvvrXpP3qyS6/TPf5ITop19r9mWVzbnhXp0vQjpFeLPMIgbcLuRKrpt9xITq+
bTill3uBazqmo585t1+5uOv+rs6bSc6TtFmWK0ijTbST3PvMIejm2yXDW2xk+9zJszbI1g2uDh5V
QCkzBFRnSznKM71PgW5Rd4c+Mc7O5ZkTe23bWmOYc//S1OB8ZSXZ33L78MO5+/j+1C0b+p3zZV0/
B99cnApLK/MGwUsHNnwnd87tvnONrE6VMc3hbsxpRL3xtxUUeB8p9j3451bDmVt8bZiTSE/VeumL
sFOdwaEM3v5mHI3DOafuzf0N/IvqkIUbQZdXh3KTmFkuLqug8lDX5OhSXIsLT3Wsi8xBtPmmuUbD
ZFtv1Uvr3An91rL4te3VWMImOKXaQNutO3j6x3QTbobN5CabZi/vziEV3trXgDsUvFeQOOBxXt4+
MdIkMUG4xq7R+xElWEYgJ1Wnpy6v3Xi+eX8prvfWklugLEsGb0k1J+UhLxvT20j2w1SdHUFplQ3s
mOhoSHWEqu40n7kOlnPh11VPU9QPAevEyTEN/MeXTaWmrI9yj1aqDxvRRWHlOQB3JT1zva1Hb2mF
oI2KAwI3CqCBl62o0oTUUwPZZQsrzAmaceNQ9yla85OcneIyyz5QOi5d//YoAs5WQWgReACruOpa
ASFW3ZSocyMxXnow8XNMqW12g0BRem4trq8bOogPJ4HVevYQ1gE99Bfr2TKEyTHyPrccOM6aD1D/
wqBZa4WS3KdS30LxnxkoFRBEbgQbZuzsOo0n/6PW5m1h19B79vsq0+UbsMMVqpJ1VJp2KaKU+f64
vLKzwb6J+LYSoSZwVyyf1Wwgm5a3hoGWt2wkWunKdWjFTr2Is7tjo/uU4uhaP8YbNdb7LzW8tN+C
xgpMVwKlNW/iUtHPsRqtz8XlkXgSDd9+wWuvQU0CFJ2RKJWjg6hWgrSEItvIj2WfGyWCgGooe/Mw
lTIWUdSPZw7L15tNYdIoRrCW/QZs6+VowN0vDBNlwE7dmo8VUN0PLdSTJ/jWz5UhvdGSDDZMJ45B
VAHP/2VLQbOIHFvyDJnywiUXUtTuFlMMVzygoaf3J/n1voaUR7aWMxmIJ6p+q7YMccwKiEwdA8pD
r63H7xxawRkf9fWqB8NK/IJUBQFETVxt62nuh6CoWNgmwhm6FxS+cKcmIsUXVgvd4B6tCNjyfrtj
C08IJe7E80GorQzlAoZBoD9+B+EiSg+V0ES7qG4n9/1WXtnjLEjYOQBwmctccc2sxg9YkxLPXe/4
QujbY28iKJIFip0GU3aIurnwjNRPPVmM1SN40fRJyybpzEO8MYcW1XNLzIuAMJGV1TMMvZyHU9xD
5xe3NoyX6EoUk3imlderUhUVA7TiUohMoclqEpNJSYwWGLATDWV+TNVGcns0evdZN54DT73u0AKb
pXRmqUoDILe6seVJbNJZbhEDmqPgEBfCvPcR4HPen7vXZ4kJvJoqVZIrFPavs67Qq1BiPJmNYwhR
7ooiFIcpDI47ElOCZ2bagCTA2PR7X2j+hr3/l2/jvwZPxfXPi7P593/j928FfJ5LfcDq138/Rt/q
oil+tP+2fOz/vu3lh/79VD7ld2399NQev5Trd774IN//t/bdL+2XF794eRu10033VE+3T02Xts+N
8KTLO/+jL/7x9Pwt91P59Ne/fPmeMSZR09bRt/Yvf3tp//2vfwE/KbNy/uXXFv728tWXjE/eRsUf
W/THvj/98b34465L3/j005em/etfBNX6k4Ad1ATkc2BBATL5lz+Gp+eXNONPTkeLYD1/OMAWArm8
qNuQj8nGn+LCOsE5TVEFKwmzqCm659cU5U8gsRACUt25ZKKw3v/Pk76Ytb/P4h95l10XETK1f/3L
z5KWX8yiZyYDAPpUT3BiE1NfrVRagDYQpLzXKuRcUI0/Kd2AdBZ11gpxgWvUXiG+R8hCbSjihJJ5
Ti17MusGqmfRzERCxS3iivWdbKHtYuuQWaLCXWhB/QX+TaG+nv1GTBoXskyNIsY5U6bwS5Rgp6n7
AQ0i4aPZiMhiO1qvDdFRRG1KS3eQKaeDaktp3cfQewp9I3zPUcv1TUeT4RbpkQfVcv9xyPMZMT8U
7uoLcQBPCMmv0qDunYsdkYU6QJVGzfPcOGp4yVcq6bTaNfIAbTSIUAa0ZSq/d5va4hsjq60vzbiL
WkdEHeQ6zZThx5xRpeAorRl9gpXSMJEtQgoP0sXCMh2RXOGhFpXWd5PGCE4TRfOxncSW/k0ksF5t
sjhMKB5PI+suygv9o1/U9cfIb4s7ZGQL1O0gR91jifKpAAbtu1iXqpNBlPfIqGMExCJKwZ1UA+5U
yjp/jJO6+OBD7C84GUKyX5WZmx5h5Dr8AdN+jeAD9MuLZtYSTqWAHG0gZMwgnUbhfFxEwqIvkRKq
aNQaov+9UvL6ZhaVUvdScxI6D3W8jFKkMSqvzWBRQ6rGQQaP6qv+ZWIOlmwTJ5o+ogadwIpqlWPg
CHpMXgk68yS8ECIKHum+rKCNa/UwcBpoysJwK8uuT9fuYuQozI02ivKnUkqsD8VYhM5Yp/qiCdXr
l+JE9soOx7G7mPSphV05gKrUMeq2vtMpqc5hdxXiE5LIwaXY1AOCdH6HhEZVf5qsLrr0URy3g1BP
4cZX22MUJ4luK1MP8USYamprCy186naZIlHvSHGaXlKaUiz6TIjy2K2eBamD9onwLagz87YofMST
a+qIr/Nomm9yCyS/Vw1j2+8E5Nq+U3cpfcjErhhtBIwoI2gM1p6DE4kWmyhl2hEaV5Ts5EJCiL2v
ho+I3jefhSrRIIMfNekBPfRsIYkqwHOk3QjlAIm2ct+B2KeoAynZO30wppOhZtNlA5C6tgVIsO+i
1pJRTm2zyLDVwogrW8wkDU+NsAiEDHoyP8EgQ8VSkIjCY2e0/SeYViGJMJouuc/hBr8rUAYoAKPr
/hHdtUK3xUGQicKFeQYVOFIbcEhGY/AkzQUSEBE6brZUZ+mtjvTXV7lplclFW0X4LvmKGqIcH3UP
FUbnbd3rUegmQypfabEhYvChqQBP+CQjwh3JcvB1GnrxSxRBNCz1YYpgvDFat01I1sNpK7EAUB7m
KNPAJp3tZEGePmQIhd03Up9RaE5J9EMVw9tqU10/B9DJIFVn5/44fWnQIqo8ZAXUb73ZUbSKgORI
VhJG/QN58AHlLklhnK1YFz9nlUyps+kPs9cas3TVzVpx3VRzUTiRYFLWqJgI/SBpX0EhGlCbfBDU
sWaNkFDCRWhkeBNCBC+detQj0o5wug/QtEfDV31AtABKNXh4bLmdW3TNyhK+VNFAZpWBNB9R57Ie
UGwDqVBYTOFFFGj5sBHGuLzK0jxH8L3KIxZrF1ejV5NsTB30v9m1JW+5pVg8G92S2txrUMBp51pp
rQtundUUFshjjkylhb7O45jWxbjFeLCQyZbKoXdCtY3Qi/z//Onuf0f+dCUHfBOXbcl59EyirsB/
tsvF5v6ZSF2LKaLrcxRU/xGbehXD5u8g+KfI//ls6jPqKaXTT6luk3p9SaleooSlOVzi0N7+A0p1
rvgA3p2RS+wFpXoZdQutaWnGj3MDn/OJG+i/iF0dgRw1dI2uUYf7/0KKdQHV2ivJl2DOeZtivda4
4krNjP9HUqwLkth8QAyrjVD6gmcd9hck5nJlGlBvVNLa/g+yrU8VQBLIm4Xw00/K9arpjOBm6Nvq
O2b0cCfnTV8iSfbfmHx91Ae0FWB+0iDSX7OvB8iKda4sTM2P32JfL/Mmv46m3Lz2xSZGpuA/yMNu
pJU4ezOypMJG8CeozfO5MC+yDA78aDNMwfjJUmY/24yyAg3CL5zsA6rFjRc0op+i9v4mKXsyGwUk
aIiXHn+Sstey3uxBaA+RWxWD8qBTV4cpFhkwPEyVhdGDHrG6nWYtlJ0sM4NmoyGRgJARyMzraUJB
cBP389w53L3/CTTuepQEA0KZRZvHd8OvZO5oHQYfOoMWX5C5R6g3x9i42k9g7f8Lv7l/qtuufvoD
t7n5Y9Pl37+0UZH/D/Cg9YWF7B/7z//rW02I76cvvjjcz2//m8Os63/q1H9glUgSgOBnXOLfHGZD
+ZPyTBEUERH8Z97HvzvMxp+UIC7Fw5SLUpFKGOrvDrMk/QnjB8gjxSQ+CAxJ+x2HGdI4YlG/OMwK
2GuCLSSCeEA89DX0JxipbLeGQHR/CvaKEwIZQ13l2gvB3qQz4D0q1dLx4yg6Wuj1HIreaq8TK6ke
/CozTuWMd1TC3XqnWhS5dkU6pPaIHEHkzmPXiM4Myf8GLd1FKm0R51CE9kazRt0rVStRt5LRu0i0
7JuwhSWwEITqE2HQ8sEqjAAwklKJuiOlGQp/qZp+h7ZNexoxAa/aQQhqCKKk8GCA+t3Oqu9fp8Y0
x85QohCiojwOzfMCvyy0eQD9rSabdJhNh8h/7MlpN23LFhNdgAnuUKhdD2A06eXLIe7qmyGaQidP
4+SAHrH+46dUcIU/eIoTLdniWNShLVdyehlPgrpPhSrYa9LwQYYxg2Shkvmf5NL0L+tODw5GbFhI
Wdf3URtHnthXSEcWiS0h4LsT5jm6nqE0O5Sof91WSXodhE3ilehuXpV9JB9VpG0/+dWc70YzMlD/
WGSHR1EJPjbEDiKEMjXFNfRW2LYImtyXLXp6dmKZH4cYzvwZyQ5PVYtkh5pT5Y2FQFC06ZDcI/MR
mBgzQDzzrgjIPaJU40RdOB1LZHo9wyxip5r6ed/lgeVlSFrsq1C6xXo6wLP0qbUQFlXi69hEFTUw
Bt+RE6w+CYE4NAsWja9JMxdKyXi7kFsh6ZLCLRSM5bhhKmUblz09BG0eXsAns6j7QXFkyVG1katZ
dNVEr5Al0ptN2y60wCaJNX1EBKk2CnkfIrf3FW3MzkMgUhMdJYyJ6kwjqkDqiPa4Xin+CRnNWymP
FNtUC3vMNKcO0KqGtKS6nWox2MyJON4Ks2/sBqOd0Kqlv4mexuilmL3XUQt9QwvFrdDJI5ERKUAl
Ney9rC2zXQylvV2ZfeH2LK72Jhu1wdxAkYu2YdTgr8dGmPbaBrW9ZDr4ndQiFaW1VqN6/TBYkXYV
EBnRZzuokaffZZUBdw+ib1aiqJukgugJLTkZbXPBVecqLKRjKSGUgaiinCu1TlgkT5OhvZ1QNpuj
Cx0Jx0S6jvUo3w+Ev1ylSQq3rCuYUYHtP5mEf1w1SNRNnTXRRTD1xXc9nKsPfqaPrphM075G2/ch
i4MYJTJNtK57zc+cpmawQigLM7sKw8brTLO4TZu43IxqoiAmN/nKTqoH/bJL0yQGs14Jn5HE7i4C
CkjRkFfImY1yeiVqUvI59Q1riwBC+TVHzHSL8I1xnKtmFomG+ck2RBT2dh4DMHoaIlsY1FUT3PeD
ml3oc23Jmz40OaSGpf7cbDtddmi98NBS1q9wrsM7MFzVrtFri+6XEHQGaEcZqZULbkq9iTfHqnaI
+0nHIffba0DEcAgG1r1i1tWlHALnQQqWQm/br7vqsyamyS181S3izBpCQmYrf0cvevo4JalJ6AwV
1UsqF27mXAm9rGPD6EYs30GIkN0azWxcGp1YeBHMy9ei0imfjGKGgTEVM2U3yIixHCS0UYkzKSXj
mDeh+iMETH8PlVhwGuR0VpwmzqNPoyA01+FgdaOttpJxJ6oEJtADrzm4glL7mIfFtqgrpIBRzc22
cjyi8CQoQ26HQmxtERiboSzMlAK5HA0FzECOdcErRKG5oqQ45MRMkxtiML0tEi4FFBZMKBpCjA/0
NFdDaM2Q1jpVfScXrlpZE9EP8PV2aAzRY+D7FdRMOaHSoIgQlg3GGWrEVOf3uFXvZb+xvmSkAP2N
jBjeUfQn7Q5ac+AusyheWwhP3s2hpRyiPlK/DLUlof5sasexSWWUwSekkuEJU9zRyI0f6GGqhHPR
d7pG2Uf29DhKjnC+Cw8RmKVqG42CcQV5+LRRlbHfcxaRFW+6qdsYk97cjFJFPYs5ahcRa+VbAZX7
diTSWbk8KrHGsIuy2FWbUtmLfdm5akqaDxx1bzey8VXUW3MLAcbYoKsWtrylJ/falbLiChIi57Je
hC7EKuUuFrTBhbig/aYPXXApcVvaY6WYVzmqM0g3Qi91hYjafEDvfbgxrIQQJ1KOINX8GM5TX5Fs
SheyW8GSGm+MRJg06yjq9q2cCNetZJJdqmWlfILZtNiNTTh99sU6O1YKt7RTDgFytrmWH9uJWEyb
lFHsWJmpj0Q/2/YDUfAotKG8NrFqm/STD7Wxo7VSUqIcZGjbycyj22kuxOteN8otzBWJZwp6fcXR
U16IZTq6QtIQMUefrCFYo8ez8c2aWrJPdaibX0KDAHQe+uLVoBuMapYsso+El3O3FRr1S1co3Zba
nhK1ZSO4QhJdOGqTVTtiWbahWxFD/p516fhRZVNvw5BLjQSz4X8eksaH8Wk+dqWOdGGG+z1ITuYT
oyrkrMkcUNmHSpRPxIwstxzGz8BimwMqXspHw+qhVewaU/oEwXPoDNzCD+JYil/zUZU9FGG7D5x6
1VUS+ea+RAL7Wq7gsgpRWHMkI/sg6fFVJZWB2yAvfFFqYnLM6rLdNJGyAx90F5nQkLdLNn6Thvlh
KUfxI106dpPcuqPctRs1UNGPX5hA3Fj3mwsx1LNtYFTVlvB/6mbJKB6bQYvspsoKt4pMfc8eRmtQ
kcNdLNb6IVJRPktg4PxEYlByapiKkHiWpktoiYoD6ntQEaOWsx0bId5FouBvfGiE76gtsDyuKcuZ
dGW+RupmOpWxFX6CKqa8Qi4wvwONn281SNe2UhLGmyyXJnfQ/WTTxb5+mOKiP8GpF11pZm8DtO42
7LO6Q+UcmUJJuY8UyaswDyaTYHqdh0d8k4OZhV6UzBvNr9x+MHc5KhShSLajfiyVJylp9RMIATRj
OxmpWuTa/zd759IbOY5l4b8ymD0LEqnnVlK8HOGww297Q9iZNvWi3hQp/vo5iu7GVBcw05jFLAaY
XaEybacjQuS95373nFbvbBioDmnwjF9cpxKvY+PslnAZM+3Sb4VtsfcWWT1nHhiUO66dcyjeYUsg
+J48rDMgqA8fPJMNMMKzqay/47CPvxkomdT1pt5mjTPhC8TgnCcEWaekoj4yI8LpRLsRz6Xqh6ca
9EmmI5EjN83mARIGOc8/57mzB+lDRBc9nsRMLQjrRHDRK6KDeea1SAvu4Zq0FU4J99DS5ASlKnbX
Ouu6G1oZ8uUg8Cftmek3yPfWyFAsnC2OAAQdjobei7DYthQhdNzg7gW1VL0h63zaEIGsTgRqFzco
UPWHVs68HVpFU2iy/kYUaLUmBwHEhZzsuRFzgMRyyLxQ1oMN0SPLcizGZWRZOpRxxRjfDpUV28mR
7QUO2qhe57La1VjJuPGIGPd5TuOHeF6W3YCP6wEOcigL4TRZiMDcIFuVpYGogswwFeyChZEbB2bl
+CuQ2OfS05kyLs0KWYjEb9Fz9nPsHvvWfcNE5Anxuq9kZaEQ1446s6soYjXJESO6IHGD5cKZXuNB
4YVvBsRv83ywWU/c5WHsBeJ1pzLPEBNDNnpuq60k3YtF5nZWwxw3wVAM71k5YNJfzN+MDflm7HvA
qp6+JSI8dvNYbuBTolPUVAKH4XjnMdRnYcHLxLfBGc/K2QnHAyISfQQ+jyKdfIu8Fg+3GgYCX2Ws
cCTrkYKjwd/u6h4pkp3zPsFBrSvkc9DFd4vbt3skVy6pK5GTW8JRPeucGkgwJg74fyBL6yJFj85u
uFjQq5StendG3n4rxFKWSYzM0/1IvAB5qYCuwhIWhPDhHbdy8D6mLm6PYy3klpEm3LKwj3blVNYP
jRAmXUYH5GM5PSlPFGeG3OJt33q7kERtIhep8GcIoh+98ITZjp/Mk/tGGdbyYG1T4lBunu0wHwak
3yRlQLFCuYxJXUM56Vcb2pEXCAlXVcrhyohUHrxuLuXHCZOnhxpzsy1iGJsNIeVwMAh0vVmmPD4U
MbqtDrfKDhLukkwA425sXjvbcmrmjYZ7fzpPBNF+BttBAJqmxwB5MgdSRwl8dfWuGyLU4bm6j2T4
AoYCVKKyyEEN+Jqdngn3ZxkPMFzFvRnW85Oyu8hp3KwT9XzswnLaIE8bQcjBfTl288azg9kLBMpO
qjgE3knDshXfK9JbR/6QSCSOOlewV77BrTvvGyTAPcJJKT94XuAgX9uKGTq2O+KaR2GHYOOI/g1F
+9+QUrr/YwgCMogw8v+vJZTHz2b6/LcU7AN6u88/iymwDVy/9B/8QfTHarIbrnaTMBYC4vOf/AH7
A+Z/2FF21gWwVRj5TzmF+n/E8GpCfM4aoAPvwz/JKTT+gwFHWl3oYJuFopL+T+SUvyA5QPPWn4zF
ughrYSui98/gjxdqPY5KyazxPDctoRM8BXpie8va+defXqG/ow9/Rh3+guT87UfhH43fCqqN81fd
BsydiEL48Wc5Yg03OSK5M0QD2H+xiPmvfspfcApk1DSTl88ywwAwTGd39tPaxr//+18FL80/i1D4
ZVD7wS4PaW34ZcK/Ys8krpyadigRo5VlwG1vRtib18u5RZce3nq5B/Chu0IQaJMARNgrHEGmKygx
xau5/YDp52/MZRyOjokMaNsxgEUzkFDJQqzNoa6W+T2FoWacGkDju1B4UbEtFm6arBzWkFTiEB8p
qh4qG3QAvK8TFsxiyTq/dr+pEOy9KfT8uxZM2CzuJCIe+oCXLJ2NtNi4EnISGTW2q/ZYzMUFNlGP
/AxB2962ygV76edFEaJuL9U3MuUKFBYtrqVUoQV4NKiUBRJxffrcRC3HfKGqy0Ry8D2psXzAvRFK
V6dto0qdSapAoRdOKV49RfWaDa+jIkMkFmSnQDW0yGAlGdSpXUJsibiON/30lTeplINyaVOL8NoX
n5Y+MqpNQH9N4CxvGG5kdCkzLT/x/SnqEldBC6m7BR7DcCV3ZAYX2JweWzE3uCxLpKSHXeh/OmUQ
klWnaNBkYlw9pxjjYwo/VOO86heNvUVhEoUpzNybE/KFjUGG1lR4yLyxRKZFNKhoX5DAVKdl7BF4
H4TDiLDpePSXC3G5dtK8CfyPXBqCFTdjhkszUbSavc/wOjszGRmQG7vcOr0cXjjqMOSkRkv5ZKRu
v9AcQ+Ki0mBmUI4G0bJVVXduqkbfDEc3aEpgP+CDvCMixRAZMODN+fZ8GT8j+FE/MceAtjCIU5ss
fuFu8dIRgd24tZQYHkzfth/gCct7X9rRJFMR1C95FfUfFKFgTkqBhNw1INt4Jjo3eKkc2dzaMpyO
jSwiF6RSo5YNF6G642iCln2XT9EbK+LgaxgQ3r26AJAiAwPSnpBX7t66bVAMaDqr8SkWTfU4j3F4
aBuJQNG884e3WCDePctDCBQYEZBlT6pFIMrb5MOHP0IJRvLj0lSopyCPJAIf3c9ZlxOuaNoNOUpB
jrjzBYgVSjhii89WgMdGTPHsD+ko69ZNAluyGYTe0o6pjx5kxljIigO2hhQ2g0CFoTBGkh4GLEaZ
C1i8GRURrVvQOJbOyNz2wbykpNbyc6Smu8xtGPyGxQHfg0qAdgeGhryZvPhoEWGMh2xwvFceKvDN
qgqsgUVjAFtZCgBjSBYkoVxqqEd16lnPIlmVA1XcLKB8VIKyYQLtRYR7DIxx7oyvPOzLUzv1KaiH
1kVRVg/vY0RGjhCccvkVEANxsGmcDlHSJJqctK2IgCrdc7NRnjMKlOak4xsNAgL6al9wMOCSkA7L
4iHy26EQVJ96gg6H0ZBbI7uAINc08eeFHCy2slvQFI28TB0Cdje8DSkWMicwqKnWTV3cUDS/DAns
Tv2cE6jcW6lG4SYOLSW27WdjbQIRqJmwtQ0iEDnurNdZr2rMzsKxnNSuCnT12M+cZTWOoCgV3G08
iBd9y1KF1NkxNWEudNoVnUR9RizExwrNhoDUavJX4D6uyaKqYMVORMgp3lhsadNdWzYcx5OHuFYc
Y0v77uTr41/NwhkyPIrRs6jV5GwKQC0kWRagipu2ukYU04GACmcVNtYGYsLfPm9zefIbJR5lzue3
TrXhXShHFmwGy1sYJsRNjmEahZjVV0BFUuzTlmEaOnleYvhqZbEz4TLs0LW5HWD3kuZbRIbPQH3g
xnBxoyl6yDlp303nBXxbMA89lgIA9DXnHtzLvVIjf31WQOUsqR7GRbtgeuzAPjsNV5VkjHR/QH0I
V1/XN3gYKFfOk2fjDqEpJUc/Dlny91gV4h1cDwTdaWHPsnXi3wqJ1EUK4xRIPJRJsiAlvoSxqOPn
Q5WMZUxf65rmd35pIVRDRafnLloD70HEAmyJC6czu2jlXdwr+tJoAG8gvIYQ2uUVj5lqlt+jJgU0
43Zz97C+PjPMCnx+CmcKBmupB7PhV+QGNBHwG7ST3XlBWpreaosRxLG+wjo2nOM3rdzow64sT33F
emA9gli6Grd9gKy4BbIKuH39NbVyBYKucFAlapzPZFihoTys61/8ihIJSPk3ikqLG/AKGwUIuZdJ
NAwdUkpXHskfO/ccXSGleuWVoiu5NA6wsvGuQFO4sk1hsyzwmrgiT/NKP40zUf1GrkxUf8Wj/AbV
eNIvbkmSORbybbjCVIAv+RNbCas+auQeCgxmOrnFdmYyXHEsiiLwgV4hLaAS1YMHl8/PJu7qL93C
sxwi8op2eVfMqyIzPTe4qPMMthPsocE58uZHyseO55UTgxy5ZAVVHlRGWxzwelUPJF+5Mn9y1IOz
wmZYpUdTbK8MGqB38GiCqSZABAUwNXwu4FYtV3gNBFX1RMqVaJtXuE2bQnx62MCscJM79nvdZkWz
eWXiWmeq+kRfWTkwhTii0XPLx+FK0wUrWAdbT+i0K2yH+wrcHdw9ugMS5tbVd+Zojfd1pfTAjNO3
sICFJ/KogfFBTNcv3pXtK+rIvxl97d9a2LUgf/XKAc6hJMD6/sYHrqgglDvnNyQ2tEvyyhLKK1bo
jAAMr6wh6YEdBn5Dfo1XFrG+cokR6zEdclZcsb2Si/xKMYor0YjsLNCNhVFlABQQ0CMRwB8xDMGk
a0UilfCGV8uqeWNXYDJf0Uk99tWdf+UpGa6oR3OlLM2VuBQrfGmvHKZZkUx9pTPReuZpuyKbdV6w
1+LKcQI4o4/ySnf280p66mLQLzhb2HkofZCg9kqFYp0ChGh1pUWboqihHV0h0itP2rFiNbFaKdNq
LlgFTJIBxLtyqIY6Yt6gt+8x8VxRVb5Cq0vr4vFdVpS1YoE5xnpWKHsK3oPNnQlE4eDKwPp+Be/j
ZkVjqV0pWU5s/xVf2dlixWhxdTcfyq1Kvq1WzNZI6mLtxhP+7VwO/R0xAHL9joYlEEVguvZK7GLc
1D7GK8bbi9B/QTkSPUqG3zexV+K3iqfgl7lywOWKBLOAjTyzqOZvcMlGUTrjKMcnSC4B6qsVK260
jkia943+wZKYuY+vBHJ+hZHDDrKwvjLK+sor/4s+4q9dBCYOax6GD/8FbF5cXd3+tGhuELnQDF7Z
Zn5F+ktNujhbsdpdjmCt1//+R119N/40NodTsBMgkQmtCoh2TH7/0hghxHoQTS37rGx99kR90RKs
fBH+0UdQFIGDLDneOr3g4qk9ry+2cecvPxKwCLycfNq91AI2/E8Y7paI+sGQi8A1zHGPxuj2qaMq
cjK8o/QbMkmB+10uDBOHcS5/4KcxXmLPWz58Xy9l6hm/xbprW8WfRjHz4RaY+wG8M9FlkjR/CgbP
fjW6luBE6GgTqEAwRrm+Gv8vXfw7w1YCmtX/Wrp4aIfPQv6TZvH3r/m7ZuFHf0AMAMkBXxW6gh5Y
sfw7AhJ4f0RY4sRqAPYlriTHP1Ym/D9wGSEJIoqwzYQlprW7/8fGhPvHCoTgOyI0B6zJ6i3/P9iY
cK9LG38iQHwYT2FTCr54DJmJCEH5q2WOQHmA83loMfMufAwX0LQ+45LBesQQREMGadl0yYg0lM8y
HMOfAG5IOI3nb+w6boM2cjPUoBhOYbdr7cAiOOr3kPsbrMJikN3jM10NDiS9rsOUszV0uKWTCxW5
NK4HVL0uLqPx+MUobyZJZPPpuPiiv6h81Fur8wIRFYv3DZs79IxYYywObqPC89ST1zjMi6MWuP6w
zOGiqxnH9rMWeYkjbgi6W16V/TvHKP2Ma655hG5TpjmpBE8QEelsKcfVhLYkWkCGuBpTa9KF8w1z
8uXGQD99ZxITHpqz8g5Rn+LOnaAtJV5hGCpUI9HdqH4sbiVyqI9SSV1miqr40A3liCulDE5k4ohp
Ig0OeBTc/JcAnf/U2xoaNa4lrDHQwZhdjPbosGCE1iWxa4OtM8U/kD9NAowdQInAmI2uoHXCeWHv
Ki8fof8i3xGbAMDhkxk7Bi/EYsjG4ZG7i0acNXWMtkWovN4UWA3Y66Yoc8RHo3LEcHdpk3H2YmQc
ViEsmFS9a9D2f8gg71PmF+4+xug+xJrDbSib7iBZR0+WTSLGLkrADggVIu8LBq1YNnPiXbymXZbV
XG6qyCy/dOTnL4Gj6/X7vU6t/y0x6LoLq5x0aMMq8hgRZ/yFDMluNaifkzAW+hATiiFO2caDm7TK
F8euqfSDVXW7xVjCwz+aby3DUYroVQVcQLIbXRTdpsNxv8HICzmwvsM9cNBN9FoqpjLZ+uFNKMr8
iRVTcNOI0W6hJwhsJOR+9I4Zk5c6lDunwZ38HdiT+EbgQdwYq+IHXpoghYIHmp+gwS7Qu1i88xVA
i50f1pha57bYWZXftUQWF5+XFmPipXiuCm/aYY1Yfrl57m8NjwNcQ0gMTkoD6l3Ca+EXBsvNZQ5q
kdbxUEOjj8RJ9ATJDcKND003OXtWLcgt88rUVTHwDyKpTjWDGgWPxRFXuq5ue2j7aVd1wb51c/8d
vn3zV1GXEHpM493BeahC4d5j2ubXeHibYa7uFfcak05NRI6kNUPG7ZTv5GSGF5Z34wPyEocBeeYV
8ZIG0YK32rot/POQi/RTEt219MEGI9Kj5zDntHvADiZcIInmQxLhWnuslik+ibEzTxrjN7SUiuHh
7Gz+Co1LfzvT5D3XwyLumgpctddBTMOGn/eMFccCE2WBWTqJI9AwPkudpkWRKxqn3jkVLUzWGssy
n/tQpGY6bJwBe+GRosObUylQTTCaeB1hjXTWISNHjPb0t+lIc2lmDK+xjIV4MexKHMG2iQzDe0SM
r7aZ+xZK3wbWaxFWu9r8DH9QtYVc0l9yrcOnuR9Jnzjgvy5j23UbLO3+djywQUnr5eZpRIbYpcpB
kWORtrkBZoMOGl+tv1H75q/erJqbYZ7MmZim/myx0YihLuANZcYxU4N2XryxNU+2sYtI+FQszx1v
dxg9l7+WFsxaUnmLe2Ey0Pf9yLDW4nL0t8aGiCZshYP5nh/Uj32AQllzQEdodWz5mM+eu5v72Hlv
sNp+7/RO+Fpj+e4BnyvyXC/KZN5Ap696iMRWVXP+lCMU8HWAznupIyyUbprRbQ7hoOEN59QAWC0I
m0QJ428jDzBL1xL0IhRjcWQGQEsrXpcOCynYq9w3SBdMGD7zh7Gq+9fCYFgDBERkqISBT3BWDvtw
NoD1EJ6rzrlCsuKETa0P5mBJN46bwwj/s51S5UyTabDhYcQZ1iZOY5rhgOHrvYoq4FkIR26hvw38
EBt3eKZk6DLlkeXYBzL/G+CQkR50XBJ3Ml3X9Z+idnJfpoIjILqkiz0hOGp1zrHktvOsu3GCYd6i
JVx3z0rgYZ7RuMqGeENmTKWlG8VbeHrNR6+LYp54lX6re+3uW2QnbstF2BM2mKbzbPCHxSgxxXVm
9iQFcdO47sCEDYru8P71aYkX7lyyujlrLxebdij4Te0Vdt8WLhJVyCLKTcmq6Yydxf6Ehv8RfxfH
a9ceg6gGYy+7acYcH29Jhe5rB9yN/kYeaX5jQ0U+RFHEP2NfygLvUOsfrUewAQYr4RPLV1anRrhU
3NZ3sw7qn1JNRdr1Q/vULhhiW47zlc/l3SJGEIwSLaJE3XLfuW31yXjprnqysxndNjzUmqo9kt7j
vTvNJg2cKDhakk+pKoSXUNeK367b+fc19i9v3SmoN11P850aGcF43ztVzgjDEW/O084bP3m4CMwU
6ypxSNOeq9giMZyQaV+EhKYCQtxxgEVOGkZVfMtJUR5mZ8YGpukkPhWL+KqxlniOFg0PHe23h3jy
hy16mH7r4H1+Q1vV/e5mr7yNZlc8dePSnlEK8APUhQvpVxUGLwsns9pIVjqYetd4AGYW7IrCoxkL
LdZAXPRrTOKWyxsX3GQpXcu2YTx0v32Jomm9VTybMXgX4T4P2q1YILpHOWHbxQXjlI59Lbaw2lCb
0DX6gGpLiiRyIdzkU51C8wMT0UGcTKFXhPvamuLC5rk/EthBbPzZRSDTPFXHqBlhdVBOdF/QkT8W
RRCnkxO3mQsBPOMunbdUsTxdcoAaFOFUR6RDvteR6N9zZ8BoOVJ6A8Nl/4Lx8pJBEyzvdacgGsBY
cD+Aitng97M3sd87adHU5mbglYdnnTnzxarGsUnLWr0RgwXONPJGvwGkbc4FzvOt19rlRrh+dZh5
o16x4+rcu4sI7pCRpb+IlUHGPeY9gFDA+LcPRToHFjuRjdwxOAPsIoSQ37JKvwBf6FO/Mh7irOsG
GmPsdYdB1d7WXSRU0AkeqzX2EvP5yboFe1JDj9m5kxfdsc29Pp2ARS68IDeLEgxrYoSBbqNTcPLc
ku0DikH3UtLpiCgoX/agVMwCWslgBJWit5YY5xAo2tzw5ujxpcyKjubw87JNvwvEABsqbOPLC2xt
cSkRPdVIqOHRcGooXF/nEZcmQbX0y2ivdpKYdyUYjUlN8DBx6YGVSOQDFzJoTEowWj918RB+mgIx
lAhItdsokNGXP8bgofPoY4E0ubdTay92rroNKsDi7AYTMDTF9gxAAm6EQD0D9Gy2zkDNjzMRnACe
D4UF/z4MMuCLcSNpI19E5ZlXjT27Z5MjmSoFUjl/4vegG1yrWGb0Xc88FSMbt8aV/aeyXnssgDO0
aR7K6ttUDkMCY4GZDPa969cC8n6GxCPgv9AZ4BgZ4cqqQwx8koGG6Vh3AGFKf97JSge3c9R7a9kP
0jqfG5qITuTvtmroZkAJ0SRKU6dLS59j/y/Pe/fFA4BxANzDth2fmqMTR/Vp5iM/Bk2nzwEY7894
Wshlgr/i75pQeoAfms5C3hBI7X3Hs1wqegLyhvlTrTia7AJF1410KJjroPVAXbtk2vqqUecIEGKq
LG1+NWDPs7Bz+k3veOO95IO3JbqOC7yQbnwys2gR2sRme6oo2EALOvfZ9DLfW12wX4Ek5dYny/Rr
Rus9bSEigqAsZ2dXumrJpnyaDroqMGFUeKZ8CCM/Cyf0CbDKW8zrI+kado71E7KIl0ewwXQlgTYx
HY745Ngj/sM5oHko4E1jA7oRCJrLKidgRYpwnfjXXI3sS2sP8pQRXfuxNANOMyjuG5f76jwIy+4r
W1fbdq7I3s+5fKQldX4oepdzsUTBpUPdfQj6Eeu8jVfhJmhf+zq6RYGzLeuyxHJrb+M7RSk/2XKU
e0YCtsPT0WzKFeLKYcRyQ4G0fNXYy9mZyRlfuZZiW8WSYtCKWyQRPgBkThZ5qEM/XDJQlICuzIJ+
oDF+vYm5Wi5evrDdhNMlCVU1bBFARw+jXZbHJayxA8vw5N2TSY8/LRnmIytUiWRkrl9zn22conyh
eZ/kVb0JVJ1OuXOz3rWqG5+XmN/zqLlv0S9uGDcPXEmb+VQ+LJi5yCU+0SV8rFsM2yL+UBfkG2PN
R6qWtAz5ua5IkFb9gqCiFgMxXLE62PoFQyx30wffRi8KP535d7KfZpuMPoHuamp1lCW8pjporWkc
A1Hu26BN3IrxJ5K745HNur3DiB3gvy/FTnX5eF+YMtrNmscP7TSSrVtFbBehnXiuAjgTTxGcG402
N4I70ZkPFGR+uJxK2RmVEsnGsxcO/g13Yn0UfrmZbdcdAOG3KAVd8YMAbWiCcI1ARc3yF2HQiTpe
lXYWK7nRgmsal32A6+KMure85BLWEwhfcwbln6eimuDG1I8UZH44+k8oWyBVTU3/oJ0qBjzjxEBt
hHgAvhkBSlJoDwcsVR9DTP4vrgz6XR5Z42TzuIBCRtCf81yUmq0kKHjPkBerMys8Kt/xEojXNlic
e+ZUFSi2vpjzDRD0MZubwu7IMngJpr/i0QsNVM0c0t/OWUs8LkdvSEZgcvDSkZc6pz9lucYJBiCH
L2Dug8+mhqlUKw0QTDu72yIPu4s1kDi3kW890NE1GC4wxPELoHuZ6bjBiB2iX38eMLhJR+a0L/Ek
pyAt4aD80/TYE0sobtxtrx2202quMe9Y7IvUDGUWxsn+BlWPdxRzT07IfKWZGrXYFzGgYaRfYUSk
CpJnOYTDXWgLKHpo+bEuG2LuL8Ky2SpO3FOxwLLMQN7EhgqvNhjjujtk1i0yi+IOMkMDqKxKcMdU
p3AMvA2fLRzWJjY7qYdh5k1YueGp5Cu2zobmlGvSLKnDXXFYEEHyJMMZJg65KAMwamy6jLHEs8At
FzszNLhsuoiEILcKfecwDRl7yIt9WVdwy4IEgJ+hG1ywfj53m8DlYqM1Hz1shQ9tvwla0L5wncbn
Xwdw1ohqg2UKIBiJHGqzB80gML1r3GEbQydIeD8HIhWl6jMq4X2cdNiv+J40HnWQnfV9PgbwteDQ
XpUZ2lPJMIv0Boc80b5odhDmx69AcHasO8Di3QybB1RW0Q2Ibg6GLhSH2bQWYxPbHBblIc4e6yPJ
AA3uNlA2/9KdwVsCH2mJyaXoIQe0YyjTIEYvP0ksljgt5rYQmoZ+P/EpegRfCuvIsdOPBZaUdjkY
pkclKdZlvGjSaTRV8ogOvzn0C4l3rT/hLESj3GQsn8stGoTxgPEJ4HZb4agb0Vn5TYq+1t9DrmVP
TVjOGeW0fOVO59x7MLz40eFAb4YylJtAMAJ9ohNmX+aDfy8xkd+wSXa3NQqfQ5xL+cPzKb50XOPA
8SLQmBxcdIJNBNR5yqMWk/42/lkm+HpslMT240IsVpnhRE7wnFB1b+HYc0eJqUSCNbLhZFsm7xtv
NHdBUFKUtCSY3kntOYdmsni4OvRUB9lX4UPJ3eBB9MY8NkOv9n7pu7d4IIbjEAX1CaY/fobHE2aX
KNfSXLtwd4CxHSo4x57GXE6/nXbOPxqvX45tZJptqTsHnRmb9yGomoPjoMmOQITCKEvW94Pq5FeX
K6xygZrfVhLjWyJnfggLDZHKOsuN9Bg7wJ8EQ8KlFg8GgBh0cZVj/4cadVtHKCgTjy79N+10vx1h
/IFVrtnL9y2brJvIvofSYvGBjNMgbLHUEDXdCfGAzQcJGvno1OPwBKx4fOB1G28o0Oh9OC3lrW88
dgu4aH5EKop+A7JJL06OXEOPB/kFRg3sqGjVQSlqwS35msVvjJCsd50lDZRbw6hGRAcly/o2cqXa
g05ybuqi8vCKtTPcyRz+wOHHcjcxkqfViP3UZACUECWTnjCOHwChtsSHFzSh+IeYdt6FnLYWY1SH
/PItFSfS2B5xx7Z5LnJg6ZYi3NPlg/t7VGJ+wI5tvfeLzt35FZjTgAflCUMFDByCZWz6lGIbBgWT
rXfoYr17aJ1hFi11u3OabgBIHu78HurH9FxwEj8Gug8wH9T8CY2ps11MW7x7CzYRalgAbUB79I92
naugUgXhRrDM2yh3PgdC/ZRQmx57eBTxxB1Jfluv/uFgwd23YQop7j9secmmmjYGrN5m3XXJgklw
6NieBcUK30S47IThtgTyXCYFH+SRlWj+clOVb5yXCG7HkX6Iu8pJAklNEpsohEKlH5dJwNkDSej4
LsY0Sc2UPLZoiO+5Rv6DKnABylUfxI4DvRsD4b5EbJzvcs1qkDnm2VuimmJjY4ruoBRidSAKgsVP
0EQPByEGgLYQUjSIrQp7ijFwCNT9aq2PRDdjTwm2nbQ5oWg2e+KhPPWJO4R7VlcLJk1YuHpDkJ6o
EiC3PjBxZWS57WBlcs+7HC6HgObdYIdqFVUyZg+QAh1J30MEcQXboZkWF8ndwMkwex32AJ7XTZmm
22g5tcGbqji8DJjEUAu2sSVoszF38RX4nEGta/KSvZcuNDmMQIojblrzFE0jRDEY8i0amwpDfgld
iGZNgFU1nCxg3m+jyQO+RcTczvvRYkcPDcGQs2zoqgYWe8Z8WepBWBgI688oGcjR8wZw/ShrofYN
OdTHJsIFAP5cmS84u0XngQf4cZGe+keWo+2GppnbaA/PsQJv/1BIkQaFKlIXdynq0RoQ2WCRPrRn
2kIIEL5hUKzm5kZEVbTBM6W/hQ/1bi0tcN5HBcFylNLNzcwDNPCVG2A2rGG2lxLAFLdXKXNGEZBp
hA1BsnXjfVzRGDbfqIg26OOazIv6/BWPEn7FqWtuJmLMJpSqwNJbCf2ETjpj8zgmRaVibIGG/Abn
rnoYLXpAEIrp0kfdOQxbd9P6pH5qFCtvhWJ3dWQugByw6VA5TY7eE+qG0/rDHubsqM2avDqVQAZO
o+M1x4CTD7hBoVMkIGNw1K+gi/gP9s5kSVIk3dJPRArzsGwwMzefx/Bpg3i4e6DMoAoo8Db3WfrF
+iMquysiMm+m5G3pxRXpWtSistLNDMPQfzjnOz5mCAhX2VcJ8XJn9b5x6ymiDXLffw7FReP6X0Li
MWKK5OYzH9L8xEDNiDAqCo7Nwro6DSfvSREaBL08DeoDmQjpIeiajI4exd0cpvejQ4OeORyYXgm1
h8u0HoHU4BZegvp1UlN1UfdTAN5yJR5AR9k1i1V1QMNW0s8gOwllFOFHSPVZ9101ka+Zu/Mo+s6C
aineACxFF5JC7Q0R2ryxafLHda6HU3AjArfGkqb7cQFYGY9FK5pk9llos9EStqaaYrY2OF17lXHP
XWLYyG9TP6ovefyUVxFWPgyrqZeLQz906b0hqvkGO6k6qQsH81Rjoo7j18IPZ16yD0ksqp9MTlfh
pmLOT6HnX6+dw43F9Aw5HDnY3vz/zpP/30xIDvH0r6349dvaNm/qRwX5v/6d/72M9X8DmGua5qYQ
CACXoi3/tx+ffatrsdVn5+t9/0e/A+zs34iiYbwfonOAf8hm49/b2Og3JBEmAS4MqV2M/P9oGev6
v/Cf2evy8oTteAGSApS9G4/3BwmDq/Oox8fdYyOrp0cxqtJY94zyXfuldGhUj+Ns5hGxErmUM2b8
vujSNRkNw2hfTZZmVPt9b7AJlQw3sHFl/a6UCIS+YW4f8jdIot5ZH3GQXIrGQWljVkPfXftCK+sc
1X0/33B6y+x0lpaX7+gIJWsvdimx75p6V0yTfzfYm3jG7XR50io1oDLUhG7Fo7ftUa22l9RqoWkY
d6Hw2BnOmcGoosUieShVGwTnY7SYr0Y7tvwRIehELNzvGWXgriwbq/sIzFYfSsrP/CGH36XPVWfn
+YNXLKaFnZriFD9+TQDHheFm8wMzREWJP5VySk9w/bBSUVGDFLYkWHg5MbrBcq/YNzRnxbJI8XXy
HZ7a5tgPp5P0hvrE8EeOozaVFPxFyidG6cMI+plxCWpIpTkTGPiIJ0ZbacT8tzecs2YMx2w3ZMVy
dBqU10W8IktZ8w1V17W1i4Fbj8N4V5tzVr0Z8GKb85mk7PTS6FTjngoztde7YmWgPNRzkB3SpvP7
s1oGhB9nbrP6t7T8pfhEcjdiaA8QXMc25jAsSGbPYzRfWTN/ZZkuosNow1d7nEP2h9Wx8vOgPlU1
vpuvls4oQhDTTo1Zl4nt+Ib2/cTwEBW/277RFevHQhKK2cdtjorwoAN0pxnHDorwR3/CF4woxeDA
VMWoxFfXluHeGrM+0S6C2rQzwrjCZfattwaBbwyXVZAF9CB+V9+rtbfjWdfWe8SdOnKFKs+Z7rC7
ke7nGcqtTxZqKoRKbZn2l4JiJj1Gig1VD/CLWRboBQThtwY/SISnlqhkCsSNoHYgZWopztuiJ9vc
ZM/G1rjXcn5Ss9GfFWVhGi89a3B5HfkU6S/4SPwlkYXI7Auv9Z15N5YGGm3aPU3bNeJmEu+BkLY9
Jos52JrtyUiBz+/Jd66J2nOCKTGR9UwM7fLJa7qXVs8L66dQiuaSLm5wE3s0auK60d0IVIdhNe7d
oBMPRsdmt6QdZSI12TQG90Xv4T1Yg3Xsn4Kstqh7t8223Dy6O7+2lvYQbYtx2bRFhjTIFq19ZpLT
VrFEiLAu5E2A6tqiZIllluNjHcppYVkcNqtX7jqQgv2NPajiuvBbdj9Jo4PUeZvY+0J2Axch9JUT
zRzcVeoEadJvug3m+Ui7rXbeFa7f4X9rv59Lquw6uQPn0ROACm/cvGFQU0ESjOZ6n4bljNY7bJpE
bQdgqMrCvSJXCyXGHMzDVaFNZSWcdWztWWUbi1fsyM4zL7DGAblUwjw4bGPjtXdLrK/d3F2iMnmd
Bv8tyvpxuralb+YHgpzCaafRlB6arBtGWB/fq6tqrp2Di0+uTPQYNvKiEIJCPracfphvqC61vGSR
HBGUOJJ89AiKhUISRyVVnAbVaV1k4nvZaU2B89h+L0pbdhBMHVrhZxetFU0+q8EaIErYZxS6zmQY
82ukRI+tGPB0nFdYM60EbUcxvanvtbYcqJhvFifvipuMMLGDk8/KuUZ+2WQH3ywYB4MBZSUr4iWb
FpoZJV/WJrCys75CAf2UhW7Xn5tTsDjHbgoFHrUaxKiDCl1eMjIz8wtzjZrNwsAGGKuRwtOkd5lQ
RviAVo17D0+rzz4wMbRdTOe1a/jBDGtNVuMZ4WmOvimswBlPRSbb5s5ZjKa+0gui+VfLXgSmvFwz
+GeBX0/LaZGTPnXNoijl7pysmmrd5dmZKHzaMVGb4ScAxOplnej0qtV4K1NZnkfZqo6BwFcjVBPc
+PDI8ncWlqN4EqvHqj/SbNTjSkV89dviJhuyu6groGzNtNhsWPKc5s+gfhXPSmOEORkmbP7YQpWH
h70Pe3arlbdW2dmay+i9dJDRg63UqcBwGTG322sU8W3CkiBHryEXhOOFOTbtDmDo+rXGDIuerora
L9rDLnGpynUJ4dXpddKndjjb/cs8e2hbMLF2TXdrLvPC7nFRL9JqGdmZbK/lJ0f1fShsn+ayD9q7
oPUhFNoYmNgzWm4o9em4MCSQn94kHDuZVr51o9iEQ7OJszO1lvG05tfE/Yjl0yz1GYOQrxggTGPn
l0u+3vs5FMZ95yx1bh/9mjP2S2tglgLoWDuREQ8u4ucd7cCi69iGCLJ3m3EjSQ41dP646LsW+kYa
dcE9D3WVPssQKUVsym4MDttmDDLu2mqLI2CZTWPYRzU5S49sGBuRZOHqbX/Wz1aLnmdLCURZFXXt
jO8WLZjat9ACuCMayyzUqerdNkrcAHvSVYn7AgP+Wovh0Gldjvu8n0N5MsJXfQauwcIJxVxtXcHj
cO5CLN/FlbuOaSCDgzTt7rprXGN8d7KoxMaulrxMIhfKwXkV+Et2LhcZ1PdTz1Rlh40gG74YbjoF
jyLjQXvsFkx4SchY7ryDwZqdZgvSrdMCA8qxhNjengYuyyQctNUg7djSRd4ewIAjAhARX+LOppG+
ikpGT8XcmHvX7psnjX/kAeGxe1kAmj16o1GcYQAMabbM5mseecPJDKzXOc4d8P2PfhnKJjGo98fL
qXcsqpsm5NZoiYLApxvVvf42BE7fngA68Rq8FpMcDkxWEWp5KWveXUop5Z90yhyXQ44CieGFy54H
llFvTSYdWJ/6GMOztU+jMY6qEZ+cTdNCoIdH23MGiGWCxq+dKeQOM/Q0ebsoWNU5x21+hwWZ0dKe
tzOxq9D4J7PrwFfAqnA1udq3sXJw/DlZzrrGxn4WvFT/wtawdYRhYxeewUjz/+tIh2WDgm09BbX+
f64j/R/1W/c//+PHxuX3f+X3zgX0dhhg94xAddEf+MG/OxcPGen3tADX9E0Tjys90u+di/sbeLGN
MBZaPoF0YIf+3blYv20JwgiYkRD4ns1//omOlNf4SURKdGDECUpep2nbnuttjc0PjQv9gNm3GYmS
PP96eFCDyeJeFBHP94Y32O5dX4LrsZsNKzF1In1ac9Q1ux+u2Z+YYq2fjaRYb2nESCoJ+ZMMdDD2
/vw2WLbjBZfOvKGeyjyZij6bD0spjVcemOmz8JQNQsCtrWevaHPqMMGUO1GLo1P0lLbHwnQ0yua0
AHehEiRAdfAvrfRPoPn/3Lf7/R16pLaGUN/gq3h/AJTDHpZLBYOmN8zmjkeA/9DnfnHy1xfCCX+J
eOB/2C4C4i1GDJaDYfrnK5HlmcKbxWCfAgPSYWCphqAnFfjvEHlC/GCzzySf0TyrmDTsgLbp+Xqw
ffchpJLrE3b9KdstvtRlbyiDEa+BkVVed+USEUxUInE6ZDO9LCPjUFs3abQI9xK0wmzfuy3qkj0K
jCWK+b8X42lmtc66N1so4mc+G/H10ZXFah+s0W+fkE43TrJkZc/xUQoHZQmmISZx1lbbrSb9VGt2
0r/VcLCiJCwACp/P0WAw4IQuAupLVW56CLFbI5+dy4q1uOdQuWppU865DlztQ+urWl8vBYI2ABYs
rW4mM+cvE6oWKBEP7CSp3C3yqtSZCpm5PTboX5hF+2uJG9IW6dF3J/xbQrn0jo1dDPPOB8qcH9d2
6ZrnbjTgg2RlAW656l2GrbmyI9YasHSKpCO1tj0xZGvKJN8oH6fKHY0w0fgTLz3aeORCXUhGitRB
AI15MLXcAcmwNxRXxxIKeD5en4DCkjGvxQIVzljxHG0n7L6oopq8Sb0s9mXmsd7fK+j2Noi0bd0m
MgMxXmnXCZShgZpszcJwj15T8assBtBgqadn/K0yMqddTU6SOtgIFOXjhgiPTg1d2MVuxekoEyK1
ze4xw4iPRm3eBqjFIN0Hf5CVu0d3ZkTHYJ1MHxDeGnqnOoWZEA+j3y2v9doM9QN3P3NFmN3hl046
dnuq0gUxDyBNZ9zwHP2Hx/TtrC4tGFQCA6I8CUOyaREBWVF/mUNVclgNidGNw3aGsGM2k4FEyHLd
/IaoIkzWaiPwxDbACCspg2YEJmiRJBQXk9Qed0+BX8N1PXpH0Dg90LPcDR+JbHbrx1Qb9UfWdEUY
9241wQCdkKj6FCBp4qSWgYNSl4t9YWHVXHZqXMO71GrFc0F4zLtZ9yb8C9EVOLAbPR9NZxXGFUsO
nxnrKPrn0GKTEStnKl9Uzcq8WtriA9H9UB8pqpxbKiX/VrRkKuOInuRLFlpyTmxL+WdmFgXzPY+8
hZ+EKlOgTFEZmSeatLB+j0afuCSHTat3XJWJaDINVf3YWoH8xrDdOEW1ZFpQ61OETKIbjDFxQzfr
Y6WMlhaLh/YVqQnAP/A7em/Urwa/8YITKe4Gu3f3iBL0sSiGod6jhCkPfrhYWN/MJjsZhqwG/LiU
nZl08wIi1YQgsybo1dqdtF17PNF8mhenwqOV9Omy4hkG3+7G+UJkfTIZK4S4RVLmn6qcvodVWzhU
e9WlURZ3+awnCIKGQu5gjuQkF0UTHMtaEj+ia2RHO9PwEF5a20slY2vTJTQWYueESh2QuDPb3IJs
r8TdPKz2k3JaDMb2EqkvWP2yL142pxDXwujWksxiEvqJaT1EzuB8QUL5XPl2/rU0JVKEvPIb/Ore
0u4yI+Bgg5VI+w1u0tfHoJvzKyIvimBncqjoE1A2lhmHgC8JcrN62SdyQOV2IHjH+0rshIv5oRiL
B4jzgXFSDZi9YmdoVns/OrryWHrBTI6HSmXoZ0YLuTeVo8CNu3jBoxXOkT4J8lqe52AGZQzBkzgB
TjDQcp7bCfSrS96+Y0UYPrIRMSacurk8Y0G9fjWmNX8JjSpnq+9M0Tv0J/3OPOQ2tTUzeTUxoIiR
qtsXMjJq4J3BeLNEXf/UmuZXGyQhIXEcOS929d6lmb6bMMO+B7IPTrXRovK0Bucu8tbhY5HS0XHP
VJ/BmNkajzbe1JdyAg6TOHUEBDJfUCbqehM3ZatLq9H2GYD/FbxamY5DEDssxr82i6iqPcPM5U3U
6sKfG10eMkkCAwYP8XWIGNmVTpF/yd0gYBCSj6nASWK3z11uM0NBYd1jGDGp9YXC5f+6+C3KDWyO
kz7qELURpu2x/GSPzXAxLAPu3oBGFmwPgrZ614lIb5a/rLpZ87xl18UIDalz7jT3pUSicJBp3z5n
je13u0oH1WMzraRfjVU6+jsjUmBj+KTutY6c7sPhzDBoZIvmI2KuIBK/K0nJsmbB6I2oAtSkSDqX
61ZMI0TOys7Ms9qwwru5KHAIjMYcXZeo4rwEMTEJIcHEV43ShqyMePW8Sl46dGeYlrIMuLkz8aNe
/Ug4SZfZ2P11GY6M0FYhP8fajGoa3LZ4HlxkBTG2uYJZaV7cjGaBUQ0F8xDts2idnnz2XjxCw5HO
DdWXa+wIA8luU4GWg1aumyxmO9tmsoTMjLR1COji22oubhlvKaAAhIu8cFMh3f7nPcN/u0weHFw/
1HNb6M9PkTzxm8h/spTZ3/+F31sBJ4CCg2Yf7mhIrcuD+v8sMVz/Nw/rCs4x3GYROgy6hN9bASP8
DX8X+faWGVIOuggdf+gFAOvAIg5Nx3Ro9UwIOf/EU8ar/NAM8Boe/7Eg9AQ0BBSgW5X+QzNgcvPL
oDCIWrG1tfPoWi+GPBiveP55rNgZMxQYCtCx2dv9OEwo6sYxO40ypt+mRTrMDxfvT7qCn5uC7e0E
LsU2Gx86J7Y0v5TCmIKQPHdkZbDl3ey5JQGhiin0f+FVIg76AC8drkEu748f2kmJB2zwkGz7TPQQ
/uTvxsqw/ia57c8+i03rQFfHioP74udXqetxmrRAM+k2FMeFnJZzBhfd3V9/ll84Rt+vGI5Ed+sQ
Mbr+yjHKw8YeGHwzOl1mBL+YZa58SOa7nAP78q9fytqu/g9O2u+vhfiPvhETIgCnX24WWAl+6dI2
xKYlI+ezbhQHVSH6Ue3DQmCW0X3flIcyX2v7zprt/F1mo9Hum01Pvf+bN/NnH5x5KUp8fmAs+rY7
+4c713WBUgYLX6Io5MNYgtJsiYtf0/JImXb0Wvk65vp1tNLT3E3v4eo9s/uCltbtQU+fUh138V+/
oz/5vsH08LOknXVMrtHPb6i36DwYmuMgHHzjtOQru3Bdd7z/v3uVX++qadRW6GJCADXDoUuztofG
Yvzz3yGfBW+4a3NLuf4vF1dKlacsMog2XzNxsKPZOGBci/4rVyw0bVa8lPH2r1l1UTahfC8g24m2
KF5JyFJXxmT4d399xbbr/std629wdtOBG+YH4S/PFMMJkONshE8WAMXJVHci4IyzMMzBj7swu7y8
sLG8njlTMX355y8NtN1kOWZhPfo14bABcWLpmi/LyRAczZgh3uhejFPQgkj/jAh3auD7N/h+g+Sv
X/mPNyOrbtbnWw6gy834yxdoaOQhhiyowUO3vyzKpj2KSKnjX7/KHy8tSAqe1HxCkw+4kdx+/A0K
E+mn2dVAQOzuzvS9t8kNH9LVP5sKNDE0R8fAlX/DOfuTp1BoccdAH2ONHnnuL7+zSUAOw8e3IJqZ
c+ZX1jioy6hbh+aIdzD3ISfSwe8sisuAg6sQG4Dcb+7r1ezU019fgF9GNzwRQ8LyOLU4RdluBr+I
ANgaiQiNDWFPPm/FITlk32K63leZZpoxyP5vhkXb3/v5Xt5ez+Vie9jRGTH+fMGNqbLzER8kjlx0
ctY4lk8Vws/D4klmeHnQHRumQX/zLf/xSRsCOwLX5ziui4DilwsuVhcxcMrAEGarkZAKZexo84dD
tuLC/OfXkzJpe4ryOvaG//vxhnI0fXqKGhv3JBCiXSjc5m5NzdLc4y5uakzQEI7+5uP94aeyYQh5
xqH7Ck0imn8hAQLPMLm1BxuuPrgFQ4b9visJF/zrT/brN8chxTcGWMA1IRvyY/n5k4U24yoEZ0E8
pql5Z5cb44XzqmGpHztR5Nzh1fmbAiT6fgb+eLtsL8rdwpTX5Ufq+b8cFta01IvrEJtIcVdUZ9uk
wlIEm/DY+MR00+qrgfTLGSBz2M3w4gc2FacDtIzooUgxcF2qQhXWHd680txlMInbYxFqMdxXYmCZ
NC81sPuFpUjzgv7aQtAOBNQBDZYFvT5v7TnFH8i6Q7/CJmSpznzJLdebBbz3Rs5GHth/Ggo0ihP3
dDzRZdQOJSw6iQnyrMwGhxUywlnHucatoBr0vY29dbxz0dvnOOOb/tIOINJeiratO9TQLnQ4xB18
yNxBgndsEbB9wzSFdGzAPh7tWZfhVPSznovSFJNGIy5tPdxkTCqXF9rHlReOcpf1mlely4XbQEu4
R+KX5SxulqhBcNAbUL9CkS97LzNEx4Q1028MNhjEmCCG6D8de32p8xlHKlQozLdhMPbNvscsaO5h
sAb+juCZtCFUb+3Wx9HmiYZ/Zuv/IpyUgNK6vAdFWcr10ZMVIwpbq9WNke7lXyPD75BcD0t/3Y4+
F0hi0LsY1hz3OEOEKEtmZcvwvBoN1sTDVAf7dAPhJAsO7/TO1kjbvlKXsdTfFeMs9B220TLCR7VU
GPrjpneX5aVxoQII9A3Mr7715ihOsdXO45XWkzfGS7P0L5PsTCtu27B+1cxzP0oRtW4s8HFYu+0u
yRn06PFdrzyDE9ybYOwy/KbuOXQeQRxT5XpXswcFAWuICG8NsxWIe7LO7S5FmmKMjaLFOGBTgAfo
hrqB2tJZdM4sJzEk1o3hf9sUOlDzRyvASlgb45vJZPSeKHSrQsUKhxnkZg0ISmlm2IgLKhhvra5W
QiLMGqxkI9BMR8za3ln9kzhh96DrdnUn09eiH5z1rFLp8GVdhQMsmQE2c7mJ3FBN/3BfDW7O94VC
/anjJsRxteQ4d3PCAB77lKTNZDbH8hGj7ygO69o0XjJAh9AXJDfoK7PmkY2ldEJnvQzahO1nVV98
4U34oAJDXKWejNyYXHm7gfkGCmSvGh+OUlkaot1jNUK57ehsucdbbmWJjS3/IQwMSIc501bczbVc
n/o8aD9Zj0AF5STz2/3Mqhs6LqK6R90hcYwd9EanM2CCidFrzWUsojW6xGvsYKHotmldBaeAp5aZ
B2crHl6wWwh58LhWige0xdwR6IJnZvIksmbuxi1ARoI6CHmedF2LNcJxc4tJYVVGH6HhEIUwCsfq
9g1zDFRCfqntpEwXlrVB2eHjhsWUJyWkxjV2aw/wG5HvAD6MPnoODVnJvVHLXMdaOZbcp24XNAla
TkjDBav3Lypf8YtnyjOH2OP5gEfQ9xb8jz4qZn5ANlx52EckvBbsQvQh9zXyV1OgLYAhuC6QCZVT
t5eWMc6PAkzYNY81Bp10wtKKO8QYWEjXeoALIlKxYLNpYOGDbNMfWW+NCSktDqIV3pZA8dqpx5qb
xzox1MJ9nlubyWeED3hcWj025FuX3jeI++DEhjBE20axxrC0jiyjpaRwGqIO8o5bHC9ZCgBxwRCW
8IwS9e3SMoyOLWVNxU5DeZhPAESxJ4K9OYFU1CPbIhEMlhP7jtTgMpzRe2s9THynJqmvc0LHND/2
U2vy5doT2HthTdNlFWlA9JCOvD7pEAw84oYxnuwBwWKcwr7KdnA3cuKyTQRgyVLUzAHUJFbo3GHX
3diQD7KdN5rlR8Oc8tUY6uYC52QKTB2LJQp9IdqQdB94ChrH7KeeVHipVT22u4VrsqvJjsaHRHgb
sO3cBLNGrTzvm7ohMGQk4y8xCweHuQpKYKRqGuQzVyMjqTf3uRMqbYbdDv/SUO4atHw9Apts9Ljj
sdgljbvRy8Vaq2ofLsuE4spucDAtS4H/1zBSLztGKZY9xS9QnTQeE92rqBjqKxd6w4iDJEKk1xnS
uyPnwGLEDOAOA9SYdfKkX41FHM3UHLqL3kaV6Hu9Ux1GvEJE0Ff4yGM199nHGM22irEB28w/VYE2
DH/BnJ+wAECOhUSeA05ZJuHAGU/RB6vmbj14rOwEIqYJnQMObAbaM1qf0rAQtMOl9KodFErIo4xp
uERKT/xZ+HPiSVvtGCU2DgqWh85mNva1ZWOOHJzi3rKL8tPCvWcnLaPcOh4HLZnSy3y5c2FOMg53
yCfbocMYq6P0V/Lf2sH7wi3PkNs1ZF/GfVcP6Z6fnXyCGZeTnoDIA08SwHUUDX7IP8xMLV5FsZAC
FVhGt5uGAaLi6Eph7eq19JbzqVWltx86SbjskNpudYb01FliTsnmGW0ZgKOiyuzwuEa+tODqqmF9
WJQRPfAswgUO7bADl2vAO84GE3uviWyRzzunZWzTGWIGIKXritrhO9NXmegxw/KW2z7wMFVr1R/9
Ga1abGCsaI+Y0xQ6jang3rDrUdxB51xqbKK9RHDIeOOB/VvwObEX/Za72y9oRSNnnUgbPChleAFJ
gzekbl2OPgNLYWAvSNV83z4ObCk+cc1H7sH2OSmTdM2Q08MKyj5CmMt+Apszvcbom1aHycFMhoOR
eDu2wrP/BZ8YeIGxd1Be1rxjFFkbmCWTlMhJixDkOM1d1u44+vBcMMi2TjO+E6zOuEBP/HRsTkBE
My1AGDC/O3nvO7elA+YPKlnIoNjJhgBevOfyOHcNQWDNhBQVDCq+Tc4DJFscRhV+DuUGKGxbb2nO
gPxD37F7rWUSQrTvCb6oWeuPJsUag/WmpNLNI75Ns0nJdymxp9GjRRP3vDdNnU5WHHtwX7CKZvve
xEDAU6Bvsr0o07q7hgQc2CQ1DBlWC5N995vP4QQNRro+7l9znnKOpMyqD1JaEWhU9HtfZ4iMhNMr
xyP0AAuIxe/D6G0cjJOyhqdVLlyZtGnUifbF+NbrYHlYxi3WR8ICkAlVX5Rdomlr9AmS3SA7B2qV
uuh1mowNH6Otj6Gzt/xhdzVfIqJ14tUhV5sVWeqa2OMthfmAb9jDlmPpvZrrLExkGXTnY9v436KW
XupoKQyaKEkLwlFUqejjSOxan1u0SRez73U3bYf/lGN0luXRLLzK24nJgCGBTKvbmzXm813j1KLb
w85zX0WrIvt8EEN+Xpol+6YZRz8AgxC0DkexRamI0Oqajl0ndqRsaFPwNIiHaOwvOYHliOpkkD8X
CMZvW5/nFmOSyXxflbIIXTKm8G3FQ0wpoUrnMVyYZu/UME8aB7LdcRYRR3HrjJsXXAU6OIfHLR5U
Q6EMXXeV5/3GhAXchWUS6V4Zohz0WEciW5Z2knJ4nZJukd1j/g8+08EY7gRKxdt1Ta17GU51MiC9
AxAMgpXvpxmC57TO0HdP1vBZVBgfcc4VmMyqyFivjLEjysGWnmCljJvmAXIIIn3cYq/kK1rDARcf
FGUkVSgnZj/zL/kM+eu4zO5TAH7Si3tTr/aJbytjOVmikNz0nt3orui6/iZtW356uNS2W76MGti0
XWjAjiBEy1Wd9wo6IPpk5NS+2X4fetcW75+HJJzbaicFAZV53yEhBF023E4835okFZ149chX6CA0
2tiLqCsIOqhzTno4BQ9gVzP+UbHYqAfQrevvPkHCV6g0siuYDBMhHYVYmAL0pkd0wtThQ6MPBSxt
anqRnQET9CFy5YyClEBtkDE2HYzbRLQhFGHBrWLJm8cMSeE7ZOWIhHpMLSckZALt3t4pUz/YwGWw
BdpS1jznoj5FN94aPTwrrVA48v98K5bVOVeRzD+xICzRjva6YHmt1wgdRCMAi/ca2HDs40y9bzn5
AF97jvqo26V6Gg1FSwFHL+BPDL17QtfDAtxgyH03eCFpDjX8CeCaJVLphLAslmJjZpp3eT65a+IE
RXedqcl0dyHK4GrPwqJo91kddB0iQ6y8ca6US3DKKuf7ILcgyzpi/sQjH146cHSCfTD002NNOHCa
bInkd0ANuFZjFbHob0s7EFtKN+5sAnnwmRnMemL6TIBAAvXCiTG6S52MU06NY1FgvhsGgIOL2gTD
MZC8aHOgKpBjFRFacS3BiTiLMMWJ62R8o61snZfVtFRxUk5Shqh0nYjR0ujRwxmmh0q/hzyjdkPX
O8z0vOJRZQ4PwTxdQNEYItfDgbu7uZo8YtVOwW4StFLn0XKClwtlUVcY8r7i13xGgcbS0LB93q7k
6M922luq+8VnJ5p0apzuEJ4M+WEuS+VhcM/9S9pV8S59qcDF2IScl6BjzF3t9h16o9SeOF2Nipvc
yqdNDmNUr0tUrhQteYBGYyWq6wN3g48GGzBbQYnO3mknJMQOjNdVBr+mcIpyn2dt+06qswsZs7KC
7Fj7Dh+/z9LptoTogDHY2gpQUxbTa8nPMd/njb985S+vb05RySgOxAp+XMPE0knRGao6Cdqi3BTG
hIdc54ZFJ8ph2cN5qUcJGrn284cupPXcgX+V723v5rTmw0LJVnj0vZQIuD8PHmIHcdBlNgXJag7B
mcuUY2LJ3ac0obUE4KxKAhQIFAuyCpx0VLwZAxRt5JeDTKbKLG/9HmUgBr7GeQmVbYTH3u3xLKhV
TCU2Yj89AwrsR7FT1uihSBfgvzf4enmWCcMLdl03hv6eUMXsy0ZwO0fSjeI/FOgO5IFoR1egKkC9
XUtSzxZ+9kOhppk5Q9FlOFmL8IUUnfCJrEn57Mi2uiNFCZstU3Hao3LMISBUdY0oQWBv+tC2pgjM
ZQX5SKyNHybNQsUfOyQ3UDYXjQM4LZyZueBCYolMcgTV9yyXcwYWWuHhjqY7AD7GXUSCAC4Ipei2
BFbGZ39xl08Cp0MeIYa2nxzW06QnuEF1M465J/dZsxDsg1dm8vaVa7WfzZq734ivY0AEtCMSceUv
03VpWRqeJM0YeJB1Na4GMAJlXDvueGLTWuGeJZwS9yiTnObAz6fg1OqVQZAEdUqRYN92sxM/Wk3o
DYTnQHLRNrpvEurIa4B5aO5WVm9ovhlZLYemolqJp8WK1oOPUIgohcwGF0L6R9byBQAqxGUbkmSU
57P41FicXxap7GLf5VPx1eu8jYvOU6cleETkKhZ++gZwvfyiU74NgMSQuBdwflbC9jDBqXTI+klX
uzTVemPdZJE8BW0EFgj/jRiZcInp3GpajE10TvI9aI30zQFafstPmVwIuj//dd0M68gPZPTitBQ/
DJtsRVijsaTfTFZkT062lbZD7qTkxuEXjatawBRYakQ7EXMsqv1Bc66ljLl3rFTxNyA74x63cGv+
L+7OZEduLevOr1LwnAL7BrA9CDKC0WQX2So1IbIT++awJ9/G8NhPUS/mj3nvrUpFqZTW4B+UUUAB
V1ImgwzycJ+91/rWyjbk4j53suFxJOyvXulo4iDlDWgrWBfbeYegLn/KqEyuQBvR1gDBhagmC1Tt
ArMIluReGbVg01dFW21atloTi20SZt7EW/hMb/suLFzSLFQt2Qw5cbLvvdnfguL+pwkTkBRoqsXk
+t8Lld23p/pHofI/fuif+gRSHFXbhmHLqM9ZGsR/mix15QsTOVTKmg46GYcjU4G/9AnqF9J32Oza
NMvB5cr0uv9C3lpfMETy2yxTc3STmchvSZURS/w48NCRCtrGMtkm9phZi8wJfxwI6CMZv3UME8ps
ewlqVAfImaGkaLDDlaTvJXIe+Yj1WLfCWB2f343oDDXTpx5BEBUvloHFGVIYX7Uu7p4m7HFQsaG0
zwQQWtNryA5y8EgO6zNPxJN5TOgChdzYFntHk47m91ZVleNEpZwdRngDyETJLFe9VNjBHWGmMy/u
VKL8Ir+5vkptkz02LyBMJF0LDc6Np0Eu2RSW6oUSxNkjS8x5bZo2Fb3eYZfrBkSC7JQLLOj1PPV3
1L+SsVb0Kb2akwHhtUxCxJ78Mb1kzcoKFuQJ2YhXJEW5p58P/qasiPYcBxIRPc3Ms3NJNpuKvORZ
V1exE6Bo63q5PbQd6HWURy3NbIB5yC1NesVQf8agvZYjS3pSBSsMT2OCpJVLV4HbbJor/F4dCXm9
ITIfJWmYItcNQ8RLNru6ikrNWZmi7w6KFmTGRuZtdzuEvCv9ISC+EA4CPso+joEu0dhg60/zpjL3
OcAgClglTr7PTPyIuUDu0uCmmSGWZ6nt+KzHyS3MFuuCbc8Clont/Il4AUCLDHCF8AIrGB6HMKYv
asOBSrcxm6mvsH0IJtNaS9DJMtipupESRC8C9RvJblKUghvFutqKtdZZUe/ryITBQzVDpD0lhBB8
7QKVpp6ij7S7yG/kXY7EKlt2uWgNCdWz5PSxg0J2MVDLwFhSdShAfCCpfEqteSbBDiOkcUZjoTN7
1zIHxIo5HZJ0KxoCcsRKLslDozCTMP2jfm94IwxVAlFOaZuNUsEQ9Eupkw3ftuLmgezFoFwb6CDW
i142XOtKRWGXKQ4lvlbkNfoyG/zPEtTcp54mIK9Bdk6yiaDniq0pDVi6ikIvWntlM4t/1ChZC2LZ
HNrF7EEl7aJnNDS4UkHPaYWTmXlEWLFHATeSwwOwrQCuB4J8dVu1w6jvmSa12ZUZsMe55eEq7wEf
ytwLkpyVF31I8oU7l6RJWF0EAMsa5OMiTA88Rw0UPwgCCBgRg4TJV3qlVu6LGEncpopSCulK7snu
TepuOApV175BOpKJ2xBh4tAnZr/wtZ4dO/VTexHdkUQKaNfASJqCfZ3tb6Cl2DIXKLETH3luSLkh
ASu0yr6ovsLG7M5Dco5lNyOA4TghwJLYyEh8SsYH+aEFAtYQ76Ky49WKJuJiSFNyk1plfStM1TnE
YLEfQ1WDqhr0PVHp1BlWtFWctLkP81IRkIWE8oiLTlc3FXFK52Ikd31lp8k4rAkLyF64/1Ak08vT
viWSNn1l/jSo67G3ijupNJiBGMi4d1JLtJbfVDEa3LyY8zvksinT5d7JzrUyJk4ylk0kUhPgJvhy
fXff51JBDTeKirQ8tTTOqZrM94Gdme5gq2ny0RnYHrB8GnW3lmr6BYTigK1ivMK3gWC2CR5gS+j6
GnFnS3PJzAPuHnkQ3+MKDThPuWEmXk4fmD4sIazJRpGUmTVO6sXDMNrCYWhjIxLjPtXOhrKeyP9S
BgT20jAZ2PhGZoSeLqnSJePm0nSjptRu7cIE1AEJYNhNcaZDh5Ir7UmEdU8IY172GCPpxII7z3X5
vkkSWs4mUks2H0OH/SyvkKPSt9TLbVCE6dGBu9+7PG31fJ42w/DYT6nthYGBIVCjrkqYUBEgFkVt
41dFMXi4vSleJ1ssbvZaIkBLy2B6kSk9k8rVaQNZ4kmsDilbrBbLsaa347CF68RYstPxqI48CMc4
FNA1hK42lzmmt6eoXKKzNJI1G3fubelmhAKCAc/Q0r0lO3Cw9Mw6T9V+3BJAkEiHRcxUuvU0djeB
w4vvrKSf853McNZpTcNXn0wNRBKJkGjQ0mmTwT0J0zrE2yHgthp9ACqmzvER+bwPgIrMGZaFFYiX
7jqN8CJuen2x4DIyo9vOMsXuYMwbq3GjCVMGGVEtLXVe0bgOpa7JrkkEo5ks0QUAsRk34ctcRDLo
yK5arIipPK0xXxrqbgpE9FK1kAI9GhFMMeauU+mM6BOxKDCeSHK00SjR6Gtn3P6/X7udIyQDW/y9
/e9LyfdSVlMdg2J/10X+87/+4yo8pDu/Ku88cplqAk/+tnl7faufso+OtEX2888sRlSoLGS2RWNV
05l3oWL5q8qzv6jUV3RQUWEhT9WQJfxV5SnGFwP9AHYxPGKOai3F5l9lngKdA/ELriVnkVahcfwd
Far+Lkf6IFTQZYpJkBw6AhMUfShATsq8qZ5xQTBzYh+5SMQVc1BflnS76DCwDxKvUCodixRuyxeJ
OAtsw59LPElac8hDMDOpQQa8NaHpzh5ri6BQ4GZyaB9ygg+Ksryek/asLuL1ENP8TcVLPQKHkUg/
ydLqrbGTfR4Q0S7lx6GCyWOy2zCU2qM/smm1GgA7AQeVRmnjDI94iH1cLfdoF/yht6/SbD5rQwwo
nTZ7DFuuuso4MgVfL8CHfsh9ut7AZWuJRkHts1nc5BkEPDOW34w0uAklbVvYkwoWSfZb1XkchOJP
ibJXp+pN6/QboRChABpSRLTDrHirp9NWDbJzMrd3itpsCPvaW4ucoTEtv9CqRzQz5PIYwZ4rs2fS
tpnehuq8NW9VmOGKRH+nu89aCxQJI1Ztrv1C4F4gZS2FCmI7+TZP+DNHB0Naj+wf040xdXeFHB2C
eii9Dv6/TsuThKGE9EA9AgrO6eh7eiweuCTmaA0SUHktpNSVCdguUKOHw/dpupuTzqMJ40qNsQuF
7rEvpmcw7S1IwHApdjQ5af5ZXjk/EUe9ovu46vpypwvjGCZfm2LyNHxbNKFhA/CWUPZFRjxReF3J
QKuGhzAeN7FR+jVfp3VB/wBnhoWXnDk7pqCxP7dIxDXRS9a8OjjXzgrXCeHDcq/5lVpvtV5yC/FY
D3u24eu8uezYHhiqKw/XXXSP6mVKv8PY35RWvbG0b1FD8EOyl7JrNXJF62xnqSHSLdibrU3idrJm
z2WtyslxoRDcqMD/GEQ9QnD0gzSjrWWdjdA0enhIehKMrmVEG/TIlzSjtuBOdpZlPqRRdRXOxvUU
D9t4gDQWgzh2+Abb4D4IDS9ri4smiM5JAfQVzfBH0u6xbBobpbF3PFE7ApYhZpo7O6v9Zqov8MXh
RqLUSgM/ViecywlzrbzliwMZ2EXnNC04q5SbVLYPgwPTwFDvKrXdp4QwubOJ0SXUwFoR/lyo2Xqa
tNfYTjaREaqrfq7XijOe5fq8hWvvY8sWKwJGMNE7mp+NwWWmaXs1aHyi3ty8Dyksh+irYENEr2wb
KGSYETy4jWg++KgqSYDIIk8ONerD7ms4dA8aOnSvzRiOswJc11FuU6Zie7DFgb2EbyQBT1/8MAnV
2hFCtVM640VEDbd3Y66J5GZ/A1mwrWkGJo1M/rRdEkGUGTd2O70A6HLtLIa0G1ku/Lj7GSAWTm7i
MRdnbNcZrgj1wHpw6LnN68FIbYXWm1DbbxK+NPjJ87C1waL4wBKw6rTNWkqHamPXTkZaBPusPDbx
4dAzol2fXOTCfi3m9HYcAJCDX6Tfjh/M07tkR0893qQZg39VSvJnMNjxJhja/jqp5tu85IS6VBxG
GkvMOMCiD9E9K8+mDlWQn9o2NFOk/F8141jep3XmZYzgWpuOl4lbRo3BWkw8+gZQjrItN1Lasog2
64YThKh+pQ79psnN3isc5TsWoGSXpRr7t3ldWUHjaThOuQzbcOx3mPDOB5VS9L1oWgIYSfzWZ+em
lpQDAQsoLhL9gA8Qh9cAsz4eVU+JmkdLLc8JPzyPW2ObNJI/gTMpi/k7phs8KwmhArUwPc2wNtis
XoumJJza2WGh3XV9cWWSb84svLgZ5HhrDtrOzutbyQ589tAPWetg3GKuFEK5LuWtQq+5NdOLxqLy
p6tOnT+qLAjoYTvd71FMztNsk+div0AqPFPC/MBs+DmLlSNZb+ckVB/HxNnpZQ65bn40FPxuTkb+
oRlGlyQXIAepNIfkG2R0Rs9Iew0g0TkvagPkeJ1JN5aVnxszKfX/ZXVP/1a3Xf32t/Onqvnbhoz5
pzYui9Na6YfSqfmf738dvpWL4+WH/1gXSAKnY/dWT9dvTZf9UWb9+S//X//yTw/NLe+w//HfnqAS
F39UMy/txypGIcn2lyUQzsK//5/3GmjJpS5/8rN/NrpU+4tN5YOyFI+EbNCh/GcJpCyefJNWLiYc
9Eof+lwK3SwaUPwUdQ4umcXJ/1cFpCpfsHBSHWFkh6eKi+d3KiA22T82ugwZgSb4SFunBpIXNfyP
FRBOeMinzpC7CYq6ZdA2mU+xhLTZl+kC1ZvYyeGwiFhPVRfNPFhzRYODO8xpXrlRQhrGSge3mfjg
NrXQ5VghTVtnim9prhF/01r03+Wp1y/h/0IUoQpr3yqR5uHOSCJ6Q7MzhpgT86kF85OpJVOZsph8
PZPq/KudFNVTSyRyslKB3A7rWI9KCn85jtaTJenHRtH70O3CJnxmIo21saiaOHS1upeKtSrPzUPL
IHo8WLMY7oAWxhjPJIg6aDktbdp0DB+fJCuixU25SRxxnjkqorGUaOmVVIJQ2rJME3nBURiwTJ2U
F6t5qBNG+mNOw/8cslcd+iKl0L1R51kHrMnsU0lukb+BTYIWb12QRpk6vmUETvttXNrIPNRJvpH0
Upo7r2DOrZC9K5UwwAe8e5OfyPJUe/aQRo9qGuk3+cBvxAopaYk7TFqWr1tlrA9znho3c+Ggc1SU
UoawliD8pxtihFRircaoOpMSgIvErvipLsob2Z6zr2C75JnfkzmPWFezZ/KfC1qPtRzla2Oqpx5I
IRdVt5fVY/kC4yWVGsxLnjC2RnXX6Vd60wTXbRvMb1OfQmMyU/UJ1mY2Q2pXI5rpZTPhIx57AGCt
cNDGRabVf0PxHGqeGeuke9hyY7e3cWWEO2rPMrkMrUx9zVQpsLxBR4K7jluVgD7RmpiyHcBtmSeF
ld1eZL2BH1gRg07BEzX9Y6QCTEQhO6AEJsogPsYKEooVMFCiaCeple5bEh5rpnI9yoSBJuGFVS8x
roL3A4iqwioOatYv+GYBGhwtajtcJwwykq2ca8q3IFmoKzp7SQQJaAGRE5TcHMTqVOVMVaQyrYqC
eOB9AXfsCCd2Ee3ZpU11TOoz+ii2VFhwK6JVeKWkTrJpiliWN+iZCTXBc8+faGhP/EDvaDOEYYEa
JbSURJCyzEwTSeuiXRIm0tvVKDrZWWXz4o0LRxK7PYZwdulJdmw8mnohJz64ZZo/lO7ZWLiwkatw
B76KtAdNtHg7x3kY4jW6t/770HXwc/O5Vh6MxOK3sKMzELjSzVgnBl4cZK599lRBkQhWDEq4vzAc
tVelxdR0VXWRStfXHi1Q1eGMDDPr6ctYjN1JG8sb2POOgI9D9OvSJ8Ta9RpO3ULPlwvlxhJaemM3
cuW14Jee2wYV9JleOta9EDCTaAgaw8SlbpvnTlT1UxLQ7l2REm4+OAuWdA3Qr+Bem4hLRLSJ6NAz
zCJ+FuR4JRiVQghOeJwtx3N4DNDYzEFyp4iq3c92ySL2YRf8Ew/hv9gVHAL6EPOzaNt0d5dt68eR
Ab2bFKG7HrtSxERX0dO3xAKLSjHXu78+0r84B5YjmWBejGVMIWuL5v+DBS2aGd7D3GL0MIluZxHM
AlNJFH+86f8thkT5l1cDh9HMZSOusAvHUvjjYZyAictsBDF9f3Jq13B/gBtmWr4WATkUjEEj43XB
c21a2Aykr0SxO4QWidcg6u37xFbM9a/P+1+8DDSieYOBqUHPTnTFiaOKsTxD8QaCLH52AJdTJFgX
SD6/orbTLx27Fbu8mdrfPyovb7LB3o0oXJAfL4NtJQBAMnqWtkGHfkuKyKqicjaKlI26/clXe3oT
8X784WAnNxG4rbCNRg6mFOwfe+zQyDO6fZ9C/Pj1xVw8GB9aHxhrfjzScpN9uImycWA2k3KkdkNm
ujusS187V73ok6unLJ/4V8dZzvjDcWxFyyYl5ji8Yj3ZHfbN6p4J7yVbgrt6Zex+fVbKT+6RHy7g
iTUsbwqmPMn74eg4u2IVuIDJXNszvSf/sfHuhlX42YPy2aU8eR5bW6scSqFmBcHZLVcoutcP8+rl
7iJaXTXe07BiMrdKPrlT/sWPdvoFnvSuUHwwM2JTxlGJnOZ/wAhWzINW1Wfn99lXuJz/h69Q00AM
LAnTq8l9njeyL7vgYzbRRbxD9uZ/dmP+7BtUeL7x9mkKnb6T80pUehj4lUkJ6pduP4rTHH7P9AbF
00Ne8Mn9crrInVzFU+c3KDtFR8bXrM7F+jl1b98M/+n+5s/423+/lp7Mk0+fttO1FDNxZ4LYbvhy
vt2zKXGL1ev+6unXJ6OeGqVPT+ZkqQLfFwVE37E7961Vw40orZUL5pee4pWusYbqvzrUqz1Bmqvp
4dfH/ux2PH39OTV9A0gzyAG36Lfdxg1XL9a5tf9d7+fpOZ6sWwxhpbRCubvSj4EvIG3cJ6tiH3y2
bH12X5wsW+RqFDjnOMzgPvOIrV6K1f67e3P/yVVbfs0vVkfrZLmCxpISXMdhmPttwFB6t7k7r96C
FSLKVbkBR/LZif3s8frwOmP/+MPDHLZjbLL/QDfAwsHwjWe53/KOd4MVDb51sQ492wWA9dlxlzP5
1ZmePNb0RmyJURfHvVH3zX15Ifbac3DVE1XFAPdpukXSfaldGbefXOFPFmfrZPFKbEk14Fj9sUxm
l+V54NHeWRnuHQJG7zvcEZ4KefX9s2VsOZ9fnO+p/Vs3kiSTlus8b9i3uBAdXSJ7Pluaf3abKhpD
DFU26MyqJ2cXi2TKjIGjtB5g7/tsg1BwM3npptmp2+CzV87PruWHo2knBViT2mRLLNUJBMm1wmtH
8xyqB2g/h9xFjXdsrgq39xHxnzm79+/xt7RS/3/O2yhpF+jiv9dT+WX89//V/NBk+uNH/mwy6cYX
OvqKsRAD35tJfG1/ztkM7Yu6MOf5Y2AK0Ol5Kv8xZ1O/YPClCJQNAAUqI7B/dpkU5ws+aA0fL40o
haHeb9FebGtZlD88DDrGeXkBd2B3VlBo2Se3qaJH9mSnIYN3q2SSnY7YO3dDO5KsiEwluBiLbnR8
jHMMVszFFromhgiTi9kni6pfiV7lACycD3eqCwH70eNFnpQAWE1NVKJ0w5VFzSKZMwPxjNbHMRzt
ft5i7uydfTCKNTYWEiNjOfC7KhFQ0AnIXqsddkM5ixgIBIjzDadqcJiNr0lXtW7GwPluauxprxNl
9zYDQHpJJDWG95EXa3vUmBgIGR22YjC7AJbY+obdtoCZ5fLG0fXeGw2SY8oW1+rKwZQh7QndGZ5p
qCCWHWzGQeseGTid8LGCSo2NEOFLanJV3CxWpTWpSZG6qgrH+mp2re28BGaA3BLJzlCvzVqKm03P
BhFgMNrl5lqC212fJwSctsi6ZsYmQOBUNKns1uJsg30LWxEmx/GWmTY9eG6IXt+nioiO5AjTwbAy
o8sfCqkk0wSKDK2A2MDPNbPzB65Cai1h1zOfco2Qgr+FXMvE/t1Sl5jgpMhgB6iISkLlrTL3nBFO
O7KWse8RwUJfAyNajpDjKk0F/0RC1l7c9IY2+BCYUcPIfXnEv7FRMmNnVrH5MOUdlSYiJNwtqXwe
GbiAxKhazRP5pnd1A1i3m+QaDLtGfhFKXMkt4dN7QBkVWhD4kaSxJqpDql4AZHPXqVNzRgT292iO
drneHvGD2yneR4m4EIwNAAsrwad6xYKslathrO6cpH618oRcVRKUR5T+OX4EF4ckseboSNozJqKC
8WBSBsW6ygNUZ7gMsuuoHBqN65QOtz2sO4O+UNjsReq8SFzZcEPAgRowtCqcm6xrw+cRS23stppI
AhBp3UuZam45FZu6N7ag/l+jAlqmXSSMZHAih+aMhyQWm86IDnVrnWUURcAh9WJHpt5tk6Fva+OI
+G/ze90k1xkc/wP4lu84370gNnRc7xm1U7tpBMG6wSR7QyffzqVyaOTgaYT9mEmGDx2YoaooydsM
M1CIzFi72Fncw4Jg1iY6I/jnKOlpuomVIiz8WcPetSms0TmIVpXPbZIDcs9S7AvUlAd0pfe48C8z
aTjnFrcSdtGDTaiynsX7VrQ20vfCSa7MbP7qJNpT3hBe7hKpklxLofkwwnRLfZ1MmFursLXvGQOR
4kB0eshNo5kbddIe8wgBM6aAqt8zLS9fwyTv093YCrJYclXG7OWMenpht4XS39g9HVFEJRZtrMkm
5LHKhUS80mgyZB5wLO7GXImRmjS9wyC2ha586GgrPtP5MuQNnljdgElPnR2mviacGrJnaU24MxJk
cm5uo7NDLhPI0X5g8Dy3Z1KkM2xDuD4lFxMR7bqP3lx3DoGo6Z/kTP5Re1fMBmlO5yr5lPNQtZuB
zN6K5MWIoFqnzlNcgiGl4oBfeg9CzbwgJccm4AOFfJFCySAScl0WxXhLty2tnoYxUB+JEh5viQQC
HtqRcJHyzYGcdIcK3DRg1GlJ88Sl01gVf6qnRqYhOZhYR8KB184qbBtWkzIOMJ2GxrDM7yBumusy
HMkFtJxWJ0wxifuG8OPJiYVvBDgkPB3i7xanEzIeO0NOtIO2w2qXSlopLrVuagjl0IY+uKzfczPk
BDkTYwg8iA9DWKnwKTqtUn0N9VPrN7UDgt1xrcrON7IUohativOsmojakgqSmOs6XJui6x77KLtU
5PwhiLKraijPsrAmty8dLiO1hZ89o95lgMeW2RxfTKAxR9HNEnBtXXi1KbCJysobGqLen5HFbYwy
mDejmSbfZKGZSzsx3ORFQIh4rV4RlndLAB/svox+pwPUYpcSxXtV0rvzpVjFEC2bNokL40Uc1Z1v
J/kCoAQSWutW5bHqG5cEh9A8rtv6koab7YK0tC6MNLfdHg/jOfdu4GdxBAo+1RMkHPN4psQGIsoA
HGWESWnU8arHfAg4qflXwKTauiHwdR/n9rBWRdX5eBaGs3lA1mdruep3xvSUDOJekOPsoqy/aBTM
l2KSxX4IB/kmpR+L+zLyMrW6K8pM3jtRSfaVaWsHgx90UQ/HG9MYzZUpt7zgLHLeIm7xZfr/Xens
g6wBABJ8FMxImvZtDklCYZVjOzpL5IZWUX5HMiaEw4BTD8yaqapaF35GtMixqkjIted5Ws+IDqCj
voS8FJjhmjA5cYNfRLr6rekK5sioFg41CnLmDJpxgd1kOMS53K2yCnriADEZCSyWd1oNCRk15D3e
ZNAXrrpeV1+6uEjuQ6svSYMgoqYGmmnr15ZeGNuIMDdUHDwPShWawxq5ZfIIgSaNMMPK9UbJO+bZ
s91r25oxzlc7hoq+kkdoJDzKc7vpSNJDpmmq6iOQsvaQvbvnhrCAHmyLbLrBs1Hca2Oaf637WnaD
qs4fZaNnyGWPo03yh6QdeXVAgEYsKN64h7JhT4pMu+tKubvXimR47VsxWegDFrMfLlmHW1YJj5Ey
K1c0bYsOe2cZMBPGJTjNpdy40zy/4eGUr2zUhXvMKZJfj5N0DoYusYGpVNVNampautYjYNH7IlQI
+SBhrl3j3NGgjbJY4e7hvVWZF2ljSvdaPb6aaO2uInMMujuJoHiV4PMoC6V1H8Wmh/R4sNZTqy52
aKJK1CWFYTHJJVF8E8wxN2/ckdHJi30nNMJaXCPI5Wv4FcrzZHTZhrcdKagolGoXTXN+1xaYBrxG
m9qbPHLyp7Y3K40MojoUW9EhmojrdOpcS9jKI8kkOQtYmFm7CUjx2gry+qItZZWcmbFKj6NWi2eZ
tY6xUDm1CZ+zn1q0iol87OO0PFAOybk3WaNx2ZbxoDKUmtV6ZcHbf06tPs52jkFOWIcOO6opPSQH
73DZqyyYTYrNBd1oGL4OtkzFBOahxT6blUTokGqs7GsJ27wb9izLJEQji59IrQHkpoKdyLSZaYaV
x8dMnV+MJvo6s/dze73bZ322xXHENZtDedxpaQudWOadrRdV5UmGczDl+UqLqKdkW/Dhh+dGLshS
E5S+PFdElVPhrHmBXXQG7pyVrsGZwPtN1eYjGhk2Up+wvi90cp4ZoB9kQcvaQoggTXljlw21DPJa
KjoA9PWw1getzPb0E8BF10gRdF7zhL0UV40gGtCeUHINDXF5JUZY5FtoXDGzaauWQt5eK8IQPNoV
Gk64uQMOp37bOV0/E2saF6MrqXq5KOxz9KGpUjlnESK85L5Owfwcixmn5k1iJ/G0McEae6OGmgbh
68DPTDjIGAHlnRNYhR8US5p3q093qUFfEWldXr4CDqxcYSfrQoC4yQERPHQ4NsuVsETbXkm2tmwL
NK1Kt45a5thD0eU8IArsqo3IG+k1DUYuxlTkM/I1qMnlRkQk/HiicIZXnqwD4UPiwNqrXwpnNjFV
6A5c37TT1QM5EN0DPOrKb/qyfbINYYoNeU5agAjZCi4j3jWPahMQp6wWtQW3ObjoAhIeeJirUtpX
epdGa91Og9Cd6aQGC5vI7s5jBcYEwvIpp9Nh27XqJ5OGjIWdRGLcY5cuZjgefeacDXE/zn4bYbUm
SVYWZEpaBmsV6OMOIK1aMf+sSceqoBSg4TIjJsQ6zg9pk7eqdifJHW9mZu3E+grQ0ElNnlHRCEzX
owp/5Fwppq7fpiPsVwuUbv0cDg1cXLj+jZdomB5cRACaWJMX29RUZ3N5WTiS5bMWag1BJ8h8d06r
xAw9SUFMmaMqcunikdd526okmKyjWRscj3zfqr8AGQJ6rWsmXmRhgWVgMbrlhGrMbsbuljc+Vbni
ZwCnZlwrdrWFExPbgFBqGRO0lC7hRgGue1hqBPEy2w+E5o1Eo+jcgEqUb5Wou05Ao5Gwyi5P8kby
QaIzmpX2jie8iL+XfRwa5yG0bO7bwCw3SczMlOGuaQprk+Fbv9YZ8V83lkqEchOOT3MSPTTca8ck
Bn6/jgM2mYNeamx31CHxAeXsgpii+qAEndNCd5Lag8KpJ2x9FXGB+L1+NIZooOSMquySnEhuctZ6
1yQv7LqyGkajTrHFYDB7kjI+2qL4FpHRilqqlx7ZYGtvXTSK+LLkeYqOPO2TN1gINd+T22HAHxoc
JKu6RG4mkvBqFuVjbIjbDBuQX1TW3paJtWI3R8GJONxLsDfwFS5JXOOwYfK8sVifVqBAUNmzwMDu
6a4LGoHerDYESZI37naiMVdVSYgTKfDHypEw6VXsoqTa6aj3ABAcJyc/kMywV0W+qLvbkeIxNCMm
HnVB8pv+htzBsS+5QfvJbxInhMWgyezuUW6ggBVOIkGZDRQFvPFcdkfeC4oLKsZWd0HaWdJOJxEi
XllyK4zbiADmW9JhZgEuyMJ6I1TRlLvkfSWcUIKonl6bib3htUD6dkq4+OtkGU1KwruaHRMEx+ZG
UnQMu0DIUboT0ULVPMim+mg70bI1n8LxeeCPIe1gZA2viZQmzrQJCtu3CHA3N8Js8Jr2tgL7xOmp
Gm07V8AuYCq5gpQG0KGIoYMc9MEyo4e4VaA/SfHWATbD0xil93xZtnrbW9C/PXNkbLqKozy6UZAR
px7cf+VBRKQn2KUBrmnI/JjIA6+NdAZmMRkyGSGud3mbzczNB7gfxNyy8waYo+8FU64CDAL0k9Kz
u8rUn8B6ofiJZzu6wWWBcJOd2OhWed9mHv9Yf0E6I0E1MdtivJGdqB3PJTbhu2Ew612axLEvzS3J
uXmSW9p/XdPwP1ashrDo12K186f6qYj+/r9/kKn9+VN/dRCVL6SN25guDZ3/e28T/lOpvyjtdVmT
gTFq5qJF+0cHETE+snmH7qKClxPi54cOovxFNZkzYOHkvgJM6/yOTu2kmU5gC+kMuEhBMKjgp08V
DyRp8MkRjUKak2psHcTlfRXzlKPlrgL9SqQA64lzjNoC7kgGIepDv/Xqj0blx0QW5WR8txzfQMaH
vZTJpPHuPP1hAqpKqT60+Ckns7miy5kC5Qdh0ut1hi+5iYybFB7KwI5mQKit4jSzVlLTiLuopjJb
/frT/ORiUO9B27W5sEj2TiY4asZ+BTkbeByCO9ys79rnwZwkwFMjsqApSM8b+54cz+gTruNJE/eP
i2CrimHKCEIAj/44OZJxWhvsJ8uVMTFkdAnL1mbf6ZW4+eRynwzF3g+ELYO7Ch8vN93JgfBtJkFH
EhvBNF1w10+Jxi5CcYIDZv7O8n99NX92sEVluTTtUHjYy1l/GG63GEMiiSCK1UwW6x4PJLDBwgI1
apbD7a8PdTICW86LR4LDwLyzYGCcdMHHxGrnBGcZxBR9uklaZbqDgt/7GPPITIcg9vrr4/3k1Ba4
uo6DmVIDGvCPp5bpEu+JiRXcLC0bAxedVLokHRAKW//9r8zW4aayVKDOcd6nwx+uIv5XQA4tfmmY
nRhpsJF1wcqYC21HxdJ8Jk1aPviHccJyIRGscmIYwWHJyMtU7MPRiFwzMwjf5M4DT3GDcpHaSwIu
lUuoifoKQaOXfYGg5xMG8M+OizeJQ2r0RBid/HhcMGVKhgeT4w4FpK6xi/ULdZJhmRRxdDfglD6z
+0i6/O2vEXkwujuQ/BZ3zcmMuLd6tG30+EGDUKEFBU95lQpUdha1068P9ZM7lIGLjuMdEi7i4pOH
gYq6s/AO0YFsZkpnvMb+ZPb2tqsDcH9FKH1CxP/JHcqLw7FRSMtIPU6PJwYrFKMN3bRsdHOnkvPi
AdXDN2XH2Sd36PLRT+8ZNlAQ0i1MX6AzfvzudBPDRDhBTEEEnF0s2VJeQsTP5tcX8KdHIZrZgLsP
yFw+uUNkRjgIfFlNsEGDzQhws0BzHD4h4v/0skHnXlKgeQWbJwtkw9CoNidKOEFijuUiiMr+L3Xn
1Rw3jnbhX8Qt5nDbUTlZtmXdsGyPzRzAAID89d9DzWyV1OpVl+fuqw0X6x2jSYIg8L7nPGc6c3Pk
rhtOJ+Yp+vOxWYFMHAazi5vHXbYAr18305z9joLZMgGHT3KY7wkUUisfb9wq4ER+4kEdG40Y7ZBo
CtgQf3v2Xr3cbd3nvtPycneTSC7qrHN2kG6Dc1Pr9nJW83jiA3DkkbEiQ9CnicqY7vLtfzVeEdit
0iStrZSEcrOaU9OGgdhY8SnF1pGnxhAOenuk/a65NH1fD6Rb14KRxnusJVLjBZA0boICbjasorj7
9PFEPHIXuYmuZfuLi8AKD6ZIrMGnDkmIJZpTR71xTbxBded6VAoMLJmrUrrpn6+OfLFZ+1HBWnC0
D4acIfLi4oIbm8ssXhcG5zBSzAhW8jDnxFSCsGGrzceXeWQvxNaM1ja7TxPY9ME99VtzDKkB09mh
S0N9nHrzF1ZRzDJ0mCDPDYNfPah5qq0tTAvv3zxSi11ptGzCTUyrbx/p4p9uKwO/VNCXFzZ1zm1Z
OfhIXfuUnOTIpycKWLzCZa9C+X3581ezFJBTWKY97M9Bz8OeiCfjbia1dSO8XmwX0wBmzCz++vHd
PToo0QVQV3Dw8n1/OyimbmVloYOSXnFVWVQWn6vJ/5z6dbczfeHsVJ+6J8Zc1uGDdRrNH7tsezlw
MOzbMell4TNzuhp8h6AvldYXUavLr1hf85+0ratnrzK7jWeY3bmtoEN+fMXv5xOPETVEwA4bLM3h
YgAVI9BOiQl/DLR1P9q07su0S74TNDxez6Gx0PREv2S0n/gSvl+FGJgTlEemSsjn/uDzNNlR0cS6
ZhWyPXFvxPgaMYuNX/708pyAkhRZKnwBAQW8m6+VkZpUP1fVwMkfW0/t3UXjXOD+KFxS3hwcNEEN
m2YVt3EuTrys79ckRg9wQQUBX2K2Mm8fLaSJMctIK1+xvU+fE9hj6QajSFPv3Fg3z8PoJd8/vt73
S67Dmm4uXy2SWsgyfTuiL7KMbSvLg63xEvKf70XrgjVPw3D38UjvJw4j8X1EicXxiP3h25GkQQ0L
JWmzMtsWowpEbCJ3ldeANIsUrr5VVsez2rTapKCshGH9+nj8I1f6AizCFxD4IRuct+NzliBRr+Sr
WdNArBHHEw7FNrUfvK0vFxL1x8O9f0vx9XOsYJ+ICf/dbqoHUZvrgY66b5fiLz4om0LhwyaZydoO
Q93sk2oS31oFApQKtHtiGr9/WRgdyhOAL4RPlr88jFeL4TD6fgEhCPodXpxLqwVt5+W1/cev5DIK
+1MgUCbP9uCVZI6GWREt5VVlRBf55EKr0cb5xzfy6KWEZEK5jGUvdr43l9K7ro+GgUF8Nbd35I/H
0wpnkExPLGxH3j2Y6DbTk+SvkI3V23GgaXmVWpIuExPdQgRXGnA6JrwuCvQFzEXjj7eo5LOwwCzR
FhhIDteznjJgI5ZHZBh0pEsZljdeAswHJYJ79/EtPDYXYRSTfGS7HJIOt6dVnoH8zVBeBIHqz81c
IGWy3Gpjw2M6b/vOvBDO4N0TVQKkIEhPaTCXJ/T2g7XsHDm/YKjw6e4dPEGvLCRdBDbjsU4MUJlE
cN+5YRmEKzocQq+JQkjmtZuR6n3iwo+NTCILbiOHuoW/CPhevwa4B9FaUYpZwcIxv/EgMn9V27yI
6xHFDoy/uCgeEoOwgxOL3ZHFBllgZEc8YJtNyeFiQy9dJJIDwWTRtDX4hecynNMnKxiLTx8/XI70
B/eXwiTAoIBz9VJ/8w43BAnryhjaEx3oSAB2yQPhfR9mlzjaMRgg6nhKm8M2m2yxcHOt8LIx65Ec
WL7l3Y4qdpDsDbB/vwEAOt+CIWzqNVqCZt5ltgh/1RNIKsDJSqMBQMF1XsLTEYAp0+48kSbxXr7V
D2zRvQW5NY1ZGa8DU6HdmbWc1nY80s0xOtoh24p9DQx1mXq/+5kkxtVotVWANZ9fA1ckCDY4Gjxo
uoia/kKa1KDybgcdbnNwnsYaYRZ/LR0E/V34WfnTBATV0svrzaXJpqFlVn0PVtcabei4iSQ/eFMk
obpKK50Fl9CHSGvtbLewFk3VvO9Ay3nr0nAhEhds2pMtIpP2wcppqECS7JJPEw1t9I9c5o9hcB1o
aqok/2IeAyKwp8gXFwY9mhHiglU+uyQik9XM171aWdmUX5jlhATEjYb6avbB5OMH7PQ291tcWQbf
AVjG/mxfp0gOIap3pKBQMhysXTqi+dloYYw0kZNGlJveHYcLc/BEtgk4JwDqmBJ1P3ASG8BnAApd
6bAE6h2Nml5GQJbCD4plcONNCzL5jq98PKzxgA7hJT5Y11zZVa3vy0BCWXcIwcVNhfKh3ahsYYMp
2p0P4xQFnPKicbhPy9gw1/ZkD5dZy1afo4TDYiIqa7wRpWO3mx7/C1Gy9IweyQMgsYeVBEAGmpen
rgmGry7iNcSNY5brTUiCSLJy0tj6mUviHTZS0ozehp7GkIlyYyCIQYtO73K/QakFMLu4k76FJCjr
UqxlcJzJlKARxJ4Mf2/Rb9IA3+hGW7WeNkk6wemcvaXvX1ODAhMhOi9Z5/ZsfIP8hHcX7yi4J2JP
ZmPVDYnvrOoKpeJaZO0MfatdACpNJrOvAihTuCZLZzY2YVCOI+LKFqWsW4rwvhJu2q+H0RDPcUvl
HWR1P9/AYze5VQTvkJ6sAk8DqIujxyrqMdc6En77rppp6yLwNcQlwRLORJZ0pMw1JBEh0K9lsJT7
buof+6iW2M19Pf5E2ybCjVOzBZyrIH1kNnAbUB0glchN/QRjB+1QEkIZX0dCu/Z5UTkx6odU2tYG
zVLXf1fAbtRvjJFOu/Z8T9HyI0i72saBo9pNXA5tuZc1GMCnyo2n733b1ckS+pK2N0A+jeKhteHJ
Er0w92Kt3J4zT1rSTKN9HDfdXgXIJ79YyF8NMhX8uLwQlZ70mfTazLmUNlgo9AtT567R7PXTU2Kq
7C6tA8S5aApQp0qrKsbV2JnhV0Xdzdq6YNNQovhmiUqZkpu5MucuuHWCyfNvh7y2HkWbIiXx0rJJ
z0D62ZARR2131yHqqPIpwZBebO28SZu7oTahXI8qFn8NeqicDbDDkiOMEY7OL8EsAlxTevH0PKAR
iClbplON2BrVLlHJxkKXc63+OwCwVN2CdK6r27gt6b/WTu0MgDG8GM44BDEgh59GCJIJYiJw9ec5
K2CwKlmnwCPVZXZNfLLGa18VNXwOAmKGfaZdFxryKMyvxiRlvIpAPtFDZ4KLiwRBw7CnK0uTvawH
VGJGIYzbwRtktMUlLDPavZBhbjKVIXsdyUoaICD7abKBWAmLBiN1EAMgaqw70bYCIVIv1T6H3DAA
5TbSK1k1TrpzEEcal2VaiewbXJg8vYmUT+59TyO33ZIWFDhnfCtpn6ohstTtCOox+i5GMKPb0Mx8
fK2VWzfrXuejcTXkkw8PmB0oItu+HQFPjnW/o22lg/u6crL+0h+KEq27z7PfjZGtfrtIg7uzuiIV
aVNM8dDzQOIgP09MK/9pkm+ToUM20XaReNeG6zKq6VHTA1ImGhajDZDUxZ7YDG07GWdZpaMH20kw
/Ntydpq16GjYACc2dbrxWrCFJE4Pgmjp0pblJX3hil49DZDo3JvL6lsAJ4G1IRdjuDKHpgOuOdly
2Aw075F/U+rbwPKiq8PfZ/zgG4vhIxun9ryLCf9RHinnyNSj/BeJwtNXP1HJtY/Q/DYyx2pnl1Fx
a5VhUZz71SjUmhxVnlFQTva865sM43415nK4CSqEJee1C6YZKV+tPaoY02TutK1aufbHarSQWtTY
mlubyImdZY55uZknVud1J3O3OWc3ME+Qu0B5r23ylqZt6UBSuKlMWSHYGPmArvo0C4Ot7w7zhepl
UZwFelAGyjRMjcSwGuD9spnkImK0K55NZxROvG0qIgxXXamz8msZNE64H8Grljz/MOWHEH/CfkeU
kGVqJDjJuuFjpNa8r2m1ovPfgkCHtvGJKKoh2LpE/TAbXQIFWC1NYOq9x2DrIcJejaIww/MEO6S8
7Kc69jYo6RfqsYeSZ9XRQrxB/sY+ozUFErXCF5wUrMydf8W5YV37QUueWzXw6xDSoLqyeC+6K3rs
5W1PiAxihSZri02bCD5jUptlu+U7DD11mmL2Uihf269Nbtr3VTixzYC93D8oB13Sao48HPPw/0h6
yZLEIWLIHZ3fNEACLFzogjOoAy2ZrHHolOmnquvrfT74mhAKaA8mlCyh713Zl+D/jBZ8n0ztDHa+
pNrAyy71FR4BoPsgDZPfqRuk33Nt8slxebFALVQlvY0yCbt6y9Ll5TuXpR1lEz3Occ83OL+fCSkA
Mz34/m3gteAhW7mgDSqvjZ4LXk86JWiRv4Rp3+GtSGTfbPxBqLs2pzJJjtqgrxLmFXSdNkM3VpH/
dwem0rvKWrt4UqMKfiB08pKNQ5DWN2YvatnMC+sLjZyMb6U3imLNrqRcZhAMwnWIJNzZG75obhQ5
tTe+TtDhU/Upn7u2IvR+HLr+J7JEU2zZ0Abb2ZYkMOhgHvnMmPyYlS5K+VsSgf65bscajXvnXmS2
E/cQhcoBzKGhpbtOWiP5mZJbQDRyy0uDTDLu4UsKU0L8QRICsJ06L1GqM3WdZFDEvrGJmK7Ij83O
CQbq5YboAKVWoDLgcEWyZm61pS8ee9C6kjjLxVUR9az3qxF4bX+j5yBl54WiEUrpSKEScWPRyXOv
SmrBNiwVbMbqFskdxHfIUDYqXV2Dn2vzeuE+yBg3ClhTrPuSRCj2CrLa201LGEDcpiObMvr47Zr2
LscWA91cvjVUx9ZzdmeUXFRYy4e5mxGYG6a0563kIO2c0TPqnnrcKdGmjlG7bIg9QLoeojoGym52
ZrQpJRsGvhkSJH6XyngP8jwbtnPYeYhD05G/tokQ8kDqhwVqE7XHUc2a3d+JQny5VVXsWze2g+GF
PXhmkiJA0jzMFsvNZuSbKeJJYyLJcWPMNX+7rB3UPiwQhMwEfPo+o5yP5q3o2HSskzhtnDNr6nIX
x8TALqcRGWpCP5Y6gjMjgPVHTRd/Sd3QEKC5XOirkyzZegbObFxWdeqTxBJO4iHuCRvA2YIneg1g
Hm0V34pk3g29XZMmAO/nahK120ICS0ldaf0uMNchYGFjJax5WCAkoQgvwigLf7G/442Tsc1+nFj5
9hEMbDGsOkBod8pBWbaCppd9cubMhyfrB/3vopLA1I0sQBaUDz1RAV0/hcSZFen8O5/y6KLWltNv
CYRzXmie1/NYqi9T67UTq5dRnYVzlSAjGrBtrf0qyhECxXa4A0Xk2+fSSqJL3aT8CB8h0+/Q7NuU
tJ6CRFVPCANXSGfQ9+WryQEBcVGSro0IDBP7fkLtVglb0L+8ygbjKnWRIV4L4ildD67OuzWfM9RW
dVCiNTVwrWHMD3v+lwYb5SPJfYteXipsT0Ut0PBSzWSKxfzybQIl2IeHo/FMtN6UnTWzDzasUOak
1koZRCEx+Z1vYdfCZnVZ9Pi7DdTkK5v4wUU2OyIQ7vSI+FIRV7IKEo8JrewcgXBuLCKwehz1D7Pv
GDiJQG3sujxjWhYGXxw2kq56VHPVNHdOmHjVWROlJnprEhk/5f6IFrWu8c9tAq2Z206S+gGng179
6hZ1nyojfiBMRE4qkuIuliz7RZlc9fFtjir7s6kJQoIbyCZ3xc6V3DE8Jpbk0625HieZmPG1ECUV
BaF+LQB07pqn02HbJyayNZX6pbvO3Y6DDvuq9B4h8RIK1rX8nDqT6peZLNRaIyyt6ZwoGTM5r/OI
EZx5wE/G1y666ipVBVfYaLgc9rngalkGBr7UCm9ZVnp+sGVrvbyH5ALInVPN4U4Cop02dj9FJwQv
B4UlF9VE4KE1QMAULI3Ig2YuP5NgesfgwMWfPhsjB3b4d+M+KJS+MwzgC5iNeLLeMMK6G639x6WP
g5Lyy/A+VS0PEBje3kMHsRerbmidgIw+Awogsrw6H8/MJG556DEAYpRSHAXd5LLTJekHHw9uHdR4
/h596Um4AUgb3zyosbpWaxM+GlcEb0mMCYRFsl3A59MNTbItufuA4MNpT5ZVvyXcE+rL5HVfDYf5
mjSuwco9JZvC53Cahjo88euO/rgXCo7lI0rzlz9/VQAWiBrZJuVUuyuOxPw6Yo9j1n5ab33jNyeK
3YcknJd7EVgLAQZVhIeb9e1wtSl8j7I+4TPxJNJtZ8X4Pquo1lu4X78zXAlEZiZGZq4IsgKQNOAG
LNAog0WWnD6FPzx9/HQOqrn//KCIaUExl4l5UJpulVtDuC9qslC88IebwTIj96JSKD21p3/ERWOf
qB8fm4wBgpu/2wuo8Q5uQRz3AONDNriitu8Aw2MGjK1wS+6dPp+kGcG0hmbeOP4J9cv7gV2Kfksj
MODf1OHfDjz5hleSo8RxtjbVUtOdrieETZcajfyu02LYiFCIB2JzkxNVzvev/9uRDyZZ2OAQNElv
wbI3NemmsXMZ3bAQ6dtIVNAsVTzzsReWl7WfK7ez5blMewTPHz/q5fpelZd51PwKZJZgjwNq28Ey
FV5N9X7yGjb8LEIl33COzLl9u3gAzj8e5f2EYhSIy0wm36H7eHCXGTpzIsEMd2B3X3gWuwhExxeh
UOpTQCDIidn0/v2lCcjS4jguDSv3UMASupSNKoP52w2cXwdNTufosHrgnTz7+MKO3T4WcZcKyCLv
OEz2VmhIkNQnZGbi5aUSoaYBk13Qy/rEbDl2B0MYiiZsKsz0OObfPCcLXKLgZEugYGqon/FkGAQ/
5QjLPQyXd108hSfkFqcGPFwDIiLCdEarOkajfl7mCenTnMWpmQQGpQFC/4Kbj+/l0REhmy291KXJ
ePA9VEE4zEXKiMOYengh036+yJ10BD+tMODhRjzR4Dj28BCC0olnwUF4dPAGZqOvRCUZcMaUw3aR
wA9ba/EvnhxlJ2Bq6ByWNe7tk/MbKqhTyChOnJirWUbpuapnQbxnkgTGlugXKFwf38mDnsbLSx3Z
LN+wPZfXbvnzVy91NMXJov3n2dmFpdluFYSvSWlFYjdQQUgp2GMZXqXWmEfbfzE0NjtuqsuT9A6G
bqKxHJFzUeAm0vSZrBJePw4HOf9vWhU1GzQ2ifLLHw9KG5Cpw7RB2HHYfYzDfKIwibqhKaT51MOM
xOJWxNktc8j6EfgmVj2sxjI+8fYfmbF4cjwnQk7C0nbYO6Iw26ShYJ3p4zH8ZlsFGE0xWvKsmync
JU5an7i7R2bsslVELUfrE0bi8oNePdheRYPnphRfK8dApaKAt4+GY56YsUe+iXwJGMjio0BP92DG
znE4E/DQ1KswIyydSRZD2Z7ilVPlO1GSwUpgtEu63wRc8uMHeWThDrgyNIABizfX+fb6OhoVwTDy
IKui1RfAJIO1oj7zEOFIO7G+HXlH0EsjLTDJyPWpib8dSpSmPSsP3mpDp2xjdIaz1x6g6FWWO/Z9
22TdU2FFp3Q4Ry7wpUuOshJNOHjFt6N6bT1GkeTWZryBG5O8odUS6LzHbjmfuJdH5krk8B6iN0IQ
6AQHXdS8G6punLnAuLTdBVCvN0p4pxRN70dZtC+oPV5UP+/cAqakPpeRwYNAOh1vC1UQ/53m8sQu
7cgo7FEs/sUSinDq4LaNoCCoKkd8Zpdcl9YidR6wyCmI1JFR6LF7AQeixYcRHrxdFAil5vwBZnWi
oXJLFKPZbJrOGNKzj6f5sYH4ENDXR/OKnHf581evsSNdN6FIvrB+TcxNi/GsSfXzx4O8X5w8pJk4
lqnvBiFhF28HwVljKU3XixqhV1ywhpGLSkOBqwOHY28LMKLTt4+HPHJdnBc40fqLcJ6dytshpW2O
AXEV9corDZqHRtklAYXuOTZOrFBHB6Jfj+iKx+UcuiqIxkR4VbJ3xkDLgSkN2107ab35+HKO3EHk
bOy4TD5lvmsuL/OrxzQ2AlNoLviWSeJkmjINrtDvkU1BZtGamLns6ePxjl4Vsm5cN3xMeHXfjtf4
5MwXizbRmKBEm5Vv7YATBX/8DUEwgaoChw2L+7tRRK4KY2jZHFhxF973EKkx+ah0//G1LG/k23MF
o7CO82V0Wea8g3u3BBEn+GzgziH136Wl7tdOLtUn9pEEndgTERtdhqMzyWVyQlj1fmXn1WVDTpGb
aegtkTGvH1vR1yoytUm+LT2ZsyL3Rmooo209lwZUkCvD5lB/x5ahLU/MlyPPD6sBSAi8U8zMw68X
phyISg1Z6TId8Cx7BDj1batO7Frff0K4PDxxWKUgb/F2v728ptXBGBEaTIxEWO/pHKJOgNvgm1vX
6RN54k079hxZb1EeLncUWNfb0UZi1MlxQZQB5jzbF2PVilVW+JSbA9u+4/Ro3NPNE/Cfkunx4yl0
7HYu+1ekT+FiDjzYSgaZFHShvYqiv0fvqQowAk+Wf+KseOQlR7XGJpntOeqfl0LVq5ectljr2AaP
qvIX2k5tGM+ORqc6Fa4404Z/CjB57PEtR9rgZaUMl2ii17NznntoWiMaGa9KvQd7cnFMhX6+1FbS
zOxPbAIOuZkcBYiV5sy97AKWbfnBy5DpqYjz1IHzO8dSrTpkNOOqbyKNJcyaynobqR/5MJDojiOu
JUEIvS4BqajOTvySI/d50XPxE5bb/G5rN9uJ4xOSTk0JYfmadl4rJ1ZSIjKCpKpOvInWsdEcH+k+
XyH2yofgwkoVpKHYFKNzK07gp1VVnNPRAYFDrABmHZiQEA3gy7YeNu86pbRO9LMNe4WTrVf/DAsb
XL+noYutSm14KaqNBjYc7nrUJjH74hOr8suLdLBgRi4+bfbbCHwpJ7ydF7qK0sQ3gSlEvNDVNpOD
ea0IttxH2VCfxWGy6KJEv09x+WN9MATYgWQKrEeHHz2eeCmOvHoRO4YwgtBNI8Y/mDUpCuIcEexC
KYN7hH+whL1tnzrNHL/mV8Mc7BdyfyilSb9zFc8zYi8EKNmLQ8b11pUTDbe8Isa5qSSNIYIfN/CI
55UhpxABYm6e+GocmzEUATh1UDWKmDVv738zAe8LXC45GUTKxynqSdBCsTKmZnkme47Rf7y6sX+h
8I1mMIKPeLAOuP5sNlhnkJV6cCo6Y0ZWOlXqxFUdWW0YZfGfctZhtOXPX61uGtVjqUcOAWwTs190
+NKt1xTJNX7j6UQ749gNDEjbpYDtsLc9PFDJzMyEQCe9anw3eVq0lk/zGLn9ruTFSVd+gfVg9y/u
IWe4hYlvLiT5t1cnc3AeNM6p87VBsYk7mkUduJwTF3bsZVjE96yfnG+oVb4dxUuCuLUxqKFsSrJw
V2vtjhtObvCWPr6cYw+LTyz7BLoOfJEO3rqOw0KIyZOBgB/ukPznGwI+g/sWONunfzOUR+uJz8NS
cnt7TVWve/Q4zItWD+1tGA9oS4qwI+MyMVX++V8MhnOLU5VJRs3hDXQrbDw+cBjwLG26G0ciag3U
LxsYDtW/mBGU2fiOkyLNvTyY7wsCye8RiHEw8Kr7wszCGz+UpzD6x6Y6yIBgqfrwUTt0Ptel9GlX
Mu9q1LMmyaMkm7Ieqy8pdZJdO8bFie/ZsZlBBRETGO4ddtPLD3r1GjvU7BKi1dgKNQVy4rkyP3c5
WoYK0tyJh/X+2qgb4hagDhNQGTm0vCl28yUgzWoFiLfbp7G4b8LuAumdf2Z2mTxxYUdGCy2GI26B
PRGz4+2FqdEhei7v2A0pw79Iqsh4RMUE6M8a5zsCOOMTm+f377LPght5y3aIHbp1cMTKsJW5ltEg
JwlE8q21ZqQ5jq0ePp7wR0fBP8JrTGmEjdfbqzIM6WtwNvhX26T4DqGku4GQUqw/HuXIvVu2dHRv
OOlQYV5+xatJQTNgTtoQIVctJ3lnWTHpvaLOxYVbKf+rLeLy98cDHrkspiDtQAKK6aocHu8dv3wJ
KOXkMbmcPCr7r6wO/tANzIaVww2oKhZ0G5qve7APsglmBSMlOTg2joPxMa4MSsZuve4wcw8rk2d2
4j6+v6ylUO2xxFvgE96thQJolDdJem1TKcarYM7ja3NUzj+Rrv8T0v/+HQ7YUgV4xANWdyb728cV
VoYlw4ggodQZiKEqql9zC28X3M8pkPa7C/KRWlFCXdxLNnX4g0meIPUlZlu0K0tM2beqMdptMaSn
iu7HRlleWh93Q+jw32+vhyQlN4Od1a6mrpQNbDwnvXIzrzrx9X1/guFqEAjYFAAXtsXhEhEAzxBh
wDhANh2BcCbMnUs1qcK5lmNbLnyxiJhsU3it3ucI76K7OKYysaot8ef9Pj4t2EaZmCyQ9CwO9gLm
hEDDXUqETaDCTeSoX7VjJmd/+J4tg6CNQB9C4Ylqwts7m9M40H7KIDai68s8nSWhW0n8t4Xqj5Dn
/9/Cg0ENLAej/w0zv/5OcvC+a/r+gEf08s/9wyPyzP/AC2edgY3uLK0/1ud/eES+9R9/QQ6F1K2I
Ag5CjgH/5RGRN0wDG4f0wgmivsP27L+xeVb4H04MICbYdUAk8jk9vMQ0kx949/chj+jB/7lS0BXk
Cb8+DDLb0SMgBmEkWr6HxlJHJx2ZXU2Iu6sfYDJmXZXgDrItvfFzu78HjSa8R++FLGa8UMb8cSGO
hZDKCcmbxXif4ky11t0LnswBLr6iJgi1rPdd9O0lS8+EzTsmmdXuKj6Cia0HOsrQz6rlhLq2Cvea
8MehuB/Bz7UUskY4K6kB/nY1crKen6ts6LPbEeXoX8R81s2miCOZ0U6JxI37wo1j296RDNvqx2qW
g+Sb24yXIwo5FFwgqpubXMMV3GP6CQGsjbH9u5gDSe6ZY9YPVldY1d7K4lpBxTRAy77ElI11iWCp
SLKrSHFy3BZEqNfhqrSonpybWW8bK4S58PYMLFL12lamn1+pgLQNtJVDZe2rF2AfXawp3JWuFOnG
JnFU3pSto6PNJND5buPKn8UauUA1bUYkt8POIrEzWveQqLGEiRe0YIh8WOypm9nI2pYQasLzOmLQ
r9wB8umlAdLP/dll+aJuy1g21jqKq2CtnXqyb21Jksq6XgLzNgR09v1dglZ93sNed8xnpE6l92XE
GkBYW5SmEceNunfvwHYO9h1+QLwEZkr+w7rpFcxjEfn9cBHEMv9cDp31fbTL+mtcwAPaLsLHcjU3
tJdEmLj7osqBDHIMdrZpoADbJJFyN8DIq0+Oo/RakP4XzBGXjIu5cFfUcNN2PXaT9x3oZCbu0rFS
d0HFeaGqlHzUMZjGmzQVAbmGaU1b23C6Bk3oEFXZrRh6kLbkuwNudFi38SmPYUGsMcQXcztlfebf
qIlsR/wivhp30BaqiENPOY9382xAzV8VJEIv/Hs52ZsEbWmMotN3+p0/ZtUW+GD5vfNM8S0jYxBg
CcB2aMxOExrbacQY1EZWT1e/jJMG+FLemoDhTEKcK7t5REFFkzEr4CHuuC1oj3lZtPs9Ajm4i9ER
p6CVaev/Mqp5Ak6XhYN5NoZSteZGwqmmd+c6mcrltmmxAGD865yg9WIsMHMsqgkOOfy+4oK/PyR0
EN3X/HVSTbei5iQbfNuds3eH6Snwer2e+bI8IB0nJZdE43TFND1rkoaWTS3pXtsq4yVseki46xGg
KVxWuLlYA80ANJktGgSNVKvyG3vQ6RcD0fC3FG3vmRNpveuhXV0vbp0zYpaan8QYPtSy9VCp+zB8
m3C6i7wasOeY92W2dtQsizM2YUTq4ehpTTzftdWsnbjdZIZZ7Z2yXPj6cXFhB726k72v7wO3Jagv
QUqpkGaGYzF9Miqve5D06xeNHwYi/LwsYvj+pxsOaeFVQMlrq7M5fp5cMIKrfO5wMtTmZHydIzbO
q9wNx3IboCC9w9k4XxllUTyCdey/hdkEAQ3hFnHadktidN+iKk1lY15pS/hwZy0NvZj1EgGw0wZg
sXXkdTdJMlj3lddgrWgdMf2qQ7chUivXRUGD1EcijoOvETtgYEmzrTPDgs9QWglIzCZBakeD3yfN
EHise+f7JclwXd9dBGZhnos+pEw1z2EPw6FRdrYNjGJ6lI2DrYSyI2xjAYC323G+ds7aYcAa1I8z
il2jhkhq+2IeH2fRomglbLK9JU+yltdCWsANs6aiKOup2J23niT696oqLXetPREBVWg6SmOedgD+
ouEi3nHsXFdclIMH6nrSeN+SofscJV0/3sctyMTzSKFqv2bp6DHxVA3OmTgitfQ+lxBgM9QSaz2K
6kapxXF6lsqWNXwdoIHuivPMaXrcpIpziVE+5UX0lw5yiQekb32MXYVd8DGJtFUSSl9MwEcNWfS7
Jh7GiF4P+LM9rleB6ws85PlskCdJOkJt7LNp3MmgOZ8p5gI0nj1rTcOhvfGmqOk3jcrFtOvs2H0G
coE90ENRQ0cJ6TMlSsLUDbdXZ8kIZJVGRZex5uhAGdvG1fa0NupwiXpQStxi377kPKvSy9KbSjib
5gRINFwMsGdtj7B9a2EQusHwnPfnnVmU4fWcdO12NhTruBoJUf7qTAuOuBnQ9c9xjIGllyNKazeE
OZwUgIhpmUA6dvl/UaAKiLLhUHaf50W9MZXgn3IWv1n2NKbNo6rT5btWzN5PFPsTIc0ysfYdHPEY
Y9a3BtggLoWZOUJ9fhbVt7lZMLKs2aa3xW/DLJ/VgCxbAHG+RoKeL7DhyfD3JotAvqML4dZ4xez0
YW5dzjg5MrJV7vj7uizURVkq3BRh8JzKHJ7xrL7Xc/Mgk/TBctV8YY79E1ykNT2Lm1w6f5WmSUh6
H4WryfPOelbsVTh6VwIcJyHbmDsrf7w0KrzpANqK5qxutfZZ/0LmPS2rlWayYvBcIn7PU+0G43by
E/+m7cJ0acAE/oCxajZkv016AfG3wNLyw1d4d88svLg/mlLaLIhl8zhZYdpc+fGU++e6r/muLjUN
ZA6d3faktoIHwM/b4RXtXKd+sJNRGxccIsZ0i0LRL9ayyPvPs8gEKnZeNfFoi0J/Rt2r+VAPIhJ7
bXTT3mEL4GMQBoV6k09LcnA3uXKFTo2/muWyPOuJX5DgUxUj1oMZ/CxH3X9uXfI+0MtZ5i8cJv6D
7ZKltO5Ek66zXN7FmQ2rY9ZrmwwaXLrTJpK2+MRdTS9Y4/OtdNQmoU8s+PJlTyw+9S4WVrQBvR98
a1PzLMCxiY8cVh4B3cCu7pMhjfUGFHmBgDP9PBOMWG/NmUaWj1Vo8S7kd0GW24SNz2F55stoJDQc
f2qtyUtsFGn0AzuDpExbRIVx5+WfC78hAyNAaD34kxl+aWRLRidzF2tS0QGYx5uEYwCz1OiVOS6J
eOYJXaQ69iu6JJi+MrGVhrT7hh1albCfUw0eV7IRitw6H40Os7NVkOLhV1YT7ujEq/TZb0J5XZV5
Fz435pB+tRI5hvxUMyfmijz5aZ9oXz06mcV0Nhs7+z/2zmRHcizNzq+S6D0TnAdArYXRZp/niNgQ
Hu4enMk7cH6nfgq9mD5aVqqyClKhe6GNoE2hMiM93N3MeO8/nPOdK6KcEY23hT1+jU2Ci8KQA6uf
NDJeA4OH12nHBbRRwMUnN4Y/J3dG52AM0NQJB0ctOCkuRox1zguu3Vnp6o2xYEgITSscn5VbhxC+
9ehib006MJUH3jLrp9aBmPEeLzWprJ7C0Ca6anJOGLWGx7qt83afZUqYcRNQf8U+Ns38FrpRlN2T
FGyRdGDN5o3WUe6cZJAv/k8FBOqOoF71hTPJ3XVA5TdF63b+YbGUXM4iK7OXwemMg5DG8uWEen70
2J/F2NzINppNoP34UbrGwYg3LGLHQLu68mCC34vKia460jXKnSeS2QIgreUZI0ZpHlbhjX0HLZcY
YiN1DOuO3yAdNoTt5jjPfaXjup6z9ACPTfVXk8xIcKtN24kTr3iSo8cjNwuCHTi46pfBJ6gd40ji
XYPMwK1uOsCzR8jAJ6bNkeB+kBxQHgzgOiaFxX7JplAefFJmmnOd99WdNxjOfEp0NJHRIIr3jvIq
OCjPFd6Bbdc4Hexu3i+givvR+hJuxjp6ALOui/FY9su+kDKYbk21usoGLtXoiK27/5GBdVpOGeBK
pKy52LutL8Ue2oAy2GlTLh5tvnLjO2l/3UZ+ep0m9orRz7xSnTxZtmlMjEIEsjsMBJGfnncq2r45
61qtqAbpvrYdrpdttkIfPqwwt/2DUniZph4JVSxQdQQ8Pm1vb0tq6/KWzfPSHjFARxk4cemlm0Bh
gttafGj8uAyjZUQJh3Vs2JKKw/7dBLDk7Ear9C2kKFW4Iy9hXI6yNrEw2Qlux5giXzTfZiiMB7tx
iZU1suqDZGi1gbDwi9kUXskh3Gt/cR9Dj8ENhpnEISxIBk+9J5Py0V7IMdi4k380mCxWceck+Q1/
q7wCNDQdiZYe9yDD9WeAxjR2cchz5XS984cc+L80n/h/M5KNycLa0f+nphi/fba/PfXVX+PZ/vbl
fx9mRDZyHpONBvN6BI3/a5jhhb+jEEFJbXHL+wjn+KZ/DjOsgD9jzsTQc5Vqsbj7+zTDdn83EdIC
02IIxUgD6eA/TS/+9TRjHXf/wzQDdM2FXkO9yOjzn1WrCYR8YL7WsFUVJJQNgRvOiw6KoN9buHJJ
6a1U/zWMcv5W9AAgzLCxO25vaZ2ETUvaBoR5ozadtnaq5mMzFlfG7Io3C6rER6rC8r4k5eq2620A
tFM6nDBSc5Bx1w4PmetUNqEh7FmXKAc7Qpw1RttksNauY0BYiiZpKurmbYqabC+6AlwRpPoNXQeO
N3qoe8B3rnlwmHW+uHapxw2IE70fe638vRmknONRr4M3u+lUwUlPElPf5+V3fEWRtRnqYjnmmWw/
Q8fk55Yi+J4bXbBlpv/YRhFXj7uQprQuSV40h8utuxBb1/oQO1BxeeiWR8u4cmXAZZdjN2+3iSbo
bgQP8bNM+/DALtu48klHu5McFTcthMDvnMxFf0q5M1oc4xy23y55GYxmnNjE3BWPzRTmW7w2zncX
Nf+dO5QMafRgvzDuwBFI6jXklmTCgzcWI69YOEKixz2bOpvcnVpmHJmzUID2WP8KOACbMnJWVyOy
v13a1tOzaYzpZ1uuvyAflb4GM0+BM3YhFn93AlFPwQ/EXuUSX3jkLlfjGFLGpp1H5hO/HQ5CxlB0
tUiOmi0BAOR+mPy/3LLLp9phOrYLcyv9TBwINPEMxXneaZF25KLMiSDBxHDH8yjIbCef3vlO25jc
hWM6E/KAgOuetQLj2yEtIBUElQZg2cOp4I2kUjIrCiJkQW+zZ/HZwROEXx309n0XYTXeVfAnz7Pr
CW4DGuBtSXP8kPSp/zHCq8CY5Upco2TEdbr+yI3qbmzTeab9ba0j2oJCbFLXrE+W5UZ3YeVkr70d
dId2CtOXOcihfndpSVjLoqwg9kgb61Ek9MkJU6VzqyyPqjcXwUNWqOzU2NOX4SYFEt+xeJvCvtgh
jBSx6dTRdyFd/yUZKeSRGjnyRWOfXbPVq7d8dJ3sFDoz71AiR383uVZz7ZPZ8yOa5sg4mpVPIaS7
ptmOZrPURHG54c0l9otIm9mCe+AW7yP+5vCu9UbezWEZqq3r9P03B6DAXZZXsNJTtyqIDmPjku1K
sjZi/JCrcky6yV2qSgykFRbXaoeTM0zPpgd2eNNpt6BtKcOCbF93CA+hv3JvzN7S05UpamR9qdkB
9B99b9mxKVJ7PzQIZJqi6UBaIfz/5JIFMFKAoHQSuHcjELn3OD2IDHALD9bOVDf9eclbe1c0BKlu
SOVJd0tlFzzKjHLe1TJVOEaLSxqBtNzpQdSO+4nxEF/rJbmAzbr1QvcVHkhErA4LdbZlwLsx/E7z
n3i5tytY+T0Fl3yE8ZKVoC65CSa8hQeUiARI+Mkv7xKy0F4CF0Q2kI7Bpy9J76NLKIMcXOcHjeb6
MFyyG9jQhwdm3zyXOP299HFsVjZQGOR6xOrbOt/bMeSkKC/hEKnNY7rHAUxYUjKFgIpgnpAlYQ5l
+hleEia8S9rEckme+COPJ+eL2tMKS6BJIH6mu/Pz9sHslpDgo+ybUUXnltnJ4zqq3RdC/2jSRL5L
5UfntF3LBYfCoa887PnDH+XEWlmorMCMX5rom8KwcR+VHe0DfwZIJPJfcq1OTGMuP9Crkmi71i7R
pYzpZ3NkWngpb8pAzsuxLXS4GxXKz+vSyNY0Mg6L/FB3pFEO2+pSMmV9v/hMktoq3SY4T8AU+Dkl
VjSruT0mk8dAUKbBTe6LzoZ6skwBM5s5CGNMvj/sS93WTebQfPDn1HNko7mvpgMnIwXCchxVtbcW
QE5/VIGXitC/VIfZpVJMq1mWUD6c7tpL+cT4YTaYRzEH0oCrZQmxNzKxpwbGlpZfSlIcAf2P8VKo
luSFBqD31wIWQPbedHomMNS2XRNN8UC5O1P20tLtm0shrC9FcX8pkJfiXbXLK0Zn6mb/jxradqu7
4FJZp2uRTf9kv1gUkHXcXKpweanIh0t1bgsjia2OMrQpW/96vNTxzmBXL/Olusek2+5hZ/FEOfou
WhibxRhWyXO+tAWJIdP0AGNQx0tVQG9uEkf2ALWYod5Vl+aCvAIanPDSdKyUt3NVu5O17y9tSeV3
BEytvUrqztVVf2lgJKsPZzdXAT27JTrEi+7a76gsmx/btQdS4FQOuPmzF4Pk6eU89L32D6SmVdc+
45YveWmp+n70f+qyz5xTkkGMusF9acUVs8HsXoY6zG/bS49Gjt7ar116t7xWw6O8dHSpv3Z3OVpw
YjQvXV+1NoDGH71gla/Yo3IxmRamA+fvWGXmfilF+qgJoloeRshCTLK9QfQxhXxyTOsi+qmaKeHh
VUIV5lYJmaojjmipr4XwxMZhfrNzzcSJA9YyTHkkl2FYQag+lo3wtbFDLeHoD9MBN3cVEiJKEnsT
pO5WhwZ7mJ7fA2NBSpI53C5GaFPgJvqVyyXAUt361nRr5SgKd4jcPbFNGdeOGzEGkw1qCpoXL7FO
upfeibTN0mk4wAajU3eUR5gW+rsu246Oysf7tFY5yUD+LK4GBY2Qa3UGioPIUiTxQljNAJG6jvZt
y3SfJLge6Fg5Cd+gA+1UdC2WBn5oT+Ka2sI7mZhoQl7pgS8Rt9W1JRcTXeZq7erEdVv4+UM08Ivt
Ju0R31S2DuNIU5bpdzkUkhXA4JgZ2UoL7Aq+7Qw1VKZMl41Oytukt8vuEM3abK8nkDHFi5NIQ56j
bsyPhHCEN+BSrIS8StFX2y4E0nWKqoSyqZ3M4tn0B+9DdhYzotKlpNgxm8+A5ck8chkcOmLnN5YF
WXwgZ9VK57faYptMUTpTlzB3GmC2YgoLDqNThxi5zbW9ztg6MJzoOzcActKIO7OZq+fBt9PigFav
aY/IB5HPpyFosBOVRb4tinELGsg6gM9I/HM5IBbdBNor/d1AeKTagg2AaKVEJcwdy2QS4HhTdq0c
wLvhsrxiIcEZoo9mH55ZyplHNXHaWX47p9ccUPOPIqUePqjMnM86hzG05RPdH7xQfoRecRLQAqeC
S6X1Zz743j5hoGh29ZNNB8+KcN8XHgMp+zXL8k+GrYSKGts6sK/NOTwXOQMmpQM0iU11YHj8o23r
k6zHbT9V736r38KGdF5XPzkegWXG0lqx45ExVZkVHX49xziSmDWxHh9ASQztD+quRxrza+xj+7D/
6FT+I5uDD23NZ9ao3slTIQewMTmkdQrmKKe5RcU+DCD6QyFJPRpVZF6NUkMn8cz03GLTis1WP6K0
t71tN1TfyjrnU0EoBKY7Pp0lZJXNEkSDv12sOffA1nSZ5z9kC9LgeOn9lDUKjv997gAHf1ZJUj9I
gw/YtuE1zk7sT/maeuxG9mU0AMUL4Xo/2UGR2xFk3a+hB7N79kRhk6GpDVxbKpNv/hyNH8LVnoyz
aSlGxDA8e5uR3zs7jkNZQYlz2tI8RhZ8vnhcVN5su86Z3txoKYMdCxK33FbWtFx3/M45kXDlZJ/n
aDaKo8RjN24nCxElXn/gyYfAaHa+VZz1wuxjU7sLAg9kK30H9oYaej/TWJALX+Xpu91mSci75NBn
SZnW6Y2RWSZoFH/O5p1i1hgAYTbNz6J0WAIq4rKyl66oylPfCGVcW7WFnFlOOFUPl8b5/8YUYfhS
Xa++frt5F/q3fd98vjOnav7b+q0+WjFftE3//R//kT74bz/J9r17/4d/2DUdYKeH/kvNj1+6r7o/
W+j1v/zP/uFvX5e/5XkWX//+b++fbJa2OfE7+Uf314GAg1CP9v1fzBPy5l3/dvhS77n+33zh3yYJ
TvQ74ivUoNbq4LLRhv59kmD9jsyRBA04uISss83+yyTB/X2l49vEAKxuA7hif5kk2L+TeRAgvkDD
gA/E9v4rkwTES/8kovJQuYXMIhE3odBAv/dPesFhaiI1N67N1DWy75lfsXODF7Tx9Nze2pX9A0/A
HWCubGd16XapQzN2dGfHdl8dm6C33uUyRqcizNO9YFe2GYEscdWuZJoadiQbfeIrxyJBn+U+kzvJ
VrVum1vfNvNr5mcON1JFRvLKcEVGWOzMNJhjlkzV1uI4JT3+XuqEk3Yu7oYC+FLWzY9yHg86TFdG
WWgw9ldvpTKm3TykNshOZQPYG2Scg9p/Yb6urju/SSBpjjnRcQVpbJN6kXDGrmDSux+el+g90XSE
QvJtD6UxM/Y1muy9Dxr3KSzBQRVc0ftceJ9e1tyK0KUm8zrfYfI99bwssDssPu7HDNRiDIDhuzAq
cZqMUN2TFIhAoeYiLlh0Hdp5nm/pBO5SI6h3/mQQcWjBA3aTpv6xChhYiNb9xhkikGeOIV6lGJ90
osZ9N0fFnXa1Haf9qmNqLSPWgcFGh65rQ433MBmNR9iMmDYyY63rcTo/Frq1EKg0eyLv/A1j+HGX
BmyhpWqcrdHIXYEA4pyFClL2Uuw6Hc5bvSwv+B8N/KdGu+knRVLnrJtTDvZqjQVM46YovMeWJRkH
FjuoiPU+N69V75ZyfFw6Noj0p+WOu745e0l7GtyJlhmvSrSDIXQuAWy+WRylbBXI3fUtS6pNLbOF
usJw1yWG3tp98lMxu9qJrpePtKOvnunuxkuVbk6PtZjv05AlRpgbdDwhqRV9Zr/ZXW9uREUMeTj3
38OpeTMq9nLrcQ0cf7N0WCijNDPjZVDncZLDCXk9IBztqeNEVXKSPpGMczkaK98KzXMnlHpOA3fh
FrQOYdS9OXyP58xw1dGvPf2+aHXfk+bA9euNz0Em1LU1dj8geL4Uk/cqIuBby1LEhhoOooUxB4Gv
fPAmo/+VugE8xWkIgCRYAjlMrLkmpxNm+6ne9RykwRV388RYTYX2nRkl7a2LPBo7MEOekhzqpL7r
w6qoGE+4ZfjaGYLLJaZsnH1G7MoFLFZFxp3wdLWwirTwQSLDiuCgVWjkNo2EHbrLElTfCE0Yt7w0
pYNdo1C2DHgvrMzctDPn137xxhIcYW6V02ZO8SfeoEyq77A3peLWgXlFc25CLAztrcczgHctJ8Bw
B78c8B6KaIuapXVBygVEB6YMdGrxCgfJf5h6XI0QZxFhx2ZggOAAYQf+2AZS+R06zpCe6dvz25RS
LjjoLl3OiWE0lD4OlCsIrLT5GOhbyeMmVc3jXiaVPPXDCAE6cGY7PJWj6/Xb0p6SZ3CwUbL16SWB
5kaV+egPaFOZxosmjQN26PY2IyjK2ZfQ36JjXjJdAdY52iDVZDgttBaAc6nHR9mbEVyCBHMTqH7Y
CKFN4ifTfXfytkHt+AqxT+LK/ZJgqKQsc7t+Jz0q8D0zUhAAoWkU+bbLcF3GXcD0BSbVlLyZw6yJ
Kk1ES2C1aLwXnSlqEM2itIjRhzL1SivK7iswEDWU5GChNHUEg6s2y2CbzVBA39I6TK1fhbVAh+lZ
BD8MbHKBMVv1xMoCA3t3qoIy0nGSirC7rXXQoZxIu6W7mUckGrcqIq+S8UGfomMxddg9GzAU9ZaG
xj5iq+YNRh0zlKcyIQIWSXYOTahSBokxtjuN77ZOli8CopLHMsp4QdooX7ecpNwuvPrU8iSvK8f7
GMbBvY+yZHyfYGO/uyOoUsZtzuBsy2pxyX7nbo3W+NfcPixeO6BSDWpp72kOhHdMaZLlAxi8oNyJ
MepnBiVeCZfV6XNAx0wWgN9O3R2DFHs/2MZwrLzlymTGccUaHLBm0zUPXkowK9Bi+vhw3GZ0a3tG
lu1d6hMwJCJzvAsEONQlrH1o4oLXGEj0OwKW5ZD5+e2kfOMwk7cOvVGb1/gqxa6pp5Pp87A1YIyZ
+UEYmqZ0i5y22Uot9A1b2XmzWL238YM+30e9hVMrgJUsouQgVO7HDsO9XTkx0hra+okW+CF13CQW
3J9w9VCxbdhcqJtiLtPyRZlVaVwn2j3W2J1BTHaY8cjv8n+UYKKng2ml903rizOJ11hNo8U7talx
60H7viqN6qD0BIuWINCkuckmYd70lTz2Q/LuLDXJz1X7SwlM71mPriMzrPs8YqZrFmjjtQ6DbVD5
zrbvEs6E9j5ZP6G1zW6ATSopp5MB8YqKesA7eNtKZGxzluwTZCCbUjifYvS+yXQ0z0hnMm5H/yZp
goloY+HflLMctolNMnbR2kd7bneGVR991vBHZE36y1+82PYY74qyGo/M8bs2LjoDamjP1VyI4A3u
xbOyzO4EBX7C4DfVGxbR0aZz1E+d6rJD5DM8jk7E5B4Nqz3vOhbu9hqU1clYCJVsXfqGLXsg5woQ
UXPoeyN/ovnJM5LcFyP4NLSl0nNWACKMLaQS1VvmTyDJs9q1lwODstm/RX/SXdkGyRz7IFqA/QKK
G5Ap1SXzB12JtN1CyW2SB2CW/gp2VKiIQHYzfzSJxcujdiGv1w+GK3chjGSzhhISXNt2dDYJtiYm
kIj7a9dqv0aqL7HHxu95912GVn3b5zO0TewnormqYXEd2Zv7+FzKIGwc9iiLZZ1dN2UeOpY2OMA8
j+RnXZONGYchU5bjiOyC15SYdNLsyYsmYbrnLzr5aZ+xS69texy+N2ATmTBmZW+pfVEolxPalsD5
swy26XbJE7c4zygNrJcmrLh8G0im+RHaIdsMppdOhoqVicOm8BGHUYJYVvC2BBbPlZMyF0DOlWpf
3wBBWGVfDoqVewQUY39vahjz7KkNY0l24Tj2jz38GGMDnat5iEy1wAR1tSUfZmqe752bDe5d6wfz
EhehOwAEbrp22YZ2kwZPRup5RDWBIQjvChlQzEF4B+UO9LylOqSiEkh0tFYbUmLC7OSbuUdUMKVB
u++CMU9NxLNWfUYAUFE1sFFh9x912Qur/nLZIhAOq53ReY3BRpgo6LqE4GOGx3ywm5gjEpkcMQC0
v+oIa5+aVnMJsaZCApxNV0iB++ec0KeNtK2PCNIzYNQeXaOTo5dViRHGpT8B/HYTfswwTHZF2L6M
nX9uTXNH3baNWJPtW8dlzmQu4lBrcbQCTA0ea5iXAslFaMkbyy+suK0b0iB1PRwUqpeNv2pEeU72
vuFGJ9esohin27mX7bOv0a0OI58f5LzHPjG2KNLutPLGB17gt6woss3kVHdmWJ47CEYxmhE49YE8
IxMrjknvnSiJUEdY4jvH2HTrdeEzLf8TaZH73nEJha7wIOrmm1VYbB90m+xbP4rhyL1WUtzriGmu
3fyswrbeek3+ZGfOQ6YNqLCJnH7kaQPfMz0PQrBiQuN9tPj0eWW2dSbhsC0V2QayvL8hUfynNSY3
lfSeOjexNk4w3IDAh0AWRPI6D+1xA5qcisiP3lwJe9lt21/LkHZoES16FaaZCORuQbVcgYU6MLa7
YaT4UNXF6xLoWyRu917u5GdY9B+i74g+0ykiicTJDk7WQTKX7bd8gZqFesBEcV0Nm6YS4ufQq6fe
DB4xVmVxmg43mRsd6aX2OkX6PWmcvNjA40wF10ujKUZ7NA9zd+tV1kMgACzC078vIu8B5trecLrX
oUVQZ9o64hFF1e30YtjMYfeNq5oSeSyue8NiXZeGSEJ6hFLdXs6SSxyTfSwZlMzjuHMGcWY9C7rd
0NWhiMRnYnvqkI7hu2LL62TQU3V0XtL5NaQ12iHLqDfISj/ZKTVvq7TUge0GDPQn0fYpGlWy3t0c
9SPNEHeLGMIrJDpv5iKXL9M3huvEzV+ipeieRu2j0XJJwiJPgAjvGEjJLpXJGc39S1mbV82ykNbe
JPejHxy8xr/W9G7Ul7siMIfXue+vFzHdlzRWtzIIntyqK7a0vyZHPbrBQk3hKUe2GweriG+sQgIa
C/F4Wex67viaN5be6sGe0Dqh2ujSSsVendyzkBaxHxHNEOnSvkpsv97N2uLtmWHm7nPXnu9DR9yX
CdPsVJvjFaDvj8VAlbtS0665bMQmmGZrB5F/eVKsw078HUyrIgdK8wzHblfnxRcrhnDbukOLgTCR
SDOjfo9YTHUHt3eEfRgHCx0Wt21fv5XJxNJZl5rcCpcMjzsXWocL9rejirqji0Porm07709YxPgq
N0EGR5leiC2a9wxNVj4gw6TtcVm6gFNcAbBhOPi7dCRoY9+Gms0YzHM0wSnL+wBFwMyC3Sm9leqM
kNHnnDDGZ9aos7UZI72SeAf+rV3bRnGNknaYKJfS6XmYEvv7MgfjSATAimfGV5ZfFebIj95DM27A
wyAIXnefyqdgU7BjS+x6P+SClTceGcAIzoS52E0DW0ydqpbfyhj9ZlsY47hPNWz4zZh7ji435GEQ
c+Jl9DrRWFONE7tLNYu6o/1MEjGcAdfzvtiNX56E6NKH0uqq5oooDueXkzryuUlB0O8R+PbUs1N0
qjSiq1hM5rtXLd9S1ynutSRjZNOC/D239hgO+2mxffaiUp+7MLlndP1KUsKVb4W32phFvUW5Z97U
wRRdNTVktb10jQTktpeyju2bW+UYV1MQ0fMUE/vrgRAbCJ/jrmAU08J9iSuOBKKlCRJRzMR7C6Tz
cu+OmCEMucRO5l8jGtwiAUHO6vQH3KOvDg3gVRYst0abg+Uf21hVENBno34niXI+6nKScR+yX5e6
vm3bkbLSk4RmW/Zrh452Vy/+J1fQ7eTCZpfO0xT6GXN6Z4UaMmk23s2oiZ6SGU3VbtF5l+4r3T8y
1Equ8dqCSHaMcnxO21EjwTKG6rEldsFCUUua6M6ik2PJ75OFch0QBnpY3ABjX1ugo40RIKryyvHb
GzOb920Bgc/mAcZFJtvS/tRmd2szB0rsdtsZmmFrM7Y3XTTsc1P8RICgr0fSRjbw47+TRpUeFBmb
BLQEqMZsvAvG9IG6M6HqiGQVp0yGYwd5CZ0jPX/GqAMpZOSwv5+/MUf6MlKEp1zU5rvrtefcHNqH
acJlqTgrD9zMS/NUlHLdNo3S8e9bt6eVZKbLrTloki7oxiO1KcGCe+gvg1bB4R2LdxofXp3e5Lhk
YUAVlpKxUu9MZSORNtk4lPuyqhCJtHUNj7k10EeHlceT76bBinaG6PWA13Bwz22R80i6ZT49K5pg
nlpD5NW+BDlPKYt6HdZ0WY88vKmbjepG4VrRj6qvCEQJFCkDe6LyBrWL/ASHpa8RTX3IJgq+zdk6
dMvcwdgBuxmb2J2J1IWjsRKrWc1wxLAnVyYy+4JbQTvG+BPNpWecm24mrBE0Wb6Z6oLO1JTpxgIQ
9kRce3dljX5575JF8SuXpiTOpg2ONeND6nKAoI0Q5kfrMHvbAM0bDnXVi5cAugSstPlezHrAgGXq
U9D3X3W71DFj/FVjNwXWWTS2xMYkdqq1uwhxbTgsR5ZDynkgKWTC5G6FXAAMAssuphGNivMYGfO4
tWAupVfaD4U4dBSnn7IOc6R6Zjj/kn4K+ZFowzVlpCzH6EDkXp/cjih+z8VUJuLUNS5bxKaoA+dU
OiZxSGzG0GDo9W3ZlpJp8c7wuSAwipt5wdRllW/kFykHe6eW2lGuEg9yu5M76BMIP1oTt4XphdM3
GTnRSzZLM4aciMKwII8kZzJ1Wznm9JpTSKATVvi5aqZIzHO+3GSFuZiph+wk8KsDtHNUSXr03Rf2
Hsh0NH6EjfToDxaoE08OYpcjH/0oYvLE996ysxvG2GyyYLruWiNb2fIAOeubANKg9aQLGJl7DpVG
ArEDZXF0vBybwoA0pj2VdqKL90WZ8ml1TWC+slK53Fd6TKf3qWjBU+NOnr1nbzC9aqeUyeZe5R6m
glI0RnWtmqyomNIh8hoVS75HCl7RPDgopNULCYZeeurQ5I4Sq3MExp04N5QzHaqvdtct7dCgF2si
tqAk8tTLNb4dXgPy9qgNEl012bFp2zVlgoCR4plfhfQZTI69tbfMkjcaDEeaPVS6JUGIY7L8noA4
YoHMWs765Vmy/pnz3vyitbbqb1LQmKPwabfaqXDt1Wh9mp99ijSW+Anwnoi0TH7Gken9GiBEUsxd
Qr7OT5f85nFn8Ilh8Ki7+gpBOdlwUhJRwls3coF1aRvJHboBUgOI90vQCFid85Rw5Vj3lHXKifvB
Udcpktdgz2MiDZTD8AjihBQ2ZomeG/G/LtstayI3ekc8SPZAp8OGcpQrrx7ZFB9PYyaAZ0cpnH7q
xEmiTWAAlDlzkhllzBhu4YToEk4xcqLU+jNXpDa4bs/ZJRJfT7eEjGSn3rKpP4oqWHt13HjBpguL
wt+BAzaHLWNBwQ8QOAQ7BTxZt5NfVekdG7ScZ6joA/iRzPuNtB78b3afBd+HaXQfOSOo+AJhcLjL
gFKfRToig4LLndKSPUb+c1Bptgs61eNDkctNOszOY+XlkCXSEBB+zSQnHJCMd2xYZz85osTWRxzF
0y5hxvkS8aMeqS4oiZZcJLeFQ0zgosOe0SVBS9Uim5vWwuMVCvWeWWvEkIkppPVYCs+JM9+qirAQ
ENxYo+zE5xRM3VuV5O45dA0rFp5zMsLlq/ZHtrYz2RB0zsu0Kv7tSGznznoOlU7iiPkr4PpKugy5
E3dTyPwJ5tq5keGjyyjvYxiGF/IoTp7JNV5RgGx70/afmi68TiNxowYjjat2PqBRB1yVB5hryKBw
vSJ97cLwk013tC+cwToH9RpNXhQIBsac12FjTL7H+ptdDQMcz/+DqfP/V4p/2zaePv/932zszxCJ
/s8rxft39f4//uPn+1/XiX/7oj/Xie7vIBWQtTo2JIfL7u9Pl7UT/g42AGXyqjAO1pTHv68T/d+p
BSCxm9R0fuAHHj/Gnzbr8HeHPSMcFBePEKkF4Dv+3Kre/yE4/lfCZOcScfBXYTIgi5VwH9qAwiJk
iP8ESiiTJWA2I6tNJTP1KnDW/VBWnz67+O6DTVR2RndCO528tujxP9MKxF1tr9BtRyTdVcqc8VfA
NP688BDrPUNGi2Wgi3MZqzMRKtskSVBuzWJh+lg6ERStgb0aQ8q+vA8NXAHbDBLbxExa5T+npk1L
4m/IqtqYWrUZ9g+rXrbmnMjvdaPS79qviigegmq1VJIW1iFgSnq5VaNdjtvC0s3t2NpEfxCEXLus
FUtdbUVBwb4JW70qeovMQiE1Bc0L6sGetakfyohqY/FeyJEsNBk8uOLZ6PXmI8oFVi0VboLrnAcv
u4W9F5Xkf+T2DzPFBHQk0xuVX+Ya1f1c5SOmuyRpfIKHJvvILKKpYsPMiRFSDUDo23Ds5JMJ1B8p
B6vLjyisI7KEhHxC5OpM26ReqEY4PvRt54bKfXLM0F0OssZeifcmTKC4Gf+Tu/NKjhzJ1vRWxuYd
ZdDiYV6gQpDByKAmX2DMTBJaa+zmLmBWcTc2H6Kru5PMvqRVm12zmakWySwyiAh3h8PPf35hKn4o
pKm+01eDGFksabzINfEUS1HrB+hC8QsxnjxHFTGYB6pkZmZftaV6V44pAGNNyFBsw+ZqR3hKaU9i
D3lygtO35kS4oVIwbgAE+RVPG0N3rTDI3KlYRK8MWorCNtPVp1jrI8ENFJLPgCGtbHE0MRIiV5dC
VD7BUgMjU1NIGKCqBO2VZPkktHfCBjYtYO6ph/wjsg1PHOxwVO/N+6oMQ3hToVy+VUVTR9ukQT7u
WIWoP6qS1vU7ORzzpzRDZYFRf2ztKL2n0BlQ8D/oQkV80CBIaefhBUcdB9cnMqBvzG3imqGcsOyy
ANV1UGiRanPwhvoWIzN7mEOAW3tIoHU7WlYJdwaS/lPQVGrvwIcQzCOVKBAH7cIlpjdA88URUYnV
3pwK6qa3guqimKdY8JBKxgzS0hKvmRhGej2bKoUcHChduEAvSYO4kuJBA81O4mZXS0oZeHVjZjlt
JXW84JEeEX9STcZ39C5LtFGVxVBcvRoIRlPDjCeYmNGFshHr5g/gLuPDFGrKN8QtIHo6KCWfo227
Q6LFwSNo8fyGUb6lOXgL5YZnBYHCWVxKkNUkMgoCR7O69o5JyjN7otXe2Us9AxVIZp1VPjTy8FnI
0KfZSzCmd9kSUcsuRprdIAgcaleTA+tVoMiiVdO06Pm6oOPvYZy5Vty3mg8GKSY0pST5G5VP1PkV
jmnflDyeHgtuXNwWibOjoFcaRdmVpTp2IOm9qXnYptLR1zCIxAYWqiP5ExlWbUKbpqY9irTWbHQG
PUUMqtYOh25D+jbGE2ynIpp+KHkTdG6od8KPGteth7yM78UJC3obxwRU5bjMtddy24wnqRGX0p7k
RNI2aQbg7miSMFCwW9ZCAh5h37G7NLJWenI2QgmKC2vu3EaZ5tPE2eytRc5Azhlktu/FkNY0esq0
AsAHnI/JbMxFfCh6siRRinYhDaA+X7szg9hdzGPe1KxFZCF2Mmq0tkCOsoPV5Bmpo8zFMwUqmZJ5
UpT7OlFlw43jrFCdGSVc6UpDoCApnfrJndQi/dbQaiKHVcuGu1CdkKZ24whqksKXDjGhp8G7tWL5
IAZx9kR1JF1F8yjiOFgpYsnxgil00rSHpyprMCCKFPUp01IuHFlL7ohinMm5y6Y6EUkkqBOC9DCq
PgEtK29qj1yKttEyA4sNuX6CvgltsBQJAQS0VtJXWZ3TnyAv2B+UmdKxoPEtY6ghz90bcxgbfkC/
dk3DJUrKQYSLrzpP08WESw9E4U6KrO7aSZxUOxjyisSXuQWMFmioXihZOySOSiyugv9EliCUgT2I
+wG5pY1DGH39OKn1RTCpunboQxykvHDA1pE6twakh06oEtxZGZS1SEDm27GSjXqnhuTSNlGQzSxR
SXkY6hwHVkXStGIf4RTpJ0UaaH4WptodPHCJGGMRHJ0hC6YtBOCudyKrkl9rpBVXPFd0JoG8XWBv
MMytJgZhugHiWwmdsY7eVMm0/EZrRQMelQBzJmnH4I4MTx2hbI+WwWfo+4buZx+2vpZFtHjyxmz8
oRITzU5mMVicBo+KqxkyuOwN2apvtpjW07h01bU2AW24mVGPtx1b6L28KDX3TiJ1T40exvu6n4hF
00le1NxsHso7a6hMnlhSQPpSmjbgjB08hUOIhUXktWIfv8CvCO6qbBZQhRBm+UOps6a2rSRSbyCK
M240uIYXOZyFn7UxaqX930Zoq16Lm655fe1gtL3nrf1fSWPD8ZC8gU/tfdZTZ/Gf//HrofMfr/rz
2KlixcOtii2fRgIM4R7Q0f4099HUP/QVacDW1DLOR9J/Hjtl+Q9tNfAxKd4U6GwKxj9/P3bK+h8G
lqx8k6h5fgDXp79w7NSUj3o4HcHdmUy3yuI4fnKpX43bsIiGHFkLvSuUhpzY2lhDzsWtJj8JwICl
nQm6sFNp40GOKolXtqeun9ZOqomZ3GTUsiOMUwicTjI13zTGigRUOW4Cb1BFut1m3sIvYysLdySn
Yn1Aa62WbH1uO5XmRTL/MBujCxwxz5qnRu4h2IKZ9SQToxQmvJPd+6gJoXQRjm0P0zdQVyWNKCkd
UDr3HfTXdkH7bRntiXae3CCKJoeN7uqCP0A+CXA5wUDUB0uHL+qKsURWfK4/LmIncpQrpWCb6A1g
rDxVp/VWe+EhoRL7GyICxEQnZgySMKsWJ4316cTDkVBPqRTpG8em0I/2gOZ5pzeiRu+gaaqWLg+Y
HurjrJTsqRk0/PQVjgOOjor7ZY4qJCCEdlJfR9HURpsecdBM13uxXsxOgWYl5xFUqiybOPGiO2ie
g3RGZSCWwryF4Uf/3wyzESo5PJbHAlHMaPetZezMsEhvAmVsb8VSjxuXfHP5gKdIeVkhoeO42RCm
Skhma3wvo8585CwQzFsrNPqjBnQPNVZPLcmbE6O7QOlSHMIxNujASRhx9DgeHdsMcYBDO3x8NtRq
uVeBLia7J6z2Gy248rmwyvo6HhB+2wvtD5W2fpR3i51oKeiolZbjrYD+5CdX1MSdoMTanWRiRWgH
QkxuejSWhuaOPVl0fh2BQni1qMTfIerUr+VUY3dkh3HfYbpgDiS8B2Cusj2RWofaGHuP1pmEsr+F
SwoSVDaWNro5cqN7LDzUdhcnVrdPAyN8MmY1uagR9dFvi0DvZxVT5g3Ua8j9RbG8AJHhV1POvWDj
pzRcxdWcXyUY/IOkmnUg2zCfULnhQVnigwGgQ3h5UY65TTVhfI/og2dO2SVBQPpxneEvMJnmpSjm
hOdCLFqwJdEIW4fz+pibpf4M8xWNiz72zaVYKOkFeVGQkYj/I/6ZMPbruRo5j9V5hQJPhgd/ovAB
7e2FHFt+ULXiVq36OQL7Ijg4WWD6u6JaAiktoXWNoqfZmmBIHLEqCwPNMH/BZitD+WGJSGPEoeEQ
DoEE7wFEcMO1EBdt4WQon55ptDU6p2h6arbQjA3XNBZFRc6VzAFydak5jEo4/iBcExBySBjVrsHR
0oPTPa6CeI12JhkmauFl5QI3hGx1JGq9lq+SCOxdZHcJY+2ap3D/vJhg/I5YjQpZ0CS8CvYUInSi
QZuVUB9TsftJ+6wtfDVslkPVM4lbUQ/TxNfEgZDAgKhdVCG1FqFWnGflcjLK4kSouUUYK5Xvzz5a
EAHh9Ki+wOVlUdZ1mUlgpwniIziEkNpHjrxOU408SwmFyie3Kdel1CQph+AwGhPNTQVLhMRZ1Khe
LWIFnoTSap+JMM0ux2EFJrsGsmjPwYqOwYyJuUPTsdC8MDH07kQarXGTgxfmDhdoLnjwR2Cj2PGs
VNge4apZ80YEwuQxJU8VjQZLOXD0HZlG3EmCDlcaARYDUgi53urGKN3FiQabTVw6wkCjZNTvcy0T
v9Uq0kiQVrNBgDhBl2uqJXvAhxBaatab7VsTZpBlc7IWYq9S9MEtk66OKYIGoneHSoh+kBTaiL4q
4zdFH3ZKX2FAYVWAJqaA4GOks+GSkzm9iSRHceIQG8xLFna+6wBrr9nTMHf6OaEcuKE3rFAttE13
HeQ5EESvyVbisOGxJkRZQZwaErG+47OGWDm1MdseKrgEOU0sckJc5F55mMhA7NhIahFHlJ6ceEJg
p+SxIkGzs1VCevajGoOyEhFP9iaRtXeIcwQMGlMJ6Y3Yj/WNCZcjcwHG1yZsIbCqkdHAoRGtkGI6
jciVdNuiBiYPG+QFtihqtFvbRE9DNyQmnfeDw+3k0uWZvuNLIT/RYKtv6LOsUamBRNdo4NROM8dg
p7ZzzJE6W+i76qHtIhpmCJjoN7XpQq+iFLiz2ZRpLxVSho1VOCus7SzJr4BghsYNMbt8gvesKX7c
Q/1EmhjE9QZpecH8INz9GWe1/gz0Y8pe3fczSZSypQo+EI6c7pMCupCFnE+9WJYSdgnrA6qZZBH4
7CLR54PBp8ahWpyaONu1JsUVNDwI26eWx+5dKCZ0OJB20eAGhFllXp0Ect2xbF1iXPTULStubadF
YJd4ZWfQBAtFk0bbUoz1NqyMqd6JY1qr1zj4pukG7XssrAzIBs09G8F0E9KFvw7YnEbwEVUbj/BA
wQIio8yfkcTPCehtKah4tXB893HTa1U4H52+lXWVID1xtiBwal2w0AmU2gCFbiEJMgr2Xm82M1ZX
132ltKjex5nu8UxmHZSlDEsod5HNFDuk0RB0L1ZLgAC4IHrjyl0DmkC9PbVegyNasYOUKoNI6xIK
SwneucZ0EegOMISU1psiraU8Vjp+HkZj/qOKl0pwUAuAlynwY/D+6pX5xjCGqd+bZdr3m1jkGYWK
sAEpTwucxtZi7nYq0FKqRm3SuJTEcYOrPgVyQD8RTvUY5yNXFLPvYwMVF5F08FOIQirKcQbEh/E/
GjRZrRk3qbhWnqC94quRo154guqBi3bTwaqhcqfQSun859spnIJrrEyrwSWSvsWCUUtJ55UWDBtJ
Ma9Z6vIa9p1OmJIBHKKZh6ZroFQfURnaZaUEMCJFBUEPH1m245rAYrQNs3gnUr19h9CaUc9mBm5P
mSqZDSnGU/mtwEQtsMG+wHkkuY1SGFW5fsOTjCMdcc7GtyjQtMWpzYBzlWnqEE0qQyxvJ0gFOqce
XYK+32aJgVNLZ8G4U8QaIwajj8hmDevO0/NW0b2sWYxjFgXDo0qldqMGZZRf1sJkINBPe7xzZHrW
lKkaUm0OhV3nRc3E415dRmjzkTiYdwTBiGwHwsLSwdGlfMKSihkpkoLH/bzw9N6EvVhLnpHCTNoY
sSFPrpJO0YMZYAhJQ3nBqQmeClPHOISj0xEr2zoN7niorCxozZwWkYQ4FRCCm+hjeqO3SddDEczg
1WuF1ICiiohwVj5jyWFgmJaFR7XMdp/1bSjZIQ8K3ZfSKL+TagtTrgGUM4bcks+S8wuc/ida/T+K
Pv9WxkXX/q//+dECFC61TjAplsSA1CoWH++LhGCIitxSgSzFkaQwyczajVQOif/5VdaUgV8R8PNV
SOqxqHpww/6YuahW4tjJqhy7cdNg+a0ZzQZq47QxtQJwulgiR2/1mhJFDL3PryytVc5nl/5QBSF8
Ym9XFNSMVbXtLPqKQ7hg2bb6PNV6K17Vap/7GEtWXoBPqF/TzcVnoVO/ff5G/tVAr60E3OJXZrmy
So5+sdHWFxpyGjGQLslssdcpkKiQW5ZfDPQH4ZK6DvSvV/kgXGpQesY4nsQAsmG/h808ox3qB7+M
4Y//xQ/EcVREO2Woa5KFJH5YOcmS9QHyTfIyUErD+w+7jVBnyRdpnb8N23oVE8GYRjyIoX10Um9L
ZYwqU+CRMS7iJizNjoZmq/0N7fgvrXB/GzauIqs6+ioNh27Usu8nJ8ShdlZqM3GJ/YDUHYlk249S
sp0CcfoiEPBfXorsJk2WgQ0YvveXahY+a0juiZvg1+JjNQhjXC4Mwhik8Yt7e/1V75Y+n4rYN245
EQ8TINUPlyolBHMxZPAakcgP2h75rQa1368TbUK+XQp7XF//naHESpsuly7jov3RvT236MTCD09c
a6mbhyWQINbDEt5leKZ9MWu/rw0szlnynNfWaA7lw2KHCBnPFUavkIiXcmO12VuDSt37fJn/PoiG
pKNutwj7IhNwBWx+vW9bhYaH2scsc9WY73rqHR6NxXQ5RmIDz6rKDnDeG/3f+Ghcj4+3qg9/m7pA
n0tRjYLYxc9o2Y4oQZyoys0v1uLvm6NkSCwQ4iXgiuHF9MEsvjTwuqFUSZBYc3xxazxkDB6cBjYC
PXGOsBbLWLlEzLP64sAoea7KmlTeTsgk2KpUg+UXS/a3B8X6hiB2gY2RVyitdlG/jraGyUZagx+4
+MjG33Jc1uzZmAonVyv5QorWpLd4DJStCjv45fOJ/leridvSFLkzAc4+xvROS1sJwrTK3hHUoZeQ
08u0o6D9N65ikV6zil+Z3A+7pkbgu2QGWuwa8jD4SlWmPqKyr+Iy15X//s7nSWNpClJa9LQ8sd4P
44DLc10vKvO61Oom5Nx3KjS6RogGoCqa42R9YZ//+65Gix0XSBIbCA8hL+L9BTtBU0QJZwTcJJFs
a0Wy7IK4J98M6FHWvxjDf3FLvrvYuoh+eZRGMG+FwRjpOho4O3adJA+uAc9vizqYQjqpzMvBwAfw
i51AWufmw6iyaZOdxSOCw8zHPBb6pLNhhdjglkavX3ECt+jUtsJNrYmGCz8sCIGrJLpbbSlPB7K0
rSvRYpt1Feq/DUSbwAfnCTafryh5vUk/vi0VlbK8BnrJ2vlt/zIcZWAEUTyrsZtjHkF3E34zuZuZ
FsQXfSFpLwNOtRndv0J8DuSBeNYO6Z6Rlbm0SfFtOlQJOQa2HCAQiYckxRpVFl57nKG529M4tgXw
ENoWUP6/hT31wN9u+b/Ec/l/LiAAdJ9V+Qlv5bUpXvLv/Y/3+QB/e9mfLQTZwukfngaJ0mvACufC
f7QQVOkPhUeOhDceNzJNBG7wPy31xD9I+ObAxUFS4YHEl//sIFh/cLLUOVMY60MRKbz+lzoIH9aV
hd2frIt0K3jqabr+4eHQlKVMaxscZUCNaOdjZV6fxegR5f0X28fH/erjpX57yObRjDV1RDYKhmjh
MgRYbubDhRBpgxdCwf/iVv64XZ2vx9ixRdK90T6eHBRwViAjsNXIHCU+m4V+1l5mrYc3SsTALzP/
7W934mcl1seLrdvZL/cnGJRhCsUU2Z0UjZdRgTXWMijZFx+JaX+3C3CVdfddzepIRMW07/1VcPkK
jKVmtjAKWTkYebApde2vBl+tV7E4hiMsZwuEOPX+Kn0vRXoT4FxnGJa2GelycfJfDP/zEZPffxiN
BQ9hSyEmTyKKQ+Po9f4yMJ9bVUyk08E/Pu/8W9+3PefF2e6dmy/m5kOC4+9X+jA5NJQymT7ZyXdP
j9+PoX20vacrR7S/uI7yfpP+/TofnlktGtfIWK9j+/7j7vra39nOpeN4jrO9OLgXjvPXjna/X/DD
EYBMgzpZuODBfb7deVzo5vM54jzxbsX9doWPRX06gH6VTNKFe3Bd93A8+rsDH2vDXHm2X9tHpu27
7fH1gX/4Dj948K/9a5t/teOb/OPZ17xgZ1/ZfIuv1tfudpsr/tzeOHvH3Tung7N1/aN/8NcF4LrO
leP7O2/9SNv9fu84jnvh+weWydF3HWcf2dute+Q1B//Zd72tc8EPbt3t4+Ho8sfR5TWfD4W2chY/
3nw6twOOIQCaKofH9+t1IXiAozyosFzrGOvKkZHiciUvwkNG7+5eiMvVTAfRpuCTPTQcOnmQodzU
gUgWbJchCJOhsTpEJifRblZ67WWGMiBBzYtlxZ7GnmTcsNDJDMFJDK5DaAqgJzh7cwha6c8dCaPE
iJwiDIgLB65FIDnEj6+u94JY1m5msXMjIUv7yUEFCXcP0nGPSVOWam9LCRvQy6sm30L3Ese1W4g8
uw/IMNtYmdzej3RXor0sY2CIFIJd0kjm5kEmDVJ1xiiIZnSOeQfxZsp7BEUCQincCqiX7E5siyOi
+eleaZW8PJCAinffEo2rHFgf2RQVDaaMjzXaiPkczqc49+khdmK6jomACw+7blyh0URIKfGCB2eM
2uMugNMcoO6NzMIhBxKbLtJeUR3gw501nizU1iMJMvVTSQN6wGWkLhc7iJU0dmKI+JYn4gV6mFJh
lFFHVzSt8RmViK9KzQgRZJZaPxexp9lJToNW0EUyUUnPE16sW2ILctHuNHU2kHH11T0eS0g7Yisw
Y5wc5kHzjbpJTmRV0epqSlF/0/VKessTVAM0GI3ZOkhk76kEh8ix4KrGqJxGfCimbVbGyD7gPeul
1ydVc0RvNQI0p7n6UshhddMacvZk1HWGp5uGKYmB4RSW/A3+Lfagi8lhltRM96iNwvZuyMso9HVw
7gmEcoKXh/dG/VZ0w0C0X2dhXQvvvKBJVC1I69Jh0h16ybwDXPmiy2TEfgB5+6LQ8JbrCNm8lV5J
WNaNLhwslZCBUGKEYpay4JFH2Em+Yo3ZU98PZCEkkdUeBhNIHNuynMZ2CHHQHaRgkn0Li/Bsm1dD
+kBLg1IoZ9Kg14DtiE6GD06C+WusofJQUusmb8uq8WdzaQqvqeMYpyqW/auq6OYBJysUqHNhTjP4
dw31NBu7Lt0CQE9PdTd0eHhIVn4JiWbGUkurjTcVuzycsmvsLq9ULbTkHV67aEMKQrzvk8QaXzK8
SiLCFmOas2bc5deQR5v0dhpYKR7CSuFummE/wsqFoQecI5ywfVxUFzqVdgUAnhP0IJgV6Qla15F0
w70027pYJ/dg+JbpAqbL3JFiAgwvDHpwoCMJ9wnj+jlxqkDOaAwg3CY3RV2zHZrGZLSkLmlPOjHP
+OBMfXESYeQNuMQUA65nrdE2l73SabmXCHkp4sIpKZHfdMoMiaHDsIEcFWNNf4E5fxOshNhEjOUf
0pkli6SlvmnP3NlmHFNYSWdOrbjSa7sz07ZOyThArQkBdyGCSbTpD6T1luAM+bkuAwCYuUafeAWD
tbhsoMpw96/UXoARzgfWmfGr4gxz140RPGC0K3CCx5Ue3KJwwdeiBoDe1mcGcWwWDdy2M7N4ZGeh
YbESjkHH4R5XUwQPuZ3UuHPGv/GTYQ9YTrbSllNxrJ+QbK5c5gIljBeG86jZ2K3AdxZmM/pu1QRF
0Kxu+hyr3zi47UtsVdo8ZyaWM3uaBBLamK056pEbKoQ720uysq25meCFYYGArcFKx5ZXYnaA/APF
s7hMtwiv9J9T2wf3Gs20bgcf1TJspY7DW2tQ8Ikrxfq+OdO0aK3C2NLD4QWfNmhcEQKVG/VM7ioa
K/5RnylfWJ4LdyJ340t0poRpTSofsjNRrD2TxoIzgUzDNPXOONPKalNtMdNd2WZdnPRPAbuVbPcr
Gy1qFHhpeT/n7rTAVouMgj3nTGHTafXRZlyZbcPQIxBfiTd0zc7kN33lwU0cy1s/ChqEbgyAVcEx
RdHoDLUV3KHTg0wnJan5qq4MOwQykO2yM/FOP5PwUDeN2+ZMzeP+4dEVI8W/ilfuHl4uLXSFldGH
8S+eKbTpl2aHe4d2J1A4a36niTAB4dUUe+AHsjuGlStIP4hxU8W6vwoTvPV3wcorNIsCimF0phuq
uZ5APbQqmszBgOuHh+eoqh2yrLqYV8ZieyYvksJRglBUbTw52pngqJ7JjniowHuE4gUF8kyHxKV1
UjHkxohJOxMm0SJAnpR0TVI3y5lUmYt6GYFaEePr05eHd3mmYK7R2sEVyGtxQftvFmmokUmFk1Pc
v3SDpj620pgMGHNoiP00WU9fxianQatEUvTQirw1JxbzaLMMpYZhyFK3P4U1GQNuOVbRLswE+mlW
WnWjM1Qwchx6OTK6gL6HnDm2IfdP3QlMfC0Y4Q82Hk3eQXRHpdpXJR3yIhIh6SSW8D0cVrWziNUJ
Xfuhza6xlKRXTgRAkOPDkKmBO0PMhlmCmmFCbV2grhzVDJmzKOML5QdG3F8LkcWTehQEIpMKoias
DUZWGM+EeoViLQrTJvRL9ALFPowFhACCzkdwl1aObo12xsy5QiL/RgbQ1F/yq6Jb0tMn2TGwMOkP
CYZrx0YVcow9rIZWIxFnZbfB2ifKMGHTmsnD3pNA9WDJsRGw0oFChXJZRDw00jnczUNeIDTKW13e
tprcttdh0ZhHiRZ6iwArzC4nS8IJTCZD82aGQA1gQ9v2LmAhSf44JviIwWe3ymTE56xQ+JCNXKQ/
jAr5ojuVBKLAts3vymEhHkWtlBPGjNWGBTvgAzIjUs9oWBZ+uiivyFqZ8k6s5ZMpUAmRLacIkxPK
QXxTtGgGnMGKdZFKjqUCRcDM3FmKguekaofF1xsh2RvzPHQOiWBd5uWISXQ7h0RqES1SQ/3ORUxH
sSXDzdZNR9Gs3CKeOS/NUQ4bw0yN5rExUp6ZS6KwzAxuPhg6Eg8xYlbiadUmw23g4KE8YYlVX+m9
FhwnIlxc7D3XuUdgcxjaeXw9S3Kx8SjoeQq0VzELKzAdDln1l4nZZM9qL6Y/+1RUQlfQMcQR9WbW
bb1GAuCMotXOPNP7ePjiWP6+iET4w6hZMowcEZEt/Y8Ph/K8hsGQR8ajBYXMrRXOQZOOlfAXZ/+P
J//1IipZ2uegX1CS9yd/fEZUPTF5+vAItDylVrS90ksLgRVNzMP684t9Va1aH3ASVRyGAHHNyX10
b/1zobX9olDV3kMjv1d1HxB4Yqhm9BtUdf7zMfTsHdUZxdeOspXajX8o8PiKss4LbWe/3b9tmUP7
zd1ut2+jfbr5qo7V1mn6J7z5+xtSPoxwZyKG4A35xx0VnvO23cW2v/HXWo6i8ui6N5SO/JWKkP+z
99sD9SHfPfq37u3u+uA+lhSYG/vx4vtaIvJRjht7c/ttoMZ0qUSvdxuKY49C0qts7+olsfc3W2fv
urLtnlz/8GzZd97VWrq69tb1To5t79eC96uFtH6Ozz7nupx/gYnSEm9CrJJP7mF7sB991x9s3vfT
xqdEXmvl9eNR/l6s5S5vwrtwv5h65dwW+OwtrGvjl7ewGHghjetQP1KfHxiFtarmC/foOhe73YF3
8GzvDjv+5/IGGTivtvnSZ8y3B3frP9u++8jk+M/u7njkTbNujtehbT+winzmhMLf29u2/2hfO3v7
DLjsNrvj7vp1F9qv1+sv/X57fI7t28X+Hto7EBnAkuM1f319ZTX6trN1rm4AgvjztL3xbrZvIAXb
7Y19e73bTbYd2psrb/tweXX1cLXfene7/fbnzcnxNs7JcQ+O59249svlCgkAXNzst1vb2+8vAZb2
W4beZVTPw8wnf2O4D67DFbegNIcdEMSFs/WugBbOP3h/w79mpfDai9PjIwvR+fn5/X7GIT+bkA+7
ixkGpWAAsYBlAJ6sa3dzcHdnjMUGGwHu4L/OF+uAiJAvluKHnbOVcXfD2PB0YBe4YO2t9/76H/48
PvsH5vHAEngGYDkca5t75PD8zEKxLzc7+3p3vdltNhtvs7m0mQnG54J703u6vGTKbPvSdq62K5DD
/ctIOqcLRtjeevuTc3Gx4jfb7eeDqIrrnfPZKH7A3ohZltC5saUxhUewpPUTXax7Bu98xZaYZKaU
mWYNM+UXDDMLDUSKv7IP8L0tq+Pgenu+5Kf9HdvOlu8yEnzNmnRY3S4bMr+SX7/+iF/y+t0tmxbT
xV1wxrrWK+5855kf4S3YK0y2/jh/8ex1YW+5Lj/Lb/y2OfLrWYz8Km6q3c5bgbTD4dFl5He3Noge
r2FYVwSRXYE3x+v5fesvcy75gpv1wDvipmAPZxbuvf36o95+x05ydV43fOrtpuTDMy22723BI1cI
b4XneG8bXnntvPBbWf7O/mq9ydZhYqDWV7Mh5tz7bJ0O//o8ZX+pJfT/ZybT6qHMxv9J4yh+6f/z
f/+qPPnzJX/XnYh/0CuCESDT+YHWux44/tSdqKumGedMQ1ZMLgOr6x9NI0H+w1BhHpMcbSka5Pb1
ZX/XnUi0lEi80OCKrOH0Jm7If0F3soZQ/3q7ce5a3wLHLZgFEBisj32jtmoEC9xJXUP+Ymm3qIF5
tXASK91KJto2xD0DX5VJU+9yK0ZwAgVmhvuVGlj4CnOg33WKCrszidj6HNmshcwnfDo44vwMu/Wc
+BOQ6prZeRAWpCt0WoDxF1kyr0IBxWcbg35ge4mJguDgedGeaLjroTsUlGFIqnnGboiDBXkdm2R5
K0SK1x6Z722joaPAKiifc7s3tei6kkWMdOHidT3aVJUMNWMaRxF3DBPPtH6mEePhppqeCvKevkta
EoMJVqV6lcudlCAFWX141wTTFsvYRP0BqmP97AxjjWcwy0JBBiBYt1TB3XILr6uRMFYJZXPbL4Rw
2gXI8SMsQaQyWlfo2T4aDBlFQjlkmpdjnz1fQOUkiTTsquCJdEEcVyn1wtrttEh/FaBsPw+62QXe
JJkVcQt9CBCClXKMwDJemofZrPrAUwTMqO2FOld1orLT7hQjKL7hzIaV9agR3+YqcB3hA4/ydL36
uWMJhFwAK9QpMQm8LZb0NUFue6PhRK87JsZCvR2IUGpRJ6cDTqWWHj00RPfQFzcTqkvIr0TdFgR2
ZK4o4OsOljZoR0WrB4DUMeh+4g8Xo3tQohSTqqWcbqNYFVFPS6hEbA2lJN7umoDJRF5ryjFBLQBj
FOiM5aKnSmuTEbqmQqkU0l1OJJNLurGa+QDyzWOr1ENFuBGtsm2vlXWzUfHvQ5WDirawM26fa92c
ER4otZ70OGUo+VUz5HF41ZakwmzMwOxX0NgIt2EYmSdZrbIfojUqP0dRROA8rUWaRRhphpc0pVsi
mFRxTVsizRAkijutnMLZMZNBU1A7Uf5JZZuSvNPor1h7FKCH50oxX4tGhKXVRkfGfKrWkrJW+vxu
XstM/VxxDrKc/iDIqyASslGpSbP2kZYAVWrfV4bkY6YpEaqCJ68fpPF4M56rWwIbs0uSDal5sYUy
jy16rPa6FdlttqwDKmTzXC1DXqNyjmSmyO5ji4o6F2fYuuK50o7OVXd5rsBzajF0xMW0prGAnh4L
U6n7Q5FrM0ZcSKEavKdlyEIziU3CBUFe03aI58I4mKJ1WZJmvu+QVrCmBlO4gfQbEVkDkxx7ECNs
XzAH7o6x0qT9KpXITyUwNI0IgLOjqhJGSJ4JwRqICuQx3Q4KC5WOAYaejppVsGzFcML0Fx0KZkdZ
ThimXRcFuadx1LWbdMqJWheUKaJj0plP45xSpbfj+CQ20HgPgWSIg9MvTXqaGkktCUGsAKL6XKuO
NUxp0e3gD1fg1qp4X2jExOPWXA7DRRM2A84Apaq86IJE48Q0rXFnFbpgId0slVs6zxVkfZJ9v82T
RDS00WdMiSiNkL2INQFgwgRBudTkfizsiVgdi5LZqh9AJ5bSYRPtE59OD5HzRq3pEAoxZ1VsDRj0
zaQdQgMKnWxqR1Oo4hhptMEDXZxBQ89nsM8lOdETdt8Ybe+hDl5QtNW0fU84/q4ObxbCXcxeZu2A
x0S9eLgW8uOlbvb3BE4LrTd3aYgGLdY1r2yK/IBTIbouZFb53UodhxDdpjgI68KY7MIK9Y49DyC+
gtARrqvIWMIl2aA8Z02WE30UYwBppclE82k6O6fnbXHQ9FKTfbWtpadS0iVCaq20/T/UnUmS5EaW
bbeSGwAFfTM1GKzzvnePCcQ9PIi+U0AVzbpqB39j/8CCVWQEK0nhoAY5SBFmRLhbA0D16Xv3nvts
29Lj0QW5oBM4bMG8yJvJfJvLJAakZ4hHPdHyB1A7Gcyo0eSuchqaoWGtyepiCKqUpGPdt6ChQtW9
S1LN1EMJlurKUjCsXolSS68aMtzSTa7XXb4nKQxXlsqz4IubsyFESyAClNrMXuhCplZ/GPIWNjh5
39ODo3howkJgZtqkmYfP0CR89R6bJmG2eeX04kGOur13TC4zZkOREx9T4muKhjHuPhs8LwXTfbBa
OYaXW+Z8dhFlMEyGrelAUN32MzbAzVLJ7Cq3ixhkg4RhvuWdD6+DymgSJtBQvsyDQNPT54AhdD8u
bz13ztVWj1cumbEI70Y3ppNWLzMfZFmD4Fe7fLJ1VAX8oPDSHtQVUoBXBo/+y2ggxGP+WHY+Bn0v
IP+DHiBiIC8TkW0IeVKV9CRA1nXZthMbpM8iZ2AMgMwnPyKvIyeWYImJ8FQOy8emqhvnjfs/KE/5
GPd3kkgSpmpMOdinCZyn1Qle/5DmA9o/pzNrsTe6nuxfhSmHZ7n3RBcyth+LPeEokHhJuiGqhxjo
ftOmlvMtKJ3ejFp3YmKo1x6J8DQw53eN6dRbESDBgKen8WVBxivLnSnLptwDSkuvAIgys+rQyr9Y
TaWTA+U6XCksNVZLMRJ3xXZqiWLhwdXGr4R4gXrwQETgbJIjMdkt97tx8MRoGNskrtQSCUOzBrKr
lDSjMqDOABnIxhlAT/DBQWjtM5fRVTBRAuMl18Tgb4UoIDJPhe5iHek3c+XRHqXX/YWln6D1ys7k
V3jkymNRKXs4SBmhEp1ptZA+FmKnQlC+1rwtpNldMFrMLeYxoOV3JaR2gaE2Dh6N0XOmjYEDQW7y
lZMDRrVfrklnaYZNL7XuC3t40od0gf07HF9jR6jCWgiNcwXPc07oeoV1prIXHF6sNXNbzzLyaoW7
kawV9rY5nWZt0wwGXUQWcwDn1lRqb82s48Ftxho/LAzAvts2Y0JeUNCDAt6SN9AEW+VUeb8liw74
sUPiewyCNMXeMbp8lyG2pfwWbxch94wvQPBPnZh2PC+QH3nneYebTLHIqDZTzhYVrfG1j1c6oM/X
CvJadmuDHY3rCyDmnkExHcmydpESTo7UH4FXG1PoMslot53LkIHYjbnm4xTMrKUchoueL43UACfB
6upL3H8GbWyMj71+j5mwacJUSxpSio2OLLzJ7lkiUQ6Mdy0dULj3vi78CxfXJhx0wpaIBvZb6imf
2feHs3gUpmsv1dzwntqF/bdZBtgDhrqridHQwpa6Ntl68eKe/Em0tIXxeAvqlxEqNyp8A1H5ZAeh
YY4M5oW7mFeLgd9xY2WqdUKcmd0U6W7tXo+yqC+LiQWf7aXNTwWvuEIc+yLAZG2UX5jfgWjBJrsO
QjhCb50R6/GmrViR6CAn+seseYhX5SySB5iHAT6AQbT32IUMEg2IzLQ3Vm4UTogCctmjn8yNXTpl
q61Q+Yl34dM+vtTLsgT70jXmXpecbTZm4eHoUqYzF3S3/SUDnL7eLpm7FF/hAk/vFVAve28ZutTC
gFmrH2mejb4cfXDxWVc5wWY8sC4cdvzmV4NBtXQQS55TN6rU+RVIqE+apahbLyJWhnU8XSZy9wAi
2/tJZpCdcft6TGSMnswETeoUx5AaO4ZT4PWJXwyCoybUiO5An1iiUrPzv6lskPrOcmqnWlnO1pvn
NjYDZ425HIE26Qe2gkbsbKn67ooNwL/IygE6reGpZYhiFzHGpl/siS2ADf1dX3RufwLQgcOZDXFb
mzkGfB05LBzoo7MgsOE/mdYSVh45Z+QEDu03OID1EDmVQe2hV/6KwUwtqttiWQutdqKQ94VFkmG+
eOthygO+t3GywEKqUdYF6DldcOuldmXBiwKz0p0M7joRppin1/Sarj75lHtBlJeaf+2WuMnX9WPi
JjARLgAvJdpuo7PaiL2ZDJ4L7tWHfJ5blITIYzvXupOEU3Ed1aDtnFjWe7s39T1VJvznf95H+I+T
lnq+QYPq33cI7rPmX5/f/nV6r79l4kd56fcf/b1TwNmbhQVHEBJ/vFe/dwrsX6g2V/wEcwv6AQ7d
gP9ObDZ1oGkII1dEBe4N/DC/dwpM6xcLxBrtBVoJhr7+3D/oFPzYlnMJWfJQp68qV11H7r8S2P7Y
bZ5lq3Ju9C6kqnOijvjJLQf1Zf+HL+f2e5vvj+rLH+cZtATokdAUgeSGmNChvfHjqxAuacZksS8h
uzBsc9sADm8Qs5MyG/3etvq3LqKfPxAvxaHV4nOtwl3b/KltWqLNnUzcZSG0tPSiCTjLlQ3P119/
oB/nIecPxO/GowQnxCVG66dXsY2ZrCBC58IhSecbMZneSaiSuexsVjd5W1VPwIaM279+0f/lW0RO
bNMf0h0Es+5PQ5hmFpboWxv4j4YKRhkCa649VHcGVpDjX7+U+VP/aL1iq7oZ6TEvBtPhpyvWLi40
XqRU6NhUHYRZUfZPmEcLCvkZ1tNl7AGGMooWRIZfWUQlOP14RY2E5IZg45700yWvbuGPoMYYSDLY
NEFBZbYI6HTbrnLNu7lPjTqSvQfHiHBJGgmt7k/3f/05fhrWrRdqleQCq8ZQBtHlZ+yf3Wh5TbcH
2Y2yFdWHneTOR2o11vAkYEzeG77qYVv1TncPG7exiaeDWrZ3HTWRiJO76l0U7fI16TmLbbu5Lq+W
IV79Kdj6xd/cVOt3+nuL/Pt75S1iS1lRMd7P6mFN0hbSjXYKc6BYJ5oo0C3HunqD5w6KY4Q9f5pb
eK1UfFP019/Tn28tNJM6sslgfUZ966eBo9Z12giTdgqpfCGXK86PhtRvikbKvxux/flDmrrJjBZc
JC3Qn703Se9UA3luC1lneP83KQPyLY054rYWe/7215/qz2uBRb9kVeLjq3Ux2v247CSePlVNu3AT
T3MZDWL6xB+T/I1s3vhRVXy+bAGLNLUCWnak0uu7+MPALmHqbOWLVGGswbWblA9JoUroAyVzdcrk
0kReGZeRqef2FZFT5TcHB/HfrHqrTeHnewcPsYvfjw+8so1+fBPzosakQW2HzJDTD5laenzhaB0I
flB2uyqmNUGn1o2kQYcqW7M77UIHpzfak/XFSn3KENpjh86vq4uUEB7SuWPhXA5GDSLrH1+Vdc10
zj4vg4y/H99q5aSV1ZSxDBua45tptnl/SDcO//xVPN1g18V8hTZgveP/eFVGoktSztvhxAEWRQvZ
IQ7Hnr/53tmjf/raMVPzQQxqPEQIZ2/fH16lmK3CGwJrDLOxra9KWubbjF7uZuwB3FVyir8XU/92
d8OC9+dXxG3J7UyHfq0sftoE9CnwCnsS9De6FmwRdSUobjpV/bM1100GW6o3XWrVUnikTg3dI8nt
HQkKjkVwcSED/8UCjCSjnICzDzzxabAdZae/LVqNqXCGRzOGBTiQZ1YC7X6YAvFiyjbnB7peHhAh
2t9mqUpkLkUdVDtInmT2BDMRQ6Fnu4I0PU7LzTYO9PIWpXPm0OjrW0guiP/CWan+ke1xSoHRNPpL
p8AmrF2c7EHTS/+eMCi/C0lFlccqHqm5ZRPP917J8WIrOuk+TjRrhzArU5AJBPbCGSCj1N5XS4J4
Bxbb0O5VhYAypOESyE2PNvPNrHXORDmulgud9pyzyQrPQYzSmdzapICZAWmmfvsKKLR/Jl8MHY6d
y5q8QXew8z3F9XKFiJN2RWvxz7oRBjGS7gqtNIe8hPBqynAmJUsvX4J51rvI9bT8za0bRTuTGJhn
WXoER9SZb9+Xs2f8iigpJvSmknq/JbV2eSarY6xAfJZOsp3dehYnzIP6g6FlCKIXLe1I2KKeMDe0
IZVBe7djL4OY7t8VRJUtfIOJ/BSFtZC/HFSGt5WLMq4BkYtkE6Tt8NZ59KY2BUQtcSGIC4d/bsm0
uUSeCSe8ngY9Pza0QhsZ2nZVZk9N3OlIj13LykOoKB2sF1a/vUYLUt/UlgPmNI8he4bIUI3TADaV
3iJYEljyJUdZ3RDzVWDTZdvFg4cnL+ucGdR+3hCWqDj8fE1RYeshcZQzomhCLnJS7kd834omsBGO
TVrf8Xh74tqYA5kzMyL6wNoqF5Hzuw0Vtr7NIToyl8kgfTsgTe1u7ex2k0uGGhypS1d002UslTaG
7ciOunHVsnSbuEqTMoLc1EPnyHDBhp5b+zks1wyUTQ976snRlz6FsdV4wRYiFi3XGboJ1O7cST/Y
vgxkZrqy6c6puG53MVnCMhrpH5Fr4vKsKSC174K0rI+hcEaO/13KIzkS4fYMSWwxLqWY049+Iopb
9Xn54ELUeWiWDqZmCgf3k0oZ/VsshgbNpJH64HSXgO+0VLScpzQByYLDc0Lbukj9Es+IyR8HiQ7I
tq3JaukTnQwQnSSCjRcL7k1SgN0Asg4PxqYgN4K51uwEt22dg3lbFg7pyON6P1oGJODxGmtIv7V5
9Zd2/jSrvOLOEfP8XnU2h3e/KEhDVOhkS/r5fvNM48B46UxCsrac9rMqogNariK6qsq30+SIE36G
TL+u5946NYokwXXR7+pNOhf4OGWSFnd2Tnr3jrIsv8O3SR5dmE5dd7leMWLoya/SrmenLLKT743E
QWn0YmsAdTNTQgYXCO3yNfaxbdzFD1npyEipa93jBi4BKNGK0uN3bbasJ/R4qdy0nu8OoXnOkfSd
gT4NI77mZuKZUGQpkYiI52ANd6TeK8Mg89pidThoDq2BrtjbJAB/nfIUF28w2Uz8JI/+Lf33EW5S
EHs3XWFma5alV+kHMsTAx8gkDqZbAu6zZ3p2MGInz1nSU6WS9gA4BCl7NY2G3OagUm44prO8ucNg
LbtpTpopLKfJe/BFnncXAyAxdwPIQ1o05Mwu3nKV7D4KAPNc2J3keGDUunqkGbxK+nz0p1Dbu7SE
f+QxMUA7Dj9fExW0mSThpq7aXBDgM0K+nn306f2EnV4OfftuWkPfhD6JPQ+zPbcEmNpz+WzIjm+J
UEn6ufjTqo+Uz/1VJzgEwHLaN187xtzdtuUMhmx4dkhQ8F3kh/NUkenJNBGUdQEYDctAwcYZSGtZ
ibALmDaDlGXI0mQkeZvcG5NrGto18K429+41elhfM0PG7Y4oF3DMsxCgxGDreim0MaPBkFNo/i1g
Zc3fjwCbHzslAsB+i3LyrU3h6W8c2xkICTFMiL5AgoierzERB+vBhhVENZf0b4rgbyreP1ehvkmV
gCraZDsHyvBjJWLOOimnJnQad8mSUw675hhPmBL+ut758+HBh8m+0ixWUTRn+R9fpWGRTE0uIP4X
kqV1vSf8xzTzA00JLfIrZ1wnvL06xlq/fH/p/wuliPomhv/I3G3T4yL+4Yqsyd6/MfSv3ysSu9eO
0B5iKV2hz+Zf140YOKx8j/Q+Q/a///xvbSHL+gXn8HrIA6/g4Eznav4mIIGXv7rIIZD+9jd/EJDw
U45DOesDe+ESw7D5vS3k/gIEBtwp7SY6BJ5Fd+AftIV+tBVyNuMgsiIgMD7TRnX9n+5ZYi0AyvXu
Fwkxt220OzcjeYKIPkoQTtwbwfRlA2ngb04GPx1ivr/q+rDQ4rDW//14D2vSwT40uV/AeQWpf1mp
iJ5rWHJ2WZbXP1yc/6UjhZn1x0Kak+56YlupIr+1i358MVPpzPLAIW2SppnBEJ2p5h4AMi1SK+wc
GIm/j/OFub5JTBCEb5kOXtif+ejpmZXOlpcGN4FoadC7K059KEztaTwz1pczbz3vkaq3Zwo7oMLU
3niYjkfW2KFgRn2mtk+Ednp780xz92ZiWCJUFVDe5Qp8p3YaE0aZYODzMxHewEvyRtiqkkd/RcZb
jWmm0KBXkjz89+bX5syXH4UY/ecp7dZ+L9udvrG9DPPSmUxfnyn18QqstxsaDhsoMXDsnTPT3j7z
7dWZdU/vuiZN2JB45AgKsd9QlAPzMzpHj6Ysr7a+XfnuVgOxd62ZK0/f9NUaolskTL4wAxJvICqD
LGdbY+MmZ6/rkgsOAZiTdCu3KS01e3ZOY2E51OaTR4Om95nxBYxIrzMHFzUQeOtaBxa/WTAV3dtt
8ko6YdpR5eSiDCuntnrKjqKifaRpLkRbUeDX64UghiSNB4xS2kh/HTvWgtxdw6c5RYYRJ2Jb+Yx8
dy2MPnBbJB3pUMwV6PjGMORwv/iVtteV1mg3dlp6n1M2Fsk6PRnkTtYBha3I/TK5sGwCJI5W50Hw
tRe/eW3IJfvW9e4qnHByYmNMyW4XaiC+mkiomu2q9yt1FQQEP2xLqQXHoXUAygZTlo470xJ1cQP+
lxYmUgaAjD0+ck47aQ2W3OiWvNkD3227LW3bOj9pMCESijjsWB3D1zSr7zo1IpoxDJV+HevAjVHK
6C0uCt2FK5+SY81XOAfFgWCltYThFnvrlM1vNDO3qEPg72vM2oAebBpy77rBE/dI4iPJURm6jlPQ
+gvfOcbCMUyNLP+1mhNSXXxzrt1TT3gQ0E2SM2Ukvdg62hCdVgegDouX9uHwmDZ2sfozlbwAfE/E
ON8ak49kNrXLwSV9b6tsSpA9kdqDtpFt2t92xti+Q/eH3AgtfEF/lXrau7Lm4X5CUPXcTHP6NXAq
eQlaGCY92YUdXE9qmIa4cbD1BFkxxhlXmL0G3P4uPRPujTPtfhYr+b6Guc6PnIn4xryME1aUlZQf
DIPp7KceocbG6MV4twzFcF+eCftkNJBGYU7Fc6eclHwLUPwedMph63fj9FWdUf0kLN2WZNrSg6ht
Cd72zPX3uvVaiBX3jyeVpHGjVMQaJOdEAJHOAVBTIZhCOSnor2MVVApOsmZT6XpYnV6bNWJA5kU+
7JY1eKDLFGI3/5xHEFtrNoHpyuGbFL26XdBfmLtBk8E3Mqbw7uF0KR6cBUPqRjVF8UR2COkHxM5p
b1NeFe3OKpV0I0Kf0wEBxZqbUJZp/5Sd0xSac7LCVPLMhhYTZw8q6Jq+gJRq/hXtQ/y6DNlw5Zxz
GrxlgUs2rvEN+hrkUK+RDss53QFIIkkPHbUpGiEqF2ury8pI98MaDIFrml5anxIX0cV2VW05jLVx
1J8TJZpzugQncuQhqcZg62I6J1BkaxjFeZv4vyht/uMI7IyP1q7YXwy5mvrz//1Xnb3/sZBZqVDn
n/utlHGCX5gg0c+j/AyAVK4olN9KGdf9hVLfZ7LkuIZjIpX9fcLl/UJhYVJg/M9k7PdSxrB+4e8o
AAKsex7aTOOflDLwd36qKyw4b7SaXd9l+AP1z19r5z906fxBiXqxzGJbmsk3v82bo5u18jhmFu6v
QMn2C+ucDvg/uLBL04oqZXBWcFh7a+I73+qODooOi5WYNIzQNKpTdUzq1Dkt3WwJRgsW+4h2DMqp
2leuLK4UAjJMtxoaw9E2zEPg0qWApmJZz5mJUG0w3eAd9YOKfLux3vosb3dQLJtjJrp57wsvfs35
JLuiTnQaaCSuPbdY5dDFOmzIla4bVwp46Bfh0piBfjwfLFiGe/irdcmmnGnvFY3e25jWG73AZMy/
+EM57jSGfC+Za9Jriomjc/jslvVIcUGLXCSq25FCxHpcGN61JKib5dAvPtrKKKFL6+Or1fnjteYU
TOMXU8eHjazT3s7LicAcDm/pOk7J8yN+TjskLLn66CqkbodyEP0Hqs1KEoNde6/KXLedTO8xXTf9
Hk6WTxQS30rq5FglBwJc9mZNj+lDJ5jzc3ETjmgdorcIbpM2RqRD9C9SVg3h3qiVy9ytdkT+xUwT
R/zB1V6nbNCdu073xz3se9oFZTscmtwvblzZjwc3McSV26h4l5rUhqyrIv21qMeJALlYe0ZIQotL
NOMGvWse5iLObxBzrGuV1h9IZPO2VVOO4Arc9IRK4MZv64cqD04TpZQ1iwjSUw8xVQ/2gkbHxh79
Luq8XL5ggSfPA9RxhxQiwJIf1qglw4S2Z+hIvtZ2cpZTPdZ3TsFfaqMVKlCpm8QrVhYc/AMw6vVO
2C8+CGtD69/9sb0wl+oUE3V7Z3XGV4GceV/a+T3g224fEAa5HycCyOe+KsMWKELE0aOOCBov+QVe
sa1ThqPKGVEVVdjn9k2JUhQmRWLsvWrpdj1MYfK3Z2QIqNp8ApjNdIrBAozWxQRONKr75Rg4nXNV
a61zQKEXvPBlFK+FGRByQNLMMdWnIiotxRZWYmft6ZshhMjs3OcOUBzcU2JCX3Uy8TaA3RGoCkRm
VuPR4rNVTAp3Mj2ZVUdoshDWdVKWwbNOf5DSJenVtdtk5gm3n/a81PNwHRg5UuB8/uJWQw/CHdhF
lMjeeoU25OxolZg3ll/EV7nRph3ZqX5/DKTWvtmxilRNB24g0ytEhBlEjP+8O0c35wuSmmKUP1V3
bGs13Zi21r6adfc4u6Z5O/hSmS0ZNnavPYoJOLS904eEtO3ct8LEaKyFdFLPC8VsWKdsetKG+EUr
+v4N7L4f6c4AeiMhnTtxQA3YtFyRxcYWVRt/AYtkfSLXf9cIf9+nPVLtBARnhGE1f9djpKu09R3i
tpDC7ApzSu/6TgWXvgrEq00cUzSaDQpw4piDy6I1VtEuw8u3wi/qbU8FE5214eRFjrtx8EtA9Va5
1xOyegoxYBoujPFbka//WFTDsSly/TCiGEYms/4wkkYOB4hm02aD7bq9zr00OBE5H1ig+csAlL2b
x5eICjVBOkzh15uxRByH81b7tajibAcqtX/y4VkdBjPd9ibq4bnrD0tQx6cpt9QTt6l2p1ce04d+
rOjx5sEF2n504uPY3Xg1J7kwEAiYNroYtGO8lHjgc1+7lHGBRpSzgXoA2pxBlY0DGsB0HS8XlSK/
oS95UF7vRVPnDFsnUybpnSq98XL7IyeDMywoQvf+klYQoQfnS5nZwtn2CXCE3kjbrcEHJnM7a8eb
1q0RvhNMFnIUy1Cctf3y3k/wAhLDPmRMom4NZXg7DZL5Tm9K8sG6ubwvqspHzV4Ox+/ffTOsf+Zw
kfKkXjN3Bd9xSyQW1WWQHwtNEV2KQCv5JDUNonriOCyZ5jKbZUQqMZb8HsnCdUJ7MAhjRwKEdusu
PRbLyO/sy7TeMibnItNzjBo7xeFs4/94tFEwE2Q9NSlC0ym+GUcA6b42cgst2nLoRd890J63n4ou
QCZXcIS88CbbfvJysz1NiHgPtSr1Q5E6BKla/EbLqbrT0KTp/VjO1pZeMoALz4NyrosZX7x9jv1W
S/pi9yN3E0fD9EUPMAeMeiWr/fcnohiRCdr9jFW9sPhI+lLXW0DC+gHKHnHlnuTjf3+LlCJtxERR
vBZNNhzzQCSfyZLwnkgtsyinC1To5cK0rDdXr3XPKOJJYmpvt1UmQYMz8zmhSbBBPvCkcuOvTdwR
MIW1Oz8JY9tPH2PnWWGTBOW+MFMeRb+Z0zsG67wXlqlHcD/8V5ypeE8IYIsBOeUPS8XvK8aWf//9
p/SOv2u6uMt46HOOGY2ntIukGPicDr+mcAd+oiXWi49r9JUY6pBrUz/UVdaErmz0N+UHzX5sDdIw
zcmxCBOrK8YFKo8xL1T8+7GrLDMUdApZ39fD504QcLb1PHNsD31fqAuizun300g2GSI09t6rmxUA
0bQemzIR8iZzt1uXcQyZLlWqRZOYujQk7rS+sIhMR1YIrOKqjUHXONmQtRywWlo1WtwfWjtNjY2X
EBZG1J/+ZekgIc/K0iKE6/JEcPQU5ZanKjJYC++usRHybdamw6vTrp3gMbEbWvt6M766+qg9eym6
TzFnmo4nYdS6Y7l43lFYWnYjc/JYorazhrcesSZE+3qYTkCiFgLsxrw+MCDz5H3AOHHeV6PmPnaI
7rcJ/2xrDMjN4bJYHI0Y8X0AIQhO0mzSEAX+25SK5TZTaqTsiwmyYDo3vSCOQJKY05EeU0b6IeOT
dC+aPDnGPHWUVJluXQyV4V+1FfGRUZubhhP56/SVeKD4iK6y1Q6B5+eXEmZSz3UytWM92NaqeBbO
vpKyfFZzYISmk8oro2/9U5Im8R4+QztsbQjmXdiUWr8GjDWRphcE5pTSOdQ5+6SRt8HHkie9zq0r
AuYlq7JmYPDLZEMxiEILYPQnYxTjDQ/99BBLs31WBNQxMjEniliICwhQWH62pqzSsCWmY8PRXjtJ
+hXOam1Irhdnoepb7OW0TLp/yz03X80T+dBGg2BqkyEEgvVk6qQpIMht4Exk+rNsOgdlgpQjCfBG
yhyQ0uqOIF7vSGp8ss+bhpGCU5WKcfUcdJ8ufYArTxX+zpMWyT+taeRXBix8g6KsotLVbSrnqJkt
7Yn/mxAzWVqvbjsL2hOo4z9JP2CGbKF6eynKwH3k9nSv6NSgvKY1syc10Lurirw7jboxP0g/IOFW
6qo9rrzrl9is/WctVcHnerqgv9TRZ2IJMdhKGtStobPE6UedCxSX2JY6e2uLsn1srawSJ4xU2pX0
s8rdZEbff8RTXVzOJSkzqtO4arJvPmgFduFCAMFVOTkj6cnJ0lkfyo6108BqFlqLMI8gzbzdMrnB
zu8JlZ+t0fvmGYRrQ8koGbzXXIN6JIYgl8DLbN0P7mPGHId+SoKbEWcNa6adnywbiQfcXfaDitie
jYlGjRj00dNv4eCA0UflJQ6JxItgj2557dUa9DB+2MqyS6dM3hW/65Kbyz0ERczwLBuCvZczJ9ss
hdtcIsEdQvToMQpnK9mPs5eFoMmyCxz1KG91Q7uNqQbCpfXHi97Q2lA3BqIJTRPgmT76x6p7cfJA
vvLVC/bQpryqXI8p0UIG6JZVXoukX3qnbKiNA4LtD1Orkrt2QCg/Gao6jpVJfFs6eXckldjdptPt
Ycsm1l7GqU+q5diMUcpEbFM6NeFyVTw9LPHsg2iNpwsa9dVTDwh5a5CAcj9CSMJcxHpNSYxuvwni
5YS/QL+LB19dYvgj37xJPsa8LG5hONFHceK1A7JY5XWW2oIK19T8MI7x6RUcG+1QiETfUklPBBtx
iBjMOWaHMuFhFaN2KBFfRDoN0ENnjv2NM2bVdvHq5bMTwjwYQTKeHMc2d74rNSqkQLvKeqP/dT3Y
IaQkMIQHpB1funEh387tj24LjKwyGSgjWZiTd1RvfJ0Ta5aI9YA4KoYTm7ioxLFE0n6hp9lwYEEY
LNyc0rpQC0Eme9NlqUZAaQdfyt4rqxDhZXZLCELV7odeSz8ADmUXNpGjkkOEYh+22jG+YUrqETFQ
lurbMizpDXxkrw6LOC/Od6I9nVhLrAM2Efs+IOL8C2A34lU8qw1ogiXBo+brwHhEMDWXSAv9YYvA
xj8W0gZgVpe189wPnv1NtJDbjgDTiHQwrSaaYBWdwOQR/xDkNBB3AnEj3WCz1b/JIDUl82iq4d3A
amttvM6fvuAEKN4bb1QschVfkID5R6680tSD0TTTleoc84QKQHtSDU0Bicvr3saWQ1lYuX62LaY8
vlZD3F2D30siE6vZXi86lUaoXXsEX8Fikcw7xtOXOVXjW9LM1QN+kfwEbip+CAxkdhuMNtZz6swN
fJhJd7azKJUfMpPBXpnEXrqrgk5ekrLmRxPOQRFaaEkctAyZdduTV+NTTM4NGWYO/UR8MAldjCS/
a9wBvUdu+BLRjWaSn+Qv/qMCsf/FWklwZYH0xDS89ob8GCLlu/KhLx3jok4TwhiDEZuaQ4g4B4WO
HcOoszGy+wRmlLc4M85Sks1EqSeE2KDfv5mscbrLNQgwG62YkocmjYvHeB7U58TiS3RXPNG7bucg
ydghNFQj4PrqV1YLXm1hy8AZhA15R0JR6cMaayrFibOYPuYxKQ85Q2A/nJZAP7pLeeKRbNNIC5og
CVPXJKWmk63+SSUtDnbXdruWMp3jkWNmmF2JwblL+pj+9GjE5jOepfSK+YO2JaQlPRlBqx/IcDzq
0sG1VLZTvcdhYO+4kwwUcvTZV8mouJ3ob+1bMSS3BpqsLIxJGOExc+RHVprOkbraMhneO7hpNX/s
rm3GATvXysSH1Ibkcslj/1vapAXZY3Pv3Hh6yQapRGZcc7QSxJsqHxlPJt0M0mFueHMI3S+7mEY0
NwDKSpKECB0mR46dsQ0uMrZ+vDX2UN8nAkXUrrVh3hHE52yrPB+jIm20+8bGqqaDzQoXjKcXdI7I
TK+sLYP7Rxapu0EzR9hPTPQyug4ueHniamZ/nQIkn1VfPs3mvCXrRr/S66HbFnAdr6QtrLcxi819
VaLbkwOZ8Wnn3I99etTaLmJ+Hp/W4X7A7qKZ6d2iz7tKW7a1yL6OE+GaTXrD4RhjXhFHHnTNShRQ
ynFexq79kjbk2OvYf3rOiYEvd7AA39rYuxAtepGZx3JPoC+ep3Ser8i2JW7epvvAlG1TMvsRZrHs
C0dHBVc3KMsFrmORBO5uJe9dO0MzR0Ed2MfSHrIX4VfdFwNZ1W70h/6qh92LkwjZ8ia2hH1YNDdP
QtdQ+q+BObfX3LUsRTYB4QoFzpOJ3fEktVXZbKSevBOWqh98jD9RV+s6Vg+nIAJneUSHdeFVPX6s
WnHWQqMaLeVoXxSKPnnmE1WWaBMGWMnsq11ynJZ5XlxN/UJxWnu4NitdsHtw4kwtz+ToPrp3g072
NGw/dcrUGKMjYyi1T0Xd3WuNIT9p0jbXFoi8/ZSOYt/Ypr8rZkzAnPmsC7So/5+9M1luHOmy9Ku0
1R5pmIdFb0gCJEXNY0gbWEgKOebJATiA1+lH6RfrD8rK6khl1h+WtSuzstxERmYEKdLh7vfec74z
XzSWkJc4Ykesdf7o3XWjO5zyxFu4Tk7em1ckYyRb09hOXCy3LpOBM0xixX62mzQK7MV91chO30IL
KPBymw6WMT076xKby7TUAy65uftk2YkZMuxbjkWVuAS2mXGFWRzBunQy49JuNKQdZtOEpQr8wzy7
/YMWT1Y0ELb8Vk5lf1G2c3A1mbCzWCW47yjhfuiThZEYrZi8KKC5hb2tsjPHr51zskLwwRRlOe0L
AmKfdbYtwqvZryBjooZMsKiGGeD6HTmL+TN6kiIS8OKvSSvzL6g7itBIRX491ip+m6xeu6avaYW1
MoObDI7jdU53NnK5ih6KmGyrBTjqmkedn8Wp/VwzOd5jbwULMKnkRyZgmsElmG+BH7CQSNymiZqO
1vfW55ObrCY+1irNaZLo3d0anY0sMecN1X2H73RuLvwGN2eyeGI3sJ+dawlBoGR7DfOOqfYaG4Vo
rdYDCKWm1vDsM+bxuBHPyxZn/1Lv8Bw226xqAHozOzTows1LhCUsP/fyVrChGOPrEEPtL5a0CfFZ
Lq8Zzr9jZtrNReCO+gFkq3YC9ZqEplvpIR4tdZoXoY70kiVCY66opWUvhx6f9AvpkDXbWFfdLmtn
eWjmKWzJObsnCbGNal/sqcOzU6KYztKKsvZ4hQfWLiBrLpmjgcxx4BOp1zwBohhJNjlDs0gHkXSm
SHST9zB3CzAv5HtRVdjifMJEsKobcz0aOe6ORAoG1aYXlnia5sy/czVthF8wpHVUe152JZokvcwK
RHCbJFDmsYpV3f0XlDD/7bxOgb+6P/7zMdDd//0/9f+6/o799uc5kPn7H/vD52T/hvnbgqvC3AYr
gYug5I8kXus3A0EHFW3AToMLiP/0h8/JYHjEQMYKIGvo/OEVgkSLpk/+979ppvObZWCHIJETkLrz
D31O2I2+6D3AtcACQWpjYQqCzbL+95+GQKNt5S4EhWRXscf72861yylUk+n+oCPhg0W18hcbU6IC
Q1lX14ZcVmKuZSCJo1gniDObBvuEMiGXKP3x3VeehMjbZJJoMDOIL3yBrmffmY2s4UzbY3tnOgD9
gBXO6ltqzuomJYXWv1nSvlSR36LHB7LrekK7ptsfF5uMoOMXQpjyK3QpdhPBsWXq0gEfMbAqN+gD
X1VR6CedZv1p5R5nRKMK94myabocS8IMddqLCC+GNSvY1Fan8DKAat74Uz28pJ2Z6IyegvFZBz1L
Dil5fP5GqHa6dpGq4/OkFwFZJM0A8TOpmfctaq5vARLl5lKhByCDjcHWS4YHttqQmtvZ51xPEVcv
YiK2b/C9+Zs7TjB7iyBBw1f3EFJJz1ROu1mUgbZAJJzsu6wvrR+i6eZzv84mBIteFjsIXhfYiyMi
/T6suBVm5AYC7mDAnkwNCn6N25MmYrnqLc3hPMX6eqFKLo5U5hOc59g1A3Kj9GqeKS6X9q1CrX7X
yyz96NemQ5+62VNuW8gWUDr32lag/7nkhtpd+JYrOZW4Em4GxzRP/UAPd7fEIIU38ack0F3VgfGn
UBDEiXspqlU+6K1KQtdeRYUqTekR+F6HWmkmzaOkQEeDqKi/gr3o2+B6lrCkN1ys/AQHRoB4kVQ0
xnnptGhNtPiz8aavSkeWSz2EVuKJy+5TCtnk89JF/qdEcmpGo7hgrSOdLD9llHhBkFQiuKma0IcS
85J/ii5xki4UQasUk6ja6s34FGgG3AzfeNbK1/FTwMmp1I/0nebiMW3jmpnlqvY0DaOrt+OqAc17
1JnNpzCUyVf8GH/KRf1qYu1Oq4p0hRG7O2fVlnKhQmaKlZlpIIZTOpVtSht9o5cTCOIcI+y9Zwhw
vSlhF2BHM13/1hFlTODeuMJGUDeUUWYpcpmtlq9/lsh5ke/gHD442kKZTdYO/ifR5g7FTSz7luuT
3t1Lc9BPmPtjFpiXYkFuvAlqStwjBd6i+ccBPcCCqTGl2Rgca1fYFZCcyb+hJDGLrdBi7RxfO6OU
Lsnz+xQDOySFDoJqiIxL+hSMVqbv0ORMt4p3cq8hI/6ghCWNexpy5zw3LZWul1xQSnWvPHzCbe2+
jcaUo04VynvxO0C7m6yy8BCzHTZ3wqszZo1VTt9i0qFkM8NI4102LNVTRR4npZ9R9BmqiEElu7jN
PJsdQpMBEXnzfC76gAmYXS/qYdRsBPLt0omGucRi93t0PGrZIPqmqR/ThmRkpGeoaWLfXuCymHoR
bJvZXc74aHUwskpc4IevrwZ0ULexsYc/atcDAWW1jK3b3vVWtqtr8kgbNPjpyIODjCqVqscxh6LL
/pKg+jG1GMgJCiv54hEB6sFGHZwbwbP07qqCHEzQFLgHPIcRTlQJQUCwWQnjo6lH7taD3WthZWsu
vANSQFBEt317PaauA0DIMGnkoRxscHzXAKX1fGIQIsZiukfGTG+W1qr3TU+V7sEfCfAUdJYInitS
pCHa19CuQ7nmpW4YIY33gk0RpjWzwYAie447ECL+mklLQ4d5et4WtyqXxHiwkp0x0nwruWkRKZ2B
B3HLEIvIVIVUHsokBdwtz8ElLPIYF6g9N8SNFxOUfxFcso2283YuDeOeJjptY5C7eRLWRm/dKQRJ
CO+62XtPlgBzgVln8y21SgmAqGEfM5JO2/fkr4brbOyMNtGaKpvUtLlq6RdBOJFMHNppg+6sYnKY
bpQ2DipEhGW/qmTUvC39fZhG6TjVgD9wjXkbMei1CO1cVmeW5qXmlZ4WrOsqGVJ8IRZXIqyYHdNo
MZYC4z5FN1riwOT9IV62Ad4sPWnsBG8SOUxI6g/LG4R7EjKrUdgVkmDUnsGNGYq6jPtz+o1tEua2
ZzwTgbpMIUARjzl/05nWvq0E0vma1v/LMqU6J44eKMYRHnYaHvFZ3dE8HYkeVZV+36Z6CorHIpb2
UHiFXm9p24g+pLtNpqwyEqZ/8zLQOKqyhARl0llSEBHZ6r3XgkqEQtIC39pWbD7rpEG1B4fRjBta
tG3FUcfRY20VuJ57eF8sHtTizJ2CanLtzWiN3DNzf+Tz91I6zitTd3pd8oUplvCHNeO4JNTXnvl9
whGH6VUwiCgPMnVIO9aHns3K9jNWWQ3fuWHWtkYDW2yNcORHQd68JQZ3505t8AK9hG7eAAtL7XzT
i/U9Ga79mv8tg3MLwjrKCk7DPMSs1cho7XphbY0X2iu2A+Z7y8EAxp0QWAxHIKZBbXCFaZqtL3mL
vlMxExsCVUcK3SUHtDbz9v0lB0aQ05Mst3JYFZ513a3YadXx1muz4dexHywQKnzICvsyADOxNQqC
4s4x9dJlgFou76BTwDHuBz7+rCcWOKJrRio7k6Yphe/VMEZ2vOoySEtQRpaspluTnZIOGUN/EzSz
5TP1zQhN2wq4bO1BtZT6V2KpSJRWM4LIreybYaGWTfjkk7bwtQPup67itBcyOEuxQyRHkD51eoxV
rLtYvOh6IZzQaHu3qqNeQeRXyePQaXyQVrHO0hSC2jAeDOMjbtTUAo5qJo2k97ESiBlSw9k5gkSJ
UCJyrCnu3foJSQRJuUqrtHMdQI+2ldbCDQDDwlzjpUoZquY0955qRKjxEfwTa2nGsC5oLmK+RUXd
Y3e0QXK/+oXetnvBkEQcVdzMghtNZSeXuqW66SSMnAhrRCgrtm2J/eVGAo8hRgyrQffNqV24RQzD
7lXiEhBdk6HA2BG745GQjfVN1DxKx7pARhN6n6nU+mdC9SgnSNnzZ3J10+qmfSI82niogjXbmhXo
alEzrJnXEPbJv04n230hjC17z3GClTulyrzdZ8Oam01qvGtFQiusZ3+i+iO3g5BtnFrVenqRvF39
nsK9BnLTkI2DsPvM6e76BCJNvMZ3k9lh9psF3eTM5csn4bvmFchd1mlE7WjdtXeaSRy4QJT5CjBr
XdL2zP7d4R8Wu0V3eDC11maR0gLhics+s8ZzRjo45T4zyAXa32WjTWs2ufeZU74MioE2Gl9mDZ9J
5stnqLlhqR8qLxBskA1dndWf+eeuQRR6IRfuD6mzJqTTaBj6TUU35Sn7zFDv3YKtLP7MVk9/z1mf
iVz3sR3Dcf9MYu+xGWIyGz1ulCNyy1u4jWtu+xrh3kurfg8+c921vrdvfb0j7T2vkKUg3iIEvv7M
g2esU7ZbJAzkxM+eKH5YzEDQ2qLX0aOsVclb06358lW2Zs0Xg0Fp/5lA34piFRAvUn7QQyKDBoxI
8RRAyE934xpi39pTRp49mcrXa4PpcVnWvPuWEZFE7q+MhzbRTWCLnobpba7sPiLUQetCTetIucV3
6DyjJ0OS5K0pino/cEi5fLZDmBJsySZP65Dp9tKgO0ukuNdSz+1vEL+UTmjNDEi2PQ1NK+r7znE3
IzT6V8vXinNPjPKF9Zw8L3LUnG2mBbrYikClzq7NKNv4KDUQW16VJtMO8xtzm1YNPn0Jo+GdQF0C
yRT760XDcfoFSoFvfy+nnNkyj2b8Pi7stFvl1dXN7NfWuUCLu2zNgon9nrtTa3GHEnkW9WRH2Ael
ieUCds1QRWOu9++eVdRBCGARzKYl4VRygcB0gGZLGTB+YjG8aKnJmAOokrkrPUIcuGvVub/PSTDF
3E/mSBUSJYKxbBqsaY4kgj6b3Bk7OzGikDHG3lG9ZZNhXMiCDlDUe8wUqJQUxk7VcF5uOl11bpj7
unxZBdIVwgp7uO1UUvv7n6r+v7FMGKvp4yc+gf17BQ32AgCF4VpfK+gZZ3GqTSLZoRbgKVSjn1+Q
05O9kFDTPiXSLt4tJ0a+pON6KbeJPliQ7metI57bdryMz5zdYY2ftl8Jys7EL+wj5ldLB28Qtai7
guZtmFhfTfCUy2WTkly062crvcSE6Nw0MyqXdZqJMnSD/MmcXg03zuNDkhvGHmNpUBJ9QkFKQ2CR
T3wZnEKceAWGl6lCR81kzTEIlvToo7mpsh+CQDSo6z9pi44+S5yaRkE+e4pt51eGmL/5xD0cYz6c
lrU17Kw/8E89C2u2285h0LEjhUVc9BPScvrX8y+sY3/N1ORzI2cQtojlo7xdVcE/v8xEUsCk4Yzc
ETnhOa++xj4SWs7YQEJs85wBAqN5tfYSxteln5wHmt9JwXW2re5r5GvfE2vsv00pTMpfrLkvyt11
ybENkuQBLwAn39cMVa2gvq9jQVKr/4qDOV92pGky6SKuMccsyzxXOOf/epn/5TNndIJuka4TdipA
FV/Ewvzonq3FFRetthcHvYtnLgkYsP/1q6wf6Z+eJSoWcht1m56UARvoy6skpGiZMT6f7ZzbFMAK
0GSVUYo6w9Lt/vFLoaOmuUajzTYC68u32xR6QnANepI4YTaJJnjZ0d12djiB/73/+Z/iCb7gEOCs
4EHUaaGs1wlydb+81FCkLik9bIEincUI+Leor7J2CkJjTtTeMhfxCySO+QW+8fmK1sr2ACAOXMj+
0tULMJTHeVZapKNMkHrb2GIOTXm2YfskOagRaW4iyqXpsrXGFLxY08ArDpV0tYSnyta8PQOETIuq
PnGqNcTaOMeqvryx2Nx3zYqJ77Dp+3QbQy3xk3SHzPzF9/PVa7d+aK65tk7JI3LMrzmLWQ5bdhpI
QZuRypwSLOV7jfCUrUlazG0/ls0mVgM65HKyzpXlqF98hH/3nbkrjMMlVVcHUP3nh594UTwuVWJy
Dxc+Bv/e5NTpuKvoDMpbDGI3/3o5/vX54nvCpQoJyuYc+ApowhmEGCC2Y47Z3D6AuxvDFgrsL56v
v/5Uf36VL89XHliB1uYW3ARN9yjT3BoTNbd2IwluRlxevzh6/u6HokeN8N6nLKPO//OHqEavp99j
wLo2p/jOJ2MUVINp/wI189dXYYPmIGCv1tky9C+PV1HPReL6ur2dC6t4DvSaVupUNb+nffyP5+Xf
YMHgJflXo44fnUibHz/POf79z/xh3HV/W5Nm1q3b+d3T8h9zDoy7LGi6rWCmwLatub//MecIflt3
4ABTLaQgH28r39wfcw7D+I1DBla7gU+FU4dv9R8Yd78ukYBrGYA1MqjXuQkIuT8vRHK3A7+dxhaS
aRnTX8qf9dx4/ukz+ZuL4K9eY332frqV2BBLMscdkFKnICYEIK8QLdqvTsh1wPPnM3L9WfjH89kk
OJA/A2p/eh1XMkNYZgKqAnYJA3kFIlVCrCrtvar98gXLiG7QQxfdM+ZWF9qLrmS3LxgYz0izoYtx
4pWDdmAPJfUym81EO2MDX76ZfjdnG6cr8g+YwMZ8my5ZSxxXkhPkVox5ha6lLbzqOeNcFkcRtOay
I3S8bs+pDstyizYcaQrloNYaey31IZU3fquTg9k6+ZPXCsiWmdGVzn52QH4cVKJTmvBecmOL/K8d
0IZpkCYNx0Ni3yWORbogjZ6OxE0P1o5trWGZFb3ctyYFYrAZvGoNuIR0cR8zFkXU2JESijLNq83T
iO40BgvdGu86ZiAfImWnQmqE9CbTiWyEJ4kuBkIlM4DtLGztCWFxvGxntYwkCCY+GkKQ2AwCAtp+
0zbJ1/gyWjqkqA9wSfjZqTTm45hm6ltN9YUVpoIRrlciO5rO1Bd09Jfgoi4Ht6U6ThzC1JBXHMcm
7/VNaUnrkR5UN24W8lvxWo5yLHczHJbvrnRDQIjzU+LXuEqaICVAdKq/G43o743ZNwQ1pT7dSakt
xT7LtQQPbbVihvyZy2Poch9BVDDyNGykpyWXDi9e0BysCxpyPSYsH/LwnjgBTvBsntVlMtCOP6fX
VDpbLUmHJFL6kD8ixehhxkKUf+zn1MDONHcD8u7Stp6mvkrzzQTX7g5JKDMQC4jpzpozU4GQcerz
UeAjy1t4HWdWH2tPTRkUrNdJ2syjbD14s6DBIFooeyLoK1UsN7ZaCFntlN1hx3BAYuE/t+N0Z9G0
KLbSs4I7WWrDdzEYXrs1JgPgsjuM9gc9fWg65KEtxcbCTgV4iIk4Q0YhtciQA2TYvi/75Jz8XCoT
fDLLxgDldKMcX7ab0Ujdy9kzsfhoOtCkU9wu1YqFJqhhSyE6vKW+StLfT8d/dKL8dxuLWyuU86d9
8S/Ah/v67XvV0y7802nx+5/6YyruYGQk/YzChTs+v6J++2Mqrv/GLYGik0ecuTTFxv8/LRxm6QFH
Capik0stg/OfTgvrN9v1OP/Xco0cETb4f3BagMFbr3c/FSKM3rmz8Nc4rrfGkthfDgwxWaXHXJL2
oYPLorb8tXE8KRU5qewjU4jlONm0unnI/Bys46SJB+4mzpUah/42lp0demyD+yaHFk02JwK6NPnh
0/W6Aozrn5XIN2GQa6170huHSOOcjSYsA5oojGvGb3pCol3dlS2qF4td2hm1tzQw1HeHsIi6ca5n
b9SPKF7qUyuM4GEqxTeD6JEXJ7fbe/JL41vb6OvLqhmMZ1uYAylwTXdNc3hXivh9CLTq3GzL7qHP
Ej+KAQK+j7FJyEWBdSWaRNVeBdKTdI8c65SNjA11jcRWNRKm0KU9QxD0h8jSg8G4KrygPKjBza+t
ib3AhWFKZ2Opo3gY5CbJYvcyxg6xEXQddj6+R4zmdE57teut8QU5qQ8+v669XYOyMPSHhcQMVAVo
6pGj6TREC0uJh9ln/6SjG9RbryzPWq88usV8Vaew4ZepmPcKy9gaZZhH0wS02ff0wN4pLws29ZQt
ZVjneFTSbByPWTzUYTGNIykMg+ttoXinO1kbGAiG2Au9mHTB0LJ6Fy2eWw3FG0az1SCmV/oBskIH
YBktzdWCLnZ2oHzGmn+WUTo99rlCxp3k5RVZePRCCQk+CAMnmAOljSjaca6ixverqK6QCeqAQtmE
h7zt+N1y+I4EBC2tpwuMlrZLT3jKDr4HQDqfQhpaw3mevRndawIF2fRRLdn5fHCEeLaVfFqMxUOn
/GgvzCziat/GbtiKH7R5PggZPBsJofBy44cuyocBaygSjvRYuNYxDaqj6NTOtbSLEtGQ0U+Xc02F
lZcnP45PmFUP4O/kpcEzvsOZepgSbYs5IPWLNqKxKXfMjHYlRoE0NZ1tNWs3Q4HaKpg21NhMq9Pq
HnmZvyk6YzU3+BdUcFUoAZmDVTx4MSECGbCHTg85lDYDM7DJHJ89K92r1o/MVY5l32hOmPfurZ08
xfMLVixOuniMGY71W3B+VuTiib1cDC9kHe71Kidzk2lOgc90DedAgXUjXZfcz2CKnMHZDxYmsaGm
D5c+FcN0cPIm7H2CJF33Ea0CpP7173DweBS92OrmyfQ/SFLfJF6zS7z5GDcEoAy1sacoGXdM5R/a
htkv/Lp7kXvnQzF3Wx3Z7QfFHKAn7dqey7Bwgoc+9R+49fDOkRWEqdYQn6xf2M2PFPkyGaooVV3m
7W3uBbS6uRcR6qOHOVE2MFIAbSncTVbx0aCmfMGXhOYhy4MdcebgrOSTEaShpZCwlNqhRGo/BkHk
FS4jtsX8mAkv2Sd2srUdtJLinaf2KcEfo7fbFlNEaV8sufXDdkge1cXDBEthG1TofuxKu5I5fb50
qL4bhZaD7eIqqKbsNllNJwjAr2LdvIh9qWiMoTbThH8dGykwMOav0lXXVjXcTI7zPEztk4NSYxMU
Gurf4i5tWWUNGaFmJW/0vnjGAMP6zC/qWT7jNDlqg46zmeB4wSB4M/bGK27mN9X1jwPjPUZfubst
C+2V8+S7NiUnYzAPJkS5NmkfkFqgJhbZS1xhi0TTtOtRlLMi/ZvBn+hka5FKhyugDltiydvresLz
2yZZpDrEkfUbOUgHL+f5XqR+cvvrxEKwW79M1RiRUnKe8a5y7Zs1+dthnQsKf/kex2w5brZHerRB
6ClZoMOqPki3bXOZBMZhGewdl+2XUZXz934QkUkH0cwfmviksw3q+vCB4vMjz0i0qUxwXjT7N4xG
PwgSuGmKEuQQy2DpiHgu3iX7AnPlFwxzr5MVAFPRrjmPWLPJCQXF1onlhkswAQ9rO18T2tbo23Lr
NNZNG8s3pscyIg7raS7VNVPdSFj1g+9OzGPk61IXWGAJRrfS9tjGGkqKWUUWOgFSrcbt4owfg+lf
ZYv+OBviksiia3T5R0zViE3zcec1mbUZRho2ukryYybxgBK8odD/mIDWqoLEFMKHKJnaFVwJM2XM
HoSorstJHMrSRBtq9O9uFd9Punz3alucygzpGQ67HY4tpJlVfOxdekL9KUVaxYgEbXBemnDxXAV9
sBe7dDk61UXWWVtHDRf4e98B0yt+OzufWpsPudS3ZROYuNMqyK5aW28QkV2mc/2Yls2xt+PQ0Pkm
ENRqrL3UvzJLVoJe30rME6x182lCxPykQ/L+IHpjBgAgFCoveVArRXauO32/ah62LVs9cevTJZvM
m5EWV3lsaDfASUKslVSl0j55+Aq3rjnyGTtXHOXM7XhWG5s8Mlk8t8u70zGRtYzNONxBIzrVVnIe
d+2dv7o4R+MtQ+IVVYMxHDzVbA3xluFrZyGmhL2jH0DG3sW1d7Da7oxEdPtK2YY4KAZJ3WM7OwzQ
UCmUUIq63qazSxnXIUFzlLMrgvZaIgfojOJAqzJKknibu88kdR91N4kcKP8+wUzFeD1iU8i4LilT
XAU1Ex/06xnrt9C+SXrSCbYXTAGM5iWydbdPdo0rz8wYuSqbLaoeJigmNwd9J5IPX79OcXkyQ9wn
GKSskelv9cYY/Nnx3NV0tlWTOB/cYqcS+6kOWrbialdP9N9z9YIjYjtxsyBFZNySTnJJTHCUSO9g
MFTNAouSzj5KLwlnyzo5xC5V5FYgFYj6ZokS5FH1UH5j4nkc5EyGrHXR9FjJ/fFF4rJmlr4rjHjD
hG+H8iSqjBgJhTh3nNestq51qDGtMg5T7e3r2rhJWCqW9TFg+mY+ddbg8wAxNQ4T7l8Rlp54Kcdm
l+lPcuHRkcu12RdXHWoCWDtIf2QLagwBh63OJLUwWqls5xs11zB/wkaYDjsvl/dQMM9y3zxOI0IM
0m2CpK4jbSjWPJz5IH0bpJLN4DFZ6gvullC2EgF6o0nWL/2eE2nncJtJisA4BZUX76cmfe9KOV/Z
jRe5cRBhPnfOzCnwI6SBb25aXFD9cYMlNgH9jHtMlnY7evlVMaPQ0s1HZmWh6ycXsWzYEf1N60lc
i4YbpXxFgwF1cHRidYn/HpXRaam6j07jskOnn3z7eC7by1ay/j2cAruuS+9bwy1QtFC9aYskhsWH
BJEjhYOSg8VwNHtiIPjfG7FruU9tFFICI93D2tpXjvEq6zwccUYpzwuzJuadiisXHkiaxmE1cMQH
Y31yAnfLjPEyaUdoGZ0XkcsDMsu6r0e8KLKZQ7gmF+TNnNFkCGW3RLEVHLnahbaZ7gK3Cz3/ghAx
5KDAHKck1ElI4sqMpsKIn2OutUbdYChCL1Rh+KafsO/tH7HxzaQTv+aYoUHThq3ZpxIPQZJttIJI
DFdherfD1L5thktusxCFipM72Bu/PxjueEBrxEOHRdQaOrSxxBUUkwhn6hWU4AetI5Mnf+xRvhI5
d24tKBf8Yt5ZmR+lq1Vs9sedwUF5cNV92X9r5n2j3/gzVtv4gBAZ/VwbjUnxqAFC7QeyCzWgY6PB
jN9kDKyujQFVVqn/8G3/UGO2GSFYm0a+T1zqIfWcTO4ede+jZGMW/odJcM1UtEejdLSd8L1dkprI
2JpdypXeVsVWG8f71k9Cxijo4YmqxmokiulMZugb8jQyFpdNuL1zmqwPuQhjitbQ1aN5NYr7MviW
tUeqf4acJNBgfdFEAGQiDNgJMG9suOfTLYqRhuVrZNIqTsRtEBmoK2IaaqZtRH7V2Efame36he4Z
C6b7gX8BdLCpltNYgH8pzPKsyX0QB8V3AAzP6Ba4W8dlaI/dXcW+rzpG8JqJkyy5Jg2rujfaer5L
alym3pUTkOSEd3wyqwg/+56n4Jgg5ZROp46uwJdBmkn1A2uPdxBFHYLqQ/OXHWdElVTnCIzjW9k/
QpGFUmo99ikaUgM0iQGJxOqz+9hKQ13x7dOsylNr13LS7DtDsQgHlJG2Kc9Jc9rMVr8HfNCy/H2O
1V48sLEAh9H3ZCJu4a+BTWOAH8dmaOrsJ5OD0MiA61DQy+fyTcxK7IBhTuf53ofwsqjlhHdyP1o0
GIfaJjCSDMIzA0DYojfb3MJ/oqOUdMC2RRB1dwgRdykgtu2S+MGh754AE4eyMs+ysQjHRN9ICcEv
uQT81mxTT3GZELcMpupLB7XzhjhCTii2LfNpIdlrsLXLWs48w4C7sbArfPe0JnnInNDRmKn38NHG
BJS/CTJr52Q+0R4Zbg2eu+zkO3y+epgtakcCHWrk4LJdHSHJjxFdrmO/DtqzmlIAIFkVTQneqsa5
7a3upEPOkHMdZsF816ZcH5ZbdImYSL+3+r0nqgMyytuUenhpq0sFp+KuDkzyaBx1QMwZdUlJWckO
R6hE2NXTEa8ODU6xDD+0qWd7QfGMy/KEb7g9qzVjg/Qvv0IatHXm+Bl82hEu6460yz3ysR0EZm/T
ak0BgwJHk8dtFXl4SGRjfeYnndj6g0SDzkY9r+JdkyJ2h5xGVluoa1kWdc4U2yHlhSdOrshc7LzG
1L4W4JXt0e7QAjjpSskFpoCSf8zKxzlGvNujTjuKtP8RK/9c5HmEnzE/lK2PRzG2WYGJpvfn89R6
xz4hdhQnkK5Vh8QYBnE1odeXN34gJ9QEWuNpZ43SsRiWO8ubojjtWUt82VyiuYlf92Bv6SKHrT9z
mcy1N2wCITwCfuyeITHt3smciZTyYR8WUcHRjSPTYiGFqOohK8AeKouB5ZzEFAJZFoxAC3wTVx3z
B+ss7kr+91G5T4QxdK8ubYKd2epqZ8V98W3BmHrRWXHZfgcPnoA/qGI3j9wpue4R1DZXZdUiI20V
IX+7FmgObqKqlkTCsdfqbhucg60S1yNi9tAGnXAlcZGfFMlH71TR1Xch2yPoaScLHWAp8OFJL62M
JvjIjDjYSUs4WwDqOnqNWX/QEGY9ihTcVFYp+8zOAAF0NemPBZaKcKq6Mip63zivlu61aTUCDzTr
3uv68lCTAHjGtGR8wPTThI4+zaFBE5p2XXyujf6DWqQdjaKkgmk4SRhCFq+1T0vVT8pxrenrk6fW
rpJXei+/a4O5Xar7qQy8F2zfJqEcgn+XeknTxE9xfKyV1V56TXCurwqzGnbFyZ9cqgHHnLhAeAFN
eYmI+zwfBA2fT3xInQXGSB3W9kciEf1LkreCy1yS2NsTnHOO0rQBGRnwEcYY1eDijGfV3B7Nzr0H
A1ufJc3gHqQLucQ3KcfyPHjPqzWdkydZPzDehkLN1ABUhXqjzdXd6gKyEMbD9a1X2Xe1VCteaGXS
0Lje+9rc3qlFR4OXp+t76rv+KKXL/9i1/H0rjEhVGUwhuap562BceTHaI0EYyZM0cKnpo8V1fX1J
2bTAmEfpXySFTLGpL/JQ2/BgJBixo1IATz5fE70wnBQSFa9gm8qLfHHZSb00ufHbKrlp7FEe2r7O
8SOOR/Bo77rZ8Pcq3dophrxXtrn4F8QPFqs6bP1lA8ulbnhZANisvwDcikQLF9Uu2XUEkyCUTXmj
0muht8QjiqzPn9TE0R6j2qSlYU972Qbv0lnBTMQZPmMVRISIZYNpzsBfvH62xADzgXQZj1UJMKlu
Oz+E7cpf3DXXYASQlzfgTVPu9nYKVofMBn9fu5IiWlmLxeVEM7ivLk8OuIF902gMOgACwYkr9u1c
vkmjSACE8AH/P+bOZLlxI1vDr1LReygwAxlx2xFNcRJFzSpJpQ2CJcoAiHke3qYfoHf3Dfxi9wOp
Kouqdl130wtyYbssFUAkEomT55z/+2Vforijofuz6MqxVbGWRZXSZ22FswSb6tPChftTsq/8sonl
2+1k2n4BBLgrqP3PCWQuJA1tSJO5DgBISA+NwxfffrlEghMVRAWXMAyQ7nHULTuqILqyRcTCYBns
xkkcBtSSJhT2navQgQpcBvgigAznta6ZBIJWK5aFA7TIFgwD0kJ3yv0waa0dJYNstYgqe6bX3J5w
I541ujsn269JhnyNQc8jvrx8zRp61A5QtWnEskndx+2XK51NcyrppnHLI8ceSOf7s7bkT3oHewQr
BOzSQnvB2hsjpBw4Ws0wMiXbq2H8GltfQJe9jrOY2NlZBwFPi14zLk2PptSuqXe57mBWq/FlAr4I
5NMYe0rpIVe8FwTB1qkOFGlcgHSf5MPkt/Flm2544JlP0loTDgpzniNLHmhacA5OG7KCI12VHsBm
cmE2J5Nj/dqu4rWDaQPFH8MeU4wL5yCWyt3pdd9YBFj4IVngKrfgIr2OnTnKrRUiCe10CwXDbJtH
vEU6AYAQU4wGe5pTO4WKJOvwpOKSh5pudnBJ+AuMPdEvAnW4wIGDpLPkbL9V3kIFq+LwUvK6bBZn
PFDbAUkKhPFbwNf2ChPsZK7sltvaWDXWMUWNQsJXtTGoHelcgnB3YUP8m8H6iJEqJKwX9KPebGdn
k/X0OZM6faJtWTrHnEAs3ZrzNxRXL1zaYHe3GhgVSq4K+D6QXUwrA4u1Z/tEuTkrzq48EXUcYcdA
C5jFopLu2C6RhdgUQ0cwTbT3io2rDBabwNKGW9FkOT9xcX0c222XP4US0JfKfzZzlUy6ETtTv3K1
+0q4xhyry/S+lDGMFb6iLDZi8MxDdrZsERg9CX3D0lbNhxR7iWyAoUQwBWxxg75LmDd5H0mnSOiu
bPVWIBvRw2RaZO5tHWTs6OludqqWPQBR37TzClJUmCBusvi011LrrOu1VzPSzlMLhVFZvAqKHRPJ
TiZ2gQuF4mnGtErpQE4BPzs9f7mTL3K9yedMEeRqqfSAjAT3j7ZblBBt5qZCPjazMBLBW/Uax8z0
KuU/RN68Crv+UsVePMM0ZoX8YlkR8WLUNdcBYZqVe20z96mrB+yf16FzI0iybRppSjn4sdL0V6oL
VDuLFSvYNUY+JtoO4wX183ngAjKi/0pVm6tWL9m3tfEZ+01tnst1heyq/ALYlxxtZiQsxxnezYIw
Mb7BMPMGWMkLJGJ1IqX0+BpxmaM2N88cTcVI1SAvqzy2VXKX63GP9OYMGsSUmvFNbGOD0WifPdM8
Myr7UYdFk+uauGlrslQu4L76VGrJLblORXVda9YZ+CvESTjH8MIiY5Pq9Bd0D7mH5MtFqzc40DO8
6kMuLGpZxgXh0EqPBNLxQn0QsfaKHnveCDgHhXpLR+hU0oCvmWIkUnNk5e1lKCOqCAaKlKnAo8C/
2KXLPPsM5ENic3LpeUQ++APZJbCqXD8jMHuGoT3xKBvgm2OfJ4ZyC5ExGotYQbI+aNdbuj7zynuo
0+6pdROwmw2vBrsiOM6DbOyTExuZLFYAeKnlU8qQA9qgXZk70oQ4Y7c4Utp+poyrLACeZsIXrL3k
IS/Spyajzx7DmM0klUQ4tSLkCig/0MyxSo1FY7M9TjakKpCypeSwT8taw6U4aLu7onpWHHtsIMIZ
qxhjjmlZpwaB1m4BDDU4Uzx8eCnqK1Siw/ZzSLD9XFfO5kzqtWpsGHy9nJZgfCflcATrRSWotMnq
13Z9hSt9SKcz5r3dJlBmUc+uoe16zIYTDVFpLN3kMLDaUMenuKaNgHJkOEbZo9+jTl1T7QkXijNg
yL1SndasFFPdMH1omVU9IsgrHmslq8Zk8PPrxHDycQ1eeTiBNmvMIvg1gAnFqmnjPGTkUjRTUiO4
tLQ6eAJ1Zi3gJHOThSempsnWrkhR4CQwlBYuExvgWm1aZ4WheFNLtrQH+s+KcZOjmvEbe8POo4XL
UsmYEedmrEB57gyyVU6oLYpYCqZuE3EzDFd5bnXk6zod5jQLhFk2RgqbvbCs4uVey+EZ7BZ6jkOC
5efEGOh/Zhq554abUvfySj9COG+yiDrcoJE0MLkKw0wvysqndNh11gN6QgdHGdtYgOfUxoqO+erI
Tnl2Q/rrRxg90U+AeTZlIpcAjoYFz0K7qjybnrAQV9Rk5/o2J1niJFeFUWk4kPQCFJUAyVgWMaK+
FKV+FUYeTPBoldq0XbMnEYiYaZ1hS64+0TjTrlWK8WdI2YJTu4wQlw0Fawi8g+1qU1lMSPy76CuP
iUTlUqBW6pWORINubcZ0GtZI0mIPRI2ZEQHSqwzUhTfw0nGF8xRQPlkFCoGem0iwioJQFUsdDdm8
aU37grajkK7HFBlG2tNukvQiXdtKE8+AlsE6GULeptEJhuNUZEOOOQ2+FKVJgJugRxj0ETINFF3b
u+Nd2Kqo/jm6I/tyq7ODPI78pkfgMG/p6Ognwy3AwZFXJkltSj0UP8sp5pHOxabiskftpmrXrqKy
NgeFehm43Ohx4lhQlXSj0cawAXvl1PZLSIntEJLaIUHaLtDOCPUDq0S1JQcVoiE3JsbHXjq8BUrp
XiYB9yCEUsXsic1nGGUFjAqp/EwH0WaJANi56MzQuJUjL5rTrWSOfXBGcHFUo58jT/WoK6obZdar
OCScQgaj5Kc2cMw9LZ4FAe9Oz4cNHNXW50Ly04sK0/drFL60FPUkxF0AiFddZRFjp8w7OTLzqQzR
vHKFdaviS3IRV9TRSW+XYoz1FF5GfRcJEl6+MaNorUYji/Z8gQGiF5AcMapfVZp6x16ubOZotZvz
ltia/XbUTxFzd2O9JVfVuxska4npXKO5YF8by8VS8z2aXKzSh/7bK4WyJn2tLXUkS9cUfwvy+apg
exGRTc7Q1W/Q6eFAJFESv8IAy5anCUW+Wywhw0fE2j7CuAzpV2hrxRc/VKJX4GvRzDATdPRcV/kA
vaphNYZdcxuFhjN3EPnPfKU3Hg1Dolqb+pW/Di25jEc1/rJX2Fb2E6T9wWttaOUa8Jt61rRAUJAO
V8WzYpWuNZwzv8R2XD2vmhShJ2VnhG8C4gWADCOYGwrGBGWuM0DgHDHWdkJ36YGODXl7g6k91VNR
LQ2rthzehWozzQOeilGCSu8plTbpMsSCqZ4IQL1fC9Uhg9DVMIW7pLYuI7tWV7B0oAflqh9cW54H
/2jjujToZdqQzZVzxFmQkQkZUfn5Y1kapv0Q3aeI1c4VCFzA9gC2giXNdB4WW0PDhuItxAUuNi9C
nmD9VE4SBJcyJVEAmrlmX1ZOZV0HUgqkftM6nynTkZUnzL9wJGkzdVM84U7JAz2EJnSQr4Ncmp1U
WSnqMhm2KjCmAa1e2puMhyruQiRszAHKlchyQDqnWktooruWdB4CDSUtR/grTZSsC0idaZaPVhNN
7UIkjfLFQqJr43OUY8OH9ziaHVJv2DVYbQk7QAF4tsyE7639VqCQcMPNfVspm8HT03LNMZGYQWMA
95PZxcskGfMSkj5vNCxWAUE47Lgq7AtI37buQpJ6tJ1tmlAxtz3VWCoBV6FETX8dZFGE12QlyIbg
KWUueFeTTq4dI39sdYci50a2uPAAuNoa+wvri9SluHypfo46y6I+lZaUMtkqFeFZC6PhjKX23iva
my5NEEAVCURTy07XdDwuiO7uYGQkN8E2z6678xqLRZITfk+WqSa57kudeRshyATW1nRf9ay67oCF
L0NXIlNo8btOD/+goUvEREBSBxMmqD72EcLe4KlrLPJEBaOWudakLm1jycbHvDEDr5+hZaXBqPKy
G2C++nmdWagSTXcgtrEYZWIILO04P+9FoH1tfQmPLeKLRcRA+0BwHQeZamOs/NaAfNpU+gs9A4MD
lGH1wBPTPoaMJZHempt+1LZwMDHIG/eFiTMpRnqinTUpDoLupnPjSShZ6h0aSWQyPHv10kwLZeYh
6SXrqpl2MzbqROb6er2zoAaQ0tfDYrMAhFFrE83RgCo5atHcpWwJXowi764cp1eeawxI5l0G3nkE
dJUA17HUBxS3UM67Ikg0BNmq+KpxO/1TYRqUtQzLvmVVq3kMY6ucd7XoXgyauCoy4vlA0OAFIM17
09ucwpYwRwpo7hFaCqoove84m1mUxoMuMe0GEv7GsK5I3RL8t3WKztzm2+shKzlxhactaINNP5e1
562AOMgTF+wnGbCIZJYe6xcbaAsvLCPmV0wWhXXq+DReAiGKnlnWqmtXq7NlJ5v1UyGrcOBqV7FP
Xd2mcUYU0bQdjENGkdplYDESgjRq+1L1mKIFlUb06NbEwoBW6Nw1zsouLBd0YsZ3itMW9+QnIkxp
KLlhyxgG2Af1fnOnSYZ8a9EC8UUodj+p5bi+LOImuo2M2p5bZt4t5LBKLuE4u69m0olz7NCCX00K
a+AbA1Geh2oGDZeN2LVDq+co2jgezE8er2crg4XVot28VOn0ckfcAGPsp1m4bPHZuqB7gSZVuDGe
pEYD1dNdkvKmyURJaLsAYTgBkahRsUU3P0rVjXZaif4LulvztOlM5wkfT32W2ca5VATXgU3aS6Ra
NKeu6k4KFQkX5LgymYO5lCddSjAceTAjnBQqVKk64QLZN5oKRbrVMiW9KdM6uHVVFxI3aNWpnjiX
GOfx8KcSrgJKjjkLvnQkjx3jMixD64tBfhTqlm796vZad+mh8GvQTUA6axJcOrRQzIh/Lol4Njeq
1VbzRAnENcmpcmXghTkL5bJYGVKVLZwupsBKKxW8aTcby6GuXNhqQk9vjx9N7vX8w60x2oz1ekYS
s8UVvIDgnZdAVHJAwEsI9c1c7lrKu0iD83mntOSierkORybWRRdSLvmnQWrU9yYM3AkEShsda3Tm
xfa8jYt5LuoHdUPuuMzKZZKTsmtU3b9MKeIswkLLr0XrASr3RHFfBlm3IGwx2SSTotklSnrW/HMC
FZIqtjKAr+WCzCmugLfAOiIqbq571nUB2HYq+5Oik3hLsqLrV3mIFyspPzwVwozSgSd1CKdxmDR7
OBypbBh4ETjWEmuWYpGWmndFMTqYAMzuLjwpLM6oJfVzMII4NWgePSIsoPW4bGleIhlBvRhQmH9p
hWR6VAigLOrUAODy0BCRS+HVJo+NqYtD62UemeIcsrK/zFKJ97/cRmdVmNpTM4B6AA29c888B0JA
3KjzKoa6ltFGPNMk0nXyuEQ2Hy4Lle5k4HV1Fd1RjcDju9PssgMtASVHl0JKeVpeZrzIjL65B8oK
ncc2N8wdUxsnBn08mmD9cNky0iVJ8RGUH16JCNMg0bqSqixBiWDXRGx4HYZoml24QcxjMoP0SvVi
CUQStoCj6pgyuD6vCijC6ZlnigLehNROpIZyqJFmzld4x+Kyh3W6ynNw9TV8Mkq7FcAfYK4u/W6m
IkjgeXJ4a3mVu9bZtC06T4Gw0cHWWZI6c6408k/nUJfIhXex8ljZpUZRmd11nJHSbRA3jYsNubQ8
I4FoO8n1NisHI456a0QmlZ5GEvpaIDevGlumR/Td9syq1PzJhYsy0S3Sm5RkgPRvMRVDuSDOcrJk
NPedWRLJ+YSdAfksn10LjiNE8jmmYmu9x1SU5J3sPeoSVpYkb4vwVqYXcwocnNAfgjjRUkX5gHwO
scI2JYrsjlZECFX2yMzlF9XqsVSDgZSU3QrgenMDV9Kd4PDDHtMMqRs3RJt2N1SfoKCMpUKX7gs2
WVPR5A+ydecX9KPhkXpdiHYog6Vj8M9kOASidci5yXXbRujvtOYm2LT5NBdA/k3iESA6ZbagW8q6
cvE5HSsVgYBC0yiY1oIOxcKyZ71kLToDrwR6LGlHTCPiAScZ95i/FiOHEoDL2iyrYwpK0kou7QKL
FLu/hFqogoUS2Xnr6yoBINeY0Ow8l+jSJ9qwjGtNLHqDaKhII++uM+z2xRXc1gqJe1tH3ph9Wsw0
JT7l/cQGKmBhXiVxDIwdG4w7IhBuEpZjt7rM9nLbYhtnDKxc1i7Wuyphqr1Rs7vCIL8J5wSkvWQz
W2STHC4JTFC59oA18Ct6kwCl5dBVW093dtqcv67VHi3nSwIC23e98per+hWCV/766WKVFp/wLVuv
Sj+J/2c43e+/tf/H4pftn+moHVri9/4woR++7G6q17y7fS1wQf35TznSTlk6HOg68ePyHvHHh0P8
qV/6+YHebBjvuxSfxpekInfI93O50L3WfZrz9yB422+0vZifHSBkxMpqzZElRT7Rth+ZQ4VJTCl4
9wNDO1Hl4WOZ238NP+dUbzf1Z1f/8wv7Nsg/G8W9775awzcZ07gPbbV8f/Eo2v7c1X84wrurFxhQ
wk/AfXJ3jTJa7veDYFp4XiI1MFV99ws7dcURDQI6YoG++M9Mgj8cBvlE1kwkPe8+SE/fj4OhnMg6
BTpWkd047BSJRzQO6O40/BEOHAlJg+2oadhPv12nzIW+H4it06ktZGXAGhzX4yAA6Bx6+YpxYkHp
VigV71+3zoOA7xkCrGOdAIosM2kPeg4kcUKGRQbu/rbkDUfcu/sMjwb6QOZR2H52Zzyix2BYDg6f
BSyLCuokWXlb9T48BLp2guoKEB/pre1n99gd0TDAVDj43QACFqgGt5mZtf0wru8ng8myqYAfUAYM
yfA5uhWB729/lAP+QYDwh+8GSTHRA8qaJRu/xwHvh0EXJ6pB94ls4+M8fI7umcDj8eD3gqISKfD+
Y3HYnwXDC0GG8zSYQu4+x/ZeGBbzg5cElTBRNvG1HN6Nw+fDyqhvf858M3lxHNd7kbbbH0Sx//lT
IJ+oNlXP97d57ymwGR/Ow0OwWwyOLkBS4UsdPg0GJsQAhdhdpPwxPNJ1hoF5AtV0O0sE8fRxzQZV
Zhk7NE4gTKIzUeAzD/7h/TQwzBNglaqmvD0lx7cYDkglYR38VrBPLFMZFvw/iJNNQgSZ34AdcrTP
g/E2Oz/sRH/cPf/xy5FlEWabLuS3QOnj82DoTBST2cD7cfs5vmWBZ/Xg2aANO0hkGh/fCmwbVbAA
Gj/cXf7RhUgqxL3Dl4MTmrPoSJR3CZMfV0X7RGdPAWXpLUTaxaZHFC8LTZcN6+CBwP4AjhqpYPlt
+f8QLA2xos0DAzZn93o4uoEYUHC7APaAVcE6URgFun/fNgYfVwVNP7FNdg2CId9+jm7/pEJ32r26
DxgG+4RsAY8/02H3+bCNZBgEGyi4G29vy6MLFobd9MFbB8gouMFbvw8Di+D7mEFXcZwHTzqAtHaf
o4uZaN85+KFQ2UGxR2RxfMudfFwb2G/jKK2Jb4vo8T0UQ1h7aOhocLMNrvF7hPgh46wZvDJlQ5fZ
a20/RxcxDA/FocPAlGc3wnz/tmn+sJ0ktwLeEWovqcjjHAX4B8rh2ynrBMmjTaKNf20/H5YGkgu6
ggOPcayJtjdHpcPSrqp2YmiaMGlM/n6391ZIUlAqUHb7W4litxgdUfxEhPsDpPG/yTGQa2QmWB9f
lNYJ/3uIJ/6DC/8To/O9THnq+eF6W8X0X4t3pdD/9xe+lfp+PMBbCe9s/fe/UZbY+72hprk78uu2
cDr8+Ze9Pda2yvjuh9+qjtvTvP31t+v78cx75/p2Ud/+59x/zVf5i9dtf9C9fcvLVUQt9B8v+esP
9cXfv8Xf/7b3Hd+9CH560HDlJqvi/XF3lYqDDxyt+iT+cORt2vvQI49Wnr96/4V3CdRDDzt9XTP2
4ad/V8rd1a4OPcOkSH/7F3yz5NMdlLs957e3JOihZ5gl/m//3L+Zuxz7oQe+WOWr2MO0bm/cdym7
w4/NiMzypCiST2vGpgr3T7LNg/yFJ9k/+jbddujRr1f5b//cO+5u3/4XHHf127++fpjt2y3gwYd+
zeNV9LV62b+lu43VoQe/9bmVr58Wq/jVz/dPsIvV/4oTzJiSnIQpc5nk5d7SiBnhEAr/tWf5ODF3
malDzzEsBatPp3Tr5H68f6N3IdzBJ/ip1eT3N9x/9/q4+2O484FH/ikK9MBj/wNV1P7z+tamcuhY
X3ALi08z3iP+3ir8VvY+9PDX/qr67V/f5vU2dtllAA498G3CN472Zt/bNurwI8fr3/433n9hf0/y
H3p01t1VvH8nv6cKDz326evHRf17D8/PD/3vIr/vjWk/xoPfGs7+3V/bj3WH33gJ+Vq//B8AAAD/
/w==</cx:binary>
              </cx:geoCache>
            </cx:geography>
          </cx:layoutPr>
          <cx:valueColors>
            <cx:minColor>
              <a:srgbClr val="CDFFE4"/>
            </cx:minColor>
            <cx:maxColor>
              <a:srgbClr val="00B050"/>
            </cx:maxColor>
          </cx:valueColors>
        </cx:series>
      </cx:plotAreaRegion>
    </cx:plotArea>
    <cx:legend pos="b" align="ctr" overlay="0">
      <cx:txPr>
        <a:bodyPr vertOverflow="overflow" horzOverflow="overflow" wrap="square" lIns="0" tIns="0" rIns="0" bIns="0"/>
        <a:lstStyle/>
        <a:p>
          <a:pPr algn="ctr" rtl="0">
            <a:defRPr sz="700" b="0" i="0">
              <a:solidFill>
                <a:srgbClr val="595959"/>
              </a:solidFill>
              <a:latin typeface="Raleway" pitchFamily="2" charset="0"/>
              <a:ea typeface="Raleway" pitchFamily="2" charset="0"/>
              <a:cs typeface="Raleway" pitchFamily="2" charset="0"/>
            </a:defRPr>
          </a:pPr>
          <a:endParaRPr lang="pt-BR" sz="700">
            <a:latin typeface="Raleway" pitchFamily="2" charset="0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'Balanço ENEC'!$A$108:$A$134</cx:f>
        <cx:nf>'Balanço ENEC'!$A$107</cx:nf>
        <cx:lvl ptCount="27" name="UF">
          <cx:pt idx="0">Acre</cx:pt>
          <cx:pt idx="1">Alagoas</cx:pt>
          <cx:pt idx="2">Amapá</cx:pt>
          <cx:pt idx="3">Amazonas</cx:pt>
          <cx:pt idx="4">Bahia</cx:pt>
          <cx:pt idx="5">Ceará</cx:pt>
          <cx:pt idx="6">Distrito Federal</cx:pt>
          <cx:pt idx="7">Espírito Santo</cx:pt>
          <cx:pt idx="8">Goiás</cx:pt>
          <cx:pt idx="9">Maranhão</cx:pt>
          <cx:pt idx="10">Mato Grosso</cx:pt>
          <cx:pt idx="11">Mato Grosso do Sul</cx:pt>
          <cx:pt idx="12">Minas Gerais</cx:pt>
          <cx:pt idx="13">Pará</cx:pt>
          <cx:pt idx="14">Paraíba</cx:pt>
          <cx:pt idx="15">Paraná</cx:pt>
          <cx:pt idx="16">Pernambuco</cx:pt>
          <cx:pt idx="17">Piauí</cx:pt>
          <cx:pt idx="18">Rio de Janeiro</cx:pt>
          <cx:pt idx="19">Rio Grande do Norte</cx:pt>
          <cx:pt idx="20">Rio Grande do Sul</cx:pt>
          <cx:pt idx="21">Rondônia</cx:pt>
          <cx:pt idx="22">Roraima</cx:pt>
          <cx:pt idx="23">Santa Catarina</cx:pt>
          <cx:pt idx="24">São Paulo</cx:pt>
          <cx:pt idx="25">Sergipe</cx:pt>
          <cx:pt idx="26">Tocantins</cx:pt>
        </cx:lvl>
      </cx:strDim>
      <cx:numDim type="colorVal">
        <cx:f>'Balanço ENEC'!$B$108:$B$134</cx:f>
        <cx:nf>'Balanço ENEC'!$B$107</cx:nf>
        <cx:lvl ptCount="27" formatCode="0%" name="%">
          <cx:pt idx="0">0.010702321736734487</cx:pt>
          <cx:pt idx="1">0.017184622300854154</cx:pt>
          <cx:pt idx="2">0.0057499601200748296</cx:pt>
          <cx:pt idx="3">0.036950563394579229</cx:pt>
          <cx:pt idx="4">0.095494293545252837</cx:pt>
          <cx:pt idx="5">0.043026813811505721</cx:pt>
          <cx:pt idx="6">0.0051553866902562468</cx:pt>
          <cx:pt idx="7">0.019316385573618342</cx:pt>
          <cx:pt idx="8">0.025559406586713459</cx:pt>
          <cx:pt idx="9">0.074865495888742264</cx:pt>
          <cx:pt idx="10">0.016452281856809317</cx:pt>
          <cx:pt idx="11">0.0098177124874922056</cx:pt>
          <cx:pt idx="12">0.086851226126426609</cx:pt>
          <cx:pt idx="13">0.070174166509563929</cx:pt>
          <cx:pt idx="14">0.027321374189712429</cx:pt>
          <cx:pt idx="15">0.05359861942949954</cx:pt>
          <cx:pt idx="16">0.042453993068143916</cx:pt>
          <cx:pt idx="17">0.026850065983148919</cx:pt>
          <cx:pt idx="18">0.049219078556201688</cx:pt>
          <cx:pt idx="19">0.019751439302753891</cx:pt>
          <cx:pt idx="20">0.052481981524718301</cx:pt>
          <cx:pt idx="21">0.0076424438418144641</cx:pt>
          <cx:pt idx="22">0.0061270066853256373</cx:pt>
          <cx:pt idx="23">0.037697405629595254</cx:pt>
          <cx:pt idx="24">0.13781051959917051</cx:pt>
          <cx:pt idx="25">0.011456414867236104</cx:pt>
          <cx:pt idx="26">0.010289020694055715</cx:pt>
        </cx:lvl>
      </cx:numDim>
    </cx:data>
  </cx:chartData>
  <cx:chart>
    <cx:plotArea>
      <cx:plotAreaRegion>
        <cx:series layoutId="regionMap" uniqueId="{15572D9D-1ABE-460A-AA87-A982810EBBC4}">
          <cx:tx>
            <cx:txData>
              <cx:f>'Balanço ENEC'!$B$107</cx:f>
              <cx:v>%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700" b="0" i="0">
                    <a:solidFill>
                      <a:srgbClr val="595959"/>
                    </a:solidFill>
                    <a:latin typeface="Raleway" pitchFamily="2" charset="0"/>
                    <a:ea typeface="Raleway" pitchFamily="2" charset="0"/>
                    <a:cs typeface="Raleway" pitchFamily="2" charset="0"/>
                  </a:defRPr>
                </a:pPr>
                <a:endParaRPr lang="pt-BR" sz="700">
                  <a:latin typeface="Raleway" pitchFamily="2" charset="0"/>
                </a:endParaRPr>
              </a:p>
            </cx:txPr>
            <cx:visibility seriesName="0" categoryName="0" value="1"/>
          </cx:dataLabels>
          <cx:dataId val="0"/>
          <cx:layoutPr>
            <cx:regionLabelLayout val="none"/>
            <cx:geography cultureLanguage="pt-BR" cultureRegion="BR" attribution="Da plataforma Bing">
              <cx:geoCache provider="{E9337A44-BEBE-4D9F-B70C-5C5E7DAFC167}">
                <cx:binary>1HzZchTJtuWvYDx3qHwejp06ZtcjMzUgQEgU00uYEKrwmNxjnv7mWj+ft/6D+rHeCYKSQgkJfWRt
V3ooCkKe293XHtYeIv95Nf7jKr++rJ+MRe6af1yNvz+1bVv+47ffmit7XVw2B0VyVfvG/9keXPni
N//nn8nV9W+f6sshcfFvBGH225W9rNvr8em//gmfFl/7U3912Sbevequ6+n8uunytvnBs52Pnlx+
KhK3Spq2Tq5a/PvTi0vXXj4JL9vLOnGXT59cuzZpp9dTef370zu/+/TJb8tPvCf9SQ4bbLtPsDYg
8oBrrRjC8Mfnn6dPcu/ir8+ZOuAMK4I4RZ9/6FfhLy4L+ICf39jnbV1++lRfNw2c7/Of99ffOQw8
Dp8+ufKda7dXGcOt/v7U1JdNkj99kjQ+/PIk9NujmPPPZ//tLgr/+ufiH+A2Fv9yC6jl1e17dA+n
/7qqr79e0AOgow+0VFwhJr9cPpJ30RHyQGGsqCDsyy/wr8K/oLNvO7sx+bJqgcR/PTYk8svYXzZf
7+NBwBCCIKqluAFD3QWD8gNJORZIkS+WBM+/2OkNGPt39B08vi5cQnL6yIyjuJy9e1BM6AEmZHvd
+AYTchcTgQ7ARwuC5Y37gud3MPmJLX0HlG8rl6g8f3SolH/999dr+c/tBG6cCoa+mMA3Q7gdUzg+
QAyMBBH+BTX8VfqNoRSXe3b0XUg+r1sCcva4ALn463/7J2eXXe6/Xst/DkpA6AGnVAut1Lc7v40J
EweCKCXUV+AWzuvnNrUbl9trF9hcPDJszq5rd1l87K4eEht1gBTEDS31jRMDe7iNDWUHGpwYhV/6
Yk/AAm47sZ/b1G5sbq9dYHO2flx2Yy5t8pDUGBNgX+ClIOQv8ABOjDABJiBvvNxdPPZuZDcUN8sW
KJj/elwonF3Wl+4h40lA+AGjQIE1Yt+u+7Z5MH1AFOMYc/Ht+R3z2L+j3YB8O8oCkjPINB5TUhJC
hvugiNADqSgFZ3QTv9HSYYGBKKUhp1zQrf072Y3E13ULIMJH5qG+JPStf7K5/nRdX0IS+0VPHyC+
Y0g+NMEYMXbXWTFIEcFRcQgx3wL/bev4lT3tBuf+JyxgWm0el72sm/Kvf9cJ4LStbjxkpCfogCIh
Jdoaz/ZnkUKyz88JUQJQvI3SL2xpN0j3PmCB0fricWF06JO//vshs3sMBFgjKhG/Se8XmeQ2ynBF
FQLH9hW62wjt39BuYL6uW+Bx+PJx4fF8G2QtZC5f9fYBfBo54JhtY/4NLV6GGcbAmsCcFLkhBgte
/FN72o3KraULYJ4/Mj72/BL82CHUsJuHhAbCjcBMYy3E3XDDxQHSlFB84+C2Hu62mfzkdr6Hyq2z
LHF5/dgM5ttZnnyCSNM9JBuAOAOEmAFj3p1RcgbwCcAI/NnnHyBw30HpJza3F6xvn7HE7H940PkO
yf9yU18c3J1f+dXmC4Zw//kHLYINpwfkMy5fa80LHv21B/L9nezG5Ou6O7v+H95SeQ4Nr+bJIfDl
5EHjPfRWMPAsKA9/M4E7WSU90BQySuiufHlOFybyk9vaDcTdQy3N4vBxuTLIkx80vcSQ72sKNOyL
DaB7cV8dMOjCKEVuqBjUZ257r7372Y3JzbIFGGePLN6/hvYzNIfdg9oKggoLkncKXndsRQER4/Rz
zr8rnPzUnnaDcmvpApjXj4whb6tJf/374+VXXX0AgiwPMBTGlP7qopaGAoVjJaDzpflN/3jhw35m
S7th+XvlApUz88h8V3LZ/fXvB8SEH2DEsfy7mL8I7YwcKIQ1U/zvauYd57V3Q99B5GbdEo/jx4XH
ebLNVi7dp+tvpPE2yblzul+lW3TbmtScLKsu0I8k0H6h8PBLqF+wrV/a0250dnzEnaP8/vT84vEB
BSCdXLrrpH7I1JJA2wWKLBD1b8YoFt0XBj1/DV5Nf2UHC6e2veqf29j3obq9fonTyePD6W+DeuFh
Vu1BvZ1CHJD4lu4vBpRgJoaAP2QIap67mMFdu9i7u+8jdu+IS9hePDLYvPv01/9xD9rQVAdS4C1l
/k7bRkDKg+A3lL4pgS6qAuc/s6fvQPT30iUwj4zGnXtIRIsHZHHABwjbVjC/NpMXPQEYYRJcMujt
3Mw43UNl74a+h8nNwiUi54/LVC6u6zgpH9KrQV0GBspgIFbCXd9OdKg8gH/eEu5FWfMn9rAbhG8L
FyBc/P9ubX5/KPbb/PAKxo/XnwePb83F/vjp50PDUPRi6U26vjMF+kL3jj/9/pTAvAu6RfK2H/L9
RP/WiuvLpoXZZphpQoJuR2M5JkJzCmgO158fcQVdUU6kAtYnoAgkgPI5iI0WpELvelt8gE4qzKcx
pYBfNL7bPgr0gQKOiLf9VPhTEP5t6vvM51Ps3bfbuPn7E9cVZz5xbfP7U2jplV9+a7tVGOdRTCuY
TISp0m1LUHB4fnV5DoPl8Mv4f/XzrGPUucYoEvSrqS37UFLWgmJ8G/HeIQXq8felUIIkTHFrQvB2
F7ek+KgpI0WLxkQu1euoC7ip3Zh/iMe5WiWZDiBw/kje/VPBbAzcHiQ5TDG1vdjb8nI8S65HVZuu
1myTqGHc2LzH5telUC6lVFDDI5AC35WCO5WkNYpqkzJL3qKkKo7bcpxXP5Zy/+74NmHgkoLJM75t
yt4+S13lyLZS12bMmJWh1aPvTFZz3hmvJ98YXA329Y9lblG/qxUcXA+HeouSMNOiQftuy9SOVmXR
T7XxlSMnKKj4qm+y9DnqlNhzvB2iBGAEQjiVBBoCd0WRskC+6DIQlfel6bWbN2XSlWGTFjmw4B9p
xY6bFEyDRUnGlYT/3BXFS+FU4Ira9EmTHndJKo4ET9tT5ql+OdReHv1Y3q6jcSgRQiZBYfJBAi29
fYtZ1JXIiakyAy8NJZk9bYJkflEmNYPi649OtlOSolIQUEYO7OmupKhQ85R4XhmdV7YPI46SaZWR
YPpA477ac6ytwi2UQ4B3+iZsqfZFT1zTERDWymw1+3paaZlF4a8fSSBGJZgWDFUpcJu3L6+Yaes5
QZUhjZzXUTGIF6LOuRnKLn73n4laeIuSpxS1FFdG+CQNx57UYSubeD2N9PrHkraIL6/u9qEWdtXP
sqwbDFfHZ//SWhkfqmyq3kwKZ6dj7vCHWnV7DrcLLeiSCiU4DLBxtbCvRpe2ngNbmzLR3VnmyzQM
lKNAiH+kgDulbPkjY4KBzi90IuIRq6yWlfFNkRg6erFJei/2qPlOKRReAiJUwRsO21B6Wyd0UqC+
78FXYNfm4pVrmG2OLe2K5v9BxQWwXcmgMyb50lNMrZ+96MFT1A7P5VGBozJYp71I9sjZ5ZGEgP41
wQRuDi88RK1lUieVqExQQy8iVDrPTnJRRH8WZWNfa/CI7R6JuzwF6AI4XA2fyJC6e4VpYPM6EbQy
LZPiMO+795yxj6Qicv3rGiGh9Uu2sRGSiwVWgiMbDxxcko0CGQ5Fo1Ysx+2eEIy3H3PXorYdZAaM
SAgIVQSo2m2VsIFKupy72lS0pqZxdAj5bNN1WZbxoRs8NaXgh1GUZYeUt0Ngqt51ZkbM7vFXeGu7
y51QYHpb5eQwSb1V3lscZ2xiZfHoa2MTm52gnPSbqirpa9/Xz2MRjCd1U/p1nXlsKKhsOE6ZDeFq
Wtzq424Kqj0c6L5uaYiqisJbEBLDCPFWE27tx3kSZY1sK5PFWpx7NVVrmjXpIery9GOb1PPmx4Df
920gbzs0Bqk78N0tab4tb+pLPccVOOzB4n7VxTkJhyoKDgsWm0m/9+lQrX4s8b47uCtxoWIToWPR
YYivI/UqrH2ahTPt3B5gd0oBWLc8UuLPJP32uRgHy42DsTJF0HnDJS/CQI9sj5St3d3VHjgL00Qw
CS/SCbZw08ME4oMepJRIDdQMsS6EIe0Q09WAYlKaorbJh6GM0ldN1xbjHjvaBd5npwppioBXYhaO
yNXzOE8aAhPwXTGs+koFz0iE4lCponlO+km3Kz+PUfIfyl24I9HFY1V5Vpm8cPWzdPD+uLTd/Dzt
gvpZB+2LEGUp3uOadlnGlmsiKLZzSehCU8dSFVVeO7CMBPN3bdCN3ZroPj0cnEalsS5o3/5YU+97
XQ00GkMsYcCrlV74ho7Gg+NNXJk+atxKVFW9okXam8CN+0jnDnXloEFYUCiwQcxfmH3G5jkbBCvN
NHT5GmVztxlb/utUWsMbuRJDArp9LZcscHNT4z0jU2kCWQ6HNGOFyVL5ClUZN3mN9riWHcYByS4M
rAJo4FjQgl2w1iW5tXNp8h41J1YFxaF3BTrxBVfrUor+9TgEQWaKabDDHg3doSwgkYH/lGKbJS9O
KrNRzVkLAXMOWn1BrC8+lYRXx74Wc2pKG/E92rlDV7Zdhe0LgxJA1AtPAExDABkdgCPiqDMl1bkp
cWpNgvpgj9PZYfX6c+4KBBteytpObd92bapspobFJdAP6/tnoqu644K2/CQBR3XURrK1Jq+abs+N
7kATSg5QB4CwDW8TLV1dbSsyw/vv4Gs6QWKTJ4laDYlvTrin3YuR+dQ4pZuwSvp97uaeccDrfkBQ
KVQgCIYgtQCTR4MrqwpsPE5VaQhydAMksIeXKX+JDG+lQF3ls7rC+25bpnAr8g4xEc0owGcDY2zb
UMR9UKwiUs/Tr6rK57cXoSwAVrhNoBd2UcwNrscW7CJxIgox7rJz3eBmRVKbvfr1M4FfAVKo5LY4
vxCVsYQlvGxLk2k3lqbqgvlDH5Bc7lHJe9q/PRKwblANOBCQibt3l8xpqQbUlaD92bRqyok9Q3lX
HFdj1+zxKrtEye3kFYWqA4S9hah2iJz3RQGiqrgxUO4IVuU8vbceTUe/fnlAisDUMEcai0V0rQpl
k5GUpakZStZ1AAzUDrbaow3b/d6hEDA5DgEGgiJcHpLb115uq52Ki2waIgtFFKRO1TxOBonGmnbs
exNX+Cib1VFRs+Mfn23HLVIwKajrgUxF5EIxJhyXJG0iD0WOHtgLRmTtR5W+iqp4fv9jUTusl0K1
EmYWODhHiN13D+j8VEXzlJZGi/6Nko6uHYnKX9eKO0IW7leSorJBnJWGVV20abO2CTPapyHB+tmP
j7MLLyhTwoGgjgHQLfDC7VgVHgfAKRM+hpBv1qZhWfeKdMVsCjr4Yx1zNhs/jOPhj0XfT1ZAVyBb
IpoyhiFbWWjkXOVpPlQgm8UaTllhuxqdy8LI190VELB25cYeKiAJ14cQ8vBLVjNnkh7YS8NdubF0
yM5/vKdd6AKuAirkULaFms9ddC3iFqsRFCmT9oPsgmBdWdHvKQHuEiI5FGslVLC2Uxh3hYhqmJOm
5N6MSU2ScBpS0a4apEuxx49t1WRpjFIzKGARDe5lWXaJWOYQnUCNXOrGMLVUGDQEG8z7I9cG0x5p
u46lhABdkgymEpYkpRsbMRa9L41sefQs66fquAQnu/p1hBQ0CBmwMIigeqE0Mpc1nWJwmGlT1Ke+
s8V65DT5dYjg2iDZAoe5raovDDBzPsh0Am5sGqR9kQ+ahTjh9lcLVtuxdCgbwMQgtFnAb91VBDX3
QRtsDSBLaPG8mEayKiOn9rjk++WJrRhIMTik4ALUYUEFCjF7jgrpTdpFyalvUrYR8XBC6ezCxg9n
fedOywBFoOsyegZl8BOhy3JP+NmeZaGLYOSYQvcASiTgbu6eda5Qp9s4L80seoLXWVQW9DiNiwK9
4N0w0HAcdJ4c170m+9LaHWYAaYJScAVQM4ai8V3RgbccdYX2ZipSmoUWiWk1lMkpZTELuyaC//6y
jkIsgpwO3g2Fuscy1HZEjsWMwIswaxMzNLTeSKgl77GE7Y3dvVG8zRyhrKW249nLhATnkLfWEmAV
NonDXEl/PLlZHrNI2z0qdP8GQRSUOimBDOh+0ANfKVDN4QZ9xpNgNfm8UgbNFv+hG8o/2aEYoj2n
2zrB5enA8oDtMXBfTC3yY5tVfIwr6k3pimDFdMXfVN0wf6w6ma8wduQjlEvGZ6WlHggFaT78GML7
6oopFFqIgNo/kKUljylcheJ+gFoLyut4lQv5Ka/lB+6gIFJpV5iO7SOd993nViJks9Bk25ZGt5H6
FmFvhiRNCK68cQGBbLbquiMwFbcHyR1KwxGUXLccDal7TZp6LmXmZO9NkEfVhsfZ1IY6wva1b2qa
7rEDUPkFilCEU9Bxhu4xUBPwp4tQh3usm4ZONmQFy4OjDtz1dWBx4MJuSpuLEUUam1GTSUOjQ03l
KZlISQ+B/VeJgQaar1ZzoOsZ1s+0MDZIySm0BIM+xJCsx8a5xvfHms55djhE0AY9GVTDk42izeSP
BteUyRGU5CJ6ghif4pNoGJr8eM4s9ivZ4tgexV1m+RF89ZTsDptKd+7Msrwpj2kWZXKDs9QWocK2
VquxivD7EoJPFtZ5rFXYDF4lxsuezOtMONqec5/lg5GqiZtXDSpwvlI+jrEycZKO0TM1RJ4eqSIb
p0Nb5mkQQgTIPhUuGuKQDDKyRwgneD5hQyskkL8eZ2EFaEahANfWr2STtcfD2KhkxVKStOtYjQUL
RRP3LKyiHLKHCYrRyRorX9dr4fq0PsobnI2HccHjeJ02Y+rCmpBZm6HrgAMgJJE7CUQ+M9hCYIdD
m7SjWOmBpkXoY5FdR3NK349z0TnTlUDnVswWGJlGFe1ghmgeikNoCBKAcPZQjRkHnwgzIs36MLBQ
Stn0UO51Ju51Ep90cpQcyPNAuxANczRsAIECkgM0Bz7M4zpWG1WXBQ6zYRZiLfKqLQx0CxzkymD7
ft31PlGGFEU9OWRmRevZzA6u08zYVoVhRbwtq/Gp6Y/jgCoaBjyKmzCvx0SaSER988IWtUsNfBNe
k4eq8UCIqlxUr0ftunRNXZIWBns8DIbYuO1XkMcnx90wBtOpqyCtXjWuQzE0ZiYRGa1c8japUP+8
GFiLwzjN52mT+AmCXZK76LLVhWSh90lXrFJCowYSL8RO0jRyf8pqqv+Ysrz/085IjGaSc2dDip10
YZFpuc66Clfrtq2bK1onY7KCl3TyD4JPUEDwjugXc4b9iyxXlh5ONZ2L0LK2yMOad1UW5hD2Ic/j
yp3MZMZxOEfSvu+AK8Srvhvkx0ml+buh1fzUqYifFSV82Z6xAjA0iWrH0yrNgthUEx7OWNw3fqVw
VNeGTFX6JvNaTqucl/pDXrl+Dl1SyBTsSoiXVNIkN1606Sv4YrepO+STpblpc87TTalV49Z+7mth
eCQya/qiTZowYdJejmVs/+Rzj7CB1Hw8jfpuzkxtx1SGdSpRZgY6FNmG42p8FYByIJO1YkRh0c7u
sJPS2Ysel/FoZNqQZDXiXDamZx39M9EF6UJGExubwFedNUxWkMq1rGvOczUhsGYckFeCx9XbhPY0
Mx3XdALFwkW5ruKKlCvukzJboTSIyQosJX85liWqT2kQuzPXKlGuExTk0gRpgJ+P1KFryHkHZ6q5
rut3Ajr14yUwcV48s1HaxpuxIMlwEhRFVZ4GPNP5OcmSvDrFqefRWcWScTqNUVu+mxme7JvY6Sq6
6ltG0AWpXNFvACElX1USXOcRi8pMbRxygzhpk6DujQQ74asciWh+5npCxlWVRbw7qb3mwwraNlML
AzEEzmfyTMT4GILOWB/WaI7FJqukjQ6roIiuUxoNaJUNrY1WiNZNsZG57pqwIU0CfaQ4GfXHDjsc
QEseInZ8FGFZJa8Uk4SdBCmw9Y2OWCrW49i5+VhHZCjPrIQOw7utItDrhPUjSgGXmqSxQeWAxlcZ
G7l7W+Rpll64aa7mE4gArMkMG6M8exPFqkXuqNNNJ3tTpRDcWoN4HY/4aPTQpxjDeVBp/WfUqTg/
nznL6bNkzCdAfkAJeM6KZ2l2Nik1qdCrPhteMhzTaDOQIItD1Atfr+KewqE8YbmLIVWtR/K8ierS
PRuqotPgIn0pXg1W5CyE04IjBrJCtKmIL3XYd9YBt01b/5ZleiSbiWbT/Cbr4rg6icsCQgeCEiPU
PG2cdc+hO9uRixGyD8JMXGdEndYZ6ukmB4o0hDXTRf1yVg10a/usCMZ1qZJIhAhurgo7SJlex1SO
L5EcygsaYVFA7ZYNk/FFI64EboC5DBGHam6QF7kPJ1ZH72c6N4OJRQ6m2soaKjYMzMeABRJ3Gsmy
x6vAClWEBcfBWQrl4mCVqU6V4ZSQoIXxHDu8tQFu9brdpn7A7fP4RR5U6QsLlU4EEw0+fVfIPCpA
7Fhfj7B6DnHhoZKHhLZwPyyKMyNQBTNZbB7SS5gLyuvnM0xd5KafIF8OqSyhcQuxuuNhH4z65ZSm
WB+7AKtzn5MYnZS27ybTIT295L1kuSGjBScty6xXJ5GqYhtOTeo+MZdFgRmcqz6lU8xextG2XNnn
USdWvp85MXzwxRvriChXTVT5d3mddtWmzlN/4QOeUBN0yEO7SMf5GZbTKCEy+byA8aS5YduGTjSH
MiWFD2XbZdejYnYK01z1A1A634owaWhOPvC8bIhBU1y90JGz3pAg6cZVyqRMQwSE8A9IdsfC+Kkg
F3J0Q7bJbJFYI3Wc5WvWkeajolknTS/nsTHUV/GHEWW8MOBU5mdinsr3DBIfZ7JiinVIp7x+Pysc
vKnHSSZGzJQMJuJz+6nHLT2npBo/DWVmr6LI6wtOHX1Pqzhh4WDj4E/aDt0ZFDXyj20PbtxEMS+J
KedguJpor690kCfxIUCWvGdNOX+sB5+dsDzFUA1kqvmk59FfQVfIDiGbiOMGaA91YcqTpjY0UNUz
okY9HKKJyzdJPFm8zjvsWTg2HioxWeJVano6wAAOdGNmsrZKdYEhEZXBoUu79HUyeM7MGHv+sWl5
F29cSuM69J12LAzoAKxFdRUaDgkwXwnlJZm84FEkhiOmE2JDG0iWmQbFmTgt5gnauNAI0AOE+CbX
pov5VKyhU5j3HwY05VUYJBOPMpNMYsBnFnopAGI0KeTDtEnLl1EaWWLYlPk+bKOIkDAnMOG1YrO0
nRF6KjrDUgnsR7iOXOoBgkJMocW5krJJejMTlESHecapNWRO0g8Vl+OwokkDV+CgIbXhnJdunRdF
RsIyVsUmZTn8L60SOxuXiP4DTXH8ps6AbByxOBoIGEg0PMu7cXgrUqV9qHFevsxyoexGkhRGB8Cb
inZDfYMgx9Nzpo2fGz+Fthc8MwHHlkF7skB8PXdFec7TDpl0Fla9KrI4xeEggrQ1xSjLBlgaF2cd
fPeuPeYyLqG4HVMdhwyn8v0Y221hEQW8fFHNiBz5OC34saf5GMHygPWrXHZ4NhQyrt6Ab4G40MwJ
yzcQ9oKXRERRt5J2aE5wAkn8YToIYARKTwwG3UYPdjLg+L2NK4lXNJM6W4ORitZ0GuLuSsgESFDk
nHym81SywySYgg7At2MepjDreNmyPh02va7JbGxjZ2hEaZddT7yCYjYQxfgVHZG8ZAHOqzXMnUbD
SsC4w7u5jVkZIsdRu0ltklDIArL2BY3S+N1ArAbCMcfoosjAH0PImMBVobbreVjNzoOy8bqKTDTW
/I0draxWhKb8tFYue+UimCsMLe3j81nGwH7LoBqfjX0EG+rzOM2gW9/at/1carISnsVjCLMZGgZr
7ZicTRUhH8ZkhAb/OLb9RYtoDO5b6TQJXdSj3AwzZn/UBE0fAp9FGqqgPS1DoQPhQq1Ejk3UbX3q
SAcopJBeo9NRicomVymmJQt7IKfWuEklkLGxBqLj3EW8XKsujz85F+V0o6wi5cYDQHrDhKszk/X5
kK/gJotzSI6rqwxBmmQGj5NqM5WiaY60zF0dCuXSOiy7lAJjqet82kyTgy6GaCZyPqM+hvRhGju1
kalvjuFY7Z85odVbPOPi5eTTVpq5lf4aOTR/VI0svck7xsYVtVI0qzIt47WHKjRYI4z7tRDGRxav
m6TWr/DE6GvSzuAcgGkkbAVzWfx1PSngIG2K61Vm5+gVmpoEvHDkiyPd1kX+HAdZVIdd2Qcvygyy
WCiy4+R4yrWKj7JJQN6ZTiWQydFGSIRUZfgkolYIU8xsqxqqFWeDHeUfqqyoDElbuusepcNF51v9
tuyctdDNafpnqc3L3AiVR2fdmFaXULQgjYFUeH7DpY/O/KyrDMrNbLrAqoQ+eRGJFBKsqnwVbWu2
6zivok+zbebz3vUwzhuzaHoLA7gtDTXJ+ot87IYPpNDDuFLAV47VHNXqBGLfpAyEINKE23TRHzaB
h4A1lyk4obnNmskoFzVTSJz2r9M5S6ujOA2gIt2WMN1mSK7TyJAk6dWqxF30LprG6jxm8cxgQLt3
02oigkwQY0gUhUrUbjasJygPKVTx61CBkcSgmem4yWurPxDtksAUdqLt0WgTfQrf81naj3le1mIz
s3JbHlC5O4fJZZhpyZokqwzU6Zw6qltUD2tVQeV5DVMwmncwTACNDz2FCqYM+rkLm7x3qIDxngyI
+HEVyegTEOF0eB7MXVcfjVkf1Yc0ELy6ACat0REt21Rsukgxss4jBPPtc97ao2KMg+ltN3QZ1AU0
zEWFE7JQ9Bwb2qYGtxj1x5CIl/mKBbx/XfuBJGtQMxqFecQFIALKkK7yxI3sDGVYBGb2cV+ushzH
6QoK/jw+daX31aYR3olnhWIQROOJ8O6UlLIgYecjlIGC5018yH1Qve2CBMwjK+AL1KAPPzXvgV5n
r6chZsQkDMx37WQNpNBRVLwRYy/tqkqbKYee3gzhFEUZcOOpEFkC6dXoPwyU1FkoLUMc9N+pN5C6
dxXMU6tyWziwhL5o0yZPwlSzvDCVmnKy6VLZVyHXRfSpGPI2DXM2SB5C8yI6nmUSTQZe6ErrZ3hI
ktJEuE95CHk35eEYtPZdQ7oAKhYJtAggqkAQV6vY5SnJE/DeeKaqCl0pWOtdGPh5yJo/Msgs3PHn
wuHNSyFnX0qUX15uuPLlVCexvflW+29//dfzr1+V//kL1v/+9+334v/9t5fltbv4v8yd2XLcyJJt
f6V/ANcwDy/X7ALITA6iipQoUdQLTCPmIYDA+PW9oBqaCfIwr04VdfqhHspKpcgAAhEe7r7Xlu23
b/LqU7P9k+t4f/1Rhvtj/FX4cfQvj1Qo/0Jn8jt+/1/8x/8/EQpaBnKSf/UgPNKg/L8/4dz/o1v5
/X/5Q4SCAhIMIr3hqEUoDpMY/EuEYrj/RzfQMKxiCbpAUKH8JUJR0KdQGac+Qt8LNCVzbSb6U4WC
PIl2X5si2qoJo5jm/owMhRT9cbqSbgn6YMml2wala4uayXEOtiVdlEdxXBM5WFZyTV/pPO4cM+o/
TeZiFTs5uJP+2qQZR2PjLeiuMOZejw40rtkpF5Wqc4PFbNM+9Z3KzYg2a11+m/OueGtXSVa8TQY3
/Zg0larsifXtt1NlTm9iN+aaI+usHvyS8+BS8RL2aKOoCSdFRlZk13Z1QdekcKNXhGFxfWuU0nzT
z72T7UZ1mLIzVQxdeueVWuPsq0RVx72mzMIKdFNRjdBs4iXd2bnTU0jWGYxw6P08ZLLZxXbT5rde
Kss3ThapE6kWJ71Txn78VI8dNW7LlEVQc8vRz4u8b6vXVt7Epk9PjfNdJGJSQtRL5SsylJ3GBU0f
7xsz7fIztZmjMkjzmiYAnY7z0a9oFb0almn8pmhtEgczv7Da6S1R557KjPc2ob+DZl1JXxq3mVSq
QTS2YuHQt800rJohv5uazi3Olt4c9f0YjXmoNGVe+I6arIqUxOuuhn7QZza3sbiX8yy1farPvbLT
Yk2dafepjCpMGlGMIeFv/nqY3Phj2i/GQHJjMhVKHHXyiv3QS/0uHyY7EM2yvLWkWaa7ypJT4tdy
GKpg0BvxvXenfAwc3uJEe3GdxHsrkXH3jjiqsHejrWZXbWtmXFvUqO/DCjn3HLpCFJ/pVijuaz1u
3sZkzz+VTTy6/pA17W+CamG9K+v1F3BLVaczwxmNGzHriRJO/A3mjszK5F31rWZqtLVa6nejye3v
qHJUxXdFm91UQ9dbe9us3DToBQkrvy2S5j2NXBN90JraWXsu2AzQF13e092ZUBKge3bOfammzgV5
PAqrdWVxE2X7Vt5W3phOJBXH8YPrjct8Tne6WMLSjcfJp4qg5747lMSbpa1Isk6JWy0X07gg/Ci6
hPvwFJvKXeFofRt0qmhEkKpLS1ZsbNObxeHsXeLMcf3KFtpXh56lyK88p9Yv9VabVN9zmiYhLrOs
W+lUTKcmLCt9Z8jNL4YhakIr28n6ncp3QRt2YhnFmWo5cvK9SCly4mTSfUHRKzn3E9QBRMBW33ln
qdaW1sEWMTfLimTQnbRTrQqi1G0M0qaK0A4PtsQ/ToeHUrdN/WXtx7IsgnQ2QdrqVGdTWJ4KRerx
wuded4P9VZvM5LzoeHI03zu2//xY2loje1BD+2Mwtk3Ubmx225IS5YnFnAeuF2SqqtAxNEcJ0Hh1
r1qlFK/naK730qbOxA1AD6Y008+5ohW/F35/6kB89qh7eNL939+Gb63s22//xZnY/de+r77+sJD5
33M8fnnowfInP2CVMa6tM//6cPyTN/Y/Z+P65/84GXXOOJraaDPQOeiIXCmT/SHPdFCi0yCgm9aP
QjLY+r9ORoACSDkdOPYgIFTNWMvMfx6MBmDiH2ciK4zqv06bxJ9n/1EIgyD15KJFyuUxAD2LdPPq
nN3mpopXm40q6liQGWS/Gva5JlTnou8rs77IFHXoT7QKHH8j63AmMkNqoPAUDA2h3PEpHDXZ5BSt
Mflqzk0YfWY6mx9tMQv5lbZUrpsnvpPjyuuP8dhiqfM6msWg275zNa3ylmzO5AtFrd5IyrO3IrWz
E1/+8SiPRa6bWb2QyHV9tg+qyC8uct30lryMyHUr63ghkevm2f0SkSubwsP39ZIi1830XlLkulkV
Ly5y3Zyqf0Pk+vgrto50p5uRtH9Od/pQ3bp2pzz4iv+elHb9yx5ECajvuXLRI/iHyNXZNJ4M/4Ae
9HiHX/fC4yE3B8pL6mo3fUR/Q1f71NJ4KHLdfF8vI3J1NvN5IZHrZpSXE7luvqcXE7luFvnLi1x/
dGU++IZfTuS6eVcvJHLVNt/sf1Dkujld/uMi101k99IiV3ezll9e5Lpt43shkevmvb6QyHVztv5q
kevmlPhnxKaPj3j65VdcwR/K2s0u+48pa9e/9zi04CqHXvIPketW6fALRK6bx/uSItfNQ30hketm
231hketma/mlItfNh/nyItfNgC8pct0sy18kct2M+itFrptn+0Ii183t+cVErvYmxno5kSuy7+O7
34uJXDcby0uKXDdDvaDIdbN/vZDIdfOKfpHIdTO3lxS5biKxlxG5bsLmFxS5bhgtv1TkuokS/jeI
XDc/6UVErlu+ycuJXDeH3AuLXDfnWv8yItfNp/5CItfNk3shketmtb2UyHWzm/xnRK6buf5Kkevm
jH15ketmjb6QyHUzykuKXDcv7xeIXLfcil8tct2ci79A5Lp5xv+myHVdFEdpB0zC114uKjV4U9Mu
cxxC65mkPbSWtd9mCtpR9HnpB7HMpRm2TWRei3xYUj93E1n5TlHQnvqgsn+yXE51w4Ow8kBjuzkj
/p7G9gl1vwYVarWB0ky0w1uYooFSCbmoSvuO3V2Dd8tvtcjLw8FsCy00u8R6mxslRKopGju5p482
osWz68S7BJpGc6KU/sSTBzGr0SELYmalSW6efNHJdhGIB3NBfxdkR/l5tFGl0sXk+cUc5Ved+15D
ivPTvAYeAh0ucONoGKDD5nhctfQKSzQrGo9u+jqQcWQsB2/QEBX+/LsFPoThI6wUcAabG2dZVRmN
XFXtx10fvRvmzHB2s+ZFlzI1e+fw84PR0qq5dDjC73Y3BzQaP1q+ZF77i2mjb9Lq/vVYOUqILG28
fX6o9cVsPhmaLBkGOKuzisOPHyDiSrlkVokuPKNJPJPa/M6VznDIq6I4w1K5+fr8eOtP346HNnxF
oPwgPG+mVphKWvZzDbygdtxVXxYFbRtDk+b/+flXRoc1CuR1aizLzS6X2vTWdTKrfYQhLQq+qe8j
2LeVca7BEK7C5ye2ftybicEwY2Kao2EGsoVtZFNlF3GvVL5Wlhkom6RD0yimEayN2+lf5dwO6kEA
VDgB8nlq3NXNAsDfClLflmd6OWqoHRzGRfXe+1Ofmq/1WS2DtkqTd2Nt1q/cIVFOEEyeeI3u6qjN
isHYBCbS8bIZkDuWUqFhlmU6I6bhK29yge7N6U51sz2xQl32OcvF6QsjL2dzJ12MEekFPZZ+1C0L
rXyLfpjtwT3r2ygLxypWXj3/Ip+amotDEm1ZPwwQNlMToxOLyfUqOvVM+1xXFj0sY6t+s7hpcWKF
rrvTds2ACkEc49DOBWnj+CmattBlPEeVr8Zp8dpsswURoJXsn5/Qk6MAl7B0eH50hW2+A7Vs8hIF
19pSjF5JRKp7maD3P8Gde/Kx2VC4YI3DZNxS77sE+qw9o60RhUWvKQ1vxXxmZqBlw9lyVXFii3xq
VUBpA6NjIg7iqzt+dKq62G2fsh8rUr4d5HJT1mL0baAhPtJuceJFPTUamLvVPoCmOkoqx6M1VYf8
teHjbmcRX1Rpa+y7PHbO1WlqLpdx6U/M7olXxo5sr/synvb4NxyPlzt6A3RArfxxaBqIwYmqD2Fc
a9EpUscTb40hVjgcPESAzOsPeVCsnhpTS2TKdzwNg1OGJZju0MlXvEWaRu3b5xfiE0+RhwinFyKV
h63oZrBo0qZKxm6FAjKxqtBUPfGlak0L0ZsC8gnAppn8/O7IiY2VCY2UGoq3zTJZareckkmvoCGm
UQDSIDR1OLI0SSs7M2onBHHaGD4/zaeeKQEJgB5INAgeNtO0G4wKWkRrftNLJFNsoBIZzZwPDU3x
DQ/43xiOkHft1ATl9ghCLTM64RUAaU5XXOhwl5GFGrGfm/opduYTRw3bL1qNNTaBqbS+3weLhQ5r
t0BRU0H1W+RhmS3lerEjLxRWJ3ZIs+cL+tOju+en9+SgOJyvnUPw4vTNoC3aMy11jcrvRmaVAil/
V872uwQJ4V61hbEfu8Q8MeZ6Z97syx5EUnZMFXQVWO3jiXbuAizLoEudm5Lmx0l14TVTcTdHSfal
Lo3yo1WqbWgpanuuj1N5YrN5HEuvBFYUM0TU9P1uP37VrJ3JQOWF5HDSbnq9mv0iaeNPSiT6q8VV
oh3i9O5KaboTJ9+6MI+nvaIA+VIszj7O3M2uM+teXkeQ+PwRxuyNEsW67851//75F/p4emvHmWt5
NLqtWN3Nw01kqSRqy3kO+qMcfZFW1rUH6gOsCjWQPeJzCxFNrA5+BHBanPhaHu9BjA5UH78ZTl5Y
QcevdnCqPkXxDRMNRevHeEmGJJR1V1d7M0K/Jnsr/vT8fB9vBwZ7OH3aNFBzddjCS20BYtbU2Q70
KTfO+edT3pgo0RGx758f6aknC2xJA3jGdYhwaTM3pVZTzSTgVRFNFKGjsNlAxqzR3SOKSTVIrUB7
wmZSm/wMAKP27fnxn5gpwTbnFW5d4Ex+qKwe7A/cHXRvKTglq8hzqnCaVc8gLEWRv7MHODAnXuXj
r9TgTQLxhaNHu8E2eurQk2aT7DhO9EJ85QBByJPloZZHGtycqgZ9NIv7ZnSaQzYb5oll/PhjYXR4
kS7Bt6M9Yr3J3rbzvmN0PA2yS62xVd/KKv2nP8l1FERzKoRTz7Q2r5Q16uJQBEUGfqN3kc3ma5Ro
yvnz7+3Jqbj6+tXjq0JC4XjddFznFfwSeJDj0lxjyITiMlXV4ZRLwRPfHgRHneWJOaxL5+nxOB5x
YzlW0KRioFyhJ2i197QyPqdJb7pA9Kz8dEhKw6m6Ej0dlAz0+B+P18X6XIv1FSlKZuyKwS1eW8Dd
dsiVzOvnH+FTaxGTE/V3Kh+ZkOOhyixVuW/NHMLO2J0DZTEDkgllqM9jcd50rXohYFvfWG3W3CdO
0pz4FB4fkmukyH0FJQliqO0btAq09K1K8B2hMdZ9AYnm2nQLdFWNyMUUSCRaKPNha7QnJv7UyBqP
dsUmuyvd+njitbI0KEeK2teWWr3nRYAAq3Q+xKBP4gLiFeYXb3AwsE5tdk9sNlzp4XjzgiEuquui
frjZpGkn4oELwKyJDtKXa50P7pJ8AKSTn4hbN3Mkx8JZhXgLfYpKNPDoXNTASSlQK6DU1v2yN4o8
+8g8Xed1NceF+65TjDg7Bx09n0I9br7MdWS2GLIJKzQW7vlmktEAb8Mz5zRUx84KNbfoDlo9ZD93
bvw+CjNketwE0BUdP0pUPqMktkzDtG1ByFhOe+ilmA6uVZlhUi1JYK/gIQsviN3zn802iflo6PW7
evAWsdor1dQw0jADPCq9og+HeFF2NZgtAHid+hpScHWRG8p1NEXTXkA0vol6eerz3SymHz8Dfw14
9LjuELdvVnFbp5gvOX0aunHcX1jCnndq3A/7Oh3+nVf6cKjNKwW948xWOaRh73npThqFG+pwbk68
0s1Wu06I3RTjKi4F3Hy2tFwLYEGTunYcpg42YJDXzHZO4dxYhVEgl+UQKTiUYdpZwfNv9IkV63DU
rnshbhMAbo9fqDGborVqLw6BgcdXEoE+4lfzVKb9qemtWRP2G66Sj5RijVUaEUJgQjc5OuZnEr5J
dUA97OhnWt1Vy2Uzd459YrE+mhrI6h8+pexz62m5WavtIB1TiQAKWULGZ2obzYGNycyJB/hoKZI+
X+1pSXhx9SADcPwAkwV5eaQ0ejDn5uAX4+KGFSyDwOqXNnz+XT0xlEVGm4Q2yHtOyM27avD2gzTm
aUFEFLyLRLWEE6dUmHuiPTGrRy9M07lM4QHmUCMh8N8M1RcgicpaB5KYzvEQzGjcf8vE5O1A2wE9
1Zf4xLn01NxwiWPntMnYkyc6foxeVsOmyEoj0NQ60a51qxnE+1RKXTH9LnY6eYIbuwkAsM9iRaDL
NPgH+r27niEPNrIsR78MK4XX1qk1hL+qOSgRUEZdceI3HL9wK8Y+C7JyMl6NhjWemO5Tz5eom0vy
Cqc3t9PVFc8j5E30gKXpHpRFgp+yW/LQqmIQDtTqzfNL5/F4PFS4ypy9XDjQmR5PN0c4qogcMgn8
aCeIXRsGz6QRBSTezTAY1ony0uNP72i47c0GqGMOU8uMAr3IzbO8qIYdpCt5YpE+NQpgei7fBNxk
tTdrZhwcKWpbU4JZn6K3wF/BgPZQDJ9/dI9HYdNib2T/Wms728ClgA8KVU81g5m9+N5T6yqkeNCc
SHw9HmXN9BLMr3YWa/7r+AVlS9FH8eRlYePEcFb6WB4UuPsnbL6eHGVNzRBykq/YCs272hiTxlWy
EFSfeohrV+5TGAMn3v7jb5k9Hji/Dv0Plvm2uEiGPJoN4WahMsy1nyQqrqqjlp1NUCtOPLYnh3L5
jtjpWd9wRY4+43ZhrrFgQlmaCIqmWBl1euX4k6KNJ1bbo6hSW1Xc1DS4npC1ezRUzUJU0zQPRSfj
L0vel7cW/NG9yKwp7NxauYhJk/4bj9JeYSreCmOBsX08P8qlwhx6CifeItq7JdLgrrmWck6UFZ0Y
6vHagGlNILJKD8imbQ0z1EWkc9O7ediMS33wuuJ7a9insNaPHyKYdTxUKNdwtIBvOZ5PZ2g5ENeU
ZW4687u+XpYQWNb0aiTFdKXCUrqqFgXa7M9+wuuo6/SoSnHGbEaN7LnGwy+CyasNy9loglNOmtL9
6bVILRGWPB4OGAwSDRzPrXbUstJkkoVqv0T9Aa5pp++XrM3LM1HCezt/flKb7NFqAAk7G6cYYO+E
A1vPRGuaoWIphOKK26fXZd4vQIknaMRmo19qSQbFMx0j48xMZHQiRfbUUuGb4/4KsALX3/W0eXB4
TkvXKMoE4ziz7Sm0ez1/lUv1VL7oyVFIXbMdYpCI4v94FHiFpM4iKw0dfRj2RlPne01op7K3j09G
7hH0nmCdTkMI98XjUYa4MoVYzCyMFmEe4lwsN5WVFmHMfXX0MYP2Tpwnj7csyPyUt3+kq4nm1v/+
4OFJBctSTQxZCG/c2VtVtpxHaU8StXbI1IXPL5InvrejwTazS6RpKoMzZqHrEGJIqVGXcpTaPeM+
IvdgbNxXg9N15e75YZ94qGzIAE3Y/omLtzdUr1Jn2KciCzspwf0NtBcYAUV/F6Sq7XXJWW7WaXni
K39qruTCyb2teQYi5eMHWwN6SyBQpGEJZRcsTdb04A0doLla6+eTM3mBdJNhPMS9wL3m+Rk/8VYB
UpG64nRde5r048FNB2B91wMOr4i/AvJJ0a09SuNsMerhy/NDPfFdUD1afWLI3dIMsonlVKC/eEjI
MkxQb+ySSlXDavSWE7vZiVG2+mXZO5U0k6EM6aFygkEDe1ks3tfnp/LoqfGuqCxy46VQS2p289Qm
7m0UFLM6tHJF3BQkwEO1a0Hbz5p99/xQj7ZLKthrywUYMtIGnEDHL6hqqxbKXClCcN3GbUQ3VnSe
go4tu7COWtULOctHFwOEkRTcx2zsyYU//wsomz6aL9sYHiAEx+tPoZxx/COoVee9NudiN1tqjs2y
ssAXLq6HYulwK7BLs8PNyU7LBYrt7LZdBnHULVU7DzTKdZHYeamqldrbpcSr4VOa039hno+F2yjv
E6dyGnkXzXlWZWeOMnTK16rMlMiFfqtGSuan+VDl2U4dYzUygmSuBqGGcqDEmx2kl7XG7TA1HnB/
O0nG9c8nizDuIYuX8rsmAX3fgaa3jddt6bTlV5Gbsg/0fk61XabUqcj8TJNZedE3WXqhOpmdURDL
hvnDlFSSoji3VxWnBg7fqA9mLR9Gz6eq5nLuF2CpwsxICvc9CRbdvMQFr1O/eh3egu9y/kcj82ts
ByE+pe6gA/usaMUqwsaLSu8yERb3bcqn1fhWmxUbg9BaZlEUlhTG8yCbpde+m0wQkL+1taUYZ4Xn
RaTnmEtt3Qso48YSUiehon7WpKMu9B0FDKMkXdA1kVDP2qRTxoMss4yXAx1ad0Jc2dLUCUpPQLea
5yZSwzqJjPkNCUet+lo0la2nBwmd5k50XNpB5LZ1o7zGCKaOXsvUW3Dx6bUuJcUzdPxUm26SD1oP
QB6rw6WqlreN3WDW4sWmO+8mUFwy6EE6ZzfdLBs+S8VQeu/Oiman+9j0UMP6gBRP1b/tIKimQO6q
DNQm91mcO84SQ5fTGzudZM4VJl56GEFFpiom3gp62y93NiSf+F1quYNQ9rALxqE4L3qg6DcQkBuo
tU5CAfZmHJ0a4wxZxOOcBZzaDgE+VOWpvmsdbrlkrKrGk++X2RijCQswa1Fu3M6Iiy8m57ceB6Wi
uHEXLmOb6S5VftXq39Y2Uodv+rKYwMUrvROJGiTxANpsfd2t1gVzL+pWhrFXjzHD8yF7t1k0l5gx
9Y3tLoc5tqrqXuqlludAjoUxcp4WvTN+ZBcDROrL3syXa9G7OjlZpfPmzvD1rFqxpHksjb7FRgF4
6beurXSQ2Vlkd9BPlXnW1A+gf5cOq2ZzWtoB2whFzPdN4i3axag35vLOrNo+fmt4kaxuwUNNRWhB
MxsD8iuL47uqjKoQL4xZvQLDFmE/TRJ+eV8odIxglNvbDN6OwnkFRlC074nrUn1fuwmJ+oBWuy5R
oZvXWqycibmg3gkAzZzn+8os+VD3pTrbruE7OUYAeNJkStWql0arl0Dtl8iSxXioEsVyikBN3Ehx
gVXn1AAuewWTVC/QhrJfvlqJQuUqjJKOzh8cNWa1Nve0BVVu7Xeassyan6lLNd7TValAd8a8Oape
6Xqs0JmaZi1+O/5cu3H+yRLt1KSBg02I+sYmyu5cPOnmyMP1Q9IWA0h7bKz+S5nNGVRcRY+9tg/W
bouuu3AANJvydV6rQO/OWwkKrz+0E2a4XTBwI3HssDHsCA8MI7PLfp+6aVIl55LdOsP8R/MA1RsV
PgorTVFp8iDtR7fRz7GkYft6FxXW3PdvqtwQucce4jmj9q6NQJE7ROiuZWRrHVJxrrDJnKZLl0ah
Tt9BZDSxT/HmXtt13ay7augpY9ZelxmoqzOhJG0KDraUdZ7BhNZH76tb6tQ69jKb7e+SLcW51NS8
Uz86qd7Vt6WD8TWdfjQo0WyIUWv9VTfYk319IFoIxikdhkvVbpzoduZ23r9XZd0Wh6KIbf2SIIRe
WXVKlM+OLCEAp/3cnLfRUhxGK9KwLB9FrPn4hsVXdqQnv3lYau3h9+a/UUtrqPOUjtdZt25qlfmO
nBM2CT7l5zr5zW6GEV/cxhCm8kE3urn5wpxS44O0s46OXVz2vAM/i8KDluT9HMipKowDLdZqcdnN
VWSF9kjQHuSZp4sPRq+7iur/pGGGs6RuefO7VYYU6uJ9oP9H1HvI8qkTJlozzAdiV8wwhqmiUXT3
w/Sixsm0vaZVNS33v1tcsGRr1tzv5hatrVfV199tLVql5Tn8MDX5O14W5tjZnbN/ysRicOdR/Qbx
UFQjjEzN7JWgk4qpf9ZbTDXgFVbVZMNkhIWNrQ1olRgTFM9LUguQZJ2snahtYoipC+y5EtU3py/x
kgEALjrMZJJYl94nYWZq895JoV1yKGFZMyY+3WCLrQd5PRsW3ShaX8qKjRT48sF1B/C9uad54ipV
rNHwaY7pTbinE/s57Q5df1/SC4qrpD2lPVujBoExp/uCvkqtxj3CmmqIi6DewAy/n2KKpe+jUSm/
xlWTuaQsiyEn591o7zWFfF2AqYViBI6I2/JL1y/uG5q6+ir0SrDtN3Y1Tmcx31f0Kk+MBM5vn4gP
rkax1++MIb/vaOR5U8AC/2qnlizPmnoybppxtG8wXI3lj2PhPna1dsJqs7MvqlEk/VsiBZfEewKZ
+CAWPOQPWiUjuYP4bk6BUXutdbbAjafs6nbl+1pz2u/DvCjnbTurWri6AKh+0uDxHdB8F1NBE0WR
7TPbil6pljpj0lEWy6dU4fw+b6QuzF2TdONZlklZ7lqh5XvbnTVzb6pVfODmg/M6pM5GpZEtEknY
lFWtBgON4mFL4aI/jBxv9wb9lwWmUJwxgZUPvJQUR6IM84xFl8Hcwp8+x2TAmSFqu3SmEZN4sd+k
0ziE6ax000WMbdPsZ1nlnOVlK1fC6ehqIcB+L/K1dShA0npOnwfobjNotdpWQmPSJ43Gujh5w3an
33VGDbwfg6/uHVYH8TsrnqLvCc7MN1qLhTxPRFHUfZLWNOCoTou9z0PLhUoWjf2qicopv6nrpeoO
uomzwvlUYz637w2pT+9yfZEiNIWjpH5mdSOXspqlaXdeCUX8n3NjwG5OGrgELAInqtWNoebVpEE6
Fsr+tCUDOWBi8Dh3q8R/5MngEKnQdvGP+DGMTldamAtsrRhyUL3T1UMXhioecUb4GwYMNHDVn7U6
n/3fXReEPfVx+NBwYSD6Lc4fWS24BXs4oftqp5AvBkDgH8YJZdFwnvxumVB1ntfuHxklVCMFrIsf
5gg6Dl/uxbOWCONIkPecG0JnesmrtKhLE+7tKTcEZTBT7Y3eSyzBLVobyg95KwYyZXkn++o1n+W8
4KU0cfLZESZQ1wlx7e3SK2YTqrWeXtaatRoGQZtcYAvXeRzGceIaIPGxZN1j/DV2GIdU3psBiUm2
i6ZURn5MlTg5S0dF4MdEe06O84+bOPtIRiSIFyUqEz+pJ+2DOSprExQ2pdmeDGi384yBXtMId4HD
og+qQQ9YHJcHhXi6uUsyY/Qb14HY3sU9exc1YSfHHgjvz/KsxRTgmkycXoQUkQbtXOCWh/Whwp2F
78tOleFAlxLc6crEre2SWIVbWw6OPzsjycDfo2a91YUd3OwJirGT3FFYL7/p2hJ/TZp6/Kr0U/Jp
xMfmVWXRAUg3hdJcL1mf31YQeyecqWbzQ499VndQc6O6bXNFZc8sAbnvnckuCAowD4Q9TUBhHGxt
0vJzoyi72ygl+F7wz2lLiQdBZbxpPWHNO1RHTYjlls1ZoHBqBfTStoYfFaabEgxWXFCHwrCvjTnD
/H1BwOTt6ctX273itM70Lqs8Nz+XZk44LAfV2S3FwDnkdynOf7vGK2MMdRQluc9izJt9nC3V8jbr
5xFvoVJExoGtuL5yqFjjXWvgA+Q7vWdjd5Thj01LhfddbfXpuyoV73tnWtxshywSc9CrvUVp1u04
z2iqg2ZvaqW+iyyu5/S74IboT1opPo3jiLolTowSBxtvMb5gbckdSHpaToistO/cyKk/l9WsGBcG
svQDNVPo0NS4W4HXPTnhPWqVvMGPJ6L/IkmE9n6oMcvjMF/ij3bVjK/txYw+eXJWbnpD7288xRvz
QzO0Bk2a0sIu1ympeO3SLBP70Sy7dOdpkxv5SZ/OV6MoJnUP03/67EQVXiWWMssvGfTm8qIuK8MO
o0l3DoWKQobETbx86lRzKDg53Wo6G/LO+DyOJm5H3jzXnxo2j2Xn9G52pWe6+h3D6vH1oAwNS0l0
9qchLrJbCM7AznsMHS96OyZEsiivDP5Mt8RwVtB4O4diTMvvk1CVzxXeiDoGM/P8Nq1lhBVMvRTJ
b1kqTGqn5VB904qunYNx9vJ8NytmQaZgKvpLpZwaDIyqWXyPbTP6OBtNfNNzhF/bRSLvE2m5pT/w
1L44QraXUyk0Yv2Kd+7T6zNpQZEreJoVRbL60eL8kXPFm4uJKmrSv/ZaruF+NuWSW9WcrNcE10qv
Nb2cqn2jphb5eQw1p/3QzUPvZyK1nAM9H9q9LXPL9vGaVnDOtvjcdfxEHRJV3OHDCSl765u4MXIr
pfDuUn9SsOEcjQnZRj5N9cVC4dfECo2L/U4XkoYRaUp5wNkKcwxPlhhZ1b3ex37fOSyyaDDN3yLh
Ju/Jgxa3o96TB+Li1+OJ0nj4gEU4jeNtYrvTm7yIrW9D7RVXI54p8QX3DsPceS5BzB7LK1cGeb+W
c9RIi8814RRyP02ed8uZXqfhYKXVZWargzxv68L+WOPQdjVlymLtNTdJ7mIC1v7CiVvvTeJhKYLe
MUdX0BmTFQVzIsTO1SYnPxOaWWUBZj3mV1cYE204WNRcmku7vDfHvpHwzjucbyJ9VkZ/5s0cSqqt
WAINyfKBsuo8vWK3sHC203N9V5quHHGUawbCWQj5OGsxeZ7O7M0fSPsZt1ZuxG/zFhdLP5Vkl/wY
Y7wo1PNZ/V7gOXmJxG/dwsle2ft2SBsnQDkjrx05D5bPK9R4AMtoBwuarN8WozcmCk6LXfmDq9hi
h1NXaQVKYarn1jAyTQ/hQxYo5eg4Pt+z+YWaZvRObczuzqSF/iM1ivkyLvqM1sCk8O7ccai/kgks
rtu+KT9n1mKcg++fMN9RDa6/EzUjLJvo86cLbfSic6PqCpdxcXMNJyWS4y5SjUH3NTMSPFn2DPIg
uoW7omcPXPZ1WiPYPR1xPXBLHTFfaTONLh3F+jjMnXXl2Fn7qUhz8w5PLzPBi76Qn/FpcXCvKch/
Bl1Z2yXbXlboftt37qcoHgmS+8SLXy2WmFp/5iFeRX2OmaMaT/2rpo8JUlSt18I5wj8UKZdQbH/m
3nGvWEl676a2ye/WG2QgdG/UB7PJMPWah3biCoSUlMv/ktbiEJXKeBW5GvR2m+KshDOvO3HQJbXb
77CtmrEL65bsA6350bXe2yN2DtyPloCmS1y0qLjWZ5VdD60/NLZTB7Gh2vOF287tJ32YzVt78Vb3
MWWpbmqcJO/wqMFoxsvj/BYnmfqLpK36CmVEjbuonXoT/p+q8YE7eynxKW1TXK1Tob3BpoYjIEpc
bP4sxXZupkp17nqj4SpH57D5PhkGjo6xnlH62G0+FRdSzYzLArc9jrDKqPvQwMjxQ4p7BS53PA0u
pK7ZCL8jasEYrZKd35iFGPz/5uy8luvGuSX8RKhiANMtuYNysixLvmFJss0ARhCMT3++/V+NNS6r
5tRc2h5ukiCwVnevbj5x/02Iucr2eT9XZ25JR0yKq1K3jUs/AQ4Ei34kXai80hsJ4MdURPZ5OKjg
Z1bL5gLNPFVMNVFi2CZcHkGWSbxCepzOyRKKMN+FXoeUvQIQCyny3fa6gHx6Jx8m8g/GtM7B8yfy
1RpTkhLoaD28WP0c3fnI61C9N2QHEuRTVzqJtGovITZbL4Y8Lb5ktTJd0pnGqQ7FMFF7hcQVurFx
s/rLGIlgTuq5c7fESHu5kmG2RhyFpngIy7UPSOowRXBww9E+8I67jcqN8ebaGcQLEipynElzdoad
V3nDVcVE3HxGKNDwGIhZ5xdYwHM45uSa5TF7kTiLcmuZjlbWBcFOeyGT6V7GJiMByy5Su9puB1P1
0X5bcnW5Nqv2aMC81Y0jsQ63xexzqjVBBqlZkdBxVgQQRftNefmzl3bba08yRL/jHaqrcTGOTbrv
wOKuVFp/M8QxvUV1JbPEp0IhTsFer8uAoM8dPXNzY5ZVVHcWGeMme4g6QODd0rqGnMh0LPSL7a41
ZUcxyvFGpk7m78Im7Nc3tQlriBtl+ApEaHgLFqU6neHgKvc4FYQ7cDTp6N33Ct3sez1s88ucjvaX
ECLxbJ2snA9nm8bntp6j95qAxfwQ2k3ztIFdfxtbQRjY7Ir6xSo4dWOLjvvrJsooj3s/ag+29lml
kT/O1V6QRBbulzElDVqDdZNL10h7u8qqiJploy3+4kuiomFDHNwAXADsakdoRrjEuTu2yz4My5ag
MsD7L2ohXGtXqK0R8UIq7YuRJWWoExDZu68rfgwhkj2XXsI+GHbWti7XFM99FDdrtfZJDaJX7JnI
r5HjwAm9inXyw+y92k6Qwmr1/X1YijDcOyFyl2Se+3VOtsJrQKaCkUQUsS4kZ4HO6S5pYbh/OWtg
aeC1tS6cMy+au+99OrZEtQVj7yZgzJmBwXdHkB7ht93FIB1RERvi4rDPEADbkdZdXifNtnl3Yzmr
q8kSM3MbZiYYLtt8n8i5RdeIuLXp5oPjUGMgv8nIYau7mgS3koG+h1KPjsVfn9ob2y2p29Zys+rD
BupLQjVZhPd1hYYgXtaxA3FTdXAjs84NYtP54w80RcsYA4ZY3Q45a9Ptai1yAKsuyu6mdUW8BFCi
rOOEbnbeeYsiz9Kro1CzdBx5XaXp8BBJshQTs7YNsSiTrl6LRY5s0/Dz/POCajoWxEY9OpuMbrt6
McsRiX55NzSZ7ew8fCHuTbTOYxyR0xUkjT870FV2PlIJWINji8MYARk91XmZbbutzCabWOem2K6V
VLRqHsdgHYcMDxHMSm652Ylqm6vLQof2me46glE6NByPOavKoCUitBmsQrYZm3HBB1UwL0G4XkvK
N9HJXnYcMzfcdoWPSGHnndKC4xBvcNLAx3R5lU1lrGNOZt85mKp72wYzGTBuJEf2rcysycACCmKv
qjbroLZMbTudOtPj7IlaxLZdrAN+GJK0rCAvgjrp6g7ZN8HOy0K+OC0KwtpbpLDqZq7DnByuOZp7
qv05vIYk0l9TxMUWAgCgkLjQ8wbqZxuIgGLuN7RzpKreOXbB2VQRhvMm8mIDlJSRekxRJXT7OhCE
qwn6g7uIfNw5ITFF57FlDRs481qp85Q8UliZBVom9hipIsKEypVAPTg+AlPSraUBWKSnE6/s5JdI
2/TVNpOPD1A+NhmSvT1SCI0joTYqhJNaA9PdjQUl744MC3Veq5waY8rE1O+mOZ/enHQlW+4UTXxV
Eg5mnzsmFY96k+49st+tjj2TRiCsVkO6eg3bd721HgBYnnnm6/9Ihjiaou6nM+rlVjSpeRJp21f7
SPflT4+cvD7upmV7m1ehb921yX/2LbYdNAduetutjc8WlLbO01RJskcnskDPAqd13tORLY9bZY3B
i27jblwa/T0g/Jbst23y2A/CvGIMWQffZT+W3p5zTt7CoA0PtKpbl7hklz4jWRDfG5gJDrIoJzGW
eFVRXs9jBZ+UmX760q1hvh4Dd4vYUZxA/9SWMx+p1v2fYkSYl9CMhjeOM5cgvXoZvoqlprLOzWhd
V+Vpp1nyPL1vOD5NMht7uoQcYeIWtW8g4rQYbP968TbpQ83U1f1ir9S7XLK5dRbhd3E/cd6FwcRm
RR6O9dCT+dhfDmngLBBM9eTtMmKnM5AM9BpnYy9rfeUN2vV2xm7WXzyh02ZFqamSDjj1yZ5zwFJF
/uscexLYI5v91TvjELTBtesUItzZ6vZendwFDlHjrFdse4TSEtBMbJUfivZXKmopk2bJe1rhyW0f
yiUaZvKLcRc5RJK8REb6CvteU4JYiY9S626g/NdsB2EO+cTwxsg0/GJpiuxs8Q5FWndTrNjrGEma
imA9l8zm/Qy9spRxbY+yTlgk6/M0luIxs0tdQAVr/UpuMWjtRNIRMZTL1N352t/eNSfPLUizTRZg
2Tp3PcqUlMxUItJzsmCn3VI2tv6WgvxZx5K8srvasof6MvXNtsU9n5d/YCwQ/q8Ukf/QLnDk+3oY
qOXd8JRBZcwgigQ1b/7WKOJwGdXUNLRCKwVNRFrwncME7LjXZtJ7wpSh+BepiKytV4eiQpM9fq/g
T3sedUat0DpO+2YpiOl9M7AVJ2u5sGLD1gp+GddaH+Q6TsNlF/ocOSsTL3YSTN7yCg4eyGRAiXz0
XUVwUiHRkJ+OuaWDampdyr82g9DAesZJE0J2t+dymeyXVVWhHU+OEpcMurc//WAGeFYDRDAF8dh/
G6tgChAS1HD4Xhb05/Ug+D/XeuopaWVQEc2qQu8XvIcH24GK4EQW18xZNXKgzTIysN7BToDFGza1
KVHQh87VqmvrayUkxL/INq9I5gKWP3asFDI+yMnk3U1r3z6o2V3fFoTIL9wQCdg0G1WzD9aSaEjZ
T4M5zqbyLwB8rDkmY2z5QrXUICVzU2ERW74J97jaxn2xvKZ4QiKbfx8dgKit7Oz8CE9dP5Ei5/3U
W5sT1lVF5KBJuLm3ru3l9RKFhHDtvSmy31GPdxuByiWD/0x2SnVuqWr+1myZ9i6cvEn1zqAGYSE3
wvzie1zIdMx6eOJiqlZKPJQ3PTFzpFfuB13IywGHCegmYu5+pm4NEmC3YbrL9ezPh6DY0BYWo2cJ
OoZWDNl15pU19wwzIJKF9boe2nF0q6Tm3V00dmvBJTOE+VN1s7nvmo2iVqRD6iUrecHu3mu8hbwy
q3Ktyy2tdBpjRuS9CGeBEWqy0CGPlwb2IVDC7pLIE2I9L3TuPEaehxuAZefUBkGLb0trbNCZ7FQH
xFmadrdV45KwGk1z84WkroKQ6bbcgAmJ27u3Bn/KDrMw9fegozpKigZqP65E5nGeOVX3aPrF+4F6
HnymUWMbxNowDSOfJe6F9rW7rs52pbQku5T8QdCmKfOCWwTdZMOGnMPbLjdhz6YkvJGxuglHiEPW
1mN1TKs+KC8dtg+Q57w39l5GungsVbYC93izKPYtuiTGt3IHWLkz/pY464ie2FabenItOoe4xsMi
45/rbec3zkZAcrHAcYycND+HrAzlDsbHvvDnOiWrlgy7C1+FYsHuZV6+EPxOrty2Mdi8lFHRJkKx
9yVT7uR9LJq27w5AQtndQOphzRyLbz8JKx+/MdXC59eMKQKUte6WYZeTEU5MqSAJL5Zp6JwPJd/f
KzoBNkgZNBBdjstmqyiz+DgbR3exXQAxYGjCeHtc0lpcMmDSm7iUte0eK4N/E6dBkO7lQhMRS7VG
h2Yyorzy1jn143CxliLOJtyIkqoBUD0LV9/72Xl9/q1hS8l5CMF43tqURLsQDZR82FQ1Xq3Saosr
qjP/au6soDl6xOYWZKvViGqoHEBrbHsiF5i4GAEAs2Usntzz2peJUHGyU90iu69pur4t9ATMwYgW
U4Mt7NKvKsy6lSnKLUAGxNFR7qF69WXXUaYcajB1lVTEko6MzLr6xh7n9l1UhNJfLoxjnzFxPb77
E0NdlpOP/Q3QPQnkhmHIlU2p939FU138WOFWf1agr0+y85FOpEQCm8RVGdWb6SnNd8XUyVuD3AOF
GBws3knTukA5TFIxFbEOBJzns34laZlNcMxByzlJTKCTUhWE/pbktuaxCbtGxk0+yKcI6dFrXtnL
k9UH4RjXTrO8NnlPK1rmk7inntieTNnz44Ow/irlqJ/U0loRSZy1XTIohO4E5ZjUFC1r1hXMk/uE
AW+wmyYuMH0BasjRWIAWBzqM7XGRr55t5FdGkcZ7KWhQyZ2dhnfHyhrqEZqgbpdCa57X3CAlXTq6
lwUlqZ9UxTS0aFZ8J7tUk1uSXt8hsuDTr7sjZ2H+FsjZM3FWrpuLt1Nf+Kek3qDYpTxAO0ETHPCt
pqyDpHDcAhEzPmHw5+RsOvFpT2Y+hhcsYx0t7VUTAneSi666J+xtqh9qmXTL3MFW3TYVled+nTJC
czvo3XoXlZNcDksJrd0vft0na6Akd5YyKbnfUg4YuPFw+d4pS73SEDC7XdRieyTI1BrjUPTzo8zW
8sFZJxvQyJ5h4Tg+2i5BrwEzXYWmvZ1M2t/U0nG/6oZO/x7YyZVJj/Lq+4rO9SVr1/rL4CtKbPTg
JZqwInWfcm9tmbpfC/dGQHPnZ22T9a/kSp4UiPQgKp6xbjPH0WqUiKcx4rwQ61hCJ5Hm/uj7iFrK
HM0vaYWN+Tkx7fHdpwXNqDdcvk+XIiEDgbS3Nc7DRaK9itToJ04+ePdFsHn0T3Vg2fE4Ovb94s7L
fR14hK2jwylfUdHReKxm+rGQ0FjH+XBaucMgi/Zs61Tz3CJIYxFH1VIkAjDAiuEL8igGaAJ+2nyV
X+eMFASJlo7m7J35R4c+l2N+Ss8EEK8ssVZnsk4RCw3ZYu6zIUVWUZ6k9rGUc76iQRvFM/14det6
wNs87VLcdtpkdwzuOEWS2o08d2wD7qtPsiQ+Ms+rcDJox3AXAKQ9ASR2L1aGMcc+sCqw2EkX9g06
ycZPmC4BrKJH8z30WmRzJ+ytCDYot5p7ElBp6kTv8pJzM7TrjmXPLEuGSu9Z5G53ikFfrbNZQLmz
b2fLa9h56aNH5cJz8sX4ZrsbzH7oyIKETdtbac7FnD/ZaeGlF1YdzLdNjzPMgeXPZoYcj/Ox9RBy
k0E/9RnVuqvBmOqO4G4GePSVkOwncWAyo3amkv0WC39Nb53ImR4mJzRvkzRSn9m4c1w2FfQ71Vqb
QkVK7xXsbmbLC3R21pLfnoO/Fu3RmnvUPKS4dpfc6oCcIXDyPFkR7v4s/BlJi0gXPJus2v/VyZyI
VqGn5vW0JdCZwXN0vMbKPQ9IRce+EI70pQ9nm4mH3M0aTiURAsmAS9xUmvECJDF+erMFlZh2G+Ab
+oN8a6ddlLZZRxkki4vNa0CtuxQ9PqAFio9DL1Z1o6KWA7Pu69lh+Wj3QnnwTHjbWG1F3+SrB8ss
5fvcbsH3HA04Iszctb4NW08j5FW468glR2GTORbDhdlopZTi/uR+YxWWV8jx35d0qPrEbToqvKCg
Jg+20MH5samss9Lp0DAtG8Qmm3TZ5/sypEyPJ0H3GZdQdAiMotkhhrzOwz2Odox9+41wXxsEcOxQ
Lkdv2UzWWT70fBKA/dHd4HTuXQfq3OzS2Z1feoeTksUn5zen6eFESlX6l9OA3oto17Z4mlcoMnCo
2btm8nlmhSOozPcjYj6NB1Qn6eADBXPha9u64MVpRH5qEY8qWjLEayfRYesRVXWc+qlgk02bF814
7PPsDu1NYxWLe1ZWnXVoxGLkkQ21J5LctCaX+20EBsyTE4ZQTReqgfO0T+whOrowZgLfnc6WyKvh
GOrCHxItHADeUWiGHayxg9KeXMX3xEtINdol4/mQHVN4rebCqsBNgcSvmWIDMWgW5ZOsnmk0uUAR
IBScFbnZT11QuYdwZuTnUI6ufm5LZ/7J+FXu47wFy7wrzdp/YY5WVFeIe4vLkt2iToL51EnBK/Mj
QhLUszig3npugklcMuMNdR1sc/kqczn/hNfjqloNKtqBVVXhrZaEwcOlqI0eoFUeTGsTevobg3ed
d5l7bfEVoYExFFlTNyYmLURG68sIkkp0h+rqLANGGwihzofrCXH5mIRAXNtZG61dkd/Cry7OI6qK
7Y1ia0IDvxCfPTyZTDEOstdYbQXnAvr+1XWi+XnJ3GU8wsOH7S6iE0ZXMQpcIOmpAbSzYBMvEdZn
2HMx/n2TjyrKUYDlIQV1234ZoO4RU1mF9SaQRDS7rVBeuk8ptJFD0Y7WOzmgC4LdPn0AclwxJXSa
kJD5UIvBp6omQJh6WESPpu3D+210ZwuCcuM2mb3uj6hr5+ttGjYgt42dYQcZMj5kCKVHOCFb9eCY
oXoqWqip3di2Gs+dabEoLFW9gg8PHluOthWNfogYxEYmZozZ+YjOFbSCYNnA2WLXqLotSM968OQC
+yOK2qS1HGhCaLfGP+D31WX7Esu08ABarzibXAc6TiIdx6VJb7TIjZ4ciCpXZF8oGOdpnzMWeoFp
jA2qYjVC0BAPLN95sfAy6Mt6TWO1sr3DHQLynM+RpIFGZBKg59pK+9VTjmJwuMEuE1fVSS272p3k
j3xr2ANFIQJkzG4NLhuV6H7jkc36QVd99RUxotvt6eSXpynL6/xcUGzDZxSdex9kDk5ai92xIo3f
GBum0LavZwqa176cwi8CnesWu8Qkpfsq2pgh3VzH3OiwcL7nrRN4u7JcrPPNy9ruVketvp/XxrPQ
a4So1ttTOV+nrtKJtEaUYFThgpHrxh++NXlFb1ti/8kmj3Az3YGGy3u2A3gjpsyQ4bpNJQSCNzHe
sU1tU+KWCl1jVwpzmPv/nQPSRFPcWq25ZmuEG0Y7lD4zfVGdrdJblx0iByhBpD39y8qE3LDrEbn1
F5gkWb+ypQndoyXA9RKgAZujxPLLdcfmIsK9Pbu0nIT5mh915gwzRbTKnvDSne7XXE+cMJ2fveZ9
sf2yU9iSg9KReos4pPXe58OCfejLsMdqpgzQgq6UmQkrHoJb5gTKJ0wuUOzRbqt3cPnmte2CYo5t
oaInmFtwmXkw63XbztErs1coeGCJvR7kfyuRKbsi/FGV9fZW0E9xV3aFjm2sg0kmZVF65kTheVNC
dnj1vcDDVQFkbRgJSNA5mM7iNMcxTBEC0abdagQnlsXLz6DqLoZ5dUxsBQ7aeiyxRI6yqMz0Puwi
pNacLV51EWZyyxJI2P5mzCpr3QWWb115WeObXWHPVXukZlTf+pZdmSIOudHodGz9iBzrdySm5R3T
uwZtYeHUYo8KPL0z7E95Qmlv05oV7fjFQR/+tYOvefR8uAPJ6XhVt5X7UFaubO77ch6x1ImKaT1z
wmn5MuTDgN3ppl3sfrrKpMe1dcuHsXMH0KZ5ZVBltTYQRmoXzFE3J1Thns5I+PtCtrSIy9D7eucY
vpp9ZoqF/TGadXNOmrwzMnQ8yzACT/XYHzzX8Mc5IzzvXbF1IsHVrMWrobTX8i1sEUscGVKb0uuJ
vgYRV5BODwtauZ+SdoBXbVvzkXocfD2VORKyFdULkgZjVW+zXtLHlOr+B+ZPJ2h1XWbJRkANuGf8
xn1hBgR1R81I0Aux8xzk2tjRsa9mBbPKVFB9tqDpfKA/6aYdjc6AZN5jIGi2t95OhorRx1g5TlWh
KgEY2aUpozHUkUFwBx5NtekxCXBZ6on9tXAXDuDKHjmeENS4T87aF29LiJo3qaqAKpcpR90nvRWm
d00p0Ra1s6LIhWrN1aF1a/+LqB3EOyNje3eDsM2W9GE6MnIZMvhy0wVW++gUgf6O1GwThyVY9TFn
NHjbhVmfXrCkZLVXuqYyrYTb3NuhCR/yVLQvodt74jAhJPg52sXyNuXQTYAspbwZNqEehnXmOc2s
h9cOcn2h35z7c83Q1bS3vQV5Mb/LepRb1J0tokwRxACe/hhUkb2sXVZ+r83qfq1pen+M/VIX0LGs
udhxa7HGGbpswCQPp454QAf/rapgZ2xVp2C49bRByAdhd0Rr3zsJPVLWchrCw1EyI86PRxeXtH2m
TXBjSk8sbOCV7YECluWz7lTxGKUquoNABHuZ03QTJ6hraePQFwy5LIWkCVjZ714pJWhAnBzFl2kZ
e4gZsUrf/BzQ4jBEfSl3K6qICMWXWS/k5tdYX1inc6e0+qrYyykHoK3Qdrh7uw6D21MH6rHVjNv5
0A6ZTtJxAuXDwcm5GqZNfs0Ue1uMkWZxCfGK7VKoO4ocrJv1rxlXmKuir42zmzTeursiZL4gxsJo
mRLP9FkVT9sqnpl35M0vK4boYbHZj+4S4NfSo8B0eH8UbvGsWocRHNVE90almxfTtueUEqlt85lY
jvg6F+72NS2m0UYafkKc7dAZX2U5uH2yzSAyyeZZdXryMVyh3kCP7mreqohr6mzIEjewrxkc0zdh
lDlOEtg19X4msd3ewRjNC/s/RL0zrJC+26Lm9IBkVGZnlT1E96LJcbmIIrj7S3ea4TUgxoddatZ1
YNiCCuDcKWUk4sG40a1ptKBDNRDwe1rYpmQgsWzbe2e1EQigHhsYp0lZTtAk07jvl3ztdtpabJmE
G6PRyWKN4+vkzmLez6O2y0OUR4ovLY986i+kqBtCuiwrdzbgYPFjyYBo9uMm7CmpW+bwKddWhfgi
6p3iAvexqL6epyK88wpV9Tt32ioGtlrUdrcM/0Bvj0ws8DB6t/5hq8YeDmu+pctuXQCvDllOubyz
eYp6t7G1U3GU8FU82KoTNviQkz4UfUCF0ZeuEkg+J0qTlU/4Z9Us3ZQUGYra1qw42vSEAFw7vmue
Uc9K6Mh28K97DwY6cbe1a5Iw7Er8EWVqo8FlP6Nld8oHY5c+RTOYKpq8ObKpA5kk+tGm3fq1rezy
VqJPt07SQVBkcNmA9rTtfoXpREsIwgtqCI5IHVZ6UDcmqKzv1IGzSWhcGgrTSYe3duf29jGV4fY9
E7N1jdv/ZF0yVub+mD3bPcE0FUJNvDuycyDifIMptZpbxgxcGzW/O+YQ7sQbJMiB+KKCpbTucyIP
VNJKixc2WZb3OA4agrkffYheZQ3R+SoyMx9n3veXjXN9OZNgHOelzmHC3Qk0Ca+x8QppBGdniw7l
hpqBQ6SyhnaKtwFo4xgWvUZ+EeVt9liPEbSTaicH5VSjwnu/bpHFcghlt32FpjieeMrfasubbk/t
H6Icq2IyTIh2uGNiMn1XHVhyMrkLfYdcwgrBiMmYLcxxWIuzLl8DlFoVIEZd4nO7P9kLvlfAbvjC
Ol3+mMvG0A9bUf/C/LhfAbc11Xtm9xo9RKoAl6IIQH7nqqZ7tFu0AOy0KDGkh+NxXAxF6e/4itfv
0epvE9W9iypkBrT10ONQTKKYltWDLJhqSOCj/Dcv1ME9J9PgHto0g/Fm6eq9ZTJN4a87t0tOu/N6
cEogn325GABtL9yQSOZhfXtSo667fOmXa+qZZvDPMrjtdZ/jUNBj8daL62HiLD1TbeuehyAlWLFi
L09j3y6dfTswFvhDp9Z26xdhZeIZicV4JtstLC7Drmhs4PnMBFeb8avuiQ5BPIkIWBQSqLPUfvJL
6l0zd/ZL1WwgajZ1ffkeZeUkYhoxFIqprUR47Ho049+Cvm8jCJeo8dgYXEAyVLYZEDzyn2L9irZ0
ImEjyhb74HZM8sTtuK79J9POp3nqf5jTSoa5MfvEuoFpLEfixff7qHNlr17UI/uBDpbOdzG2aTyq
fjwGal7uhKhOEQZpxusy465So338+7D1x3Hv0+V97B09rM2CwP+Y2MIEqzaIVuqYwSsaowoh83hm
oRF0me3sbmEoonjzZHaplwpR8N8vbn+c8/7f1R3LgnNk0ty3Psx5S7ujuoI+jlU1lZjyGriPEaZZ
M+u1r8zs4REWrsemodd25gzh9Upzj1ojirNWsjdCMO4UypIEBDX85Nf98cdFJ/crvFBwhf7gCdEv
7ISjpCFt6gywk2m1DClFBRaohtZvd588C+cPCyGwGYukB7Y8aZ/+/B9+F40FzgmJ2cQqpeTYaztl
I6mjZtkreq0CgRfYYsaMOkqCgj6Tadm9atDdUNsB/fe+ef77L/poTnF6OXh+sCxwNcV34LR0/vGD
ulk2Mzx3wz7shW+yCFwkcoxMBXGxeMtbSonxiTnEnxZjACngeyefXZw/fr8iIsmhVQNcPCOBzp2P
1ISy10aPa6zlHAVddOwa5rdb1/8k9uHfF5Y+amP/tA7htqMPz371BcMiXccwYGPNJ3PT9XqFQ7tE
I+Gi3+7Nrg/7/iHyquzw94f870X2+5U/3HLYMv+I+gayEQc+Br4Aoovuay21M52DSUGs//16H+0q
+NB9Dzsaz8KFG8Pa0+/5x0sdVq+1C8l2U+nAusjQt3Lkdu3536/y76XDVSIXy0mKD0iJD3fFpQs3
6lnL7mybC+8kfwtr+wJifv4SoLn+ZN386SHiuH2yBIMUxP7p95sKZZRGtWClasM5ZoCKExDIbwzY
2Gd/v7E/PT62a2mRY4rl78ftciYmQUJtAp1jBDEn5byaMOmCYWo+WRd/eoKhK6l5MNfmzj5YMTE3
pvVScBSlvdOfUyQx+MWscpGgJmUEWoMjf+J59tkVP9gy2bT2fT2y3XW5mN/TFYQtMuUJwtS5usMV
8jMfqD9eUCID4Q5PXtAfTr45QEWrcm7RwN8jYM+H7QJzi5FR/9m7QWkx3v33l0fWEX5aNuahGM/+
vkyK0Z8pXrjg1gc9AmsTIXRa+v/Hm4tw1iUIAuUSu8nvV/Fb7WVryFXcNAPHm6L8fG5wWkiWLAvE
fqyoaT75qE/H5O81BPpqh40aa7fTZ3d60v/4qHE8ycrmtCpTR9kLwmk1lEck6FF/YMIF+wBlD4zV
5PZYRvu/P9M/XtoN+Bh8Hqj0Ply6jcaK6pvpZ6Af+/upDTWg60nJ3z4Lh4bOFmXN9PSfL8rBxNJh
2XjYQn5YqimC9cUQXQXiP1nPjAkpWAiVFresIfuNegeR5swIYvrJ13+6mQ/PGRNY+G4SFNjaPlpS
TU7R5mHPPjOkY/jiMPpdUq/Y0xkRaeMhY0L7k6f7h+3mVBQSCOPaHIj/2q3nyKDyq2DWEKjuPAw2
D6NwrcPfH+cfTj9OAi5kcyhg8flhxW5puLkeut8Ym4j8wCJLj8MKnO7W5aGv0hCQyZVH6aJh/WTh
/mHjDrgzyeXZvBmS/n3hambfA0ZNuT/VLRe9GYME5Z6HLF+On/g0/WGhRhzwxIlgZoqX6Ycjvq8s
Z5u9mjXDEOBOaDRmi6clk0uwSvcdeuVnZUefRU/84QajkzE84UGejQf1hxv0OpSj0cSjLfgCd5ZG
l8SMS3rMLMYV/v4W/7BWopMPLREbZN4QYPX7syyZPgdO4gZTnIF2kUHQNPfeZzZw/77KKe6BgIPw
FHRBMNjvV7GmkAiPnlQWgZPArZoVwr68nD6px/5wlZNlHv+xhWJE9aEvGBlcqRsv4pgNEIt2duMh
28n/q/FxSCAI9QLO2BwI5CycXt4/ts3FyqeFTqONO9Qj9a3GZafdtVqY/JN94w+3w35nY2VvsUWS
WPX7haCZZNZ4BEhsM/6oRe3oBOXiJ069/96cTn6UuHtiJBKE0vuwKTpMbMxLA8bpWJ66YA8r1n0x
IArplmZ09oxad+vLf11yWPNipExKBANn3Nvv9wW9PQYBAAgMvhigzyqdIQWstlR8skP94QFyS+gs
HI/Xxdr7/UIFQnJwCqpk1+1ojfKwO3Trsuz+fjt/eIIkuFBxWRxl5F1+uJ2xZY61LXvOsikYEuZz
sBoKlgGNpYK3Qfv//Pfr/fGuSC5D4cthQs7B73fV+k46qVMcj0CCFqPhsA8Du+/+P18FSx7QMM9l
H7LCD7s7kLsSpqM4gGUL74cqcsixnPPj369y+q2/H418P+zjnIxYblP5/H4vqZ/jNnXy0nRJs0Oo
jSkLQzPzFwrX/oqB0ymRujjN05RT9kmWyL93duIhKMhPDAsnmPth4auBQQ5rYSJmnIfpTJXeCdxC
M/W9EvCFV8Khfb+jZOiqT9bLH95fiC81trrst4730Rub3MkydzAYjKfciJvSk3U8dN38SdV6Wtsf
nyxpSTCq/8feee7GsWVZ+lUu6n/cDm8aXQ1MmHRkMukkUfwTkKHCex9PP19QNVNikMVsFXoa3cBc
AVek0pw4fpu112KfwXu8ukKKcqSu3gSQZaVmvqXG0G9Jpne66KkggvozO+2teYT4j3jcMqLSOgrR
KUhSgRnFPzTHaEs8jyrJKNEnJ4B18xrvUbjRNb3aKBi59+8vobeGc7FfUfswkadSVtvBiIgeB7oG
Eh+Q0bUE/5JXwG94xld8Y5NzH2MkY55r/H91tcC/VCqQpYMS1hPDbgASPCojrKJgYSvSWHqze79X
b03f4tJCQctJaa557+e5KQrK9Si1yUINnKIakCvUSZuCwYK16owR8GbvcLkXI2CxyleOdzRO4DSh
TLCL2QfUX5PwX+r+rTHdJZkmNrczpTjW7ze6qJXQ3DKirzjiZxnccDlT+DIhm0aqiJqqiUOzGF2S
G9mZTffGeGK/oUPHfYNVvHaMsyGh7FUGmBIGLdU+TjSPVfpAMZZRjZRsT4N8zrt6JebBQkFCRJcX
01jCDl/twDGzwkAnQ2Bb7L3Mi/pWPA4jlF5W1OY73ySDI0VVQ9qVlDTQWbJEdjAZ5OUySOvOrN83
dokFE4kJeTJDYKxjHeEAbBKJpgLgSx14qNmCrwvkc47H233+pZllGn6xjWK9TXvRR4bGn+dRt+tu
YbtCr1HVnEyx2hOrWdiLA2kuM4W/tkwhA4LG3EQeJxbPHPBvLGq6vDgIC+e7qK5M9wJ2N99Q6XIA
mJt7xGqeGuBHp47c665v8Hjf37JvDTHxaC4UJlsjwv2y76o+o60AT6JtaErl1QIlPcaUDWd69dZC
NlDzxi0ATQU/7ctWgO2q6dhhr2PRRU95qIeeBs6G0sthOkOl/NYAGqDEiCqTln3l+/SRGFUVKl52
oavBAzWy2sPcWWqzSQt4rWw9AX+7+SfGEHdroUgXyWqs5gzGZIACElZHXRqJ69cgBEnXhGc69uZM
UVjCWUfFBMboyzGktskvZeRSkQcOInMDVZHauThZVEG/3523JovbkCudVMByebxsqMb2NSlspSGh
FTcC6HTXKHrjpqRq+O6faQq5Bvwrbo11EDxrxqa1BNZFObblyfTbkPSICawXdNEQf/gnGkNHFAdI
JIZkrBYhlDYh9NRY8D2ph03XtQheghh3+zbN/okVgV3I2MHDvozlyyEE06TqTUbwRFG07AY6C/NK
N3vzzPG4fMvKWlqIko0lQMOlZK5aydNen6KZdZc34CjtDuzonvN4+BgS0tiUHRU/vz+CBPuALKIt
ieG7sicUwmtBppNAE4okd+KZErk6RiAM/afwzGS97hshPpVFwV1LEGPdtwHDO23AWC8V1YB8/Oqm
MOsDrHT6Tqyj/kzH3mjNXFSjFNa7jOO66tjQKQIq4yTWtUHQD0FmCfexRVUGUcT5Gpo+/4yd+3ov
w2ItIRGE6YIxvdbciEQdAL9QUNhOdv1zuZRFZIo83L4/XW+2groh25goBi29XIWC0OvjDEMTCDdY
WNU+qK+AdJ5jOX9j7Bbzi0QLTskSDH7ZClF0KqRMcPZ5P/XXkuQvYAkqfw9qNuif5MpPf/x2t1iC
MpkrAhn4rqtuKXpaR0GIKwLLGE5CJn+PcuM3talJVeOHIOLEgb7kRNf3oixAOJHPPT5eocCk28Af
Q3RXzR1AGBSpiczZmd38eraWmLJmENaAT/DVWVj1JVU4vQW+L626S2OO/aPYDTA/vT96r093Siww
lhFO5XQnUPJyuswMpA/QjwR2jLbwsiR7mheQWa3H51SwXnUIkRLccIPskSSjgbdyxmH7rYVOpBhR
qqboc1YIpZe04bn4+FutLJtWV7mWFDQhXvYnxb9ZSm5BDdUpGJWoVsJLNdKyM7fvK1+RzpC0RwEL
G4mU9aoZ8KeAzA2aqan4rewkN2HdGaYhUY59V4ISjBsLlB4l+ZwxkGpWv5+O4zpZ1MS4mLmZ1fX1
JUIR36lLBI/SMNO1lOEpB3R8xoN7YzRVsgwi6XDiQgBRX45mTFx/1EMakbvBv6AiBtSMEPhnRD0X
o/LFxcWBvsiUYJ9hM0FF/bKVOsqbum30x45q5HLxsqNdJhqbQpJtIoqYUZSXoYZxZuW/ip0srVLi
RNxYhZpofW6AVYQXeNQfx+5gheZl1nty4TupHrvz/PD+JlufiQSnRWQYNDqHZqn+SrUUiphJr2Zg
XazMT/Cq+E43ZP2FALO7F6h+6L3f3npTr9tbWfF1UaAepi2owNAfbJiPzFuuF+6vsfXPbIQ3m0IK
CHkUstBYoy/njlR3APHwBG8lxVW0ZQlLrBe+JocK9nNAkfVyfO7XL40tr//imQWTZJjQ41GOipDX
ZZhTQDv3Snpm9N5oZYmJU2O3xPVeifRouu8bc8XoUQA5UDWR+VsYXH7XJqQvuCMa0hgqGHx9nd/q
OikE6g8FJBgUbTuQdyefNhub91fC674QL6DsgkwMYTTMmZcjRonDHGs61ZB+VJZ45k3ogXn83aP9
OSrxSyurecHjgXhg7GFCAMRsQ871WUykz+/35PVCI8SiykSpCbQSZ1vZZGMqtHIww9dWNL3+XRoh
jUipAl7IK4xzYlDSchf9eiJhwdAYYQ8yMehwyKtbcYCIQZ16MmTZbE4HKxAphueubi7heM+ukVsN
Hcy58sK0KAYeo1jeB6WQ/ubhi8/KjYwKoUg0UpTXXnJWdXmThcaDFVFyUMHl6Iw60fj3h/XVAlka
UXHuni3PV8OawS0DV3HwOZmqzPKUStEOea5O1vb9Zp6Dp7+MKJgb/mMsseJ1sp3rPJA4a3JtxALy
l/IgueD+pEs417orrQu0bYhrSU3UqFHCSOXTkCA5QllxF+ytAGosEf3vM/vi2eX6+/OQ69VlrB46
z/CC11kHtlSx74kWSjfug3u/2dqe4+3cM11eFsk/bILcysrg8aW2iqG2vjm6j/d7GnDu3m/gOd73
XgOrVdpUTUm5rHSzsTebh/3t7WZvO5cODTm7i6N74Thn8sjvDxo9WpnabVOncrs06N48fD0F9sn2
Pl85on1m5J41kN/r2OrUyuK6UQEw3Rw3p8f95n6zYX6+OLuDc3empZ+JrfeaWvbHL1cK9pUkSHTp
Yn/anHYuTdmbi+Nm47qbo8PvR5f/u65j7/jJPV4wxnveczzy68F1eW3nHnjNO/Aj797s9yd3x6tH
PrznrY6z59tYYnwlX7+8ZVPw+f395rTf8202X2d7y8ub/cZ55C08gu0s/8LP/OLZtrNzdrTLe/nG
6+2Jr79wXb7qkX/Ze7bn8Y0P7tHe7+9t1hqf8bxlyTnO8jaPz/N9y5c5l/xwpCc80e3S/HbnHD56
h+Wt3mHPQF85Lj/T6922oPMOT7fxdqyrzf7IRDw/25ZP3jpf+NYdbz1c3e12d8swMVDLp93jMbOX
Zu8c/vn9VQ/89My+Wm6KX6YMcDglUZA0HW8uNhfLYG2Oz3/4+/S4YdxPjMPx8bh5PJ4qm0k5Pj6y
iOzLLQ+9v93ut9utt91e2lc8/cG52DFUny8vn7t6aTtXOxYas8qQu87NhWMz997hxrm4oGeH3ZlD
/icO4r0VuHT3l+4kvWH0BYv9golisk6nZZz39vOZZG8q+8S0fV1mmI4cl1d443Fzu7ld5oK1xfzw
0y0f2NtXLIMNPy3n2X6/veLv3R19dA/OzfNyPjFSy0Zioq6czWb/vEh2h8OBaXQvGEG222mzdDS0
d4wkY8A4blxG6oLvYlQejqxvd3dy+cz7M3t2YldXPMI3hWAwEjRJH3k6e3t0WWkMhU0Xfq4t58x6
0l4aFqubgEPNfDn+8CFRdbqcAJvHU+CxIdhozMHzsrrlP9pn0Jb9FNjM/+HHDsJV+4e72+1+DPbN
3ZlDFj/yzPpeWe8zpIjTsJyyD0zv8W7nLJPCD+7JdS72ezbv7pEFzt7lAODQ2HpexW7bbHZM8dHd
LYeC+7DZbjaP7v50YnnQmdNtYNuf6NqGWWXdeAc2zgOb+GA/n+T77f60v33aB/bT7fKlX+9Pj5F9
P9tfA3vPUc/1crrl16cnhojjaedc3XEe8/fN7s672/1goXEI2PccKqNtB/aW3fXp8urq09Vh533Y
H3bf724cb+vccDo4nnfn2l8ulxXFur9jV9ne4XDJ+X7YMf0uhxv7j92w3/zgb85aWuSo2R05po8X
zs67YmU+v/HjHf+87OM79+Lm4cF175zv769Lbblu3tmhz9birzu0EKAq4cDhTD/aD4xOvwzp5+2G
XbdsP48Z4WEvlh10w9nL07//BNJzKPW9R1hd9VlrKnG2rInTnv3p/NjtI5sZXnYiR8KJXrPx+ZX9
zP9sbiR2N6+eNvfu/f726D4UPPLWfrj4umxwlvdpa2/vr/vl4TlHbllFzp3HMeCVtnf1JbYPLDwu
ONl2bzhCHy37g3e1HDyuvXM9emkfluPqzBGgvhhpYkJAXPCGFtPMNNFkXy39OjfzoSzHwZ6pEbus
xwSqykZpz6Sf3myFQCvQHZk21tgdxTeiJCe+CpYR0gFd73W3SwXpjGf8VivE04iPEyRS8SVfnitZ
1vVgTUIIsHIoDKmJnS6yqS5v318aL0+vnyOGNwSDDwY8gcKVSRaZuQxzMgxhVKlC9oI8wpVeJYMb
QW9wJkyzPPDf1+DPpgC0a5TMkMcQ10gkSlihQTHRIRKl2lKeMkj2k0PegCC7HirkMjdJNGfyLcS7
0bc5QvLjDEp7XTLzvDoAvRKLktDZxnR/OaKqmqWxMTFvYVzfd9SXw9iqbGc/2aGUsdOK+rGLhsdO
QrVR9e9yrXsYwTtOBBqrNtkjh3QuNfbGFFMbQ+BDXrLx1K68fKBKmuRwgmoEGh5d2CfM0iVhye7u
/Sk+18qq21nfDeBI4SqoitawFalQvAQFojMe0dutWEuOmSAVTtrLvtSQmvh5ynLt5iDcyNYobEoZ
dtF/oi9LVhTPWn1d8mWhq5VCtssUFnH8CCdOcyX0gn5mU7yxUgmoEKx/RksY5mrEQNYGZZ/BqZNE
EmjwDDeJyl8pINYWtJdiCY+X3JXlQenj/sP7HXyraVNeFI9xdqFVXC0JiHVyaciYLIVU7HGUtOEL
SljCHqIf7TqDRxiyXF2/ph7sXCXI6wmkQJLoOmRxBDUhiHo5gcIAgEioYxjbTLU6xkle7EKrOYfp
ed0/E5wZKCXQdHRwfaqFYtXrYplNNqQMt3jWX3rVvPdn/dDD2QdLf7sz1PqMSbSK1LLvFzQWXFEk
1ZdM/soupM58IMmST/COQFX1YJVIwexKSYl0B1GBMnQlM+qgixt8Q3h6fzpf+hrLmWdK4C6AMIPv
UfR1lB2UdGhZCU2bOoVnyujHXlGGlYe6JUWtbX0uz/RWV1VWjSQRcicluHIGELORo86CAdFfylcl
+I4/pUHgb6j9i6G2MMpdXpjR7v1Ovr5DFtAZ1XdgTPCQ17GQEGlraHFg1IbCUnASsRBcRHXaTTAP
3ZlT5q2mdEDHS7AYWN+6iAhq3hm9bmgF4YoeZM5uMRE934rybCPFs6Sf6dmrPUFtDcWBpIEUk7TT
Gt4vjDDnmBqVttoIc5tQw2haJkjl/ub4LZWSNLEAPlida/i5ksK6YCIo5cC6UbqSmjzFhtS6WZX2
Z1p61Z/nmkyNZpDh43hbXv/FEg3nKRRhpIycYKq6PbRxmUNBdu6+359Xi55WFJ3VR3CM2oh1qNXy
cZpmWFShes7MxsMZiXM31UPtO5wGJmy+ZayeWRevO0YWC+InpojblB9fdgwe+T42KjhqrKTRvCrs
4fDw9Xn7fsfWuwuzgV0FWlMlo8UeW+0uKvAlVD4Bane+L95CagYhGRYEKsec15al3AqyccYKfNUk
6fblrkO5HBSXsi7zSJF4HpWGeu6oqSV3RLFGc6yiFa4luDRPltkuDMVT673fUXkVwGY3E9/E3vi5
qcGcvBzPUW9CSBHQ/pS3ID1tyxY86QpePBeROEfzwCbZF7V9QGPInj693/YaP/eq7ZVJivXW6dXS
duk+fszdyMnt74frL2daWb7lV2t03cPVdadEtaTGSyvHyvuaOPdP2vbLx7tzgtwvfXH9VV9WGy4d
h64XE1ppN5HdOYNXbJWj7J5L2K18/tftLOfmLxsb9660wph2eherlvmKvE+z/e3DVWhfN+4XrDI7
tOMzp8kz4Pe9MVzth6zJGwOi8cauPLg2HbJEjmUXjunq7pft58b9ACvhmbNFWublvTaXDfNLTyn3
Sicpem6TqiAHzij7I6Top9kxPsCzvj+zTM41tzpYFHjA5HRpbnK+zhtxi9Cm12zCq2jv2+m2O2Pe
rhNHr9bLyoFNVMgZ4C1Y5jF0Mv6oNkTihMjLM+P4xrny6wa3VnamacSNmS/L39QeOn8XIYxQInGu
5QkcZOeQZeeWp7U6TmJTkDWYRn92Kz0hyuQaGwRfnQ+RG7mEwSYOFNH+cXY811fRapevMUtDkCEc
VNGwcicfmo/FVXVQvvrXpP3qyS6/TPf5ITop19r9mWVzbnhXp0vQjpFeLPMIgbcLuRKrpt9xITq+
bTill3uBazqmo585t1+5uOv+rs6bSc6TtFmWK0ijTbST3PvMIejm2yXDW2xk+9zJszbI1g2uDh5V
QCkzBFRnSznKM71PgW5Rd4c+Mc7O5ZkTe23bWmOYc//S1OB8ZSXZ33L78MO5+/j+1C0b+p3zZV0/
B99cnApLK/MGwUsHNnwnd87tvnONrE6VMc3hbsxpRL3xtxUUeB8p9j3451bDmVt8bZiTSE/VeumL
sFOdwaEM3v5mHI3DOafuzf0N/IvqkIUbQZdXh3KTmFkuLqug8lDX5OhSXIsLT3Wsi8xBtPmmuUbD
ZFtv1Uvr3An91rL4te3VWMImOKXaQNutO3j6x3QTbobN5CabZi/vziEV3trXgDsUvFeQOOBxXt4+
MdIkMUG4xq7R+xElWEYgJ1Wnpy6v3Xi+eX8prvfWklugLEsGb0k1J+UhLxvT20j2w1SdHUFplQ3s
mOhoSHWEqu40n7kOlnPh11VPU9QPAevEyTEN/MeXTaWmrI9yj1aqDxvRRWHlOQB3JT1zva1Hb2mF
oI2KAwI3CqCBl62o0oTUUwPZZQsrzAmaceNQ9yla85OcneIyyz5QOi5d//YoAs5WQWgReACruOpa
ASFW3ZSocyMxXnow8XNMqW12g0BRem4trq8bOogPJ4HVevYQ1gE99Bfr2TKEyTHyPrccOM6aD1D/
wqBZa4WS3KdS30LxnxkoFRBEbgQbZuzsOo0n/6PW5m1h19B79vsq0+UbsMMVqpJ1VJp2KaKU+f64
vLKzwb6J+LYSoSZwVyyf1Wwgm5a3hoGWt2wkWunKdWjFTr2Is7tjo/uU4uhaP8YbNdb7LzW8tN+C
xgpMVwKlNW/iUtHPsRqtz8XlkXgSDd9+wWuvQU0CFJ2RKJWjg6hWgrSEItvIj2WfGyWCgGooe/Mw
lTIWUdSPZw7L15tNYdIoRrCW/QZs6+VowN0vDBNlwE7dmo8VUN0PLdSTJ/jWz5UhvdGSDDZMJ45B
VAHP/2VLQbOIHFvyDJnywiUXUtTuFlMMVzygoaf3J/n1voaUR7aWMxmIJ6p+q7YMccwKiEwdA8pD
r63H7xxawRkf9fWqB8NK/IJUBQFETVxt62nuh6CoWNgmwhm6FxS+cKcmIsUXVgvd4B6tCNjyfrtj
C08IJe7E80GorQzlAoZBoD9+B+EiSg+V0ES7qG4n9/1WXtnjLEjYOQBwmctccc2sxg9YkxLPXe/4
QujbY28iKJIFip0GU3aIurnwjNRPPVmM1SN40fRJyybpzEO8MYcW1XNLzIuAMJGV1TMMvZyHU9xD
5xe3NoyX6EoUk3imlderUhUVA7TiUohMoclqEpNJSYwWGLATDWV+TNVGcns0evdZN54DT73u0AKb
pXRmqUoDILe6seVJbNJZbhEDmqPgEBfCvPcR4HPen7vXZ4kJvJoqVZIrFPavs67Qq1BiPJmNYwhR
7ooiFIcpDI47ElOCZ2bagCTA2PR7X2j+hr3/l2/jvwZPxfXPi7P593/j928FfJ5LfcDq138/Rt/q
oil+tP+2fOz/vu3lh/79VD7ld2399NQev5Trd774IN//t/bdL+2XF794eRu10033VE+3T02Xts+N
8KTLO/+jL/7x9Pwt91P59Ne/fPmeMSZR09bRt/Yvf3tp//2vfwE/KbNy/uXXFv728tWXjE/eRsUf
W/THvj/98b34465L3/j005em/etfBNX6k4Ad1ATkc2BBATL5lz+Gp+eXNONPTkeLYD1/OMAWArm8
qNuQj8nGn+LCOsE5TVEFKwmzqCm659cU5U8gsRACUt25ZKKw3v/Pk76Ytb/P4h95l10XETK1f/3L
z5KWX8yiZyYDAPpUT3BiE1NfrVRagDYQpLzXKuRcUI0/Kd2AdBZ11gpxgWvUXiG+R8hCbSjihJJ5
Ti17MusGqmfRzERCxS3iivWdbKHtYuuQWaLCXWhB/QX+TaG+nv1GTBoXskyNIsY5U6bwS5Rgp6n7
AQ0i4aPZiMhiO1qvDdFRRG1KS3eQKaeDaktp3cfQewp9I3zPUcv1TUeT4RbpkQfVcv9xyPMZMT8U
7uoLcQBPCMmv0qDunYsdkYU6QJVGzfPcOGp4yVcq6bTaNfIAbTSIUAa0ZSq/d5va4hsjq60vzbiL
WkdEHeQ6zZThx5xRpeAorRl9gpXSMJEtQgoP0sXCMh2RXOGhFpXWd5PGCE4TRfOxncSW/k0ksF5t
sjhMKB5PI+suygv9o1/U9cfIb4s7ZGQL1O0gR91jifKpAAbtu1iXqpNBlPfIqGMExCJKwZ1UA+5U
yjp/jJO6+OBD7C84GUKyX5WZmx5h5Dr8AdN+jeAD9MuLZtYSTqWAHG0gZMwgnUbhfFxEwqIvkRKq
aNQaov+9UvL6ZhaVUvdScxI6D3W8jFKkMSqvzWBRQ6rGQQaP6qv+ZWIOlmwTJ5o+ogadwIpqlWPg
CHpMXgk68yS8ECIKHum+rKCNa/UwcBpoysJwK8uuT9fuYuQozI02ivKnUkqsD8VYhM5Yp/qiCdXr
l+JE9soOx7G7mPSphV05gKrUMeq2vtMpqc5hdxXiE5LIwaXY1AOCdH6HhEZVf5qsLrr0URy3g1BP
4cZX22MUJ4luK1MP8USYamprCy186naZIlHvSHGaXlKaUiz6TIjy2K2eBamD9onwLagz87YofMST
a+qIr/Nomm9yCyS/Vw1j2+8E5Nq+U3cpfcjErhhtBIwoI2gM1p6DE4kWmyhl2hEaV5Ts5EJCiL2v
ho+I3jefhSrRIIMfNekBPfRsIYkqwHOk3QjlAIm2ct+B2KeoAynZO30wppOhZtNlA5C6tgVIsO+i
1pJRTm2zyLDVwogrW8wkDU+NsAiEDHoyP8EgQ8VSkIjCY2e0/SeYViGJMJouuc/hBr8rUAYoAKPr
/hHdtUK3xUGQicKFeQYVOFIbcEhGY/AkzQUSEBE6brZUZ+mtjvTXV7lplclFW0X4LvmKGqIcH3UP
FUbnbd3rUegmQypfabEhYvChqQBP+CQjwh3JcvB1GnrxSxRBNCz1YYpgvDFat01I1sNpK7EAUB7m
KNPAJp3tZEGePmQIhd03Up9RaE5J9EMVw9tqU10/B9DJIFVn5/44fWnQIqo8ZAXUb73ZUbSKgORI
VhJG/QN58AHlLklhnK1YFz9nlUyps+kPs9cas3TVzVpx3VRzUTiRYFLWqJgI/SBpX0EhGlCbfBDU
sWaNkFDCRWhkeBNCBC+detQj0o5wug/QtEfDV31AtABKNXh4bLmdW3TNyhK+VNFAZpWBNB9R57Ie
UGwDqVBYTOFFFGj5sBHGuLzK0jxH8L3KIxZrF1ejV5NsTB30v9m1JW+5pVg8G92S2txrUMBp51pp
rQtundUUFshjjkylhb7O45jWxbjFeLCQyZbKoXdCtY3Qi/z//Onuf0f+dCUHfBOXbcl59EyirsB/
tsvF5v6ZSF2LKaLrcxRU/xGbehXD5u8g+KfI//ls6jPqKaXTT6luk3p9SaleooSlOVzi0N7+A0p1
rvgA3p2RS+wFpXoZdQutaWnGj3MDn/OJG+i/iF0dgRw1dI2uUYf7/0KKdQHV2ivJl2DOeZtivda4
4krNjP9HUqwLkth8QAyrjVD6gmcd9hck5nJlGlBvVNLa/g+yrU8VQBLIm4Xw00/K9arpjOBm6Nvq
O2b0cCfnTV8iSfbfmHx91Ae0FWB+0iDSX7OvB8iKda4sTM2P32JfL/Mmv46m3Lz2xSZGpuA/yMNu
pJU4ezOypMJG8CeozfO5MC+yDA78aDNMwfjJUmY/24yyAg3CL5zsA6rFjRc0op+i9v4mKXsyGwUk
aIiXHn+Sstey3uxBaA+RWxWD8qBTV4cpFhkwPEyVhdGDHrG6nWYtlJ0sM4NmoyGRgJARyMzraUJB
cBP389w53L3/CTTuepQEA0KZRZvHd8OvZO5oHQYfOoMWX5C5R6g3x9i42k9g7f8Lv7l/qtuufvoD
t7n5Y9Pl37+0UZH/D/Cg9YWF7B/7z//rW02I76cvvjjcz2//m8Os63/q1H9glUgSgOBnXOLfHGZD
+ZPyTBEUERH8Z97HvzvMxp+UIC7Fw5SLUpFKGOrvDrMk/QnjB8gjxSQ+CAxJ+x2HGdI4YlG/OMwK
2GuCLSSCeEA89DX0JxipbLeGQHR/CvaKEwIZQ13l2gvB3qQz4D0q1dLx4yg6Wuj1HIreaq8TK6ke
/CozTuWMd1TC3XqnWhS5dkU6pPaIHEHkzmPXiM4Myf8GLd1FKm0R51CE9kazRt0rVStRt5LRu0i0
7JuwhSWwEITqE2HQ8sEqjAAwklKJuiOlGQp/qZp+h7ZNexoxAa/aQQhqCKKk8GCA+t3Oqu9fp8Y0
x85QohCiojwOzfMCvyy0eQD9rSabdJhNh8h/7MlpN23LFhNdgAnuUKhdD2A06eXLIe7qmyGaQidP
4+SAHrH+46dUcIU/eIoTLdniWNShLVdyehlPgrpPhSrYa9LwQYYxg2Shkvmf5NL0L+tODw5GbFhI
Wdf3URtHnthXSEcWiS0h4LsT5jm6nqE0O5Sof91WSXodhE3ilehuXpV9JB9VpG0/+dWc70YzMlD/
WGSHR1EJPjbEDiKEMjXFNfRW2LYImtyXLXp6dmKZH4cYzvwZyQ5PVYtkh5pT5Y2FQFC06ZDcI/MR
mBgzQDzzrgjIPaJU40RdOB1LZHo9wyxip5r6ed/lgeVlSFrsq1C6xXo6wLP0qbUQFlXi69hEFTUw
Bt+RE6w+CYE4NAsWja9JMxdKyXi7kFsh6ZLCLRSM5bhhKmUblz09BG0eXsAns6j7QXFkyVG1katZ
dNVEr5Al0ptN2y60wCaJNX1EBKk2CnkfIrf3FW3MzkMgUhMdJYyJ6kwjqkDqiPa4Xin+CRnNWymP
FNtUC3vMNKcO0KqGtKS6nWox2MyJON4Ks2/sBqOd0Kqlv4mexuilmL3XUQt9QwvFrdDJI5ERKUAl
Ney9rC2zXQylvV2ZfeH2LK72Jhu1wdxAkYu2YdTgr8dGmPbaBrW9ZDr4ndQiFaW1VqN6/TBYkXYV
EBnRZzuokaffZZUBdw+ib1aiqJukgugJLTkZbXPBVecqLKRjKSGUgaiinCu1TlgkT5OhvZ1QNpuj
Cx0Jx0S6jvUo3w+Ev1ylSQq3rCuYUYHtP5mEf1w1SNRNnTXRRTD1xXc9nKsPfqaPrphM075G2/ch
i4MYJTJNtK57zc+cpmawQigLM7sKw8brTLO4TZu43IxqoiAmN/nKTqoH/bJL0yQGs14Jn5HE7i4C
CkjRkFfImY1yeiVqUvI59Q1riwBC+TVHzHSL8I1xnKtmFomG+ck2RBT2dh4DMHoaIlsY1FUT3PeD
ml3oc23Jmz40OaSGpf7cbDtddmi98NBS1q9wrsM7MFzVrtFri+6XEHQGaEcZqZULbkq9iTfHqnaI
+0nHIffba0DEcAgG1r1i1tWlHALnQQqWQm/br7vqsyamyS181S3izBpCQmYrf0cvevo4JalJ6AwV
1UsqF27mXAm9rGPD6EYs30GIkN0azWxcGp1YeBHMy9ei0imfjGKGgTEVM2U3yIixHCS0UYkzKSXj
mDeh+iMETH8PlVhwGuR0VpwmzqNPoyA01+FgdaOttpJxJ6oEJtADrzm4glL7mIfFtqgrpIBRzc22
cjyi8CQoQ26HQmxtERiboSzMlAK5HA0FzECOdcErRKG5oqQ45MRMkxtiML0tEi4FFBZMKBpCjA/0
NFdDaM2Q1jpVfScXrlpZE9EP8PV2aAzRY+D7FdRMOaHSoIgQlg3GGWrEVOf3uFXvZb+xvmSkAP2N
jBjeUfQn7Q5ac+AusyheWwhP3s2hpRyiPlK/DLUlof5sasexSWWUwSekkuEJU9zRyI0f6GGqhHPR
d7pG2Uf29DhKjnC+Cw8RmKVqG42CcQV5+LRRlbHfcxaRFW+6qdsYk97cjFJFPYs5ahcRa+VbAZX7
diTSWbk8KrHGsIuy2FWbUtmLfdm5akqaDxx1bzey8VXUW3MLAcbYoKsWtrylJ/falbLiChIi57Je
hC7EKuUuFrTBhbig/aYPXXApcVvaY6WYVzmqM0g3Qi91hYjafEDvfbgxrIQQJ1KOINX8GM5TX5Fs
SheyW8GSGm+MRJg06yjq9q2cCNetZJJdqmWlfILZtNiNTTh99sU6O1YKt7RTDgFytrmWH9uJWEyb
lFHsWJmpj0Q/2/YDUfAotKG8NrFqm/STD7Wxo7VSUqIcZGjbycyj22kuxOteN8otzBWJZwp6fcXR
U16IZTq6QtIQMUefrCFYo8ez8c2aWrJPdaibX0KDAHQe+uLVoBuMapYsso+El3O3FRr1S1co3Zba
nhK1ZSO4QhJdOGqTVTtiWbahWxFD/p516fhRZVNvw5BLjQSz4X8eksaH8Wk+dqWOdGGG+z1ITuYT
oyrkrMkcUNmHSpRPxIwstxzGz8BimwMqXspHw+qhVewaU/oEwXPoDNzCD+JYil/zUZU9FGG7D5x6
1VUS+ea+RAL7Wq7gsgpRWHMkI/sg6fFVJZWB2yAvfFFqYnLM6rLdNJGyAx90F5nQkLdLNn6Thvlh
KUfxI106dpPcuqPctRs1UNGPX5hA3Fj3mwsx1LNtYFTVlvB/6mbJKB6bQYvspsoKt4pMfc8eRmtQ
kcNdLNb6IVJRPktg4PxEYlByapiKkHiWpktoiYoD6ntQEaOWsx0bId5FouBvfGiE76gtsDyuKcuZ
dGW+RupmOpWxFX6CKqa8Qi4wvwONn281SNe2UhLGmyyXJnfQ/WTTxb5+mOKiP8GpF11pZm8DtO42
7LO6Q+UcmUJJuY8UyaswDyaTYHqdh0d8k4OZhV6UzBvNr9x+MHc5KhShSLajfiyVJylp9RMIATRj
OxmpWuTa/zd759IbOY5l4b8ymD0LEqnnVlK8HOGww297Q9iZNvWi3hQp/vo5iu7GVBcw05jFLAaY
XaEybacjQuS95373nFbvbBioDmnwjF9cpxKvY+PslnAZM+3Sb4VtsfcWWT1nHhiUO66dcyjeYUsg
+J48rDMgqA8fPJMNMMKzqay/47CPvxkomdT1pt5mjTPhC8TgnCcEWaekoj4yI8LpRLsRz6Xqh6ca
9EmmI5EjN83mARIGOc8/57mzB+lDRBc9nsRMLQjrRHDRK6KDeea1SAvu4Zq0FU4J99DS5ASlKnbX
Ouu6G1oZ8uUg8Cftmek3yPfWyFAsnC2OAAQdjobei7DYthQhdNzg7gW1VL0h63zaEIGsTgRqFzco
UPWHVs68HVpFU2iy/kYUaLUmBwHEhZzsuRFzgMRyyLxQ1oMN0SPLcizGZWRZOpRxxRjfDpUV28mR
7QUO2qhe57La1VjJuPGIGPd5TuOHeF6W3YCP6wEOcigL4TRZiMDcIFuVpYGogswwFeyChZEbB2bl
+CuQ2OfS05kyLs0KWYjEb9Fz9nPsHvvWfcNE5Anxuq9kZaEQ1446s6soYjXJESO6IHGD5cKZXuNB
4YVvBsRv83ywWU/c5WHsBeJ1pzLPEBNDNnpuq60k3YtF5nZWwxw3wVAM71k5YNJfzN+MDflm7HvA
qp6+JSI8dvNYbuBTolPUVAKH4XjnMdRnYcHLxLfBGc/K2QnHAyISfQQ+jyKdfIu8Fg+3GgYCX2Ws
cCTrkYKjwd/u6h4pkp3zPsFBrSvkc9DFd4vbt3skVy6pK5GTW8JRPeucGkgwJg74fyBL6yJFj85u
uFjQq5StendG3n4rxFKWSYzM0/1IvAB5qYCuwhIWhPDhHbdy8D6mLm6PYy3klpEm3LKwj3blVNYP
jRAmXUYH5GM5PSlPFGeG3OJt33q7kERtIhep8GcIoh+98ITZjp/Mk/tGGdbyYG1T4lBunu0wHwak
3yRlQLFCuYxJXUM56Vcb2pEXCAlXVcrhyohUHrxuLuXHCZOnhxpzsy1iGJsNIeVwMAh0vVmmPD4U
MbqtDrfKDhLukkwA425sXjvbcmrmjYZ7fzpPBNF+BttBAJqmxwB5MgdSRwl8dfWuGyLU4bm6j2T4
AoYCVKKyyEEN+Jqdngn3ZxkPMFzFvRnW85Oyu8hp3KwT9XzswnLaIE8bQcjBfTl288azg9kLBMpO
qjgE3knDshXfK9JbR/6QSCSOOlewV77BrTvvGyTAPcJJKT94XuAgX9uKGTq2O+KaR2GHYOOI/g1F
+9+QUrr/YwgCMogw8v+vJZTHz2b6/LcU7AN6u88/iymwDVy/9B/8QfTHarIbrnaTMBYC4vOf/AH7
A+Z/2FF21gWwVRj5TzmF+n/E8GpCfM4aoAPvwz/JKTT+gwFHWl3oYJuFopL+T+SUvyA5QPPWn4zF
ughrYSui98/gjxdqPY5KyazxPDctoRM8BXpie8va+defXqG/ow9/Rh3+guT87UfhH43fCqqN81fd
BsydiEL48Wc5Yg03OSK5M0QD2H+xiPmvfspfcApk1DSTl88ywwAwTGd39tPaxr//+18FL80/i1D4
ZVD7wS4PaW34ZcK/Ys8krpyadigRo5VlwG1vRtib18u5RZce3nq5B/Chu0IQaJMARNgrHEGmKygx
xau5/YDp52/MZRyOjokMaNsxgEUzkFDJQqzNoa6W+T2FoWacGkDju1B4UbEtFm6arBzWkFTiEB8p
qh4qG3QAvK8TFsxiyTq/dr+pEOy9KfT8uxZM2CzuJCIe+oCXLJ2NtNi4EnISGTW2q/ZYzMUFNlGP
/AxB2962ygV76edFEaJuL9U3MuUKFBYtrqVUoQV4NKiUBRJxffrcRC3HfKGqy0Ry8D2psXzAvRFK
V6dto0qdSapAoRdOKV49RfWaDa+jIkMkFmSnQDW0yGAlGdSpXUJsibiON/30lTeplINyaVOL8NoX
n5Y+MqpNQH9N4CxvGG5kdCkzLT/x/SnqEldBC6m7BR7DcCV3ZAYX2JweWzE3uCxLpKSHXeh/OmUQ
klWnaNBkYlw9pxjjYwo/VOO86heNvUVhEoUpzNybE/KFjUGG1lR4yLyxRKZFNKhoX5DAVKdl7BF4
H4TDiLDpePSXC3G5dtK8CfyPXBqCFTdjhkszUbSavc/wOjszGRmQG7vcOr0cXjjqMOSkRkv5ZKRu
v9AcQ+Ki0mBmUI4G0bJVVXduqkbfDEc3aEpgP+CDvCMixRAZMODN+fZ8GT8j+FE/MceAtjCIU5ss
fuFu8dIRgd24tZQYHkzfth/gCct7X9rRJFMR1C95FfUfFKFgTkqBhNw1INt4Jjo3eKkc2dzaMpyO
jSwiF6RSo5YNF6G642iCln2XT9EbK+LgaxgQ3r26AJAiAwPSnpBX7t66bVAMaDqr8SkWTfU4j3F4
aBuJQNG884e3WCDePctDCBQYEZBlT6pFIMrb5MOHP0IJRvLj0lSopyCPJAIf3c9ZlxOuaNoNOUpB
jrjzBYgVSjhii89WgMdGTPHsD+ko69ZNAluyGYTe0o6pjx5kxljIigO2hhQ2g0CFoTBGkh4GLEaZ
C1i8GRURrVvQOJbOyNz2wbykpNbyc6Smu8xtGPyGxQHfg0qAdgeGhryZvPhoEWGMh2xwvFceKvDN
qgqsgUVjAFtZCgBjSBYkoVxqqEd16lnPIlmVA1XcLKB8VIKyYQLtRYR7DIxx7oyvPOzLUzv1KaiH
1kVRVg/vY0RGjhCccvkVEANxsGmcDlHSJJqctK2IgCrdc7NRnjMKlOak4xsNAgL6al9wMOCSkA7L
4iHy26EQVJ96gg6H0ZBbI7uAINc08eeFHCy2slvQFI28TB0Cdje8DSkWMicwqKnWTV3cUDS/DAns
Tv2cE6jcW6lG4SYOLSW27WdjbQIRqJmwtQ0iEDnurNdZr2rMzsKxnNSuCnT12M+cZTWOoCgV3G08
iBd9y1KF1NkxNWEudNoVnUR9RizExwrNhoDUavJX4D6uyaKqYMVORMgp3lhsadNdWzYcx5OHuFYc
Y0v77uTr41/NwhkyPIrRs6jV5GwKQC0kWRagipu2ukYU04GACmcVNtYGYsLfPm9zefIbJR5lzue3
TrXhXShHFmwGy1sYJsRNjmEahZjVV0BFUuzTlmEaOnleYvhqZbEz4TLs0LW5HWD3kuZbRIbPQH3g
xnBxoyl6yDlp303nBXxbMA89lgIA9DXnHtzLvVIjf31WQOUsqR7GRbtgeuzAPjsNV5VkjHR/QH0I
V1/XN3gYKFfOk2fjDqEpJUc/Dlny91gV4h1cDwTdaWHPsnXi3wqJ1EUK4xRIPJRJsiAlvoSxqOPn
Q5WMZUxf65rmd35pIVRDRafnLloD70HEAmyJC6czu2jlXdwr+tJoAG8gvIYQ2uUVj5lqlt+jJgU0
43Zz97C+PjPMCnx+CmcKBmupB7PhV+QGNBHwG7ST3XlBWpreaosRxLG+wjo2nOM3rdzow64sT33F
emA9gli6Grd9gKy4BbIKuH39NbVyBYKucFAlapzPZFihoTys61/8ihIJSPk3ikqLG/AKGwUIuZdJ
NAwdUkpXHskfO/ccXSGleuWVoiu5NA6wsvGuQFO4sk1hsyzwmrgiT/NKP40zUf1GrkxUf8Wj/AbV
eNIvbkmSORbybbjCVIAv+RNbCas+auQeCgxmOrnFdmYyXHEsiiLwgV4hLaAS1YMHl8/PJu7qL93C
sxwi8op2eVfMqyIzPTe4qPMMthPsocE58uZHyseO55UTgxy5ZAVVHlRGWxzwelUPJF+5Mn9y1IOz
wmZYpUdTbK8MGqB38GiCqSZABAUwNXwu4FYtV3gNBFX1RMqVaJtXuE2bQnx62MCscJM79nvdZkWz
eWXiWmeq+kRfWTkwhTii0XPLx+FK0wUrWAdbT+i0K2yH+wrcHdw9ugMS5tbVd+Zojfd1pfTAjNO3
sICFJ/KogfFBTNcv3pXtK+rIvxl97d9a2LUgf/XKAc6hJMD6/sYHrqgglDvnNyQ2tEvyyhLKK1bo
jAAMr6wh6YEdBn5Dfo1XFrG+cokR6zEdclZcsb2Si/xKMYor0YjsLNCNhVFlABQQ0CMRwB8xDMGk
a0UilfCGV8uqeWNXYDJf0Uk99tWdf+UpGa6oR3OlLM2VuBQrfGmvHKZZkUx9pTPReuZpuyKbdV6w
1+LKcQI4o4/ySnf280p66mLQLzhb2HkofZCg9kqFYp0ChGh1pUWboqihHV0h0itP2rFiNbFaKdNq
LlgFTJIBxLtyqIY6Yt6gt+8x8VxRVb5Cq0vr4vFdVpS1YoE5xnpWKHsK3oPNnQlE4eDKwPp+Be/j
ZkVjqV0pWU5s/xVf2dlixWhxdTcfyq1Kvq1WzNZI6mLtxhP+7VwO/R0xAHL9joYlEEVguvZK7GLc
1D7GK8bbi9B/QTkSPUqG3zexV+K3iqfgl7lywOWKBLOAjTyzqOZvcMlGUTrjKMcnSC4B6qsVK260
jkia943+wZKYuY+vBHJ+hZHDDrKwvjLK+sor/4s+4q9dBCYOax6GD/8FbF5cXd3+tGhuELnQDF7Z
Zn5F+ktNujhbsdpdjmCt1//+R119N/40NodTsBMgkQmtCoh2TH7/0hghxHoQTS37rGx99kR90RKs
fBH+0UdQFIGDLDneOr3g4qk9ry+2cecvPxKwCLycfNq91AI2/E8Y7paI+sGQi8A1zHGPxuj2qaMq
cjK8o/QbMkmB+10uDBOHcS5/4KcxXmLPWz58Xy9l6hm/xbprW8WfRjHz4RaY+wG8M9FlkjR/CgbP
fjW6luBE6GgTqEAwRrm+Gv8vXfw7w1YCmtX/Wrp4aIfPQv6TZvH3r/m7ZuFHf0AMAMkBXxW6gh5Y
sfw7AhJ4f0RY4sRqAPYlriTHP1Ym/D9wGSEJIoqwzYQlprW7/8fGhPvHCoTgOyI0B6zJ6i3/P9iY
cK9LG38iQHwYT2FTCr54DJmJCEH5q2WOQHmA83loMfMufAwX0LQ+45LBesQQREMGadl0yYg0lM8y
HMOfAG5IOI3nb+w6boM2cjPUoBhOYbdr7cAiOOr3kPsbrMJikN3jM10NDiS9rsOUszV0uKWTCxW5
NK4HVL0uLqPx+MUobyZJZPPpuPiiv6h81Fur8wIRFYv3DZs79IxYYywObqPC89ST1zjMi6MWuP6w
zOGiqxnH9rMWeYkjbgi6W16V/TvHKP2Ma655hG5TpjmpBE8QEelsKcfVhLYkWkCGuBpTa9KF8w1z
8uXGQD99ZxITHpqz8g5Rn+LOnaAtJV5hGCpUI9HdqH4sbiVyqI9SSV1miqr40A3liCulDE5k4ohp
Ig0OeBTc/JcAnf/U2xoaNa4lrDHQwZhdjPbosGCE1iWxa4OtM8U/kD9NAowdQInAmI2uoHXCeWHv
Ki8fof8i3xGbAMDhkxk7Bi/EYsjG4ZG7i0acNXWMtkWovN4UWA3Y66Yoc8RHo3LEcHdpk3H2YmQc
ViEsmFS9a9D2f8gg71PmF+4+xug+xJrDbSib7iBZR0+WTSLGLkrADggVIu8LBq1YNnPiXbymXZbV
XG6qyCy/dOTnL4Gj6/X7vU6t/y0x6LoLq5x0aMMq8hgRZ/yFDMluNaifkzAW+hATiiFO2caDm7TK
F8euqfSDVXW7xVjCwz+aby3DUYroVQVcQLIbXRTdpsNxv8HICzmwvsM9cNBN9FoqpjLZ+uFNKMr8
iRVTcNOI0W6hJwhsJOR+9I4Zk5c6lDunwZ38HdiT+EbgQdwYq+IHXpoghYIHmp+gwS7Qu1i88xVA
i50f1pha57bYWZXftUQWF5+XFmPipXiuCm/aYY1Yfrl57m8NjwNcQ0gMTkoD6l3Ca+EXBsvNZQ5q
kdbxUEOjj8RJ9ATJDcKND003OXtWLcgt88rUVTHwDyKpTjWDGgWPxRFXuq5ue2j7aVd1wb51c/8d
vn3zV1GXEHpM493BeahC4d5j2ubXeHibYa7uFfcak05NRI6kNUPG7ZTv5GSGF5Z34wPyEocBeeYV
8ZIG0YK32rot/POQi/RTEt219MEGI9Kj5zDntHvADiZcIInmQxLhWnuslik+ibEzTxrjN7SUiuHh
7Gz+Co1LfzvT5D3XwyLumgpctddBTMOGn/eMFccCE2WBWTqJI9AwPkudpkWRKxqn3jkVLUzWGssy
n/tQpGY6bJwBe+GRosObUylQTTCaeB1hjXTWISNHjPb0t+lIc2lmDK+xjIV4MexKHMG2iQzDe0SM
r7aZ+xZK3wbWaxFWu9r8DH9QtYVc0l9yrcOnuR9Jnzjgvy5j23UbLO3+djywQUnr5eZpRIbYpcpB
kWORtrkBZoMOGl+tv1H75q/erJqbYZ7MmZim/myx0YihLuANZcYxU4N2XryxNU+2sYtI+FQszx1v
dxg9l7+WFsxaUnmLe2Ey0Pf9yLDW4nL0t8aGiCZshYP5nh/Uj32AQllzQEdodWz5mM+eu5v72Hlv
sNp+7/RO+Fpj+e4BnyvyXC/KZN5Ap696iMRWVXP+lCMU8HWAznupIyyUbprRbQ7hoOEN59QAWC0I
m0QJ428jDzBL1xL0IhRjcWQGQEsrXpcOCynYq9w3SBdMGD7zh7Gq+9fCYFgDBERkqISBT3BWDvtw
NoD1EJ6rzrlCsuKETa0P5mBJN46bwwj/s51S5UyTabDhYcQZ1iZOY5rhgOHrvYoq4FkIR26hvw38
EBt3eKZk6DLlkeXYBzL/G+CQkR50XBJ3Ml3X9Z+idnJfpoIjILqkiz0hOGp1zrHktvOsu3GCYd6i
JVx3z0rgYZ7RuMqGeENmTKWlG8VbeHrNR6+LYp54lX6re+3uW2QnbstF2BM2mKbzbPCHxSgxxXVm
9iQFcdO47sCEDYru8P71aYkX7lyyujlrLxebdij4Te0Vdt8WLhJVyCLKTcmq6Yydxf6Ehv8RfxfH
a9ceg6gGYy+7acYcH29Jhe5rB9yN/kYeaX5jQ0U+RFHEP2NfygLvUOsfrUewAQYr4RPLV1anRrhU
3NZ3sw7qn1JNRdr1Q/vULhhiW47zlc/l3SJGEIwSLaJE3XLfuW31yXjprnqysxndNjzUmqo9kt7j
vTvNJg2cKDhakk+pKoSXUNeK367b+fc19i9v3SmoN11P850aGcF43ztVzgjDEW/O084bP3m4CMwU
6ypxSNOeq9giMZyQaV+EhKYCQtxxgEVOGkZVfMtJUR5mZ8YGpukkPhWL+KqxlniOFg0PHe23h3jy
hy16mH7r4H1+Q1vV/e5mr7yNZlc8dePSnlEK8APUhQvpVxUGLwsns9pIVjqYetd4AGYW7IrCoxkL
LdZAXPRrTOKWyxsX3GQpXcu2YTx0v32Jomm9VTybMXgX4T4P2q1YILpHOWHbxQXjlI59Lbaw2lCb
0DX6gGpLiiRyIdzkU51C8wMT0UGcTKFXhPvamuLC5rk/EthBbPzZRSDTPFXHqBlhdVBOdF/QkT8W
RRCnkxO3mQsBPOMunbdUsTxdcoAaFOFUR6RDvteR6N9zZ8BoOVJ6A8Nl/4Lx8pJBEyzvdacgGsBY
cD+Aitng97M3sd87adHU5mbglYdnnTnzxarGsUnLWr0RgwXONPJGvwGkbc4FzvOt19rlRrh+dZh5
o16x4+rcu4sI7pCRpb+IlUHGPeY9gFDA+LcPRToHFjuRjdwxOAPsIoSQ37JKvwBf6FO/Mh7irOsG
GmPsdYdB1d7WXSRU0AkeqzX2EvP5yboFe1JDj9m5kxfdsc29Pp2ARS68IDeLEgxrYoSBbqNTcPLc
ku0DikH3UtLpiCgoX/agVMwCWslgBJWit5YY5xAo2tzw5ujxpcyKjubw87JNvwvEABsqbOPLC2xt
cSkRPdVIqOHRcGooXF/nEZcmQbX0y2ivdpKYdyUYjUlN8DBx6YGVSOQDFzJoTEowWj918RB+mgIx
lAhItdsokNGXP8bgofPoY4E0ubdTay92rroNKsDi7AYTMDTF9gxAAm6EQD0D9Gy2zkDNjzMRnACe
D4UF/z4MMuCLcSNpI19E5ZlXjT27Z5MjmSoFUjl/4vegG1yrWGb0Xc88FSMbt8aV/aeyXnssgDO0
aR7K6ttUDkMCY4GZDPa969cC8n6GxCPgv9AZ4BgZ4cqqQwx8koGG6Vh3AGFKf97JSge3c9R7a9kP
0jqfG5qITuTvtmroZkAJ0SRKU6dLS59j/y/Pe/fFA4BxANzDth2fmqMTR/Vp5iM/Bk2nzwEY7894
Wshlgr/i75pQeoAfms5C3hBI7X3Hs1wqegLyhvlTrTia7AJF1410KJjroPVAXbtk2vqqUecIEGKq
LG1+NWDPs7Bz+k3veOO95IO3JbqOC7yQbnwys2gR2sRme6oo2EALOvfZ9DLfW12wX4Ek5dYny/Rr
Rus9bSEigqAsZ2dXumrJpnyaDroqMGFUeKZ8CCM/Cyf0CbDKW8zrI+kado71E7KIl0ewwXQlgTYx
HY745Ngj/sM5oHko4E1jA7oRCJrLKidgRYpwnfjXXI3sS2sP8pQRXfuxNANOMyjuG5f76jwIy+4r
W1fbdq7I3s+5fKQldX4oepdzsUTBpUPdfQj6Eeu8jVfhJmhf+zq6RYGzLeuyxHJrb+M7RSk/2XKU
e0YCtsPT0WzKFeLKYcRyQ4G0fNXYy9mZyRlfuZZiW8WSYtCKWyQRPgBkThZ5qEM/XDJQlICuzIJ+
oDF+vYm5Wi5evrDdhNMlCVU1bBFARw+jXZbHJayxA8vw5N2TSY8/LRnmIytUiWRkrl9zn22conyh
eZ/kVb0JVJ1OuXOz3rWqG5+XmN/zqLlv0S9uGDcPXEmb+VQ+LJi5yCU+0SV8rFsM2yL+UBfkG2PN
R6qWtAz5ua5IkFb9gqCiFgMxXLE62PoFQyx30wffRi8KP535d7KfZpuMPoHuamp1lCW8pjporWkc
A1Hu26BN3IrxJ5K745HNur3DiB3gvy/FTnX5eF+YMtrNmscP7TSSrVtFbBehnXiuAjgTTxGcG402
N4I70ZkPFGR+uJxK2RmVEsnGsxcO/g13Yn0UfrmZbdcdAOG3KAVd8YMAbWiCcI1ARc3yF2HQiTpe
lXYWK7nRgmsal32A6+KMure85BLWEwhfcwbln6eimuDG1I8UZH44+k8oWyBVTU3/oJ0qBjzjxEBt
hHgAvhkBSlJoDwcsVR9DTP4vrgz6XR5Z42TzuIBCRtCf81yUmq0kKHjPkBerMys8Kt/xEojXNlic
e+ZUFSi2vpjzDRD0MZubwu7IMngJpr/i0QsNVM0c0t/OWUs8LkdvSEZgcvDSkZc6pz9lucYJBiCH
L2Dug8+mhqlUKw0QTDu72yIPu4s1kDi3kW890NE1GC4wxPELoHuZ6bjBiB2iX38eMLhJR+a0L/Ek
pyAt4aD80/TYE0sobtxtrx2202quMe9Y7IvUDGUWxsn+BlWPdxRzT07IfKWZGrXYFzGgYaRfYUSk
CpJnOYTDXWgLKHpo+bEuG2LuL8Ky2SpO3FOxwLLMQN7EhgqvNhjjujtk1i0yi+IOMkMDqKxKcMdU
p3AMvA2fLRzWJjY7qYdh5k1YueGp5Cu2zobmlGvSLKnDXXFYEEHyJMMZJg65KAMwamy6jLHEs8At
FzszNLhsuoiEILcKfecwDRl7yIt9WVdwy4IEgJ+hG1ywfj53m8DlYqM1Hz1shQ9tvwla0L5wncbn
Xwdw1ohqg2UKIBiJHGqzB80gML1r3GEbQydIeD8HIhWl6jMq4X2cdNiv+J40HnWQnfV9PgbwteDQ
XpUZ2lPJMIv0Boc80b5odhDmx69AcHasO8Di3QybB1RW0Q2Ibg6GLhSH2bQWYxPbHBblIc4e6yPJ
AA3uNlA2/9KdwVsCH2mJyaXoIQe0YyjTIEYvP0ksljgt5rYQmoZ+P/EpegRfCuvIsdOPBZaUdjkY
pkclKdZlvGjSaTRV8ogOvzn0C4l3rT/hLESj3GQsn8stGoTxgPEJ4HZb4agb0Vn5TYq+1t9DrmVP
TVjOGeW0fOVO59x7MLz40eFAb4YylJtAMAJ9ohNmX+aDfy8xkd+wSXa3NQqfQ5xL+cPzKb50XOPA
8SLQmBxcdIJNBNR5yqMWk/42/lkm+HpslMT240IsVpnhRE7wnFB1b+HYc0eJqUSCNbLhZFsm7xtv
NHdBUFKUtCSY3kntOYdmsni4OvRUB9lX4UPJ3eBB9MY8NkOv9n7pu7d4IIbjEAX1CaY/fobHE2aX
KNfSXLtwd4CxHSo4x57GXE6/nXbOPxqvX45tZJptqTsHnRmb9yGomoPjoMmOQITCKEvW94Pq5FeX
K6xygZrfVhLjWyJnfggLDZHKOsuN9Bg7wJ8EQ8KlFg8GgBh0cZVj/4cadVtHKCgTjy79N+10vx1h
/IFVrtnL9y2brJvIvofSYvGBjNMgbLHUEDXdCfGAzQcJGvno1OPwBKx4fOB1G28o0Oh9OC3lrW88
dgu4aH5EKop+A7JJL06OXEOPB/kFRg3sqGjVQSlqwS35msVvjJCsd50lDZRbw6hGRAcly/o2cqXa
g05ybuqi8vCKtTPcyRz+wOHHcjcxkqfViP3UZACUECWTnjCOHwChtsSHFzSh+IeYdt6FnLYWY1SH
/PItFSfS2B5xx7Z5LnJg6ZYi3NPlg/t7VGJ+wI5tvfeLzt35FZjTgAflCUMFDByCZWz6lGIbBgWT
rXfoYr17aJ1hFi11u3OabgBIHu78HurH9FxwEj8Gug8wH9T8CY2ps11MW7x7CzYRalgAbUB79I92
naugUgXhRrDM2yh3PgdC/ZRQmx57eBTxxB1Jfluv/uFgwd23YQop7j9secmmmjYGrN5m3XXJgklw
6NieBcUK30S47IThtgTyXCYFH+SRlWj+clOVb5yXCG7HkX6Iu8pJAklNEpsohEKlH5dJwNkDSej4
LsY0Sc2UPLZoiO+5Rv6DKnABylUfxI4DvRsD4b5EbJzvcs1qkDnm2VuimmJjY4ruoBRidSAKgsVP
0EQPByEGgLYQUjSIrQp7ijFwCNT9aq2PRDdjTwm2nbQ5oWg2e+KhPPWJO4R7VlcLJk1YuHpDkJ6o
EiC3PjBxZWS57WBlcs+7HC6HgObdYIdqFVUyZg+QAh1J30MEcQXboZkWF8ndwMkwex32AJ7XTZmm
22g5tcGbqji8DJjEUAu2sSVoszF38RX4nEGta/KSvZcuNDmMQIojblrzFE0jRDEY8i0amwpDfgld
iGZNgFU1nCxg3m+jyQO+RcTczvvRYkcPDcGQs2zoqgYWe8Z8WepBWBgI688oGcjR8wZw/ShrofYN
OdTHJsIFAP5cmS84u0XngQf4cZGe+keWo+2GppnbaA/PsQJv/1BIkQaFKlIXdynq0RoQ2WCRPrRn
2kIIEL5hUKzm5kZEVbTBM6W/hQ/1bi0tcN5HBcFylNLNzcwDNPCVG2A2rGG2lxLAFLdXKXNGEZBp
hA1BsnXjfVzRGDbfqIg26OOazIv6/BWPEn7FqWtuJmLMJpSqwNJbCf2ETjpj8zgmRaVibIGG/Abn
rnoYLXpAEIrp0kfdOQxbd9P6pH5qFCtvhWJ3dWQugByw6VA5TY7eE+qG0/rDHubsqM2avDqVQAZO
o+M1x4CTD7hBoVMkIGNw1K+gi/gP9s5kSVIk3dJPRArzsGwwMzefx/Bpg3i4e6DMoAoo8Db3WfrF
+iMquysiMm+m5G3pxRXpWtSistLNDMPQfzjnOz5mCAhX2VcJ8XJn9b5x6ymiDXLffw7FReP6X0Li
MWKK5OYzH9L8xEDNiDAqCo7Nwro6DSfvSREaBL08DeoDmQjpIeiajI4exd0cpvejQ4OeORyYXgm1
h8u0HoHU4BZegvp1UlN1UfdTAN5yJR5AR9k1i1V1QMNW0s8gOwllFOFHSPVZ9101ka+Zu/Mo+s6C
aineACxFF5JC7Q0R2ryxafLHda6HU3AjArfGkqb7cQFYGY9FK5pk9llos9EStqaaYrY2OF17lXHP
XWLYyG9TP6ovefyUVxFWPgyrqZeLQz906b0hqvkGO6k6qQsH81Rjoo7j18IPZ16yD0ksqp9MTlfh
pmLOT6HnX6+dw43F9Aw5HDnY3vz/zpP/30xIDvH0r6349dvaNm/qRwX5v/6d/72M9X8DmGua5qYQ
CACXoi3/tx+ffatrsdVn5+t9/0e/A+zs34iiYbwfonOAf8hm49/b2Og3JBEmAS4MqV2M/P9oGev6
v/Cf2evy8oTteAGSApS9G4/3BwmDq/Oox8fdYyOrp0cxqtJY94zyXfuldGhUj+Ns5hGxErmUM2b8
vujSNRkNw2hfTZZmVPt9b7AJlQw3sHFl/a6UCIS+YW4f8jdIot5ZH3GQXIrGQWljVkPfXftCK+sc
1X0/33B6y+x0lpaX7+gIJWsvdimx75p6V0yTfzfYm3jG7XR50io1oDLUhG7Fo7ftUa22l9RqoWkY
d6Hw2BnOmcGoosUieShVGwTnY7SYr0Y7tvwRIehELNzvGWXgriwbq/sIzFYfSsrP/CGH36XPVWfn
+YNXLKaFnZriFD9+TQDHheFm8wMzREWJP5VySk9w/bBSUVGDFLYkWHg5MbrBcq/YNzRnxbJI8XXy
HZ7a5tgPp5P0hvrE8EeOozaVFPxFyidG6cMI+plxCWpIpTkTGPiIJ0ZbacT8tzecs2YMx2w3ZMVy
dBqU10W8IktZ8w1V17W1i4Fbj8N4V5tzVr0Z8GKb85mk7PTS6FTjngoztde7YmWgPNRzkB3SpvP7
s1oGhB9nbrP6t7T8pfhEcjdiaA8QXMc25jAsSGbPYzRfWTN/ZZkuosNow1d7nEP2h9Wx8vOgPlU1
vpuvls4oQhDTTo1Zl4nt+Ib2/cTwEBW/277RFevHQhKK2cdtjorwoAN0pxnHDorwR3/CF4woxeDA
VMWoxFfXluHeGrM+0S6C2rQzwrjCZfattwaBbwyXVZAF9CB+V9+rtbfjWdfWe8SdOnKFKs+Z7rC7
ke7nGcqtTxZqKoRKbZn2l4JiJj1Gig1VD/CLWRboBQThtwY/SISnlqhkCsSNoHYgZWopztuiJ9vc
ZM/G1rjXcn5Ss9GfFWVhGi89a3B5HfkU6S/4SPwlkYXI7Auv9Z15N5YGGm3aPU3bNeJmEu+BkLY9
Jos52JrtyUiBz+/Jd66J2nOCKTGR9UwM7fLJa7qXVs8L66dQiuaSLm5wE3s0auK60d0IVIdhNe7d
oBMPRsdmt6QdZSI12TQG90Xv4T1Yg3Xsn4Kstqh7t8223Dy6O7+2lvYQbYtx2bRFhjTIFq19ZpLT
VrFEiLAu5E2A6tqiZIllluNjHcppYVkcNqtX7jqQgv2NPajiuvBbdj9Jo4PUeZvY+0J2Axch9JUT
zRzcVeoEadJvug3m+Ui7rXbeFa7f4X9rv59Lquw6uQPn0ROACm/cvGFQU0ESjOZ6n4bljNY7bJpE
bQdgqMrCvSJXCyXGHMzDVaFNZSWcdWztWWUbi1fsyM4zL7DGAblUwjw4bGPjtXdLrK/d3F2iMnmd
Bv8tyvpxuralb+YHgpzCaafRlB6arBtGWB/fq6tqrp2Di0+uTPQYNvKiEIJCPracfphvqC61vGSR
HBGUOJJ89AiKhUISRyVVnAbVaV1k4nvZaU2B89h+L0pbdhBMHVrhZxetFU0+q8EaIErYZxS6zmQY
82ukRI+tGPB0nFdYM60EbUcxvanvtbYcqJhvFifvipuMMLGDk8/KuUZ+2WQH3ywYB4MBZSUr4iWb
FpoZJV/WJrCys75CAf2UhW7Xn5tTsDjHbgoFHrUaxKiDCl1eMjIz8wtzjZrNwsAGGKuRwtOkd5lQ
RviAVo17D0+rzz4wMbRdTOe1a/jBDGtNVuMZ4WmOvimswBlPRSbb5s5ZjKa+0gui+VfLXgSmvFwz
+GeBX0/LaZGTPnXNoijl7pysmmrd5dmZKHzaMVGb4ScAxOplnej0qtV4K1NZnkfZqo6BwFcjVBPc
+PDI8ncWlqN4EqvHqj/SbNTjSkV89dviJhuyu6groGzNtNhsWPKc5s+gfhXPSmOEORkmbP7YQpWH
h70Pe3arlbdW2dmay+i9dJDRg63UqcBwGTG322sU8W3CkiBHryEXhOOFOTbtDmDo+rXGDIuerora
L9rDLnGpynUJ4dXpddKndjjb/cs8e2hbMLF2TXdrLvPC7nFRL9JqGdmZbK/lJ0f1fShsn+ayD9q7
oPUhFNoYmNgzWm4o9em4MCSQn94kHDuZVr51o9iEQ7OJszO1lvG05tfE/Yjl0yz1GYOQrxggTGPn
l0u+3vs5FMZ95yx1bh/9mjP2S2tglgLoWDuREQ8u4ucd7cCi69iGCLJ3m3EjSQ41dP646LsW+kYa
dcE9D3WVPssQKUVsym4MDttmDDLu2mqLI2CZTWPYRzU5S49sGBuRZOHqbX/Wz1aLnmdLCURZFXXt
jO8WLZjat9ACuCMayyzUqerdNkrcAHvSVYn7AgP+Wovh0Gldjvu8n0N5MsJXfQauwcIJxVxtXcHj
cO5CLN/FlbuOaSCDgzTt7rprXGN8d7KoxMaulrxMIhfKwXkV+Et2LhcZ1PdTz1Rlh40gG74YbjoF
jyLjQXvsFkx4SchY7ryDwZqdZgvSrdMCA8qxhNjengYuyyQctNUg7djSRd4ewIAjAhARX+LOppG+
ikpGT8XcmHvX7psnjX/kAeGxe1kAmj16o1GcYQAMabbM5mseecPJDKzXOc4d8P2PfhnKJjGo98fL
qXcsqpsm5NZoiYLApxvVvf42BE7fngA68Rq8FpMcDkxWEWp5KWveXUop5Z90yhyXQ44CieGFy54H
llFvTSYdWJ/6GMOztU+jMY6qEZ+cTdNCoIdH23MGiGWCxq+dKeQOM/Q0ebsoWNU5x21+hwWZ0dKe
tzOxq9D4J7PrwFfAqnA1udq3sXJw/DlZzrrGxn4WvFT/wtawdYRhYxeewUjz/+tIh2WDgm09BbX+
f64j/R/1W/c//+PHxuX3f+X3zgX0dhhg94xAddEf+MG/OxcPGen3tADX9E0Tjys90u+di/sbeLGN
MBZaPoF0YIf+3blYv20JwgiYkRD4ns1//omOlNf4SURKdGDECUpep2nbnuttjc0PjQv9gNm3GYmS
PP96eFCDyeJeFBHP94Y32O5dX4LrsZsNKzF1In1ac9Q1ux+u2Z+YYq2fjaRYb2nESCoJ+ZMMdDD2
/vw2WLbjBZfOvKGeyjyZij6bD0spjVcemOmz8JQNQsCtrWevaHPqMMGUO1GLo1P0lLbHwnQ0yua0
AHehEiRAdfAvrfRPoPn/3Lf7/R16pLaGUN/gq3h/AJTDHpZLBYOmN8zmjkeA/9DnfnHy1xfCCX+J
eOB/2C4C4i1GDJaDYfrnK5HlmcKbxWCfAgPSYWCphqAnFfjvEHlC/GCzzySf0TyrmDTsgLbp+Xqw
ffchpJLrE3b9KdstvtRlbyiDEa+BkVVed+USEUxUInE6ZDO9LCPjUFs3abQI9xK0wmzfuy3qkj0K
jCWK+b8X42lmtc66N1so4mc+G/H10ZXFah+s0W+fkE43TrJkZc/xUQoHZQmmISZx1lbbrSb9VGt2
0r/VcLCiJCwACp/P0WAw4IQuAupLVW56CLFbI5+dy4q1uOdQuWppU865DlztQ+urWl8vBYI2ABYs
rW4mM+cvE6oWKBEP7CSp3C3yqtSZCpm5PTboX5hF+2uJG9IW6dF3J/xbQrn0jo1dDPPOB8qcH9d2
6ZrnbjTgg2RlAW656l2GrbmyI9YasHSKpCO1tj0xZGvKJN8oH6fKHY0w0fgTLz3aeORCXUhGitRB
AI15MLXcAcmwNxRXxxIKeD5en4DCkjGvxQIVzljxHG0n7L6oopq8Sb0s9mXmsd7fK+j2Noi0bd0m
MgMxXmnXCZShgZpszcJwj15T8assBtBgqadn/K0yMqddTU6SOtgIFOXjhgiPTg1d2MVuxekoEyK1
ze4xw4iPRm3eBqjFIN0Hf5CVu0d3ZkTHYJ1MHxDeGnqnOoWZEA+j3y2v9doM9QN3P3NFmN3hl046
dnuq0gUxDyBNZ9zwHP2Hx/TtrC4tGFQCA6I8CUOyaREBWVF/mUNVclgNidGNw3aGsGM2k4FEyHLd
/IaoIkzWaiPwxDbACCspg2YEJmiRJBQXk9Qed0+BX8N1PXpH0Dg90LPcDR+JbHbrx1Qb9UfWdEUY
9241wQCdkKj6FCBp4qSWgYNSl4t9YWHVXHZqXMO71GrFc0F4zLtZ9yb8C9EVOLAbPR9NZxXGFUsO
nxnrKPrn0GKTEStnKl9Uzcq8WtriA9H9UB8pqpxbKiX/VrRkKuOInuRLFlpyTmxL+WdmFgXzPY+8
hZ+EKlOgTFEZmSeatLB+j0afuCSHTat3XJWJaDINVf3YWoH8xrDdOEW1ZFpQ61OETKIbjDFxQzfr
Y6WMlhaLh/YVqQnAP/A7em/Urwa/8YITKe4Gu3f3iBL0sSiGod6jhCkPfrhYWN/MJjsZhqwG/LiU
nZl08wIi1YQgsybo1dqdtF17PNF8mhenwqOV9Omy4hkG3+7G+UJkfTIZK4S4RVLmn6qcvodVWzhU
e9WlURZ3+awnCIKGQu5gjuQkF0UTHMtaEj+ia2RHO9PwEF5a20slY2vTJTQWYueESh2QuDPb3IJs
r8TdPKz2k3JaDMb2EqkvWP2yL142pxDXwujWksxiEvqJaT1EzuB8QUL5XPl2/rU0JVKEvPIb/Ore
0u4yI+Bgg5VI+w1u0tfHoJvzKyIvimBncqjoE1A2lhmHgC8JcrN62SdyQOV2IHjH+0rshIv5oRiL
B4jzgXFSDZi9YmdoVns/OrryWHrBTI6HSmXoZ0YLuTeVo8CNu3jBoxXOkT4J8lqe52AGZQzBkzgB
TjDQcp7bCfSrS96+Y0UYPrIRMSacurk8Y0G9fjWmNX8JjSpnq+9M0Tv0J/3OPOQ2tTUzeTUxoIiR
qtsXMjJq4J3BeLNEXf/UmuZXGyQhIXEcOS929d6lmb6bMMO+B7IPTrXRovK0Bucu8tbhY5HS0XHP
VJ/BmNkajzbe1JdyAg6TOHUEBDJfUCbqehM3ZatLq9H2GYD/FbxamY5DEDssxr82i6iqPcPM5U3U
6sKfG10eMkkCAwYP8XWIGNmVTpF/yd0gYBCSj6nASWK3z11uM0NBYd1jGDGp9YXC5f+6+C3KDWyO
kz7qELURpu2x/GSPzXAxLAPu3oBGFmwPgrZ614lIb5a/rLpZ87xl18UIDalz7jT3pUSicJBp3z5n
je13u0oH1WMzraRfjVU6+jsjUmBj+KTutY6c7sPhzDBoZIvmI2KuIBK/K0nJsmbB6I2oAtSkSDqX
61ZMI0TOys7Ms9qwwru5KHAIjMYcXZeo4rwEMTEJIcHEV43ShqyMePW8Sl46dGeYlrIMuLkz8aNe
/Ug4SZfZ2P11GY6M0FYhP8fajGoa3LZ4HlxkBTG2uYJZaV7cjGaBUQ0F8xDts2idnnz2XjxCw5HO
DdWXa+wIA8luU4GWg1aumyxmO9tmsoTMjLR1COji22oubhlvKaAAhIu8cFMh3f7nPcN/u0weHFw/
1HNb6M9PkTzxm8h/spTZ3/+F31sBJ4CCg2Yf7mhIrcuD+v8sMVz/Nw/rCs4x3GYROgy6hN9bASP8
DX8X+faWGVIOuggdf+gFAOvAIg5Nx3Ro9UwIOf/EU8ar/NAM8Boe/7Eg9AQ0BBSgW5X+QzNgcvPL
oDCIWrG1tfPoWi+GPBiveP55rNgZMxQYCtCx2dv9OEwo6sYxO40ypt+mRTrMDxfvT7qCn5uC7e0E
LsU2Gx86J7Y0v5TCmIKQPHdkZbDl3ey5JQGhiin0f+FVIg76AC8drkEu748f2kmJB2zwkGz7TPQQ
/uTvxsqw/ia57c8+i03rQFfHioP74udXqetxmrRAM+k2FMeFnJZzBhfd3V9/ll84Rt+vGI5Ed+sQ
Mbr+yjHKw8YeGHwzOl1mBL+YZa58SOa7nAP78q9fytqu/g9O2u+vhfiPvhETIgCnX24WWAl+6dI2
xKYlI+ezbhQHVSH6Ue3DQmCW0X3flIcyX2v7zprt/F1mo9Hum01Pvf+bN/NnH5x5KUp8fmAs+rY7
+4c713WBUgYLX6Io5MNYgtJsiYtf0/JImXb0Wvk65vp1tNLT3E3v4eo9s/uCltbtQU+fUh138V+/
oz/5vsH08LOknXVMrtHPb6i36DwYmuMgHHzjtOQru3Bdd7z/v3uVX++qadRW6GJCADXDoUuztofG
Yvzz3yGfBW+4a3NLuf4vF1dKlacsMog2XzNxsKPZOGBci/4rVyw0bVa8lPH2r1l1UTahfC8g24m2
KF5JyFJXxmT4d399xbbr/std629wdtOBG+YH4S/PFMMJkONshE8WAMXJVHci4IyzMMzBj7swu7y8
sLG8njlTMX355y8NtN1kOWZhPfo14bABcWLpmi/LyRAczZgh3uhejFPQgkj/jAh3auD7N/h+g+Sv
X/mPNyOrbtbnWw6gy834yxdoaOQhhiyowUO3vyzKpj2KSKnjX7/KHy8tSAqe1HxCkw+4kdx+/A0K
E+mn2dVAQOzuzvS9t8kNH9LVP5sKNDE0R8fAlX/DOfuTp1BoccdAH2ONHnnuL7+zSUAOw8e3IJqZ
c+ZX1jioy6hbh+aIdzD3ISfSwe8sisuAg6sQG4Dcb+7r1ezU019fgF9GNzwRQ8LyOLU4RdluBr+I
ANgaiQiNDWFPPm/FITlk32K63leZZpoxyP5vhkXb3/v5Xt5ez+Vie9jRGTH+fMGNqbLzER8kjlx0
ctY4lk8Vws/D4klmeHnQHRumQX/zLf/xSRsCOwLX5ziui4DilwsuVhcxcMrAEGarkZAKZexo84dD
tuLC/OfXkzJpe4ryOvaG//vxhnI0fXqKGhv3JBCiXSjc5m5NzdLc4y5uakzQEI7+5uP94aeyYQh5
xqH7Ck0imn8hAQLPMLm1BxuuPrgFQ4b9visJF/zrT/brN8chxTcGWMA1IRvyY/n5k4U24yoEZ0E8
pql5Z5cb44XzqmGpHztR5Nzh1fmbAiT6fgb+eLtsL8rdwpTX5Ufq+b8cFta01IvrEJtIcVdUZ9uk
wlIEm/DY+MR00+qrgfTLGSBz2M3w4gc2FacDtIzooUgxcF2qQhXWHd680txlMInbYxFqMdxXYmCZ
NC81sPuFpUjzgv7aQtAOBNQBDZYFvT5v7TnFH8i6Q7/CJmSpznzJLdebBbz3Rs5GHth/Ggo0ihP3
dDzRZdQOJSw6iQnyrMwGhxUywlnHucatoBr0vY29dbxz0dvnOOOb/tIOINJeiratO9TQLnQ4xB18
yNxBgndsEbB9wzSFdGzAPh7tWZfhVPSznovSFJNGIy5tPdxkTCqXF9rHlReOcpf1mlely4XbQEu4
R+KX5SxulqhBcNAbUL9CkS97LzNEx4Q1028MNhjEmCCG6D8de32p8xlHKlQozLdhMPbNvscsaO5h
sAb+juCZtCFUb+3Wx9HmiYZ/Zuv/IpyUgNK6vAdFWcr10ZMVIwpbq9WNke7lXyPD75BcD0t/3Y4+
F0hi0LsY1hz3OEOEKEtmZcvwvBoN1sTDVAf7dAPhJAsO7/TO1kjbvlKXsdTfFeMs9B220TLCR7VU
GPrjpneX5aVxoQII9A3Mr7715ihOsdXO45XWkzfGS7P0L5PsTCtu27B+1cxzP0oRtW4s8HFYu+0u
yRn06PFdrzyDE9ybYOwy/KbuOXQeQRxT5XpXswcFAWuICG8NsxWIe7LO7S5FmmKMjaLFOGBTgAfo
hrqB2tJZdM4sJzEk1o3hf9sUOlDzRyvASlgb45vJZPSeKHSrQsUKhxnkZg0ISmlm2IgLKhhvra5W
QiLMGqxkI9BMR8za3ln9kzhh96DrdnUn09eiH5z1rFLp8GVdhQMsmQE2c7mJ3FBN/3BfDW7O94VC
/anjJsRxteQ4d3PCAB77lKTNZDbH8hGj7ygO69o0XjJAh9AXJDfoK7PmkY2ldEJnvQzahO1nVV98
4U34oAJDXKWejNyYXHm7gfkGCmSvGh+OUlkaot1jNUK57ehsucdbbmWJjS3/IQwMSIc501bczbVc
n/o8aD9Zj0AF5STz2/3Mqhs6LqK6R90hcYwd9EanM2CCidFrzWUsojW6xGvsYKHotmldBaeAp5aZ
B2crHl6wWwh58LhWige0xdwR6IJnZvIksmbuxi1ARoI6CHmedF2LNcJxc4tJYVVGH6HhEIUwCsfq
9g1zDFRCfqntpEwXlrVB2eHjhsWUJyWkxjV2aw/wG5HvAD6MPnoODVnJvVHLXMdaOZbcp24XNAla
TkjDBav3Lypf8YtnyjOH2OP5gEfQ9xb8jz4qZn5ANlx52EckvBbsQvQh9zXyV1OgLYAhuC6QCZVT
t5eWMc6PAkzYNY81Bp10wtKKO8QYWEjXeoALIlKxYLNpYOGDbNMfWW+NCSktDqIV3pZA8dqpx5qb
xzox1MJ9nlubyWeED3hcWj025FuX3jeI++DEhjBE20axxrC0jiyjpaRwGqIO8o5bHC9ZCgBxwRCW
8IwS9e3SMoyOLWVNxU5DeZhPAESxJ4K9OYFU1CPbIhEMlhP7jtTgMpzRe2s9THynJqmvc0LHND/2
U2vy5doT2HthTdNlFWlA9JCOvD7pEAw84oYxnuwBwWKcwr7KdnA3cuKyTQRgyVLUzAHUJFbo3GHX
3diQD7KdN5rlR8Oc8tUY6uYC52QKTB2LJQp9IdqQdB94ChrH7KeeVHipVT22u4VrsqvJjsaHRHgb
sO3cBLNGrTzvm7ohMGQk4y8xCweHuQpKYKRqGuQzVyMjqTf3uRMqbYbdDv/SUO4atHw9Apts9Ljj
sdgljbvRy8Vaq2ofLsuE4spucDAtS4H/1zBSLztGKZY9xS9QnTQeE92rqBjqKxd6w4iDJEKk1xnS
uyPnwGLEDOAOA9SYdfKkX41FHM3UHLqL3kaV6Hu9Ux1GvEJE0Ff4yGM199nHGM22irEB28w/VYE2
DH/BnJ+wAECOhUSeA05ZJuHAGU/RB6vmbj14rOwEIqYJnQMObAbaM1qf0rAQtMOl9KodFErIo4xp
uERKT/xZ+HPiSVvtGCU2DgqWh85mNva1ZWOOHJzi3rKL8tPCvWcnLaPcOh4HLZnSy3y5c2FOMg53
yCfbocMYq6P0V/Lf2sH7wi3PkNs1ZF/GfVcP6Z6fnXyCGZeTnoDIA08SwHUUDX7IP8xMLV5FsZAC
FVhGt5uGAaLi6Eph7eq19JbzqVWltx86SbjskNpudYb01FliTsnmGW0ZgKOiyuzwuEa+tODqqmF9
WJQRPfAswgUO7bADl2vAO84GE3uviWyRzzunZWzTGWIGIKXritrhO9NXmegxw/KW2z7wMFVr1R/9
Ga1abGCsaI+Y0xQ6jang3rDrUdxB51xqbKK9RHDIeOOB/VvwObEX/Za72y9oRSNnnUgbPChleAFJ
gzekbl2OPgNLYWAvSNV83z4ObCk+cc1H7sH2OSmTdM2Q08MKyj5CmMt+Apszvcbom1aHycFMhoOR
eDu2wrP/BZ8YeIGxd1Be1rxjFFkbmCWTlMhJixDkOM1d1u44+vBcMMi2TjO+E6zOuEBP/HRsTkBE
My1AGDC/O3nvO7elA+YPKlnIoNjJhgBevOfyOHcNQWDNhBQVDCq+Tc4DJFscRhV+DuUGKGxbb2nO
gPxD37F7rWUSQrTvCb6oWeuPJsUag/WmpNLNI75Ns0nJdymxp9GjRRP3vDdNnU5WHHtwX7CKZvve
xEDAU6Bvsr0o07q7hgQc2CQ1DBlWC5N995vP4QQNRro+7l9znnKOpMyqD1JaEWhU9HtfZ4iMhNMr
xyP0AAuIxe/D6G0cjJOyhqdVLlyZtGnUifbF+NbrYHlYxi3WR8ICkAlVX5Rdomlr9AmS3SA7B2qV
uuh1mowNH6Otj6Gzt/xhdzVfIqJ14tUhV5sVWeqa2OMthfmAb9jDlmPpvZrrLExkGXTnY9v436KW
XupoKQyaKEkLwlFUqejjSOxan1u0SRez73U3bYf/lGN0luXRLLzK24nJgCGBTKvbmzXm813j1KLb
w85zX0WrIvt8EEN+Xpol+6YZRz8AgxC0DkexRamI0Oqajl0ndqRsaFPwNIiHaOwvOYHliOpkkD8X
CMZvW5/nFmOSyXxflbIIXTKm8G3FQ0wpoUrnMVyYZu/UME8aB7LdcRYRR3HrjJsXXAU6OIfHLR5U
Q6EMXXeV5/3GhAXchWUS6V4Zohz0WEciW5Z2knJ4nZJukd1j/g8+08EY7gRKxdt1Ta17GU51MiC9
AxAMgpXvpxmC57TO0HdP1vBZVBgfcc4VmMyqyFivjLEjysGWnmCljJvmAXIIIn3cYq/kK1rDARcf
FGUkVSgnZj/zL/kM+eu4zO5TAH7Si3tTr/aJbytjOVmikNz0nt3orui6/iZtW356uNS2W76MGti0
XWjAjiBEy1Wd9wo6IPpk5NS+2X4fetcW75+HJJzbaicFAZV53yEhBF023E4835okFZ149chX6CA0
2tiLqCsIOqhzTno4BQ9gVzP+UbHYqAfQrevvPkHCV6g0siuYDBMhHYVYmAL0pkd0wtThQ6MPBSxt
anqRnQET9CFy5YyClEBtkDE2HYzbRLQhFGHBrWLJm8cMSeE7ZOWIhHpMLSckZALt3t4pUz/YwGWw
BdpS1jznoj5FN94aPTwrrVA48v98K5bVOVeRzD+xICzRjva6YHmt1wgdRCMAi/ca2HDs40y9bzn5
AF97jvqo26V6Gg1FSwFHL+BPDL17QtfDAtxgyH03eCFpDjX8CeCaJVLphLAslmJjZpp3eT65a+IE
RXedqcl0dyHK4GrPwqJo91kddB0iQ6y8ca6US3DKKuf7ILcgyzpi/sQjH146cHSCfTD002NNOHCa
bInkd0ANuFZjFbHob0s7EFtKN+5sAnnwmRnMemL6TIBAAvXCiTG6S52MU06NY1FgvhsGgIOL2gTD
MZC8aHOgKpBjFRFacS3BiTiLMMWJ62R8o61snZfVtFRxUk5Shqh0nYjR0ujRwxmmh0q/hzyjdkPX
O8z0vOJRZQ4PwTxdQNEYItfDgbu7uZo8YtVOwW4StFLn0XKClwtlUVcY8r7i13xGgcbS0LB93q7k
6M922luq+8VnJ5p0apzuEJ4M+WEuS+VhcM/9S9pV8S59qcDF2IScl6BjzF3t9h16o9SeOF2Nipvc
yqdNDmNUr0tUrhQteYBGYyWq6wN3g48GGzBbQYnO3mknJMQOjNdVBr+mcIpyn2dt+06qswsZs7KC
7Fj7Dh+/z9LptoTogDHY2gpQUxbTa8nPMd/njb985S+vb05RySgOxAp+XMPE0knRGao6Cdqi3BTG
hIdc54ZFJ8ph2cN5qUcJGrn284cupPXcgX+V723v5rTmw0LJVnj0vZQIuD8PHmIHcdBlNgXJag7B
mcuUY2LJ3ac0obUE4KxKAhQIFAuyCpx0VLwZAxRt5JeDTKbKLG/9HmUgBr7GeQmVbYTH3u3xLKhV
TCU2Yj89AwrsR7FT1uihSBfgvzf4enmWCcMLdl03hv6eUMXsy0ZwO0fSjeI/FOgO5IFoR1egKkC9
XUtSzxZ+9kOhppk5Q9FlOFmL8IUUnfCJrEn57Mi2uiNFCZstU3Hao3LMISBUdY0oQWBv+tC2pgjM
ZQX5SKyNHybNQsUfOyQ3UDYXjQM4LZyZueBCYolMcgTV9yyXcwYWWuHhjqY7AD7GXUSCAC4Ipei2
BFbGZ39xl08Cp0MeIYa2nxzW06QnuEF1M465J/dZsxDsg1dm8vaVa7WfzZq734ivY0AEtCMSceUv
03VpWRqeJM0YeJB1Na4GMAJlXDvueGLTWuGeJZwS9yiTnObAz6fg1OqVQZAEdUqRYN92sxM/Wk3o
DYTnQHLRNrpvEurIa4B5aO5WVm9ovhlZLYemolqJp8WK1oOPUIgohcwGF0L6R9byBQAqxGUbkmSU
57P41FicXxap7GLf5VPx1eu8jYvOU6cleETkKhZ++gZwvfyiU74NgMSQuBdwflbC9jDBqXTI+klX
uzTVemPdZJE8BW0EFgj/jRiZcInp3GpajE10TvI9aI30zQFafstPmVwIuj//dd0M68gPZPTitBQ/
DJtsRVijsaTfTFZkT062lbZD7qTkxuEXjatawBRYakQ7EXMsqv1Bc66ljLl3rFTxNyA74x63cGv+
L+7OZEduLevOr1LwnAL7BrA9CDKC0WQX2So1IbIT++awJ9/G8NhPUS/mj3nvrUpFqZTW4B+UUUAB
V1ImgwzycJ+91/rWyjbk4j53suFxJOyvXulo4iDlDWgrWBfbeYegLn/KqEyuQBvR1gDBhagmC1Tt
ArMIluReGbVg01dFW21atloTi20SZt7EW/hMb/suLFzSLFQt2Qw5cbLvvdnfguL+pwkTkBRoqsXk
+t8Lld23p/pHofI/fuif+gRSHFXbhmHLqM9ZGsR/mix15QsTOVTKmg46GYcjU4G/9AnqF9J32Oza
NMvB5cr0uv9C3lpfMETy2yxTc3STmchvSZURS/w48NCRCtrGMtkm9phZi8wJfxwI6CMZv3UME8ps
ewlqVAfImaGkaLDDlaTvJXIe+Yj1WLfCWB2f343oDDXTpx5BEBUvloHFGVIYX7Uu7p4m7HFQsaG0
zwQQWtNryA5y8EgO6zNPxJN5TOgChdzYFntHk47m91ZVleNEpZwdRngDyETJLFe9VNjBHWGmMy/u
VKL8Ir+5vkptkz02LyBMJF0LDc6Np0Eu2RSW6oUSxNkjS8x5bZo2Fb3eYZfrBkSC7JQLLOj1PPV3
1L+SsVb0Kb2akwHhtUxCxJ78Mb1kzcoKFuQJ2YhXJEW5p58P/qasiPYcBxIRPc3Ms3NJNpuKvORZ
V1exE6Bo63q5PbQd6HWURy3NbIB5yC1NesVQf8agvZYjS3pSBSsMT2OCpJVLV4HbbJor/F4dCXm9
ITIfJWmYItcNQ8RLNru6ikrNWZmi7w6KFmTGRuZtdzuEvCv9ISC+EA4CPso+joEu0dhg60/zpjL3
OcAgClglTr7PTPyIuUDu0uCmmSGWZ6nt+KzHyS3MFuuCbc8Clont/Il4AUCLDHCF8AIrGB6HMKYv
asOBSrcxm6mvsH0IJtNaS9DJMtipupESRC8C9RvJblKUghvFutqKtdZZUe/ryITBQzVDpD0lhBB8
7QKVpp6ij7S7yG/kXY7EKlt2uWgNCdWz5PSxg0J2MVDLwFhSdShAfCCpfEqteSbBDiOkcUZjoTN7
1zIHxIo5HZJ0KxoCcsRKLslDozCTMP2jfm94IwxVAlFOaZuNUsEQ9Eupkw3ftuLmgezFoFwb6CDW
i142XOtKRWGXKQ4lvlbkNfoyG/zPEtTcp54mIK9Bdk6yiaDniq0pDVi6ikIvWntlM4t/1ChZC2LZ
HNrF7EEl7aJnNDS4UkHPaYWTmXlEWLFHATeSwwOwrQCuB4J8dVu1w6jvmSa12ZUZsMe55eEq7wEf
ytwLkpyVF31I8oU7l6RJWF0EAMsa5OMiTA88Rw0UPwgCCBgRg4TJV3qlVu6LGEncpopSCulK7snu
TepuOApV175BOpKJ2xBh4tAnZr/wtZ4dO/VTexHdkUQKaNfASJqCfZ3tb6Cl2DIXKLETH3luSLkh
ASu0yr6ovsLG7M5Dco5lNyOA4TghwJLYyEh8SsYH+aEFAtYQ76Ky49WKJuJiSFNyk1plfStM1TnE
YLEfQ1WDqhr0PVHp1BlWtFWctLkP81IRkIWE8oiLTlc3FXFK52Ikd31lp8k4rAkLyF64/1Ak08vT
viWSNn1l/jSo67G3ijupNJiBGMi4d1JLtJbfVDEa3LyY8zvksinT5d7JzrUyJk4ylk0kUhPgJvhy
fXff51JBDTeKirQ8tTTOqZrM94Gdme5gq2ny0RnYHrB8GnW3lmr6BYTigK1ivMK3gWC2CR5gS+j6
GnFnS3PJzAPuHnkQ3+MKDThPuWEmXk4fmD4sIazJRpGUmTVO6sXDMNrCYWhjIxLjPtXOhrKeyP9S
BgT20jAZ2PhGZoSeLqnSJePm0nSjptRu7cIE1AEJYNhNcaZDh5Ir7UmEdU8IY172GCPpxII7z3X5
vkkSWs4mUks2H0OH/SyvkKPSt9TLbVCE6dGBu9+7PG31fJ42w/DYT6nthYGBIVCjrkqYUBEgFkVt
41dFMXi4vSleJ1ssbvZaIkBLy2B6kSk9k8rVaQNZ4kmsDilbrBbLsaa347CF68RYstPxqI48CMc4
FNA1hK42lzmmt6eoXKKzNJI1G3fubelmhAKCAc/Q0r0lO3Cw9Mw6T9V+3BJAkEiHRcxUuvU0djeB
w4vvrKSf853McNZpTcNXn0wNRBKJkGjQ0mmTwT0J0zrE2yHgthp9ACqmzvER+bwPgIrMGZaFFYiX
7jqN8CJuen2x4DIyo9vOMsXuYMwbq3GjCVMGGVEtLXVe0bgOpa7JrkkEo5ks0QUAsRk34ctcRDLo
yK5arIipPK0xXxrqbgpE9FK1kAI9GhFMMeauU+mM6BOxKDCeSHK00SjR6Gtn3P6/X7udIyQDW/y9
/e9LyfdSVlMdg2J/10X+87/+4yo8pDu/Ku88cplqAk/+tnl7faufso+OtEX2888sRlSoLGS2RWNV
05l3oWL5q8qzv6jUV3RQUWEhT9WQJfxV5SnGFwP9AHYxPGKOai3F5l9lngKdA/ELriVnkVahcfwd
Far+Lkf6IFTQZYpJkBw6AhMUfShATsq8qZ5xQTBzYh+5SMQVc1BflnS76DCwDxKvUCodixRuyxeJ
OAtsw59LPElac8hDMDOpQQa8NaHpzh5ri6BQ4GZyaB9ygg+Ksryek/asLuL1ENP8TcVLPQKHkUg/
ydLqrbGTfR4Q0S7lx6GCyWOy2zCU2qM/smm1GgA7AQeVRmnjDI94iH1cLfdoF/yht6/SbD5rQwwo
nTZ7DFuuuso4MgVfL8CHfsh9ut7AZWuJRkHts1nc5BkEPDOW34w0uAklbVvYkwoWSfZb1XkchOJP
ibJXp+pN6/QboRChABpSRLTDrHirp9NWDbJzMrd3itpsCPvaW4ucoTEtv9CqRzQz5PIYwZ4rs2fS
tpnehuq8NW9VmOGKRH+nu89aCxQJI1Ztrv1C4F4gZS2FCmI7+TZP+DNHB0Naj+wf040xdXeFHB2C
eii9Dv6/TsuThKGE9EA9AgrO6eh7eiweuCTmaA0SUHktpNSVCdguUKOHw/dpupuTzqMJ40qNsQuF
7rEvpmcw7S1IwHApdjQ5af5ZXjk/EUe9ovu46vpypwvjGCZfm2LyNHxbNKFhA/CWUPZFRjxReF3J
QKuGhzAeN7FR+jVfp3VB/wBnhoWXnDk7pqCxP7dIxDXRS9a8OjjXzgrXCeHDcq/5lVpvtV5yC/FY
D3u24eu8uezYHhiqKw/XXXSP6mVKv8PY35RWvbG0b1FD8EOyl7JrNXJF62xnqSHSLdibrU3idrJm
z2WtyslxoRDcqMD/GEQ9QnD0gzSjrWWdjdA0enhIehKMrmVEG/TIlzSjtuBOdpZlPqRRdRXOxvUU
D9t4gDQWgzh2+Abb4D4IDS9ri4smiM5JAfQVzfBH0u6xbBobpbF3PFE7ApYhZpo7O6v9Zqov8MXh
RqLUSgM/ViecywlzrbzliwMZ2EXnNC04q5SbVLYPgwPTwFDvKrXdp4QwubOJ0SXUwFoR/lyo2Xqa
tNfYTjaREaqrfq7XijOe5fq8hWvvY8sWKwJGMNE7mp+NwWWmaXs1aHyi3ty8Dyksh+irYENEr2wb
KGSYETy4jWg++KgqSYDIIk8ONerD7ms4dA8aOnSvzRiOswJc11FuU6Zie7DFgb2EbyQBT1/8MAnV
2hFCtVM640VEDbd3Y66J5GZ/A1mwrWkGJo1M/rRdEkGUGTd2O70A6HLtLIa0G1ku/Lj7GSAWTm7i
MRdnbNcZrgj1wHpw6LnN68FIbYXWm1DbbxK+NPjJ87C1waL4wBKw6rTNWkqHamPXTkZaBPusPDbx
4dAzol2fXOTCfi3m9HYcAJCDX6Tfjh/M07tkR0893qQZg39VSvJnMNjxJhja/jqp5tu85IS6VBxG
GkvMOMCiD9E9K8+mDlWQn9o2NFOk/F8141jep3XmZYzgWpuOl4lbRo3BWkw8+gZQjrItN1Lasog2
64YThKh+pQ79psnN3isc5TsWoGSXpRr7t3ldWUHjaThOuQzbcOx3mPDOB5VS9L1oWgIYSfzWZ+em
lpQDAQsoLhL9gA8Qh9cAsz4eVU+JmkdLLc8JPzyPW2ObNJI/gTMpi/k7phs8KwmhArUwPc2wNtis
XoumJJza2WGh3XV9cWWSb84svLgZ5HhrDtrOzutbyQ589tAPWetg3GKuFEK5LuWtQq+5NdOLxqLy
p6tOnT+qLAjoYTvd71FMztNsk+div0AqPFPC/MBs+DmLlSNZb+ckVB/HxNnpZQ65bn40FPxuTkb+
oRlGlyQXIAepNIfkG2R0Rs9Iew0g0TkvagPkeJ1JN5aVnxszKfX/ZXVP/1a3Xf32t/Onqvnbhoz5
pzYui9Na6YfSqfmf738dvpWL4+WH/1gXSAKnY/dWT9dvTZf9UWb9+S//X//yTw/NLe+w//HfnqAS
F39UMy/txypGIcn2lyUQzsK//5/3GmjJpS5/8rN/NrpU+4tN5YOyFI+EbNCh/GcJpCyefJNWLiYc
9Eof+lwK3SwaUPwUdQ4umcXJ/1cFpCpfsHBSHWFkh6eKi+d3KiA22T82ugwZgSb4SFunBpIXNfyP
FRBOeMinzpC7CYq6ZdA2mU+xhLTZl+kC1ZvYyeGwiFhPVRfNPFhzRYODO8xpXrlRQhrGSge3mfjg
NrXQ5VghTVtnim9prhF/01r03+Wp1y/h/0IUoQpr3yqR5uHOSCJ6Q7MzhpgT86kF85OpJVOZsph8
PZPq/KudFNVTSyRyslKB3A7rWI9KCn85jtaTJenHRtH70O3CJnxmIo21saiaOHS1upeKtSrPzUPL
IHo8WLMY7oAWxhjPJIg6aDktbdp0DB+fJCuixU25SRxxnjkqorGUaOmVVIJQ2rJME3nBURiwTJ2U
F6t5qBNG+mNOw/8cslcd+iKl0L1R51kHrMnsU0lukb+BTYIWb12QRpk6vmUETvttXNrIPNRJvpH0
Upo7r2DOrZC9K5UwwAe8e5OfyPJUe/aQRo9qGuk3+cBvxAopaYk7TFqWr1tlrA9znho3c+Ggc1SU
UoawliD8pxtihFRircaoOpMSgIvErvipLsob2Z6zr2C75JnfkzmPWFezZ/KfC1qPtRzla2Oqpx5I
IRdVt5fVY/kC4yWVGsxLnjC2RnXX6Vd60wTXbRvMb1OfQmMyU/UJ1mY2Q2pXI5rpZTPhIx57AGCt
cNDGRabVf0PxHGqeGeuke9hyY7e3cWWEO2rPMrkMrUx9zVQpsLxBR4K7jluVgD7RmpiyHcBtmSeF
ld1eZL2BH1gRg07BEzX9Y6QCTEQhO6AEJsogPsYKEooVMFCiaCeple5bEh5rpnI9yoSBJuGFVS8x
roL3A4iqwioOatYv+GYBGhwtajtcJwwykq2ca8q3IFmoKzp7SQQJaAGRE5TcHMTqVOVMVaQyrYqC
eOB9AXfsCCd2Ee3ZpU11TOoz+ii2VFhwK6JVeKWkTrJpiliWN+iZCTXBc8+faGhP/EDvaDOEYYEa
JbSURJCyzEwTSeuiXRIm0tvVKDrZWWXz4o0LRxK7PYZwdulJdmw8mnohJz64ZZo/lO7ZWLiwkatw
B76KtAdNtHg7x3kY4jW6t/770HXwc/O5Vh6MxOK3sKMzELjSzVgnBl4cZK599lRBkQhWDEq4vzAc
tVelxdR0VXWRStfXHi1Q1eGMDDPr6ctYjN1JG8sb2POOgI9D9OvSJ8Ta9RpO3ULPlwvlxhJaemM3
cuW14Jee2wYV9JleOta9EDCTaAgaw8SlbpvnTlT1UxLQ7l2REm4+OAuWdA3Qr+Bem4hLRLSJ6NAz
zCJ+FuR4JRiVQghOeJwtx3N4DNDYzEFyp4iq3c92ySL2YRf8Ew/hv9gVHAL6EPOzaNt0d5dt68eR
Ab2bFKG7HrtSxERX0dO3xAKLSjHXu78+0r84B5YjmWBejGVMIWuL5v+DBS2aGd7D3GL0MIluZxHM
AlNJFH+86f8thkT5l1cDh9HMZSOusAvHUvjjYZyAictsBDF9f3Jq13B/gBtmWr4WATkUjEEj43XB
c21a2Aykr0SxO4QWidcg6u37xFbM9a/P+1+8DDSieYOBqUHPTnTFiaOKsTxD8QaCLH52AJdTJFgX
SD6/orbTLx27Fbu8mdrfPyovb7LB3o0oXJAfL4NtJQBAMnqWtkGHfkuKyKqicjaKlI26/clXe3oT
8X784WAnNxG4rbCNRg6mFOwfe+zQyDO6fZ9C/Pj1xVw8GB9aHxhrfjzScpN9uImycWA2k3KkdkNm
ujusS187V73ok6unLJ/4V8dZzvjDcWxFyyYl5ji8Yj3ZHfbN6p4J7yVbgrt6Zex+fVbKT+6RHy7g
iTUsbwqmPMn74eg4u2IVuIDJXNszvSf/sfHuhlX42YPy2aU8eR5bW6scSqFmBcHZLVcoutcP8+rl
7iJaXTXe07BiMrdKPrlT/sWPdvoFnvSuUHwwM2JTxlGJnOZ/wAhWzINW1Wfn99lXuJz/h69Q00AM
LAnTq8l9njeyL7vgYzbRRbxD9uZ/dmP+7BtUeL7x9mkKnb6T80pUehj4lUkJ6pduP4rTHH7P9AbF
00Ne8Mn9crrInVzFU+c3KDtFR8bXrM7F+jl1b98M/+n+5s/423+/lp7Mk0+fttO1FDNxZ4LYbvhy
vt2zKXGL1ev+6unXJ6OeGqVPT+ZkqQLfFwVE37E7961Vw40orZUL5pee4pWusYbqvzrUqz1Bmqvp
4dfH/ux2PH39OTV9A0gzyAG36Lfdxg1XL9a5tf9d7+fpOZ6sWwxhpbRCubvSj4EvIG3cJ6tiH3y2
bH12X5wsW+RqFDjnOMzgPvOIrV6K1f67e3P/yVVbfs0vVkfrZLmCxpISXMdhmPttwFB6t7k7r96C
FSLKVbkBR/LZif3s8frwOmP/+MPDHLZjbLL/QDfAwsHwjWe53/KOd4MVDb51sQ492wWA9dlxlzP5
1ZmePNb0RmyJURfHvVH3zX15Ifbac3DVE1XFAPdpukXSfaldGbefXOFPFmfrZPFKbEk14Fj9sUxm
l+V54NHeWRnuHQJG7zvcEZ4KefX9s2VsOZ9fnO+p/Vs3kiSTlus8b9i3uBAdXSJ7Pluaf3abKhpD
DFU26MyqJ2cXi2TKjIGjtB5g7/tsg1BwM3npptmp2+CzV87PruWHo2knBViT2mRLLNUJBMm1wmtH
8xyqB2g/h9xFjXdsrgq39xHxnzm79+/xt7RS/3/O2yhpF+jiv9dT+WX89//V/NBk+uNH/mwy6cYX
OvqKsRAD35tJfG1/ztkM7Yu6MOf5Y2AK0Ol5Kv8xZ1O/YPClCJQNAAUqI7B/dpkU5ws+aA0fL40o
haHeb9FebGtZlD88DDrGeXkBd2B3VlBo2Se3qaJH9mSnIYN3q2SSnY7YO3dDO5KsiEwluBiLbnR8
jHMMVszFFromhgiTi9kni6pfiV7lACycD3eqCwH70eNFnpQAWE1NVKJ0w5VFzSKZMwPxjNbHMRzt
ft5i7uydfTCKNTYWEiNjOfC7KhFQ0AnIXqsddkM5ixgIBIjzDadqcJiNr0lXtW7GwPluauxprxNl
9zYDQHpJJDWG95EXa3vUmBgIGR22YjC7AJbY+obdtoCZ5fLG0fXeGw2SY8oW1+rKwZQh7QndGZ5p
qCCWHWzGQeseGTid8LGCSo2NEOFLanJV3CxWpTWpSZG6qgrH+mp2re28BGaA3BLJzlCvzVqKm03P
BhFgMNrl5lqC212fJwSctsi6ZsYmQOBUNKns1uJsg30LWxEmx/GWmTY9eG6IXt+nioiO5AjTwbAy
o8sfCqkk0wSKDK2A2MDPNbPzB65Cai1h1zOfco2Qgr+FXMvE/t1Sl5jgpMhgB6iISkLlrTL3nBFO
O7KWse8RwUJfAyNajpDjKk0F/0RC1l7c9IY2+BCYUcPIfXnEv7FRMmNnVrH5MOUdlSYiJNwtqXwe
GbiAxKhazRP5pnd1A1i3m+QaDLtGfhFKXMkt4dN7QBkVWhD4kaSxJqpDql4AZHPXqVNzRgT292iO
drneHvGD2yneR4m4EIwNAAsrwad6xYKslathrO6cpH618oRcVRKUR5T+OX4EF4ckseboSNozJqKC
8WBSBsW6ygNUZ7gMsuuoHBqN65QOtz2sO4O+UNjsReq8SFzZcEPAgRowtCqcm6xrw+cRS23stppI
AhBp3UuZam45FZu6N7ag/l+jAlqmXSSMZHAih+aMhyQWm86IDnVrnWUURcAh9WJHpt5tk6Fva+OI
+G/ze90k1xkc/wP4lu84370gNnRc7xm1U7tpBMG6wSR7QyffzqVyaOTgaYT9mEmGDx2YoaooydsM
M1CIzFi72Fncw4Jg1iY6I/jnKOlpuomVIiz8WcPetSms0TmIVpXPbZIDcs9S7AvUlAd0pfe48C8z
aTjnFrcSdtGDTaiynsX7VrQ20vfCSa7MbP7qJNpT3hBe7hKpklxLofkwwnRLfZ1MmFursLXvGQOR
4kB0eshNo5kbddIe8wgBM6aAqt8zLS9fwyTv093YCrJYclXG7OWMenpht4XS39g9HVFEJRZtrMkm
5LHKhUS80mgyZB5wLO7GXImRmjS9wyC2ha586GgrPtP5MuQNnljdgElPnR2mviacGrJnaU24MxJk
cm5uo7NDLhPI0X5g8Dy3Z1KkM2xDuD4lFxMR7bqP3lx3DoGo6Z/kTP5Re1fMBmlO5yr5lPNQtZuB
zN6K5MWIoFqnzlNcgiGl4oBfeg9CzbwgJccm4AOFfJFCySAScl0WxXhLty2tnoYxUB+JEh5viQQC
HtqRcJHyzYGcdIcK3DRg1GlJ88Sl01gVf6qnRqYhOZhYR8KB184qbBtWkzIOMJ2GxrDM7yBumusy
HMkFtJxWJ0wxifuG8OPJiYVvBDgkPB3i7xanEzIeO0NOtIO2w2qXSlopLrVuagjl0IY+uKzfczPk
BDkTYwg8iA9DWKnwKTqtUn0N9VPrN7UDgt1xrcrON7IUohativOsmojakgqSmOs6XJui6x77KLtU
5PwhiLKraijPsrAmty8dLiO1hZ89o95lgMeW2RxfTKAxR9HNEnBtXXi1KbCJysobGqLen5HFbYwy
mDejmSbfZKGZSzsx3ORFQIh4rV4RlndLAB/svox+pwPUYpcSxXtV0rvzpVjFEC2bNokL40Uc1Z1v
J/kCoAQSWutW5bHqG5cEh9A8rtv6koab7YK0tC6MNLfdHg/jOfdu4GdxBAo+1RMkHPN4psQGIsoA
HGWESWnU8arHfAg4qflXwKTauiHwdR/n9rBWRdX5eBaGs3lA1mdruep3xvSUDOJekOPsoqy/aBTM
l2KSxX4IB/kmpR+L+zLyMrW6K8pM3jtRSfaVaWsHgx90UQ/HG9MYzZUpt7zgLHLeIm7xZfr/Xens
g6wBABJ8FMxImvZtDklCYZVjOzpL5IZWUX5HMiaEw4BTD8yaqapaF35GtMixqkjIted5Ws+IDqCj
voS8FJjhmjA5cYNfRLr6rekK5sioFg41CnLmDJpxgd1kOMS53K2yCnriADEZCSyWd1oNCRk15D3e
ZNAXrrpeV1+6uEjuQ6svSYMgoqYGmmnr15ZeGNuIMDdUHDwPShWawxq5ZfIIgSaNMMPK9UbJO+bZ
s91r25oxzlc7hoq+kkdoJDzKc7vpSNJDpmmq6iOQsvaQvbvnhrCAHmyLbLrBs1Hca2Oaf637WnaD
qs4fZaNnyGWPo03yh6QdeXVAgEYsKN64h7JhT4pMu+tKubvXimR47VsxWegDFrMfLlmHW1YJj5Ey
K1c0bYsOe2cZMBPGJTjNpdy40zy/4eGUr2zUhXvMKZJfj5N0DoYusYGpVNVNampautYjYNH7IlQI
+SBhrl3j3NGgjbJY4e7hvVWZF2ljSvdaPb6aaO2uInMMujuJoHiV4PMoC6V1H8Wmh/R4sNZTqy52
aKJK1CWFYTHJJVF8E8wxN2/ckdHJi30nNMJaXCPI5Wv4FcrzZHTZhrcdKagolGoXTXN+1xaYBrxG
m9qbPHLyp7Y3K40MojoUW9EhmojrdOpcS9jKI8kkOQtYmFm7CUjx2gry+qItZZWcmbFKj6NWi2eZ
tY6xUDm1CZ+zn1q0iol87OO0PFAOybk3WaNx2ZbxoDKUmtV6ZcHbf06tPs52jkFOWIcOO6opPSQH
73DZqyyYTYrNBd1oGL4OtkzFBOahxT6blUTokGqs7GsJ27wb9izLJEQji59IrQHkpoKdyLSZaYaV
x8dMnV+MJvo6s/dze73bZ322xXHENZtDedxpaQudWOadrRdV5UmGczDl+UqLqKdkW/Dhh+dGLshS
E5S+PFdElVPhrHmBXXQG7pyVrsGZwPtN1eYjGhk2Up+wvi90cp4ZoB9kQcvaQoggTXljlw21DPJa
KjoA9PWw1getzPb0E8BF10gRdF7zhL0UV40gGtCeUHINDXF5JUZY5FtoXDGzaauWQt5eK8IQPNoV
Gk64uQMOp37bOV0/E2saF6MrqXq5KOxz9KGpUjlnESK85L5Owfwcixmn5k1iJ/G0McEae6OGmgbh
68DPTDjIGAHlnRNYhR8US5p3q093qUFfEWldXr4CDqxcYSfrQoC4yQERPHQ4NsuVsETbXkm2tmwL
NK1Kt45a5thD0eU8IArsqo3IG+k1DUYuxlTkM/I1qMnlRkQk/HiicIZXnqwD4UPiwNqrXwpnNjFV
6A5c37TT1QM5EN0DPOrKb/qyfbINYYoNeU5agAjZCi4j3jWPahMQp6wWtQW3ObjoAhIeeJirUtpX
epdGa91Og9Cd6aQGC5vI7s5jBcYEwvIpp9Nh27XqJ5OGjIWdRGLcY5cuZjgefeacDXE/zn4bYbUm
SVYWZEpaBmsV6OMOIK1aMf+sSceqoBSg4TIjJsQ6zg9pk7eqdifJHW9mZu3E+grQ0ElNnlHRCEzX
owp/5Fwppq7fpiPsVwuUbv0cDg1cXLj+jZdomB5cRACaWJMX29RUZ3N5WTiS5bMWag1BJ8h8d06r
xAw9SUFMmaMqcunikdd526okmKyjWRscj3zfqr8AGQJ6rWsmXmRhgWVgMbrlhGrMbsbuljc+Vbni
ZwCnZlwrdrWFExPbgFBqGRO0lC7hRgGue1hqBPEy2w+E5o1Eo+jcgEqUb5Wou05Ao5Gwyi5P8kby
QaIzmpX2jie8iL+XfRwa5yG0bO7bwCw3SczMlOGuaQprk+Fbv9YZ8V83lkqEchOOT3MSPTTca8ck
Bn6/jgM2mYNeamx31CHxAeXsgpii+qAEndNCd5Lag8KpJ2x9FXGB+L1+NIZooOSMquySnEhuctZ6
1yQv7LqyGkajTrHFYDB7kjI+2qL4FpHRilqqlx7ZYGtvXTSK+LLkeYqOPO2TN1gINd+T22HAHxoc
JKu6RG4mkvBqFuVjbIjbDBuQX1TW3paJtWI3R8GJONxLsDfwFS5JXOOwYfK8sVifVqBAUNmzwMDu
6a4LGoHerDYESZI37naiMVdVSYgTKfDHypEw6VXsoqTa6aj3ABAcJyc/kMywV0W+qLvbkeIxNCMm
HnVB8pv+htzBsS+5QfvJbxInhMWgyezuUW6ggBVOIkGZDRQFvPFcdkfeC4oLKsZWd0HaWdJOJxEi
XllyK4zbiADmW9JhZgEuyMJ6I1TRlLvkfSWcUIKonl6bib3htUD6dkq4+OtkGU1KwruaHRMEx+ZG
UnQMu0DIUboT0ULVPMim+mg70bI1n8LxeeCPIe1gZA2viZQmzrQJCtu3CHA3N8Js8Jr2tgL7xOmp
Gm07V8AuYCq5gpQG0KGIoYMc9MEyo4e4VaA/SfHWATbD0xil93xZtnrbW9C/PXNkbLqKozy6UZAR
px7cf+VBRKQn2KUBrmnI/JjIA6+NdAZmMRkyGSGud3mbzczNB7gfxNyy8waYo+8FU64CDAL0k9Kz
u8rUn8B6ofiJZzu6wWWBcJOd2OhWed9mHv9Yf0E6I0E1MdtivJGdqB3PJTbhu2Ew612axLEvzS3J
uXmSW9p/XdPwP1ashrDo12K186f6qYj+/r9/kKn9+VN/dRCVL6SN25guDZ3/e28T/lOpvyjtdVmT
gTFq5qJF+0cHETE+snmH7qKClxPi54cOovxFNZkzYOHkvgJM6/yOTu2kmU5gC+kMuEhBMKjgp08V
DyRp8MkRjUKak2psHcTlfRXzlKPlrgL9SqQA64lzjNoC7kgGIepDv/Xqj0blx0QW5WR8txzfQMaH
vZTJpPHuPP1hAqpKqT60+Ckns7miy5kC5Qdh0ut1hi+5iYybFB7KwI5mQKit4jSzVlLTiLuopjJb
/frT/ORiUO9B27W5sEj2TiY4asZ+BTkbeByCO9ys79rnwZwkwFMjsqApSM8b+54cz+gTruNJE/eP
i2CrimHKCEIAj/44OZJxWhvsJ8uVMTFkdAnL1mbf6ZW4+eRynwzF3g+ELYO7Ch8vN93JgfBtJkFH
EhvBNF1w10+Jxi5CcYIDZv7O8n99NX92sEVluTTtUHjYy1l/GG63GEMiiSCK1UwW6x4PJLDBwgI1
apbD7a8PdTICW86LR4LDwLyzYGCcdMHHxGrnBGcZxBR9uklaZbqDgt/7GPPITIcg9vrr4/3k1Ba4
uo6DmVIDGvCPp5bpEu+JiRXcLC0bAxedVLokHRAKW//9r8zW4aayVKDOcd6nwx+uIv5XQA4tfmmY
nRhpsJF1wcqYC21HxdJ8Jk1aPviHccJyIRGscmIYwWHJyMtU7MPRiFwzMwjf5M4DT3GDcpHaSwIu
lUuoifoKQaOXfYGg5xMG8M+OizeJQ2r0RBid/HhcMGVKhgeT4w4FpK6xi/ULdZJhmRRxdDfglD6z
+0i6/O2vEXkwujuQ/BZ3zcmMuLd6tG30+EGDUKEFBU95lQpUdha1068P9ZM7lIGLjuMdEi7i4pOH
gYq6s/AO0YFsZkpnvMb+ZPb2tqsDcH9FKH1CxP/JHcqLw7FRSMtIPU6PJwYrFKMN3bRsdHOnkvPi
AdXDN2XH2Sd36PLRT+8ZNlAQ0i1MX6AzfvzudBPDRDhBTEEEnF0s2VJeQsTP5tcX8KdHIZrZgLsP
yFw+uUNkRjgIfFlNsEGDzQhws0BzHD4h4v/0skHnXlKgeQWbJwtkw9CoNidKOEFijuUiiMr+L3Xn
1Rw3jnbhX8Qt5nDbUTlZtmXdsGyPzRzAAID89d9DzWyV1OpVl+fuqw0X6x2jSYIg8L7nPGc6c3Pk
rhtOJ+Yp+vOxWYFMHAazi5vHXbYAr18305z9joLZMgGHT3KY7wkUUisfb9wq4ER+4kEdG40Y7ZBo
CtgQf3v2Xr3cbd3nvtPycneTSC7qrHN2kG6Dc1Pr9nJW83jiA3DkkbEiQ9CnicqY7vLtfzVeEdit
0iStrZSEcrOaU9OGgdhY8SnF1pGnxhAOenuk/a65NH1fD6Rb14KRxnusJVLjBZA0boICbjasorj7
9PFEPHIXuYmuZfuLi8AKD6ZIrMGnDkmIJZpTR71xTbxBded6VAoMLJmrUrrpn6+OfLFZ+1HBWnC0
D4acIfLi4oIbm8ssXhcG5zBSzAhW8jDnxFSCsGGrzceXeWQvxNaM1ja7TxPY9ME99VtzDKkB09mh
S0N9nHrzF1ZRzDJ0mCDPDYNfPah5qq0tTAvv3zxSi11ptGzCTUyrbx/p4p9uKwO/VNCXFzZ1zm1Z
OfhIXfuUnOTIpycKWLzCZa9C+X3581ezFJBTWKY97M9Bz8OeiCfjbia1dSO8XmwX0wBmzCz++vHd
PToo0QVQV3Dw8n1/OyimbmVloYOSXnFVWVQWn6vJ/5z6dbczfeHsVJ+6J8Zc1uGDdRrNH7tsezlw
MOzbMell4TNzuhp8h6AvldYXUavLr1hf85+0ratnrzK7jWeY3bmtoEN+fMXv5xOPETVEwA4bLM3h
YgAVI9BOiQl/DLR1P9q07su0S74TNDxez6Gx0PREv2S0n/gSvl+FGJgTlEemSsjn/uDzNNlR0cS6
ZhWyPXFvxPgaMYuNX/708pyAkhRZKnwBAQW8m6+VkZpUP1fVwMkfW0/t3UXjXOD+KFxS3hwcNEEN
m2YVt3EuTrys79ckRg9wQQUBX2K2Mm8fLaSJMctIK1+xvU+fE9hj6QajSFPv3Fg3z8PoJd8/vt73
S67Dmm4uXy2SWsgyfTuiL7KMbSvLg63xEvKf70XrgjVPw3D38UjvJw4j8X1EicXxiP3h25GkQQ0L
JWmzMtsWowpEbCJ3ldeANIsUrr5VVsez2rTapKCshGH9+nj8I1f6AizCFxD4IRuct+NzliBRr+Sr
WdNArBHHEw7FNrUfvK0vFxL1x8O9f0vx9XOsYJ+ICf/dbqoHUZvrgY66b5fiLz4om0LhwyaZydoO
Q93sk2oS31oFApQKtHtiGr9/WRgdyhOAL4RPlr88jFeL4TD6fgEhCPodXpxLqwVt5+W1/cev5DIK
+1MgUCbP9uCVZI6GWREt5VVlRBf55EKr0cb5xzfy6KWEZEK5jGUvdr43l9K7ro+GgUF8Nbd35I/H
0wpnkExPLGxH3j2Y6DbTk+SvkI3V23GgaXmVWpIuExPdQgRXGnA6JrwuCvQFzEXjj7eo5LOwwCzR
FhhIDteznjJgI5ZHZBh0pEsZljdeAswHJYJ79/EtPDYXYRSTfGS7HJIOt6dVnoH8zVBeBIHqz81c
IGWy3Gpjw2M6b/vOvBDO4N0TVQKkIEhPaTCXJ/T2g7XsHDm/YKjw6e4dPEGvLCRdBDbjsU4MUJlE
cN+5YRmEKzocQq+JQkjmtZuR6n3iwo+NTCILbiOHuoW/CPhevwa4B9FaUYpZwcIxv/EgMn9V27yI
6xHFDoy/uCgeEoOwgxOL3ZHFBllgZEc8YJtNyeFiQy9dJJIDwWTRtDX4hecynNMnKxiLTx8/XI70
B/eXwiTAoIBz9VJ/8w43BAnryhjaEx3oSAB2yQPhfR9mlzjaMRgg6nhKm8M2m2yxcHOt8LIx65Ec
WL7l3Y4qdpDsDbB/vwEAOt+CIWzqNVqCZt5ltgh/1RNIKsDJSqMBQMF1XsLTEYAp0+48kSbxXr7V
D2zRvQW5NY1ZGa8DU6HdmbWc1nY80s0xOtoh24p9DQx1mXq/+5kkxtVotVWANZ9fA1ckCDY4Gjxo
uoia/kKa1KDybgcdbnNwnsYaYRZ/LR0E/V34WfnTBATV0svrzaXJpqFlVn0PVtcabei4iSQ/eFMk
obpKK50Fl9CHSGvtbLewFk3VvO9Ay3nr0nAhEhds2pMtIpP2wcppqECS7JJPEw1t9I9c5o9hcB1o
aqok/2IeAyKwp8gXFwY9mhHiglU+uyQik9XM171aWdmUX5jlhATEjYb6avbB5OMH7PQ291tcWQbf
AVjG/mxfp0gOIap3pKBQMhysXTqi+dloYYw0kZNGlJveHYcLc/BEtgk4JwDqmBJ1P3ASG8BnAApd
6bAE6h2Nml5GQJbCD4plcONNCzL5jq98PKzxgA7hJT5Y11zZVa3vy0BCWXcIwcVNhfKh3ahsYYMp
2p0P4xQFnPKicbhPy9gw1/ZkD5dZy1afo4TDYiIqa7wRpWO3mx7/C1Gy9IweyQMgsYeVBEAGmpen
rgmGry7iNcSNY5brTUiCSLJy0tj6mUviHTZS0ozehp7GkIlyYyCIQYtO73K/QakFMLu4k76FJCjr
UqxlcJzJlKARxJ4Mf2/Rb9IA3+hGW7WeNkk6wemcvaXvX1ODAhMhOi9Z5/ZsfIP8hHcX7yi4J2JP
ZmPVDYnvrOoKpeJaZO0MfatdACpNJrOvAihTuCZLZzY2YVCOI+LKFqWsW4rwvhJu2q+H0RDPcUvl
HWR1P9/AYze5VQTvkJ6sAk8DqIujxyrqMdc6En77rppp6yLwNcQlwRLORJZ0pMw1JBEh0K9lsJT7
buof+6iW2M19Pf5E2ybCjVOzBZyrIH1kNnAbUB0glchN/QRjB+1QEkIZX0dCu/Z5UTkx6odU2tYG
zVLXf1fAbtRvjJFOu/Z8T9HyI0i72saBo9pNXA5tuZc1GMCnyo2n733b1ckS+pK2N0A+jeKhteHJ
Er0w92Kt3J4zT1rSTKN9HDfdXgXIJ79YyF8NMhX8uLwQlZ70mfTazLmUNlgo9AtT567R7PXTU2Kq
7C6tA8S5aApQp0qrKsbV2JnhV0Xdzdq6YNNQovhmiUqZkpu5MucuuHWCyfNvh7y2HkWbIiXx0rJJ
z0D62ZARR2131yHqqPIpwZBebO28SZu7oTahXI8qFn8NeqicDbDDkiOMEY7OL8EsAlxTevH0PKAR
iClbplON2BrVLlHJxkKXc63+OwCwVN2CdK6r27gt6b/WTu0MgDG8GM44BDEgh59GCJIJYiJw9ec5
K2CwKlmnwCPVZXZNfLLGa18VNXwOAmKGfaZdFxryKMyvxiRlvIpAPtFDZ4KLiwRBw7CnK0uTvawH
VGJGIYzbwRtktMUlLDPavZBhbjKVIXsdyUoaICD7abKBWAmLBiN1EAMgaqw70bYCIVIv1T6H3DAA
5TbSK1k1TrpzEEcal2VaiewbXJg8vYmUT+59TyO33ZIWFDhnfCtpn6ohstTtCOox+i5GMKPb0Mx8
fK2VWzfrXuejcTXkkw8PmB0oItu+HQFPjnW/o22lg/u6crL+0h+KEq27z7PfjZGtfrtIg7uzuiIV
aVNM8dDzQOIgP09MK/9pkm+ToUM20XaReNeG6zKq6VHTA1ImGhajDZDUxZ7YDG07GWdZpaMH20kw
/Ntydpq16GjYACc2dbrxWrCFJE4Pgmjp0pblJX3hil49DZDo3JvL6lsAJ4G1IRdjuDKHpgOuOdly
2Aw075F/U+rbwPKiq8PfZ/zgG4vhIxun9ryLCf9RHinnyNSj/BeJwtNXP1HJtY/Q/DYyx2pnl1Fx
a5VhUZz71SjUmhxVnlFQTva865sM43415nK4CSqEJee1C6YZKV+tPaoY02TutK1aufbHarSQWtTY
mlubyImdZY55uZknVud1J3O3OWc3ME+Qu0B5r23ylqZt6UBSuKlMWSHYGPmArvo0C4Ot7w7zhepl
UZwFelAGyjRMjcSwGuD9spnkImK0K55NZxROvG0qIgxXXamz8msZNE64H8Grljz/MOWHEH/CfkeU
kGVqJDjJuuFjpNa8r2m1ovPfgkCHtvGJKKoh2LpE/TAbXQIFWC1NYOq9x2DrIcJejaIww/MEO6S8
7Kc69jYo6RfqsYeSZ9XRQrxB/sY+ozUFErXCF5wUrMydf8W5YV37QUueWzXw6xDSoLqyeC+6K3rs
5W1PiAxihSZri02bCD5jUptlu+U7DD11mmL2Uihf269Nbtr3VTixzYC93D8oB13Sao48HPPw/0h6
yZLEIWLIHZ3fNEACLFzogjOoAy2ZrHHolOmnquvrfT74mhAKaA8mlCyh713Zl+D/jBZ8n0ztDHa+
pNrAyy71FR4BoPsgDZPfqRuk33Nt8slxebFALVQlvY0yCbt6y9Ll5TuXpR1lEz3Occ83OL+fCSkA
Mz34/m3gteAhW7mgDSqvjZ4LXk86JWiRv4Rp3+GtSGTfbPxBqLs2pzJJjtqgrxLmFXSdNkM3VpH/
dwem0rvKWrt4UqMKfiB08pKNQ5DWN2YvatnMC+sLjZyMb6U3imLNrqRcZhAMwnWIJNzZG75obhQ5
tTe+TtDhU/Upn7u2IvR+HLr+J7JEU2zZ0Abb2ZYkMOhgHvnMmPyYlS5K+VsSgf65bscajXvnXmS2
E/cQhcoBzKGhpbtOWiP5mZJbQDRyy0uDTDLu4UsKU0L8QRICsJ06L1GqM3WdZFDEvrGJmK7Ij83O
CQbq5YboAKVWoDLgcEWyZm61pS8ee9C6kjjLxVUR9az3qxF4bX+j5yBl54WiEUrpSKEScWPRyXOv
SmrBNiwVbMbqFskdxHfIUDYqXV2Dn2vzeuE+yBg3ClhTrPuSRCj2CrLa201LGEDcpiObMvr47Zr2
LscWA91cvjVUx9ZzdmeUXFRYy4e5mxGYG6a0563kIO2c0TPqnnrcKdGmjlG7bIg9QLoeojoGym52
ZrQpJRsGvhkSJH6XyngP8jwbtnPYeYhD05G/tokQ8kDqhwVqE7XHUc2a3d+JQny5VVXsWze2g+GF
PXhmkiJA0jzMFsvNZuSbKeJJYyLJcWPMNX+7rB3UPiwQhMwEfPo+o5yP5q3o2HSskzhtnDNr6nIX
x8TALqcRGWpCP5Y6gjMjgPVHTRd/Sd3QEKC5XOirkyzZegbObFxWdeqTxBJO4iHuCRvA2YIneg1g
Hm0V34pk3g29XZMmAO/nahK120ICS0ldaf0uMNchYGFjJax5WCAkoQgvwigLf7G/442Tsc1+nFj5
9hEMbDGsOkBod8pBWbaCppd9cubMhyfrB/3vopLA1I0sQBaUDz1RAV0/hcSZFen8O5/y6KLWltNv
CYRzXmie1/NYqi9T67UTq5dRnYVzlSAjGrBtrf0qyhECxXa4A0Xk2+fSSqJL3aT8CB8h0+/Q7NuU
tJ6CRFVPCANXSGfQ9+WryQEBcVGSro0IDBP7fkLtVglb0L+8ygbjKnWRIV4L4ildD67OuzWfM9RW
dVCiNTVwrWHMD3v+lwYb5SPJfYteXipsT0Ut0PBSzWSKxfzybQIl2IeHo/FMtN6UnTWzDzasUOak
1koZRCEx+Z1vYdfCZnVZ9Pi7DdTkK5v4wUU2OyIQ7vSI+FIRV7IKEo8JrewcgXBuLCKwehz1D7Pv
GDiJQG3sujxjWhYGXxw2kq56VHPVNHdOmHjVWROlJnprEhk/5f6IFrWu8c9tAq2Z206S+gGng179
6hZ1nyojfiBMRE4qkuIuliz7RZlc9fFtjir7s6kJQoIbyCZ3xc6V3DE8Jpbk0625HieZmPG1ECUV
BaF+LQB07pqn02HbJyayNZX6pbvO3Y6DDvuq9B4h8RIK1rX8nDqT6peZLNRaIyyt6ZwoGTM5r/OI
EZx5wE/G1y666ipVBVfYaLgc9rngalkGBr7UCm9ZVnp+sGVrvbyH5ALInVPN4U4Cop02dj9FJwQv
B4UlF9VE4KE1QMAULI3Ig2YuP5NgesfgwMWfPhsjB3b4d+M+KJS+MwzgC5iNeLLeMMK6G639x6WP
g5Lyy/A+VS0PEBje3kMHsRerbmidgIw+Awogsrw6H8/MJG556DEAYpRSHAXd5LLTJekHHw9uHdR4
/h596Um4AUgb3zyosbpWaxM+GlcEb0mMCYRFsl3A59MNTbItufuA4MNpT5ZVvyXcE+rL5HVfDYf5
mjSuwco9JZvC53Cahjo88euO/rgXCo7lI0rzlz9/VQAWiBrZJuVUuyuOxPw6Yo9j1n5ab33jNyeK
3YcknJd7EVgLAQZVhIeb9e1wtSl8j7I+4TPxJNJtZ8X4Pquo1lu4X78zXAlEZiZGZq4IsgKQNOAG
LNAog0WWnD6FPzx9/HQOqrn//KCIaUExl4l5UJpulVtDuC9qslC88IebwTIj96JSKD21p3/ERWOf
qB8fm4wBgpu/2wuo8Q5uQRz3AONDNriitu8Aw2MGjK1wS+6dPp+kGcG0hmbeOP4J9cv7gV2Kfksj
MODf1OHfDjz5hleSo8RxtjbVUtOdrieETZcajfyu02LYiFCIB2JzkxNVzvev/9uRDyZZ2OAQNElv
wbI3NemmsXMZ3bAQ6dtIVNAsVTzzsReWl7WfK7ez5blMewTPHz/q5fpelZd51PwKZJZgjwNq28Ey
FV5N9X7yGjb8LEIl33COzLl9u3gAzj8e5f2EYhSIy0wm36H7eHCXGTpzIsEMd2B3X3gWuwhExxeh
UOpTQCDIidn0/v2lCcjS4jguDSv3UMASupSNKoP52w2cXwdNTufosHrgnTz7+MKO3T4WcZcKyCLv
OEz2VmhIkNQnZGbi5aUSoaYBk13Qy/rEbDl2B0MYiiZsKsz0OObfPCcLXKLgZEugYGqon/FkGAQ/
5QjLPQyXd108hSfkFqcGPFwDIiLCdEarOkajfl7mCenTnMWpmQQGpQFC/4Kbj+/l0REhmy291KXJ
ePA9VEE4zEXKiMOYengh036+yJ10BD+tMODhRjzR4Dj28BCC0olnwUF4dPAGZqOvRCUZcMaUw3aR
wA9ba/EvnhxlJ2Bq6ByWNe7tk/MbKqhTyChOnJirWUbpuapnQbxnkgTGlugXKFwf38mDnsbLSx3Z
LN+wPZfXbvnzVy91NMXJov3n2dmFpdluFYSvSWlFYjdQQUgp2GMZXqXWmEfbfzE0NjtuqsuT9A6G
bqKxHJFzUeAm0vSZrBJePw4HOf9vWhU1GzQ2ifLLHw9KG5Cpw7RB2HHYfYzDfKIwibqhKaT51MOM
xOJWxNktc8j6EfgmVj2sxjI+8fYfmbF4cjwnQk7C0nbYO6Iw26ShYJ3p4zH8ZlsFGE0xWvKsmync
JU5an7i7R2bsslVELUfrE0bi8oNePdheRYPnphRfK8dApaKAt4+GY56YsUe+iXwJGMjio0BP92DG
znE4E/DQ1KswIyydSRZD2Z7ilVPlO1GSwUpgtEu63wRc8uMHeWThDrgyNIABizfX+fb6OhoVwTDy
IKui1RfAJIO1oj7zEOFIO7G+HXlH0EsjLTDJyPWpib8dSpSmPSsP3mpDp2xjdIaz1x6g6FWWO/Z9
22TdU2FFp3Q4Ry7wpUuOshJNOHjFt6N6bT1GkeTWZryBG5O8odUS6LzHbjmfuJdH5krk8B6iN0IQ
6AQHXdS8G6punLnAuLTdBVCvN0p4pxRN70dZtC+oPV5UP+/cAqakPpeRwYNAOh1vC1UQ/53m8sQu
7cgo7FEs/sUSinDq4LaNoCCoKkd8Zpdcl9YidR6wyCmI1JFR6LF7AQeixYcRHrxdFAil5vwBZnWi
oXJLFKPZbJrOGNKzj6f5sYH4ENDXR/OKnHf581evsSNdN6FIvrB+TcxNi/GsSfXzx4O8X5w8pJk4
lqnvBiFhF28HwVljKU3XixqhV1ywhpGLSkOBqwOHY28LMKLTt4+HPHJdnBc40fqLcJ6dytshpW2O
AXEV9corDZqHRtklAYXuOTZOrFBHB6Jfj+iKx+UcuiqIxkR4VbJ3xkDLgSkN2107ab35+HKO3EHk
bOy4TD5lvmsuL/OrxzQ2AlNoLviWSeJkmjINrtDvkU1BZtGamLns6ePxjl4Vsm5cN3xMeHXfjtf4
5MwXizbRmKBEm5Vv7YATBX/8DUEwgaoChw2L+7tRRK4KY2jZHFhxF973EKkx+ah0//G1LG/k23MF
o7CO82V0Wea8g3u3BBEn+GzgziH136Wl7tdOLtUn9pEEndgTERtdhqMzyWVyQlj1fmXn1WVDTpGb
aegtkTGvH1vR1yoytUm+LT2ZsyL3Rmooo209lwZUkCvD5lB/x5ahLU/MlyPPD6sBSAi8U8zMw68X
phyISg1Z6TId8Cx7BDj1batO7Frff0K4PDxxWKUgb/F2v728ptXBGBEaTIxEWO/pHKJOgNvgm1vX
6RN54k079hxZb1EeLncUWNfb0UZi1MlxQZQB5jzbF2PVilVW+JSbA9u+4/Ro3NPNE/Cfkunx4yl0
7HYu+1ekT+FiDjzYSgaZFHShvYqiv0fvqQowAk+Wf+KseOQlR7XGJpntOeqfl0LVq5ectljr2AaP
qvIX2k5tGM+ORqc6Fa4404Z/CjB57PEtR9rgZaUMl2ii17NznntoWiMaGa9KvQd7cnFMhX6+1FbS
zOxPbAIOuZkcBYiV5sy97AKWbfnBy5DpqYjz1IHzO8dSrTpkNOOqbyKNJcyaynobqR/5MJDojiOu
JUEIvS4BqajOTvySI/d50XPxE5bb/G5rN9uJ4xOSTk0JYfmadl4rJ1ZSIjKCpKpOvInWsdEcH+k+
XyH2yofgwkoVpKHYFKNzK07gp1VVnNPRAYFDrABmHZiQEA3gy7YeNu86pbRO9LMNe4WTrVf/DAsb
XL+noYutSm14KaqNBjYc7nrUJjH74hOr8suLdLBgRi4+bfbbCHwpJ7ydF7qK0sQ3gSlEvNDVNpOD
ea0IttxH2VCfxWGy6KJEv09x+WN9MATYgWQKrEeHHz2eeCmOvHoRO4YwgtBNI8Y/mDUpCuIcEexC
KYN7hH+whL1tnzrNHL/mV8Mc7BdyfyilSb9zFc8zYi8EKNmLQ8b11pUTDbe8Isa5qSSNIYIfN/CI
55UhpxABYm6e+GocmzEUATh1UDWKmDVv738zAe8LXC45GUTKxynqSdBCsTKmZnkme47Rf7y6sX+h
8I1mMIKPeLAOuP5sNlhnkJV6cCo6Y0ZWOlXqxFUdWW0YZfGfctZhtOXPX61uGtVjqUcOAWwTs190
+NKt1xTJNX7j6UQ749gNDEjbpYDtsLc9PFDJzMyEQCe9anw3eVq0lk/zGLn9ruTFSVd+gfVg9y/u
IWe4hYlvLiT5t1cnc3AeNM6p87VBsYk7mkUduJwTF3bsZVjE96yfnG+oVb4dxUuCuLUxqKFsSrJw
V2vtjhtObvCWPr6cYw+LTyz7BLoOfJEO3rqOw0KIyZOBgB/ukPznGwI+g/sWONunfzOUR+uJz8NS
cnt7TVWve/Q4zItWD+1tGA9oS4qwI+MyMVX++V8MhnOLU5VJRs3hDXQrbDw+cBjwLG26G0ciag3U
LxsYDtW/mBGU2fiOkyLNvTyY7wsCye8RiHEw8Kr7wszCGz+UpzD6x6Y6yIBgqfrwUTt0Ptel9GlX
Mu9q1LMmyaMkm7Ieqy8pdZJdO8bFie/ZsZlBBRETGO4ddtPLD3r1GjvU7BKi1dgKNQVy4rkyP3c5
WoYK0tyJh/X+2qgb4hagDhNQGTm0vCl28yUgzWoFiLfbp7G4b8LuAumdf2Z2mTxxYUdGCy2GI26B
PRGz4+2FqdEhei7v2A0pw79Iqsh4RMUE6M8a5zsCOOMTm+f377LPght5y3aIHbp1cMTKsJW5ltEg
JwlE8q21ZqQ5jq0ePp7wR0fBP8JrTGmEjdfbqzIM6WtwNvhX26T4DqGku4GQUqw/HuXIvVu2dHRv
OOlQYV5+xatJQTNgTtoQIVctJ3lnWTHpvaLOxYVbKf+rLeLy98cDHrkspiDtQAKK6aocHu8dv3wJ
KOXkMbmcPCr7r6wO/tANzIaVww2oKhZ0G5qve7APsglmBSMlOTg2joPxMa4MSsZuve4wcw8rk2d2
4j6+v6ylUO2xxFvgE96thQJolDdJem1TKcarYM7ja3NUzj+Rrv8T0v/+HQ7YUgV4xANWdyb728cV
VoYlw4ggodQZiKEqql9zC28X3M8pkPa7C/KRWlFCXdxLNnX4g0meIPUlZlu0K0tM2beqMdptMaSn
iu7HRlleWh93Q+jw32+vhyQlN4Od1a6mrpQNbDwnvXIzrzrx9X1/guFqEAjYFAAXtsXhEhEAzxBh
wDhANh2BcCbMnUs1qcK5lmNbLnyxiJhsU3it3ucI76K7OKYysaot8ef9Pj4t2EaZmCyQ9CwO9gLm
hEDDXUqETaDCTeSoX7VjJmd/+J4tg6CNQB9C4Ylqwts7m9M40H7KIDai68s8nSWhW0n8t4Xqj5Dn
/9/Cg0ENLAej/w0zv/5OcvC+a/r+gEf08s/9wyPyzP/AC2edgY3uLK0/1ud/eES+9R9/QQ6F1K2I
Ag5CjgH/5RGRN0wDG4f0wgmivsP27L+xeVb4H04MICbYdUAk8jk9vMQ0kx949/chj+jB/7lS0BXk
Cb8+DDLb0SMgBmEkWr6HxlJHJx2ZXU2Iu6sfYDJmXZXgDrItvfFzu78HjSa8R++FLGa8UMb8cSGO
hZDKCcmbxXif4ky11t0LnswBLr6iJgi1rPdd9O0lS8+EzTsmmdXuKj6Cia0HOsrQz6rlhLq2Cvea
8MehuB/Bz7UUskY4K6kB/nY1crKen6ts6LPbEeXoX8R81s2miCOZ0U6JxI37wo1j296RDNvqx2qW
g+Sb24yXIwo5FFwgqpubXMMV3GP6CQGsjbH9u5gDSe6ZY9YPVldY1d7K4lpBxTRAy77ElI11iWCp
SLKrSHFy3BZEqNfhqrSonpybWW8bK4S58PYMLFL12lamn1+pgLQNtJVDZe2rF2AfXawp3JWuFOnG
JnFU3pSto6PNJND5buPKn8UauUA1bUYkt8POIrEzWveQqLGEiRe0YIh8WOypm9nI2pYQasLzOmLQ
r9wB8umlAdLP/dll+aJuy1g21jqKq2CtnXqyb21Jksq6XgLzNgR09v1dglZ93sNed8xnpE6l92XE
GkBYW5SmEceNunfvwHYO9h1+QLwEZkr+w7rpFcxjEfn9cBHEMv9cDp31fbTL+mtcwAPaLsLHcjU3
tJdEmLj7osqBDHIMdrZpoADbJJFyN8DIq0+Oo/RakP4XzBGXjIu5cFfUcNN2PXaT9x3oZCbu0rFS
d0HFeaGqlHzUMZjGmzQVAbmGaU1b23C6Bk3oEFXZrRh6kLbkuwNudFi38SmPYUGsMcQXcztlfebf
qIlsR/wivhp30BaqiENPOY9382xAzV8VJEIv/Hs52ZsEbWmMotN3+p0/ZtUW+GD5vfNM8S0jYxBg
CcB2aMxOExrbacQY1EZWT1e/jJMG+FLemoDhTEKcK7t5REFFkzEr4CHuuC1oj3lZtPs9Ajm4i9ER
p6CVaev/Mqp5Ak6XhYN5NoZSteZGwqmmd+c6mcrltmmxAGD865yg9WIsMHMsqgkOOfy+4oK/PyR0
EN3X/HVSTbei5iQbfNuds3eH6Snwer2e+bI8IB0nJZdE43TFND1rkoaWTS3pXtsq4yVseki46xGg
KVxWuLlYA80ANJktGgSNVKvyG3vQ6RcD0fC3FG3vmRNpveuhXV0vbp0zYpaan8QYPtSy9VCp+zB8
m3C6i7wasOeY92W2dtQsizM2YUTq4ehpTTzftdWsnbjdZIZZ7Z2yXPj6cXFhB726k72v7wO3Jagv
QUqpkGaGYzF9Miqve5D06xeNHwYi/LwsYvj+pxsOaeFVQMlrq7M5fp5cMIKrfO5wMtTmZHydIzbO
q9wNx3IboCC9w9k4XxllUTyCdey/hdkEAQ3hFnHadktidN+iKk1lY15pS/hwZy0NvZj1EgGw0wZg
sXXkdTdJMlj3lddgrWgdMf2qQ7chUivXRUGD1EcijoOvETtgYEmzrTPDgs9QWglIzCZBakeD3yfN
EHise+f7JclwXd9dBGZhnos+pEw1z2EPw6FRdrYNjGJ6lI2DrYSyI2xjAYC323G+ds7aYcAa1I8z
il2jhkhq+2IeH2fRomglbLK9JU+yltdCWsANs6aiKOup2J23niT696oqLXetPREBVWg6SmOedgD+
ouEi3nHsXFdclIMH6nrSeN+SofscJV0/3sctyMTzSKFqv2bp6DHxVA3OmTgitfQ+lxBgM9QSaz2K
6kapxXF6lsqWNXwdoIHuivPMaXrcpIpziVE+5UX0lw5yiQekb32MXYVd8DGJtFUSSl9MwEcNWfS7
Jh7GiF4P+LM9rleB6ws85PlskCdJOkJt7LNp3MmgOZ8p5gI0nj1rTcOhvfGmqOk3jcrFtOvs2H0G
coE90ENRQ0cJ6TMlSsLUDbdXZ8kIZJVGRZex5uhAGdvG1fa0NupwiXpQStxi377kPKvSy9KbSjib
5gRINFwMsGdtj7B9a2EQusHwnPfnnVmU4fWcdO12NhTruBoJUf7qTAuOuBnQ9c9xjIGllyNKazeE
OZwUgIhpmUA6dvl/UaAKiLLhUHaf50W9MZXgn3IWv1n2NKbNo6rT5btWzN5PFPsTIc0ysfYdHPEY
Y9a3BtggLoWZOUJ9fhbVt7lZMLKs2aa3xW/DLJ/VgCxbAHG+RoKeL7DhyfD3JotAvqML4dZ4xez0
YW5dzjg5MrJV7vj7uizURVkq3BRh8JzKHJ7xrL7Xc/Mgk/TBctV8YY79E1ykNT2Lm1w6f5WmSUh6
H4WryfPOelbsVTh6VwIcJyHbmDsrf7w0KrzpANqK5qxutfZZ/0LmPS2rlWayYvBcIn7PU+0G43by
E/+m7cJ0acAE/oCxajZkv016AfG3wNLyw1d4d88svLg/mlLaLIhl8zhZYdpc+fGU++e6r/muLjUN
ZA6d3faktoIHwM/b4RXtXKd+sJNRGxccIsZ0i0LRL9ayyPvPs8gEKnZeNfFoi0J/Rt2r+VAPIhJ7
bXTT3mEL4GMQBoV6k09LcnA3uXKFTo2/muWyPOuJX5DgUxUj1oMZ/CxH3X9uXfI+0MtZ5i8cJv6D
7ZKltO5Ek66zXN7FmQ2rY9ZrmwwaXLrTJpK2+MRdTS9Y4/OtdNQmoU8s+PJlTyw+9S4WVrQBvR98
a1PzLMCxiY8cVh4B3cCu7pMhjfUGFHmBgDP9PBOMWG/NmUaWj1Vo8S7kd0GW24SNz2F55stoJDQc
f2qtyUtsFGn0AzuDpExbRIVx5+WfC78hAyNAaD34kxl+aWRLRidzF2tS0QGYx5uEYwCz1OiVOS6J
eOYJXaQ69iu6JJi+MrGVhrT7hh1albCfUw0eV7IRitw6H40Os7NVkOLhV1YT7ujEq/TZb0J5XZV5
Fz435pB+tRI5hvxUMyfmijz5aZ9oXz06mcV0Nhs7+z/2zmRHcizNzq+S6D0TnAdArYXRZp/niNgQ
Hu4enMk7cH6nfgq9mD5aVqqyClKhe6GNoE2hMiM93N3MeO8/nPOdK6KcEY23hT1+jU2Ci8KQA6uf
NDJeA4OH12nHBbRRwMUnN4Y/J3dG52AM0NQJB0ctOCkuRox1zguu3Vnp6o2xYEgITSscn5VbhxC+
9ehib006MJUH3jLrp9aBmPEeLzWprJ7C0Ca6anJOGLWGx7qt83afZUqYcRNQf8U+Ns38FrpRlN2T
FGyRdGDN5o3WUe6cZJAv/k8FBOqOoF71hTPJ3XVA5TdF63b+YbGUXM4iK7OXwemMg5DG8uWEen70
2J/F2NzINppNoP34UbrGwYg3LGLHQLu68mCC34vKia460jXKnSeS2QIgreUZI0ZpHlbhjX0HLZcY
YiN1DOuO3yAdNoTt5jjPfaXjup6z9ACPTfVXk8xIcKtN24kTr3iSo8cjNwuCHTi46pfBJ6gd40ji
XYPMwK1uOsCzR8jAJ6bNkeB+kBxQHgzgOiaFxX7JplAefFJmmnOd99WdNxjOfEp0NJHRIIr3jvIq
OCjPFd6Bbdc4Hexu3i+givvR+hJuxjp6ALOui/FY9su+kDKYbk21usoGLtXoiK27/5GBdVpOGeBK
pKy52LutL8Ue2oAy2GlTLh5tvnLjO2l/3UZ+ep0m9orRz7xSnTxZtmlMjEIEsjsMBJGfnncq2r45
61qtqAbpvrYdrpdttkIfPqwwt/2DUniZph4JVSxQdQQ8Pm1vb0tq6/KWzfPSHjFARxk4cemlm0Bh
gttafGj8uAyjZUQJh3Vs2JKKw/7dBLDk7Ear9C2kKFW4Iy9hXI6yNrEw2Qlux5giXzTfZiiMB7tx
iZU1suqDZGi1gbDwi9kUXskh3Gt/cR9Dj8ENhpnEISxIBk+9J5Py0V7IMdi4k380mCxWceck+Q1/
q7wCNDQdiZYe9yDD9WeAxjR2cchz5XS984cc+L80n/h/M5KNycLa0f+nphi/fba/PfXVX+PZ/vbl
fx9mRDZyHpONBvN6BI3/a5jhhb+jEEFJbXHL+wjn+KZ/DjOsgD9jzsTQc5Vqsbj7+zTDdn83EdIC
02IIxUgD6eA/TS/+9TRjHXf/wzQDdM2FXkO9yOjzn1WrCYR8YL7WsFUVJJQNgRvOiw6KoN9buHJJ
6a1U/zWMcv5W9AAgzLCxO25vaZ2ETUvaBoR5ozadtnaq5mMzFlfG7Io3C6rER6rC8r4k5eq2620A
tFM6nDBSc5Bx1w4PmetUNqEh7FmXKAc7Qpw1RttksNauY0BYiiZpKurmbYqabC+6AlwRpPoNXQeO
N3qoe8B3rnlwmHW+uHapxw2IE70fe638vRmknONRr4M3u+lUwUlPElPf5+V3fEWRtRnqYjnmmWw/
Q8fk55Yi+J4bXbBlpv/YRhFXj7uQprQuSV40h8utuxBb1/oQO1BxeeiWR8u4cmXAZZdjN2+3iSbo
bgQP8bNM+/DALtu48klHu5McFTcthMDvnMxFf0q5M1oc4xy23y55GYxmnNjE3BWPzRTmW7w2zncX
Nf+dO5QMafRgvzDuwBFI6jXklmTCgzcWI69YOEKixz2bOpvcnVpmHJmzUID2WP8KOACbMnJWVyOy
v13a1tOzaYzpZ1uuvyAflb4GM0+BM3YhFn93AlFPwQ/EXuUSX3jkLlfjGFLGpp1H5hO/HQ5CxlB0
tUiOmi0BAOR+mPy/3LLLp9phOrYLcyv9TBwINPEMxXneaZF25KLMiSDBxHDH8yjIbCef3vlO25jc
hWM6E/KAgOuetQLj2yEtIBUElQZg2cOp4I2kUjIrCiJkQW+zZ/HZwROEXx309n0XYTXeVfAnz7Pr
CW4DGuBtSXP8kPSp/zHCq8CY5Upco2TEdbr+yI3qbmzTeab9ba0j2oJCbFLXrE+W5UZ3YeVkr70d
dId2CtOXOcihfndpSVjLoqwg9kgb61Ek9MkJU6VzqyyPqjcXwUNWqOzU2NOX4SYFEt+xeJvCvtgh
jBSx6dTRdyFd/yUZKeSRGjnyRWOfXbPVq7d8dJ3sFDoz71AiR383uVZz7ZPZ8yOa5sg4mpVPIaS7
ptmOZrPURHG54c0l9otIm9mCe+AW7yP+5vCu9UbezWEZqq3r9P03B6DAXZZXsNJTtyqIDmPjku1K
sjZi/JCrcky6yV2qSgykFRbXaoeTM0zPpgd2eNNpt6BtKcOCbF93CA+hv3JvzN7S05UpamR9qdkB
9B99b9mxKVJ7PzQIZJqi6UBaIfz/5JIFMFKAoHQSuHcjELn3OD2IDHALD9bOVDf9eclbe1c0BKlu
SOVJd0tlFzzKjHLe1TJVOEaLSxqBtNzpQdSO+4nxEF/rJbmAzbr1QvcVHkhErA4LdbZlwLsx/E7z
n3i5tytY+T0Fl3yE8ZKVoC65CSa8hQeUiARI+Mkv7xKy0F4CF0Q2kI7Bpy9J76NLKIMcXOcHjeb6
MFyyG9jQhwdm3zyXOP299HFsVjZQGOR6xOrbOt/bMeSkKC/hEKnNY7rHAUxYUjKFgIpgnpAlYQ5l
+hleEia8S9rEckme+COPJ+eL2tMKS6BJIH6mu/Pz9sHslpDgo+ybUUXnltnJ4zqq3RdC/2jSRL5L
5UfntF3LBYfCoa887PnDH+XEWlmorMCMX5rom8KwcR+VHe0DfwZIJPJfcq1OTGMuP9Crkmi71i7R
pYzpZ3NkWngpb8pAzsuxLXS4GxXKz+vSyNY0Mg6L/FB3pFEO2+pSMmV9v/hMktoq3SY4T8AU+Dkl
VjSruT0mk8dAUKbBTe6LzoZ6skwBM5s5CGNMvj/sS93WTebQfPDn1HNko7mvpgMnIwXCchxVtbcW
QE5/VIGXitC/VIfZpVJMq1mWUD6c7tpL+cT4YTaYRzEH0oCrZQmxNzKxpwbGlpZfSlIcAf2P8VKo
luSFBqD31wIWQPbedHomMNS2XRNN8UC5O1P20tLtm0shrC9FcX8pkJfiXbXLK0Zn6mb/jxradqu7
4FJZp2uRTf9kv1gUkHXcXKpweanIh0t1bgsjia2OMrQpW/96vNTxzmBXL/Olusek2+5hZ/FEOfou
WhibxRhWyXO+tAWJIdP0AGNQx0tVQG9uEkf2ALWYod5Vl+aCvAIanPDSdKyUt3NVu5O17y9tSeV3
BEytvUrqztVVf2lgJKsPZzdXAT27JTrEi+7a76gsmx/btQdS4FQOuPmzF4Pk6eU89L32D6SmVdc+
45YveWmp+n70f+qyz5xTkkGMusF9acUVs8HsXoY6zG/bS49Gjt7ar116t7xWw6O8dHSpv3Z3OVpw
YjQvXV+1NoDGH71gla/Yo3IxmRamA+fvWGXmfilF+qgJoloeRshCTLK9QfQxhXxyTOsi+qmaKeHh
VUIV5lYJmaojjmipr4XwxMZhfrNzzcSJA9YyTHkkl2FYQag+lo3wtbFDLeHoD9MBN3cVEiJKEnsT
pO5WhwZ7mJ7fA2NBSpI53C5GaFPgJvqVyyXAUt361nRr5SgKd4jcPbFNGdeOGzEGkw1qCpoXL7FO
upfeibTN0mk4wAajU3eUR5gW+rsu246Oysf7tFY5yUD+LK4GBY2Qa3UGioPIUiTxQljNAJG6jvZt
y3SfJLge6Fg5Cd+gA+1UdC2WBn5oT+Ka2sI7mZhoQl7pgS8Rt9W1JRcTXeZq7erEdVv4+UM08Ivt
Ju0R31S2DuNIU5bpdzkUkhXA4JgZ2UoL7Aq+7Qw1VKZMl41Oytukt8vuEM3abK8nkDHFi5NIQ56j
bsyPhHCEN+BSrIS8StFX2y4E0nWKqoSyqZ3M4tn0B+9DdhYzotKlpNgxm8+A5ck8chkcOmLnN5YF
WXwgZ9VK57faYptMUTpTlzB3GmC2YgoLDqNThxi5zbW9ztg6MJzoOzcActKIO7OZq+fBt9PigFav
aY/IB5HPpyFosBOVRb4tinELGsg6gM9I/HM5IBbdBNor/d1AeKTagg2AaKVEJcwdy2QS4HhTdq0c
wLvhsrxiIcEZoo9mH55ZyplHNXHaWX47p9ccUPOPIqUePqjMnM86hzG05RPdH7xQfoRecRLQAqeC
S6X1Zz743j5hoGh29ZNNB8+KcN8XHgMp+zXL8k+GrYSKGts6sK/NOTwXOQMmpQM0iU11YHj8o23r
k6zHbT9V736r38KGdF5XPzkegWXG0lqx45ExVZkVHX49xziSmDWxHh9ASQztD+quRxrza+xj+7D/
6FT+I5uDD23NZ9ao3slTIQewMTmkdQrmKKe5RcU+DCD6QyFJPRpVZF6NUkMn8cz03GLTis1WP6K0
t71tN1TfyjrnU0EoBKY7Pp0lZJXNEkSDv12sOffA1nSZ5z9kC9LgeOn9lDUKjv997gAHf1ZJUj9I
gw/YtuE1zk7sT/maeuxG9mU0AMUL4Xo/2UGR2xFk3a+hB7N79kRhk6GpDVxbKpNv/hyNH8LVnoyz
aSlGxDA8e5uR3zs7jkNZQYlz2tI8RhZ8vnhcVN5su86Z3txoKYMdCxK33FbWtFx3/M45kXDlZJ/n
aDaKo8RjN24nCxElXn/gyYfAaHa+VZz1wuxjU7sLAg9kK30H9oYaej/TWJALX+Xpu91mSci75NBn
SZnW6Y2RWSZoFH/O5p1i1hgAYTbNz6J0WAIq4rKyl66oylPfCGVcW7WFnFlOOFUPl8b5/8YUYfhS
Xa++frt5F/q3fd98vjOnav7b+q0+WjFftE3//R//kT74bz/J9r17/4d/2DUdYKeH/kvNj1+6r7o/
W+j1v/zP/uFvX5e/5XkWX//+b++fbJa2OfE7+Uf314GAg1CP9v1fzBPy5l3/dvhS77n+33zh3yYJ
TvQ74ivUoNbq4LLRhv59kmD9jsyRBA04uISss83+yyTB/X2l49vEAKxuA7hif5kk2L+TeRAgvkDD
gA/E9v4rkwTES/8kovJQuYXMIhE3odBAv/dPesFhaiI1N67N1DWy75lfsXODF7Tx9Nze2pX9A0/A
HWCubGd16XapQzN2dGfHdl8dm6C33uUyRqcizNO9YFe2GYEscdWuZJoadiQbfeIrxyJBn+U+kzvJ
VrVum1vfNvNr5mcON1JFRvLKcEVGWOzMNJhjlkzV1uI4JT3+XuqEk3Yu7oYC+FLWzY9yHg86TFdG
WWgw9ldvpTKm3TykNshOZQPYG2Scg9p/Yb6urju/SSBpjjnRcQVpbJN6kXDGrmDSux+el+g90XSE
QvJtD6UxM/Y1muy9Dxr3KSzBQRVc0ftceJ9e1tyK0KUm8zrfYfI99bwssDssPu7HDNRiDIDhuzAq
cZqMUN2TFIhAoeYiLlh0Hdp5nm/pBO5SI6h3/mQQcWjBA3aTpv6xChhYiNb9xhkikGeOIV6lGJ90
osZ9N0fFnXa1Haf9qmNqLSPWgcFGh65rQ433MBmNR9iMmDYyY63rcTo/Frq1EKg0eyLv/A1j+HGX
BmyhpWqcrdHIXYEA4pyFClL2Uuw6Hc5bvSwv+B8N/KdGu+knRVLnrJtTDvZqjQVM46YovMeWJRkH
FjuoiPU+N69V75ZyfFw6Noj0p+WOu745e0l7GtyJlhmvSrSDIXQuAWy+WRylbBXI3fUtS6pNLbOF
usJw1yWG3tp98lMxu9qJrpePtKOvnunuxkuVbk6PtZjv05AlRpgbdDwhqRV9Zr/ZXW9uREUMeTj3
38OpeTMq9nLrcQ0cf7N0WCijNDPjZVDncZLDCXk9IBztqeNEVXKSPpGMczkaK98KzXMnlHpOA3fh
FrQOYdS9OXyP58xw1dGvPf2+aHXfk+bA9euNz0Em1LU1dj8geL4Uk/cqIuBby1LEhhoOooUxB4Gv
fPAmo/+VugE8xWkIgCRYAjlMrLkmpxNm+6ne9RykwRV388RYTYX2nRkl7a2LPBo7MEOekhzqpL7r
w6qoGE+4ZfjaGYLLJaZsnH1G7MoFLFZFxp3wdLWwirTwQSLDiuCgVWjkNo2EHbrLElTfCE0Yt7w0
pYNdo1C2DHgvrMzctDPn137xxhIcYW6V02ZO8SfeoEyq77A3peLWgXlFc25CLAztrcczgHctJ8Bw
B78c8B6KaIuapXVBygVEB6YMdGrxCgfJf5h6XI0QZxFhx2ZggOAAYQf+2AZS+R06zpCe6dvz25RS
LjjoLl3OiWE0lD4OlCsIrLT5GOhbyeMmVc3jXiaVPPXDCAE6cGY7PJWj6/Xb0p6SZ3CwUbL16SWB
5kaV+egPaFOZxosmjQN26PY2IyjK2ZfQ36JjXjJdAdY52iDVZDgttBaAc6nHR9mbEVyCBHMTqH7Y
CKFN4ifTfXfytkHt+AqxT+LK/ZJgqKQsc7t+Jz0q8D0zUhAAoWkU+bbLcF3GXcD0BSbVlLyZw6yJ
Kk1ES2C1aLwXnSlqEM2itIjRhzL1SivK7iswEDWU5GChNHUEg6s2y2CbzVBA39I6TK1fhbVAh+lZ
BD8MbHKBMVv1xMoCA3t3qoIy0nGSirC7rXXQoZxIu6W7mUckGrcqIq+S8UGfomMxddg9GzAU9ZaG
xj5iq+YNRh0zlKcyIQIWSXYOTahSBokxtjuN77ZOli8CopLHMsp4QdooX7ecpNwuvPrU8iSvK8f7
GMbBvY+yZHyfYGO/uyOoUsZtzuBsy2pxyX7nbo3W+NfcPixeO6BSDWpp72kOhHdMaZLlAxi8oNyJ
MepnBiVeCZfV6XNAx0wWgN9O3R2DFHs/2MZwrLzlymTGccUaHLBm0zUPXkowK9Bi+vhw3GZ0a3tG
lu1d6hMwJCJzvAsEONQlrH1o4oLXGEj0OwKW5ZD5+e2kfOMwk7cOvVGb1/gqxa6pp5Pp87A1YIyZ
+UEYmqZ0i5y22Uot9A1b2XmzWL238YM+30e9hVMrgJUsouQgVO7HDsO9XTkx0hra+okW+CF13CQW
3J9w9VCxbdhcqJtiLtPyRZlVaVwn2j3W2J1BTHaY8cjv8n+UYKKng2ml903rizOJ11hNo8U7talx
60H7viqN6qD0BIuWINCkuckmYd70lTz2Q/LuLDXJz1X7SwlM71mPriMzrPs8YqZrFmjjtQ6DbVD5
zrbvEs6E9j5ZP6G1zW6ATSopp5MB8YqKesA7eNtKZGxzluwTZCCbUjifYvS+yXQ0z0hnMm5H/yZp
goloY+HflLMctolNMnbR2kd7bneGVR991vBHZE36y1+82PYY74qyGo/M8bs2LjoDamjP1VyI4A3u
xbOyzO4EBX7C4DfVGxbR0aZz1E+d6rJD5DM8jk7E5B4Nqz3vOhbu9hqU1clYCJVsXfqGLXsg5woQ
UXPoeyN/ovnJM5LcFyP4NLSl0nNWACKMLaQS1VvmTyDJs9q1lwODstm/RX/SXdkGyRz7IFqA/QKK
G5Ap1SXzB12JtN1CyW2SB2CW/gp2VKiIQHYzfzSJxcujdiGv1w+GK3chjGSzhhISXNt2dDYJtiYm
kIj7a9dqv0aqL7HHxu95912GVn3b5zO0TewnormqYXEd2Zv7+FzKIGwc9iiLZZ1dN2UeOpY2OMA8
j+RnXZONGYchU5bjiOyC15SYdNLsyYsmYbrnLzr5aZ+xS69texy+N2ATmTBmZW+pfVEolxPalsD5
swy26XbJE7c4zygNrJcmrLh8G0im+RHaIdsMppdOhoqVicOm8BGHUYJYVvC2BBbPlZMyF0DOlWpf
3wBBWGVfDoqVewQUY39vahjz7KkNY0l24Tj2jz38GGMDnat5iEy1wAR1tSUfZmqe752bDe5d6wfz
EhehOwAEbrp22YZ2kwZPRup5RDWBIQjvChlQzEF4B+UO9LylOqSiEkh0tFYbUmLC7OSbuUdUMKVB
u++CMU9NxLNWfUYAUFE1sFFh9x912Qur/nLZIhAOq53ReY3BRpgo6LqE4GOGx3ywm5gjEpkcMQC0
v+oIa5+aVnMJsaZCApxNV0iB++ec0KeNtK2PCNIzYNQeXaOTo5dViRHGpT8B/HYTfswwTHZF2L6M
nX9uTXNH3baNWJPtW8dlzmQu4lBrcbQCTA0ea5iXAslFaMkbyy+suK0b0iB1PRwUqpeNv2pEeU72
vuFGJ9esohin27mX7bOv0a0OI58f5LzHPjG2KNLutPLGB17gt6woss3kVHdmWJ47CEYxmhE49YE8
IxMrjknvnSiJUEdY4jvH2HTrdeEzLf8TaZH73nEJha7wIOrmm1VYbB90m+xbP4rhyL1WUtzriGmu
3fyswrbeek3+ZGfOQ6YNqLCJnH7kaQPfMz0PQrBiQuN9tPj0eWW2dSbhsC0V2QayvL8hUfynNSY3
lfSeOjexNk4w3IDAh0AWRPI6D+1xA5qcisiP3lwJe9lt21/LkHZoES16FaaZCORuQbVcgYU6MLa7
YaT4UNXF6xLoWyRu917u5GdY9B+i74g+0ykiicTJDk7WQTKX7bd8gZqFesBEcV0Nm6YS4ufQq6fe
DB4xVmVxmg43mRsd6aX2OkX6PWmcvNjA40wF10ujKUZ7NA9zd+tV1kMgACzC078vIu8B5trecLrX
oUVQZ9o64hFF1e30YtjMYfeNq5oSeSyue8NiXZeGSEJ6hFLdXs6SSxyTfSwZlMzjuHMGcWY9C7rd
0NWhiMRnYnvqkI7hu2LL62TQU3V0XtL5NaQ12iHLqDfISj/ZKTVvq7TUge0GDPQn0fYpGlWy3t0c
9SPNEHeLGMIrJDpv5iKXL9M3huvEzV+ipeieRu2j0XJJwiJPgAjvGEjJLpXJGc39S1mbV82ykNbe
JPejHxy8xr/W9G7Ul7siMIfXue+vFzHdlzRWtzIIntyqK7a0vyZHPbrBQk3hKUe2GweriG+sQgIa
C/F4Wex67viaN5be6sGe0Dqh2ujSSsVendyzkBaxHxHNEOnSvkpsv97N2uLtmWHm7nPXnu9DR9yX
CdPsVJvjFaDvj8VAlbtS0665bMQmmGZrB5F/eVKsw078HUyrIgdK8wzHblfnxRcrhnDbukOLgTCR
SDOjfo9YTHUHt3eEfRgHCx0Wt21fv5XJxNJZl5rcCpcMjzsXWocL9rejirqji0Porm07709YxPgq
N0EGR5leiC2a9wxNVj4gw6TtcVm6gFNcAbBhOPi7dCRoY9+Gms0YzHM0wSnL+wBFwMyC3Sm9leqM
kNHnnDDGZ9aos7UZI72SeAf+rV3bRnGNknaYKJfS6XmYEvv7MgfjSATAimfGV5ZfFebIj95DM27A
wyAIXnefyqdgU7BjS+x6P+SClTceGcAIzoS52E0DW0ydqpbfyhj9ZlsY47hPNWz4zZh7ji435GEQ
c+Jl9DrRWFONE7tLNYu6o/1MEjGcAdfzvtiNX56E6NKH0uqq5oooDueXkzryuUlB0O8R+PbUs1N0
qjSiq1hM5rtXLd9S1ynutSRjZNOC/D239hgO+2mxffaiUp+7MLlndP1KUsKVb4W32phFvUW5Z97U
wRRdNTVktb10jQTktpeyju2bW+UYV1MQ0fMUE/vrgRAbCJ/jrmAU08J9iSuOBKKlCRJRzMR7C6Tz
cu+OmCEMucRO5l8jGtwiAUHO6vQH3KOvDg3gVRYst0abg+Uf21hVENBno34niXI+6nKScR+yX5e6
vm3bkbLSk4RmW/Zrh452Vy/+J1fQ7eTCZpfO0xT6GXN6Z4UaMmk23s2oiZ6SGU3VbtF5l+4r3T8y
1Equ8dqCSHaMcnxO21EjwTKG6rEldsFCUUua6M6ik2PJ75OFch0QBnpY3ABjX1ugo40RIKryyvHb
GzOb920Bgc/mAcZFJtvS/tRmd2szB0rsdtsZmmFrM7Y3XTTsc1P8RICgr0fSRjbw47+TRpUeFBmb
BLQEqMZsvAvG9IG6M6HqiGQVp0yGYwd5CZ0jPX/GqAMpZOSwv5+/MUf6MlKEp1zU5rvrtefcHNqH
acJlqTgrD9zMS/NUlHLdNo3S8e9bt6eVZKbLrTloki7oxiO1KcGCe+gvg1bB4R2LdxofXp3e5Lhk
YUAVlpKxUu9MZSORNtk4lPuyqhCJtHUNj7k10EeHlceT76bBinaG6PWA13Bwz22R80i6ZT49K5pg
nlpD5NW+BDlPKYt6HdZ0WY88vKmbjepG4VrRj6qvCEQJFCkDe6LyBrWL/ASHpa8RTX3IJgq+zdk6
dMvcwdgBuxmb2J2J1IWjsRKrWc1wxLAnVyYy+4JbQTvG+BPNpWecm24mrBE0Wb6Z6oLO1JTpxgIQ
9kRce3dljX5575JF8SuXpiTOpg2ONeND6nKAoI0Q5kfrMHvbAM0bDnXVi5cAugSstPlezHrAgGXq
U9D3X3W71DFj/FVjNwXWWTS2xMYkdqq1uwhxbTgsR5ZDynkgKWTC5G6FXAAMAssuphGNivMYGfO4
tWAupVfaD4U4dBSnn7IOc6R6Zjj/kn4K+ZFowzVlpCzH6EDkXp/cjih+z8VUJuLUNS5bxKaoA+dU
OiZxSGzG0GDo9W3ZlpJp8c7wuSAwipt5wdRllW/kFykHe6eW2lGuEg9yu5M76BMIP1oTt4XphdM3
GTnRSzZLM4aciMKwII8kZzJ1Wznm9JpTSKATVvi5aqZIzHO+3GSFuZiph+wk8KsDtHNUSXr03Rf2
Hsh0NH6EjfToDxaoE08OYpcjH/0oYvLE996ysxvG2GyyYLruWiNb2fIAOeubANKg9aQLGJl7DpVG
ArEDZXF0vBybwoA0pj2VdqKL90WZ8ml1TWC+slK53Fd6TKf3qWjBU+NOnr1nbzC9aqeUyeZe5R6m
glI0RnWtmqyomNIh8hoVS75HCl7RPDgopNULCYZeeurQ5I4Sq3MExp04N5QzHaqvdtct7dCgF2si
tqAk8tTLNb4dXgPy9qgNEl012bFp2zVlgoCR4plfhfQZTI69tbfMkjcaDEeaPVS6JUGIY7L8noA4
YoHMWs765Vmy/pnz3vyitbbqb1LQmKPwabfaqXDt1Wh9mp99ijSW+Anwnoi0TH7Gken9GiBEUsxd
Qr7OT5f85nFn8Ilh8Ki7+gpBOdlwUhJRwls3coF1aRvJHboBUgOI90vQCFid85Rw5Vj3lHXKifvB
Udcpktdgz2MiDZTD8AjihBQ2ZomeG/G/LtstayI3ekc8SPZAp8OGcpQrrx7ZFB9PYyaAZ0cpnH7q
xEmiTWAAlDlzkhllzBhu4YToEk4xcqLU+jNXpDa4bs/ZJRJfT7eEjGSn3rKpP4oqWHt13HjBpguL
wt+BAzaHLWNBwQ8QOAQ7BTxZt5NfVekdG7ScZ6joA/iRzPuNtB78b3afBd+HaXQfOSOo+AJhcLjL
gFKfRToig4LLndKSPUb+c1Bptgs61eNDkctNOszOY+XlkCXSEBB+zSQnHJCMd2xYZz85osTWRxzF
0y5hxvkS8aMeqS4oiZZcJLeFQ0zgosOe0SVBS9Uim5vWwuMVCvWeWWvEkIkppPVYCs+JM9+qirAQ
ENxYo+zE5xRM3VuV5O45dA0rFp5zMsLlq/ZHtrYz2RB0zsu0Kv7tSGznznoOlU7iiPkr4PpKugy5
E3dTyPwJ5tq5keGjyyjvYxiGF/IoTp7JNV5RgGx70/afmi68TiNxowYjjat2PqBRB1yVB5hryKBw
vSJ97cLwk013tC+cwToH9RpNXhQIBsac12FjTL7H+ptdDQMcz/+DqfP/V4p/2zaePv/932zszxCJ
/s8rxft39f4//uPn+1/XiX/7oj/Xie7vIBWQtTo2JIfL7u9Pl7UT/g42AGXyqjAO1pTHv68T/d+p
BSCxm9R0fuAHHj/Gnzbr8HeHPSMcFBePEKkF4Dv+3Kre/yE4/lfCZOcScfBXYTIgi5VwH9qAwiJk
iP8ESiiTJWA2I6tNJTP1KnDW/VBWnz67+O6DTVR2RndCO528tujxP9MKxF1tr9BtRyTdVcqc8VfA
NP688BDrPUNGi2Wgi3MZqzMRKtskSVBuzWJh+lg6ERStgb0aQ8q+vA8NXAHbDBLbxExa5T+npk1L
4m/IqtqYWrUZ9g+rXrbmnMjvdaPS79qviigegmq1VJIW1iFgSnq5VaNdjtvC0s3t2NpEfxCEXLus
FUtdbUVBwb4JW70qeovMQiE1Bc0L6sGetakfyohqY/FeyJEsNBk8uOLZ6PXmI8oFVi0VboLrnAcv
u4W9F5Xkf+T2DzPFBHQk0xuVX+Ya1f1c5SOmuyRpfIKHJvvILKKpYsPMiRFSDUDo23Ds5JMJ1B8p
B6vLjyisI7KEhHxC5OpM26ReqEY4PvRt54bKfXLM0F0OssZeifcmTKC4Gf+Tu/NKjhzJ1vRWxuYd
ZdDiYV6gQpDByKAmX2DMTBJaa+zmLmBWcTc2H6Kru5PMvqRVm12zmakWySwyiAh3h8PPf35hKn4o
pKm+01eDGFksabzINfEUS1HrB+hC8QsxnjxHFTGYB6pkZmZftaV6V44pAGNNyFBsw+ZqR3hKaU9i
D3lygtO35kS4oVIwbgAE+RVPG0N3rTDI3KlYRK8MWorCNtPVp1jrI8ENFJLPgCGtbHE0MRIiV5dC
VD7BUgMjU1NIGKCqBO2VZPkktHfCBjYtYO6ph/wjsg1PHOxwVO/N+6oMQ3hToVy+VUVTR9ukQT7u
WIWoP6qS1vU7ORzzpzRDZYFRf2ztKL2n0BlQ8D/oQkV80CBIaefhBUcdB9cnMqBvzG3imqGcsOyy
ANV1UGiRanPwhvoWIzN7mEOAW3tIoHU7WlYJdwaS/lPQVGrvwIcQzCOVKBAH7cIlpjdA88URUYnV
3pwK6qa3guqimKdY8JBKxgzS0hKvmRhGej2bKoUcHChduEAvSYO4kuJBA81O4mZXS0oZeHVjZjlt
JXW84JEeEX9STcZ39C5LtFGVxVBcvRoIRlPDjCeYmNGFshHr5g/gLuPDFGrKN8QtIHo6KCWfo227
Q6LFwSNo8fyGUb6lOXgL5YZnBYHCWVxKkNUkMgoCR7O69o5JyjN7otXe2Us9AxVIZp1VPjTy8FnI
0KfZSzCmd9kSUcsuRprdIAgcaleTA+tVoMiiVdO06Pm6oOPvYZy5Vty3mg8GKSY0pST5G5VP1PkV
jmnflDyeHgtuXNwWibOjoFcaRdmVpTp2IOm9qXnYptLR1zCIxAYWqiP5ExlWbUKbpqY9irTWbHQG
PUUMqtYOh25D+jbGE2ynIpp+KHkTdG6od8KPGteth7yM78UJC3obxwRU5bjMtddy24wnqRGX0p7k
RNI2aQbg7miSMFCwW9ZCAh5h37G7NLJWenI2QgmKC2vu3EaZ5tPE2eytRc5Azhlktu/FkNY0esq0
AsAHnI/JbMxFfCh6siRRinYhDaA+X7szg9hdzGPe1KxFZCF2Mmq0tkCOsoPV5Bmpo8zFMwUqmZJ5
UpT7OlFlw43jrFCdGSVc6UpDoCApnfrJndQi/dbQaiKHVcuGu1CdkKZ24whqksKXDjGhp8G7tWL5
IAZx9kR1JF1F8yjiOFgpYsnxgil00rSHpyprMCCKFPUp01IuHFlL7ohinMm5y6Y6EUkkqBOC9DCq
PgEtK29qj1yKttEyA4sNuX6CvgltsBQJAQS0VtJXWZ3TnyAv2B+UmdKxoPEtY6ghz90bcxgbfkC/
dk3DJUrKQYSLrzpP08WESw9E4U6KrO7aSZxUOxjyisSXuQWMFmioXihZOySOSiyugv9EliCUgT2I
+wG5pY1DGH39OKn1RTCpunboQxykvHDA1pE6twakh06oEtxZGZS1SEDm27GSjXqnhuTSNlGQzSxR
SXkY6hwHVkXStGIf4RTpJ0UaaH4WptodPHCJGGMRHJ0hC6YtBOCudyKrkl9rpBVXPFd0JoG8XWBv
MMytJgZhugHiWwmdsY7eVMm0/EZrRQMelQBzJmnH4I4MTx2hbI+WwWfo+4buZx+2vpZFtHjyxmz8
oRITzU5mMVicBo+KqxkyuOwN2apvtpjW07h01bU2AW24mVGPtx1b6L28KDX3TiJ1T40exvu6n4hF
00le1NxsHso7a6hMnlhSQPpSmjbgjB08hUOIhUXktWIfv8CvCO6qbBZQhRBm+UOps6a2rSRSbyCK
M240uIYXOZyFn7UxaqX930Zoq16Lm655fe1gtL3nrf1fSWPD8ZC8gU/tfdZTZ/Gf//HrofMfr/rz
2KlixcOtii2fRgIM4R7Q0f4099HUP/QVacDW1DLOR9J/Hjtl+Q9tNfAxKd4U6GwKxj9/P3bK+h8G
lqx8k6h5fgDXp79w7NSUj3o4HcHdmUy3yuI4fnKpX43bsIiGHFkLvSuUhpzY2lhDzsWtJj8JwICl
nQm6sFNp40GOKolXtqeun9ZOqomZ3GTUsiOMUwicTjI13zTGigRUOW4Cb1BFut1m3sIvYysLdySn
Yn1Aa62WbH1uO5XmRTL/MBujCxwxz5qnRu4h2IKZ9SQToxQmvJPd+6gJoXQRjm0P0zdQVyWNKCkd
UDr3HfTXdkH7bRntiXae3CCKJoeN7uqCP0A+CXA5wUDUB0uHL+qKsURWfK4/LmIncpQrpWCb6A1g
rDxVp/VWe+EhoRL7GyICxEQnZgySMKsWJ4316cTDkVBPqRTpG8em0I/2gOZ5pzeiRu+gaaqWLg+Y
HurjrJTsqRk0/PQVjgOOjor7ZY4qJCCEdlJfR9HURpsecdBM13uxXsxOgWYl5xFUqiybOPGiO2ie
g3RGZSCWwryF4Uf/3wyzESo5PJbHAlHMaPetZezMsEhvAmVsb8VSjxuXfHP5gKdIeVkhoeO42RCm
Skhma3wvo8585CwQzFsrNPqjBnQPNVZPLcmbE6O7QOlSHMIxNujASRhx9DgeHdsMcYBDO3x8NtRq
uVeBLia7J6z2Gy248rmwyvo6HhB+2wvtD5W2fpR3i51oKeiolZbjrYD+5CdX1MSdoMTanWRiRWgH
QkxuejSWhuaOPVl0fh2BQni1qMTfIerUr+VUY3dkh3HfYbpgDiS8B2Cusj2RWofaGHuP1pmEsr+F
SwoSVDaWNro5cqN7LDzUdhcnVrdPAyN8MmY1uagR9dFvi0DvZxVT5g3Ua8j9RbG8AJHhV1POvWDj
pzRcxdWcXyUY/IOkmnUg2zCfULnhQVnigwGgQ3h5UY65TTVhfI/og2dO2SVBQPpxneEvMJnmpSjm
hOdCLFqwJdEIW4fz+pibpf4M8xWNiz72zaVYKOkFeVGQkYj/I/6ZMPbruRo5j9V5hQJPhgd/ovAB
7e2FHFt+ULXiVq36OQL7Ijg4WWD6u6JaAiktoXWNoqfZmmBIHLEqCwPNMH/BZitD+WGJSGPEoeEQ
DoEE7wFEcMO1EBdt4WQon55ptDU6p2h6arbQjA3XNBZFRc6VzAFydak5jEo4/iBcExBySBjVrsHR
0oPTPa6CeI12JhkmauFl5QI3hGx1JGq9lq+SCOxdZHcJY+2ap3D/vJhg/I5YjQpZ0CS8CvYUInSi
QZuVUB9TsftJ+6wtfDVslkPVM4lbUQ/TxNfEgZDAgKhdVCG1FqFWnGflcjLK4kSouUUYK5Xvzz5a
EAHh9Ki+wOVlUdZ1mUlgpwniIziEkNpHjrxOU408SwmFyie3Kdel1CQph+AwGhPNTQVLhMRZ1Khe
LWIFnoTSap+JMM0ux2EFJrsGsmjPwYqOwYyJuUPTsdC8MDH07kQarXGTgxfmDhdoLnjwR2Cj2PGs
VNge4apZ80YEwuQxJU8VjQZLOXD0HZlG3EmCDlcaARYDUgi53urGKN3FiQabTVw6wkCjZNTvcy0T
v9Uq0kiQVrNBgDhBl2uqJXvAhxBaatab7VsTZpBlc7IWYq9S9MEtk66OKYIGoneHSoh+kBTaiL4q
4zdFH3ZKX2FAYVWAJqaA4GOks+GSkzm9iSRHceIQG8xLFna+6wBrr9nTMHf6OaEcuKE3rFAttE13
HeQ5EESvyVbisOGxJkRZQZwaErG+47OGWDm1MdseKrgEOU0sckJc5F55mMhA7NhIahFHlJ6ceEJg
p+SxIkGzs1VCevajGoOyEhFP9iaRtXeIcwQMGlMJ6Y3Yj/WNCZcjcwHG1yZsIbCqkdHAoRGtkGI6
jciVdNuiBiYPG+QFtihqtFvbRE9DNyQmnfeDw+3k0uWZvuNLIT/RYKtv6LOsUamBRNdo4NROM8dg
p7ZzzJE6W+i76qHtIhpmCJjoN7XpQq+iFLiz2ZRpLxVSho1VOCus7SzJr4BghsYNMbt8gvesKX7c
Q/1EmhjE9QZpecH8INz9GWe1/gz0Y8pe3fczSZSypQo+EI6c7pMCupCFnE+9WJYSdgnrA6qZZBH4
7CLR54PBp8ahWpyaONu1JsUVNDwI26eWx+5dKCZ0OJB20eAGhFllXp0Ect2xbF1iXPTULStubadF
YJd4ZWfQBAtFk0bbUoz1NqyMqd6JY1qr1zj4pukG7XssrAzIBs09G8F0E9KFvw7YnEbwEVUbj/BA
wQIio8yfkcTPCehtKah4tXB893HTa1U4H52+lXWVID1xtiBwal2w0AmU2gCFbiEJMgr2Xm82M1ZX
132ltKjex5nu8UxmHZSlDEsod5HNFDuk0RB0L1ZLgAC4IHrjyl0DmkC9PbVegyNasYOUKoNI6xIK
SwneucZ0EegOMISU1psiraU8Vjp+HkZj/qOKl0pwUAuAlynwY/D+6pX5xjCGqd+bZdr3m1jkGYWK
sAEpTwucxtZi7nYq0FKqRm3SuJTEcYOrPgVyQD8RTvUY5yNXFLPvYwMVF5F08FOIQirKcQbEh/E/
GjRZrRk3qbhWnqC94quRo154guqBi3bTwaqhcqfQSun859spnIJrrEyrwSWSvsWCUUtJ55UWDBtJ
Ma9Z6vIa9p1OmJIBHKKZh6ZroFQfURnaZaUEMCJFBUEPH1m245rAYrQNs3gnUr19h9CaUc9mBm5P
mSqZDSnGU/mtwEQtsMG+wHkkuY1SGFW5fsOTjCMdcc7GtyjQtMWpzYBzlWnqEE0qQyxvJ0gFOqce
XYK+32aJgVNLZ8G4U8QaIwajj8hmDevO0/NW0b2sWYxjFgXDo0qldqMGZZRf1sJkINBPe7xzZHrW
lKkaUm0OhV3nRc3E415dRmjzkTiYdwTBiGwHwsLSwdGlfMKSihkpkoLH/bzw9N6EvVhLnpHCTNoY
sSFPrpJO0YMZYAhJQ3nBqQmeClPHOISj0xEr2zoN7niorCxozZwWkYQ4FRCCm+hjeqO3SddDEczg
1WuF1ICiiohwVj5jyWFgmJaFR7XMdp/1bSjZIQ8K3ZfSKL+TagtTrgGUM4bcks+S8wuc/ida/T+K
Pv9WxkXX/q//+dECFC61TjAplsSA1CoWH++LhGCIitxSgSzFkaQwyczajVQOif/5VdaUgV8R8PNV
SOqxqHpww/6YuahW4tjJqhy7cdNg+a0ZzQZq47QxtQJwulgiR2/1mhJFDL3PryytVc5nl/5QBSF8
Ym9XFNSMVbXtLPqKQ7hg2bb6PNV6K17Vap/7GEtWXoBPqF/TzcVnoVO/ff5G/tVAr60E3OJXZrmy
So5+sdHWFxpyGjGQLslssdcpkKiQW5ZfDPQH4ZK6DvSvV/kgXGpQesY4nsQAsmG/h808ox3qB7+M
4Y//xQ/EcVREO2Woa5KFJH5YOcmS9QHyTfIyUErD+w+7jVBnyRdpnb8N23oVE8GYRjyIoX10Um9L
ZYwqU+CRMS7iJizNjoZmq/0N7fgvrXB/GzauIqs6+ioNh27Usu8nJ8ShdlZqM3GJ/YDUHYlk249S
sp0CcfoiEPBfXorsJk2WgQ0YvveXahY+a0juiZvg1+JjNQhjXC4Mwhik8Yt7e/1V75Y+n4rYN245
EQ8TINUPlyolBHMxZPAakcgP2h75rQa1368TbUK+XQp7XF//naHESpsuly7jov3RvT236MTCD09c
a6mbhyWQINbDEt5leKZ9MWu/rw0szlnynNfWaA7lw2KHCBnPFUavkIiXcmO12VuDSt37fJn/PoiG
pKNutwj7IhNwBWx+vW9bhYaH2scsc9WY73rqHR6NxXQ5RmIDz6rKDnDeG/3f+Ghcj4+3qg9/m7pA
n0tRjYLYxc9o2Y4oQZyoys0v1uLvm6NkSCwQ4iXgiuHF9MEsvjTwuqFUSZBYc3xxazxkDB6cBjYC
PXGOsBbLWLlEzLP64sAoea7KmlTeTsgk2KpUg+UXS/a3B8X6hiB2gY2RVyitdlG/jraGyUZagx+4
+MjG33Jc1uzZmAonVyv5QorWpLd4DJStCjv45fOJ/leridvSFLkzAc4+xvROS1sJwrTK3hHUoZeQ
08u0o6D9N65ikV6zil+Z3A+7pkbgu2QGWuwa8jD4SlWmPqKyr+Iy15X//s7nSWNpClJa9LQ8sd4P
44DLc10vKvO61Oom5Nx3KjS6RogGoCqa42R9YZ//+65Gix0XSBIbCA8hL+L9BTtBU0QJZwTcJJFs
a0Wy7IK4J98M6FHWvxjDf3FLvrvYuoh+eZRGMG+FwRjpOho4O3adJA+uAc9vizqYQjqpzMvBwAfw
i51AWufmw6iyaZOdxSOCw8zHPBb6pLNhhdjglkavX3ECt+jUtsJNrYmGCz8sCIGrJLpbbSlPB7K0
rSvRYpt1Feq/DUSbwAfnCTafryh5vUk/vi0VlbK8BnrJ2vlt/zIcZWAEUTyrsZtjHkF3E34zuZuZ
FsQXfSFpLwNOtRndv0J8DuSBeNYO6Z6Rlbm0SfFtOlQJOQa2HCAQiYckxRpVFl57nKG529M4tgXw
ENoWUP6/hT31wN9u+b/Ec/l/LiAAdJ9V+Qlv5bUpXvLv/Y/3+QB/e9mfLQTZwukfngaJ0mvACufC
f7QQVOkPhUeOhDceNzJNBG7wPy31xD9I+ObAxUFS4YHEl//sIFh/cLLUOVMY60MRKbz+lzoIH9aV
hd2frIt0K3jqabr+4eHQlKVMaxscZUCNaOdjZV6fxegR5f0X28fH/erjpX57yObRjDV1RDYKhmjh
MgRYbubDhRBpgxdCwf/iVv64XZ2vx9ixRdK90T6eHBRwViAjsNXIHCU+m4V+1l5mrYc3SsTALzP/
7W934mcl1seLrdvZL/cnGJRhCsUU2Z0UjZdRgTXWMijZFx+JaX+3C3CVdfddzepIRMW07/1VcPkK
jKVmtjAKWTkYebApde2vBl+tV7E4hiMsZwuEOPX+Kn0vRXoT4FxnGJa2GelycfJfDP/zEZPffxiN
BQ9hSyEmTyKKQ+Po9f4yMJ9bVUyk08E/Pu/8W9+3PefF2e6dmy/m5kOC4+9X+jA5NJQymT7ZyXdP
j9+PoX20vacrR7S/uI7yfpP+/TofnlktGtfIWK9j+/7j7vra39nOpeN4jrO9OLgXjvPXjna/X/DD
EYBMgzpZuODBfb7deVzo5vM54jzxbsX9doWPRX06gH6VTNKFe3Bd93A8+rsDH2vDXHm2X9tHpu27
7fH1gX/4Dj948K/9a5t/teOb/OPZ17xgZ1/ZfIuv1tfudpsr/tzeOHvH3Tung7N1/aN/8NcF4LrO
leP7O2/9SNv9fu84jnvh+weWydF3HWcf2dute+Q1B//Zd72tc8EPbt3t4+Ho8sfR5TWfD4W2chY/
3nw6twOOIQCaKofH9+t1IXiAozyosFzrGOvKkZHiciUvwkNG7+5eiMvVTAfRpuCTPTQcOnmQodzU
gUgWbJchCJOhsTpEJifRblZ67WWGMiBBzYtlxZ7GnmTcsNDJDMFJDK5DaAqgJzh7cwha6c8dCaPE
iJwiDIgLB65FIDnEj6+u94JY1m5msXMjIUv7yUEFCXcP0nGPSVOWam9LCRvQy6sm30L3Ese1W4g8
uw/IMNtYmdzej3RXor0sY2CIFIJd0kjm5kEmDVJ1xiiIZnSOeQfxZsp7BEUCQincCqiX7E5siyOi
+eleaZW8PJCAinffEo2rHFgf2RQVDaaMjzXaiPkczqc49+khdmK6jomACw+7blyh0URIKfGCB2eM
2uMugNMcoO6NzMIhBxKbLtJeUR3gw501nizU1iMJMvVTSQN6wGWkLhc7iJU0dmKI+JYn4gV6mFJh
lFFHVzSt8RmViK9KzQgRZJZaPxexp9lJToNW0EUyUUnPE16sW2ILctHuNHU2kHH11T0eS0g7Yisw
Y5wc5kHzjbpJTmRV0epqSlF/0/VKessTVAM0GI3ZOkhk76kEh8ix4KrGqJxGfCimbVbGyD7gPeul
1ydVc0RvNQI0p7n6UshhddMacvZk1HWGp5uGKYmB4RSW/A3+Lfagi8lhltRM96iNwvZuyMso9HVw
7gmEcoKXh/dG/VZ0w0C0X2dhXQvvvKBJVC1I69Jh0h16ybwDXPmiy2TEfgB5+6LQ8JbrCNm8lV5J
WNaNLhwslZCBUGKEYpay4JFH2Em+Yo3ZU98PZCEkkdUeBhNIHNuynMZ2CHHQHaRgkn0Li/Bsm1dD
+kBLg1IoZ9Kg14DtiE6GD06C+WusofJQUusmb8uq8WdzaQqvqeMYpyqW/auq6OYBJysUqHNhTjP4
dw31NBu7Lt0CQE9PdTd0eHhIVn4JiWbGUkurjTcVuzycsmvsLq9ULbTkHV67aEMKQrzvk8QaXzK8
SiLCFmOas2bc5deQR5v0dhpYKR7CSuFummE/wsqFoQecI5ywfVxUFzqVdgUAnhP0IJgV6Qla15F0
w70027pYJ/dg+JbpAqbL3JFiAgwvDHpwoCMJ9wnj+jlxqkDOaAwg3CY3RV2zHZrGZLSkLmlPOjHP
+OBMfXESYeQNuMQUA65nrdE2l73SabmXCHkp4sIpKZHfdMoMiaHDsIEcFWNNf4E5fxOshNhEjOUf
0pkli6SlvmnP3NlmHFNYSWdOrbjSa7sz07ZOyThArQkBdyGCSbTpD6T1luAM+bkuAwCYuUafeAWD
tbhsoMpw96/UXoARzgfWmfGr4gxz140RPGC0K3CCx5Ue3KJwwdeiBoDe1mcGcWwWDdy2M7N4ZGeh
YbESjkHH4R5XUwQPuZ3UuHPGv/GTYQ9YTrbSllNxrJ+QbK5c5gIljBeG86jZ2K3AdxZmM/pu1QRF
0Kxu+hyr3zi47UtsVdo8ZyaWM3uaBBLamK056pEbKoQ720uysq25meCFYYGArcFKx5ZXYnaA/APF
s7hMtwiv9J9T2wf3Gs20bgcf1TJspY7DW2tQ8Ikrxfq+OdO0aK3C2NLD4QWfNmhcEQKVG/VM7ioa
K/5RnylfWJ4LdyJ340t0poRpTSofsjNRrD2TxoIzgUzDNPXOONPKalNtMdNd2WZdnPRPAbuVbPcr
Gy1qFHhpeT/n7rTAVouMgj3nTGHTafXRZlyZbcPQIxBfiTd0zc7kN33lwU0cy1s/ChqEbgyAVcEx
RdHoDLUV3KHTg0wnJan5qq4MOwQykO2yM/FOP5PwUDeN2+ZMzeP+4dEVI8W/ilfuHl4uLXSFldGH
8S+eKbTpl2aHe4d2J1A4a36niTAB4dUUe+AHsjuGlStIP4hxU8W6vwoTvPV3wcorNIsCimF0phuq
uZ5APbQqmszBgOuHh+eoqh2yrLqYV8ZieyYvksJRglBUbTw52pngqJ7JjniowHuE4gUF8kyHxKV1
UjHkxohJOxMm0SJAnpR0TVI3y5lUmYt6GYFaEePr05eHd3mmYK7R2sEVyGtxQftvFmmokUmFk1Pc
v3SDpj620pgMGHNoiP00WU9fxianQatEUvTQirw1JxbzaLMMpYZhyFK3P4U1GQNuOVbRLswE+mlW
WnWjM1Qwchx6OTK6gL6HnDm2IfdP3QlMfC0Y4Q82Hk3eQXRHpdpXJR3yIhIh6SSW8D0cVrWziNUJ
Xfuhza6xlKRXTgRAkOPDkKmBO0PMhlmCmmFCbV2grhzVDJmzKOML5QdG3F8LkcWTehQEIpMKoias
DUZWGM+EeoViLQrTJvRL9ALFPowFhACCzkdwl1aObo12xsy5QiL/RgbQ1F/yq6Jb0tMn2TGwMOkP
CYZrx0YVcow9rIZWIxFnZbfB2ifKMGHTmsnD3pNA9WDJsRGw0oFChXJZRDw00jnczUNeIDTKW13e
tprcttdh0ZhHiRZ6iwArzC4nS8IJTCZD82aGQA1gQ9v2LmAhSf44JviIwWe3ymTE56xQ+JCNXKQ/
jAr5ojuVBKLAts3vymEhHkWtlBPGjNWGBTvgAzIjUs9oWBZ+uiivyFqZ8k6s5ZMpUAmRLacIkxPK
QXxTtGgGnMGKdZFKjqUCRcDM3FmKguekaofF1xsh2RvzPHQOiWBd5uWISXQ7h0RqES1SQ/3ORUxH
sSXDzdZNR9Gs3CKeOS/NUQ4bw0yN5rExUp6ZS6KwzAxuPhg6Eg8xYlbiadUmw23g4KE8YYlVX+m9
FhwnIlxc7D3XuUdgcxjaeXw9S3Kx8SjoeQq0VzELKzAdDln1l4nZZM9qL6Y/+1RUQlfQMcQR9WbW
bb1GAuCMotXOPNP7ePjiWP6+iET4w6hZMowcEZEt/Y8Ph/K8hsGQR8ajBYXMrRXOQZOOlfAXZ/+P
J//1IipZ2uegX1CS9yd/fEZUPTF5+vAItDylVrS90ksLgRVNzMP684t9Va1aH3ASVRyGAHHNyX10
b/1zobX9olDV3kMjv1d1HxB4Yqhm9BtUdf7zMfTsHdUZxdeOspXajX8o8PiKss4LbWe/3b9tmUP7
zd1ut2+jfbr5qo7V1mn6J7z5+xtSPoxwZyKG4A35xx0VnvO23cW2v/HXWo6i8ui6N5SO/JWKkP+z
99sD9SHfPfq37u3u+uA+lhSYG/vx4vtaIvJRjht7c/ttoMZ0qUSvdxuKY49C0qts7+olsfc3W2fv
urLtnlz/8GzZd97VWrq69tb1To5t79eC96uFtH6Ozz7nupx/gYnSEm9CrJJP7mF7sB991x9s3vfT
xqdEXmvl9eNR/l6s5S5vwrtwv5h65dwW+OwtrGvjl7ewGHghjetQP1KfHxiFtarmC/foOhe73YF3
8GzvDjv+5/IGGTivtvnSZ8y3B3frP9u++8jk+M/u7njkTbNujtehbT+winzmhMLf29u2/2hfO3v7
DLjsNrvj7vp1F9qv1+sv/X57fI7t28X+Hto7EBnAkuM1f319ZTX6trN1rm4AgvjztL3xbrZvIAXb
7Y19e73bTbYd2psrb/tweXX1cLXfene7/fbnzcnxNs7JcQ+O59249svlCgkAXNzst1vb2+8vAZb2
W4beZVTPw8wnf2O4D67DFbegNIcdEMSFs/WugBbOP3h/w79mpfDai9PjIwvR+fn5/X7GIT+bkA+7
ixkGpWAAsYBlAJ6sa3dzcHdnjMUGGwHu4L/OF+uAiJAvluKHnbOVcXfD2PB0YBe4YO2t9/76H/48
PvsH5vHAEngGYDkca5t75PD8zEKxLzc7+3p3vdltNhtvs7m0mQnG54J703u6vGTKbPvSdq62K5DD
/ctIOqcLRtjeevuTc3Gx4jfb7eeDqIrrnfPZKH7A3ohZltC5saUxhUewpPUTXax7Bu98xZaYZKaU
mWYNM+UXDDMLDUSKv7IP8L0tq+Pgenu+5Kf9HdvOlu8yEnzNmnRY3S4bMr+SX7/+iF/y+t0tmxbT
xV1wxrrWK+5855kf4S3YK0y2/jh/8ex1YW+5Lj/Lb/y2OfLrWYz8Km6q3c5bgbTD4dFl5He3Noge
r2FYVwSRXYE3x+v5fesvcy75gpv1wDvipmAPZxbuvf36o95+x05ydV43fOrtpuTDMy22723BI1cI
b4XneG8bXnntvPBbWf7O/mq9ydZhYqDWV7Mh5tz7bJ0O//o8ZX+pJfT/ZybT6qHMxv9J4yh+6f/z
f/+qPPnzJX/XnYh/0CuCESDT+YHWux44/tSdqKumGedMQ1ZMLgOr6x9NI0H+w1BhHpMcbSka5Pb1
ZX/XnUi0lEi80OCKrOH0Jm7If0F3soZQ/3q7ce5a3wLHLZgFEBisj32jtmoEC9xJXUP+Ymm3qIF5
tXASK91KJto2xD0DX5VJU+9yK0ZwAgVmhvuVGlj4CnOg33WKCrszidj6HNmshcwnfDo44vwMu/Wc
+BOQ6prZeRAWpCt0WoDxF1kyr0IBxWcbg35ge4mJguDgedGeaLjroTsUlGFIqnnGboiDBXkdm2R5
K0SK1x6Z722joaPAKiifc7s3tei6kkWMdOHidT3aVJUMNWMaRxF3DBPPtH6mEePhppqeCvKevkta
EoMJVqV6lcudlCAFWX141wTTFsvYRP0BqmP97AxjjWcwy0JBBiBYt1TB3XILr6uRMFYJZXPbL4Rw
2gXI8SMsQaQyWlfo2T4aDBlFQjlkmpdjnz1fQOUkiTTsquCJdEEcVyn1wtrttEh/FaBsPw+62QXe
JJkVcQt9CBCClXKMwDJemofZrPrAUwTMqO2FOld1orLT7hQjKL7hzIaV9agR3+YqcB3hA4/ydL36
uWMJhFwAK9QpMQm8LZb0NUFue6PhRK87JsZCvR2IUGpRJ6cDTqWWHj00RPfQFzcTqkvIr0TdFgR2
ZK4o4OsOljZoR0WrB4DUMeh+4g8Xo3tQohSTqqWcbqNYFVFPS6hEbA2lJN7umoDJRF5ryjFBLQBj
FOiM5aKnSmuTEbqmQqkU0l1OJJNLurGa+QDyzWOr1ENFuBGtsm2vlXWzUfHvQ5WDirawM26fa92c
ER4otZ70OGUo+VUz5HF41ZakwmzMwOxX0NgIt2EYmSdZrbIfojUqP0dRROA8rUWaRRhphpc0pVsi
mFRxTVsizRAkijutnMLZMZNBU1A7Uf5JZZuSvNPor1h7FKCH50oxX4tGhKXVRkfGfKrWkrJW+vxu
XstM/VxxDrKc/iDIqyASslGpSbP2kZYAVWrfV4bkY6YpEaqCJ68fpPF4M56rWwIbs0uSDal5sYUy
jy16rPa6FdlttqwDKmTzXC1DXqNyjmSmyO5ji4o6F2fYuuK50o7OVXd5rsBzajF0xMW0prGAnh4L
U6n7Q5FrM0ZcSKEavKdlyEIziU3CBUFe03aI58I4mKJ1WZJmvu+QVrCmBlO4gfQbEVkDkxx7ECNs
XzAH7o6x0qT9KpXITyUwNI0IgLOjqhJGSJ4JwRqICuQx3Q4KC5WOAYaejppVsGzFcML0Fx0KZkdZ
ThimXRcFuadx1LWbdMqJWheUKaJj0plP45xSpbfj+CQ20HgPgWSIg9MvTXqaGkktCUGsAKL6XKuO
NUxp0e3gD1fg1qp4X2jExOPWXA7DRRM2A84Apaq86IJE48Q0rXFnFbpgId0slVs6zxVkfZJ9v82T
RDS00WdMiSiNkL2INQFgwgRBudTkfizsiVgdi5LZqh9AJ5bSYRPtE59OD5HzRq3pEAoxZ1VsDRj0
zaQdQgMKnWxqR1Oo4hhptMEDXZxBQ89nsM8lOdETdt8Ybe+hDl5QtNW0fU84/q4ObxbCXcxeZu2A
x0S9eLgW8uOlbvb3BE4LrTd3aYgGLdY1r2yK/IBTIbouZFb53UodhxDdpjgI68KY7MIK9Y49DyC+
gtARrqvIWMIl2aA8Z02WE30UYwBppclE82k6O6fnbXHQ9FKTfbWtpadS0iVCaq20/T/UnUmS5EaW
bbeSGwAFfTM1GKzzvnePCcQ9PIi+U0AVzbpqB39j/8CCVWQEK0nhoAY5SBFmRLhbA0D16Xv3nvts
29Lj0QW5oBM4bMG8yJvJfJvLJAakZ4hHPdHyB1A7Gcyo0eSuchqaoWGtyepiCKqUpGPdt6ChQtW9
S1LN1EMJlurKUjCsXolSS68aMtzSTa7XXb4nKQxXlsqz4IubsyFESyAClNrMXuhCplZ/GPIWNjh5
39ODo3howkJgZtqkmYfP0CR89R6bJmG2eeX04kGOur13TC4zZkOREx9T4muKhjHuPhs8LwXTfbBa
OYaXW+Z8dhFlMEyGrelAUN32MzbAzVLJ7Cq3ixhkg4RhvuWdD6+DymgSJtBQvsyDQNPT54AhdD8u
bz13ztVWj1cumbEI70Y3ppNWLzMfZFmD4Fe7fLJ1VAX8oPDSHtQVUoBXBo/+y2ggxGP+WHY+Bn0v
IP+DHiBiIC8TkW0IeVKV9CRA1nXZthMbpM8iZ2AMgMwnPyKvIyeWYImJ8FQOy8emqhvnjfs/KE/5
GPd3kkgSpmpMOdinCZyn1Qle/5DmA9o/pzNrsTe6nuxfhSmHZ7n3RBcyth+LPeEokHhJuiGqhxjo
ftOmlvMtKJ3ejFp3YmKo1x6J8DQw53eN6dRbESDBgKen8WVBxivLnSnLptwDSkuvAIgys+rQyr9Y
TaWTA+U6XCksNVZLMRJ3xXZqiWLhwdXGr4R4gXrwQETgbJIjMdkt97tx8MRoGNskrtQSCUOzBrKr
lDSjMqDOABnIxhlAT/DBQWjtM5fRVTBRAuMl18Tgb4UoIDJPhe5iHek3c+XRHqXX/YWln6D1ys7k
V3jkymNRKXs4SBmhEp1ptZA+FmKnQlC+1rwtpNldMFrMLeYxoOV3JaR2gaE2Dh6N0XOmjYEDQW7y
lZMDRrVfrklnaYZNL7XuC3t40od0gf07HF9jR6jCWgiNcwXPc07oeoV1prIXHF6sNXNbzzLyaoW7
kawV9rY5nWZt0wwGXUQWcwDn1lRqb82s48Ftxho/LAzAvts2Y0JeUNCDAt6SN9AEW+VUeb8liw74
sUPiewyCNMXeMbp8lyG2pfwWbxch94wvQPBPnZh2PC+QH3nneYebTLHIqDZTzhYVrfG1j1c6oM/X
CvJadmuDHY3rCyDmnkExHcmydpESTo7UH4FXG1PoMslot53LkIHYjbnm4xTMrKUchoueL43UACfB
6upL3H8GbWyMj71+j5mwacJUSxpSio2OLLzJ7lkiUQ6Mdy0dULj3vi78CxfXJhx0wpaIBvZb6imf
2feHs3gUpmsv1dzwntqF/bdZBtgDhrqridHQwpa6Ntl68eKe/Em0tIXxeAvqlxEqNyp8A1H5ZAeh
YY4M5oW7mFeLgd9xY2WqdUKcmd0U6W7tXo+yqC+LiQWf7aXNTwWvuEIc+yLAZG2UX5jfgWjBJrsO
QjhCb50R6/GmrViR6CAn+seseYhX5SySB5iHAT6AQbT32IUMEg2IzLQ3Vm4UTogCctmjn8yNXTpl
q61Q+Yl34dM+vtTLsgT70jXmXpecbTZm4eHoUqYzF3S3/SUDnL7eLpm7FF/hAk/vFVAve28ZutTC
gFmrH2mejb4cfXDxWVc5wWY8sC4cdvzmV4NBtXQQS55TN6rU+RVIqE+apahbLyJWhnU8XSZy9wAi
2/tJZpCdcft6TGSMnswETeoUx5AaO4ZT4PWJXwyCoybUiO5An1iiUrPzv6lskPrOcmqnWlnO1pvn
NjYDZ425HIE26Qe2gkbsbKn67ooNwL/IygE6reGpZYhiFzHGpl/siS2ADf1dX3RufwLQgcOZDXFb
mzkGfB05LBzoo7MgsOE/mdYSVh45Z+QEDu03OID1EDmVQe2hV/6KwUwtqttiWQutdqKQ94VFkmG+
eOthygO+t3GywEKqUdYF6DldcOuldmXBiwKz0p0M7joRppin1/Sarj75lHtBlJeaf+2WuMnX9WPi
JjARLgAvJdpuo7PaiL2ZDJ4L7tWHfJ5blITIYzvXupOEU3Ed1aDtnFjWe7s39T1VJvznf95H+I+T
lnq+QYPq33cI7rPmX5/f/nV6r79l4kd56fcf/b1TwNmbhQVHEBJ/vFe/dwrsX6g2V/wEcwv6AQ7d
gP9ObDZ1oGkII1dEBe4N/DC/dwpM6xcLxBrtBVoJhr7+3D/oFPzYlnMJWfJQp68qV11H7r8S2P7Y
bZ5lq3Ju9C6kqnOijvjJLQf1Zf+HL+f2e5vvj+rLH+cZtATokdAUgeSGmNChvfHjqxAuacZksS8h
uzBsc9sADm8Qs5MyG/3etvq3LqKfPxAvxaHV4nOtwl3b/KltWqLNnUzcZSG0tPSiCTjLlQ3P119/
oB/nIecPxO/GowQnxCVG66dXsY2ZrCBC58IhSecbMZneSaiSuexsVjd5W1VPwIaM279+0f/lW0RO
bNMf0h0Es+5PQ5hmFpboWxv4j4YKRhkCa649VHcGVpDjX7+U+VP/aL1iq7oZ6TEvBtPhpyvWLi40
XqRU6NhUHYRZUfZPmEcLCvkZ1tNl7AGGMooWRIZfWUQlOP14RY2E5IZg45700yWvbuGPoMYYSDLY
NEFBZbYI6HTbrnLNu7lPjTqSvQfHiHBJGgmt7k/3f/05fhrWrRdqleQCq8ZQBtHlZ+yf3Wh5TbcH
2Y2yFdWHneTOR2o11vAkYEzeG77qYVv1TncPG7exiaeDWrZ3HTWRiJO76l0U7fI16TmLbbu5Lq+W
IV79Kdj6xd/cVOt3+nuL/Pt75S1iS1lRMd7P6mFN0hbSjXYKc6BYJ5oo0C3HunqD5w6KY4Q9f5pb
eK1UfFP019/Tn28tNJM6sslgfUZ966eBo9Z12giTdgqpfCGXK86PhtRvikbKvxux/flDmrrJjBZc
JC3Qn703Se9UA3luC1lneP83KQPyLY054rYWe/7215/qz2uBRb9kVeLjq3Ux2v247CSePlVNu3AT
T3MZDWL6xB+T/I1s3vhRVXy+bAGLNLUCWnak0uu7+MPALmHqbOWLVGGswbWblA9JoUroAyVzdcrk
0kReGZeRqef2FZFT5TcHB/HfrHqrTeHnewcPsYvfjw+8so1+fBPzosakQW2HzJDTD5laenzhaB0I
flB2uyqmNUGn1o2kQYcqW7M77UIHpzfak/XFSn3KENpjh86vq4uUEB7SuWPhXA5GDSLrH1+Vdc10
zj4vg4y/H99q5aSV1ZSxDBua45tptnl/SDcO//xVPN1g18V8hTZgveP/eFVGoktSztvhxAEWRQvZ
IQ7Hnr/53tmjf/raMVPzQQxqPEQIZ2/fH16lmK3CGwJrDLOxra9KWubbjF7uZuwB3FVyir8XU/92
d8OC9+dXxG3J7UyHfq0sftoE9CnwCnsS9De6FmwRdSUobjpV/bM1100GW6o3XWrVUnikTg3dI8nt
HQkKjkVwcSED/8UCjCSjnICzDzzxabAdZae/LVqNqXCGRzOGBTiQZ1YC7X6YAvFiyjbnB7peHhAh
2t9mqUpkLkUdVDtInmT2BDMRQ6Fnu4I0PU7LzTYO9PIWpXPm0OjrW0guiP/CWan+ke1xSoHRNPpL
p8AmrF2c7EHTS/+eMCi/C0lFlccqHqm5ZRPP917J8WIrOuk+TjRrhzArU5AJBPbCGSCj1N5XS4J4
Bxbb0O5VhYAypOESyE2PNvPNrHXORDmulgud9pyzyQrPQYzSmdzapICZAWmmfvsKKLR/Jl8MHY6d
y5q8QXew8z3F9XKFiJN2RWvxz7oRBjGS7gqtNIe8hPBqynAmJUsvX4J51rvI9bT8za0bRTuTGJhn
WXoER9SZb9+Xs2f8iigpJvSmknq/JbV2eSarY6xAfJZOsp3dehYnzIP6g6FlCKIXLe1I2KKeMDe0
IZVBe7djL4OY7t8VRJUtfIOJ/BSFtZC/HFSGt5WLMq4BkYtkE6Tt8NZ59KY2BUQtcSGIC4d/bsm0
uUSeCSe8ngY9Pza0QhsZ2nZVZk9N3OlIj13LykOoKB2sF1a/vUYLUt/UlgPmNI8he4bIUI3TADaV
3iJYEljyJUdZ3RDzVWDTZdvFg4cnL+ucGdR+3hCWqDj8fE1RYeshcZQzomhCLnJS7kd834omsBGO
TVrf8Xh74tqYA5kzMyL6wNoqF5Hzuw0Vtr7NIToyl8kgfTsgTe1u7ex2k0uGGhypS1d002UslTaG
7ciOunHVsnSbuEqTMoLc1EPnyHDBhp5b+zks1wyUTQ976snRlz6FsdV4wRYiFi3XGboJ1O7cST/Y
vgxkZrqy6c6puG53MVnCMhrpH5Fr4vKsKSC174K0rI+hcEaO/13KIzkS4fYMSWwxLqWY049+Iopb
9Xn54ELUeWiWDqZmCgf3k0oZ/VsshgbNpJH64HSXgO+0VLScpzQByYLDc0Lbukj9Es+IyR8HiQ7I
tq3JaukTnQwQnSSCjRcL7k1SgN0Asg4PxqYgN4K51uwEt22dg3lbFg7pyON6P1oGJODxGmtIv7V5
9Zd2/jSrvOLOEfP8XnU2h3e/KEhDVOhkS/r5fvNM48B46UxCsrac9rMqogNariK6qsq30+SIE36G
TL+u5946NYokwXXR7+pNOhf4OGWSFnd2Tnr3jrIsv8O3SR5dmE5dd7leMWLoya/SrmenLLKT743E
QWn0YmsAdTNTQgYXCO3yNfaxbdzFD1npyEipa93jBi4BKNGK0uN3bbasJ/R4qdy0nu8OoXnOkfSd
gT4NI77mZuKZUGQpkYiI52ANd6TeK8Mg89pidThoDq2BrtjbJAB/nfIUF28w2Uz8JI/+Lf33EW5S
EHs3XWFma5alV+kHMsTAx8gkDqZbAu6zZ3p2MGInz1nSU6WS9gA4BCl7NY2G3OagUm44prO8ucNg
LbtpTpopLKfJe/BFnncXAyAxdwPIQ1o05Mwu3nKV7D4KAPNc2J3keGDUunqkGbxK+nz0p1Dbu7SE
f+QxMUA7Dj9fExW0mSThpq7aXBDgM0K+nn306f2EnV4OfftuWkPfhD6JPQ+zPbcEmNpz+WzIjm+J
UEn6ufjTqo+Uz/1VJzgEwHLaN187xtzdtuUMhmx4dkhQ8F3kh/NUkenJNBGUdQEYDctAwcYZSGtZ
ibALmDaDlGXI0mQkeZvcG5NrGto18K429+41elhfM0PG7Y4oF3DMsxCgxGDreim0MaPBkFNo/i1g
Zc3fjwCbHzslAsB+i3LyrU3h6W8c2xkICTFMiL5AgoierzERB+vBhhVENZf0b4rgbyreP1ehvkmV
gCraZDsHyvBjJWLOOimnJnQad8mSUw675hhPmBL+ut758+HBh8m+0ixWUTRn+R9fpWGRTE0uIP4X
kqV1vSf8xzTzA00JLfIrZ1wnvL06xlq/fH/p/wuliPomhv/I3G3T4yL+4Yqsyd6/MfSv3ysSu9eO
0B5iKV2hz+Zf140YOKx8j/Q+Q/a///xvbSHL+gXn8HrIA6/g4Eznav4mIIGXv7rIIZD+9jd/EJDw
U45DOesDe+ESw7D5vS3k/gIEBtwp7SY6BJ5Fd+AftIV+tBVyNuMgsiIgMD7TRnX9n+5ZYi0AyvXu
Fwkxt220OzcjeYKIPkoQTtwbwfRlA2ngb04GPx1ivr/q+rDQ4rDW//14D2vSwT40uV/AeQWpf1mp
iJ5rWHJ2WZbXP1yc/6UjhZn1x0Kak+56YlupIr+1i358MVPpzPLAIW2SppnBEJ2p5h4AMi1SK+wc
GIm/j/OFub5JTBCEb5kOXtif+ejpmZXOlpcGN4FoadC7K059KEztaTwz1pczbz3vkaq3Zwo7oMLU
3niYjkfW2KFgRn2mtk+Ednp780xz92ZiWCJUFVDe5Qp8p3YaE0aZYODzMxHewEvyRtiqkkd/RcZb
jWmm0KBXkjz89+bX5syXH4UY/ecp7dZ+L9udvrG9DPPSmUxfnyn18QqstxsaDhsoMXDsnTPT3j7z
7dWZdU/vuiZN2JB45AgKsd9QlAPzMzpHj6Ysr7a+XfnuVgOxd62ZK0/f9NUaolskTL4wAxJvICqD
LGdbY+MmZ6/rkgsOAZiTdCu3KS01e3ZOY2E51OaTR4Om95nxBYxIrzMHFzUQeOtaBxa/WTAV3dtt
8ko6YdpR5eSiDCuntnrKjqKifaRpLkRbUeDX64UghiSNB4xS2kh/HTvWgtxdw6c5RYYRJ2Jb+Yx8
dy2MPnBbJB3pUMwV6PjGMORwv/iVtteV1mg3dlp6n1M2Fsk6PRnkTtYBha3I/TK5sGwCJI5W50Hw
tRe/eW3IJfvW9e4qnHByYmNMyW4XaiC+mkiomu2q9yt1FQQEP2xLqQXHoXUAygZTlo470xJ1cQP+
lxYmUgaAjD0+ck47aQ2W3OiWvNkD3227LW3bOj9pMCESijjsWB3D1zSr7zo1IpoxDJV+HevAjVHK
6C0uCt2FK5+SY81XOAfFgWCltYThFnvrlM1vNDO3qEPg72vM2oAebBpy77rBE/dI4iPJURm6jlPQ
+gvfOcbCMUyNLP+1mhNSXXxzrt1TT3gQ0E2SM2Ukvdg62hCdVgegDouX9uHwmDZ2sfozlbwAfE/E
ON8ak49kNrXLwSV9b6tsSpA9kdqDtpFt2t92xti+Q/eH3AgtfEF/lXrau7Lm4X5CUPXcTHP6NXAq
eQlaGCY92YUdXE9qmIa4cbD1BFkxxhlXmL0G3P4uPRPujTPtfhYr+b6Guc6PnIn4xryME1aUlZQf
DIPp7KceocbG6MV4twzFcF+eCftkNJBGYU7Fc6eclHwLUPwedMph63fj9FWdUf0kLN2WZNrSg6ht
Cd72zPX3uvVaiBX3jyeVpHGjVMQaJOdEAJHOAVBTIZhCOSnor2MVVApOsmZT6XpYnV6bNWJA5kU+
7JY1eKDLFGI3/5xHEFtrNoHpyuGbFL26XdBfmLtBk8E3Mqbw7uF0KR6cBUPqRjVF8UR2COkHxM5p
b1NeFe3OKpV0I0Kf0wEBxZqbUJZp/5Sd0xSac7LCVPLMhhYTZw8q6Jq+gJRq/hXtQ/y6DNlw5Zxz
GrxlgUs2rvEN+hrkUK+RDss53QFIIkkPHbUpGiEqF2ury8pI98MaDIFrml5anxIX0cV2VW05jLVx
1J8TJZpzugQncuQhqcZg62I6J1BkaxjFeZv4vyht/uMI7IyP1q7YXwy5mvrz//1Xnb3/sZBZqVDn
n/utlHGCX5gg0c+j/AyAVK4olN9KGdf9hVLfZ7LkuIZjIpX9fcLl/UJhYVJg/M9k7PdSxrB+4e8o
AAKsex7aTOOflDLwd36qKyw4b7SaXd9l+AP1z19r5z906fxBiXqxzGJbmsk3v82bo5u18jhmFu6v
QMn2C+ucDvg/uLBL04oqZXBWcFh7a+I73+qODooOi5WYNIzQNKpTdUzq1Dkt3WwJRgsW+4h2DMqp
2leuLK4UAjJMtxoaw9E2zEPg0qWApmJZz5mJUG0w3eAd9YOKfLux3vosb3dQLJtjJrp57wsvfs35
JLuiTnQaaCSuPbdY5dDFOmzIla4bVwp46Bfh0piBfjwfLFiGe/irdcmmnGnvFY3e25jWG73AZMy/
+EM57jSGfC+Za9Jriomjc/jslvVIcUGLXCSq25FCxHpcGN61JKib5dAvPtrKKKFL6+Or1fnjteYU
TOMXU8eHjazT3s7LicAcDm/pOk7J8yN+TjskLLn66CqkbodyEP0Hqs1KEoNde6/KXLedTO8xXTf9
Hk6WTxQS30rq5FglBwJc9mZNj+lDJ5jzc3ETjmgdorcIbpM2RqRD9C9SVg3h3qiVy9ytdkT+xUwT
R/zB1V6nbNCdu073xz3se9oFZTscmtwvblzZjwc3McSV26h4l5rUhqyrIv21qMeJALlYe0ZIQotL
NOMGvWse5iLObxBzrGuV1h9IZPO2VVOO4Arc9IRK4MZv64cqD04TpZQ1iwjSUw8xVQ/2gkbHxh79
Luq8XL5ggSfPA9RxhxQiwJIf1qglw4S2Z+hIvtZ2cpZTPdZ3TsFfaqMVKlCpm8QrVhYc/AMw6vVO
2C8+CGtD69/9sb0wl+oUE3V7Z3XGV4GceV/a+T3g224fEAa5HycCyOe+KsMWKELE0aOOCBov+QVe
sa1ThqPKGVEVVdjn9k2JUhQmRWLsvWrpdj1MYfK3Z2QIqNp8ApjNdIrBAozWxQRONKr75Rg4nXNV
a61zQKEXvPBlFK+FGRByQNLMMdWnIiotxRZWYmft6ZshhMjs3OcOUBzcU2JCX3Uy8TaA3RGoCkRm
VuPR4rNVTAp3Mj2ZVUdoshDWdVKWwbNOf5DSJenVtdtk5gm3n/a81PNwHRg5UuB8/uJWQw/CHdhF
lMjeeoU25OxolZg3ll/EV7nRph3ZqX5/DKTWvtmxilRNB24g0ytEhBlEjP+8O0c35wuSmmKUP1V3
bGs13Zi21r6adfc4u6Z5O/hSmS0ZNnavPYoJOLS904eEtO3ct8LEaKyFdFLPC8VsWKdsetKG+EUr
+v4N7L4f6c4AeiMhnTtxQA3YtFyRxcYWVRt/AYtkfSLXf9cIf9+nPVLtBARnhGE1f9djpKu09R3i
tpDC7ApzSu/6TgWXvgrEq00cUzSaDQpw4piDy6I1VtEuw8u3wi/qbU8FE5214eRFjrtx8EtA9Va5
1xOyegoxYBoujPFbka//WFTDsSly/TCiGEYms/4wkkYOB4hm02aD7bq9zr00OBE5H1ig+csAlL2b
x5eICjVBOkzh15uxRByH81b7tajibAcqtX/y4VkdBjPd9ibq4bnrD0tQx6cpt9QTt6l2p1ce04d+
rOjx5sEF2n504uPY3Xg1J7kwEAiYNroYtGO8lHjgc1+7lHGBRpSzgXoA2pxBlY0DGsB0HS8XlSK/
oS95UF7vRVPnDFsnUybpnSq98XL7IyeDMywoQvf+klYQoQfnS5nZwtn2CXCE3kjbrcEHJnM7a8eb
1q0RvhNMFnIUy1Cctf3y3k/wAhLDPmRMom4NZXg7DZL5Tm9K8sG6ubwvqspHzV4Ox+/ffTOsf+Zw
kfKkXjN3Bd9xSyQW1WWQHwtNEV2KQCv5JDUNonriOCyZ5jKbZUQqMZb8HsnCdUJ7MAhjRwKEdusu
PRbLyO/sy7TeMibnItNzjBo7xeFs4/94tFEwE2Q9NSlC0ym+GUcA6b42cgst2nLoRd890J63n4ou
QCZXcIS88CbbfvJysz1NiHgPtSr1Q5E6BKla/EbLqbrT0KTp/VjO1pZeMoALz4NyrosZX7x9jv1W
S/pi9yN3E0fD9EUPMAeMeiWr/fcnohiRCdr9jFW9sPhI+lLXW0DC+gHKHnHlnuTjf3+LlCJtxERR
vBZNNhzzQCSfyZLwnkgtsyinC1To5cK0rDdXr3XPKOJJYmpvt1UmQYMz8zmhSbBBPvCkcuOvTdwR
MIW1Oz8JY9tPH2PnWWGTBOW+MFMeRb+Z0zsG67wXlqlHcD/8V5ypeE8IYIsBOeUPS8XvK8aWf//9
p/SOv2u6uMt46HOOGY2ntIukGPicDr+mcAd+oiXWi49r9JUY6pBrUz/UVdaErmz0N+UHzX5sDdIw
zcmxCBOrK8YFKo8xL1T8+7GrLDMUdApZ39fD504QcLb1PHNsD31fqAuizun300g2GSI09t6rmxUA
0bQemzIR8iZzt1uXcQyZLlWqRZOYujQk7rS+sIhMR1YIrOKqjUHXONmQtRywWlo1WtwfWjtNjY2X
EBZG1J/+ZekgIc/K0iKE6/JEcPQU5ZanKjJYC++usRHybdamw6vTrp3gMbEbWvt6M766+qg9eym6
TzFnmo4nYdS6Y7l43lFYWnYjc/JYorazhrcesSZE+3qYTkCiFgLsxrw+MCDz5H3AOHHeV6PmPnaI
7rcJ/2xrDMjN4bJYHI0Y8X0AIQhO0mzSEAX+25SK5TZTaqTsiwmyYDo3vSCOQJKY05EeU0b6IeOT
dC+aPDnGPHWUVJluXQyV4V+1FfGRUZubhhP56/SVeKD4iK6y1Q6B5+eXEmZSz3UytWM92NaqeBbO
vpKyfFZzYISmk8oro2/9U5Im8R4+QztsbQjmXdiUWr8GjDWRphcE5pTSOdQ5+6SRt8HHkie9zq0r
AuYlq7JmYPDLZEMxiEILYPQnYxTjDQ/99BBLs31WBNQxMjEniliICwhQWH62pqzSsCWmY8PRXjtJ
+hXOam1Irhdnoepb7OW0TLp/yz03X80T+dBGg2BqkyEEgvVk6qQpIMht4Exk+rNsOgdlgpQjCfBG
yhyQ0uqOIF7vSGp8ss+bhpGCU5WKcfUcdJ8ufYArTxX+zpMWyT+taeRXBix8g6KsotLVbSrnqJkt
7Yn/mxAzWVqvbjsL2hOo4z9JP2CGbKF6eynKwH3k9nSv6NSgvKY1syc10Lurirw7jboxP0g/IOFW
6qo9rrzrl9is/WctVcHnerqgv9TRZ2IJMdhKGtStobPE6UedCxSX2JY6e2uLsn1srawSJ4xU2pX0
s8rdZEbff8RTXVzOJSkzqtO4arJvPmgFduFCAMFVOTkj6cnJ0lkfyo6108BqFlqLMI8gzbzdMrnB
zu8JlZ+t0fvmGYRrQ8koGbzXXIN6JIYgl8DLbN0P7mPGHId+SoKbEWcNa6adnywbiQfcXfaDitie
jYlGjRj00dNv4eCA0UflJQ6JxItgj2557dUa9DB+2MqyS6dM3hW/65Kbyz0ERczwLBuCvZczJ9ss
hdtcIsEdQvToMQpnK9mPs5eFoMmyCxz1KG91Q7uNqQbCpfXHi97Q2lA3BqIJTRPgmT76x6p7cfJA
vvLVC/bQpryqXI8p0UIG6JZVXoukX3qnbKiNA4LtD1Orkrt2QCg/Gao6jpVJfFs6eXckldjdptPt
Ycsm1l7GqU+q5diMUcpEbFM6NeFyVTw9LPHsg2iNpwsa9dVTDwh5a5CAcj9CSMJcxHpNSYxuvwni
5YS/QL+LB19dYvgj37xJPsa8LG5hONFHceK1A7JY5XWW2oIK19T8MI7x6RUcG+1QiETfUklPBBtx
iBjMOWaHMuFhFaN2KBFfRDoN0ENnjv2NM2bVdvHq5bMTwjwYQTKeHMc2d74rNSqkQLvKeqP/dT3Y
IaQkMIQHpB1funEh387tj24LjKwyGSgjWZiTd1RvfJ0Ta5aI9YA4KoYTm7ioxLFE0n6hp9lwYEEY
LNyc0rpQC0Eme9NlqUZAaQdfyt4rqxDhZXZLCELV7odeSz8ADmUXNpGjkkOEYh+22jG+YUrqETFQ
lurbMizpDXxkrw6LOC/Od6I9nVhLrAM2Efs+IOL8C2A34lU8qw1ogiXBo+brwHhEMDWXSAv9YYvA
xj8W0gZgVpe189wPnv1NtJDbjgDTiHQwrSaaYBWdwOQR/xDkNBB3AnEj3WCz1b/JIDUl82iq4d3A
amttvM6fvuAEKN4bb1QschVfkID5R6680tSD0TTTleoc84QKQHtSDU0Bicvr3saWQ1lYuX62LaY8
vlZD3F2D30siE6vZXi86lUaoXXsEX8Fikcw7xtOXOVXjW9LM1QN+kfwEbip+CAxkdhuMNtZz6swN
fJhJd7azKJUfMpPBXpnEXrqrgk5ekrLmRxPOQRFaaEkctAyZdduTV+NTTM4NGWYO/UR8MAldjCS/
a9wBvUdu+BLRjWaSn+Qv/qMCsf/FWklwZYH0xDS89ob8GCLlu/KhLx3jok4TwhiDEZuaQ4g4B4WO
HcOoszGy+wRmlLc4M85Sks1EqSeE2KDfv5mscbrLNQgwG62YkocmjYvHeB7U58TiS3RXPNG7bucg
ydghNFQj4PrqV1YLXm1hy8AZhA15R0JR6cMaayrFibOYPuYxKQ85Q2A/nJZAP7pLeeKRbNNIC5og
CVPXJKWmk63+SSUtDnbXdruWMp3jkWNmmF2JwblL+pj+9GjE5jOepfSK+YO2JaQlPRlBqx/IcDzq
0sG1VLZTvcdhYO+4kwwUcvTZV8mouJ3ob+1bMSS3BpqsLIxJGOExc+RHVprOkbraMhneO7hpNX/s
rm3GATvXysSH1Ibkcslj/1vapAXZY3Pv3Hh6yQapRGZcc7QSxJsqHxlPJt0M0mFueHMI3S+7mEY0
NwDKSpKECB0mR46dsQ0uMrZ+vDX2UN8nAkXUrrVh3hHE52yrPB+jIm20+8bGqqaDzQoXjKcXdI7I
TK+sLYP7Rxapu0EzR9hPTPQyug4ueHniamZ/nQIkn1VfPs3mvCXrRr/S66HbFnAdr6QtrLcxi819
VaLbkwOZ8Wnn3I99etTaLmJ+Hp/W4X7A7qKZ6d2iz7tKW7a1yL6OE+GaTXrD4RhjXhFHHnTNShRQ
ynFexq79kjbk2OvYf3rOiYEvd7AA39rYuxAtepGZx3JPoC+ep3Ser8i2JW7epvvAlG1TMvsRZrHs
C0dHBVc3KMsFrmORBO5uJe9dO0MzR0Ed2MfSHrIX4VfdFwNZ1W70h/6qh92LkwjZ8ia2hH1YNDdP
QtdQ+q+BObfX3LUsRTYB4QoFzpOJ3fEktVXZbKSevBOWqh98jD9RV+s6Vg+nIAJneUSHdeFVPX6s
WnHWQqMaLeVoXxSKPnnmE1WWaBMGWMnsq11ynJZ5XlxN/UJxWnu4NitdsHtw4kwtz+ToPrp3g072
NGw/dcrUGKMjYyi1T0Xd3WuNIT9p0jbXFoi8/ZSOYt/Ypr8rZkzAnPmsC7So/5+9M1luHOmy9Ku0
1R5pmIdFb0gCJEXNY0gbWEgKOebJATiA1+lH6RfrD8rK6khl1h+WtSuzstxERmYEKdLh7vfec74z
XzSWkJc4Ykesdf7o3XWjO5zyxFu4Tk7em1ckYyRb09hOXCy3LpOBM0xixX62mzQK7MV91chO30IL
KPBymw6WMT076xKby7TUAy65uftk2YkZMuxbjkWVuAS2mXGFWRzBunQy49JuNKQdZtOEpQr8wzy7
/YMWT1Y0ELb8Vk5lf1G2c3A1mbCzWCW47yjhfuiThZEYrZi8KKC5hb2tsjPHr51zskLwwRRlOe0L
AmKfdbYtwqvZryBjooZMsKiGGeD6HTmL+TN6kiIS8OKvSSvzL6g7itBIRX491ip+m6xeu6avaYW1
MoObDI7jdU53NnK5ih6KmGyrBTjqmkedn8Wp/VwzOd5jbwULMKnkRyZgmsElmG+BH7CQSNymiZqO
1vfW55ObrCY+1irNaZLo3d0anY0sMecN1X2H73RuLvwGN2eyeGI3sJ+dawlBoGR7DfOOqfYaG4Vo
rdYDCKWm1vDsM+bxuBHPyxZn/1Lv8Bw226xqAHozOzTows1LhCUsP/fyVrChGOPrEEPtL5a0CfFZ
Lq8Zzr9jZtrNReCO+gFkq3YC9ZqEplvpIR4tdZoXoY70kiVCY66opWUvhx6f9AvpkDXbWFfdLmtn
eWjmKWzJObsnCbGNal/sqcOzU6KYztKKsvZ4hQfWLiBrLpmjgcxx4BOp1zwBohhJNjlDs0gHkXSm
SHST9zB3CzAv5HtRVdjifMJEsKobcz0aOe6ORAoG1aYXlnia5sy/czVthF8wpHVUe152JZokvcwK
RHCbJFDmsYpV3f0XlDD/7bxOgb+6P/7zMdDd//0/9f+6/o799uc5kPn7H/vD52T/hvnbgqvC3AYr
gYug5I8kXus3A0EHFW3AToMLiP/0h8/JYHjEQMYKIGvo/OEVgkSLpk/+979ppvObZWCHIJETkLrz
D31O2I2+6D3AtcACQWpjYQqCzbL+95+GQKNt5S4EhWRXscf72861yylUk+n+oCPhg0W18hcbU6IC
Q1lX14ZcVmKuZSCJo1gniDObBvuEMiGXKP3x3VeehMjbZJJoMDOIL3yBrmffmY2s4UzbY3tnOgD9
gBXO6ltqzuomJYXWv1nSvlSR36LHB7LrekK7ptsfF5uMoOMXQpjyK3QpdhPBsWXq0gEfMbAqN+gD
X1VR6CedZv1p5R5nRKMK94myabocS8IMddqLCC+GNSvY1Fan8DKAat74Uz28pJ2Z6IyegvFZBz1L
Dil5fP5GqHa6dpGq4/OkFwFZJM0A8TOpmfctaq5vARLl5lKhByCDjcHWS4YHttqQmtvZ51xPEVcv
YiK2b/C9+Zs7TjB7iyBBw1f3EFJJz1ROu1mUgbZAJJzsu6wvrR+i6eZzv84mBIteFjsIXhfYiyMi
/T6suBVm5AYC7mDAnkwNCn6N25MmYrnqLc3hPMX6eqFKLo5U5hOc59g1A3Kj9GqeKS6X9q1CrX7X
yyz96NemQ5+62VNuW8gWUDr32lag/7nkhtpd+JYrOZW4Em4GxzRP/UAPd7fEIIU38ack0F3VgfGn
UBDEiXspqlU+6K1KQtdeRYUqTekR+F6HWmkmzaOkQEeDqKi/gr3o2+B6lrCkN1ys/AQHRoB4kVQ0
xnnptGhNtPiz8aavSkeWSz2EVuKJy+5TCtnk89JF/qdEcmpGo7hgrSOdLD9llHhBkFQiuKma0IcS
85J/ii5xki4UQasUk6ja6s34FGgG3AzfeNbK1/FTwMmp1I/0nebiMW3jmpnlqvY0DaOrt+OqAc17
1JnNpzCUyVf8GH/KRf1qYu1Oq4p0hRG7O2fVlnKhQmaKlZlpIIZTOpVtSht9o5cTCOIcI+y9Zwhw
vSlhF2BHM13/1hFlTODeuMJGUDeUUWYpcpmtlq9/lsh5ke/gHD442kKZTdYO/ifR5g7FTSz7luuT
3t1Lc9BPmPtjFpiXYkFuvAlqStwjBd6i+ccBPcCCqTGl2Rgca1fYFZCcyb+hJDGLrdBi7RxfO6OU
Lsnz+xQDOySFDoJqiIxL+hSMVqbv0ORMt4p3cq8hI/6ghCWNexpy5zw3LZWul1xQSnWvPHzCbe2+
jcaUo04VynvxO0C7m6yy8BCzHTZ3wqszZo1VTt9i0qFkM8NI4102LNVTRR4npZ9R9BmqiEElu7jN
PJsdQpMBEXnzfC76gAmYXS/qYdRsBPLt0omGucRi93t0PGrZIPqmqR/ThmRkpGeoaWLfXuCymHoR
bJvZXc74aHUwskpc4IevrwZ0ULexsYc/atcDAWW1jK3b3vVWtqtr8kgbNPjpyIODjCqVqscxh6LL
/pKg+jG1GMgJCiv54hEB6sFGHZwbwbP07qqCHEzQFLgHPIcRTlQJQUCwWQnjo6lH7taD3WthZWsu
vANSQFBEt317PaauA0DIMGnkoRxscHzXAKX1fGIQIsZiukfGTG+W1qr3TU+V7sEfCfAUdJYInitS
pCHa19CuQ7nmpW4YIY33gk0RpjWzwYAie447ECL+mklLQ4d5et4WtyqXxHiwkp0x0nwruWkRKZ2B
B3HLEIvIVIVUHsokBdwtz8ElLPIYF6g9N8SNFxOUfxFcso2283YuDeOeJjptY5C7eRLWRm/dKQRJ
CO+62XtPlgBzgVln8y21SgmAqGEfM5JO2/fkr4brbOyMNtGaKpvUtLlq6RdBOJFMHNppg+6sYnKY
bpQ2DipEhGW/qmTUvC39fZhG6TjVgD9wjXkbMei1CO1cVmeW5qXmlZ4WrOsqGVJ8IRZXIqyYHdNo
MZYC4z5FN1riwOT9IV62Ad4sPWnsBG8SOUxI6g/LG4R7EjKrUdgVkmDUnsGNGYq6jPtz+o1tEua2
ZzwTgbpMIUARjzl/05nWvq0E0vma1v/LMqU6J44eKMYRHnYaHvFZ3dE8HYkeVZV+36Z6CorHIpb2
UHiFXm9p24g+pLtNpqwyEqZ/8zLQOKqyhARl0llSEBHZ6r3XgkqEQtIC39pWbD7rpEG1B4fRjBta
tG3FUcfRY20VuJ57eF8sHtTizJ2CanLtzWiN3DNzf+Tz91I6zitTd3pd8oUplvCHNeO4JNTXnvl9
whGH6VUwiCgPMnVIO9aHns3K9jNWWQ3fuWHWtkYDW2yNcORHQd68JQZ3505t8AK9hG7eAAtL7XzT
i/U9Ga79mv8tg3MLwjrKCk7DPMSs1cho7XphbY0X2iu2A+Z7y8EAxp0QWAxHIKZBbXCFaZqtL3mL
vlMxExsCVUcK3SUHtDbz9v0lB0aQ05Mst3JYFZ513a3YadXx1muz4dexHywQKnzICvsyADOxNQqC
4s4x9dJlgFou76BTwDHuBz7+rCcWOKJrRio7k6Yphe/VMEZ2vOoySEtQRpaspluTnZIOGUN/EzSz
5TP1zQhN2wq4bO1BtZT6V2KpSJRWM4LIreybYaGWTfjkk7bwtQPup67itBcyOEuxQyRHkD51eoxV
rLtYvOh6IZzQaHu3qqNeQeRXyePQaXyQVrHO0hSC2jAeDOMjbtTUAo5qJo2k97ESiBlSw9k5gkSJ
UCJyrCnu3foJSQRJuUqrtHMdQI+2ldbCDQDDwlzjpUoZquY0955qRKjxEfwTa2nGsC5oLmK+RUXd
Y3e0QXK/+oXetnvBkEQcVdzMghtNZSeXuqW66SSMnAhrRCgrtm2J/eVGAo8hRgyrQffNqV24RQzD
7lXiEhBdk6HA2BG745GQjfVN1DxKx7pARhN6n6nU+mdC9SgnSNnzZ3J10+qmfSI82niogjXbmhXo
alEzrJnXEPbJv04n230hjC17z3GClTulyrzdZ8Oam01qvGtFQiusZ3+i+iO3g5BtnFrVenqRvF39
nsK9BnLTkI2DsPvM6e76BCJNvMZ3k9lh9psF3eTM5csn4bvmFchd1mlE7WjdtXeaSRy4QJT5CjBr
XdL2zP7d4R8Wu0V3eDC11maR0gLhics+s8ZzRjo45T4zyAXa32WjTWs2ufeZU74MioE2Gl9mDZ9J
5stnqLlhqR8qLxBskA1dndWf+eeuQRR6IRfuD6mzJqTTaBj6TUU35Sn7zFDv3YKtLP7MVk9/z1mf
iVz3sR3Dcf9MYu+xGWIyGz1ulCNyy1u4jWtu+xrh3kurfg8+c921vrdvfb0j7T2vkKUg3iIEvv7M
g2esU7ZbJAzkxM+eKH5YzEDQ2qLX0aOsVclb06358lW2Zs0Xg0Fp/5lA34piFRAvUn7QQyKDBoxI
8RRAyE934xpi39pTRp49mcrXa4PpcVnWvPuWEZFE7q+MhzbRTWCLnobpba7sPiLUQetCTetIucV3
6DyjJ0OS5K0pino/cEi5fLZDmBJsySZP65Dp9tKgO0ukuNdSz+1vEL+UTmjNDEi2PQ1NK+r7znE3
IzT6V8vXinNPjPKF9Zw8L3LUnG2mBbrYikClzq7NKNv4KDUQW16VJtMO8xtzm1YNPn0Jo+GdQF0C
yRT760XDcfoFSoFvfy+nnNkyj2b8Pi7stFvl1dXN7NfWuUCLu2zNgon9nrtTa3GHEnkW9WRH2Ael
ieUCds1QRWOu9++eVdRBCGARzKYl4VRygcB0gGZLGTB+YjG8aKnJmAOokrkrPUIcuGvVub/PSTDF
3E/mSBUSJYKxbBqsaY4kgj6b3Bk7OzGikDHG3lG9ZZNhXMiCDlDUe8wUqJQUxk7VcF5uOl11bpj7
unxZBdIVwgp7uO1UUvv7n6r+v7FMGKvp4yc+gf17BQ32AgCF4VpfK+gZZ3GqTSLZoRbgKVSjn1+Q
05O9kFDTPiXSLt4tJ0a+pON6KbeJPliQ7metI57bdryMz5zdYY2ftl8Jys7EL+wj5ldLB28Qtai7
guZtmFhfTfCUy2WTkly062crvcSE6Nw0MyqXdZqJMnSD/MmcXg03zuNDkhvGHmNpUBJ9QkFKQ2CR
T3wZnEKceAWGl6lCR81kzTEIlvToo7mpsh+CQDSo6z9pi44+S5yaRkE+e4pt51eGmL/5xD0cYz6c
lrU17Kw/8E89C2u2285h0LEjhUVc9BPScvrX8y+sY3/N1ORzI2cQtojlo7xdVcE/v8xEUsCk4Yzc
ETnhOa++xj4SWs7YQEJs85wBAqN5tfYSxteln5wHmt9JwXW2re5r5GvfE2vsv00pTMpfrLkvyt11
ybENkuQBLwAn39cMVa2gvq9jQVKr/4qDOV92pGky6SKuMccsyzxXOOf/epn/5TNndIJuka4TdipA
FV/Ewvzonq3FFRetthcHvYtnLgkYsP/1q6wf6Z+eJSoWcht1m56UARvoy6skpGiZMT6f7ZzbFMAK
0GSVUYo6w9Lt/vFLoaOmuUajzTYC68u32xR6QnANepI4YTaJJnjZ0d12djiB/73/+Z/iCb7gEOCs
4EHUaaGs1wlydb+81FCkLik9bIEincUI+Leor7J2CkJjTtTeMhfxCySO+QW+8fmK1sr2ACAOXMj+
0tULMJTHeVZapKNMkHrb2GIOTXm2YfskOagRaW4iyqXpsrXGFLxY08ArDpV0tYSnyta8PQOETIuq
PnGqNcTaOMeqvryx2Nx3zYqJ77Dp+3QbQy3xk3SHzPzF9/PVa7d+aK65tk7JI3LMrzmLWQ5bdhpI
QZuRypwSLOV7jfCUrUlazG0/ls0mVgM65HKyzpXlqF98hH/3nbkrjMMlVVcHUP3nh594UTwuVWJy
Dxc+Bv/e5NTpuKvoDMpbDGI3/3o5/vX54nvCpQoJyuYc+ApowhmEGCC2Y47Z3D6AuxvDFgrsL56v
v/5Uf36VL89XHliB1uYW3ARN9yjT3BoTNbd2IwluRlxevzh6/u6HokeN8N6nLKPO//OHqEavp99j
wLo2p/jOJ2MUVINp/wI189dXYYPmIGCv1tky9C+PV1HPReL6ur2dC6t4DvSaVupUNb+nffyP5+Xf
YMHgJflXo44fnUibHz/POf79z/xh3HV/W5Nm1q3b+d3T8h9zDoy7LGi6rWCmwLatub//MecIflt3
4ABTLaQgH28r39wfcw7D+I1DBla7gU+FU4dv9R8Yd78ukYBrGYA1MqjXuQkIuT8vRHK3A7+dxhaS
aRnTX8qf9dx4/ukz+ZuL4K9eY332frqV2BBLMscdkFKnICYEIK8QLdqvTsh1wPPnM3L9WfjH89kk
OJA/A2p/eh1XMkNYZgKqAnYJA3kFIlVCrCrtvar98gXLiG7QQxfdM+ZWF9qLrmS3LxgYz0izoYtx
4pWDdmAPJfUym81EO2MDX76ZfjdnG6cr8g+YwMZ8my5ZSxxXkhPkVox5ha6lLbzqOeNcFkcRtOay
I3S8bs+pDstyizYcaQrloNYaey31IZU3fquTg9k6+ZPXCsiWmdGVzn52QH4cVKJTmvBecmOL/K8d
0IZpkCYNx0Ni3yWORbogjZ6OxE0P1o5trWGZFb3ctyYFYrAZvGoNuIR0cR8zFkXU2JESijLNq83T
iO40BgvdGu86ZiAfImWnQmqE9CbTiWyEJ4kuBkIlM4DtLGztCWFxvGxntYwkCCY+GkKQ2AwCAtp+
0zbJ1/gyWjqkqA9wSfjZqTTm45hm6ltN9YUVpoIRrlciO5rO1Bd09Jfgoi4Ht6U6ThzC1JBXHMcm
7/VNaUnrkR5UN24W8lvxWo5yLHczHJbvrnRDQIjzU+LXuEqaICVAdKq/G43o743ZNwQ1pT7dSakt
xT7LtQQPbbVihvyZy2Poch9BVDDyNGykpyWXDi9e0BysCxpyPSYsH/LwnjgBTvBsntVlMtCOP6fX
VDpbLUmHJFL6kD8ixehhxkKUf+zn1MDONHcD8u7Stp6mvkrzzQTX7g5JKDMQC4jpzpozU4GQcerz
UeAjy1t4HWdWH2tPTRkUrNdJ2syjbD14s6DBIFooeyLoK1UsN7ZaCFntlN1hx3BAYuE/t+N0Z9G0
KLbSs4I7WWrDdzEYXrs1JgPgsjuM9gc9fWg65KEtxcbCTgV4iIk4Q0YhtciQA2TYvi/75Jz8XCoT
fDLLxgDldKMcX7ab0Ujdy9kzsfhoOtCkU9wu1YqFJqhhSyE6vKW+StLfT8d/dKL8dxuLWyuU86d9
8S/Ah/v67XvV0y7802nx+5/6YyruYGQk/YzChTs+v6J++2Mqrv/GLYGik0ecuTTFxv8/LRxm6QFH
Capik0stg/OfTgvrN9v1OP/Xco0cETb4f3BagMFbr3c/FSKM3rmz8Nc4rrfGkthfDgwxWaXHXJL2
oYPLorb8tXE8KRU5qewjU4jlONm0unnI/Bys46SJB+4mzpUah/42lp0demyD+yaHFk02JwK6NPnh
0/W6Aozrn5XIN2GQa6170huHSOOcjSYsA5oojGvGb3pCol3dlS2qF4td2hm1tzQw1HeHsIi6ca5n
b9SPKF7qUyuM4GEqxTeD6JEXJ7fbe/JL41vb6OvLqhmMZ1uYAylwTXdNc3hXivh9CLTq3GzL7qHP
Ej+KAQK+j7FJyEWBdSWaRNVeBdKTdI8c65SNjA11jcRWNRKm0KU9QxD0h8jSg8G4KrygPKjBza+t
ib3AhWFKZ2Opo3gY5CbJYvcyxg6xEXQddj6+R4zmdE57teut8QU5qQ8+v669XYOyMPSHhcQMVAVo
6pGj6TREC0uJh9ln/6SjG9RbryzPWq88usV8Vaew4ZepmPcKy9gaZZhH0wS02ff0wN4pLws29ZQt
ZVjneFTSbByPWTzUYTGNIykMg+ttoXinO1kbGAiG2Au9mHTB0LJ6Fy2eWw3FG0az1SCmV/oBskIH
YBktzdWCLnZ2oHzGmn+WUTo99rlCxp3k5RVZePRCCQk+CAMnmAOljSjaca6ixverqK6QCeqAQtmE
h7zt+N1y+I4EBC2tpwuMlrZLT3jKDr4HQDqfQhpaw3mevRndawIF2fRRLdn5fHCEeLaVfFqMxUOn
/GgvzCziat/GbtiKH7R5PggZPBsJofBy44cuyocBaygSjvRYuNYxDaqj6NTOtbSLEtGQ0U+Xc02F
lZcnP45PmFUP4O/kpcEzvsOZepgSbYs5IPWLNqKxKXfMjHYlRoE0NZ1tNWs3Q4HaKpg21NhMq9Pq
HnmZvyk6YzU3+BdUcFUoAZmDVTx4MSECGbCHTg85lDYDM7DJHJ89K92r1o/MVY5l32hOmPfurZ08
xfMLVixOuniMGY71W3B+VuTiib1cDC9kHe71Kidzk2lOgc90DedAgXUjXZfcz2CKnMHZDxYmsaGm
D5c+FcN0cPIm7H2CJF33Ea0CpP7173DweBS92OrmyfQ/SFLfJF6zS7z5GDcEoAy1sacoGXdM5R/a
htkv/Lp7kXvnQzF3Wx3Z7QfFHKAn7dqey7Bwgoc+9R+49fDOkRWEqdYQn6xf2M2PFPkyGaooVV3m
7W3uBbS6uRcR6qOHOVE2MFIAbSncTVbx0aCmfMGXhOYhy4MdcebgrOSTEaShpZCwlNqhRGo/BkHk
FS4jtsX8mAkv2Sd2srUdtJLinaf2KcEfo7fbFlNEaV8sufXDdkge1cXDBEthG1TofuxKu5I5fb50
qL4bhZaD7eIqqKbsNllNJwjAr2LdvIh9qWiMoTbThH8dGykwMOav0lXXVjXcTI7zPEztk4NSYxMU
Gurf4i5tWWUNGaFmJW/0vnjGAMP6zC/qWT7jNDlqg46zmeB4wSB4M/bGK27mN9X1jwPjPUZfubst
C+2V8+S7NiUnYzAPJkS5NmkfkFqgJhbZS1xhi0TTtOtRlLMi/ZvBn+hka5FKhyugDltiydvresLz
2yZZpDrEkfUbOUgHL+f5XqR+cvvrxEKwW79M1RiRUnKe8a5y7Zs1+dthnQsKf/kex2w5brZHerRB
6ClZoMOqPki3bXOZBMZhGewdl+2XUZXz934QkUkH0cwfmviksw3q+vCB4vMjz0i0qUxwXjT7N4xG
PwgSuGmKEuQQy2DpiHgu3iX7AnPlFwxzr5MVAFPRrjmPWLPJCQXF1onlhkswAQ9rO18T2tbo23Lr
NNZNG8s3pscyIg7raS7VNVPdSFj1g+9OzGPk61IXWGAJRrfS9tjGGkqKWUUWOgFSrcbt4owfg+lf
ZYv+OBviksiia3T5R0zViE3zcec1mbUZRho2ukryYybxgBK8odD/mIDWqoLEFMKHKJnaFVwJM2XM
HoSorstJHMrSRBtq9O9uFd9Punz3alucygzpGQ67HY4tpJlVfOxdekL9KUVaxYgEbXBemnDxXAV9
sBe7dDk61UXWWVtHDRf4e98B0yt+OzufWpsPudS3ZROYuNMqyK5aW28QkV2mc/2Yls2xt+PQ0Pkm
ENRqrL3UvzJLVoJe30rME6x182lCxPykQ/L+IHpjBgAgFCoveVArRXauO32/ah62LVs9cevTJZvM
m5EWV3lsaDfASUKslVSl0j55+Aq3rjnyGTtXHOXM7XhWG5s8Mlk8t8u70zGRtYzNONxBIzrVVnIe
d+2dv7o4R+MtQ+IVVYMxHDzVbA3xluFrZyGmhL2jH0DG3sW1d7Da7oxEdPtK2YY4KAZJ3WM7OwzQ
UCmUUIq63qazSxnXIUFzlLMrgvZaIgfojOJAqzJKknibu88kdR91N4kcKP8+wUzFeD1iU8i4LilT
XAU1Ex/06xnrt9C+SXrSCbYXTAGM5iWydbdPdo0rz8wYuSqbLaoeJigmNwd9J5IPX79OcXkyQ9wn
GKSskelv9cYY/Nnx3NV0tlWTOB/cYqcS+6kOWrbialdP9N9z9YIjYjtxsyBFZNySTnJJTHCUSO9g
MFTNAouSzj5KLwlnyzo5xC5V5FYgFYj6ZokS5FH1UH5j4nkc5EyGrHXR9FjJ/fFF4rJmlr4rjHjD
hG+H8iSqjBgJhTh3nNestq51qDGtMg5T7e3r2rhJWCqW9TFg+mY+ddbg8wAxNQ4T7l8Rlp54Kcdm
l+lPcuHRkcu12RdXHWoCWDtIf2QLagwBh63OJLUwWqls5xs11zB/wkaYDjsvl/dQMM9y3zxOI0IM
0m2CpK4jbSjWPJz5IH0bpJLN4DFZ6gvullC2EgF6o0nWL/2eE2nncJtJisA4BZUX76cmfe9KOV/Z
jRe5cRBhPnfOzCnwI6SBb25aXFD9cYMlNgH9jHtMlnY7evlVMaPQ0s1HZmWh6ycXsWzYEf1N60lc
i4YbpXxFgwF1cHRidYn/HpXRaam6j07jskOnn3z7eC7by1ay/j2cAruuS+9bwy1QtFC9aYskhsWH
BJEjhYOSg8VwNHtiIPjfG7FruU9tFFICI93D2tpXjvEq6zwccUYpzwuzJuadiisXHkiaxmE1cMQH
Y31yAnfLjPEyaUdoGZ0XkcsDMsu6r0e8KLKZQ7gmF+TNnNFkCGW3RLEVHLnahbaZ7gK3Cz3/ghAx
5KDAHKck1ElI4sqMpsKIn2OutUbdYChCL1Rh+KafsO/tH7HxzaQTv+aYoUHThq3ZpxIPQZJttIJI
DFdherfD1L5thktusxCFipM72Bu/PxjueEBrxEOHRdQaOrSxxBUUkwhn6hWU4AetI5Mnf+xRvhI5
d24tKBf8Yt5ZmR+lq1Vs9sedwUF5cNV92X9r5n2j3/gzVtv4gBAZ/VwbjUnxqAFC7QeyCzWgY6PB
jN9kDKyujQFVVqn/8G3/UGO2GSFYm0a+T1zqIfWcTO4ede+jZGMW/odJcM1UtEejdLSd8L1dkprI
2JpdypXeVsVWG8f71k9Cxijo4YmqxmokiulMZugb8jQyFpdNuL1zmqwPuQhjitbQ1aN5NYr7MviW
tUeqf4acJNBgfdFEAGQiDNgJMG9suOfTLYqRhuVrZNIqTsRtEBmoK2IaaqZtRH7V2Efame36he4Z
C6b7gX8BdLCpltNYgH8pzPKsyX0QB8V3AAzP6Ba4W8dlaI/dXcW+rzpG8JqJkyy5Jg2rujfaer5L
alym3pUTkOSEd3wyqwg/+56n4Jgg5ZROp46uwJdBmkn1A2uPdxBFHYLqQ/OXHWdElVTnCIzjW9k/
QpGFUmo99ikaUgM0iQGJxOqz+9hKQ13x7dOsylNr13LS7DtDsQgHlJG2Kc9Jc9rMVr8HfNCy/H2O
1V48sLEAh9H3ZCJu4a+BTWOAH8dmaOrsJ5OD0MiA61DQy+fyTcxK7IBhTuf53ofwsqjlhHdyP1o0
GIfaJjCSDMIzA0DYojfb3MJ/oqOUdMC2RRB1dwgRdykgtu2S+MGh754AE4eyMs+ysQjHRN9ICcEv
uQT81mxTT3GZELcMpupLB7XzhjhCTii2LfNpIdlrsLXLWs48w4C7sbArfPe0JnnInNDRmKn38NHG
BJS/CTJr52Q+0R4Zbg2eu+zkO3y+epgtakcCHWrk4LJdHSHJjxFdrmO/DtqzmlIAIFkVTQneqsa5
7a3upEPOkHMdZsF816ZcH5ZbdImYSL+3+r0nqgMyytuUenhpq0sFp+KuDkzyaBx1QMwZdUlJWckO
R6hE2NXTEa8ODU6xDD+0qWd7QfGMy/KEb7g9qzVjg/Qvv0IatHXm+Bl82hEu6460yz3ysR0EZm/T
ak0BgwJHk8dtFXl4SGRjfeYnndj6g0SDzkY9r+JdkyJ2h5xGVluoa1kWdc4U2yHlhSdOrshc7LzG
1L4W4JXt0e7QAjjpSskFpoCSf8zKxzlGvNujTjuKtP8RK/9c5HmEnzE/lK2PRzG2WYGJpvfn89R6
xz4hdhQnkK5Vh8QYBnE1odeXN34gJ9QEWuNpZ43SsRiWO8ubojjtWUt82VyiuYlf92Bv6SKHrT9z
mcy1N2wCITwCfuyeITHt3smciZTyYR8WUcHRjSPTYiGFqOohK8AeKouB5ZzEFAJZFoxAC3wTVx3z
B+ss7kr+91G5T4QxdK8ubYKd2epqZ8V98W3BmHrRWXHZfgcPnoA/qGI3j9wpue4R1DZXZdUiI20V
IX+7FmgObqKqlkTCsdfqbhucg60S1yNi9tAGnXAlcZGfFMlH71TR1Xch2yPoaScLHWAp8OFJL62M
JvjIjDjYSUs4WwDqOnqNWX/QEGY9ihTcVFYp+8zOAAF0NemPBZaKcKq6Mip63zivlu61aTUCDzTr
3uv68lCTAHjGtGR8wPTThI4+zaFBE5p2XXyujf6DWqQdjaKkgmk4SRhCFq+1T0vVT8pxrenrk6fW
rpJXei+/a4O5Xar7qQy8F2zfJqEcgn+XeknTxE9xfKyV1V56TXCurwqzGnbFyZ9cqgHHnLhAeAFN
eYmI+zwfBA2fT3xInQXGSB3W9kciEf1LkreCy1yS2NsTnHOO0rQBGRnwEcYY1eDijGfV3B7Nzr0H
A1ufJc3gHqQLucQ3KcfyPHjPqzWdkydZPzDehkLN1ABUhXqjzdXd6gKyEMbD9a1X2Xe1VCteaGXS
0Lje+9rc3qlFR4OXp+t76rv+KKXL/9i1/H0rjEhVGUwhuap562BceTHaI0EYyZM0cKnpo8V1fX1J
2bTAmEfpXySFTLGpL/JQ2/BgJBixo1IATz5fE70wnBQSFa9gm8qLfHHZSb00ufHbKrlp7FEe2r7O
8SOOR/Bo77rZ8Pcq3dophrxXtrn4F8QPFqs6bP1lA8ulbnhZANisvwDcikQLF9Uu2XUEkyCUTXmj
0muht8QjiqzPn9TE0R6j2qSlYU972Qbv0lnBTMQZPmMVRISIZYNpzsBfvH62xADzgXQZj1UJMKlu
Oz+E7cpf3DXXYASQlzfgTVPu9nYKVofMBn9fu5IiWlmLxeVEM7ivLk8OuIF902gMOgACwYkr9u1c
vkmjSACE8AH/P+bOZLlxI1vDr1LReygwAxlx2xFNcRJFzSpJpQ2CJcoAiHke3qYfoHf3Dfxi9wOp
Kouqdl130wtyYbssFUAkEomT55z/+2Vforijofuz6MqxVbGWRZXSZ22FswSb6tPChftTsq/8sonl
2+1k2n4BBLgrqP3PCWQuJA1tSJO5DgBISA+NwxfffrlEghMVRAWXMAyQ7nHULTuqILqyRcTCYBns
xkkcBtSSJhT2navQgQpcBvgigAznta6ZBIJWK5aFA7TIFgwD0kJ3yv0waa0dJYNstYgqe6bX3J5w
I541ujsn269JhnyNQc8jvrx8zRp61A5QtWnEskndx+2XK51NcyrppnHLI8ceSOf7s7bkT3oHewQr
BOzSQnvB2hsjpBw4Ws0wMiXbq2H8GltfQJe9jrOY2NlZBwFPi14zLk2PptSuqXe57mBWq/FlAr4I
5NMYe0rpIVe8FwTB1qkOFGlcgHSf5MPkt/Flm2544JlP0loTDgpzniNLHmhacA5OG7KCI12VHsBm
cmE2J5Nj/dqu4rWDaQPFH8MeU4wL5yCWyt3pdd9YBFj4IVngKrfgIr2OnTnKrRUiCe10CwXDbJtH
vEU6AYAQU4wGe5pTO4WKJOvwpOKSh5pudnBJ+AuMPdEvAnW4wIGDpLPkbL9V3kIFq+LwUvK6bBZn
PFDbAUkKhPFbwNf2ChPsZK7sltvaWDXWMUWNQsJXtTGoHelcgnB3YUP8m8H6iJEqJKwX9KPebGdn
k/X0OZM6faJtWTrHnEAs3ZrzNxRXL1zaYHe3GhgVSq4K+D6QXUwrA4u1Z/tEuTkrzq48EXUcYcdA
C5jFopLu2C6RhdgUQ0cwTbT3io2rDBabwNKGW9FkOT9xcX0c222XP4US0JfKfzZzlUy6ETtTv3K1
+0q4xhyry/S+lDGMFb6iLDZi8MxDdrZsERg9CX3D0lbNhxR7iWyAoUQwBWxxg75LmDd5H0mnSOiu
bPVWIBvRw2RaZO5tHWTs6OludqqWPQBR37TzClJUmCBusvi011LrrOu1VzPSzlMLhVFZvAqKHRPJ
TiZ2gQuF4mnGtErpQE4BPzs9f7mTL3K9yedMEeRqqfSAjAT3j7ZblBBt5qZCPjazMBLBW/Uax8z0
KuU/RN68Crv+UsVePMM0ZoX8YlkR8WLUNdcBYZqVe20z96mrB+yf16FzI0iybRppSjn4sdL0V6oL
VDuLFSvYNUY+JtoO4wX183ngAjKi/0pVm6tWL9m3tfEZ+01tnst1heyq/ALYlxxtZiQsxxnezYIw
Mb7BMPMGWMkLJGJ1IqX0+BpxmaM2N88cTcVI1SAvqzy2VXKX63GP9OYMGsSUmvFNbGOD0WifPdM8
Myr7UYdFk+uauGlrslQu4L76VGrJLblORXVda9YZ+CvESTjH8MIiY5Pq9Bd0D7mH5MtFqzc40DO8
6kMuLGpZxgXh0EqPBNLxQn0QsfaKHnveCDgHhXpLR+hU0oCvmWIkUnNk5e1lKCOqCAaKlKnAo8C/
2KXLPPsM5ENic3LpeUQ++APZJbCqXD8jMHuGoT3xKBvgm2OfJ4ZyC5ExGotYQbI+aNdbuj7zynuo
0+6pdROwmw2vBrsiOM6DbOyTExuZLFYAeKnlU8qQA9qgXZk70oQ4Y7c4Utp+poyrLACeZsIXrL3k
IS/Spyajzx7DmM0klUQ4tSLkCig/0MyxSo1FY7M9TjakKpCypeSwT8taw6U4aLu7onpWHHtsIMIZ
qxhjjmlZpwaB1m4BDDU4Uzx8eCnqK1Siw/ZzSLD9XFfO5kzqtWpsGHy9nJZgfCflcATrRSWotMnq
13Z9hSt9SKcz5r3dJlBmUc+uoe16zIYTDVFpLN3kMLDaUMenuKaNgHJkOEbZo9+jTl1T7QkXijNg
yL1SndasFFPdMH1omVU9IsgrHmslq8Zk8PPrxHDycQ1eeTiBNmvMIvg1gAnFqmnjPGTkUjRTUiO4
tLQ6eAJ1Zi3gJHOThSempsnWrkhR4CQwlBYuExvgWm1aZ4WheFNLtrQH+s+KcZOjmvEbe8POo4XL
UsmYEedmrEB57gyyVU6oLYpYCqZuE3EzDFd5bnXk6zod5jQLhFk2RgqbvbCs4uVey+EZ7BZ6jkOC
5efEGOh/Zhq554abUvfySj9COG+yiDrcoJE0MLkKw0wvysqndNh11gN6QgdHGdtYgOfUxoqO+erI
Tnl2Q/rrRxg90U+AeTZlIpcAjoYFz0K7qjybnrAQV9Rk5/o2J1niJFeFUWk4kPQCFJUAyVgWMaK+
FKV+FUYeTPBoldq0XbMnEYiYaZ1hS64+0TjTrlWK8WdI2YJTu4wQlw0Fawi8g+1qU1lMSPy76CuP
iUTlUqBW6pWORINubcZ0GtZI0mIPRI2ZEQHSqwzUhTfw0nGF8xRQPlkFCoGem0iwioJQFUsdDdm8
aU37grajkK7HFBlG2tNukvQiXdtKE8+AlsE6GULeptEJhuNUZEOOOQ2+FKVJgJugRxj0ETINFF3b
u+Nd2Kqo/jm6I/tyq7ODPI78pkfgMG/p6Ognwy3AwZFXJkltSj0UP8sp5pHOxabiskftpmrXrqKy
NgeFehm43Ohx4lhQlXSj0cawAXvl1PZLSIntEJLaIUHaLtDOCPUDq0S1JQcVoiE3JsbHXjq8BUrp
XiYB9yCEUsXsic1nGGUFjAqp/EwH0WaJANi56MzQuJUjL5rTrWSOfXBGcHFUo58jT/WoK6obZdar
OCScQgaj5Kc2cMw9LZ4FAe9Oz4cNHNXW50Ly04sK0/drFL60FPUkxF0AiFddZRFjp8w7OTLzqQzR
vHKFdaviS3IRV9TRSW+XYoz1FF5GfRcJEl6+MaNorUYji/Z8gQGiF5AcMapfVZp6x16ubOZotZvz
ltia/XbUTxFzd2O9JVfVuxska4npXKO5YF8by8VS8z2aXKzSh/7bK4WyJn2tLXUkS9cUfwvy+apg
exGRTc7Q1W/Q6eFAJFESv8IAy5anCUW+Wywhw0fE2j7CuAzpV2hrxRc/VKJX4GvRzDATdPRcV/kA
vaphNYZdcxuFhjN3EPnPfKU3Hg1Dolqb+pW/Di25jEc1/rJX2Fb2E6T9wWttaOUa8Jt61rRAUJAO
V8WzYpWuNZwzv8R2XD2vmhShJ2VnhG8C4gWADCOYGwrGBGWuM0DgHDHWdkJ36YGODXl7g6k91VNR
LQ2rthzehWozzQOeilGCSu8plTbpMsSCqZ4IQL1fC9Uhg9DVMIW7pLYuI7tWV7B0oAflqh9cW54H
/2jjujToZdqQzZVzxFmQkQkZUfn5Y1kapv0Q3aeI1c4VCFzA9gC2giXNdB4WW0PDhuItxAUuNi9C
nmD9VE4SBJcyJVEAmrlmX1ZOZV0HUgqkftM6nynTkZUnzL9wJGkzdVM84U7JAz2EJnSQr4Ncmp1U
WSnqMhm2KjCmAa1e2puMhyruQiRszAHKlchyQDqnWktooruWdB4CDSUtR/grTZSsC0idaZaPVhNN
7UIkjfLFQqJr43OUY8OH9ziaHVJv2DVYbQk7QAF4tsyE7639VqCQcMPNfVspm8HT03LNMZGYQWMA
95PZxcskGfMSkj5vNCxWAUE47Lgq7AtI37buQpJ6tJ1tmlAxtz3VWCoBV6FETX8dZFGE12QlyIbg
KWUueFeTTq4dI39sdYci50a2uPAAuNoa+wvri9SluHypfo46y6I+lZaUMtkqFeFZC6PhjKX23iva
my5NEEAVCURTy07XdDwuiO7uYGQkN8E2z6678xqLRZITfk+WqSa57kudeRshyATW1nRf9ay67oCF
L0NXIlNo8btOD/+goUvEREBSBxMmqD72EcLe4KlrLPJEBaOWudakLm1jycbHvDEDr5+hZaXBqPKy
G2C++nmdWagSTXcgtrEYZWIILO04P+9FoH1tfQmPLeKLRcRA+0BwHQeZamOs/NaAfNpU+gs9A4MD
lGH1wBPTPoaMJZHempt+1LZwMDHIG/eFiTMpRnqinTUpDoLupnPjSShZ6h0aSWQyPHv10kwLZeYh
6SXrqpl2MzbqROb6er2zoAaQ0tfDYrMAhFFrE83RgCo5atHcpWwJXowi764cp1eeawxI5l0G3nkE
dJUA17HUBxS3UM67Ikg0BNmq+KpxO/1TYRqUtQzLvmVVq3kMY6ucd7XoXgyauCoy4vlA0OAFIM17
09ucwpYwRwpo7hFaCqoove84m1mUxoMuMe0GEv7GsK5I3RL8t3WKztzm2+shKzlxhactaINNP5e1
562AOMgTF+wnGbCIZJYe6xcbaAsvLCPmV0wWhXXq+DReAiGKnlnWqmtXq7NlJ5v1UyGrcOBqV7FP
Xd2mcUYU0bQdjENGkdplYDESgjRq+1L1mKIFlUb06NbEwoBW6Nw1zsouLBd0YsZ3itMW9+QnIkxp
KLlhyxgG2Af1fnOnSYZ8a9EC8UUodj+p5bi+LOImuo2M2p5bZt4t5LBKLuE4u69m0olz7NCCX00K
a+AbA1Geh2oGDZeN2LVDq+co2jgezE8er2crg4XVot28VOn0ckfcAGPsp1m4bPHZuqB7gSZVuDGe
pEYD1dNdkvKmyURJaLsAYTgBkahRsUU3P0rVjXZaif4LulvztOlM5wkfT32W2ca5VATXgU3aS6Ra
NKeu6k4KFQkX5LgymYO5lCddSjAceTAjnBQqVKk64QLZN5oKRbrVMiW9KdM6uHVVFxI3aNWpnjiX
GOfx8KcSrgJKjjkLvnQkjx3jMixD64tBfhTqlm796vZad+mh8GvQTUA6axJcOrRQzIh/Lol4Njeq
1VbzRAnENcmpcmXghTkL5bJYGVKVLZwupsBKKxW8aTcby6GuXNhqQk9vjx9N7vX8w60x2oz1ekYS
s8UVvIDgnZdAVHJAwEsI9c1c7lrKu0iD83mntOSierkORybWRRdSLvmnQWrU9yYM3AkEShsda3Tm
xfa8jYt5LuoHdUPuuMzKZZKTsmtU3b9MKeIswkLLr0XrASr3RHFfBlm3IGwx2SSTotklSnrW/HMC
FZIqtjKAr+WCzCmugLfAOiIqbq571nUB2HYq+5Oik3hLsqLrV3mIFyspPzwVwozSgSd1CKdxmDR7
OBypbBh4ETjWEmuWYpGWmndFMTqYAMzuLjwpLM6oJfVzMII4NWgePSIsoPW4bGleIhlBvRhQmH9p
hWR6VAigLOrUAODy0BCRS+HVJo+NqYtD62UemeIcsrK/zFKJ97/cRmdVmNpTM4B6AA29c888B0JA
3KjzKoa6ltFGPNMk0nXyuEQ2Hy4Lle5k4HV1Fd1RjcDju9PssgMtASVHl0JKeVpeZrzIjL65B8oK
ncc2N8wdUxsnBn08mmD9cNky0iVJ8RGUH16JCNMg0bqSqixBiWDXRGx4HYZoml24QcxjMoP0SvVi
CUQStoCj6pgyuD6vCijC6ZlnigLehNROpIZyqJFmzld4x+Kyh3W6ynNw9TV8Mkq7FcAfYK4u/W6m
IkjgeXJ4a3mVu9bZtC06T4Gw0cHWWZI6c6408k/nUJfIhXex8ljZpUZRmd11nJHSbRA3jYsNubQ8
I4FoO8n1NisHI456a0QmlZ5GEvpaIDevGlumR/Td9syq1PzJhYsy0S3Sm5RkgPRvMRVDuSDOcrJk
NPedWRLJ+YSdAfksn10LjiNE8jmmYmu9x1SU5J3sPeoSVpYkb4vwVqYXcwocnNAfgjjRUkX5gHwO
scI2JYrsjlZECFX2yMzlF9XqsVSDgZSU3QrgenMDV9Kd4PDDHtMMqRs3RJt2N1SfoKCMpUKX7gs2
WVPR5A+ydecX9KPhkXpdiHYog6Vj8M9kOASidci5yXXbRujvtOYm2LT5NBdA/k3iESA6ZbagW8q6
cvE5HSsVgYBC0yiY1oIOxcKyZ71kLToDrwR6LGlHTCPiAScZ95i/FiOHEoDL2iyrYwpK0kou7QKL
FLu/hFqogoUS2Xnr6yoBINeY0Ow8l+jSJ9qwjGtNLHqDaKhII++uM+z2xRXc1gqJe1tH3ph9Wsw0
JT7l/cQGKmBhXiVxDIwdG4w7IhBuEpZjt7rM9nLbYhtnDKxc1i7Wuyphqr1Rs7vCIL8J5wSkvWQz
W2STHC4JTFC59oA18Ct6kwCl5dBVW093dtqcv67VHi3nSwIC23e98per+hWCV/766WKVFp/wLVuv
Sj+J/2c43e+/tf/H4pftn+moHVri9/4woR++7G6q17y7fS1wQf35TznSTlk6HOg68ePyHvHHh0P8
qV/6+YHebBjvuxSfxpekInfI93O50L3WfZrz9yB422+0vZifHSBkxMpqzZElRT7Rth+ZQ4VJTCl4
9wNDO1Hl4WOZ238NP+dUbzf1Z1f/8wv7Nsg/G8W9775awzcZ07gPbbV8f/Eo2v7c1X84wrurFxhQ
wk/AfXJ3jTJa7veDYFp4XiI1MFV99ws7dcURDQI6YoG++M9Mgj8cBvlE1kwkPe8+SE/fj4OhnMg6
BTpWkd047BSJRzQO6O40/BEOHAlJg+2oadhPv12nzIW+H4it06ktZGXAGhzX4yAA6Bx6+YpxYkHp
VigV71+3zoOA7xkCrGOdAIosM2kPeg4kcUKGRQbu/rbkDUfcu/sMjwb6QOZR2H52Zzyix2BYDg6f
BSyLCuokWXlb9T48BLp2guoKEB/pre1n99gd0TDAVDj43QACFqgGt5mZtf0wru8ng8myqYAfUAYM
yfA5uhWB729/lAP+QYDwh+8GSTHRA8qaJRu/xwHvh0EXJ6pB94ls4+M8fI7umcDj8eD3gqISKfD+
Y3HYnwXDC0GG8zSYQu4+x/ZeGBbzg5cElTBRNvG1HN6Nw+fDyqhvf858M3lxHNd7kbbbH0Sx//lT
IJ+oNlXP97d57ymwGR/Ow0OwWwyOLkBS4UsdPg0GJsQAhdhdpPwxPNJ1hoF5AtV0O0sE8fRxzQZV
Zhk7NE4gTKIzUeAzD/7h/TQwzBNglaqmvD0lx7cYDkglYR38VrBPLFMZFvw/iJNNQgSZ34AdcrTP
g/E2Oz/sRH/cPf/xy5FlEWabLuS3QOnj82DoTBST2cD7cfs5vmWBZ/Xg2aANO0hkGh/fCmwbVbAA
Gj/cXf7RhUgqxL3Dl4MTmrPoSJR3CZMfV0X7RGdPAWXpLUTaxaZHFC8LTZcN6+CBwP4AjhqpYPlt
+f8QLA2xos0DAzZn93o4uoEYUHC7APaAVcE6URgFun/fNgYfVwVNP7FNdg2CId9+jm7/pEJ32r26
DxgG+4RsAY8/02H3+bCNZBgEGyi4G29vy6MLFobd9MFbB8gouMFbvw8Di+D7mEFXcZwHTzqAtHaf
o4uZaN85+KFQ2UGxR2RxfMudfFwb2G/jKK2Jb4vo8T0UQ1h7aOhocLMNrvF7hPgh46wZvDJlQ5fZ
a20/RxcxDA/FocPAlGc3wnz/tmn+sJ0ktwLeEWovqcjjHAX4B8rh2ynrBMmjTaKNf20/H5YGkgu6
ggOPcayJtjdHpcPSrqp2YmiaMGlM/n6391ZIUlAqUHb7W4litxgdUfxEhPsDpPG/yTGQa2QmWB9f
lNYJ/3uIJ/6DC/8To/O9THnq+eF6W8X0X4t3pdD/9xe+lfp+PMBbCe9s/fe/UZbY+72hprk78uu2
cDr8+Ze9Pda2yvjuh9+qjtvTvP31t+v78cx75/p2Ud/+59x/zVf5i9dtf9C9fcvLVUQt9B8v+esP
9cXfv8Xf/7b3Hd+9CH560HDlJqvi/XF3lYqDDxyt+iT+cORt2vvQI49Wnr96/4V3CdRDDzt9XTP2
4ad/V8rd1a4OPcOkSH/7F3yz5NMdlLs957e3JOihZ5gl/m//3L+Zuxz7oQe+WOWr2MO0bm/cdym7
w4/NiMzypCiST2vGpgr3T7LNg/yFJ9k/+jbddujRr1f5b//cO+5u3/4XHHf127++fpjt2y3gwYd+
zeNV9LV62b+lu43VoQe/9bmVr58Wq/jVz/dPsIvV/4oTzJiSnIQpc5nk5d7SiBnhEAr/tWf5ODF3
malDzzEsBatPp3Tr5H68f6N3IdzBJ/ip1eT3N9x/9/q4+2O484FH/ikK9MBj/wNV1P7z+tamcuhY
X3ALi08z3iP+3ir8VvY+9PDX/qr67V/f5vU2dtllAA498G3CN472Zt/bNurwI8fr3/433n9hf0/y
H3p01t1VvH8nv6cKDz326evHRf17D8/PD/3vIr/vjWk/xoPfGs7+3V/bj3WH33gJ+Vq//B8AAAD/
/w==</cx:binary>
              </cx:geoCache>
            </cx:geography>
          </cx:layoutPr>
          <cx:valueColors>
            <cx:minColor>
              <a:srgbClr val="CDFFE4"/>
            </cx:minColor>
            <cx:maxColor>
              <a:srgbClr val="00B050"/>
            </cx:maxColor>
          </cx:valueColors>
        </cx:series>
      </cx:plotAreaRegion>
    </cx:plotArea>
    <cx:legend pos="b" align="ctr" overlay="0">
      <cx:txPr>
        <a:bodyPr vertOverflow="overflow" horzOverflow="overflow" wrap="square" lIns="0" tIns="0" rIns="0" bIns="0"/>
        <a:lstStyle/>
        <a:p>
          <a:pPr algn="ctr" rtl="0">
            <a:defRPr sz="700" b="0" i="0">
              <a:solidFill>
                <a:srgbClr val="595959"/>
              </a:solidFill>
              <a:latin typeface="Raleway" pitchFamily="2" charset="0"/>
              <a:ea typeface="Raleway" pitchFamily="2" charset="0"/>
              <a:cs typeface="Raleway" pitchFamily="2" charset="0"/>
            </a:defRPr>
          </a:pPr>
          <a:endParaRPr lang="pt-BR" sz="700">
            <a:latin typeface="Raleway" pitchFamily="2" charset="0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'[2024.10.14_BD Conectividade.xlsx]Planilha1'!$G$51:$G$77</cx:f>
        <cx:lvl ptCount="27">
          <cx:pt idx="0">AM</cx:pt>
          <cx:pt idx="1">PA</cx:pt>
          <cx:pt idx="2">AC</cx:pt>
          <cx:pt idx="3">RR</cx:pt>
          <cx:pt idx="4">AP</cx:pt>
          <cx:pt idx="5">BA</cx:pt>
          <cx:pt idx="6">MA</cx:pt>
          <cx:pt idx="7">MS</cx:pt>
          <cx:pt idx="8">RO</cx:pt>
          <cx:pt idx="9">PI</cx:pt>
          <cx:pt idx="10">TO</cx:pt>
          <cx:pt idx="11">PE</cx:pt>
          <cx:pt idx="12">SP</cx:pt>
          <cx:pt idx="13">ES</cx:pt>
          <cx:pt idx="14">PR</cx:pt>
          <cx:pt idx="15">MG</cx:pt>
          <cx:pt idx="16">RJ</cx:pt>
          <cx:pt idx="17">RS</cx:pt>
          <cx:pt idx="18">AL</cx:pt>
          <cx:pt idx="19">CE</cx:pt>
          <cx:pt idx="20">DF</cx:pt>
          <cx:pt idx="21">GO</cx:pt>
          <cx:pt idx="22">MT</cx:pt>
          <cx:pt idx="23">PB</cx:pt>
          <cx:pt idx="24">RN</cx:pt>
          <cx:pt idx="25">SC</cx:pt>
          <cx:pt idx="26">SE</cx:pt>
        </cx:lvl>
      </cx:strDim>
      <cx:numDim type="val">
        <cx:f>'[2024.10.14_BD Conectividade.xlsx]Planilha1'!$H$51:$H$77</cx:f>
        <cx:lvl ptCount="27" formatCode="0%">
          <cx:pt idx="0">0.37093023255813956</cx:pt>
          <cx:pt idx="1">0.34930232558139535</cx:pt>
          <cx:pt idx="2">0.12767441860465117</cx:pt>
          <cx:pt idx="3">0.041860465116279069</cx:pt>
          <cx:pt idx="4">0.02883720930232558</cx:pt>
          <cx:pt idx="5">0.027441860465116281</cx:pt>
          <cx:pt idx="6">0.020232558139534885</cx:pt>
          <cx:pt idx="7">0.0093023255813953487</cx:pt>
          <cx:pt idx="8">0.0086046511627906972</cx:pt>
          <cx:pt idx="9">0.0072093023255813951</cx:pt>
          <cx:pt idx="10">0.0023255813953488372</cx:pt>
          <cx:pt idx="11">0.0020930232558139536</cx:pt>
          <cx:pt idx="12">0.0013953488372093023</cx:pt>
          <cx:pt idx="13">0.00093023255813953494</cx:pt>
          <cx:pt idx="14">0.00069767441860465117</cx:pt>
          <cx:pt idx="15">0.00046511627906976747</cx:pt>
          <cx:pt idx="16">0.00046511627906976747</cx:pt>
          <cx:pt idx="17">0.00023255813953488373</cx:pt>
          <cx:pt idx="18">0</cx:pt>
          <cx:pt idx="19">0</cx:pt>
          <cx:pt idx="20">0</cx:pt>
          <cx:pt idx="21">0</cx:pt>
          <cx:pt idx="22">0</cx:pt>
          <cx:pt idx="23">0</cx:pt>
          <cx:pt idx="24">0</cx:pt>
          <cx:pt idx="25">0</cx:pt>
          <cx:pt idx="26">0</cx:pt>
        </cx:lvl>
      </cx:numDim>
    </cx:data>
  </cx:chartData>
  <cx:chart>
    <cx:plotArea>
      <cx:plotAreaRegion>
        <cx:series layoutId="clusteredColumn" uniqueId="{D17DB797-B208-466A-92FD-370469530D31}">
          <cx:tx>
            <cx:txData>
              <cx:f>'[2024.10.14_BD Conectividade.xlsx]Planilha1'!$H$50</cx:f>
              <cx:v>sem energia</cx:v>
            </cx:txData>
          </cx:tx>
          <cx:spPr>
            <a:solidFill>
              <a:srgbClr val="0000FF"/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500" b="0" i="0">
                    <a:solidFill>
                      <a:srgbClr val="595959"/>
                    </a:solidFill>
                    <a:latin typeface="Raleway" pitchFamily="2" charset="0"/>
                    <a:ea typeface="Raleway" pitchFamily="2" charset="0"/>
                    <a:cs typeface="Raleway" pitchFamily="2" charset="0"/>
                  </a:defRPr>
                </a:pPr>
                <a:endParaRPr lang="pt-BR" sz="500">
                  <a:latin typeface="Raleway" pitchFamily="2" charset="0"/>
                </a:endParaRPr>
              </a:p>
            </cx:txPr>
            <cx:visibility seriesName="0" categoryName="0" value="1"/>
            <cx:dataLabel idx="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500" b="0">
                      <a:solidFill>
                        <a:srgbClr val="FF0000"/>
                      </a:solidFill>
                    </a:defRPr>
                  </a:pPr>
                  <a:r>
                    <a:rPr lang="pt-BR" sz="500" b="0">
                      <a:solidFill>
                        <a:srgbClr val="FF0000"/>
                      </a:solidFill>
                      <a:latin typeface="Raleway" pitchFamily="2" charset="0"/>
                    </a:rPr>
                    <a:t>37%</a:t>
                  </a:r>
                </a:p>
              </cx:txPr>
              <cx:visibility seriesName="0" categoryName="0" value="1"/>
            </cx:dataLabel>
          </cx:dataLabels>
          <cx:dataId val="0"/>
          <cx:layoutPr>
            <cx:aggregation/>
          </cx:layoutPr>
          <cx:axisId val="1"/>
        </cx:series>
        <cx:series layoutId="paretoLine" ownerIdx="0" uniqueId="{92139AC8-B091-4802-B070-1602B3538AD1}">
          <cx:spPr>
            <a:ln>
              <a:solidFill>
                <a:srgbClr val="FF0000"/>
              </a:solidFill>
            </a:ln>
          </cx:spPr>
          <cx:axisId val="2"/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500" b="0" i="0">
                <a:solidFill>
                  <a:srgbClr val="595959"/>
                </a:solidFill>
                <a:latin typeface="Raleway" pitchFamily="2" charset="0"/>
                <a:ea typeface="Raleway" pitchFamily="2" charset="0"/>
                <a:cs typeface="Raleway" pitchFamily="2" charset="0"/>
              </a:defRPr>
            </a:pPr>
            <a:endParaRPr lang="pt-BR" sz="500">
              <a:latin typeface="Raleway" pitchFamily="2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500" b="0" i="0">
                <a:solidFill>
                  <a:srgbClr val="595959"/>
                </a:solidFill>
                <a:latin typeface="Raleway" pitchFamily="2" charset="0"/>
                <a:ea typeface="Raleway" pitchFamily="2" charset="0"/>
                <a:cs typeface="Raleway" pitchFamily="2" charset="0"/>
              </a:defRPr>
            </a:pPr>
            <a:endParaRPr lang="pt-BR" sz="500">
              <a:latin typeface="Raleway" pitchFamily="2" charset="0"/>
            </a:endParaRPr>
          </a:p>
        </cx:txPr>
      </cx:axis>
      <cx:axis id="2">
        <cx:valScaling max="1" min="0"/>
        <cx:units unit="percentage"/>
        <cx:tickLabels/>
        <cx:txPr>
          <a:bodyPr vertOverflow="overflow" horzOverflow="overflow" wrap="square" lIns="0" tIns="0" rIns="0" bIns="0"/>
          <a:lstStyle/>
          <a:p>
            <a:pPr algn="ctr" rtl="0">
              <a:defRPr sz="500" b="0" i="0">
                <a:solidFill>
                  <a:srgbClr val="595959"/>
                </a:solidFill>
                <a:latin typeface="Raleway" pitchFamily="2" charset="0"/>
                <a:ea typeface="Raleway" pitchFamily="2" charset="0"/>
                <a:cs typeface="Raleway" pitchFamily="2" charset="0"/>
              </a:defRPr>
            </a:pPr>
            <a:endParaRPr lang="pt-BR" sz="500">
              <a:latin typeface="Raleway" pitchFamily="2" charset="0"/>
            </a:endParaRPr>
          </a:p>
        </cx:txPr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omments/modernComment_3FD_A19FE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629BDF-CC97-4767-9D92-7DC7D0315FEE}" authorId="{EF303E6B-EC8F-E33F-F37F-501E0DE76350}" status="resolved" created="2024-02-07T11:54:18.6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9475811" sldId="1021"/>
      <ac:spMk id="3" creationId="{5A5C878C-9C3E-90C7-831B-558F8FC73C85}"/>
      <ac:txMk cp="0">
        <ac:context len="28" hash="1600995304"/>
      </ac:txMk>
    </ac:txMkLst>
    <p188:pos x="3767070" y="1376429"/>
    <p188:txBody>
      <a:bodyPr/>
      <a:lstStyle/>
      <a:p>
        <a:r>
          <a:rPr lang="pt-BR"/>
          <a:t>[@Eduardo Heck de Sa  ( CGTI/SEB/MEC )] você pode ajustar nos slides os marcos de cada política e o orçamento disponível, por favor? Aparentemente tem essa informação em uma apresentação que ja foi feita para a Casa Civil.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75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5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05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79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389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2320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3938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463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8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8266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9816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780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72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526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5823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991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7725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711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4428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8274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654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137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43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74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e28ba554b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ee28ba554b_2_1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236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e3a82ca5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ee3a82ca5d_0_29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d23f03ca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2ed23f03ca5_0_1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655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edb4d29fe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2edb4d29fe8_0_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42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ed8ec688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2ed8ec688e8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318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ee28ba554b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g2ee28ba554b_2_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ee28ba554b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2ee28ba554b_2_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936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edfb0804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2edfb0804ed_0_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edb4d29fe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2edb4d29fe8_0_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344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69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288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b1dc4a040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eb1dc4a040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09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45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30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63772CAA-8738-7475-4D72-1778851B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1EAF4C41-3BF3-2E99-3584-005D84641D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61B059B9-A771-D3A9-3691-E6AE32F517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932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87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27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6;p6">
            <a:extLst>
              <a:ext uri="{FF2B5EF4-FFF2-40B4-BE49-F238E27FC236}">
                <a16:creationId xmlns:a16="http://schemas.microsoft.com/office/drawing/2014/main" id="{FB9E88B3-7F0A-43FF-740F-F37FB59F6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440000">
            <a:off x="7823179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0B678240-2103-76A7-F252-8242ACB046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3D5E0D-CF93-6C51-9CC5-BEDCFA1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C3A-21C5-4CF6-A133-17D149110984}" type="datetimeFigureOut">
              <a:rPr lang="pt-BR" smtClean="0"/>
              <a:t>05/11/2025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953400-EC1E-2C69-C2F5-6B97A3B6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9A36B7-E5E7-394A-8E12-8ED4DDAD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AB66-27B7-4C73-9F3D-B012B856A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3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 1">
  <p:cSld name="TITLE_3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chart" Target="../charts/chart7.xml"/><Relationship Id="rId10" Type="http://schemas.openxmlformats.org/officeDocument/2006/relationships/image" Target="../media/image18.sv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14/relationships/chartEx" Target="../charts/chartEx3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2.emf"/><Relationship Id="rId4" Type="http://schemas.openxmlformats.org/officeDocument/2006/relationships/image" Target="../media/image11.sv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FD_A19FE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microsoft.com/office/2014/relationships/chartEx" Target="../charts/chartEx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microsoft.com/office/2014/relationships/chartEx" Target="../charts/chartEx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10" Type="http://schemas.openxmlformats.org/officeDocument/2006/relationships/chart" Target="../charts/chart5.xml"/><Relationship Id="rId4" Type="http://schemas.openxmlformats.org/officeDocument/2006/relationships/slideLayout" Target="../slideLayouts/slideLayout1.xml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chart" Target="../charts/chart6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215" y="684877"/>
            <a:ext cx="4744509" cy="120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 descr="Criança sentada na mesa com computador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36804" t="13124" r="24299" b="-72"/>
          <a:stretch/>
        </p:blipFill>
        <p:spPr>
          <a:xfrm>
            <a:off x="717" y="-95646"/>
            <a:ext cx="3596448" cy="535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380000">
            <a:off x="3291237" y="4042511"/>
            <a:ext cx="1028064" cy="115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60000">
            <a:off x="7526069" y="3352907"/>
            <a:ext cx="1523662" cy="17345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01BA420-6AF0-6B78-3CF5-8070F298F0B1}"/>
              </a:ext>
            </a:extLst>
          </p:cNvPr>
          <p:cNvSpPr txBox="1"/>
          <p:nvPr/>
        </p:nvSpPr>
        <p:spPr>
          <a:xfrm>
            <a:off x="4190999" y="2491740"/>
            <a:ext cx="439674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b="1">
                <a:latin typeface="Raleway"/>
              </a:rPr>
              <a:t>6ª Reunião Ordinária do Comitê Executivo da Estratégia Nacional de Escolas Conectadas </a:t>
            </a:r>
            <a:endParaRPr lang="pt-PT" b="1"/>
          </a:p>
          <a:p>
            <a:pPr algn="r"/>
            <a:r>
              <a:rPr lang="pt-PT">
                <a:latin typeface="Raleway"/>
              </a:rPr>
              <a:t>21 de novembro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6CA053F0-9E84-45FE-89B6-05013066514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306172"/>
              </p:ext>
            </p:extLst>
          </p:nvPr>
        </p:nvGraphicFramePr>
        <p:xfrm>
          <a:off x="426173" y="1195644"/>
          <a:ext cx="3494663" cy="33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Avanços  - Desafios 2023 </a:t>
            </a:r>
            <a:r>
              <a:rPr lang="pt-BR" sz="1800" b="1" err="1">
                <a:solidFill>
                  <a:srgbClr val="0000FF"/>
                </a:solidFill>
                <a:latin typeface="Raleway Black"/>
              </a:rPr>
              <a:t>vs</a:t>
            </a:r>
            <a:r>
              <a:rPr lang="pt-BR" sz="1800" b="1">
                <a:solidFill>
                  <a:srgbClr val="0000FF"/>
                </a:solidFill>
                <a:latin typeface="Raleway Black"/>
              </a:rPr>
              <a:t> 2024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C4BB14C-0F19-466C-851D-71735927B1F4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4409573"/>
              </p:ext>
            </p:extLst>
          </p:nvPr>
        </p:nvGraphicFramePr>
        <p:xfrm>
          <a:off x="5174673" y="1220579"/>
          <a:ext cx="3390754" cy="291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" name="Gráfico 9" descr="Seta para Direita estrutura de tópicos">
            <a:extLst>
              <a:ext uri="{FF2B5EF4-FFF2-40B4-BE49-F238E27FC236}">
                <a16:creationId xmlns:a16="http://schemas.microsoft.com/office/drawing/2014/main" id="{C6408085-7823-A162-E168-ED9690AC6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4800" y="1982932"/>
            <a:ext cx="914400" cy="91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A7DE921-5176-C3BD-F181-04529ED7E88D}"/>
              </a:ext>
            </a:extLst>
          </p:cNvPr>
          <p:cNvSpPr/>
          <p:nvPr/>
        </p:nvSpPr>
        <p:spPr>
          <a:xfrm>
            <a:off x="7585364" y="1510146"/>
            <a:ext cx="980063" cy="3075709"/>
          </a:xfrm>
          <a:prstGeom prst="rect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C44137A-93CB-BCA0-A6AA-B02A647F2D09}"/>
              </a:ext>
            </a:extLst>
          </p:cNvPr>
          <p:cNvSpPr/>
          <p:nvPr/>
        </p:nvSpPr>
        <p:spPr>
          <a:xfrm>
            <a:off x="7585364" y="4105526"/>
            <a:ext cx="980063" cy="480329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rgbClr val="0000FF"/>
                </a:solidFill>
                <a:latin typeface="Raleway" pitchFamily="2" charset="0"/>
              </a:rPr>
              <a:t>Principais avanços</a:t>
            </a:r>
            <a:endParaRPr lang="pt-BR" sz="900">
              <a:solidFill>
                <a:srgbClr val="0000FF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</a:rPr>
              <a:t>Inclusão de políticas no monitoramento via CE ENEC</a:t>
            </a:r>
            <a:endParaRPr lang="en-US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244237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</a:rPr>
              <a:t>Situação do monitoramento da ENEC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701615" y="915119"/>
            <a:ext cx="781812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solidFill>
                  <a:schemeClr val="tx1"/>
                </a:solidFill>
                <a:latin typeface="Raleway"/>
              </a:rPr>
              <a:t>Na 4ª Reunião Ordinária do CE ENEC, conforme definido em ata, ficou aprovada a estratégia de monitoramento da ENEC com frequência bimestral. Na ocasião, as seguintes responsabilidades foram definidas:</a:t>
            </a:r>
          </a:p>
          <a:p>
            <a:pPr algn="just"/>
            <a:endParaRPr lang="pt-BR" sz="1600">
              <a:solidFill>
                <a:schemeClr val="tx1"/>
              </a:solidFill>
              <a:latin typeface="Raleway"/>
            </a:endParaRPr>
          </a:p>
          <a:p>
            <a:pPr algn="just"/>
            <a:endParaRPr lang="pt-BR" sz="160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745596-A34F-A238-1320-7355F07DD10A}"/>
              </a:ext>
            </a:extLst>
          </p:cNvPr>
          <p:cNvSpPr txBox="1"/>
          <p:nvPr/>
        </p:nvSpPr>
        <p:spPr>
          <a:xfrm>
            <a:off x="685800" y="3200400"/>
            <a:ext cx="80162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solidFill>
                  <a:schemeClr val="tx1"/>
                </a:solidFill>
                <a:latin typeface="Raleway"/>
              </a:rPr>
              <a:t>Após solicitação do Ministério da Educação, o Ministério das Comunicações também vem compartilhando informações sobre o GESAC e o Wi-Fi Brasil Terrestre.  </a:t>
            </a:r>
            <a:endParaRPr lang="pt-PT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40D78C22-F436-6966-8ECA-BF3BB7E7F2C2}"/>
              </a:ext>
            </a:extLst>
          </p:cNvPr>
          <p:cNvSpPr/>
          <p:nvPr/>
        </p:nvSpPr>
        <p:spPr>
          <a:xfrm>
            <a:off x="1690253" y="2189520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MCom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(FUST)</a:t>
            </a: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812B64E3-6A4B-D7EE-DC27-86CB94CB51FE}"/>
              </a:ext>
            </a:extLst>
          </p:cNvPr>
          <p:cNvSpPr/>
          <p:nvPr/>
        </p:nvSpPr>
        <p:spPr>
          <a:xfrm>
            <a:off x="2859930" y="2189520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Anatel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(EACE)</a:t>
            </a: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EAC72C3E-A3FE-8C9D-E498-11D8FE0F178C}"/>
              </a:ext>
            </a:extLst>
          </p:cNvPr>
          <p:cNvSpPr/>
          <p:nvPr/>
        </p:nvSpPr>
        <p:spPr>
          <a:xfrm>
            <a:off x="4032424" y="2188697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MME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(Energia)</a:t>
            </a: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D2541441-28B9-B45E-C994-82786DC1ADD7}"/>
              </a:ext>
            </a:extLst>
          </p:cNvPr>
          <p:cNvSpPr/>
          <p:nvPr/>
        </p:nvSpPr>
        <p:spPr>
          <a:xfrm>
            <a:off x="5202100" y="2183152"/>
            <a:ext cx="124923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MEC e Estados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(Lei 14.172)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BBA6B4A0-1510-5D7E-4A95-99762BA96CF5}"/>
              </a:ext>
            </a:extLst>
          </p:cNvPr>
          <p:cNvSpPr/>
          <p:nvPr/>
        </p:nvSpPr>
        <p:spPr>
          <a:xfrm>
            <a:off x="6577046" y="2183152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MEC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(PIEC)</a:t>
            </a:r>
          </a:p>
        </p:txBody>
      </p:sp>
    </p:spTree>
    <p:extLst>
      <p:ext uri="{BB962C8B-B14F-4D97-AF65-F5344CB8AC3E}">
        <p14:creationId xmlns:p14="http://schemas.microsoft.com/office/powerpoint/2010/main" val="65806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atualização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58483" y="731808"/>
            <a:ext cx="781812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>
                <a:solidFill>
                  <a:schemeClr val="tx1"/>
                </a:solidFill>
                <a:latin typeface="Raleway"/>
              </a:rPr>
              <a:t>Inclusão das seguintes políticas no escopo do monitoramento da ENEC: Obrigações de Fazer definidas pela Anatel e demais políticas de conectividade de escolas implementadas pela RNP. </a:t>
            </a:r>
          </a:p>
          <a:p>
            <a:pPr algn="just"/>
            <a:endParaRPr lang="pt-BR">
              <a:solidFill>
                <a:schemeClr val="tx1"/>
              </a:solidFill>
              <a:latin typeface="Raleway"/>
            </a:endParaRPr>
          </a:p>
          <a:p>
            <a:pPr algn="just"/>
            <a:r>
              <a:rPr lang="pt-BR" b="1">
                <a:solidFill>
                  <a:schemeClr val="tx1"/>
                </a:solidFill>
                <a:latin typeface="Raleway"/>
              </a:rPr>
              <a:t>Proposta de políticas e responsáveis pelo monitoramento:</a:t>
            </a:r>
          </a:p>
        </p:txBody>
      </p:sp>
      <p:sp>
        <p:nvSpPr>
          <p:cNvPr id="2" name="Google Shape;250;p31">
            <a:extLst>
              <a:ext uri="{FF2B5EF4-FFF2-40B4-BE49-F238E27FC236}">
                <a16:creationId xmlns:a16="http://schemas.microsoft.com/office/drawing/2014/main" id="{22CC920C-3AD6-8FAB-E94D-F2DCDFE6543F}"/>
              </a:ext>
            </a:extLst>
          </p:cNvPr>
          <p:cNvSpPr/>
          <p:nvPr/>
        </p:nvSpPr>
        <p:spPr>
          <a:xfrm>
            <a:off x="838201" y="2057905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MCom</a:t>
            </a:r>
          </a:p>
        </p:txBody>
      </p:sp>
      <p:sp>
        <p:nvSpPr>
          <p:cNvPr id="4" name="Google Shape;250;p31">
            <a:extLst>
              <a:ext uri="{FF2B5EF4-FFF2-40B4-BE49-F238E27FC236}">
                <a16:creationId xmlns:a16="http://schemas.microsoft.com/office/drawing/2014/main" id="{5E689FA0-FF8C-48C1-3426-EB264A93EE6F}"/>
              </a:ext>
            </a:extLst>
          </p:cNvPr>
          <p:cNvSpPr/>
          <p:nvPr/>
        </p:nvSpPr>
        <p:spPr>
          <a:xfrm>
            <a:off x="1882170" y="2057905"/>
            <a:ext cx="6594433" cy="46882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Fundo de Universalização dos Serviços de Telecomunicação (FUST), GESAC e Wi-Fi Brasil Terrestre</a:t>
            </a:r>
            <a:endParaRPr lang="pt-BR" sz="1200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" name="Google Shape;250;p31">
            <a:extLst>
              <a:ext uri="{FF2B5EF4-FFF2-40B4-BE49-F238E27FC236}">
                <a16:creationId xmlns:a16="http://schemas.microsoft.com/office/drawing/2014/main" id="{7976A25C-B272-25B6-3BCF-C7287A8BE2F3}"/>
              </a:ext>
            </a:extLst>
          </p:cNvPr>
          <p:cNvSpPr/>
          <p:nvPr/>
        </p:nvSpPr>
        <p:spPr>
          <a:xfrm>
            <a:off x="838201" y="2619014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Anatel</a:t>
            </a: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D1273518-DA59-87D2-398E-CADB0C1079D3}"/>
              </a:ext>
            </a:extLst>
          </p:cNvPr>
          <p:cNvSpPr/>
          <p:nvPr/>
        </p:nvSpPr>
        <p:spPr>
          <a:xfrm>
            <a:off x="1882170" y="2619014"/>
            <a:ext cx="6594433" cy="46882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Aprender Conectado (GAPA/EACE) e Obrigações de Fazer (ODF)</a:t>
            </a:r>
            <a:endParaRPr lang="pt-BR" sz="1200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7AB69DD3-2E6E-6B1B-06A5-FBA68A3B8F8D}"/>
              </a:ext>
            </a:extLst>
          </p:cNvPr>
          <p:cNvSpPr/>
          <p:nvPr/>
        </p:nvSpPr>
        <p:spPr>
          <a:xfrm>
            <a:off x="838201" y="3180123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9E4333CE-8288-C255-E55E-45FB384BAAAB}"/>
              </a:ext>
            </a:extLst>
          </p:cNvPr>
          <p:cNvSpPr/>
          <p:nvPr/>
        </p:nvSpPr>
        <p:spPr>
          <a:xfrm>
            <a:off x="1882170" y="3180123"/>
            <a:ext cx="6594433" cy="46882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Status de atendimento de energia</a:t>
            </a:r>
            <a:endParaRPr lang="pt-BR" sz="1200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250;p31">
            <a:extLst>
              <a:ext uri="{FF2B5EF4-FFF2-40B4-BE49-F238E27FC236}">
                <a16:creationId xmlns:a16="http://schemas.microsoft.com/office/drawing/2014/main" id="{CA02E21E-F3C8-904B-CCC9-B1126F95F848}"/>
              </a:ext>
            </a:extLst>
          </p:cNvPr>
          <p:cNvSpPr/>
          <p:nvPr/>
        </p:nvSpPr>
        <p:spPr>
          <a:xfrm>
            <a:off x="838201" y="3741232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MEC</a:t>
            </a: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B1836C00-7AB4-7B1E-4748-2426BF43E640}"/>
              </a:ext>
            </a:extLst>
          </p:cNvPr>
          <p:cNvSpPr/>
          <p:nvPr/>
        </p:nvSpPr>
        <p:spPr>
          <a:xfrm>
            <a:off x="1882170" y="3741232"/>
            <a:ext cx="6594433" cy="46882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Execução dos recursos da Lei 14.172 (monitoramento junto às secretarias estaduais de educação) e Política de Inovação Educação Conectada (PIEC). </a:t>
            </a:r>
            <a:endParaRPr lang="pt-BR" sz="1200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1EA056AD-F8E7-7A8E-E341-6A29758B69EF}"/>
              </a:ext>
            </a:extLst>
          </p:cNvPr>
          <p:cNvSpPr/>
          <p:nvPr/>
        </p:nvSpPr>
        <p:spPr>
          <a:xfrm>
            <a:off x="838201" y="4302341"/>
            <a:ext cx="1043969" cy="46882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Comfortaa"/>
                <a:cs typeface="Comfortaa"/>
                <a:sym typeface="Comfortaa"/>
              </a:rPr>
              <a:t>RNP </a:t>
            </a: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A041C043-E5BA-89D5-6197-BA81B7452CCD}"/>
              </a:ext>
            </a:extLst>
          </p:cNvPr>
          <p:cNvSpPr/>
          <p:nvPr/>
        </p:nvSpPr>
        <p:spPr>
          <a:xfrm>
            <a:off x="1882170" y="4302341"/>
            <a:ext cx="6594433" cy="46882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Demais políticas de provisão de serviços de conectividade para estabelecimentos de ensino da educação básica que não estejam nas citadas acima. </a:t>
            </a:r>
            <a:endParaRPr lang="pt-BR" sz="1200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9914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alteração da resolução de monitoramento recebida da RNP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pic>
        <p:nvPicPr>
          <p:cNvPr id="4" name="Imagem 3" descr="Uma imagem contendo Tabela&#10;&#10;Descrição gerada automaticamente">
            <a:extLst>
              <a:ext uri="{FF2B5EF4-FFF2-40B4-BE49-F238E27FC236}">
                <a16:creationId xmlns:a16="http://schemas.microsoft.com/office/drawing/2014/main" id="{52220D1F-EBCD-B77B-E830-6814E9C9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4" y="799280"/>
            <a:ext cx="9144000" cy="39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deliberação: resolução sobre o monitoramento da ENEC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593785" y="1637581"/>
            <a:ext cx="781812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>
                <a:solidFill>
                  <a:schemeClr val="tx1"/>
                </a:solidFill>
                <a:latin typeface="Raleway"/>
              </a:rPr>
              <a:t>Proposta de deliberação: </a:t>
            </a:r>
            <a:r>
              <a:rPr lang="pt-BR" sz="1600">
                <a:solidFill>
                  <a:schemeClr val="tx1"/>
                </a:solidFill>
                <a:latin typeface="Raleway"/>
              </a:rPr>
              <a:t>Aprova-se a minuta de resolução sobre o monitoramento da ENEC definindo as políticas e responsáveis por prestar informações, bem como confirmando a frequência bimestral de monitoramento, com incorporação das alterações sugeridas pela RNP. </a:t>
            </a:r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123134" y="1432424"/>
            <a:ext cx="3757478" cy="52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2800">
                <a:solidFill>
                  <a:srgbClr val="434343"/>
                </a:solidFill>
                <a:latin typeface="Raleway Black"/>
              </a:rPr>
              <a:t>Fluxo de comunicação com as Secretarias de Educação e escolas e comunicação institucional do Escolas Conectadas</a:t>
            </a:r>
          </a:p>
          <a:p>
            <a:pPr algn="r"/>
            <a:endParaRPr lang="pt-BR" sz="28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64799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Desafios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959545" y="1248961"/>
            <a:ext cx="31394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chemeClr val="tx1"/>
                </a:solidFill>
                <a:latin typeface="Raleway"/>
              </a:rPr>
              <a:t>Falta de clareza para as secretarias de educação e escolas quanto ao escopo e diferença das diferentes políticas. </a:t>
            </a:r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1243D0-60E4-3F65-1DE1-6CF45CDF29BA}"/>
              </a:ext>
            </a:extLst>
          </p:cNvPr>
          <p:cNvSpPr txBox="1"/>
          <p:nvPr/>
        </p:nvSpPr>
        <p:spPr>
          <a:xfrm>
            <a:off x="5158164" y="1165140"/>
            <a:ext cx="313944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chemeClr val="tx1"/>
                </a:solidFill>
                <a:latin typeface="Raleway"/>
              </a:rPr>
              <a:t>Falta de clareza sobre qual é o órgão gestor de cada política e os contatos à disposição para esclarecimento de dúvidas e resolução de problemas. </a:t>
            </a:r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671066-41C4-1F11-6E58-C3934272F611}"/>
              </a:ext>
            </a:extLst>
          </p:cNvPr>
          <p:cNvSpPr txBox="1"/>
          <p:nvPr/>
        </p:nvSpPr>
        <p:spPr>
          <a:xfrm>
            <a:off x="959544" y="3153959"/>
            <a:ext cx="313944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chemeClr val="tx1"/>
                </a:solidFill>
                <a:latin typeface="Raleway"/>
              </a:rPr>
              <a:t>Falhas de comunicação quanto ao desligamento ou realocação de serviços das diferentes políticas. </a:t>
            </a:r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D935EE-2063-47BC-F837-F7B37EA3CC18}"/>
              </a:ext>
            </a:extLst>
          </p:cNvPr>
          <p:cNvSpPr txBox="1"/>
          <p:nvPr/>
        </p:nvSpPr>
        <p:spPr>
          <a:xfrm>
            <a:off x="5158164" y="3153958"/>
            <a:ext cx="313944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chemeClr val="tx1"/>
                </a:solidFill>
                <a:latin typeface="Raleway"/>
              </a:rPr>
              <a:t>Escolas rejeitando o atendimento de provedores pois não foram comunicadas adequadamente. </a:t>
            </a:r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70E07A-4300-B538-6D36-D7FD265FD426}"/>
              </a:ext>
            </a:extLst>
          </p:cNvPr>
          <p:cNvSpPr txBox="1"/>
          <p:nvPr/>
        </p:nvSpPr>
        <p:spPr>
          <a:xfrm>
            <a:off x="457200" y="1165860"/>
            <a:ext cx="807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4000" b="1">
                <a:solidFill>
                  <a:srgbClr val="0000FF"/>
                </a:solidFill>
                <a:latin typeface="Raleway Black"/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D08D85-552C-651E-1437-47D230F895DF}"/>
              </a:ext>
            </a:extLst>
          </p:cNvPr>
          <p:cNvSpPr txBox="1"/>
          <p:nvPr/>
        </p:nvSpPr>
        <p:spPr>
          <a:xfrm>
            <a:off x="4701540" y="1165860"/>
            <a:ext cx="807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4000" b="1">
                <a:solidFill>
                  <a:srgbClr val="0000FF"/>
                </a:solidFill>
                <a:latin typeface="Raleway Black"/>
              </a:rPr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9560E24-A3AA-5C84-2FAB-B83EB84D209C}"/>
              </a:ext>
            </a:extLst>
          </p:cNvPr>
          <p:cNvSpPr txBox="1"/>
          <p:nvPr/>
        </p:nvSpPr>
        <p:spPr>
          <a:xfrm>
            <a:off x="457200" y="3070860"/>
            <a:ext cx="807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4000" b="1">
                <a:solidFill>
                  <a:srgbClr val="0000FF"/>
                </a:solidFill>
                <a:latin typeface="Raleway Black"/>
              </a:rPr>
              <a:t>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270E54-9C38-B7D5-AEF8-12E728B56972}"/>
              </a:ext>
            </a:extLst>
          </p:cNvPr>
          <p:cNvSpPr txBox="1"/>
          <p:nvPr/>
        </p:nvSpPr>
        <p:spPr>
          <a:xfrm>
            <a:off x="4701540" y="3070860"/>
            <a:ext cx="807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4000" b="1">
                <a:solidFill>
                  <a:srgbClr val="0000FF"/>
                </a:solidFill>
                <a:latin typeface="Raleway Black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16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Papel da ENEC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418525" y="1454701"/>
            <a:ext cx="362712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100" b="1">
                <a:solidFill>
                  <a:schemeClr val="tx1"/>
                </a:solidFill>
                <a:latin typeface="Raleway"/>
              </a:rPr>
              <a:t>Estratégia Nacional de Escolas Conectadas como articuladora das diferentes políticas para coordenação de esforços e maior harmonia na implementação.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1243D0-60E4-3F65-1DE1-6CF45CDF29BA}"/>
              </a:ext>
            </a:extLst>
          </p:cNvPr>
          <p:cNvSpPr txBox="1"/>
          <p:nvPr/>
        </p:nvSpPr>
        <p:spPr>
          <a:xfrm>
            <a:off x="5211504" y="1416600"/>
            <a:ext cx="3444240" cy="13153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100" b="1">
                <a:solidFill>
                  <a:schemeClr val="tx1"/>
                </a:solidFill>
                <a:latin typeface="Raleway"/>
              </a:rPr>
              <a:t>Art.11 do Decreto nº 11.713, de 26 de setembro de 2023: </a:t>
            </a:r>
          </a:p>
          <a:p>
            <a:pPr algn="just"/>
            <a:endParaRPr lang="pt-BR" sz="1100" b="1">
              <a:solidFill>
                <a:schemeClr val="tx1"/>
              </a:solidFill>
              <a:latin typeface="Raleway"/>
            </a:endParaRPr>
          </a:p>
          <a:p>
            <a:pPr algn="ctr"/>
            <a:r>
              <a:rPr lang="pt-BR" sz="1100" b="1">
                <a:solidFill>
                  <a:schemeClr val="tx1"/>
                </a:solidFill>
                <a:latin typeface="Raleway"/>
              </a:rPr>
              <a:t>Compete ao Ministério da Educação articular e coordenar as ações necessárias à consecução dos objetivos da Enec junto aos Estados, ao Distrito Federal e aos Municípios.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87EF87-2D62-4E97-F8BB-8C5870208631}"/>
              </a:ext>
            </a:extLst>
          </p:cNvPr>
          <p:cNvSpPr txBox="1"/>
          <p:nvPr/>
        </p:nvSpPr>
        <p:spPr>
          <a:xfrm>
            <a:off x="419100" y="830580"/>
            <a:ext cx="39471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rgbClr val="0000FF"/>
                </a:solidFill>
                <a:latin typeface="Raleway Black"/>
              </a:rPr>
              <a:t>ENEC como um guarda-chuva  articulando políticas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721A4B-128F-347B-7F73-CFA2CAD2D201}"/>
              </a:ext>
            </a:extLst>
          </p:cNvPr>
          <p:cNvSpPr txBox="1"/>
          <p:nvPr/>
        </p:nvSpPr>
        <p:spPr>
          <a:xfrm>
            <a:off x="4869180" y="784859"/>
            <a:ext cx="41300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rgbClr val="0000FF"/>
                </a:solidFill>
                <a:latin typeface="Raleway Black"/>
              </a:rPr>
              <a:t>MEC como ponto focal de coordenação junto aos entes subnacionais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DC43AD-D614-E076-D265-5A840654D34A}"/>
              </a:ext>
            </a:extLst>
          </p:cNvPr>
          <p:cNvSpPr txBox="1"/>
          <p:nvPr/>
        </p:nvSpPr>
        <p:spPr>
          <a:xfrm>
            <a:off x="4883844" y="3694979"/>
            <a:ext cx="313944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100" b="1">
                <a:solidFill>
                  <a:schemeClr val="tx1"/>
                </a:solidFill>
                <a:latin typeface="Raleway"/>
              </a:rPr>
              <a:t>Fluxo de comunicação dos membros do Comitê junto às secretarias de educação ser informado ao MEC previamente. </a:t>
            </a:r>
            <a:endParaRPr lang="pt-PT" sz="1100" b="1">
              <a:solidFill>
                <a:schemeClr val="tx1"/>
              </a:solidFill>
              <a:latin typeface="Raleway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B908F4-22DB-E192-B59F-04757AD3CFD1}"/>
              </a:ext>
            </a:extLst>
          </p:cNvPr>
          <p:cNvSpPr txBox="1"/>
          <p:nvPr/>
        </p:nvSpPr>
        <p:spPr>
          <a:xfrm>
            <a:off x="1203384" y="3694979"/>
            <a:ext cx="31394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100" b="1">
                <a:solidFill>
                  <a:schemeClr val="tx1"/>
                </a:solidFill>
                <a:latin typeface="Raleway"/>
              </a:rPr>
              <a:t>Alinhamento de identidade visual na comunicação instituição das políticas coordenadas no âmbito da ENEC.</a:t>
            </a:r>
            <a:r>
              <a:rPr lang="pt-BR" b="1">
                <a:solidFill>
                  <a:srgbClr val="00B050"/>
                </a:solidFill>
                <a:latin typeface="Raleway Black"/>
              </a:rPr>
              <a:t> </a:t>
            </a:r>
            <a:endParaRPr lang="pt-PT" b="1">
              <a:solidFill>
                <a:srgbClr val="00B050"/>
              </a:solidFill>
              <a:latin typeface="Raleway Black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469171-D58C-7D9F-1657-B3A31A6D1B40}"/>
              </a:ext>
            </a:extLst>
          </p:cNvPr>
          <p:cNvSpPr txBox="1"/>
          <p:nvPr/>
        </p:nvSpPr>
        <p:spPr>
          <a:xfrm>
            <a:off x="640080" y="3230880"/>
            <a:ext cx="7749540" cy="261610"/>
          </a:xfrm>
          <a:prstGeom prst="rect">
            <a:avLst/>
          </a:prstGeom>
          <a:solidFill>
            <a:srgbClr val="FFC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100" b="1">
                <a:solidFill>
                  <a:schemeClr val="tx1"/>
                </a:solidFill>
                <a:latin typeface="Raleway"/>
              </a:rPr>
              <a:t>Proposta de resolução 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99B614C6-8E81-9552-B42B-0533F94DCB4D}"/>
              </a:ext>
            </a:extLst>
          </p:cNvPr>
          <p:cNvSpPr/>
          <p:nvPr/>
        </p:nvSpPr>
        <p:spPr>
          <a:xfrm rot="3300000">
            <a:off x="3156811" y="2531064"/>
            <a:ext cx="1005839" cy="167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86478315-242D-792E-8EEE-DE5EF4BD7641}"/>
              </a:ext>
            </a:extLst>
          </p:cNvPr>
          <p:cNvSpPr/>
          <p:nvPr/>
        </p:nvSpPr>
        <p:spPr>
          <a:xfrm rot="7500000">
            <a:off x="4276951" y="2531064"/>
            <a:ext cx="1005839" cy="167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0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6" grpId="0"/>
      <p:bldP spid="7" grpId="0"/>
      <p:bldP spid="9" grpId="0"/>
      <p:bldP spid="11" grpId="0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deliberativa: resolução sobre comunicação institucional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39505" y="1614721"/>
            <a:ext cx="745998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>
                <a:solidFill>
                  <a:schemeClr val="tx1"/>
                </a:solidFill>
                <a:latin typeface="Raleway"/>
              </a:rPr>
              <a:t>Proposta de deliberação: </a:t>
            </a:r>
            <a:r>
              <a:rPr lang="pt-BR" sz="1600">
                <a:solidFill>
                  <a:schemeClr val="tx1"/>
                </a:solidFill>
                <a:latin typeface="Raleway"/>
              </a:rPr>
              <a:t>Fica aprovada a proposta de resolução que estabelece o</a:t>
            </a:r>
            <a:r>
              <a:rPr lang="pt-BR" sz="1600">
                <a:solidFill>
                  <a:schemeClr val="tx1"/>
                </a:solidFill>
                <a:latin typeface="Raleway"/>
                <a:cs typeface="Calibri"/>
              </a:rPr>
              <a:t> fluxo de comunicação dos membros do Comitê Executivo da Estratégia Nacional de Escolas Conectadas com as secretarias municipais e estaduais de educação e com os estabelecimentos de ensino da educação básica, bem como regras de comunicação institucional no âmbito da Estratégia Nacional de Escolas Conectadas. </a:t>
            </a:r>
          </a:p>
        </p:txBody>
      </p:sp>
    </p:spTree>
    <p:extLst>
      <p:ext uri="{BB962C8B-B14F-4D97-AF65-F5344CB8AC3E}">
        <p14:creationId xmlns:p14="http://schemas.microsoft.com/office/powerpoint/2010/main" val="348297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Agenda do Comitê Executivo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563750" y="1192346"/>
            <a:ext cx="776638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Indicador Escolas Conectadas (deliberativo)</a:t>
            </a:r>
            <a:endParaRPr lang="pt-BR"/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Inclusão de políticas no monitoramento via CE ENEC (deliberativo)</a:t>
            </a:r>
            <a:endParaRPr lang="pt-BR"/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Fluxo de comunicação com as Secretarias de Educação e escolas (deliberativo)</a:t>
            </a:r>
            <a:endParaRPr lang="pt-BR"/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Comunicação institucional do Escolas Conectadas (deliberativo)</a:t>
            </a:r>
            <a:endParaRPr lang="pt-BR"/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Atendimento das escolas federais pelo Aprender Conectado (deliberativo)</a:t>
            </a:r>
            <a:endParaRPr lang="pt-BR" sz="1600">
              <a:latin typeface="Raleway"/>
            </a:endParaRPr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Atendimento de solução de energia das escolas do Amazonas via Aprender Conectado (deliberativo)</a:t>
            </a:r>
            <a:endParaRPr lang="pt-BR" sz="1600">
              <a:latin typeface="Raleway"/>
            </a:endParaRPr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Atualizações sobre o monitoramento das políticas de conectividade</a:t>
            </a:r>
            <a:endParaRPr lang="en-US" sz="1600">
              <a:latin typeface="Raleway"/>
            </a:endParaRPr>
          </a:p>
          <a:p>
            <a:pPr marL="342900" indent="-342900">
              <a:buAutoNum type="arabicPeriod"/>
            </a:pPr>
            <a:endParaRPr lang="pt-BR" sz="1600" b="1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9995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1214" y="1127624"/>
            <a:ext cx="3818438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</a:rPr>
              <a:t>Atendimento das escolas federais pelo Aprender Conectado (deliberativo)</a:t>
            </a:r>
            <a:endParaRPr lang="pt-PT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374332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deliberação: atendimento das escolas federais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593785" y="1637581"/>
            <a:ext cx="781812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>
                <a:solidFill>
                  <a:schemeClr val="tx1"/>
                </a:solidFill>
                <a:latin typeface="Raleway"/>
              </a:rPr>
              <a:t>Proposta de deliberação: </a:t>
            </a:r>
            <a:r>
              <a:rPr lang="pt-BR" sz="1600">
                <a:solidFill>
                  <a:schemeClr val="tx1"/>
                </a:solidFill>
                <a:latin typeface="Raleway"/>
              </a:rPr>
              <a:t>As escolas federais que são parte da Rede Federal de Educação Profissional, Científica e Tecnológica serão atendidas por meio das políticas já em andamento com orçamento da Secretaria de Educação Profissional e Tecnológica (</a:t>
            </a:r>
            <a:r>
              <a:rPr lang="pt-BR" sz="1600" err="1">
                <a:solidFill>
                  <a:schemeClr val="tx1"/>
                </a:solidFill>
                <a:latin typeface="Raleway"/>
              </a:rPr>
              <a:t>Setec</a:t>
            </a:r>
            <a:r>
              <a:rPr lang="pt-BR" sz="1600">
                <a:solidFill>
                  <a:schemeClr val="tx1"/>
                </a:solidFill>
                <a:latin typeface="Raleway"/>
              </a:rPr>
              <a:t>). Consequentemente, essas escolas serão retiradas das listas de atendimento do Aprender Conectado. </a:t>
            </a:r>
          </a:p>
        </p:txBody>
      </p:sp>
    </p:spTree>
    <p:extLst>
      <p:ext uri="{BB962C8B-B14F-4D97-AF65-F5344CB8AC3E}">
        <p14:creationId xmlns:p14="http://schemas.microsoft.com/office/powerpoint/2010/main" val="107272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27386" y="1798184"/>
            <a:ext cx="4092758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2800">
                <a:solidFill>
                  <a:srgbClr val="434343"/>
                </a:solidFill>
                <a:latin typeface="Raleway Black"/>
              </a:rPr>
              <a:t>Atendimento de solução de energia das escolas do Amazonas via Aprender Conectado (deliberativo)</a:t>
            </a:r>
            <a:endParaRPr lang="pt-PT" sz="28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47392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470939-A3FD-7081-E235-41A98D5F7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697" y="745464"/>
            <a:ext cx="2304793" cy="4063546"/>
          </a:xfrm>
          <a:prstGeom prst="rect">
            <a:avLst/>
          </a:prstGeom>
        </p:spPr>
      </p:pic>
      <p:sp>
        <p:nvSpPr>
          <p:cNvPr id="19" name="Google Shape;233;p2">
            <a:extLst>
              <a:ext uri="{FF2B5EF4-FFF2-40B4-BE49-F238E27FC236}">
                <a16:creationId xmlns:a16="http://schemas.microsoft.com/office/drawing/2014/main" id="{9591511C-48B2-7C62-4849-FD66AB14DBBD}"/>
              </a:ext>
            </a:extLst>
          </p:cNvPr>
          <p:cNvSpPr txBox="1"/>
          <p:nvPr/>
        </p:nvSpPr>
        <p:spPr>
          <a:xfrm>
            <a:off x="241555" y="-21380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Desafio da energia elétrica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A30E7A8-7FE9-A14F-FCD7-1FA4FF09E92A}"/>
              </a:ext>
            </a:extLst>
          </p:cNvPr>
          <p:cNvSpPr txBox="1"/>
          <p:nvPr/>
        </p:nvSpPr>
        <p:spPr>
          <a:xfrm>
            <a:off x="954765" y="1300710"/>
            <a:ext cx="3754000" cy="46166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200" b="1">
                <a:solidFill>
                  <a:schemeClr val="tx1"/>
                </a:solidFill>
                <a:latin typeface="Raleway"/>
              </a:rPr>
              <a:t>93% das escolas </a:t>
            </a:r>
            <a:r>
              <a:rPr lang="pt-PT" sz="1200">
                <a:solidFill>
                  <a:schemeClr val="tx1"/>
                </a:solidFill>
                <a:latin typeface="Raleway"/>
              </a:rPr>
              <a:t>sem energia elétrica estão na </a:t>
            </a:r>
            <a:r>
              <a:rPr lang="pt-PT" sz="1200" b="1">
                <a:solidFill>
                  <a:schemeClr val="tx1"/>
                </a:solidFill>
                <a:latin typeface="Raleway"/>
              </a:rPr>
              <a:t>região norte</a:t>
            </a:r>
            <a:r>
              <a:rPr lang="pt-PT" sz="1200">
                <a:solidFill>
                  <a:schemeClr val="tx1"/>
                </a:solidFill>
                <a:latin typeface="Raleway"/>
              </a:rPr>
              <a:t>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2DBFF5A-7B92-E81F-66F2-BB1796E5CA0F}"/>
              </a:ext>
            </a:extLst>
          </p:cNvPr>
          <p:cNvSpPr/>
          <p:nvPr/>
        </p:nvSpPr>
        <p:spPr>
          <a:xfrm>
            <a:off x="5363697" y="1288285"/>
            <a:ext cx="2304793" cy="909186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87C97B9-C781-0A76-B177-FAEAD1B09A84}"/>
              </a:ext>
            </a:extLst>
          </p:cNvPr>
          <p:cNvSpPr/>
          <p:nvPr/>
        </p:nvSpPr>
        <p:spPr>
          <a:xfrm>
            <a:off x="5363697" y="2754146"/>
            <a:ext cx="2304793" cy="19839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D574548-F824-4D30-36B7-BACD0D4AC0DD}"/>
              </a:ext>
            </a:extLst>
          </p:cNvPr>
          <p:cNvSpPr/>
          <p:nvPr/>
        </p:nvSpPr>
        <p:spPr>
          <a:xfrm>
            <a:off x="5363696" y="3144700"/>
            <a:ext cx="2304793" cy="19839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914F9EF-4DEF-68D3-527C-1EB27504781E}"/>
              </a:ext>
            </a:extLst>
          </p:cNvPr>
          <p:cNvSpPr txBox="1"/>
          <p:nvPr/>
        </p:nvSpPr>
        <p:spPr>
          <a:xfrm>
            <a:off x="5049983" y="480057"/>
            <a:ext cx="290252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000" b="1">
                <a:solidFill>
                  <a:schemeClr val="tx1"/>
                </a:solidFill>
                <a:latin typeface="Raleway"/>
              </a:rPr>
              <a:t>Nº de escolas sem energia por UF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1C15657-F738-BC55-058E-B4C0ED7B1492}"/>
              </a:ext>
            </a:extLst>
          </p:cNvPr>
          <p:cNvSpPr txBox="1"/>
          <p:nvPr/>
        </p:nvSpPr>
        <p:spPr>
          <a:xfrm>
            <a:off x="954765" y="2490879"/>
            <a:ext cx="3754000" cy="46166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200" b="1">
                <a:solidFill>
                  <a:schemeClr val="tx1"/>
                </a:solidFill>
                <a:latin typeface="Raleway"/>
              </a:rPr>
              <a:t>37% escolas sem energia elétrica </a:t>
            </a:r>
            <a:r>
              <a:rPr lang="pt-PT" sz="1200">
                <a:solidFill>
                  <a:schemeClr val="tx1"/>
                </a:solidFill>
                <a:latin typeface="Raleway"/>
              </a:rPr>
              <a:t>no Brasil estão no </a:t>
            </a:r>
            <a:r>
              <a:rPr lang="pt-PT" sz="1200" b="1">
                <a:solidFill>
                  <a:schemeClr val="tx1"/>
                </a:solidFill>
                <a:latin typeface="Raleway"/>
              </a:rPr>
              <a:t>Amazonas.</a:t>
            </a:r>
            <a:endParaRPr lang="pt-PT" sz="1200">
              <a:solidFill>
                <a:schemeClr val="tx1"/>
              </a:solidFill>
              <a:latin typeface="Raleway"/>
            </a:endParaRPr>
          </a:p>
        </p:txBody>
      </p:sp>
      <p:pic>
        <p:nvPicPr>
          <p:cNvPr id="33" name="Gráfico 32" descr="Seta para Baixo estrutura de tópicos">
            <a:extLst>
              <a:ext uri="{FF2B5EF4-FFF2-40B4-BE49-F238E27FC236}">
                <a16:creationId xmlns:a16="http://schemas.microsoft.com/office/drawing/2014/main" id="{704A4160-9D50-DC43-F1F3-C5C3F50D1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6808" y="1935402"/>
            <a:ext cx="389914" cy="389914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4" name="Gráfico 33">
                <a:extLst>
                  <a:ext uri="{FF2B5EF4-FFF2-40B4-BE49-F238E27FC236}">
                    <a16:creationId xmlns:a16="http://schemas.microsoft.com/office/drawing/2014/main" id="{98FD1094-CF78-A040-4ED2-38011F5F0A91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007571498"/>
                  </p:ext>
                </p:extLst>
              </p:nvPr>
            </p:nvGraphicFramePr>
            <p:xfrm>
              <a:off x="126030" y="3465119"/>
              <a:ext cx="5189176" cy="13438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34" name="Gráfico 33">
                <a:extLst>
                  <a:ext uri="{FF2B5EF4-FFF2-40B4-BE49-F238E27FC236}">
                    <a16:creationId xmlns:a16="http://schemas.microsoft.com/office/drawing/2014/main" id="{98FD1094-CF78-A040-4ED2-38011F5F0A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030" y="3465119"/>
                <a:ext cx="5189176" cy="1343891"/>
              </a:xfrm>
              <a:prstGeom prst="rect">
                <a:avLst/>
              </a:prstGeom>
            </p:spPr>
          </p:pic>
        </mc:Fallback>
      </mc:AlternateContent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02FF676-1FED-61CC-717E-4DECC4212858}"/>
              </a:ext>
            </a:extLst>
          </p:cNvPr>
          <p:cNvCxnSpPr>
            <a:cxnSpLocks/>
          </p:cNvCxnSpPr>
          <p:nvPr/>
        </p:nvCxnSpPr>
        <p:spPr>
          <a:xfrm flipV="1">
            <a:off x="616528" y="2754146"/>
            <a:ext cx="0" cy="96039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29878689-CF3E-214A-46A6-13A4D0FDE58C}"/>
              </a:ext>
            </a:extLst>
          </p:cNvPr>
          <p:cNvCxnSpPr>
            <a:cxnSpLocks/>
          </p:cNvCxnSpPr>
          <p:nvPr/>
        </p:nvCxnSpPr>
        <p:spPr>
          <a:xfrm flipH="1">
            <a:off x="616528" y="2747218"/>
            <a:ext cx="338237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77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5169AF-8205-06C4-17FC-E1A393D86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280" y="905887"/>
            <a:ext cx="5684568" cy="3654365"/>
          </a:xfrm>
          <a:prstGeom prst="rect">
            <a:avLst/>
          </a:prstGeom>
        </p:spPr>
      </p:pic>
      <p:sp>
        <p:nvSpPr>
          <p:cNvPr id="7" name="CaixaDeTexto 8">
            <a:extLst>
              <a:ext uri="{FF2B5EF4-FFF2-40B4-BE49-F238E27FC236}">
                <a16:creationId xmlns:a16="http://schemas.microsoft.com/office/drawing/2014/main" id="{957AA084-6495-A384-ABF7-CB37F8004C1C}"/>
              </a:ext>
            </a:extLst>
          </p:cNvPr>
          <p:cNvSpPr txBox="1"/>
          <p:nvPr/>
        </p:nvSpPr>
        <p:spPr>
          <a:xfrm>
            <a:off x="737366" y="587967"/>
            <a:ext cx="7370618" cy="2539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1050" b="1">
                <a:solidFill>
                  <a:schemeClr val="tx1"/>
                </a:solidFill>
                <a:latin typeface="Raleway"/>
              </a:rPr>
              <a:t>Nº de escolas sem energia do Amazonas e de outros estados, pelo status MME e por fase/etapa EACE</a:t>
            </a:r>
          </a:p>
        </p:txBody>
      </p:sp>
      <p:sp>
        <p:nvSpPr>
          <p:cNvPr id="8" name="Chave Esquerda 5">
            <a:extLst>
              <a:ext uri="{FF2B5EF4-FFF2-40B4-BE49-F238E27FC236}">
                <a16:creationId xmlns:a16="http://schemas.microsoft.com/office/drawing/2014/main" id="{67A4191E-2610-510C-DCBE-46371617A31B}"/>
              </a:ext>
            </a:extLst>
          </p:cNvPr>
          <p:cNvSpPr/>
          <p:nvPr/>
        </p:nvSpPr>
        <p:spPr>
          <a:xfrm>
            <a:off x="1588759" y="1483876"/>
            <a:ext cx="118094" cy="1195843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683DD20B-B5DF-498F-2223-B7C1A99A7C0B}"/>
              </a:ext>
            </a:extLst>
          </p:cNvPr>
          <p:cNvSpPr txBox="1"/>
          <p:nvPr/>
        </p:nvSpPr>
        <p:spPr>
          <a:xfrm>
            <a:off x="946595" y="2566974"/>
            <a:ext cx="68718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800">
                <a:solidFill>
                  <a:srgbClr val="0000FF"/>
                </a:solidFill>
                <a:latin typeface="Raleway"/>
              </a:rPr>
              <a:t>3791 escolas mapeadas pelo MME</a:t>
            </a:r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74497FF8-85DA-69E9-EE06-05B897B9CB04}"/>
              </a:ext>
            </a:extLst>
          </p:cNvPr>
          <p:cNvSpPr/>
          <p:nvPr/>
        </p:nvSpPr>
        <p:spPr>
          <a:xfrm>
            <a:off x="754383" y="1335829"/>
            <a:ext cx="118094" cy="292165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60F069-CF42-BE15-049E-B31D53C0160E}"/>
              </a:ext>
            </a:extLst>
          </p:cNvPr>
          <p:cNvSpPr txBox="1"/>
          <p:nvPr/>
        </p:nvSpPr>
        <p:spPr>
          <a:xfrm>
            <a:off x="107221" y="2566974"/>
            <a:ext cx="65255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800">
                <a:solidFill>
                  <a:schemeClr val="tx1"/>
                </a:solidFill>
                <a:latin typeface="Raleway"/>
              </a:rPr>
              <a:t>4300 escolas sem energia</a:t>
            </a:r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7B1BDABA-3B48-136C-DF43-FBE7BC5C8200}"/>
              </a:ext>
            </a:extLst>
          </p:cNvPr>
          <p:cNvSpPr/>
          <p:nvPr/>
        </p:nvSpPr>
        <p:spPr>
          <a:xfrm>
            <a:off x="1588759" y="3061644"/>
            <a:ext cx="118094" cy="1195843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CaixaDeTexto 17">
            <a:extLst>
              <a:ext uri="{FF2B5EF4-FFF2-40B4-BE49-F238E27FC236}">
                <a16:creationId xmlns:a16="http://schemas.microsoft.com/office/drawing/2014/main" id="{650A9CBC-A841-59BE-1F9D-A7E907B63722}"/>
              </a:ext>
            </a:extLst>
          </p:cNvPr>
          <p:cNvSpPr txBox="1"/>
          <p:nvPr/>
        </p:nvSpPr>
        <p:spPr>
          <a:xfrm>
            <a:off x="4695999" y="4615918"/>
            <a:ext cx="2486890" cy="215444"/>
          </a:xfrm>
          <a:prstGeom prst="rect">
            <a:avLst/>
          </a:prstGeom>
          <a:solidFill>
            <a:srgbClr val="C2ECD5"/>
          </a:solidFill>
          <a:ln w="19050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800" b="1">
                <a:latin typeface="Raleway"/>
              </a:rPr>
              <a:t>AM 1.112: Atendimento pela EACE</a:t>
            </a:r>
          </a:p>
        </p:txBody>
      </p:sp>
      <p:cxnSp>
        <p:nvCxnSpPr>
          <p:cNvPr id="25" name="Conector reto 28">
            <a:extLst>
              <a:ext uri="{FF2B5EF4-FFF2-40B4-BE49-F238E27FC236}">
                <a16:creationId xmlns:a16="http://schemas.microsoft.com/office/drawing/2014/main" id="{5945C330-F594-09CF-1C6E-A4DBEB78DCFF}"/>
              </a:ext>
            </a:extLst>
          </p:cNvPr>
          <p:cNvCxnSpPr>
            <a:cxnSpLocks/>
          </p:cNvCxnSpPr>
          <p:nvPr/>
        </p:nvCxnSpPr>
        <p:spPr>
          <a:xfrm flipV="1">
            <a:off x="4695999" y="4257487"/>
            <a:ext cx="6927" cy="46615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F1512AFD-9B43-AEBC-398B-339870A959D6}"/>
              </a:ext>
            </a:extLst>
          </p:cNvPr>
          <p:cNvSpPr/>
          <p:nvPr/>
        </p:nvSpPr>
        <p:spPr>
          <a:xfrm>
            <a:off x="4702926" y="4257487"/>
            <a:ext cx="1594841" cy="136093"/>
          </a:xfrm>
          <a:prstGeom prst="rect">
            <a:avLst/>
          </a:prstGeom>
          <a:solidFill>
            <a:srgbClr val="00AF50">
              <a:alpha val="24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7948FB8D-0A6D-30C6-363B-7CF8B4F90046}"/>
              </a:ext>
            </a:extLst>
          </p:cNvPr>
          <p:cNvSpPr txBox="1"/>
          <p:nvPr/>
        </p:nvSpPr>
        <p:spPr>
          <a:xfrm>
            <a:off x="241555" y="-21380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Desafio da energia elétrica no Amazonas</a:t>
            </a:r>
          </a:p>
        </p:txBody>
      </p:sp>
    </p:spTree>
    <p:extLst>
      <p:ext uri="{BB962C8B-B14F-4D97-AF65-F5344CB8AC3E}">
        <p14:creationId xmlns:p14="http://schemas.microsoft.com/office/powerpoint/2010/main" val="307545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Proposta de deliberação: atendimento de escolas sem energia elétrica no AM 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533450" y="868506"/>
            <a:ext cx="781812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1600" dirty="0">
              <a:solidFill>
                <a:schemeClr val="tx1"/>
              </a:solidFill>
              <a:latin typeface="Raleway"/>
            </a:endParaRP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Raleway"/>
              </a:rPr>
              <a:t>Proposta de deliberação: </a:t>
            </a:r>
            <a:r>
              <a:rPr lang="pt-BR" sz="1600" dirty="0">
                <a:solidFill>
                  <a:schemeClr val="tx1"/>
                </a:solidFill>
                <a:latin typeface="Raleway"/>
              </a:rPr>
              <a:t>As escolas sem acesso adequado à energia elétrica e fora de área de fibra localizadas no Amazonas serão atendidas com solução fotovoltaica pelo Aprender Conectado. Serão realizados os esforços necessários para que a concessionária do estado do Amazonas se responsabilize pela incorporação dos painéis fotovoltaicos após os 24 meses de atendimento do Aprender Conectado.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83BE99-48BC-C93C-E0EA-9001FA2F9BD3}"/>
              </a:ext>
            </a:extLst>
          </p:cNvPr>
          <p:cNvSpPr txBox="1"/>
          <p:nvPr/>
        </p:nvSpPr>
        <p:spPr>
          <a:xfrm>
            <a:off x="1973456" y="2819323"/>
            <a:ext cx="5334000" cy="160043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>
                <a:solidFill>
                  <a:schemeClr val="tx1"/>
                </a:solidFill>
                <a:latin typeface="Raleway"/>
              </a:rPr>
              <a:t>Escolas do AM previstas no âmbito do Aprender Conectado </a:t>
            </a:r>
          </a:p>
          <a:p>
            <a:endParaRPr lang="pt-PT" b="1">
              <a:solidFill>
                <a:schemeClr val="tx1"/>
              </a:solidFill>
              <a:latin typeface="Raleway"/>
            </a:endParaRPr>
          </a:p>
          <a:p>
            <a:pPr marL="285750" indent="-285750">
              <a:buChar char="•"/>
            </a:pPr>
            <a:r>
              <a:rPr lang="pt-PT">
                <a:solidFill>
                  <a:schemeClr val="tx1"/>
                </a:solidFill>
                <a:latin typeface="Raleway"/>
              </a:rPr>
              <a:t>Fases 2 e 3: 776 escolas </a:t>
            </a:r>
            <a:endParaRPr lang="pt-PT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r>
              <a:rPr lang="pt-PT">
                <a:solidFill>
                  <a:schemeClr val="tx1"/>
                </a:solidFill>
                <a:latin typeface="Raleway"/>
              </a:rPr>
              <a:t>Fase 4 etapa 1: 166 escolas </a:t>
            </a:r>
            <a:endParaRPr lang="pt-PT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r>
              <a:rPr lang="pt-PT">
                <a:solidFill>
                  <a:schemeClr val="tx1"/>
                </a:solidFill>
                <a:latin typeface="Raleway"/>
              </a:rPr>
              <a:t>Fase 4 etapa 2: 170 escolas </a:t>
            </a:r>
          </a:p>
          <a:p>
            <a:pPr marL="285750" indent="-285750">
              <a:buChar char="•"/>
            </a:pPr>
            <a:endParaRPr lang="pt-PT">
              <a:solidFill>
                <a:schemeClr val="tx1"/>
              </a:solidFill>
              <a:latin typeface="Raleway"/>
            </a:endParaRPr>
          </a:p>
          <a:p>
            <a:r>
              <a:rPr lang="pt-PT">
                <a:solidFill>
                  <a:schemeClr val="tx1"/>
                </a:solidFill>
                <a:latin typeface="Raleway"/>
              </a:rPr>
              <a:t>Total: 1.112 escolas </a:t>
            </a:r>
          </a:p>
        </p:txBody>
      </p:sp>
    </p:spTree>
    <p:extLst>
      <p:ext uri="{BB962C8B-B14F-4D97-AF65-F5344CB8AC3E}">
        <p14:creationId xmlns:p14="http://schemas.microsoft.com/office/powerpoint/2010/main" val="303737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42540" y="129873"/>
            <a:ext cx="721207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 dirty="0">
                <a:solidFill>
                  <a:srgbClr val="0000FF"/>
                </a:solidFill>
                <a:latin typeface="Raleway Black"/>
                <a:sym typeface="Raleway Black"/>
              </a:rPr>
              <a:t>Proposta de deliberação: atendimento de escolas sem energia elétrica no âmbito do Aprender Conectado </a:t>
            </a:r>
          </a:p>
          <a:p>
            <a:pPr defTabSz="685800">
              <a:buClr>
                <a:prstClr val="black"/>
              </a:buClr>
              <a:buSzPts val="1100"/>
            </a:pPr>
            <a:r>
              <a:rPr lang="pt-BR" sz="1800" b="1" dirty="0">
                <a:solidFill>
                  <a:srgbClr val="FF0000"/>
                </a:solidFill>
                <a:latin typeface="Raleway Black"/>
                <a:sym typeface="Raleway Black"/>
              </a:rPr>
              <a:t>(proposta alternativa de deliberação apresentada durante a reunião e aprovada)</a:t>
            </a:r>
            <a:endParaRPr lang="pt-BR" sz="1800" b="1" dirty="0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00905" y="1460618"/>
            <a:ext cx="781812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Raleway"/>
              </a:rPr>
              <a:t>Proposta de deliberação alternativa: </a:t>
            </a:r>
            <a:r>
              <a:rPr lang="pt-BR" sz="1600" dirty="0">
                <a:solidFill>
                  <a:schemeClr val="tx1"/>
                </a:solidFill>
                <a:latin typeface="Raleway"/>
              </a:rPr>
              <a:t>As escolas sem acesso adequado à energia elétrica que estejam dentro do escopo de atendimento do Aprender Conectado e que não puderem ser atendidas pelo Programa Luz para Todos dentro de cronograma previsto para conectividade poderão ser atendidas diretamente pela EACE no âmbito do Aprender Conectado. Ministério das Minas e Energia informará, até 5 de dezembro de 2024, lista final das escolas que não poderão ser atendidas. 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06596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3600">
                <a:solidFill>
                  <a:srgbClr val="434343"/>
                </a:solidFill>
                <a:latin typeface="Raleway Black"/>
              </a:rPr>
              <a:t>Monitoramento das políticas de conectividade</a:t>
            </a:r>
          </a:p>
          <a:p>
            <a:endParaRPr lang="pt-BR" sz="3600">
              <a:solidFill>
                <a:srgbClr val="434343"/>
              </a:solidFill>
              <a:latin typeface="Raleway Black"/>
            </a:endParaRPr>
          </a:p>
          <a:p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8644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extLst>
              <a:ext uri="{FF2B5EF4-FFF2-40B4-BE49-F238E27FC236}">
                <a16:creationId xmlns:a16="http://schemas.microsoft.com/office/drawing/2014/main" id="{3999D81A-A9E7-1382-7CB0-F2AD824FEF96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" name="Google Shape;276;p25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359976" y="1750515"/>
            <a:ext cx="117000" cy="20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328724" y="1750512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328724" y="2888758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328724" y="3397678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631605" y="1732038"/>
            <a:ext cx="3343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Lançamento das RFPs - Rede Externa, Rede Interna e Energia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27/02/2024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631605" y="229013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Negociação e contratação de fornecedores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Agosto/2024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617666" y="2894930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Projeto e Aquisição de Materiais </a:t>
            </a:r>
            <a:endParaRPr lang="pt-PT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638575" y="3398913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Implantação realizada: escolas conectadas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722550" y="1527300"/>
            <a:ext cx="4256400" cy="18690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9" name="Google Shape;289;p25"/>
          <p:cNvCxnSpPr>
            <a:cxnSpLocks/>
            <a:stCxn id="283" idx="3"/>
            <a:endCxn id="288" idx="1"/>
          </p:cNvCxnSpPr>
          <p:nvPr/>
        </p:nvCxnSpPr>
        <p:spPr>
          <a:xfrm>
            <a:off x="3975405" y="1948188"/>
            <a:ext cx="747000" cy="513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25"/>
          <p:cNvSpPr txBox="1"/>
          <p:nvPr/>
        </p:nvSpPr>
        <p:spPr>
          <a:xfrm>
            <a:off x="4824339" y="1826419"/>
            <a:ext cx="1481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5.076</a:t>
            </a:r>
            <a:endParaRPr sz="3000" b="1">
              <a:solidFill>
                <a:srgbClr val="00B05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em fase de assinatura de contrato com fornecedores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(Fase 2 e 3)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p25"/>
          <p:cNvSpPr/>
          <p:nvPr/>
        </p:nvSpPr>
        <p:spPr>
          <a:xfrm>
            <a:off x="4722574" y="3548700"/>
            <a:ext cx="4245403" cy="1022769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 txBox="1"/>
          <p:nvPr/>
        </p:nvSpPr>
        <p:spPr>
          <a:xfrm>
            <a:off x="4834297" y="3548705"/>
            <a:ext cx="14814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CF00"/>
                </a:solidFill>
                <a:latin typeface="Raleway"/>
                <a:ea typeface="Raleway"/>
                <a:cs typeface="Raleway"/>
                <a:sym typeface="Raleway"/>
              </a:rPr>
              <a:t>18.772</a:t>
            </a:r>
            <a:endParaRPr b="1">
              <a:solidFill>
                <a:srgbClr val="FFC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para atendimento das Etapas 1 e 2 da Fase 4</a:t>
            </a:r>
            <a:endParaRPr sz="800">
              <a:solidFill>
                <a:schemeClr val="dk1"/>
              </a:solidFill>
              <a:latin typeface="Raleway"/>
              <a:sym typeface="Raleway"/>
            </a:endParaRPr>
          </a:p>
        </p:txBody>
      </p:sp>
      <p:sp>
        <p:nvSpPr>
          <p:cNvPr id="295" name="Google Shape;295;p25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25"/>
          <p:cNvSpPr txBox="1"/>
          <p:nvPr/>
        </p:nvSpPr>
        <p:spPr>
          <a:xfrm>
            <a:off x="328726" y="15176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Fase 2 e 3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328726" y="3889211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Fase 4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384926" y="4105031"/>
            <a:ext cx="92050" cy="8703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"/>
          <p:cNvSpPr/>
          <p:nvPr/>
        </p:nvSpPr>
        <p:spPr>
          <a:xfrm>
            <a:off x="346747" y="4105027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656555" y="4121189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Lista de escolas priorizada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>
            <a:off x="656555" y="4430237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 1: RFP lançada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cxnSp>
        <p:nvCxnSpPr>
          <p:cNvPr id="303" name="Google Shape;303;p25"/>
          <p:cNvCxnSpPr>
            <a:cxnSpLocks/>
            <a:stCxn id="300" idx="3"/>
            <a:endCxn id="291" idx="1"/>
          </p:cNvCxnSpPr>
          <p:nvPr/>
        </p:nvCxnSpPr>
        <p:spPr>
          <a:xfrm flipV="1">
            <a:off x="4000355" y="4060085"/>
            <a:ext cx="722219" cy="1345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p25"/>
          <p:cNvSpPr txBox="1"/>
          <p:nvPr/>
        </p:nvSpPr>
        <p:spPr>
          <a:xfrm>
            <a:off x="6255327" y="1710075"/>
            <a:ext cx="2712651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Outras informações além do relatório:</a:t>
            </a:r>
            <a:endParaRPr sz="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Rede Externa</a:t>
            </a:r>
            <a:endParaRPr sz="800" b="1">
              <a:solidFill>
                <a:srgbClr val="00B05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59410" indent="-279400">
              <a:buSzPts val="800"/>
              <a:buFont typeface="Raleway"/>
              <a:buChar char="●"/>
            </a:pPr>
            <a:r>
              <a:rPr lang="pt-BR" sz="800" b="1">
                <a:solidFill>
                  <a:schemeClr val="dk1"/>
                </a:solidFill>
                <a:latin typeface="Raleway"/>
                <a:sym typeface="Raleway"/>
              </a:rPr>
              <a:t>1.810 escolas 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com perspectiva de atendimento por meio </a:t>
            </a:r>
            <a:r>
              <a:rPr lang="pt-BR" sz="800" b="1">
                <a:solidFill>
                  <a:schemeClr val="dk1"/>
                </a:solidFill>
                <a:latin typeface="Raleway"/>
                <a:sym typeface="Raleway"/>
              </a:rPr>
              <a:t>terrestre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 (</a:t>
            </a:r>
            <a:r>
              <a:rPr lang="pt-BR" sz="800" b="1">
                <a:solidFill>
                  <a:srgbClr val="00B050"/>
                </a:solidFill>
                <a:latin typeface="Raleway"/>
                <a:sym typeface="Raleway"/>
              </a:rPr>
              <a:t>1.771 já contratadas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)</a:t>
            </a:r>
            <a:endParaRPr sz="800">
              <a:solidFill>
                <a:schemeClr val="dk1"/>
              </a:solidFill>
              <a:latin typeface="Raleway"/>
            </a:endParaRPr>
          </a:p>
          <a:p>
            <a:pPr marL="359410" indent="-279400">
              <a:buSzPts val="800"/>
              <a:buFont typeface="Raleway"/>
              <a:buChar char="●"/>
            </a:pPr>
            <a:r>
              <a:rPr lang="pt-BR" sz="800" b="1">
                <a:solidFill>
                  <a:schemeClr val="dk1"/>
                </a:solidFill>
                <a:latin typeface="Raleway"/>
                <a:sym typeface="Raleway"/>
              </a:rPr>
              <a:t>3.238 escolas 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com perspectiva de atendimento por meio </a:t>
            </a:r>
            <a:r>
              <a:rPr lang="pt-BR" sz="800" b="1">
                <a:solidFill>
                  <a:schemeClr val="dk1"/>
                </a:solidFill>
                <a:latin typeface="Raleway"/>
                <a:sym typeface="Raleway"/>
              </a:rPr>
              <a:t>satelital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 (em processo de contratação - 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GESAC/Telebrás);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Rede Interna</a:t>
            </a:r>
            <a:endParaRPr sz="800" b="1">
              <a:solidFill>
                <a:srgbClr val="00B05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5941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aleway"/>
              <a:buChar char="●"/>
            </a:pPr>
            <a:r>
              <a:rPr lang="pt-BR" sz="800" b="1">
                <a:solidFill>
                  <a:schemeClr val="dk1"/>
                </a:solidFill>
                <a:latin typeface="Raleway"/>
                <a:sym typeface="Raleway"/>
              </a:rPr>
              <a:t>5.070 escolas 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serão atendidas com Rede Interna (</a:t>
            </a:r>
            <a:r>
              <a:rPr lang="pt-BR" sz="800" b="1">
                <a:solidFill>
                  <a:srgbClr val="00B050"/>
                </a:solidFill>
                <a:latin typeface="Raleway"/>
                <a:sym typeface="Raleway"/>
              </a:rPr>
              <a:t>4.321 já contratadas</a:t>
            </a:r>
            <a:r>
              <a:rPr lang="pt-BR" sz="800">
                <a:solidFill>
                  <a:schemeClr val="dk1"/>
                </a:solidFill>
                <a:latin typeface="Raleway"/>
                <a:sym typeface="Raleway"/>
              </a:rPr>
              <a:t>)</a:t>
            </a:r>
            <a:endParaRPr sz="800">
              <a:solidFill>
                <a:schemeClr val="dk1"/>
              </a:solidFill>
              <a:latin typeface="Raleway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A3CA5B-E516-D6C0-FEB6-A6AA8B4412AF}"/>
              </a:ext>
            </a:extLst>
          </p:cNvPr>
          <p:cNvSpPr txBox="1"/>
          <p:nvPr/>
        </p:nvSpPr>
        <p:spPr>
          <a:xfrm>
            <a:off x="6892424" y="3544138"/>
            <a:ext cx="13562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C000"/>
                </a:solidFill>
                <a:latin typeface="Raleway"/>
                <a:cs typeface="Segoe UI"/>
              </a:rPr>
              <a:t>10.551</a:t>
            </a:r>
            <a:r>
              <a:rPr lang="en-US" sz="2000">
                <a:latin typeface="Raleway"/>
                <a:cs typeface="Segoe UI"/>
              </a:rPr>
              <a:t>​</a:t>
            </a:r>
          </a:p>
          <a:p>
            <a:r>
              <a:rPr lang="pt-BR" sz="800">
                <a:latin typeface="Raleway"/>
                <a:cs typeface="Segoe UI"/>
              </a:rPr>
              <a:t>Etapa 1: RFP lançada</a:t>
            </a:r>
            <a:endParaRPr lang="pt-BR"/>
          </a:p>
        </p:txBody>
      </p:sp>
      <p:sp>
        <p:nvSpPr>
          <p:cNvPr id="3" name="Google Shape;299;p25">
            <a:extLst>
              <a:ext uri="{FF2B5EF4-FFF2-40B4-BE49-F238E27FC236}">
                <a16:creationId xmlns:a16="http://schemas.microsoft.com/office/drawing/2014/main" id="{C9911BE6-24DE-81F4-C3F5-D21E04304A7A}"/>
              </a:ext>
            </a:extLst>
          </p:cNvPr>
          <p:cNvSpPr/>
          <p:nvPr/>
        </p:nvSpPr>
        <p:spPr>
          <a:xfrm>
            <a:off x="346749" y="4423682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Google Shape;303;p25">
            <a:extLst>
              <a:ext uri="{FF2B5EF4-FFF2-40B4-BE49-F238E27FC236}">
                <a16:creationId xmlns:a16="http://schemas.microsoft.com/office/drawing/2014/main" id="{7D833433-1757-C3D0-840E-560D9BC465FF}"/>
              </a:ext>
            </a:extLst>
          </p:cNvPr>
          <p:cNvCxnSpPr/>
          <p:nvPr/>
        </p:nvCxnSpPr>
        <p:spPr>
          <a:xfrm flipV="1">
            <a:off x="6190193" y="3832323"/>
            <a:ext cx="722220" cy="17330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303;p25">
            <a:extLst>
              <a:ext uri="{FF2B5EF4-FFF2-40B4-BE49-F238E27FC236}">
                <a16:creationId xmlns:a16="http://schemas.microsoft.com/office/drawing/2014/main" id="{5C978839-B09A-8C36-CD88-A85B18C57641}"/>
              </a:ext>
            </a:extLst>
          </p:cNvPr>
          <p:cNvCxnSpPr>
            <a:cxnSpLocks/>
          </p:cNvCxnSpPr>
          <p:nvPr/>
        </p:nvCxnSpPr>
        <p:spPr>
          <a:xfrm>
            <a:off x="6192197" y="4006452"/>
            <a:ext cx="722406" cy="28363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F72A79-D785-ABCA-D96A-DC862343C889}"/>
              </a:ext>
            </a:extLst>
          </p:cNvPr>
          <p:cNvSpPr txBox="1"/>
          <p:nvPr/>
        </p:nvSpPr>
        <p:spPr>
          <a:xfrm>
            <a:off x="6892424" y="4036491"/>
            <a:ext cx="19901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C000"/>
                </a:solidFill>
                <a:latin typeface="Raleway"/>
                <a:cs typeface="Segoe UI"/>
              </a:rPr>
              <a:t>8.221</a:t>
            </a:r>
            <a:r>
              <a:rPr lang="en-US" sz="2000">
                <a:latin typeface="Raleway"/>
                <a:cs typeface="Segoe UI"/>
              </a:rPr>
              <a:t>​</a:t>
            </a:r>
          </a:p>
          <a:p>
            <a:r>
              <a:rPr lang="pt-BR" sz="800">
                <a:latin typeface="Raleway"/>
                <a:cs typeface="Segoe UI"/>
              </a:rPr>
              <a:t>Etapa 2: próxima RFP a ser lançada</a:t>
            </a:r>
            <a:endParaRPr lang="pt-BR"/>
          </a:p>
        </p:txBody>
      </p:sp>
      <p:sp>
        <p:nvSpPr>
          <p:cNvPr id="10" name="Google Shape;301;p25">
            <a:extLst>
              <a:ext uri="{FF2B5EF4-FFF2-40B4-BE49-F238E27FC236}">
                <a16:creationId xmlns:a16="http://schemas.microsoft.com/office/drawing/2014/main" id="{A0F84CFA-0BF3-8FDE-E076-51F2F4A32375}"/>
              </a:ext>
            </a:extLst>
          </p:cNvPr>
          <p:cNvSpPr txBox="1"/>
          <p:nvPr/>
        </p:nvSpPr>
        <p:spPr>
          <a:xfrm>
            <a:off x="638575" y="4728199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 2: Previsto - Lançamento das </a:t>
            </a:r>
            <a:r>
              <a:rPr lang="pt-BR" sz="9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RFPs</a:t>
            </a: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pic>
        <p:nvPicPr>
          <p:cNvPr id="11" name="Google Shape;293;p25">
            <a:extLst>
              <a:ext uri="{FF2B5EF4-FFF2-40B4-BE49-F238E27FC236}">
                <a16:creationId xmlns:a16="http://schemas.microsoft.com/office/drawing/2014/main" id="{96B18FD1-5625-BD7B-09A6-417D53CD5F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01" y="4683808"/>
            <a:ext cx="229500" cy="199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79;p25">
            <a:extLst>
              <a:ext uri="{FF2B5EF4-FFF2-40B4-BE49-F238E27FC236}">
                <a16:creationId xmlns:a16="http://schemas.microsoft.com/office/drawing/2014/main" id="{FC41629A-FCC0-91AD-700E-7C186B90B232}"/>
              </a:ext>
            </a:extLst>
          </p:cNvPr>
          <p:cNvSpPr/>
          <p:nvPr/>
        </p:nvSpPr>
        <p:spPr>
          <a:xfrm>
            <a:off x="328724" y="2312222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D19D3F10-5C0B-8FA6-5726-D0EC2983C7E7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GAPE/EACE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E6211303-1CCA-56B3-E6FD-A4CE54FD26CE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055D85A0-CB84-2E74-92AA-4E5B5643FC40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F2E9627B-9CE5-EC0C-4E3E-F7AC9B708019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LEI 14.172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553E328F-C727-9568-4878-1F1EC066D10C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51E69F8E-C688-B344-82BA-9572D8B6928D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2A515C13-F994-B658-2E85-667DA5243032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2B0F448E-0DC4-7D03-F4BB-7F4A82D990B8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3A4F7D6E-F4FB-259B-28F9-008E2A1433B4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1445E3F6-EDD6-E2EC-C0C8-A0968B863110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905844D9-E61B-EAD2-95B3-3A225A4795BB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ED7C661B-E111-BB90-4CEC-FA1C7A63D438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E1E72881-60B3-416E-4798-06ECB32DC4ED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EE0C6F0F-06AC-A2DF-76DB-F058EED34F74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A7EB5E38-AD21-2D5D-149E-E7AE0AFC5D48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Wi-fi</a:t>
            </a:r>
          </a:p>
        </p:txBody>
      </p:sp>
      <p:sp>
        <p:nvSpPr>
          <p:cNvPr id="29" name="Google Shape;250;p31">
            <a:extLst>
              <a:ext uri="{FF2B5EF4-FFF2-40B4-BE49-F238E27FC236}">
                <a16:creationId xmlns:a16="http://schemas.microsoft.com/office/drawing/2014/main" id="{486BB6D5-E933-4966-BEA6-B4469A885DB3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32" name="Google Shape;250;p31">
            <a:extLst>
              <a:ext uri="{FF2B5EF4-FFF2-40B4-BE49-F238E27FC236}">
                <a16:creationId xmlns:a16="http://schemas.microsoft.com/office/drawing/2014/main" id="{AEFE2270-EDFF-0BBB-AC5E-282680E30A24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3" name="Google Shape;250;p31">
            <a:extLst>
              <a:ext uri="{FF2B5EF4-FFF2-40B4-BE49-F238E27FC236}">
                <a16:creationId xmlns:a16="http://schemas.microsoft.com/office/drawing/2014/main" id="{141BB0C1-B17F-8247-8C69-AF15323E3575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4" name="Google Shape;250;p31">
            <a:extLst>
              <a:ext uri="{FF2B5EF4-FFF2-40B4-BE49-F238E27FC236}">
                <a16:creationId xmlns:a16="http://schemas.microsoft.com/office/drawing/2014/main" id="{D61D4C52-2C57-AA14-62CB-32D0D9007BC4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35" name="Google Shape;250;p31">
            <a:extLst>
              <a:ext uri="{FF2B5EF4-FFF2-40B4-BE49-F238E27FC236}">
                <a16:creationId xmlns:a16="http://schemas.microsoft.com/office/drawing/2014/main" id="{B0285D4F-B256-4408-7D7F-0FED235DD789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250;p31">
            <a:extLst>
              <a:ext uri="{FF2B5EF4-FFF2-40B4-BE49-F238E27FC236}">
                <a16:creationId xmlns:a16="http://schemas.microsoft.com/office/drawing/2014/main" id="{8F1F1CBD-7A4D-5C64-84D9-8B69B09F9195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7" name="Google Shape;250;p31">
            <a:extLst>
              <a:ext uri="{FF2B5EF4-FFF2-40B4-BE49-F238E27FC236}">
                <a16:creationId xmlns:a16="http://schemas.microsoft.com/office/drawing/2014/main" id="{2D2B2354-54AA-99B4-CF07-9B10CF7E5D5A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8E332EE-1BDF-8AC7-A06E-1A5BDE93578F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áfico 49" descr="Documento estrutura de tópicos">
            <a:extLst>
              <a:ext uri="{FF2B5EF4-FFF2-40B4-BE49-F238E27FC236}">
                <a16:creationId xmlns:a16="http://schemas.microsoft.com/office/drawing/2014/main" id="{D8B18162-0559-1988-1339-E4EAE1583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53" name="Google Shape;250;p31">
            <a:extLst>
              <a:ext uri="{FF2B5EF4-FFF2-40B4-BE49-F238E27FC236}">
                <a16:creationId xmlns:a16="http://schemas.microsoft.com/office/drawing/2014/main" id="{1B317631-EF56-4FA6-1E54-1006FA77DDCC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</p:spTree>
    <p:extLst>
      <p:ext uri="{BB962C8B-B14F-4D97-AF65-F5344CB8AC3E}">
        <p14:creationId xmlns:p14="http://schemas.microsoft.com/office/powerpoint/2010/main" val="101745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extLst>
              <a:ext uri="{FF2B5EF4-FFF2-40B4-BE49-F238E27FC236}">
                <a16:creationId xmlns:a16="http://schemas.microsoft.com/office/drawing/2014/main" id="{3999D81A-A9E7-1382-7CB0-F2AD824FEF96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" name="Google Shape;276;p25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D19D3F10-5C0B-8FA6-5726-D0EC2983C7E7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E6211303-1CCA-56B3-E6FD-A4CE54FD26CE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055D85A0-CB84-2E74-92AA-4E5B5643FC40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F2E9627B-9CE5-EC0C-4E3E-F7AC9B708019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LEI 14.172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553E328F-C727-9568-4878-1F1EC066D10C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51E69F8E-C688-B344-82BA-9572D8B6928D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2A515C13-F994-B658-2E85-667DA5243032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2B0F448E-0DC4-7D03-F4BB-7F4A82D990B8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3A4F7D6E-F4FB-259B-28F9-008E2A1433B4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1445E3F6-EDD6-E2EC-C0C8-A0968B863110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905844D9-E61B-EAD2-95B3-3A225A4795BB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ED7C661B-E111-BB90-4CEC-FA1C7A63D438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E1E72881-60B3-416E-4798-06ECB32DC4ED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EE0C6F0F-06AC-A2DF-76DB-F058EED34F74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A7EB5E38-AD21-2D5D-149E-E7AE0AFC5D48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sym typeface="Comfortaa"/>
              </a:rPr>
              <a:t>Wi-fi</a:t>
            </a:r>
          </a:p>
        </p:txBody>
      </p:sp>
      <p:sp>
        <p:nvSpPr>
          <p:cNvPr id="29" name="Google Shape;250;p31">
            <a:extLst>
              <a:ext uri="{FF2B5EF4-FFF2-40B4-BE49-F238E27FC236}">
                <a16:creationId xmlns:a16="http://schemas.microsoft.com/office/drawing/2014/main" id="{486BB6D5-E933-4966-BEA6-B4469A885DB3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32" name="Google Shape;250;p31">
            <a:extLst>
              <a:ext uri="{FF2B5EF4-FFF2-40B4-BE49-F238E27FC236}">
                <a16:creationId xmlns:a16="http://schemas.microsoft.com/office/drawing/2014/main" id="{AEFE2270-EDFF-0BBB-AC5E-282680E30A24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3" name="Google Shape;250;p31">
            <a:extLst>
              <a:ext uri="{FF2B5EF4-FFF2-40B4-BE49-F238E27FC236}">
                <a16:creationId xmlns:a16="http://schemas.microsoft.com/office/drawing/2014/main" id="{141BB0C1-B17F-8247-8C69-AF15323E3575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4" name="Google Shape;250;p31">
            <a:extLst>
              <a:ext uri="{FF2B5EF4-FFF2-40B4-BE49-F238E27FC236}">
                <a16:creationId xmlns:a16="http://schemas.microsoft.com/office/drawing/2014/main" id="{D61D4C52-2C57-AA14-62CB-32D0D9007BC4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35" name="Google Shape;250;p31">
            <a:extLst>
              <a:ext uri="{FF2B5EF4-FFF2-40B4-BE49-F238E27FC236}">
                <a16:creationId xmlns:a16="http://schemas.microsoft.com/office/drawing/2014/main" id="{B0285D4F-B256-4408-7D7F-0FED235DD789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250;p31">
            <a:extLst>
              <a:ext uri="{FF2B5EF4-FFF2-40B4-BE49-F238E27FC236}">
                <a16:creationId xmlns:a16="http://schemas.microsoft.com/office/drawing/2014/main" id="{8F1F1CBD-7A4D-5C64-84D9-8B69B09F9195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7" name="Google Shape;250;p31">
            <a:extLst>
              <a:ext uri="{FF2B5EF4-FFF2-40B4-BE49-F238E27FC236}">
                <a16:creationId xmlns:a16="http://schemas.microsoft.com/office/drawing/2014/main" id="{2D2B2354-54AA-99B4-CF07-9B10CF7E5D5A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8E332EE-1BDF-8AC7-A06E-1A5BDE93578F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áfico 49" descr="Documento estrutura de tópicos">
            <a:extLst>
              <a:ext uri="{FF2B5EF4-FFF2-40B4-BE49-F238E27FC236}">
                <a16:creationId xmlns:a16="http://schemas.microsoft.com/office/drawing/2014/main" id="{D8B18162-0559-1988-1339-E4EAE1583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53" name="Google Shape;250;p31">
            <a:extLst>
              <a:ext uri="{FF2B5EF4-FFF2-40B4-BE49-F238E27FC236}">
                <a16:creationId xmlns:a16="http://schemas.microsoft.com/office/drawing/2014/main" id="{1B317631-EF56-4FA6-1E54-1006FA77DDCC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  <p:sp>
        <p:nvSpPr>
          <p:cNvPr id="6" name="Google Shape;313;p26">
            <a:extLst>
              <a:ext uri="{FF2B5EF4-FFF2-40B4-BE49-F238E27FC236}">
                <a16:creationId xmlns:a16="http://schemas.microsoft.com/office/drawing/2014/main" id="{302F25B6-03E7-9562-94D0-FDD20965CC74}"/>
              </a:ext>
            </a:extLst>
          </p:cNvPr>
          <p:cNvSpPr txBox="1"/>
          <p:nvPr/>
        </p:nvSpPr>
        <p:spPr>
          <a:xfrm>
            <a:off x="716011" y="2278984"/>
            <a:ext cx="13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Conectividade Escolar</a:t>
            </a:r>
          </a:p>
        </p:txBody>
      </p:sp>
      <p:sp>
        <p:nvSpPr>
          <p:cNvPr id="12" name="Google Shape;315;p26">
            <a:extLst>
              <a:ext uri="{FF2B5EF4-FFF2-40B4-BE49-F238E27FC236}">
                <a16:creationId xmlns:a16="http://schemas.microsoft.com/office/drawing/2014/main" id="{E20D91D3-F431-18B8-2F80-71114B59826D}"/>
              </a:ext>
            </a:extLst>
          </p:cNvPr>
          <p:cNvSpPr txBox="1"/>
          <p:nvPr/>
        </p:nvSpPr>
        <p:spPr>
          <a:xfrm>
            <a:off x="817991" y="3691309"/>
            <a:ext cx="11918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Para uso individual</a:t>
            </a:r>
          </a:p>
        </p:txBody>
      </p:sp>
      <p:sp>
        <p:nvSpPr>
          <p:cNvPr id="26" name="Google Shape;317;p26">
            <a:extLst>
              <a:ext uri="{FF2B5EF4-FFF2-40B4-BE49-F238E27FC236}">
                <a16:creationId xmlns:a16="http://schemas.microsoft.com/office/drawing/2014/main" id="{266CB099-1FD9-6DBB-BC21-85EDB75EEB86}"/>
              </a:ext>
            </a:extLst>
          </p:cNvPr>
          <p:cNvSpPr txBox="1"/>
          <p:nvPr/>
        </p:nvSpPr>
        <p:spPr>
          <a:xfrm>
            <a:off x="2520103" y="2105162"/>
            <a:ext cx="1511700" cy="62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Internet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R$911 milhões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18 redes estaduais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Google Shape;318;p26">
            <a:extLst>
              <a:ext uri="{FF2B5EF4-FFF2-40B4-BE49-F238E27FC236}">
                <a16:creationId xmlns:a16="http://schemas.microsoft.com/office/drawing/2014/main" id="{613E619D-58B2-82FD-ECF0-67F4722E2F22}"/>
              </a:ext>
            </a:extLst>
          </p:cNvPr>
          <p:cNvSpPr txBox="1"/>
          <p:nvPr/>
        </p:nvSpPr>
        <p:spPr>
          <a:xfrm>
            <a:off x="2227980" y="3375747"/>
            <a:ext cx="23427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Dados móveis 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R$ 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418 milhões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13 redes estaduais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" name="Google Shape;319;p26">
            <a:extLst>
              <a:ext uri="{FF2B5EF4-FFF2-40B4-BE49-F238E27FC236}">
                <a16:creationId xmlns:a16="http://schemas.microsoft.com/office/drawing/2014/main" id="{F9AD34F8-596A-AF0F-99E3-7AE10E6E8C76}"/>
              </a:ext>
            </a:extLst>
          </p:cNvPr>
          <p:cNvSpPr txBox="1"/>
          <p:nvPr/>
        </p:nvSpPr>
        <p:spPr>
          <a:xfrm>
            <a:off x="4395132" y="2058962"/>
            <a:ext cx="15567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Serviço de WiFi 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R$ 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734 milhões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19 redes estaduais</a:t>
            </a:r>
            <a:endParaRPr/>
          </a:p>
        </p:txBody>
      </p:sp>
      <p:sp>
        <p:nvSpPr>
          <p:cNvPr id="31" name="Google Shape;320;p26">
            <a:extLst>
              <a:ext uri="{FF2B5EF4-FFF2-40B4-BE49-F238E27FC236}">
                <a16:creationId xmlns:a16="http://schemas.microsoft.com/office/drawing/2014/main" id="{53CB3B84-3E3C-F225-1E4A-1EC0B1EB002D}"/>
              </a:ext>
            </a:extLst>
          </p:cNvPr>
          <p:cNvSpPr txBox="1"/>
          <p:nvPr/>
        </p:nvSpPr>
        <p:spPr>
          <a:xfrm>
            <a:off x="6315162" y="2058962"/>
            <a:ext cx="18858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Dispositivo Eletrônico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R$ 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757 milhões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15 redes estaduais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" name="Google Shape;321;p26">
            <a:extLst>
              <a:ext uri="{FF2B5EF4-FFF2-40B4-BE49-F238E27FC236}">
                <a16:creationId xmlns:a16="http://schemas.microsoft.com/office/drawing/2014/main" id="{7E2E5BCC-02AF-5786-0876-B808A61DFEF7}"/>
              </a:ext>
            </a:extLst>
          </p:cNvPr>
          <p:cNvSpPr txBox="1"/>
          <p:nvPr/>
        </p:nvSpPr>
        <p:spPr>
          <a:xfrm>
            <a:off x="4081075" y="3375747"/>
            <a:ext cx="23427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Terminais Portáteis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R$ 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1.2 bilhões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19 redes estaduais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2" name="Gráfico 41" descr="Parque infantil estrutura de tópicos">
            <a:extLst>
              <a:ext uri="{FF2B5EF4-FFF2-40B4-BE49-F238E27FC236}">
                <a16:creationId xmlns:a16="http://schemas.microsoft.com/office/drawing/2014/main" id="{9DBBE925-E8BB-D7E5-1E2C-A5092AB28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9449" y="1932900"/>
            <a:ext cx="379001" cy="379001"/>
          </a:xfrm>
          <a:prstGeom prst="rect">
            <a:avLst/>
          </a:prstGeom>
        </p:spPr>
      </p:pic>
      <p:pic>
        <p:nvPicPr>
          <p:cNvPr id="43" name="Gráfico 42" descr="Smartphone estrutura de tópicos">
            <a:extLst>
              <a:ext uri="{FF2B5EF4-FFF2-40B4-BE49-F238E27FC236}">
                <a16:creationId xmlns:a16="http://schemas.microsoft.com/office/drawing/2014/main" id="{094A6248-35B6-56F0-CD9F-0C3C0548F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0587" y="3369346"/>
            <a:ext cx="377863" cy="377863"/>
          </a:xfrm>
          <a:prstGeom prst="rect">
            <a:avLst/>
          </a:prstGeom>
        </p:spPr>
      </p:pic>
      <p:sp>
        <p:nvSpPr>
          <p:cNvPr id="44" name="Google Shape;248;p31">
            <a:extLst>
              <a:ext uri="{FF2B5EF4-FFF2-40B4-BE49-F238E27FC236}">
                <a16:creationId xmlns:a16="http://schemas.microsoft.com/office/drawing/2014/main" id="{D5044FA9-467B-8B57-1756-CA426C6F24C3}"/>
              </a:ext>
            </a:extLst>
          </p:cNvPr>
          <p:cNvSpPr/>
          <p:nvPr/>
        </p:nvSpPr>
        <p:spPr>
          <a:xfrm flipH="1">
            <a:off x="2200188" y="1832600"/>
            <a:ext cx="129355" cy="113227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3B3B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48;p31">
            <a:extLst>
              <a:ext uri="{FF2B5EF4-FFF2-40B4-BE49-F238E27FC236}">
                <a16:creationId xmlns:a16="http://schemas.microsoft.com/office/drawing/2014/main" id="{96F30F9C-D314-6738-D1AD-B54F7CC7B473}"/>
              </a:ext>
            </a:extLst>
          </p:cNvPr>
          <p:cNvSpPr/>
          <p:nvPr/>
        </p:nvSpPr>
        <p:spPr>
          <a:xfrm flipH="1">
            <a:off x="2206037" y="3210500"/>
            <a:ext cx="129355" cy="101174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3B3B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569385A-99E2-F7E2-F428-E599F79D99E5}"/>
              </a:ext>
            </a:extLst>
          </p:cNvPr>
          <p:cNvSpPr/>
          <p:nvPr/>
        </p:nvSpPr>
        <p:spPr>
          <a:xfrm>
            <a:off x="827844" y="1597855"/>
            <a:ext cx="7373118" cy="2764040"/>
          </a:xfrm>
          <a:prstGeom prst="rect">
            <a:avLst/>
          </a:prstGeom>
          <a:noFill/>
          <a:ln w="12700">
            <a:solidFill>
              <a:srgbClr val="00AF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Google Shape;323;p26">
            <a:extLst>
              <a:ext uri="{FF2B5EF4-FFF2-40B4-BE49-F238E27FC236}">
                <a16:creationId xmlns:a16="http://schemas.microsoft.com/office/drawing/2014/main" id="{EBC53896-6B12-1231-DE1E-0EE6F558F3EF}"/>
              </a:ext>
            </a:extLst>
          </p:cNvPr>
          <p:cNvSpPr txBox="1"/>
          <p:nvPr/>
        </p:nvSpPr>
        <p:spPr>
          <a:xfrm>
            <a:off x="827844" y="1212891"/>
            <a:ext cx="7382335" cy="389612"/>
          </a:xfrm>
          <a:prstGeom prst="rect">
            <a:avLst/>
          </a:prstGeom>
          <a:solidFill>
            <a:srgbClr val="00AF50"/>
          </a:solidFill>
          <a:ln w="28575">
            <a:solidFill>
              <a:srgbClr val="00AF5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Visão geral - Planos de Trabalho:</a:t>
            </a:r>
            <a:endParaRPr sz="1200" b="1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5291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</a:rPr>
              <a:t>Indicador Escolas Conectadas</a:t>
            </a:r>
            <a:endParaRPr lang="pt-PT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651756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/>
          <p:nvPr/>
        </p:nvSpPr>
        <p:spPr>
          <a:xfrm>
            <a:off x="6889124" y="1392541"/>
            <a:ext cx="1838400" cy="329100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7" name="Google Shape;347;p28"/>
          <p:cNvCxnSpPr/>
          <p:nvPr/>
        </p:nvCxnSpPr>
        <p:spPr>
          <a:xfrm>
            <a:off x="242300" y="1554040"/>
            <a:ext cx="3492300" cy="60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0" name="Google Shape;350;p28"/>
          <p:cNvSpPr/>
          <p:nvPr/>
        </p:nvSpPr>
        <p:spPr>
          <a:xfrm>
            <a:off x="5150400" y="1392541"/>
            <a:ext cx="1838400" cy="329100"/>
          </a:xfrm>
          <a:prstGeom prst="chevron">
            <a:avLst>
              <a:gd name="adj" fmla="val 50000"/>
            </a:avLst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andamento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3411677" y="1392541"/>
            <a:ext cx="1838400" cy="3291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planejamento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3593252" y="2886458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6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5302490" y="2886458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5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7011754" y="2886458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4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0" name="Google Shape;360;p28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8"/>
          <p:cNvSpPr txBox="1"/>
          <p:nvPr/>
        </p:nvSpPr>
        <p:spPr>
          <a:xfrm>
            <a:off x="3550802" y="1741306"/>
            <a:ext cx="1534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planejamento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em planejamento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28"/>
          <p:cNvSpPr txBox="1"/>
          <p:nvPr/>
        </p:nvSpPr>
        <p:spPr>
          <a:xfrm>
            <a:off x="5250078" y="1741294"/>
            <a:ext cx="1534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andamento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concluída (BA e ES)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p28"/>
          <p:cNvSpPr txBox="1"/>
          <p:nvPr/>
        </p:nvSpPr>
        <p:spPr>
          <a:xfrm>
            <a:off x="7041229" y="1741294"/>
            <a:ext cx="1534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p28"/>
          <p:cNvSpPr txBox="1"/>
          <p:nvPr/>
        </p:nvSpPr>
        <p:spPr>
          <a:xfrm>
            <a:off x="3593252" y="2527655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4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28"/>
          <p:cNvSpPr txBox="1"/>
          <p:nvPr/>
        </p:nvSpPr>
        <p:spPr>
          <a:xfrm>
            <a:off x="5302490" y="2527655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4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7011754" y="2521231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3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3593252" y="219277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4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9" name="Google Shape;369;p28"/>
          <p:cNvSpPr txBox="1"/>
          <p:nvPr/>
        </p:nvSpPr>
        <p:spPr>
          <a:xfrm>
            <a:off x="5302490" y="219277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4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28"/>
          <p:cNvSpPr txBox="1"/>
          <p:nvPr/>
        </p:nvSpPr>
        <p:spPr>
          <a:xfrm>
            <a:off x="7011754" y="219277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8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" name="Google Shape;371;p28"/>
          <p:cNvSpPr txBox="1"/>
          <p:nvPr/>
        </p:nvSpPr>
        <p:spPr>
          <a:xfrm>
            <a:off x="3593252" y="3565076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-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28"/>
          <p:cNvSpPr txBox="1"/>
          <p:nvPr/>
        </p:nvSpPr>
        <p:spPr>
          <a:xfrm>
            <a:off x="5302490" y="3565076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2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28"/>
          <p:cNvSpPr txBox="1"/>
          <p:nvPr/>
        </p:nvSpPr>
        <p:spPr>
          <a:xfrm>
            <a:off x="7011754" y="3565076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5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3593252" y="4039702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3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5" name="Google Shape;375;p28"/>
          <p:cNvSpPr txBox="1"/>
          <p:nvPr/>
        </p:nvSpPr>
        <p:spPr>
          <a:xfrm>
            <a:off x="5302490" y="4039702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2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7011754" y="3964007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7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242300" y="1351700"/>
            <a:ext cx="2760300" cy="19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Execução¹ 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p28"/>
          <p:cNvSpPr txBox="1"/>
          <p:nvPr/>
        </p:nvSpPr>
        <p:spPr>
          <a:xfrm>
            <a:off x="3411800" y="1175925"/>
            <a:ext cx="5315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Redes com itens por etapa de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388;p29">
            <a:extLst>
              <a:ext uri="{FF2B5EF4-FFF2-40B4-BE49-F238E27FC236}">
                <a16:creationId xmlns:a16="http://schemas.microsoft.com/office/drawing/2014/main" id="{A4868833-63CB-DC19-19E1-17CB1A7A6D52}"/>
              </a:ext>
            </a:extLst>
          </p:cNvPr>
          <p:cNvSpPr txBox="1"/>
          <p:nvPr/>
        </p:nvSpPr>
        <p:spPr>
          <a:xfrm>
            <a:off x="1235425" y="2158312"/>
            <a:ext cx="21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Internet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WiFi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Dispositivo Eletrônico 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397;p29">
            <a:extLst>
              <a:ext uri="{FF2B5EF4-FFF2-40B4-BE49-F238E27FC236}">
                <a16:creationId xmlns:a16="http://schemas.microsoft.com/office/drawing/2014/main" id="{76CF68FA-6082-D0D9-FB00-6DBDBDD2FF67}"/>
              </a:ext>
            </a:extLst>
          </p:cNvPr>
          <p:cNvSpPr txBox="1"/>
          <p:nvPr/>
        </p:nvSpPr>
        <p:spPr>
          <a:xfrm>
            <a:off x="1235425" y="3610534"/>
            <a:ext cx="21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Dados móveis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Terminais portáteis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Google Shape;313;p26">
            <a:extLst>
              <a:ext uri="{FF2B5EF4-FFF2-40B4-BE49-F238E27FC236}">
                <a16:creationId xmlns:a16="http://schemas.microsoft.com/office/drawing/2014/main" id="{583F9B08-BC61-BA26-0AA0-44FE1C2D9930}"/>
              </a:ext>
            </a:extLst>
          </p:cNvPr>
          <p:cNvSpPr txBox="1"/>
          <p:nvPr/>
        </p:nvSpPr>
        <p:spPr>
          <a:xfrm>
            <a:off x="598050" y="2556028"/>
            <a:ext cx="13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Conectividade Escolar</a:t>
            </a:r>
          </a:p>
        </p:txBody>
      </p:sp>
      <p:sp>
        <p:nvSpPr>
          <p:cNvPr id="5" name="Google Shape;315;p26">
            <a:extLst>
              <a:ext uri="{FF2B5EF4-FFF2-40B4-BE49-F238E27FC236}">
                <a16:creationId xmlns:a16="http://schemas.microsoft.com/office/drawing/2014/main" id="{1F96A973-3493-6FED-CC38-8C28E5F06BCB}"/>
              </a:ext>
            </a:extLst>
          </p:cNvPr>
          <p:cNvSpPr txBox="1"/>
          <p:nvPr/>
        </p:nvSpPr>
        <p:spPr>
          <a:xfrm>
            <a:off x="700030" y="3933718"/>
            <a:ext cx="11918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Para uso individual</a:t>
            </a:r>
          </a:p>
        </p:txBody>
      </p:sp>
      <p:pic>
        <p:nvPicPr>
          <p:cNvPr id="6" name="Gráfico 5" descr="Parque infantil estrutura de tópicos">
            <a:extLst>
              <a:ext uri="{FF2B5EF4-FFF2-40B4-BE49-F238E27FC236}">
                <a16:creationId xmlns:a16="http://schemas.microsoft.com/office/drawing/2014/main" id="{44E13BF4-9B4B-FAD4-7944-2C7252944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488" y="2209944"/>
            <a:ext cx="379001" cy="379001"/>
          </a:xfrm>
          <a:prstGeom prst="rect">
            <a:avLst/>
          </a:prstGeom>
        </p:spPr>
      </p:pic>
      <p:pic>
        <p:nvPicPr>
          <p:cNvPr id="7" name="Gráfico 6" descr="Smartphone estrutura de tópicos">
            <a:extLst>
              <a:ext uri="{FF2B5EF4-FFF2-40B4-BE49-F238E27FC236}">
                <a16:creationId xmlns:a16="http://schemas.microsoft.com/office/drawing/2014/main" id="{2A4CD668-8FF4-B918-0B4A-3B93A4744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626" y="3611755"/>
            <a:ext cx="377863" cy="377863"/>
          </a:xfrm>
          <a:prstGeom prst="rect">
            <a:avLst/>
          </a:prstGeom>
        </p:spPr>
      </p:pic>
      <p:sp>
        <p:nvSpPr>
          <p:cNvPr id="8" name="Google Shape;248;p31">
            <a:extLst>
              <a:ext uri="{FF2B5EF4-FFF2-40B4-BE49-F238E27FC236}">
                <a16:creationId xmlns:a16="http://schemas.microsoft.com/office/drawing/2014/main" id="{C48F4C55-5D70-850A-2E59-D7B5EAF1F96A}"/>
              </a:ext>
            </a:extLst>
          </p:cNvPr>
          <p:cNvSpPr/>
          <p:nvPr/>
        </p:nvSpPr>
        <p:spPr>
          <a:xfrm flipH="1">
            <a:off x="1823393" y="3504023"/>
            <a:ext cx="79691" cy="870549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3B3B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48;p31">
            <a:extLst>
              <a:ext uri="{FF2B5EF4-FFF2-40B4-BE49-F238E27FC236}">
                <a16:creationId xmlns:a16="http://schemas.microsoft.com/office/drawing/2014/main" id="{A5EF19CE-E9BC-0D33-714D-676D874A9FA3}"/>
              </a:ext>
            </a:extLst>
          </p:cNvPr>
          <p:cNvSpPr/>
          <p:nvPr/>
        </p:nvSpPr>
        <p:spPr>
          <a:xfrm flipH="1">
            <a:off x="1817545" y="2063779"/>
            <a:ext cx="85539" cy="12085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3B3B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61;p28">
            <a:extLst>
              <a:ext uri="{FF2B5EF4-FFF2-40B4-BE49-F238E27FC236}">
                <a16:creationId xmlns:a16="http://schemas.microsoft.com/office/drawing/2014/main" id="{6FBA22DF-55E6-7244-078E-D86CB2D9972A}"/>
              </a:ext>
            </a:extLst>
          </p:cNvPr>
          <p:cNvSpPr txBox="1"/>
          <p:nvPr/>
        </p:nvSpPr>
        <p:spPr>
          <a:xfrm>
            <a:off x="0" y="4748954"/>
            <a:ext cx="68529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¹ Faltam relatórios de AC, AM, PA, AP, SC, MT e RJ.</a:t>
            </a:r>
          </a:p>
        </p:txBody>
      </p:sp>
      <p:sp>
        <p:nvSpPr>
          <p:cNvPr id="11" name="Google Shape;370;p28">
            <a:extLst>
              <a:ext uri="{FF2B5EF4-FFF2-40B4-BE49-F238E27FC236}">
                <a16:creationId xmlns:a16="http://schemas.microsoft.com/office/drawing/2014/main" id="{97E21150-DF88-E68D-7D0E-3C7F22FBF59C}"/>
              </a:ext>
            </a:extLst>
          </p:cNvPr>
          <p:cNvSpPr txBox="1"/>
          <p:nvPr/>
        </p:nvSpPr>
        <p:spPr>
          <a:xfrm>
            <a:off x="7266236" y="2385900"/>
            <a:ext cx="1025236" cy="18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500">
                <a:latin typeface="Raleway"/>
                <a:ea typeface="Raleway"/>
                <a:cs typeface="Raleway"/>
                <a:sym typeface="Raleway"/>
              </a:rPr>
              <a:t>(SP, GO, MS, PE, PR, RN, CE, PI)</a:t>
            </a:r>
            <a:endParaRPr sz="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370;p28">
            <a:extLst>
              <a:ext uri="{FF2B5EF4-FFF2-40B4-BE49-F238E27FC236}">
                <a16:creationId xmlns:a16="http://schemas.microsoft.com/office/drawing/2014/main" id="{B94FBD19-72AC-7E52-F085-ACBE3490A639}"/>
              </a:ext>
            </a:extLst>
          </p:cNvPr>
          <p:cNvSpPr txBox="1"/>
          <p:nvPr/>
        </p:nvSpPr>
        <p:spPr>
          <a:xfrm>
            <a:off x="7295706" y="2725208"/>
            <a:ext cx="1025236" cy="18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500">
                <a:latin typeface="Raleway"/>
                <a:ea typeface="Raleway"/>
                <a:cs typeface="Raleway"/>
                <a:sym typeface="Raleway"/>
              </a:rPr>
              <a:t>(AC, MG, RN)</a:t>
            </a:r>
            <a:endParaRPr sz="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370;p28">
            <a:extLst>
              <a:ext uri="{FF2B5EF4-FFF2-40B4-BE49-F238E27FC236}">
                <a16:creationId xmlns:a16="http://schemas.microsoft.com/office/drawing/2014/main" id="{8C1D9A14-AAD2-095F-6C06-339BC51525FA}"/>
              </a:ext>
            </a:extLst>
          </p:cNvPr>
          <p:cNvSpPr txBox="1"/>
          <p:nvPr/>
        </p:nvSpPr>
        <p:spPr>
          <a:xfrm>
            <a:off x="7295706" y="3070856"/>
            <a:ext cx="1025236" cy="18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500">
                <a:latin typeface="Raleway"/>
                <a:ea typeface="Raleway"/>
                <a:cs typeface="Raleway"/>
                <a:sym typeface="Raleway"/>
              </a:rPr>
              <a:t>(SP, MG, MS, RS)</a:t>
            </a:r>
            <a:endParaRPr sz="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370;p28">
            <a:extLst>
              <a:ext uri="{FF2B5EF4-FFF2-40B4-BE49-F238E27FC236}">
                <a16:creationId xmlns:a16="http://schemas.microsoft.com/office/drawing/2014/main" id="{01EA1E61-51A8-DBC2-1B95-D059A8F2BF35}"/>
              </a:ext>
            </a:extLst>
          </p:cNvPr>
          <p:cNvSpPr txBox="1"/>
          <p:nvPr/>
        </p:nvSpPr>
        <p:spPr>
          <a:xfrm>
            <a:off x="7295706" y="3796590"/>
            <a:ext cx="1025236" cy="18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500">
                <a:latin typeface="Raleway"/>
                <a:ea typeface="Raleway"/>
                <a:cs typeface="Raleway"/>
                <a:sym typeface="Raleway"/>
              </a:rPr>
              <a:t>(SP, MS, RO, RR, CE)</a:t>
            </a:r>
            <a:endParaRPr sz="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370;p28">
            <a:extLst>
              <a:ext uri="{FF2B5EF4-FFF2-40B4-BE49-F238E27FC236}">
                <a16:creationId xmlns:a16="http://schemas.microsoft.com/office/drawing/2014/main" id="{7DAF0AA6-FB8D-F9D6-B14B-4338CB79B9CF}"/>
              </a:ext>
            </a:extLst>
          </p:cNvPr>
          <p:cNvSpPr txBox="1"/>
          <p:nvPr/>
        </p:nvSpPr>
        <p:spPr>
          <a:xfrm>
            <a:off x="7320607" y="4171659"/>
            <a:ext cx="1025236" cy="18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500">
                <a:latin typeface="Raleway"/>
                <a:ea typeface="Raleway"/>
                <a:cs typeface="Raleway"/>
                <a:sym typeface="Raleway"/>
              </a:rPr>
              <a:t>(SE, TO, GO, PR, RN. RO, RR)</a:t>
            </a:r>
            <a:endParaRPr sz="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DE038CF-C239-CEFB-2A5F-323CE2D9E366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33A8A7FB-44C1-7A81-1C3B-51A372350BBB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80FE18CE-E782-6898-17E4-15B0EB89F42E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630E2FCE-E10C-7C6D-384E-A717770360CD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9794BC76-4553-642F-ECFB-1C8DF6B4F2C3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LEI 14.172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CB30EC16-BB7C-E7BB-1A27-D3CA0E5B685D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3EA57DF6-38D2-2C6C-8047-5055898165BC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22268501-66CE-E831-F243-D173CF7FB4EA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0E0A381F-3478-D93E-6877-842690189439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48A23C42-0050-34B4-0010-0D89D06D76BA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8BC68C67-944D-BB40-B9B7-C9A9E8E4402F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ED8BE8E1-9581-3E54-58EA-49AF843F47B4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9" name="Google Shape;250;p31">
            <a:extLst>
              <a:ext uri="{FF2B5EF4-FFF2-40B4-BE49-F238E27FC236}">
                <a16:creationId xmlns:a16="http://schemas.microsoft.com/office/drawing/2014/main" id="{FEEB95BD-7F1B-1EB8-041D-C4DB3BC659F2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84F717BF-4490-5AE1-2664-A3A0C15B35EC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5876F551-9E92-9A0C-C6FE-B0A64FF4B4B7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250;p31">
            <a:extLst>
              <a:ext uri="{FF2B5EF4-FFF2-40B4-BE49-F238E27FC236}">
                <a16:creationId xmlns:a16="http://schemas.microsoft.com/office/drawing/2014/main" id="{D55EA146-0FD6-5A87-B302-0B5DA24577CE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sym typeface="Comfortaa"/>
              </a:rPr>
              <a:t>Wi-fi</a:t>
            </a:r>
          </a:p>
        </p:txBody>
      </p:sp>
      <p:sp>
        <p:nvSpPr>
          <p:cNvPr id="33" name="Google Shape;250;p31">
            <a:extLst>
              <a:ext uri="{FF2B5EF4-FFF2-40B4-BE49-F238E27FC236}">
                <a16:creationId xmlns:a16="http://schemas.microsoft.com/office/drawing/2014/main" id="{0020CC97-918E-E152-254D-9486A8A73384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34" name="Google Shape;250;p31">
            <a:extLst>
              <a:ext uri="{FF2B5EF4-FFF2-40B4-BE49-F238E27FC236}">
                <a16:creationId xmlns:a16="http://schemas.microsoft.com/office/drawing/2014/main" id="{223D6EA8-184D-AB42-62A9-B873125FA0D6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5" name="Google Shape;250;p31">
            <a:extLst>
              <a:ext uri="{FF2B5EF4-FFF2-40B4-BE49-F238E27FC236}">
                <a16:creationId xmlns:a16="http://schemas.microsoft.com/office/drawing/2014/main" id="{13F47220-C1AF-ABDC-C4FB-7757A23D92D7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250;p31">
            <a:extLst>
              <a:ext uri="{FF2B5EF4-FFF2-40B4-BE49-F238E27FC236}">
                <a16:creationId xmlns:a16="http://schemas.microsoft.com/office/drawing/2014/main" id="{7B14A4D7-8D54-B9B2-84B2-EB5A16282C66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37" name="Google Shape;250;p31">
            <a:extLst>
              <a:ext uri="{FF2B5EF4-FFF2-40B4-BE49-F238E27FC236}">
                <a16:creationId xmlns:a16="http://schemas.microsoft.com/office/drawing/2014/main" id="{D0F2858E-7D51-0BE8-E2F8-5835AA7530FC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96C1679F-2872-1B5F-FF05-0572F753B7A1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9" name="Google Shape;250;p31">
            <a:extLst>
              <a:ext uri="{FF2B5EF4-FFF2-40B4-BE49-F238E27FC236}">
                <a16:creationId xmlns:a16="http://schemas.microsoft.com/office/drawing/2014/main" id="{E94F8254-BA69-34BA-7B26-EDFF537397CD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1DD39B2-BD63-CFC0-C0A5-B45C0A9AF090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áfico 40" descr="Documento estrutura de tópicos">
            <a:extLst>
              <a:ext uri="{FF2B5EF4-FFF2-40B4-BE49-F238E27FC236}">
                <a16:creationId xmlns:a16="http://schemas.microsoft.com/office/drawing/2014/main" id="{31C73279-168B-E261-BE4E-3FC75C185D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211D41C8-8986-4BF5-D55C-F76DD9775B8C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</p:spTree>
    <p:extLst>
      <p:ext uri="{BB962C8B-B14F-4D97-AF65-F5344CB8AC3E}">
        <p14:creationId xmlns:p14="http://schemas.microsoft.com/office/powerpoint/2010/main" val="2667648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"/>
          <p:cNvSpPr/>
          <p:nvPr/>
        </p:nvSpPr>
        <p:spPr>
          <a:xfrm>
            <a:off x="6889120" y="1229100"/>
            <a:ext cx="1838400" cy="346200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6" name="Google Shape;386;p29"/>
          <p:cNvCxnSpPr/>
          <p:nvPr/>
        </p:nvCxnSpPr>
        <p:spPr>
          <a:xfrm>
            <a:off x="242300" y="1399038"/>
            <a:ext cx="3492300" cy="63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Google Shape;388;p29"/>
          <p:cNvSpPr txBox="1"/>
          <p:nvPr/>
        </p:nvSpPr>
        <p:spPr>
          <a:xfrm>
            <a:off x="1235425" y="2186019"/>
            <a:ext cx="21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Internet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WiFi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Dispositivo Eletrônico 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5150398" y="1229100"/>
            <a:ext cx="1838400" cy="346200"/>
          </a:xfrm>
          <a:prstGeom prst="chevron">
            <a:avLst>
              <a:gd name="adj" fmla="val 50000"/>
            </a:avLst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andamento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3411675" y="1229100"/>
            <a:ext cx="1838400" cy="3462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planejamento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3593250" y="290931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R$ 152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5302488" y="290931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R$ 181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7011750" y="289551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R$ 451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7" name="Google Shape;397;p29"/>
          <p:cNvSpPr txBox="1"/>
          <p:nvPr/>
        </p:nvSpPr>
        <p:spPr>
          <a:xfrm>
            <a:off x="1235425" y="3721369"/>
            <a:ext cx="21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Dados móveis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Terminais portáteis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99" name="Google Shape;399;p29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9"/>
          <p:cNvSpPr txBox="1"/>
          <p:nvPr/>
        </p:nvSpPr>
        <p:spPr>
          <a:xfrm>
            <a:off x="3550800" y="1596088"/>
            <a:ext cx="1534200" cy="46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planejamento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em planejamento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Valor empenhado</a:t>
            </a:r>
            <a:endParaRPr sz="700" b="1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29"/>
          <p:cNvSpPr txBox="1"/>
          <p:nvPr/>
        </p:nvSpPr>
        <p:spPr>
          <a:xfrm>
            <a:off x="5250075" y="1596075"/>
            <a:ext cx="1534200" cy="46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andamento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concluída</a:t>
            </a:r>
            <a:endParaRPr lang="pt-BR" sz="7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Valor empenhado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3" name="Google Shape;403;p29"/>
          <p:cNvSpPr txBox="1"/>
          <p:nvPr/>
        </p:nvSpPr>
        <p:spPr>
          <a:xfrm>
            <a:off x="7041225" y="1596075"/>
            <a:ext cx="1534200" cy="46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pt-BR"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Valor executado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3593250" y="252831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R$ 13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5302488" y="252831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R$ 18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7011750" y="251451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R$ 8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9" name="Google Shape;409;p29"/>
          <p:cNvSpPr txBox="1"/>
          <p:nvPr/>
        </p:nvSpPr>
        <p:spPr>
          <a:xfrm>
            <a:off x="3593250" y="222351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R$ 94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5302488" y="222351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R$ 123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7011750" y="220971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R$ 366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2" name="Google Shape;412;p29"/>
          <p:cNvSpPr txBox="1"/>
          <p:nvPr/>
        </p:nvSpPr>
        <p:spPr>
          <a:xfrm>
            <a:off x="3593250" y="375061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endParaRPr sz="90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3" name="Google Shape;413;p29"/>
          <p:cNvSpPr txBox="1"/>
          <p:nvPr/>
        </p:nvSpPr>
        <p:spPr>
          <a:xfrm>
            <a:off x="5302488" y="375061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R$ 129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4" name="Google Shape;414;p29"/>
          <p:cNvSpPr txBox="1"/>
          <p:nvPr/>
        </p:nvSpPr>
        <p:spPr>
          <a:xfrm>
            <a:off x="7011750" y="3736819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R$ 49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3593250" y="4094194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R$ 28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5302488" y="4094194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R$ 154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7011750" y="4080394"/>
            <a:ext cx="1534200" cy="25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R$ 155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29"/>
          <p:cNvSpPr txBox="1"/>
          <p:nvPr/>
        </p:nvSpPr>
        <p:spPr>
          <a:xfrm>
            <a:off x="242300" y="1186125"/>
            <a:ext cx="2760300" cy="19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Execução¹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313;p26">
            <a:extLst>
              <a:ext uri="{FF2B5EF4-FFF2-40B4-BE49-F238E27FC236}">
                <a16:creationId xmlns:a16="http://schemas.microsoft.com/office/drawing/2014/main" id="{2EAFB1C5-2624-2D19-95AD-CB86F289024C}"/>
              </a:ext>
            </a:extLst>
          </p:cNvPr>
          <p:cNvSpPr txBox="1"/>
          <p:nvPr/>
        </p:nvSpPr>
        <p:spPr>
          <a:xfrm>
            <a:off x="598050" y="2583735"/>
            <a:ext cx="13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Conectividade Escolar</a:t>
            </a:r>
          </a:p>
        </p:txBody>
      </p:sp>
      <p:sp>
        <p:nvSpPr>
          <p:cNvPr id="3" name="Google Shape;315;p26">
            <a:extLst>
              <a:ext uri="{FF2B5EF4-FFF2-40B4-BE49-F238E27FC236}">
                <a16:creationId xmlns:a16="http://schemas.microsoft.com/office/drawing/2014/main" id="{B38161DA-2174-0A56-E1E0-9E5C234BE215}"/>
              </a:ext>
            </a:extLst>
          </p:cNvPr>
          <p:cNvSpPr txBox="1"/>
          <p:nvPr/>
        </p:nvSpPr>
        <p:spPr>
          <a:xfrm>
            <a:off x="700030" y="3961425"/>
            <a:ext cx="11918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Para uso individual</a:t>
            </a:r>
          </a:p>
        </p:txBody>
      </p:sp>
      <p:pic>
        <p:nvPicPr>
          <p:cNvPr id="4" name="Gráfico 3" descr="Parque infantil estrutura de tópicos">
            <a:extLst>
              <a:ext uri="{FF2B5EF4-FFF2-40B4-BE49-F238E27FC236}">
                <a16:creationId xmlns:a16="http://schemas.microsoft.com/office/drawing/2014/main" id="{404D0022-4C25-3ED1-EE3B-8374BEFBE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488" y="2237651"/>
            <a:ext cx="379001" cy="379001"/>
          </a:xfrm>
          <a:prstGeom prst="rect">
            <a:avLst/>
          </a:prstGeom>
        </p:spPr>
      </p:pic>
      <p:pic>
        <p:nvPicPr>
          <p:cNvPr id="5" name="Gráfico 4" descr="Smartphone estrutura de tópicos">
            <a:extLst>
              <a:ext uri="{FF2B5EF4-FFF2-40B4-BE49-F238E27FC236}">
                <a16:creationId xmlns:a16="http://schemas.microsoft.com/office/drawing/2014/main" id="{E1F13170-EC32-463E-B8E2-5FF0F1803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626" y="3639462"/>
            <a:ext cx="377863" cy="377863"/>
          </a:xfrm>
          <a:prstGeom prst="rect">
            <a:avLst/>
          </a:prstGeom>
        </p:spPr>
      </p:pic>
      <p:sp>
        <p:nvSpPr>
          <p:cNvPr id="6" name="Google Shape;248;p31">
            <a:extLst>
              <a:ext uri="{FF2B5EF4-FFF2-40B4-BE49-F238E27FC236}">
                <a16:creationId xmlns:a16="http://schemas.microsoft.com/office/drawing/2014/main" id="{72187E4E-4282-AAED-CD75-FE5E02CD2E17}"/>
              </a:ext>
            </a:extLst>
          </p:cNvPr>
          <p:cNvSpPr/>
          <p:nvPr/>
        </p:nvSpPr>
        <p:spPr>
          <a:xfrm flipH="1">
            <a:off x="1817545" y="1946015"/>
            <a:ext cx="85539" cy="12085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3B3B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8;p31">
            <a:extLst>
              <a:ext uri="{FF2B5EF4-FFF2-40B4-BE49-F238E27FC236}">
                <a16:creationId xmlns:a16="http://schemas.microsoft.com/office/drawing/2014/main" id="{BCDECC20-900E-F027-9558-7BF38795D3ED}"/>
              </a:ext>
            </a:extLst>
          </p:cNvPr>
          <p:cNvSpPr/>
          <p:nvPr/>
        </p:nvSpPr>
        <p:spPr>
          <a:xfrm flipH="1">
            <a:off x="1823393" y="3531730"/>
            <a:ext cx="79691" cy="870549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3B3B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61;p28">
            <a:extLst>
              <a:ext uri="{FF2B5EF4-FFF2-40B4-BE49-F238E27FC236}">
                <a16:creationId xmlns:a16="http://schemas.microsoft.com/office/drawing/2014/main" id="{43F56A52-3373-5275-C13A-8B3A1F4A0752}"/>
              </a:ext>
            </a:extLst>
          </p:cNvPr>
          <p:cNvSpPr txBox="1"/>
          <p:nvPr/>
        </p:nvSpPr>
        <p:spPr>
          <a:xfrm>
            <a:off x="0" y="4748954"/>
            <a:ext cx="68529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¹ Faltam relatórios de AC, AM, PA, AP, SC, MT e RJ.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² Valores empenhados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9F5DA6-CD48-9F8D-888A-2E9243ECEEEA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88C9E287-BE37-1E29-F435-7205ECDC51FC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0C6DA5AA-ADDA-6283-E296-C3E187A06563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689BDC9D-2BCD-67D6-C37D-C60E3EC859F0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727D6E91-4528-9013-1A1C-B2B004C17B0E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LEI 14.172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52A7F565-0CB8-1906-5110-F5271224D3DF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59B16C0B-874E-9A4A-D528-68EA1D956037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183620CF-9F1A-736E-FF20-731DD08DCA06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600A5F43-612E-BDC3-CC08-46D77F6D1CE1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55EFEAD4-E186-FB72-63C4-3ABB33A7A8B3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7036BC27-9293-6F38-46B1-B55038ACFA8E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2FD84E0F-077F-3383-2B91-19692AC837D5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E9611ADF-B02B-73EC-C522-FE1DC426FBD2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196CE49E-5EA1-EED7-4A13-7B651FBBB5E8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3D3E2E77-C02E-BC4A-57D6-FCF1D4C75562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99EA599B-04F8-31EA-3F9F-D55B50D916B9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sym typeface="Comfortaa"/>
              </a:rPr>
              <a:t>Wi-fi</a:t>
            </a: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8956A638-65B1-5374-3F99-55D406B3AC9B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A681666F-FC33-9E76-BCCD-6A77854C1CEA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9" name="Google Shape;250;p31">
            <a:extLst>
              <a:ext uri="{FF2B5EF4-FFF2-40B4-BE49-F238E27FC236}">
                <a16:creationId xmlns:a16="http://schemas.microsoft.com/office/drawing/2014/main" id="{E993242E-9B20-183A-E84F-CB11F6647AA5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232424D0-E826-1F39-4212-C344871FA594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076C6601-E197-05AC-9DC8-645BEE0AF253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250;p31">
            <a:extLst>
              <a:ext uri="{FF2B5EF4-FFF2-40B4-BE49-F238E27FC236}">
                <a16:creationId xmlns:a16="http://schemas.microsoft.com/office/drawing/2014/main" id="{4B39C86A-3BCD-7F63-8302-A09649A7351A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3" name="Google Shape;250;p31">
            <a:extLst>
              <a:ext uri="{FF2B5EF4-FFF2-40B4-BE49-F238E27FC236}">
                <a16:creationId xmlns:a16="http://schemas.microsoft.com/office/drawing/2014/main" id="{3B43E4D8-C261-AD83-EB0C-A704B9585349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E9955AF-B5EC-43CB-7F09-2288920E4894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áfico 34" descr="Documento estrutura de tópicos">
            <a:extLst>
              <a:ext uri="{FF2B5EF4-FFF2-40B4-BE49-F238E27FC236}">
                <a16:creationId xmlns:a16="http://schemas.microsoft.com/office/drawing/2014/main" id="{AC282E9C-142E-49A0-D95C-4E8AFBEE8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36" name="Google Shape;250;p31">
            <a:extLst>
              <a:ext uri="{FF2B5EF4-FFF2-40B4-BE49-F238E27FC236}">
                <a16:creationId xmlns:a16="http://schemas.microsoft.com/office/drawing/2014/main" id="{AA56DDD2-891B-8988-74C4-84D8A591010D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</p:spTree>
    <p:extLst>
      <p:ext uri="{BB962C8B-B14F-4D97-AF65-F5344CB8AC3E}">
        <p14:creationId xmlns:p14="http://schemas.microsoft.com/office/powerpoint/2010/main" val="1340016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0" descr="Logotipo, 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/>
          <p:nvPr/>
        </p:nvSpPr>
        <p:spPr>
          <a:xfrm>
            <a:off x="4716524" y="1729538"/>
            <a:ext cx="4098751" cy="12540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"/>
          <p:cNvSpPr txBox="1"/>
          <p:nvPr/>
        </p:nvSpPr>
        <p:spPr>
          <a:xfrm>
            <a:off x="4714441" y="1783875"/>
            <a:ext cx="1983864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186</a:t>
            </a:r>
            <a:endParaRPr sz="23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previstas para atendimento por meio da </a:t>
            </a:r>
            <a:r>
              <a:rPr lang="pt-BR" sz="8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expansão de fibra ótica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(MG, PR, RS, SC e TO)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4716524" y="3166038"/>
            <a:ext cx="4098751" cy="12540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0"/>
          <p:cNvSpPr txBox="1"/>
          <p:nvPr/>
        </p:nvSpPr>
        <p:spPr>
          <a:xfrm>
            <a:off x="4809410" y="3220186"/>
            <a:ext cx="18288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118</a:t>
            </a:r>
            <a:endParaRPr sz="2300" b="1">
              <a:solidFill>
                <a:srgbClr val="00B05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previstas para atendimento com </a:t>
            </a:r>
            <a:r>
              <a:rPr lang="pt-BR" sz="8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infraestrutura de rede interna 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(PR, RS, SC)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30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30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359975" y="1750526"/>
            <a:ext cx="117000" cy="168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328724" y="27440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28724" y="3097843"/>
            <a:ext cx="179700" cy="150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 txBox="1"/>
          <p:nvPr/>
        </p:nvSpPr>
        <p:spPr>
          <a:xfrm>
            <a:off x="631605" y="1732038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Projetos aprovados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>
            <a:off x="631605" y="229013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Comunicação com as redes </a:t>
            </a: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 i="1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36" name="Google Shape;436;p30"/>
          <p:cNvSpPr txBox="1"/>
          <p:nvPr/>
        </p:nvSpPr>
        <p:spPr>
          <a:xfrm>
            <a:off x="631605" y="2705291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Início da implantação</a:t>
            </a:r>
            <a:endParaRPr lang="pt-PT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631605" y="311098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Previsão conclusão (até dez/2024)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Fibra: 105 | WiFi: 36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38" name="Google Shape;43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725" y="2257032"/>
            <a:ext cx="229500" cy="19903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0"/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DCF8F14-70A3-E7B5-BF1B-42DD6F05FAE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42390" y="1856445"/>
          <a:ext cx="1828800" cy="975360"/>
        </p:xfrm>
        <a:graphic>
          <a:graphicData uri="http://schemas.openxmlformats.org/drawingml/2006/table">
            <a:tbl>
              <a:tblPr>
                <a:tableStyleId>{84FD0341-658B-4BD5-9250-376AA768F0C8}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945081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465897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8852401"/>
                    </a:ext>
                  </a:extLst>
                </a:gridCol>
              </a:tblGrid>
              <a:tr h="206919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1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PRAZO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Nº DE ESCOLAS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%</a:t>
                      </a:r>
                      <a:endParaRPr lang="pt-BR" sz="800" b="1" i="0" u="none" strike="noStrike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90957"/>
                  </a:ext>
                </a:extLst>
              </a:tr>
              <a:tr h="12173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2023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4,84%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923289"/>
                  </a:ext>
                </a:extLst>
              </a:tr>
              <a:tr h="11639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2024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96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51,61%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1816432"/>
                  </a:ext>
                </a:extLst>
              </a:tr>
              <a:tr h="11639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2025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46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24,73%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4731200"/>
                  </a:ext>
                </a:extLst>
              </a:tr>
              <a:tr h="11639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2026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8,06%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5277678"/>
                  </a:ext>
                </a:extLst>
              </a:tr>
              <a:tr h="11639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2027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Raleway" pitchFamily="2" charset="0"/>
                        </a:rPr>
                        <a:t>10,75%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68818"/>
                  </a:ext>
                </a:extLst>
              </a:tr>
              <a:tr h="11639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u="none" strike="noStrike">
                          <a:effectLst/>
                          <a:latin typeface="Raleway" pitchFamily="2" charset="0"/>
                        </a:rPr>
                        <a:t>Total</a:t>
                      </a:r>
                      <a:endParaRPr lang="pt-BR" sz="800" b="1" i="0" u="none" strike="noStrike">
                        <a:solidFill>
                          <a:srgbClr val="FFFFF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>
                          <a:effectLst/>
                          <a:latin typeface="Raleway" pitchFamily="2" charset="0"/>
                        </a:rPr>
                        <a:t>186</a:t>
                      </a:r>
                      <a:endParaRPr lang="pt-BR" sz="800" b="1" i="0" u="none" strike="noStrike">
                        <a:solidFill>
                          <a:srgbClr val="FFFFF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>
                          <a:effectLst/>
                          <a:latin typeface="Raleway" pitchFamily="2" charset="0"/>
                        </a:rPr>
                        <a:t>100,00%</a:t>
                      </a:r>
                      <a:endParaRPr lang="pt-BR" sz="800" b="1" i="0" u="none" strike="noStrike">
                        <a:solidFill>
                          <a:srgbClr val="FFFFF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75179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1FF345A-20BD-9DD5-F063-2ABEE0D2892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42390" y="3305358"/>
          <a:ext cx="1828800" cy="975360"/>
        </p:xfrm>
        <a:graphic>
          <a:graphicData uri="http://schemas.openxmlformats.org/drawingml/2006/table">
            <a:tbl>
              <a:tblPr>
                <a:tableStyleId>{84FD0341-658B-4BD5-9250-376AA768F0C8}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945081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465897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8852401"/>
                    </a:ext>
                  </a:extLst>
                </a:gridCol>
              </a:tblGrid>
              <a:tr h="205730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PRAZO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Nº DE ESCOLAS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90957"/>
                  </a:ext>
                </a:extLst>
              </a:tr>
              <a:tr h="12103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1,69%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923289"/>
                  </a:ext>
                </a:extLst>
              </a:tr>
              <a:tr h="115723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2024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34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28,81%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1816432"/>
                  </a:ext>
                </a:extLst>
              </a:tr>
              <a:tr h="115723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2025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55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46,61%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4731200"/>
                  </a:ext>
                </a:extLst>
              </a:tr>
              <a:tr h="115723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2026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7,63%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5277678"/>
                  </a:ext>
                </a:extLst>
              </a:tr>
              <a:tr h="115723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2027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18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15,25%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68818"/>
                  </a:ext>
                </a:extLst>
              </a:tr>
              <a:tr h="115723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</a:rPr>
                        <a:t>118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75179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EBB3D1C9-8C3F-8391-97D3-C80255F3BA28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7E82C225-D916-DD1C-6F98-A8BF9B8C7BCF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6932B2FD-BF18-F91F-9A4A-95864188055D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AA76C9E1-D17E-65C0-F267-E1C714FA8469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250;p31">
            <a:extLst>
              <a:ext uri="{FF2B5EF4-FFF2-40B4-BE49-F238E27FC236}">
                <a16:creationId xmlns:a16="http://schemas.microsoft.com/office/drawing/2014/main" id="{E4CA6613-F937-53F4-CFD9-7A92420FE583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LEI 14.172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525848B3-FBB2-EB85-D072-F0E7C52C2213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E9A6DE95-DC0C-45F6-B3F6-69C98718C6A5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49C53B29-B00B-5CB4-FB28-799002465DBD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058D4BD1-DE18-3111-ECBC-FFDB77BC9841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18AF45D6-354B-B8A9-1CC5-656B03506FCE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865DAEC3-7519-C053-8E37-E297CE909D6B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A095EB4E-E172-E30F-B917-184233C097AA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FF32DD9B-9CDE-FA8C-64E4-7F141F08F84B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2319C223-6E57-3503-7B97-EBA8DBA9F908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E1972BEF-4675-66F4-5725-25F492ABE62D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7B8A36A2-9462-A7E0-3D28-D4AC23AAD853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chemeClr val="tx1"/>
                </a:solidFill>
                <a:latin typeface="Raleway"/>
                <a:sym typeface="Comfortaa"/>
              </a:rPr>
              <a:t>Wi-fi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BF7D73F2-435E-BB2C-BB3A-185AD2A8D389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030FF257-B14E-F9F2-4739-E8CE489B3210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EF490D6D-6946-C50B-4C68-558CC9B77019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ADED6004-2C99-63BC-6B1D-9BBEE90B81A0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F11DF7A7-A6CC-CD9F-1FDC-7F7AE366A24A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2D817A13-9475-96B6-ED2F-70016A45AA19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920D71D5-1FD8-4CBD-4221-1DC09A6027FD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5B24463-707C-E58B-D301-F71BCC54236A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áfico 28" descr="Documento estrutura de tópicos">
            <a:extLst>
              <a:ext uri="{FF2B5EF4-FFF2-40B4-BE49-F238E27FC236}">
                <a16:creationId xmlns:a16="http://schemas.microsoft.com/office/drawing/2014/main" id="{4FF71C2E-23F0-2CCB-93AA-4DEECDF62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AACE989A-A9A9-37B7-07ED-C80D143E038D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</p:spTree>
    <p:extLst>
      <p:ext uri="{BB962C8B-B14F-4D97-AF65-F5344CB8AC3E}">
        <p14:creationId xmlns:p14="http://schemas.microsoft.com/office/powerpoint/2010/main" val="1701811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1"/>
          <p:cNvSpPr/>
          <p:nvPr/>
        </p:nvSpPr>
        <p:spPr>
          <a:xfrm>
            <a:off x="4816650" y="2078600"/>
            <a:ext cx="124800" cy="275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1"/>
          <p:cNvSpPr/>
          <p:nvPr/>
        </p:nvSpPr>
        <p:spPr>
          <a:xfrm>
            <a:off x="4783350" y="2029200"/>
            <a:ext cx="191400" cy="184800"/>
          </a:xfrm>
          <a:prstGeom prst="ellipse">
            <a:avLst/>
          </a:prstGeom>
          <a:solidFill>
            <a:srgbClr val="183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1"/>
          <p:cNvSpPr/>
          <p:nvPr/>
        </p:nvSpPr>
        <p:spPr>
          <a:xfrm rot="-5400000">
            <a:off x="4783350" y="3149400"/>
            <a:ext cx="191400" cy="18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1"/>
          <p:cNvSpPr/>
          <p:nvPr/>
        </p:nvSpPr>
        <p:spPr>
          <a:xfrm rot="-5400000">
            <a:off x="4783350" y="4212325"/>
            <a:ext cx="191400" cy="18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"/>
          <p:cNvSpPr txBox="1"/>
          <p:nvPr/>
        </p:nvSpPr>
        <p:spPr>
          <a:xfrm>
            <a:off x="5232925" y="2036875"/>
            <a:ext cx="22827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Lote 1</a:t>
            </a:r>
            <a:endParaRPr sz="1600" b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Prioritária: 529 (AP e PA)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Reserva: 142 (PA)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3" name="Google Shape;453;p31"/>
          <p:cNvSpPr txBox="1"/>
          <p:nvPr/>
        </p:nvSpPr>
        <p:spPr>
          <a:xfrm>
            <a:off x="5232925" y="3061850"/>
            <a:ext cx="23106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Lote 2</a:t>
            </a:r>
            <a:endParaRPr sz="1600" b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Prioritária: 526 (AC e AM)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Reserva: 131 (AC e AM)</a:t>
            </a:r>
            <a:endParaRPr sz="11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4" name="Google Shape;454;p31"/>
          <p:cNvSpPr txBox="1"/>
          <p:nvPr/>
        </p:nvSpPr>
        <p:spPr>
          <a:xfrm>
            <a:off x="5232925" y="4003400"/>
            <a:ext cx="2371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600" b="1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Lote 3</a:t>
            </a:r>
            <a:endParaRPr sz="1600" b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Prioritária: 341 (BA, MA e PB)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Reserva: 153 (BA)</a:t>
            </a:r>
            <a:endParaRPr sz="11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6" name="Google Shape;456;p31"/>
          <p:cNvSpPr/>
          <p:nvPr/>
        </p:nvSpPr>
        <p:spPr>
          <a:xfrm rot="-5400000">
            <a:off x="5675775" y="744800"/>
            <a:ext cx="38100" cy="1956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1"/>
          <p:cNvSpPr txBox="1"/>
          <p:nvPr/>
        </p:nvSpPr>
        <p:spPr>
          <a:xfrm>
            <a:off x="6782175" y="1495800"/>
            <a:ext cx="1878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1.396 escolas prioritárias</a:t>
            </a:r>
            <a:r>
              <a:rPr lang="pt-BR" sz="1100" b="1" i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326 escolas como reserva</a:t>
            </a:r>
            <a:endParaRPr sz="1200" b="1"/>
          </a:p>
        </p:txBody>
      </p:sp>
      <p:sp>
        <p:nvSpPr>
          <p:cNvPr id="458" name="Google Shape;458;p31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326190" y="1828452"/>
            <a:ext cx="193639" cy="15090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1"/>
          <p:cNvSpPr txBox="1"/>
          <p:nvPr/>
        </p:nvSpPr>
        <p:spPr>
          <a:xfrm>
            <a:off x="617665" y="1758900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Publicação do Edital (08/05)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68" name="Google Shape;468;p31"/>
          <p:cNvSpPr txBox="1"/>
          <p:nvPr/>
        </p:nvSpPr>
        <p:spPr>
          <a:xfrm>
            <a:off x="610695" y="2708931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Contratação dos fornecedores (Novembro/2024)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328624" y="2213462"/>
            <a:ext cx="179700" cy="150300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1"/>
          <p:cNvSpPr txBox="1"/>
          <p:nvPr/>
        </p:nvSpPr>
        <p:spPr>
          <a:xfrm>
            <a:off x="610696" y="3240191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Implantação finalizada: escolas conectadas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3" name="Google Shape;439;p30">
            <a:extLst>
              <a:ext uri="{FF2B5EF4-FFF2-40B4-BE49-F238E27FC236}">
                <a16:creationId xmlns:a16="http://schemas.microsoft.com/office/drawing/2014/main" id="{CD17FC34-C4C9-7257-C2B1-99EDDB322030}"/>
              </a:ext>
            </a:extLst>
          </p:cNvPr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69;p31">
            <a:extLst>
              <a:ext uri="{FF2B5EF4-FFF2-40B4-BE49-F238E27FC236}">
                <a16:creationId xmlns:a16="http://schemas.microsoft.com/office/drawing/2014/main" id="{BF3670C7-9445-0BE0-23A6-D18FF8E043CD}"/>
              </a:ext>
            </a:extLst>
          </p:cNvPr>
          <p:cNvSpPr/>
          <p:nvPr/>
        </p:nvSpPr>
        <p:spPr>
          <a:xfrm>
            <a:off x="328623" y="3237980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68;p31">
            <a:extLst>
              <a:ext uri="{FF2B5EF4-FFF2-40B4-BE49-F238E27FC236}">
                <a16:creationId xmlns:a16="http://schemas.microsoft.com/office/drawing/2014/main" id="{702DA5E5-B534-AFE8-429B-D364B57038CA}"/>
              </a:ext>
            </a:extLst>
          </p:cNvPr>
          <p:cNvSpPr txBox="1"/>
          <p:nvPr/>
        </p:nvSpPr>
        <p:spPr>
          <a:xfrm>
            <a:off x="610695" y="221409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Previsto; Divulgação do resultado: 30/08</a:t>
            </a: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" name="Google Shape;461;p31">
            <a:extLst>
              <a:ext uri="{FF2B5EF4-FFF2-40B4-BE49-F238E27FC236}">
                <a16:creationId xmlns:a16="http://schemas.microsoft.com/office/drawing/2014/main" id="{1F5415DC-B062-5D11-7381-F2571E0354A0}"/>
              </a:ext>
            </a:extLst>
          </p:cNvPr>
          <p:cNvSpPr/>
          <p:nvPr/>
        </p:nvSpPr>
        <p:spPr>
          <a:xfrm>
            <a:off x="328723" y="2730086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8476B1-E7CB-0FA2-A3B5-93B691DE8FC2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50;p31">
            <a:extLst>
              <a:ext uri="{FF2B5EF4-FFF2-40B4-BE49-F238E27FC236}">
                <a16:creationId xmlns:a16="http://schemas.microsoft.com/office/drawing/2014/main" id="{B694279D-6300-7D2F-59C6-5758A23EF168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3CC2270A-FA5F-A666-59E9-059B9A0DF964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8D3C946C-FB33-867B-63A3-DB643CAC743C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F1E6F88F-50B4-7E18-5B78-82488794AA12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LEI 14.172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A3F50D99-05C6-7AF4-537C-1F0EA5DD618B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CB18F769-A220-CD1B-B0AE-3452F51652AF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0D476E9B-8897-4BD4-AB10-23054C8ABA50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0EE19E7F-3819-F037-AA06-237EC3194A30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80A76A2A-3CA7-1F7A-8C4B-A30DDDAC59BE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28AABCF5-170C-8447-773A-283166177E72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27BE50E7-E735-9267-D6D6-EC73D0E981F0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E79E97C4-6BD7-4F21-3715-6A1A534D4984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534D55BD-9D19-E191-2722-C94EB82A8E3C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3D5392C6-2A85-91DA-8573-E56580970B39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596DA264-054C-33A7-BC60-9A0A6CE45CF5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sym typeface="Comfortaa"/>
              </a:rPr>
              <a:t>Wi-fi</a:t>
            </a: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27B8BD4B-C869-3B0E-6930-A4ABE4EB14C8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2064B2EF-D037-632E-549C-BE90D85A4D59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3AAA94DA-1FD3-AB40-25E6-0B66B7E75FDF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F19DE8B3-129C-11DE-8951-95BE73FFF38E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B2884A9B-4383-B4FD-DD5C-0E7D9EA69E4E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9" name="Google Shape;250;p31">
            <a:extLst>
              <a:ext uri="{FF2B5EF4-FFF2-40B4-BE49-F238E27FC236}">
                <a16:creationId xmlns:a16="http://schemas.microsoft.com/office/drawing/2014/main" id="{E29E65F7-BA51-BAA0-183E-8ED9DBAAA4FF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9570FF16-4F73-FFCA-2F8E-201E11023DC0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04C6DD4C-806D-D80B-F827-B998D77390E7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áfico 31" descr="Documento estrutura de tópicos">
            <a:extLst>
              <a:ext uri="{FF2B5EF4-FFF2-40B4-BE49-F238E27FC236}">
                <a16:creationId xmlns:a16="http://schemas.microsoft.com/office/drawing/2014/main" id="{D6CF6F0D-0782-4E6C-F6C6-582981F1A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33" name="Google Shape;250;p31">
            <a:extLst>
              <a:ext uri="{FF2B5EF4-FFF2-40B4-BE49-F238E27FC236}">
                <a16:creationId xmlns:a16="http://schemas.microsoft.com/office/drawing/2014/main" id="{4D109505-F7AB-059A-C73A-C5705D442B7E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</p:spTree>
    <p:extLst>
      <p:ext uri="{BB962C8B-B14F-4D97-AF65-F5344CB8AC3E}">
        <p14:creationId xmlns:p14="http://schemas.microsoft.com/office/powerpoint/2010/main" val="4170837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2" descr="Logotipo, Ícon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2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2" name="Google Shape;482;p32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359975" y="1750527"/>
            <a:ext cx="117000" cy="244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328724" y="27440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2"/>
          <p:cNvSpPr/>
          <p:nvPr/>
        </p:nvSpPr>
        <p:spPr>
          <a:xfrm>
            <a:off x="321754" y="3258288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"/>
          <p:cNvSpPr txBox="1"/>
          <p:nvPr/>
        </p:nvSpPr>
        <p:spPr>
          <a:xfrm>
            <a:off x="631605" y="1732038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Lista de escolas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88" name="Google Shape;488;p32"/>
          <p:cNvSpPr txBox="1"/>
          <p:nvPr/>
        </p:nvSpPr>
        <p:spPr>
          <a:xfrm>
            <a:off x="631605" y="2290136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Publicação do edital no CGFUST (Agosto/2024)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9" name="Google Shape;489;p32"/>
          <p:cNvSpPr txBox="1"/>
          <p:nvPr/>
        </p:nvSpPr>
        <p:spPr>
          <a:xfrm>
            <a:off x="631605" y="2705291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Clr>
                <a:schemeClr val="dk1"/>
              </a:buClr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Comunicação com as redes (Outubro/2024)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91" name="Google Shape;491;p32"/>
          <p:cNvSpPr txBox="1"/>
          <p:nvPr/>
        </p:nvSpPr>
        <p:spPr>
          <a:xfrm>
            <a:off x="617666" y="322467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Publicação do resultado final.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92" name="Google Shape;492;p32"/>
          <p:cNvSpPr/>
          <p:nvPr/>
        </p:nvSpPr>
        <p:spPr>
          <a:xfrm>
            <a:off x="328624" y="22901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2"/>
          <p:cNvSpPr/>
          <p:nvPr/>
        </p:nvSpPr>
        <p:spPr>
          <a:xfrm>
            <a:off x="4858949" y="1562685"/>
            <a:ext cx="4148775" cy="1331641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5" name="Google Shape;495;p32"/>
          <p:cNvCxnSpPr>
            <a:cxnSpLocks/>
            <a:endCxn id="494" idx="1"/>
          </p:cNvCxnSpPr>
          <p:nvPr/>
        </p:nvCxnSpPr>
        <p:spPr>
          <a:xfrm>
            <a:off x="1614055" y="1801091"/>
            <a:ext cx="3244894" cy="42741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2"/>
          <p:cNvSpPr txBox="1"/>
          <p:nvPr/>
        </p:nvSpPr>
        <p:spPr>
          <a:xfrm>
            <a:off x="4715434" y="1730580"/>
            <a:ext cx="1852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37.067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na lista definitiva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32"/>
          <p:cNvSpPr txBox="1"/>
          <p:nvPr/>
        </p:nvSpPr>
        <p:spPr>
          <a:xfrm>
            <a:off x="6693243" y="1605257"/>
            <a:ext cx="2211199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6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Foram retiradas da lista:</a:t>
            </a:r>
            <a:endParaRPr sz="6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800"/>
              <a:buFont typeface="Raleway"/>
              <a:buChar char="●"/>
            </a:pPr>
            <a:r>
              <a:rPr lang="pt-BR" sz="6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só com matrículas de creche</a:t>
            </a:r>
            <a:endParaRPr sz="6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800"/>
              <a:buFont typeface="Raleway"/>
              <a:buChar char="●"/>
            </a:pPr>
            <a:r>
              <a:rPr lang="pt-BR" sz="6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atendidas por outras políticas (</a:t>
            </a:r>
            <a:r>
              <a:rPr lang="pt-BR" sz="6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Gesac</a:t>
            </a:r>
            <a:r>
              <a:rPr lang="pt-BR" sz="6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, PBLE, RNP, Outros)</a:t>
            </a:r>
            <a:endParaRPr sz="6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279400">
              <a:lnSpc>
                <a:spcPct val="150000"/>
              </a:lnSpc>
              <a:buClr>
                <a:srgbClr val="3B3B3B"/>
              </a:buClr>
              <a:buSzPts val="800"/>
              <a:buFont typeface="Courier New"/>
              <a:buChar char="o"/>
            </a:pPr>
            <a:r>
              <a:rPr lang="pt-BR" sz="600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Mantidas escolas atendidas no PBLE pela operadora Oi</a:t>
            </a:r>
          </a:p>
          <a:p>
            <a:pPr marL="457200" indent="-279400">
              <a:lnSpc>
                <a:spcPct val="150000"/>
              </a:lnSpc>
              <a:buClr>
                <a:srgbClr val="3B3B3B"/>
              </a:buClr>
              <a:buSzPts val="800"/>
              <a:buFont typeface="Raleway"/>
              <a:buChar char="●"/>
            </a:pPr>
            <a:r>
              <a:rPr lang="pt-BR" sz="600">
                <a:solidFill>
                  <a:srgbClr val="3B3B3B"/>
                </a:solidFill>
                <a:latin typeface="Raleway"/>
                <a:sym typeface="Raleway"/>
              </a:rPr>
              <a:t>Escolas que já estão nos parâmetros adequados</a:t>
            </a:r>
          </a:p>
          <a:p>
            <a:pPr marL="457200" indent="-279400">
              <a:lnSpc>
                <a:spcPct val="150000"/>
              </a:lnSpc>
              <a:buClr>
                <a:srgbClr val="3B3B3B"/>
              </a:buClr>
              <a:buSzPts val="800"/>
              <a:buFont typeface="Raleway"/>
              <a:buChar char="●"/>
            </a:pPr>
            <a:r>
              <a:rPr lang="pt-BR" sz="600">
                <a:solidFill>
                  <a:srgbClr val="3B3B3B"/>
                </a:solidFill>
                <a:latin typeface="Raleway"/>
              </a:rPr>
              <a:t>Escolas com </a:t>
            </a:r>
            <a:r>
              <a:rPr lang="pt-BR" sz="600" err="1">
                <a:solidFill>
                  <a:srgbClr val="3B3B3B"/>
                </a:solidFill>
                <a:latin typeface="Raleway"/>
              </a:rPr>
              <a:t>Wifi</a:t>
            </a:r>
            <a:r>
              <a:rPr lang="pt-BR" sz="600">
                <a:solidFill>
                  <a:srgbClr val="3B3B3B"/>
                </a:solidFill>
                <a:latin typeface="Raleway"/>
              </a:rPr>
              <a:t> (segundo a informação qualificada do monitoramento do PDDE)</a:t>
            </a:r>
          </a:p>
        </p:txBody>
      </p:sp>
      <p:sp>
        <p:nvSpPr>
          <p:cNvPr id="498" name="Google Shape;498;p32"/>
          <p:cNvSpPr/>
          <p:nvPr/>
        </p:nvSpPr>
        <p:spPr>
          <a:xfrm>
            <a:off x="321754" y="3768639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"/>
          <p:cNvSpPr txBox="1"/>
          <p:nvPr/>
        </p:nvSpPr>
        <p:spPr>
          <a:xfrm>
            <a:off x="631605" y="3769874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Implantação finalizada: escolas conectadas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3" name="Google Shape;439;p30">
            <a:extLst>
              <a:ext uri="{FF2B5EF4-FFF2-40B4-BE49-F238E27FC236}">
                <a16:creationId xmlns:a16="http://schemas.microsoft.com/office/drawing/2014/main" id="{5789A9AE-82C8-7D9E-2EC0-33EC376FF9FA}"/>
              </a:ext>
            </a:extLst>
          </p:cNvPr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94;p32">
            <a:extLst>
              <a:ext uri="{FF2B5EF4-FFF2-40B4-BE49-F238E27FC236}">
                <a16:creationId xmlns:a16="http://schemas.microsoft.com/office/drawing/2014/main" id="{F30A777A-93DC-746F-17D9-0D1C2D597C5D}"/>
              </a:ext>
            </a:extLst>
          </p:cNvPr>
          <p:cNvSpPr/>
          <p:nvPr/>
        </p:nvSpPr>
        <p:spPr>
          <a:xfrm>
            <a:off x="4858949" y="3061901"/>
            <a:ext cx="4148775" cy="1331641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495;p32">
            <a:extLst>
              <a:ext uri="{FF2B5EF4-FFF2-40B4-BE49-F238E27FC236}">
                <a16:creationId xmlns:a16="http://schemas.microsoft.com/office/drawing/2014/main" id="{486DFE86-D05F-9EC7-A361-A94FB4721D3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888124" y="3292920"/>
            <a:ext cx="1970825" cy="42783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496;p32">
            <a:extLst>
              <a:ext uri="{FF2B5EF4-FFF2-40B4-BE49-F238E27FC236}">
                <a16:creationId xmlns:a16="http://schemas.microsoft.com/office/drawing/2014/main" id="{7891912B-D0B2-7AC4-57E7-44C86FE301E7}"/>
              </a:ext>
            </a:extLst>
          </p:cNvPr>
          <p:cNvSpPr txBox="1"/>
          <p:nvPr/>
        </p:nvSpPr>
        <p:spPr>
          <a:xfrm>
            <a:off x="4715434" y="3333702"/>
            <a:ext cx="18525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15.436</a:t>
            </a:r>
            <a:endParaRPr lang="pt-BR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únicas com proposta e com adesão das secretarias de educação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00FD035-4532-43E6-92F5-02717A3EAD8D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10103" y="3426281"/>
          <a:ext cx="2194339" cy="681054"/>
        </p:xfrm>
        <a:graphic>
          <a:graphicData uri="http://schemas.openxmlformats.org/drawingml/2006/table">
            <a:tbl>
              <a:tblPr>
                <a:tableStyleId>{84FD0341-658B-4BD5-9250-376AA768F0C8}</a:tableStyleId>
              </a:tblPr>
              <a:tblGrid>
                <a:gridCol w="694555">
                  <a:extLst>
                    <a:ext uri="{9D8B030D-6E8A-4147-A177-3AD203B41FA5}">
                      <a16:colId xmlns:a16="http://schemas.microsoft.com/office/drawing/2014/main" val="3594508139"/>
                    </a:ext>
                  </a:extLst>
                </a:gridCol>
                <a:gridCol w="545793">
                  <a:extLst>
                    <a:ext uri="{9D8B030D-6E8A-4147-A177-3AD203B41FA5}">
                      <a16:colId xmlns:a16="http://schemas.microsoft.com/office/drawing/2014/main" val="2610217517"/>
                    </a:ext>
                  </a:extLst>
                </a:gridCol>
                <a:gridCol w="364882">
                  <a:extLst>
                    <a:ext uri="{9D8B030D-6E8A-4147-A177-3AD203B41FA5}">
                      <a16:colId xmlns:a16="http://schemas.microsoft.com/office/drawing/2014/main" val="3646589702"/>
                    </a:ext>
                  </a:extLst>
                </a:gridCol>
                <a:gridCol w="589109">
                  <a:extLst>
                    <a:ext uri="{9D8B030D-6E8A-4147-A177-3AD203B41FA5}">
                      <a16:colId xmlns:a16="http://schemas.microsoft.com/office/drawing/2014/main" val="728852401"/>
                    </a:ext>
                  </a:extLst>
                </a:gridCol>
              </a:tblGrid>
              <a:tr h="155898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STATUS SELEÇÃO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Nº DE ESCOLAS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VALOR MÉDIO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90957"/>
                  </a:ext>
                </a:extLst>
              </a:tr>
              <a:tr h="15589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Sem proposta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21.631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R$             54 mil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923289"/>
                  </a:ext>
                </a:extLst>
              </a:tr>
              <a:tr h="15589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Com proposta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15.436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R$             43 mil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16432"/>
                  </a:ext>
                </a:extLst>
              </a:tr>
              <a:tr h="15589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37.067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R$             49 mil 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75179"/>
                  </a:ext>
                </a:extLst>
              </a:tr>
            </a:tbl>
          </a:graphicData>
        </a:graphic>
      </p:graphicFrame>
      <p:sp>
        <p:nvSpPr>
          <p:cNvPr id="12" name="Google Shape;488;p32">
            <a:extLst>
              <a:ext uri="{FF2B5EF4-FFF2-40B4-BE49-F238E27FC236}">
                <a16:creationId xmlns:a16="http://schemas.microsoft.com/office/drawing/2014/main" id="{35CAC384-7136-DD35-D22B-3C0FF6DDE79B}"/>
              </a:ext>
            </a:extLst>
          </p:cNvPr>
          <p:cNvSpPr txBox="1"/>
          <p:nvPr/>
        </p:nvSpPr>
        <p:spPr>
          <a:xfrm>
            <a:off x="6699543" y="3143058"/>
            <a:ext cx="2162373" cy="22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7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Valor de referência médio por status de seleção das escolas </a:t>
            </a:r>
            <a:endParaRPr lang="pt-BR" sz="700" b="1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3" name="Google Shape;488;p32">
            <a:extLst>
              <a:ext uri="{FF2B5EF4-FFF2-40B4-BE49-F238E27FC236}">
                <a16:creationId xmlns:a16="http://schemas.microsoft.com/office/drawing/2014/main" id="{3ADEE8B8-CCE0-6514-B28A-AABAE4E8D88E}"/>
              </a:ext>
            </a:extLst>
          </p:cNvPr>
          <p:cNvSpPr txBox="1"/>
          <p:nvPr/>
        </p:nvSpPr>
        <p:spPr>
          <a:xfrm>
            <a:off x="6661491" y="4164039"/>
            <a:ext cx="2162373" cy="19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6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As 15 mil escolhas possuem um valor de referência abaixo da média em relação à lista total das 37 mil..</a:t>
            </a:r>
            <a:endParaRPr lang="pt-BR" sz="6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pic>
        <p:nvPicPr>
          <p:cNvPr id="15" name="Gráfico 14" descr="Seta para Direita estrutura de tópicos">
            <a:extLst>
              <a:ext uri="{FF2B5EF4-FFF2-40B4-BE49-F238E27FC236}">
                <a16:creationId xmlns:a16="http://schemas.microsoft.com/office/drawing/2014/main" id="{D1743FA0-F1F3-6A72-2A38-D335A2AA1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0069" y="3625305"/>
            <a:ext cx="293670" cy="29367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F409B52-70CE-8234-1AF8-2A2FCA39D63A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250;p31">
            <a:extLst>
              <a:ext uri="{FF2B5EF4-FFF2-40B4-BE49-F238E27FC236}">
                <a16:creationId xmlns:a16="http://schemas.microsoft.com/office/drawing/2014/main" id="{5BA60ACC-85F7-2467-6187-9BE8DF112491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5" name="Google Shape;250;p31">
            <a:extLst>
              <a:ext uri="{FF2B5EF4-FFF2-40B4-BE49-F238E27FC236}">
                <a16:creationId xmlns:a16="http://schemas.microsoft.com/office/drawing/2014/main" id="{DB19C249-5B55-BCA4-1BE1-C880F20DFA6D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C4AC108D-E6CA-3BE5-43D7-8AC9320C033F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2A054C40-3DF3-837A-9AE9-3441F588BAE6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LEI 14.172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9FCCF88B-2D77-DA34-2BFF-0C0EC3E37227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EF4DA05B-A750-9090-C4F6-709F40C3AB2B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DD607151-8775-9367-AE02-126778F5E34D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69EFDBFD-55A7-433C-C10C-C549B9874310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B8FD29F2-A419-9677-1F97-A4B208BB91BA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DCB4A816-3496-FE7E-B364-9D25442CEEAD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C0DD6E78-9789-CB83-5D3F-7922FCD36D66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FB3BE38E-3FD6-5457-F790-642733E0FD30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1F8324F9-F82F-DAC7-E17E-B27FA0E160AA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0C6A3C3F-F953-7DB9-4D98-FFC105E0AEB2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7B0ED2FA-725D-F655-333E-CBFA2D422EE3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chemeClr val="tx1"/>
                </a:solidFill>
                <a:latin typeface="Raleway"/>
                <a:sym typeface="Comfortaa"/>
              </a:rPr>
              <a:t>Wi-fi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2959DCD3-02E0-0993-2BCF-0056F84E2158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9FD91701-CFEB-5A66-D7EF-85B02ECE2AFE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B7293587-582F-CAC1-2CC2-9EE39B3B14C2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9" name="Google Shape;250;p31">
            <a:extLst>
              <a:ext uri="{FF2B5EF4-FFF2-40B4-BE49-F238E27FC236}">
                <a16:creationId xmlns:a16="http://schemas.microsoft.com/office/drawing/2014/main" id="{34076619-975F-DB0C-4B78-66CF020F0D91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D95E91BF-B27E-97AB-7DA8-6A9776A3D91F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F3241389-17D4-5260-4052-A9582236D9D6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250;p31">
            <a:extLst>
              <a:ext uri="{FF2B5EF4-FFF2-40B4-BE49-F238E27FC236}">
                <a16:creationId xmlns:a16="http://schemas.microsoft.com/office/drawing/2014/main" id="{0A786689-DE73-B7DC-376D-0162C08AC8B1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92C5AD7E-7CC7-35F5-A82F-A74274AEBD8B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áfico 33" descr="Documento estrutura de tópicos">
            <a:extLst>
              <a:ext uri="{FF2B5EF4-FFF2-40B4-BE49-F238E27FC236}">
                <a16:creationId xmlns:a16="http://schemas.microsoft.com/office/drawing/2014/main" id="{DB0C4140-E15F-C268-5B71-CC0B30267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35" name="Google Shape;250;p31">
            <a:extLst>
              <a:ext uri="{FF2B5EF4-FFF2-40B4-BE49-F238E27FC236}">
                <a16:creationId xmlns:a16="http://schemas.microsoft.com/office/drawing/2014/main" id="{1E47D2A9-EA16-BCDA-90E0-C00E3AEB3DA1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</p:spTree>
    <p:extLst>
      <p:ext uri="{BB962C8B-B14F-4D97-AF65-F5344CB8AC3E}">
        <p14:creationId xmlns:p14="http://schemas.microsoft.com/office/powerpoint/2010/main" val="3936900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33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3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7" name="Google Shape;507;p33"/>
          <p:cNvSpPr/>
          <p:nvPr/>
        </p:nvSpPr>
        <p:spPr>
          <a:xfrm>
            <a:off x="359975" y="1750525"/>
            <a:ext cx="117000" cy="12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3"/>
          <p:cNvSpPr txBox="1"/>
          <p:nvPr/>
        </p:nvSpPr>
        <p:spPr>
          <a:xfrm>
            <a:off x="631605" y="1780413"/>
            <a:ext cx="334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Lista de escolas previstas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9" name="Google Shape;509;p33"/>
          <p:cNvSpPr/>
          <p:nvPr/>
        </p:nvSpPr>
        <p:spPr>
          <a:xfrm>
            <a:off x="328724" y="27440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3"/>
          <p:cNvSpPr txBox="1"/>
          <p:nvPr/>
        </p:nvSpPr>
        <p:spPr>
          <a:xfrm>
            <a:off x="631605" y="2301836"/>
            <a:ext cx="334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Escolas atendidas</a:t>
            </a:r>
            <a:endParaRPr sz="900" i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>
            <a:off x="328624" y="22901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 txBox="1"/>
          <p:nvPr/>
        </p:nvSpPr>
        <p:spPr>
          <a:xfrm>
            <a:off x="631605" y="2749886"/>
            <a:ext cx="334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Escolas adequadas ao parâmetro</a:t>
            </a:r>
            <a:endParaRPr sz="900" i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4018825" y="1473925"/>
            <a:ext cx="2216400" cy="12540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3"/>
          <p:cNvSpPr txBox="1"/>
          <p:nvPr/>
        </p:nvSpPr>
        <p:spPr>
          <a:xfrm>
            <a:off x="4367255" y="1585225"/>
            <a:ext cx="16233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7.550</a:t>
            </a:r>
            <a:endParaRPr sz="23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com </a:t>
            </a:r>
            <a:endParaRPr lang="pt-BR"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atendimento concluído</a:t>
            </a:r>
            <a:endParaRPr lang="pt-PT" sz="1200" b="1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4018825" y="2910425"/>
            <a:ext cx="2216400" cy="1254000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 txBox="1"/>
          <p:nvPr/>
        </p:nvSpPr>
        <p:spPr>
          <a:xfrm>
            <a:off x="4315372" y="3021725"/>
            <a:ext cx="16233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FECE2F"/>
                </a:solidFill>
                <a:latin typeface="Raleway"/>
                <a:ea typeface="Raleway"/>
                <a:cs typeface="Raleway"/>
                <a:sym typeface="Raleway"/>
              </a:rPr>
              <a:t>4.841</a:t>
            </a:r>
            <a:endParaRPr sz="2300" b="1">
              <a:solidFill>
                <a:srgbClr val="FECE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que ainda serão conectadas (sem cronograma)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518" name="Google Shape;518;p33"/>
          <p:cNvGraphicFramePr/>
          <p:nvPr>
            <p:extLst>
              <p:ext uri="{D42A27DB-BD31-4B8C-83A1-F6EECF244321}">
                <p14:modId xmlns:p14="http://schemas.microsoft.com/office/powerpoint/2010/main" val="4192737876"/>
              </p:ext>
            </p:extLst>
          </p:nvPr>
        </p:nvGraphicFramePr>
        <p:xfrm>
          <a:off x="6425000" y="1563738"/>
          <a:ext cx="2395900" cy="101518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6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chemeClr val="bg1"/>
                          </a:solidFill>
                          <a:sym typeface="Raleway"/>
                        </a:rPr>
                        <a:t>Velocidade contratada</a:t>
                      </a:r>
                      <a:endParaRPr sz="800" b="1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chemeClr val="bg1"/>
                          </a:solidFill>
                          <a:sym typeface="Raleway"/>
                        </a:rPr>
                        <a:t># escolas</a:t>
                      </a:r>
                      <a:endParaRPr sz="800" b="1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20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4776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30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334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40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1392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40 Mbps + roteador Wi-Fi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1048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9" name="Google Shape;519;p33"/>
          <p:cNvGraphicFramePr/>
          <p:nvPr>
            <p:extLst>
              <p:ext uri="{D42A27DB-BD31-4B8C-83A1-F6EECF244321}">
                <p14:modId xmlns:p14="http://schemas.microsoft.com/office/powerpoint/2010/main" val="706880314"/>
              </p:ext>
            </p:extLst>
          </p:nvPr>
        </p:nvGraphicFramePr>
        <p:xfrm>
          <a:off x="6425000" y="3024300"/>
          <a:ext cx="2395900" cy="101518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6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chemeClr val="bg1"/>
                          </a:solidFill>
                          <a:sym typeface="Raleway"/>
                        </a:rPr>
                        <a:t>Velocidade planejada</a:t>
                      </a:r>
                      <a:endParaRPr sz="800" b="1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chemeClr val="bg1"/>
                          </a:solidFill>
                          <a:sym typeface="Raleway"/>
                        </a:rPr>
                        <a:t># escolas</a:t>
                      </a:r>
                      <a:endParaRPr sz="800" b="1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20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4359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30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44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40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196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sym typeface="Raleway"/>
                        </a:rPr>
                        <a:t>40 Mbps + roteador Wi-Fi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0">
                          <a:solidFill>
                            <a:schemeClr val="tx1"/>
                          </a:solidFill>
                          <a:sym typeface="Raleway"/>
                        </a:rPr>
                        <a:t>242</a:t>
                      </a:r>
                      <a:endParaRPr sz="800" b="0"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080BCCB1-A04D-0B7A-F35E-308B4738DC17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250;p31">
            <a:extLst>
              <a:ext uri="{FF2B5EF4-FFF2-40B4-BE49-F238E27FC236}">
                <a16:creationId xmlns:a16="http://schemas.microsoft.com/office/drawing/2014/main" id="{1A65ED86-3402-8C69-18C3-136FECD29D36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4" name="Google Shape;250;p31">
            <a:extLst>
              <a:ext uri="{FF2B5EF4-FFF2-40B4-BE49-F238E27FC236}">
                <a16:creationId xmlns:a16="http://schemas.microsoft.com/office/drawing/2014/main" id="{D4805966-76DD-FF0B-71A6-8702DF987965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" name="Google Shape;250;p31">
            <a:extLst>
              <a:ext uri="{FF2B5EF4-FFF2-40B4-BE49-F238E27FC236}">
                <a16:creationId xmlns:a16="http://schemas.microsoft.com/office/drawing/2014/main" id="{EAD1183E-4CCE-2EB7-CD57-3C4C57786519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D702D19B-9631-E2A1-220C-45A53CD72A10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LEI 14.172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34956405-E22C-71E5-B440-FFB70232D6F0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7F41EBA4-F46E-1A2B-BDA2-83588248B94D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9" name="Google Shape;250;p31">
            <a:extLst>
              <a:ext uri="{FF2B5EF4-FFF2-40B4-BE49-F238E27FC236}">
                <a16:creationId xmlns:a16="http://schemas.microsoft.com/office/drawing/2014/main" id="{11AC6A3E-C282-DC95-CEA2-5DA2411FFAD3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65C0E918-C810-F818-2045-1F01536C2DAB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C2883183-8E86-F936-81FD-FECB2F210656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A6350D1F-57C5-99CD-38F1-7ACB1832EBEC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6CBE5837-448B-F55A-3286-2B81333F9DB0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3893AE66-ED76-27F1-30E2-FF957B920B96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7A83AFBF-48BB-1CC3-1A5B-A88761A5A831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8C384739-184A-14EB-7E9B-CD57EB33F22D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5548DEFC-C3C2-942D-191C-51838C6E1360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Wi-fi</a:t>
            </a: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CC62BD6C-56CB-7C5D-5A8A-628837DC9711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FD1AE967-CE86-FF73-5D22-A2C5A59D6C3B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ABEA9EAF-BFBB-68E3-96E0-F4DD787B207C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715EF66D-9278-AB10-F05A-EA818926E7D1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E8F67803-A34C-BCFD-C9BC-5A130A589090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0C14EC86-A5C4-19D5-8582-F34F61584600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E442929F-4F73-1DBE-A4CF-FE62153AD2AC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DB75A0CC-1759-28D2-BE91-AEAC432237D8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áfico 25" descr="Documento estrutura de tópicos">
            <a:extLst>
              <a:ext uri="{FF2B5EF4-FFF2-40B4-BE49-F238E27FC236}">
                <a16:creationId xmlns:a16="http://schemas.microsoft.com/office/drawing/2014/main" id="{12F6FB6E-5AE9-0394-C5B1-6F042FA27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7F29283F-E973-B8F1-E160-AF43D630A206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  <p:sp>
        <p:nvSpPr>
          <p:cNvPr id="28" name="Google Shape;482;p32">
            <a:extLst>
              <a:ext uri="{FF2B5EF4-FFF2-40B4-BE49-F238E27FC236}">
                <a16:creationId xmlns:a16="http://schemas.microsoft.com/office/drawing/2014/main" id="{B6478E0E-BBBB-431B-0444-831975BC6F5A}"/>
              </a:ext>
            </a:extLst>
          </p:cNvPr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04951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34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4"/>
          <p:cNvSpPr txBox="1"/>
          <p:nvPr/>
        </p:nvSpPr>
        <p:spPr>
          <a:xfrm>
            <a:off x="195925" y="20627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Piec 2024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34"/>
          <p:cNvSpPr/>
          <p:nvPr/>
        </p:nvSpPr>
        <p:spPr>
          <a:xfrm>
            <a:off x="359975" y="2360125"/>
            <a:ext cx="117000" cy="24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>
            <a:off x="328724" y="33536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>
            <a:off x="328724" y="3707443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4"/>
          <p:cNvSpPr txBox="1"/>
          <p:nvPr/>
        </p:nvSpPr>
        <p:spPr>
          <a:xfrm>
            <a:off x="631605" y="2341638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Portaria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abr</a:t>
            </a: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1" name="Google Shape;531;p34"/>
          <p:cNvSpPr txBox="1"/>
          <p:nvPr/>
        </p:nvSpPr>
        <p:spPr>
          <a:xfrm>
            <a:off x="631605" y="289973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Preenchimento das redes no SIMEC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mai</a:t>
            </a: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2" name="Google Shape;532;p34"/>
          <p:cNvSpPr txBox="1"/>
          <p:nvPr/>
        </p:nvSpPr>
        <p:spPr>
          <a:xfrm>
            <a:off x="631605" y="3314891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Realização do PAF pelas escolas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3" name="Google Shape;533;p34"/>
          <p:cNvSpPr txBox="1"/>
          <p:nvPr/>
        </p:nvSpPr>
        <p:spPr>
          <a:xfrm>
            <a:off x="631605" y="372058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enviadas ao FNDE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328624" y="23601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328624" y="28997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>
            <a:off x="328624" y="4126243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4"/>
          <p:cNvSpPr txBox="1"/>
          <p:nvPr/>
        </p:nvSpPr>
        <p:spPr>
          <a:xfrm>
            <a:off x="631505" y="4139385"/>
            <a:ext cx="3343800" cy="44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Escolas pagas</a:t>
            </a: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Out/2024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328624" y="4558168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4"/>
          <p:cNvSpPr txBox="1"/>
          <p:nvPr/>
        </p:nvSpPr>
        <p:spPr>
          <a:xfrm>
            <a:off x="631505" y="4571310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Prestação de contas pela escola (PDDE Qualidade)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2025 (a definir)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34"/>
          <p:cNvSpPr txBox="1"/>
          <p:nvPr/>
        </p:nvSpPr>
        <p:spPr>
          <a:xfrm>
            <a:off x="195925" y="1137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p34"/>
          <p:cNvSpPr txBox="1"/>
          <p:nvPr/>
        </p:nvSpPr>
        <p:spPr>
          <a:xfrm>
            <a:off x="195925" y="140437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Piec 2023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359975" y="1664050"/>
            <a:ext cx="117000" cy="3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4"/>
          <p:cNvSpPr txBox="1"/>
          <p:nvPr/>
        </p:nvSpPr>
        <p:spPr>
          <a:xfrm>
            <a:off x="631605" y="1645563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Prestação de contas pela escola (PDDE Qualidade)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328624" y="1664052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4"/>
          <p:cNvSpPr/>
          <p:nvPr/>
        </p:nvSpPr>
        <p:spPr>
          <a:xfrm>
            <a:off x="4216525" y="1404375"/>
            <a:ext cx="2216400" cy="911601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4"/>
          <p:cNvSpPr txBox="1"/>
          <p:nvPr/>
        </p:nvSpPr>
        <p:spPr>
          <a:xfrm>
            <a:off x="4330744" y="1394185"/>
            <a:ext cx="1972200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28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2400" b="1">
                <a:solidFill>
                  <a:srgbClr val="00B050"/>
                </a:solidFill>
                <a:latin typeface="Raleway"/>
                <a:sym typeface="Raleway"/>
              </a:rPr>
              <a:t>96 mil</a:t>
            </a:r>
            <a:endParaRPr lang="pt-BR" sz="2400" b="1">
              <a:solidFill>
                <a:srgbClr val="00B050"/>
              </a:solidFill>
              <a:latin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pagas na Piec 2023</a:t>
            </a:r>
            <a:endParaRPr lang="pt-PT"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4216525" y="2729365"/>
            <a:ext cx="2216400" cy="91160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548" name="Google Shape;548;p34"/>
          <p:cNvSpPr txBox="1"/>
          <p:nvPr/>
        </p:nvSpPr>
        <p:spPr>
          <a:xfrm>
            <a:off x="4375798" y="2765623"/>
            <a:ext cx="188209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rPr>
              <a:t>103 mil</a:t>
            </a:r>
            <a:endParaRPr sz="1600" b="1">
              <a:solidFill>
                <a:srgbClr val="00B05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aptas (FNDE) para a Piec 2024 (estimativa </a:t>
            </a:r>
            <a:r>
              <a:rPr lang="pt-BR" sz="70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pré</a:t>
            </a:r>
            <a:r>
              <a:rPr lang="pt-BR" sz="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prestação de contas)</a:t>
            </a:r>
            <a:endParaRPr sz="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49" name="Google Shape;549;p34"/>
          <p:cNvCxnSpPr>
            <a:cxnSpLocks/>
            <a:endCxn id="547" idx="1"/>
          </p:cNvCxnSpPr>
          <p:nvPr/>
        </p:nvCxnSpPr>
        <p:spPr>
          <a:xfrm flipV="1">
            <a:off x="2141034" y="3185166"/>
            <a:ext cx="2075491" cy="59742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34"/>
          <p:cNvCxnSpPr>
            <a:cxnSpLocks/>
            <a:endCxn id="545" idx="1"/>
          </p:cNvCxnSpPr>
          <p:nvPr/>
        </p:nvCxnSpPr>
        <p:spPr>
          <a:xfrm>
            <a:off x="3391525" y="1709775"/>
            <a:ext cx="825000" cy="15040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49;p34">
            <a:extLst>
              <a:ext uri="{FF2B5EF4-FFF2-40B4-BE49-F238E27FC236}">
                <a16:creationId xmlns:a16="http://schemas.microsoft.com/office/drawing/2014/main" id="{DB8F9E98-8EF8-AC35-CDC9-DAE7F02358D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035151" y="4218834"/>
            <a:ext cx="2181374" cy="3593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545;p34">
            <a:extLst>
              <a:ext uri="{FF2B5EF4-FFF2-40B4-BE49-F238E27FC236}">
                <a16:creationId xmlns:a16="http://schemas.microsoft.com/office/drawing/2014/main" id="{176A98AC-8864-91EC-6154-4EBE3B5BC1E4}"/>
              </a:ext>
            </a:extLst>
          </p:cNvPr>
          <p:cNvSpPr/>
          <p:nvPr/>
        </p:nvSpPr>
        <p:spPr>
          <a:xfrm>
            <a:off x="4216525" y="3857744"/>
            <a:ext cx="3343800" cy="79404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46;p34">
            <a:extLst>
              <a:ext uri="{FF2B5EF4-FFF2-40B4-BE49-F238E27FC236}">
                <a16:creationId xmlns:a16="http://schemas.microsoft.com/office/drawing/2014/main" id="{08578FBC-43E7-B1DF-0B41-87DC0B31E9E8}"/>
              </a:ext>
            </a:extLst>
          </p:cNvPr>
          <p:cNvSpPr txBox="1"/>
          <p:nvPr/>
        </p:nvSpPr>
        <p:spPr>
          <a:xfrm>
            <a:off x="4216425" y="3905754"/>
            <a:ext cx="1609411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2400" b="1">
                <a:solidFill>
                  <a:srgbClr val="00B050"/>
                </a:solidFill>
                <a:latin typeface="Raleway"/>
                <a:sym typeface="Raleway"/>
              </a:rPr>
              <a:t>57 mil</a:t>
            </a:r>
            <a:endParaRPr lang="pt-BR" sz="2400" b="1">
              <a:solidFill>
                <a:srgbClr val="00B050"/>
              </a:solidFill>
              <a:latin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pagas na Piec 2024</a:t>
            </a:r>
            <a:endParaRPr lang="pt-PT"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A38B33-204E-B2EB-BDCE-3FA81DA5266C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250;p31">
            <a:extLst>
              <a:ext uri="{FF2B5EF4-FFF2-40B4-BE49-F238E27FC236}">
                <a16:creationId xmlns:a16="http://schemas.microsoft.com/office/drawing/2014/main" id="{722C159F-2365-2855-1D05-DD087CAEE290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5" name="Google Shape;250;p31">
            <a:extLst>
              <a:ext uri="{FF2B5EF4-FFF2-40B4-BE49-F238E27FC236}">
                <a16:creationId xmlns:a16="http://schemas.microsoft.com/office/drawing/2014/main" id="{DD7B48C0-A962-3496-5070-921D44B676FD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90E4C2EF-13C0-572E-BB59-B6143F8E8C98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BB52D13B-105C-C8E2-C03F-696ABC51F02E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LEI 14.172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0FF7D2A7-1C56-CD3C-A133-E8D2313EECA1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250;p31">
            <a:extLst>
              <a:ext uri="{FF2B5EF4-FFF2-40B4-BE49-F238E27FC236}">
                <a16:creationId xmlns:a16="http://schemas.microsoft.com/office/drawing/2014/main" id="{9E7DE427-AF98-A89D-055C-B73BABFEA65F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F51E8CA5-6091-6667-4CA6-25A870D7B54C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30BC378B-A0FA-1DAA-9981-57FDFC5FC467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4AAA0ADF-3025-58F0-E5BF-204D1723BBF4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B245159A-0CA9-2F1C-A70E-3AB837913CC6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AEB20701-6715-D19A-3BCE-236E4A264C04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680ECDC6-F981-7116-16D2-2CAE2266C69C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B426F21E-CC36-4180-43AC-8015AC0A8623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B0EE7BA8-8F55-5CBD-9DB0-E4A86310BD9B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11C1D233-29BD-63F6-2E48-9DC8877163D2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Wi-fi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4465B7A4-2809-C317-D4EE-43E3A4F4AF1D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F9CAF36E-037C-AD92-298B-48249E5B463D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6F817016-2112-AF8B-52C3-EBA41F115FA2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2D5F918F-4759-F0AA-5A51-623BB2BEEE81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4E50B35C-9F12-41FD-0C62-565FE0CB09BB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250;p31">
            <a:extLst>
              <a:ext uri="{FF2B5EF4-FFF2-40B4-BE49-F238E27FC236}">
                <a16:creationId xmlns:a16="http://schemas.microsoft.com/office/drawing/2014/main" id="{31B34EA3-6BFC-BDAA-252A-9131483F086A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E6C9D171-5D11-6BD7-D3B7-0079971929FF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28E1838B-E592-1FF5-FF13-BC38315EF9CE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áfico 29" descr="Documento estrutura de tópicos">
            <a:extLst>
              <a:ext uri="{FF2B5EF4-FFF2-40B4-BE49-F238E27FC236}">
                <a16:creationId xmlns:a16="http://schemas.microsoft.com/office/drawing/2014/main" id="{D996EC2A-6D61-DA3D-E6C8-296B7B8E6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FC6A9C6A-74E5-C087-D647-94AACC4285B5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  <p:sp>
        <p:nvSpPr>
          <p:cNvPr id="33" name="Google Shape;546;p34">
            <a:extLst>
              <a:ext uri="{FF2B5EF4-FFF2-40B4-BE49-F238E27FC236}">
                <a16:creationId xmlns:a16="http://schemas.microsoft.com/office/drawing/2014/main" id="{D3DEAD1B-81D4-3F1C-D4CF-0C93BA20F14C}"/>
              </a:ext>
            </a:extLst>
          </p:cNvPr>
          <p:cNvSpPr txBox="1"/>
          <p:nvPr/>
        </p:nvSpPr>
        <p:spPr>
          <a:xfrm>
            <a:off x="5777539" y="3924409"/>
            <a:ext cx="178278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2400" b="1">
                <a:solidFill>
                  <a:srgbClr val="00B050"/>
                </a:solidFill>
                <a:latin typeface="Raleway"/>
                <a:sym typeface="Raleway"/>
              </a:rPr>
              <a:t>R$173 MM</a:t>
            </a:r>
            <a:endParaRPr lang="pt-PT"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Google Shape;482;p32">
            <a:extLst>
              <a:ext uri="{FF2B5EF4-FFF2-40B4-BE49-F238E27FC236}">
                <a16:creationId xmlns:a16="http://schemas.microsoft.com/office/drawing/2014/main" id="{4A67511A-248C-6C9C-EB9B-07BA56525EF1}"/>
              </a:ext>
            </a:extLst>
          </p:cNvPr>
          <p:cNvSpPr txBox="1"/>
          <p:nvPr/>
        </p:nvSpPr>
        <p:spPr>
          <a:xfrm>
            <a:off x="4199002" y="114771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45753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CA156F7-AA0C-A96B-9D02-0542758FC96E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7" name="Google Shape;557;p35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5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0" name="Google Shape;560;p35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252126" y="1621406"/>
            <a:ext cx="117000" cy="69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5"/>
          <p:cNvSpPr/>
          <p:nvPr/>
        </p:nvSpPr>
        <p:spPr>
          <a:xfrm>
            <a:off x="220874" y="1621402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5"/>
          <p:cNvSpPr txBox="1"/>
          <p:nvPr/>
        </p:nvSpPr>
        <p:spPr>
          <a:xfrm>
            <a:off x="523755" y="1602929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Escolas conectadas (antes da Enec)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2023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4" name="Google Shape;564;p35"/>
          <p:cNvSpPr txBox="1"/>
          <p:nvPr/>
        </p:nvSpPr>
        <p:spPr>
          <a:xfrm>
            <a:off x="523755" y="1946612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Em andamento: Manutenção e custeio da conexão 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 i="1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pic>
        <p:nvPicPr>
          <p:cNvPr id="565" name="Google Shape;56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25" y="1950895"/>
            <a:ext cx="229500" cy="19903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5"/>
          <p:cNvSpPr/>
          <p:nvPr/>
        </p:nvSpPr>
        <p:spPr>
          <a:xfrm>
            <a:off x="4858943" y="1564332"/>
            <a:ext cx="2022600" cy="13428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7" name="Google Shape;567;p35"/>
          <p:cNvCxnSpPr>
            <a:cxnSpLocks/>
            <a:endCxn id="566" idx="1"/>
          </p:cNvCxnSpPr>
          <p:nvPr/>
        </p:nvCxnSpPr>
        <p:spPr>
          <a:xfrm>
            <a:off x="3110345" y="1716732"/>
            <a:ext cx="1748598" cy="519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8" name="Google Shape;568;p35"/>
          <p:cNvSpPr txBox="1"/>
          <p:nvPr/>
        </p:nvSpPr>
        <p:spPr>
          <a:xfrm>
            <a:off x="5129539" y="1716732"/>
            <a:ext cx="1481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1.525</a:t>
            </a:r>
            <a:endParaRPr sz="25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conectadas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9" name="Google Shape;569;p35"/>
          <p:cNvSpPr txBox="1"/>
          <p:nvPr/>
        </p:nvSpPr>
        <p:spPr>
          <a:xfrm>
            <a:off x="4859050" y="2993725"/>
            <a:ext cx="2448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Conexão terrestre: </a:t>
            </a:r>
            <a:r>
              <a:rPr lang="pt-BR" sz="12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96%</a:t>
            </a: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Conexão satelital: </a:t>
            </a:r>
            <a:r>
              <a:rPr lang="pt-BR" sz="12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4%</a:t>
            </a:r>
            <a:endParaRPr sz="12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0" name="Google Shape;570;p35"/>
          <p:cNvSpPr txBox="1"/>
          <p:nvPr/>
        </p:nvSpPr>
        <p:spPr>
          <a:xfrm>
            <a:off x="4859050" y="3609025"/>
            <a:ext cx="3961800" cy="39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1.195 mil escolas </a:t>
            </a:r>
            <a:r>
              <a:rPr lang="pt-BR" sz="12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atendem à velocidade adequada conforme os parâmetros da Resolução nº 2/</a:t>
            </a:r>
            <a:r>
              <a:rPr lang="pt-BR" sz="12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Cenec</a:t>
            </a:r>
            <a:endParaRPr sz="12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Google Shape;250;p31">
            <a:extLst>
              <a:ext uri="{FF2B5EF4-FFF2-40B4-BE49-F238E27FC236}">
                <a16:creationId xmlns:a16="http://schemas.microsoft.com/office/drawing/2014/main" id="{C2B7CE0A-0A2B-37FD-5856-39615592195D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5" name="Google Shape;250;p31">
            <a:extLst>
              <a:ext uri="{FF2B5EF4-FFF2-40B4-BE49-F238E27FC236}">
                <a16:creationId xmlns:a16="http://schemas.microsoft.com/office/drawing/2014/main" id="{C7A60404-4EE2-85FB-5EEA-D18038FA6D20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0D9FF7A1-25E6-75DC-A642-D1AB2C85B6DB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96CBC1AC-D831-34D5-EBF8-60C10EE44A14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LEI 14.172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0BB84459-340F-373D-7B43-7F0F441D6331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250;p31">
            <a:extLst>
              <a:ext uri="{FF2B5EF4-FFF2-40B4-BE49-F238E27FC236}">
                <a16:creationId xmlns:a16="http://schemas.microsoft.com/office/drawing/2014/main" id="{0E05BD32-90AB-9721-717B-A0FD25275767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4D9632D1-85C7-B206-6470-5C881AF8C505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DDC1B540-392C-F740-0B76-A73FF7ADB082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9A5552D9-CA32-6CBC-EA72-36FF677A34D2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1F5C4233-639C-E1C2-11B8-912BFC2B85BC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03710920-6B33-A9C3-7817-C265F49F8450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273721F1-52C4-100A-EEC9-B8EF81B5C662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211829EE-FAC2-B393-AEFF-FDD3AE1EFB12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364C923C-7F16-3FB5-71B1-1BC9D5AF1310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48E4F756-A122-D417-EC4A-4519D4AD2CF5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Wi-fi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DEBB886E-3AB1-933F-0B7E-3ECAD80A82B3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FA53F30B-93CB-0132-D113-795005F7E787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0A80F71D-60C8-BAFB-31C2-7C23499345B7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09A06E3F-9CAE-6901-9D29-072C0566AB74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989FAF7F-C784-BCA4-3473-0F4B61C3D2DD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solidFill>
                <a:schemeClr val="tx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21B3DFFF-86DC-4FD2-57A9-F1C46F0FAA29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17F5D357-0426-A320-0B8D-529B87C4A69D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tx1"/>
                </a:solidFill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BFE2E73-5F3D-A0F2-9642-D5A1909EC05D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áfico 26" descr="Documento estrutura de tópicos">
            <a:extLst>
              <a:ext uri="{FF2B5EF4-FFF2-40B4-BE49-F238E27FC236}">
                <a16:creationId xmlns:a16="http://schemas.microsoft.com/office/drawing/2014/main" id="{D01DFA9B-6AA4-400B-33FD-97573B7E6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27DBEDB2-4EA4-17D1-D4D0-DFB411620715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</p:spTree>
    <p:extLst>
      <p:ext uri="{BB962C8B-B14F-4D97-AF65-F5344CB8AC3E}">
        <p14:creationId xmlns:p14="http://schemas.microsoft.com/office/powerpoint/2010/main" val="869669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80E5D4C-80AC-3182-C569-AFE68FFC0CE4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250;p31">
            <a:extLst>
              <a:ext uri="{FF2B5EF4-FFF2-40B4-BE49-F238E27FC236}">
                <a16:creationId xmlns:a16="http://schemas.microsoft.com/office/drawing/2014/main" id="{F460C89D-91B4-E81F-2502-BEF24C2927CB}"/>
              </a:ext>
            </a:extLst>
          </p:cNvPr>
          <p:cNvSpPr/>
          <p:nvPr/>
        </p:nvSpPr>
        <p:spPr>
          <a:xfrm>
            <a:off x="340342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GAPE/EACE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5" name="Google Shape;250;p31">
            <a:extLst>
              <a:ext uri="{FF2B5EF4-FFF2-40B4-BE49-F238E27FC236}">
                <a16:creationId xmlns:a16="http://schemas.microsoft.com/office/drawing/2014/main" id="{0ACE6668-9D5E-BA82-AA50-6473EA1BBC69}"/>
              </a:ext>
            </a:extLst>
          </p:cNvPr>
          <p:cNvSpPr/>
          <p:nvPr/>
        </p:nvSpPr>
        <p:spPr>
          <a:xfrm>
            <a:off x="167550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34A2A7FF-145D-E4CF-FB44-638F40AD1AE1}"/>
              </a:ext>
            </a:extLst>
          </p:cNvPr>
          <p:cNvSpPr/>
          <p:nvPr/>
        </p:nvSpPr>
        <p:spPr>
          <a:xfrm>
            <a:off x="175350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822D04C6-F5EF-C9B2-A126-DBBCAEBF1813}"/>
              </a:ext>
            </a:extLst>
          </p:cNvPr>
          <p:cNvSpPr/>
          <p:nvPr/>
        </p:nvSpPr>
        <p:spPr>
          <a:xfrm>
            <a:off x="104692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LEI 14.172</a:t>
            </a:r>
            <a:endParaRPr sz="700">
              <a:latin typeface="Raleway"/>
              <a:sym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70FD3D50-3FF8-EB31-5987-847F2A0199B1}"/>
              </a:ext>
            </a:extLst>
          </p:cNvPr>
          <p:cNvSpPr/>
          <p:nvPr/>
        </p:nvSpPr>
        <p:spPr>
          <a:xfrm>
            <a:off x="246008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250;p31">
            <a:extLst>
              <a:ext uri="{FF2B5EF4-FFF2-40B4-BE49-F238E27FC236}">
                <a16:creationId xmlns:a16="http://schemas.microsoft.com/office/drawing/2014/main" id="{364695A7-149C-280E-C247-2494B43CBA64}"/>
              </a:ext>
            </a:extLst>
          </p:cNvPr>
          <p:cNvSpPr/>
          <p:nvPr/>
        </p:nvSpPr>
        <p:spPr>
          <a:xfrm>
            <a:off x="340342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GESAC</a:t>
            </a:r>
          </a:p>
        </p:txBody>
      </p:sp>
      <p:sp>
        <p:nvSpPr>
          <p:cNvPr id="10" name="Google Shape;250;p31">
            <a:extLst>
              <a:ext uri="{FF2B5EF4-FFF2-40B4-BE49-F238E27FC236}">
                <a16:creationId xmlns:a16="http://schemas.microsoft.com/office/drawing/2014/main" id="{5EBB1090-045A-FA14-08E9-494185377BC8}"/>
              </a:ext>
            </a:extLst>
          </p:cNvPr>
          <p:cNvSpPr/>
          <p:nvPr/>
        </p:nvSpPr>
        <p:spPr>
          <a:xfrm>
            <a:off x="175350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WIFI BR</a:t>
            </a: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6977B910-CFAB-6251-8E2F-E9DC5246714A}"/>
              </a:ext>
            </a:extLst>
          </p:cNvPr>
          <p:cNvSpPr/>
          <p:nvPr/>
        </p:nvSpPr>
        <p:spPr>
          <a:xfrm>
            <a:off x="1046924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A7F659DD-B37C-CEE5-0B1A-1C292475962A}"/>
              </a:ext>
            </a:extLst>
          </p:cNvPr>
          <p:cNvSpPr/>
          <p:nvPr/>
        </p:nvSpPr>
        <p:spPr>
          <a:xfrm>
            <a:off x="2460088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DF85BB0A-CA05-131A-3645-C46CF3A84AC6}"/>
              </a:ext>
            </a:extLst>
          </p:cNvPr>
          <p:cNvSpPr/>
          <p:nvPr/>
        </p:nvSpPr>
        <p:spPr>
          <a:xfrm>
            <a:off x="316470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FUST BF</a:t>
            </a: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FB59FF80-5766-6282-878C-64E80FC49240}"/>
              </a:ext>
            </a:extLst>
          </p:cNvPr>
          <p:cNvSpPr/>
          <p:nvPr/>
        </p:nvSpPr>
        <p:spPr>
          <a:xfrm>
            <a:off x="4135581" y="85635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Energia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B704F160-7380-E8A4-9ABE-F6AB02EBB389}"/>
              </a:ext>
            </a:extLst>
          </p:cNvPr>
          <p:cNvSpPr/>
          <p:nvPr/>
        </p:nvSpPr>
        <p:spPr>
          <a:xfrm>
            <a:off x="3962789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78E135AE-A031-AC0F-08DF-061272A2350A}"/>
              </a:ext>
            </a:extLst>
          </p:cNvPr>
          <p:cNvSpPr/>
          <p:nvPr/>
        </p:nvSpPr>
        <p:spPr>
          <a:xfrm>
            <a:off x="554874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Velocidade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75CA757A-28E0-CF2B-3802-EF2173DB6426}"/>
              </a:ext>
            </a:extLst>
          </p:cNvPr>
          <p:cNvSpPr/>
          <p:nvPr/>
        </p:nvSpPr>
        <p:spPr>
          <a:xfrm>
            <a:off x="484216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00504C6C-C675-DE2E-9B81-D2C7DEF67A78}"/>
              </a:ext>
            </a:extLst>
          </p:cNvPr>
          <p:cNvSpPr/>
          <p:nvPr/>
        </p:nvSpPr>
        <p:spPr>
          <a:xfrm>
            <a:off x="4135581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latin typeface="Raleway"/>
                <a:sym typeface="Comfortaa"/>
              </a:rPr>
              <a:t>Wi-fi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9CE9CA60-675A-A1DE-C5AA-11238F089C38}"/>
              </a:ext>
            </a:extLst>
          </p:cNvPr>
          <p:cNvSpPr/>
          <p:nvPr/>
        </p:nvSpPr>
        <p:spPr>
          <a:xfrm>
            <a:off x="4842163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458B540B-F246-DC48-418D-AF51ADFBE168}"/>
              </a:ext>
            </a:extLst>
          </p:cNvPr>
          <p:cNvSpPr/>
          <p:nvPr/>
        </p:nvSpPr>
        <p:spPr>
          <a:xfrm>
            <a:off x="7483585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1E4F46F9-CF76-B168-02E6-37A4C482CF1E}"/>
              </a:ext>
            </a:extLst>
          </p:cNvPr>
          <p:cNvSpPr/>
          <p:nvPr/>
        </p:nvSpPr>
        <p:spPr>
          <a:xfrm>
            <a:off x="7310793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EAFB2796-1940-5B37-AB93-A256DFB939FB}"/>
              </a:ext>
            </a:extLst>
          </p:cNvPr>
          <p:cNvSpPr/>
          <p:nvPr/>
        </p:nvSpPr>
        <p:spPr>
          <a:xfrm>
            <a:off x="7483585" y="343678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Estadual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590E6D7C-D4DC-C64B-7088-14431F8ECFF2}"/>
              </a:ext>
            </a:extLst>
          </p:cNvPr>
          <p:cNvSpPr/>
          <p:nvPr/>
        </p:nvSpPr>
        <p:spPr>
          <a:xfrm>
            <a:off x="6517656" y="85634"/>
            <a:ext cx="660557" cy="2106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Com fibra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3DCD74E0-A2C5-DEFD-F928-17999023DB32}"/>
              </a:ext>
            </a:extLst>
          </p:cNvPr>
          <p:cNvSpPr/>
          <p:nvPr/>
        </p:nvSpPr>
        <p:spPr>
          <a:xfrm>
            <a:off x="6344864" y="85634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ECA5EEA6-1256-0F68-51F0-4E62035C23C6}"/>
              </a:ext>
            </a:extLst>
          </p:cNvPr>
          <p:cNvSpPr/>
          <p:nvPr/>
        </p:nvSpPr>
        <p:spPr>
          <a:xfrm>
            <a:off x="6517656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Raleway"/>
                <a:ea typeface="Comfortaa"/>
                <a:cs typeface="Comfortaa"/>
                <a:sym typeface="Comfortaa"/>
              </a:rPr>
              <a:t>Sem fibra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02E03B0-226E-03C1-D38C-A83FD0CBF9CC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áfico 26" descr="Documento estrutura de tópicos">
            <a:extLst>
              <a:ext uri="{FF2B5EF4-FFF2-40B4-BE49-F238E27FC236}">
                <a16:creationId xmlns:a16="http://schemas.microsoft.com/office/drawing/2014/main" id="{ABE28CAE-EFC1-FA1C-9B39-C5F893F5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1393" y="323061"/>
            <a:ext cx="195223" cy="195223"/>
          </a:xfrm>
          <a:prstGeom prst="rect">
            <a:avLst/>
          </a:prstGeom>
        </p:spPr>
      </p:pic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114FE518-E4DA-5AD3-8BFE-42690F15C8F6}"/>
              </a:ext>
            </a:extLst>
          </p:cNvPr>
          <p:cNvSpPr/>
          <p:nvPr/>
        </p:nvSpPr>
        <p:spPr>
          <a:xfrm>
            <a:off x="8462649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Set/24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9DDFE3B2-674D-0786-0099-E0D0DFF0E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968" y="1523791"/>
            <a:ext cx="6161663" cy="283459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17E401E4-D9C7-D165-D237-60E12C00B285}"/>
              </a:ext>
            </a:extLst>
          </p:cNvPr>
          <p:cNvSpPr txBox="1"/>
          <p:nvPr/>
        </p:nvSpPr>
        <p:spPr>
          <a:xfrm>
            <a:off x="1607968" y="1208237"/>
            <a:ext cx="60991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200" b="1">
                <a:solidFill>
                  <a:schemeClr val="tx1"/>
                </a:solidFill>
                <a:latin typeface="Raleway"/>
              </a:rPr>
              <a:t>Nº de escolas sem energia pelo status MME e por fase/etapa EACE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DB445A9-3BBE-68F7-EF4E-E970623502ED}"/>
              </a:ext>
            </a:extLst>
          </p:cNvPr>
          <p:cNvSpPr/>
          <p:nvPr/>
        </p:nvSpPr>
        <p:spPr>
          <a:xfrm>
            <a:off x="7125395" y="3192117"/>
            <a:ext cx="609600" cy="14747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have Esquerda 31">
            <a:extLst>
              <a:ext uri="{FF2B5EF4-FFF2-40B4-BE49-F238E27FC236}">
                <a16:creationId xmlns:a16="http://schemas.microsoft.com/office/drawing/2014/main" id="{EF6EBD5B-7997-FA40-8F75-F0788ACBEBD5}"/>
              </a:ext>
            </a:extLst>
          </p:cNvPr>
          <p:cNvSpPr/>
          <p:nvPr/>
        </p:nvSpPr>
        <p:spPr>
          <a:xfrm>
            <a:off x="1486049" y="2252013"/>
            <a:ext cx="45719" cy="1911928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96A56E8-ED33-A03C-D437-7D2B93EF7C64}"/>
              </a:ext>
            </a:extLst>
          </p:cNvPr>
          <p:cNvSpPr/>
          <p:nvPr/>
        </p:nvSpPr>
        <p:spPr>
          <a:xfrm>
            <a:off x="7107641" y="2035222"/>
            <a:ext cx="627353" cy="14747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3F68DA9-9689-3E1B-71C6-523035AF74D3}"/>
              </a:ext>
            </a:extLst>
          </p:cNvPr>
          <p:cNvSpPr txBox="1"/>
          <p:nvPr/>
        </p:nvSpPr>
        <p:spPr>
          <a:xfrm>
            <a:off x="727363" y="2941088"/>
            <a:ext cx="8390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000">
                <a:solidFill>
                  <a:srgbClr val="0000FF"/>
                </a:solidFill>
                <a:latin typeface="Raleway"/>
              </a:rPr>
              <a:t>3791 escolas mapeadas pelo MME</a:t>
            </a:r>
          </a:p>
        </p:txBody>
      </p:sp>
      <p:sp>
        <p:nvSpPr>
          <p:cNvPr id="35" name="Chave Esquerda 34">
            <a:extLst>
              <a:ext uri="{FF2B5EF4-FFF2-40B4-BE49-F238E27FC236}">
                <a16:creationId xmlns:a16="http://schemas.microsoft.com/office/drawing/2014/main" id="{56459CC3-1B59-72C6-3BD5-E55713B94D5A}"/>
              </a:ext>
            </a:extLst>
          </p:cNvPr>
          <p:cNvSpPr/>
          <p:nvPr/>
        </p:nvSpPr>
        <p:spPr>
          <a:xfrm>
            <a:off x="700501" y="2035222"/>
            <a:ext cx="45719" cy="21287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815B008-5D80-6BA1-1835-9CC4A9145885}"/>
              </a:ext>
            </a:extLst>
          </p:cNvPr>
          <p:cNvSpPr txBox="1"/>
          <p:nvPr/>
        </p:nvSpPr>
        <p:spPr>
          <a:xfrm>
            <a:off x="46559" y="2816376"/>
            <a:ext cx="6525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000">
                <a:solidFill>
                  <a:schemeClr val="tx1"/>
                </a:solidFill>
                <a:latin typeface="Raleway"/>
              </a:rPr>
              <a:t>4300 escolas sem energia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8F834D6-8615-83DF-2D4A-B8AC528CBE8D}"/>
              </a:ext>
            </a:extLst>
          </p:cNvPr>
          <p:cNvSpPr txBox="1"/>
          <p:nvPr/>
        </p:nvSpPr>
        <p:spPr>
          <a:xfrm>
            <a:off x="669174" y="1954275"/>
            <a:ext cx="8972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800">
                <a:solidFill>
                  <a:srgbClr val="FF0000"/>
                </a:solidFill>
                <a:latin typeface="Raleway"/>
              </a:rPr>
              <a:t>509 escolas não mapeadas pelo MME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72F7762-924C-1F14-2272-7170DAE5DBE0}"/>
              </a:ext>
            </a:extLst>
          </p:cNvPr>
          <p:cNvSpPr txBox="1"/>
          <p:nvPr/>
        </p:nvSpPr>
        <p:spPr>
          <a:xfrm>
            <a:off x="7750488" y="3099581"/>
            <a:ext cx="134586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800">
                <a:solidFill>
                  <a:srgbClr val="00B050"/>
                </a:solidFill>
                <a:latin typeface="Raleway"/>
              </a:rPr>
              <a:t>789 escolas com atendimento finalizado</a:t>
            </a:r>
          </a:p>
        </p:txBody>
      </p:sp>
      <p:pic>
        <p:nvPicPr>
          <p:cNvPr id="39" name="Google Shape;557;p35" descr="Logotipo, Ícone&#10;&#10;Descrição gerada automaticamente">
            <a:extLst>
              <a:ext uri="{FF2B5EF4-FFF2-40B4-BE49-F238E27FC236}">
                <a16:creationId xmlns:a16="http://schemas.microsoft.com/office/drawing/2014/main" id="{9E974128-FDF2-FBBF-146F-DB1284EDE8C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Chave Esquerda 39">
            <a:extLst>
              <a:ext uri="{FF2B5EF4-FFF2-40B4-BE49-F238E27FC236}">
                <a16:creationId xmlns:a16="http://schemas.microsoft.com/office/drawing/2014/main" id="{57EA7F56-2D56-8006-6223-E39F4D581FC3}"/>
              </a:ext>
            </a:extLst>
          </p:cNvPr>
          <p:cNvSpPr/>
          <p:nvPr/>
        </p:nvSpPr>
        <p:spPr>
          <a:xfrm>
            <a:off x="1476351" y="2035222"/>
            <a:ext cx="45719" cy="16718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001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Outros temas de interesse</a:t>
            </a:r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4758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- Árvore de decisão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tângulo 55">
            <a:extLst>
              <a:ext uri="{FF2B5EF4-FFF2-40B4-BE49-F238E27FC236}">
                <a16:creationId xmlns:a16="http://schemas.microsoft.com/office/drawing/2014/main" id="{5F71E1E1-B7AF-E9BF-E94E-5D7734A21198}"/>
              </a:ext>
            </a:extLst>
          </p:cNvPr>
          <p:cNvSpPr>
            <a:spLocks/>
          </p:cNvSpPr>
          <p:nvPr/>
        </p:nvSpPr>
        <p:spPr>
          <a:xfrm>
            <a:off x="7241389" y="4446178"/>
            <a:ext cx="1902611" cy="472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94C9855-18E2-2519-FCDA-3184758014C9}"/>
              </a:ext>
            </a:extLst>
          </p:cNvPr>
          <p:cNvSpPr/>
          <p:nvPr/>
        </p:nvSpPr>
        <p:spPr>
          <a:xfrm>
            <a:off x="8621454" y="3458145"/>
            <a:ext cx="394856" cy="254100"/>
          </a:xfrm>
          <a:prstGeom prst="roundRect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750" b="1">
                <a:solidFill>
                  <a:schemeClr val="tx1"/>
                </a:solidFill>
                <a:latin typeface="Raleway" pitchFamily="2" charset="0"/>
              </a:rPr>
              <a:t>11%</a:t>
            </a: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AEDE29C3-84AD-D017-31FD-8E997A4992AA}"/>
              </a:ext>
            </a:extLst>
          </p:cNvPr>
          <p:cNvSpPr/>
          <p:nvPr/>
        </p:nvSpPr>
        <p:spPr>
          <a:xfrm>
            <a:off x="8617527" y="2356352"/>
            <a:ext cx="394856" cy="254100"/>
          </a:xfrm>
          <a:prstGeom prst="roundRect">
            <a:avLst/>
          </a:prstGeom>
          <a:noFill/>
          <a:ln w="3175">
            <a:solidFill>
              <a:srgbClr val="FB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750" b="1">
                <a:solidFill>
                  <a:schemeClr val="tx1"/>
                </a:solidFill>
                <a:latin typeface="Raleway" pitchFamily="2" charset="0"/>
              </a:rPr>
              <a:t>24%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73F0AE82-7AA3-F862-2B52-55258DFC09E6}"/>
              </a:ext>
            </a:extLst>
          </p:cNvPr>
          <p:cNvSpPr/>
          <p:nvPr/>
        </p:nvSpPr>
        <p:spPr>
          <a:xfrm>
            <a:off x="8617527" y="1897583"/>
            <a:ext cx="394856" cy="254100"/>
          </a:xfrm>
          <a:prstGeom prst="round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750" b="1">
                <a:solidFill>
                  <a:schemeClr val="tx1"/>
                </a:solidFill>
                <a:latin typeface="Raleway" pitchFamily="2" charset="0"/>
              </a:rPr>
              <a:t>11%</a:t>
            </a:r>
          </a:p>
        </p:txBody>
      </p:sp>
      <p:cxnSp>
        <p:nvCxnSpPr>
          <p:cNvPr id="60" name="Google Shape;160;p36">
            <a:extLst>
              <a:ext uri="{FF2B5EF4-FFF2-40B4-BE49-F238E27FC236}">
                <a16:creationId xmlns:a16="http://schemas.microsoft.com/office/drawing/2014/main" id="{C70F82D0-674A-CFDE-4A3F-A95B0A4CB64B}"/>
              </a:ext>
            </a:extLst>
          </p:cNvPr>
          <p:cNvCxnSpPr>
            <a:stCxn id="62" idx="0"/>
            <a:endCxn id="226" idx="1"/>
          </p:cNvCxnSpPr>
          <p:nvPr/>
        </p:nvCxnSpPr>
        <p:spPr>
          <a:xfrm rot="-5400000">
            <a:off x="4016811" y="-1876595"/>
            <a:ext cx="477900" cy="6413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1" name="Google Shape;163;p36">
            <a:extLst>
              <a:ext uri="{FF2B5EF4-FFF2-40B4-BE49-F238E27FC236}">
                <a16:creationId xmlns:a16="http://schemas.microsoft.com/office/drawing/2014/main" id="{6F0D015B-E620-3E48-4FBA-3E5F43EC7A28}"/>
              </a:ext>
            </a:extLst>
          </p:cNvPr>
          <p:cNvSpPr txBox="1"/>
          <p:nvPr/>
        </p:nvSpPr>
        <p:spPr>
          <a:xfrm>
            <a:off x="75675" y="1303303"/>
            <a:ext cx="9048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alguma internet?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161;p36">
            <a:extLst>
              <a:ext uri="{FF2B5EF4-FFF2-40B4-BE49-F238E27FC236}">
                <a16:creationId xmlns:a16="http://schemas.microsoft.com/office/drawing/2014/main" id="{EB0D4369-A9AF-0145-8070-CAE04F8F660D}"/>
              </a:ext>
            </a:extLst>
          </p:cNvPr>
          <p:cNvSpPr/>
          <p:nvPr/>
        </p:nvSpPr>
        <p:spPr>
          <a:xfrm>
            <a:off x="971661" y="1568906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63" name="Google Shape;164;p36">
            <a:extLst>
              <a:ext uri="{FF2B5EF4-FFF2-40B4-BE49-F238E27FC236}">
                <a16:creationId xmlns:a16="http://schemas.microsoft.com/office/drawing/2014/main" id="{F8CE0BE8-54C4-EA55-02B8-BC546E5F6024}"/>
              </a:ext>
            </a:extLst>
          </p:cNvPr>
          <p:cNvSpPr txBox="1"/>
          <p:nvPr/>
        </p:nvSpPr>
        <p:spPr>
          <a:xfrm>
            <a:off x="1228900" y="86615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66;p36">
            <a:extLst>
              <a:ext uri="{FF2B5EF4-FFF2-40B4-BE49-F238E27FC236}">
                <a16:creationId xmlns:a16="http://schemas.microsoft.com/office/drawing/2014/main" id="{A39F9543-0CBD-F24A-4E99-D776664AB8CF}"/>
              </a:ext>
            </a:extLst>
          </p:cNvPr>
          <p:cNvSpPr txBox="1"/>
          <p:nvPr/>
        </p:nvSpPr>
        <p:spPr>
          <a:xfrm>
            <a:off x="1228900" y="182555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3" name="Google Shape;167;p36">
            <a:extLst>
              <a:ext uri="{FF2B5EF4-FFF2-40B4-BE49-F238E27FC236}">
                <a16:creationId xmlns:a16="http://schemas.microsoft.com/office/drawing/2014/main" id="{8EC9E5D2-3D22-9E61-EAAC-F33F14E7A4AB}"/>
              </a:ext>
            </a:extLst>
          </p:cNvPr>
          <p:cNvCxnSpPr>
            <a:stCxn id="62" idx="2"/>
            <a:endCxn id="194" idx="1"/>
          </p:cNvCxnSpPr>
          <p:nvPr/>
        </p:nvCxnSpPr>
        <p:spPr>
          <a:xfrm rot="-5400000" flipH="1">
            <a:off x="1335561" y="1435256"/>
            <a:ext cx="303900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4" name="Google Shape;168;p36">
            <a:extLst>
              <a:ext uri="{FF2B5EF4-FFF2-40B4-BE49-F238E27FC236}">
                <a16:creationId xmlns:a16="http://schemas.microsoft.com/office/drawing/2014/main" id="{ED2AF24E-2C53-766C-FF0E-CA30AB6B7B59}"/>
              </a:ext>
            </a:extLst>
          </p:cNvPr>
          <p:cNvSpPr/>
          <p:nvPr/>
        </p:nvSpPr>
        <p:spPr>
          <a:xfrm>
            <a:off x="1925811" y="1949081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195" name="Google Shape;169;p36">
            <a:extLst>
              <a:ext uri="{FF2B5EF4-FFF2-40B4-BE49-F238E27FC236}">
                <a16:creationId xmlns:a16="http://schemas.microsoft.com/office/drawing/2014/main" id="{7776834B-A4C7-563D-79D7-DABAF163783C}"/>
              </a:ext>
            </a:extLst>
          </p:cNvPr>
          <p:cNvSpPr txBox="1"/>
          <p:nvPr/>
        </p:nvSpPr>
        <p:spPr>
          <a:xfrm>
            <a:off x="1550950" y="1303303"/>
            <a:ext cx="904800" cy="5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velocidade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70;p36">
            <a:extLst>
              <a:ext uri="{FF2B5EF4-FFF2-40B4-BE49-F238E27FC236}">
                <a16:creationId xmlns:a16="http://schemas.microsoft.com/office/drawing/2014/main" id="{A70E41E1-ED3D-9BC7-C9B1-B93F07649E7D}"/>
              </a:ext>
            </a:extLst>
          </p:cNvPr>
          <p:cNvSpPr txBox="1"/>
          <p:nvPr/>
        </p:nvSpPr>
        <p:spPr>
          <a:xfrm>
            <a:off x="2596137" y="1596291"/>
            <a:ext cx="1894822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 de velocidade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71;p36">
            <a:extLst>
              <a:ext uri="{FF2B5EF4-FFF2-40B4-BE49-F238E27FC236}">
                <a16:creationId xmlns:a16="http://schemas.microsoft.com/office/drawing/2014/main" id="{57AA4535-5BA3-3780-4690-63735DFA571E}"/>
              </a:ext>
            </a:extLst>
          </p:cNvPr>
          <p:cNvSpPr txBox="1"/>
          <p:nvPr/>
        </p:nvSpPr>
        <p:spPr>
          <a:xfrm>
            <a:off x="2596137" y="1767416"/>
            <a:ext cx="17424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72;p36">
            <a:extLst>
              <a:ext uri="{FF2B5EF4-FFF2-40B4-BE49-F238E27FC236}">
                <a16:creationId xmlns:a16="http://schemas.microsoft.com/office/drawing/2014/main" id="{7729850C-F78A-5582-39A3-CA5EC1F24335}"/>
              </a:ext>
            </a:extLst>
          </p:cNvPr>
          <p:cNvSpPr txBox="1"/>
          <p:nvPr/>
        </p:nvSpPr>
        <p:spPr>
          <a:xfrm>
            <a:off x="2068725" y="2556353"/>
            <a:ext cx="7611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73;p36">
            <a:extLst>
              <a:ext uri="{FF2B5EF4-FFF2-40B4-BE49-F238E27FC236}">
                <a16:creationId xmlns:a16="http://schemas.microsoft.com/office/drawing/2014/main" id="{06084601-DFF4-8BDF-728A-595FDD3C2A90}"/>
              </a:ext>
            </a:extLst>
          </p:cNvPr>
          <p:cNvSpPr/>
          <p:nvPr/>
        </p:nvSpPr>
        <p:spPr>
          <a:xfrm>
            <a:off x="4701386" y="1943018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0" name="Google Shape;174;p36">
            <a:extLst>
              <a:ext uri="{FF2B5EF4-FFF2-40B4-BE49-F238E27FC236}">
                <a16:creationId xmlns:a16="http://schemas.microsoft.com/office/drawing/2014/main" id="{6C4CE678-348D-530C-94B3-973F0C2B6B97}"/>
              </a:ext>
            </a:extLst>
          </p:cNvPr>
          <p:cNvSpPr txBox="1"/>
          <p:nvPr/>
        </p:nvSpPr>
        <p:spPr>
          <a:xfrm>
            <a:off x="4458825" y="1303303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1" name="Google Shape;175;p36">
            <a:extLst>
              <a:ext uri="{FF2B5EF4-FFF2-40B4-BE49-F238E27FC236}">
                <a16:creationId xmlns:a16="http://schemas.microsoft.com/office/drawing/2014/main" id="{B63EF007-DA86-7F41-BDEB-C8260D537F33}"/>
              </a:ext>
            </a:extLst>
          </p:cNvPr>
          <p:cNvCxnSpPr>
            <a:stCxn id="194" idx="3"/>
            <a:endCxn id="199" idx="1"/>
          </p:cNvCxnSpPr>
          <p:nvPr/>
        </p:nvCxnSpPr>
        <p:spPr>
          <a:xfrm rot="10800000" flipH="1">
            <a:off x="2080911" y="2019431"/>
            <a:ext cx="26205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176;p36">
            <a:extLst>
              <a:ext uri="{FF2B5EF4-FFF2-40B4-BE49-F238E27FC236}">
                <a16:creationId xmlns:a16="http://schemas.microsoft.com/office/drawing/2014/main" id="{2C571C3F-1C8F-1DEE-5B27-72A594205AD0}"/>
              </a:ext>
            </a:extLst>
          </p:cNvPr>
          <p:cNvSpPr txBox="1"/>
          <p:nvPr/>
        </p:nvSpPr>
        <p:spPr>
          <a:xfrm>
            <a:off x="5066913" y="176742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3" name="Google Shape;177;p36">
            <a:extLst>
              <a:ext uri="{FF2B5EF4-FFF2-40B4-BE49-F238E27FC236}">
                <a16:creationId xmlns:a16="http://schemas.microsoft.com/office/drawing/2014/main" id="{D11EC039-4DF9-96D1-74E4-FD627C0787EC}"/>
              </a:ext>
            </a:extLst>
          </p:cNvPr>
          <p:cNvCxnSpPr>
            <a:stCxn id="199" idx="3"/>
            <a:endCxn id="227" idx="1"/>
          </p:cNvCxnSpPr>
          <p:nvPr/>
        </p:nvCxnSpPr>
        <p:spPr>
          <a:xfrm>
            <a:off x="4856486" y="2019368"/>
            <a:ext cx="26058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179;p36">
            <a:extLst>
              <a:ext uri="{FF2B5EF4-FFF2-40B4-BE49-F238E27FC236}">
                <a16:creationId xmlns:a16="http://schemas.microsoft.com/office/drawing/2014/main" id="{19B53376-087B-F119-73B0-6EE1B462D9C2}"/>
              </a:ext>
            </a:extLst>
          </p:cNvPr>
          <p:cNvCxnSpPr>
            <a:stCxn id="199" idx="2"/>
            <a:endCxn id="228" idx="1"/>
          </p:cNvCxnSpPr>
          <p:nvPr/>
        </p:nvCxnSpPr>
        <p:spPr>
          <a:xfrm rot="-5400000" flipH="1">
            <a:off x="5926886" y="947768"/>
            <a:ext cx="387600" cy="2683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5" name="Google Shape;181;p36">
            <a:extLst>
              <a:ext uri="{FF2B5EF4-FFF2-40B4-BE49-F238E27FC236}">
                <a16:creationId xmlns:a16="http://schemas.microsoft.com/office/drawing/2014/main" id="{F3E0FDB1-A4ED-65B8-607D-F46AEF27518B}"/>
              </a:ext>
            </a:extLst>
          </p:cNvPr>
          <p:cNvSpPr txBox="1"/>
          <p:nvPr/>
        </p:nvSpPr>
        <p:spPr>
          <a:xfrm>
            <a:off x="5066913" y="227842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182;p36">
            <a:extLst>
              <a:ext uri="{FF2B5EF4-FFF2-40B4-BE49-F238E27FC236}">
                <a16:creationId xmlns:a16="http://schemas.microsoft.com/office/drawing/2014/main" id="{160362EF-F793-DB5C-8849-0F99C43EA578}"/>
              </a:ext>
            </a:extLst>
          </p:cNvPr>
          <p:cNvSpPr/>
          <p:nvPr/>
        </p:nvSpPr>
        <p:spPr>
          <a:xfrm>
            <a:off x="2948786" y="287726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7" name="Google Shape;183;p36">
            <a:extLst>
              <a:ext uri="{FF2B5EF4-FFF2-40B4-BE49-F238E27FC236}">
                <a16:creationId xmlns:a16="http://schemas.microsoft.com/office/drawing/2014/main" id="{37DC5CC1-C89B-C0F9-CA14-B3B5735CE0E4}"/>
              </a:ext>
            </a:extLst>
          </p:cNvPr>
          <p:cNvSpPr txBox="1"/>
          <p:nvPr/>
        </p:nvSpPr>
        <p:spPr>
          <a:xfrm>
            <a:off x="2706225" y="2339138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184;p36">
            <a:extLst>
              <a:ext uri="{FF2B5EF4-FFF2-40B4-BE49-F238E27FC236}">
                <a16:creationId xmlns:a16="http://schemas.microsoft.com/office/drawing/2014/main" id="{2FCD72B0-BCBA-F2A0-186A-15CFDDD4D612}"/>
              </a:ext>
            </a:extLst>
          </p:cNvPr>
          <p:cNvSpPr txBox="1"/>
          <p:nvPr/>
        </p:nvSpPr>
        <p:spPr>
          <a:xfrm>
            <a:off x="4228713" y="2701679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9" name="Google Shape;185;p36">
            <a:extLst>
              <a:ext uri="{FF2B5EF4-FFF2-40B4-BE49-F238E27FC236}">
                <a16:creationId xmlns:a16="http://schemas.microsoft.com/office/drawing/2014/main" id="{10981213-3B6A-CE8D-D379-CDCB21C80E54}"/>
              </a:ext>
            </a:extLst>
          </p:cNvPr>
          <p:cNvCxnSpPr>
            <a:cxnSpLocks/>
            <a:stCxn id="206" idx="3"/>
            <a:endCxn id="229" idx="1"/>
          </p:cNvCxnSpPr>
          <p:nvPr/>
        </p:nvCxnSpPr>
        <p:spPr>
          <a:xfrm>
            <a:off x="3103886" y="2953619"/>
            <a:ext cx="4358445" cy="95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187;p36">
            <a:extLst>
              <a:ext uri="{FF2B5EF4-FFF2-40B4-BE49-F238E27FC236}">
                <a16:creationId xmlns:a16="http://schemas.microsoft.com/office/drawing/2014/main" id="{FE761F65-876A-42AA-C11F-A2D732DF0BE1}"/>
              </a:ext>
            </a:extLst>
          </p:cNvPr>
          <p:cNvCxnSpPr>
            <a:stCxn id="206" idx="2"/>
            <a:endCxn id="213" idx="1"/>
          </p:cNvCxnSpPr>
          <p:nvPr/>
        </p:nvCxnSpPr>
        <p:spPr>
          <a:xfrm rot="-5400000" flipH="1">
            <a:off x="3078386" y="2977919"/>
            <a:ext cx="565500" cy="669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189;p36">
            <a:extLst>
              <a:ext uri="{FF2B5EF4-FFF2-40B4-BE49-F238E27FC236}">
                <a16:creationId xmlns:a16="http://schemas.microsoft.com/office/drawing/2014/main" id="{379EEBB3-CE38-1817-C189-98E32ECFB196}"/>
              </a:ext>
            </a:extLst>
          </p:cNvPr>
          <p:cNvSpPr txBox="1"/>
          <p:nvPr/>
        </p:nvSpPr>
        <p:spPr>
          <a:xfrm>
            <a:off x="3103863" y="336447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2" name="Google Shape;190;p36">
            <a:extLst>
              <a:ext uri="{FF2B5EF4-FFF2-40B4-BE49-F238E27FC236}">
                <a16:creationId xmlns:a16="http://schemas.microsoft.com/office/drawing/2014/main" id="{EA53C488-9688-0BF0-2D38-67648F5F270F}"/>
              </a:ext>
            </a:extLst>
          </p:cNvPr>
          <p:cNvCxnSpPr>
            <a:stCxn id="194" idx="2"/>
            <a:endCxn id="206" idx="1"/>
          </p:cNvCxnSpPr>
          <p:nvPr/>
        </p:nvCxnSpPr>
        <p:spPr>
          <a:xfrm rot="-5400000" flipH="1">
            <a:off x="2050161" y="2054981"/>
            <a:ext cx="851700" cy="945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3" name="Google Shape;188;p36">
            <a:extLst>
              <a:ext uri="{FF2B5EF4-FFF2-40B4-BE49-F238E27FC236}">
                <a16:creationId xmlns:a16="http://schemas.microsoft.com/office/drawing/2014/main" id="{278C5E67-C4AC-4F92-D836-6EC3AB72FD2E}"/>
              </a:ext>
            </a:extLst>
          </p:cNvPr>
          <p:cNvSpPr/>
          <p:nvPr/>
        </p:nvSpPr>
        <p:spPr>
          <a:xfrm>
            <a:off x="3696011" y="351896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14" name="Google Shape;191;p36">
            <a:extLst>
              <a:ext uri="{FF2B5EF4-FFF2-40B4-BE49-F238E27FC236}">
                <a16:creationId xmlns:a16="http://schemas.microsoft.com/office/drawing/2014/main" id="{E09A343B-B0BE-7695-D28C-03F430C3BE1E}"/>
              </a:ext>
            </a:extLst>
          </p:cNvPr>
          <p:cNvSpPr txBox="1"/>
          <p:nvPr/>
        </p:nvSpPr>
        <p:spPr>
          <a:xfrm>
            <a:off x="3363975" y="2980838"/>
            <a:ext cx="8193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WiFi está adequado?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192;p36">
            <a:extLst>
              <a:ext uri="{FF2B5EF4-FFF2-40B4-BE49-F238E27FC236}">
                <a16:creationId xmlns:a16="http://schemas.microsoft.com/office/drawing/2014/main" id="{0E747A4A-D5A6-A869-9E93-433DE62A9CEF}"/>
              </a:ext>
            </a:extLst>
          </p:cNvPr>
          <p:cNvSpPr txBox="1"/>
          <p:nvPr/>
        </p:nvSpPr>
        <p:spPr>
          <a:xfrm>
            <a:off x="4291732" y="3197153"/>
            <a:ext cx="9744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inadequado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193;p36">
            <a:extLst>
              <a:ext uri="{FF2B5EF4-FFF2-40B4-BE49-F238E27FC236}">
                <a16:creationId xmlns:a16="http://schemas.microsoft.com/office/drawing/2014/main" id="{F79681AB-D888-B2B0-414F-22034B6629EE}"/>
              </a:ext>
            </a:extLst>
          </p:cNvPr>
          <p:cNvSpPr txBox="1"/>
          <p:nvPr/>
        </p:nvSpPr>
        <p:spPr>
          <a:xfrm>
            <a:off x="3902332" y="3927553"/>
            <a:ext cx="11436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194;p36">
            <a:extLst>
              <a:ext uri="{FF2B5EF4-FFF2-40B4-BE49-F238E27FC236}">
                <a16:creationId xmlns:a16="http://schemas.microsoft.com/office/drawing/2014/main" id="{C09636DD-1690-F38C-1554-76F9092BF7C2}"/>
              </a:ext>
            </a:extLst>
          </p:cNvPr>
          <p:cNvSpPr/>
          <p:nvPr/>
        </p:nvSpPr>
        <p:spPr>
          <a:xfrm>
            <a:off x="5200961" y="4158503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19" name="Google Shape;195;p36">
            <a:extLst>
              <a:ext uri="{FF2B5EF4-FFF2-40B4-BE49-F238E27FC236}">
                <a16:creationId xmlns:a16="http://schemas.microsoft.com/office/drawing/2014/main" id="{EFD387AB-99C3-88EF-81E3-B1827F92C29F}"/>
              </a:ext>
            </a:extLst>
          </p:cNvPr>
          <p:cNvSpPr txBox="1"/>
          <p:nvPr/>
        </p:nvSpPr>
        <p:spPr>
          <a:xfrm>
            <a:off x="4838408" y="3642455"/>
            <a:ext cx="909289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energia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196;p36">
            <a:extLst>
              <a:ext uri="{FF2B5EF4-FFF2-40B4-BE49-F238E27FC236}">
                <a16:creationId xmlns:a16="http://schemas.microsoft.com/office/drawing/2014/main" id="{51CE3F0A-4B66-54B4-EBAD-A066E12B4A7C}"/>
              </a:ext>
            </a:extLst>
          </p:cNvPr>
          <p:cNvSpPr txBox="1"/>
          <p:nvPr/>
        </p:nvSpPr>
        <p:spPr>
          <a:xfrm>
            <a:off x="5715175" y="3920328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Inexistente OU só fóssil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197;p36">
            <a:extLst>
              <a:ext uri="{FF2B5EF4-FFF2-40B4-BE49-F238E27FC236}">
                <a16:creationId xmlns:a16="http://schemas.microsoft.com/office/drawing/2014/main" id="{4E66A51F-7C26-00D5-8EBB-009013B9717C}"/>
              </a:ext>
            </a:extLst>
          </p:cNvPr>
          <p:cNvSpPr txBox="1"/>
          <p:nvPr/>
        </p:nvSpPr>
        <p:spPr>
          <a:xfrm>
            <a:off x="5722050" y="4446178"/>
            <a:ext cx="10758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Energia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2" name="Google Shape;198;p36">
            <a:extLst>
              <a:ext uri="{FF2B5EF4-FFF2-40B4-BE49-F238E27FC236}">
                <a16:creationId xmlns:a16="http://schemas.microsoft.com/office/drawing/2014/main" id="{31C30AEC-63BA-823B-3201-4501ACF3B758}"/>
              </a:ext>
            </a:extLst>
          </p:cNvPr>
          <p:cNvCxnSpPr>
            <a:cxnSpLocks/>
            <a:stCxn id="213" idx="3"/>
            <a:endCxn id="232" idx="1"/>
          </p:cNvCxnSpPr>
          <p:nvPr/>
        </p:nvCxnSpPr>
        <p:spPr>
          <a:xfrm flipV="1">
            <a:off x="3851111" y="3584227"/>
            <a:ext cx="3611220" cy="110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00;p36">
            <a:extLst>
              <a:ext uri="{FF2B5EF4-FFF2-40B4-BE49-F238E27FC236}">
                <a16:creationId xmlns:a16="http://schemas.microsoft.com/office/drawing/2014/main" id="{2168C38B-57EA-93CB-2ADF-3814197E314E}"/>
              </a:ext>
            </a:extLst>
          </p:cNvPr>
          <p:cNvCxnSpPr>
            <a:stCxn id="213" idx="2"/>
            <a:endCxn id="217" idx="1"/>
          </p:cNvCxnSpPr>
          <p:nvPr/>
        </p:nvCxnSpPr>
        <p:spPr>
          <a:xfrm rot="-5400000" flipH="1">
            <a:off x="4205711" y="3239519"/>
            <a:ext cx="563100" cy="1427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4" name="Google Shape;201;p36">
            <a:extLst>
              <a:ext uri="{FF2B5EF4-FFF2-40B4-BE49-F238E27FC236}">
                <a16:creationId xmlns:a16="http://schemas.microsoft.com/office/drawing/2014/main" id="{DB46D7D3-8C67-B535-ADFA-9F660D221F32}"/>
              </a:ext>
            </a:extLst>
          </p:cNvPr>
          <p:cNvCxnSpPr>
            <a:cxnSpLocks/>
            <a:stCxn id="217" idx="2"/>
            <a:endCxn id="230" idx="1"/>
          </p:cNvCxnSpPr>
          <p:nvPr/>
        </p:nvCxnSpPr>
        <p:spPr>
          <a:xfrm rot="16200000" flipH="1">
            <a:off x="6182609" y="3407105"/>
            <a:ext cx="375626" cy="218382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5" name="Google Shape;203;p36">
            <a:extLst>
              <a:ext uri="{FF2B5EF4-FFF2-40B4-BE49-F238E27FC236}">
                <a16:creationId xmlns:a16="http://schemas.microsoft.com/office/drawing/2014/main" id="{E746EABF-E0C0-ACA1-A18C-C042B9B998DF}"/>
              </a:ext>
            </a:extLst>
          </p:cNvPr>
          <p:cNvCxnSpPr>
            <a:cxnSpLocks/>
            <a:stCxn id="217" idx="3"/>
            <a:endCxn id="231" idx="1"/>
          </p:cNvCxnSpPr>
          <p:nvPr/>
        </p:nvCxnSpPr>
        <p:spPr>
          <a:xfrm flipV="1">
            <a:off x="5356061" y="4234852"/>
            <a:ext cx="210627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162;p36">
            <a:extLst>
              <a:ext uri="{FF2B5EF4-FFF2-40B4-BE49-F238E27FC236}">
                <a16:creationId xmlns:a16="http://schemas.microsoft.com/office/drawing/2014/main" id="{9E86468F-2FF8-932A-5974-7BAD050BB21A}"/>
              </a:ext>
            </a:extLst>
          </p:cNvPr>
          <p:cNvSpPr/>
          <p:nvPr/>
        </p:nvSpPr>
        <p:spPr>
          <a:xfrm>
            <a:off x="7462331" y="96390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Não conectada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178;p36">
            <a:extLst>
              <a:ext uri="{FF2B5EF4-FFF2-40B4-BE49-F238E27FC236}">
                <a16:creationId xmlns:a16="http://schemas.microsoft.com/office/drawing/2014/main" id="{D85D9F57-CEC0-038C-9F45-1AC52D514DD3}"/>
              </a:ext>
            </a:extLst>
          </p:cNvPr>
          <p:cNvSpPr/>
          <p:nvPr/>
        </p:nvSpPr>
        <p:spPr>
          <a:xfrm>
            <a:off x="7462331" y="1898144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CF00"/>
          </a:solidFill>
          <a:ln>
            <a:solidFill>
              <a:srgbClr val="FFC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180;p36">
            <a:extLst>
              <a:ext uri="{FF2B5EF4-FFF2-40B4-BE49-F238E27FC236}">
                <a16:creationId xmlns:a16="http://schemas.microsoft.com/office/drawing/2014/main" id="{4D0EE6AB-BAEC-148D-C848-37872E255AE2}"/>
              </a:ext>
            </a:extLst>
          </p:cNvPr>
          <p:cNvSpPr/>
          <p:nvPr/>
        </p:nvSpPr>
        <p:spPr>
          <a:xfrm>
            <a:off x="7462331" y="235635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solidFill>
              <a:srgbClr val="FB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186;p36">
            <a:extLst>
              <a:ext uri="{FF2B5EF4-FFF2-40B4-BE49-F238E27FC236}">
                <a16:creationId xmlns:a16="http://schemas.microsoft.com/office/drawing/2014/main" id="{C80CFA00-CAAE-8A4D-9BDD-ED80CD30E74F}"/>
              </a:ext>
            </a:extLst>
          </p:cNvPr>
          <p:cNvSpPr/>
          <p:nvPr/>
        </p:nvSpPr>
        <p:spPr>
          <a:xfrm>
            <a:off x="7462331" y="2836136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solidFill>
              <a:srgbClr val="DD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02;p36">
            <a:extLst>
              <a:ext uri="{FF2B5EF4-FFF2-40B4-BE49-F238E27FC236}">
                <a16:creationId xmlns:a16="http://schemas.microsoft.com/office/drawing/2014/main" id="{D73E4C3D-1FEC-03D1-D871-6A2040BC0C18}"/>
              </a:ext>
            </a:extLst>
          </p:cNvPr>
          <p:cNvSpPr/>
          <p:nvPr/>
        </p:nvSpPr>
        <p:spPr>
          <a:xfrm>
            <a:off x="7462331" y="4559779"/>
            <a:ext cx="1240200" cy="254099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solidFill>
              <a:srgbClr val="00B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5 </a:t>
            </a:r>
            <a:endParaRPr lang="pt-BR" sz="700" b="1">
              <a:latin typeface="Raleway"/>
              <a:ea typeface="Raleway"/>
              <a:cs typeface="Raleway"/>
            </a:endParaRPr>
          </a:p>
        </p:txBody>
      </p:sp>
      <p:sp>
        <p:nvSpPr>
          <p:cNvPr id="231" name="Google Shape;204;p36">
            <a:extLst>
              <a:ext uri="{FF2B5EF4-FFF2-40B4-BE49-F238E27FC236}">
                <a16:creationId xmlns:a16="http://schemas.microsoft.com/office/drawing/2014/main" id="{57468CD4-8EC0-757F-C7A1-65EF11D57B38}"/>
              </a:ext>
            </a:extLst>
          </p:cNvPr>
          <p:cNvSpPr/>
          <p:nvPr/>
        </p:nvSpPr>
        <p:spPr>
          <a:xfrm>
            <a:off x="7462331" y="410780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199;p36">
            <a:extLst>
              <a:ext uri="{FF2B5EF4-FFF2-40B4-BE49-F238E27FC236}">
                <a16:creationId xmlns:a16="http://schemas.microsoft.com/office/drawing/2014/main" id="{EAC40CDA-8D64-1614-0521-51F5E093D297}"/>
              </a:ext>
            </a:extLst>
          </p:cNvPr>
          <p:cNvSpPr/>
          <p:nvPr/>
        </p:nvSpPr>
        <p:spPr>
          <a:xfrm>
            <a:off x="7462331" y="3454601"/>
            <a:ext cx="1240200" cy="259251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Retângulo: Cantos Arredondados 233">
            <a:extLst>
              <a:ext uri="{FF2B5EF4-FFF2-40B4-BE49-F238E27FC236}">
                <a16:creationId xmlns:a16="http://schemas.microsoft.com/office/drawing/2014/main" id="{57A5B479-D99A-5760-0778-97FD58AC116F}"/>
              </a:ext>
            </a:extLst>
          </p:cNvPr>
          <p:cNvSpPr/>
          <p:nvPr/>
        </p:nvSpPr>
        <p:spPr>
          <a:xfrm>
            <a:off x="8617527" y="963902"/>
            <a:ext cx="394856" cy="254100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750" b="1">
                <a:solidFill>
                  <a:schemeClr val="tx1"/>
                </a:solidFill>
                <a:latin typeface="Raleway" pitchFamily="2" charset="0"/>
              </a:rPr>
              <a:t>5%</a:t>
            </a:r>
          </a:p>
        </p:txBody>
      </p:sp>
      <p:sp>
        <p:nvSpPr>
          <p:cNvPr id="235" name="Retângulo: Cantos Arredondados 234">
            <a:extLst>
              <a:ext uri="{FF2B5EF4-FFF2-40B4-BE49-F238E27FC236}">
                <a16:creationId xmlns:a16="http://schemas.microsoft.com/office/drawing/2014/main" id="{4B14182C-4B2C-5B76-6E13-6DB87FCFA93C}"/>
              </a:ext>
            </a:extLst>
          </p:cNvPr>
          <p:cNvSpPr/>
          <p:nvPr/>
        </p:nvSpPr>
        <p:spPr>
          <a:xfrm>
            <a:off x="8621454" y="2832753"/>
            <a:ext cx="394856" cy="254100"/>
          </a:xfrm>
          <a:prstGeom prst="roundRect">
            <a:avLst/>
          </a:prstGeom>
          <a:noFill/>
          <a:ln w="3175">
            <a:solidFill>
              <a:srgbClr val="DD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750" b="1">
                <a:solidFill>
                  <a:schemeClr val="tx1"/>
                </a:solidFill>
                <a:latin typeface="Raleway" pitchFamily="2" charset="0"/>
              </a:rPr>
              <a:t>9%</a:t>
            </a:r>
          </a:p>
        </p:txBody>
      </p:sp>
      <p:sp>
        <p:nvSpPr>
          <p:cNvPr id="236" name="Retângulo: Cantos Arredondados 235">
            <a:extLst>
              <a:ext uri="{FF2B5EF4-FFF2-40B4-BE49-F238E27FC236}">
                <a16:creationId xmlns:a16="http://schemas.microsoft.com/office/drawing/2014/main" id="{7FADC0FE-5C2A-7DE7-63E6-56A8CFDBC09E}"/>
              </a:ext>
            </a:extLst>
          </p:cNvPr>
          <p:cNvSpPr/>
          <p:nvPr/>
        </p:nvSpPr>
        <p:spPr>
          <a:xfrm>
            <a:off x="8610598" y="4112203"/>
            <a:ext cx="401785" cy="254100"/>
          </a:xfrm>
          <a:prstGeom prst="roundRect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700" b="1">
                <a:solidFill>
                  <a:schemeClr val="tx1"/>
                </a:solidFill>
                <a:latin typeface="Raleway" pitchFamily="2" charset="0"/>
              </a:rPr>
              <a:t>0,5%</a:t>
            </a:r>
          </a:p>
        </p:txBody>
      </p:sp>
      <p:sp>
        <p:nvSpPr>
          <p:cNvPr id="237" name="Retângulo: Cantos Arredondados 236">
            <a:extLst>
              <a:ext uri="{FF2B5EF4-FFF2-40B4-BE49-F238E27FC236}">
                <a16:creationId xmlns:a16="http://schemas.microsoft.com/office/drawing/2014/main" id="{85E5F2B8-D872-DCA2-11BC-F128146BA08B}"/>
              </a:ext>
            </a:extLst>
          </p:cNvPr>
          <p:cNvSpPr/>
          <p:nvPr/>
        </p:nvSpPr>
        <p:spPr>
          <a:xfrm>
            <a:off x="8617527" y="4561599"/>
            <a:ext cx="394856" cy="254100"/>
          </a:xfrm>
          <a:prstGeom prst="round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700" b="1">
                <a:solidFill>
                  <a:schemeClr val="tx1"/>
                </a:solidFill>
                <a:latin typeface="Raleway" pitchFamily="2" charset="0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2159994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42;p39">
            <a:extLst>
              <a:ext uri="{FF2B5EF4-FFF2-40B4-BE49-F238E27FC236}">
                <a16:creationId xmlns:a16="http://schemas.microsoft.com/office/drawing/2014/main" id="{15EB18D1-C8E1-C886-6532-EFEC3ADA3BA8}"/>
              </a:ext>
            </a:extLst>
          </p:cNvPr>
          <p:cNvSpPr txBox="1"/>
          <p:nvPr/>
        </p:nvSpPr>
        <p:spPr>
          <a:xfrm>
            <a:off x="2191032" y="548465"/>
            <a:ext cx="9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FONTES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5304CF8A-B804-E94C-E33B-532F920D1723}"/>
              </a:ext>
            </a:extLst>
          </p:cNvPr>
          <p:cNvSpPr txBox="1"/>
          <p:nvPr/>
        </p:nvSpPr>
        <p:spPr>
          <a:xfrm>
            <a:off x="156010" y="53066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– Fonte de dados</a:t>
            </a:r>
          </a:p>
        </p:txBody>
      </p:sp>
      <p:sp>
        <p:nvSpPr>
          <p:cNvPr id="7" name="Google Shape;241;p39">
            <a:extLst>
              <a:ext uri="{FF2B5EF4-FFF2-40B4-BE49-F238E27FC236}">
                <a16:creationId xmlns:a16="http://schemas.microsoft.com/office/drawing/2014/main" id="{19DB7950-56BC-E6DE-F2DA-0E4B3BD75E58}"/>
              </a:ext>
            </a:extLst>
          </p:cNvPr>
          <p:cNvSpPr txBox="1"/>
          <p:nvPr/>
        </p:nvSpPr>
        <p:spPr>
          <a:xfrm>
            <a:off x="353607" y="997734"/>
            <a:ext cx="11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Possui alguma internet?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243;p39">
            <a:extLst>
              <a:ext uri="{FF2B5EF4-FFF2-40B4-BE49-F238E27FC236}">
                <a16:creationId xmlns:a16="http://schemas.microsoft.com/office/drawing/2014/main" id="{927E75D7-6C29-C0BE-9D37-0CF1AC4A15D4}"/>
              </a:ext>
            </a:extLst>
          </p:cNvPr>
          <p:cNvSpPr txBox="1"/>
          <p:nvPr/>
        </p:nvSpPr>
        <p:spPr>
          <a:xfrm>
            <a:off x="4024300" y="548465"/>
            <a:ext cx="9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REGRA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244;p39">
            <a:extLst>
              <a:ext uri="{FF2B5EF4-FFF2-40B4-BE49-F238E27FC236}">
                <a16:creationId xmlns:a16="http://schemas.microsoft.com/office/drawing/2014/main" id="{92D0D0FC-7410-3418-194D-F8C36F242974}"/>
              </a:ext>
            </a:extLst>
          </p:cNvPr>
          <p:cNvSpPr txBox="1"/>
          <p:nvPr/>
        </p:nvSpPr>
        <p:spPr>
          <a:xfrm>
            <a:off x="5348131" y="805712"/>
            <a:ext cx="372784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Possui internet Anatel OU possui velocidade monitorada maior que zero OU possui velocidade contratada políticas maior que zero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245;p39">
            <a:extLst>
              <a:ext uri="{FF2B5EF4-FFF2-40B4-BE49-F238E27FC236}">
                <a16:creationId xmlns:a16="http://schemas.microsoft.com/office/drawing/2014/main" id="{E0CDF9C2-7C41-A280-AD43-DA888936DCA1}"/>
              </a:ext>
            </a:extLst>
          </p:cNvPr>
          <p:cNvSpPr txBox="1"/>
          <p:nvPr/>
        </p:nvSpPr>
        <p:spPr>
          <a:xfrm>
            <a:off x="3885757" y="885098"/>
            <a:ext cx="56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246;p39">
            <a:extLst>
              <a:ext uri="{FF2B5EF4-FFF2-40B4-BE49-F238E27FC236}">
                <a16:creationId xmlns:a16="http://schemas.microsoft.com/office/drawing/2014/main" id="{E3CC2D29-0EDF-BB68-30A7-09C28EBA33E5}"/>
              </a:ext>
            </a:extLst>
          </p:cNvPr>
          <p:cNvSpPr txBox="1"/>
          <p:nvPr/>
        </p:nvSpPr>
        <p:spPr>
          <a:xfrm>
            <a:off x="5348131" y="1137306"/>
            <a:ext cx="3727844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Não possui internet Anatel NEM velocidade monitorada NEM velocidade contratada políticas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247;p39">
            <a:extLst>
              <a:ext uri="{FF2B5EF4-FFF2-40B4-BE49-F238E27FC236}">
                <a16:creationId xmlns:a16="http://schemas.microsoft.com/office/drawing/2014/main" id="{FD1D79A5-188E-83A5-C11C-EF864A5D27E1}"/>
              </a:ext>
            </a:extLst>
          </p:cNvPr>
          <p:cNvSpPr txBox="1"/>
          <p:nvPr/>
        </p:nvSpPr>
        <p:spPr>
          <a:xfrm>
            <a:off x="3885757" y="1216691"/>
            <a:ext cx="56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248;p39">
            <a:extLst>
              <a:ext uri="{FF2B5EF4-FFF2-40B4-BE49-F238E27FC236}">
                <a16:creationId xmlns:a16="http://schemas.microsoft.com/office/drawing/2014/main" id="{8E307D42-1170-54FB-065F-2F22B010526D}"/>
              </a:ext>
            </a:extLst>
          </p:cNvPr>
          <p:cNvSpPr txBox="1"/>
          <p:nvPr/>
        </p:nvSpPr>
        <p:spPr>
          <a:xfrm>
            <a:off x="1981934" y="735741"/>
            <a:ext cx="17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Anatel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" name="Google Shape;249;p39">
            <a:extLst>
              <a:ext uri="{FF2B5EF4-FFF2-40B4-BE49-F238E27FC236}">
                <a16:creationId xmlns:a16="http://schemas.microsoft.com/office/drawing/2014/main" id="{342CF461-13BB-A403-1838-944AF1DEE39A}"/>
              </a:ext>
            </a:extLst>
          </p:cNvPr>
          <p:cNvSpPr txBox="1"/>
          <p:nvPr/>
        </p:nvSpPr>
        <p:spPr>
          <a:xfrm>
            <a:off x="1981934" y="1006424"/>
            <a:ext cx="17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Medidor Educação Conectada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250;p39">
            <a:extLst>
              <a:ext uri="{FF2B5EF4-FFF2-40B4-BE49-F238E27FC236}">
                <a16:creationId xmlns:a16="http://schemas.microsoft.com/office/drawing/2014/main" id="{7241AE48-B559-620E-93D5-B7D6F59CF30F}"/>
              </a:ext>
            </a:extLst>
          </p:cNvPr>
          <p:cNvSpPr txBox="1"/>
          <p:nvPr/>
        </p:nvSpPr>
        <p:spPr>
          <a:xfrm>
            <a:off x="1981934" y="1283477"/>
            <a:ext cx="173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Velocidades contratadas políticas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51;p39">
            <a:extLst>
              <a:ext uri="{FF2B5EF4-FFF2-40B4-BE49-F238E27FC236}">
                <a16:creationId xmlns:a16="http://schemas.microsoft.com/office/drawing/2014/main" id="{506B921A-02DA-6360-C228-5928C7CC1FA8}"/>
              </a:ext>
            </a:extLst>
          </p:cNvPr>
          <p:cNvSpPr txBox="1"/>
          <p:nvPr/>
        </p:nvSpPr>
        <p:spPr>
          <a:xfrm>
            <a:off x="353607" y="1607658"/>
            <a:ext cx="11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Qual é a velocidade contratada?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52;p39">
            <a:extLst>
              <a:ext uri="{FF2B5EF4-FFF2-40B4-BE49-F238E27FC236}">
                <a16:creationId xmlns:a16="http://schemas.microsoft.com/office/drawing/2014/main" id="{6B005611-3408-8263-57DB-C9BE862090F3}"/>
              </a:ext>
            </a:extLst>
          </p:cNvPr>
          <p:cNvSpPr txBox="1"/>
          <p:nvPr/>
        </p:nvSpPr>
        <p:spPr>
          <a:xfrm>
            <a:off x="1981934" y="1518869"/>
            <a:ext cx="17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Medidor Educação Conectada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" name="Google Shape;253;p39">
            <a:extLst>
              <a:ext uri="{FF2B5EF4-FFF2-40B4-BE49-F238E27FC236}">
                <a16:creationId xmlns:a16="http://schemas.microsoft.com/office/drawing/2014/main" id="{7CFC5250-A2E7-D0E4-74C7-840759B63734}"/>
              </a:ext>
            </a:extLst>
          </p:cNvPr>
          <p:cNvSpPr txBox="1"/>
          <p:nvPr/>
        </p:nvSpPr>
        <p:spPr>
          <a:xfrm>
            <a:off x="1981934" y="1843274"/>
            <a:ext cx="173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Velocidade contratada políticas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Velocidade contratada autodeclarada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" name="Google Shape;254;p39">
            <a:extLst>
              <a:ext uri="{FF2B5EF4-FFF2-40B4-BE49-F238E27FC236}">
                <a16:creationId xmlns:a16="http://schemas.microsoft.com/office/drawing/2014/main" id="{77F9C25D-E281-B0B7-195F-DD3ED0D2854F}"/>
              </a:ext>
            </a:extLst>
          </p:cNvPr>
          <p:cNvSpPr txBox="1"/>
          <p:nvPr/>
        </p:nvSpPr>
        <p:spPr>
          <a:xfrm>
            <a:off x="3885757" y="1518869"/>
            <a:ext cx="140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SEM INFORMAÇÃO DE VELOCIDADE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55;p39">
            <a:extLst>
              <a:ext uri="{FF2B5EF4-FFF2-40B4-BE49-F238E27FC236}">
                <a16:creationId xmlns:a16="http://schemas.microsoft.com/office/drawing/2014/main" id="{B6FB317D-62E2-3536-77D9-119EA321563D}"/>
              </a:ext>
            </a:extLst>
          </p:cNvPr>
          <p:cNvSpPr txBox="1"/>
          <p:nvPr/>
        </p:nvSpPr>
        <p:spPr>
          <a:xfrm>
            <a:off x="3885756" y="1898775"/>
            <a:ext cx="1508099" cy="21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6;p39">
            <a:extLst>
              <a:ext uri="{FF2B5EF4-FFF2-40B4-BE49-F238E27FC236}">
                <a16:creationId xmlns:a16="http://schemas.microsoft.com/office/drawing/2014/main" id="{159BC9E0-95C6-2BFB-550E-7D73E9A158BB}"/>
              </a:ext>
            </a:extLst>
          </p:cNvPr>
          <p:cNvSpPr txBox="1"/>
          <p:nvPr/>
        </p:nvSpPr>
        <p:spPr>
          <a:xfrm>
            <a:off x="3885757" y="2167053"/>
            <a:ext cx="1406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57;p39">
            <a:extLst>
              <a:ext uri="{FF2B5EF4-FFF2-40B4-BE49-F238E27FC236}">
                <a16:creationId xmlns:a16="http://schemas.microsoft.com/office/drawing/2014/main" id="{AF75A980-0FF8-BAF3-3468-9B467D0B4B09}"/>
              </a:ext>
            </a:extLst>
          </p:cNvPr>
          <p:cNvSpPr txBox="1"/>
          <p:nvPr/>
        </p:nvSpPr>
        <p:spPr>
          <a:xfrm>
            <a:off x="5348132" y="1518869"/>
            <a:ext cx="3271074" cy="21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Possui internet Anatel MAS não possui informação de velocidade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58;p39">
            <a:extLst>
              <a:ext uri="{FF2B5EF4-FFF2-40B4-BE49-F238E27FC236}">
                <a16:creationId xmlns:a16="http://schemas.microsoft.com/office/drawing/2014/main" id="{060BB20E-E7CA-D64D-6D80-44B82294E833}"/>
              </a:ext>
            </a:extLst>
          </p:cNvPr>
          <p:cNvSpPr txBox="1"/>
          <p:nvPr/>
        </p:nvSpPr>
        <p:spPr>
          <a:xfrm>
            <a:off x="5348132" y="1839303"/>
            <a:ext cx="3727844" cy="21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Possui internet Anatel E velocidade, MAS não está adequada aos parâmetros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Google Shape;259;p39">
            <a:extLst>
              <a:ext uri="{FF2B5EF4-FFF2-40B4-BE49-F238E27FC236}">
                <a16:creationId xmlns:a16="http://schemas.microsoft.com/office/drawing/2014/main" id="{4FC6B397-345E-B6BF-68D9-6E5B0F8B9210}"/>
              </a:ext>
            </a:extLst>
          </p:cNvPr>
          <p:cNvSpPr txBox="1"/>
          <p:nvPr/>
        </p:nvSpPr>
        <p:spPr>
          <a:xfrm>
            <a:off x="5348132" y="2174487"/>
            <a:ext cx="3118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Possui internet Anatel E velocidade adequada aos parâmetros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9" name="Google Shape;260;p39">
            <a:extLst>
              <a:ext uri="{FF2B5EF4-FFF2-40B4-BE49-F238E27FC236}">
                <a16:creationId xmlns:a16="http://schemas.microsoft.com/office/drawing/2014/main" id="{4643D57D-3693-EDA8-4288-8C03B64520E2}"/>
              </a:ext>
            </a:extLst>
          </p:cNvPr>
          <p:cNvCxnSpPr>
            <a:cxnSpLocks/>
          </p:cNvCxnSpPr>
          <p:nvPr/>
        </p:nvCxnSpPr>
        <p:spPr>
          <a:xfrm>
            <a:off x="353606" y="767441"/>
            <a:ext cx="8634384" cy="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261;p39">
            <a:extLst>
              <a:ext uri="{FF2B5EF4-FFF2-40B4-BE49-F238E27FC236}">
                <a16:creationId xmlns:a16="http://schemas.microsoft.com/office/drawing/2014/main" id="{7630EA0F-2155-27E7-23C3-90FA145007C1}"/>
              </a:ext>
            </a:extLst>
          </p:cNvPr>
          <p:cNvCxnSpPr>
            <a:cxnSpLocks/>
          </p:cNvCxnSpPr>
          <p:nvPr/>
        </p:nvCxnSpPr>
        <p:spPr>
          <a:xfrm flipV="1">
            <a:off x="419131" y="1476006"/>
            <a:ext cx="8568859" cy="1018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" name="Google Shape;262;p39">
            <a:extLst>
              <a:ext uri="{FF2B5EF4-FFF2-40B4-BE49-F238E27FC236}">
                <a16:creationId xmlns:a16="http://schemas.microsoft.com/office/drawing/2014/main" id="{1D8FE251-CD5F-F33E-02A1-540257C748A2}"/>
              </a:ext>
            </a:extLst>
          </p:cNvPr>
          <p:cNvCxnSpPr>
            <a:cxnSpLocks/>
          </p:cNvCxnSpPr>
          <p:nvPr/>
        </p:nvCxnSpPr>
        <p:spPr>
          <a:xfrm flipV="1">
            <a:off x="419131" y="2371616"/>
            <a:ext cx="8568859" cy="538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" name="Google Shape;263;p39">
            <a:extLst>
              <a:ext uri="{FF2B5EF4-FFF2-40B4-BE49-F238E27FC236}">
                <a16:creationId xmlns:a16="http://schemas.microsoft.com/office/drawing/2014/main" id="{BC5A5DE5-FC34-3ABE-FE7B-C005E25B35A4}"/>
              </a:ext>
            </a:extLst>
          </p:cNvPr>
          <p:cNvSpPr txBox="1"/>
          <p:nvPr/>
        </p:nvSpPr>
        <p:spPr>
          <a:xfrm>
            <a:off x="353607" y="2557803"/>
            <a:ext cx="1149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" name="Google Shape;264;p39">
            <a:extLst>
              <a:ext uri="{FF2B5EF4-FFF2-40B4-BE49-F238E27FC236}">
                <a16:creationId xmlns:a16="http://schemas.microsoft.com/office/drawing/2014/main" id="{7778CA0E-1541-A08D-5849-8C858AD12103}"/>
              </a:ext>
            </a:extLst>
          </p:cNvPr>
          <p:cNvSpPr txBox="1"/>
          <p:nvPr/>
        </p:nvSpPr>
        <p:spPr>
          <a:xfrm>
            <a:off x="1981934" y="2396609"/>
            <a:ext cx="17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Censo Escolar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Google Shape;265;p39">
            <a:extLst>
              <a:ext uri="{FF2B5EF4-FFF2-40B4-BE49-F238E27FC236}">
                <a16:creationId xmlns:a16="http://schemas.microsoft.com/office/drawing/2014/main" id="{010FDA67-540A-3A96-3928-EC3061D298A0}"/>
              </a:ext>
            </a:extLst>
          </p:cNvPr>
          <p:cNvSpPr txBox="1"/>
          <p:nvPr/>
        </p:nvSpPr>
        <p:spPr>
          <a:xfrm>
            <a:off x="1981934" y="2667792"/>
            <a:ext cx="173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Relatório Eace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Google Shape;266;p39">
            <a:extLst>
              <a:ext uri="{FF2B5EF4-FFF2-40B4-BE49-F238E27FC236}">
                <a16:creationId xmlns:a16="http://schemas.microsoft.com/office/drawing/2014/main" id="{7CB31030-74AC-2202-3448-B0B5ED23FC8B}"/>
              </a:ext>
            </a:extLst>
          </p:cNvPr>
          <p:cNvSpPr txBox="1"/>
          <p:nvPr/>
        </p:nvSpPr>
        <p:spPr>
          <a:xfrm>
            <a:off x="5393856" y="2414535"/>
            <a:ext cx="3682119" cy="33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Possui WiFi no Censo OU possui WiFi no PDDE OU Rede interna “Ativada” no Relatório Eace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" name="Google Shape;267;p39">
            <a:extLst>
              <a:ext uri="{FF2B5EF4-FFF2-40B4-BE49-F238E27FC236}">
                <a16:creationId xmlns:a16="http://schemas.microsoft.com/office/drawing/2014/main" id="{254C2F32-9649-2103-5F56-69C020B4781B}"/>
              </a:ext>
            </a:extLst>
          </p:cNvPr>
          <p:cNvSpPr txBox="1"/>
          <p:nvPr/>
        </p:nvSpPr>
        <p:spPr>
          <a:xfrm>
            <a:off x="3885757" y="2414535"/>
            <a:ext cx="56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268;p39">
            <a:extLst>
              <a:ext uri="{FF2B5EF4-FFF2-40B4-BE49-F238E27FC236}">
                <a16:creationId xmlns:a16="http://schemas.microsoft.com/office/drawing/2014/main" id="{616F89F7-B7EF-EC1F-771D-39491ABB8196}"/>
              </a:ext>
            </a:extLst>
          </p:cNvPr>
          <p:cNvSpPr txBox="1"/>
          <p:nvPr/>
        </p:nvSpPr>
        <p:spPr>
          <a:xfrm>
            <a:off x="5393857" y="2786565"/>
            <a:ext cx="3309050" cy="33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Não possui WiFi no Censo NEM possui WiFi no PDDE NEM no Relatório Eace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" name="Google Shape;269;p39">
            <a:extLst>
              <a:ext uri="{FF2B5EF4-FFF2-40B4-BE49-F238E27FC236}">
                <a16:creationId xmlns:a16="http://schemas.microsoft.com/office/drawing/2014/main" id="{422D3C3B-CD91-B052-FE4C-BC1D50BFCA50}"/>
              </a:ext>
            </a:extLst>
          </p:cNvPr>
          <p:cNvSpPr txBox="1"/>
          <p:nvPr/>
        </p:nvSpPr>
        <p:spPr>
          <a:xfrm>
            <a:off x="3885757" y="2853471"/>
            <a:ext cx="56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" name="Google Shape;270;p39">
            <a:extLst>
              <a:ext uri="{FF2B5EF4-FFF2-40B4-BE49-F238E27FC236}">
                <a16:creationId xmlns:a16="http://schemas.microsoft.com/office/drawing/2014/main" id="{619945CD-48C1-EF94-47BB-22232F10BBA9}"/>
              </a:ext>
            </a:extLst>
          </p:cNvPr>
          <p:cNvCxnSpPr>
            <a:cxnSpLocks/>
          </p:cNvCxnSpPr>
          <p:nvPr/>
        </p:nvCxnSpPr>
        <p:spPr>
          <a:xfrm>
            <a:off x="410044" y="3112384"/>
            <a:ext cx="8577946" cy="12745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" name="Google Shape;271;p39">
            <a:extLst>
              <a:ext uri="{FF2B5EF4-FFF2-40B4-BE49-F238E27FC236}">
                <a16:creationId xmlns:a16="http://schemas.microsoft.com/office/drawing/2014/main" id="{1C466F04-CB9A-E1E6-23DD-E1869AB209F9}"/>
              </a:ext>
            </a:extLst>
          </p:cNvPr>
          <p:cNvSpPr txBox="1"/>
          <p:nvPr/>
        </p:nvSpPr>
        <p:spPr>
          <a:xfrm>
            <a:off x="353607" y="3654213"/>
            <a:ext cx="1149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WiFi está adequado?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" name="Google Shape;272;p39">
            <a:extLst>
              <a:ext uri="{FF2B5EF4-FFF2-40B4-BE49-F238E27FC236}">
                <a16:creationId xmlns:a16="http://schemas.microsoft.com/office/drawing/2014/main" id="{FC018436-86FF-83CB-BE4C-551616EA6F9D}"/>
              </a:ext>
            </a:extLst>
          </p:cNvPr>
          <p:cNvSpPr txBox="1"/>
          <p:nvPr/>
        </p:nvSpPr>
        <p:spPr>
          <a:xfrm>
            <a:off x="1981934" y="3510614"/>
            <a:ext cx="2063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Relatório Eace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PDDE (quanti e quali)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Censo Escolar (para exclusivas infantil)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" name="Google Shape;273;p39">
            <a:extLst>
              <a:ext uri="{FF2B5EF4-FFF2-40B4-BE49-F238E27FC236}">
                <a16:creationId xmlns:a16="http://schemas.microsoft.com/office/drawing/2014/main" id="{022F3C78-38F4-EF42-E844-82FB4E746D11}"/>
              </a:ext>
            </a:extLst>
          </p:cNvPr>
          <p:cNvSpPr txBox="1"/>
          <p:nvPr/>
        </p:nvSpPr>
        <p:spPr>
          <a:xfrm>
            <a:off x="3885757" y="3432638"/>
            <a:ext cx="1406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WIFI ADEQUADO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" name="Google Shape;274;p39">
            <a:extLst>
              <a:ext uri="{FF2B5EF4-FFF2-40B4-BE49-F238E27FC236}">
                <a16:creationId xmlns:a16="http://schemas.microsoft.com/office/drawing/2014/main" id="{6AA71203-817B-21CF-8296-2BCBFDAE9AB0}"/>
              </a:ext>
            </a:extLst>
          </p:cNvPr>
          <p:cNvSpPr txBox="1"/>
          <p:nvPr/>
        </p:nvSpPr>
        <p:spPr>
          <a:xfrm>
            <a:off x="5393856" y="3098108"/>
            <a:ext cx="3727844" cy="95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latin typeface="Raleway" pitchFamily="2" charset="0"/>
                <a:ea typeface="Raleway"/>
                <a:cs typeface="Raleway"/>
                <a:sym typeface="Raleway"/>
              </a:rPr>
              <a:t>Atende pelo menos 1 dentre os 3:</a:t>
            </a:r>
            <a:endParaRPr sz="80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+mj-lt"/>
              <a:buAutoNum type="arabicPeriod"/>
            </a:pPr>
            <a:r>
              <a:rPr lang="pt-BR" sz="800">
                <a:latin typeface="Raleway" pitchFamily="2" charset="0"/>
                <a:ea typeface="Raleway"/>
                <a:cs typeface="Raleway"/>
                <a:sym typeface="Raleway"/>
              </a:rPr>
              <a:t>Relatório </a:t>
            </a:r>
            <a:r>
              <a:rPr lang="pt-BR" sz="800" err="1">
                <a:latin typeface="Raleway" pitchFamily="2" charset="0"/>
                <a:ea typeface="Raleway"/>
                <a:cs typeface="Raleway"/>
                <a:sym typeface="Raleway"/>
              </a:rPr>
              <a:t>Eace</a:t>
            </a:r>
            <a:r>
              <a:rPr lang="pt-BR" sz="800">
                <a:latin typeface="Raleway" pitchFamily="2" charset="0"/>
                <a:ea typeface="Raleway"/>
                <a:cs typeface="Raleway"/>
                <a:sym typeface="Raleway"/>
              </a:rPr>
              <a:t>: Status da </a:t>
            </a:r>
            <a:r>
              <a:rPr lang="pt-BR" sz="80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Rede interna = “Ativada”</a:t>
            </a:r>
            <a:endParaRPr sz="80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+mj-lt"/>
              <a:buAutoNum type="arabicPeriod"/>
              <a:defRPr lang="pt-BR" sz="1000" b="0" i="0" u="none" strike="noStrike" kern="1200" baseline="0">
                <a:solidFill>
                  <a:schemeClr val="tx1"/>
                </a:solidFill>
                <a:latin typeface="Relaway"/>
                <a:ea typeface="+mn-ea"/>
                <a:cs typeface="+mn-cs"/>
              </a:defRPr>
            </a:pPr>
            <a:r>
              <a:rPr lang="pt-BR" sz="800">
                <a:latin typeface="Raleway" pitchFamily="2" charset="0"/>
                <a:ea typeface="Raleway"/>
                <a:cs typeface="Raleway"/>
                <a:sym typeface="Raleway"/>
              </a:rPr>
              <a:t>PDDE: </a:t>
            </a:r>
            <a:r>
              <a:rPr lang="pt-BR" sz="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  <a:sym typeface="Raleway"/>
              </a:rPr>
              <a:t>A escola responde que tem Wi-fi E possui quantidade suficiente de </a:t>
            </a:r>
            <a:r>
              <a:rPr lang="pt-BR" sz="800" kern="1200" err="1">
                <a:solidFill>
                  <a:schemeClr val="tx1"/>
                </a:solidFill>
                <a:latin typeface="Raleway" pitchFamily="2" charset="0"/>
                <a:ea typeface="+mn-ea"/>
                <a:cs typeface="+mn-cs"/>
                <a:sym typeface="Raleway"/>
              </a:rPr>
              <a:t>APs</a:t>
            </a:r>
            <a:r>
              <a:rPr lang="pt-BR" sz="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  <a:sym typeface="Raleway"/>
              </a:rPr>
              <a:t> para atender ao menos 1 AP a cada 2 ambientes (</a:t>
            </a:r>
            <a:r>
              <a:rPr lang="pt-BR" sz="800" i="1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  <a:sym typeface="Raleway"/>
              </a:rPr>
              <a:t>quanti</a:t>
            </a:r>
            <a:r>
              <a:rPr lang="pt-BR" sz="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  <a:sym typeface="Raleway"/>
              </a:rPr>
              <a:t>) OU a escola responde que tem Wi-fi E possui sinal Wi-Fi em todos os ambientes pedagógicas (</a:t>
            </a:r>
            <a:r>
              <a:rPr lang="pt-BR" sz="800" i="1" kern="1200" err="1">
                <a:solidFill>
                  <a:schemeClr val="tx1"/>
                </a:solidFill>
                <a:latin typeface="Raleway" pitchFamily="2" charset="0"/>
                <a:ea typeface="+mn-ea"/>
                <a:cs typeface="+mn-cs"/>
                <a:sym typeface="Raleway"/>
              </a:rPr>
              <a:t>quali</a:t>
            </a:r>
            <a:r>
              <a:rPr lang="pt-BR" sz="8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  <a:sym typeface="Raleway"/>
              </a:rPr>
              <a:t>)</a:t>
            </a:r>
            <a:endParaRPr sz="80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+mj-lt"/>
              <a:buAutoNum type="arabicPeriod"/>
            </a:pPr>
            <a:r>
              <a:rPr lang="pt-BR" sz="800">
                <a:latin typeface="Raleway" pitchFamily="2" charset="0"/>
                <a:ea typeface="Raleway"/>
                <a:cs typeface="Raleway"/>
                <a:sym typeface="Raleway"/>
              </a:rPr>
              <a:t>Escolas exclusivas de EI - Censo Escolar: Possui WiFi</a:t>
            </a:r>
            <a:endParaRPr sz="800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44" name="Google Shape;275;p39">
            <a:extLst>
              <a:ext uri="{FF2B5EF4-FFF2-40B4-BE49-F238E27FC236}">
                <a16:creationId xmlns:a16="http://schemas.microsoft.com/office/drawing/2014/main" id="{894ED5B3-E10B-6526-348B-FA821C271AB4}"/>
              </a:ext>
            </a:extLst>
          </p:cNvPr>
          <p:cNvSpPr txBox="1"/>
          <p:nvPr/>
        </p:nvSpPr>
        <p:spPr>
          <a:xfrm>
            <a:off x="3885757" y="4036496"/>
            <a:ext cx="1406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SEM INFORMAÇÃO 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" name="Google Shape;276;p39">
            <a:extLst>
              <a:ext uri="{FF2B5EF4-FFF2-40B4-BE49-F238E27FC236}">
                <a16:creationId xmlns:a16="http://schemas.microsoft.com/office/drawing/2014/main" id="{2EC3D4AB-B0DF-905F-B6FD-75A1CDECEFEC}"/>
              </a:ext>
            </a:extLst>
          </p:cNvPr>
          <p:cNvSpPr txBox="1"/>
          <p:nvPr/>
        </p:nvSpPr>
        <p:spPr>
          <a:xfrm>
            <a:off x="3885757" y="4311810"/>
            <a:ext cx="1406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WIFI INADEQUADO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Google Shape;277;p39">
            <a:extLst>
              <a:ext uri="{FF2B5EF4-FFF2-40B4-BE49-F238E27FC236}">
                <a16:creationId xmlns:a16="http://schemas.microsoft.com/office/drawing/2014/main" id="{16CA9252-A508-7E26-B646-22FDC8074337}"/>
              </a:ext>
            </a:extLst>
          </p:cNvPr>
          <p:cNvSpPr txBox="1"/>
          <p:nvPr/>
        </p:nvSpPr>
        <p:spPr>
          <a:xfrm>
            <a:off x="5393855" y="3999326"/>
            <a:ext cx="368211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Não respondeu, resposta incompleta ou respondeu 0 (zero) ambientes a iluminar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" name="Google Shape;278;p39">
            <a:extLst>
              <a:ext uri="{FF2B5EF4-FFF2-40B4-BE49-F238E27FC236}">
                <a16:creationId xmlns:a16="http://schemas.microsoft.com/office/drawing/2014/main" id="{FA42A701-6134-6ED1-D7F3-8FAD4AA3F4C9}"/>
              </a:ext>
            </a:extLst>
          </p:cNvPr>
          <p:cNvSpPr txBox="1"/>
          <p:nvPr/>
        </p:nvSpPr>
        <p:spPr>
          <a:xfrm>
            <a:off x="5393855" y="4267206"/>
            <a:ext cx="368211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Não cumpre os critérios para EI, NEM quanti NEM quali e nem teve rede interna “Ativada” pela Eace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" name="Google Shape;242;p39">
            <a:extLst>
              <a:ext uri="{FF2B5EF4-FFF2-40B4-BE49-F238E27FC236}">
                <a16:creationId xmlns:a16="http://schemas.microsoft.com/office/drawing/2014/main" id="{82686EB4-45FC-658D-CD26-CDE539322922}"/>
              </a:ext>
            </a:extLst>
          </p:cNvPr>
          <p:cNvSpPr txBox="1"/>
          <p:nvPr/>
        </p:nvSpPr>
        <p:spPr>
          <a:xfrm>
            <a:off x="561417" y="548465"/>
            <a:ext cx="9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INDICADOR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38" name="Google Shape;262;p39">
            <a:extLst>
              <a:ext uri="{FF2B5EF4-FFF2-40B4-BE49-F238E27FC236}">
                <a16:creationId xmlns:a16="http://schemas.microsoft.com/office/drawing/2014/main" id="{1C25070D-6399-1458-52D8-8477F8B4BC11}"/>
              </a:ext>
            </a:extLst>
          </p:cNvPr>
          <p:cNvCxnSpPr>
            <a:cxnSpLocks/>
          </p:cNvCxnSpPr>
          <p:nvPr/>
        </p:nvCxnSpPr>
        <p:spPr>
          <a:xfrm>
            <a:off x="475568" y="4593672"/>
            <a:ext cx="8512422" cy="1223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9" name="Google Shape;263;p39">
            <a:extLst>
              <a:ext uri="{FF2B5EF4-FFF2-40B4-BE49-F238E27FC236}">
                <a16:creationId xmlns:a16="http://schemas.microsoft.com/office/drawing/2014/main" id="{382BFD8A-A147-7E26-5629-4A2010C01455}"/>
              </a:ext>
            </a:extLst>
          </p:cNvPr>
          <p:cNvSpPr txBox="1"/>
          <p:nvPr/>
        </p:nvSpPr>
        <p:spPr>
          <a:xfrm>
            <a:off x="410044" y="4722435"/>
            <a:ext cx="1149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Possui energia?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64;p39">
            <a:extLst>
              <a:ext uri="{FF2B5EF4-FFF2-40B4-BE49-F238E27FC236}">
                <a16:creationId xmlns:a16="http://schemas.microsoft.com/office/drawing/2014/main" id="{B4BCF720-88C7-1323-936B-9B6ACC4DF48A}"/>
              </a:ext>
            </a:extLst>
          </p:cNvPr>
          <p:cNvSpPr txBox="1"/>
          <p:nvPr/>
        </p:nvSpPr>
        <p:spPr>
          <a:xfrm>
            <a:off x="1981934" y="4561241"/>
            <a:ext cx="173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Censo Escolar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+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1" name="Google Shape;265;p39">
            <a:extLst>
              <a:ext uri="{FF2B5EF4-FFF2-40B4-BE49-F238E27FC236}">
                <a16:creationId xmlns:a16="http://schemas.microsoft.com/office/drawing/2014/main" id="{A25345C8-A45C-174D-7B63-94D888EF69CA}"/>
              </a:ext>
            </a:extLst>
          </p:cNvPr>
          <p:cNvSpPr txBox="1"/>
          <p:nvPr/>
        </p:nvSpPr>
        <p:spPr>
          <a:xfrm>
            <a:off x="1981934" y="4832424"/>
            <a:ext cx="1737600" cy="21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Relatório Eace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66;p39">
            <a:extLst>
              <a:ext uri="{FF2B5EF4-FFF2-40B4-BE49-F238E27FC236}">
                <a16:creationId xmlns:a16="http://schemas.microsoft.com/office/drawing/2014/main" id="{0B1E294C-C7AF-E9E5-545C-DBD2EA26A373}"/>
              </a:ext>
            </a:extLst>
          </p:cNvPr>
          <p:cNvSpPr txBox="1"/>
          <p:nvPr/>
        </p:nvSpPr>
        <p:spPr>
          <a:xfrm>
            <a:off x="5393856" y="4579167"/>
            <a:ext cx="3365487" cy="33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Possui energia no Censo OU possui vistoria no Relatório </a:t>
            </a:r>
            <a:r>
              <a:rPr lang="pt-BR" sz="800" err="1">
                <a:latin typeface="Raleway"/>
                <a:ea typeface="Raleway"/>
                <a:cs typeface="Raleway"/>
                <a:sym typeface="Raleway"/>
              </a:rPr>
              <a:t>Eace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OU relatório Luz Para Todos do MME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3" name="Google Shape;267;p39">
            <a:extLst>
              <a:ext uri="{FF2B5EF4-FFF2-40B4-BE49-F238E27FC236}">
                <a16:creationId xmlns:a16="http://schemas.microsoft.com/office/drawing/2014/main" id="{D7129F6E-3819-BB8C-513A-627ECB11E23A}"/>
              </a:ext>
            </a:extLst>
          </p:cNvPr>
          <p:cNvSpPr txBox="1"/>
          <p:nvPr/>
        </p:nvSpPr>
        <p:spPr>
          <a:xfrm>
            <a:off x="3942194" y="4579167"/>
            <a:ext cx="56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68;p39">
            <a:extLst>
              <a:ext uri="{FF2B5EF4-FFF2-40B4-BE49-F238E27FC236}">
                <a16:creationId xmlns:a16="http://schemas.microsoft.com/office/drawing/2014/main" id="{AE073783-9D18-D01A-BDBC-561D2C83AED4}"/>
              </a:ext>
            </a:extLst>
          </p:cNvPr>
          <p:cNvSpPr txBox="1"/>
          <p:nvPr/>
        </p:nvSpPr>
        <p:spPr>
          <a:xfrm>
            <a:off x="5393856" y="4846956"/>
            <a:ext cx="3365488" cy="33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Não possui energia no Censo NEM possui vistoria no Relatório </a:t>
            </a:r>
            <a:r>
              <a:rPr lang="pt-BR" sz="800" err="1">
                <a:latin typeface="Raleway"/>
                <a:ea typeface="Raleway"/>
                <a:cs typeface="Raleway"/>
                <a:sym typeface="Raleway"/>
              </a:rPr>
              <a:t>Eace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NEM possui energia no relatório Luz Para Todos do MME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69;p39">
            <a:extLst>
              <a:ext uri="{FF2B5EF4-FFF2-40B4-BE49-F238E27FC236}">
                <a16:creationId xmlns:a16="http://schemas.microsoft.com/office/drawing/2014/main" id="{6DFCEB5E-6C1F-BFA1-A0D4-4561C3002E34}"/>
              </a:ext>
            </a:extLst>
          </p:cNvPr>
          <p:cNvSpPr txBox="1"/>
          <p:nvPr/>
        </p:nvSpPr>
        <p:spPr>
          <a:xfrm>
            <a:off x="3942194" y="4817220"/>
            <a:ext cx="567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46" name="Google Shape;270;p39">
            <a:extLst>
              <a:ext uri="{FF2B5EF4-FFF2-40B4-BE49-F238E27FC236}">
                <a16:creationId xmlns:a16="http://schemas.microsoft.com/office/drawing/2014/main" id="{0EC9DE2D-2BE3-1EAD-E422-C4B44FB3A0BC}"/>
              </a:ext>
            </a:extLst>
          </p:cNvPr>
          <p:cNvCxnSpPr/>
          <p:nvPr/>
        </p:nvCxnSpPr>
        <p:spPr>
          <a:xfrm>
            <a:off x="466481" y="5277016"/>
            <a:ext cx="8265600" cy="48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47" name="Gráfico 246" descr="Banco de dados estrutura de tópicos">
            <a:extLst>
              <a:ext uri="{FF2B5EF4-FFF2-40B4-BE49-F238E27FC236}">
                <a16:creationId xmlns:a16="http://schemas.microsoft.com/office/drawing/2014/main" id="{B89DE4C1-58E1-B225-3572-9DC16CA5E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1128" y="523269"/>
            <a:ext cx="219165" cy="219165"/>
          </a:xfrm>
          <a:prstGeom prst="rect">
            <a:avLst/>
          </a:prstGeom>
        </p:spPr>
      </p:pic>
      <p:pic>
        <p:nvPicPr>
          <p:cNvPr id="249" name="Gráfico 248" descr="Sem fio estrutura de tópicos">
            <a:extLst>
              <a:ext uri="{FF2B5EF4-FFF2-40B4-BE49-F238E27FC236}">
                <a16:creationId xmlns:a16="http://schemas.microsoft.com/office/drawing/2014/main" id="{6E2F2C66-AD8E-3971-09A3-224018C8F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014" y="527047"/>
            <a:ext cx="215401" cy="215401"/>
          </a:xfrm>
          <a:prstGeom prst="rect">
            <a:avLst/>
          </a:prstGeom>
        </p:spPr>
      </p:pic>
      <p:pic>
        <p:nvPicPr>
          <p:cNvPr id="251" name="Gráfico 250" descr="Documento estrutura de tópicos">
            <a:extLst>
              <a:ext uri="{FF2B5EF4-FFF2-40B4-BE49-F238E27FC236}">
                <a16:creationId xmlns:a16="http://schemas.microsoft.com/office/drawing/2014/main" id="{238EB839-EB70-ADFE-C72B-3506F5D06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751" y="541470"/>
            <a:ext cx="200712" cy="2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2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4" y="261112"/>
            <a:ext cx="717194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 pitchFamily="2" charset="0"/>
              </a:rPr>
              <a:t>Panorama de escolas conectadas nos parâmetros adequados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0;p37">
            <a:extLst>
              <a:ext uri="{FF2B5EF4-FFF2-40B4-BE49-F238E27FC236}">
                <a16:creationId xmlns:a16="http://schemas.microsoft.com/office/drawing/2014/main" id="{FB5465EB-9FEA-A7C9-7E7B-9C66C566984F}"/>
              </a:ext>
            </a:extLst>
          </p:cNvPr>
          <p:cNvSpPr txBox="1"/>
          <p:nvPr/>
        </p:nvSpPr>
        <p:spPr>
          <a:xfrm>
            <a:off x="4267200" y="902525"/>
            <a:ext cx="478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aleway" pitchFamily="2" charset="0"/>
                <a:ea typeface="Roboto"/>
                <a:cs typeface="Roboto"/>
                <a:sym typeface="Roboto"/>
              </a:rPr>
              <a:t>% de escolas por nível de conectividade</a:t>
            </a:r>
            <a:endParaRPr sz="1100" b="1">
              <a:solidFill>
                <a:schemeClr val="dk2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12;p37">
            <a:extLst>
              <a:ext uri="{FF2B5EF4-FFF2-40B4-BE49-F238E27FC236}">
                <a16:creationId xmlns:a16="http://schemas.microsoft.com/office/drawing/2014/main" id="{A826733C-7A04-A313-2E11-5BA2A4EF1DBF}"/>
              </a:ext>
            </a:extLst>
          </p:cNvPr>
          <p:cNvSpPr txBox="1"/>
          <p:nvPr/>
        </p:nvSpPr>
        <p:spPr>
          <a:xfrm>
            <a:off x="456675" y="902525"/>
            <a:ext cx="3389400" cy="3878400"/>
          </a:xfrm>
          <a:prstGeom prst="rect">
            <a:avLst/>
          </a:prstGeom>
          <a:noFill/>
          <a:ln w="9525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2"/>
                </a:solidFill>
                <a:latin typeface="Raleway" pitchFamily="2" charset="0"/>
                <a:ea typeface="Roboto"/>
                <a:cs typeface="Roboto"/>
                <a:sym typeface="Roboto"/>
              </a:rPr>
              <a:t>Percentual de escolas conectadas no Nível 5 por UF (Outubro/2024)</a:t>
            </a:r>
            <a:endParaRPr sz="1000" b="1">
              <a:solidFill>
                <a:schemeClr val="dk2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222;p37">
            <a:extLst>
              <a:ext uri="{FF2B5EF4-FFF2-40B4-BE49-F238E27FC236}">
                <a16:creationId xmlns:a16="http://schemas.microsoft.com/office/drawing/2014/main" id="{A9784B00-60EA-AE69-2668-1C60A2C9049C}"/>
              </a:ext>
            </a:extLst>
          </p:cNvPr>
          <p:cNvSpPr/>
          <p:nvPr/>
        </p:nvSpPr>
        <p:spPr>
          <a:xfrm>
            <a:off x="4231975" y="2359307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E0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Não conectada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1" name="Google Shape;223;p37">
            <a:extLst>
              <a:ext uri="{FF2B5EF4-FFF2-40B4-BE49-F238E27FC236}">
                <a16:creationId xmlns:a16="http://schemas.microsoft.com/office/drawing/2014/main" id="{E7727A41-E3BD-4EA2-3BAB-A46BF47508D6}"/>
              </a:ext>
            </a:extLst>
          </p:cNvPr>
          <p:cNvSpPr/>
          <p:nvPr/>
        </p:nvSpPr>
        <p:spPr>
          <a:xfrm>
            <a:off x="4240767" y="2775148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224;p37">
            <a:extLst>
              <a:ext uri="{FF2B5EF4-FFF2-40B4-BE49-F238E27FC236}">
                <a16:creationId xmlns:a16="http://schemas.microsoft.com/office/drawing/2014/main" id="{B45CF272-66D5-AE86-A08B-8481F295812A}"/>
              </a:ext>
            </a:extLst>
          </p:cNvPr>
          <p:cNvSpPr/>
          <p:nvPr/>
        </p:nvSpPr>
        <p:spPr>
          <a:xfrm>
            <a:off x="4240758" y="313753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225;p37">
            <a:extLst>
              <a:ext uri="{FF2B5EF4-FFF2-40B4-BE49-F238E27FC236}">
                <a16:creationId xmlns:a16="http://schemas.microsoft.com/office/drawing/2014/main" id="{1960D415-531A-0EC9-1056-2CD2F03AC2CB}"/>
              </a:ext>
            </a:extLst>
          </p:cNvPr>
          <p:cNvSpPr/>
          <p:nvPr/>
        </p:nvSpPr>
        <p:spPr>
          <a:xfrm>
            <a:off x="4240758" y="3507339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226;p37">
            <a:extLst>
              <a:ext uri="{FF2B5EF4-FFF2-40B4-BE49-F238E27FC236}">
                <a16:creationId xmlns:a16="http://schemas.microsoft.com/office/drawing/2014/main" id="{C96254F9-DE72-EC6C-75F6-E5241E89B6C1}"/>
              </a:ext>
            </a:extLst>
          </p:cNvPr>
          <p:cNvSpPr/>
          <p:nvPr/>
        </p:nvSpPr>
        <p:spPr>
          <a:xfrm>
            <a:off x="4240756" y="4324631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5</a:t>
            </a:r>
            <a:endParaRPr lang="pt-BR" sz="700" b="1">
              <a:latin typeface="Raleway" pitchFamily="2" charset="0"/>
              <a:ea typeface="Raleway"/>
              <a:cs typeface="Raleway"/>
            </a:endParaRPr>
          </a:p>
        </p:txBody>
      </p:sp>
      <p:sp>
        <p:nvSpPr>
          <p:cNvPr id="15" name="Google Shape;227;p37">
            <a:extLst>
              <a:ext uri="{FF2B5EF4-FFF2-40B4-BE49-F238E27FC236}">
                <a16:creationId xmlns:a16="http://schemas.microsoft.com/office/drawing/2014/main" id="{914BA9FD-61FA-CEE9-270E-C06D88A414E3}"/>
              </a:ext>
            </a:extLst>
          </p:cNvPr>
          <p:cNvSpPr/>
          <p:nvPr/>
        </p:nvSpPr>
        <p:spPr>
          <a:xfrm>
            <a:off x="4240758" y="3913181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228;p37">
            <a:extLst>
              <a:ext uri="{FF2B5EF4-FFF2-40B4-BE49-F238E27FC236}">
                <a16:creationId xmlns:a16="http://schemas.microsoft.com/office/drawing/2014/main" id="{760CFAD5-CDD4-C24B-33FB-AE175FB0A04C}"/>
              </a:ext>
            </a:extLst>
          </p:cNvPr>
          <p:cNvSpPr txBox="1"/>
          <p:nvPr/>
        </p:nvSpPr>
        <p:spPr>
          <a:xfrm>
            <a:off x="5447150" y="2353632"/>
            <a:ext cx="35028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Escola sem nenhuma conexão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" name="Google Shape;229;p37">
            <a:extLst>
              <a:ext uri="{FF2B5EF4-FFF2-40B4-BE49-F238E27FC236}">
                <a16:creationId xmlns:a16="http://schemas.microsoft.com/office/drawing/2014/main" id="{7B063171-85FB-D9F3-78D0-A9A594E9F56E}"/>
              </a:ext>
            </a:extLst>
          </p:cNvPr>
          <p:cNvSpPr txBox="1"/>
          <p:nvPr/>
        </p:nvSpPr>
        <p:spPr>
          <a:xfrm>
            <a:off x="5447150" y="2769456"/>
            <a:ext cx="35028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Alguma internet para uso de gestores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" name="Google Shape;230;p37">
            <a:extLst>
              <a:ext uri="{FF2B5EF4-FFF2-40B4-BE49-F238E27FC236}">
                <a16:creationId xmlns:a16="http://schemas.microsoft.com/office/drawing/2014/main" id="{328396AC-2CEE-B33A-D84E-7E4D65C95FEE}"/>
              </a:ext>
            </a:extLst>
          </p:cNvPr>
          <p:cNvSpPr txBox="1"/>
          <p:nvPr/>
        </p:nvSpPr>
        <p:spPr>
          <a:xfrm>
            <a:off x="5447150" y="3131852"/>
            <a:ext cx="35028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Alguma internet e algum wifi para uso de gestores e professores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9" name="Google Shape;231;p37">
            <a:extLst>
              <a:ext uri="{FF2B5EF4-FFF2-40B4-BE49-F238E27FC236}">
                <a16:creationId xmlns:a16="http://schemas.microsoft.com/office/drawing/2014/main" id="{097C2D17-D79D-FC7F-F15D-4E728359BDD7}"/>
              </a:ext>
            </a:extLst>
          </p:cNvPr>
          <p:cNvSpPr txBox="1"/>
          <p:nvPr/>
        </p:nvSpPr>
        <p:spPr>
          <a:xfrm>
            <a:off x="5447150" y="3421924"/>
            <a:ext cx="35028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Velocidade adequada para uso de gestores, professores e ocasional uso com alunos em laboratórios de informática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0" name="Google Shape;232;p37">
            <a:extLst>
              <a:ext uri="{FF2B5EF4-FFF2-40B4-BE49-F238E27FC236}">
                <a16:creationId xmlns:a16="http://schemas.microsoft.com/office/drawing/2014/main" id="{DB1334DC-6218-0D63-8D36-8141A7DA1B3E}"/>
              </a:ext>
            </a:extLst>
          </p:cNvPr>
          <p:cNvSpPr txBox="1"/>
          <p:nvPr/>
        </p:nvSpPr>
        <p:spPr>
          <a:xfrm>
            <a:off x="5447150" y="3827762"/>
            <a:ext cx="35028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Velocidade adequada e algum wifi para uso de gestores, professores e ocasional uso com alunos em sala de aula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1" name="Google Shape;233;p37">
            <a:extLst>
              <a:ext uri="{FF2B5EF4-FFF2-40B4-BE49-F238E27FC236}">
                <a16:creationId xmlns:a16="http://schemas.microsoft.com/office/drawing/2014/main" id="{274CC58E-5AB2-D0DA-C178-50D98E583C6C}"/>
              </a:ext>
            </a:extLst>
          </p:cNvPr>
          <p:cNvSpPr txBox="1"/>
          <p:nvPr/>
        </p:nvSpPr>
        <p:spPr>
          <a:xfrm>
            <a:off x="5447150" y="4239205"/>
            <a:ext cx="369685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Escola conectada nos parâmetros adequados para uso pedagógico em sala de aula</a:t>
            </a:r>
            <a:endParaRPr sz="700" b="1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2" name="Google Shape;234;p37">
            <a:extLst>
              <a:ext uri="{FF2B5EF4-FFF2-40B4-BE49-F238E27FC236}">
                <a16:creationId xmlns:a16="http://schemas.microsoft.com/office/drawing/2014/main" id="{FEAD42C2-C29D-1A5D-882C-2738E628A127}"/>
              </a:ext>
            </a:extLst>
          </p:cNvPr>
          <p:cNvSpPr txBox="1"/>
          <p:nvPr/>
        </p:nvSpPr>
        <p:spPr>
          <a:xfrm>
            <a:off x="3133" y="4848949"/>
            <a:ext cx="3336111" cy="4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6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*Esta análise não inclui dados de acesso a fibra e dispositivos.</a:t>
            </a:r>
            <a:endParaRPr sz="6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3" name="Google Shape;235;p37">
            <a:extLst>
              <a:ext uri="{FF2B5EF4-FFF2-40B4-BE49-F238E27FC236}">
                <a16:creationId xmlns:a16="http://schemas.microsoft.com/office/drawing/2014/main" id="{4E5D75E0-ABA7-8B3A-B86D-8BED907951D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2674" y="981408"/>
            <a:ext cx="229600" cy="22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36;p37">
            <a:extLst>
              <a:ext uri="{FF2B5EF4-FFF2-40B4-BE49-F238E27FC236}">
                <a16:creationId xmlns:a16="http://schemas.microsoft.com/office/drawing/2014/main" id="{DE5CE55E-8E39-FFF9-43FB-DDD2F167EEF0}"/>
              </a:ext>
            </a:extLst>
          </p:cNvPr>
          <p:cNvCxnSpPr/>
          <p:nvPr/>
        </p:nvCxnSpPr>
        <p:spPr>
          <a:xfrm>
            <a:off x="4165100" y="1352064"/>
            <a:ext cx="0" cy="72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6" name="Gráfico 25">
                <a:extLst>
                  <a:ext uri="{FF2B5EF4-FFF2-40B4-BE49-F238E27FC236}">
                    <a16:creationId xmlns:a16="http://schemas.microsoft.com/office/drawing/2014/main" id="{54E2A1CB-C3E1-DCEF-6EFA-F6868B2E31B7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044092094"/>
                  </p:ext>
                </p:extLst>
              </p:nvPr>
            </p:nvGraphicFramePr>
            <p:xfrm>
              <a:off x="581992" y="1342497"/>
              <a:ext cx="3215575" cy="35210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54E2A1CB-C3E1-DCEF-6EFA-F6868B2E31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992" y="1342497"/>
                <a:ext cx="3215575" cy="3521008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3EEA0B08-B1DF-3909-AA5C-8E20A9C6F2C9}"/>
              </a:ext>
            </a:extLst>
          </p:cNvPr>
          <p:cNvSpPr/>
          <p:nvPr/>
        </p:nvSpPr>
        <p:spPr>
          <a:xfrm>
            <a:off x="2667000" y="3917899"/>
            <a:ext cx="1130567" cy="24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leway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CA698E3-6176-A952-AC22-C747FBDFD2A6}"/>
              </a:ext>
            </a:extLst>
          </p:cNvPr>
          <p:cNvSpPr/>
          <p:nvPr/>
        </p:nvSpPr>
        <p:spPr>
          <a:xfrm>
            <a:off x="2601951" y="4075249"/>
            <a:ext cx="1195616" cy="25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leway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AFD180-F996-FC41-3E8F-D112187F0ECC}"/>
              </a:ext>
            </a:extLst>
          </p:cNvPr>
          <p:cNvSpPr/>
          <p:nvPr/>
        </p:nvSpPr>
        <p:spPr>
          <a:xfrm>
            <a:off x="1780309" y="4240975"/>
            <a:ext cx="886691" cy="102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228;p37">
            <a:extLst>
              <a:ext uri="{FF2B5EF4-FFF2-40B4-BE49-F238E27FC236}">
                <a16:creationId xmlns:a16="http://schemas.microsoft.com/office/drawing/2014/main" id="{27FB997E-115B-5232-DE90-E5BCD9CA7EBC}"/>
              </a:ext>
            </a:extLst>
          </p:cNvPr>
          <p:cNvSpPr txBox="1"/>
          <p:nvPr/>
        </p:nvSpPr>
        <p:spPr>
          <a:xfrm>
            <a:off x="3208395" y="2075664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2%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" name="Google Shape;228;p37">
            <a:extLst>
              <a:ext uri="{FF2B5EF4-FFF2-40B4-BE49-F238E27FC236}">
                <a16:creationId xmlns:a16="http://schemas.microsoft.com/office/drawing/2014/main" id="{92690656-F472-2AE2-427E-E394643413E2}"/>
              </a:ext>
            </a:extLst>
          </p:cNvPr>
          <p:cNvSpPr txBox="1"/>
          <p:nvPr/>
        </p:nvSpPr>
        <p:spPr>
          <a:xfrm>
            <a:off x="3273959" y="2229143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3%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" name="Google Shape;228;p37">
            <a:extLst>
              <a:ext uri="{FF2B5EF4-FFF2-40B4-BE49-F238E27FC236}">
                <a16:creationId xmlns:a16="http://schemas.microsoft.com/office/drawing/2014/main" id="{2761B028-174B-F01F-44FB-F8E0AC120413}"/>
              </a:ext>
            </a:extLst>
          </p:cNvPr>
          <p:cNvSpPr txBox="1"/>
          <p:nvPr/>
        </p:nvSpPr>
        <p:spPr>
          <a:xfrm>
            <a:off x="3216647" y="2332099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4%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8" name="Google Shape;228;p37">
            <a:extLst>
              <a:ext uri="{FF2B5EF4-FFF2-40B4-BE49-F238E27FC236}">
                <a16:creationId xmlns:a16="http://schemas.microsoft.com/office/drawing/2014/main" id="{5E6C5A07-1914-0DEA-1455-BCF057034C68}"/>
              </a:ext>
            </a:extLst>
          </p:cNvPr>
          <p:cNvSpPr txBox="1"/>
          <p:nvPr/>
        </p:nvSpPr>
        <p:spPr>
          <a:xfrm>
            <a:off x="3148426" y="2452129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2%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9" name="Google Shape;228;p37">
            <a:extLst>
              <a:ext uri="{FF2B5EF4-FFF2-40B4-BE49-F238E27FC236}">
                <a16:creationId xmlns:a16="http://schemas.microsoft.com/office/drawing/2014/main" id="{A77A31B6-BC7F-5644-C53E-269A6F6A24B8}"/>
              </a:ext>
            </a:extLst>
          </p:cNvPr>
          <p:cNvSpPr txBox="1"/>
          <p:nvPr/>
        </p:nvSpPr>
        <p:spPr>
          <a:xfrm>
            <a:off x="3036742" y="2535158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1%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0C07D713-914B-D6FB-C9D2-40A5E54F017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363561"/>
              </p:ext>
            </p:extLst>
          </p:nvPr>
        </p:nvGraphicFramePr>
        <p:xfrm>
          <a:off x="4110678" y="1037100"/>
          <a:ext cx="4651830" cy="136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695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180C4761-11AA-79D2-7DF5-97AE10631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6FA5A1AF-5BF3-4689-5B6E-C25F8373E7E0}"/>
              </a:ext>
            </a:extLst>
          </p:cNvPr>
          <p:cNvSpPr txBox="1"/>
          <p:nvPr/>
        </p:nvSpPr>
        <p:spPr>
          <a:xfrm>
            <a:off x="241554" y="261112"/>
            <a:ext cx="717194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 pitchFamily="2" charset="0"/>
              </a:rPr>
              <a:t>Panorama de escolas conectadas nos parâmetros adequados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20203130-D73A-9041-8EC4-EFD1D4686C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0;p37">
            <a:extLst>
              <a:ext uri="{FF2B5EF4-FFF2-40B4-BE49-F238E27FC236}">
                <a16:creationId xmlns:a16="http://schemas.microsoft.com/office/drawing/2014/main" id="{5A9E0ADD-894B-6813-5B59-04F85C8B6C04}"/>
              </a:ext>
            </a:extLst>
          </p:cNvPr>
          <p:cNvSpPr txBox="1"/>
          <p:nvPr/>
        </p:nvSpPr>
        <p:spPr>
          <a:xfrm>
            <a:off x="4267200" y="902525"/>
            <a:ext cx="478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aleway" pitchFamily="2" charset="0"/>
                <a:ea typeface="Roboto"/>
                <a:cs typeface="Roboto"/>
                <a:sym typeface="Roboto"/>
              </a:rPr>
              <a:t>% de escolas por nível de conectividade</a:t>
            </a:r>
            <a:endParaRPr sz="1100" b="1">
              <a:solidFill>
                <a:schemeClr val="dk2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12;p37">
            <a:extLst>
              <a:ext uri="{FF2B5EF4-FFF2-40B4-BE49-F238E27FC236}">
                <a16:creationId xmlns:a16="http://schemas.microsoft.com/office/drawing/2014/main" id="{A98DC307-E589-7109-AF0A-2933ABC04035}"/>
              </a:ext>
            </a:extLst>
          </p:cNvPr>
          <p:cNvSpPr txBox="1"/>
          <p:nvPr/>
        </p:nvSpPr>
        <p:spPr>
          <a:xfrm>
            <a:off x="456675" y="902525"/>
            <a:ext cx="3389400" cy="3878400"/>
          </a:xfrm>
          <a:prstGeom prst="rect">
            <a:avLst/>
          </a:prstGeom>
          <a:noFill/>
          <a:ln w="9525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2"/>
                </a:solidFill>
                <a:latin typeface="Raleway" pitchFamily="2" charset="0"/>
                <a:ea typeface="Roboto"/>
                <a:cs typeface="Roboto"/>
                <a:sym typeface="Roboto"/>
              </a:rPr>
              <a:t>Percentual de escolas conectadas no Nível 5 por UF (Outubro/2024)</a:t>
            </a:r>
            <a:endParaRPr sz="1000" b="1">
              <a:solidFill>
                <a:schemeClr val="dk2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222;p37">
            <a:extLst>
              <a:ext uri="{FF2B5EF4-FFF2-40B4-BE49-F238E27FC236}">
                <a16:creationId xmlns:a16="http://schemas.microsoft.com/office/drawing/2014/main" id="{730218D6-4CB5-3720-41D7-F0867666133E}"/>
              </a:ext>
            </a:extLst>
          </p:cNvPr>
          <p:cNvSpPr/>
          <p:nvPr/>
        </p:nvSpPr>
        <p:spPr>
          <a:xfrm>
            <a:off x="4231975" y="2359307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E0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Não conectada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1" name="Google Shape;223;p37">
            <a:extLst>
              <a:ext uri="{FF2B5EF4-FFF2-40B4-BE49-F238E27FC236}">
                <a16:creationId xmlns:a16="http://schemas.microsoft.com/office/drawing/2014/main" id="{F676048A-5B8B-2242-9098-52C3F3339B48}"/>
              </a:ext>
            </a:extLst>
          </p:cNvPr>
          <p:cNvSpPr/>
          <p:nvPr/>
        </p:nvSpPr>
        <p:spPr>
          <a:xfrm>
            <a:off x="4240767" y="2775148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224;p37">
            <a:extLst>
              <a:ext uri="{FF2B5EF4-FFF2-40B4-BE49-F238E27FC236}">
                <a16:creationId xmlns:a16="http://schemas.microsoft.com/office/drawing/2014/main" id="{7C603224-F3E6-111C-6A1D-4F55DBA33D01}"/>
              </a:ext>
            </a:extLst>
          </p:cNvPr>
          <p:cNvSpPr/>
          <p:nvPr/>
        </p:nvSpPr>
        <p:spPr>
          <a:xfrm>
            <a:off x="4240758" y="313753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225;p37">
            <a:extLst>
              <a:ext uri="{FF2B5EF4-FFF2-40B4-BE49-F238E27FC236}">
                <a16:creationId xmlns:a16="http://schemas.microsoft.com/office/drawing/2014/main" id="{B30C5E4B-4D4A-037E-896A-39101D8D041C}"/>
              </a:ext>
            </a:extLst>
          </p:cNvPr>
          <p:cNvSpPr/>
          <p:nvPr/>
        </p:nvSpPr>
        <p:spPr>
          <a:xfrm>
            <a:off x="4240758" y="3507339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226;p37">
            <a:extLst>
              <a:ext uri="{FF2B5EF4-FFF2-40B4-BE49-F238E27FC236}">
                <a16:creationId xmlns:a16="http://schemas.microsoft.com/office/drawing/2014/main" id="{729E6E8D-99B6-5449-E0EF-7F6DF2A3AA97}"/>
              </a:ext>
            </a:extLst>
          </p:cNvPr>
          <p:cNvSpPr/>
          <p:nvPr/>
        </p:nvSpPr>
        <p:spPr>
          <a:xfrm>
            <a:off x="4240756" y="4324631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5</a:t>
            </a:r>
            <a:endParaRPr lang="pt-BR" sz="700" b="1">
              <a:latin typeface="Raleway" pitchFamily="2" charset="0"/>
              <a:ea typeface="Raleway"/>
              <a:cs typeface="Raleway"/>
            </a:endParaRPr>
          </a:p>
        </p:txBody>
      </p:sp>
      <p:sp>
        <p:nvSpPr>
          <p:cNvPr id="15" name="Google Shape;227;p37">
            <a:extLst>
              <a:ext uri="{FF2B5EF4-FFF2-40B4-BE49-F238E27FC236}">
                <a16:creationId xmlns:a16="http://schemas.microsoft.com/office/drawing/2014/main" id="{2352DB05-2FC6-DA00-708C-5FBA4808AB50}"/>
              </a:ext>
            </a:extLst>
          </p:cNvPr>
          <p:cNvSpPr/>
          <p:nvPr/>
        </p:nvSpPr>
        <p:spPr>
          <a:xfrm>
            <a:off x="4240758" y="3913181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 pitchFamily="2" charset="0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228;p37">
            <a:extLst>
              <a:ext uri="{FF2B5EF4-FFF2-40B4-BE49-F238E27FC236}">
                <a16:creationId xmlns:a16="http://schemas.microsoft.com/office/drawing/2014/main" id="{1FC8CF53-8D1B-3A39-C5CE-342912DD68AC}"/>
              </a:ext>
            </a:extLst>
          </p:cNvPr>
          <p:cNvSpPr txBox="1"/>
          <p:nvPr/>
        </p:nvSpPr>
        <p:spPr>
          <a:xfrm>
            <a:off x="5447150" y="2353632"/>
            <a:ext cx="35028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Escola sem nenhuma conexão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" name="Google Shape;229;p37">
            <a:extLst>
              <a:ext uri="{FF2B5EF4-FFF2-40B4-BE49-F238E27FC236}">
                <a16:creationId xmlns:a16="http://schemas.microsoft.com/office/drawing/2014/main" id="{9A0BA8BD-BCA1-0835-A1B5-68A9021101FB}"/>
              </a:ext>
            </a:extLst>
          </p:cNvPr>
          <p:cNvSpPr txBox="1"/>
          <p:nvPr/>
        </p:nvSpPr>
        <p:spPr>
          <a:xfrm>
            <a:off x="5447150" y="2769456"/>
            <a:ext cx="35028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Alguma internet para uso de gestores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" name="Google Shape;230;p37">
            <a:extLst>
              <a:ext uri="{FF2B5EF4-FFF2-40B4-BE49-F238E27FC236}">
                <a16:creationId xmlns:a16="http://schemas.microsoft.com/office/drawing/2014/main" id="{AA9F0BA9-4A43-430C-D4EB-522B8FEA47D6}"/>
              </a:ext>
            </a:extLst>
          </p:cNvPr>
          <p:cNvSpPr txBox="1"/>
          <p:nvPr/>
        </p:nvSpPr>
        <p:spPr>
          <a:xfrm>
            <a:off x="5447150" y="3131852"/>
            <a:ext cx="35028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Alguma internet e algum wifi para uso de gestores e professores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9" name="Google Shape;231;p37">
            <a:extLst>
              <a:ext uri="{FF2B5EF4-FFF2-40B4-BE49-F238E27FC236}">
                <a16:creationId xmlns:a16="http://schemas.microsoft.com/office/drawing/2014/main" id="{39F1D3D6-5CE4-95CC-DF99-8D5FA9605F26}"/>
              </a:ext>
            </a:extLst>
          </p:cNvPr>
          <p:cNvSpPr txBox="1"/>
          <p:nvPr/>
        </p:nvSpPr>
        <p:spPr>
          <a:xfrm>
            <a:off x="5447150" y="3421924"/>
            <a:ext cx="35028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Velocidade adequada para uso de gestores, professores e ocasional uso com alunos em laboratórios de informática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0" name="Google Shape;232;p37">
            <a:extLst>
              <a:ext uri="{FF2B5EF4-FFF2-40B4-BE49-F238E27FC236}">
                <a16:creationId xmlns:a16="http://schemas.microsoft.com/office/drawing/2014/main" id="{C414F923-4523-6C46-0CF1-4C64D26E2CED}"/>
              </a:ext>
            </a:extLst>
          </p:cNvPr>
          <p:cNvSpPr txBox="1"/>
          <p:nvPr/>
        </p:nvSpPr>
        <p:spPr>
          <a:xfrm>
            <a:off x="5447150" y="3827762"/>
            <a:ext cx="35028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Velocidade adequada e algum wifi para uso de gestores, professores e ocasional uso com alunos em sala de aula</a:t>
            </a:r>
            <a:endParaRPr sz="7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1" name="Google Shape;233;p37">
            <a:extLst>
              <a:ext uri="{FF2B5EF4-FFF2-40B4-BE49-F238E27FC236}">
                <a16:creationId xmlns:a16="http://schemas.microsoft.com/office/drawing/2014/main" id="{3E32B9F8-75CC-ADA1-FC63-E959002CE033}"/>
              </a:ext>
            </a:extLst>
          </p:cNvPr>
          <p:cNvSpPr txBox="1"/>
          <p:nvPr/>
        </p:nvSpPr>
        <p:spPr>
          <a:xfrm>
            <a:off x="5447150" y="4239205"/>
            <a:ext cx="369685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Escola conectada nos parâmetros adequados para uso pedagógico em sala de aula</a:t>
            </a:r>
            <a:endParaRPr sz="700" b="1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2" name="Google Shape;234;p37">
            <a:extLst>
              <a:ext uri="{FF2B5EF4-FFF2-40B4-BE49-F238E27FC236}">
                <a16:creationId xmlns:a16="http://schemas.microsoft.com/office/drawing/2014/main" id="{0C1332A1-3EFA-2139-8820-39D3A92DA042}"/>
              </a:ext>
            </a:extLst>
          </p:cNvPr>
          <p:cNvSpPr txBox="1"/>
          <p:nvPr/>
        </p:nvSpPr>
        <p:spPr>
          <a:xfrm>
            <a:off x="3133" y="4848949"/>
            <a:ext cx="3336111" cy="4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6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*Esta análise não inclui dados de acesso a fibra e dispositivos.</a:t>
            </a:r>
            <a:endParaRPr sz="60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3" name="Google Shape;235;p37">
            <a:extLst>
              <a:ext uri="{FF2B5EF4-FFF2-40B4-BE49-F238E27FC236}">
                <a16:creationId xmlns:a16="http://schemas.microsoft.com/office/drawing/2014/main" id="{737AAD13-5689-66DC-4598-D3EE750F564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2674" y="981408"/>
            <a:ext cx="229600" cy="22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36;p37">
            <a:extLst>
              <a:ext uri="{FF2B5EF4-FFF2-40B4-BE49-F238E27FC236}">
                <a16:creationId xmlns:a16="http://schemas.microsoft.com/office/drawing/2014/main" id="{3CC1B38E-72DC-C3E9-DF2A-7E3E71A98E1D}"/>
              </a:ext>
            </a:extLst>
          </p:cNvPr>
          <p:cNvCxnSpPr/>
          <p:nvPr/>
        </p:nvCxnSpPr>
        <p:spPr>
          <a:xfrm>
            <a:off x="4165100" y="1352064"/>
            <a:ext cx="0" cy="72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6" name="Gráfico 25">
                <a:extLst>
                  <a:ext uri="{FF2B5EF4-FFF2-40B4-BE49-F238E27FC236}">
                    <a16:creationId xmlns:a16="http://schemas.microsoft.com/office/drawing/2014/main" id="{FA638BAA-CFCB-05BC-9D14-5B47CF55AB0A}"/>
                  </a:ext>
                </a:extLst>
              </p:cNvPr>
              <p:cNvGraphicFramePr/>
              <p:nvPr>
                <p:custDataLst>
                  <p:tags r:id="rId1"/>
                </p:custDataLst>
              </p:nvPr>
            </p:nvGraphicFramePr>
            <p:xfrm>
              <a:off x="581992" y="1342497"/>
              <a:ext cx="3215575" cy="35210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FA638BAA-CFCB-05BC-9D14-5B47CF55AB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992" y="1342497"/>
                <a:ext cx="3215575" cy="3521008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EEB9C7DE-9B20-DFA1-2BCE-619429CA0CF9}"/>
              </a:ext>
            </a:extLst>
          </p:cNvPr>
          <p:cNvSpPr/>
          <p:nvPr/>
        </p:nvSpPr>
        <p:spPr>
          <a:xfrm>
            <a:off x="2667000" y="3917899"/>
            <a:ext cx="1130567" cy="24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leway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78795C-6F90-CA50-92A1-92F2C964DD9E}"/>
              </a:ext>
            </a:extLst>
          </p:cNvPr>
          <p:cNvSpPr/>
          <p:nvPr/>
        </p:nvSpPr>
        <p:spPr>
          <a:xfrm>
            <a:off x="2601951" y="4075249"/>
            <a:ext cx="1195616" cy="25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leway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B52733C-92AD-53CE-19AC-1C441B73C095}"/>
              </a:ext>
            </a:extLst>
          </p:cNvPr>
          <p:cNvSpPr/>
          <p:nvPr/>
        </p:nvSpPr>
        <p:spPr>
          <a:xfrm>
            <a:off x="1780309" y="4240975"/>
            <a:ext cx="886691" cy="102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228;p37">
            <a:extLst>
              <a:ext uri="{FF2B5EF4-FFF2-40B4-BE49-F238E27FC236}">
                <a16:creationId xmlns:a16="http://schemas.microsoft.com/office/drawing/2014/main" id="{F5C85146-6C6F-9356-6B2C-F758473B0004}"/>
              </a:ext>
            </a:extLst>
          </p:cNvPr>
          <p:cNvSpPr txBox="1"/>
          <p:nvPr/>
        </p:nvSpPr>
        <p:spPr>
          <a:xfrm>
            <a:off x="3208395" y="2075664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2%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" name="Google Shape;228;p37">
            <a:extLst>
              <a:ext uri="{FF2B5EF4-FFF2-40B4-BE49-F238E27FC236}">
                <a16:creationId xmlns:a16="http://schemas.microsoft.com/office/drawing/2014/main" id="{81A832BC-5ABE-A0A6-40BD-53DC1301C06A}"/>
              </a:ext>
            </a:extLst>
          </p:cNvPr>
          <p:cNvSpPr txBox="1"/>
          <p:nvPr/>
        </p:nvSpPr>
        <p:spPr>
          <a:xfrm>
            <a:off x="3273959" y="2229143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3%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" name="Google Shape;228;p37">
            <a:extLst>
              <a:ext uri="{FF2B5EF4-FFF2-40B4-BE49-F238E27FC236}">
                <a16:creationId xmlns:a16="http://schemas.microsoft.com/office/drawing/2014/main" id="{BF4BD92B-6B84-4DF8-26A2-2B3AC87BBD51}"/>
              </a:ext>
            </a:extLst>
          </p:cNvPr>
          <p:cNvSpPr txBox="1"/>
          <p:nvPr/>
        </p:nvSpPr>
        <p:spPr>
          <a:xfrm>
            <a:off x="3216647" y="2332099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4%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8" name="Google Shape;228;p37">
            <a:extLst>
              <a:ext uri="{FF2B5EF4-FFF2-40B4-BE49-F238E27FC236}">
                <a16:creationId xmlns:a16="http://schemas.microsoft.com/office/drawing/2014/main" id="{B44319C2-9D42-5600-F197-058E76A6E12E}"/>
              </a:ext>
            </a:extLst>
          </p:cNvPr>
          <p:cNvSpPr txBox="1"/>
          <p:nvPr/>
        </p:nvSpPr>
        <p:spPr>
          <a:xfrm>
            <a:off x="3148426" y="2452129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2%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9" name="Google Shape;228;p37">
            <a:extLst>
              <a:ext uri="{FF2B5EF4-FFF2-40B4-BE49-F238E27FC236}">
                <a16:creationId xmlns:a16="http://schemas.microsoft.com/office/drawing/2014/main" id="{6B0DEBBA-AF51-6987-7C0C-2A5E30C0E86A}"/>
              </a:ext>
            </a:extLst>
          </p:cNvPr>
          <p:cNvSpPr txBox="1"/>
          <p:nvPr/>
        </p:nvSpPr>
        <p:spPr>
          <a:xfrm>
            <a:off x="3036742" y="2535158"/>
            <a:ext cx="349117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1%</a:t>
            </a:r>
            <a:endParaRPr sz="700">
              <a:solidFill>
                <a:schemeClr val="tx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299A8FDC-468E-E301-DB30-B18F86D25958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110678" y="1037100"/>
          <a:ext cx="4651830" cy="136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73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por diferentes recortes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10;p37">
            <a:extLst>
              <a:ext uri="{FF2B5EF4-FFF2-40B4-BE49-F238E27FC236}">
                <a16:creationId xmlns:a16="http://schemas.microsoft.com/office/drawing/2014/main" id="{857F2A79-8E07-BCAA-324C-7B7192B642A1}"/>
              </a:ext>
            </a:extLst>
          </p:cNvPr>
          <p:cNvSpPr txBox="1"/>
          <p:nvPr/>
        </p:nvSpPr>
        <p:spPr>
          <a:xfrm>
            <a:off x="199966" y="1451600"/>
            <a:ext cx="28064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2"/>
                </a:solidFill>
                <a:latin typeface="Raleway" pitchFamily="2" charset="0"/>
                <a:ea typeface="Roboto"/>
                <a:cs typeface="Roboto"/>
                <a:sym typeface="Roboto"/>
              </a:rPr>
              <a:t>% de escolas “Conectada – Nível 5” por </a:t>
            </a:r>
            <a:r>
              <a:rPr lang="pt-BR" sz="900" b="1">
                <a:solidFill>
                  <a:srgbClr val="00AF50"/>
                </a:solidFill>
                <a:latin typeface="Raleway" pitchFamily="2" charset="0"/>
                <a:ea typeface="Roboto"/>
                <a:cs typeface="Roboto"/>
                <a:sym typeface="Roboto"/>
              </a:rPr>
              <a:t>dependência</a:t>
            </a:r>
            <a:endParaRPr sz="900" b="1">
              <a:solidFill>
                <a:srgbClr val="00AF50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210;p37">
            <a:extLst>
              <a:ext uri="{FF2B5EF4-FFF2-40B4-BE49-F238E27FC236}">
                <a16:creationId xmlns:a16="http://schemas.microsoft.com/office/drawing/2014/main" id="{3B072389-FB8C-97B3-62D0-BD2E79741E7F}"/>
              </a:ext>
            </a:extLst>
          </p:cNvPr>
          <p:cNvSpPr txBox="1"/>
          <p:nvPr/>
        </p:nvSpPr>
        <p:spPr>
          <a:xfrm>
            <a:off x="3246560" y="1451599"/>
            <a:ext cx="28064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2"/>
                </a:solidFill>
                <a:latin typeface="Raleway" pitchFamily="2" charset="0"/>
                <a:ea typeface="Roboto"/>
                <a:cs typeface="Roboto"/>
                <a:sym typeface="Roboto"/>
              </a:rPr>
              <a:t>% de escolas “Conectada – Nível 5” por </a:t>
            </a:r>
            <a:r>
              <a:rPr lang="pt-BR" sz="900" b="1">
                <a:solidFill>
                  <a:srgbClr val="00AF50"/>
                </a:solidFill>
                <a:latin typeface="Raleway" pitchFamily="2" charset="0"/>
                <a:ea typeface="Roboto"/>
                <a:cs typeface="Roboto"/>
                <a:sym typeface="Roboto"/>
              </a:rPr>
              <a:t>localização</a:t>
            </a:r>
            <a:endParaRPr sz="900" b="1">
              <a:solidFill>
                <a:srgbClr val="00AF50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10;p37">
            <a:extLst>
              <a:ext uri="{FF2B5EF4-FFF2-40B4-BE49-F238E27FC236}">
                <a16:creationId xmlns:a16="http://schemas.microsoft.com/office/drawing/2014/main" id="{491082E4-443D-A24C-A56F-6FC47EAD1801}"/>
              </a:ext>
            </a:extLst>
          </p:cNvPr>
          <p:cNvSpPr txBox="1"/>
          <p:nvPr/>
        </p:nvSpPr>
        <p:spPr>
          <a:xfrm>
            <a:off x="6133055" y="1451598"/>
            <a:ext cx="28064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2"/>
                </a:solidFill>
                <a:latin typeface="Raleway" pitchFamily="2" charset="0"/>
                <a:ea typeface="Roboto"/>
                <a:cs typeface="Roboto"/>
                <a:sym typeface="Roboto"/>
              </a:rPr>
              <a:t>% de escolas “Conectada – Nível 5” por </a:t>
            </a:r>
            <a:r>
              <a:rPr lang="pt-BR" sz="900" b="1">
                <a:solidFill>
                  <a:srgbClr val="00AF50"/>
                </a:solidFill>
                <a:latin typeface="Raleway" pitchFamily="2" charset="0"/>
                <a:ea typeface="Roboto"/>
                <a:cs typeface="Roboto"/>
                <a:sym typeface="Roboto"/>
              </a:rPr>
              <a:t>escola exclusivamente de educação infantil</a:t>
            </a:r>
            <a:endParaRPr sz="900" b="1">
              <a:solidFill>
                <a:srgbClr val="00AF50"/>
              </a:solidFill>
              <a:latin typeface="Raleway" pitchFamily="2" charset="0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3B24687-7FAF-413B-B36B-E44780A097C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5254727"/>
              </p:ext>
            </p:extLst>
          </p:nvPr>
        </p:nvGraphicFramePr>
        <p:xfrm>
          <a:off x="241555" y="1918734"/>
          <a:ext cx="2808000" cy="218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2C368E1-8434-436D-9D5C-2D1CA5BAA657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7466392"/>
              </p:ext>
            </p:extLst>
          </p:nvPr>
        </p:nvGraphicFramePr>
        <p:xfrm>
          <a:off x="3168000" y="1918734"/>
          <a:ext cx="2808000" cy="218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8D202EF-9979-4221-97CB-EE386F3A4E1B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2964041"/>
              </p:ext>
            </p:extLst>
          </p:nvPr>
        </p:nvGraphicFramePr>
        <p:xfrm>
          <a:off x="6131501" y="1918734"/>
          <a:ext cx="2808000" cy="218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02399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Avanços  - Indicador Escolas Conectadas 2023 </a:t>
            </a:r>
            <a:r>
              <a:rPr lang="pt-BR" sz="1800" b="1" err="1">
                <a:solidFill>
                  <a:srgbClr val="0000FF"/>
                </a:solidFill>
                <a:latin typeface="Raleway Black"/>
              </a:rPr>
              <a:t>vs</a:t>
            </a:r>
            <a:r>
              <a:rPr lang="pt-BR" sz="1800" b="1">
                <a:solidFill>
                  <a:srgbClr val="0000FF"/>
                </a:solidFill>
                <a:latin typeface="Raleway Black"/>
              </a:rPr>
              <a:t> 2024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D2BEB836-DA1E-4D5E-B4B8-EEE6D0D4371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5629772"/>
              </p:ext>
            </p:extLst>
          </p:nvPr>
        </p:nvGraphicFramePr>
        <p:xfrm>
          <a:off x="1873586" y="1133298"/>
          <a:ext cx="4668981" cy="33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A7E2C2D-09C1-1570-F194-C638D07A6DE0}"/>
              </a:ext>
            </a:extLst>
          </p:cNvPr>
          <p:cNvSpPr/>
          <p:nvPr/>
        </p:nvSpPr>
        <p:spPr>
          <a:xfrm>
            <a:off x="6757429" y="1971286"/>
            <a:ext cx="1714238" cy="480329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rgbClr val="0000FF"/>
                </a:solidFill>
                <a:latin typeface="Raleway" pitchFamily="2" charset="0"/>
              </a:rPr>
              <a:t>+ 8 mil </a:t>
            </a:r>
          </a:p>
          <a:p>
            <a:pPr algn="ctr"/>
            <a:r>
              <a:rPr lang="pt-BR" sz="900">
                <a:solidFill>
                  <a:srgbClr val="0000FF"/>
                </a:solidFill>
                <a:latin typeface="Raleway" pitchFamily="2" charset="0"/>
              </a:rPr>
              <a:t>novas escolas conectadas nos parâmetros adequados</a:t>
            </a:r>
          </a:p>
        </p:txBody>
      </p:sp>
      <p:pic>
        <p:nvPicPr>
          <p:cNvPr id="9" name="Gráfico 8" descr="Seta de linha: curva ligeira estrutura de tópicos">
            <a:extLst>
              <a:ext uri="{FF2B5EF4-FFF2-40B4-BE49-F238E27FC236}">
                <a16:creationId xmlns:a16="http://schemas.microsoft.com/office/drawing/2014/main" id="{8A8D6F31-EFC1-58DB-D9F4-0EA2316BBB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0112" y="1971286"/>
            <a:ext cx="609717" cy="391894"/>
          </a:xfrm>
          <a:prstGeom prst="rect">
            <a:avLst/>
          </a:prstGeom>
        </p:spPr>
      </p:pic>
      <p:sp>
        <p:nvSpPr>
          <p:cNvPr id="14" name="Chave Direita 13">
            <a:extLst>
              <a:ext uri="{FF2B5EF4-FFF2-40B4-BE49-F238E27FC236}">
                <a16:creationId xmlns:a16="http://schemas.microsoft.com/office/drawing/2014/main" id="{37AA494C-123F-04D0-547B-8A71088F1DFC}"/>
              </a:ext>
            </a:extLst>
          </p:cNvPr>
          <p:cNvSpPr/>
          <p:nvPr/>
        </p:nvSpPr>
        <p:spPr>
          <a:xfrm rot="5400000">
            <a:off x="3585954" y="3996584"/>
            <a:ext cx="80460" cy="99752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DE519D6-CD09-26C7-17DB-0939A0DD79A1}"/>
              </a:ext>
            </a:extLst>
          </p:cNvPr>
          <p:cNvSpPr/>
          <p:nvPr/>
        </p:nvSpPr>
        <p:spPr>
          <a:xfrm>
            <a:off x="2864302" y="4495348"/>
            <a:ext cx="1714238" cy="480329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rgbClr val="0000FF"/>
                </a:solidFill>
                <a:latin typeface="Raleway" pitchFamily="2" charset="0"/>
              </a:rPr>
              <a:t>- 13 mil </a:t>
            </a:r>
          </a:p>
          <a:p>
            <a:pPr algn="ctr"/>
            <a:r>
              <a:rPr lang="pt-BR" sz="900">
                <a:solidFill>
                  <a:srgbClr val="0000FF"/>
                </a:solidFill>
                <a:latin typeface="Raleway" pitchFamily="2" charset="0"/>
              </a:rPr>
              <a:t>escolas nos níveis 1 e 2</a:t>
            </a:r>
          </a:p>
        </p:txBody>
      </p:sp>
      <p:sp>
        <p:nvSpPr>
          <p:cNvPr id="16" name="Google Shape;674;p62">
            <a:extLst>
              <a:ext uri="{FF2B5EF4-FFF2-40B4-BE49-F238E27FC236}">
                <a16:creationId xmlns:a16="http://schemas.microsoft.com/office/drawing/2014/main" id="{C8EBC5D3-EA16-9B7F-37D1-E962F86E7031}"/>
              </a:ext>
            </a:extLst>
          </p:cNvPr>
          <p:cNvSpPr/>
          <p:nvPr/>
        </p:nvSpPr>
        <p:spPr>
          <a:xfrm rot="16200000">
            <a:off x="2016997" y="3656157"/>
            <a:ext cx="1204577" cy="294600"/>
          </a:xfrm>
          <a:prstGeom prst="roundRect">
            <a:avLst>
              <a:gd name="adj" fmla="val 16667"/>
            </a:avLst>
          </a:prstGeom>
          <a:solidFill>
            <a:srgbClr val="FE0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Não conectada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675;p62">
            <a:extLst>
              <a:ext uri="{FF2B5EF4-FFF2-40B4-BE49-F238E27FC236}">
                <a16:creationId xmlns:a16="http://schemas.microsoft.com/office/drawing/2014/main" id="{609C8AC1-6EC9-DACA-AA92-5BE188D3A81B}"/>
              </a:ext>
            </a:extLst>
          </p:cNvPr>
          <p:cNvSpPr/>
          <p:nvPr/>
        </p:nvSpPr>
        <p:spPr>
          <a:xfrm rot="16200000">
            <a:off x="2683500" y="3656157"/>
            <a:ext cx="1204577" cy="294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" name="Google Shape;676;p62">
            <a:extLst>
              <a:ext uri="{FF2B5EF4-FFF2-40B4-BE49-F238E27FC236}">
                <a16:creationId xmlns:a16="http://schemas.microsoft.com/office/drawing/2014/main" id="{6BFA95DD-C8CB-21B6-91E0-934D49E84C97}"/>
              </a:ext>
            </a:extLst>
          </p:cNvPr>
          <p:cNvSpPr/>
          <p:nvPr/>
        </p:nvSpPr>
        <p:spPr>
          <a:xfrm rot="16200000">
            <a:off x="3401883" y="3656157"/>
            <a:ext cx="1204577" cy="2946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677;p62">
            <a:extLst>
              <a:ext uri="{FF2B5EF4-FFF2-40B4-BE49-F238E27FC236}">
                <a16:creationId xmlns:a16="http://schemas.microsoft.com/office/drawing/2014/main" id="{C300B9E3-2AEB-A1B0-35D1-3D0C2045ABD1}"/>
              </a:ext>
            </a:extLst>
          </p:cNvPr>
          <p:cNvSpPr/>
          <p:nvPr/>
        </p:nvSpPr>
        <p:spPr>
          <a:xfrm rot="16200000">
            <a:off x="4123551" y="3656157"/>
            <a:ext cx="1204577" cy="2946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678;p62">
            <a:extLst>
              <a:ext uri="{FF2B5EF4-FFF2-40B4-BE49-F238E27FC236}">
                <a16:creationId xmlns:a16="http://schemas.microsoft.com/office/drawing/2014/main" id="{57E498C1-D628-F13C-438B-D005F814BF12}"/>
              </a:ext>
            </a:extLst>
          </p:cNvPr>
          <p:cNvSpPr/>
          <p:nvPr/>
        </p:nvSpPr>
        <p:spPr>
          <a:xfrm rot="16200000">
            <a:off x="4888661" y="3656157"/>
            <a:ext cx="1204577" cy="2946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678;p62">
            <a:extLst>
              <a:ext uri="{FF2B5EF4-FFF2-40B4-BE49-F238E27FC236}">
                <a16:creationId xmlns:a16="http://schemas.microsoft.com/office/drawing/2014/main" id="{92E4FBE2-B679-5A2D-4D6D-4D4BC36D2055}"/>
              </a:ext>
            </a:extLst>
          </p:cNvPr>
          <p:cNvSpPr/>
          <p:nvPr/>
        </p:nvSpPr>
        <p:spPr>
          <a:xfrm rot="16200000">
            <a:off x="5550523" y="3656157"/>
            <a:ext cx="1204577" cy="294600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Conectada - Nível 5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53014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EBD8CC2_8AB2_4CEB_8DEC_47B9E0638E9C&quot;,&quot;SourceFullName&quot;:&quot;C:\\Users\\Guilherme França\\Desktop\\Balanço ENEC\\Balanço ENEC_v2.xlsx&quot;,&quot;LastUpdate&quot;:&quot;2024-10-07 11:22 AM&quot;,&quot;UpdatedBy&quot;:&quot;Guilherme França&quot;,&quot;IsLinked&quot;:false,&quot;IsBrokenLink&quot;:false,&quot;Type&quot;: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4ED6EC8_B3EC_4EF5_8161_BA7579D841EA&quot;,&quot;SourceFullName&quot;:&quot;C:\\Users\\Guilherme França\\Desktop\\Balanço ENEC\\Balanço ENEC_v2.xlsx&quot;,&quot;LastUpdate&quot;:&quot;2024-10-29 6:45 PM&quot;,&quot;UpdatedBy&quot;:&quot;Guilherme França&quot;,&quot;IsLinked&quot;:false,&quot;IsBrokenLink&quot;:false,&quot;Type&quot;: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04F1FF0F_51B5_4A5B_B907_659D2A38E730&quot;,&quot;SourceFullName&quot;:&quot;https://mecbrasil.sharepoint.com/sites/CGTIDARESEB/Documentos Compartilhados/General/7. Monitoramento e Avaliação/02. Conectividade/2024.10.14_BD Conectividade.xlsx&quot;,&quot;LastUpdate&quot;:&quot;2024-10-17 5:07 PM&quot;,&quot;UpdatedBy&quot;:&quot;Guilherme França&quot;,&quot;IsLinked&quot;:false,&quot;IsBrokenLink&quot;:false,&quot;Type&quot;: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4364C6F_7E5E_4CB2_AFFF_C964C499F794&quot;,&quot;SourceFullName&quot;:&quot;&quot;,&quot;LastUpdate&quot;:&quot;2024-10-04 11:15 AM&quot;,&quot;UpdatedBy&quot;:&quot;Guilherme França&quot;,&quot;IsLinked&quot;:false,&quot;IsBrokenLink&quot;:false,&quot;Type&quot;: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4364C6F_7E5E_4CB2_AFFF_C964C499F794&quot;,&quot;SourceFullName&quot;:&quot;&quot;,&quot;LastUpdate&quot;:&quot;2024-10-04 11:15 AM&quot;,&quot;UpdatedBy&quot;:&quot;Guilherme França&quot;,&quot;IsLinked&quot;:false,&quot;IsBrokenLink&quot;:false,&quot;Type&quot;: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4364C6F_7E5E_4CB2_AFFF_C964C499F794&quot;,&quot;SourceFullName&quot;:&quot;&quot;,&quot;LastUpdate&quot;:&quot;2024-10-04 11:15 AM&quot;,&quot;UpdatedBy&quot;:&quot;Guilherme França&quot;,&quot;IsLinked&quot;:false,&quot;IsBrokenLink&quot;:false,&quot;Type&quot;: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EF649F5_88A5_4982_83C6_62F6DB0FAB94&quot;,&quot;SourceFullName&quot;:&quot;https://mecbrasil.sharepoint.com/sites/CGTIDARESEB/Documentos Compartilhados/General/7. Monitoramento e Avaliação/02. Conectividade/2024.11.04_BD Conectividade.xlsx&quot;,&quot;LastUpdate&quot;:&quot;2024-11-08 5:40 PM&quot;,&quot;UpdatedBy&quot;:&quot;Guilherme França&quot;,&quot;IsLinked&quot;:false,&quot;IsBrokenLink&quot;:false,&quot;Typ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EBD8CC2_8AB2_4CEB_8DEC_47B9E0638E9C&quot;,&quot;SourceFullName&quot;:&quot;C:\\Users\\Guilherme França\\Desktop\\Balanço ENEC\\Balanço ENEC_v2.xlsx&quot;,&quot;LastUpdate&quot;:&quot;2024-10-07 11:22 AM&quot;,&quot;UpdatedBy&quot;:&quot;Guilherme França&quot;,&quot;IsLinked&quot;:false,&quot;IsBrokenLink&quot;:false,&quot;Type&quot;: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EF649F5_88A5_4982_83C6_62F6DB0FAB94&quot;,&quot;SourceFullName&quot;:&quot;https://mecbrasil.sharepoint.com/sites/CGTIDARESEB/Documentos Compartilhados/General/7. Monitoramento e Avaliação/02. Conectividade/2024.11.04_BD Conectividade.xlsx&quot;,&quot;LastUpdate&quot;:&quot;2024-11-08 5:40 PM&quot;,&quot;UpdatedBy&quot;:&quot;Guilherme França&quot;,&quot;IsLinked&quot;:false,&quot;IsBrokenLink&quot;:false,&quot;Type&quot;: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B42C1613_59C5_46A0_80E4_FDE688E8F89C&quot;,&quot;SourceFullName&quot;:&quot;https://mecbrasil.sharepoint.com/sites/CGTIDARESEB/Documentos Compartilhados/General/7. Monitoramento e Avaliação/02. Conectividade/2024.10.21_BD Conectividade.xlsx&quot;,&quot;LastUpdate&quot;:&quot;2024-10-30 6:07 PM&quot;,&quot;UpdatedBy&quot;:&quot;Guilherme França&quot;,&quot;IsLinked&quot;:false,&quot;IsBrokenLink&quot;:false,&quot;Type&quot;: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C3E3902A_CBCC_4474_8821_09306A2B8C20&quot;,&quot;SourceFullName&quot;:&quot;https://mecbrasil.sharepoint.com/sites/CGTIDARESEB/Documentos Compartilhados/General/7. Monitoramento e Avaliação/02. Conectividade/2024.10.21_BD Conectividade.xlsx&quot;,&quot;LastUpdate&quot;:&quot;2024-10-30 6:23 PM&quot;,&quot;UpdatedBy&quot;:&quot;Guilherme França&quot;,&quot;IsLinked&quot;:false,&quot;IsBrokenLink&quot;:false,&quot;Type&quot;: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3768DA49_3B9C_4BD3_944C_2B3056A5828D&quot;,&quot;SourceFullName&quot;:&quot;https://mecbrasil.sharepoint.com/sites/CGTIDARESEB/Documentos Compartilhados/General/7. Monitoramento e Avaliação/02. Conectividade/2024.10.21_BD Conectividade.xlsx&quot;,&quot;LastUpdate&quot;:&quot;2024-10-30 6:25 PM&quot;,&quot;UpdatedBy&quot;:&quot;Guilherme França&quot;,&quot;IsLinked&quot;:true,&quot;IsBrokenLink&quot;:false,&quot;Type&quot;: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DF61E601_137F_4A13_9124_7666ECBDAA44&quot;,&quot;SourceFullName&quot;:&quot;C:\\Users\\Guilherme França\\Desktop\\Balanço ENEC\\Balanço ENEC_v2.xlsx&quot;,&quot;LastUpdate&quot;:&quot;2024-10-29 6:16 PM&quot;,&quot;UpdatedBy&quot;:&quot;Guilherme França&quot;,&quot;IsLinked&quot;:false,&quot;IsBrokenLink&quot;:false,&quot;Type&quot;: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D12BF8C_8850_42C1_84AE_CFC9F7AC4CF0&quot;,&quot;SourceFullName&quot;:&quot;C:\\Users\\Guilherme França\\Desktop\\Balanço ENEC\\Balanço ENEC_v2.xlsx&quot;,&quot;LastUpdate&quot;:&quot;2024-10-29 6:44 PM&quot;,&quot;UpdatedBy&quot;:&quot;Guilherme França&quot;,&quot;IsLinked&quot;:false,&quot;IsBrokenLink&quot;:false,&quot;Type&quot;:1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0ff3c58-4555-4b7e-8115-1f39b2549fd1" xsi:nil="true"/>
    <SharedWithUsers xmlns="fafe921d-bf2e-4fde-a3a2-15508058d867">
      <UserInfo>
        <DisplayName>Anita Gea Martinez Stefani (SEB/DAGE/MEC)</DisplayName>
        <AccountId>39</AccountId>
        <AccountType/>
      </UserInfo>
      <UserInfo>
        <DisplayName>Barbara Bacellar Rodrigues de Godoy</DisplayName>
        <AccountId>63</AccountId>
        <AccountType/>
      </UserInfo>
      <UserInfo>
        <DisplayName>Eduardo Heck de Sa  ( CGTI/SEB/MEC )</DisplayName>
        <AccountId>61</AccountId>
        <AccountType/>
      </UserInfo>
    </SharedWithUsers>
    <lcf76f155ced4ddcb4097134ff3c332f xmlns="80ff3c58-4555-4b7e-8115-1f39b2549fd1">
      <Terms xmlns="http://schemas.microsoft.com/office/infopath/2007/PartnerControls"/>
    </lcf76f155ced4ddcb4097134ff3c332f>
    <TaxCatchAll xmlns="fafe921d-bf2e-4fde-a3a2-15508058d8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CE11E70B97DB4AA2EF45C6AD8CE673" ma:contentTypeVersion="15" ma:contentTypeDescription="Crie um novo documento." ma:contentTypeScope="" ma:versionID="fa0d96b24bff7c8ffa4b96f25d628378">
  <xsd:schema xmlns:xsd="http://www.w3.org/2001/XMLSchema" xmlns:xs="http://www.w3.org/2001/XMLSchema" xmlns:p="http://schemas.microsoft.com/office/2006/metadata/properties" xmlns:ns2="80ff3c58-4555-4b7e-8115-1f39b2549fd1" xmlns:ns3="fafe921d-bf2e-4fde-a3a2-15508058d867" targetNamespace="http://schemas.microsoft.com/office/2006/metadata/properties" ma:root="true" ma:fieldsID="80cb3e078b5e8ed7a714fb8c2a23f78b" ns2:_="" ns3:_="">
    <xsd:import namespace="80ff3c58-4555-4b7e-8115-1f39b2549fd1"/>
    <xsd:import namespace="fafe921d-bf2e-4fde-a3a2-15508058d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3c58-4555-4b7e-8115-1f39b2549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921d-bf2e-4fde-a3a2-15508058d86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7ba0a-79a9-4494-8d6b-26a61454c6d5}" ma:internalName="TaxCatchAll" ma:showField="CatchAllData" ma:web="fafe921d-bf2e-4fde-a3a2-15508058d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694F2-2E80-4471-B187-D14D0C6AAA07}">
  <ds:schemaRefs>
    <ds:schemaRef ds:uri="80ff3c58-4555-4b7e-8115-1f39b2549fd1"/>
    <ds:schemaRef ds:uri="fafe921d-bf2e-4fde-a3a2-15508058d8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D5C103-ABF1-4A61-92B4-BF4E4EFE4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53C0CC-B539-426B-8100-B1987FDF073B}">
  <ds:schemaRefs>
    <ds:schemaRef ds:uri="80ff3c58-4555-4b7e-8115-1f39b2549fd1"/>
    <ds:schemaRef ds:uri="fafe921d-bf2e-4fde-a3a2-15508058d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3834</Words>
  <Application>Microsoft Office PowerPoint</Application>
  <PresentationFormat>Apresentação no Ecrã (16:9)</PresentationFormat>
  <Paragraphs>867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Ungari Dal Fabbro (CGTI/SEB)</dc:creator>
  <cp:lastModifiedBy>Ana Ungari Dal Fabbro (CGTI/SEB)</cp:lastModifiedBy>
  <cp:revision>9</cp:revision>
  <dcterms:modified xsi:type="dcterms:W3CDTF">2025-11-05T17:38:08Z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0x010100F0CE11E70B97DB4AA2EF45C6AD8CE673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{"FileActivityType":"8","FileActivityTimeStamp":"2023-12-18T12:46:51.567Z","FileActivityUsersOnPage":[{"DisplayName":"Ana Ungari Dal Fabbro (CGTI/SEB)","Id":"anafabbro@mec.gov.br"}],"FileActivityNavigationId":null}</vt:lpwstr>
  </property>
  <property fmtid="{D5CDD505-2E9C-101B-9397-08002B2CF9AE}" pid="7" name="TriggerFlowInfo">
    <vt:lpwstr/>
  </property>
</Properties>
</file>