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omments/modernComment_3FD_A19FEE3.xml" ContentType="application/vnd.ms-powerpoint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32"/>
  </p:notesMasterIdLst>
  <p:sldIdLst>
    <p:sldId id="265" r:id="rId5"/>
    <p:sldId id="945" r:id="rId6"/>
    <p:sldId id="923" r:id="rId7"/>
    <p:sldId id="1028" r:id="rId8"/>
    <p:sldId id="1031" r:id="rId9"/>
    <p:sldId id="1032" r:id="rId10"/>
    <p:sldId id="1039" r:id="rId11"/>
    <p:sldId id="1036" r:id="rId12"/>
    <p:sldId id="1038" r:id="rId13"/>
    <p:sldId id="1041" r:id="rId14"/>
    <p:sldId id="1037" r:id="rId15"/>
    <p:sldId id="1007" r:id="rId16"/>
    <p:sldId id="1044" r:id="rId17"/>
    <p:sldId id="1045" r:id="rId18"/>
    <p:sldId id="1047" r:id="rId19"/>
    <p:sldId id="1048" r:id="rId20"/>
    <p:sldId id="1049" r:id="rId21"/>
    <p:sldId id="1050" r:id="rId22"/>
    <p:sldId id="1051" r:id="rId23"/>
    <p:sldId id="1052" r:id="rId24"/>
    <p:sldId id="1053" r:id="rId25"/>
    <p:sldId id="1054" r:id="rId26"/>
    <p:sldId id="1055" r:id="rId27"/>
    <p:sldId id="1056" r:id="rId28"/>
    <p:sldId id="1021" r:id="rId29"/>
    <p:sldId id="1022" r:id="rId30"/>
    <p:sldId id="272" r:id="rId31"/>
  </p:sldIdLst>
  <p:sldSz cx="9144000" cy="5143500" type="screen16x9"/>
  <p:notesSz cx="6858000" cy="9144000"/>
  <p:embeddedFontLst>
    <p:embeddedFont>
      <p:font typeface="Comfortaa" panose="020B0604020202020204" charset="0"/>
      <p:regular r:id="rId33"/>
      <p:bold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aleway Black" pitchFamily="2" charset="0"/>
      <p:bold r:id="rId39"/>
      <p:italic r:id="rId40"/>
      <p:boldItalic r:id="rId41"/>
    </p:embeddedFont>
    <p:embeddedFont>
      <p:font typeface="Raleway Medium" pitchFamily="2" charset="0"/>
      <p:regular r:id="rId42"/>
      <p: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9E42B06-0E59-7B69-BD3F-B6998F54E467}" name="Ana Ungari Dal Fabbro (CGTI/SEB)" initials="AD" userId="S::anafabbro@mec.gov.br::f4c495dc-c6fc-4d45-abc8-a9206bcef4e6" providerId="AD"/>
  <p188:author id="{1D297208-C771-22EF-7322-EC3DBA168642}" name="Eduardo Duarte Sr" initials="ED" userId="S::eduardox@stanford.edu::2d0b10d1-a1a3-480d-86f2-62eb9439299a" providerId="AD"/>
  <p188:author id="{B55D1610-FE6D-4300-F26A-915973E8AE13}" name="Eduardo Heck de Sa  ( CGTI/SEB/MEC )" initials="" userId="S::Eduardosa@mec.gov.br::4bf3dd55-3a8d-43b8-b7b3-a66e1bbd4c91" providerId="AD"/>
  <p188:author id="{B02B085A-07C7-C26F-DAFF-4F38EC80D93C}" name="Eduardo Heck de Sa  ( CGTI/SEB/MEC )" initials="E)" userId="S::eduardosa@mec.gov.br::4bf3dd55-3a8d-43b8-b7b3-a66e1bbd4c91" providerId="AD"/>
  <p188:author id="{EF303E6B-EC8F-E33F-F37F-501E0DE76350}" name="Barbara Bacellar Rodrigues de Godoy" initials="BG" userId="S::barbaragodoy@mec.gov.br::d16495ed-511c-4138-bb40-58cf2832c37b" providerId="AD"/>
  <p188:author id="{D7DEE4B0-44EE-5D1B-DA70-D6A1B9EB8F27}" name="Thaísa Cavalcanti Pereira(SEB/DAGE/OEI)" initials="TP" userId="S::thaisapereira@mec.gov.br::0438b26f-0ded-48d3-94af-d266f9c0ef6d" providerId="AD"/>
  <p188:author id="{41CF19B7-2FEF-D918-9A66-EE17246894BA}" name="Pedro Rodrigues dos Santos (SEB/DAGE/UNESCO)" initials="" userId="S::pedrorsantos@mec.gov.br::658052de-f7a1-4fed-a7f3-4feb1baa65b6" providerId="AD"/>
  <p188:author id="{E9C302DE-9D3D-709B-F244-DC6B27B633BA}" name="Thaísa Cavalcanti Pereira(SEB/DAGE/OEI)" initials="" userId="S::ThaisaPereira@mec.gov.br::0438b26f-0ded-48d3-94af-d266f9c0ef6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na Figueire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00"/>
    <a:srgbClr val="F2AEAE"/>
    <a:srgbClr val="0000FF"/>
    <a:srgbClr val="FFCF00"/>
    <a:srgbClr val="D4F7D4"/>
    <a:srgbClr val="60E160"/>
    <a:srgbClr val="3AD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FD0341-658B-4BD5-9250-376AA768F0C8}">
  <a:tblStyle styleId="{84FD0341-658B-4BD5-9250-376AA768F0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presProps" Target="presProps.xml"/></Relationships>
</file>

<file path=ppt/comments/modernComment_3FD_A19FE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29BDF-CC97-4767-9D92-7DC7D0315FEE}" authorId="{EF303E6B-EC8F-E33F-F37F-501E0DE76350}" status="resolved" created="2024-02-07T11:54:18.6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69475811" sldId="1021"/>
      <ac:spMk id="3" creationId="{5A5C878C-9C3E-90C7-831B-558F8FC73C85}"/>
      <ac:txMk cp="0">
        <ac:context len="28" hash="1600995304"/>
      </ac:txMk>
    </ac:txMkLst>
    <p188:pos x="3767070" y="1376429"/>
    <p188:txBody>
      <a:bodyPr/>
      <a:lstStyle/>
      <a:p>
        <a:r>
          <a:rPr lang="pt-BR"/>
          <a:t>[@Eduardo Heck de Sa  ( CGTI/SEB/MEC )] você pode ajustar nos slides os marcos de cada política e o orçamento disponível, por favor? Aparentemente tem essa informação em uma apresentação que ja foi feita para a Casa Civil.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37553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0353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dfb0804e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edfb0804ed_0_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7114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dfb0804ed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edfb0804ed_0_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7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ed23f03ca5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ed23f03ca5_0_14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ee28ba554b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2ee28ba554b_1_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ee28ba554b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800" cy="372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ee28ba554b_2_13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ee3a82ca5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ee3a82ca5d_0_29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ed23f03ca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2ed23f03ca5_0_12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edb4d29fe8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2edb4d29fe8_0_9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ed8ec688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2ed8ec688e8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>
          <a:extLst>
            <a:ext uri="{FF2B5EF4-FFF2-40B4-BE49-F238E27FC236}">
              <a16:creationId xmlns:a16="http://schemas.microsoft.com/office/drawing/2014/main" id="{093D84AC-C6DF-7FB9-01DD-219D81E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>
            <a:extLst>
              <a:ext uri="{FF2B5EF4-FFF2-40B4-BE49-F238E27FC236}">
                <a16:creationId xmlns:a16="http://schemas.microsoft.com/office/drawing/2014/main" id="{A392CF95-DF04-47D7-38A3-FCB894AF48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223838" y="808038"/>
            <a:ext cx="7185026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2:notes">
            <a:extLst>
              <a:ext uri="{FF2B5EF4-FFF2-40B4-BE49-F238E27FC236}">
                <a16:creationId xmlns:a16="http://schemas.microsoft.com/office/drawing/2014/main" id="{976AB5BA-4C1D-CCA4-0327-9A83BFBF77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788" y="5120362"/>
            <a:ext cx="5390305" cy="485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1723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2ee28ba554b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g2ee28ba554b_2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ee28ba554b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ee28ba554b_2_5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edfb0804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2edfb0804ed_0_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edb4d29fe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g2edb4d29fe8_0_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35508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6999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830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eb1dc4a040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1eb1dc4a040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09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35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4946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3794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>
          <a:extLst>
            <a:ext uri="{FF2B5EF4-FFF2-40B4-BE49-F238E27FC236}">
              <a16:creationId xmlns:a16="http://schemas.microsoft.com/office/drawing/2014/main" id="{646B09C1-1D37-DDB9-6286-923932A3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b1dc4a040_1_71:notes">
            <a:extLst>
              <a:ext uri="{FF2B5EF4-FFF2-40B4-BE49-F238E27FC236}">
                <a16:creationId xmlns:a16="http://schemas.microsoft.com/office/drawing/2014/main" id="{40177A81-E036-EFF0-8D17-745D321EB4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b1dc4a040_1_71:notes">
            <a:extLst>
              <a:ext uri="{FF2B5EF4-FFF2-40B4-BE49-F238E27FC236}">
                <a16:creationId xmlns:a16="http://schemas.microsoft.com/office/drawing/2014/main" id="{F2B3C9FA-3C3D-6D30-665D-BCE21E22FE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1400" b="1">
                <a:solidFill>
                  <a:srgbClr val="49B34C"/>
                </a:solidFill>
                <a:latin typeface="Raleway"/>
                <a:ea typeface="Raleway"/>
                <a:cs typeface="Raleway"/>
                <a:sym typeface="Raleway"/>
              </a:rPr>
              <a:t>Por que prioridade de escolas?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rgbClr val="49B34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Metas legais previstas no PNE 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Menos recursos impactam mais estudantes e professores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Tecnologia é mais efetiva quando utilizada pelos professores em sala de aula</a:t>
            </a:r>
            <a:endParaRPr>
              <a:solidFill>
                <a:schemeClr val="dk1"/>
              </a:solidFill>
              <a:highlight>
                <a:srgbClr val="EEFF4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just" rtl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Raleway"/>
              <a:buChar char="●"/>
            </a:pPr>
            <a:r>
              <a:rPr lang="pt-BR">
                <a:solidFill>
                  <a:schemeClr val="dk1"/>
                </a:solidFill>
                <a:highlight>
                  <a:srgbClr val="EEFF41"/>
                </a:highlight>
                <a:latin typeface="Raleway"/>
                <a:ea typeface="Raleway"/>
                <a:cs typeface="Raleway"/>
                <a:sym typeface="Raleway"/>
              </a:rPr>
              <a:t>Desafio de conectividade das escolas no Brasil ainda é muito grande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413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2A389DF-3A07-D7CF-6C0B-EB81E3A2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>
            <a:extLst>
              <a:ext uri="{FF2B5EF4-FFF2-40B4-BE49-F238E27FC236}">
                <a16:creationId xmlns:a16="http://schemas.microsoft.com/office/drawing/2014/main" id="{91058C12-59B0-1D59-AF3D-5BB0A8CEEA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>
            <a:extLst>
              <a:ext uri="{FF2B5EF4-FFF2-40B4-BE49-F238E27FC236}">
                <a16:creationId xmlns:a16="http://schemas.microsoft.com/office/drawing/2014/main" id="{23E38EA3-2941-D1D7-C585-31E507A62B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829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edb4d29fe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edb4d29fe8_0_12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e3a82ca5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ee3a82ca5d_0_22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1 1">
  <p:cSld name="TITLE_2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 2 1">
  <p:cSld name="TITLE_3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107663" y="169388"/>
            <a:ext cx="8907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296;p6">
            <a:extLst>
              <a:ext uri="{FF2B5EF4-FFF2-40B4-BE49-F238E27FC236}">
                <a16:creationId xmlns:a16="http://schemas.microsoft.com/office/drawing/2014/main" id="{FB9E88B3-7F0A-43FF-740F-F37FB59F600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 rot="10440000">
            <a:off x="7823179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0B678240-2103-76A7-F252-8242ACB0461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50"/>
            <a:ext cx="1114524" cy="3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137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3D5E0D-CF93-6C51-9CC5-BEDCFA1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BC3A-21C5-4CF6-A133-17D149110984}" type="datetimeFigureOut">
              <a:rPr lang="pt-BR" smtClean="0"/>
              <a:t>05/11/2025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D953400-EC1E-2C69-C2F5-6B97A3B6A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9A36B7-E5E7-394A-8E12-8ED4DDAD6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5AB66-27B7-4C73-9F3D-B012B856AB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63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FD_A19FE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913" y="1784745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040000">
            <a:off x="7504503" y="2856888"/>
            <a:ext cx="1523662" cy="173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9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3386" y="4452132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A906BB2-603C-A50B-DA8C-D3AE2C016265}"/>
              </a:ext>
            </a:extLst>
          </p:cNvPr>
          <p:cNvSpPr txBox="1"/>
          <p:nvPr/>
        </p:nvSpPr>
        <p:spPr>
          <a:xfrm>
            <a:off x="1905289" y="1571345"/>
            <a:ext cx="3727174" cy="2423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75" b="1">
                <a:latin typeface="Raleway"/>
                <a:ea typeface="+mn-lt"/>
                <a:cs typeface="+mn-lt"/>
              </a:rPr>
              <a:t>QT_SALAS_UTILIZADAS</a:t>
            </a:r>
          </a:p>
          <a:p>
            <a:r>
              <a:rPr lang="pt-BR" sz="1275">
                <a:latin typeface="Raleway"/>
                <a:ea typeface="+mn-lt"/>
                <a:cs typeface="+mn-lt"/>
              </a:rPr>
              <a:t>IN_AUDITORIO</a:t>
            </a:r>
          </a:p>
          <a:p>
            <a:r>
              <a:rPr lang="pt-BR" sz="1275">
                <a:latin typeface="Raleway"/>
                <a:ea typeface="+mn-lt"/>
                <a:cs typeface="+mn-lt"/>
              </a:rPr>
              <a:t>IN_BIBLIOTECA</a:t>
            </a:r>
          </a:p>
          <a:p>
            <a:r>
              <a:rPr lang="pt-BR" sz="1275">
                <a:latin typeface="Raleway"/>
                <a:ea typeface="+mn-lt"/>
                <a:cs typeface="+mn-lt"/>
              </a:rPr>
              <a:t>IN_BIBLIOTECA_SALA_LEITURA IN_LABORATORIO_CIENCIAS IN_LABORATORIO_INFORMATICA IN_LABORATORIO_EDUC_PROF IN_SALA_OFICINAS_EDUC_PROF IN_SALA_ATENDIMENTO_ESPECIAL IN_SALA_DIRETORIA</a:t>
            </a:r>
          </a:p>
          <a:p>
            <a:r>
              <a:rPr lang="pt-BR" sz="1275">
                <a:latin typeface="Raleway"/>
                <a:ea typeface="+mn-lt"/>
                <a:cs typeface="+mn-lt"/>
              </a:rPr>
              <a:t>IN_SALA_PROFESSOR</a:t>
            </a:r>
          </a:p>
          <a:p>
            <a:r>
              <a:rPr lang="pt-BR" sz="1275">
                <a:latin typeface="Raleway"/>
                <a:ea typeface="+mn-lt"/>
                <a:cs typeface="+mn-lt"/>
              </a:rPr>
              <a:t>IN_SECRETARIA</a:t>
            </a:r>
            <a:endParaRPr lang="pt-BR" sz="1275">
              <a:latin typeface="Raleway"/>
            </a:endParaRPr>
          </a:p>
        </p:txBody>
      </p:sp>
      <p:sp>
        <p:nvSpPr>
          <p:cNvPr id="8" name="Colchete Direito 14">
            <a:extLst>
              <a:ext uri="{FF2B5EF4-FFF2-40B4-BE49-F238E27FC236}">
                <a16:creationId xmlns:a16="http://schemas.microsoft.com/office/drawing/2014/main" id="{450D9F12-2E6F-D91B-4A13-4DD3166D06D7}"/>
              </a:ext>
            </a:extLst>
          </p:cNvPr>
          <p:cNvSpPr/>
          <p:nvPr/>
        </p:nvSpPr>
        <p:spPr>
          <a:xfrm>
            <a:off x="4449917" y="1784796"/>
            <a:ext cx="448565" cy="239395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13">
              <a:solidFill>
                <a:srgbClr val="000000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99B51A-BEEA-C9C5-E1D8-992A9CBAB38E}"/>
              </a:ext>
            </a:extLst>
          </p:cNvPr>
          <p:cNvSpPr txBox="1"/>
          <p:nvPr/>
        </p:nvSpPr>
        <p:spPr>
          <a:xfrm>
            <a:off x="4838300" y="2335140"/>
            <a:ext cx="1790561" cy="3810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13">
                <a:latin typeface="Raleway"/>
              </a:rPr>
              <a:t>Escolas exclusivamente de Educação Infantil </a:t>
            </a:r>
            <a:endParaRPr lang="pt-BR" sz="1013"/>
          </a:p>
        </p:txBody>
      </p:sp>
      <p:sp>
        <p:nvSpPr>
          <p:cNvPr id="16" name="Colchete Direito 16">
            <a:extLst>
              <a:ext uri="{FF2B5EF4-FFF2-40B4-BE49-F238E27FC236}">
                <a16:creationId xmlns:a16="http://schemas.microsoft.com/office/drawing/2014/main" id="{3052AF21-5BE2-6BE1-1935-E4F02D93955E}"/>
              </a:ext>
            </a:extLst>
          </p:cNvPr>
          <p:cNvSpPr/>
          <p:nvPr/>
        </p:nvSpPr>
        <p:spPr>
          <a:xfrm flipH="1">
            <a:off x="1742532" y="1397445"/>
            <a:ext cx="326135" cy="2781300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013">
              <a:solidFill>
                <a:srgbClr val="000000"/>
              </a:solidFill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9A2363-78D3-26D7-50D5-567B867826B9}"/>
              </a:ext>
            </a:extLst>
          </p:cNvPr>
          <p:cNvSpPr txBox="1"/>
          <p:nvPr/>
        </p:nvSpPr>
        <p:spPr>
          <a:xfrm>
            <a:off x="-51200" y="2436740"/>
            <a:ext cx="1790561" cy="5368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013">
                <a:latin typeface="Raleway"/>
              </a:rPr>
              <a:t>Escolas de Ensino Fundamental e Ensino Médio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EBD4A88-C97A-1833-C350-20DE2C2AE422}"/>
              </a:ext>
            </a:extLst>
          </p:cNvPr>
          <p:cNvSpPr txBox="1"/>
          <p:nvPr/>
        </p:nvSpPr>
        <p:spPr>
          <a:xfrm>
            <a:off x="6751444" y="1436339"/>
            <a:ext cx="2057400" cy="3810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13" b="1" cap="all">
                <a:solidFill>
                  <a:srgbClr val="162937"/>
                </a:solidFill>
                <a:latin typeface="Raleway"/>
              </a:rPr>
              <a:t>RESOLUÇÃO CE/ENEC Nº 3, DE 11 DE JULHO DE 2024</a:t>
            </a:r>
            <a:endParaRPr lang="en-US" sz="1013">
              <a:latin typeface="Raleway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E0D997F9-0DB3-C661-CE73-D66B4F4BBCC8}"/>
              </a:ext>
            </a:extLst>
          </p:cNvPr>
          <p:cNvSpPr txBox="1"/>
          <p:nvPr/>
        </p:nvSpPr>
        <p:spPr>
          <a:xfrm>
            <a:off x="6558459" y="2393946"/>
            <a:ext cx="2442955" cy="1673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200" i="1">
                <a:solidFill>
                  <a:srgbClr val="162937"/>
                </a:solidFill>
                <a:latin typeface="Raleway"/>
                <a:ea typeface="+mn-lt"/>
                <a:cs typeface="+mn-lt"/>
              </a:rPr>
              <a:t>Parágrafo único. Os parâmetros recomendados nesta resolução, no que se refere à área de cobertura da rede interna sem fio, poderão ser flexibilizados para escolas exclusivamente de educação infantil.</a:t>
            </a:r>
            <a:endParaRPr lang="pt-BR" sz="1200" i="1">
              <a:latin typeface="Raleway"/>
            </a:endParaRPr>
          </a:p>
          <a:p>
            <a:br>
              <a:rPr lang="en-US" sz="1013"/>
            </a:br>
            <a:endParaRPr lang="en-US" sz="1013"/>
          </a:p>
        </p:txBody>
      </p:sp>
      <p:cxnSp>
        <p:nvCxnSpPr>
          <p:cNvPr id="32" name="Conector de Seta Reta 20">
            <a:extLst>
              <a:ext uri="{FF2B5EF4-FFF2-40B4-BE49-F238E27FC236}">
                <a16:creationId xmlns:a16="http://schemas.microsoft.com/office/drawing/2014/main" id="{9DFE7E33-2C77-36AD-8731-044C2B05DEC6}"/>
              </a:ext>
            </a:extLst>
          </p:cNvPr>
          <p:cNvCxnSpPr/>
          <p:nvPr/>
        </p:nvCxnSpPr>
        <p:spPr>
          <a:xfrm flipH="1">
            <a:off x="6494270" y="887064"/>
            <a:ext cx="31750" cy="3790950"/>
          </a:xfrm>
          <a:prstGeom prst="straightConnector1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Google Shape;250;p39">
            <a:extLst>
              <a:ext uri="{FF2B5EF4-FFF2-40B4-BE49-F238E27FC236}">
                <a16:creationId xmlns:a16="http://schemas.microsoft.com/office/drawing/2014/main" id="{AFF9782F-A5FA-DC3F-FE68-635D0ADADD03}"/>
              </a:ext>
            </a:extLst>
          </p:cNvPr>
          <p:cNvSpPr txBox="1"/>
          <p:nvPr/>
        </p:nvSpPr>
        <p:spPr>
          <a:xfrm>
            <a:off x="450432" y="188784"/>
            <a:ext cx="7908600" cy="92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2100"/>
            </a:pPr>
            <a:r>
              <a:rPr lang="pt-BR" sz="2700" b="1">
                <a:solidFill>
                  <a:srgbClr val="0000FF"/>
                </a:solidFill>
                <a:latin typeface="Raleway Black"/>
                <a:sym typeface="Roboto"/>
              </a:rPr>
              <a:t>Flexibilização de parâmetros de Wi-Fi para Educação Infantil </a:t>
            </a:r>
            <a:endParaRPr lang="pt-BR" sz="2700" b="1">
              <a:solidFill>
                <a:srgbClr val="0000FF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86318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85076" y="90825"/>
            <a:ext cx="8865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Panorama de escolas conectadas - Julho/2024 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38" name="Google Shape;138;p19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3386" y="4452132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5249901" y="602836"/>
            <a:ext cx="478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Percentual de escolas por nível de conectividade</a:t>
            </a:r>
            <a:endParaRPr sz="1100"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2224755" y="2695364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E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2233548" y="3111205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2233538" y="3473589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2233538" y="3843396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2233537" y="4660688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2233538" y="4249238"/>
            <a:ext cx="1240200" cy="2541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439930" y="2689690"/>
            <a:ext cx="3502800" cy="30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Escola sem nenhuma conexão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3439930" y="3105514"/>
            <a:ext cx="3502800" cy="30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Alguma internet para uso de gestores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3439930" y="3467909"/>
            <a:ext cx="3502800" cy="30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Alguma internet e algum wifi para uso de gestores e professores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3439930" y="3757982"/>
            <a:ext cx="3502800" cy="4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Velocidade adequada para uso de gestores, professores e ocasional uso com alunos em laboratórios de informática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3439930" y="4163819"/>
            <a:ext cx="3502800" cy="43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Velocidade adequada e algum wifi para uso de gestores, professores e ocasional uso com alunos em sala de aula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3439930" y="4575265"/>
            <a:ext cx="3502800" cy="43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</a:pPr>
            <a:r>
              <a:rPr lang="pt-BR" sz="70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Escola conectada acima dos parâmetros recomendados hoje pela Estratégia Nacional de Escolas Conectadas</a:t>
            </a:r>
            <a:endParaRPr sz="7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5376" y="681719"/>
            <a:ext cx="229600" cy="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0;p45">
            <a:extLst>
              <a:ext uri="{FF2B5EF4-FFF2-40B4-BE49-F238E27FC236}">
                <a16:creationId xmlns:a16="http://schemas.microsoft.com/office/drawing/2014/main" id="{B73AC800-0DBB-931A-21C4-8A9B08EE2A2C}"/>
              </a:ext>
            </a:extLst>
          </p:cNvPr>
          <p:cNvSpPr/>
          <p:nvPr/>
        </p:nvSpPr>
        <p:spPr>
          <a:xfrm>
            <a:off x="369075" y="1494782"/>
            <a:ext cx="643770" cy="5235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6.902</a:t>
            </a:r>
          </a:p>
        </p:txBody>
      </p:sp>
      <p:sp>
        <p:nvSpPr>
          <p:cNvPr id="5" name="Google Shape;450;p45">
            <a:extLst>
              <a:ext uri="{FF2B5EF4-FFF2-40B4-BE49-F238E27FC236}">
                <a16:creationId xmlns:a16="http://schemas.microsoft.com/office/drawing/2014/main" id="{DC248A2E-2FA6-2B37-8482-132B9726CBAC}"/>
              </a:ext>
            </a:extLst>
          </p:cNvPr>
          <p:cNvSpPr/>
          <p:nvPr/>
        </p:nvSpPr>
        <p:spPr>
          <a:xfrm>
            <a:off x="1016214" y="1494782"/>
            <a:ext cx="1005161" cy="5235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14.214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D23E10-BB3E-303D-2FDD-D51538ADA9DE}"/>
              </a:ext>
            </a:extLst>
          </p:cNvPr>
          <p:cNvSpPr txBox="1"/>
          <p:nvPr/>
        </p:nvSpPr>
        <p:spPr>
          <a:xfrm>
            <a:off x="990386" y="1144043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>
                <a:latin typeface="Raleway"/>
              </a:rPr>
              <a:t>10.3%</a:t>
            </a:r>
          </a:p>
        </p:txBody>
      </p:sp>
      <p:sp>
        <p:nvSpPr>
          <p:cNvPr id="9" name="Google Shape;450;p45">
            <a:extLst>
              <a:ext uri="{FF2B5EF4-FFF2-40B4-BE49-F238E27FC236}">
                <a16:creationId xmlns:a16="http://schemas.microsoft.com/office/drawing/2014/main" id="{C0FDB9DA-5EED-273E-30B8-E0743B899BC5}"/>
              </a:ext>
            </a:extLst>
          </p:cNvPr>
          <p:cNvSpPr/>
          <p:nvPr/>
        </p:nvSpPr>
        <p:spPr>
          <a:xfrm>
            <a:off x="2024744" y="1494782"/>
            <a:ext cx="2079311" cy="523500"/>
          </a:xfrm>
          <a:prstGeom prst="rect">
            <a:avLst/>
          </a:prstGeom>
          <a:solidFill>
            <a:srgbClr val="FB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bg2"/>
                </a:solidFill>
                <a:latin typeface="Raleway"/>
              </a:rPr>
              <a:t>43.611</a:t>
            </a:r>
            <a:endParaRPr lang="pt-BR" sz="975">
              <a:solidFill>
                <a:schemeClr val="bg2"/>
              </a:solidFill>
              <a:latin typeface="Raleway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0F9A5A8-7174-FB5A-B7AC-241B98E14C59}"/>
              </a:ext>
            </a:extLst>
          </p:cNvPr>
          <p:cNvSpPr txBox="1"/>
          <p:nvPr/>
        </p:nvSpPr>
        <p:spPr>
          <a:xfrm>
            <a:off x="93070" y="1144043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>
                <a:latin typeface="Raleway"/>
              </a:rPr>
              <a:t>5.0%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7141F6C-C570-ED3E-FA83-5706B22F0F91}"/>
              </a:ext>
            </a:extLst>
          </p:cNvPr>
          <p:cNvSpPr txBox="1"/>
          <p:nvPr/>
        </p:nvSpPr>
        <p:spPr>
          <a:xfrm>
            <a:off x="2553606" y="1144043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>
                <a:latin typeface="Raleway"/>
              </a:rPr>
              <a:t>31.6%</a:t>
            </a:r>
          </a:p>
        </p:txBody>
      </p:sp>
      <p:sp>
        <p:nvSpPr>
          <p:cNvPr id="15" name="Google Shape;450;p45">
            <a:extLst>
              <a:ext uri="{FF2B5EF4-FFF2-40B4-BE49-F238E27FC236}">
                <a16:creationId xmlns:a16="http://schemas.microsoft.com/office/drawing/2014/main" id="{A1308F6A-EAF3-AA7E-D873-A315F305C076}"/>
              </a:ext>
            </a:extLst>
          </p:cNvPr>
          <p:cNvSpPr/>
          <p:nvPr/>
        </p:nvSpPr>
        <p:spPr>
          <a:xfrm>
            <a:off x="4106851" y="1494781"/>
            <a:ext cx="374829" cy="523500"/>
          </a:xfrm>
          <a:prstGeom prst="rect">
            <a:avLst/>
          </a:prstGeom>
          <a:solidFill>
            <a:srgbClr val="DDF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5" b="1">
                <a:solidFill>
                  <a:schemeClr val="bg2"/>
                </a:solidFill>
                <a:latin typeface="Raleway"/>
              </a:rPr>
              <a:t>5.084</a:t>
            </a:r>
            <a:endParaRPr lang="pt-PT" sz="525">
              <a:solidFill>
                <a:schemeClr val="bg2"/>
              </a:solidFill>
            </a:endParaRPr>
          </a:p>
        </p:txBody>
      </p:sp>
      <p:sp>
        <p:nvSpPr>
          <p:cNvPr id="17" name="Google Shape;450;p45">
            <a:extLst>
              <a:ext uri="{FF2B5EF4-FFF2-40B4-BE49-F238E27FC236}">
                <a16:creationId xmlns:a16="http://schemas.microsoft.com/office/drawing/2014/main" id="{C9478ECE-35D7-1E46-94E8-FBD0D05E7D95}"/>
              </a:ext>
            </a:extLst>
          </p:cNvPr>
          <p:cNvSpPr/>
          <p:nvPr/>
        </p:nvSpPr>
        <p:spPr>
          <a:xfrm>
            <a:off x="4477844" y="1525835"/>
            <a:ext cx="2630226" cy="492444"/>
          </a:xfrm>
          <a:prstGeom prst="rect">
            <a:avLst/>
          </a:pr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42.445</a:t>
            </a:r>
          </a:p>
        </p:txBody>
      </p:sp>
      <p:sp>
        <p:nvSpPr>
          <p:cNvPr id="19" name="Google Shape;450;p45">
            <a:extLst>
              <a:ext uri="{FF2B5EF4-FFF2-40B4-BE49-F238E27FC236}">
                <a16:creationId xmlns:a16="http://schemas.microsoft.com/office/drawing/2014/main" id="{9878E228-F93C-1587-DE22-2EC5C1061871}"/>
              </a:ext>
            </a:extLst>
          </p:cNvPr>
          <p:cNvSpPr/>
          <p:nvPr/>
        </p:nvSpPr>
        <p:spPr>
          <a:xfrm>
            <a:off x="7103613" y="1525259"/>
            <a:ext cx="1736679" cy="493020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25.658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EF14D82-7522-ED85-401F-6FFDD4E8DF3B}"/>
              </a:ext>
            </a:extLst>
          </p:cNvPr>
          <p:cNvSpPr txBox="1"/>
          <p:nvPr/>
        </p:nvSpPr>
        <p:spPr>
          <a:xfrm>
            <a:off x="3735518" y="1144042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67">
                <a:latin typeface="Raleway"/>
              </a:rPr>
              <a:t>3.7%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98DC404-873E-1A52-C883-3A98F5D30AB1}"/>
              </a:ext>
            </a:extLst>
          </p:cNvPr>
          <p:cNvSpPr txBox="1"/>
          <p:nvPr/>
        </p:nvSpPr>
        <p:spPr>
          <a:xfrm>
            <a:off x="5397095" y="1113561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38">
                <a:latin typeface="Raleway"/>
              </a:rPr>
              <a:t>30.7%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3C72865-C9CC-62AC-D530-AD29A2792C69}"/>
              </a:ext>
            </a:extLst>
          </p:cNvPr>
          <p:cNvSpPr txBox="1"/>
          <p:nvPr/>
        </p:nvSpPr>
        <p:spPr>
          <a:xfrm>
            <a:off x="7367874" y="1113561"/>
            <a:ext cx="1239650" cy="3796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38">
                <a:latin typeface="Raleway"/>
              </a:rPr>
              <a:t>18.6%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68ED29D-1051-B730-0D1C-63090F5C2D46}"/>
              </a:ext>
            </a:extLst>
          </p:cNvPr>
          <p:cNvSpPr txBox="1"/>
          <p:nvPr/>
        </p:nvSpPr>
        <p:spPr>
          <a:xfrm>
            <a:off x="93069" y="2106978"/>
            <a:ext cx="123965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50">
                <a:latin typeface="Raleway"/>
              </a:rPr>
              <a:t>Não conectada</a:t>
            </a:r>
            <a:endParaRPr lang="pt-BR" sz="135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0BAAEE6-A9B3-278D-2904-B8BE185C5E16}"/>
              </a:ext>
            </a:extLst>
          </p:cNvPr>
          <p:cNvSpPr txBox="1"/>
          <p:nvPr/>
        </p:nvSpPr>
        <p:spPr>
          <a:xfrm>
            <a:off x="899432" y="2106981"/>
            <a:ext cx="1239650" cy="300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50">
                <a:latin typeface="Raleway"/>
              </a:rPr>
              <a:t>Nível 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6E2654B-A01C-C500-3E4F-3FDE74ED90E4}"/>
              </a:ext>
            </a:extLst>
          </p:cNvPr>
          <p:cNvSpPr txBox="1"/>
          <p:nvPr/>
        </p:nvSpPr>
        <p:spPr>
          <a:xfrm>
            <a:off x="2480843" y="2106979"/>
            <a:ext cx="1239650" cy="300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50">
                <a:latin typeface="Raleway"/>
              </a:rPr>
              <a:t>Nível 2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3178263-D5CE-9F0B-6348-5AF200F927F6}"/>
              </a:ext>
            </a:extLst>
          </p:cNvPr>
          <p:cNvSpPr txBox="1"/>
          <p:nvPr/>
        </p:nvSpPr>
        <p:spPr>
          <a:xfrm>
            <a:off x="3725615" y="2106978"/>
            <a:ext cx="1239650" cy="300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50">
                <a:latin typeface="Raleway"/>
              </a:rPr>
              <a:t>Nível 3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B363E79-AED5-1803-2E9F-F675440C324C}"/>
              </a:ext>
            </a:extLst>
          </p:cNvPr>
          <p:cNvSpPr txBox="1"/>
          <p:nvPr/>
        </p:nvSpPr>
        <p:spPr>
          <a:xfrm>
            <a:off x="5471431" y="2106977"/>
            <a:ext cx="1239650" cy="3000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50">
                <a:latin typeface="Raleway"/>
              </a:rPr>
              <a:t>Nível 4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0DAA636-FB9D-8526-6AEB-C5C4D4A26D59}"/>
              </a:ext>
            </a:extLst>
          </p:cNvPr>
          <p:cNvSpPr txBox="1"/>
          <p:nvPr/>
        </p:nvSpPr>
        <p:spPr>
          <a:xfrm>
            <a:off x="7236974" y="2076497"/>
            <a:ext cx="1506350" cy="3000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>
                <a:latin typeface="Raleway"/>
              </a:rPr>
              <a:t>Nível 5</a:t>
            </a:r>
          </a:p>
        </p:txBody>
      </p:sp>
    </p:spTree>
    <p:extLst>
      <p:ext uri="{BB962C8B-B14F-4D97-AF65-F5344CB8AC3E}">
        <p14:creationId xmlns:p14="http://schemas.microsoft.com/office/powerpoint/2010/main" val="210616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</a:rPr>
              <a:t>Monitoramento das políticas de conectividade</a:t>
            </a:r>
            <a:endParaRPr lang="pt-PT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5175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 txBox="1"/>
          <p:nvPr/>
        </p:nvSpPr>
        <p:spPr>
          <a:xfrm>
            <a:off x="85075" y="90825"/>
            <a:ext cx="481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Eace</a:t>
            </a:r>
            <a:endParaRPr/>
          </a:p>
        </p:txBody>
      </p:sp>
      <p:pic>
        <p:nvPicPr>
          <p:cNvPr id="276" name="Google Shape;276;p25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359976" y="1750515"/>
            <a:ext cx="117000" cy="200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"/>
          <p:cNvSpPr/>
          <p:nvPr/>
        </p:nvSpPr>
        <p:spPr>
          <a:xfrm>
            <a:off x="328724" y="175051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5"/>
          <p:cNvSpPr/>
          <p:nvPr/>
        </p:nvSpPr>
        <p:spPr>
          <a:xfrm>
            <a:off x="328724" y="288875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328724" y="339767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5"/>
          <p:cNvSpPr txBox="1"/>
          <p:nvPr/>
        </p:nvSpPr>
        <p:spPr>
          <a:xfrm>
            <a:off x="631605" y="1732038"/>
            <a:ext cx="3343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Lançamento das RFPs - Rede Externa, Rede Interna e Energia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27/02/2024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>
            <a:off x="631605" y="22901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Negociação e contratação de fornecedores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Agosto/2024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617666" y="2894930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Projeto e Aquisição de Materiais </a:t>
            </a:r>
            <a:endParaRPr lang="pt-PT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638575" y="3398913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realizada: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722550" y="1527300"/>
            <a:ext cx="4256400" cy="1869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9" name="Google Shape;289;p25"/>
          <p:cNvCxnSpPr>
            <a:stCxn id="283" idx="3"/>
            <a:endCxn id="288" idx="1"/>
          </p:cNvCxnSpPr>
          <p:nvPr/>
        </p:nvCxnSpPr>
        <p:spPr>
          <a:xfrm>
            <a:off x="3975405" y="1948188"/>
            <a:ext cx="747000" cy="513600"/>
          </a:xfrm>
          <a:prstGeom prst="bentConnector3">
            <a:avLst>
              <a:gd name="adj1" fmla="val 50010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25"/>
          <p:cNvSpPr txBox="1"/>
          <p:nvPr/>
        </p:nvSpPr>
        <p:spPr>
          <a:xfrm>
            <a:off x="4824339" y="1826419"/>
            <a:ext cx="14814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5.107</a:t>
            </a:r>
            <a:endParaRPr sz="30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em fase de assinatura de contrato com fornecedores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(Fase 2 e 3)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1" name="Google Shape;291;p25"/>
          <p:cNvSpPr/>
          <p:nvPr/>
        </p:nvSpPr>
        <p:spPr>
          <a:xfrm>
            <a:off x="4722575" y="3548700"/>
            <a:ext cx="3526276" cy="1022769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5"/>
          <p:cNvSpPr txBox="1"/>
          <p:nvPr/>
        </p:nvSpPr>
        <p:spPr>
          <a:xfrm>
            <a:off x="4834297" y="3548705"/>
            <a:ext cx="14814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C000"/>
                </a:solidFill>
                <a:latin typeface="Raleway"/>
                <a:ea typeface="Raleway"/>
                <a:cs typeface="Raleway"/>
                <a:sym typeface="Raleway"/>
              </a:rPr>
              <a:t>18.772</a:t>
            </a:r>
            <a:endParaRPr b="1">
              <a:solidFill>
                <a:srgbClr val="FFC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aprovadas para atendimento na Fase 4 (em planejamento)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3" name="Google Shape;29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75" y="2294418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5"/>
          <p:cNvSpPr txBox="1"/>
          <p:nvPr/>
        </p:nvSpPr>
        <p:spPr>
          <a:xfrm>
            <a:off x="4987125" y="90825"/>
            <a:ext cx="4020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para que as redes executem de acordo com o Plano de Ação pactuado (internet, Wi-Fi, dispositivos. tablet/chip). 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5" name="Google Shape;295;p25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6" name="Google Shape;296;p25"/>
          <p:cNvSpPr txBox="1"/>
          <p:nvPr/>
        </p:nvSpPr>
        <p:spPr>
          <a:xfrm>
            <a:off x="328726" y="15176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Fase 2 e 3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p25"/>
          <p:cNvSpPr txBox="1"/>
          <p:nvPr/>
        </p:nvSpPr>
        <p:spPr>
          <a:xfrm>
            <a:off x="328726" y="3889211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Fase 4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25"/>
          <p:cNvSpPr/>
          <p:nvPr/>
        </p:nvSpPr>
        <p:spPr>
          <a:xfrm>
            <a:off x="384926" y="4105031"/>
            <a:ext cx="117000" cy="69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5"/>
          <p:cNvSpPr/>
          <p:nvPr/>
        </p:nvSpPr>
        <p:spPr>
          <a:xfrm>
            <a:off x="353674" y="4105027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656555" y="4086554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Lista de escolas priorizada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301" name="Google Shape;301;p25"/>
          <p:cNvSpPr txBox="1"/>
          <p:nvPr/>
        </p:nvSpPr>
        <p:spPr>
          <a:xfrm>
            <a:off x="656555" y="4430237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Lançamento das RFPs 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pic>
        <p:nvPicPr>
          <p:cNvPr id="302" name="Google Shape;30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25" y="4434520"/>
            <a:ext cx="229500" cy="1990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5"/>
          <p:cNvCxnSpPr>
            <a:stCxn id="300" idx="3"/>
            <a:endCxn id="291" idx="1"/>
          </p:cNvCxnSpPr>
          <p:nvPr/>
        </p:nvCxnSpPr>
        <p:spPr>
          <a:xfrm flipV="1">
            <a:off x="4000355" y="4060085"/>
            <a:ext cx="722220" cy="17330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" name="Google Shape;304;p25"/>
          <p:cNvSpPr txBox="1"/>
          <p:nvPr/>
        </p:nvSpPr>
        <p:spPr>
          <a:xfrm>
            <a:off x="6346150" y="1710075"/>
            <a:ext cx="25476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Outras informações além do relatório:</a:t>
            </a:r>
            <a:endParaRPr sz="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Rede Externa</a:t>
            </a:r>
            <a:endParaRPr sz="8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59410" indent="-279400">
              <a:buSzPts val="800"/>
              <a:buFont typeface="Raleway"/>
              <a:buChar char="●"/>
            </a:pPr>
            <a:r>
              <a:rPr lang="pt-BR" sz="8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1392 escolas 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 proposta para atendimento via fibra ótica;</a:t>
            </a:r>
            <a:endParaRPr sz="800" b="1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359410" indent="-279400">
              <a:buSzPts val="800"/>
              <a:buFont typeface="Raleway"/>
              <a:buChar char="●"/>
            </a:pPr>
            <a:r>
              <a:rPr lang="pt-BR" sz="8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3696 escolas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para atendimento via conexão satelital (GESAC/Telebrás);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Rede Interna</a:t>
            </a:r>
            <a:endParaRPr sz="8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35941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Raleway"/>
              <a:buChar char="●"/>
            </a:pPr>
            <a:r>
              <a:rPr lang="pt-BR" sz="8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5088 escolas 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 propostas de atendimento para rede interna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5A3CA5B-E516-D6C0-FEB6-A6AA8B4412AF}"/>
              </a:ext>
            </a:extLst>
          </p:cNvPr>
          <p:cNvSpPr txBox="1"/>
          <p:nvPr/>
        </p:nvSpPr>
        <p:spPr>
          <a:xfrm>
            <a:off x="6726973" y="3688266"/>
            <a:ext cx="135626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solidFill>
                  <a:srgbClr val="FFC000"/>
                </a:solidFill>
                <a:latin typeface="Raleway"/>
                <a:cs typeface="Segoe UI"/>
              </a:rPr>
              <a:t>10.551</a:t>
            </a:r>
            <a:r>
              <a:rPr lang="en-US" sz="2000">
                <a:latin typeface="Raleway"/>
                <a:cs typeface="Segoe UI"/>
              </a:rPr>
              <a:t>​</a:t>
            </a:r>
          </a:p>
          <a:p>
            <a:pPr algn="ctr"/>
            <a:r>
              <a:rPr lang="pt-BR" sz="800">
                <a:latin typeface="Raleway"/>
                <a:cs typeface="Segoe UI"/>
              </a:rPr>
              <a:t>Previstas na primeira tranche (próxima RFP a ser lançada)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15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 txBox="1"/>
          <p:nvPr/>
        </p:nvSpPr>
        <p:spPr>
          <a:xfrm>
            <a:off x="85075" y="90825"/>
            <a:ext cx="5524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Visão Geral </a:t>
            </a:r>
            <a:endParaRPr sz="2700" b="1">
              <a:solidFill>
                <a:srgbClr val="00B050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14.172 - Redes estaduais</a:t>
            </a:r>
            <a:endParaRPr sz="2700" b="1">
              <a:solidFill>
                <a:srgbClr val="00B050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310" name="Google Shape;310;p26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/>
          <p:nvPr/>
        </p:nvSpPr>
        <p:spPr>
          <a:xfrm>
            <a:off x="267200" y="1669150"/>
            <a:ext cx="8361000" cy="1264500"/>
          </a:xfrm>
          <a:prstGeom prst="rect">
            <a:avLst/>
          </a:prstGeom>
          <a:noFill/>
          <a:ln w="9525" cap="flat" cmpd="sng">
            <a:solidFill>
              <a:srgbClr val="183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26"/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938954" y="1795428"/>
            <a:ext cx="427100" cy="461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6"/>
          <p:cNvSpPr txBox="1"/>
          <p:nvPr/>
        </p:nvSpPr>
        <p:spPr>
          <a:xfrm>
            <a:off x="458774" y="2209650"/>
            <a:ext cx="138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 ou uso na escola e em casa</a:t>
            </a:r>
            <a:endParaRPr sz="1300"/>
          </a:p>
        </p:txBody>
      </p:sp>
      <p:sp>
        <p:nvSpPr>
          <p:cNvPr id="314" name="Google Shape;314;p26"/>
          <p:cNvSpPr/>
          <p:nvPr/>
        </p:nvSpPr>
        <p:spPr>
          <a:xfrm>
            <a:off x="267200" y="3027500"/>
            <a:ext cx="8361000" cy="1264500"/>
          </a:xfrm>
          <a:prstGeom prst="rect">
            <a:avLst/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6"/>
          <p:cNvSpPr txBox="1"/>
          <p:nvPr/>
        </p:nvSpPr>
        <p:spPr>
          <a:xfrm>
            <a:off x="356754" y="3621975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Só uso em casa / individual de estudantes e professores</a:t>
            </a:r>
            <a:endParaRPr sz="1300"/>
          </a:p>
        </p:txBody>
      </p:sp>
      <p:pic>
        <p:nvPicPr>
          <p:cNvPr id="316" name="Google Shape;316;p26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918373" y="3083925"/>
            <a:ext cx="468262" cy="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/>
          <p:cNvSpPr txBox="1"/>
          <p:nvPr/>
        </p:nvSpPr>
        <p:spPr>
          <a:xfrm>
            <a:off x="2366775" y="2001250"/>
            <a:ext cx="1511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911 milhões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18 redes estaduais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8" name="Google Shape;318;p26"/>
          <p:cNvSpPr txBox="1"/>
          <p:nvPr/>
        </p:nvSpPr>
        <p:spPr>
          <a:xfrm>
            <a:off x="2677325" y="3313400"/>
            <a:ext cx="234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Dados móveis 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418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13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4342238" y="1955050"/>
            <a:ext cx="1556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Serviço de WiFi 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734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 redes estaduais</a:t>
            </a:r>
            <a:endParaRPr/>
          </a:p>
        </p:txBody>
      </p:sp>
      <p:sp>
        <p:nvSpPr>
          <p:cNvPr id="320" name="Google Shape;320;p26"/>
          <p:cNvSpPr txBox="1"/>
          <p:nvPr/>
        </p:nvSpPr>
        <p:spPr>
          <a:xfrm>
            <a:off x="6362725" y="1955050"/>
            <a:ext cx="1885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Dispositivo Eletrônico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757 milhões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15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5299350" y="3313400"/>
            <a:ext cx="2342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Terminais Portáteis</a:t>
            </a:r>
            <a:endParaRPr sz="1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1.2 bilhões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 redes estaduais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2" name="Google Shape;322;p26"/>
          <p:cNvSpPr txBox="1"/>
          <p:nvPr/>
        </p:nvSpPr>
        <p:spPr>
          <a:xfrm>
            <a:off x="5470625" y="90825"/>
            <a:ext cx="35370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Recursos para que as redes executem de acordo com o Plano de Ação pactuado para conectividade de escolas (internet, Wi-Fi, dispositivos) ou para uso de docentes e alunos em casa (terminais portáteis/chips). 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3" name="Google Shape;323;p26"/>
          <p:cNvSpPr txBox="1"/>
          <p:nvPr/>
        </p:nvSpPr>
        <p:spPr>
          <a:xfrm>
            <a:off x="267200" y="1218538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Planos de Trabalho:</a:t>
            </a:r>
            <a:endParaRPr sz="12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96142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8"/>
          <p:cNvSpPr/>
          <p:nvPr/>
        </p:nvSpPr>
        <p:spPr>
          <a:xfrm>
            <a:off x="267200" y="2027989"/>
            <a:ext cx="3144600" cy="1201800"/>
          </a:xfrm>
          <a:prstGeom prst="rect">
            <a:avLst/>
          </a:prstGeom>
          <a:noFill/>
          <a:ln w="9525" cap="flat" cmpd="sng">
            <a:solidFill>
              <a:srgbClr val="183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8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14.172 - Redes estaduais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46" name="Google Shape;346;p28"/>
          <p:cNvSpPr/>
          <p:nvPr/>
        </p:nvSpPr>
        <p:spPr>
          <a:xfrm>
            <a:off x="6889124" y="1392541"/>
            <a:ext cx="1838400" cy="3291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47" name="Google Shape;347;p28"/>
          <p:cNvCxnSpPr/>
          <p:nvPr/>
        </p:nvCxnSpPr>
        <p:spPr>
          <a:xfrm>
            <a:off x="242300" y="1554040"/>
            <a:ext cx="3492300" cy="60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/>
          </a:blip>
          <a:srcRect t="59" b="59"/>
          <a:stretch/>
        </p:blipFill>
        <p:spPr>
          <a:xfrm>
            <a:off x="862755" y="2147996"/>
            <a:ext cx="427100" cy="43877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 txBox="1"/>
          <p:nvPr/>
        </p:nvSpPr>
        <p:spPr>
          <a:xfrm>
            <a:off x="1235426" y="2163698"/>
            <a:ext cx="21000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WiFi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Dispositivo Eletrônico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(TO sem informação)</a:t>
            </a: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5150400" y="1392541"/>
            <a:ext cx="1838400" cy="3291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andamento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1" name="Google Shape;351;p28"/>
          <p:cNvSpPr/>
          <p:nvPr/>
        </p:nvSpPr>
        <p:spPr>
          <a:xfrm>
            <a:off x="3411677" y="1392541"/>
            <a:ext cx="1838400" cy="3291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planejamento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2" name="Google Shape;352;p28"/>
          <p:cNvSpPr txBox="1"/>
          <p:nvPr/>
        </p:nvSpPr>
        <p:spPr>
          <a:xfrm>
            <a:off x="3593252" y="2913662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5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3" name="Google Shape;353;p28"/>
          <p:cNvSpPr txBox="1"/>
          <p:nvPr/>
        </p:nvSpPr>
        <p:spPr>
          <a:xfrm>
            <a:off x="5302490" y="2913662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4" name="Google Shape;354;p28"/>
          <p:cNvSpPr txBox="1"/>
          <p:nvPr/>
        </p:nvSpPr>
        <p:spPr>
          <a:xfrm>
            <a:off x="7011754" y="2837968"/>
            <a:ext cx="1534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(MS, MG e SP)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5" name="Google Shape;355;p28"/>
          <p:cNvSpPr txBox="1"/>
          <p:nvPr/>
        </p:nvSpPr>
        <p:spPr>
          <a:xfrm>
            <a:off x="382574" y="2541650"/>
            <a:ext cx="138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 ou uso na escola e em casa</a:t>
            </a:r>
            <a:endParaRPr sz="1300"/>
          </a:p>
        </p:txBody>
      </p:sp>
      <p:sp>
        <p:nvSpPr>
          <p:cNvPr id="356" name="Google Shape;356;p28"/>
          <p:cNvSpPr/>
          <p:nvPr/>
        </p:nvSpPr>
        <p:spPr>
          <a:xfrm>
            <a:off x="267200" y="3318889"/>
            <a:ext cx="3144600" cy="1201800"/>
          </a:xfrm>
          <a:prstGeom prst="rect">
            <a:avLst/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8"/>
          <p:cNvSpPr txBox="1"/>
          <p:nvPr/>
        </p:nvSpPr>
        <p:spPr>
          <a:xfrm>
            <a:off x="280554" y="3883845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Só uso em casa / individual de estudantes e professores</a:t>
            </a:r>
            <a:endParaRPr sz="1300"/>
          </a:p>
        </p:txBody>
      </p:sp>
      <p:sp>
        <p:nvSpPr>
          <p:cNvPr id="358" name="Google Shape;358;p28"/>
          <p:cNvSpPr txBox="1"/>
          <p:nvPr/>
        </p:nvSpPr>
        <p:spPr>
          <a:xfrm>
            <a:off x="1235426" y="3458614"/>
            <a:ext cx="21000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Dados móveis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ou serviço de internet (chip)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Terminais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 portáteis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ou Dispositivos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9" name="Google Shape;359;p28"/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842174" y="3372512"/>
            <a:ext cx="468262" cy="57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8" descr="Logotipo, 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8"/>
          <p:cNvSpPr txBox="1"/>
          <p:nvPr/>
        </p:nvSpPr>
        <p:spPr>
          <a:xfrm>
            <a:off x="204350" y="4557825"/>
            <a:ext cx="6852900" cy="4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¹Faltam relatórios de DF, MT, PB, RJ e SC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²MS e RS: chromebooks | GO: Tablets | RN: notebook para docentes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28"/>
          <p:cNvSpPr txBox="1"/>
          <p:nvPr/>
        </p:nvSpPr>
        <p:spPr>
          <a:xfrm>
            <a:off x="3550802" y="1741306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3" name="Google Shape;363;p28"/>
          <p:cNvSpPr txBox="1"/>
          <p:nvPr/>
        </p:nvSpPr>
        <p:spPr>
          <a:xfrm>
            <a:off x="5250078" y="1741294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andamento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concluída (BA e ES)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4" name="Google Shape;364;p28"/>
          <p:cNvSpPr txBox="1"/>
          <p:nvPr/>
        </p:nvSpPr>
        <p:spPr>
          <a:xfrm>
            <a:off x="7041229" y="1741294"/>
            <a:ext cx="1534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5" name="Google Shape;365;p28"/>
          <p:cNvSpPr txBox="1"/>
          <p:nvPr/>
        </p:nvSpPr>
        <p:spPr>
          <a:xfrm>
            <a:off x="3593252" y="2479165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6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6" name="Google Shape;366;p28"/>
          <p:cNvSpPr txBox="1"/>
          <p:nvPr/>
        </p:nvSpPr>
        <p:spPr>
          <a:xfrm>
            <a:off x="5302490" y="2479165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7" name="Google Shape;367;p28"/>
          <p:cNvSpPr txBox="1"/>
          <p:nvPr/>
        </p:nvSpPr>
        <p:spPr>
          <a:xfrm>
            <a:off x="7011754" y="2403470"/>
            <a:ext cx="1534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(AC, MG e RN)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8" name="Google Shape;368;p28"/>
          <p:cNvSpPr txBox="1"/>
          <p:nvPr/>
        </p:nvSpPr>
        <p:spPr>
          <a:xfrm>
            <a:off x="3593252" y="219277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5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>
            <a:off x="5302490" y="219277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5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28"/>
          <p:cNvSpPr txBox="1"/>
          <p:nvPr/>
        </p:nvSpPr>
        <p:spPr>
          <a:xfrm>
            <a:off x="7011754" y="2192779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6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28"/>
          <p:cNvSpPr txBox="1"/>
          <p:nvPr/>
        </p:nvSpPr>
        <p:spPr>
          <a:xfrm>
            <a:off x="3593252" y="3565076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1 rede (PA)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28"/>
          <p:cNvSpPr txBox="1"/>
          <p:nvPr/>
        </p:nvSpPr>
        <p:spPr>
          <a:xfrm>
            <a:off x="5302490" y="3565076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3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7011754" y="3565076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8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>
            <a:off x="3593252" y="4039702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1 rede (GO)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28"/>
          <p:cNvSpPr txBox="1"/>
          <p:nvPr/>
        </p:nvSpPr>
        <p:spPr>
          <a:xfrm>
            <a:off x="5302490" y="4039702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2 redes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7011754" y="3964007"/>
            <a:ext cx="1534200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4 redes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(MS, RS, GO e RN²)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" name="Google Shape;377;p28"/>
          <p:cNvSpPr txBox="1"/>
          <p:nvPr/>
        </p:nvSpPr>
        <p:spPr>
          <a:xfrm>
            <a:off x="242300" y="1351700"/>
            <a:ext cx="2760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Execução¹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28"/>
          <p:cNvSpPr txBox="1"/>
          <p:nvPr/>
        </p:nvSpPr>
        <p:spPr>
          <a:xfrm>
            <a:off x="3411800" y="1175925"/>
            <a:ext cx="53157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Redes com itens por etapa de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348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"/>
          <p:cNvSpPr/>
          <p:nvPr/>
        </p:nvSpPr>
        <p:spPr>
          <a:xfrm>
            <a:off x="267200" y="1897750"/>
            <a:ext cx="3144600" cy="1264500"/>
          </a:xfrm>
          <a:prstGeom prst="rect">
            <a:avLst/>
          </a:prstGeom>
          <a:noFill/>
          <a:ln w="9525" cap="flat" cmpd="sng">
            <a:solidFill>
              <a:srgbClr val="183E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9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Lei nº 14.172 - Redes estaduais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385" name="Google Shape;385;p29"/>
          <p:cNvSpPr/>
          <p:nvPr/>
        </p:nvSpPr>
        <p:spPr>
          <a:xfrm>
            <a:off x="6889120" y="1229100"/>
            <a:ext cx="1838400" cy="3462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86" name="Google Shape;386;p29"/>
          <p:cNvCxnSpPr/>
          <p:nvPr/>
        </p:nvCxnSpPr>
        <p:spPr>
          <a:xfrm>
            <a:off x="242300" y="1399038"/>
            <a:ext cx="3492300" cy="63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7" name="Google Shape;387;p29"/>
          <p:cNvPicPr preferRelativeResize="0"/>
          <p:nvPr/>
        </p:nvPicPr>
        <p:blipFill rotWithShape="1">
          <a:blip r:embed="rId3">
            <a:alphaModFix/>
          </a:blip>
          <a:srcRect t="59" b="59"/>
          <a:stretch/>
        </p:blipFill>
        <p:spPr>
          <a:xfrm>
            <a:off x="862754" y="2024028"/>
            <a:ext cx="427100" cy="461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9"/>
          <p:cNvSpPr txBox="1"/>
          <p:nvPr/>
        </p:nvSpPr>
        <p:spPr>
          <a:xfrm>
            <a:off x="1235425" y="2040550"/>
            <a:ext cx="21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Internet </a:t>
            </a: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Serviço de WiFi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Dispositivo Eletrônico 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9" name="Google Shape;389;p29"/>
          <p:cNvSpPr/>
          <p:nvPr/>
        </p:nvSpPr>
        <p:spPr>
          <a:xfrm>
            <a:off x="5150398" y="1229100"/>
            <a:ext cx="1838400" cy="3462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andamento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0" name="Google Shape;390;p29"/>
          <p:cNvSpPr/>
          <p:nvPr/>
        </p:nvSpPr>
        <p:spPr>
          <a:xfrm>
            <a:off x="3411675" y="1229100"/>
            <a:ext cx="1838400" cy="346200"/>
          </a:xfrm>
          <a:prstGeom prst="chevron">
            <a:avLst>
              <a:gd name="adj" fmla="val 50000"/>
            </a:avLst>
          </a:prstGeom>
          <a:solidFill>
            <a:srgbClr val="009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Em planejamento</a:t>
            </a:r>
            <a:endParaRPr sz="1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3593250" y="27638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R$ 152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5302488" y="27638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R$ 293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29"/>
          <p:cNvSpPr txBox="1"/>
          <p:nvPr/>
        </p:nvSpPr>
        <p:spPr>
          <a:xfrm>
            <a:off x="7011750" y="27500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R$ 451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382574" y="2438250"/>
            <a:ext cx="1387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Conectividade Escolar ou uso na escola e em casa</a:t>
            </a:r>
            <a:endParaRPr sz="1300"/>
          </a:p>
        </p:txBody>
      </p:sp>
      <p:sp>
        <p:nvSpPr>
          <p:cNvPr id="395" name="Google Shape;395;p29"/>
          <p:cNvSpPr/>
          <p:nvPr/>
        </p:nvSpPr>
        <p:spPr>
          <a:xfrm>
            <a:off x="267200" y="3256100"/>
            <a:ext cx="3144600" cy="1264500"/>
          </a:xfrm>
          <a:prstGeom prst="rect">
            <a:avLst/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9"/>
          <p:cNvSpPr txBox="1"/>
          <p:nvPr/>
        </p:nvSpPr>
        <p:spPr>
          <a:xfrm>
            <a:off x="280554" y="3850575"/>
            <a:ext cx="1591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Só uso em casa / individual de estudantes e professores</a:t>
            </a:r>
            <a:endParaRPr sz="1300"/>
          </a:p>
        </p:txBody>
      </p:sp>
      <p:sp>
        <p:nvSpPr>
          <p:cNvPr id="397" name="Google Shape;397;p29"/>
          <p:cNvSpPr txBox="1"/>
          <p:nvPr/>
        </p:nvSpPr>
        <p:spPr>
          <a:xfrm>
            <a:off x="1235425" y="3575900"/>
            <a:ext cx="21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Dados móveis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000" b="1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 b="1">
                <a:latin typeface="Raleway"/>
                <a:ea typeface="Raleway"/>
                <a:cs typeface="Raleway"/>
                <a:sym typeface="Raleway"/>
              </a:rPr>
              <a:t>Terminais portáteis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98" name="Google Shape;398;p29"/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842173" y="3312525"/>
            <a:ext cx="468262" cy="6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 descr="Logotipo, Ícone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9"/>
          <p:cNvSpPr txBox="1"/>
          <p:nvPr/>
        </p:nvSpPr>
        <p:spPr>
          <a:xfrm>
            <a:off x="280550" y="4557825"/>
            <a:ext cx="68529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 Faltam relatórios de DF, MT, PB, RJ e SC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* 25 itens (de 9 redes) sem informação de valor empenhado e 5 itens concluídos (de 3 redes) sem informação de valor liquidado.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* 1 item (Tocantins) sem informação sobre status</a:t>
            </a:r>
            <a:endParaRPr sz="800">
              <a:solidFill>
                <a:schemeClr val="dk1"/>
              </a:solidFill>
              <a:highlight>
                <a:srgbClr val="FFC0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29"/>
          <p:cNvSpPr txBox="1"/>
          <p:nvPr/>
        </p:nvSpPr>
        <p:spPr>
          <a:xfrm>
            <a:off x="3550800" y="1596088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em planejamento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2" name="Google Shape;402;p29"/>
          <p:cNvSpPr txBox="1"/>
          <p:nvPr/>
        </p:nvSpPr>
        <p:spPr>
          <a:xfrm>
            <a:off x="5250075" y="1596075"/>
            <a:ext cx="1534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Licitação em andamento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Adesão à ARP concluída (BA e ES)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3" name="Google Shape;403;p29"/>
          <p:cNvSpPr txBox="1"/>
          <p:nvPr/>
        </p:nvSpPr>
        <p:spPr>
          <a:xfrm>
            <a:off x="7041225" y="1596075"/>
            <a:ext cx="15342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latin typeface="Raleway"/>
                <a:ea typeface="Raleway"/>
                <a:cs typeface="Raleway"/>
                <a:sym typeface="Raleway"/>
              </a:rPr>
              <a:t>Contratação concluída</a:t>
            </a:r>
            <a:endParaRPr sz="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5300898" y="1823657"/>
            <a:ext cx="13884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700">
                <a:solidFill>
                  <a:srgbClr val="FC0D1B"/>
                </a:solidFill>
                <a:latin typeface="Raleway"/>
                <a:ea typeface="Raleway"/>
                <a:cs typeface="Raleway"/>
                <a:sym typeface="Raleway"/>
              </a:rPr>
              <a:t>Valor empenhado</a:t>
            </a:r>
            <a:endParaRPr sz="700">
              <a:solidFill>
                <a:srgbClr val="FC0D1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6" name="Google Shape;406;p29"/>
          <p:cNvSpPr txBox="1"/>
          <p:nvPr/>
        </p:nvSpPr>
        <p:spPr>
          <a:xfrm>
            <a:off x="3593250" y="23828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R$ 13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7" name="Google Shape;407;p29"/>
          <p:cNvSpPr txBox="1"/>
          <p:nvPr/>
        </p:nvSpPr>
        <p:spPr>
          <a:xfrm>
            <a:off x="5302488" y="23828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R$ 16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8" name="Google Shape;408;p29"/>
          <p:cNvSpPr txBox="1"/>
          <p:nvPr/>
        </p:nvSpPr>
        <p:spPr>
          <a:xfrm>
            <a:off x="7011750" y="23690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R$ 83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9" name="Google Shape;409;p29"/>
          <p:cNvSpPr txBox="1"/>
          <p:nvPr/>
        </p:nvSpPr>
        <p:spPr>
          <a:xfrm>
            <a:off x="3593250" y="20780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R$ 94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0" name="Google Shape;410;p29"/>
          <p:cNvSpPr txBox="1"/>
          <p:nvPr/>
        </p:nvSpPr>
        <p:spPr>
          <a:xfrm>
            <a:off x="5302488" y="20780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R$ 129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7011750" y="20642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R$ 603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3593250" y="36051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R$ 28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3" name="Google Shape;413;p29"/>
          <p:cNvSpPr txBox="1"/>
          <p:nvPr/>
        </p:nvSpPr>
        <p:spPr>
          <a:xfrm>
            <a:off x="5302488" y="36051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R$ 129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4" name="Google Shape;414;p29"/>
          <p:cNvSpPr txBox="1"/>
          <p:nvPr/>
        </p:nvSpPr>
        <p:spPr>
          <a:xfrm>
            <a:off x="7011750" y="3591350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R$ 77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5" name="Google Shape;415;p29"/>
          <p:cNvSpPr txBox="1"/>
          <p:nvPr/>
        </p:nvSpPr>
        <p:spPr>
          <a:xfrm>
            <a:off x="3593250" y="3948725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R$ 28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6" name="Google Shape;416;p29"/>
          <p:cNvSpPr txBox="1"/>
          <p:nvPr/>
        </p:nvSpPr>
        <p:spPr>
          <a:xfrm>
            <a:off x="5302488" y="3948725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R$ 118 milhões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7" name="Google Shape;417;p29"/>
          <p:cNvSpPr txBox="1"/>
          <p:nvPr/>
        </p:nvSpPr>
        <p:spPr>
          <a:xfrm>
            <a:off x="7011750" y="3934925"/>
            <a:ext cx="1534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R$ 132 milhões 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8" name="Google Shape;418;p29"/>
          <p:cNvSpPr txBox="1"/>
          <p:nvPr/>
        </p:nvSpPr>
        <p:spPr>
          <a:xfrm>
            <a:off x="242300" y="1186125"/>
            <a:ext cx="27603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49073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err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Fust</a:t>
            </a: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 Reembolsável </a:t>
            </a:r>
            <a:endParaRPr/>
          </a:p>
        </p:txBody>
      </p:sp>
      <p:pic>
        <p:nvPicPr>
          <p:cNvPr id="424" name="Google Shape;424;p30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0"/>
          <p:cNvSpPr/>
          <p:nvPr/>
        </p:nvSpPr>
        <p:spPr>
          <a:xfrm>
            <a:off x="4716525" y="1729538"/>
            <a:ext cx="3150300" cy="1254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0"/>
          <p:cNvSpPr txBox="1"/>
          <p:nvPr/>
        </p:nvSpPr>
        <p:spPr>
          <a:xfrm>
            <a:off x="5138018" y="1656188"/>
            <a:ext cx="2307300" cy="14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125</a:t>
            </a:r>
            <a:endParaRPr sz="23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previstas para atendimento por meio da expansão de fibra ótica. (MG, RS, SC e TO)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+  de 965 km  de fibra ótica em expansão</a:t>
            </a:r>
            <a:endParaRPr sz="12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4716525" y="3166038"/>
            <a:ext cx="31503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0"/>
          <p:cNvSpPr txBox="1"/>
          <p:nvPr/>
        </p:nvSpPr>
        <p:spPr>
          <a:xfrm>
            <a:off x="5138025" y="3277338"/>
            <a:ext cx="2307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FECE2F"/>
                </a:solidFill>
                <a:latin typeface="Raleway"/>
                <a:ea typeface="Raleway"/>
                <a:cs typeface="Raleway"/>
                <a:sym typeface="Raleway"/>
              </a:rPr>
              <a:t>62</a:t>
            </a:r>
            <a:endParaRPr sz="23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previstas para atendimento com infraestrutura de rede interna (RS)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9" name="Google Shape;429;p30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0" name="Google Shape;430;p30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1" name="Google Shape;431;p30"/>
          <p:cNvSpPr/>
          <p:nvPr/>
        </p:nvSpPr>
        <p:spPr>
          <a:xfrm>
            <a:off x="359975" y="1750526"/>
            <a:ext cx="117000" cy="1684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28724" y="3097843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0"/>
          <p:cNvSpPr txBox="1"/>
          <p:nvPr/>
        </p:nvSpPr>
        <p:spPr>
          <a:xfrm>
            <a:off x="631605" y="1732038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Projetos aprovados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435" name="Google Shape;435;p30"/>
          <p:cNvSpPr txBox="1"/>
          <p:nvPr/>
        </p:nvSpPr>
        <p:spPr>
          <a:xfrm>
            <a:off x="631605" y="22901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Comunicação com as redes </a:t>
            </a: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 i="1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631605" y="2705291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Previsão início da implantação (até junho/24)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Fibra: 98 | WiFi: 32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631605" y="3110985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Previsão conclusão (até jun/24)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Fibra: 29 | WiFi: 25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38" name="Google Shape;43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725" y="2257032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0"/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0"/>
          <p:cNvSpPr txBox="1"/>
          <p:nvPr/>
        </p:nvSpPr>
        <p:spPr>
          <a:xfrm>
            <a:off x="4987125" y="90825"/>
            <a:ext cx="4020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Acesso à banda larga e serviços de internet e Wifi por 24 meses para escolas sem acesso à fibra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8041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1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err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Fust</a:t>
            </a: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 NRO </a:t>
            </a:r>
            <a:endParaRPr/>
          </a:p>
        </p:txBody>
      </p:sp>
      <p:pic>
        <p:nvPicPr>
          <p:cNvPr id="446" name="Google Shape;446;p3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1"/>
          <p:cNvSpPr/>
          <p:nvPr/>
        </p:nvSpPr>
        <p:spPr>
          <a:xfrm>
            <a:off x="4816650" y="2078600"/>
            <a:ext cx="124800" cy="275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31"/>
          <p:cNvSpPr/>
          <p:nvPr/>
        </p:nvSpPr>
        <p:spPr>
          <a:xfrm>
            <a:off x="4783350" y="2029200"/>
            <a:ext cx="191400" cy="184800"/>
          </a:xfrm>
          <a:prstGeom prst="ellipse">
            <a:avLst/>
          </a:prstGeom>
          <a:solidFill>
            <a:srgbClr val="183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31"/>
          <p:cNvSpPr/>
          <p:nvPr/>
        </p:nvSpPr>
        <p:spPr>
          <a:xfrm rot="-5400000">
            <a:off x="4783350" y="3149400"/>
            <a:ext cx="191400" cy="1848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31"/>
          <p:cNvSpPr/>
          <p:nvPr/>
        </p:nvSpPr>
        <p:spPr>
          <a:xfrm rot="-5400000">
            <a:off x="4783350" y="4212325"/>
            <a:ext cx="191400" cy="1848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5232925" y="2036875"/>
            <a:ext cx="22827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183EFF"/>
                </a:solidFill>
                <a:latin typeface="Raleway"/>
                <a:ea typeface="Raleway"/>
                <a:cs typeface="Raleway"/>
                <a:sym typeface="Raleway"/>
              </a:rPr>
              <a:t>Lote 1</a:t>
            </a:r>
            <a:endParaRPr sz="1600" b="1">
              <a:solidFill>
                <a:srgbClr val="183E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529 (AP e PA)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142 (PA)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5232925" y="3061850"/>
            <a:ext cx="2310600" cy="7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FECE2F"/>
                </a:solidFill>
                <a:latin typeface="Raleway"/>
                <a:ea typeface="Raleway"/>
                <a:cs typeface="Raleway"/>
                <a:sym typeface="Raleway"/>
              </a:rPr>
              <a:t>Lote 2</a:t>
            </a:r>
            <a:endParaRPr sz="16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526 (AC e AM)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131 (AC e AM)</a:t>
            </a:r>
            <a:endParaRPr sz="11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5232925" y="4003400"/>
            <a:ext cx="2371500" cy="6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600" b="1">
                <a:solidFill>
                  <a:srgbClr val="00CF00"/>
                </a:solidFill>
                <a:latin typeface="Raleway"/>
                <a:ea typeface="Raleway"/>
                <a:cs typeface="Raleway"/>
                <a:sym typeface="Raleway"/>
              </a:rPr>
              <a:t>Lote 3</a:t>
            </a:r>
            <a:endParaRPr sz="16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Prioritária: 341 (BA, MA e PB)</a:t>
            </a:r>
            <a:endParaRPr sz="11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&gt; Reserva: 153 (BA)</a:t>
            </a:r>
            <a:endParaRPr sz="11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4987125" y="90825"/>
            <a:ext cx="4020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Serviços de conexão à internet e WiFi por 24 meses para escolas municipais com acesso à fibra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6" name="Google Shape;456;p31"/>
          <p:cNvSpPr/>
          <p:nvPr/>
        </p:nvSpPr>
        <p:spPr>
          <a:xfrm rot="-5400000">
            <a:off x="5675775" y="744800"/>
            <a:ext cx="38100" cy="1956600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1"/>
          <p:cNvSpPr txBox="1"/>
          <p:nvPr/>
        </p:nvSpPr>
        <p:spPr>
          <a:xfrm>
            <a:off x="6782175" y="1495800"/>
            <a:ext cx="1878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1.396 escolas prioritárias</a:t>
            </a:r>
            <a:r>
              <a:rPr lang="pt-BR" sz="1100" b="1" i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 i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326 escolas como reserva</a:t>
            </a:r>
            <a:endParaRPr sz="1200" b="1"/>
          </a:p>
        </p:txBody>
      </p:sp>
      <p:sp>
        <p:nvSpPr>
          <p:cNvPr id="458" name="Google Shape;458;p31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31"/>
          <p:cNvSpPr/>
          <p:nvPr/>
        </p:nvSpPr>
        <p:spPr>
          <a:xfrm>
            <a:off x="359974" y="2140819"/>
            <a:ext cx="130939" cy="1298931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1"/>
          <p:cNvSpPr/>
          <p:nvPr/>
        </p:nvSpPr>
        <p:spPr>
          <a:xfrm>
            <a:off x="328724" y="2667362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31"/>
          <p:cNvSpPr txBox="1"/>
          <p:nvPr/>
        </p:nvSpPr>
        <p:spPr>
          <a:xfrm>
            <a:off x="617665" y="1758900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Publicação do Edital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68" name="Google Shape;468;p31"/>
          <p:cNvSpPr txBox="1"/>
          <p:nvPr/>
        </p:nvSpPr>
        <p:spPr>
          <a:xfrm>
            <a:off x="617665" y="306437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Contratação dos fornecedores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328624" y="2213462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1"/>
          <p:cNvSpPr txBox="1"/>
          <p:nvPr/>
        </p:nvSpPr>
        <p:spPr>
          <a:xfrm>
            <a:off x="610696" y="3442307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finalizada: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439;p30">
            <a:extLst>
              <a:ext uri="{FF2B5EF4-FFF2-40B4-BE49-F238E27FC236}">
                <a16:creationId xmlns:a16="http://schemas.microsoft.com/office/drawing/2014/main" id="{CD17FC34-C4C9-7257-C2B1-99EDDB322030}"/>
              </a:ext>
            </a:extLst>
          </p:cNvPr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469;p31">
            <a:extLst>
              <a:ext uri="{FF2B5EF4-FFF2-40B4-BE49-F238E27FC236}">
                <a16:creationId xmlns:a16="http://schemas.microsoft.com/office/drawing/2014/main" id="{BF3670C7-9445-0BE0-23A6-D18FF8E043CD}"/>
              </a:ext>
            </a:extLst>
          </p:cNvPr>
          <p:cNvSpPr/>
          <p:nvPr/>
        </p:nvSpPr>
        <p:spPr>
          <a:xfrm>
            <a:off x="328623" y="3447065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468;p31">
            <a:extLst>
              <a:ext uri="{FF2B5EF4-FFF2-40B4-BE49-F238E27FC236}">
                <a16:creationId xmlns:a16="http://schemas.microsoft.com/office/drawing/2014/main" id="{702DA5E5-B534-AFE8-429B-D364B57038CA}"/>
              </a:ext>
            </a:extLst>
          </p:cNvPr>
          <p:cNvSpPr txBox="1"/>
          <p:nvPr/>
        </p:nvSpPr>
        <p:spPr>
          <a:xfrm>
            <a:off x="610695" y="221409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Previsto; Divulgação do resultado: 07/08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" name="Google Shape;461;p31">
            <a:extLst>
              <a:ext uri="{FF2B5EF4-FFF2-40B4-BE49-F238E27FC236}">
                <a16:creationId xmlns:a16="http://schemas.microsoft.com/office/drawing/2014/main" id="{1F5415DC-B062-5D11-7381-F2571E0354A0}"/>
              </a:ext>
            </a:extLst>
          </p:cNvPr>
          <p:cNvSpPr/>
          <p:nvPr/>
        </p:nvSpPr>
        <p:spPr>
          <a:xfrm>
            <a:off x="328723" y="3064623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468;p31">
            <a:extLst>
              <a:ext uri="{FF2B5EF4-FFF2-40B4-BE49-F238E27FC236}">
                <a16:creationId xmlns:a16="http://schemas.microsoft.com/office/drawing/2014/main" id="{A261697B-B017-3EEA-4948-AA03D7F72271}"/>
              </a:ext>
            </a:extLst>
          </p:cNvPr>
          <p:cNvSpPr txBox="1"/>
          <p:nvPr/>
        </p:nvSpPr>
        <p:spPr>
          <a:xfrm>
            <a:off x="610695" y="2667113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Homologação dos resultados pelo CGFUST (12/08)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073416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2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Fust Renúncia Fiscal</a:t>
            </a:r>
            <a:endParaRPr/>
          </a:p>
        </p:txBody>
      </p:sp>
      <p:pic>
        <p:nvPicPr>
          <p:cNvPr id="479" name="Google Shape;479;p32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32"/>
          <p:cNvSpPr txBox="1"/>
          <p:nvPr/>
        </p:nvSpPr>
        <p:spPr>
          <a:xfrm>
            <a:off x="4987125" y="90825"/>
            <a:ext cx="4020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Wi-Fi e serviço de internet por 24m para escolas municipais com acesso à fibra não atendidas por outras políticas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1" name="Google Shape;481;p32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2" name="Google Shape;482;p32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3" name="Google Shape;483;p32"/>
          <p:cNvSpPr/>
          <p:nvPr/>
        </p:nvSpPr>
        <p:spPr>
          <a:xfrm>
            <a:off x="359975" y="1750527"/>
            <a:ext cx="117000" cy="244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2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/>
          <p:cNvSpPr/>
          <p:nvPr/>
        </p:nvSpPr>
        <p:spPr>
          <a:xfrm>
            <a:off x="328724" y="3097843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2"/>
          <p:cNvSpPr/>
          <p:nvPr/>
        </p:nvSpPr>
        <p:spPr>
          <a:xfrm>
            <a:off x="328724" y="3523129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2"/>
          <p:cNvSpPr txBox="1"/>
          <p:nvPr/>
        </p:nvSpPr>
        <p:spPr>
          <a:xfrm>
            <a:off x="631605" y="1732038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Lista de escolas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88" name="Google Shape;488;p32"/>
          <p:cNvSpPr txBox="1"/>
          <p:nvPr/>
        </p:nvSpPr>
        <p:spPr>
          <a:xfrm>
            <a:off x="631605" y="2290136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Aprovação no CGFUST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06000"/>
              </a:lnSpc>
              <a:buClr>
                <a:schemeClr val="dk1"/>
              </a:buClr>
              <a:buSzPts val="1000"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Previsto para 12/08. </a:t>
            </a:r>
          </a:p>
        </p:txBody>
      </p:sp>
      <p:sp>
        <p:nvSpPr>
          <p:cNvPr id="489" name="Google Shape;489;p32"/>
          <p:cNvSpPr txBox="1"/>
          <p:nvPr/>
        </p:nvSpPr>
        <p:spPr>
          <a:xfrm>
            <a:off x="631605" y="2705291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Comunicação com as redes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90" name="Google Shape;490;p32"/>
          <p:cNvSpPr txBox="1"/>
          <p:nvPr/>
        </p:nvSpPr>
        <p:spPr>
          <a:xfrm>
            <a:off x="631605" y="311098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Publicação do Edital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91" name="Google Shape;491;p32"/>
          <p:cNvSpPr txBox="1"/>
          <p:nvPr/>
        </p:nvSpPr>
        <p:spPr>
          <a:xfrm>
            <a:off x="631605" y="3454669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Contratação dos fornecedores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492" name="Google Shape;492;p32"/>
          <p:cNvSpPr/>
          <p:nvPr/>
        </p:nvSpPr>
        <p:spPr>
          <a:xfrm>
            <a:off x="328624" y="22901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2"/>
          <p:cNvSpPr/>
          <p:nvPr/>
        </p:nvSpPr>
        <p:spPr>
          <a:xfrm>
            <a:off x="4858950" y="1562686"/>
            <a:ext cx="2022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5" name="Google Shape;495;p32"/>
          <p:cNvCxnSpPr>
            <a:endCxn id="494" idx="1"/>
          </p:cNvCxnSpPr>
          <p:nvPr/>
        </p:nvCxnSpPr>
        <p:spPr>
          <a:xfrm>
            <a:off x="1812150" y="1879036"/>
            <a:ext cx="3046800" cy="128100"/>
          </a:xfrm>
          <a:prstGeom prst="bentConnector3">
            <a:avLst>
              <a:gd name="adj1" fmla="val 26721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32"/>
          <p:cNvSpPr txBox="1"/>
          <p:nvPr/>
        </p:nvSpPr>
        <p:spPr>
          <a:xfrm>
            <a:off x="4944025" y="1488125"/>
            <a:ext cx="1852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37.067</a:t>
            </a:r>
            <a:endParaRPr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na lista definitiva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7" name="Google Shape;497;p32"/>
          <p:cNvSpPr txBox="1"/>
          <p:nvPr/>
        </p:nvSpPr>
        <p:spPr>
          <a:xfrm>
            <a:off x="4858950" y="2604925"/>
            <a:ext cx="38781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Foram retiradas da lista:</a:t>
            </a:r>
            <a:endParaRPr sz="8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8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só com matrículas de creche</a:t>
            </a:r>
            <a:endParaRPr sz="8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8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atendidas por outras políticas (Gesac, PBLE, RNP, Outros)</a:t>
            </a:r>
            <a:endParaRPr sz="8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279400">
              <a:lnSpc>
                <a:spcPct val="150000"/>
              </a:lnSpc>
              <a:buClr>
                <a:srgbClr val="3B3B3B"/>
              </a:buClr>
              <a:buSzPts val="800"/>
              <a:buFont typeface="Courier New"/>
              <a:buChar char="o"/>
            </a:pPr>
            <a:r>
              <a:rPr lang="pt-BR" sz="8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Mantidas escolas atendidas no PBLE pela operadora Oi</a:t>
            </a:r>
          </a:p>
          <a:p>
            <a:pPr marL="457200" indent="-279400">
              <a:lnSpc>
                <a:spcPct val="150000"/>
              </a:lnSpc>
              <a:buClr>
                <a:srgbClr val="3B3B3B"/>
              </a:buClr>
              <a:buSzPts val="800"/>
              <a:buFont typeface="Raleway"/>
              <a:buChar char="●"/>
            </a:pPr>
            <a:r>
              <a:rPr lang="pt-BR" sz="800">
                <a:solidFill>
                  <a:srgbClr val="3B3B3B"/>
                </a:solidFill>
                <a:latin typeface="Raleway"/>
                <a:sym typeface="Raleway"/>
              </a:rPr>
              <a:t>Escolas que já estão nos parâmetros adequados</a:t>
            </a:r>
          </a:p>
          <a:p>
            <a:pPr marL="457200" indent="-279400">
              <a:lnSpc>
                <a:spcPct val="150000"/>
              </a:lnSpc>
              <a:buClr>
                <a:srgbClr val="3B3B3B"/>
              </a:buClr>
              <a:buSzPts val="800"/>
              <a:buFont typeface="Arial"/>
              <a:buChar char="•"/>
            </a:pPr>
            <a:r>
              <a:rPr lang="pt-BR" sz="800">
                <a:solidFill>
                  <a:srgbClr val="3B3B3B"/>
                </a:solidFill>
                <a:latin typeface="Raleway"/>
              </a:rPr>
              <a:t>Escolas com Wifi (segundo a informação qualificada do monitoramento do PDDE)</a:t>
            </a:r>
          </a:p>
          <a:p>
            <a:pPr marL="457200" indent="-279400">
              <a:lnSpc>
                <a:spcPct val="150000"/>
              </a:lnSpc>
              <a:buClr>
                <a:srgbClr val="3B3B3B"/>
              </a:buClr>
              <a:buSzPts val="800"/>
              <a:buFont typeface="Raleway"/>
              <a:buChar char="●"/>
            </a:pPr>
            <a:endParaRPr lang="pt-BR" sz="8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498" name="Google Shape;498;p32"/>
          <p:cNvSpPr/>
          <p:nvPr/>
        </p:nvSpPr>
        <p:spPr>
          <a:xfrm>
            <a:off x="328724" y="3908029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2"/>
          <p:cNvSpPr txBox="1"/>
          <p:nvPr/>
        </p:nvSpPr>
        <p:spPr>
          <a:xfrm>
            <a:off x="631605" y="3839569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Implantação finalizada: escolas conectadas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3" name="Google Shape;439;p30">
            <a:extLst>
              <a:ext uri="{FF2B5EF4-FFF2-40B4-BE49-F238E27FC236}">
                <a16:creationId xmlns:a16="http://schemas.microsoft.com/office/drawing/2014/main" id="{5789A9AE-82C8-7D9E-2EC0-33EC376FF9FA}"/>
              </a:ext>
            </a:extLst>
          </p:cNvPr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>
          <a:extLst>
            <a:ext uri="{FF2B5EF4-FFF2-40B4-BE49-F238E27FC236}">
              <a16:creationId xmlns:a16="http://schemas.microsoft.com/office/drawing/2014/main" id="{0280560B-A510-9424-02EB-45286198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>
            <a:extLst>
              <a:ext uri="{FF2B5EF4-FFF2-40B4-BE49-F238E27FC236}">
                <a16:creationId xmlns:a16="http://schemas.microsoft.com/office/drawing/2014/main" id="{F1CD5AD9-4FB3-9545-2144-BC52F34E93A1}"/>
              </a:ext>
            </a:extLst>
          </p:cNvPr>
          <p:cNvSpPr/>
          <p:nvPr/>
        </p:nvSpPr>
        <p:spPr>
          <a:xfrm>
            <a:off x="-2113200" y="4137911"/>
            <a:ext cx="1984500" cy="1968600"/>
          </a:xfrm>
          <a:prstGeom prst="ellipse">
            <a:avLst/>
          </a:prstGeom>
          <a:solidFill>
            <a:srgbClr val="FFFFFF">
              <a:alpha val="5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">
            <a:extLst>
              <a:ext uri="{FF2B5EF4-FFF2-40B4-BE49-F238E27FC236}">
                <a16:creationId xmlns:a16="http://schemas.microsoft.com/office/drawing/2014/main" id="{B00114C5-AA9C-9C92-262F-F73238EE856A}"/>
              </a:ext>
            </a:extLst>
          </p:cNvPr>
          <p:cNvSpPr txBox="1"/>
          <p:nvPr/>
        </p:nvSpPr>
        <p:spPr>
          <a:xfrm>
            <a:off x="241555" y="261112"/>
            <a:ext cx="571479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</a:rPr>
              <a:t>Agenda do Comitê Executivo da ENEC</a:t>
            </a:r>
          </a:p>
        </p:txBody>
      </p:sp>
      <p:pic>
        <p:nvPicPr>
          <p:cNvPr id="2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CEE3561B-E064-F44D-5192-C3804E7404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34;p2">
            <a:extLst>
              <a:ext uri="{FF2B5EF4-FFF2-40B4-BE49-F238E27FC236}">
                <a16:creationId xmlns:a16="http://schemas.microsoft.com/office/drawing/2014/main" id="{BFA25994-C518-82BD-1140-E12B86287F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640000">
            <a:off x="7718207" y="4685296"/>
            <a:ext cx="1215587" cy="136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FEA4AAB-8E54-F2BB-C77D-BE684129EDB7}"/>
              </a:ext>
            </a:extLst>
          </p:cNvPr>
          <p:cNvSpPr txBox="1"/>
          <p:nvPr/>
        </p:nvSpPr>
        <p:spPr>
          <a:xfrm>
            <a:off x="668293" y="1199316"/>
            <a:ext cx="776638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(i) Indicador de Escolas Conectadas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</a:t>
            </a:r>
            <a:r>
              <a:rPr lang="pt-BR" sz="1600" b="1">
                <a:latin typeface="Raleway"/>
              </a:rPr>
              <a:t>) Monitoramento das políticas de conectividade</a:t>
            </a:r>
          </a:p>
          <a:p>
            <a:endParaRPr lang="pt-BR" sz="1600" b="1">
              <a:latin typeface="Raleway"/>
            </a:endParaRPr>
          </a:p>
          <a:p>
            <a:r>
              <a:rPr lang="pt-BR" sz="1600" b="1">
                <a:latin typeface="Raleway"/>
              </a:rPr>
              <a:t>(</a:t>
            </a:r>
            <a:r>
              <a:rPr lang="pt-BR" sz="1600" b="1" err="1">
                <a:latin typeface="Raleway"/>
              </a:rPr>
              <a:t>iii</a:t>
            </a:r>
            <a:r>
              <a:rPr lang="pt-BR" sz="1600" b="1">
                <a:latin typeface="Raleway"/>
              </a:rPr>
              <a:t>) Outros temas de interesse dos membros</a:t>
            </a:r>
            <a:endParaRPr lang="pt-BR"/>
          </a:p>
          <a:p>
            <a:pPr marL="742950" lvl="1" indent="-285750">
              <a:buFont typeface="Courier New"/>
              <a:buChar char="o"/>
            </a:pPr>
            <a:r>
              <a:rPr lang="pt-BR" sz="1600" b="1">
                <a:latin typeface="Raleway"/>
              </a:rPr>
              <a:t>Apresentação do FNDE sobre Ata de Registro de Preços de Dispositivos</a:t>
            </a:r>
          </a:p>
          <a:p>
            <a:endParaRPr lang="pt-BR" sz="1600" b="1">
              <a:latin typeface="Raleway"/>
            </a:endParaRPr>
          </a:p>
          <a:p>
            <a:endParaRPr lang="pt-BR" sz="1600" b="1">
              <a:latin typeface="Raleway"/>
            </a:endParaRPr>
          </a:p>
          <a:p>
            <a:endParaRPr lang="pt-BR" sz="1600" b="1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0156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3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GESAC</a:t>
            </a:r>
            <a:endParaRPr/>
          </a:p>
        </p:txBody>
      </p:sp>
      <p:pic>
        <p:nvPicPr>
          <p:cNvPr id="505" name="Google Shape;505;p33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3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7" name="Google Shape;507;p33"/>
          <p:cNvSpPr/>
          <p:nvPr/>
        </p:nvSpPr>
        <p:spPr>
          <a:xfrm>
            <a:off x="359975" y="1750525"/>
            <a:ext cx="117000" cy="126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3"/>
          <p:cNvSpPr txBox="1"/>
          <p:nvPr/>
        </p:nvSpPr>
        <p:spPr>
          <a:xfrm>
            <a:off x="631605" y="1780413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Lista de escolas previstas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9" name="Google Shape;509;p33"/>
          <p:cNvSpPr/>
          <p:nvPr/>
        </p:nvSpPr>
        <p:spPr>
          <a:xfrm>
            <a:off x="328724" y="27440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3"/>
          <p:cNvSpPr txBox="1"/>
          <p:nvPr/>
        </p:nvSpPr>
        <p:spPr>
          <a:xfrm>
            <a:off x="631605" y="2301836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atendidas</a:t>
            </a:r>
            <a:endParaRPr sz="900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1" name="Google Shape;511;p33"/>
          <p:cNvSpPr/>
          <p:nvPr/>
        </p:nvSpPr>
        <p:spPr>
          <a:xfrm>
            <a:off x="328624" y="17505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328624" y="2290127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 txBox="1"/>
          <p:nvPr/>
        </p:nvSpPr>
        <p:spPr>
          <a:xfrm>
            <a:off x="631605" y="2749886"/>
            <a:ext cx="33438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adequadas ao parâmetro</a:t>
            </a:r>
            <a:endParaRPr sz="900" i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4018825" y="147392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 txBox="1"/>
          <p:nvPr/>
        </p:nvSpPr>
        <p:spPr>
          <a:xfrm>
            <a:off x="4367255" y="1585225"/>
            <a:ext cx="16233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7.550</a:t>
            </a:r>
            <a:endParaRPr sz="23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com </a:t>
            </a:r>
            <a:endParaRPr lang="pt-BR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atendimento concluído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16" name="Google Shape;516;p33"/>
          <p:cNvSpPr/>
          <p:nvPr/>
        </p:nvSpPr>
        <p:spPr>
          <a:xfrm>
            <a:off x="4018825" y="291042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3"/>
          <p:cNvSpPr txBox="1"/>
          <p:nvPr/>
        </p:nvSpPr>
        <p:spPr>
          <a:xfrm>
            <a:off x="4315372" y="3021725"/>
            <a:ext cx="16233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FECE2F"/>
                </a:solidFill>
                <a:latin typeface="Raleway"/>
                <a:ea typeface="Raleway"/>
                <a:cs typeface="Raleway"/>
                <a:sym typeface="Raleway"/>
              </a:rPr>
              <a:t>4.841</a:t>
            </a:r>
            <a:endParaRPr sz="23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que ainda serão conectadas (sem cronograma)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518" name="Google Shape;518;p33"/>
          <p:cNvGraphicFramePr/>
          <p:nvPr/>
        </p:nvGraphicFramePr>
        <p:xfrm>
          <a:off x="6425000" y="1563738"/>
          <a:ext cx="2395900" cy="1016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Velocidade contratada</a:t>
                      </a:r>
                      <a:endParaRPr sz="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 escolas</a:t>
                      </a:r>
                      <a:endParaRPr sz="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00B05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4776</a:t>
                      </a:r>
                      <a:endParaRPr sz="800" b="1">
                        <a:solidFill>
                          <a:srgbClr val="00B05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00B05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334</a:t>
                      </a:r>
                      <a:endParaRPr sz="800" b="1">
                        <a:solidFill>
                          <a:srgbClr val="00B05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00B05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1392</a:t>
                      </a:r>
                      <a:endParaRPr sz="800" b="1">
                        <a:solidFill>
                          <a:srgbClr val="00B05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 Mbps + roteador Wi-Fi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00B05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1048</a:t>
                      </a:r>
                      <a:endParaRPr sz="800" b="1">
                        <a:solidFill>
                          <a:srgbClr val="00B05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19" name="Google Shape;519;p33"/>
          <p:cNvGraphicFramePr/>
          <p:nvPr/>
        </p:nvGraphicFramePr>
        <p:xfrm>
          <a:off x="6425000" y="3024300"/>
          <a:ext cx="2395900" cy="101620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Velocidade planejada</a:t>
                      </a:r>
                      <a:endParaRPr sz="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 escolas</a:t>
                      </a:r>
                      <a:endParaRPr sz="8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FFCC0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4359</a:t>
                      </a:r>
                      <a:endParaRPr sz="800" b="1">
                        <a:solidFill>
                          <a:srgbClr val="FFCC0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FFCC0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44</a:t>
                      </a:r>
                      <a:endParaRPr sz="800" b="1">
                        <a:solidFill>
                          <a:srgbClr val="FFCC0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 Mbps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FFCC0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196</a:t>
                      </a:r>
                      <a:endParaRPr sz="800" b="1">
                        <a:solidFill>
                          <a:srgbClr val="FFCC0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40 Mbps + roteador Wi-Fi</a:t>
                      </a:r>
                      <a:endParaRPr sz="8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800" b="1">
                          <a:solidFill>
                            <a:srgbClr val="FFCC0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242</a:t>
                      </a:r>
                      <a:endParaRPr sz="800" b="1">
                        <a:solidFill>
                          <a:srgbClr val="FFCC0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95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/>
          <p:nvPr/>
        </p:nvSpPr>
        <p:spPr>
          <a:xfrm>
            <a:off x="85073" y="90832"/>
            <a:ext cx="69000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PIEC</a:t>
            </a:r>
            <a:endParaRPr sz="2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5" name="Google Shape;525;p34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4"/>
          <p:cNvSpPr txBox="1"/>
          <p:nvPr/>
        </p:nvSpPr>
        <p:spPr>
          <a:xfrm>
            <a:off x="195925" y="20627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2024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7" name="Google Shape;527;p34"/>
          <p:cNvSpPr/>
          <p:nvPr/>
        </p:nvSpPr>
        <p:spPr>
          <a:xfrm>
            <a:off x="359975" y="2360125"/>
            <a:ext cx="117000" cy="24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4"/>
          <p:cNvSpPr/>
          <p:nvPr/>
        </p:nvSpPr>
        <p:spPr>
          <a:xfrm>
            <a:off x="328724" y="33536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4"/>
          <p:cNvSpPr/>
          <p:nvPr/>
        </p:nvSpPr>
        <p:spPr>
          <a:xfrm>
            <a:off x="328724" y="3707443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4"/>
          <p:cNvSpPr txBox="1"/>
          <p:nvPr/>
        </p:nvSpPr>
        <p:spPr>
          <a:xfrm>
            <a:off x="631605" y="2341638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Portaria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abril/2024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1" name="Google Shape;531;p34"/>
          <p:cNvSpPr txBox="1"/>
          <p:nvPr/>
        </p:nvSpPr>
        <p:spPr>
          <a:xfrm>
            <a:off x="631605" y="2899736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Preenchimento das redes no SIMEC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maio/2024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631605" y="3314891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Realização do PAF pelas escolas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junho/2024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3" name="Google Shape;533;p34"/>
          <p:cNvSpPr txBox="1"/>
          <p:nvPr/>
        </p:nvSpPr>
        <p:spPr>
          <a:xfrm>
            <a:off x="631605" y="372058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enviadas ao FNDE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julho/2024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34" name="Google Shape;534;p34"/>
          <p:cNvSpPr/>
          <p:nvPr/>
        </p:nvSpPr>
        <p:spPr>
          <a:xfrm>
            <a:off x="328624" y="23601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4"/>
          <p:cNvSpPr/>
          <p:nvPr/>
        </p:nvSpPr>
        <p:spPr>
          <a:xfrm>
            <a:off x="328624" y="2899727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4"/>
          <p:cNvSpPr/>
          <p:nvPr/>
        </p:nvSpPr>
        <p:spPr>
          <a:xfrm>
            <a:off x="328624" y="4126243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631505" y="4139385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Escolas pagas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328624" y="4558168"/>
            <a:ext cx="179700" cy="150300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4"/>
          <p:cNvSpPr txBox="1"/>
          <p:nvPr/>
        </p:nvSpPr>
        <p:spPr>
          <a:xfrm>
            <a:off x="631505" y="4571310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Previsto: Prestação de contas pela escola (PDDE Qualidade)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2025 (a definir)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0" name="Google Shape;540;p34"/>
          <p:cNvSpPr txBox="1"/>
          <p:nvPr/>
        </p:nvSpPr>
        <p:spPr>
          <a:xfrm>
            <a:off x="195925" y="1137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1" name="Google Shape;541;p34"/>
          <p:cNvSpPr txBox="1"/>
          <p:nvPr/>
        </p:nvSpPr>
        <p:spPr>
          <a:xfrm>
            <a:off x="195925" y="140437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Piec 2023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2" name="Google Shape;542;p34"/>
          <p:cNvSpPr/>
          <p:nvPr/>
        </p:nvSpPr>
        <p:spPr>
          <a:xfrm>
            <a:off x="359975" y="1664050"/>
            <a:ext cx="117000" cy="34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4"/>
          <p:cNvSpPr txBox="1"/>
          <p:nvPr/>
        </p:nvSpPr>
        <p:spPr>
          <a:xfrm>
            <a:off x="631605" y="1645563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Prestação de contas pela escola (PDDE Qualidade)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sp>
        <p:nvSpPr>
          <p:cNvPr id="544" name="Google Shape;544;p34"/>
          <p:cNvSpPr/>
          <p:nvPr/>
        </p:nvSpPr>
        <p:spPr>
          <a:xfrm>
            <a:off x="328624" y="1664052"/>
            <a:ext cx="179700" cy="150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34"/>
          <p:cNvSpPr/>
          <p:nvPr/>
        </p:nvSpPr>
        <p:spPr>
          <a:xfrm>
            <a:off x="4216525" y="140437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34"/>
          <p:cNvSpPr txBox="1"/>
          <p:nvPr/>
        </p:nvSpPr>
        <p:spPr>
          <a:xfrm>
            <a:off x="4390474" y="1515675"/>
            <a:ext cx="19722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3600" b="1">
                <a:solidFill>
                  <a:srgbClr val="009600"/>
                </a:solidFill>
                <a:latin typeface="Raleway"/>
                <a:sym typeface="Raleway"/>
              </a:rPr>
              <a:t>96.564</a:t>
            </a:r>
            <a:endParaRPr lang="pt-BR" sz="3600" b="1">
              <a:solidFill>
                <a:srgbClr val="009600"/>
              </a:solidFill>
              <a:latin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pagas na </a:t>
            </a:r>
            <a:r>
              <a:rPr lang="pt-BR" sz="80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Piec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2023</a:t>
            </a:r>
            <a:endParaRPr lang="pt-PT"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47" name="Google Shape;547;p34"/>
          <p:cNvSpPr/>
          <p:nvPr/>
        </p:nvSpPr>
        <p:spPr>
          <a:xfrm>
            <a:off x="4216525" y="2840875"/>
            <a:ext cx="22164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34"/>
          <p:cNvSpPr txBox="1"/>
          <p:nvPr/>
        </p:nvSpPr>
        <p:spPr>
          <a:xfrm>
            <a:off x="4394459" y="2973741"/>
            <a:ext cx="1882092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FECE2F"/>
                </a:solidFill>
                <a:latin typeface="Raleway"/>
                <a:ea typeface="Raleway"/>
                <a:cs typeface="Raleway"/>
                <a:sym typeface="Raleway"/>
              </a:rPr>
              <a:t>103 mil</a:t>
            </a:r>
            <a:endParaRPr sz="2300" b="1">
              <a:solidFill>
                <a:srgbClr val="FECE2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aptas (FNDE) para a </a:t>
            </a:r>
            <a:r>
              <a:rPr lang="pt-BR" sz="80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Piec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2024 (estimativa </a:t>
            </a:r>
            <a:r>
              <a:rPr lang="pt-BR" sz="80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pré</a:t>
            </a:r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prestação de contas)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49" name="Google Shape;549;p34"/>
          <p:cNvCxnSpPr>
            <a:endCxn id="547" idx="1"/>
          </p:cNvCxnSpPr>
          <p:nvPr/>
        </p:nvCxnSpPr>
        <p:spPr>
          <a:xfrm rot="10800000" flipH="1">
            <a:off x="2191525" y="3467875"/>
            <a:ext cx="2025000" cy="343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CC0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0" name="Google Shape;550;p34"/>
          <p:cNvSpPr txBox="1"/>
          <p:nvPr/>
        </p:nvSpPr>
        <p:spPr>
          <a:xfrm>
            <a:off x="6589500" y="1731225"/>
            <a:ext cx="1716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57.392 </a:t>
            </a: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previram contratação de</a:t>
            </a:r>
            <a:r>
              <a:rPr lang="pt-BR" sz="9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 internet </a:t>
            </a:r>
            <a:r>
              <a:rPr lang="pt-BR" sz="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 os recursos da Piec 2023</a:t>
            </a:r>
            <a:endParaRPr sz="9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51" name="Google Shape;551;p34"/>
          <p:cNvCxnSpPr>
            <a:endCxn id="545" idx="1"/>
          </p:cNvCxnSpPr>
          <p:nvPr/>
        </p:nvCxnSpPr>
        <p:spPr>
          <a:xfrm>
            <a:off x="3391525" y="1709775"/>
            <a:ext cx="825000" cy="321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629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35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>
              <a:buClr>
                <a:schemeClr val="dk1"/>
              </a:buClr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WiFi Brasil Terrestre</a:t>
            </a:r>
            <a:endParaRPr sz="2700" b="1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557" name="Google Shape;557;p35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5" y="4682125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35"/>
          <p:cNvSpPr txBox="1"/>
          <p:nvPr/>
        </p:nvSpPr>
        <p:spPr>
          <a:xfrm>
            <a:off x="4987125" y="90825"/>
            <a:ext cx="4020600" cy="8889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Mandato da Política na Enec</a:t>
            </a: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Não há previsão de novas conexões.</a:t>
            </a:r>
            <a:endParaRPr sz="10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9" name="Google Shape;559;p35"/>
          <p:cNvSpPr txBox="1"/>
          <p:nvPr/>
        </p:nvSpPr>
        <p:spPr>
          <a:xfrm>
            <a:off x="1959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Etapas da Política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0" name="Google Shape;560;p35"/>
          <p:cNvSpPr txBox="1"/>
          <p:nvPr/>
        </p:nvSpPr>
        <p:spPr>
          <a:xfrm>
            <a:off x="4716525" y="1224525"/>
            <a:ext cx="40206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Acompanhamento da Execução</a:t>
            </a:r>
            <a:endParaRPr sz="1200" b="1" i="0" u="none" strike="noStrike" cap="none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252126" y="1621406"/>
            <a:ext cx="117000" cy="69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5"/>
          <p:cNvSpPr/>
          <p:nvPr/>
        </p:nvSpPr>
        <p:spPr>
          <a:xfrm>
            <a:off x="220874" y="1621402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35"/>
          <p:cNvSpPr txBox="1"/>
          <p:nvPr/>
        </p:nvSpPr>
        <p:spPr>
          <a:xfrm>
            <a:off x="523755" y="1602929"/>
            <a:ext cx="33438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Concluído: Escolas conectadas (antes da Enec)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2023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4" name="Google Shape;564;p35"/>
          <p:cNvSpPr txBox="1"/>
          <p:nvPr/>
        </p:nvSpPr>
        <p:spPr>
          <a:xfrm>
            <a:off x="523755" y="1946612"/>
            <a:ext cx="3343800" cy="29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9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Em andamento: Manutenção e custeio da conexão </a:t>
            </a:r>
            <a:endParaRPr sz="9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pt-BR" sz="900" i="1">
              <a:solidFill>
                <a:srgbClr val="3B3B3B"/>
              </a:solidFill>
              <a:highlight>
                <a:srgbClr val="FFFF00"/>
              </a:highlight>
              <a:latin typeface="Raleway"/>
              <a:ea typeface="Raleway"/>
              <a:cs typeface="Raleway"/>
            </a:endParaRPr>
          </a:p>
        </p:txBody>
      </p:sp>
      <p:pic>
        <p:nvPicPr>
          <p:cNvPr id="565" name="Google Shape;5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25" y="1950895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5"/>
          <p:cNvSpPr/>
          <p:nvPr/>
        </p:nvSpPr>
        <p:spPr>
          <a:xfrm>
            <a:off x="4858943" y="1564332"/>
            <a:ext cx="2022600" cy="1342800"/>
          </a:xfrm>
          <a:prstGeom prst="rect">
            <a:avLst/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7" name="Google Shape;567;p35"/>
          <p:cNvCxnSpPr>
            <a:stCxn id="563" idx="3"/>
            <a:endCxn id="566" idx="1"/>
          </p:cNvCxnSpPr>
          <p:nvPr/>
        </p:nvCxnSpPr>
        <p:spPr>
          <a:xfrm>
            <a:off x="3867555" y="1745579"/>
            <a:ext cx="991500" cy="490200"/>
          </a:xfrm>
          <a:prstGeom prst="bentConnector3">
            <a:avLst>
              <a:gd name="adj1" fmla="val 49994"/>
            </a:avLst>
          </a:prstGeom>
          <a:noFill/>
          <a:ln w="9525" cap="flat" cmpd="sng">
            <a:solidFill>
              <a:srgbClr val="00C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8" name="Google Shape;568;p35"/>
          <p:cNvSpPr txBox="1"/>
          <p:nvPr/>
        </p:nvSpPr>
        <p:spPr>
          <a:xfrm>
            <a:off x="5129539" y="1716732"/>
            <a:ext cx="1481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>
                <a:solidFill>
                  <a:srgbClr val="009600"/>
                </a:solidFill>
                <a:latin typeface="Raleway"/>
                <a:ea typeface="Raleway"/>
                <a:cs typeface="Raleway"/>
                <a:sym typeface="Raleway"/>
              </a:rPr>
              <a:t>1.548</a:t>
            </a:r>
            <a:endParaRPr sz="2500" b="1">
              <a:solidFill>
                <a:srgbClr val="0096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Escolas conectadas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9" name="Google Shape;569;p35"/>
          <p:cNvSpPr txBox="1"/>
          <p:nvPr/>
        </p:nvSpPr>
        <p:spPr>
          <a:xfrm>
            <a:off x="4859050" y="2993725"/>
            <a:ext cx="24483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Conexão terrestre: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96%</a:t>
            </a: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1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Conexão satelital: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4%</a:t>
            </a:r>
            <a:endParaRPr sz="12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0" name="Google Shape;570;p35"/>
          <p:cNvSpPr txBox="1"/>
          <p:nvPr/>
        </p:nvSpPr>
        <p:spPr>
          <a:xfrm>
            <a:off x="4859050" y="3609025"/>
            <a:ext cx="39618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2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1,1 mil escolas </a:t>
            </a:r>
            <a:r>
              <a:rPr lang="pt-BR" sz="12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atendem à velocidade adequada conforme os parâmetros da Resolução nº 2/Cenec</a:t>
            </a:r>
            <a:endParaRPr sz="1200">
              <a:solidFill>
                <a:srgbClr val="3B3B3B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86966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/>
          <p:nvPr/>
        </p:nvSpPr>
        <p:spPr>
          <a:xfrm>
            <a:off x="85073" y="90832"/>
            <a:ext cx="6900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B050"/>
                </a:solidFill>
                <a:latin typeface="Raleway Black"/>
                <a:ea typeface="Raleway Black"/>
                <a:cs typeface="Raleway Black"/>
                <a:sym typeface="Raleway Black"/>
              </a:rPr>
              <a:t>Relatórios Ciclo 1 - Julho</a:t>
            </a:r>
            <a:endParaRPr sz="2700" b="1">
              <a:solidFill>
                <a:srgbClr val="00B050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MME</a:t>
            </a:r>
            <a:endParaRPr/>
          </a:p>
        </p:txBody>
      </p:sp>
      <p:pic>
        <p:nvPicPr>
          <p:cNvPr id="576" name="Google Shape;576;p36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02173" y="4410314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917CFEB-8CEF-444A-1A51-966390364B67}"/>
              </a:ext>
            </a:extLst>
          </p:cNvPr>
          <p:cNvSpPr txBox="1"/>
          <p:nvPr/>
        </p:nvSpPr>
        <p:spPr>
          <a:xfrm>
            <a:off x="1363609" y="2737904"/>
            <a:ext cx="368808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800">
                <a:latin typeface="Raleway"/>
              </a:rPr>
              <a:t>Dados informados pelo MME em 27/06.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87DCEA9-B24F-67C4-0B3F-BA2F16E49B36}"/>
              </a:ext>
            </a:extLst>
          </p:cNvPr>
          <p:cNvSpPr txBox="1"/>
          <p:nvPr/>
        </p:nvSpPr>
        <p:spPr>
          <a:xfrm>
            <a:off x="268187" y="1006026"/>
            <a:ext cx="3939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>
                <a:latin typeface="Raleway"/>
              </a:rPr>
              <a:t>Escolas – Escopo EACE</a:t>
            </a:r>
            <a:endParaRPr lang="pt-PT" b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41A41A-20AE-8B95-ED2E-766EDBAA370B}"/>
              </a:ext>
            </a:extLst>
          </p:cNvPr>
          <p:cNvSpPr txBox="1"/>
          <p:nvPr/>
        </p:nvSpPr>
        <p:spPr>
          <a:xfrm>
            <a:off x="449673" y="4541055"/>
            <a:ext cx="39242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1100">
                <a:latin typeface="Raleway"/>
              </a:rPr>
              <a:t>Ofícios enviados para as escolas sem previsão. </a:t>
            </a:r>
            <a:endParaRPr lang="pt-PT"/>
          </a:p>
          <a:p>
            <a:r>
              <a:rPr lang="pt-PT" sz="1100">
                <a:latin typeface="Raleway"/>
              </a:rPr>
              <a:t>Reunião técnica em 07/08.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E375DA5-8D16-B9D0-7A9C-20D74F969C1F}"/>
              </a:ext>
            </a:extLst>
          </p:cNvPr>
          <p:cNvSpPr txBox="1"/>
          <p:nvPr/>
        </p:nvSpPr>
        <p:spPr>
          <a:xfrm>
            <a:off x="4805339" y="1006024"/>
            <a:ext cx="39395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b="1">
                <a:latin typeface="Raleway"/>
              </a:rPr>
              <a:t>Escolas – Fora do Escopo EACE</a:t>
            </a:r>
            <a:endParaRPr lang="pt-PT" b="1"/>
          </a:p>
        </p:txBody>
      </p:sp>
      <p:sp>
        <p:nvSpPr>
          <p:cNvPr id="10" name="Google Shape;547;p34">
            <a:extLst>
              <a:ext uri="{FF2B5EF4-FFF2-40B4-BE49-F238E27FC236}">
                <a16:creationId xmlns:a16="http://schemas.microsoft.com/office/drawing/2014/main" id="{4EA94381-9E12-8AB3-922E-6D5C1E488A79}"/>
              </a:ext>
            </a:extLst>
          </p:cNvPr>
          <p:cNvSpPr/>
          <p:nvPr/>
        </p:nvSpPr>
        <p:spPr>
          <a:xfrm>
            <a:off x="5680123" y="1467882"/>
            <a:ext cx="22164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548;p34">
            <a:extLst>
              <a:ext uri="{FF2B5EF4-FFF2-40B4-BE49-F238E27FC236}">
                <a16:creationId xmlns:a16="http://schemas.microsoft.com/office/drawing/2014/main" id="{8773EC2A-6999-671E-A751-678AFA6CC933}"/>
              </a:ext>
            </a:extLst>
          </p:cNvPr>
          <p:cNvSpPr txBox="1"/>
          <p:nvPr/>
        </p:nvSpPr>
        <p:spPr>
          <a:xfrm>
            <a:off x="5976670" y="1579181"/>
            <a:ext cx="16233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3900" b="1">
                <a:solidFill>
                  <a:srgbClr val="FECE2F"/>
                </a:solidFill>
                <a:latin typeface="Raleway"/>
                <a:sym typeface="Raleway"/>
              </a:rPr>
              <a:t>812</a:t>
            </a:r>
            <a:endParaRPr lang="pt-PT"/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Escolas sem energia adequada pelo Censo Escolar</a:t>
            </a:r>
          </a:p>
        </p:txBody>
      </p:sp>
      <p:sp>
        <p:nvSpPr>
          <p:cNvPr id="14" name="Google Shape;570;p35">
            <a:extLst>
              <a:ext uri="{FF2B5EF4-FFF2-40B4-BE49-F238E27FC236}">
                <a16:creationId xmlns:a16="http://schemas.microsoft.com/office/drawing/2014/main" id="{74661587-C595-DB6A-5158-4BC6567F9483}"/>
              </a:ext>
            </a:extLst>
          </p:cNvPr>
          <p:cNvSpPr txBox="1"/>
          <p:nvPr/>
        </p:nvSpPr>
        <p:spPr>
          <a:xfrm>
            <a:off x="5214495" y="3086311"/>
            <a:ext cx="3961800" cy="143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295</a:t>
            </a:r>
            <a:r>
              <a:rPr lang="pt-BR" sz="11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 com atendimento finalizado </a:t>
            </a:r>
            <a:endParaRPr lang="pt-BR" sz="11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283 </a:t>
            </a:r>
            <a:r>
              <a:rPr lang="pt-BR" sz="11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com atendimento previsto </a:t>
            </a:r>
          </a:p>
          <a:p>
            <a:pPr>
              <a:lnSpc>
                <a:spcPct val="106000"/>
              </a:lnSpc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184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 com pendência de informação ou não mapeadas pelo MME </a:t>
            </a:r>
          </a:p>
          <a:p>
            <a:pPr>
              <a:lnSpc>
                <a:spcPct val="106000"/>
              </a:lnSpc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44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 escolas precisam solicitar atendimento à distribuidora </a:t>
            </a:r>
          </a:p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6 </a:t>
            </a:r>
            <a:r>
              <a:rPr lang="pt-BR" sz="11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escolas desativadas ou com pendência de licenciamento ambiental </a:t>
            </a:r>
          </a:p>
          <a:p>
            <a:pPr>
              <a:lnSpc>
                <a:spcPct val="106000"/>
              </a:lnSpc>
              <a:buSzPts val="1000"/>
            </a:pPr>
            <a:endParaRPr lang="pt-BR" sz="11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7583FE6-CA90-82A2-7CEA-B9414E5C2949}"/>
              </a:ext>
            </a:extLst>
          </p:cNvPr>
          <p:cNvSpPr txBox="1"/>
          <p:nvPr/>
        </p:nvSpPr>
        <p:spPr>
          <a:xfrm>
            <a:off x="5810156" y="2737903"/>
            <a:ext cx="3688080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800">
                <a:latin typeface="Raleway"/>
              </a:rPr>
              <a:t>Dados informados pelo MME em 24/05.</a:t>
            </a:r>
          </a:p>
        </p:txBody>
      </p:sp>
      <p:sp>
        <p:nvSpPr>
          <p:cNvPr id="16" name="Google Shape;570;p35">
            <a:extLst>
              <a:ext uri="{FF2B5EF4-FFF2-40B4-BE49-F238E27FC236}">
                <a16:creationId xmlns:a16="http://schemas.microsoft.com/office/drawing/2014/main" id="{05FFF52D-D2AC-709C-BA5F-2DCB38D17340}"/>
              </a:ext>
            </a:extLst>
          </p:cNvPr>
          <p:cNvSpPr txBox="1"/>
          <p:nvPr/>
        </p:nvSpPr>
        <p:spPr>
          <a:xfrm>
            <a:off x="551890" y="3086960"/>
            <a:ext cx="4250430" cy="1435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434 </a:t>
            </a:r>
            <a:r>
              <a:rPr lang="pt-BR" sz="1100">
                <a:solidFill>
                  <a:srgbClr val="3B3B3B"/>
                </a:solidFill>
                <a:latin typeface="Raleway"/>
                <a:ea typeface="Raleway"/>
                <a:cs typeface="Raleway"/>
                <a:sym typeface="Raleway"/>
              </a:rPr>
              <a:t>escolas com atendimento finalizado </a:t>
            </a:r>
            <a:endParaRPr lang="pt-BR" sz="1100">
              <a:solidFill>
                <a:srgbClr val="3B3B3B"/>
              </a:solidFill>
              <a:latin typeface="Raleway"/>
              <a:ea typeface="Raleway"/>
              <a:cs typeface="Raleway"/>
            </a:endParaRPr>
          </a:p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1.267 </a:t>
            </a:r>
            <a:r>
              <a:rPr lang="pt-BR" sz="1100">
                <a:solidFill>
                  <a:srgbClr val="3B3B3B"/>
                </a:solidFill>
                <a:latin typeface="Raleway"/>
                <a:ea typeface="Raleway"/>
                <a:cs typeface="Raleway"/>
              </a:rPr>
              <a:t>escolas com atendimento previsto via MME ou EACE</a:t>
            </a:r>
          </a:p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1.458 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escolas do AM que serão atendidas via EACE</a:t>
            </a:r>
          </a:p>
          <a:p>
            <a:pPr>
              <a:lnSpc>
                <a:spcPct val="106000"/>
              </a:lnSpc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594 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escolas com pendência de informação, não mapeadas pelo MME ou sem atendimento previsto </a:t>
            </a:r>
          </a:p>
          <a:p>
            <a:pPr>
              <a:lnSpc>
                <a:spcPct val="106000"/>
              </a:lnSpc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20 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escolas em estados com atendimento universalizado ou PI</a:t>
            </a:r>
          </a:p>
          <a:p>
            <a:pPr>
              <a:lnSpc>
                <a:spcPct val="106000"/>
              </a:lnSpc>
              <a:buSzPts val="1000"/>
            </a:pPr>
            <a:r>
              <a:rPr lang="pt-BR" sz="1100" b="1">
                <a:solidFill>
                  <a:srgbClr val="3B3B3B"/>
                </a:solidFill>
                <a:latin typeface="Raleway"/>
              </a:rPr>
              <a:t>7</a:t>
            </a:r>
            <a:r>
              <a:rPr lang="pt-BR" sz="1100">
                <a:solidFill>
                  <a:srgbClr val="3B3B3B"/>
                </a:solidFill>
                <a:latin typeface="Raleway"/>
              </a:rPr>
              <a:t> escolas desativadas ou com pendência de licenciamento ambiental </a:t>
            </a:r>
          </a:p>
        </p:txBody>
      </p:sp>
      <p:sp>
        <p:nvSpPr>
          <p:cNvPr id="17" name="Google Shape;547;p34">
            <a:extLst>
              <a:ext uri="{FF2B5EF4-FFF2-40B4-BE49-F238E27FC236}">
                <a16:creationId xmlns:a16="http://schemas.microsoft.com/office/drawing/2014/main" id="{DD7C8B87-B08A-1A20-4218-238AB1766D26}"/>
              </a:ext>
            </a:extLst>
          </p:cNvPr>
          <p:cNvSpPr/>
          <p:nvPr/>
        </p:nvSpPr>
        <p:spPr>
          <a:xfrm>
            <a:off x="1303269" y="1467881"/>
            <a:ext cx="2216400" cy="1254000"/>
          </a:xfrm>
          <a:prstGeom prst="rect">
            <a:avLst/>
          </a:prstGeom>
          <a:noFill/>
          <a:ln w="9525" cap="flat" cmpd="sng">
            <a:solidFill>
              <a:srgbClr val="FECE2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548;p34">
            <a:extLst>
              <a:ext uri="{FF2B5EF4-FFF2-40B4-BE49-F238E27FC236}">
                <a16:creationId xmlns:a16="http://schemas.microsoft.com/office/drawing/2014/main" id="{B58E0DC2-D22C-794A-81B8-741B339D086B}"/>
              </a:ext>
            </a:extLst>
          </p:cNvPr>
          <p:cNvSpPr txBox="1"/>
          <p:nvPr/>
        </p:nvSpPr>
        <p:spPr>
          <a:xfrm>
            <a:off x="1530120" y="1579181"/>
            <a:ext cx="1623300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>
                <a:solidFill>
                  <a:srgbClr val="FECE2F"/>
                </a:solidFill>
                <a:latin typeface="Raleway"/>
                <a:sym typeface="Raleway"/>
              </a:rPr>
              <a:t>3.791</a:t>
            </a:r>
            <a:endParaRPr lang="pt-PT"/>
          </a:p>
          <a:p>
            <a:pPr algn="ctr"/>
            <a:r>
              <a:rPr lang="pt-BR" sz="800">
                <a:solidFill>
                  <a:schemeClr val="dk1"/>
                </a:solidFill>
                <a:latin typeface="Raleway"/>
                <a:ea typeface="Raleway"/>
                <a:cs typeface="Raleway"/>
              </a:rPr>
              <a:t>Escolas das fases 2, 3 e 4 da  EACE sem enegia pela vistoria ou pelo Censo Escolar </a:t>
            </a:r>
          </a:p>
        </p:txBody>
      </p:sp>
      <p:sp>
        <p:nvSpPr>
          <p:cNvPr id="5" name="Google Shape;562;p35">
            <a:extLst>
              <a:ext uri="{FF2B5EF4-FFF2-40B4-BE49-F238E27FC236}">
                <a16:creationId xmlns:a16="http://schemas.microsoft.com/office/drawing/2014/main" id="{ACC3A052-472F-5278-FA88-34B1B7A9EEAF}"/>
              </a:ext>
            </a:extLst>
          </p:cNvPr>
          <p:cNvSpPr/>
          <p:nvPr/>
        </p:nvSpPr>
        <p:spPr>
          <a:xfrm>
            <a:off x="220874" y="3084521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562;p35">
            <a:extLst>
              <a:ext uri="{FF2B5EF4-FFF2-40B4-BE49-F238E27FC236}">
                <a16:creationId xmlns:a16="http://schemas.microsoft.com/office/drawing/2014/main" id="{DCF81CA5-54C1-FDB9-7CC7-0C76DFA9E361}"/>
              </a:ext>
            </a:extLst>
          </p:cNvPr>
          <p:cNvSpPr/>
          <p:nvPr/>
        </p:nvSpPr>
        <p:spPr>
          <a:xfrm>
            <a:off x="4933791" y="3085380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565;p35">
            <a:extLst>
              <a:ext uri="{FF2B5EF4-FFF2-40B4-BE49-F238E27FC236}">
                <a16:creationId xmlns:a16="http://schemas.microsoft.com/office/drawing/2014/main" id="{2B3A72CB-2CF2-C81B-9A67-53B5627DCC5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753" y="3602765"/>
            <a:ext cx="229500" cy="199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565;p35">
            <a:extLst>
              <a:ext uri="{FF2B5EF4-FFF2-40B4-BE49-F238E27FC236}">
                <a16:creationId xmlns:a16="http://schemas.microsoft.com/office/drawing/2014/main" id="{F24B98B9-7783-A8CF-9138-CD0225E1C37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501" y="3798485"/>
            <a:ext cx="221671" cy="191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62;p35">
            <a:extLst>
              <a:ext uri="{FF2B5EF4-FFF2-40B4-BE49-F238E27FC236}">
                <a16:creationId xmlns:a16="http://schemas.microsoft.com/office/drawing/2014/main" id="{A6AD4C6C-7078-CD50-E55D-C2F2961CA834}"/>
              </a:ext>
            </a:extLst>
          </p:cNvPr>
          <p:cNvSpPr/>
          <p:nvPr/>
        </p:nvSpPr>
        <p:spPr>
          <a:xfrm>
            <a:off x="220873" y="3985688"/>
            <a:ext cx="179700" cy="150300"/>
          </a:xfrm>
          <a:prstGeom prst="ellipse">
            <a:avLst/>
          </a:prstGeom>
          <a:solidFill>
            <a:srgbClr val="00C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38;p34">
            <a:extLst>
              <a:ext uri="{FF2B5EF4-FFF2-40B4-BE49-F238E27FC236}">
                <a16:creationId xmlns:a16="http://schemas.microsoft.com/office/drawing/2014/main" id="{653AA1F5-6096-0911-DC16-A768B7E82283}"/>
              </a:ext>
            </a:extLst>
          </p:cNvPr>
          <p:cNvSpPr/>
          <p:nvPr/>
        </p:nvSpPr>
        <p:spPr>
          <a:xfrm>
            <a:off x="217112" y="3303655"/>
            <a:ext cx="172731" cy="143331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565;p35">
            <a:extLst>
              <a:ext uri="{FF2B5EF4-FFF2-40B4-BE49-F238E27FC236}">
                <a16:creationId xmlns:a16="http://schemas.microsoft.com/office/drawing/2014/main" id="{B977CD79-8637-062D-2CE3-C88BE7A65A9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8842" y="3500990"/>
            <a:ext cx="229500" cy="19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538;p34">
            <a:extLst>
              <a:ext uri="{FF2B5EF4-FFF2-40B4-BE49-F238E27FC236}">
                <a16:creationId xmlns:a16="http://schemas.microsoft.com/office/drawing/2014/main" id="{239243D5-4183-2823-F9E0-8A6B3D3701B7}"/>
              </a:ext>
            </a:extLst>
          </p:cNvPr>
          <p:cNvSpPr/>
          <p:nvPr/>
        </p:nvSpPr>
        <p:spPr>
          <a:xfrm>
            <a:off x="4930029" y="3303654"/>
            <a:ext cx="172731" cy="143331"/>
          </a:xfrm>
          <a:prstGeom prst="ellipse">
            <a:avLst/>
          </a:prstGeom>
          <a:solidFill>
            <a:srgbClr val="FFCC0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785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Próximo envio dos relatórios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47700" y="990600"/>
            <a:ext cx="7818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>
                <a:solidFill>
                  <a:schemeClr val="tx1"/>
                </a:solidFill>
                <a:latin typeface="Raleway"/>
                <a:ea typeface="Calibri"/>
              </a:rPr>
              <a:t>01 de setembro - envio dos relatórios atualizados </a:t>
            </a: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2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09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Outros temas de interesse</a:t>
            </a:r>
            <a:endParaRPr lang="pt-BR" sz="3600">
              <a:solidFill>
                <a:srgbClr val="434343"/>
              </a:solidFill>
              <a:latin typeface="Raleway Black"/>
            </a:endParaRPr>
          </a:p>
          <a:p>
            <a:pPr algn="r"/>
            <a:endParaRPr lang="pt-BR" sz="1600"/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47581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20535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Outros temas de interesse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9AFB078-F825-9B11-B6E8-84102C3CAE9F}"/>
              </a:ext>
            </a:extLst>
          </p:cNvPr>
          <p:cNvSpPr txBox="1"/>
          <p:nvPr/>
        </p:nvSpPr>
        <p:spPr>
          <a:xfrm>
            <a:off x="647700" y="990600"/>
            <a:ext cx="78181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b="1">
                <a:solidFill>
                  <a:schemeClr val="tx1"/>
                </a:solidFill>
                <a:latin typeface="Raleway"/>
                <a:ea typeface="Calibri"/>
              </a:rPr>
              <a:t>Apresentação do FNDE sobre Ata de Registro de Preços de Dispositivos </a:t>
            </a:r>
            <a:endParaRPr lang="pt-PT">
              <a:solidFill>
                <a:schemeClr val="tx1"/>
              </a:solidFill>
              <a:latin typeface="Raleway"/>
              <a:ea typeface="Calibri"/>
            </a:endParaRPr>
          </a:p>
          <a:p>
            <a:pPr algn="just"/>
            <a:endParaRPr lang="pt-BR" sz="1600" b="1">
              <a:solidFill>
                <a:schemeClr val="tx1"/>
              </a:solidFill>
              <a:latin typeface="Raleway"/>
              <a:ea typeface="Calibri"/>
            </a:endParaRPr>
          </a:p>
          <a:p>
            <a:pPr marL="171450" indent="-171450" algn="just">
              <a:buChar char="•"/>
            </a:pPr>
            <a:r>
              <a:rPr lang="pt-BR" sz="1200" b="1">
                <a:solidFill>
                  <a:schemeClr val="tx1"/>
                </a:solidFill>
                <a:latin typeface="Raleway"/>
                <a:ea typeface="Calibri"/>
              </a:rPr>
              <a:t>Delson Pereira da Silva - Diretor(a) de Tecnologia e Inovação (Dirti)</a:t>
            </a:r>
          </a:p>
        </p:txBody>
      </p:sp>
    </p:spTree>
    <p:extLst>
      <p:ext uri="{BB962C8B-B14F-4D97-AF65-F5344CB8AC3E}">
        <p14:creationId xmlns:p14="http://schemas.microsoft.com/office/powerpoint/2010/main" val="2745979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1388" y="1666414"/>
            <a:ext cx="381843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Indicador de escolas conectadas - versão anterior</a:t>
            </a:r>
            <a:r>
              <a:rPr lang="pt-BR" sz="1600" b="1">
                <a:sym typeface="Raleway Black"/>
              </a:rPr>
              <a:t> </a:t>
            </a:r>
            <a:endParaRPr lang="pt-BR" sz="1600">
              <a:sym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60996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08;p36">
            <a:extLst>
              <a:ext uri="{FF2B5EF4-FFF2-40B4-BE49-F238E27FC236}">
                <a16:creationId xmlns:a16="http://schemas.microsoft.com/office/drawing/2014/main" id="{735A6CBD-EF01-1F64-3AFD-F6F7F49F43A8}"/>
              </a:ext>
            </a:extLst>
          </p:cNvPr>
          <p:cNvSpPr txBox="1"/>
          <p:nvPr/>
        </p:nvSpPr>
        <p:spPr>
          <a:xfrm>
            <a:off x="210191" y="75814"/>
            <a:ext cx="687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defTabSz="685800">
              <a:buClr>
                <a:prstClr val="black"/>
              </a:buClr>
              <a:buSzPts val="1100"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Raleway Black"/>
              </a:rPr>
              <a:t>Indicador | Escolas conectadas</a:t>
            </a:r>
            <a:endParaRPr lang="pt-BR" sz="1800" b="1">
              <a:solidFill>
                <a:srgbClr val="0000FF"/>
              </a:solidFill>
              <a:latin typeface="Raleway Black"/>
              <a:sym typeface="Raleway"/>
            </a:endParaRPr>
          </a:p>
        </p:txBody>
      </p:sp>
      <p:sp>
        <p:nvSpPr>
          <p:cNvPr id="4" name="Google Shape;409;p44">
            <a:extLst>
              <a:ext uri="{FF2B5EF4-FFF2-40B4-BE49-F238E27FC236}">
                <a16:creationId xmlns:a16="http://schemas.microsoft.com/office/drawing/2014/main" id="{881C5153-3DFD-83AA-9190-BFE1E999F7A4}"/>
              </a:ext>
            </a:extLst>
          </p:cNvPr>
          <p:cNvSpPr/>
          <p:nvPr/>
        </p:nvSpPr>
        <p:spPr>
          <a:xfrm>
            <a:off x="237087" y="4076463"/>
            <a:ext cx="8489400" cy="503700"/>
          </a:xfrm>
          <a:prstGeom prst="rect">
            <a:avLst/>
          </a:prstGeom>
          <a:solidFill>
            <a:srgbClr val="05003A">
              <a:alpha val="20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7" name="Google Shape;410;p44">
            <a:extLst>
              <a:ext uri="{FF2B5EF4-FFF2-40B4-BE49-F238E27FC236}">
                <a16:creationId xmlns:a16="http://schemas.microsoft.com/office/drawing/2014/main" id="{2343859A-0CEB-1DC6-8BDB-4AA3D493EF59}"/>
              </a:ext>
            </a:extLst>
          </p:cNvPr>
          <p:cNvSpPr/>
          <p:nvPr/>
        </p:nvSpPr>
        <p:spPr>
          <a:xfrm rot="5400000">
            <a:off x="-821725" y="2590575"/>
            <a:ext cx="2685300" cy="176100"/>
          </a:xfrm>
          <a:prstGeom prst="roundRect">
            <a:avLst>
              <a:gd name="adj" fmla="val 16667"/>
            </a:avLst>
          </a:prstGeom>
          <a:solidFill>
            <a:srgbClr val="05003A">
              <a:alpha val="2025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11" name="Google Shape;411;p44">
            <a:extLst>
              <a:ext uri="{FF2B5EF4-FFF2-40B4-BE49-F238E27FC236}">
                <a16:creationId xmlns:a16="http://schemas.microsoft.com/office/drawing/2014/main" id="{58047990-3C2D-8C33-7A34-E3D468CF05A9}"/>
              </a:ext>
            </a:extLst>
          </p:cNvPr>
          <p:cNvSpPr txBox="1"/>
          <p:nvPr/>
        </p:nvSpPr>
        <p:spPr>
          <a:xfrm>
            <a:off x="1998249" y="760675"/>
            <a:ext cx="2360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INDICADORES PRINCIPAIS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" name="Google Shape;412;p44">
            <a:extLst>
              <a:ext uri="{FF2B5EF4-FFF2-40B4-BE49-F238E27FC236}">
                <a16:creationId xmlns:a16="http://schemas.microsoft.com/office/drawing/2014/main" id="{AFB01C89-DBEF-32B9-276F-F118F6821525}"/>
              </a:ext>
            </a:extLst>
          </p:cNvPr>
          <p:cNvSpPr/>
          <p:nvPr/>
        </p:nvSpPr>
        <p:spPr>
          <a:xfrm>
            <a:off x="340887" y="2332845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3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413;p44">
            <a:extLst>
              <a:ext uri="{FF2B5EF4-FFF2-40B4-BE49-F238E27FC236}">
                <a16:creationId xmlns:a16="http://schemas.microsoft.com/office/drawing/2014/main" id="{8C52FA2E-845E-6689-5C4F-92858D576B54}"/>
              </a:ext>
            </a:extLst>
          </p:cNvPr>
          <p:cNvSpPr txBox="1"/>
          <p:nvPr/>
        </p:nvSpPr>
        <p:spPr>
          <a:xfrm>
            <a:off x="732862" y="2279511"/>
            <a:ext cx="118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Velocidade adequada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18" name="Google Shape;414;p44">
            <a:extLst>
              <a:ext uri="{FF2B5EF4-FFF2-40B4-BE49-F238E27FC236}">
                <a16:creationId xmlns:a16="http://schemas.microsoft.com/office/drawing/2014/main" id="{06E0AE7A-7BC0-9BA6-928E-1D9DEC244369}"/>
              </a:ext>
            </a:extLst>
          </p:cNvPr>
          <p:cNvSpPr txBox="1"/>
          <p:nvPr/>
        </p:nvSpPr>
        <p:spPr>
          <a:xfrm>
            <a:off x="1998249" y="2121890"/>
            <a:ext cx="2971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</a:t>
            </a: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1.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em área de cobertura de fibra: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velocidade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 de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pelo menos 1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bps/aluno no maior turno, com mínimo de 50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Mbps por escola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2. Escolas fora da área de cobertura de fibra: velocidade de pelo menos 20 Mbps por escola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415;p44">
            <a:extLst>
              <a:ext uri="{FF2B5EF4-FFF2-40B4-BE49-F238E27FC236}">
                <a16:creationId xmlns:a16="http://schemas.microsoft.com/office/drawing/2014/main" id="{1F0667D1-920D-C72C-88F0-CA4CC5AC32F7}"/>
              </a:ext>
            </a:extLst>
          </p:cNvPr>
          <p:cNvSpPr/>
          <p:nvPr/>
        </p:nvSpPr>
        <p:spPr>
          <a:xfrm>
            <a:off x="368987" y="1430163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1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416;p44">
            <a:extLst>
              <a:ext uri="{FF2B5EF4-FFF2-40B4-BE49-F238E27FC236}">
                <a16:creationId xmlns:a16="http://schemas.microsoft.com/office/drawing/2014/main" id="{1A64C68B-CCB5-3704-6B7A-0D6ECD2D1B1F}"/>
              </a:ext>
            </a:extLst>
          </p:cNvPr>
          <p:cNvSpPr txBox="1"/>
          <p:nvPr/>
        </p:nvSpPr>
        <p:spPr>
          <a:xfrm>
            <a:off x="732850" y="1446517"/>
            <a:ext cx="11274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Energia 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26" name="Google Shape;417;p44">
            <a:extLst>
              <a:ext uri="{FF2B5EF4-FFF2-40B4-BE49-F238E27FC236}">
                <a16:creationId xmlns:a16="http://schemas.microsoft.com/office/drawing/2014/main" id="{DC060241-F246-EFB4-06A2-F9A712F55A7F}"/>
              </a:ext>
            </a:extLst>
          </p:cNvPr>
          <p:cNvSpPr txBox="1"/>
          <p:nvPr/>
        </p:nvSpPr>
        <p:spPr>
          <a:xfrm>
            <a:off x="1998249" y="1286300"/>
            <a:ext cx="297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energia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acesso contínuo (pelo menos durante o turno escolar) a energia elétrica suficiente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(exclui escolas só com gerador fóssil).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" name="Google Shape;418;p44">
            <a:extLst>
              <a:ext uri="{FF2B5EF4-FFF2-40B4-BE49-F238E27FC236}">
                <a16:creationId xmlns:a16="http://schemas.microsoft.com/office/drawing/2014/main" id="{84B11FD2-37AC-E7FA-B7B2-E92E97A1A402}"/>
              </a:ext>
            </a:extLst>
          </p:cNvPr>
          <p:cNvSpPr/>
          <p:nvPr/>
        </p:nvSpPr>
        <p:spPr>
          <a:xfrm>
            <a:off x="368987" y="3385517"/>
            <a:ext cx="303900" cy="323400"/>
          </a:xfrm>
          <a:prstGeom prst="ellipse">
            <a:avLst/>
          </a:prstGeom>
          <a:solidFill>
            <a:srgbClr val="050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>
                <a:solidFill>
                  <a:srgbClr val="FFFFFF"/>
                </a:solidFill>
                <a:latin typeface="Raleway"/>
                <a:ea typeface="Roboto"/>
                <a:cs typeface="Roboto"/>
                <a:sym typeface="Roboto"/>
              </a:rPr>
              <a:t>4</a:t>
            </a:r>
            <a:endParaRPr sz="1400" b="0" i="0" u="none" strike="noStrike" cap="none">
              <a:solidFill>
                <a:srgbClr val="FFFFFF"/>
              </a:solidFill>
              <a:latin typeface="Raleway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419;p44">
            <a:extLst>
              <a:ext uri="{FF2B5EF4-FFF2-40B4-BE49-F238E27FC236}">
                <a16:creationId xmlns:a16="http://schemas.microsoft.com/office/drawing/2014/main" id="{F062F186-06E0-40C6-C63A-19D1DD024889}"/>
              </a:ext>
            </a:extLst>
          </p:cNvPr>
          <p:cNvSpPr txBox="1"/>
          <p:nvPr/>
        </p:nvSpPr>
        <p:spPr>
          <a:xfrm>
            <a:off x="732850" y="3331667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Comfortaa"/>
                <a:cs typeface="Comfortaa"/>
                <a:sym typeface="Comfortaa"/>
              </a:rPr>
              <a:t>Distribuição de sinal (wi-fi)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32" name="Google Shape;420;p44">
            <a:extLst>
              <a:ext uri="{FF2B5EF4-FFF2-40B4-BE49-F238E27FC236}">
                <a16:creationId xmlns:a16="http://schemas.microsoft.com/office/drawing/2014/main" id="{07163EA5-1224-9693-26A6-C82BE8132808}"/>
              </a:ext>
            </a:extLst>
          </p:cNvPr>
          <p:cNvSpPr txBox="1"/>
          <p:nvPr/>
        </p:nvSpPr>
        <p:spPr>
          <a:xfrm>
            <a:off x="1998249" y="3254717"/>
            <a:ext cx="2971800" cy="58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com rede interna adequada</a:t>
            </a:r>
            <a:endParaRPr sz="8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1100"/>
            </a:pPr>
            <a:r>
              <a:rPr lang="pt-BR" sz="800">
                <a:latin typeface="Raleway"/>
                <a:sym typeface="Raleway"/>
              </a:rPr>
              <a:t>Escolas com quantidade de </a:t>
            </a:r>
            <a:r>
              <a:rPr lang="pt-BR" sz="800" err="1">
                <a:latin typeface="Raleway"/>
                <a:sym typeface="Raleway"/>
              </a:rPr>
              <a:t>APs</a:t>
            </a:r>
            <a:r>
              <a:rPr lang="pt-BR" sz="800">
                <a:latin typeface="Raleway"/>
                <a:sym typeface="Raleway"/>
              </a:rPr>
              <a:t> suficiente + “sinal </a:t>
            </a:r>
            <a:r>
              <a:rPr lang="pt-BR" sz="800" err="1">
                <a:latin typeface="Raleway"/>
                <a:sym typeface="Raleway"/>
              </a:rPr>
              <a:t>Wi-fi</a:t>
            </a:r>
            <a:r>
              <a:rPr lang="pt-BR" sz="800">
                <a:latin typeface="Raleway"/>
                <a:sym typeface="Raleway"/>
              </a:rPr>
              <a:t> em todas as salas” e “alunos conseguem acessar simultaneamente”</a:t>
            </a:r>
            <a:endParaRPr lang="pt-BR" sz="800">
              <a:latin typeface="Raleway"/>
            </a:endParaRPr>
          </a:p>
        </p:txBody>
      </p:sp>
      <p:sp>
        <p:nvSpPr>
          <p:cNvPr id="34" name="Google Shape;421;p44">
            <a:extLst>
              <a:ext uri="{FF2B5EF4-FFF2-40B4-BE49-F238E27FC236}">
                <a16:creationId xmlns:a16="http://schemas.microsoft.com/office/drawing/2014/main" id="{DB1BE103-63DE-4ECE-1015-BB4FC9A61917}"/>
              </a:ext>
            </a:extLst>
          </p:cNvPr>
          <p:cNvSpPr txBox="1"/>
          <p:nvPr/>
        </p:nvSpPr>
        <p:spPr>
          <a:xfrm>
            <a:off x="6877034" y="682040"/>
            <a:ext cx="2156616" cy="44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 DOS DADOS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 PARA MONITORAMENTO</a:t>
            </a: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36" name="Google Shape;422;p44">
            <a:extLst>
              <a:ext uri="{FF2B5EF4-FFF2-40B4-BE49-F238E27FC236}">
                <a16:creationId xmlns:a16="http://schemas.microsoft.com/office/drawing/2014/main" id="{F5CD4DDD-C1FB-7085-BE65-C9B313A14A37}"/>
              </a:ext>
            </a:extLst>
          </p:cNvPr>
          <p:cNvCxnSpPr/>
          <p:nvPr/>
        </p:nvCxnSpPr>
        <p:spPr>
          <a:xfrm>
            <a:off x="1833020" y="1128801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423;p44">
            <a:extLst>
              <a:ext uri="{FF2B5EF4-FFF2-40B4-BE49-F238E27FC236}">
                <a16:creationId xmlns:a16="http://schemas.microsoft.com/office/drawing/2014/main" id="{E8662FE5-306D-B452-D4A0-6CECE69A1864}"/>
              </a:ext>
            </a:extLst>
          </p:cNvPr>
          <p:cNvSpPr txBox="1"/>
          <p:nvPr/>
        </p:nvSpPr>
        <p:spPr>
          <a:xfrm>
            <a:off x="5033484" y="760671"/>
            <a:ext cx="1770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BASELINE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" name="Google Shape;424;p44">
            <a:extLst>
              <a:ext uri="{FF2B5EF4-FFF2-40B4-BE49-F238E27FC236}">
                <a16:creationId xmlns:a16="http://schemas.microsoft.com/office/drawing/2014/main" id="{A04EEF7E-9283-6A47-E051-899B422D9AB3}"/>
              </a:ext>
            </a:extLst>
          </p:cNvPr>
          <p:cNvSpPr txBox="1"/>
          <p:nvPr/>
        </p:nvSpPr>
        <p:spPr>
          <a:xfrm>
            <a:off x="5033484" y="2249087"/>
            <a:ext cx="174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Medidor do Nic.br e Censo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6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/0</a:t>
            </a:r>
            <a:r>
              <a:rPr lang="pt-BR" sz="800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8</a:t>
            </a:r>
            <a:r>
              <a:rPr lang="pt-BR" sz="80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/2023</a:t>
            </a:r>
            <a:endParaRPr sz="800" i="0" u="none" strike="noStrike" cap="none">
              <a:solidFill>
                <a:srgbClr val="000000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" name="Google Shape;425;p44">
            <a:extLst>
              <a:ext uri="{FF2B5EF4-FFF2-40B4-BE49-F238E27FC236}">
                <a16:creationId xmlns:a16="http://schemas.microsoft.com/office/drawing/2014/main" id="{0BE76B08-DD56-DABF-C0AB-147CECB4DBD7}"/>
              </a:ext>
            </a:extLst>
          </p:cNvPr>
          <p:cNvSpPr txBox="1"/>
          <p:nvPr/>
        </p:nvSpPr>
        <p:spPr>
          <a:xfrm>
            <a:off x="5033484" y="1408321"/>
            <a:ext cx="17448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4" name="Google Shape;426;p44">
            <a:extLst>
              <a:ext uri="{FF2B5EF4-FFF2-40B4-BE49-F238E27FC236}">
                <a16:creationId xmlns:a16="http://schemas.microsoft.com/office/drawing/2014/main" id="{FA4BC412-579A-3EEB-BB27-1243AACEA458}"/>
              </a:ext>
            </a:extLst>
          </p:cNvPr>
          <p:cNvSpPr txBox="1"/>
          <p:nvPr/>
        </p:nvSpPr>
        <p:spPr>
          <a:xfrm>
            <a:off x="5033484" y="3285467"/>
            <a:ext cx="174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Dez-2023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" name="Google Shape;427;p44">
            <a:extLst>
              <a:ext uri="{FF2B5EF4-FFF2-40B4-BE49-F238E27FC236}">
                <a16:creationId xmlns:a16="http://schemas.microsoft.com/office/drawing/2014/main" id="{C71F11DA-1902-0539-2E12-F8E8E285665F}"/>
              </a:ext>
            </a:extLst>
          </p:cNvPr>
          <p:cNvSpPr txBox="1"/>
          <p:nvPr/>
        </p:nvSpPr>
        <p:spPr>
          <a:xfrm>
            <a:off x="6877034" y="1347385"/>
            <a:ext cx="1704300" cy="461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8" name="Google Shape;428;p44">
            <a:extLst>
              <a:ext uri="{FF2B5EF4-FFF2-40B4-BE49-F238E27FC236}">
                <a16:creationId xmlns:a16="http://schemas.microsoft.com/office/drawing/2014/main" id="{A6B93A37-5A87-A73D-811E-A08A6978D7A1}"/>
              </a:ext>
            </a:extLst>
          </p:cNvPr>
          <p:cNvSpPr txBox="1"/>
          <p:nvPr/>
        </p:nvSpPr>
        <p:spPr>
          <a:xfrm>
            <a:off x="6877034" y="2228737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0" name="Google Shape;429;p44">
            <a:extLst>
              <a:ext uri="{FF2B5EF4-FFF2-40B4-BE49-F238E27FC236}">
                <a16:creationId xmlns:a16="http://schemas.microsoft.com/office/drawing/2014/main" id="{AE25DAEE-B0C4-B06D-B445-B298847D9DEF}"/>
              </a:ext>
            </a:extLst>
          </p:cNvPr>
          <p:cNvSpPr txBox="1"/>
          <p:nvPr/>
        </p:nvSpPr>
        <p:spPr>
          <a:xfrm>
            <a:off x="6877034" y="3254717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outras políticas federais e locais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" name="Google Shape;430;p44">
            <a:extLst>
              <a:ext uri="{FF2B5EF4-FFF2-40B4-BE49-F238E27FC236}">
                <a16:creationId xmlns:a16="http://schemas.microsoft.com/office/drawing/2014/main" id="{8A8CBBB1-5F91-2C68-C6A7-6B687D1D3325}"/>
              </a:ext>
            </a:extLst>
          </p:cNvPr>
          <p:cNvSpPr txBox="1"/>
          <p:nvPr/>
        </p:nvSpPr>
        <p:spPr>
          <a:xfrm>
            <a:off x="760450" y="4103222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Comfortaa"/>
                <a:cs typeface="Comfortaa"/>
                <a:sym typeface="Comfortaa"/>
              </a:rPr>
              <a:t>Escola conectada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Comfortaa"/>
              <a:cs typeface="Comfortaa"/>
              <a:sym typeface="Comfortaa"/>
            </a:endParaRPr>
          </a:p>
        </p:txBody>
      </p:sp>
      <p:sp>
        <p:nvSpPr>
          <p:cNvPr id="54" name="Google Shape;431;p44">
            <a:extLst>
              <a:ext uri="{FF2B5EF4-FFF2-40B4-BE49-F238E27FC236}">
                <a16:creationId xmlns:a16="http://schemas.microsoft.com/office/drawing/2014/main" id="{8717526C-184F-A757-5D19-2479FCED8EBD}"/>
              </a:ext>
            </a:extLst>
          </p:cNvPr>
          <p:cNvSpPr txBox="1"/>
          <p:nvPr/>
        </p:nvSpPr>
        <p:spPr>
          <a:xfrm>
            <a:off x="1916531" y="4098800"/>
            <a:ext cx="2971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 b="1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# e % escolas c</a:t>
            </a:r>
            <a:r>
              <a:rPr lang="pt-BR" sz="800" b="1" dirty="0">
                <a:latin typeface="Raleway"/>
                <a:ea typeface="Raleway"/>
                <a:cs typeface="Raleway"/>
                <a:sym typeface="Raleway"/>
              </a:rPr>
              <a:t>onectadas</a:t>
            </a:r>
            <a:endParaRPr sz="800" b="1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</a:t>
            </a:r>
            <a:r>
              <a:rPr lang="pt-BR" sz="800" dirty="0">
                <a:latin typeface="Raleway"/>
                <a:ea typeface="Raleway"/>
                <a:cs typeface="Raleway"/>
                <a:sym typeface="Raleway"/>
              </a:rPr>
              <a:t>energia, conexão na velocidade adequada e rede interna adequada (</a:t>
            </a:r>
            <a:r>
              <a:rPr lang="pt-BR" sz="800" dirty="0" err="1">
                <a:latin typeface="Raleway"/>
                <a:ea typeface="Raleway"/>
                <a:cs typeface="Raleway"/>
                <a:sym typeface="Raleway"/>
              </a:rPr>
              <a:t>wi-fi</a:t>
            </a:r>
            <a:r>
              <a:rPr lang="pt-BR" sz="800" dirty="0">
                <a:latin typeface="Raleway"/>
                <a:ea typeface="Raleway"/>
                <a:cs typeface="Raleway"/>
                <a:sym typeface="Raleway"/>
              </a:rPr>
              <a:t>)</a:t>
            </a:r>
            <a:endParaRPr sz="80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" name="Google Shape;432;p44">
            <a:extLst>
              <a:ext uri="{FF2B5EF4-FFF2-40B4-BE49-F238E27FC236}">
                <a16:creationId xmlns:a16="http://schemas.microsoft.com/office/drawing/2014/main" id="{91F53D8A-69CB-25E7-E3E3-5EEE3101C486}"/>
              </a:ext>
            </a:extLst>
          </p:cNvPr>
          <p:cNvSpPr txBox="1"/>
          <p:nvPr/>
        </p:nvSpPr>
        <p:spPr>
          <a:xfrm>
            <a:off x="5033484" y="4106362"/>
            <a:ext cx="1744800" cy="461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Baseline ENEC (ajustado com WiFi)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Dez-2023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" name="Google Shape;433;p44">
            <a:extLst>
              <a:ext uri="{FF2B5EF4-FFF2-40B4-BE49-F238E27FC236}">
                <a16:creationId xmlns:a16="http://schemas.microsoft.com/office/drawing/2014/main" id="{05D6F1C1-84FE-AF0E-37FB-DA73F3B28C6C}"/>
              </a:ext>
            </a:extLst>
          </p:cNvPr>
          <p:cNvSpPr txBox="1"/>
          <p:nvPr/>
        </p:nvSpPr>
        <p:spPr>
          <a:xfrm>
            <a:off x="6877034" y="4167862"/>
            <a:ext cx="1704300" cy="338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: Monitoramento dos desafios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0" name="Google Shape;434;p44" descr="Uma imagem com Gráficos, símbolo, design&#10;&#10;Descrição gerada automaticamente">
            <a:extLst>
              <a:ext uri="{FF2B5EF4-FFF2-40B4-BE49-F238E27FC236}">
                <a16:creationId xmlns:a16="http://schemas.microsoft.com/office/drawing/2014/main" id="{1DF23B9F-EA37-C131-D29A-6FA8A55686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220425" y="4012868"/>
            <a:ext cx="601016" cy="6410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435;p44">
            <a:extLst>
              <a:ext uri="{FF2B5EF4-FFF2-40B4-BE49-F238E27FC236}">
                <a16:creationId xmlns:a16="http://schemas.microsoft.com/office/drawing/2014/main" id="{A61CBFF4-8CCD-94EF-66E1-F3088BB82A80}"/>
              </a:ext>
            </a:extLst>
          </p:cNvPr>
          <p:cNvCxnSpPr/>
          <p:nvPr/>
        </p:nvCxnSpPr>
        <p:spPr>
          <a:xfrm>
            <a:off x="1887845" y="2027639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4" name="Google Shape;436;p44">
            <a:extLst>
              <a:ext uri="{FF2B5EF4-FFF2-40B4-BE49-F238E27FC236}">
                <a16:creationId xmlns:a16="http://schemas.microsoft.com/office/drawing/2014/main" id="{E6501C99-F307-68CF-0CE4-80CD5A4793C1}"/>
              </a:ext>
            </a:extLst>
          </p:cNvPr>
          <p:cNvCxnSpPr/>
          <p:nvPr/>
        </p:nvCxnSpPr>
        <p:spPr>
          <a:xfrm>
            <a:off x="1887845" y="3071064"/>
            <a:ext cx="69159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2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1;p45">
            <a:extLst>
              <a:ext uri="{FF2B5EF4-FFF2-40B4-BE49-F238E27FC236}">
                <a16:creationId xmlns:a16="http://schemas.microsoft.com/office/drawing/2014/main" id="{1D8E414B-5974-229D-C992-005DC9E73532}"/>
              </a:ext>
            </a:extLst>
          </p:cNvPr>
          <p:cNvSpPr txBox="1"/>
          <p:nvPr/>
        </p:nvSpPr>
        <p:spPr>
          <a:xfrm>
            <a:off x="208338" y="1270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Escola Conectada | Visão Geral do Indicador</a:t>
            </a:r>
            <a:endParaRPr sz="1800" b="1">
              <a:solidFill>
                <a:srgbClr val="0000FF"/>
              </a:solidFill>
              <a:latin typeface="Raleway Black"/>
              <a:sym typeface="Comfortaa"/>
            </a:endParaRPr>
          </a:p>
        </p:txBody>
      </p:sp>
      <p:cxnSp>
        <p:nvCxnSpPr>
          <p:cNvPr id="8" name="Google Shape;442;p45">
            <a:extLst>
              <a:ext uri="{FF2B5EF4-FFF2-40B4-BE49-F238E27FC236}">
                <a16:creationId xmlns:a16="http://schemas.microsoft.com/office/drawing/2014/main" id="{91F8E6ED-8693-9818-7365-2E64442E1AA6}"/>
              </a:ext>
            </a:extLst>
          </p:cNvPr>
          <p:cNvCxnSpPr/>
          <p:nvPr/>
        </p:nvCxnSpPr>
        <p:spPr>
          <a:xfrm>
            <a:off x="1134327" y="1513960"/>
            <a:ext cx="73416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0" name="Google Shape;443;p45">
            <a:extLst>
              <a:ext uri="{FF2B5EF4-FFF2-40B4-BE49-F238E27FC236}">
                <a16:creationId xmlns:a16="http://schemas.microsoft.com/office/drawing/2014/main" id="{BE3C1702-024F-0EA4-2169-03CAAB0B891D}"/>
              </a:ext>
            </a:extLst>
          </p:cNvPr>
          <p:cNvSpPr txBox="1"/>
          <p:nvPr/>
        </p:nvSpPr>
        <p:spPr>
          <a:xfrm>
            <a:off x="2907925" y="958010"/>
            <a:ext cx="200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(mensal)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" name="Google Shape;444;p45">
            <a:extLst>
              <a:ext uri="{FF2B5EF4-FFF2-40B4-BE49-F238E27FC236}">
                <a16:creationId xmlns:a16="http://schemas.microsoft.com/office/drawing/2014/main" id="{9F33C9CA-0877-2D1D-CEC2-E8F81F81BF70}"/>
              </a:ext>
            </a:extLst>
          </p:cNvPr>
          <p:cNvSpPr txBox="1"/>
          <p:nvPr/>
        </p:nvSpPr>
        <p:spPr>
          <a:xfrm>
            <a:off x="4806004" y="960817"/>
            <a:ext cx="20076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445;p45">
            <a:extLst>
              <a:ext uri="{FF2B5EF4-FFF2-40B4-BE49-F238E27FC236}">
                <a16:creationId xmlns:a16="http://schemas.microsoft.com/office/drawing/2014/main" id="{0BBBBED0-09E7-B0A9-D549-DF44B59E149C}"/>
              </a:ext>
            </a:extLst>
          </p:cNvPr>
          <p:cNvSpPr/>
          <p:nvPr/>
        </p:nvSpPr>
        <p:spPr>
          <a:xfrm>
            <a:off x="1146810" y="2869955"/>
            <a:ext cx="7341600" cy="5235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0" name="Google Shape;446;p45">
            <a:extLst>
              <a:ext uri="{FF2B5EF4-FFF2-40B4-BE49-F238E27FC236}">
                <a16:creationId xmlns:a16="http://schemas.microsoft.com/office/drawing/2014/main" id="{14EABB9E-65DB-2646-7F2D-7DDDB2B0E626}"/>
              </a:ext>
            </a:extLst>
          </p:cNvPr>
          <p:cNvSpPr txBox="1"/>
          <p:nvPr/>
        </p:nvSpPr>
        <p:spPr>
          <a:xfrm>
            <a:off x="1449035" y="1623448"/>
            <a:ext cx="90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ENEC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" name="Google Shape;447;p45">
            <a:extLst>
              <a:ext uri="{FF2B5EF4-FFF2-40B4-BE49-F238E27FC236}">
                <a16:creationId xmlns:a16="http://schemas.microsoft.com/office/drawing/2014/main" id="{5CD0012D-A96F-B0B7-905F-D590019B99A3}"/>
              </a:ext>
            </a:extLst>
          </p:cNvPr>
          <p:cNvSpPr/>
          <p:nvPr/>
        </p:nvSpPr>
        <p:spPr>
          <a:xfrm>
            <a:off x="1059360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27" name="Google Shape;448;p45">
            <a:extLst>
              <a:ext uri="{FF2B5EF4-FFF2-40B4-BE49-F238E27FC236}">
                <a16:creationId xmlns:a16="http://schemas.microsoft.com/office/drawing/2014/main" id="{BF1198AD-82D5-1707-6894-15B0EE42315B}"/>
              </a:ext>
            </a:extLst>
          </p:cNvPr>
          <p:cNvSpPr/>
          <p:nvPr/>
        </p:nvSpPr>
        <p:spPr>
          <a:xfrm>
            <a:off x="1790885" y="1402210"/>
            <a:ext cx="223500" cy="2235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31" name="Google Shape;449;p45">
            <a:extLst>
              <a:ext uri="{FF2B5EF4-FFF2-40B4-BE49-F238E27FC236}">
                <a16:creationId xmlns:a16="http://schemas.microsoft.com/office/drawing/2014/main" id="{5E907F52-7BA1-C3D5-0E68-7CFEB3F63C1F}"/>
              </a:ext>
            </a:extLst>
          </p:cNvPr>
          <p:cNvSpPr/>
          <p:nvPr/>
        </p:nvSpPr>
        <p:spPr>
          <a:xfrm>
            <a:off x="2309323" y="1402210"/>
            <a:ext cx="223500" cy="223500"/>
          </a:xfrm>
          <a:prstGeom prst="ellipse">
            <a:avLst/>
          </a:prstGeom>
          <a:solidFill>
            <a:srgbClr val="134F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35" name="Google Shape;450;p45">
            <a:extLst>
              <a:ext uri="{FF2B5EF4-FFF2-40B4-BE49-F238E27FC236}">
                <a16:creationId xmlns:a16="http://schemas.microsoft.com/office/drawing/2014/main" id="{D55DB630-3AAB-4919-1AEB-A82BC51723A7}"/>
              </a:ext>
            </a:extLst>
          </p:cNvPr>
          <p:cNvSpPr/>
          <p:nvPr/>
        </p:nvSpPr>
        <p:spPr>
          <a:xfrm>
            <a:off x="1146810" y="2869960"/>
            <a:ext cx="1274100" cy="52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lt1"/>
                </a:solidFill>
                <a:latin typeface="Raleway"/>
              </a:rPr>
              <a:t>4,4 mil</a:t>
            </a:r>
            <a:endParaRPr sz="1000">
              <a:solidFill>
                <a:schemeClr val="lt1"/>
              </a:solidFill>
              <a:latin typeface="Raleway"/>
            </a:endParaRPr>
          </a:p>
        </p:txBody>
      </p:sp>
      <p:sp>
        <p:nvSpPr>
          <p:cNvPr id="39" name="Google Shape;451;p45">
            <a:extLst>
              <a:ext uri="{FF2B5EF4-FFF2-40B4-BE49-F238E27FC236}">
                <a16:creationId xmlns:a16="http://schemas.microsoft.com/office/drawing/2014/main" id="{684A1988-3CF3-82D8-2539-A9758772D3C4}"/>
              </a:ext>
            </a:extLst>
          </p:cNvPr>
          <p:cNvSpPr/>
          <p:nvPr/>
        </p:nvSpPr>
        <p:spPr>
          <a:xfrm>
            <a:off x="2932297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43" name="Google Shape;452;p45">
            <a:extLst>
              <a:ext uri="{FF2B5EF4-FFF2-40B4-BE49-F238E27FC236}">
                <a16:creationId xmlns:a16="http://schemas.microsoft.com/office/drawing/2014/main" id="{91BBB60E-1629-28D0-3E20-AA60DCAE3A26}"/>
              </a:ext>
            </a:extLst>
          </p:cNvPr>
          <p:cNvSpPr/>
          <p:nvPr/>
        </p:nvSpPr>
        <p:spPr>
          <a:xfrm>
            <a:off x="4703383" y="1402210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47" name="Google Shape;453;p45">
            <a:extLst>
              <a:ext uri="{FF2B5EF4-FFF2-40B4-BE49-F238E27FC236}">
                <a16:creationId xmlns:a16="http://schemas.microsoft.com/office/drawing/2014/main" id="{483DEA16-69ED-CC6B-7272-FCA9FCC6EE05}"/>
              </a:ext>
            </a:extLst>
          </p:cNvPr>
          <p:cNvSpPr/>
          <p:nvPr/>
        </p:nvSpPr>
        <p:spPr>
          <a:xfrm>
            <a:off x="6487200" y="1394853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1" name="Google Shape;454;p45">
            <a:extLst>
              <a:ext uri="{FF2B5EF4-FFF2-40B4-BE49-F238E27FC236}">
                <a16:creationId xmlns:a16="http://schemas.microsoft.com/office/drawing/2014/main" id="{63407D8D-5D81-33AD-66E7-1B757AEA44E3}"/>
              </a:ext>
            </a:extLst>
          </p:cNvPr>
          <p:cNvSpPr/>
          <p:nvPr/>
        </p:nvSpPr>
        <p:spPr>
          <a:xfrm>
            <a:off x="8365060" y="1401915"/>
            <a:ext cx="223500" cy="2235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</a:endParaRPr>
          </a:p>
        </p:txBody>
      </p:sp>
      <p:sp>
        <p:nvSpPr>
          <p:cNvPr id="55" name="Google Shape;455;p45">
            <a:extLst>
              <a:ext uri="{FF2B5EF4-FFF2-40B4-BE49-F238E27FC236}">
                <a16:creationId xmlns:a16="http://schemas.microsoft.com/office/drawing/2014/main" id="{65529FC9-FAE8-F0F5-E0BF-2C45F4124CDA}"/>
              </a:ext>
            </a:extLst>
          </p:cNvPr>
          <p:cNvSpPr txBox="1"/>
          <p:nvPr/>
        </p:nvSpPr>
        <p:spPr>
          <a:xfrm>
            <a:off x="6579498" y="954729"/>
            <a:ext cx="200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Relatórios PPs (bimestral)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+ Medidor (</a:t>
            </a:r>
            <a:r>
              <a:rPr lang="pt-BR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1000">
                <a:latin typeface="Raleway"/>
                <a:ea typeface="Raleway"/>
                <a:cs typeface="Raleway"/>
                <a:sym typeface="Raleway"/>
              </a:rPr>
              <a:t>)</a:t>
            </a:r>
            <a:endParaRPr sz="10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59" name="Google Shape;456;p45">
            <a:extLst>
              <a:ext uri="{FF2B5EF4-FFF2-40B4-BE49-F238E27FC236}">
                <a16:creationId xmlns:a16="http://schemas.microsoft.com/office/drawing/2014/main" id="{8737F64B-B1BD-30D8-ED04-EDEEF548E11D}"/>
              </a:ext>
            </a:extLst>
          </p:cNvPr>
          <p:cNvCxnSpPr/>
          <p:nvPr/>
        </p:nvCxnSpPr>
        <p:spPr>
          <a:xfrm>
            <a:off x="3047792" y="1625804"/>
            <a:ext cx="0" cy="318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Google Shape;457;p45">
            <a:extLst>
              <a:ext uri="{FF2B5EF4-FFF2-40B4-BE49-F238E27FC236}">
                <a16:creationId xmlns:a16="http://schemas.microsoft.com/office/drawing/2014/main" id="{A687D97F-49C4-1CB0-DF63-6FEE2ECF7F3D}"/>
              </a:ext>
            </a:extLst>
          </p:cNvPr>
          <p:cNvSpPr txBox="1"/>
          <p:nvPr/>
        </p:nvSpPr>
        <p:spPr>
          <a:xfrm>
            <a:off x="2451572" y="1715195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2023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6" name="Google Shape;458;p45">
            <a:extLst>
              <a:ext uri="{FF2B5EF4-FFF2-40B4-BE49-F238E27FC236}">
                <a16:creationId xmlns:a16="http://schemas.microsoft.com/office/drawing/2014/main" id="{1B3B192B-A024-38A7-9626-71E2C7B17BED}"/>
              </a:ext>
            </a:extLst>
          </p:cNvPr>
          <p:cNvCxnSpPr/>
          <p:nvPr/>
        </p:nvCxnSpPr>
        <p:spPr>
          <a:xfrm>
            <a:off x="2421073" y="1625710"/>
            <a:ext cx="0" cy="299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8" name="Google Shape;459;p45">
            <a:extLst>
              <a:ext uri="{FF2B5EF4-FFF2-40B4-BE49-F238E27FC236}">
                <a16:creationId xmlns:a16="http://schemas.microsoft.com/office/drawing/2014/main" id="{01FABC22-2231-E8B5-899E-A282A852C7C2}"/>
              </a:ext>
            </a:extLst>
          </p:cNvPr>
          <p:cNvSpPr txBox="1"/>
          <p:nvPr/>
        </p:nvSpPr>
        <p:spPr>
          <a:xfrm>
            <a:off x="1820185" y="2191085"/>
            <a:ext cx="1201800" cy="60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Baseline ENEC com WiFi ajustado (PDDE)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" name="Google Shape;460;p45">
            <a:extLst>
              <a:ext uri="{FF2B5EF4-FFF2-40B4-BE49-F238E27FC236}">
                <a16:creationId xmlns:a16="http://schemas.microsoft.com/office/drawing/2014/main" id="{A2BB2ECC-85C8-BA46-ACC6-C77DAE6140FD}"/>
              </a:ext>
            </a:extLst>
          </p:cNvPr>
          <p:cNvSpPr/>
          <p:nvPr/>
        </p:nvSpPr>
        <p:spPr>
          <a:xfrm>
            <a:off x="2421035" y="2869955"/>
            <a:ext cx="628200" cy="523500"/>
          </a:xfrm>
          <a:prstGeom prst="rect">
            <a:avLst/>
          </a:prstGeom>
          <a:solidFill>
            <a:srgbClr val="0C343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lt1"/>
                </a:solidFill>
                <a:latin typeface="Raleway"/>
              </a:rPr>
              <a:t>+2,2 mil</a:t>
            </a:r>
            <a:endParaRPr sz="900">
              <a:latin typeface="Raleway"/>
            </a:endParaRPr>
          </a:p>
        </p:txBody>
      </p:sp>
      <p:sp>
        <p:nvSpPr>
          <p:cNvPr id="72" name="Google Shape;461;p45">
            <a:extLst>
              <a:ext uri="{FF2B5EF4-FFF2-40B4-BE49-F238E27FC236}">
                <a16:creationId xmlns:a16="http://schemas.microsoft.com/office/drawing/2014/main" id="{A562D942-8070-307F-0842-6AC0A4BF2782}"/>
              </a:ext>
            </a:extLst>
          </p:cNvPr>
          <p:cNvSpPr/>
          <p:nvPr/>
        </p:nvSpPr>
        <p:spPr>
          <a:xfrm>
            <a:off x="2203860" y="3730979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97%</a:t>
            </a:r>
            <a:endParaRPr sz="1000">
              <a:latin typeface="Raleway"/>
            </a:endParaRPr>
          </a:p>
        </p:txBody>
      </p:sp>
      <p:sp>
        <p:nvSpPr>
          <p:cNvPr id="74" name="Google Shape;462;p45">
            <a:extLst>
              <a:ext uri="{FF2B5EF4-FFF2-40B4-BE49-F238E27FC236}">
                <a16:creationId xmlns:a16="http://schemas.microsoft.com/office/drawing/2014/main" id="{86904C30-4F31-4F98-D9B5-E1000A262359}"/>
              </a:ext>
            </a:extLst>
          </p:cNvPr>
          <p:cNvSpPr/>
          <p:nvPr/>
        </p:nvSpPr>
        <p:spPr>
          <a:xfrm>
            <a:off x="2203860" y="4145704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13%</a:t>
            </a:r>
            <a:endParaRPr sz="1000">
              <a:latin typeface="Raleway"/>
            </a:endParaRPr>
          </a:p>
        </p:txBody>
      </p:sp>
      <p:sp>
        <p:nvSpPr>
          <p:cNvPr id="76" name="Google Shape;463;p45">
            <a:extLst>
              <a:ext uri="{FF2B5EF4-FFF2-40B4-BE49-F238E27FC236}">
                <a16:creationId xmlns:a16="http://schemas.microsoft.com/office/drawing/2014/main" id="{6D29D1B0-D72C-4FE5-5709-23105D09839C}"/>
              </a:ext>
            </a:extLst>
          </p:cNvPr>
          <p:cNvSpPr/>
          <p:nvPr/>
        </p:nvSpPr>
        <p:spPr>
          <a:xfrm>
            <a:off x="2203860" y="4547692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12%</a:t>
            </a:r>
            <a:endParaRPr sz="1000">
              <a:latin typeface="Raleway"/>
            </a:endParaRPr>
          </a:p>
        </p:txBody>
      </p:sp>
      <p:sp>
        <p:nvSpPr>
          <p:cNvPr id="78" name="Google Shape;464;p45">
            <a:extLst>
              <a:ext uri="{FF2B5EF4-FFF2-40B4-BE49-F238E27FC236}">
                <a16:creationId xmlns:a16="http://schemas.microsoft.com/office/drawing/2014/main" id="{1B6E90AA-67B7-8B9E-904D-45C41DCA9705}"/>
              </a:ext>
            </a:extLst>
          </p:cNvPr>
          <p:cNvSpPr/>
          <p:nvPr/>
        </p:nvSpPr>
        <p:spPr>
          <a:xfrm>
            <a:off x="2820293" y="3730979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97%</a:t>
            </a:r>
            <a:endParaRPr sz="1000">
              <a:latin typeface="Raleway"/>
            </a:endParaRPr>
          </a:p>
        </p:txBody>
      </p:sp>
      <p:sp>
        <p:nvSpPr>
          <p:cNvPr id="80" name="Google Shape;465;p45">
            <a:extLst>
              <a:ext uri="{FF2B5EF4-FFF2-40B4-BE49-F238E27FC236}">
                <a16:creationId xmlns:a16="http://schemas.microsoft.com/office/drawing/2014/main" id="{4498D76B-2C2A-B24C-FB1F-129902814E35}"/>
              </a:ext>
            </a:extLst>
          </p:cNvPr>
          <p:cNvSpPr/>
          <p:nvPr/>
        </p:nvSpPr>
        <p:spPr>
          <a:xfrm>
            <a:off x="2820293" y="4145704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25%</a:t>
            </a:r>
            <a:endParaRPr sz="1000">
              <a:latin typeface="Raleway"/>
            </a:endParaRPr>
          </a:p>
        </p:txBody>
      </p:sp>
      <p:sp>
        <p:nvSpPr>
          <p:cNvPr id="82" name="Google Shape;466;p45">
            <a:extLst>
              <a:ext uri="{FF2B5EF4-FFF2-40B4-BE49-F238E27FC236}">
                <a16:creationId xmlns:a16="http://schemas.microsoft.com/office/drawing/2014/main" id="{5E632114-7A00-4255-4E96-FA2D206357E7}"/>
              </a:ext>
            </a:extLst>
          </p:cNvPr>
          <p:cNvSpPr/>
          <p:nvPr/>
        </p:nvSpPr>
        <p:spPr>
          <a:xfrm>
            <a:off x="2820293" y="4547692"/>
            <a:ext cx="445500" cy="330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>
                <a:latin typeface="Raleway"/>
              </a:rPr>
              <a:t>15%</a:t>
            </a:r>
            <a:endParaRPr sz="1000">
              <a:latin typeface="Raleway"/>
            </a:endParaRPr>
          </a:p>
        </p:txBody>
      </p:sp>
      <p:sp>
        <p:nvSpPr>
          <p:cNvPr id="84" name="Google Shape;467;p45">
            <a:extLst>
              <a:ext uri="{FF2B5EF4-FFF2-40B4-BE49-F238E27FC236}">
                <a16:creationId xmlns:a16="http://schemas.microsoft.com/office/drawing/2014/main" id="{75AD30C1-A344-4196-12FB-E800F484DD57}"/>
              </a:ext>
            </a:extLst>
          </p:cNvPr>
          <p:cNvSpPr txBox="1"/>
          <p:nvPr/>
        </p:nvSpPr>
        <p:spPr>
          <a:xfrm>
            <a:off x="239610" y="3768810"/>
            <a:ext cx="907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Energia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468;p45">
            <a:extLst>
              <a:ext uri="{FF2B5EF4-FFF2-40B4-BE49-F238E27FC236}">
                <a16:creationId xmlns:a16="http://schemas.microsoft.com/office/drawing/2014/main" id="{2EFF1616-7E69-592F-D569-9D67EAF0327C}"/>
              </a:ext>
            </a:extLst>
          </p:cNvPr>
          <p:cNvSpPr txBox="1"/>
          <p:nvPr/>
        </p:nvSpPr>
        <p:spPr>
          <a:xfrm>
            <a:off x="248014" y="4179278"/>
            <a:ext cx="1660623" cy="26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>
              <a:buSzPts val="1700"/>
            </a:pPr>
            <a:r>
              <a:rPr lang="pt-BR" sz="1100" b="1">
                <a:latin typeface="Raleway"/>
                <a:ea typeface="Raleway"/>
                <a:cs typeface="Raleway"/>
              </a:rPr>
              <a:t>Velocidade adequada</a:t>
            </a:r>
            <a:endParaRPr lang="pt-BR" sz="1100" b="1">
              <a:solidFill>
                <a:srgbClr val="00000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88" name="Google Shape;469;p45">
            <a:extLst>
              <a:ext uri="{FF2B5EF4-FFF2-40B4-BE49-F238E27FC236}">
                <a16:creationId xmlns:a16="http://schemas.microsoft.com/office/drawing/2014/main" id="{3FC2B2DD-C2DA-67DC-4BAA-7DB92A533A8F}"/>
              </a:ext>
            </a:extLst>
          </p:cNvPr>
          <p:cNvSpPr txBox="1"/>
          <p:nvPr/>
        </p:nvSpPr>
        <p:spPr>
          <a:xfrm>
            <a:off x="239610" y="4587817"/>
            <a:ext cx="1996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pt-BR"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Distribuição de sinal (wi-fi)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0" name="Google Shape;470;p45">
            <a:extLst>
              <a:ext uri="{FF2B5EF4-FFF2-40B4-BE49-F238E27FC236}">
                <a16:creationId xmlns:a16="http://schemas.microsoft.com/office/drawing/2014/main" id="{EB5F0959-B2F6-1A34-13C9-9060E617361F}"/>
              </a:ext>
            </a:extLst>
          </p:cNvPr>
          <p:cNvCxnSpPr/>
          <p:nvPr/>
        </p:nvCxnSpPr>
        <p:spPr>
          <a:xfrm>
            <a:off x="8438710" y="1724475"/>
            <a:ext cx="0" cy="177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2" name="Google Shape;471;p45">
            <a:extLst>
              <a:ext uri="{FF2B5EF4-FFF2-40B4-BE49-F238E27FC236}">
                <a16:creationId xmlns:a16="http://schemas.microsoft.com/office/drawing/2014/main" id="{C9D5490A-7D01-C4EE-C10E-61E653E1ADA7}"/>
              </a:ext>
            </a:extLst>
          </p:cNvPr>
          <p:cNvSpPr txBox="1"/>
          <p:nvPr/>
        </p:nvSpPr>
        <p:spPr>
          <a:xfrm>
            <a:off x="4214012" y="1677189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2024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472;p45">
            <a:extLst>
              <a:ext uri="{FF2B5EF4-FFF2-40B4-BE49-F238E27FC236}">
                <a16:creationId xmlns:a16="http://schemas.microsoft.com/office/drawing/2014/main" id="{CA55E310-52B7-6807-2DB0-EF4F7BCDFC6D}"/>
              </a:ext>
            </a:extLst>
          </p:cNvPr>
          <p:cNvSpPr txBox="1"/>
          <p:nvPr/>
        </p:nvSpPr>
        <p:spPr>
          <a:xfrm>
            <a:off x="5995294" y="1669833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2025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6" name="Google Shape;473;p45">
            <a:extLst>
              <a:ext uri="{FF2B5EF4-FFF2-40B4-BE49-F238E27FC236}">
                <a16:creationId xmlns:a16="http://schemas.microsoft.com/office/drawing/2014/main" id="{322A7809-AFE4-6DDC-2137-BD8CFE364E8F}"/>
              </a:ext>
            </a:extLst>
          </p:cNvPr>
          <p:cNvSpPr txBox="1"/>
          <p:nvPr/>
        </p:nvSpPr>
        <p:spPr>
          <a:xfrm>
            <a:off x="7891945" y="1684515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2026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474;p45">
            <a:extLst>
              <a:ext uri="{FF2B5EF4-FFF2-40B4-BE49-F238E27FC236}">
                <a16:creationId xmlns:a16="http://schemas.microsoft.com/office/drawing/2014/main" id="{1F88D3A4-E762-3B3E-892A-E8F8B474E391}"/>
              </a:ext>
            </a:extLst>
          </p:cNvPr>
          <p:cNvSpPr txBox="1"/>
          <p:nvPr/>
        </p:nvSpPr>
        <p:spPr>
          <a:xfrm>
            <a:off x="5164285" y="2953785"/>
            <a:ext cx="90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chemeClr val="dk1"/>
                </a:solidFill>
                <a:latin typeface="Raleway"/>
              </a:rPr>
              <a:t>131.316</a:t>
            </a:r>
            <a:endParaRPr sz="1800">
              <a:solidFill>
                <a:schemeClr val="dk1"/>
              </a:solidFill>
              <a:latin typeface="Raleway"/>
            </a:endParaRPr>
          </a:p>
        </p:txBody>
      </p:sp>
      <p:sp>
        <p:nvSpPr>
          <p:cNvPr id="100" name="Google Shape;475;p45">
            <a:extLst>
              <a:ext uri="{FF2B5EF4-FFF2-40B4-BE49-F238E27FC236}">
                <a16:creationId xmlns:a16="http://schemas.microsoft.com/office/drawing/2014/main" id="{B4B35EAE-0BCA-D774-5E57-82A84E979ABF}"/>
              </a:ext>
            </a:extLst>
          </p:cNvPr>
          <p:cNvSpPr txBox="1"/>
          <p:nvPr/>
        </p:nvSpPr>
        <p:spPr>
          <a:xfrm>
            <a:off x="560785" y="1852998"/>
            <a:ext cx="1201800" cy="43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Censo Escolar 2022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476;p45">
            <a:extLst>
              <a:ext uri="{FF2B5EF4-FFF2-40B4-BE49-F238E27FC236}">
                <a16:creationId xmlns:a16="http://schemas.microsoft.com/office/drawing/2014/main" id="{4B817A9A-065D-EEBE-1188-8DA80531ED54}"/>
              </a:ext>
            </a:extLst>
          </p:cNvPr>
          <p:cNvSpPr txBox="1"/>
          <p:nvPr/>
        </p:nvSpPr>
        <p:spPr>
          <a:xfrm>
            <a:off x="7771779" y="3562054"/>
            <a:ext cx="1425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b="1">
                <a:solidFill>
                  <a:schemeClr val="dk2"/>
                </a:solidFill>
                <a:latin typeface="Raleway"/>
              </a:rPr>
              <a:t>UNIVERSALIZAÇÃO</a:t>
            </a:r>
            <a:endParaRPr sz="9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04" name="Google Shape;477;p45">
            <a:extLst>
              <a:ext uri="{FF2B5EF4-FFF2-40B4-BE49-F238E27FC236}">
                <a16:creationId xmlns:a16="http://schemas.microsoft.com/office/drawing/2014/main" id="{1A4C6524-AD1D-84C7-08F3-699FD16FB021}"/>
              </a:ext>
            </a:extLst>
          </p:cNvPr>
          <p:cNvSpPr txBox="1"/>
          <p:nvPr/>
        </p:nvSpPr>
        <p:spPr>
          <a:xfrm>
            <a:off x="239610" y="2916170"/>
            <a:ext cx="112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Escolas conectadas</a:t>
            </a:r>
            <a:endParaRPr sz="11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478;p45">
            <a:extLst>
              <a:ext uri="{FF2B5EF4-FFF2-40B4-BE49-F238E27FC236}">
                <a16:creationId xmlns:a16="http://schemas.microsoft.com/office/drawing/2014/main" id="{6DC8304A-DD89-EB1A-65F8-49F6BD600755}"/>
              </a:ext>
            </a:extLst>
          </p:cNvPr>
          <p:cNvSpPr txBox="1"/>
          <p:nvPr/>
        </p:nvSpPr>
        <p:spPr>
          <a:xfrm>
            <a:off x="8248497" y="3420556"/>
            <a:ext cx="9144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/>
              </a:rPr>
              <a:t>137.914*</a:t>
            </a:r>
            <a:endParaRPr sz="11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08" name="Google Shape;479;p45">
            <a:extLst>
              <a:ext uri="{FF2B5EF4-FFF2-40B4-BE49-F238E27FC236}">
                <a16:creationId xmlns:a16="http://schemas.microsoft.com/office/drawing/2014/main" id="{C636C7DD-E4B2-4D51-721A-074E466C1898}"/>
              </a:ext>
            </a:extLst>
          </p:cNvPr>
          <p:cNvSpPr txBox="1"/>
          <p:nvPr/>
        </p:nvSpPr>
        <p:spPr>
          <a:xfrm>
            <a:off x="2896812" y="3331247"/>
            <a:ext cx="11274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1">
                <a:solidFill>
                  <a:schemeClr val="dk2"/>
                </a:solidFill>
                <a:latin typeface="Raleway"/>
              </a:rPr>
              <a:t>6.598 (5%)</a:t>
            </a:r>
            <a:endParaRPr sz="1100" b="1">
              <a:solidFill>
                <a:schemeClr val="dk2"/>
              </a:solidFill>
              <a:latin typeface="Raleway"/>
            </a:endParaRPr>
          </a:p>
        </p:txBody>
      </p:sp>
      <p:sp>
        <p:nvSpPr>
          <p:cNvPr id="114" name="Google Shape;482;p45">
            <a:extLst>
              <a:ext uri="{FF2B5EF4-FFF2-40B4-BE49-F238E27FC236}">
                <a16:creationId xmlns:a16="http://schemas.microsoft.com/office/drawing/2014/main" id="{C27B7F76-4E13-42FE-BF91-90507A493127}"/>
              </a:ext>
            </a:extLst>
          </p:cNvPr>
          <p:cNvSpPr/>
          <p:nvPr/>
        </p:nvSpPr>
        <p:spPr>
          <a:xfrm>
            <a:off x="177860" y="406710"/>
            <a:ext cx="8628600" cy="431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Quanti (Quantidade de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APs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suficiente) +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Quali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(“sinal </a:t>
            </a:r>
            <a:r>
              <a:rPr lang="pt-BR" sz="900" err="1">
                <a:latin typeface="Raleway"/>
                <a:ea typeface="Comfortaa"/>
                <a:cs typeface="Comfortaa"/>
                <a:sym typeface="Comfortaa"/>
              </a:rPr>
              <a:t>Wi-fi</a:t>
            </a:r>
            <a:r>
              <a:rPr lang="pt-BR" sz="900">
                <a:latin typeface="Raleway"/>
                <a:ea typeface="Comfortaa"/>
                <a:cs typeface="Comfortaa"/>
                <a:sym typeface="Comfortaa"/>
              </a:rPr>
              <a:t> em todas as salas” e “alunos conseguem acessar simultaneamente”)</a:t>
            </a:r>
            <a:endParaRPr lang="pt-PT" sz="900">
              <a:latin typeface="Raleway"/>
              <a:ea typeface="Comfortaa"/>
              <a:cs typeface="Comfortaa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AAC1DD5-C8B3-AFB0-45AC-2E0A5E53E876}"/>
              </a:ext>
            </a:extLst>
          </p:cNvPr>
          <p:cNvSpPr txBox="1"/>
          <p:nvPr/>
        </p:nvSpPr>
        <p:spPr>
          <a:xfrm>
            <a:off x="3078115" y="3393281"/>
            <a:ext cx="787913" cy="25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556C4B-F032-E9EA-FA7F-023CE7B97642}"/>
              </a:ext>
            </a:extLst>
          </p:cNvPr>
          <p:cNvSpPr txBox="1"/>
          <p:nvPr/>
        </p:nvSpPr>
        <p:spPr>
          <a:xfrm>
            <a:off x="7000875" y="3874433"/>
            <a:ext cx="2090598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pt-BR" sz="1050">
                <a:latin typeface="Raleway Medium"/>
              </a:rPr>
              <a:t>*Sendo 136.921 escolas públicas ativas com pelo menos uma matrícula. 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63801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>
          <a:extLst>
            <a:ext uri="{FF2B5EF4-FFF2-40B4-BE49-F238E27FC236}">
              <a16:creationId xmlns:a16="http://schemas.microsoft.com/office/drawing/2014/main" id="{CC68267A-7B88-DDD9-12BD-8FE5F6F5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41;p45">
            <a:extLst>
              <a:ext uri="{FF2B5EF4-FFF2-40B4-BE49-F238E27FC236}">
                <a16:creationId xmlns:a16="http://schemas.microsoft.com/office/drawing/2014/main" id="{1D8E414B-5974-229D-C992-005DC9E73532}"/>
              </a:ext>
            </a:extLst>
          </p:cNvPr>
          <p:cNvSpPr txBox="1"/>
          <p:nvPr/>
        </p:nvSpPr>
        <p:spPr>
          <a:xfrm>
            <a:off x="185478" y="127025"/>
            <a:ext cx="8471100" cy="41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r>
              <a:rPr lang="pt-BR" sz="1800" b="1">
                <a:solidFill>
                  <a:srgbClr val="0000FF"/>
                </a:solidFill>
                <a:latin typeface="Raleway Black"/>
                <a:sym typeface="Comfortaa"/>
              </a:rPr>
              <a:t>Escola Conectada | Visão Geral do Indicador </a:t>
            </a:r>
            <a:endParaRPr lang="pt-PT" sz="1800" b="1">
              <a:solidFill>
                <a:srgbClr val="0000FF"/>
              </a:solidFill>
              <a:latin typeface="Raleway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84CD345-7BEE-E62A-C88B-02BDF8D523C1}"/>
              </a:ext>
            </a:extLst>
          </p:cNvPr>
          <p:cNvSpPr txBox="1"/>
          <p:nvPr/>
        </p:nvSpPr>
        <p:spPr>
          <a:xfrm>
            <a:off x="525780" y="2095500"/>
            <a:ext cx="233934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Escola conectada</a:t>
            </a:r>
            <a:endParaRPr lang="pt-PT" sz="160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A9DA595-EE2E-8AFD-2ACF-3F6CBF1BB488}"/>
              </a:ext>
            </a:extLst>
          </p:cNvPr>
          <p:cNvSpPr txBox="1"/>
          <p:nvPr/>
        </p:nvSpPr>
        <p:spPr>
          <a:xfrm>
            <a:off x="3253739" y="2095500"/>
            <a:ext cx="233934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Escola não conectada</a:t>
            </a:r>
            <a:endParaRPr lang="pt-PT" sz="160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80FE9A5-47F2-C713-4E2D-AC62A1EC47F6}"/>
              </a:ext>
            </a:extLst>
          </p:cNvPr>
          <p:cNvSpPr txBox="1"/>
          <p:nvPr/>
        </p:nvSpPr>
        <p:spPr>
          <a:xfrm>
            <a:off x="5905499" y="2095500"/>
            <a:ext cx="2621280" cy="33855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1600" b="1">
                <a:solidFill>
                  <a:schemeClr val="bg1"/>
                </a:solidFill>
                <a:latin typeface="Raleway Medium"/>
              </a:rPr>
              <a:t>Informação insuficiente</a:t>
            </a:r>
            <a:endParaRPr lang="pt-PT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>
          <a:extLst>
            <a:ext uri="{FF2B5EF4-FFF2-40B4-BE49-F238E27FC236}">
              <a16:creationId xmlns:a16="http://schemas.microsoft.com/office/drawing/2014/main" id="{F5A3913D-2853-7541-818E-42E652F77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3;p3">
            <a:extLst>
              <a:ext uri="{FF2B5EF4-FFF2-40B4-BE49-F238E27FC236}">
                <a16:creationId xmlns:a16="http://schemas.microsoft.com/office/drawing/2014/main" id="{5A5C878C-9C3E-90C7-831B-558F8FC73C85}"/>
              </a:ext>
            </a:extLst>
          </p:cNvPr>
          <p:cNvSpPr txBox="1"/>
          <p:nvPr/>
        </p:nvSpPr>
        <p:spPr>
          <a:xfrm>
            <a:off x="-29266" y="1805804"/>
            <a:ext cx="3818438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r"/>
            <a:r>
              <a:rPr lang="pt-BR" sz="3600">
                <a:solidFill>
                  <a:srgbClr val="434343"/>
                </a:solidFill>
                <a:latin typeface="Raleway Black"/>
                <a:sym typeface="Raleway Black"/>
              </a:rPr>
              <a:t>Indicador de escolas conectadas - revisão</a:t>
            </a:r>
            <a:r>
              <a:rPr lang="pt-BR" sz="1600" b="1">
                <a:sym typeface="Raleway Black"/>
              </a:rPr>
              <a:t> </a:t>
            </a:r>
            <a:endParaRPr lang="pt-BR" sz="1600">
              <a:sym typeface="Raleway Black"/>
            </a:endParaRPr>
          </a:p>
          <a:p>
            <a:pPr algn="r"/>
            <a:endParaRPr lang="pt-BR" sz="3600">
              <a:solidFill>
                <a:srgbClr val="434343"/>
              </a:solidFill>
              <a:latin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69697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85073" y="90832"/>
            <a:ext cx="69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Indicador - Escolas Conectadas</a:t>
            </a:r>
            <a:endParaRPr sz="1867"/>
          </a:p>
        </p:txBody>
      </p:sp>
      <p:pic>
        <p:nvPicPr>
          <p:cNvPr id="81" name="Google Shape;81;p17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6" y="4682126"/>
            <a:ext cx="1353574" cy="34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7"/>
          <p:cNvCxnSpPr>
            <a:stCxn id="83" idx="0"/>
            <a:endCxn id="84" idx="1"/>
          </p:cNvCxnSpPr>
          <p:nvPr/>
        </p:nvCxnSpPr>
        <p:spPr>
          <a:xfrm rot="16200000">
            <a:off x="4182410" y="-1992505"/>
            <a:ext cx="451500" cy="64131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5" name="Google Shape;85;p17"/>
          <p:cNvSpPr txBox="1"/>
          <p:nvPr/>
        </p:nvSpPr>
        <p:spPr>
          <a:xfrm>
            <a:off x="228075" y="1188954"/>
            <a:ext cx="90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alguma internet?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1124060" y="1439795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6" name="Google Shape;86;p17"/>
          <p:cNvSpPr txBox="1"/>
          <p:nvPr/>
        </p:nvSpPr>
        <p:spPr>
          <a:xfrm>
            <a:off x="1381299" y="776100"/>
            <a:ext cx="1382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1381299" y="1682178"/>
            <a:ext cx="1382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8" name="Google Shape;88;p17"/>
          <p:cNvCxnSpPr>
            <a:stCxn id="83" idx="2"/>
            <a:endCxn id="89" idx="1"/>
          </p:cNvCxnSpPr>
          <p:nvPr/>
        </p:nvCxnSpPr>
        <p:spPr>
          <a:xfrm rot="16200000" flipH="1">
            <a:off x="1496510" y="1289195"/>
            <a:ext cx="286800" cy="876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89" name="Google Shape;89;p17"/>
          <p:cNvSpPr/>
          <p:nvPr/>
        </p:nvSpPr>
        <p:spPr>
          <a:xfrm>
            <a:off x="2078210" y="1798840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0" name="Google Shape;90;p17"/>
          <p:cNvSpPr txBox="1"/>
          <p:nvPr/>
        </p:nvSpPr>
        <p:spPr>
          <a:xfrm>
            <a:off x="1703349" y="1235549"/>
            <a:ext cx="904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Qual é a velocidade contratada?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748536" y="1305358"/>
            <a:ext cx="1742400" cy="36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 de velocidade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748536" y="1627272"/>
            <a:ext cx="17424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221124" y="2372361"/>
            <a:ext cx="76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7"/>
          <p:cNvSpPr/>
          <p:nvPr/>
        </p:nvSpPr>
        <p:spPr>
          <a:xfrm>
            <a:off x="4853783" y="1793115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5" name="Google Shape;95;p17"/>
          <p:cNvSpPr txBox="1"/>
          <p:nvPr/>
        </p:nvSpPr>
        <p:spPr>
          <a:xfrm>
            <a:off x="4611222" y="1409193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6" name="Google Shape;96;p17"/>
          <p:cNvCxnSpPr>
            <a:stCxn id="89" idx="3"/>
            <a:endCxn id="94" idx="1"/>
          </p:cNvCxnSpPr>
          <p:nvPr/>
        </p:nvCxnSpPr>
        <p:spPr>
          <a:xfrm rot="10800000" flipH="1">
            <a:off x="2233310" y="1865290"/>
            <a:ext cx="2620500" cy="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7"/>
          <p:cNvSpPr txBox="1"/>
          <p:nvPr/>
        </p:nvSpPr>
        <p:spPr>
          <a:xfrm>
            <a:off x="5219309" y="1627283"/>
            <a:ext cx="64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98" name="Google Shape;98;p17"/>
          <p:cNvCxnSpPr>
            <a:stCxn id="94" idx="3"/>
            <a:endCxn id="99" idx="1"/>
          </p:cNvCxnSpPr>
          <p:nvPr/>
        </p:nvCxnSpPr>
        <p:spPr>
          <a:xfrm>
            <a:off x="5008883" y="1865265"/>
            <a:ext cx="26058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7"/>
          <p:cNvCxnSpPr>
            <a:stCxn id="94" idx="2"/>
            <a:endCxn id="101" idx="1"/>
          </p:cNvCxnSpPr>
          <p:nvPr/>
        </p:nvCxnSpPr>
        <p:spPr>
          <a:xfrm rot="16200000" flipH="1">
            <a:off x="6090083" y="778665"/>
            <a:ext cx="366000" cy="26835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2" name="Google Shape;102;p17"/>
          <p:cNvSpPr txBox="1"/>
          <p:nvPr/>
        </p:nvSpPr>
        <p:spPr>
          <a:xfrm>
            <a:off x="5219309" y="2109883"/>
            <a:ext cx="64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101184" y="2675441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4" name="Google Shape;104;p17"/>
          <p:cNvSpPr txBox="1"/>
          <p:nvPr/>
        </p:nvSpPr>
        <p:spPr>
          <a:xfrm>
            <a:off x="2858623" y="2291519"/>
            <a:ext cx="640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WiFi?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4381110" y="2509609"/>
            <a:ext cx="64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Não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06" name="Google Shape;106;p17"/>
          <p:cNvCxnSpPr>
            <a:cxnSpLocks/>
            <a:stCxn id="103" idx="3"/>
            <a:endCxn id="107" idx="1"/>
          </p:cNvCxnSpPr>
          <p:nvPr/>
        </p:nvCxnSpPr>
        <p:spPr>
          <a:xfrm>
            <a:off x="3256284" y="2747591"/>
            <a:ext cx="4358400" cy="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p17"/>
          <p:cNvCxnSpPr>
            <a:stCxn id="103" idx="2"/>
            <a:endCxn id="109" idx="1"/>
          </p:cNvCxnSpPr>
          <p:nvPr/>
        </p:nvCxnSpPr>
        <p:spPr>
          <a:xfrm rot="16200000" flipH="1">
            <a:off x="3246534" y="2751941"/>
            <a:ext cx="534000" cy="6696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0" name="Google Shape;110;p17"/>
          <p:cNvSpPr txBox="1"/>
          <p:nvPr/>
        </p:nvSpPr>
        <p:spPr>
          <a:xfrm>
            <a:off x="3256260" y="3135572"/>
            <a:ext cx="6402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Sim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1" name="Google Shape;111;p17"/>
          <p:cNvCxnSpPr>
            <a:stCxn id="89" idx="2"/>
            <a:endCxn id="103" idx="1"/>
          </p:cNvCxnSpPr>
          <p:nvPr/>
        </p:nvCxnSpPr>
        <p:spPr>
          <a:xfrm rot="16200000" flipH="1">
            <a:off x="2226110" y="1872790"/>
            <a:ext cx="804600" cy="9453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9" name="Google Shape;109;p17"/>
          <p:cNvSpPr/>
          <p:nvPr/>
        </p:nvSpPr>
        <p:spPr>
          <a:xfrm>
            <a:off x="3848408" y="3281476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2" name="Google Shape;112;p17"/>
          <p:cNvSpPr txBox="1"/>
          <p:nvPr/>
        </p:nvSpPr>
        <p:spPr>
          <a:xfrm>
            <a:off x="3516373" y="2897554"/>
            <a:ext cx="8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WiFi está adequado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444129" y="2977546"/>
            <a:ext cx="97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Sem informação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inadequado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054729" y="3667352"/>
            <a:ext cx="1143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WiFi adequado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5353357" y="3885466"/>
            <a:ext cx="155100" cy="144300"/>
          </a:xfrm>
          <a:prstGeom prst="diamond">
            <a:avLst/>
          </a:prstGeom>
          <a:solidFill>
            <a:srgbClr val="FFCC01">
              <a:alpha val="30300"/>
            </a:srgbClr>
          </a:solidFill>
          <a:ln w="9525" cap="flat" cmpd="sng">
            <a:solidFill>
              <a:srgbClr val="FFC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6" name="Google Shape;116;p17"/>
          <p:cNvSpPr txBox="1"/>
          <p:nvPr/>
        </p:nvSpPr>
        <p:spPr>
          <a:xfrm>
            <a:off x="5021321" y="3480273"/>
            <a:ext cx="8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 b="1">
                <a:latin typeface="Raleway"/>
                <a:ea typeface="Raleway"/>
                <a:cs typeface="Raleway"/>
                <a:sym typeface="Raleway"/>
              </a:rPr>
              <a:t>Possui energia?</a:t>
            </a:r>
            <a:endParaRPr sz="9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5867571" y="3660528"/>
            <a:ext cx="13827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Inexistente OU só fóssil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5874446" y="4157152"/>
            <a:ext cx="10758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900">
                <a:latin typeface="Raleway"/>
                <a:ea typeface="Raleway"/>
                <a:cs typeface="Raleway"/>
                <a:sym typeface="Raleway"/>
              </a:rPr>
              <a:t>Energia adequada</a:t>
            </a:r>
            <a:endParaRPr sz="9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19" name="Google Shape;119;p17"/>
          <p:cNvCxnSpPr>
            <a:stCxn id="109" idx="3"/>
            <a:endCxn id="120" idx="1"/>
          </p:cNvCxnSpPr>
          <p:nvPr/>
        </p:nvCxnSpPr>
        <p:spPr>
          <a:xfrm rot="10800000" flipH="1">
            <a:off x="4003508" y="3340726"/>
            <a:ext cx="3611100" cy="1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7"/>
          <p:cNvCxnSpPr>
            <a:stCxn id="109" idx="2"/>
            <a:endCxn id="115" idx="1"/>
          </p:cNvCxnSpPr>
          <p:nvPr/>
        </p:nvCxnSpPr>
        <p:spPr>
          <a:xfrm rot="16200000" flipH="1">
            <a:off x="4373708" y="2978026"/>
            <a:ext cx="531900" cy="14274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7"/>
          <p:cNvCxnSpPr>
            <a:stCxn id="115" idx="2"/>
            <a:endCxn id="123" idx="1"/>
          </p:cNvCxnSpPr>
          <p:nvPr/>
        </p:nvCxnSpPr>
        <p:spPr>
          <a:xfrm rot="16200000" flipH="1">
            <a:off x="6348757" y="3111916"/>
            <a:ext cx="348000" cy="2183700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7"/>
          <p:cNvCxnSpPr>
            <a:stCxn id="115" idx="3"/>
            <a:endCxn id="125" idx="1"/>
          </p:cNvCxnSpPr>
          <p:nvPr/>
        </p:nvCxnSpPr>
        <p:spPr>
          <a:xfrm>
            <a:off x="5508457" y="3957616"/>
            <a:ext cx="2106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7"/>
          <p:cNvSpPr/>
          <p:nvPr/>
        </p:nvSpPr>
        <p:spPr>
          <a:xfrm>
            <a:off x="7614726" y="868417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FE0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Não conectada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7614726" y="1750734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1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7614726" y="2183477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FCFF0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2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7614726" y="2675456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DEFD03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3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614726" y="4257898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00AF50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5</a:t>
            </a:r>
            <a:endParaRPr lang="pt-BR" sz="700" b="1">
              <a:latin typeface="Raleway"/>
              <a:ea typeface="Raleway"/>
              <a:cs typeface="Raleway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7614726" y="3837583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7614726" y="3220687"/>
            <a:ext cx="1240200" cy="240000"/>
          </a:xfrm>
          <a:prstGeom prst="roundRect">
            <a:avLst>
              <a:gd name="adj" fmla="val 16667"/>
            </a:avLst>
          </a:prstGeom>
          <a:solidFill>
            <a:srgbClr val="92D14F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" b="1">
                <a:latin typeface="Raleway"/>
                <a:ea typeface="Raleway"/>
                <a:cs typeface="Raleway"/>
                <a:sym typeface="Raleway"/>
              </a:rPr>
              <a:t>Conectada - Nível 4</a:t>
            </a:r>
            <a:endParaRPr sz="7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3B625FC-A308-882E-CE23-D3CE996FC06B}"/>
              </a:ext>
            </a:extLst>
          </p:cNvPr>
          <p:cNvSpPr txBox="1"/>
          <p:nvPr/>
        </p:nvSpPr>
        <p:spPr>
          <a:xfrm>
            <a:off x="474390" y="3855627"/>
            <a:ext cx="2461260" cy="52322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>
                <a:latin typeface="Raleway"/>
              </a:rPr>
              <a:t>Nivelamento da conectividade de escolas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658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/>
        </p:nvSpPr>
        <p:spPr>
          <a:xfrm>
            <a:off x="85073" y="90832"/>
            <a:ext cx="69000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Indicador - Escolas Conectadas</a:t>
            </a:r>
            <a:endParaRPr sz="1867"/>
          </a:p>
        </p:txBody>
      </p:sp>
      <p:pic>
        <p:nvPicPr>
          <p:cNvPr id="184" name="Google Shape;184;p19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7326" y="4682126"/>
            <a:ext cx="1353574" cy="3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/>
          <p:nvPr/>
        </p:nvSpPr>
        <p:spPr>
          <a:xfrm rot="5400000">
            <a:off x="-1036075" y="2647475"/>
            <a:ext cx="3114000" cy="176100"/>
          </a:xfrm>
          <a:prstGeom prst="roundRect">
            <a:avLst>
              <a:gd name="adj" fmla="val 16667"/>
            </a:avLst>
          </a:prstGeom>
          <a:solidFill>
            <a:srgbClr val="05003A">
              <a:alpha val="2025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6" name="Google Shape;186;p19"/>
          <p:cNvSpPr txBox="1"/>
          <p:nvPr/>
        </p:nvSpPr>
        <p:spPr>
          <a:xfrm>
            <a:off x="1720505" y="842990"/>
            <a:ext cx="32559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INDICADORES POR COMPONENTE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340887" y="2406658"/>
            <a:ext cx="303900" cy="323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88822" y="2437558"/>
            <a:ext cx="9405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Velocidade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673350" y="1968058"/>
            <a:ext cx="3759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Adequada</a:t>
            </a:r>
            <a:endParaRPr lang="pt-PT" sz="800" b="1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Escolas em área de cobertura de fibra: velocidade de pelo menos 1 Mbps/aluno no maior turno (ou profissional para escolas de EI), com mínimo de 50 Mbps por escola</a:t>
            </a:r>
            <a:endParaRPr sz="800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Escolas fora da área de cobertura de fibra: velocidade de pelo menos 20 Mbps por escola</a:t>
            </a:r>
            <a:endParaRPr sz="800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Velocidade inadequada</a:t>
            </a:r>
            <a:endParaRPr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Monitorada, mas não atinge os parâmetros de adequada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 monitorada</a:t>
            </a:r>
            <a:endParaRPr sz="800" b="1">
              <a:latin typeface="Raleway"/>
              <a:ea typeface="Raleway"/>
              <a:cs typeface="Raleway"/>
            </a:endParaRPr>
          </a:p>
        </p:txBody>
      </p:sp>
      <p:sp>
        <p:nvSpPr>
          <p:cNvPr id="190" name="Google Shape;190;p19"/>
          <p:cNvSpPr/>
          <p:nvPr/>
        </p:nvSpPr>
        <p:spPr>
          <a:xfrm>
            <a:off x="368987" y="1419076"/>
            <a:ext cx="303900" cy="323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724913" y="1365226"/>
            <a:ext cx="89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Energia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elétrica</a:t>
            </a: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1673350" y="1226776"/>
            <a:ext cx="3759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Adequado</a:t>
            </a:r>
            <a:endParaRPr lang="pt-PT"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que têm acesso contínuo (pelo menos durante o turno escolar) a energia elétrica suficiente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Não adequado</a:t>
            </a:r>
            <a:endParaRPr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Escolas com energia inexistente ou apenas gerador fóssil</a:t>
            </a:r>
            <a:endParaRPr sz="8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368987" y="3844525"/>
            <a:ext cx="303900" cy="323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732850" y="3706075"/>
            <a:ext cx="896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Distribuição de sinal (wi-fi)</a:t>
            </a:r>
            <a:endParaRPr sz="1100" b="1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1673350" y="3282775"/>
            <a:ext cx="3759600" cy="1692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Solução Wi-fi adequada</a:t>
            </a:r>
            <a:endParaRPr lang="pt-PT" sz="800" b="1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Quanti: possuem quantidade de APs na proporção de 1 AP a cada 2 ambientes; OU</a:t>
            </a:r>
            <a:endParaRPr sz="800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Quali: possuem sinal Wi-Fi em todas as salas E a rede não cai quando uma turma inteira se conecta ao mesmo tempo.</a:t>
            </a:r>
            <a:endParaRPr sz="800">
              <a:latin typeface="Raleway"/>
              <a:ea typeface="Raleway"/>
              <a:cs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Solução Wi-fi inadequada</a:t>
            </a:r>
            <a:endParaRPr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Possui wi-fi, mas não atinge os parâmetros de adequada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Sem Wi-fi</a:t>
            </a:r>
            <a:endParaRPr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 respondeu que não possui Wi-fi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177800" lvl="0" algn="l" rtl="0">
              <a:spcBef>
                <a:spcPts val="0"/>
              </a:spcBef>
              <a:spcAft>
                <a:spcPts val="0"/>
              </a:spcAft>
              <a:buSzPts val="800"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Informações insuficientes</a:t>
            </a:r>
            <a:endParaRPr sz="800" b="1">
              <a:latin typeface="Raleway"/>
              <a:ea typeface="Raleway"/>
              <a:cs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Não respondeu o PDDE ou respostas incompletas</a:t>
            </a:r>
          </a:p>
          <a:p>
            <a:endParaRPr lang="pt-BR" sz="800">
              <a:latin typeface="Raleway"/>
              <a:ea typeface="Raleway"/>
              <a:cs typeface="Raleway"/>
            </a:endParaRPr>
          </a:p>
          <a:p>
            <a:r>
              <a:rPr lang="pt-BR" sz="800">
                <a:latin typeface="Raleway"/>
                <a:ea typeface="Raleway"/>
                <a:cs typeface="Raleway"/>
              </a:rPr>
              <a:t>Parâmetro poderá ser flexibilizado para escolas exclusivamente da EI. </a:t>
            </a:r>
          </a:p>
        </p:txBody>
      </p:sp>
      <p:sp>
        <p:nvSpPr>
          <p:cNvPr id="196" name="Google Shape;196;p19"/>
          <p:cNvSpPr txBox="1"/>
          <p:nvPr/>
        </p:nvSpPr>
        <p:spPr>
          <a:xfrm>
            <a:off x="6877034" y="570063"/>
            <a:ext cx="1744800" cy="60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 DOS DADOS</a:t>
            </a:r>
            <a:r>
              <a:rPr lang="pt-BR" sz="1100" b="1">
                <a:latin typeface="Raleway"/>
                <a:ea typeface="Raleway"/>
                <a:cs typeface="Raleway"/>
                <a:sym typeface="Raleway"/>
              </a:rPr>
              <a:t> PARA MONITORAMENTO</a:t>
            </a: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1" i="0" u="none" strike="noStrike" cap="none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97" name="Google Shape;197;p19"/>
          <p:cNvCxnSpPr/>
          <p:nvPr/>
        </p:nvCxnSpPr>
        <p:spPr>
          <a:xfrm>
            <a:off x="1730423" y="1205002"/>
            <a:ext cx="70176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19"/>
          <p:cNvSpPr txBox="1"/>
          <p:nvPr/>
        </p:nvSpPr>
        <p:spPr>
          <a:xfrm>
            <a:off x="5612203" y="842990"/>
            <a:ext cx="1191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11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BASELINE</a:t>
            </a:r>
            <a:endParaRPr sz="1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5612203" y="2091208"/>
            <a:ext cx="11742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Medidor do Nic.br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, PDDE, PBLE, ENEC, Projeto Gape (piloto)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 Censo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Escolar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31/12/2023</a:t>
            </a:r>
            <a:endParaRPr sz="800"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5612203" y="1411426"/>
            <a:ext cx="1174200" cy="338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2022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5612203" y="3590575"/>
            <a:ext cx="1174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 e Censo Escolar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Data de corte: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Dez-2023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Obs: Sem diagnóstico das escolas Federais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6877034" y="1349926"/>
            <a:ext cx="1704300" cy="461700"/>
          </a:xfrm>
          <a:prstGeom prst="rect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Censo Escolar 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6877034" y="2337508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latin typeface="Raleway"/>
                <a:ea typeface="Raleway"/>
                <a:cs typeface="Raleway"/>
                <a:sym typeface="Raleway"/>
              </a:rPr>
              <a:t>Mensal</a:t>
            </a: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Medidor do Nic.br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políticas federais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6877034" y="3775375"/>
            <a:ext cx="1704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spAutoFit/>
          </a:bodyPr>
          <a:lstStyle>
            <a:defPPr>
              <a:defRPr lang="pt-BR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Anual: </a:t>
            </a:r>
            <a:r>
              <a:rPr lang="pt-BR" sz="800">
                <a:latin typeface="Raleway"/>
                <a:ea typeface="Raleway"/>
                <a:cs typeface="Raleway"/>
                <a:sym typeface="Raleway"/>
              </a:rPr>
              <a:t>PDDE e Censo Escolar</a:t>
            </a:r>
            <a:endParaRPr sz="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8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Bimestral: </a:t>
            </a:r>
            <a:r>
              <a:rPr lang="pt-BR" sz="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Monitoramento das outras políticas federais</a:t>
            </a:r>
            <a:endParaRPr sz="80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05" name="Google Shape;205;p19"/>
          <p:cNvCxnSpPr/>
          <p:nvPr/>
        </p:nvCxnSpPr>
        <p:spPr>
          <a:xfrm>
            <a:off x="1786055" y="1951440"/>
            <a:ext cx="70176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06" name="Google Shape;206;p19"/>
          <p:cNvCxnSpPr/>
          <p:nvPr/>
        </p:nvCxnSpPr>
        <p:spPr>
          <a:xfrm>
            <a:off x="1786055" y="3223466"/>
            <a:ext cx="7017600" cy="510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dash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02033420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5" ma:contentTypeDescription="Crie um novo documento." ma:contentTypeScope="" ma:versionID="fa0d96b24bff7c8ffa4b96f25d628378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80cb3e078b5e8ed7a714fb8c2a23f78b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80ff3c58-4555-4b7e-8115-1f39b2549fd1" xsi:nil="true"/>
    <SharedWithUsers xmlns="fafe921d-bf2e-4fde-a3a2-15508058d867">
      <UserInfo>
        <DisplayName>Anita Gea Martinez Stefani (SEB/DAGE/MEC)</DisplayName>
        <AccountId>39</AccountId>
        <AccountType/>
      </UserInfo>
      <UserInfo>
        <DisplayName>Barbara Bacellar Rodrigues de Godoy</DisplayName>
        <AccountId>63</AccountId>
        <AccountType/>
      </UserInfo>
      <UserInfo>
        <DisplayName>Eduardo Heck de Sa  ( CGTI/SEB/MEC )</DisplayName>
        <AccountId>61</AccountId>
        <AccountType/>
      </UserInfo>
    </SharedWithUsers>
    <lcf76f155ced4ddcb4097134ff3c332f xmlns="80ff3c58-4555-4b7e-8115-1f39b2549fd1">
      <Terms xmlns="http://schemas.microsoft.com/office/infopath/2007/PartnerControls"/>
    </lcf76f155ced4ddcb4097134ff3c332f>
    <TaxCatchAll xmlns="fafe921d-bf2e-4fde-a3a2-15508058d867" xsi:nil="true"/>
  </documentManagement>
</p:properties>
</file>

<file path=customXml/itemProps1.xml><?xml version="1.0" encoding="utf-8"?>
<ds:datastoreItem xmlns:ds="http://schemas.openxmlformats.org/officeDocument/2006/customXml" ds:itemID="{79D5C103-ABF1-4A61-92B4-BF4E4EFE4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AF67C-8896-4421-B623-D304C36AB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f3c58-4555-4b7e-8115-1f39b2549fd1"/>
    <ds:schemaRef ds:uri="fafe921d-bf2e-4fde-a3a2-15508058d8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694F2-2E80-4471-B187-D14D0C6AAA07}">
  <ds:schemaRefs>
    <ds:schemaRef ds:uri="http://purl.org/dc/elements/1.1/"/>
    <ds:schemaRef ds:uri="fafe921d-bf2e-4fde-a3a2-15508058d867"/>
    <ds:schemaRef ds:uri="80ff3c58-4555-4b7e-8115-1f39b2549fd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2818</Words>
  <Application>Microsoft Office PowerPoint</Application>
  <PresentationFormat>Apresentação no Ecrã (16:9)</PresentationFormat>
  <Paragraphs>529</Paragraphs>
  <Slides>27</Slides>
  <Notes>27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28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Ungari Dal Fabbro (CGTI/SEB)</dc:creator>
  <cp:lastModifiedBy>Guilherme França Corrêa - (CGTI/SEB/UNESCO)</cp:lastModifiedBy>
  <cp:revision>4</cp:revision>
  <dcterms:modified xsi:type="dcterms:W3CDTF">2025-11-05T17:36:41Z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0x010100F0CE11E70B97DB4AA2EF45C6AD8CE673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{"FileActivityType":"8","FileActivityTimeStamp":"2023-12-18T12:46:51.567Z","FileActivityUsersOnPage":[{"DisplayName":"Ana Ungari Dal Fabbro (CGTI/SEB)","Id":"anafabbro@mec.gov.br"}],"FileActivityNavigationId":null}</vt:lpwstr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