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3FD_A19FEE3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4"/>
  </p:sldMasterIdLst>
  <p:notesMasterIdLst>
    <p:notesMasterId r:id="rId41"/>
  </p:notesMasterIdLst>
  <p:sldIdLst>
    <p:sldId id="265" r:id="rId5"/>
    <p:sldId id="945" r:id="rId6"/>
    <p:sldId id="1035" r:id="rId7"/>
    <p:sldId id="923" r:id="rId8"/>
    <p:sldId id="1007" r:id="rId9"/>
    <p:sldId id="1021" r:id="rId10"/>
    <p:sldId id="1022" r:id="rId11"/>
    <p:sldId id="1023" r:id="rId12"/>
    <p:sldId id="1034" r:id="rId13"/>
    <p:sldId id="1024" r:id="rId14"/>
    <p:sldId id="907" r:id="rId15"/>
    <p:sldId id="914" r:id="rId16"/>
    <p:sldId id="1025" r:id="rId17"/>
    <p:sldId id="886" r:id="rId18"/>
    <p:sldId id="301" r:id="rId19"/>
    <p:sldId id="267" r:id="rId20"/>
    <p:sldId id="268" r:id="rId21"/>
    <p:sldId id="269" r:id="rId22"/>
    <p:sldId id="915" r:id="rId23"/>
    <p:sldId id="270" r:id="rId24"/>
    <p:sldId id="921" r:id="rId25"/>
    <p:sldId id="918" r:id="rId26"/>
    <p:sldId id="913" r:id="rId27"/>
    <p:sldId id="919" r:id="rId28"/>
    <p:sldId id="1027" r:id="rId29"/>
    <p:sldId id="1028" r:id="rId30"/>
    <p:sldId id="1032" r:id="rId31"/>
    <p:sldId id="1031" r:id="rId32"/>
    <p:sldId id="1033" r:id="rId33"/>
    <p:sldId id="1008" r:id="rId34"/>
    <p:sldId id="1011" r:id="rId35"/>
    <p:sldId id="1013" r:id="rId36"/>
    <p:sldId id="1014" r:id="rId37"/>
    <p:sldId id="1019" r:id="rId38"/>
    <p:sldId id="1020" r:id="rId39"/>
    <p:sldId id="272" r:id="rId40"/>
  </p:sldIdLst>
  <p:sldSz cx="9144000" cy="5143500" type="screen16x9"/>
  <p:notesSz cx="6858000" cy="9144000"/>
  <p:embeddedFontLst>
    <p:embeddedFont>
      <p:font typeface="Comfortaa" panose="020B0604020202020204" charset="0"/>
      <p:regular r:id="rId42"/>
      <p:bold r:id="rId43"/>
    </p:embeddedFont>
    <p:embeddedFont>
      <p:font typeface="Raleway" pitchFamily="2" charset="0"/>
      <p:regular r:id="rId44"/>
      <p:bold r:id="rId45"/>
      <p:italic r:id="rId46"/>
      <p:boldItalic r:id="rId47"/>
    </p:embeddedFont>
    <p:embeddedFont>
      <p:font typeface="Raleway Black" pitchFamily="2" charset="0"/>
      <p:bold r:id="rId48"/>
      <p:italic r:id="rId49"/>
      <p:boldItalic r:id="rId50"/>
    </p:embeddedFont>
    <p:embeddedFont>
      <p:font typeface="Raleway Medium" pitchFamily="2" charset="0"/>
      <p:regular r:id="rId51"/>
      <p: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E42B06-0E59-7B69-BD3F-B6998F54E467}" name="Ana Ungari Dal Fabbro (CGTI/SEB)" initials="AD" userId="S::anafabbro@mec.gov.br::f4c495dc-c6fc-4d45-abc8-a9206bcef4e6" providerId="AD"/>
  <p188:author id="{1D297208-C771-22EF-7322-EC3DBA168642}" name="Eduardo Duarte Sr" initials="ED" userId="S::eduardox@stanford.edu::2d0b10d1-a1a3-480d-86f2-62eb9439299a" providerId="AD"/>
  <p188:author id="{B55D1610-FE6D-4300-F26A-915973E8AE13}" name="Eduardo Heck de Sa  ( CGTI/SEB/MEC )" initials="" userId="S::Eduardosa@mec.gov.br::4bf3dd55-3a8d-43b8-b7b3-a66e1bbd4c91" providerId="AD"/>
  <p188:author id="{B02B085A-07C7-C26F-DAFF-4F38EC80D93C}" name="Eduardo Heck de Sa  ( CGTI/SEB/MEC )" initials="E)" userId="S::eduardosa@mec.gov.br::4bf3dd55-3a8d-43b8-b7b3-a66e1bbd4c91" providerId="AD"/>
  <p188:author id="{EF303E6B-EC8F-E33F-F37F-501E0DE76350}" name="Barbara Bacellar Rodrigues de Godoy" initials="BG" userId="S::barbaragodoy@mec.gov.br::d16495ed-511c-4138-bb40-58cf2832c37b" providerId="AD"/>
  <p188:author id="{D7DEE4B0-44EE-5D1B-DA70-D6A1B9EB8F27}" name="Thaísa Cavalcanti Pereira(SEB/DAGE/OEI)" initials="TP" userId="S::thaisapereira@mec.gov.br::0438b26f-0ded-48d3-94af-d266f9c0ef6d" providerId="AD"/>
  <p188:author id="{41CF19B7-2FEF-D918-9A66-EE17246894BA}" name="Pedro Rodrigues dos Santos (SEB/DAGE/UNESCO)" initials="" userId="S::pedrorsantos@mec.gov.br::658052de-f7a1-4fed-a7f3-4feb1baa65b6" providerId="AD"/>
  <p188:author id="{E9C302DE-9D3D-709B-F244-DC6B27B633BA}" name="Thaísa Cavalcanti Pereira(SEB/DAGE/OEI)" initials="" userId="S::ThaisaPereira@mec.gov.br::0438b26f-0ded-48d3-94af-d266f9c0ef6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ana Figueired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EAE"/>
    <a:srgbClr val="0000FF"/>
    <a:srgbClr val="FFCF00"/>
    <a:srgbClr val="00CF00"/>
    <a:srgbClr val="D4F7D4"/>
    <a:srgbClr val="60E160"/>
    <a:srgbClr val="3AD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FD0341-658B-4BD5-9250-376AA768F0C8}">
  <a:tblStyle styleId="{84FD0341-658B-4BD5-9250-376AA768F0C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4.fntdata"/><Relationship Id="rId53" Type="http://schemas.openxmlformats.org/officeDocument/2006/relationships/commentAuthors" Target="commentAuthors.xml"/><Relationship Id="rId58" Type="http://schemas.microsoft.com/office/2018/10/relationships/authors" Target="author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10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5.fntdata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8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comments/modernComment_3FD_A19FEE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9629BDF-CC97-4767-9D92-7DC7D0315FEE}" authorId="{EF303E6B-EC8F-E33F-F37F-501E0DE76350}" status="resolved" created="2024-02-07T11:54:18.66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9475811" sldId="1021"/>
      <ac:spMk id="3" creationId="{5A5C878C-9C3E-90C7-831B-558F8FC73C85}"/>
      <ac:txMk cp="0">
        <ac:context len="33" hash="506177973"/>
      </ac:txMk>
    </ac:txMkLst>
    <p188:pos x="3767070" y="1376429"/>
    <p188:txBody>
      <a:bodyPr/>
      <a:lstStyle/>
      <a:p>
        <a:r>
          <a:rPr lang="pt-BR"/>
          <a:t>[@Eduardo Heck de Sa  ( CGTI/SEB/MEC )] você pode ajustar nos slides os marcos de cada política e o orçamento disponível, por favor? Aparentemente tem essa informação em uma apresentação que ja foi feita para a Casa Civil.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37553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353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A2A389DF-3A07-D7CF-6C0B-EB81E3A2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91058C12-59B0-1D59-AF3D-5BB0A8CEEA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23E38EA3-2941-D1D7-C585-31E507A62B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9946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/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991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6F1FA76D-2495-1402-8730-2B911D498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>
            <a:extLst>
              <a:ext uri="{FF2B5EF4-FFF2-40B4-BE49-F238E27FC236}">
                <a16:creationId xmlns:a16="http://schemas.microsoft.com/office/drawing/2014/main" id="{DB51983D-45BD-EA3A-7FD5-8853649DEB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>
            <a:extLst>
              <a:ext uri="{FF2B5EF4-FFF2-40B4-BE49-F238E27FC236}">
                <a16:creationId xmlns:a16="http://schemas.microsoft.com/office/drawing/2014/main" id="{2351DC96-CAAC-DB26-EE4D-427A8792A8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054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09682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/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7890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7796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90edce9b21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6" name="Google Shape;156;g290edce9b2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90edce9b21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6" name="Google Shape;176;g290edce9b21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e8646bb38d_1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6" name="Google Shape;196;g1e8646bb38d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4E9853E7-75CA-47B3-A349-CEB910084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>
            <a:extLst>
              <a:ext uri="{FF2B5EF4-FFF2-40B4-BE49-F238E27FC236}">
                <a16:creationId xmlns:a16="http://schemas.microsoft.com/office/drawing/2014/main" id="{A7C94D97-11CE-12FC-E702-0AB32314AA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>
            <a:extLst>
              <a:ext uri="{FF2B5EF4-FFF2-40B4-BE49-F238E27FC236}">
                <a16:creationId xmlns:a16="http://schemas.microsoft.com/office/drawing/2014/main" id="{CFEB4F44-A677-3699-6FB0-4ECA8C7877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65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093D84AC-C6DF-7FB9-01DD-219D81EEC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>
            <a:extLst>
              <a:ext uri="{FF2B5EF4-FFF2-40B4-BE49-F238E27FC236}">
                <a16:creationId xmlns:a16="http://schemas.microsoft.com/office/drawing/2014/main" id="{A392CF95-DF04-47D7-38A3-FCB894AF48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>
            <a:extLst>
              <a:ext uri="{FF2B5EF4-FFF2-40B4-BE49-F238E27FC236}">
                <a16:creationId xmlns:a16="http://schemas.microsoft.com/office/drawing/2014/main" id="{976AB5BA-4C1D-CCA4-0327-9A83BFBF77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1723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90edce9b21_0_6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3" name="Google Shape;243;g290edce9b21_0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FEC9E38-B0C0-CB29-D43C-300F19A88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0F2CA414-42EE-7434-D243-A3243FAD88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12C8ECB3-BD69-88E6-C36F-95DAC281D4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2352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274BC0B3-42B9-2DAB-B1F9-C8211839A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>
            <a:extLst>
              <a:ext uri="{FF2B5EF4-FFF2-40B4-BE49-F238E27FC236}">
                <a16:creationId xmlns:a16="http://schemas.microsoft.com/office/drawing/2014/main" id="{C4EC08C6-8968-8A69-BDA1-603D66985C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>
            <a:extLst>
              <a:ext uri="{FF2B5EF4-FFF2-40B4-BE49-F238E27FC236}">
                <a16:creationId xmlns:a16="http://schemas.microsoft.com/office/drawing/2014/main" id="{1C301223-4D39-E2C0-3B3E-8AFBA26C59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1694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FB8948D4-1EB0-96C9-676E-B635AE49C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>
            <a:extLst>
              <a:ext uri="{FF2B5EF4-FFF2-40B4-BE49-F238E27FC236}">
                <a16:creationId xmlns:a16="http://schemas.microsoft.com/office/drawing/2014/main" id="{DBE96351-56B8-91AE-79A5-567DED2A0A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>
            <a:extLst>
              <a:ext uri="{FF2B5EF4-FFF2-40B4-BE49-F238E27FC236}">
                <a16:creationId xmlns:a16="http://schemas.microsoft.com/office/drawing/2014/main" id="{30883428-BCBD-E543-5C26-43471F512E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12425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1e9691af329_0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89" name="Google Shape;589;g1e9691af329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A2A389DF-3A07-D7CF-6C0B-EB81E3A2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91058C12-59B0-1D59-AF3D-5BB0A8CEEA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23E38EA3-2941-D1D7-C585-31E507A62B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8912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04946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441360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379460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77837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093D84AC-C6DF-7FB9-01DD-219D81EEC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>
            <a:extLst>
              <a:ext uri="{FF2B5EF4-FFF2-40B4-BE49-F238E27FC236}">
                <a16:creationId xmlns:a16="http://schemas.microsoft.com/office/drawing/2014/main" id="{A392CF95-DF04-47D7-38A3-FCB894AF48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>
            <a:extLst>
              <a:ext uri="{FF2B5EF4-FFF2-40B4-BE49-F238E27FC236}">
                <a16:creationId xmlns:a16="http://schemas.microsoft.com/office/drawing/2014/main" id="{976AB5BA-4C1D-CCA4-0327-9A83BFBF77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0292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A2A389DF-3A07-D7CF-6C0B-EB81E3A2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91058C12-59B0-1D59-AF3D-5BB0A8CEEA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23E38EA3-2941-D1D7-C585-31E507A62B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16442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FEC9E38-B0C0-CB29-D43C-300F19A88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0F2CA414-42EE-7434-D243-A3243FAD88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12C8ECB3-BD69-88E6-C36F-95DAC281D4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00691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FEC9E38-B0C0-CB29-D43C-300F19A88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0F2CA414-42EE-7434-D243-A3243FAD88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12C8ECB3-BD69-88E6-C36F-95DAC281D4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667194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835305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14316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503784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eb1dc4a040_1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1eb1dc4a040_1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09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A2A389DF-3A07-D7CF-6C0B-EB81E3A2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91058C12-59B0-1D59-AF3D-5BB0A8CEEA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23E38EA3-2941-D1D7-C585-31E507A62B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355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A2A389DF-3A07-D7CF-6C0B-EB81E3A2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91058C12-59B0-1D59-AF3D-5BB0A8CEEA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23E38EA3-2941-D1D7-C585-31E507A62B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77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A2A389DF-3A07-D7CF-6C0B-EB81E3A2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91058C12-59B0-1D59-AF3D-5BB0A8CEEA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23E38EA3-2941-D1D7-C585-31E507A62B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7699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5083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A2A389DF-3A07-D7CF-6C0B-EB81E3A2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91058C12-59B0-1D59-AF3D-5BB0A8CEEA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23E38EA3-2941-D1D7-C585-31E507A62B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8991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5075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 1 1">
  <p:cSld name="TITLE_2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/>
        </p:nvSpPr>
        <p:spPr>
          <a:xfrm>
            <a:off x="107663" y="169388"/>
            <a:ext cx="89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 2 1">
  <p:cSld name="TITLE_3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/>
          <p:nvPr/>
        </p:nvSpPr>
        <p:spPr>
          <a:xfrm>
            <a:off x="107663" y="169388"/>
            <a:ext cx="89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96;p6">
            <a:extLst>
              <a:ext uri="{FF2B5EF4-FFF2-40B4-BE49-F238E27FC236}">
                <a16:creationId xmlns:a16="http://schemas.microsoft.com/office/drawing/2014/main" id="{FB9E88B3-7F0A-43FF-740F-F37FB59F600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10440000">
            <a:off x="7823179" y="3701793"/>
            <a:ext cx="1010205" cy="1149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0B678240-2103-76A7-F252-8242ACB0461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50"/>
            <a:ext cx="1114524" cy="358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137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A3D5E0D-CF93-6C51-9CC5-BEDCFA1BE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BC3A-21C5-4CF6-A133-17D149110984}" type="datetimeFigureOut">
              <a:rPr lang="pt-BR" smtClean="0"/>
              <a:t>05/11/2025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D953400-EC1E-2C69-C2F5-6B97A3B6A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B9A36B7-E5E7-394A-8E12-8ED4DDAD6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AB66-27B7-4C73-9F3D-B012B856AB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63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ecbrasil.sharepoint.com/:f:/r/sites/CGTIDARESEB/Documentos%20Compartilhados/General/1.%20Eixos%20da%20Pol%C3%ADtica/0.ENEC/Comit%C3%AA%20Executivo%20ENEC/1.3%203%C2%AA%20Reuni%C3%A3o%20Ordin%C3%A1ria/Anexos%20para%20Comit%C3%AA?csf=1&amp;web=1&amp;e=cKTlcX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cs.google.com/spreadsheets/d/1shHUn7NOb_6whCQJ3ki0hteBmW0mixZqelb5kAGsjDM/edit#gid=1962576840" TargetMode="Externa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gti@mec.gov.br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ecbrasil.sharepoint.com/:x:/r/sites/CGTIDARESEB/_layouts/15/Doc.aspx?sourcedoc=%7BDDCA260C-3693-4BDE-BAAB-9692126D50F5%7D&amp;file=Confer%25u00eancia%2014.172.xlsx&amp;action=default&amp;mobileredirect=true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3FD_A19FE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" descr="Logotipo,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3913" y="1784745"/>
            <a:ext cx="4744509" cy="1200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" descr="Criança sentada na mesa com computador&#10;&#10;Descrição gerada automaticamente com confiança média"/>
          <p:cNvPicPr preferRelativeResize="0"/>
          <p:nvPr/>
        </p:nvPicPr>
        <p:blipFill rotWithShape="1">
          <a:blip r:embed="rId4">
            <a:alphaModFix/>
          </a:blip>
          <a:srcRect l="36804" t="13124" r="24299" b="-72"/>
          <a:stretch/>
        </p:blipFill>
        <p:spPr>
          <a:xfrm>
            <a:off x="717" y="-95646"/>
            <a:ext cx="3596448" cy="535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7380000">
            <a:off x="3291237" y="4042511"/>
            <a:ext cx="1028064" cy="1158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8040000">
            <a:off x="7504503" y="2856888"/>
            <a:ext cx="1523662" cy="1734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>
          <a:extLst>
            <a:ext uri="{FF2B5EF4-FFF2-40B4-BE49-F238E27FC236}">
              <a16:creationId xmlns:a16="http://schemas.microsoft.com/office/drawing/2014/main" id="{F5A3913D-2853-7541-818E-42E652F77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3;p3">
            <a:extLst>
              <a:ext uri="{FF2B5EF4-FFF2-40B4-BE49-F238E27FC236}">
                <a16:creationId xmlns:a16="http://schemas.microsoft.com/office/drawing/2014/main" id="{5A5C878C-9C3E-90C7-831B-558F8FC73C85}"/>
              </a:ext>
            </a:extLst>
          </p:cNvPr>
          <p:cNvSpPr txBox="1"/>
          <p:nvPr/>
        </p:nvSpPr>
        <p:spPr>
          <a:xfrm>
            <a:off x="-29266" y="1805804"/>
            <a:ext cx="3818438" cy="209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pt-PT" sz="3600">
                <a:solidFill>
                  <a:srgbClr val="434343"/>
                </a:solidFill>
                <a:latin typeface="Raleway Black"/>
              </a:rPr>
              <a:t>Monitoramento da ENEC</a:t>
            </a:r>
          </a:p>
          <a:p>
            <a:pPr algn="r"/>
            <a:endParaRPr lang="pt-BR" sz="1600"/>
          </a:p>
          <a:p>
            <a:pPr algn="r"/>
            <a:endParaRPr lang="pt-BR" sz="3600">
              <a:solidFill>
                <a:srgbClr val="434343"/>
              </a:solidFill>
              <a:latin typeface="Raleway Black"/>
            </a:endParaRPr>
          </a:p>
        </p:txBody>
      </p:sp>
    </p:spTree>
    <p:extLst>
      <p:ext uri="{BB962C8B-B14F-4D97-AF65-F5344CB8AC3E}">
        <p14:creationId xmlns:p14="http://schemas.microsoft.com/office/powerpoint/2010/main" val="1242809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"/>
          <p:cNvSpPr/>
          <p:nvPr/>
        </p:nvSpPr>
        <p:spPr>
          <a:xfrm>
            <a:off x="-2113200" y="4137911"/>
            <a:ext cx="1984500" cy="1968600"/>
          </a:xfrm>
          <a:prstGeom prst="ellipse">
            <a:avLst/>
          </a:prstGeom>
          <a:solidFill>
            <a:srgbClr val="FFFFFF">
              <a:alpha val="5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"/>
          <p:cNvSpPr txBox="1"/>
          <p:nvPr/>
        </p:nvSpPr>
        <p:spPr>
          <a:xfrm>
            <a:off x="241555" y="261112"/>
            <a:ext cx="571479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>
                <a:solidFill>
                  <a:srgbClr val="0000FF"/>
                </a:solidFill>
                <a:latin typeface="Raleway Black"/>
              </a:rPr>
              <a:t>Comitê Executivo da ENEC - Decreto Nº 11.713 </a:t>
            </a:r>
          </a:p>
        </p:txBody>
      </p:sp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4F710586-CD33-0AB4-E07F-F7536DE2F9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34;p2">
            <a:extLst>
              <a:ext uri="{FF2B5EF4-FFF2-40B4-BE49-F238E27FC236}">
                <a16:creationId xmlns:a16="http://schemas.microsoft.com/office/drawing/2014/main" id="{2476CE4F-28FA-7C5D-1AE7-460255D8600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640000">
            <a:off x="7718207" y="4685296"/>
            <a:ext cx="1215587" cy="13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03A1EB7-B621-627C-1CD9-89DF27BC3B38}"/>
              </a:ext>
            </a:extLst>
          </p:cNvPr>
          <p:cNvSpPr txBox="1"/>
          <p:nvPr/>
        </p:nvSpPr>
        <p:spPr>
          <a:xfrm>
            <a:off x="323984" y="1128913"/>
            <a:ext cx="8371267" cy="30777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" sz="1200" b="1">
                <a:solidFill>
                  <a:schemeClr val="bg1"/>
                </a:solidFill>
                <a:highlight>
                  <a:srgbClr val="3ADA3A"/>
                </a:highlight>
                <a:latin typeface="Raleway"/>
              </a:rPr>
              <a:t>Art. 6º </a:t>
            </a:r>
            <a:r>
              <a:rPr lang="pt" sz="1200">
                <a:latin typeface="Raleway"/>
              </a:rPr>
              <a:t> Fica instituído o Comitê Executivo da Estratégia Nacional de Escolas Conectadas.</a:t>
            </a:r>
          </a:p>
          <a:p>
            <a:pPr algn="just"/>
            <a:endParaRPr lang="pt" sz="1200">
              <a:latin typeface="Raleway"/>
            </a:endParaRPr>
          </a:p>
          <a:p>
            <a:pPr algn="just"/>
            <a:r>
              <a:rPr lang="pt" sz="1200">
                <a:latin typeface="Raleway"/>
              </a:rPr>
              <a:t>§ 1º  Ao Comitê Executivo compete:</a:t>
            </a:r>
          </a:p>
          <a:p>
            <a:pPr algn="just"/>
            <a:endParaRPr lang="pt" sz="1200">
              <a:latin typeface="Raleway"/>
            </a:endParaRPr>
          </a:p>
          <a:p>
            <a:pPr algn="just"/>
            <a:r>
              <a:rPr lang="pt" sz="1200">
                <a:latin typeface="Raleway"/>
              </a:rPr>
              <a:t>I - articular as políticas, os planos, os programas, as iniciativas e a disponibilização de recursos relacionados à conectividade de estabelecimentos de ensino da rede pública da educação básica;</a:t>
            </a:r>
            <a:endParaRPr lang="pt-BR" sz="1200">
              <a:latin typeface="Raleway"/>
            </a:endParaRPr>
          </a:p>
          <a:p>
            <a:pPr algn="just"/>
            <a:r>
              <a:rPr lang="pt" sz="1200">
                <a:latin typeface="Raleway"/>
              </a:rPr>
              <a:t>II - estabelecer metas para a consecução dos objetivos da Enec;</a:t>
            </a:r>
            <a:endParaRPr lang="pt-BR" sz="1200">
              <a:latin typeface="Raleway"/>
            </a:endParaRPr>
          </a:p>
          <a:p>
            <a:pPr algn="just"/>
            <a:r>
              <a:rPr lang="pt" sz="1200">
                <a:latin typeface="Raleway"/>
              </a:rPr>
              <a:t>III - definir e publicizar parâmetros técnicos para contratação, gestão e manutenção dos serviços de fornecimento de energia elétrica e de acesso à internet;</a:t>
            </a:r>
            <a:endParaRPr lang="pt-BR" sz="1200">
              <a:latin typeface="Raleway"/>
            </a:endParaRPr>
          </a:p>
          <a:p>
            <a:pPr algn="just"/>
            <a:r>
              <a:rPr lang="pt" sz="1200">
                <a:latin typeface="Raleway"/>
              </a:rPr>
              <a:t>IV - definir e publicizar referenciais técnicos sobre a infraestrutura interna para distribuição do sinal de internet nos estabelecimentos de ensino da rede pública da educação básica;</a:t>
            </a:r>
            <a:endParaRPr lang="pt-BR" sz="1200">
              <a:latin typeface="Raleway"/>
            </a:endParaRPr>
          </a:p>
          <a:p>
            <a:pPr algn="just"/>
            <a:r>
              <a:rPr lang="pt" sz="1200">
                <a:latin typeface="Raleway"/>
              </a:rPr>
              <a:t>V - definir critérios e mecanismos de monitoramento da qualidade da conexão nos estabelecimentos de ensino da rede pública da educação básica;</a:t>
            </a:r>
            <a:endParaRPr lang="pt-BR" sz="1200">
              <a:latin typeface="Raleway"/>
            </a:endParaRPr>
          </a:p>
          <a:p>
            <a:pPr algn="just"/>
            <a:r>
              <a:rPr lang="pt" sz="1200" b="1">
                <a:solidFill>
                  <a:schemeClr val="bg1"/>
                </a:solidFill>
                <a:highlight>
                  <a:srgbClr val="3ADA3A"/>
                </a:highlight>
                <a:latin typeface="Raleway"/>
              </a:rPr>
              <a:t>VI - monitorar as iniciativas e avaliar os resultados das ações da Enec; e</a:t>
            </a:r>
            <a:endParaRPr lang="pt-BR" sz="1200" b="1">
              <a:solidFill>
                <a:schemeClr val="bg1"/>
              </a:solidFill>
              <a:highlight>
                <a:srgbClr val="3ADA3A"/>
              </a:highlight>
              <a:latin typeface="Raleway"/>
            </a:endParaRPr>
          </a:p>
          <a:p>
            <a:pPr algn="just"/>
            <a:r>
              <a:rPr lang="pt" sz="1200" b="1">
                <a:solidFill>
                  <a:schemeClr val="bg1"/>
                </a:solidFill>
                <a:highlight>
                  <a:srgbClr val="3ADA3A"/>
                </a:highlight>
                <a:latin typeface="Raleway"/>
              </a:rPr>
              <a:t>VII - monitorar a conectividade de estabelecimentos de ensino da rede pública da educação básica.</a:t>
            </a:r>
            <a:endParaRPr lang="pt-BR" sz="1200" b="1">
              <a:solidFill>
                <a:schemeClr val="bg1"/>
              </a:solidFill>
              <a:highlight>
                <a:srgbClr val="3ADA3A"/>
              </a:highlight>
              <a:latin typeface="Raleway"/>
            </a:endParaRPr>
          </a:p>
          <a:p>
            <a:pPr algn="l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176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A9F0C754-A985-653F-B009-CFD9C4C5F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">
            <a:extLst>
              <a:ext uri="{FF2B5EF4-FFF2-40B4-BE49-F238E27FC236}">
                <a16:creationId xmlns:a16="http://schemas.microsoft.com/office/drawing/2014/main" id="{8B84133A-7247-9761-ED71-FDE500B8645F}"/>
              </a:ext>
            </a:extLst>
          </p:cNvPr>
          <p:cNvSpPr txBox="1"/>
          <p:nvPr/>
        </p:nvSpPr>
        <p:spPr>
          <a:xfrm>
            <a:off x="241555" y="261112"/>
            <a:ext cx="571479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>
                <a:solidFill>
                  <a:srgbClr val="0000FF"/>
                </a:solidFill>
                <a:latin typeface="Raleway Black"/>
              </a:rPr>
              <a:t>Indicadores para o monitoramento da ENEC</a:t>
            </a:r>
          </a:p>
        </p:txBody>
      </p:sp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BCB28AEC-2B67-65A9-395C-0034D1E510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34;p2">
            <a:extLst>
              <a:ext uri="{FF2B5EF4-FFF2-40B4-BE49-F238E27FC236}">
                <a16:creationId xmlns:a16="http://schemas.microsoft.com/office/drawing/2014/main" id="{53E83E3D-4930-8451-034C-2B703CBF8E6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640000">
            <a:off x="7718207" y="4685296"/>
            <a:ext cx="1215587" cy="13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49;p27">
            <a:extLst>
              <a:ext uri="{FF2B5EF4-FFF2-40B4-BE49-F238E27FC236}">
                <a16:creationId xmlns:a16="http://schemas.microsoft.com/office/drawing/2014/main" id="{F7BA3C00-0791-0458-4A94-B20AF03FA64A}"/>
              </a:ext>
            </a:extLst>
          </p:cNvPr>
          <p:cNvSpPr/>
          <p:nvPr/>
        </p:nvSpPr>
        <p:spPr>
          <a:xfrm rot="16200000">
            <a:off x="-432959" y="2066526"/>
            <a:ext cx="1712482" cy="355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latin typeface="Raleway"/>
                <a:ea typeface="Comfortaa"/>
                <a:cs typeface="Comfortaa"/>
                <a:sym typeface="Comfortaa"/>
              </a:rPr>
              <a:t>Indicadores de resultado</a:t>
            </a:r>
            <a:endParaRPr sz="105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7" name="Google Shape;150;p27">
            <a:extLst>
              <a:ext uri="{FF2B5EF4-FFF2-40B4-BE49-F238E27FC236}">
                <a16:creationId xmlns:a16="http://schemas.microsoft.com/office/drawing/2014/main" id="{C35DFA2F-A079-CA81-137D-50C744A288F4}"/>
              </a:ext>
            </a:extLst>
          </p:cNvPr>
          <p:cNvSpPr txBox="1"/>
          <p:nvPr/>
        </p:nvSpPr>
        <p:spPr>
          <a:xfrm>
            <a:off x="698007" y="1380113"/>
            <a:ext cx="3826200" cy="163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Comfortaa"/>
              <a:buChar char="●"/>
            </a:pPr>
            <a:r>
              <a:rPr lang="pt-BR" sz="105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Escolas conectadas</a:t>
            </a:r>
            <a:endParaRPr lang="pt-BR" sz="1050">
              <a:solidFill>
                <a:schemeClr val="accent2"/>
              </a:solidFill>
              <a:latin typeface="Raleway"/>
              <a:ea typeface="Comfortaa"/>
              <a:cs typeface="Comfortaa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Comfortaa"/>
              <a:buChar char="●"/>
            </a:pPr>
            <a:r>
              <a:rPr lang="pt-BR" sz="105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Escolas com energia</a:t>
            </a:r>
            <a:endParaRPr sz="1050">
              <a:solidFill>
                <a:schemeClr val="accent2"/>
              </a:solidFill>
              <a:latin typeface="Raleway"/>
              <a:ea typeface="Comfortaa"/>
              <a:cs typeface="Comfortaa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Comfortaa"/>
              <a:buChar char="●"/>
            </a:pPr>
            <a:r>
              <a:rPr lang="pt-BR" sz="105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Escolas com acesso adequado</a:t>
            </a:r>
            <a:endParaRPr sz="1050">
              <a:solidFill>
                <a:schemeClr val="accent2"/>
              </a:solidFill>
              <a:latin typeface="Raleway"/>
              <a:ea typeface="Comfortaa"/>
              <a:cs typeface="Comfortaa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Comfortaa"/>
              <a:buChar char="●"/>
            </a:pPr>
            <a:r>
              <a:rPr lang="pt-BR" sz="105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Escolas com velocidade adequada</a:t>
            </a:r>
            <a:endParaRPr sz="1050">
              <a:solidFill>
                <a:schemeClr val="accent2"/>
              </a:solidFill>
              <a:latin typeface="Raleway"/>
              <a:ea typeface="Comfortaa"/>
              <a:cs typeface="Comfortaa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Comfortaa"/>
              <a:buChar char="●"/>
            </a:pPr>
            <a:r>
              <a:rPr lang="pt-BR" sz="105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Escolas com rede interna adequada</a:t>
            </a:r>
            <a:endParaRPr sz="1050">
              <a:solidFill>
                <a:schemeClr val="accent2"/>
              </a:solidFill>
              <a:latin typeface="Raleway"/>
              <a:ea typeface="Comfortaa"/>
              <a:cs typeface="Comfortaa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Comfortaa"/>
              <a:buChar char="●"/>
            </a:pPr>
            <a:r>
              <a:rPr lang="pt-BR" sz="105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Escolas com dispositivos em </a:t>
            </a:r>
            <a:r>
              <a:rPr lang="pt-BR" sz="1050" err="1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qtd</a:t>
            </a:r>
            <a:r>
              <a:rPr lang="pt-BR" sz="105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. adequada</a:t>
            </a:r>
            <a:endParaRPr sz="1050">
              <a:solidFill>
                <a:schemeClr val="accent2"/>
              </a:solidFill>
              <a:latin typeface="Raleway"/>
              <a:ea typeface="Comfortaa"/>
              <a:cs typeface="Comfortaa"/>
            </a:endParaRPr>
          </a:p>
        </p:txBody>
      </p:sp>
      <p:sp>
        <p:nvSpPr>
          <p:cNvPr id="28" name="Google Shape;151;p27">
            <a:extLst>
              <a:ext uri="{FF2B5EF4-FFF2-40B4-BE49-F238E27FC236}">
                <a16:creationId xmlns:a16="http://schemas.microsoft.com/office/drawing/2014/main" id="{EDAEA82B-CCB9-8A72-4338-3E7479B65459}"/>
              </a:ext>
            </a:extLst>
          </p:cNvPr>
          <p:cNvSpPr txBox="1"/>
          <p:nvPr/>
        </p:nvSpPr>
        <p:spPr>
          <a:xfrm>
            <a:off x="4773082" y="1380113"/>
            <a:ext cx="3737100" cy="163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92100">
              <a:lnSpc>
                <a:spcPct val="150000"/>
              </a:lnSpc>
              <a:buClr>
                <a:schemeClr val="accent2"/>
              </a:buClr>
              <a:buSzPts val="1000"/>
              <a:buFont typeface="Comfortaa"/>
              <a:buChar char="●"/>
            </a:pPr>
            <a:r>
              <a:rPr lang="pt-BR" sz="1050">
                <a:solidFill>
                  <a:schemeClr val="accent2"/>
                </a:solidFill>
                <a:latin typeface="Raleway"/>
              </a:rPr>
              <a:t>Escolas com energia elétrica (MME)</a:t>
            </a:r>
          </a:p>
          <a:p>
            <a:pPr marL="457200" lvl="0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Comfortaa"/>
              <a:buChar char="●"/>
            </a:pPr>
            <a:r>
              <a:rPr lang="pt-BR" sz="105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Escolas conectadas pela EACE</a:t>
            </a:r>
            <a:endParaRPr sz="1050">
              <a:solidFill>
                <a:schemeClr val="accent2"/>
              </a:solidFill>
              <a:latin typeface="Raleway"/>
              <a:ea typeface="Comfortaa"/>
              <a:cs typeface="Comfortaa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Comfortaa"/>
              <a:buChar char="●"/>
            </a:pPr>
            <a:r>
              <a:rPr lang="pt-BR" sz="105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Escolas conectadas pelo FUST</a:t>
            </a:r>
            <a:endParaRPr sz="1050">
              <a:solidFill>
                <a:schemeClr val="accent2"/>
              </a:solidFill>
              <a:latin typeface="Raleway"/>
              <a:ea typeface="Comfortaa"/>
              <a:cs typeface="Comfortaa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Comfortaa"/>
              <a:buChar char="●"/>
            </a:pPr>
            <a:r>
              <a:rPr lang="pt-BR" sz="105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Escolas conectadas pela PIEC</a:t>
            </a:r>
            <a:endParaRPr sz="1050">
              <a:solidFill>
                <a:schemeClr val="accent2"/>
              </a:solidFill>
              <a:latin typeface="Raleway"/>
              <a:ea typeface="Comfortaa"/>
              <a:cs typeface="Comfortaa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Comfortaa"/>
              <a:buChar char="●"/>
            </a:pPr>
            <a:r>
              <a:rPr lang="pt-BR" sz="105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Escolas conectadas pela Lei 14.172</a:t>
            </a:r>
            <a:endParaRPr sz="1050">
              <a:solidFill>
                <a:schemeClr val="accent2"/>
              </a:solidFill>
              <a:latin typeface="Raleway"/>
              <a:ea typeface="Comfortaa"/>
              <a:cs typeface="Comfortaa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Comfortaa"/>
              <a:buChar char="●"/>
            </a:pPr>
            <a:endParaRPr lang="pt-BR" sz="1050">
              <a:solidFill>
                <a:schemeClr val="accent2"/>
              </a:solidFill>
              <a:latin typeface="Raleway"/>
              <a:ea typeface="Comfortaa"/>
              <a:cs typeface="Comfortaa"/>
            </a:endParaRPr>
          </a:p>
        </p:txBody>
      </p:sp>
      <p:sp>
        <p:nvSpPr>
          <p:cNvPr id="29" name="Google Shape;152;p27">
            <a:extLst>
              <a:ext uri="{FF2B5EF4-FFF2-40B4-BE49-F238E27FC236}">
                <a16:creationId xmlns:a16="http://schemas.microsoft.com/office/drawing/2014/main" id="{A3074352-2DA5-7A6C-6775-1BE32DC3AF71}"/>
              </a:ext>
            </a:extLst>
          </p:cNvPr>
          <p:cNvSpPr/>
          <p:nvPr/>
        </p:nvSpPr>
        <p:spPr>
          <a:xfrm>
            <a:off x="744345" y="951094"/>
            <a:ext cx="3826200" cy="355200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>
                <a:solidFill>
                  <a:srgbClr val="00CF00"/>
                </a:solidFill>
                <a:latin typeface="Raleway"/>
                <a:ea typeface="Comfortaa"/>
                <a:cs typeface="Comfortaa"/>
                <a:sym typeface="Comfortaa"/>
              </a:rPr>
              <a:t>Monitoramento dos Desafios</a:t>
            </a:r>
            <a:endParaRPr sz="1050" b="1">
              <a:solidFill>
                <a:srgbClr val="00CF00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0" name="Google Shape;153;p27">
            <a:extLst>
              <a:ext uri="{FF2B5EF4-FFF2-40B4-BE49-F238E27FC236}">
                <a16:creationId xmlns:a16="http://schemas.microsoft.com/office/drawing/2014/main" id="{E5B98CB1-6A9E-BB77-C846-2FC0F8AB5799}"/>
              </a:ext>
            </a:extLst>
          </p:cNvPr>
          <p:cNvSpPr/>
          <p:nvPr/>
        </p:nvSpPr>
        <p:spPr>
          <a:xfrm>
            <a:off x="4811697" y="951094"/>
            <a:ext cx="3737100" cy="3552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Monitoramento das Políticas Públicas</a:t>
            </a:r>
            <a:endParaRPr sz="1050" b="1">
              <a:solidFill>
                <a:srgbClr val="0000FF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1" name="Google Shape;149;p27">
            <a:extLst>
              <a:ext uri="{FF2B5EF4-FFF2-40B4-BE49-F238E27FC236}">
                <a16:creationId xmlns:a16="http://schemas.microsoft.com/office/drawing/2014/main" id="{9A268FFE-DE7E-986D-8016-6FA689EE87F4}"/>
              </a:ext>
            </a:extLst>
          </p:cNvPr>
          <p:cNvSpPr/>
          <p:nvPr/>
        </p:nvSpPr>
        <p:spPr>
          <a:xfrm rot="16200000">
            <a:off x="-309390" y="3881425"/>
            <a:ext cx="1449900" cy="355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latin typeface="Raleway"/>
                <a:ea typeface="Comfortaa"/>
                <a:cs typeface="Comfortaa"/>
                <a:sym typeface="Comfortaa"/>
              </a:rPr>
              <a:t>Indicadores de processo</a:t>
            </a:r>
            <a:endParaRPr sz="105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2" name="Google Shape;151;p27">
            <a:extLst>
              <a:ext uri="{FF2B5EF4-FFF2-40B4-BE49-F238E27FC236}">
                <a16:creationId xmlns:a16="http://schemas.microsoft.com/office/drawing/2014/main" id="{EF1ED715-7C08-6D2F-4B70-5BB416284F24}"/>
              </a:ext>
            </a:extLst>
          </p:cNvPr>
          <p:cNvSpPr txBox="1"/>
          <p:nvPr/>
        </p:nvSpPr>
        <p:spPr>
          <a:xfrm>
            <a:off x="4773082" y="3334025"/>
            <a:ext cx="3737100" cy="1165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92100">
              <a:lnSpc>
                <a:spcPct val="150000"/>
              </a:lnSpc>
              <a:buClr>
                <a:schemeClr val="accent2"/>
              </a:buClr>
              <a:buSzPts val="1000"/>
              <a:buFont typeface="Comfortaa"/>
              <a:buChar char="●"/>
            </a:pPr>
            <a:r>
              <a:rPr lang="pt-BR" sz="1050">
                <a:solidFill>
                  <a:schemeClr val="accent2"/>
                </a:solidFill>
                <a:latin typeface="Raleway"/>
              </a:rPr>
              <a:t>Etapas macro de implementação da política </a:t>
            </a:r>
          </a:p>
          <a:p>
            <a:pPr marL="457200" indent="-292100">
              <a:lnSpc>
                <a:spcPct val="150000"/>
              </a:lnSpc>
              <a:buClr>
                <a:schemeClr val="accent2"/>
              </a:buClr>
              <a:buSzPts val="1000"/>
              <a:buFont typeface="Comfortaa"/>
              <a:buChar char="●"/>
            </a:pPr>
            <a:r>
              <a:rPr lang="pt-BR" sz="1050">
                <a:solidFill>
                  <a:schemeClr val="accent2"/>
                </a:solidFill>
                <a:latin typeface="Raleway"/>
                <a:ea typeface="Comfortaa"/>
              </a:rPr>
              <a:t>Etapas de implementação da política desagregado por escola</a:t>
            </a:r>
          </a:p>
          <a:p>
            <a:pPr marL="457200" indent="-292100">
              <a:lnSpc>
                <a:spcPct val="150000"/>
              </a:lnSpc>
              <a:buClr>
                <a:schemeClr val="accent2"/>
              </a:buClr>
              <a:buSzPts val="1000"/>
              <a:buFont typeface="Comfortaa"/>
              <a:buChar char="●"/>
            </a:pPr>
            <a:r>
              <a:rPr lang="pt-BR" sz="1050">
                <a:solidFill>
                  <a:schemeClr val="accent2"/>
                </a:solidFill>
                <a:latin typeface="Raleway"/>
              </a:rPr>
              <a:t>Execução dos recursos</a:t>
            </a:r>
          </a:p>
        </p:txBody>
      </p:sp>
    </p:spTree>
    <p:extLst>
      <p:ext uri="{BB962C8B-B14F-4D97-AF65-F5344CB8AC3E}">
        <p14:creationId xmlns:p14="http://schemas.microsoft.com/office/powerpoint/2010/main" val="2541837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36">
            <a:extLst>
              <a:ext uri="{FF2B5EF4-FFF2-40B4-BE49-F238E27FC236}">
                <a16:creationId xmlns:a16="http://schemas.microsoft.com/office/drawing/2014/main" id="{735A6CBD-EF01-1F64-3AFD-F6F7F49F43A8}"/>
              </a:ext>
            </a:extLst>
          </p:cNvPr>
          <p:cNvSpPr txBox="1"/>
          <p:nvPr/>
        </p:nvSpPr>
        <p:spPr>
          <a:xfrm>
            <a:off x="210191" y="205354"/>
            <a:ext cx="6877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buClr>
                <a:prstClr val="black"/>
              </a:buClr>
              <a:buSzPts val="1100"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Raleway Black"/>
              </a:rPr>
              <a:t>Proposta de deliberação</a:t>
            </a:r>
            <a:endParaRPr lang="pt-BR" sz="1800" b="1">
              <a:solidFill>
                <a:srgbClr val="0000FF"/>
              </a:solidFill>
              <a:latin typeface="Raleway Black"/>
              <a:sym typeface="Raleway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9AFB078-F825-9B11-B6E8-84102C3CAE9F}"/>
              </a:ext>
            </a:extLst>
          </p:cNvPr>
          <p:cNvSpPr txBox="1"/>
          <p:nvPr/>
        </p:nvSpPr>
        <p:spPr>
          <a:xfrm>
            <a:off x="662940" y="1036320"/>
            <a:ext cx="781812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algn="just">
              <a:buChar char="•"/>
            </a:pPr>
            <a:r>
              <a:rPr lang="pt-BR" sz="1600">
                <a:solidFill>
                  <a:schemeClr val="tx1"/>
                </a:solidFill>
                <a:latin typeface="Raleway Medium"/>
                <a:ea typeface="Calibri"/>
                <a:cs typeface="Calibri"/>
              </a:rPr>
              <a:t>Delibera-se a aprovação do </a:t>
            </a:r>
            <a:r>
              <a:rPr lang="pt-BR" sz="1600">
                <a:solidFill>
                  <a:schemeClr val="tx1"/>
                </a:solidFill>
                <a:latin typeface="Raleway Medium"/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modelo</a:t>
            </a:r>
            <a:r>
              <a:rPr lang="pt-BR" sz="1600">
                <a:solidFill>
                  <a:schemeClr val="tx1"/>
                </a:solidFill>
                <a:latin typeface="Raleway Medium"/>
                <a:ea typeface="Calibri"/>
                <a:cs typeface="Calibri"/>
              </a:rPr>
              <a:t> de monitoramento (conforme e-mail enviado em 08/04) e a frequência </a:t>
            </a:r>
            <a:r>
              <a:rPr lang="pt-BR" sz="1600">
                <a:solidFill>
                  <a:schemeClr val="tx1"/>
                </a:solidFill>
                <a:highlight>
                  <a:srgbClr val="FFFF00"/>
                </a:highlight>
                <a:latin typeface="Raleway Medium"/>
                <a:ea typeface="Calibri"/>
                <a:cs typeface="Calibri"/>
              </a:rPr>
              <a:t>bimestral</a:t>
            </a:r>
            <a:r>
              <a:rPr lang="pt-BR" sz="1600">
                <a:solidFill>
                  <a:schemeClr val="tx1"/>
                </a:solidFill>
                <a:latin typeface="Raleway Medium"/>
                <a:ea typeface="Calibri"/>
                <a:cs typeface="Calibri"/>
              </a:rPr>
              <a:t> de envio das planilhas preenchidas na próxima reunião do Comitê Executivo da ENEC.  </a:t>
            </a:r>
            <a:endParaRPr lang="pt-PT" sz="1600">
              <a:solidFill>
                <a:schemeClr val="tx1"/>
              </a:solidFill>
              <a:latin typeface="Raleway Medium"/>
            </a:endParaRPr>
          </a:p>
          <a:p>
            <a:pPr marL="171450" indent="-171450" algn="just">
              <a:buChar char="•"/>
            </a:pPr>
            <a:endParaRPr lang="pt-BR" sz="1600">
              <a:solidFill>
                <a:schemeClr val="tx1"/>
              </a:solidFill>
              <a:latin typeface="Raleway Medium"/>
              <a:ea typeface="Calibri"/>
              <a:cs typeface="Calibri"/>
            </a:endParaRPr>
          </a:p>
          <a:p>
            <a:pPr marL="171450" indent="-171450" algn="just">
              <a:buChar char="•"/>
            </a:pPr>
            <a:r>
              <a:rPr lang="pt-BR" sz="1600">
                <a:solidFill>
                  <a:schemeClr val="tx1"/>
                </a:solidFill>
                <a:latin typeface="Raleway Medium"/>
                <a:ea typeface="Calibri"/>
                <a:cs typeface="Calibri"/>
              </a:rPr>
              <a:t>Delibera-se que as seguintes instituições enviarão os relatórios das respectivas políticas. </a:t>
            </a:r>
          </a:p>
          <a:p>
            <a:pPr marL="171450" indent="-171450" algn="just">
              <a:buChar char="•"/>
            </a:pPr>
            <a:endParaRPr lang="pt-BR" sz="1600">
              <a:solidFill>
                <a:schemeClr val="tx1"/>
              </a:solidFill>
              <a:latin typeface="Raleway Medium"/>
              <a:ea typeface="Calibri"/>
              <a:cs typeface="Calibri"/>
            </a:endParaRPr>
          </a:p>
          <a:p>
            <a:pPr marL="171450" indent="-171450" algn="just">
              <a:buChar char="•"/>
            </a:pPr>
            <a:r>
              <a:rPr lang="pt-BR" sz="1600">
                <a:solidFill>
                  <a:schemeClr val="tx1"/>
                </a:solidFill>
                <a:latin typeface="Raleway Medium"/>
                <a:ea typeface="Calibri"/>
                <a:cs typeface="Calibri"/>
              </a:rPr>
              <a:t>Delibera-se que</a:t>
            </a:r>
            <a:r>
              <a:rPr lang="pt-BR" sz="1600">
                <a:solidFill>
                  <a:schemeClr val="tx1"/>
                </a:solidFill>
                <a:latin typeface="Raleway Medium"/>
                <a:ea typeface="Calibri"/>
                <a:cs typeface="Calibri"/>
                <a:sym typeface="Symbol"/>
              </a:rPr>
              <a:t> o </a:t>
            </a:r>
            <a:r>
              <a:rPr lang="pt-BR" sz="1600">
                <a:solidFill>
                  <a:schemeClr val="tx1"/>
                </a:solidFill>
                <a:latin typeface="Raleway Medium"/>
                <a:ea typeface="Calibri"/>
                <a:cs typeface="Calibri"/>
              </a:rPr>
              <a:t>primeiro envio das planilhas preenchidas terá como prazo </a:t>
            </a:r>
            <a:r>
              <a:rPr lang="pt-BR" sz="1600" b="1">
                <a:solidFill>
                  <a:schemeClr val="tx1"/>
                </a:solidFill>
                <a:highlight>
                  <a:srgbClr val="FFFF00"/>
                </a:highlight>
                <a:latin typeface="Raleway Medium"/>
                <a:ea typeface="Calibri"/>
                <a:cs typeface="Calibri"/>
              </a:rPr>
              <a:t>17 de maio. </a:t>
            </a:r>
          </a:p>
        </p:txBody>
      </p:sp>
      <p:sp>
        <p:nvSpPr>
          <p:cNvPr id="6" name="Google Shape;541;p42">
            <a:extLst>
              <a:ext uri="{FF2B5EF4-FFF2-40B4-BE49-F238E27FC236}">
                <a16:creationId xmlns:a16="http://schemas.microsoft.com/office/drawing/2014/main" id="{CAE1AB27-6305-B42D-2C5E-3907ADE6C984}"/>
              </a:ext>
            </a:extLst>
          </p:cNvPr>
          <p:cNvSpPr txBox="1"/>
          <p:nvPr/>
        </p:nvSpPr>
        <p:spPr>
          <a:xfrm>
            <a:off x="1389510" y="3762629"/>
            <a:ext cx="113052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err="1">
                <a:solidFill>
                  <a:schemeClr val="dk1"/>
                </a:solidFill>
                <a:latin typeface="Raleway Medium"/>
                <a:ea typeface="Roboto"/>
                <a:cs typeface="Roboto"/>
              </a:rPr>
              <a:t>MCom</a:t>
            </a:r>
            <a:endParaRPr lang="pt-BR" sz="1200" b="1">
              <a:solidFill>
                <a:schemeClr val="dk1"/>
              </a:solidFill>
              <a:latin typeface="Raleway Medium"/>
              <a:ea typeface="Roboto"/>
              <a:cs typeface="Roboto"/>
            </a:endParaRPr>
          </a:p>
          <a:p>
            <a:pPr algn="ctr"/>
            <a:r>
              <a:rPr lang="pt-BR" sz="1200">
                <a:solidFill>
                  <a:schemeClr val="dk1"/>
                </a:solidFill>
                <a:latin typeface="Raleway Medium"/>
                <a:ea typeface="Roboto"/>
                <a:cs typeface="Roboto"/>
              </a:rPr>
              <a:t>(FUST)</a:t>
            </a:r>
          </a:p>
        </p:txBody>
      </p:sp>
      <p:sp>
        <p:nvSpPr>
          <p:cNvPr id="8" name="Google Shape;542;p42">
            <a:extLst>
              <a:ext uri="{FF2B5EF4-FFF2-40B4-BE49-F238E27FC236}">
                <a16:creationId xmlns:a16="http://schemas.microsoft.com/office/drawing/2014/main" id="{65DC1B50-B78B-7ECF-1F46-13C86265B938}"/>
              </a:ext>
            </a:extLst>
          </p:cNvPr>
          <p:cNvSpPr txBox="1"/>
          <p:nvPr/>
        </p:nvSpPr>
        <p:spPr>
          <a:xfrm>
            <a:off x="2730630" y="3755784"/>
            <a:ext cx="84858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200" b="1">
                <a:solidFill>
                  <a:schemeClr val="dk1"/>
                </a:solidFill>
                <a:latin typeface="Raleway Medium"/>
                <a:ea typeface="Roboto"/>
                <a:cs typeface="Roboto"/>
              </a:rPr>
              <a:t>Anatel </a:t>
            </a:r>
            <a:endParaRPr lang="pt-BR" sz="1200">
              <a:solidFill>
                <a:schemeClr val="dk1"/>
              </a:solidFill>
              <a:latin typeface="Raleway Medium"/>
            </a:endParaRPr>
          </a:p>
          <a:p>
            <a:pPr algn="ctr"/>
            <a:r>
              <a:rPr lang="pt-BR" sz="1200">
                <a:solidFill>
                  <a:schemeClr val="dk1"/>
                </a:solidFill>
                <a:latin typeface="Raleway Medium"/>
                <a:ea typeface="Roboto"/>
                <a:cs typeface="Roboto"/>
              </a:rPr>
              <a:t>(EACE)</a:t>
            </a:r>
          </a:p>
        </p:txBody>
      </p:sp>
      <p:sp>
        <p:nvSpPr>
          <p:cNvPr id="10" name="Google Shape;543;p42">
            <a:extLst>
              <a:ext uri="{FF2B5EF4-FFF2-40B4-BE49-F238E27FC236}">
                <a16:creationId xmlns:a16="http://schemas.microsoft.com/office/drawing/2014/main" id="{04769C7E-BB67-5CCE-87EF-49E6800A2E20}"/>
              </a:ext>
            </a:extLst>
          </p:cNvPr>
          <p:cNvSpPr txBox="1"/>
          <p:nvPr/>
        </p:nvSpPr>
        <p:spPr>
          <a:xfrm>
            <a:off x="4756521" y="3764275"/>
            <a:ext cx="136941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200" b="1">
                <a:solidFill>
                  <a:schemeClr val="tx1"/>
                </a:solidFill>
                <a:latin typeface="Raleway Medium"/>
                <a:ea typeface="Calibri"/>
                <a:cs typeface="Calibri"/>
              </a:rPr>
              <a:t>MEC e Estados</a:t>
            </a:r>
          </a:p>
          <a:p>
            <a:pPr algn="ctr"/>
            <a:r>
              <a:rPr lang="pt-BR" sz="1200">
                <a:solidFill>
                  <a:schemeClr val="tx1"/>
                </a:solidFill>
                <a:latin typeface="Raleway Medium"/>
                <a:ea typeface="Calibri"/>
                <a:cs typeface="Calibri"/>
              </a:rPr>
              <a:t>(Lei 14.172)</a:t>
            </a:r>
          </a:p>
        </p:txBody>
      </p:sp>
      <p:sp>
        <p:nvSpPr>
          <p:cNvPr id="12" name="Google Shape;556;p42">
            <a:extLst>
              <a:ext uri="{FF2B5EF4-FFF2-40B4-BE49-F238E27FC236}">
                <a16:creationId xmlns:a16="http://schemas.microsoft.com/office/drawing/2014/main" id="{110A3C57-A344-5746-1275-FD199066B778}"/>
              </a:ext>
            </a:extLst>
          </p:cNvPr>
          <p:cNvSpPr txBox="1"/>
          <p:nvPr/>
        </p:nvSpPr>
        <p:spPr>
          <a:xfrm>
            <a:off x="3850770" y="3761064"/>
            <a:ext cx="84858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dk1"/>
                </a:solidFill>
                <a:latin typeface="Raleway Medium"/>
                <a:ea typeface="Roboto"/>
                <a:cs typeface="Roboto"/>
              </a:rPr>
              <a:t>MME</a:t>
            </a:r>
          </a:p>
          <a:p>
            <a:pPr algn="ctr"/>
            <a:r>
              <a:rPr lang="pt-BR" sz="1200">
                <a:solidFill>
                  <a:schemeClr val="dk1"/>
                </a:solidFill>
                <a:latin typeface="Raleway Medium"/>
                <a:ea typeface="Roboto"/>
                <a:cs typeface="Roboto"/>
              </a:rPr>
              <a:t>(Energia)</a:t>
            </a:r>
          </a:p>
        </p:txBody>
      </p:sp>
      <p:sp>
        <p:nvSpPr>
          <p:cNvPr id="22" name="Google Shape;543;p42">
            <a:extLst>
              <a:ext uri="{FF2B5EF4-FFF2-40B4-BE49-F238E27FC236}">
                <a16:creationId xmlns:a16="http://schemas.microsoft.com/office/drawing/2014/main" id="{37F814DD-8279-D781-7F48-1C29E0F8755C}"/>
              </a:ext>
            </a:extLst>
          </p:cNvPr>
          <p:cNvSpPr txBox="1"/>
          <p:nvPr/>
        </p:nvSpPr>
        <p:spPr>
          <a:xfrm>
            <a:off x="6128120" y="3756654"/>
            <a:ext cx="136941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200" b="1">
                <a:solidFill>
                  <a:schemeClr val="tx1"/>
                </a:solidFill>
                <a:latin typeface="Raleway Medium"/>
                <a:ea typeface="Calibri"/>
                <a:cs typeface="Calibri"/>
              </a:rPr>
              <a:t>MEC </a:t>
            </a:r>
            <a:endParaRPr lang="pt-PT">
              <a:solidFill>
                <a:schemeClr val="tx1"/>
              </a:solidFill>
              <a:ea typeface="Calibri"/>
            </a:endParaRPr>
          </a:p>
          <a:p>
            <a:pPr algn="ctr"/>
            <a:r>
              <a:rPr lang="pt-BR" sz="1200">
                <a:solidFill>
                  <a:schemeClr val="tx1"/>
                </a:solidFill>
                <a:latin typeface="Raleway Medium"/>
                <a:ea typeface="Calibri"/>
                <a:cs typeface="Calibri"/>
              </a:rPr>
              <a:t>(PIEC)</a:t>
            </a:r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38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" descr="Homem sentado em cadeira&#10;&#10;Descrição gerada automaticamente com confiança média"/>
          <p:cNvPicPr preferRelativeResize="0"/>
          <p:nvPr/>
        </p:nvPicPr>
        <p:blipFill rotWithShape="1">
          <a:blip r:embed="rId3">
            <a:alphaModFix/>
          </a:blip>
          <a:srcRect l="28943" t="-145" r="32557" b="27548"/>
          <a:stretch/>
        </p:blipFill>
        <p:spPr>
          <a:xfrm>
            <a:off x="3759158" y="1947487"/>
            <a:ext cx="1891800" cy="1881300"/>
          </a:xfrm>
          <a:prstGeom prst="flowChartConnector">
            <a:avLst/>
          </a:prstGeom>
          <a:noFill/>
          <a:ln>
            <a:noFill/>
          </a:ln>
        </p:spPr>
      </p:pic>
      <p:grpSp>
        <p:nvGrpSpPr>
          <p:cNvPr id="198" name="Google Shape;198;p2"/>
          <p:cNvGrpSpPr/>
          <p:nvPr/>
        </p:nvGrpSpPr>
        <p:grpSpPr>
          <a:xfrm>
            <a:off x="2766835" y="2137883"/>
            <a:ext cx="1167524" cy="1390264"/>
            <a:chOff x="3107915" y="1608618"/>
            <a:chExt cx="1412100" cy="1681500"/>
          </a:xfrm>
        </p:grpSpPr>
        <p:sp>
          <p:nvSpPr>
            <p:cNvPr id="199" name="Google Shape;199;p2"/>
            <p:cNvSpPr/>
            <p:nvPr/>
          </p:nvSpPr>
          <p:spPr>
            <a:xfrm>
              <a:off x="3107915" y="1608618"/>
              <a:ext cx="1412100" cy="16815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 txBox="1"/>
            <p:nvPr/>
          </p:nvSpPr>
          <p:spPr>
            <a:xfrm>
              <a:off x="3351700" y="1985252"/>
              <a:ext cx="923400" cy="148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800" b="1" i="0" u="none" strike="noStrike" cap="none">
                  <a:solidFill>
                    <a:srgbClr val="3B3B3B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CURRÍCULO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1" name="Google Shape;201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01173" y="2293472"/>
              <a:ext cx="684504" cy="6472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</p:pic>
      </p:grpSp>
      <p:grpSp>
        <p:nvGrpSpPr>
          <p:cNvPr id="202" name="Google Shape;202;p2"/>
          <p:cNvGrpSpPr/>
          <p:nvPr/>
        </p:nvGrpSpPr>
        <p:grpSpPr>
          <a:xfrm>
            <a:off x="3385278" y="887124"/>
            <a:ext cx="1167524" cy="1390264"/>
            <a:chOff x="6069445" y="1608618"/>
            <a:chExt cx="1412100" cy="1681500"/>
          </a:xfrm>
        </p:grpSpPr>
        <p:sp>
          <p:nvSpPr>
            <p:cNvPr id="203" name="Google Shape;203;p2"/>
            <p:cNvSpPr/>
            <p:nvPr/>
          </p:nvSpPr>
          <p:spPr>
            <a:xfrm>
              <a:off x="6069445" y="1608618"/>
              <a:ext cx="1412100" cy="1681500"/>
            </a:xfrm>
            <a:prstGeom prst="roundRect">
              <a:avLst>
                <a:gd name="adj" fmla="val 50000"/>
              </a:avLst>
            </a:prstGeom>
            <a:solidFill>
              <a:srgbClr val="169D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 txBox="1"/>
            <p:nvPr/>
          </p:nvSpPr>
          <p:spPr>
            <a:xfrm>
              <a:off x="6179158" y="1982523"/>
              <a:ext cx="1224000" cy="148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800" b="1" i="0" u="none" strike="noStrike" cap="none">
                  <a:solidFill>
                    <a:srgbClr val="FFFFFF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CONECTIVIDADE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5" name="Google Shape;205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484636" y="2320407"/>
              <a:ext cx="598370" cy="6119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6" name="Google Shape;206;p2"/>
          <p:cNvGrpSpPr/>
          <p:nvPr/>
        </p:nvGrpSpPr>
        <p:grpSpPr>
          <a:xfrm>
            <a:off x="5553180" y="2148416"/>
            <a:ext cx="1167524" cy="1390264"/>
            <a:chOff x="146385" y="1608618"/>
            <a:chExt cx="1412100" cy="1681500"/>
          </a:xfrm>
        </p:grpSpPr>
        <p:sp>
          <p:nvSpPr>
            <p:cNvPr id="207" name="Google Shape;207;p2"/>
            <p:cNvSpPr/>
            <p:nvPr/>
          </p:nvSpPr>
          <p:spPr>
            <a:xfrm>
              <a:off x="146385" y="1608618"/>
              <a:ext cx="1412100" cy="16815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 txBox="1"/>
            <p:nvPr/>
          </p:nvSpPr>
          <p:spPr>
            <a:xfrm>
              <a:off x="197061" y="1863383"/>
              <a:ext cx="1298400" cy="4467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800" b="1">
                  <a:solidFill>
                    <a:srgbClr val="3B3B3B"/>
                  </a:solidFill>
                  <a:latin typeface="Raleway Black"/>
                  <a:sym typeface="Raleway Black"/>
                </a:rPr>
                <a:t>GESTÃO E TRANSFORMAÇÃO DIGITAL</a:t>
              </a:r>
              <a:endParaRPr sz="800" b="1">
                <a:solidFill>
                  <a:srgbClr val="3B3B3B"/>
                </a:solidFill>
                <a:latin typeface="Raleway Black"/>
              </a:endParaRPr>
            </a:p>
          </p:txBody>
        </p:sp>
        <p:pic>
          <p:nvPicPr>
            <p:cNvPr id="209" name="Google Shape;209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551325" y="2428504"/>
              <a:ext cx="602241" cy="611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</p:pic>
      </p:grpSp>
      <p:grpSp>
        <p:nvGrpSpPr>
          <p:cNvPr id="210" name="Google Shape;210;p2"/>
          <p:cNvGrpSpPr/>
          <p:nvPr/>
        </p:nvGrpSpPr>
        <p:grpSpPr>
          <a:xfrm>
            <a:off x="4859434" y="3400360"/>
            <a:ext cx="1167524" cy="1390264"/>
            <a:chOff x="4588680" y="1608618"/>
            <a:chExt cx="1412100" cy="1681500"/>
          </a:xfrm>
        </p:grpSpPr>
        <p:sp>
          <p:nvSpPr>
            <p:cNvPr id="211" name="Google Shape;211;p2"/>
            <p:cNvSpPr/>
            <p:nvPr/>
          </p:nvSpPr>
          <p:spPr>
            <a:xfrm>
              <a:off x="4588680" y="1608618"/>
              <a:ext cx="1412100" cy="16815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 txBox="1"/>
            <p:nvPr/>
          </p:nvSpPr>
          <p:spPr>
            <a:xfrm>
              <a:off x="4716540" y="1830123"/>
              <a:ext cx="1159200" cy="4467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800" b="1">
                  <a:solidFill>
                    <a:srgbClr val="3B3B3B"/>
                  </a:solidFill>
                  <a:latin typeface="Raleway Black"/>
                  <a:sym typeface="Raleway Black"/>
                </a:rPr>
                <a:t>RECURSOS</a:t>
              </a:r>
              <a:endParaRPr sz="800" b="1">
                <a:solidFill>
                  <a:srgbClr val="3B3B3B"/>
                </a:solidFill>
                <a:latin typeface="Raleway Blac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800" b="1">
                  <a:solidFill>
                    <a:srgbClr val="3B3B3B"/>
                  </a:solidFill>
                  <a:latin typeface="Raleway Black"/>
                  <a:sym typeface="Raleway Black"/>
                </a:rPr>
                <a:t>EDUCACIONAIS</a:t>
              </a:r>
              <a:endParaRPr sz="800" b="1">
                <a:solidFill>
                  <a:srgbClr val="3B3B3B"/>
                </a:solidFill>
                <a:latin typeface="Raleway Blac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800" b="1">
                  <a:solidFill>
                    <a:srgbClr val="3B3B3B"/>
                  </a:solidFill>
                  <a:latin typeface="Raleway Black"/>
                  <a:sym typeface="Raleway Black"/>
                </a:rPr>
                <a:t>DIGITAIS</a:t>
              </a:r>
              <a:endParaRPr sz="800" b="1">
                <a:solidFill>
                  <a:srgbClr val="3B3B3B"/>
                </a:solidFill>
                <a:latin typeface="Raleway Black"/>
              </a:endParaRPr>
            </a:p>
          </p:txBody>
        </p:sp>
        <p:pic>
          <p:nvPicPr>
            <p:cNvPr id="213" name="Google Shape;213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flipH="1">
              <a:off x="4983165" y="2445135"/>
              <a:ext cx="623151" cy="611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</p:pic>
      </p:grpSp>
      <p:grpSp>
        <p:nvGrpSpPr>
          <p:cNvPr id="214" name="Google Shape;214;p2"/>
          <p:cNvGrpSpPr/>
          <p:nvPr/>
        </p:nvGrpSpPr>
        <p:grpSpPr>
          <a:xfrm>
            <a:off x="4895862" y="842860"/>
            <a:ext cx="1167524" cy="1390264"/>
            <a:chOff x="7550211" y="1608618"/>
            <a:chExt cx="1412100" cy="1681500"/>
          </a:xfrm>
        </p:grpSpPr>
        <p:sp>
          <p:nvSpPr>
            <p:cNvPr id="215" name="Google Shape;215;p2"/>
            <p:cNvSpPr/>
            <p:nvPr/>
          </p:nvSpPr>
          <p:spPr>
            <a:xfrm>
              <a:off x="7550211" y="1608618"/>
              <a:ext cx="1412100" cy="1681500"/>
            </a:xfrm>
            <a:prstGeom prst="roundRect">
              <a:avLst>
                <a:gd name="adj" fmla="val 50000"/>
              </a:avLst>
            </a:prstGeom>
            <a:solidFill>
              <a:srgbClr val="00C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 txBox="1"/>
            <p:nvPr/>
          </p:nvSpPr>
          <p:spPr>
            <a:xfrm>
              <a:off x="7721361" y="1982523"/>
              <a:ext cx="1082700" cy="2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800" b="1" i="0" u="none" strike="noStrike" cap="none">
                  <a:solidFill>
                    <a:srgbClr val="FFFFFF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DISPOSITIVOS E AMBIENTES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7" name="Google Shape;217;p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953795" y="2328722"/>
              <a:ext cx="621583" cy="612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8" name="Google Shape;218;p2"/>
          <p:cNvSpPr/>
          <p:nvPr/>
        </p:nvSpPr>
        <p:spPr>
          <a:xfrm>
            <a:off x="-2113200" y="4137911"/>
            <a:ext cx="1984500" cy="1968600"/>
          </a:xfrm>
          <a:prstGeom prst="ellipse">
            <a:avLst/>
          </a:prstGeom>
          <a:solidFill>
            <a:srgbClr val="FFFFFF">
              <a:alpha val="5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2"/>
          <p:cNvGrpSpPr/>
          <p:nvPr/>
        </p:nvGrpSpPr>
        <p:grpSpPr>
          <a:xfrm>
            <a:off x="3466262" y="3424511"/>
            <a:ext cx="1167524" cy="1390264"/>
            <a:chOff x="4950527" y="3482879"/>
            <a:chExt cx="1167524" cy="1390264"/>
          </a:xfrm>
        </p:grpSpPr>
        <p:grpSp>
          <p:nvGrpSpPr>
            <p:cNvPr id="220" name="Google Shape;220;p2"/>
            <p:cNvGrpSpPr/>
            <p:nvPr/>
          </p:nvGrpSpPr>
          <p:grpSpPr>
            <a:xfrm>
              <a:off x="4950527" y="3482879"/>
              <a:ext cx="1167524" cy="1390264"/>
              <a:chOff x="1627150" y="1608618"/>
              <a:chExt cx="1412100" cy="1681500"/>
            </a:xfrm>
          </p:grpSpPr>
          <p:sp>
            <p:nvSpPr>
              <p:cNvPr id="221" name="Google Shape;221;p2"/>
              <p:cNvSpPr txBox="1"/>
              <p:nvPr/>
            </p:nvSpPr>
            <p:spPr>
              <a:xfrm>
                <a:off x="1788366" y="1982524"/>
                <a:ext cx="1157100" cy="297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lang="pt-BR" sz="800" b="1" i="0" u="none" strike="noStrike" cap="none">
                    <a:solidFill>
                      <a:srgbClr val="FFFFFF"/>
                    </a:solidFill>
                    <a:latin typeface="Raleway Black"/>
                    <a:ea typeface="Raleway Black"/>
                    <a:cs typeface="Raleway Black"/>
                    <a:sym typeface="Raleway Black"/>
                  </a:rPr>
                  <a:t>COMPETÊNCIAS</a:t>
                </a:r>
                <a:br>
                  <a:rPr lang="pt-BR" sz="800" b="1" i="0" u="none" strike="noStrike" cap="none">
                    <a:solidFill>
                      <a:srgbClr val="FFFFFF"/>
                    </a:solidFill>
                    <a:latin typeface="Raleway Black"/>
                    <a:ea typeface="Raleway Black"/>
                    <a:cs typeface="Raleway Black"/>
                    <a:sym typeface="Raleway Black"/>
                  </a:rPr>
                </a:br>
                <a:r>
                  <a:rPr lang="pt-BR" sz="800" b="1" i="0" u="none" strike="noStrike" cap="none">
                    <a:solidFill>
                      <a:srgbClr val="FFFFFF"/>
                    </a:solidFill>
                    <a:latin typeface="Raleway Black"/>
                    <a:ea typeface="Raleway Black"/>
                    <a:cs typeface="Raleway Black"/>
                    <a:sym typeface="Raleway Black"/>
                  </a:rPr>
                  <a:t>E FORMAÇÃO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22" name="Google Shape;222;p2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992925" y="2361749"/>
                <a:ext cx="648425" cy="6794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</p:pic>
          <p:sp>
            <p:nvSpPr>
              <p:cNvPr id="223" name="Google Shape;223;p2"/>
              <p:cNvSpPr/>
              <p:nvPr/>
            </p:nvSpPr>
            <p:spPr>
              <a:xfrm>
                <a:off x="1627150" y="1608618"/>
                <a:ext cx="1412100" cy="16815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4" name="Google Shape;224;p2"/>
            <p:cNvGrpSpPr/>
            <p:nvPr/>
          </p:nvGrpSpPr>
          <p:grpSpPr>
            <a:xfrm>
              <a:off x="5070268" y="3781930"/>
              <a:ext cx="956690" cy="909681"/>
              <a:chOff x="1746791" y="1940949"/>
              <a:chExt cx="1157100" cy="1100242"/>
            </a:xfrm>
          </p:grpSpPr>
          <p:sp>
            <p:nvSpPr>
              <p:cNvPr id="225" name="Google Shape;225;p2"/>
              <p:cNvSpPr txBox="1"/>
              <p:nvPr/>
            </p:nvSpPr>
            <p:spPr>
              <a:xfrm>
                <a:off x="1746791" y="1940949"/>
                <a:ext cx="1157100" cy="297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lang="pt-BR" sz="800" b="1">
                    <a:solidFill>
                      <a:srgbClr val="3B3B3B"/>
                    </a:solidFill>
                    <a:latin typeface="Raleway Black"/>
                    <a:sym typeface="Raleway Black"/>
                  </a:rPr>
                  <a:t>COMPETÊNCIAS</a:t>
                </a:r>
                <a:br>
                  <a:rPr lang="pt-BR" sz="800" b="1">
                    <a:latin typeface="Raleway Black"/>
                  </a:rPr>
                </a:br>
                <a:r>
                  <a:rPr lang="pt-BR" sz="800" b="1">
                    <a:solidFill>
                      <a:srgbClr val="3B3B3B"/>
                    </a:solidFill>
                    <a:latin typeface="Raleway Black"/>
                    <a:sym typeface="Raleway Black"/>
                  </a:rPr>
                  <a:t>E FORMAÇÃO</a:t>
                </a:r>
                <a:endParaRPr sz="800" b="1">
                  <a:solidFill>
                    <a:srgbClr val="3B3B3B"/>
                  </a:solidFill>
                  <a:latin typeface="Raleway Black"/>
                </a:endParaRPr>
              </a:p>
            </p:txBody>
          </p:sp>
          <p:pic>
            <p:nvPicPr>
              <p:cNvPr id="226" name="Google Shape;226;p2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992925" y="2361749"/>
                <a:ext cx="648425" cy="6794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</p:pic>
        </p:grpSp>
      </p:grpSp>
      <p:sp>
        <p:nvSpPr>
          <p:cNvPr id="227" name="Google Shape;227;p2"/>
          <p:cNvSpPr txBox="1"/>
          <p:nvPr/>
        </p:nvSpPr>
        <p:spPr>
          <a:xfrm>
            <a:off x="672309" y="2400111"/>
            <a:ext cx="1984500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Currículos alinhados à BNCC, </a:t>
            </a:r>
            <a:r>
              <a:rPr lang="pt-BR" sz="10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incluindo</a:t>
            </a:r>
            <a:r>
              <a:rPr lang="pt-BR" sz="10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cidadania digital </a:t>
            </a:r>
            <a:r>
              <a:rPr lang="pt-BR" sz="10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</a:t>
            </a:r>
            <a:r>
              <a:rPr lang="pt-BR" sz="10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BR" sz="10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novas </a:t>
            </a:r>
            <a:r>
              <a:rPr lang="pt-BR" sz="10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competências digitais adequadas a cada etapa </a:t>
            </a:r>
            <a:r>
              <a:rPr lang="pt-BR" sz="10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de ensino (usar, entender e refletir sobre tecnologia)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"/>
          <p:cNvSpPr txBox="1"/>
          <p:nvPr/>
        </p:nvSpPr>
        <p:spPr>
          <a:xfrm>
            <a:off x="6158278" y="1095795"/>
            <a:ext cx="2798944" cy="81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Equipamentos tecnológicos</a:t>
            </a:r>
            <a:r>
              <a:rPr lang="pt-BR" sz="10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na mão </a:t>
            </a:r>
            <a:br>
              <a:rPr lang="pt-BR" sz="1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pt-BR" sz="10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de professoras/es, gestoras/es e estudantes para uso pedagógico, com a disponibilização de Atas de Registro de Preços via FNDE para compra pelos entes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"/>
          <p:cNvSpPr txBox="1"/>
          <p:nvPr/>
        </p:nvSpPr>
        <p:spPr>
          <a:xfrm>
            <a:off x="6113828" y="3751975"/>
            <a:ext cx="2444253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Recursos educacionais digitais </a:t>
            </a:r>
            <a:r>
              <a:rPr lang="pt-BR" sz="10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alinhados à BNCC, </a:t>
            </a:r>
            <a:r>
              <a:rPr lang="pt-BR" sz="10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diversificados e de qualidade</a:t>
            </a:r>
            <a:r>
              <a:rPr lang="pt-BR" sz="10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disponíveis para estudantes e professoras/es, em complementação (e não em substituição) aos materiais impressos</a:t>
            </a:r>
            <a:endParaRPr sz="1000" b="0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0" name="Google Shape;230;p2"/>
          <p:cNvSpPr txBox="1"/>
          <p:nvPr/>
        </p:nvSpPr>
        <p:spPr>
          <a:xfrm>
            <a:off x="6826348" y="2219626"/>
            <a:ext cx="2159550" cy="96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0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Tecnologia apoiando uma </a:t>
            </a:r>
            <a:r>
              <a:rPr lang="pt-BR" sz="10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gestão mais eficiente</a:t>
            </a:r>
            <a:r>
              <a:rPr lang="pt-BR" sz="10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das secretarias e escolas, integrando </a:t>
            </a:r>
            <a:r>
              <a:rPr lang="pt-BR" sz="10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dados</a:t>
            </a:r>
            <a:r>
              <a:rPr lang="pt-BR" sz="10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e garantindo interoperabilidade de </a:t>
            </a:r>
            <a:r>
              <a:rPr lang="pt-BR" sz="10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sistemas</a:t>
            </a:r>
            <a:endParaRPr sz="10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1" name="Google Shape;231;p2"/>
          <p:cNvSpPr txBox="1"/>
          <p:nvPr/>
        </p:nvSpPr>
        <p:spPr>
          <a:xfrm>
            <a:off x="795802" y="3768695"/>
            <a:ext cx="2553582" cy="65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Desenvolvimento das </a:t>
            </a:r>
            <a:r>
              <a:rPr lang="pt-BR" sz="10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competências digitais</a:t>
            </a:r>
            <a:r>
              <a:rPr lang="pt-BR" sz="10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dos/as profissionais da Educação Básica, promovendo </a:t>
            </a:r>
            <a:r>
              <a:rPr lang="pt-BR" sz="10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práticas pedagógicas inovadoras</a:t>
            </a: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"/>
          <p:cNvSpPr txBox="1"/>
          <p:nvPr/>
        </p:nvSpPr>
        <p:spPr>
          <a:xfrm>
            <a:off x="1241061" y="1190444"/>
            <a:ext cx="2048700" cy="65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Conectividade de qualidade para uso pedagógico em todas as escolas</a:t>
            </a:r>
            <a:r>
              <a:rPr lang="pt-BR" sz="10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- 100% das escolas conectadas até 2026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"/>
          <p:cNvSpPr txBox="1"/>
          <p:nvPr/>
        </p:nvSpPr>
        <p:spPr>
          <a:xfrm>
            <a:off x="85073" y="90832"/>
            <a:ext cx="394395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Educar com tecnologia para </a:t>
            </a:r>
            <a:endParaRPr sz="1800" b="1" i="0" u="none" strike="noStrike" cap="none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a inclusão e cidadania digital</a:t>
            </a:r>
            <a:endParaRPr sz="1800" b="1" i="0" u="none" strike="noStrike" cap="none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234" name="Google Shape;23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6960000">
            <a:off x="-172661" y="999557"/>
            <a:ext cx="1215587" cy="13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4F710586-CD33-0AB4-E07F-F7536DE2F9D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8;p1">
            <a:extLst>
              <a:ext uri="{FF2B5EF4-FFF2-40B4-BE49-F238E27FC236}">
                <a16:creationId xmlns:a16="http://schemas.microsoft.com/office/drawing/2014/main" id="{46A7CC96-1C8B-1F5B-094E-A7990AD12780}"/>
              </a:ext>
            </a:extLst>
          </p:cNvPr>
          <p:cNvSpPr txBox="1"/>
          <p:nvPr/>
        </p:nvSpPr>
        <p:spPr>
          <a:xfrm>
            <a:off x="3178955" y="845216"/>
            <a:ext cx="5698710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4000">
                <a:solidFill>
                  <a:srgbClr val="434343"/>
                </a:solidFill>
                <a:latin typeface="Raleway Black"/>
              </a:rPr>
              <a:t>Monitoramento dos Desafios </a:t>
            </a:r>
            <a:br>
              <a:rPr lang="en-US" sz="2400"/>
            </a:b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557592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/>
        </p:nvSpPr>
        <p:spPr>
          <a:xfrm>
            <a:off x="154998" y="203225"/>
            <a:ext cx="8471100" cy="41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Comfortaa"/>
              </a:rPr>
              <a:t>Monitoramento dos Desafios</a:t>
            </a:r>
            <a:endParaRPr sz="1800" b="1">
              <a:solidFill>
                <a:srgbClr val="0000FF"/>
              </a:solidFill>
              <a:latin typeface="Raleway Black"/>
              <a:sym typeface="Comfortaa"/>
            </a:endParaRPr>
          </a:p>
        </p:txBody>
      </p:sp>
      <p:sp>
        <p:nvSpPr>
          <p:cNvPr id="159" name="Google Shape;159;p28"/>
          <p:cNvSpPr txBox="1"/>
          <p:nvPr/>
        </p:nvSpPr>
        <p:spPr>
          <a:xfrm>
            <a:off x="2392786" y="1400891"/>
            <a:ext cx="3373800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Escolas conectadas</a:t>
            </a:r>
            <a:endParaRPr sz="1600" b="1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28"/>
          <p:cNvSpPr/>
          <p:nvPr/>
        </p:nvSpPr>
        <p:spPr>
          <a:xfrm rot="5400000">
            <a:off x="-930675" y="2507074"/>
            <a:ext cx="3010500" cy="17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Raleway"/>
              <a:sym typeface="Arial"/>
            </a:endParaRPr>
          </a:p>
        </p:txBody>
      </p:sp>
      <p:sp>
        <p:nvSpPr>
          <p:cNvPr id="162" name="Google Shape;162;p28"/>
          <p:cNvSpPr/>
          <p:nvPr/>
        </p:nvSpPr>
        <p:spPr>
          <a:xfrm>
            <a:off x="394575" y="2591418"/>
            <a:ext cx="357900" cy="326400"/>
          </a:xfrm>
          <a:prstGeom prst="ellipse">
            <a:avLst/>
          </a:prstGeom>
          <a:solidFill>
            <a:srgbClr val="00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FFFFFF"/>
                </a:solidFill>
                <a:latin typeface="Raleway"/>
                <a:ea typeface="Roboto"/>
                <a:cs typeface="Roboto"/>
                <a:sym typeface="Roboto"/>
              </a:rPr>
              <a:t>3</a:t>
            </a:r>
            <a:endParaRPr sz="1400" b="0" i="0" u="none" strike="noStrike" cap="none">
              <a:solidFill>
                <a:srgbClr val="FFFFFF"/>
              </a:solidFill>
              <a:latin typeface="Raleway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8"/>
          <p:cNvSpPr txBox="1"/>
          <p:nvPr/>
        </p:nvSpPr>
        <p:spPr>
          <a:xfrm>
            <a:off x="786518" y="2615266"/>
            <a:ext cx="1388100" cy="26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 i="0" u="none" strike="noStrike" cap="none">
                <a:solidFill>
                  <a:srgbClr val="00CF00"/>
                </a:solidFill>
                <a:latin typeface="Raleway"/>
                <a:ea typeface="Comfortaa"/>
                <a:cs typeface="Comfortaa"/>
                <a:sym typeface="Comfortaa"/>
              </a:rPr>
              <a:t>Conexão à internet</a:t>
            </a:r>
            <a:endParaRPr lang="pt-BR" sz="1100" b="1" i="0" u="none" strike="noStrike" cap="none">
              <a:solidFill>
                <a:srgbClr val="00CF00"/>
              </a:solidFill>
              <a:latin typeface="Raleway"/>
              <a:ea typeface="Comfortaa"/>
              <a:cs typeface="Comfortaa"/>
            </a:endParaRPr>
          </a:p>
        </p:txBody>
      </p:sp>
      <p:sp>
        <p:nvSpPr>
          <p:cNvPr id="164" name="Google Shape;164;p28"/>
          <p:cNvSpPr/>
          <p:nvPr/>
        </p:nvSpPr>
        <p:spPr>
          <a:xfrm>
            <a:off x="394575" y="1132852"/>
            <a:ext cx="357900" cy="326400"/>
          </a:xfrm>
          <a:prstGeom prst="ellipse">
            <a:avLst/>
          </a:prstGeom>
          <a:solidFill>
            <a:srgbClr val="00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rgbClr val="FFFFFF"/>
                </a:solidFill>
                <a:latin typeface="Raleway"/>
                <a:ea typeface="Roboto"/>
                <a:cs typeface="Roboto"/>
                <a:sym typeface="Roboto"/>
              </a:rPr>
              <a:t>1</a:t>
            </a:r>
            <a:endParaRPr sz="1400" b="0" i="0" u="none" strike="noStrike" cap="none">
              <a:solidFill>
                <a:srgbClr val="FFFFFF"/>
              </a:solidFill>
              <a:latin typeface="Raleway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28"/>
          <p:cNvSpPr txBox="1"/>
          <p:nvPr/>
        </p:nvSpPr>
        <p:spPr>
          <a:xfrm>
            <a:off x="786504" y="1165250"/>
            <a:ext cx="13233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SzPts val="1700"/>
            </a:pPr>
            <a:r>
              <a:rPr lang="pt-BR" sz="1100" b="1" i="0" u="none" strike="noStrike" cap="none">
                <a:solidFill>
                  <a:srgbClr val="00CF00"/>
                </a:solidFill>
                <a:latin typeface="Raleway"/>
                <a:ea typeface="Comfortaa"/>
                <a:cs typeface="Comfortaa"/>
                <a:sym typeface="Comfortaa"/>
              </a:rPr>
              <a:t>Energia</a:t>
            </a:r>
            <a:r>
              <a:rPr lang="pt-BR" sz="1100" b="1">
                <a:solidFill>
                  <a:srgbClr val="00CF00"/>
                </a:solidFill>
                <a:latin typeface="Raleway"/>
                <a:ea typeface="Comfortaa"/>
                <a:cs typeface="Comfortaa"/>
                <a:sym typeface="Comfortaa"/>
              </a:rPr>
              <a:t> </a:t>
            </a:r>
            <a:endParaRPr lang="pt-BR" sz="1100" b="1" i="0" u="none" strike="noStrike" cap="none">
              <a:solidFill>
                <a:srgbClr val="00CF00"/>
              </a:solidFill>
              <a:latin typeface="Raleway"/>
              <a:ea typeface="Comfortaa"/>
              <a:cs typeface="Comfortaa"/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786504" y="1770875"/>
            <a:ext cx="1323300" cy="430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i="0" u="none" strike="noStrike" cap="none">
                <a:solidFill>
                  <a:srgbClr val="000000"/>
                </a:solidFill>
                <a:latin typeface="Raleway"/>
                <a:ea typeface="Comfortaa"/>
                <a:cs typeface="Comfortaa"/>
                <a:sym typeface="Comfortaa"/>
              </a:rPr>
              <a:t>Acesso adequado à banda larga </a:t>
            </a:r>
            <a:endParaRPr sz="1100" i="0" u="none" strike="noStrike" cap="none">
              <a:solidFill>
                <a:srgbClr val="000000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67" name="Google Shape;167;p28"/>
          <p:cNvSpPr/>
          <p:nvPr/>
        </p:nvSpPr>
        <p:spPr>
          <a:xfrm>
            <a:off x="394575" y="1831627"/>
            <a:ext cx="357900" cy="326400"/>
          </a:xfrm>
          <a:prstGeom prst="ellipse">
            <a:avLst/>
          </a:prstGeom>
          <a:solidFill>
            <a:srgbClr val="D4F7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FFFFFF"/>
                </a:solidFill>
                <a:latin typeface="Raleway"/>
                <a:ea typeface="Roboto"/>
                <a:cs typeface="Roboto"/>
                <a:sym typeface="Roboto"/>
              </a:rPr>
              <a:t>2</a:t>
            </a:r>
            <a:endParaRPr sz="1400" b="0" i="0" u="none" strike="noStrike" cap="none">
              <a:solidFill>
                <a:srgbClr val="FFFFFF"/>
              </a:solidFill>
              <a:latin typeface="Raleway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28"/>
          <p:cNvSpPr/>
          <p:nvPr/>
        </p:nvSpPr>
        <p:spPr>
          <a:xfrm>
            <a:off x="394575" y="3257291"/>
            <a:ext cx="357900" cy="326400"/>
          </a:xfrm>
          <a:prstGeom prst="ellipse">
            <a:avLst/>
          </a:prstGeom>
          <a:solidFill>
            <a:srgbClr val="00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FFFFFF"/>
                </a:solidFill>
                <a:latin typeface="Raleway"/>
                <a:ea typeface="Roboto"/>
                <a:cs typeface="Roboto"/>
                <a:sym typeface="Roboto"/>
              </a:rPr>
              <a:t>4</a:t>
            </a:r>
            <a:endParaRPr sz="1400" b="0" i="0" u="none" strike="noStrike" cap="none">
              <a:solidFill>
                <a:srgbClr val="FFFFFF"/>
              </a:solidFill>
              <a:latin typeface="Raleway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786504" y="3281140"/>
            <a:ext cx="1323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 i="0" u="none" strike="noStrike" cap="none">
                <a:solidFill>
                  <a:srgbClr val="00CF00"/>
                </a:solidFill>
                <a:latin typeface="Raleway"/>
                <a:ea typeface="Comfortaa"/>
                <a:cs typeface="Comfortaa"/>
                <a:sym typeface="Comfortaa"/>
              </a:rPr>
              <a:t>Distribuição de sinal (</a:t>
            </a:r>
            <a:r>
              <a:rPr lang="pt-BR" sz="1100" b="1" i="0" u="none" strike="noStrike" cap="none" err="1">
                <a:solidFill>
                  <a:srgbClr val="00CF00"/>
                </a:solidFill>
                <a:latin typeface="Raleway"/>
                <a:ea typeface="Comfortaa"/>
                <a:cs typeface="Comfortaa"/>
                <a:sym typeface="Comfortaa"/>
              </a:rPr>
              <a:t>wi-fi</a:t>
            </a:r>
            <a:r>
              <a:rPr lang="pt-BR" sz="1100" b="1" i="0" u="none" strike="noStrike" cap="none">
                <a:solidFill>
                  <a:srgbClr val="00CF00"/>
                </a:solidFill>
                <a:latin typeface="Raleway"/>
                <a:ea typeface="Comfortaa"/>
                <a:cs typeface="Comfortaa"/>
                <a:sym typeface="Comfortaa"/>
              </a:rPr>
              <a:t>)</a:t>
            </a:r>
            <a:endParaRPr sz="1100" b="1" i="0" u="none" strike="noStrike" cap="none">
              <a:solidFill>
                <a:srgbClr val="00CF00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70" name="Google Shape;170;p28"/>
          <p:cNvSpPr/>
          <p:nvPr/>
        </p:nvSpPr>
        <p:spPr>
          <a:xfrm>
            <a:off x="394575" y="3931026"/>
            <a:ext cx="357900" cy="326400"/>
          </a:xfrm>
          <a:prstGeom prst="ellipse">
            <a:avLst/>
          </a:prstGeom>
          <a:solidFill>
            <a:srgbClr val="D4F7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endParaRPr sz="140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1" name="Google Shape;171;p28"/>
          <p:cNvSpPr txBox="1"/>
          <p:nvPr/>
        </p:nvSpPr>
        <p:spPr>
          <a:xfrm>
            <a:off x="786504" y="3963425"/>
            <a:ext cx="13233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i="0" u="none" strike="noStrike" cap="none">
                <a:solidFill>
                  <a:srgbClr val="000000"/>
                </a:solidFill>
                <a:latin typeface="Raleway"/>
                <a:ea typeface="Comfortaa"/>
                <a:cs typeface="Comfortaa"/>
                <a:sym typeface="Comfortaa"/>
              </a:rPr>
              <a:t>D</a:t>
            </a:r>
            <a:r>
              <a:rPr lang="pt-BR" sz="1100">
                <a:solidFill>
                  <a:srgbClr val="000000"/>
                </a:solidFill>
                <a:latin typeface="Raleway"/>
                <a:ea typeface="Comfortaa"/>
                <a:cs typeface="Comfortaa"/>
                <a:sym typeface="Comfortaa"/>
              </a:rPr>
              <a:t>ispositivos</a:t>
            </a:r>
            <a:endParaRPr sz="1100" i="0" u="none" strike="noStrike" cap="none">
              <a:solidFill>
                <a:srgbClr val="000000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72" name="Google Shape;172;p28"/>
          <p:cNvSpPr/>
          <p:nvPr/>
        </p:nvSpPr>
        <p:spPr>
          <a:xfrm>
            <a:off x="2009500" y="958475"/>
            <a:ext cx="120900" cy="3461100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</a:endParaRPr>
          </a:p>
        </p:txBody>
      </p:sp>
      <p:sp>
        <p:nvSpPr>
          <p:cNvPr id="173" name="Google Shape;173;p28"/>
          <p:cNvSpPr txBox="1"/>
          <p:nvPr/>
        </p:nvSpPr>
        <p:spPr>
          <a:xfrm>
            <a:off x="2348200" y="2050829"/>
            <a:ext cx="6277800" cy="194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A fim de monitorar o compromisso do Governo Federal de 100% das escolas CONECTADAS até 2026, o principal indicador de conectividade de uma escola verifica se a escola atende aos parâmetros mínimos definidos para estes três desafios:</a:t>
            </a:r>
            <a:endParaRPr sz="1100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Energia: </a:t>
            </a:r>
            <a:r>
              <a:rPr lang="pt-BR" sz="110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Acesso contínuo a energia elétrica suficiente (exclui escolas só com gerador fóssil).</a:t>
            </a:r>
            <a:endParaRPr sz="1100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  <a:p>
            <a:pPr>
              <a:lnSpc>
                <a:spcPct val="115000"/>
              </a:lnSpc>
            </a:pPr>
            <a:r>
              <a:rPr lang="pt-BR" sz="1100" b="1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Conexão</a:t>
            </a:r>
            <a:r>
              <a:rPr lang="pt-BR" sz="110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: Velocidade contratada nos parâmetros definidos pelo Comitê Executivo da ENEC. </a:t>
            </a:r>
            <a:endParaRPr sz="1100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  <a:p>
            <a:pPr>
              <a:lnSpc>
                <a:spcPct val="115000"/>
              </a:lnSpc>
            </a:pPr>
            <a:r>
              <a:rPr lang="pt-BR" sz="1100" b="1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Wi-Fi:</a:t>
            </a:r>
            <a:r>
              <a:rPr lang="pt-BR" sz="110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 </a:t>
            </a:r>
            <a:r>
              <a:rPr lang="pt-BR" sz="1100">
                <a:solidFill>
                  <a:schemeClr val="accent2"/>
                </a:solidFill>
                <a:latin typeface="Raleway"/>
                <a:ea typeface="Comfortaa"/>
                <a:sym typeface="Comfortaa"/>
              </a:rPr>
              <a:t>Escolas </a:t>
            </a:r>
            <a:r>
              <a:rPr lang="pt-BR" sz="1100">
                <a:solidFill>
                  <a:schemeClr val="accent2"/>
                </a:solidFill>
                <a:latin typeface="Raleway"/>
                <a:sym typeface="Comfortaa"/>
              </a:rPr>
              <a:t>com quantidade de </a:t>
            </a:r>
            <a:r>
              <a:rPr lang="pt-BR" sz="1100" err="1">
                <a:solidFill>
                  <a:schemeClr val="accent2"/>
                </a:solidFill>
                <a:latin typeface="Raleway"/>
                <a:sym typeface="Comfortaa"/>
              </a:rPr>
              <a:t>APs</a:t>
            </a:r>
            <a:r>
              <a:rPr lang="pt-BR" sz="1100">
                <a:solidFill>
                  <a:schemeClr val="accent2"/>
                </a:solidFill>
                <a:latin typeface="Raleway"/>
                <a:sym typeface="Comfortaa"/>
              </a:rPr>
              <a:t> suficiente + “sinal </a:t>
            </a:r>
            <a:r>
              <a:rPr lang="pt-BR" sz="1100" err="1">
                <a:solidFill>
                  <a:schemeClr val="accent2"/>
                </a:solidFill>
                <a:latin typeface="Raleway"/>
                <a:sym typeface="Comfortaa"/>
              </a:rPr>
              <a:t>Wi-fi</a:t>
            </a:r>
            <a:r>
              <a:rPr lang="pt-BR" sz="1100">
                <a:solidFill>
                  <a:schemeClr val="accent2"/>
                </a:solidFill>
                <a:latin typeface="Raleway"/>
                <a:sym typeface="Comfortaa"/>
              </a:rPr>
              <a:t> em todas as salas” e “alunos conseguem acessar simultaneamente” no PDDE. </a:t>
            </a:r>
            <a:endParaRPr lang="pt-BR" sz="1100">
              <a:solidFill>
                <a:schemeClr val="accent2"/>
              </a:solidFill>
              <a:latin typeface="Raleway"/>
            </a:endParaRPr>
          </a:p>
        </p:txBody>
      </p:sp>
      <p:pic>
        <p:nvPicPr>
          <p:cNvPr id="3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EDC3AF8C-91B1-F3F3-952E-7A1A063C7D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34;p2">
            <a:extLst>
              <a:ext uri="{FF2B5EF4-FFF2-40B4-BE49-F238E27FC236}">
                <a16:creationId xmlns:a16="http://schemas.microsoft.com/office/drawing/2014/main" id="{8C46ED72-A613-E320-7E2D-855C157D1FD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640000">
            <a:off x="7718207" y="4685296"/>
            <a:ext cx="1215587" cy="136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/>
        </p:nvSpPr>
        <p:spPr>
          <a:xfrm>
            <a:off x="154998" y="203225"/>
            <a:ext cx="8471100" cy="41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Comfortaa"/>
              </a:rPr>
              <a:t>Monitoramento dos Desafios</a:t>
            </a:r>
            <a:endParaRPr sz="1800" b="1">
              <a:solidFill>
                <a:srgbClr val="0000FF"/>
              </a:solidFill>
              <a:latin typeface="Raleway Black"/>
              <a:sym typeface="Comfortaa"/>
            </a:endParaRPr>
          </a:p>
        </p:txBody>
      </p:sp>
      <p:sp>
        <p:nvSpPr>
          <p:cNvPr id="179" name="Google Shape;179;p29"/>
          <p:cNvSpPr txBox="1"/>
          <p:nvPr/>
        </p:nvSpPr>
        <p:spPr>
          <a:xfrm>
            <a:off x="2354171" y="1439505"/>
            <a:ext cx="3373800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Qualificação da conectividade</a:t>
            </a:r>
            <a:endParaRPr sz="1600" b="1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81" name="Google Shape;181;p29"/>
          <p:cNvSpPr/>
          <p:nvPr/>
        </p:nvSpPr>
        <p:spPr>
          <a:xfrm rot="5400000">
            <a:off x="-930675" y="2507074"/>
            <a:ext cx="3010500" cy="17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Raleway"/>
              <a:sym typeface="Arial"/>
            </a:endParaRPr>
          </a:p>
        </p:txBody>
      </p:sp>
      <p:sp>
        <p:nvSpPr>
          <p:cNvPr id="182" name="Google Shape;182;p29"/>
          <p:cNvSpPr/>
          <p:nvPr/>
        </p:nvSpPr>
        <p:spPr>
          <a:xfrm>
            <a:off x="394575" y="2591418"/>
            <a:ext cx="357900" cy="326400"/>
          </a:xfrm>
          <a:prstGeom prst="ellipse">
            <a:avLst/>
          </a:prstGeom>
          <a:solidFill>
            <a:srgbClr val="D4F7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3" name="Google Shape;183;p29"/>
          <p:cNvSpPr txBox="1"/>
          <p:nvPr/>
        </p:nvSpPr>
        <p:spPr>
          <a:xfrm>
            <a:off x="786518" y="2615266"/>
            <a:ext cx="1388100" cy="26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i="0" u="none" strike="noStrike" cap="none">
                <a:solidFill>
                  <a:srgbClr val="000000"/>
                </a:solidFill>
                <a:latin typeface="Raleway"/>
                <a:ea typeface="Comfortaa"/>
                <a:cs typeface="Comfortaa"/>
                <a:sym typeface="Comfortaa"/>
              </a:rPr>
              <a:t>Conexão à internet</a:t>
            </a:r>
            <a:endParaRPr sz="1100" i="0" u="none" strike="noStrike" cap="none">
              <a:solidFill>
                <a:srgbClr val="000000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84" name="Google Shape;184;p29"/>
          <p:cNvSpPr/>
          <p:nvPr/>
        </p:nvSpPr>
        <p:spPr>
          <a:xfrm>
            <a:off x="394575" y="1132852"/>
            <a:ext cx="357900" cy="326400"/>
          </a:xfrm>
          <a:prstGeom prst="ellipse">
            <a:avLst/>
          </a:prstGeom>
          <a:solidFill>
            <a:srgbClr val="D4F7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5" name="Google Shape;185;p29"/>
          <p:cNvSpPr txBox="1"/>
          <p:nvPr/>
        </p:nvSpPr>
        <p:spPr>
          <a:xfrm>
            <a:off x="786504" y="1165250"/>
            <a:ext cx="13233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i="0" u="none" strike="noStrike" cap="none">
                <a:solidFill>
                  <a:srgbClr val="000000"/>
                </a:solidFill>
                <a:latin typeface="Raleway"/>
                <a:ea typeface="Comfortaa"/>
                <a:cs typeface="Comfortaa"/>
                <a:sym typeface="Comfortaa"/>
              </a:rPr>
              <a:t>Energia </a:t>
            </a:r>
            <a:endParaRPr sz="1100" i="0" u="none" strike="noStrike" cap="none">
              <a:solidFill>
                <a:srgbClr val="000000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86" name="Google Shape;186;p29"/>
          <p:cNvSpPr txBox="1"/>
          <p:nvPr/>
        </p:nvSpPr>
        <p:spPr>
          <a:xfrm>
            <a:off x="786504" y="1770875"/>
            <a:ext cx="1323300" cy="430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SzPts val="1700"/>
            </a:pPr>
            <a:r>
              <a:rPr lang="pt-BR" sz="1100" b="1" i="0" u="none" strike="noStrike" cap="none">
                <a:solidFill>
                  <a:srgbClr val="00CF00"/>
                </a:solidFill>
                <a:latin typeface="Raleway"/>
                <a:ea typeface="Comfortaa"/>
                <a:cs typeface="Comfortaa"/>
                <a:sym typeface="Comfortaa"/>
              </a:rPr>
              <a:t>Acesso adequado à banda larga</a:t>
            </a:r>
            <a:r>
              <a:rPr lang="pt-BR" sz="1100">
                <a:latin typeface="Raleway"/>
                <a:ea typeface="Comfortaa"/>
                <a:cs typeface="Comfortaa"/>
                <a:sym typeface="Comfortaa"/>
              </a:rPr>
              <a:t> </a:t>
            </a:r>
            <a:endParaRPr sz="1100" i="0" u="none" strike="noStrike" cap="none">
              <a:solidFill>
                <a:srgbClr val="000000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87" name="Google Shape;187;p29"/>
          <p:cNvSpPr/>
          <p:nvPr/>
        </p:nvSpPr>
        <p:spPr>
          <a:xfrm>
            <a:off x="394575" y="1831627"/>
            <a:ext cx="357900" cy="326400"/>
          </a:xfrm>
          <a:prstGeom prst="ellipse">
            <a:avLst/>
          </a:prstGeom>
          <a:solidFill>
            <a:srgbClr val="00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FFFFFF"/>
                </a:solidFill>
                <a:latin typeface="Raleway"/>
                <a:ea typeface="Roboto"/>
                <a:cs typeface="Roboto"/>
                <a:sym typeface="Roboto"/>
              </a:rPr>
              <a:t>2</a:t>
            </a:r>
            <a:endParaRPr sz="1400" b="0" i="0" u="none" strike="noStrike" cap="none">
              <a:solidFill>
                <a:srgbClr val="FFFFFF"/>
              </a:solidFill>
              <a:latin typeface="Raleway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9"/>
          <p:cNvSpPr/>
          <p:nvPr/>
        </p:nvSpPr>
        <p:spPr>
          <a:xfrm>
            <a:off x="394575" y="3257291"/>
            <a:ext cx="357900" cy="326400"/>
          </a:xfrm>
          <a:prstGeom prst="ellipse">
            <a:avLst/>
          </a:prstGeom>
          <a:solidFill>
            <a:srgbClr val="D4F7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9" name="Google Shape;189;p29"/>
          <p:cNvSpPr txBox="1"/>
          <p:nvPr/>
        </p:nvSpPr>
        <p:spPr>
          <a:xfrm>
            <a:off x="786504" y="3281140"/>
            <a:ext cx="1323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i="0" u="none" strike="noStrike" cap="none">
                <a:solidFill>
                  <a:srgbClr val="000000"/>
                </a:solidFill>
                <a:latin typeface="Raleway"/>
                <a:ea typeface="Comfortaa"/>
                <a:cs typeface="Comfortaa"/>
                <a:sym typeface="Comfortaa"/>
              </a:rPr>
              <a:t>Distribuição de sinal (wi-fi)</a:t>
            </a:r>
            <a:endParaRPr sz="1100" i="0" u="none" strike="noStrike" cap="none">
              <a:solidFill>
                <a:srgbClr val="000000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90" name="Google Shape;190;p29"/>
          <p:cNvSpPr/>
          <p:nvPr/>
        </p:nvSpPr>
        <p:spPr>
          <a:xfrm>
            <a:off x="394575" y="3931026"/>
            <a:ext cx="357900" cy="326400"/>
          </a:xfrm>
          <a:prstGeom prst="ellipse">
            <a:avLst/>
          </a:prstGeom>
          <a:solidFill>
            <a:srgbClr val="00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endParaRPr sz="140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1" name="Google Shape;191;p29"/>
          <p:cNvSpPr txBox="1"/>
          <p:nvPr/>
        </p:nvSpPr>
        <p:spPr>
          <a:xfrm>
            <a:off x="786504" y="3963425"/>
            <a:ext cx="13233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 i="0" u="none" strike="noStrike" cap="none">
                <a:solidFill>
                  <a:srgbClr val="00CF00"/>
                </a:solidFill>
                <a:latin typeface="Raleway"/>
                <a:ea typeface="Comfortaa"/>
                <a:cs typeface="Comfortaa"/>
                <a:sym typeface="Comfortaa"/>
              </a:rPr>
              <a:t>D</a:t>
            </a:r>
            <a:r>
              <a:rPr lang="pt-BR" sz="1100" b="1">
                <a:solidFill>
                  <a:srgbClr val="00CF00"/>
                </a:solidFill>
                <a:latin typeface="Raleway"/>
                <a:ea typeface="Comfortaa"/>
                <a:cs typeface="Comfortaa"/>
                <a:sym typeface="Comfortaa"/>
              </a:rPr>
              <a:t>ispositivos</a:t>
            </a:r>
            <a:endParaRPr lang="pt-BR" sz="1100" b="1" i="0" u="none" strike="noStrike" cap="none">
              <a:solidFill>
                <a:srgbClr val="00CF00"/>
              </a:solidFill>
              <a:latin typeface="Raleway"/>
              <a:ea typeface="Comfortaa"/>
              <a:cs typeface="Comfortaa"/>
            </a:endParaRPr>
          </a:p>
        </p:txBody>
      </p:sp>
      <p:sp>
        <p:nvSpPr>
          <p:cNvPr id="192" name="Google Shape;192;p29"/>
          <p:cNvSpPr/>
          <p:nvPr/>
        </p:nvSpPr>
        <p:spPr>
          <a:xfrm>
            <a:off x="2009500" y="958475"/>
            <a:ext cx="120900" cy="3461100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</a:endParaRPr>
          </a:p>
        </p:txBody>
      </p:sp>
      <p:sp>
        <p:nvSpPr>
          <p:cNvPr id="193" name="Google Shape;193;p29"/>
          <p:cNvSpPr txBox="1"/>
          <p:nvPr/>
        </p:nvSpPr>
        <p:spPr>
          <a:xfrm>
            <a:off x="2355923" y="1942707"/>
            <a:ext cx="6277800" cy="1752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Além do indicador principal de Escolas Conectadas, o Comitê também poderá monitorar pela ferramenta:</a:t>
            </a:r>
            <a:endParaRPr sz="1100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Acesso adequado à banda larga</a:t>
            </a:r>
            <a:endParaRPr sz="1100" b="1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Comfortaa"/>
              <a:buAutoNum type="arabicPeriod"/>
            </a:pPr>
            <a:r>
              <a:rPr lang="pt-BR" sz="110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Escolas em regiões com cobertura de fibra ótica (pelo modelo de inferência)</a:t>
            </a:r>
            <a:endParaRPr sz="1100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  <a:p>
            <a:pPr marL="457200" indent="-298450">
              <a:lnSpc>
                <a:spcPct val="115000"/>
              </a:lnSpc>
              <a:buClr>
                <a:schemeClr val="accent2"/>
              </a:buClr>
              <a:buSzPts val="1100"/>
              <a:buFont typeface="Comfortaa"/>
              <a:buAutoNum type="arabicPeriod"/>
            </a:pPr>
            <a:r>
              <a:rPr lang="pt-BR" sz="110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Tipo de acesso à banda larga que as políticas públicas federais levam até as escolas </a:t>
            </a:r>
            <a:endParaRPr sz="1100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Dispositivos:</a:t>
            </a:r>
            <a:r>
              <a:rPr lang="pt-BR" sz="110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 Escolas com dispositivos nas quantidades mínimas a serem definidas a partir do Censo Escolar e dos contratos fornecidos pelas redes que aderirem à ENEC.</a:t>
            </a:r>
            <a:endParaRPr sz="1100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pic>
        <p:nvPicPr>
          <p:cNvPr id="3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C4E97797-FADE-AFEC-0DDE-DD23C886E4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34;p2">
            <a:extLst>
              <a:ext uri="{FF2B5EF4-FFF2-40B4-BE49-F238E27FC236}">
                <a16:creationId xmlns:a16="http://schemas.microsoft.com/office/drawing/2014/main" id="{5AD8D084-B9FB-4F7F-283C-4EA973F267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640000">
            <a:off x="7718207" y="4685296"/>
            <a:ext cx="1215587" cy="136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/>
          <p:nvPr/>
        </p:nvSpPr>
        <p:spPr>
          <a:xfrm>
            <a:off x="237075" y="4494200"/>
            <a:ext cx="8489400" cy="47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</a:endParaRPr>
          </a:p>
        </p:txBody>
      </p:sp>
      <p:sp>
        <p:nvSpPr>
          <p:cNvPr id="199" name="Google Shape;199;p30"/>
          <p:cNvSpPr txBox="1"/>
          <p:nvPr/>
        </p:nvSpPr>
        <p:spPr>
          <a:xfrm>
            <a:off x="154998" y="203225"/>
            <a:ext cx="8571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Comfortaa"/>
              </a:rPr>
              <a:t>Monitoramento dos Desafios | Resumo executivo dos indicadores</a:t>
            </a:r>
            <a:endParaRPr sz="1800" b="1">
              <a:solidFill>
                <a:srgbClr val="0000FF"/>
              </a:solidFill>
              <a:latin typeface="Raleway Black"/>
              <a:sym typeface="Comfortaa"/>
            </a:endParaRPr>
          </a:p>
        </p:txBody>
      </p:sp>
      <p:sp>
        <p:nvSpPr>
          <p:cNvPr id="200" name="Google Shape;200;p30"/>
          <p:cNvSpPr/>
          <p:nvPr/>
        </p:nvSpPr>
        <p:spPr>
          <a:xfrm rot="5400000">
            <a:off x="-892525" y="2539499"/>
            <a:ext cx="2826900" cy="17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Raleway"/>
              <a:sym typeface="Arial"/>
            </a:endParaRPr>
          </a:p>
        </p:txBody>
      </p:sp>
      <p:sp>
        <p:nvSpPr>
          <p:cNvPr id="201" name="Google Shape;201;p30"/>
          <p:cNvSpPr txBox="1"/>
          <p:nvPr/>
        </p:nvSpPr>
        <p:spPr>
          <a:xfrm>
            <a:off x="2312231" y="760671"/>
            <a:ext cx="2046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INDICADORES</a:t>
            </a:r>
            <a:endParaRPr sz="11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2" name="Google Shape;202;p30"/>
          <p:cNvSpPr/>
          <p:nvPr/>
        </p:nvSpPr>
        <p:spPr>
          <a:xfrm>
            <a:off x="368975" y="2732172"/>
            <a:ext cx="303900" cy="302700"/>
          </a:xfrm>
          <a:prstGeom prst="ellipse">
            <a:avLst/>
          </a:prstGeom>
          <a:solidFill>
            <a:srgbClr val="00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FFFFFF"/>
                </a:solidFill>
                <a:latin typeface="Raleway"/>
                <a:ea typeface="Roboto"/>
                <a:cs typeface="Roboto"/>
                <a:sym typeface="Roboto"/>
              </a:rPr>
              <a:t>3</a:t>
            </a:r>
            <a:endParaRPr sz="1400" b="0" i="0" u="none" strike="noStrike" cap="none">
              <a:solidFill>
                <a:srgbClr val="FFFFFF"/>
              </a:solidFill>
              <a:latin typeface="Raleway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30"/>
          <p:cNvSpPr txBox="1"/>
          <p:nvPr/>
        </p:nvSpPr>
        <p:spPr>
          <a:xfrm>
            <a:off x="732850" y="2668852"/>
            <a:ext cx="1182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 i="0" u="none" strike="noStrike" cap="none">
                <a:solidFill>
                  <a:srgbClr val="00CF00"/>
                </a:solidFill>
                <a:latin typeface="Raleway"/>
                <a:ea typeface="Raleway"/>
                <a:cs typeface="Raleway"/>
                <a:sym typeface="Raleway"/>
              </a:rPr>
              <a:t>Conexão à internet</a:t>
            </a:r>
            <a:endParaRPr sz="1100" b="1" i="0" u="none" strike="noStrike" cap="none">
              <a:solidFill>
                <a:srgbClr val="00CF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4" name="Google Shape;204;p30"/>
          <p:cNvSpPr txBox="1"/>
          <p:nvPr/>
        </p:nvSpPr>
        <p:spPr>
          <a:xfrm>
            <a:off x="2003524" y="2597458"/>
            <a:ext cx="2971800" cy="46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SzPts val="1100"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# e % escolas com </a:t>
            </a: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velocidade adequada</a:t>
            </a:r>
            <a:endParaRPr sz="8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900"/>
            </a:pP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Escolas com velocidade contratada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conforme parâmetros do Comitê</a:t>
            </a:r>
            <a:endParaRPr lang="pt-BR"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205" name="Google Shape;205;p30"/>
          <p:cNvSpPr/>
          <p:nvPr/>
        </p:nvSpPr>
        <p:spPr>
          <a:xfrm>
            <a:off x="368975" y="1302713"/>
            <a:ext cx="303900" cy="302700"/>
          </a:xfrm>
          <a:prstGeom prst="ellipse">
            <a:avLst/>
          </a:prstGeom>
          <a:solidFill>
            <a:srgbClr val="00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rgbClr val="FFFFFF"/>
                </a:solidFill>
                <a:latin typeface="Raleway"/>
                <a:ea typeface="Roboto"/>
                <a:cs typeface="Roboto"/>
                <a:sym typeface="Roboto"/>
              </a:rPr>
              <a:t>1</a:t>
            </a:r>
            <a:endParaRPr sz="1400" b="0" i="0" u="none" strike="noStrike" cap="none">
              <a:solidFill>
                <a:srgbClr val="FFFFFF"/>
              </a:solidFill>
              <a:latin typeface="Raleway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30"/>
          <p:cNvSpPr txBox="1"/>
          <p:nvPr/>
        </p:nvSpPr>
        <p:spPr>
          <a:xfrm>
            <a:off x="732838" y="1318026"/>
            <a:ext cx="1127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SzPts val="1700"/>
            </a:pPr>
            <a:r>
              <a:rPr lang="pt-BR" sz="1100" b="1" i="0" u="none" strike="noStrike" cap="none">
                <a:solidFill>
                  <a:srgbClr val="00CF00"/>
                </a:solidFill>
                <a:latin typeface="Raleway"/>
                <a:ea typeface="Raleway"/>
                <a:cs typeface="Raleway"/>
                <a:sym typeface="Raleway"/>
              </a:rPr>
              <a:t>Energia</a:t>
            </a:r>
            <a:r>
              <a:rPr lang="pt-BR" sz="1100" b="1">
                <a:latin typeface="Raleway"/>
                <a:ea typeface="Raleway"/>
                <a:cs typeface="Raleway"/>
                <a:sym typeface="Raleway"/>
              </a:rPr>
              <a:t> </a:t>
            </a:r>
            <a:endParaRPr sz="11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7" name="Google Shape;207;p30"/>
          <p:cNvSpPr txBox="1"/>
          <p:nvPr/>
        </p:nvSpPr>
        <p:spPr>
          <a:xfrm>
            <a:off x="2003524" y="1168001"/>
            <a:ext cx="2971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# e % escolas com energia</a:t>
            </a:r>
            <a:endParaRPr sz="8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Escolas que têm acesso contínuo (pelo menos durante o turno escolar) a energia elétrica suficiente 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(exclui escolas só com gerador fóssil).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8" name="Google Shape;208;p30"/>
          <p:cNvSpPr txBox="1"/>
          <p:nvPr/>
        </p:nvSpPr>
        <p:spPr>
          <a:xfrm>
            <a:off x="732838" y="1809226"/>
            <a:ext cx="1127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SzPts val="1700"/>
            </a:pPr>
            <a:r>
              <a:rPr lang="pt-BR" sz="1100" b="1" i="0" u="none" strike="noStrike" cap="none">
                <a:solidFill>
                  <a:srgbClr val="00CF00"/>
                </a:solidFill>
                <a:latin typeface="Raleway"/>
                <a:ea typeface="Raleway"/>
                <a:cs typeface="Raleway"/>
                <a:sym typeface="Raleway"/>
              </a:rPr>
              <a:t>Acesso adequado à banda larga</a:t>
            </a:r>
            <a:r>
              <a:rPr lang="pt-BR" sz="1100" b="1">
                <a:solidFill>
                  <a:srgbClr val="00CF00"/>
                </a:solidFill>
                <a:latin typeface="Raleway"/>
                <a:ea typeface="Raleway"/>
                <a:cs typeface="Raleway"/>
                <a:sym typeface="Raleway"/>
              </a:rPr>
              <a:t> </a:t>
            </a:r>
            <a:endParaRPr sz="1100" b="1" i="0" u="none" strike="noStrike" cap="none">
              <a:solidFill>
                <a:srgbClr val="00CF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9" name="Google Shape;209;p30"/>
          <p:cNvSpPr/>
          <p:nvPr/>
        </p:nvSpPr>
        <p:spPr>
          <a:xfrm>
            <a:off x="368975" y="1951037"/>
            <a:ext cx="303900" cy="302700"/>
          </a:xfrm>
          <a:prstGeom prst="ellipse">
            <a:avLst/>
          </a:prstGeom>
          <a:solidFill>
            <a:srgbClr val="00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FFFFFF"/>
                </a:solidFill>
                <a:latin typeface="Raleway"/>
                <a:ea typeface="Roboto"/>
                <a:cs typeface="Roboto"/>
                <a:sym typeface="Roboto"/>
              </a:rPr>
              <a:t>2</a:t>
            </a:r>
            <a:endParaRPr sz="1400" b="0" i="0" u="none" strike="noStrike" cap="none">
              <a:solidFill>
                <a:srgbClr val="FFFFFF"/>
              </a:solidFill>
              <a:latin typeface="Raleway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30"/>
          <p:cNvSpPr txBox="1"/>
          <p:nvPr/>
        </p:nvSpPr>
        <p:spPr>
          <a:xfrm>
            <a:off x="2003524" y="1797323"/>
            <a:ext cx="2971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# e % escolas com acesso adequado (2 indicadores)</a:t>
            </a:r>
            <a:endParaRPr sz="8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1. Em Desafio de Acesso: Escolas localizadas dentro de área de cobertura de fibra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2. Em Políticas: Escolas conectadas pelas políticas federais por tipo de acesso à banda larga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1" name="Google Shape;211;p30"/>
          <p:cNvSpPr/>
          <p:nvPr/>
        </p:nvSpPr>
        <p:spPr>
          <a:xfrm>
            <a:off x="368975" y="3349969"/>
            <a:ext cx="303900" cy="302700"/>
          </a:xfrm>
          <a:prstGeom prst="ellipse">
            <a:avLst/>
          </a:prstGeom>
          <a:solidFill>
            <a:srgbClr val="00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FFFFFF"/>
                </a:solidFill>
                <a:latin typeface="Raleway"/>
                <a:ea typeface="Roboto"/>
                <a:cs typeface="Roboto"/>
                <a:sym typeface="Roboto"/>
              </a:rPr>
              <a:t>4</a:t>
            </a:r>
            <a:endParaRPr sz="1400" b="0" i="0" u="none" strike="noStrike" cap="none">
              <a:solidFill>
                <a:srgbClr val="FFFFFF"/>
              </a:solidFill>
              <a:latin typeface="Raleway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30"/>
          <p:cNvSpPr txBox="1"/>
          <p:nvPr/>
        </p:nvSpPr>
        <p:spPr>
          <a:xfrm>
            <a:off x="732838" y="3286649"/>
            <a:ext cx="1127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 i="0" u="none" strike="noStrike" cap="none">
                <a:solidFill>
                  <a:srgbClr val="00CF00"/>
                </a:solidFill>
                <a:latin typeface="Raleway"/>
                <a:ea typeface="Raleway"/>
                <a:cs typeface="Raleway"/>
                <a:sym typeface="Raleway"/>
              </a:rPr>
              <a:t>Distribuição de sinal (</a:t>
            </a:r>
            <a:r>
              <a:rPr lang="pt-BR" sz="1100" b="1" i="0" u="none" strike="noStrike" cap="none" err="1">
                <a:solidFill>
                  <a:srgbClr val="00CF00"/>
                </a:solidFill>
                <a:latin typeface="Raleway"/>
                <a:ea typeface="Raleway"/>
                <a:cs typeface="Raleway"/>
                <a:sym typeface="Raleway"/>
              </a:rPr>
              <a:t>wi-fi</a:t>
            </a:r>
            <a:r>
              <a:rPr lang="pt-BR" sz="1100" b="1" i="0" u="none" strike="noStrike" cap="none">
                <a:solidFill>
                  <a:srgbClr val="00CF00"/>
                </a:solidFill>
                <a:latin typeface="Raleway"/>
                <a:ea typeface="Raleway"/>
                <a:cs typeface="Raleway"/>
                <a:sym typeface="Raleway"/>
              </a:rPr>
              <a:t>)</a:t>
            </a:r>
            <a:endParaRPr sz="1100" b="1" i="0" u="none" strike="noStrike" cap="none">
              <a:solidFill>
                <a:srgbClr val="00CF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2003524" y="3181393"/>
            <a:ext cx="2971800" cy="58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# e % escolas com rede interna adequada</a:t>
            </a:r>
            <a:endParaRPr sz="8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800">
                <a:latin typeface="Raleway"/>
                <a:sym typeface="Raleway"/>
              </a:rPr>
              <a:t>Escolas com quantidade de </a:t>
            </a:r>
            <a:r>
              <a:rPr lang="pt-BR" sz="800" err="1">
                <a:latin typeface="Raleway"/>
                <a:sym typeface="Raleway"/>
              </a:rPr>
              <a:t>APs</a:t>
            </a:r>
            <a:r>
              <a:rPr lang="pt-BR" sz="800">
                <a:latin typeface="Raleway"/>
                <a:sym typeface="Raleway"/>
              </a:rPr>
              <a:t> suficiente + “sinal </a:t>
            </a:r>
            <a:r>
              <a:rPr lang="pt-BR" sz="800" err="1">
                <a:latin typeface="Raleway"/>
                <a:sym typeface="Raleway"/>
              </a:rPr>
              <a:t>Wi-fi</a:t>
            </a:r>
            <a:r>
              <a:rPr lang="pt-BR" sz="800">
                <a:latin typeface="Raleway"/>
                <a:sym typeface="Raleway"/>
              </a:rPr>
              <a:t> em todas as salas” e “alunos conseguem acessar simultaneamente”</a:t>
            </a:r>
            <a:endParaRPr sz="800">
              <a:latin typeface="Raleway"/>
              <a:sym typeface="Raleway"/>
            </a:endParaRPr>
          </a:p>
        </p:txBody>
      </p:sp>
      <p:sp>
        <p:nvSpPr>
          <p:cNvPr id="214" name="Google Shape;214;p30"/>
          <p:cNvSpPr txBox="1"/>
          <p:nvPr/>
        </p:nvSpPr>
        <p:spPr>
          <a:xfrm>
            <a:off x="6848339" y="682040"/>
            <a:ext cx="1899258" cy="44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FONTE DOS DADOS</a:t>
            </a:r>
            <a:r>
              <a:rPr lang="pt-BR" sz="1100" b="1">
                <a:latin typeface="Raleway"/>
                <a:ea typeface="Raleway"/>
                <a:cs typeface="Raleway"/>
                <a:sym typeface="Raleway"/>
              </a:rPr>
              <a:t> PARA MONITORAMENTO</a:t>
            </a:r>
            <a:r>
              <a:rPr lang="pt-BR" sz="11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100" b="1" i="0" u="none" strike="noStrike" cap="none">
              <a:solidFill>
                <a:srgbClr val="000000"/>
              </a:solidFill>
              <a:highlight>
                <a:srgbClr val="FFFF00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15" name="Google Shape;215;p30"/>
          <p:cNvCxnSpPr/>
          <p:nvPr/>
        </p:nvCxnSpPr>
        <p:spPr>
          <a:xfrm>
            <a:off x="1833020" y="1128801"/>
            <a:ext cx="6915900" cy="51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6" name="Google Shape;216;p30"/>
          <p:cNvSpPr txBox="1"/>
          <p:nvPr/>
        </p:nvSpPr>
        <p:spPr>
          <a:xfrm>
            <a:off x="5106947" y="760671"/>
            <a:ext cx="1770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SzPts val="1700"/>
            </a:pPr>
            <a:r>
              <a:rPr lang="pt-BR" sz="1100" b="1">
                <a:latin typeface="Raleway"/>
                <a:ea typeface="Raleway"/>
                <a:cs typeface="Raleway"/>
              </a:rPr>
              <a:t>LINHA DE BASE</a:t>
            </a:r>
            <a:endParaRPr lang="pt-BR" sz="1100" b="1">
              <a:solidFill>
                <a:srgbClr val="000000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217" name="Google Shape;217;p30"/>
          <p:cNvSpPr txBox="1"/>
          <p:nvPr/>
        </p:nvSpPr>
        <p:spPr>
          <a:xfrm>
            <a:off x="5057952" y="2711717"/>
            <a:ext cx="174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Fonte: 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Medidor do Nic.br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Data de corte: </a:t>
            </a:r>
            <a:r>
              <a:rPr lang="pt-BR" sz="80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lang="pt-BR" sz="8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6</a:t>
            </a:r>
            <a:r>
              <a:rPr lang="pt-BR" sz="80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/0</a:t>
            </a:r>
            <a:r>
              <a:rPr lang="pt-BR" sz="8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8</a:t>
            </a:r>
            <a:r>
              <a:rPr lang="pt-BR" sz="80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/2023</a:t>
            </a:r>
            <a:endParaRPr sz="800" i="0" u="none" strike="noStrike" cap="none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8" name="Google Shape;218;p30"/>
          <p:cNvSpPr txBox="1"/>
          <p:nvPr/>
        </p:nvSpPr>
        <p:spPr>
          <a:xfrm>
            <a:off x="5038749" y="1282260"/>
            <a:ext cx="1744800" cy="338700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SzPts val="1000"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Fonte: 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Censo Escolar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 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Data de corte: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2023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9" name="Google Shape;219;p30"/>
          <p:cNvSpPr txBox="1"/>
          <p:nvPr/>
        </p:nvSpPr>
        <p:spPr>
          <a:xfrm>
            <a:off x="5057952" y="1873523"/>
            <a:ext cx="1744800" cy="33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Fonte: 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Modelo de Inferência Nic.br</a:t>
            </a:r>
            <a:endParaRPr lang="pt-BR"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Data de corte: </a:t>
            </a:r>
            <a:r>
              <a:rPr lang="pt-BR" sz="80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05/05/2023</a:t>
            </a:r>
            <a:endParaRPr sz="800" i="0" u="none" strike="noStrike" cap="none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0" name="Google Shape;220;p30"/>
          <p:cNvSpPr txBox="1"/>
          <p:nvPr/>
        </p:nvSpPr>
        <p:spPr>
          <a:xfrm>
            <a:off x="5053780" y="3240751"/>
            <a:ext cx="1744800" cy="430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SzPts val="1000"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Fonte: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PDDE</a:t>
            </a:r>
            <a:endParaRPr lang="pt-BR" sz="800">
              <a:solidFill>
                <a:srgbClr val="000000"/>
              </a:solidFill>
              <a:latin typeface="Raleway"/>
              <a:ea typeface="Raleway"/>
              <a:cs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Data de corte: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2023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pt-BR" sz="600">
              <a:latin typeface="Raleway"/>
              <a:ea typeface="Raleway"/>
              <a:cs typeface="Raleway"/>
            </a:endParaRPr>
          </a:p>
        </p:txBody>
      </p:sp>
      <p:sp>
        <p:nvSpPr>
          <p:cNvPr id="221" name="Google Shape;221;p30"/>
          <p:cNvSpPr/>
          <p:nvPr/>
        </p:nvSpPr>
        <p:spPr>
          <a:xfrm>
            <a:off x="368975" y="3975062"/>
            <a:ext cx="303900" cy="302700"/>
          </a:xfrm>
          <a:prstGeom prst="ellipse">
            <a:avLst/>
          </a:prstGeom>
          <a:solidFill>
            <a:srgbClr val="00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endParaRPr sz="140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2" name="Google Shape;222;p30"/>
          <p:cNvSpPr txBox="1"/>
          <p:nvPr/>
        </p:nvSpPr>
        <p:spPr>
          <a:xfrm>
            <a:off x="732838" y="3990371"/>
            <a:ext cx="1127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 i="0" u="none" strike="noStrike" cap="none">
                <a:solidFill>
                  <a:srgbClr val="00CF00"/>
                </a:solidFill>
                <a:latin typeface="Raleway"/>
                <a:ea typeface="Raleway"/>
                <a:cs typeface="Raleway"/>
                <a:sym typeface="Raleway"/>
              </a:rPr>
              <a:t>D</a:t>
            </a:r>
            <a:r>
              <a:rPr lang="pt-BR" sz="1100" b="1">
                <a:solidFill>
                  <a:srgbClr val="00CF00"/>
                </a:solidFill>
                <a:latin typeface="Raleway"/>
                <a:ea typeface="Raleway"/>
                <a:cs typeface="Raleway"/>
                <a:sym typeface="Raleway"/>
              </a:rPr>
              <a:t>ispositivos</a:t>
            </a:r>
            <a:endParaRPr sz="1100" b="1" i="0" u="none" strike="noStrike" cap="none">
              <a:solidFill>
                <a:srgbClr val="00CF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3" name="Google Shape;223;p30"/>
          <p:cNvSpPr txBox="1"/>
          <p:nvPr/>
        </p:nvSpPr>
        <p:spPr>
          <a:xfrm>
            <a:off x="2003524" y="3897545"/>
            <a:ext cx="2971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# e % escolas com </a:t>
            </a:r>
            <a:r>
              <a:rPr lang="pt-BR" sz="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dispositivos em qtd. adequada</a:t>
            </a:r>
            <a:endParaRPr sz="8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Escolas com dispositivos nas quantidades mínimas definidas (foi considerada a proporção de 1 dispositivo para cada 10 alunos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n</a:t>
            </a: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 baseline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, exceto para educação infantil</a:t>
            </a: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). </a:t>
            </a:r>
            <a:endParaRPr sz="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4" name="Google Shape;224;p30"/>
          <p:cNvSpPr txBox="1"/>
          <p:nvPr/>
        </p:nvSpPr>
        <p:spPr>
          <a:xfrm>
            <a:off x="5053789" y="3897555"/>
            <a:ext cx="17448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Fonte: 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Censo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Escolar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Data de corte: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2023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600">
                <a:latin typeface="Raleway"/>
                <a:ea typeface="Raleway"/>
                <a:cs typeface="Raleway"/>
                <a:sym typeface="Raleway"/>
              </a:rPr>
              <a:t>Todas as escolas exclusivamente de educação infantil foram consideradas adequadas</a:t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25" name="Google Shape;225;p30"/>
          <p:cNvGrpSpPr/>
          <p:nvPr/>
        </p:nvGrpSpPr>
        <p:grpSpPr>
          <a:xfrm>
            <a:off x="809038" y="1760315"/>
            <a:ext cx="7917680" cy="2072820"/>
            <a:chOff x="656622" y="2117536"/>
            <a:chExt cx="8128200" cy="2408855"/>
          </a:xfrm>
        </p:grpSpPr>
        <p:grpSp>
          <p:nvGrpSpPr>
            <p:cNvPr id="226" name="Google Shape;226;p30"/>
            <p:cNvGrpSpPr/>
            <p:nvPr/>
          </p:nvGrpSpPr>
          <p:grpSpPr>
            <a:xfrm>
              <a:off x="656622" y="2117536"/>
              <a:ext cx="8128108" cy="1640255"/>
              <a:chOff x="1132797" y="3223312"/>
              <a:chExt cx="10253700" cy="2311846"/>
            </a:xfrm>
          </p:grpSpPr>
          <p:cxnSp>
            <p:nvCxnSpPr>
              <p:cNvPr id="227" name="Google Shape;227;p30"/>
              <p:cNvCxnSpPr/>
              <p:nvPr/>
            </p:nvCxnSpPr>
            <p:spPr>
              <a:xfrm>
                <a:off x="1132797" y="3223312"/>
                <a:ext cx="10253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A5A5"/>
                </a:solidFill>
                <a:prstDash val="lg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8" name="Google Shape;228;p30"/>
              <p:cNvCxnSpPr/>
              <p:nvPr/>
            </p:nvCxnSpPr>
            <p:spPr>
              <a:xfrm>
                <a:off x="1132797" y="4484378"/>
                <a:ext cx="10253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A5A5"/>
                </a:solidFill>
                <a:prstDash val="lg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9" name="Google Shape;229;p30"/>
              <p:cNvCxnSpPr/>
              <p:nvPr/>
            </p:nvCxnSpPr>
            <p:spPr>
              <a:xfrm>
                <a:off x="1132797" y="5535158"/>
                <a:ext cx="10253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A5A5"/>
                </a:solidFill>
                <a:prstDash val="lgDash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30" name="Google Shape;230;p30"/>
            <p:cNvCxnSpPr/>
            <p:nvPr/>
          </p:nvCxnSpPr>
          <p:spPr>
            <a:xfrm>
              <a:off x="656622" y="4526390"/>
              <a:ext cx="8128200" cy="0"/>
            </a:xfrm>
            <a:prstGeom prst="straightConnector1">
              <a:avLst/>
            </a:prstGeom>
            <a:noFill/>
            <a:ln w="9525" cap="flat" cmpd="sng">
              <a:solidFill>
                <a:srgbClr val="A5A5A5"/>
              </a:solidFill>
              <a:prstDash val="lgDash"/>
              <a:round/>
              <a:headEnd type="none" w="sm" len="sm"/>
              <a:tailEnd type="none" w="sm" len="sm"/>
            </a:ln>
          </p:spPr>
        </p:cxnSp>
      </p:grpSp>
      <p:sp>
        <p:nvSpPr>
          <p:cNvPr id="231" name="Google Shape;231;p30"/>
          <p:cNvSpPr txBox="1"/>
          <p:nvPr/>
        </p:nvSpPr>
        <p:spPr>
          <a:xfrm>
            <a:off x="6884675" y="1225200"/>
            <a:ext cx="1704300" cy="461700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Anual: 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Censo Escolar 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Bimestral: </a:t>
            </a: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Monitoramento das políticas federais</a:t>
            </a:r>
            <a:endParaRPr sz="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2" name="Google Shape;232;p30"/>
          <p:cNvSpPr txBox="1"/>
          <p:nvPr/>
        </p:nvSpPr>
        <p:spPr>
          <a:xfrm>
            <a:off x="6877051" y="1844158"/>
            <a:ext cx="1704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Trimestral: 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Modelo de Inferência 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Bimestral: </a:t>
            </a: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Monitoramento das políticas federais (escolas por tipo de tecnologia)</a:t>
            </a:r>
            <a:endParaRPr sz="8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3" name="Google Shape;233;p30"/>
          <p:cNvSpPr txBox="1"/>
          <p:nvPr/>
        </p:nvSpPr>
        <p:spPr>
          <a:xfrm>
            <a:off x="6885376" y="2621308"/>
            <a:ext cx="170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Quinzenal: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Medidor do Nic.br</a:t>
            </a:r>
            <a:endParaRPr sz="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Bimestral: </a:t>
            </a: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Monitoramento das políticas federais e locais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4" name="Google Shape;234;p30"/>
          <p:cNvSpPr txBox="1"/>
          <p:nvPr/>
        </p:nvSpPr>
        <p:spPr>
          <a:xfrm>
            <a:off x="6877026" y="3197771"/>
            <a:ext cx="1704300" cy="46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SzPts val="1000"/>
            </a:pPr>
            <a:r>
              <a:rPr lang="pt-BR" sz="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Anual:</a:t>
            </a: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 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 PDDE</a:t>
            </a:r>
            <a:endParaRPr lang="pt-BR" sz="800">
              <a:solidFill>
                <a:srgbClr val="000000"/>
              </a:solidFill>
              <a:latin typeface="Raleway"/>
              <a:ea typeface="Raleway"/>
              <a:cs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Bimestral: </a:t>
            </a: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Monitoramento das outras políticas federais e locais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5" name="Google Shape;235;p30"/>
          <p:cNvSpPr txBox="1"/>
          <p:nvPr/>
        </p:nvSpPr>
        <p:spPr>
          <a:xfrm>
            <a:off x="6877051" y="3897545"/>
            <a:ext cx="170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Anual: </a:t>
            </a: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Censo Escolar </a:t>
            </a:r>
            <a:endParaRPr sz="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Bimestral: </a:t>
            </a: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Monitoramento das políticas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locais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6" name="Google Shape;236;p30"/>
          <p:cNvSpPr txBox="1"/>
          <p:nvPr/>
        </p:nvSpPr>
        <p:spPr>
          <a:xfrm>
            <a:off x="366567" y="4596488"/>
            <a:ext cx="1474933" cy="26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solidFill>
                  <a:schemeClr val="bg1"/>
                </a:solidFill>
                <a:highlight>
                  <a:srgbClr val="00CF00"/>
                </a:highlight>
                <a:latin typeface="Raleway"/>
                <a:ea typeface="Raleway"/>
                <a:cs typeface="Raleway"/>
                <a:sym typeface="Raleway"/>
              </a:rPr>
              <a:t>Escola conectada</a:t>
            </a:r>
            <a:endParaRPr lang="pt-BR" sz="1100" b="1" i="0" u="none" strike="noStrike" cap="none">
              <a:solidFill>
                <a:schemeClr val="bg1"/>
              </a:solidFill>
              <a:highlight>
                <a:srgbClr val="00CF00"/>
              </a:highlight>
              <a:latin typeface="Raleway"/>
              <a:ea typeface="Raleway"/>
              <a:cs typeface="Raleway"/>
            </a:endParaRPr>
          </a:p>
        </p:txBody>
      </p:sp>
      <p:sp>
        <p:nvSpPr>
          <p:cNvPr id="237" name="Google Shape;237;p30"/>
          <p:cNvSpPr txBox="1"/>
          <p:nvPr/>
        </p:nvSpPr>
        <p:spPr>
          <a:xfrm>
            <a:off x="1998249" y="4503957"/>
            <a:ext cx="29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# e % escolas c</a:t>
            </a: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onectadas</a:t>
            </a:r>
            <a:endParaRPr sz="8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Escolas que têm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energia, conexão na velocidade adequada e rede interna adequada (wi-fi)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8" name="Google Shape;238;p30"/>
          <p:cNvSpPr txBox="1"/>
          <p:nvPr/>
        </p:nvSpPr>
        <p:spPr>
          <a:xfrm>
            <a:off x="5033474" y="4565457"/>
            <a:ext cx="1744800" cy="338700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Fonte: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Baseline ENEC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Data de corte: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26/09/2023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9" name="Google Shape;239;p30"/>
          <p:cNvSpPr txBox="1"/>
          <p:nvPr/>
        </p:nvSpPr>
        <p:spPr>
          <a:xfrm>
            <a:off x="6884675" y="4565457"/>
            <a:ext cx="1704300" cy="338700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Bimestral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: Monitoramento dos desafios</a:t>
            </a:r>
            <a:endParaRPr sz="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12E1C4D0-9768-359E-913A-87E2ED4789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6">
          <a:extLst>
            <a:ext uri="{FF2B5EF4-FFF2-40B4-BE49-F238E27FC236}">
              <a16:creationId xmlns:a16="http://schemas.microsoft.com/office/drawing/2014/main" id="{71BDDD51-C21E-E236-5E5A-AD70A16C2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8;p1">
            <a:extLst>
              <a:ext uri="{FF2B5EF4-FFF2-40B4-BE49-F238E27FC236}">
                <a16:creationId xmlns:a16="http://schemas.microsoft.com/office/drawing/2014/main" id="{5944D4C4-93D6-62AB-D55D-0D09D159FA31}"/>
              </a:ext>
            </a:extLst>
          </p:cNvPr>
          <p:cNvSpPr txBox="1"/>
          <p:nvPr/>
        </p:nvSpPr>
        <p:spPr>
          <a:xfrm>
            <a:off x="3178955" y="845216"/>
            <a:ext cx="5698710" cy="153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4400">
                <a:solidFill>
                  <a:srgbClr val="434343"/>
                </a:solidFill>
                <a:latin typeface="Raleway Black"/>
              </a:rPr>
              <a:t>Monitoramento das Políticas Públicas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17087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0280560B-A510-9424-02EB-452861985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">
            <a:extLst>
              <a:ext uri="{FF2B5EF4-FFF2-40B4-BE49-F238E27FC236}">
                <a16:creationId xmlns:a16="http://schemas.microsoft.com/office/drawing/2014/main" id="{F1CD5AD9-4FB3-9545-2144-BC52F34E93A1}"/>
              </a:ext>
            </a:extLst>
          </p:cNvPr>
          <p:cNvSpPr/>
          <p:nvPr/>
        </p:nvSpPr>
        <p:spPr>
          <a:xfrm>
            <a:off x="-2113200" y="4137911"/>
            <a:ext cx="1984500" cy="1968600"/>
          </a:xfrm>
          <a:prstGeom prst="ellipse">
            <a:avLst/>
          </a:prstGeom>
          <a:solidFill>
            <a:srgbClr val="FFFFFF">
              <a:alpha val="5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">
            <a:extLst>
              <a:ext uri="{FF2B5EF4-FFF2-40B4-BE49-F238E27FC236}">
                <a16:creationId xmlns:a16="http://schemas.microsoft.com/office/drawing/2014/main" id="{B00114C5-AA9C-9C92-262F-F73238EE856A}"/>
              </a:ext>
            </a:extLst>
          </p:cNvPr>
          <p:cNvSpPr txBox="1"/>
          <p:nvPr/>
        </p:nvSpPr>
        <p:spPr>
          <a:xfrm>
            <a:off x="241555" y="261112"/>
            <a:ext cx="571479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>
                <a:solidFill>
                  <a:srgbClr val="0000FF"/>
                </a:solidFill>
                <a:latin typeface="Raleway Black"/>
              </a:rPr>
              <a:t>Agenda do Comitê Executivo da ENEC</a:t>
            </a:r>
          </a:p>
        </p:txBody>
      </p:sp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CEE3561B-E064-F44D-5192-C3804E7404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34;p2">
            <a:extLst>
              <a:ext uri="{FF2B5EF4-FFF2-40B4-BE49-F238E27FC236}">
                <a16:creationId xmlns:a16="http://schemas.microsoft.com/office/drawing/2014/main" id="{BFA25994-C518-82BD-1140-E12B86287FD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640000">
            <a:off x="7718207" y="4685296"/>
            <a:ext cx="1215587" cy="13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FEA4AAB-8E54-F2BB-C77D-BE684129EDB7}"/>
              </a:ext>
            </a:extLst>
          </p:cNvPr>
          <p:cNvSpPr txBox="1"/>
          <p:nvPr/>
        </p:nvSpPr>
        <p:spPr>
          <a:xfrm>
            <a:off x="668293" y="983261"/>
            <a:ext cx="776638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600" b="1">
                <a:latin typeface="Raleway"/>
              </a:rPr>
              <a:t>(i) Apresentação da Campanha Nacional pelo Direito à Educação </a:t>
            </a:r>
          </a:p>
          <a:p>
            <a:endParaRPr lang="pt-BR" sz="1600" b="1">
              <a:latin typeface="Raleway"/>
            </a:endParaRPr>
          </a:p>
          <a:p>
            <a:r>
              <a:rPr lang="pt-BR" sz="1600" b="1">
                <a:latin typeface="Raleway"/>
              </a:rPr>
              <a:t>(</a:t>
            </a:r>
            <a:r>
              <a:rPr lang="pt-BR" sz="1600" b="1" err="1">
                <a:latin typeface="Raleway"/>
              </a:rPr>
              <a:t>ii</a:t>
            </a:r>
            <a:r>
              <a:rPr lang="pt-BR" sz="1600" b="1">
                <a:latin typeface="Raleway"/>
              </a:rPr>
              <a:t>) Aprovação da ata da última reunião</a:t>
            </a:r>
          </a:p>
          <a:p>
            <a:endParaRPr lang="pt-BR" sz="1600" b="1">
              <a:latin typeface="Raleway"/>
            </a:endParaRPr>
          </a:p>
          <a:p>
            <a:r>
              <a:rPr lang="pt-BR" sz="1600" b="1">
                <a:latin typeface="Raleway"/>
              </a:rPr>
              <a:t>(</a:t>
            </a:r>
            <a:r>
              <a:rPr lang="pt-BR" sz="1600" b="1" err="1">
                <a:latin typeface="Raleway"/>
              </a:rPr>
              <a:t>iii</a:t>
            </a:r>
            <a:r>
              <a:rPr lang="pt-BR" sz="1600" b="1">
                <a:latin typeface="Raleway"/>
              </a:rPr>
              <a:t>) Alteração do regimento para mudança no fluxo de validação das atas do Comitê Executivo da ENEC</a:t>
            </a:r>
          </a:p>
          <a:p>
            <a:endParaRPr lang="pt-BR" sz="1600" b="1">
              <a:latin typeface="Raleway"/>
            </a:endParaRPr>
          </a:p>
          <a:p>
            <a:r>
              <a:rPr lang="pt-BR" sz="1600" b="1">
                <a:latin typeface="Raleway"/>
              </a:rPr>
              <a:t>(</a:t>
            </a:r>
            <a:r>
              <a:rPr lang="pt-BR" sz="1600" b="1" err="1">
                <a:latin typeface="Raleway"/>
              </a:rPr>
              <a:t>iv</a:t>
            </a:r>
            <a:r>
              <a:rPr lang="pt-BR" sz="1600" b="1">
                <a:latin typeface="Raleway"/>
              </a:rPr>
              <a:t>) Deliberação sobre Parâmetros de </a:t>
            </a:r>
            <a:r>
              <a:rPr lang="pt-BR" sz="1600" b="1" err="1">
                <a:latin typeface="Raleway"/>
              </a:rPr>
              <a:t>Wifi</a:t>
            </a:r>
            <a:r>
              <a:rPr lang="pt-BR" sz="1600" b="1">
                <a:latin typeface="Raleway"/>
              </a:rPr>
              <a:t> (com proposta de resolução)  </a:t>
            </a:r>
          </a:p>
          <a:p>
            <a:endParaRPr lang="pt-BR" sz="1600" b="1">
              <a:latin typeface="Raleway"/>
            </a:endParaRPr>
          </a:p>
          <a:p>
            <a:r>
              <a:rPr lang="pt-BR" sz="1600" b="1">
                <a:latin typeface="Raleway"/>
              </a:rPr>
              <a:t>(v) Deliberação sobre Monitoramento da ENEC </a:t>
            </a:r>
          </a:p>
          <a:p>
            <a:endParaRPr lang="pt-BR" sz="1600" b="1">
              <a:latin typeface="Raleway"/>
            </a:endParaRPr>
          </a:p>
          <a:p>
            <a:r>
              <a:rPr lang="pt-BR" sz="1600" b="1">
                <a:latin typeface="Raleway"/>
              </a:rPr>
              <a:t>(vi) Validação do indicador de escolas conectadas</a:t>
            </a:r>
          </a:p>
          <a:p>
            <a:endParaRPr lang="pt-BR" sz="1600" b="1">
              <a:latin typeface="Raleway"/>
            </a:endParaRPr>
          </a:p>
          <a:p>
            <a:r>
              <a:rPr lang="pt-BR" sz="1600" b="1">
                <a:latin typeface="Raleway"/>
              </a:rPr>
              <a:t>(</a:t>
            </a:r>
            <a:r>
              <a:rPr lang="pt-BR" sz="1600" b="1" err="1">
                <a:latin typeface="Raleway"/>
              </a:rPr>
              <a:t>vii</a:t>
            </a:r>
            <a:r>
              <a:rPr lang="pt-BR" sz="1600" b="1">
                <a:latin typeface="Raleway"/>
              </a:rPr>
              <a:t>) Atualizações sobre as políticas prioritárias </a:t>
            </a:r>
          </a:p>
          <a:p>
            <a:endParaRPr lang="pt-BR" sz="1600" b="1"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501561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 txBox="1"/>
          <p:nvPr/>
        </p:nvSpPr>
        <p:spPr>
          <a:xfrm>
            <a:off x="154998" y="203225"/>
            <a:ext cx="8471100" cy="41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Comfortaa"/>
              </a:rPr>
              <a:t>Monitoramento das Políticas Públicas</a:t>
            </a:r>
            <a:endParaRPr sz="1800" b="1">
              <a:solidFill>
                <a:srgbClr val="0000FF"/>
              </a:solidFill>
              <a:latin typeface="Raleway Black"/>
              <a:sym typeface="Comfortaa"/>
            </a:endParaRPr>
          </a:p>
        </p:txBody>
      </p:sp>
      <p:sp>
        <p:nvSpPr>
          <p:cNvPr id="246" name="Google Shape;246;p31"/>
          <p:cNvSpPr txBox="1"/>
          <p:nvPr/>
        </p:nvSpPr>
        <p:spPr>
          <a:xfrm>
            <a:off x="2315557" y="960682"/>
            <a:ext cx="5478818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Escolas conectadas por política</a:t>
            </a:r>
            <a:endParaRPr sz="1600" b="1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48" name="Google Shape;248;p31"/>
          <p:cNvSpPr/>
          <p:nvPr/>
        </p:nvSpPr>
        <p:spPr>
          <a:xfrm>
            <a:off x="1862765" y="796293"/>
            <a:ext cx="182682" cy="3955369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</a:endParaRPr>
          </a:p>
        </p:txBody>
      </p:sp>
      <p:sp>
        <p:nvSpPr>
          <p:cNvPr id="249" name="Google Shape;249;p31"/>
          <p:cNvSpPr txBox="1"/>
          <p:nvPr/>
        </p:nvSpPr>
        <p:spPr>
          <a:xfrm>
            <a:off x="2309585" y="1355761"/>
            <a:ext cx="6277800" cy="58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Cada política será monitorada a partir do seu principal indicador de resultado: Escolas conectadas por ela. A definição desse indicador principal de cada política parte do escopo definido a cada uma delas na ENEC. </a:t>
            </a:r>
            <a:endParaRPr lang="pt-BR" sz="1100">
              <a:solidFill>
                <a:schemeClr val="accent2"/>
              </a:solidFill>
              <a:latin typeface="Raleway"/>
              <a:ea typeface="Comfortaa"/>
              <a:cs typeface="Comfortaa"/>
            </a:endParaRPr>
          </a:p>
        </p:txBody>
      </p:sp>
      <p:sp>
        <p:nvSpPr>
          <p:cNvPr id="250" name="Google Shape;250;p31"/>
          <p:cNvSpPr/>
          <p:nvPr/>
        </p:nvSpPr>
        <p:spPr>
          <a:xfrm>
            <a:off x="522448" y="1553213"/>
            <a:ext cx="1146300" cy="323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latin typeface="Raleway"/>
                <a:ea typeface="Comfortaa"/>
                <a:cs typeface="Comfortaa"/>
                <a:sym typeface="Comfortaa"/>
              </a:rPr>
              <a:t>GAPE/EACE</a:t>
            </a:r>
            <a:endParaRPr sz="11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51" name="Google Shape;251;p31"/>
          <p:cNvSpPr/>
          <p:nvPr/>
        </p:nvSpPr>
        <p:spPr>
          <a:xfrm>
            <a:off x="507637" y="3581497"/>
            <a:ext cx="1146300" cy="323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latin typeface="Raleway"/>
                <a:ea typeface="Comfortaa"/>
                <a:cs typeface="Comfortaa"/>
                <a:sym typeface="Comfortaa"/>
              </a:rPr>
              <a:t>LEI 14.172</a:t>
            </a:r>
            <a:endParaRPr sz="11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52" name="Google Shape;252;p31"/>
          <p:cNvSpPr/>
          <p:nvPr/>
        </p:nvSpPr>
        <p:spPr>
          <a:xfrm>
            <a:off x="523512" y="2019431"/>
            <a:ext cx="1146300" cy="323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latin typeface="Raleway"/>
                <a:ea typeface="Comfortaa"/>
                <a:cs typeface="Comfortaa"/>
                <a:sym typeface="Comfortaa"/>
              </a:rPr>
              <a:t>FUST REEMB.</a:t>
            </a:r>
            <a:endParaRPr sz="11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53" name="Google Shape;253;p31"/>
          <p:cNvSpPr/>
          <p:nvPr/>
        </p:nvSpPr>
        <p:spPr>
          <a:xfrm>
            <a:off x="523512" y="4105778"/>
            <a:ext cx="1146300" cy="323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latin typeface="Raleway"/>
                <a:ea typeface="Comfortaa"/>
                <a:cs typeface="Comfortaa"/>
                <a:sym typeface="Comfortaa"/>
              </a:rPr>
              <a:t>PIEC</a:t>
            </a:r>
            <a:endParaRPr sz="11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54" name="Google Shape;254;p31"/>
          <p:cNvSpPr/>
          <p:nvPr/>
        </p:nvSpPr>
        <p:spPr>
          <a:xfrm>
            <a:off x="523512" y="2542901"/>
            <a:ext cx="1146300" cy="323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latin typeface="Raleway"/>
                <a:ea typeface="Comfortaa"/>
                <a:cs typeface="Comfortaa"/>
                <a:sym typeface="Comfortaa"/>
              </a:rPr>
              <a:t>FUST NRO</a:t>
            </a:r>
            <a:endParaRPr sz="11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55" name="Google Shape;255;p31"/>
          <p:cNvSpPr/>
          <p:nvPr/>
        </p:nvSpPr>
        <p:spPr>
          <a:xfrm>
            <a:off x="523512" y="3066371"/>
            <a:ext cx="1146300" cy="323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latin typeface="Raleway"/>
                <a:ea typeface="Comfortaa"/>
                <a:cs typeface="Comfortaa"/>
                <a:sym typeface="Comfortaa"/>
              </a:rPr>
              <a:t>FUST RF</a:t>
            </a:r>
            <a:endParaRPr sz="11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57" name="Google Shape;257;p31"/>
          <p:cNvSpPr txBox="1"/>
          <p:nvPr/>
        </p:nvSpPr>
        <p:spPr>
          <a:xfrm>
            <a:off x="2313288" y="3611656"/>
            <a:ext cx="5409312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Execução dos recursos previstos</a:t>
            </a:r>
            <a:endParaRPr sz="1600" b="1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58" name="Google Shape;258;p31"/>
          <p:cNvSpPr txBox="1"/>
          <p:nvPr/>
        </p:nvSpPr>
        <p:spPr>
          <a:xfrm>
            <a:off x="2348200" y="3985838"/>
            <a:ext cx="6277800" cy="58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Além de monitorar o principal indicador de resultado de cada política na ENEC em relação à sua meta, também será monitorado via dashboard a execução dos recursos previstos. O orçamento previsto para a ENEC no PAC foi de R$ 6,5 bilhões. </a:t>
            </a:r>
            <a:endParaRPr lang="pt-BR" sz="1100">
              <a:solidFill>
                <a:schemeClr val="accent2"/>
              </a:solidFill>
              <a:latin typeface="Raleway"/>
              <a:ea typeface="Comfortaa"/>
              <a:cs typeface="Comfortaa"/>
            </a:endParaRPr>
          </a:p>
        </p:txBody>
      </p:sp>
      <p:sp>
        <p:nvSpPr>
          <p:cNvPr id="2" name="Google Shape;257;p31">
            <a:extLst>
              <a:ext uri="{FF2B5EF4-FFF2-40B4-BE49-F238E27FC236}">
                <a16:creationId xmlns:a16="http://schemas.microsoft.com/office/drawing/2014/main" id="{8FDB08E4-7105-61AD-E932-957C567D74A3}"/>
              </a:ext>
            </a:extLst>
          </p:cNvPr>
          <p:cNvSpPr txBox="1"/>
          <p:nvPr/>
        </p:nvSpPr>
        <p:spPr>
          <a:xfrm>
            <a:off x="2313288" y="2177542"/>
            <a:ext cx="5409312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pt-BR" sz="1600" b="1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Etapas de implementação da política</a:t>
            </a:r>
            <a:endParaRPr sz="1600" b="1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" name="Google Shape;258;p31">
            <a:extLst>
              <a:ext uri="{FF2B5EF4-FFF2-40B4-BE49-F238E27FC236}">
                <a16:creationId xmlns:a16="http://schemas.microsoft.com/office/drawing/2014/main" id="{2F72BB3B-FAA6-0235-5484-7683AE7C52BB}"/>
              </a:ext>
            </a:extLst>
          </p:cNvPr>
          <p:cNvSpPr txBox="1"/>
          <p:nvPr/>
        </p:nvSpPr>
        <p:spPr>
          <a:xfrm>
            <a:off x="2348200" y="2518473"/>
            <a:ext cx="6277800" cy="97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pt-BR" sz="1100">
                <a:solidFill>
                  <a:schemeClr val="accent2"/>
                </a:solidFill>
                <a:latin typeface="Raleway"/>
                <a:ea typeface="Comfortaa"/>
                <a:cs typeface="Comfortaa"/>
              </a:rPr>
              <a:t>Como os tempos de implementação de cada política variam, faz-se necessário acompanhar as etapas de implementação da política. Nesse sentido, sugere-se:</a:t>
            </a:r>
          </a:p>
          <a:p>
            <a:pPr marL="171450" indent="-171450">
              <a:lnSpc>
                <a:spcPct val="114999"/>
              </a:lnSpc>
              <a:buChar char="•"/>
            </a:pPr>
            <a:r>
              <a:rPr lang="pt-BR" sz="1100">
                <a:solidFill>
                  <a:schemeClr val="accent2"/>
                </a:solidFill>
                <a:latin typeface="Raleway"/>
                <a:ea typeface="Comfortaa"/>
                <a:cs typeface="Comfortaa"/>
              </a:rPr>
              <a:t>Acompanhamento de etapas macro. </a:t>
            </a:r>
          </a:p>
          <a:p>
            <a:pPr marL="171450" indent="-171450">
              <a:lnSpc>
                <a:spcPct val="114999"/>
              </a:lnSpc>
              <a:buChar char="•"/>
            </a:pPr>
            <a:r>
              <a:rPr lang="pt-BR" sz="1100">
                <a:solidFill>
                  <a:schemeClr val="accent2"/>
                </a:solidFill>
                <a:latin typeface="Raleway"/>
                <a:ea typeface="Comfortaa"/>
                <a:cs typeface="Comfortaa"/>
              </a:rPr>
              <a:t>Acompanhamento de etapas de implementação da política até a conclusão do atendimento (desagregado por escola). </a:t>
            </a:r>
          </a:p>
        </p:txBody>
      </p:sp>
      <p:sp>
        <p:nvSpPr>
          <p:cNvPr id="4" name="Google Shape;250;p31">
            <a:extLst>
              <a:ext uri="{FF2B5EF4-FFF2-40B4-BE49-F238E27FC236}">
                <a16:creationId xmlns:a16="http://schemas.microsoft.com/office/drawing/2014/main" id="{9EE687FD-5D64-89F0-B6D5-4613C38D13EF}"/>
              </a:ext>
            </a:extLst>
          </p:cNvPr>
          <p:cNvSpPr/>
          <p:nvPr/>
        </p:nvSpPr>
        <p:spPr>
          <a:xfrm>
            <a:off x="7195526" y="619541"/>
            <a:ext cx="1308482" cy="48588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1100" b="1">
                <a:latin typeface="Raleway"/>
                <a:ea typeface="Comfortaa"/>
                <a:cs typeface="Comfortaa"/>
                <a:sym typeface="Comfortaa"/>
              </a:rPr>
              <a:t>Indicadores de </a:t>
            </a:r>
            <a:r>
              <a:rPr lang="pt-BR" sz="1100" b="1" u="sng">
                <a:latin typeface="Raleway"/>
                <a:ea typeface="Comfortaa"/>
                <a:cs typeface="Comfortaa"/>
                <a:sym typeface="Comfortaa"/>
              </a:rPr>
              <a:t>resultado</a:t>
            </a:r>
            <a:endParaRPr sz="1100" b="1" u="sng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6" name="Google Shape;250;p31">
            <a:extLst>
              <a:ext uri="{FF2B5EF4-FFF2-40B4-BE49-F238E27FC236}">
                <a16:creationId xmlns:a16="http://schemas.microsoft.com/office/drawing/2014/main" id="{2BE2866C-13EF-CE7E-36CE-AE9FAA0C0E53}"/>
              </a:ext>
            </a:extLst>
          </p:cNvPr>
          <p:cNvSpPr/>
          <p:nvPr/>
        </p:nvSpPr>
        <p:spPr>
          <a:xfrm>
            <a:off x="7195526" y="1978784"/>
            <a:ext cx="1308482" cy="48588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1100" b="1">
                <a:latin typeface="Raleway"/>
                <a:ea typeface="Comfortaa"/>
                <a:cs typeface="Comfortaa"/>
                <a:sym typeface="Comfortaa"/>
              </a:rPr>
              <a:t>Indicadores de </a:t>
            </a:r>
            <a:r>
              <a:rPr lang="pt-BR" sz="1100" b="1" u="sng">
                <a:latin typeface="Raleway"/>
                <a:ea typeface="Comfortaa"/>
                <a:cs typeface="Comfortaa"/>
                <a:sym typeface="Comfortaa"/>
              </a:rPr>
              <a:t>processo</a:t>
            </a:r>
            <a:endParaRPr lang="pt-BR" sz="1100" b="1" u="sng">
              <a:latin typeface="Raleway"/>
              <a:ea typeface="Comfortaa"/>
              <a:cs typeface="Comfortaa"/>
            </a:endParaRPr>
          </a:p>
        </p:txBody>
      </p:sp>
      <p:sp>
        <p:nvSpPr>
          <p:cNvPr id="7" name="Google Shape;250;p31">
            <a:extLst>
              <a:ext uri="{FF2B5EF4-FFF2-40B4-BE49-F238E27FC236}">
                <a16:creationId xmlns:a16="http://schemas.microsoft.com/office/drawing/2014/main" id="{0A5F223F-77A9-AA18-BDB6-6A04B7160E13}"/>
              </a:ext>
            </a:extLst>
          </p:cNvPr>
          <p:cNvSpPr/>
          <p:nvPr/>
        </p:nvSpPr>
        <p:spPr>
          <a:xfrm>
            <a:off x="7195526" y="3415257"/>
            <a:ext cx="1308482" cy="48588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1100" b="1">
                <a:latin typeface="Raleway"/>
                <a:ea typeface="Comfortaa"/>
                <a:cs typeface="Comfortaa"/>
                <a:sym typeface="Comfortaa"/>
              </a:rPr>
              <a:t>Indicadores de </a:t>
            </a:r>
            <a:r>
              <a:rPr lang="pt-BR" sz="1100" b="1" u="sng">
                <a:latin typeface="Raleway"/>
                <a:ea typeface="Comfortaa"/>
                <a:cs typeface="Comfortaa"/>
                <a:sym typeface="Comfortaa"/>
              </a:rPr>
              <a:t>processo</a:t>
            </a:r>
            <a:endParaRPr lang="pt-BR" sz="1100" b="1" u="sng">
              <a:latin typeface="Raleway"/>
              <a:ea typeface="Comfortaa"/>
              <a:cs typeface="Comfortaa"/>
            </a:endParaRPr>
          </a:p>
        </p:txBody>
      </p:sp>
      <p:sp>
        <p:nvSpPr>
          <p:cNvPr id="8" name="Google Shape;250;p31">
            <a:extLst>
              <a:ext uri="{FF2B5EF4-FFF2-40B4-BE49-F238E27FC236}">
                <a16:creationId xmlns:a16="http://schemas.microsoft.com/office/drawing/2014/main" id="{01394D72-F642-A47F-0276-C31CFF963EF0}"/>
              </a:ext>
            </a:extLst>
          </p:cNvPr>
          <p:cNvSpPr/>
          <p:nvPr/>
        </p:nvSpPr>
        <p:spPr>
          <a:xfrm>
            <a:off x="538322" y="1084901"/>
            <a:ext cx="1146300" cy="323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latin typeface="Raleway"/>
                <a:ea typeface="Comfortaa"/>
                <a:cs typeface="Comfortaa"/>
              </a:rPr>
              <a:t>MME</a:t>
            </a:r>
          </a:p>
        </p:txBody>
      </p:sp>
      <p:pic>
        <p:nvPicPr>
          <p:cNvPr id="10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AC0BB0D5-FEB0-9A12-1CF5-F69F4E5539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34;p2">
            <a:extLst>
              <a:ext uri="{FF2B5EF4-FFF2-40B4-BE49-F238E27FC236}">
                <a16:creationId xmlns:a16="http://schemas.microsoft.com/office/drawing/2014/main" id="{61A351D1-DAC3-E12C-D14D-6F0E979D8E0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640000">
            <a:off x="7718207" y="4685296"/>
            <a:ext cx="1215587" cy="136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729AE364-E45F-DD28-647A-56682A0DB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bela&#10;&#10;Descrição gerada automaticamente">
            <a:extLst>
              <a:ext uri="{FF2B5EF4-FFF2-40B4-BE49-F238E27FC236}">
                <a16:creationId xmlns:a16="http://schemas.microsoft.com/office/drawing/2014/main" id="{84D9B7A9-B0AF-E056-FD71-1AF7ECA1D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0701"/>
            <a:ext cx="9144000" cy="3242098"/>
          </a:xfrm>
          <a:prstGeom prst="rect">
            <a:avLst/>
          </a:prstGeom>
        </p:spPr>
      </p:pic>
      <p:sp>
        <p:nvSpPr>
          <p:cNvPr id="4" name="Google Shape;233;p2">
            <a:extLst>
              <a:ext uri="{FF2B5EF4-FFF2-40B4-BE49-F238E27FC236}">
                <a16:creationId xmlns:a16="http://schemas.microsoft.com/office/drawing/2014/main" id="{29FE55EF-C2BB-3360-5862-96B29C754C5F}"/>
              </a:ext>
            </a:extLst>
          </p:cNvPr>
          <p:cNvSpPr txBox="1"/>
          <p:nvPr/>
        </p:nvSpPr>
        <p:spPr>
          <a:xfrm>
            <a:off x="241555" y="261112"/>
            <a:ext cx="571479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>
                <a:solidFill>
                  <a:srgbClr val="0000FF"/>
                </a:solidFill>
                <a:latin typeface="Raleway Black"/>
              </a:rPr>
              <a:t>Exemplo de instrumento de monitoramento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29045D-46B3-63E6-F672-7B27BCD072EA}"/>
              </a:ext>
            </a:extLst>
          </p:cNvPr>
          <p:cNvSpPr txBox="1"/>
          <p:nvPr/>
        </p:nvSpPr>
        <p:spPr>
          <a:xfrm>
            <a:off x="3728266" y="4421401"/>
            <a:ext cx="5380980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600">
                <a:latin typeface="Raleway"/>
                <a:hlinkClick r:id="rId5"/>
              </a:rPr>
              <a:t>https://docs.google.com/spreadsheets/d/1shHUn7NOb_6whCQJ3ki0hteBmW0mixZqelb5kAGsjDM/edit#gid=1962576840</a:t>
            </a:r>
            <a:r>
              <a:rPr lang="pt-BR" sz="600">
                <a:latin typeface="Raleway"/>
              </a:rPr>
              <a:t> 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917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6">
          <a:extLst>
            <a:ext uri="{FF2B5EF4-FFF2-40B4-BE49-F238E27FC236}">
              <a16:creationId xmlns:a16="http://schemas.microsoft.com/office/drawing/2014/main" id="{75D3DAD0-4315-4690-1993-703AA044B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8;p1">
            <a:extLst>
              <a:ext uri="{FF2B5EF4-FFF2-40B4-BE49-F238E27FC236}">
                <a16:creationId xmlns:a16="http://schemas.microsoft.com/office/drawing/2014/main" id="{8EEB008F-8DDA-B09A-AAF5-FA613E5BB926}"/>
              </a:ext>
            </a:extLst>
          </p:cNvPr>
          <p:cNvSpPr txBox="1"/>
          <p:nvPr/>
        </p:nvSpPr>
        <p:spPr>
          <a:xfrm>
            <a:off x="3178955" y="845216"/>
            <a:ext cx="5698710" cy="153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4400">
                <a:solidFill>
                  <a:srgbClr val="434343"/>
                </a:solidFill>
                <a:latin typeface="Raleway Black"/>
              </a:rPr>
              <a:t>Fluxos e responsáveis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74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F3B05138-BACE-7625-C1FD-77F88E2C5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">
            <a:extLst>
              <a:ext uri="{FF2B5EF4-FFF2-40B4-BE49-F238E27FC236}">
                <a16:creationId xmlns:a16="http://schemas.microsoft.com/office/drawing/2014/main" id="{7E7BB8C4-558E-9D4F-B699-B836A57691ED}"/>
              </a:ext>
            </a:extLst>
          </p:cNvPr>
          <p:cNvSpPr/>
          <p:nvPr/>
        </p:nvSpPr>
        <p:spPr>
          <a:xfrm>
            <a:off x="-2113200" y="4137911"/>
            <a:ext cx="1984500" cy="1968600"/>
          </a:xfrm>
          <a:prstGeom prst="ellipse">
            <a:avLst/>
          </a:prstGeom>
          <a:solidFill>
            <a:srgbClr val="FFFFFF">
              <a:alpha val="5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">
            <a:extLst>
              <a:ext uri="{FF2B5EF4-FFF2-40B4-BE49-F238E27FC236}">
                <a16:creationId xmlns:a16="http://schemas.microsoft.com/office/drawing/2014/main" id="{66B84A15-8497-5CAA-A116-69291C3F5625}"/>
              </a:ext>
            </a:extLst>
          </p:cNvPr>
          <p:cNvSpPr txBox="1"/>
          <p:nvPr/>
        </p:nvSpPr>
        <p:spPr>
          <a:xfrm>
            <a:off x="241555" y="83484"/>
            <a:ext cx="571479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>
                <a:solidFill>
                  <a:srgbClr val="0000FF"/>
                </a:solidFill>
                <a:latin typeface="Raleway Black"/>
              </a:rPr>
              <a:t>Proposta de fluxo de monitoramento</a:t>
            </a:r>
          </a:p>
        </p:txBody>
      </p:sp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B91FE9FF-E5FD-AF71-B6B4-5C4C7FBD2F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34;p2">
            <a:extLst>
              <a:ext uri="{FF2B5EF4-FFF2-40B4-BE49-F238E27FC236}">
                <a16:creationId xmlns:a16="http://schemas.microsoft.com/office/drawing/2014/main" id="{A300780D-6339-5820-4727-417180637D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640000">
            <a:off x="7718207" y="4685296"/>
            <a:ext cx="1215587" cy="13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15;p42">
            <a:extLst>
              <a:ext uri="{FF2B5EF4-FFF2-40B4-BE49-F238E27FC236}">
                <a16:creationId xmlns:a16="http://schemas.microsoft.com/office/drawing/2014/main" id="{074BD4B0-4C02-317A-5E01-59724A8E10B3}"/>
              </a:ext>
            </a:extLst>
          </p:cNvPr>
          <p:cNvSpPr/>
          <p:nvPr/>
        </p:nvSpPr>
        <p:spPr>
          <a:xfrm>
            <a:off x="1240800" y="1404913"/>
            <a:ext cx="1582200" cy="257400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800">
                <a:latin typeface="Raleway"/>
                <a:ea typeface="Comfortaa"/>
                <a:cs typeface="Comfortaa"/>
                <a:sym typeface="Comfortaa"/>
              </a:rPr>
              <a:t>Censo Escolar e PDDE</a:t>
            </a:r>
            <a:endParaRPr sz="8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7" name="Google Shape;516;p42">
            <a:extLst>
              <a:ext uri="{FF2B5EF4-FFF2-40B4-BE49-F238E27FC236}">
                <a16:creationId xmlns:a16="http://schemas.microsoft.com/office/drawing/2014/main" id="{8DDA438F-4557-14E6-955A-28FD2666EDF5}"/>
              </a:ext>
            </a:extLst>
          </p:cNvPr>
          <p:cNvSpPr/>
          <p:nvPr/>
        </p:nvSpPr>
        <p:spPr>
          <a:xfrm>
            <a:off x="1287138" y="3336597"/>
            <a:ext cx="1582200" cy="2502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800">
                <a:latin typeface="Raleway"/>
                <a:ea typeface="Comfortaa"/>
                <a:cs typeface="Comfortaa"/>
                <a:sym typeface="Comfortaa"/>
              </a:rPr>
              <a:t>Relatórios bimestrais </a:t>
            </a:r>
            <a:endParaRPr sz="8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9" name="Google Shape;518;p42">
            <a:extLst>
              <a:ext uri="{FF2B5EF4-FFF2-40B4-BE49-F238E27FC236}">
                <a16:creationId xmlns:a16="http://schemas.microsoft.com/office/drawing/2014/main" id="{52331032-1028-7BAE-6597-948C17A4EA77}"/>
              </a:ext>
            </a:extLst>
          </p:cNvPr>
          <p:cNvSpPr/>
          <p:nvPr/>
        </p:nvSpPr>
        <p:spPr>
          <a:xfrm>
            <a:off x="3608028" y="1266099"/>
            <a:ext cx="1894224" cy="465546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Raleway"/>
                <a:ea typeface="Comfortaa"/>
                <a:cs typeface="Comfortaa"/>
                <a:sym typeface="Comfortaa"/>
              </a:rPr>
              <a:t>Escolas com energia</a:t>
            </a:r>
            <a:endParaRPr sz="800">
              <a:latin typeface="Raleway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800">
                <a:solidFill>
                  <a:schemeClr val="dk1"/>
                </a:solidFill>
                <a:latin typeface="Raleway"/>
                <a:ea typeface="Comfortaa"/>
                <a:cs typeface="Comfortaa"/>
                <a:sym typeface="Comfortaa"/>
              </a:rPr>
              <a:t>Escolas com rede interna (</a:t>
            </a:r>
            <a:r>
              <a:rPr lang="pt-BR" sz="800" err="1">
                <a:solidFill>
                  <a:schemeClr val="dk1"/>
                </a:solidFill>
                <a:latin typeface="Raleway"/>
                <a:ea typeface="Comfortaa"/>
                <a:cs typeface="Comfortaa"/>
                <a:sym typeface="Comfortaa"/>
              </a:rPr>
              <a:t>Wi-fi</a:t>
            </a:r>
            <a:r>
              <a:rPr lang="pt-BR" sz="800">
                <a:solidFill>
                  <a:schemeClr val="dk1"/>
                </a:solidFill>
                <a:latin typeface="Raleway"/>
                <a:ea typeface="Comfortaa"/>
                <a:cs typeface="Comfortaa"/>
                <a:sym typeface="Comfortaa"/>
              </a:rPr>
              <a:t>)</a:t>
            </a:r>
            <a:endParaRPr sz="800">
              <a:solidFill>
                <a:schemeClr val="dk1"/>
              </a:solidFill>
              <a:latin typeface="Raleway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  <a:latin typeface="Raleway"/>
                <a:ea typeface="Comfortaa"/>
                <a:cs typeface="Comfortaa"/>
                <a:sym typeface="Comfortaa"/>
              </a:rPr>
              <a:t>Escolas com dispositivos adequados</a:t>
            </a:r>
            <a:endParaRPr sz="800">
              <a:solidFill>
                <a:schemeClr val="dk1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0" name="Google Shape;519;p42">
            <a:extLst>
              <a:ext uri="{FF2B5EF4-FFF2-40B4-BE49-F238E27FC236}">
                <a16:creationId xmlns:a16="http://schemas.microsoft.com/office/drawing/2014/main" id="{55B04115-6052-115D-59A9-7CB211F6AB8B}"/>
              </a:ext>
            </a:extLst>
          </p:cNvPr>
          <p:cNvSpPr/>
          <p:nvPr/>
        </p:nvSpPr>
        <p:spPr>
          <a:xfrm>
            <a:off x="7649167" y="2976808"/>
            <a:ext cx="1287000" cy="1178400"/>
          </a:xfrm>
          <a:prstGeom prst="rect">
            <a:avLst/>
          </a:prstGeom>
          <a:noFill/>
          <a:ln w="9525" cap="flat" cmpd="sng">
            <a:solidFill>
              <a:schemeClr val="tx1">
                <a:lumMod val="50000"/>
                <a:lumOff val="50000"/>
              </a:schemeClr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900">
                <a:latin typeface="Raleway"/>
                <a:ea typeface="Comfortaa"/>
                <a:cs typeface="Comfortaa"/>
                <a:sym typeface="Comfortaa"/>
              </a:rPr>
              <a:t>MEC apresenta a síntese do monitoramento para o Comitê Executivo em sua reunião bimestral </a:t>
            </a:r>
            <a:endParaRPr lang="pt-BR" sz="900">
              <a:latin typeface="Raleway"/>
              <a:ea typeface="Comfortaa"/>
              <a:cs typeface="Comfortaa"/>
            </a:endParaRPr>
          </a:p>
        </p:txBody>
      </p:sp>
      <p:sp>
        <p:nvSpPr>
          <p:cNvPr id="14" name="Google Shape;523;p42">
            <a:extLst>
              <a:ext uri="{FF2B5EF4-FFF2-40B4-BE49-F238E27FC236}">
                <a16:creationId xmlns:a16="http://schemas.microsoft.com/office/drawing/2014/main" id="{6514412B-DF2D-819C-8F53-12C07687C1D8}"/>
              </a:ext>
            </a:extLst>
          </p:cNvPr>
          <p:cNvSpPr/>
          <p:nvPr/>
        </p:nvSpPr>
        <p:spPr>
          <a:xfrm>
            <a:off x="1240800" y="1894288"/>
            <a:ext cx="1582200" cy="248400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Raleway"/>
                <a:ea typeface="Comfortaa"/>
                <a:cs typeface="Comfortaa"/>
                <a:sym typeface="Comfortaa"/>
              </a:rPr>
              <a:t>Inferência de Fibra</a:t>
            </a:r>
            <a:endParaRPr sz="8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5" name="Google Shape;524;p42">
            <a:extLst>
              <a:ext uri="{FF2B5EF4-FFF2-40B4-BE49-F238E27FC236}">
                <a16:creationId xmlns:a16="http://schemas.microsoft.com/office/drawing/2014/main" id="{CF6E96C5-B556-6865-6A59-249D1CC69AB3}"/>
              </a:ext>
            </a:extLst>
          </p:cNvPr>
          <p:cNvSpPr/>
          <p:nvPr/>
        </p:nvSpPr>
        <p:spPr>
          <a:xfrm>
            <a:off x="1240800" y="2217458"/>
            <a:ext cx="1582200" cy="248400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Raleway"/>
                <a:ea typeface="Comfortaa"/>
                <a:cs typeface="Comfortaa"/>
                <a:sym typeface="Comfortaa"/>
              </a:rPr>
              <a:t>Medidor (Nic.BR)</a:t>
            </a:r>
            <a:endParaRPr sz="8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6" name="Google Shape;525;p42">
            <a:extLst>
              <a:ext uri="{FF2B5EF4-FFF2-40B4-BE49-F238E27FC236}">
                <a16:creationId xmlns:a16="http://schemas.microsoft.com/office/drawing/2014/main" id="{A7EF7F67-0C69-F6D6-BFBD-7CCA5AF60E82}"/>
              </a:ext>
            </a:extLst>
          </p:cNvPr>
          <p:cNvSpPr/>
          <p:nvPr/>
        </p:nvSpPr>
        <p:spPr>
          <a:xfrm rot="16200000">
            <a:off x="-202125" y="1723800"/>
            <a:ext cx="1195800" cy="261600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900">
                <a:solidFill>
                  <a:srgbClr val="00CF00"/>
                </a:solidFill>
                <a:latin typeface="Raleway"/>
                <a:ea typeface="Comfortaa"/>
                <a:cs typeface="Comfortaa"/>
                <a:sym typeface="Comfortaa"/>
              </a:rPr>
              <a:t>Monitoramento dos desafios</a:t>
            </a:r>
            <a:endParaRPr lang="pt-BR" sz="900">
              <a:solidFill>
                <a:srgbClr val="00CF00"/>
              </a:solidFill>
              <a:latin typeface="Raleway"/>
              <a:ea typeface="Comfortaa"/>
              <a:cs typeface="Comfortaa"/>
            </a:endParaRPr>
          </a:p>
        </p:txBody>
      </p:sp>
      <p:sp>
        <p:nvSpPr>
          <p:cNvPr id="17" name="Google Shape;526;p42">
            <a:extLst>
              <a:ext uri="{FF2B5EF4-FFF2-40B4-BE49-F238E27FC236}">
                <a16:creationId xmlns:a16="http://schemas.microsoft.com/office/drawing/2014/main" id="{17A7D7AD-13E0-F1BC-ED6E-92FA26939CED}"/>
              </a:ext>
            </a:extLst>
          </p:cNvPr>
          <p:cNvSpPr/>
          <p:nvPr/>
        </p:nvSpPr>
        <p:spPr>
          <a:xfrm rot="16200000">
            <a:off x="-800925" y="3622825"/>
            <a:ext cx="2393400" cy="261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900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Monitoramento das políticas públicas</a:t>
            </a:r>
            <a:endParaRPr lang="pt-BR" sz="900">
              <a:solidFill>
                <a:srgbClr val="0000FF"/>
              </a:solidFill>
              <a:latin typeface="Raleway"/>
              <a:ea typeface="Comfortaa"/>
              <a:cs typeface="Comfortaa"/>
            </a:endParaRPr>
          </a:p>
        </p:txBody>
      </p:sp>
      <p:cxnSp>
        <p:nvCxnSpPr>
          <p:cNvPr id="18" name="Google Shape;527;p42">
            <a:extLst>
              <a:ext uri="{FF2B5EF4-FFF2-40B4-BE49-F238E27FC236}">
                <a16:creationId xmlns:a16="http://schemas.microsoft.com/office/drawing/2014/main" id="{F62884BF-56D6-49BC-3820-528F10C1762E}"/>
              </a:ext>
            </a:extLst>
          </p:cNvPr>
          <p:cNvCxnSpPr>
            <a:stCxn id="515" idx="3"/>
            <a:endCxn id="518" idx="1"/>
          </p:cNvCxnSpPr>
          <p:nvPr/>
        </p:nvCxnSpPr>
        <p:spPr>
          <a:xfrm>
            <a:off x="2823000" y="1533613"/>
            <a:ext cx="792900" cy="600"/>
          </a:xfrm>
          <a:prstGeom prst="bentConnector3">
            <a:avLst>
              <a:gd name="adj1" fmla="val 4999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528;p42">
            <a:extLst>
              <a:ext uri="{FF2B5EF4-FFF2-40B4-BE49-F238E27FC236}">
                <a16:creationId xmlns:a16="http://schemas.microsoft.com/office/drawing/2014/main" id="{B9482742-66C6-D0CE-E1AA-96F9862E8DC3}"/>
              </a:ext>
            </a:extLst>
          </p:cNvPr>
          <p:cNvCxnSpPr>
            <a:stCxn id="523" idx="3"/>
            <a:endCxn id="529" idx="1"/>
          </p:cNvCxnSpPr>
          <p:nvPr/>
        </p:nvCxnSpPr>
        <p:spPr>
          <a:xfrm>
            <a:off x="2823000" y="2018488"/>
            <a:ext cx="792900" cy="600"/>
          </a:xfrm>
          <a:prstGeom prst="bentConnector3">
            <a:avLst>
              <a:gd name="adj1" fmla="val 4999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530;p42">
            <a:extLst>
              <a:ext uri="{FF2B5EF4-FFF2-40B4-BE49-F238E27FC236}">
                <a16:creationId xmlns:a16="http://schemas.microsoft.com/office/drawing/2014/main" id="{7F2DF09B-3CC5-52CD-8EC0-2EF296A94DE1}"/>
              </a:ext>
            </a:extLst>
          </p:cNvPr>
          <p:cNvCxnSpPr>
            <a:stCxn id="524" idx="3"/>
            <a:endCxn id="531" idx="1"/>
          </p:cNvCxnSpPr>
          <p:nvPr/>
        </p:nvCxnSpPr>
        <p:spPr>
          <a:xfrm>
            <a:off x="2823000" y="2341658"/>
            <a:ext cx="792900" cy="600"/>
          </a:xfrm>
          <a:prstGeom prst="bentConnector3">
            <a:avLst>
              <a:gd name="adj1" fmla="val 4999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529;p42">
            <a:extLst>
              <a:ext uri="{FF2B5EF4-FFF2-40B4-BE49-F238E27FC236}">
                <a16:creationId xmlns:a16="http://schemas.microsoft.com/office/drawing/2014/main" id="{8755435C-74F6-878C-C952-8865C54B43E7}"/>
              </a:ext>
            </a:extLst>
          </p:cNvPr>
          <p:cNvSpPr/>
          <p:nvPr/>
        </p:nvSpPr>
        <p:spPr>
          <a:xfrm>
            <a:off x="3608028" y="1858907"/>
            <a:ext cx="1894224" cy="280568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Raleway"/>
                <a:ea typeface="Comfortaa"/>
                <a:cs typeface="Comfortaa"/>
                <a:sym typeface="Comfortaa"/>
              </a:rPr>
              <a:t>Escolas com acesso adequado</a:t>
            </a:r>
            <a:endParaRPr sz="8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3" name="Google Shape;531;p42">
            <a:extLst>
              <a:ext uri="{FF2B5EF4-FFF2-40B4-BE49-F238E27FC236}">
                <a16:creationId xmlns:a16="http://schemas.microsoft.com/office/drawing/2014/main" id="{67A2F174-2494-7408-3CD0-499FB138AC2C}"/>
              </a:ext>
            </a:extLst>
          </p:cNvPr>
          <p:cNvSpPr/>
          <p:nvPr/>
        </p:nvSpPr>
        <p:spPr>
          <a:xfrm>
            <a:off x="3608028" y="2217385"/>
            <a:ext cx="1894224" cy="248400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800">
                <a:latin typeface="Raleway"/>
                <a:ea typeface="Comfortaa"/>
                <a:cs typeface="Comfortaa"/>
                <a:sym typeface="Comfortaa"/>
              </a:rPr>
              <a:t>Escolas com velocidade adequada</a:t>
            </a:r>
            <a:endParaRPr lang="pt-BR" sz="800">
              <a:latin typeface="Raleway"/>
              <a:ea typeface="Comfortaa"/>
              <a:cs typeface="Comfortaa"/>
            </a:endParaRPr>
          </a:p>
        </p:txBody>
      </p:sp>
      <p:sp>
        <p:nvSpPr>
          <p:cNvPr id="24" name="Google Shape;534;p42">
            <a:extLst>
              <a:ext uri="{FF2B5EF4-FFF2-40B4-BE49-F238E27FC236}">
                <a16:creationId xmlns:a16="http://schemas.microsoft.com/office/drawing/2014/main" id="{0C298BB2-A544-5576-6F8E-6D5F92C21002}"/>
              </a:ext>
            </a:extLst>
          </p:cNvPr>
          <p:cNvSpPr/>
          <p:nvPr/>
        </p:nvSpPr>
        <p:spPr>
          <a:xfrm>
            <a:off x="1243000" y="987725"/>
            <a:ext cx="2279700" cy="180600"/>
          </a:xfrm>
          <a:prstGeom prst="chevron">
            <a:avLst>
              <a:gd name="adj" fmla="val 50000"/>
            </a:avLst>
          </a:prstGeom>
          <a:solidFill>
            <a:srgbClr val="00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100">
                <a:solidFill>
                  <a:srgbClr val="FFFFFF"/>
                </a:solidFill>
                <a:latin typeface="Raleway Black"/>
                <a:ea typeface="Roboto"/>
                <a:cs typeface="Roboto"/>
                <a:sym typeface="Roboto"/>
              </a:rPr>
              <a:t>Coleta e Envio para MEC</a:t>
            </a:r>
            <a:endParaRPr sz="1100">
              <a:solidFill>
                <a:srgbClr val="FFFFFF"/>
              </a:solidFill>
              <a:latin typeface="Raleway Black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535;p42">
            <a:extLst>
              <a:ext uri="{FF2B5EF4-FFF2-40B4-BE49-F238E27FC236}">
                <a16:creationId xmlns:a16="http://schemas.microsoft.com/office/drawing/2014/main" id="{D2FFE877-0A6C-029C-CA5D-1F4E7B695E8C}"/>
              </a:ext>
            </a:extLst>
          </p:cNvPr>
          <p:cNvSpPr/>
          <p:nvPr/>
        </p:nvSpPr>
        <p:spPr>
          <a:xfrm>
            <a:off x="3615750" y="987725"/>
            <a:ext cx="3767100" cy="180600"/>
          </a:xfrm>
          <a:prstGeom prst="chevron">
            <a:avLst>
              <a:gd name="adj" fmla="val 50000"/>
            </a:avLst>
          </a:prstGeom>
          <a:solidFill>
            <a:srgbClr val="00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100">
                <a:solidFill>
                  <a:srgbClr val="FFFFFF"/>
                </a:solidFill>
                <a:latin typeface="Raleway Black"/>
                <a:ea typeface="Roboto"/>
                <a:cs typeface="Roboto"/>
                <a:sym typeface="Roboto"/>
              </a:rPr>
              <a:t>Consolidação dos indicadores pelo MEC</a:t>
            </a:r>
            <a:endParaRPr sz="1100">
              <a:solidFill>
                <a:srgbClr val="FFFFFF"/>
              </a:solidFill>
              <a:latin typeface="Raleway Black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536;p42">
            <a:extLst>
              <a:ext uri="{FF2B5EF4-FFF2-40B4-BE49-F238E27FC236}">
                <a16:creationId xmlns:a16="http://schemas.microsoft.com/office/drawing/2014/main" id="{F98234D3-FB16-CEF1-AD81-B6BED7817CD5}"/>
              </a:ext>
            </a:extLst>
          </p:cNvPr>
          <p:cNvSpPr/>
          <p:nvPr/>
        </p:nvSpPr>
        <p:spPr>
          <a:xfrm>
            <a:off x="7509700" y="987725"/>
            <a:ext cx="1380600" cy="180600"/>
          </a:xfrm>
          <a:prstGeom prst="chevron">
            <a:avLst>
              <a:gd name="adj" fmla="val 50000"/>
            </a:avLst>
          </a:prstGeom>
          <a:solidFill>
            <a:srgbClr val="00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FFFFFF"/>
                </a:solidFill>
                <a:latin typeface="Raleway Black"/>
                <a:ea typeface="Roboto"/>
                <a:cs typeface="Roboto"/>
                <a:sym typeface="Roboto"/>
              </a:rPr>
              <a:t>Monitoramento</a:t>
            </a:r>
            <a:endParaRPr sz="1100">
              <a:solidFill>
                <a:srgbClr val="FFFFFF"/>
              </a:solidFill>
              <a:latin typeface="Raleway Black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538;p42">
            <a:extLst>
              <a:ext uri="{FF2B5EF4-FFF2-40B4-BE49-F238E27FC236}">
                <a16:creationId xmlns:a16="http://schemas.microsoft.com/office/drawing/2014/main" id="{0136D6C3-CF2B-F1EC-8077-82182C03C851}"/>
              </a:ext>
            </a:extLst>
          </p:cNvPr>
          <p:cNvSpPr txBox="1"/>
          <p:nvPr/>
        </p:nvSpPr>
        <p:spPr>
          <a:xfrm>
            <a:off x="528450" y="1379713"/>
            <a:ext cx="589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chemeClr val="dk1"/>
                </a:solidFill>
                <a:latin typeface="Raleway"/>
                <a:ea typeface="Roboto"/>
                <a:cs typeface="Roboto"/>
                <a:sym typeface="Roboto"/>
              </a:rPr>
              <a:t>Escola</a:t>
            </a:r>
            <a:endParaRPr sz="800">
              <a:latin typeface="Raleway"/>
            </a:endParaRPr>
          </a:p>
        </p:txBody>
      </p:sp>
      <p:sp>
        <p:nvSpPr>
          <p:cNvPr id="30" name="Google Shape;539;p42">
            <a:extLst>
              <a:ext uri="{FF2B5EF4-FFF2-40B4-BE49-F238E27FC236}">
                <a16:creationId xmlns:a16="http://schemas.microsoft.com/office/drawing/2014/main" id="{F07F451A-B66B-903F-1B90-0ADB529CAB96}"/>
              </a:ext>
            </a:extLst>
          </p:cNvPr>
          <p:cNvSpPr txBox="1"/>
          <p:nvPr/>
        </p:nvSpPr>
        <p:spPr>
          <a:xfrm>
            <a:off x="528450" y="2010838"/>
            <a:ext cx="589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chemeClr val="dk1"/>
                </a:solidFill>
                <a:latin typeface="Raleway"/>
                <a:ea typeface="Roboto"/>
                <a:cs typeface="Roboto"/>
                <a:sym typeface="Roboto"/>
              </a:rPr>
              <a:t>Nic.br</a:t>
            </a:r>
            <a:endParaRPr sz="800">
              <a:latin typeface="Raleway"/>
            </a:endParaRPr>
          </a:p>
        </p:txBody>
      </p:sp>
      <p:sp>
        <p:nvSpPr>
          <p:cNvPr id="31" name="Google Shape;540;p42">
            <a:extLst>
              <a:ext uri="{FF2B5EF4-FFF2-40B4-BE49-F238E27FC236}">
                <a16:creationId xmlns:a16="http://schemas.microsoft.com/office/drawing/2014/main" id="{8171889D-A5DE-668B-B198-1625D88E60A0}"/>
              </a:ext>
            </a:extLst>
          </p:cNvPr>
          <p:cNvSpPr txBox="1"/>
          <p:nvPr/>
        </p:nvSpPr>
        <p:spPr>
          <a:xfrm>
            <a:off x="2918950" y="1338750"/>
            <a:ext cx="664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rgbClr val="00CF00"/>
                </a:solidFill>
                <a:latin typeface="Raleway"/>
                <a:ea typeface="Roboto"/>
                <a:cs typeface="Roboto"/>
                <a:sym typeface="Roboto"/>
              </a:rPr>
              <a:t>Anual</a:t>
            </a:r>
            <a:endParaRPr sz="900">
              <a:solidFill>
                <a:srgbClr val="00CF00"/>
              </a:solidFill>
              <a:latin typeface="Raleway"/>
            </a:endParaRPr>
          </a:p>
        </p:txBody>
      </p:sp>
      <p:sp>
        <p:nvSpPr>
          <p:cNvPr id="32" name="Google Shape;541;p42">
            <a:extLst>
              <a:ext uri="{FF2B5EF4-FFF2-40B4-BE49-F238E27FC236}">
                <a16:creationId xmlns:a16="http://schemas.microsoft.com/office/drawing/2014/main" id="{1F704155-FF50-2865-B269-1448C4FFAFB0}"/>
              </a:ext>
            </a:extLst>
          </p:cNvPr>
          <p:cNvSpPr txBox="1"/>
          <p:nvPr/>
        </p:nvSpPr>
        <p:spPr>
          <a:xfrm>
            <a:off x="528450" y="2558669"/>
            <a:ext cx="5895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 err="1">
                <a:solidFill>
                  <a:schemeClr val="dk1"/>
                </a:solidFill>
                <a:latin typeface="Raleway"/>
                <a:ea typeface="Roboto"/>
                <a:cs typeface="Roboto"/>
              </a:rPr>
              <a:t>MCom</a:t>
            </a:r>
            <a:endParaRPr lang="pt-BR" sz="800" b="1">
              <a:solidFill>
                <a:schemeClr val="dk1"/>
              </a:solidFill>
              <a:latin typeface="Raleway"/>
              <a:ea typeface="Roboto"/>
              <a:cs typeface="Roboto"/>
            </a:endParaRPr>
          </a:p>
          <a:p>
            <a:pPr algn="ctr"/>
            <a:r>
              <a:rPr lang="pt-BR" sz="800">
                <a:solidFill>
                  <a:schemeClr val="dk1"/>
                </a:solidFill>
                <a:latin typeface="Raleway"/>
                <a:ea typeface="Roboto"/>
                <a:cs typeface="Roboto"/>
              </a:rPr>
              <a:t>(FUST)</a:t>
            </a:r>
          </a:p>
        </p:txBody>
      </p:sp>
      <p:sp>
        <p:nvSpPr>
          <p:cNvPr id="33" name="Google Shape;542;p42">
            <a:extLst>
              <a:ext uri="{FF2B5EF4-FFF2-40B4-BE49-F238E27FC236}">
                <a16:creationId xmlns:a16="http://schemas.microsoft.com/office/drawing/2014/main" id="{63DED41D-BCE0-460D-8DED-683478FB77D3}"/>
              </a:ext>
            </a:extLst>
          </p:cNvPr>
          <p:cNvSpPr txBox="1"/>
          <p:nvPr/>
        </p:nvSpPr>
        <p:spPr>
          <a:xfrm>
            <a:off x="528450" y="3031884"/>
            <a:ext cx="5895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800" b="1">
                <a:solidFill>
                  <a:schemeClr val="dk1"/>
                </a:solidFill>
                <a:latin typeface="Raleway"/>
                <a:ea typeface="Roboto"/>
                <a:cs typeface="Roboto"/>
              </a:rPr>
              <a:t>Anatel </a:t>
            </a:r>
            <a:endParaRPr lang="pt-BR">
              <a:latin typeface="Raleway"/>
            </a:endParaRPr>
          </a:p>
          <a:p>
            <a:pPr algn="ctr"/>
            <a:r>
              <a:rPr lang="pt-BR" sz="800">
                <a:solidFill>
                  <a:schemeClr val="dk1"/>
                </a:solidFill>
                <a:latin typeface="Raleway"/>
                <a:ea typeface="Roboto"/>
                <a:cs typeface="Roboto"/>
              </a:rPr>
              <a:t>(EACE)</a:t>
            </a:r>
          </a:p>
        </p:txBody>
      </p:sp>
      <p:sp>
        <p:nvSpPr>
          <p:cNvPr id="34" name="Google Shape;543;p42">
            <a:extLst>
              <a:ext uri="{FF2B5EF4-FFF2-40B4-BE49-F238E27FC236}">
                <a16:creationId xmlns:a16="http://schemas.microsoft.com/office/drawing/2014/main" id="{18E8ECEC-D096-AA81-6878-3D90BD607530}"/>
              </a:ext>
            </a:extLst>
          </p:cNvPr>
          <p:cNvSpPr txBox="1"/>
          <p:nvPr/>
        </p:nvSpPr>
        <p:spPr>
          <a:xfrm>
            <a:off x="451221" y="3893815"/>
            <a:ext cx="79029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800" b="1">
                <a:solidFill>
                  <a:schemeClr val="dk1"/>
                </a:solidFill>
                <a:latin typeface="Raleway"/>
                <a:ea typeface="Roboto"/>
                <a:cs typeface="Roboto"/>
              </a:rPr>
              <a:t>MEC e Estados</a:t>
            </a:r>
            <a:endParaRPr lang="pt-BR">
              <a:latin typeface="Raleway"/>
            </a:endParaRPr>
          </a:p>
          <a:p>
            <a:pPr algn="ctr"/>
            <a:r>
              <a:rPr lang="pt-BR" sz="800">
                <a:solidFill>
                  <a:schemeClr val="dk1"/>
                </a:solidFill>
                <a:latin typeface="Raleway"/>
                <a:ea typeface="Roboto"/>
                <a:cs typeface="Roboto"/>
              </a:rPr>
              <a:t>(Lei 14.172)</a:t>
            </a:r>
          </a:p>
        </p:txBody>
      </p:sp>
      <p:sp>
        <p:nvSpPr>
          <p:cNvPr id="36" name="Google Shape;545;p42">
            <a:extLst>
              <a:ext uri="{FF2B5EF4-FFF2-40B4-BE49-F238E27FC236}">
                <a16:creationId xmlns:a16="http://schemas.microsoft.com/office/drawing/2014/main" id="{F436E9B3-DC27-CD66-FB12-8C9E4B584F3E}"/>
              </a:ext>
            </a:extLst>
          </p:cNvPr>
          <p:cNvSpPr txBox="1"/>
          <p:nvPr/>
        </p:nvSpPr>
        <p:spPr>
          <a:xfrm>
            <a:off x="2918950" y="1818188"/>
            <a:ext cx="664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rgbClr val="00CF00"/>
                </a:solidFill>
                <a:latin typeface="Raleway"/>
                <a:ea typeface="Roboto"/>
                <a:cs typeface="Roboto"/>
                <a:sym typeface="Roboto"/>
              </a:rPr>
              <a:t>Trim.</a:t>
            </a:r>
            <a:endParaRPr sz="900">
              <a:solidFill>
                <a:srgbClr val="00CF00"/>
              </a:solidFill>
              <a:latin typeface="Raleway"/>
            </a:endParaRPr>
          </a:p>
        </p:txBody>
      </p:sp>
      <p:sp>
        <p:nvSpPr>
          <p:cNvPr id="37" name="Google Shape;546;p42">
            <a:extLst>
              <a:ext uri="{FF2B5EF4-FFF2-40B4-BE49-F238E27FC236}">
                <a16:creationId xmlns:a16="http://schemas.microsoft.com/office/drawing/2014/main" id="{082AC68A-CF04-AE2E-70A4-9E969E6B60DE}"/>
              </a:ext>
            </a:extLst>
          </p:cNvPr>
          <p:cNvSpPr txBox="1"/>
          <p:nvPr/>
        </p:nvSpPr>
        <p:spPr>
          <a:xfrm>
            <a:off x="2918950" y="2152563"/>
            <a:ext cx="664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rgbClr val="00CF00"/>
                </a:solidFill>
                <a:latin typeface="Raleway"/>
                <a:ea typeface="Roboto"/>
                <a:cs typeface="Roboto"/>
                <a:sym typeface="Roboto"/>
              </a:rPr>
              <a:t>Quinz.</a:t>
            </a:r>
            <a:endParaRPr lang="pt-BR" sz="900">
              <a:solidFill>
                <a:srgbClr val="FF035B"/>
              </a:solidFill>
              <a:latin typeface="Raleway"/>
            </a:endParaRPr>
          </a:p>
        </p:txBody>
      </p:sp>
      <p:sp>
        <p:nvSpPr>
          <p:cNvPr id="38" name="Google Shape;547;p42">
            <a:extLst>
              <a:ext uri="{FF2B5EF4-FFF2-40B4-BE49-F238E27FC236}">
                <a16:creationId xmlns:a16="http://schemas.microsoft.com/office/drawing/2014/main" id="{EF7B2AE2-923F-263B-9998-EB0AD0587B67}"/>
              </a:ext>
            </a:extLst>
          </p:cNvPr>
          <p:cNvSpPr/>
          <p:nvPr/>
        </p:nvSpPr>
        <p:spPr>
          <a:xfrm>
            <a:off x="3654366" y="3081886"/>
            <a:ext cx="1863330" cy="381198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800">
                <a:latin typeface="Raleway"/>
                <a:ea typeface="Comfortaa"/>
                <a:cs typeface="Comfortaa"/>
                <a:sym typeface="Comfortaa"/>
              </a:rPr>
              <a:t>Indicadores de resultado </a:t>
            </a:r>
            <a:endParaRPr lang="pt-BR" sz="800">
              <a:latin typeface="Raleway"/>
              <a:ea typeface="Comfortaa"/>
              <a:cs typeface="Comfortaa"/>
            </a:endParaRPr>
          </a:p>
        </p:txBody>
      </p:sp>
      <p:sp>
        <p:nvSpPr>
          <p:cNvPr id="39" name="Google Shape;548;p42">
            <a:extLst>
              <a:ext uri="{FF2B5EF4-FFF2-40B4-BE49-F238E27FC236}">
                <a16:creationId xmlns:a16="http://schemas.microsoft.com/office/drawing/2014/main" id="{BA950DE9-7704-E513-225A-90A167C361FD}"/>
              </a:ext>
            </a:extLst>
          </p:cNvPr>
          <p:cNvSpPr/>
          <p:nvPr/>
        </p:nvSpPr>
        <p:spPr>
          <a:xfrm>
            <a:off x="3654365" y="3549437"/>
            <a:ext cx="1863331" cy="327138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pt-BR" sz="800">
                <a:solidFill>
                  <a:schemeClr val="dk1"/>
                </a:solidFill>
                <a:latin typeface="Raleway"/>
                <a:ea typeface="Comfortaa"/>
                <a:cs typeface="Comfortaa"/>
              </a:rPr>
              <a:t>Indicadores de processo</a:t>
            </a:r>
          </a:p>
        </p:txBody>
      </p:sp>
      <p:cxnSp>
        <p:nvCxnSpPr>
          <p:cNvPr id="44" name="Google Shape;553;p42">
            <a:extLst>
              <a:ext uri="{FF2B5EF4-FFF2-40B4-BE49-F238E27FC236}">
                <a16:creationId xmlns:a16="http://schemas.microsoft.com/office/drawing/2014/main" id="{3A192987-DE0C-9579-ABE5-EEBEF767A929}"/>
              </a:ext>
            </a:extLst>
          </p:cNvPr>
          <p:cNvCxnSpPr>
            <a:stCxn id="538" idx="3"/>
            <a:endCxn id="515" idx="1"/>
          </p:cNvCxnSpPr>
          <p:nvPr/>
        </p:nvCxnSpPr>
        <p:spPr>
          <a:xfrm>
            <a:off x="1117950" y="1533613"/>
            <a:ext cx="123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554;p42">
            <a:extLst>
              <a:ext uri="{FF2B5EF4-FFF2-40B4-BE49-F238E27FC236}">
                <a16:creationId xmlns:a16="http://schemas.microsoft.com/office/drawing/2014/main" id="{4671E377-D9D9-9867-478C-7007977BB328}"/>
              </a:ext>
            </a:extLst>
          </p:cNvPr>
          <p:cNvCxnSpPr>
            <a:stCxn id="539" idx="3"/>
            <a:endCxn id="523" idx="1"/>
          </p:cNvCxnSpPr>
          <p:nvPr/>
        </p:nvCxnSpPr>
        <p:spPr>
          <a:xfrm rot="10800000" flipH="1">
            <a:off x="1117950" y="2018638"/>
            <a:ext cx="123000" cy="146100"/>
          </a:xfrm>
          <a:prstGeom prst="bentConnector3">
            <a:avLst>
              <a:gd name="adj1" fmla="val 4993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Google Shape;555;p42">
            <a:extLst>
              <a:ext uri="{FF2B5EF4-FFF2-40B4-BE49-F238E27FC236}">
                <a16:creationId xmlns:a16="http://schemas.microsoft.com/office/drawing/2014/main" id="{DAF2C699-D31F-B188-2A3A-C010737E673B}"/>
              </a:ext>
            </a:extLst>
          </p:cNvPr>
          <p:cNvCxnSpPr>
            <a:stCxn id="539" idx="3"/>
            <a:endCxn id="524" idx="1"/>
          </p:cNvCxnSpPr>
          <p:nvPr/>
        </p:nvCxnSpPr>
        <p:spPr>
          <a:xfrm>
            <a:off x="1117950" y="2164738"/>
            <a:ext cx="123000" cy="177000"/>
          </a:xfrm>
          <a:prstGeom prst="bentConnector3">
            <a:avLst>
              <a:gd name="adj1" fmla="val 4993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556;p42">
            <a:extLst>
              <a:ext uri="{FF2B5EF4-FFF2-40B4-BE49-F238E27FC236}">
                <a16:creationId xmlns:a16="http://schemas.microsoft.com/office/drawing/2014/main" id="{CAC9D60A-1AD8-9FF9-F042-FD95162D09BA}"/>
              </a:ext>
            </a:extLst>
          </p:cNvPr>
          <p:cNvSpPr txBox="1"/>
          <p:nvPr/>
        </p:nvSpPr>
        <p:spPr>
          <a:xfrm>
            <a:off x="528450" y="3547704"/>
            <a:ext cx="589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chemeClr val="dk1"/>
                </a:solidFill>
                <a:latin typeface="Raleway"/>
                <a:ea typeface="Roboto"/>
                <a:cs typeface="Roboto"/>
              </a:rPr>
              <a:t>MME</a:t>
            </a:r>
            <a:endParaRPr lang="pt-BR">
              <a:latin typeface="Raleway"/>
            </a:endParaRPr>
          </a:p>
        </p:txBody>
      </p:sp>
      <p:sp>
        <p:nvSpPr>
          <p:cNvPr id="51" name="Google Shape;560;p42">
            <a:extLst>
              <a:ext uri="{FF2B5EF4-FFF2-40B4-BE49-F238E27FC236}">
                <a16:creationId xmlns:a16="http://schemas.microsoft.com/office/drawing/2014/main" id="{B297D9BB-45DF-CB8B-CC90-C6ECC5F87D93}"/>
              </a:ext>
            </a:extLst>
          </p:cNvPr>
          <p:cNvSpPr/>
          <p:nvPr/>
        </p:nvSpPr>
        <p:spPr>
          <a:xfrm>
            <a:off x="1240800" y="4692917"/>
            <a:ext cx="1582200" cy="2502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800">
                <a:latin typeface="Raleway"/>
                <a:ea typeface="Comfortaa"/>
                <a:cs typeface="Comfortaa"/>
                <a:sym typeface="Comfortaa"/>
              </a:rPr>
              <a:t> </a:t>
            </a:r>
            <a:r>
              <a:rPr lang="pt-BR" sz="800" err="1">
                <a:latin typeface="Raleway"/>
                <a:ea typeface="Comfortaa"/>
                <a:cs typeface="Comfortaa"/>
                <a:sym typeface="Comfortaa"/>
              </a:rPr>
              <a:t>Piec</a:t>
            </a:r>
            <a:r>
              <a:rPr lang="pt-BR" sz="800">
                <a:latin typeface="Raleway"/>
                <a:ea typeface="Comfortaa"/>
                <a:cs typeface="Comfortaa"/>
                <a:sym typeface="Comfortaa"/>
              </a:rPr>
              <a:t> (PDDE)</a:t>
            </a:r>
            <a:endParaRPr sz="8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52" name="Google Shape;561;p42">
            <a:extLst>
              <a:ext uri="{FF2B5EF4-FFF2-40B4-BE49-F238E27FC236}">
                <a16:creationId xmlns:a16="http://schemas.microsoft.com/office/drawing/2014/main" id="{4EDFDAE2-175D-6ADC-A60F-33CA51FFED7E}"/>
              </a:ext>
            </a:extLst>
          </p:cNvPr>
          <p:cNvSpPr txBox="1"/>
          <p:nvPr/>
        </p:nvSpPr>
        <p:spPr>
          <a:xfrm>
            <a:off x="582511" y="4664117"/>
            <a:ext cx="589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chemeClr val="dk1"/>
                </a:solidFill>
                <a:latin typeface="Raleway"/>
                <a:ea typeface="Roboto"/>
                <a:cs typeface="Roboto"/>
                <a:sym typeface="Roboto"/>
              </a:rPr>
              <a:t>Redes</a:t>
            </a:r>
            <a:endParaRPr sz="800">
              <a:latin typeface="Raleway"/>
            </a:endParaRPr>
          </a:p>
        </p:txBody>
      </p:sp>
      <p:sp>
        <p:nvSpPr>
          <p:cNvPr id="53" name="Google Shape;562;p42">
            <a:extLst>
              <a:ext uri="{FF2B5EF4-FFF2-40B4-BE49-F238E27FC236}">
                <a16:creationId xmlns:a16="http://schemas.microsoft.com/office/drawing/2014/main" id="{8C4909D3-ED05-204F-9FAD-8893C0C3AB0F}"/>
              </a:ext>
            </a:extLst>
          </p:cNvPr>
          <p:cNvSpPr/>
          <p:nvPr/>
        </p:nvSpPr>
        <p:spPr>
          <a:xfrm>
            <a:off x="3662089" y="4662171"/>
            <a:ext cx="1894224" cy="311691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800">
                <a:latin typeface="Raleway"/>
                <a:sym typeface="Comfortaa"/>
              </a:rPr>
              <a:t>Indicadores de resultado </a:t>
            </a:r>
            <a:endParaRPr lang="pt-BR" sz="800">
              <a:latin typeface="Raleway"/>
            </a:endParaRPr>
          </a:p>
        </p:txBody>
      </p:sp>
      <p:cxnSp>
        <p:nvCxnSpPr>
          <p:cNvPr id="54" name="Google Shape;563;p42">
            <a:extLst>
              <a:ext uri="{FF2B5EF4-FFF2-40B4-BE49-F238E27FC236}">
                <a16:creationId xmlns:a16="http://schemas.microsoft.com/office/drawing/2014/main" id="{E5AAE6CD-0768-6ECD-1BCC-D9977BCF1DF0}"/>
              </a:ext>
            </a:extLst>
          </p:cNvPr>
          <p:cNvCxnSpPr>
            <a:cxnSpLocks/>
          </p:cNvCxnSpPr>
          <p:nvPr/>
        </p:nvCxnSpPr>
        <p:spPr>
          <a:xfrm rot="10800000">
            <a:off x="2869188" y="3484866"/>
            <a:ext cx="792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Google Shape;569;p42">
            <a:extLst>
              <a:ext uri="{FF2B5EF4-FFF2-40B4-BE49-F238E27FC236}">
                <a16:creationId xmlns:a16="http://schemas.microsoft.com/office/drawing/2014/main" id="{FDD2E335-4849-0916-3938-45A0B8D71FA1}"/>
              </a:ext>
            </a:extLst>
          </p:cNvPr>
          <p:cNvCxnSpPr>
            <a:stCxn id="562" idx="1"/>
            <a:endCxn id="560" idx="3"/>
          </p:cNvCxnSpPr>
          <p:nvPr/>
        </p:nvCxnSpPr>
        <p:spPr>
          <a:xfrm rot="10800000">
            <a:off x="2822850" y="4818017"/>
            <a:ext cx="792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2" name="Google Shape;573;p42">
            <a:extLst>
              <a:ext uri="{FF2B5EF4-FFF2-40B4-BE49-F238E27FC236}">
                <a16:creationId xmlns:a16="http://schemas.microsoft.com/office/drawing/2014/main" id="{50EF26D0-F651-ED08-C2A6-C5029D55D778}"/>
              </a:ext>
            </a:extLst>
          </p:cNvPr>
          <p:cNvCxnSpPr>
            <a:cxnSpLocks/>
            <a:stCxn id="561" idx="3"/>
            <a:endCxn id="560" idx="1"/>
          </p:cNvCxnSpPr>
          <p:nvPr/>
        </p:nvCxnSpPr>
        <p:spPr>
          <a:xfrm>
            <a:off x="1117950" y="4818017"/>
            <a:ext cx="123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5" name="Google Shape;576;p42">
            <a:extLst>
              <a:ext uri="{FF2B5EF4-FFF2-40B4-BE49-F238E27FC236}">
                <a16:creationId xmlns:a16="http://schemas.microsoft.com/office/drawing/2014/main" id="{28E24F82-E3DF-43B2-8E63-DC39774A4E60}"/>
              </a:ext>
            </a:extLst>
          </p:cNvPr>
          <p:cNvSpPr txBox="1"/>
          <p:nvPr/>
        </p:nvSpPr>
        <p:spPr>
          <a:xfrm>
            <a:off x="2965288" y="3305524"/>
            <a:ext cx="664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 err="1">
                <a:solidFill>
                  <a:srgbClr val="0000FF"/>
                </a:solidFill>
                <a:latin typeface="Raleway"/>
                <a:ea typeface="Roboto"/>
                <a:cs typeface="Roboto"/>
                <a:sym typeface="Roboto"/>
              </a:rPr>
              <a:t>Bimest</a:t>
            </a:r>
            <a:r>
              <a:rPr lang="pt-BR" sz="900" b="1">
                <a:solidFill>
                  <a:srgbClr val="0000FF"/>
                </a:solidFill>
                <a:latin typeface="Raleway"/>
                <a:ea typeface="Roboto"/>
                <a:cs typeface="Roboto"/>
                <a:sym typeface="Roboto"/>
              </a:rPr>
              <a:t>.</a:t>
            </a:r>
            <a:endParaRPr sz="900">
              <a:solidFill>
                <a:srgbClr val="0000FF"/>
              </a:solidFill>
              <a:latin typeface="Raleway"/>
            </a:endParaRPr>
          </a:p>
        </p:txBody>
      </p:sp>
      <p:sp>
        <p:nvSpPr>
          <p:cNvPr id="201" name="Google Shape;582;p42">
            <a:extLst>
              <a:ext uri="{FF2B5EF4-FFF2-40B4-BE49-F238E27FC236}">
                <a16:creationId xmlns:a16="http://schemas.microsoft.com/office/drawing/2014/main" id="{BCE23B2B-099F-DBF7-5202-3BC146F5782B}"/>
              </a:ext>
            </a:extLst>
          </p:cNvPr>
          <p:cNvSpPr txBox="1"/>
          <p:nvPr/>
        </p:nvSpPr>
        <p:spPr>
          <a:xfrm>
            <a:off x="2918950" y="4610113"/>
            <a:ext cx="664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rgbClr val="0000FF"/>
                </a:solidFill>
                <a:latin typeface="Raleway"/>
                <a:ea typeface="Roboto"/>
                <a:cs typeface="Roboto"/>
                <a:sym typeface="Roboto"/>
              </a:rPr>
              <a:t>Anual</a:t>
            </a:r>
            <a:endParaRPr sz="900">
              <a:solidFill>
                <a:srgbClr val="0000FF"/>
              </a:solidFill>
              <a:latin typeface="Raleway"/>
            </a:endParaRPr>
          </a:p>
        </p:txBody>
      </p:sp>
      <p:sp>
        <p:nvSpPr>
          <p:cNvPr id="281" name="CaixaDeTexto 280">
            <a:extLst>
              <a:ext uri="{FF2B5EF4-FFF2-40B4-BE49-F238E27FC236}">
                <a16:creationId xmlns:a16="http://schemas.microsoft.com/office/drawing/2014/main" id="{13701CD5-BF9C-FF3D-C098-1E99DE379984}"/>
              </a:ext>
            </a:extLst>
          </p:cNvPr>
          <p:cNvSpPr txBox="1"/>
          <p:nvPr/>
        </p:nvSpPr>
        <p:spPr>
          <a:xfrm>
            <a:off x="1044533" y="604323"/>
            <a:ext cx="239412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100">
                <a:solidFill>
                  <a:schemeClr val="bg1"/>
                </a:solidFill>
                <a:highlight>
                  <a:srgbClr val="00CF00"/>
                </a:highlight>
                <a:latin typeface="Raleway Black"/>
              </a:rPr>
              <a:t>1º dia útil do bimestre</a:t>
            </a:r>
          </a:p>
        </p:txBody>
      </p:sp>
      <p:cxnSp>
        <p:nvCxnSpPr>
          <p:cNvPr id="284" name="Conector: Angulado 283">
            <a:extLst>
              <a:ext uri="{FF2B5EF4-FFF2-40B4-BE49-F238E27FC236}">
                <a16:creationId xmlns:a16="http://schemas.microsoft.com/office/drawing/2014/main" id="{4F96DC0D-5C62-4324-7A96-9EE532321DE1}"/>
              </a:ext>
            </a:extLst>
          </p:cNvPr>
          <p:cNvCxnSpPr/>
          <p:nvPr/>
        </p:nvCxnSpPr>
        <p:spPr>
          <a:xfrm>
            <a:off x="998580" y="2713081"/>
            <a:ext cx="281116" cy="729048"/>
          </a:xfrm>
          <a:prstGeom prst="bentConnector3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6" name="Conector de Seta Reta 285">
            <a:extLst>
              <a:ext uri="{FF2B5EF4-FFF2-40B4-BE49-F238E27FC236}">
                <a16:creationId xmlns:a16="http://schemas.microsoft.com/office/drawing/2014/main" id="{12D55735-5A48-B530-9C8A-3A2FB69446BA}"/>
              </a:ext>
            </a:extLst>
          </p:cNvPr>
          <p:cNvCxnSpPr/>
          <p:nvPr/>
        </p:nvCxnSpPr>
        <p:spPr>
          <a:xfrm flipV="1">
            <a:off x="975412" y="3241333"/>
            <a:ext cx="149827" cy="4632"/>
          </a:xfrm>
          <a:prstGeom prst="straightConnector1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7" name="Conector: Angulado 286">
            <a:extLst>
              <a:ext uri="{FF2B5EF4-FFF2-40B4-BE49-F238E27FC236}">
                <a16:creationId xmlns:a16="http://schemas.microsoft.com/office/drawing/2014/main" id="{A0AEA05F-94BD-17E0-C477-57539FF9DDED}"/>
              </a:ext>
            </a:extLst>
          </p:cNvPr>
          <p:cNvCxnSpPr/>
          <p:nvPr/>
        </p:nvCxnSpPr>
        <p:spPr>
          <a:xfrm flipV="1">
            <a:off x="1025612" y="3438268"/>
            <a:ext cx="227055" cy="645641"/>
          </a:xfrm>
          <a:prstGeom prst="bentConnector3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8" name="Conector de Seta Reta 287">
            <a:extLst>
              <a:ext uri="{FF2B5EF4-FFF2-40B4-BE49-F238E27FC236}">
                <a16:creationId xmlns:a16="http://schemas.microsoft.com/office/drawing/2014/main" id="{E4BA660E-FD39-F226-9D64-4088D957D8A2}"/>
              </a:ext>
            </a:extLst>
          </p:cNvPr>
          <p:cNvCxnSpPr>
            <a:cxnSpLocks/>
          </p:cNvCxnSpPr>
          <p:nvPr/>
        </p:nvCxnSpPr>
        <p:spPr>
          <a:xfrm flipV="1">
            <a:off x="967689" y="3681542"/>
            <a:ext cx="149827" cy="4632"/>
          </a:xfrm>
          <a:prstGeom prst="straightConnector1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0" name="Google Shape;576;p42">
            <a:extLst>
              <a:ext uri="{FF2B5EF4-FFF2-40B4-BE49-F238E27FC236}">
                <a16:creationId xmlns:a16="http://schemas.microsoft.com/office/drawing/2014/main" id="{D365EE15-B9FB-BFF7-1D64-B8458061649D}"/>
              </a:ext>
            </a:extLst>
          </p:cNvPr>
          <p:cNvSpPr txBox="1"/>
          <p:nvPr/>
        </p:nvSpPr>
        <p:spPr>
          <a:xfrm>
            <a:off x="5614267" y="3027496"/>
            <a:ext cx="664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 err="1">
                <a:solidFill>
                  <a:srgbClr val="0000FF"/>
                </a:solidFill>
                <a:latin typeface="Raleway"/>
                <a:ea typeface="Roboto"/>
                <a:cs typeface="Roboto"/>
                <a:sym typeface="Roboto"/>
              </a:rPr>
              <a:t>Bimest</a:t>
            </a:r>
            <a:r>
              <a:rPr lang="pt-BR" sz="900" b="1">
                <a:solidFill>
                  <a:schemeClr val="dk2"/>
                </a:solidFill>
                <a:latin typeface="Raleway"/>
                <a:ea typeface="Roboto"/>
                <a:cs typeface="Roboto"/>
                <a:sym typeface="Roboto"/>
              </a:rPr>
              <a:t>.</a:t>
            </a:r>
            <a:endParaRPr lang="pt-BR" sz="900">
              <a:solidFill>
                <a:schemeClr val="dk2"/>
              </a:solidFill>
              <a:latin typeface="Raleway"/>
            </a:endParaRPr>
          </a:p>
        </p:txBody>
      </p:sp>
      <p:sp>
        <p:nvSpPr>
          <p:cNvPr id="291" name="Google Shape;519;p42">
            <a:extLst>
              <a:ext uri="{FF2B5EF4-FFF2-40B4-BE49-F238E27FC236}">
                <a16:creationId xmlns:a16="http://schemas.microsoft.com/office/drawing/2014/main" id="{C877DD4F-41BC-CF82-5CEC-9692433E7FF7}"/>
              </a:ext>
            </a:extLst>
          </p:cNvPr>
          <p:cNvSpPr/>
          <p:nvPr/>
        </p:nvSpPr>
        <p:spPr>
          <a:xfrm>
            <a:off x="6336261" y="2976811"/>
            <a:ext cx="1171156" cy="1147506"/>
          </a:xfrm>
          <a:prstGeom prst="rect">
            <a:avLst/>
          </a:prstGeom>
          <a:noFill/>
          <a:ln w="9525" cap="flat" cmpd="sng">
            <a:solidFill>
              <a:srgbClr val="4053E8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900">
                <a:latin typeface="Raleway"/>
                <a:ea typeface="Comfortaa"/>
                <a:cs typeface="Comfortaa"/>
                <a:sym typeface="Comfortaa"/>
              </a:rPr>
              <a:t>MEC consolida os </a:t>
            </a:r>
            <a:r>
              <a:rPr lang="pt-BR" sz="900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indicadores de monitoramento das políticas públicas</a:t>
            </a:r>
            <a:endParaRPr lang="pt-BR" sz="900">
              <a:solidFill>
                <a:srgbClr val="0000FF"/>
              </a:solidFill>
              <a:latin typeface="Raleway"/>
              <a:ea typeface="Comfortaa"/>
              <a:cs typeface="Comfortaa"/>
            </a:endParaRPr>
          </a:p>
        </p:txBody>
      </p:sp>
      <p:cxnSp>
        <p:nvCxnSpPr>
          <p:cNvPr id="298" name="Google Shape;527;p42">
            <a:extLst>
              <a:ext uri="{FF2B5EF4-FFF2-40B4-BE49-F238E27FC236}">
                <a16:creationId xmlns:a16="http://schemas.microsoft.com/office/drawing/2014/main" id="{D454CD9B-4801-B978-8001-2547AF1D4F4D}"/>
              </a:ext>
            </a:extLst>
          </p:cNvPr>
          <p:cNvCxnSpPr>
            <a:cxnSpLocks/>
          </p:cNvCxnSpPr>
          <p:nvPr/>
        </p:nvCxnSpPr>
        <p:spPr>
          <a:xfrm>
            <a:off x="5526040" y="1502721"/>
            <a:ext cx="792900" cy="600"/>
          </a:xfrm>
          <a:prstGeom prst="bentConnector3">
            <a:avLst>
              <a:gd name="adj1" fmla="val 4999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9" name="Google Shape;528;p42">
            <a:extLst>
              <a:ext uri="{FF2B5EF4-FFF2-40B4-BE49-F238E27FC236}">
                <a16:creationId xmlns:a16="http://schemas.microsoft.com/office/drawing/2014/main" id="{0403773C-EFC2-439F-7174-14884A3FC81C}"/>
              </a:ext>
            </a:extLst>
          </p:cNvPr>
          <p:cNvCxnSpPr>
            <a:cxnSpLocks/>
          </p:cNvCxnSpPr>
          <p:nvPr/>
        </p:nvCxnSpPr>
        <p:spPr>
          <a:xfrm>
            <a:off x="5526040" y="1987596"/>
            <a:ext cx="792900" cy="600"/>
          </a:xfrm>
          <a:prstGeom prst="bentConnector3">
            <a:avLst>
              <a:gd name="adj1" fmla="val 4999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0" name="Google Shape;530;p42">
            <a:extLst>
              <a:ext uri="{FF2B5EF4-FFF2-40B4-BE49-F238E27FC236}">
                <a16:creationId xmlns:a16="http://schemas.microsoft.com/office/drawing/2014/main" id="{5292D196-CEA8-3A24-31A7-AD8F1E4CCF6E}"/>
              </a:ext>
            </a:extLst>
          </p:cNvPr>
          <p:cNvCxnSpPr>
            <a:cxnSpLocks/>
          </p:cNvCxnSpPr>
          <p:nvPr/>
        </p:nvCxnSpPr>
        <p:spPr>
          <a:xfrm>
            <a:off x="5526040" y="2310766"/>
            <a:ext cx="792900" cy="600"/>
          </a:xfrm>
          <a:prstGeom prst="bentConnector3">
            <a:avLst>
              <a:gd name="adj1" fmla="val 4999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" name="Google Shape;540;p42">
            <a:extLst>
              <a:ext uri="{FF2B5EF4-FFF2-40B4-BE49-F238E27FC236}">
                <a16:creationId xmlns:a16="http://schemas.microsoft.com/office/drawing/2014/main" id="{3D814048-6A46-A692-DEC6-F44971415818}"/>
              </a:ext>
            </a:extLst>
          </p:cNvPr>
          <p:cNvSpPr txBox="1"/>
          <p:nvPr/>
        </p:nvSpPr>
        <p:spPr>
          <a:xfrm>
            <a:off x="5621990" y="1307858"/>
            <a:ext cx="664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rgbClr val="00CF00"/>
                </a:solidFill>
                <a:latin typeface="Raleway"/>
                <a:ea typeface="Roboto"/>
                <a:cs typeface="Roboto"/>
                <a:sym typeface="Roboto"/>
              </a:rPr>
              <a:t>Anual</a:t>
            </a:r>
            <a:endParaRPr sz="900">
              <a:solidFill>
                <a:srgbClr val="00CF00"/>
              </a:solidFill>
              <a:latin typeface="Raleway"/>
            </a:endParaRPr>
          </a:p>
        </p:txBody>
      </p:sp>
      <p:sp>
        <p:nvSpPr>
          <p:cNvPr id="302" name="Google Shape;545;p42">
            <a:extLst>
              <a:ext uri="{FF2B5EF4-FFF2-40B4-BE49-F238E27FC236}">
                <a16:creationId xmlns:a16="http://schemas.microsoft.com/office/drawing/2014/main" id="{6B363A31-BF81-506A-F2DA-838BB1C1DB74}"/>
              </a:ext>
            </a:extLst>
          </p:cNvPr>
          <p:cNvSpPr txBox="1"/>
          <p:nvPr/>
        </p:nvSpPr>
        <p:spPr>
          <a:xfrm>
            <a:off x="5621990" y="1787296"/>
            <a:ext cx="664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rgbClr val="00CF00"/>
                </a:solidFill>
                <a:latin typeface="Raleway"/>
                <a:ea typeface="Roboto"/>
                <a:cs typeface="Roboto"/>
                <a:sym typeface="Roboto"/>
              </a:rPr>
              <a:t>Trim.</a:t>
            </a:r>
            <a:endParaRPr sz="900">
              <a:solidFill>
                <a:srgbClr val="00CF00"/>
              </a:solidFill>
              <a:latin typeface="Raleway"/>
            </a:endParaRPr>
          </a:p>
        </p:txBody>
      </p:sp>
      <p:sp>
        <p:nvSpPr>
          <p:cNvPr id="303" name="Google Shape;546;p42">
            <a:extLst>
              <a:ext uri="{FF2B5EF4-FFF2-40B4-BE49-F238E27FC236}">
                <a16:creationId xmlns:a16="http://schemas.microsoft.com/office/drawing/2014/main" id="{455A67F7-EF60-1397-0E2E-0BE291BAD5C1}"/>
              </a:ext>
            </a:extLst>
          </p:cNvPr>
          <p:cNvSpPr txBox="1"/>
          <p:nvPr/>
        </p:nvSpPr>
        <p:spPr>
          <a:xfrm>
            <a:off x="5621990" y="2121671"/>
            <a:ext cx="664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rgbClr val="00CF00"/>
                </a:solidFill>
                <a:latin typeface="Raleway"/>
                <a:ea typeface="Roboto"/>
                <a:cs typeface="Roboto"/>
                <a:sym typeface="Roboto"/>
              </a:rPr>
              <a:t>Quinz.</a:t>
            </a:r>
            <a:endParaRPr lang="pt-BR" sz="900">
              <a:solidFill>
                <a:srgbClr val="FF035B"/>
              </a:solidFill>
              <a:latin typeface="Raleway"/>
            </a:endParaRPr>
          </a:p>
        </p:txBody>
      </p:sp>
      <p:sp>
        <p:nvSpPr>
          <p:cNvPr id="304" name="Google Shape;519;p42">
            <a:extLst>
              <a:ext uri="{FF2B5EF4-FFF2-40B4-BE49-F238E27FC236}">
                <a16:creationId xmlns:a16="http://schemas.microsoft.com/office/drawing/2014/main" id="{BEEDA07D-4FA1-0CE8-41FC-5AADD6A4CA2D}"/>
              </a:ext>
            </a:extLst>
          </p:cNvPr>
          <p:cNvSpPr/>
          <p:nvPr/>
        </p:nvSpPr>
        <p:spPr>
          <a:xfrm>
            <a:off x="6336260" y="1339541"/>
            <a:ext cx="1171156" cy="1147506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900">
                <a:latin typeface="Raleway"/>
                <a:ea typeface="Comfortaa"/>
                <a:cs typeface="Comfortaa"/>
                <a:sym typeface="Comfortaa"/>
              </a:rPr>
              <a:t>MEC consolida os </a:t>
            </a:r>
            <a:r>
              <a:rPr lang="pt-BR" sz="900">
                <a:solidFill>
                  <a:srgbClr val="00CF00"/>
                </a:solidFill>
                <a:latin typeface="Raleway"/>
                <a:ea typeface="Comfortaa"/>
                <a:cs typeface="Comfortaa"/>
                <a:sym typeface="Comfortaa"/>
              </a:rPr>
              <a:t>indicadores de monitoramento dos desafios</a:t>
            </a:r>
            <a:endParaRPr lang="pt-BR" sz="900">
              <a:solidFill>
                <a:srgbClr val="00CF00"/>
              </a:solidFill>
              <a:latin typeface="Raleway"/>
              <a:ea typeface="Comfortaa"/>
              <a:cs typeface="Comfortaa"/>
            </a:endParaRPr>
          </a:p>
        </p:txBody>
      </p:sp>
      <p:cxnSp>
        <p:nvCxnSpPr>
          <p:cNvPr id="305" name="Google Shape;530;p42">
            <a:extLst>
              <a:ext uri="{FF2B5EF4-FFF2-40B4-BE49-F238E27FC236}">
                <a16:creationId xmlns:a16="http://schemas.microsoft.com/office/drawing/2014/main" id="{D4B1ABB9-0D17-5BEC-9994-AF659C5CD5F2}"/>
              </a:ext>
            </a:extLst>
          </p:cNvPr>
          <p:cNvCxnSpPr>
            <a:cxnSpLocks/>
          </p:cNvCxnSpPr>
          <p:nvPr/>
        </p:nvCxnSpPr>
        <p:spPr>
          <a:xfrm>
            <a:off x="5518317" y="3252969"/>
            <a:ext cx="792900" cy="600"/>
          </a:xfrm>
          <a:prstGeom prst="bentConnector3">
            <a:avLst>
              <a:gd name="adj1" fmla="val 4999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6" name="Google Shape;530;p42">
            <a:extLst>
              <a:ext uri="{FF2B5EF4-FFF2-40B4-BE49-F238E27FC236}">
                <a16:creationId xmlns:a16="http://schemas.microsoft.com/office/drawing/2014/main" id="{878BF133-D1DE-B1AB-5278-AB575E71386B}"/>
              </a:ext>
            </a:extLst>
          </p:cNvPr>
          <p:cNvCxnSpPr>
            <a:cxnSpLocks/>
          </p:cNvCxnSpPr>
          <p:nvPr/>
        </p:nvCxnSpPr>
        <p:spPr>
          <a:xfrm>
            <a:off x="5549208" y="3716346"/>
            <a:ext cx="792900" cy="600"/>
          </a:xfrm>
          <a:prstGeom prst="bentConnector3">
            <a:avLst>
              <a:gd name="adj1" fmla="val 4999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7" name="Google Shape;576;p42">
            <a:extLst>
              <a:ext uri="{FF2B5EF4-FFF2-40B4-BE49-F238E27FC236}">
                <a16:creationId xmlns:a16="http://schemas.microsoft.com/office/drawing/2014/main" id="{B8B65275-6CE1-DD88-5020-459525FFAC94}"/>
              </a:ext>
            </a:extLst>
          </p:cNvPr>
          <p:cNvSpPr txBox="1"/>
          <p:nvPr/>
        </p:nvSpPr>
        <p:spPr>
          <a:xfrm>
            <a:off x="5621989" y="3514042"/>
            <a:ext cx="664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 err="1">
                <a:solidFill>
                  <a:srgbClr val="0000FF"/>
                </a:solidFill>
                <a:latin typeface="Raleway"/>
                <a:ea typeface="Roboto"/>
                <a:cs typeface="Roboto"/>
                <a:sym typeface="Roboto"/>
              </a:rPr>
              <a:t>Bimest</a:t>
            </a:r>
            <a:r>
              <a:rPr lang="pt-BR" sz="900" b="1">
                <a:solidFill>
                  <a:schemeClr val="dk2"/>
                </a:solidFill>
                <a:latin typeface="Raleway"/>
                <a:ea typeface="Roboto"/>
                <a:cs typeface="Roboto"/>
                <a:sym typeface="Roboto"/>
              </a:rPr>
              <a:t>.</a:t>
            </a:r>
            <a:endParaRPr lang="pt-BR" sz="900">
              <a:solidFill>
                <a:schemeClr val="dk2"/>
              </a:solidFill>
              <a:latin typeface="Raleway"/>
            </a:endParaRPr>
          </a:p>
        </p:txBody>
      </p:sp>
      <p:cxnSp>
        <p:nvCxnSpPr>
          <p:cNvPr id="309" name="Conector: Angulado 308">
            <a:extLst>
              <a:ext uri="{FF2B5EF4-FFF2-40B4-BE49-F238E27FC236}">
                <a16:creationId xmlns:a16="http://schemas.microsoft.com/office/drawing/2014/main" id="{133083F0-257C-A8EE-3576-4D70BBDACDED}"/>
              </a:ext>
            </a:extLst>
          </p:cNvPr>
          <p:cNvCxnSpPr/>
          <p:nvPr/>
        </p:nvCxnSpPr>
        <p:spPr>
          <a:xfrm flipV="1">
            <a:off x="5624641" y="3951846"/>
            <a:ext cx="659542" cy="877328"/>
          </a:xfrm>
          <a:prstGeom prst="bentConnector3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0" name="Google Shape;576;p42">
            <a:extLst>
              <a:ext uri="{FF2B5EF4-FFF2-40B4-BE49-F238E27FC236}">
                <a16:creationId xmlns:a16="http://schemas.microsoft.com/office/drawing/2014/main" id="{BDF7CBF4-EAFB-FD92-EB72-F8B71DF4617C}"/>
              </a:ext>
            </a:extLst>
          </p:cNvPr>
          <p:cNvSpPr txBox="1"/>
          <p:nvPr/>
        </p:nvSpPr>
        <p:spPr>
          <a:xfrm>
            <a:off x="5444361" y="4247724"/>
            <a:ext cx="664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rgbClr val="0000FF"/>
                </a:solidFill>
                <a:latin typeface="Raleway"/>
                <a:ea typeface="Roboto"/>
                <a:cs typeface="Roboto"/>
                <a:sym typeface="Roboto"/>
              </a:rPr>
              <a:t>Anual</a:t>
            </a:r>
            <a:r>
              <a:rPr lang="pt-BR" sz="900" b="1">
                <a:solidFill>
                  <a:schemeClr val="dk2"/>
                </a:solidFill>
                <a:latin typeface="Raleway"/>
                <a:ea typeface="Roboto"/>
                <a:cs typeface="Roboto"/>
                <a:sym typeface="Roboto"/>
              </a:rPr>
              <a:t>.</a:t>
            </a:r>
            <a:endParaRPr lang="pt-BR" sz="900">
              <a:solidFill>
                <a:schemeClr val="dk2"/>
              </a:solidFill>
              <a:latin typeface="Raleway"/>
            </a:endParaRPr>
          </a:p>
        </p:txBody>
      </p:sp>
      <p:sp>
        <p:nvSpPr>
          <p:cNvPr id="311" name="Google Shape;519;p42">
            <a:extLst>
              <a:ext uri="{FF2B5EF4-FFF2-40B4-BE49-F238E27FC236}">
                <a16:creationId xmlns:a16="http://schemas.microsoft.com/office/drawing/2014/main" id="{F532031B-295A-DF8D-25C5-2B98A862E63E}"/>
              </a:ext>
            </a:extLst>
          </p:cNvPr>
          <p:cNvSpPr/>
          <p:nvPr/>
        </p:nvSpPr>
        <p:spPr>
          <a:xfrm>
            <a:off x="7649167" y="1362706"/>
            <a:ext cx="1287000" cy="1178400"/>
          </a:xfrm>
          <a:prstGeom prst="rect">
            <a:avLst/>
          </a:prstGeom>
          <a:noFill/>
          <a:ln w="9525" cap="flat" cmpd="sng">
            <a:solidFill>
              <a:schemeClr val="tx1">
                <a:lumMod val="50000"/>
                <a:lumOff val="50000"/>
              </a:schemeClr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900">
                <a:latin typeface="Raleway"/>
                <a:ea typeface="Comfortaa"/>
                <a:cs typeface="Comfortaa"/>
                <a:sym typeface="Comfortaa"/>
              </a:rPr>
              <a:t>MEC apresenta a síntese do monitoramento para o Comitê Executivo em sua reunião bimestral </a:t>
            </a:r>
            <a:endParaRPr lang="pt-BR" sz="900">
              <a:latin typeface="Raleway"/>
              <a:ea typeface="Comfortaa"/>
              <a:cs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772315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3"/>
          <p:cNvSpPr txBox="1"/>
          <p:nvPr/>
        </p:nvSpPr>
        <p:spPr>
          <a:xfrm>
            <a:off x="436179" y="915643"/>
            <a:ext cx="8274900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pt-BR" sz="1100" b="1">
                <a:solidFill>
                  <a:schemeClr val="dk1"/>
                </a:solidFill>
                <a:latin typeface="Raleway"/>
                <a:ea typeface="Comfortaa"/>
                <a:cs typeface="Comfortaa"/>
                <a:sym typeface="Comfortaa"/>
              </a:rPr>
              <a:t>Existem dois caminhos possíveis para a entrega isso:</a:t>
            </a:r>
            <a:endParaRPr sz="1100" b="1">
              <a:solidFill>
                <a:schemeClr val="dk1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592" name="Google Shape;592;p43"/>
          <p:cNvSpPr txBox="1"/>
          <p:nvPr/>
        </p:nvSpPr>
        <p:spPr>
          <a:xfrm>
            <a:off x="451636" y="453575"/>
            <a:ext cx="7263900" cy="41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>
              <a:buClr>
                <a:srgbClr val="FF5556"/>
              </a:buClr>
              <a:buSzPts val="4400"/>
            </a:pPr>
            <a:r>
              <a:rPr lang="pt-BR" sz="1800" b="1">
                <a:solidFill>
                  <a:srgbClr val="0000FF"/>
                </a:solidFill>
                <a:latin typeface="Raleway Black"/>
              </a:rPr>
              <a:t>Monitoramento das políticas públicas</a:t>
            </a:r>
          </a:p>
        </p:txBody>
      </p:sp>
      <p:sp>
        <p:nvSpPr>
          <p:cNvPr id="593" name="Google Shape;593;p43"/>
          <p:cNvSpPr txBox="1"/>
          <p:nvPr/>
        </p:nvSpPr>
        <p:spPr>
          <a:xfrm>
            <a:off x="1302879" y="1409938"/>
            <a:ext cx="3524400" cy="3567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9600"/>
              </a:buClr>
              <a:buSzPts val="2300"/>
              <a:buFont typeface="Arial"/>
              <a:buNone/>
            </a:pPr>
            <a:r>
              <a:rPr lang="pt-BR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Opção 1:</a:t>
            </a:r>
            <a:endParaRPr lang="pt-BR" sz="1100" b="1">
              <a:solidFill>
                <a:schemeClr val="lt1"/>
              </a:solidFill>
              <a:latin typeface="Raleway"/>
              <a:ea typeface="Raleway"/>
              <a:cs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9600"/>
              </a:buClr>
              <a:buSzPts val="2300"/>
              <a:buFont typeface="Arial"/>
              <a:buNone/>
            </a:pPr>
            <a:r>
              <a:rPr lang="pt-BR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Preenchimento direto no Relatório da Política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594" name="Google Shape;594;p43"/>
          <p:cNvSpPr txBox="1"/>
          <p:nvPr/>
        </p:nvSpPr>
        <p:spPr>
          <a:xfrm>
            <a:off x="5029430" y="1409938"/>
            <a:ext cx="3524400" cy="3567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9600"/>
              </a:buClr>
              <a:buSzPts val="2300"/>
              <a:buFont typeface="Arial"/>
              <a:buNone/>
            </a:pPr>
            <a:r>
              <a:rPr lang="pt-BR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Opção 2:</a:t>
            </a:r>
            <a:endParaRPr lang="pt-BR" sz="1100" b="1">
              <a:solidFill>
                <a:schemeClr val="lt1"/>
              </a:solidFill>
              <a:latin typeface="Raleway"/>
              <a:ea typeface="Raleway"/>
              <a:cs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9600"/>
              </a:buClr>
              <a:buSzPts val="2300"/>
              <a:buFont typeface="Arial"/>
              <a:buNone/>
            </a:pPr>
            <a:r>
              <a:rPr lang="pt-BR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Envio da base de dados da política no formato pré-estabelecido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595" name="Google Shape;595;p43"/>
          <p:cNvSpPr txBox="1"/>
          <p:nvPr/>
        </p:nvSpPr>
        <p:spPr>
          <a:xfrm>
            <a:off x="1302879" y="1783529"/>
            <a:ext cx="35244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Instrumento para preenchimento pelo agente executor escola a escola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6" name="Google Shape;596;p43"/>
          <p:cNvSpPr txBox="1"/>
          <p:nvPr/>
        </p:nvSpPr>
        <p:spPr>
          <a:xfrm>
            <a:off x="5029430" y="1783529"/>
            <a:ext cx="35244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Instruções sobre como deve ser a base de dados extraída e quais informações deve conter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7" name="Google Shape;597;p43"/>
          <p:cNvSpPr txBox="1"/>
          <p:nvPr/>
        </p:nvSpPr>
        <p:spPr>
          <a:xfrm>
            <a:off x="1302879" y="2265938"/>
            <a:ext cx="3524400" cy="62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Preenchimento do instrumento .</a:t>
            </a:r>
            <a:r>
              <a:rPr lang="pt-BR" sz="900" b="1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xlsx</a:t>
            </a:r>
            <a:endParaRPr sz="900" b="1" err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/>
            <a:r>
              <a:rPr lang="pt-BR" sz="900">
                <a:solidFill>
                  <a:schemeClr val="dk1"/>
                </a:solidFill>
                <a:latin typeface="Raleway"/>
                <a:ea typeface="Raleway"/>
                <a:cs typeface="Raleway"/>
              </a:rPr>
              <a:t>Envio por e-mail para o MEC</a:t>
            </a:r>
          </a:p>
        </p:txBody>
      </p:sp>
      <p:sp>
        <p:nvSpPr>
          <p:cNvPr id="598" name="Google Shape;598;p43"/>
          <p:cNvSpPr txBox="1"/>
          <p:nvPr/>
        </p:nvSpPr>
        <p:spPr>
          <a:xfrm>
            <a:off x="5029429" y="2265938"/>
            <a:ext cx="3524400" cy="62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Envio de arquivo .</a:t>
            </a:r>
            <a:r>
              <a:rPr lang="pt-BR" sz="900" b="1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csv</a:t>
            </a:r>
            <a:r>
              <a:rPr lang="pt-BR" sz="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ou .</a:t>
            </a:r>
            <a:r>
              <a:rPr lang="pt-BR" sz="900" b="1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xlsx</a:t>
            </a:r>
            <a:endParaRPr sz="900" b="1" err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/>
            <a:r>
              <a:rPr lang="pt-BR" sz="900">
                <a:solidFill>
                  <a:schemeClr val="dk1"/>
                </a:solidFill>
                <a:latin typeface="Raleway"/>
                <a:sym typeface="Raleway"/>
              </a:rPr>
              <a:t>Envio por e-mail para o MEC</a:t>
            </a:r>
            <a:endParaRPr sz="900">
              <a:solidFill>
                <a:schemeClr val="dk1"/>
              </a:solidFill>
              <a:latin typeface="Raleway"/>
            </a:endParaRPr>
          </a:p>
        </p:txBody>
      </p:sp>
      <p:sp>
        <p:nvSpPr>
          <p:cNvPr id="599" name="Google Shape;599;p43"/>
          <p:cNvSpPr txBox="1"/>
          <p:nvPr/>
        </p:nvSpPr>
        <p:spPr>
          <a:xfrm>
            <a:off x="1302879" y="3008413"/>
            <a:ext cx="3524400" cy="134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 cada 1º dia útil do bimestre, o Agente Executor*:</a:t>
            </a:r>
            <a:endParaRPr sz="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indent="-279400">
              <a:lnSpc>
                <a:spcPct val="115000"/>
              </a:lnSpc>
              <a:buClr>
                <a:schemeClr val="dk1"/>
              </a:buClr>
              <a:buSzPts val="800"/>
              <a:buFont typeface="Raleway"/>
              <a:buAutoNum type="arabicPeriod"/>
            </a:pP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Preencher ou atualizar as informações de identificação do lote e das escolas (por código INEP) no instrumento de monitoramento.</a:t>
            </a:r>
            <a:endParaRPr sz="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indent="-279400">
              <a:lnSpc>
                <a:spcPct val="115000"/>
              </a:lnSpc>
              <a:buClr>
                <a:schemeClr val="dk1"/>
              </a:buClr>
              <a:buSzPts val="800"/>
              <a:buFont typeface="Raleway"/>
              <a:buAutoNum type="arabicPeriod"/>
            </a:pP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Preencher ou atualizar o Relatório da  vistoria (se houver)</a:t>
            </a:r>
            <a:endParaRPr sz="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aleway"/>
              <a:buAutoNum type="arabicPeriod"/>
            </a:pP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Preencher ou atualizar os dados de monitoramento da </a:t>
            </a:r>
            <a:r>
              <a:rPr lang="pt-BR" sz="800">
                <a:solidFill>
                  <a:schemeClr val="dk1"/>
                </a:solidFill>
                <a:latin typeface="Raleway"/>
                <a:sym typeface="Raleway"/>
              </a:rPr>
              <a:t>execução da política</a:t>
            </a:r>
            <a:endParaRPr sz="800">
              <a:solidFill>
                <a:schemeClr val="dk1"/>
              </a:solidFill>
              <a:latin typeface="Raleway"/>
              <a:sym typeface="Raleway"/>
            </a:endParaRPr>
          </a:p>
          <a:p>
            <a:pPr marL="457200" indent="-279400">
              <a:lnSpc>
                <a:spcPct val="114999"/>
              </a:lnSpc>
              <a:buSzPts val="800"/>
              <a:buAutoNum type="arabicPeriod"/>
            </a:pPr>
            <a:r>
              <a:rPr lang="pt-BR" sz="800">
                <a:solidFill>
                  <a:schemeClr val="dk1"/>
                </a:solidFill>
                <a:latin typeface="Raleway"/>
              </a:rPr>
              <a:t>Enviar arquivo atualizado por e-mail para </a:t>
            </a:r>
            <a:r>
              <a:rPr lang="pt-BR" sz="800">
                <a:solidFill>
                  <a:schemeClr val="dk1"/>
                </a:solidFill>
                <a:latin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comite.enec@mec.gov.br</a:t>
            </a:r>
            <a:endParaRPr lang="pt-BR" sz="800">
              <a:solidFill>
                <a:schemeClr val="dk1"/>
              </a:solidFill>
              <a:latin typeface="Raleway"/>
            </a:endParaRPr>
          </a:p>
          <a:p>
            <a:pPr>
              <a:lnSpc>
                <a:spcPct val="115000"/>
              </a:lnSpc>
            </a:pPr>
            <a:endParaRPr lang="pt-BR" sz="800">
              <a:solidFill>
                <a:schemeClr val="dk1"/>
              </a:solidFill>
              <a:latin typeface="Raleway"/>
            </a:endParaRPr>
          </a:p>
        </p:txBody>
      </p:sp>
      <p:sp>
        <p:nvSpPr>
          <p:cNvPr id="600" name="Google Shape;600;p43"/>
          <p:cNvSpPr txBox="1"/>
          <p:nvPr/>
        </p:nvSpPr>
        <p:spPr>
          <a:xfrm>
            <a:off x="5029429" y="3008413"/>
            <a:ext cx="3524400" cy="134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 cada 1º dia útil do bimestre, o Agente Executor:</a:t>
            </a:r>
            <a:endParaRPr sz="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aleway"/>
              <a:buAutoNum type="arabicPeriod"/>
            </a:pP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Realizar extração dos dados internos conforme dados e formato solicitado pelo Comitê</a:t>
            </a:r>
            <a:endParaRPr sz="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aleway"/>
              <a:buAutoNum type="arabicPeriod"/>
            </a:pP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Enviar arquivo atualizado por e-mail para comite.enec@mec.gov.br</a:t>
            </a:r>
            <a:endParaRPr lang="pt-BR" sz="800">
              <a:solidFill>
                <a:schemeClr val="dk1"/>
              </a:solidFill>
              <a:latin typeface="Raleway"/>
              <a:ea typeface="Raleway"/>
              <a:cs typeface="Raleway"/>
            </a:endParaRPr>
          </a:p>
          <a:p>
            <a:pPr marL="457200" lvl="0" indent="-2794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/>
            </a:pPr>
            <a:endParaRPr lang="pt-BR" sz="800">
              <a:solidFill>
                <a:schemeClr val="dk1"/>
              </a:solidFill>
              <a:latin typeface="Raleway"/>
              <a:ea typeface="Raleway"/>
              <a:cs typeface="Raleway"/>
            </a:endParaRPr>
          </a:p>
          <a:p>
            <a:pPr marL="457200" indent="-279400">
              <a:lnSpc>
                <a:spcPct val="114999"/>
              </a:lnSpc>
              <a:buClr>
                <a:schemeClr val="dk1"/>
              </a:buClr>
              <a:buSzPts val="800"/>
              <a:buAutoNum type="arabicPeriod"/>
            </a:pPr>
            <a:endParaRPr lang="pt-BR" sz="800">
              <a:solidFill>
                <a:schemeClr val="dk1"/>
              </a:solidFill>
              <a:latin typeface="Raleway"/>
              <a:ea typeface="Raleway"/>
              <a:cs typeface="Raleway"/>
            </a:endParaRPr>
          </a:p>
          <a:p>
            <a:pPr marL="457200" indent="-279400">
              <a:lnSpc>
                <a:spcPct val="114999"/>
              </a:lnSpc>
              <a:buClr>
                <a:schemeClr val="dk1"/>
              </a:buClr>
              <a:buSzPts val="800"/>
              <a:buAutoNum type="arabicPeriod"/>
            </a:pPr>
            <a:endParaRPr lang="pt-BR" sz="800">
              <a:solidFill>
                <a:schemeClr val="dk1"/>
              </a:solidFill>
              <a:latin typeface="Raleway"/>
              <a:ea typeface="Raleway"/>
              <a:cs typeface="Raleway"/>
            </a:endParaRPr>
          </a:p>
          <a:p>
            <a:pPr>
              <a:lnSpc>
                <a:spcPct val="115000"/>
              </a:lnSpc>
              <a:buClr>
                <a:schemeClr val="dk1"/>
              </a:buClr>
            </a:pPr>
            <a:endParaRPr lang="pt-BR" sz="800">
              <a:solidFill>
                <a:schemeClr val="dk1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601" name="Google Shape;601;p43"/>
          <p:cNvSpPr txBox="1"/>
          <p:nvPr/>
        </p:nvSpPr>
        <p:spPr>
          <a:xfrm>
            <a:off x="436179" y="2368923"/>
            <a:ext cx="8667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Forma de envio</a:t>
            </a:r>
            <a:endParaRPr sz="9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2" name="Google Shape;602;p43"/>
          <p:cNvSpPr txBox="1"/>
          <p:nvPr/>
        </p:nvSpPr>
        <p:spPr>
          <a:xfrm>
            <a:off x="436179" y="3451336"/>
            <a:ext cx="8667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Passo a passo</a:t>
            </a:r>
            <a:endParaRPr sz="9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15C41E00-B48C-8FA2-A44D-5D02C80BB7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0833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>
          <a:extLst>
            <a:ext uri="{FF2B5EF4-FFF2-40B4-BE49-F238E27FC236}">
              <a16:creationId xmlns:a16="http://schemas.microsoft.com/office/drawing/2014/main" id="{F5A3913D-2853-7541-818E-42E652F77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3;p3">
            <a:extLst>
              <a:ext uri="{FF2B5EF4-FFF2-40B4-BE49-F238E27FC236}">
                <a16:creationId xmlns:a16="http://schemas.microsoft.com/office/drawing/2014/main" id="{5A5C878C-9C3E-90C7-831B-558F8FC73C85}"/>
              </a:ext>
            </a:extLst>
          </p:cNvPr>
          <p:cNvSpPr txBox="1"/>
          <p:nvPr/>
        </p:nvSpPr>
        <p:spPr>
          <a:xfrm>
            <a:off x="-29266" y="1805804"/>
            <a:ext cx="3818438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pt-BR" sz="3600">
                <a:solidFill>
                  <a:srgbClr val="434343"/>
                </a:solidFill>
                <a:latin typeface="Raleway Black"/>
                <a:sym typeface="Raleway Black"/>
              </a:rPr>
              <a:t>Validação do indicador de escolas conectadas</a:t>
            </a:r>
          </a:p>
          <a:p>
            <a:pPr algn="r"/>
            <a:endParaRPr lang="pt-BR" sz="1600"/>
          </a:p>
          <a:p>
            <a:pPr algn="r"/>
            <a:endParaRPr lang="pt-BR" sz="3600">
              <a:solidFill>
                <a:srgbClr val="434343"/>
              </a:solidFill>
              <a:latin typeface="Raleway Black"/>
            </a:endParaRPr>
          </a:p>
        </p:txBody>
      </p:sp>
    </p:spTree>
    <p:extLst>
      <p:ext uri="{BB962C8B-B14F-4D97-AF65-F5344CB8AC3E}">
        <p14:creationId xmlns:p14="http://schemas.microsoft.com/office/powerpoint/2010/main" val="2163697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36">
            <a:extLst>
              <a:ext uri="{FF2B5EF4-FFF2-40B4-BE49-F238E27FC236}">
                <a16:creationId xmlns:a16="http://schemas.microsoft.com/office/drawing/2014/main" id="{735A6CBD-EF01-1F64-3AFD-F6F7F49F43A8}"/>
              </a:ext>
            </a:extLst>
          </p:cNvPr>
          <p:cNvSpPr txBox="1"/>
          <p:nvPr/>
        </p:nvSpPr>
        <p:spPr>
          <a:xfrm>
            <a:off x="210191" y="75814"/>
            <a:ext cx="6877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buClr>
                <a:prstClr val="black"/>
              </a:buClr>
              <a:buSzPts val="1100"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Raleway Black"/>
              </a:rPr>
              <a:t>Indicador | Escolas conectadas</a:t>
            </a:r>
            <a:endParaRPr lang="pt-BR" sz="1800" b="1">
              <a:solidFill>
                <a:srgbClr val="0000FF"/>
              </a:solidFill>
              <a:latin typeface="Raleway Black"/>
              <a:sym typeface="Raleway"/>
            </a:endParaRPr>
          </a:p>
        </p:txBody>
      </p:sp>
      <p:sp>
        <p:nvSpPr>
          <p:cNvPr id="4" name="Google Shape;409;p44">
            <a:extLst>
              <a:ext uri="{FF2B5EF4-FFF2-40B4-BE49-F238E27FC236}">
                <a16:creationId xmlns:a16="http://schemas.microsoft.com/office/drawing/2014/main" id="{881C5153-3DFD-83AA-9190-BFE1E999F7A4}"/>
              </a:ext>
            </a:extLst>
          </p:cNvPr>
          <p:cNvSpPr/>
          <p:nvPr/>
        </p:nvSpPr>
        <p:spPr>
          <a:xfrm>
            <a:off x="237087" y="4076463"/>
            <a:ext cx="8489400" cy="503700"/>
          </a:xfrm>
          <a:prstGeom prst="rect">
            <a:avLst/>
          </a:prstGeom>
          <a:solidFill>
            <a:srgbClr val="05003A">
              <a:alpha val="20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</a:endParaRPr>
          </a:p>
        </p:txBody>
      </p:sp>
      <p:sp>
        <p:nvSpPr>
          <p:cNvPr id="7" name="Google Shape;410;p44">
            <a:extLst>
              <a:ext uri="{FF2B5EF4-FFF2-40B4-BE49-F238E27FC236}">
                <a16:creationId xmlns:a16="http://schemas.microsoft.com/office/drawing/2014/main" id="{2343859A-0CEB-1DC6-8BDB-4AA3D493EF59}"/>
              </a:ext>
            </a:extLst>
          </p:cNvPr>
          <p:cNvSpPr/>
          <p:nvPr/>
        </p:nvSpPr>
        <p:spPr>
          <a:xfrm rot="5400000">
            <a:off x="-821725" y="2590575"/>
            <a:ext cx="2685300" cy="176100"/>
          </a:xfrm>
          <a:prstGeom prst="roundRect">
            <a:avLst>
              <a:gd name="adj" fmla="val 16667"/>
            </a:avLst>
          </a:prstGeom>
          <a:solidFill>
            <a:srgbClr val="05003A">
              <a:alpha val="20250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</a:endParaRPr>
          </a:p>
        </p:txBody>
      </p:sp>
      <p:sp>
        <p:nvSpPr>
          <p:cNvPr id="11" name="Google Shape;411;p44">
            <a:extLst>
              <a:ext uri="{FF2B5EF4-FFF2-40B4-BE49-F238E27FC236}">
                <a16:creationId xmlns:a16="http://schemas.microsoft.com/office/drawing/2014/main" id="{58047990-3C2D-8C33-7A34-E3D468CF05A9}"/>
              </a:ext>
            </a:extLst>
          </p:cNvPr>
          <p:cNvSpPr txBox="1"/>
          <p:nvPr/>
        </p:nvSpPr>
        <p:spPr>
          <a:xfrm>
            <a:off x="1998249" y="760675"/>
            <a:ext cx="2360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INDICADORES PRINCIPAIS</a:t>
            </a:r>
            <a:endParaRPr sz="11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" name="Google Shape;412;p44">
            <a:extLst>
              <a:ext uri="{FF2B5EF4-FFF2-40B4-BE49-F238E27FC236}">
                <a16:creationId xmlns:a16="http://schemas.microsoft.com/office/drawing/2014/main" id="{AFB01C89-DBEF-32B9-276F-F118F6821525}"/>
              </a:ext>
            </a:extLst>
          </p:cNvPr>
          <p:cNvSpPr/>
          <p:nvPr/>
        </p:nvSpPr>
        <p:spPr>
          <a:xfrm>
            <a:off x="340887" y="2332845"/>
            <a:ext cx="303900" cy="323400"/>
          </a:xfrm>
          <a:prstGeom prst="ellipse">
            <a:avLst/>
          </a:prstGeom>
          <a:solidFill>
            <a:srgbClr val="0500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FFFFFF"/>
                </a:solidFill>
                <a:latin typeface="Raleway"/>
                <a:ea typeface="Roboto"/>
                <a:cs typeface="Roboto"/>
                <a:sym typeface="Roboto"/>
              </a:rPr>
              <a:t>3</a:t>
            </a:r>
            <a:endParaRPr sz="1400" b="0" i="0" u="none" strike="noStrike" cap="none">
              <a:solidFill>
                <a:srgbClr val="FFFFFF"/>
              </a:solidFill>
              <a:latin typeface="Raleway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413;p44">
            <a:extLst>
              <a:ext uri="{FF2B5EF4-FFF2-40B4-BE49-F238E27FC236}">
                <a16:creationId xmlns:a16="http://schemas.microsoft.com/office/drawing/2014/main" id="{8C52FA2E-845E-6689-5C4F-92858D576B54}"/>
              </a:ext>
            </a:extLst>
          </p:cNvPr>
          <p:cNvSpPr txBox="1"/>
          <p:nvPr/>
        </p:nvSpPr>
        <p:spPr>
          <a:xfrm>
            <a:off x="732862" y="2279511"/>
            <a:ext cx="1182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latin typeface="Raleway"/>
                <a:ea typeface="Comfortaa"/>
                <a:cs typeface="Comfortaa"/>
                <a:sym typeface="Comfortaa"/>
              </a:rPr>
              <a:t>Velocidade adequada</a:t>
            </a:r>
            <a:endParaRPr sz="1100" b="1" i="0" u="none" strike="noStrike" cap="none">
              <a:solidFill>
                <a:srgbClr val="000000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8" name="Google Shape;414;p44">
            <a:extLst>
              <a:ext uri="{FF2B5EF4-FFF2-40B4-BE49-F238E27FC236}">
                <a16:creationId xmlns:a16="http://schemas.microsoft.com/office/drawing/2014/main" id="{06E0AE7A-7BC0-9BA6-928E-1D9DEC244369}"/>
              </a:ext>
            </a:extLst>
          </p:cNvPr>
          <p:cNvSpPr txBox="1"/>
          <p:nvPr/>
        </p:nvSpPr>
        <p:spPr>
          <a:xfrm>
            <a:off x="1998249" y="2121890"/>
            <a:ext cx="2971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# e % escolas com </a:t>
            </a: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velocidade adequada</a:t>
            </a:r>
            <a:endParaRPr sz="8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1. 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Escolas em área de cobertura de fibra: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velocidade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 de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pelo menos 1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M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bps/aluno no maior turno, com mínimo de 50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Mbps por escola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2. Escolas fora da área de cobertura de fibra: velocidade de pelo menos 20 Mbps por escola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415;p44">
            <a:extLst>
              <a:ext uri="{FF2B5EF4-FFF2-40B4-BE49-F238E27FC236}">
                <a16:creationId xmlns:a16="http://schemas.microsoft.com/office/drawing/2014/main" id="{1F0667D1-920D-C72C-88F0-CA4CC5AC32F7}"/>
              </a:ext>
            </a:extLst>
          </p:cNvPr>
          <p:cNvSpPr/>
          <p:nvPr/>
        </p:nvSpPr>
        <p:spPr>
          <a:xfrm>
            <a:off x="368987" y="1430163"/>
            <a:ext cx="303900" cy="323400"/>
          </a:xfrm>
          <a:prstGeom prst="ellipse">
            <a:avLst/>
          </a:prstGeom>
          <a:solidFill>
            <a:srgbClr val="0500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rgbClr val="FFFFFF"/>
                </a:solidFill>
                <a:latin typeface="Raleway"/>
                <a:ea typeface="Roboto"/>
                <a:cs typeface="Roboto"/>
                <a:sym typeface="Roboto"/>
              </a:rPr>
              <a:t>1</a:t>
            </a:r>
            <a:endParaRPr sz="1400" b="0" i="0" u="none" strike="noStrike" cap="none">
              <a:solidFill>
                <a:srgbClr val="FFFFFF"/>
              </a:solidFill>
              <a:latin typeface="Raleway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416;p44">
            <a:extLst>
              <a:ext uri="{FF2B5EF4-FFF2-40B4-BE49-F238E27FC236}">
                <a16:creationId xmlns:a16="http://schemas.microsoft.com/office/drawing/2014/main" id="{1A64C68B-CCB5-3704-6B7A-0D6ECD2D1B1F}"/>
              </a:ext>
            </a:extLst>
          </p:cNvPr>
          <p:cNvSpPr txBox="1"/>
          <p:nvPr/>
        </p:nvSpPr>
        <p:spPr>
          <a:xfrm>
            <a:off x="732850" y="1446517"/>
            <a:ext cx="1127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 i="0" u="none" strike="noStrike" cap="none">
                <a:solidFill>
                  <a:srgbClr val="000000"/>
                </a:solidFill>
                <a:latin typeface="Raleway"/>
                <a:ea typeface="Comfortaa"/>
                <a:cs typeface="Comfortaa"/>
                <a:sym typeface="Comfortaa"/>
              </a:rPr>
              <a:t>Energia </a:t>
            </a:r>
            <a:endParaRPr sz="1100" b="1" i="0" u="none" strike="noStrike" cap="none">
              <a:solidFill>
                <a:srgbClr val="000000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6" name="Google Shape;417;p44">
            <a:extLst>
              <a:ext uri="{FF2B5EF4-FFF2-40B4-BE49-F238E27FC236}">
                <a16:creationId xmlns:a16="http://schemas.microsoft.com/office/drawing/2014/main" id="{DC060241-F246-EFB4-06A2-F9A712F55A7F}"/>
              </a:ext>
            </a:extLst>
          </p:cNvPr>
          <p:cNvSpPr txBox="1"/>
          <p:nvPr/>
        </p:nvSpPr>
        <p:spPr>
          <a:xfrm>
            <a:off x="1998249" y="1286300"/>
            <a:ext cx="2971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# e % escolas com energia</a:t>
            </a:r>
            <a:endParaRPr sz="8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Escolas que têm acesso contínuo (pelo menos durante o turno escolar) a energia elétrica suficiente 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(exclui escolas só com gerador fóssil).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" name="Google Shape;418;p44">
            <a:extLst>
              <a:ext uri="{FF2B5EF4-FFF2-40B4-BE49-F238E27FC236}">
                <a16:creationId xmlns:a16="http://schemas.microsoft.com/office/drawing/2014/main" id="{84B11FD2-37AC-E7FA-B7B2-E92E97A1A402}"/>
              </a:ext>
            </a:extLst>
          </p:cNvPr>
          <p:cNvSpPr/>
          <p:nvPr/>
        </p:nvSpPr>
        <p:spPr>
          <a:xfrm>
            <a:off x="368987" y="3385517"/>
            <a:ext cx="303900" cy="323400"/>
          </a:xfrm>
          <a:prstGeom prst="ellipse">
            <a:avLst/>
          </a:prstGeom>
          <a:solidFill>
            <a:srgbClr val="0500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FFFFFF"/>
                </a:solidFill>
                <a:latin typeface="Raleway"/>
                <a:ea typeface="Roboto"/>
                <a:cs typeface="Roboto"/>
                <a:sym typeface="Roboto"/>
              </a:rPr>
              <a:t>4</a:t>
            </a:r>
            <a:endParaRPr sz="1400" b="0" i="0" u="none" strike="noStrike" cap="none">
              <a:solidFill>
                <a:srgbClr val="FFFFFF"/>
              </a:solidFill>
              <a:latin typeface="Raleway"/>
              <a:ea typeface="Roboto"/>
              <a:cs typeface="Roboto"/>
              <a:sym typeface="Roboto"/>
            </a:endParaRPr>
          </a:p>
        </p:txBody>
      </p:sp>
      <p:sp>
        <p:nvSpPr>
          <p:cNvPr id="30" name="Google Shape;419;p44">
            <a:extLst>
              <a:ext uri="{FF2B5EF4-FFF2-40B4-BE49-F238E27FC236}">
                <a16:creationId xmlns:a16="http://schemas.microsoft.com/office/drawing/2014/main" id="{F062F186-06E0-40C6-C63A-19D1DD024889}"/>
              </a:ext>
            </a:extLst>
          </p:cNvPr>
          <p:cNvSpPr txBox="1"/>
          <p:nvPr/>
        </p:nvSpPr>
        <p:spPr>
          <a:xfrm>
            <a:off x="732850" y="3331667"/>
            <a:ext cx="1127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 i="0" u="none" strike="noStrike" cap="none">
                <a:solidFill>
                  <a:srgbClr val="000000"/>
                </a:solidFill>
                <a:latin typeface="Raleway"/>
                <a:ea typeface="Comfortaa"/>
                <a:cs typeface="Comfortaa"/>
                <a:sym typeface="Comfortaa"/>
              </a:rPr>
              <a:t>Distribuição de sinal (wi-fi)</a:t>
            </a:r>
            <a:endParaRPr sz="1100" b="1" i="0" u="none" strike="noStrike" cap="none">
              <a:solidFill>
                <a:srgbClr val="000000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2" name="Google Shape;420;p44">
            <a:extLst>
              <a:ext uri="{FF2B5EF4-FFF2-40B4-BE49-F238E27FC236}">
                <a16:creationId xmlns:a16="http://schemas.microsoft.com/office/drawing/2014/main" id="{07163EA5-1224-9693-26A6-C82BE8132808}"/>
              </a:ext>
            </a:extLst>
          </p:cNvPr>
          <p:cNvSpPr txBox="1"/>
          <p:nvPr/>
        </p:nvSpPr>
        <p:spPr>
          <a:xfrm>
            <a:off x="1998249" y="3254717"/>
            <a:ext cx="2971800" cy="58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# e % escolas com rede interna adequada</a:t>
            </a:r>
            <a:endParaRPr sz="8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1100"/>
            </a:pPr>
            <a:r>
              <a:rPr lang="pt-BR" sz="800">
                <a:latin typeface="Raleway"/>
                <a:sym typeface="Raleway"/>
              </a:rPr>
              <a:t>Escolas com quantidade de </a:t>
            </a:r>
            <a:r>
              <a:rPr lang="pt-BR" sz="800" err="1">
                <a:latin typeface="Raleway"/>
                <a:sym typeface="Raleway"/>
              </a:rPr>
              <a:t>APs</a:t>
            </a:r>
            <a:r>
              <a:rPr lang="pt-BR" sz="800">
                <a:latin typeface="Raleway"/>
                <a:sym typeface="Raleway"/>
              </a:rPr>
              <a:t> suficiente + “sinal </a:t>
            </a:r>
            <a:r>
              <a:rPr lang="pt-BR" sz="800" err="1">
                <a:latin typeface="Raleway"/>
                <a:sym typeface="Raleway"/>
              </a:rPr>
              <a:t>Wi-fi</a:t>
            </a:r>
            <a:r>
              <a:rPr lang="pt-BR" sz="800">
                <a:latin typeface="Raleway"/>
                <a:sym typeface="Raleway"/>
              </a:rPr>
              <a:t> em todas as salas” e “alunos conseguem acessar simultaneamente”</a:t>
            </a:r>
            <a:endParaRPr lang="pt-BR" sz="800">
              <a:latin typeface="Raleway"/>
            </a:endParaRPr>
          </a:p>
        </p:txBody>
      </p:sp>
      <p:sp>
        <p:nvSpPr>
          <p:cNvPr id="34" name="Google Shape;421;p44">
            <a:extLst>
              <a:ext uri="{FF2B5EF4-FFF2-40B4-BE49-F238E27FC236}">
                <a16:creationId xmlns:a16="http://schemas.microsoft.com/office/drawing/2014/main" id="{DB1BE103-63DE-4ECE-1015-BB4FC9A61917}"/>
              </a:ext>
            </a:extLst>
          </p:cNvPr>
          <p:cNvSpPr txBox="1"/>
          <p:nvPr/>
        </p:nvSpPr>
        <p:spPr>
          <a:xfrm>
            <a:off x="6877034" y="682040"/>
            <a:ext cx="2156616" cy="44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FONTE DOS DADOS</a:t>
            </a:r>
            <a:r>
              <a:rPr lang="pt-BR" sz="1100" b="1">
                <a:latin typeface="Raleway"/>
                <a:ea typeface="Raleway"/>
                <a:cs typeface="Raleway"/>
                <a:sym typeface="Raleway"/>
              </a:rPr>
              <a:t> PARA MONITORAMENTO</a:t>
            </a:r>
            <a:r>
              <a:rPr lang="pt-BR" sz="11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100" b="1" i="0" u="none" strike="noStrike" cap="none">
              <a:solidFill>
                <a:srgbClr val="000000"/>
              </a:solidFill>
              <a:highlight>
                <a:srgbClr val="FFFF00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6" name="Google Shape;422;p44">
            <a:extLst>
              <a:ext uri="{FF2B5EF4-FFF2-40B4-BE49-F238E27FC236}">
                <a16:creationId xmlns:a16="http://schemas.microsoft.com/office/drawing/2014/main" id="{F5CD4DDD-C1FB-7085-BE65-C9B313A14A37}"/>
              </a:ext>
            </a:extLst>
          </p:cNvPr>
          <p:cNvCxnSpPr/>
          <p:nvPr/>
        </p:nvCxnSpPr>
        <p:spPr>
          <a:xfrm>
            <a:off x="1833020" y="1128801"/>
            <a:ext cx="6915900" cy="51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423;p44">
            <a:extLst>
              <a:ext uri="{FF2B5EF4-FFF2-40B4-BE49-F238E27FC236}">
                <a16:creationId xmlns:a16="http://schemas.microsoft.com/office/drawing/2014/main" id="{E8662FE5-306D-B452-D4A0-6CECE69A1864}"/>
              </a:ext>
            </a:extLst>
          </p:cNvPr>
          <p:cNvSpPr txBox="1"/>
          <p:nvPr/>
        </p:nvSpPr>
        <p:spPr>
          <a:xfrm>
            <a:off x="5033484" y="760671"/>
            <a:ext cx="1770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BASELINE</a:t>
            </a:r>
            <a:endParaRPr sz="11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" name="Google Shape;424;p44">
            <a:extLst>
              <a:ext uri="{FF2B5EF4-FFF2-40B4-BE49-F238E27FC236}">
                <a16:creationId xmlns:a16="http://schemas.microsoft.com/office/drawing/2014/main" id="{A04EEF7E-9283-6A47-E051-899B422D9AB3}"/>
              </a:ext>
            </a:extLst>
          </p:cNvPr>
          <p:cNvSpPr txBox="1"/>
          <p:nvPr/>
        </p:nvSpPr>
        <p:spPr>
          <a:xfrm>
            <a:off x="5033484" y="2249087"/>
            <a:ext cx="174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Fonte: 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Medidor do Nic.br e Censo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Escolar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Data de corte: </a:t>
            </a:r>
            <a:r>
              <a:rPr lang="pt-BR" sz="80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lang="pt-BR" sz="8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6</a:t>
            </a:r>
            <a:r>
              <a:rPr lang="pt-BR" sz="80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/0</a:t>
            </a:r>
            <a:r>
              <a:rPr lang="pt-BR" sz="8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8</a:t>
            </a:r>
            <a:r>
              <a:rPr lang="pt-BR" sz="80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/2023</a:t>
            </a:r>
            <a:endParaRPr sz="800" i="0" u="none" strike="noStrike" cap="none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" name="Google Shape;425;p44">
            <a:extLst>
              <a:ext uri="{FF2B5EF4-FFF2-40B4-BE49-F238E27FC236}">
                <a16:creationId xmlns:a16="http://schemas.microsoft.com/office/drawing/2014/main" id="{0BE76B08-DD56-DABF-C0AB-147CECB4DBD7}"/>
              </a:ext>
            </a:extLst>
          </p:cNvPr>
          <p:cNvSpPr txBox="1"/>
          <p:nvPr/>
        </p:nvSpPr>
        <p:spPr>
          <a:xfrm>
            <a:off x="5033484" y="1408321"/>
            <a:ext cx="1744800" cy="338700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Fonte: 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Censo Escolar 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Data de corte: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2022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" name="Google Shape;426;p44">
            <a:extLst>
              <a:ext uri="{FF2B5EF4-FFF2-40B4-BE49-F238E27FC236}">
                <a16:creationId xmlns:a16="http://schemas.microsoft.com/office/drawing/2014/main" id="{FA4BC412-579A-3EEB-BB27-1243AACEA458}"/>
              </a:ext>
            </a:extLst>
          </p:cNvPr>
          <p:cNvSpPr txBox="1"/>
          <p:nvPr/>
        </p:nvSpPr>
        <p:spPr>
          <a:xfrm>
            <a:off x="5033484" y="3285467"/>
            <a:ext cx="174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Fonte: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PDDE</a:t>
            </a:r>
            <a:endParaRPr sz="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Data de corte: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Dez-2023</a:t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" name="Google Shape;427;p44">
            <a:extLst>
              <a:ext uri="{FF2B5EF4-FFF2-40B4-BE49-F238E27FC236}">
                <a16:creationId xmlns:a16="http://schemas.microsoft.com/office/drawing/2014/main" id="{C71F11DA-1902-0539-2E12-F8E8E285665F}"/>
              </a:ext>
            </a:extLst>
          </p:cNvPr>
          <p:cNvSpPr txBox="1"/>
          <p:nvPr/>
        </p:nvSpPr>
        <p:spPr>
          <a:xfrm>
            <a:off x="6877034" y="1347385"/>
            <a:ext cx="1704300" cy="461700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Anual: 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Censo Escolar 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Bimestral: </a:t>
            </a: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Monitoramento das políticas federais</a:t>
            </a:r>
            <a:endParaRPr sz="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8" name="Google Shape;428;p44">
            <a:extLst>
              <a:ext uri="{FF2B5EF4-FFF2-40B4-BE49-F238E27FC236}">
                <a16:creationId xmlns:a16="http://schemas.microsoft.com/office/drawing/2014/main" id="{A6B93A37-5A87-A73D-811E-A08A6978D7A1}"/>
              </a:ext>
            </a:extLst>
          </p:cNvPr>
          <p:cNvSpPr txBox="1"/>
          <p:nvPr/>
        </p:nvSpPr>
        <p:spPr>
          <a:xfrm>
            <a:off x="6877034" y="2228737"/>
            <a:ext cx="170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Mensal</a:t>
            </a:r>
            <a:r>
              <a:rPr lang="pt-BR" sz="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Medidor do Nic.br</a:t>
            </a:r>
            <a:endParaRPr sz="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Bimestral: </a:t>
            </a: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Monitoramento das políticas federais e locais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" name="Google Shape;429;p44">
            <a:extLst>
              <a:ext uri="{FF2B5EF4-FFF2-40B4-BE49-F238E27FC236}">
                <a16:creationId xmlns:a16="http://schemas.microsoft.com/office/drawing/2014/main" id="{AE25DAEE-B0C4-B06D-B445-B298847D9DEF}"/>
              </a:ext>
            </a:extLst>
          </p:cNvPr>
          <p:cNvSpPr txBox="1"/>
          <p:nvPr/>
        </p:nvSpPr>
        <p:spPr>
          <a:xfrm>
            <a:off x="6877034" y="3254717"/>
            <a:ext cx="170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Anual: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PDDE </a:t>
            </a: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Bimestral: </a:t>
            </a: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Monitoramento das outras políticas federais e locais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" name="Google Shape;430;p44">
            <a:extLst>
              <a:ext uri="{FF2B5EF4-FFF2-40B4-BE49-F238E27FC236}">
                <a16:creationId xmlns:a16="http://schemas.microsoft.com/office/drawing/2014/main" id="{8A8CBBB1-5F91-2C68-C6A7-6B687D1D3325}"/>
              </a:ext>
            </a:extLst>
          </p:cNvPr>
          <p:cNvSpPr txBox="1"/>
          <p:nvPr/>
        </p:nvSpPr>
        <p:spPr>
          <a:xfrm>
            <a:off x="760450" y="4103222"/>
            <a:ext cx="1127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latin typeface="Raleway"/>
                <a:ea typeface="Comfortaa"/>
                <a:cs typeface="Comfortaa"/>
                <a:sym typeface="Comfortaa"/>
              </a:rPr>
              <a:t>Escola conectada</a:t>
            </a:r>
            <a:endParaRPr sz="1100" b="1" i="0" u="none" strike="noStrike" cap="none">
              <a:solidFill>
                <a:srgbClr val="000000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54" name="Google Shape;431;p44">
            <a:extLst>
              <a:ext uri="{FF2B5EF4-FFF2-40B4-BE49-F238E27FC236}">
                <a16:creationId xmlns:a16="http://schemas.microsoft.com/office/drawing/2014/main" id="{8717526C-184F-A757-5D19-2479FCED8EBD}"/>
              </a:ext>
            </a:extLst>
          </p:cNvPr>
          <p:cNvSpPr txBox="1"/>
          <p:nvPr/>
        </p:nvSpPr>
        <p:spPr>
          <a:xfrm>
            <a:off x="1998249" y="4106362"/>
            <a:ext cx="29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# e % escolas c</a:t>
            </a: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onectadas</a:t>
            </a:r>
            <a:endParaRPr sz="8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Escolas que têm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energia, conexão na velocidade adequada e rede interna adequada (wi-fi)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" name="Google Shape;432;p44">
            <a:extLst>
              <a:ext uri="{FF2B5EF4-FFF2-40B4-BE49-F238E27FC236}">
                <a16:creationId xmlns:a16="http://schemas.microsoft.com/office/drawing/2014/main" id="{91F53D8A-69CB-25E7-E3E3-5EEE3101C486}"/>
              </a:ext>
            </a:extLst>
          </p:cNvPr>
          <p:cNvSpPr txBox="1"/>
          <p:nvPr/>
        </p:nvSpPr>
        <p:spPr>
          <a:xfrm>
            <a:off x="5033484" y="4106362"/>
            <a:ext cx="1744800" cy="461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Fonte: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Baseline ENEC (ajustado com WiFi)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Data de corte: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Dez-2023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" name="Google Shape;433;p44">
            <a:extLst>
              <a:ext uri="{FF2B5EF4-FFF2-40B4-BE49-F238E27FC236}">
                <a16:creationId xmlns:a16="http://schemas.microsoft.com/office/drawing/2014/main" id="{05D6F1C1-84FE-AF0E-37FB-DA73F3B28C6C}"/>
              </a:ext>
            </a:extLst>
          </p:cNvPr>
          <p:cNvSpPr txBox="1"/>
          <p:nvPr/>
        </p:nvSpPr>
        <p:spPr>
          <a:xfrm>
            <a:off x="6877034" y="4167862"/>
            <a:ext cx="1704300" cy="338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Bimestral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: Monitoramento dos desafios</a:t>
            </a:r>
            <a:endParaRPr sz="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0" name="Google Shape;434;p44" descr="Uma imagem com Gráficos, símbolo, design&#10;&#10;Descrição gerada automaticamente">
            <a:extLst>
              <a:ext uri="{FF2B5EF4-FFF2-40B4-BE49-F238E27FC236}">
                <a16:creationId xmlns:a16="http://schemas.microsoft.com/office/drawing/2014/main" id="{1DF23B9F-EA37-C131-D29A-6FA8A55686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59" b="59"/>
          <a:stretch/>
        </p:blipFill>
        <p:spPr>
          <a:xfrm>
            <a:off x="220425" y="4012868"/>
            <a:ext cx="601016" cy="6410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435;p44">
            <a:extLst>
              <a:ext uri="{FF2B5EF4-FFF2-40B4-BE49-F238E27FC236}">
                <a16:creationId xmlns:a16="http://schemas.microsoft.com/office/drawing/2014/main" id="{A61CBFF4-8CCD-94EF-66E1-F3088BB82A80}"/>
              </a:ext>
            </a:extLst>
          </p:cNvPr>
          <p:cNvCxnSpPr/>
          <p:nvPr/>
        </p:nvCxnSpPr>
        <p:spPr>
          <a:xfrm>
            <a:off x="1887845" y="2027639"/>
            <a:ext cx="6915900" cy="51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4" name="Google Shape;436;p44">
            <a:extLst>
              <a:ext uri="{FF2B5EF4-FFF2-40B4-BE49-F238E27FC236}">
                <a16:creationId xmlns:a16="http://schemas.microsoft.com/office/drawing/2014/main" id="{E6501C99-F307-68CF-0CE4-80CD5A4793C1}"/>
              </a:ext>
            </a:extLst>
          </p:cNvPr>
          <p:cNvCxnSpPr/>
          <p:nvPr/>
        </p:nvCxnSpPr>
        <p:spPr>
          <a:xfrm>
            <a:off x="1887845" y="3071064"/>
            <a:ext cx="6915900" cy="51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823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41;p45">
            <a:extLst>
              <a:ext uri="{FF2B5EF4-FFF2-40B4-BE49-F238E27FC236}">
                <a16:creationId xmlns:a16="http://schemas.microsoft.com/office/drawing/2014/main" id="{1D8E414B-5974-229D-C992-005DC9E73532}"/>
              </a:ext>
            </a:extLst>
          </p:cNvPr>
          <p:cNvSpPr txBox="1"/>
          <p:nvPr/>
        </p:nvSpPr>
        <p:spPr>
          <a:xfrm>
            <a:off x="185478" y="127025"/>
            <a:ext cx="8471100" cy="41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r>
              <a:rPr lang="pt-BR" sz="1800" b="1">
                <a:solidFill>
                  <a:srgbClr val="0000FF"/>
                </a:solidFill>
                <a:latin typeface="Raleway Black"/>
                <a:sym typeface="Comfortaa"/>
              </a:rPr>
              <a:t>Escola Conectada | Visão Geral do Indicador </a:t>
            </a:r>
            <a:endParaRPr lang="pt-PT" sz="1800" b="1">
              <a:solidFill>
                <a:srgbClr val="0000FF"/>
              </a:solidFill>
              <a:latin typeface="Raleway Black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84CD345-7BEE-E62A-C88B-02BDF8D523C1}"/>
              </a:ext>
            </a:extLst>
          </p:cNvPr>
          <p:cNvSpPr txBox="1"/>
          <p:nvPr/>
        </p:nvSpPr>
        <p:spPr>
          <a:xfrm>
            <a:off x="525780" y="2095500"/>
            <a:ext cx="2339340" cy="33855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1600" b="1">
                <a:solidFill>
                  <a:schemeClr val="bg1"/>
                </a:solidFill>
                <a:latin typeface="Raleway Medium"/>
              </a:rPr>
              <a:t>Escola conectada</a:t>
            </a:r>
            <a:endParaRPr lang="pt-PT" sz="160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A9DA595-EE2E-8AFD-2ACF-3F6CBF1BB488}"/>
              </a:ext>
            </a:extLst>
          </p:cNvPr>
          <p:cNvSpPr txBox="1"/>
          <p:nvPr/>
        </p:nvSpPr>
        <p:spPr>
          <a:xfrm>
            <a:off x="3253739" y="2095500"/>
            <a:ext cx="2339340" cy="33855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1600" b="1">
                <a:solidFill>
                  <a:schemeClr val="bg1"/>
                </a:solidFill>
                <a:latin typeface="Raleway Medium"/>
              </a:rPr>
              <a:t>Escola não conectada</a:t>
            </a:r>
            <a:endParaRPr lang="pt-PT" sz="160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0FE9A5-47F2-C713-4E2D-AC62A1EC47F6}"/>
              </a:ext>
            </a:extLst>
          </p:cNvPr>
          <p:cNvSpPr txBox="1"/>
          <p:nvPr/>
        </p:nvSpPr>
        <p:spPr>
          <a:xfrm>
            <a:off x="5905499" y="2095500"/>
            <a:ext cx="2621280" cy="33855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1600" b="1">
                <a:solidFill>
                  <a:schemeClr val="bg1"/>
                </a:solidFill>
                <a:latin typeface="Raleway Medium"/>
              </a:rPr>
              <a:t>Informação insuficiente</a:t>
            </a:r>
            <a:endParaRPr lang="pt-PT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41;p45">
            <a:extLst>
              <a:ext uri="{FF2B5EF4-FFF2-40B4-BE49-F238E27FC236}">
                <a16:creationId xmlns:a16="http://schemas.microsoft.com/office/drawing/2014/main" id="{1D8E414B-5974-229D-C992-005DC9E73532}"/>
              </a:ext>
            </a:extLst>
          </p:cNvPr>
          <p:cNvSpPr txBox="1"/>
          <p:nvPr/>
        </p:nvSpPr>
        <p:spPr>
          <a:xfrm>
            <a:off x="208338" y="127025"/>
            <a:ext cx="8471100" cy="41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Comfortaa"/>
              </a:rPr>
              <a:t>Escola Conectada | Visão Geral do Indicador</a:t>
            </a:r>
            <a:endParaRPr sz="1800" b="1">
              <a:solidFill>
                <a:srgbClr val="0000FF"/>
              </a:solidFill>
              <a:latin typeface="Raleway Black"/>
              <a:sym typeface="Comfortaa"/>
            </a:endParaRPr>
          </a:p>
        </p:txBody>
      </p:sp>
      <p:cxnSp>
        <p:nvCxnSpPr>
          <p:cNvPr id="8" name="Google Shape;442;p45">
            <a:extLst>
              <a:ext uri="{FF2B5EF4-FFF2-40B4-BE49-F238E27FC236}">
                <a16:creationId xmlns:a16="http://schemas.microsoft.com/office/drawing/2014/main" id="{91F8E6ED-8693-9818-7365-2E64442E1AA6}"/>
              </a:ext>
            </a:extLst>
          </p:cNvPr>
          <p:cNvCxnSpPr/>
          <p:nvPr/>
        </p:nvCxnSpPr>
        <p:spPr>
          <a:xfrm>
            <a:off x="1134327" y="1513960"/>
            <a:ext cx="73416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0" name="Google Shape;443;p45">
            <a:extLst>
              <a:ext uri="{FF2B5EF4-FFF2-40B4-BE49-F238E27FC236}">
                <a16:creationId xmlns:a16="http://schemas.microsoft.com/office/drawing/2014/main" id="{BE3C1702-024F-0EA4-2169-03CAAB0B891D}"/>
              </a:ext>
            </a:extLst>
          </p:cNvPr>
          <p:cNvSpPr txBox="1"/>
          <p:nvPr/>
        </p:nvSpPr>
        <p:spPr>
          <a:xfrm>
            <a:off x="2907925" y="958010"/>
            <a:ext cx="20076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>
                <a:latin typeface="Raleway"/>
                <a:ea typeface="Raleway"/>
                <a:cs typeface="Raleway"/>
                <a:sym typeface="Raleway"/>
              </a:rPr>
              <a:t>+ Relatórios PPs (bimestral)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>
                <a:latin typeface="Raleway"/>
                <a:ea typeface="Raleway"/>
                <a:cs typeface="Raleway"/>
                <a:sym typeface="Raleway"/>
              </a:rPr>
              <a:t>+ Medidor (mensal)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" name="Google Shape;444;p45">
            <a:extLst>
              <a:ext uri="{FF2B5EF4-FFF2-40B4-BE49-F238E27FC236}">
                <a16:creationId xmlns:a16="http://schemas.microsoft.com/office/drawing/2014/main" id="{9F33C9CA-0877-2D1D-CEC2-E8F81F81BF70}"/>
              </a:ext>
            </a:extLst>
          </p:cNvPr>
          <p:cNvSpPr txBox="1"/>
          <p:nvPr/>
        </p:nvSpPr>
        <p:spPr>
          <a:xfrm>
            <a:off x="4806004" y="960817"/>
            <a:ext cx="20076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>
                <a:latin typeface="Raleway"/>
                <a:ea typeface="Raleway"/>
                <a:cs typeface="Raleway"/>
                <a:sym typeface="Raleway"/>
              </a:rPr>
              <a:t>+ Relatórios PPs (bimestral)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>
                <a:latin typeface="Raleway"/>
                <a:ea typeface="Raleway"/>
                <a:cs typeface="Raleway"/>
                <a:sym typeface="Raleway"/>
              </a:rPr>
              <a:t>+ Medidor (</a:t>
            </a:r>
            <a:r>
              <a:rPr lang="pt-BR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mensal</a:t>
            </a:r>
            <a:r>
              <a:rPr lang="pt-BR" sz="1000">
                <a:latin typeface="Raleway"/>
                <a:ea typeface="Raleway"/>
                <a:cs typeface="Raleway"/>
                <a:sym typeface="Raleway"/>
              </a:rPr>
              <a:t>)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" name="Google Shape;445;p45">
            <a:extLst>
              <a:ext uri="{FF2B5EF4-FFF2-40B4-BE49-F238E27FC236}">
                <a16:creationId xmlns:a16="http://schemas.microsoft.com/office/drawing/2014/main" id="{0BBBBED0-09E7-B0A9-D549-DF44B59E149C}"/>
              </a:ext>
            </a:extLst>
          </p:cNvPr>
          <p:cNvSpPr/>
          <p:nvPr/>
        </p:nvSpPr>
        <p:spPr>
          <a:xfrm>
            <a:off x="1146810" y="2869955"/>
            <a:ext cx="7341600" cy="523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</a:endParaRPr>
          </a:p>
        </p:txBody>
      </p:sp>
      <p:sp>
        <p:nvSpPr>
          <p:cNvPr id="20" name="Google Shape;446;p45">
            <a:extLst>
              <a:ext uri="{FF2B5EF4-FFF2-40B4-BE49-F238E27FC236}">
                <a16:creationId xmlns:a16="http://schemas.microsoft.com/office/drawing/2014/main" id="{14EABB9E-65DB-2646-7F2D-7DDDB2B0E626}"/>
              </a:ext>
            </a:extLst>
          </p:cNvPr>
          <p:cNvSpPr txBox="1"/>
          <p:nvPr/>
        </p:nvSpPr>
        <p:spPr>
          <a:xfrm>
            <a:off x="1449035" y="1623448"/>
            <a:ext cx="907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latin typeface="Raleway"/>
                <a:ea typeface="Raleway"/>
                <a:cs typeface="Raleway"/>
                <a:sym typeface="Raleway"/>
              </a:rPr>
              <a:t>ENEC</a:t>
            </a:r>
            <a:endParaRPr sz="11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" name="Google Shape;447;p45">
            <a:extLst>
              <a:ext uri="{FF2B5EF4-FFF2-40B4-BE49-F238E27FC236}">
                <a16:creationId xmlns:a16="http://schemas.microsoft.com/office/drawing/2014/main" id="{5CD0012D-A96F-B0B7-905F-D590019B99A3}"/>
              </a:ext>
            </a:extLst>
          </p:cNvPr>
          <p:cNvSpPr/>
          <p:nvPr/>
        </p:nvSpPr>
        <p:spPr>
          <a:xfrm>
            <a:off x="1059360" y="1402210"/>
            <a:ext cx="223500" cy="2235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</a:endParaRPr>
          </a:p>
        </p:txBody>
      </p:sp>
      <p:sp>
        <p:nvSpPr>
          <p:cNvPr id="27" name="Google Shape;448;p45">
            <a:extLst>
              <a:ext uri="{FF2B5EF4-FFF2-40B4-BE49-F238E27FC236}">
                <a16:creationId xmlns:a16="http://schemas.microsoft.com/office/drawing/2014/main" id="{BF1198AD-82D5-1707-6894-15B0EE42315B}"/>
              </a:ext>
            </a:extLst>
          </p:cNvPr>
          <p:cNvSpPr/>
          <p:nvPr/>
        </p:nvSpPr>
        <p:spPr>
          <a:xfrm>
            <a:off x="1790885" y="1402210"/>
            <a:ext cx="223500" cy="223500"/>
          </a:xfrm>
          <a:prstGeom prst="ellipse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</a:endParaRPr>
          </a:p>
        </p:txBody>
      </p:sp>
      <p:sp>
        <p:nvSpPr>
          <p:cNvPr id="31" name="Google Shape;449;p45">
            <a:extLst>
              <a:ext uri="{FF2B5EF4-FFF2-40B4-BE49-F238E27FC236}">
                <a16:creationId xmlns:a16="http://schemas.microsoft.com/office/drawing/2014/main" id="{5E907F52-7BA1-C3D5-0E68-7CFEB3F63C1F}"/>
              </a:ext>
            </a:extLst>
          </p:cNvPr>
          <p:cNvSpPr/>
          <p:nvPr/>
        </p:nvSpPr>
        <p:spPr>
          <a:xfrm>
            <a:off x="2309323" y="1402210"/>
            <a:ext cx="223500" cy="223500"/>
          </a:xfrm>
          <a:prstGeom prst="ellipse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</a:endParaRPr>
          </a:p>
        </p:txBody>
      </p:sp>
      <p:sp>
        <p:nvSpPr>
          <p:cNvPr id="35" name="Google Shape;450;p45">
            <a:extLst>
              <a:ext uri="{FF2B5EF4-FFF2-40B4-BE49-F238E27FC236}">
                <a16:creationId xmlns:a16="http://schemas.microsoft.com/office/drawing/2014/main" id="{D55DB630-3AAB-4919-1AEB-A82BC51723A7}"/>
              </a:ext>
            </a:extLst>
          </p:cNvPr>
          <p:cNvSpPr/>
          <p:nvPr/>
        </p:nvSpPr>
        <p:spPr>
          <a:xfrm>
            <a:off x="1146810" y="2869960"/>
            <a:ext cx="1274100" cy="523500"/>
          </a:xfrm>
          <a:prstGeom prst="rect">
            <a:avLst/>
          </a:prstGeom>
          <a:solidFill>
            <a:srgbClr val="0C343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lt1"/>
                </a:solidFill>
                <a:latin typeface="Raleway"/>
              </a:rPr>
              <a:t>4,4 mil</a:t>
            </a:r>
            <a:endParaRPr sz="1000">
              <a:solidFill>
                <a:schemeClr val="lt1"/>
              </a:solidFill>
              <a:latin typeface="Raleway"/>
            </a:endParaRPr>
          </a:p>
        </p:txBody>
      </p:sp>
      <p:sp>
        <p:nvSpPr>
          <p:cNvPr id="39" name="Google Shape;451;p45">
            <a:extLst>
              <a:ext uri="{FF2B5EF4-FFF2-40B4-BE49-F238E27FC236}">
                <a16:creationId xmlns:a16="http://schemas.microsoft.com/office/drawing/2014/main" id="{684A1988-3CF3-82D8-2539-A9758772D3C4}"/>
              </a:ext>
            </a:extLst>
          </p:cNvPr>
          <p:cNvSpPr/>
          <p:nvPr/>
        </p:nvSpPr>
        <p:spPr>
          <a:xfrm>
            <a:off x="2932297" y="1402210"/>
            <a:ext cx="223500" cy="2235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</a:endParaRPr>
          </a:p>
        </p:txBody>
      </p:sp>
      <p:sp>
        <p:nvSpPr>
          <p:cNvPr id="43" name="Google Shape;452;p45">
            <a:extLst>
              <a:ext uri="{FF2B5EF4-FFF2-40B4-BE49-F238E27FC236}">
                <a16:creationId xmlns:a16="http://schemas.microsoft.com/office/drawing/2014/main" id="{91BBB60E-1629-28D0-3E20-AA60DCAE3A26}"/>
              </a:ext>
            </a:extLst>
          </p:cNvPr>
          <p:cNvSpPr/>
          <p:nvPr/>
        </p:nvSpPr>
        <p:spPr>
          <a:xfrm>
            <a:off x="4703383" y="1402210"/>
            <a:ext cx="223500" cy="2235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</a:endParaRPr>
          </a:p>
        </p:txBody>
      </p:sp>
      <p:sp>
        <p:nvSpPr>
          <p:cNvPr id="47" name="Google Shape;453;p45">
            <a:extLst>
              <a:ext uri="{FF2B5EF4-FFF2-40B4-BE49-F238E27FC236}">
                <a16:creationId xmlns:a16="http://schemas.microsoft.com/office/drawing/2014/main" id="{483DEA16-69ED-CC6B-7272-FCA9FCC6EE05}"/>
              </a:ext>
            </a:extLst>
          </p:cNvPr>
          <p:cNvSpPr/>
          <p:nvPr/>
        </p:nvSpPr>
        <p:spPr>
          <a:xfrm>
            <a:off x="6487200" y="1394853"/>
            <a:ext cx="223500" cy="2235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</a:endParaRPr>
          </a:p>
        </p:txBody>
      </p:sp>
      <p:sp>
        <p:nvSpPr>
          <p:cNvPr id="51" name="Google Shape;454;p45">
            <a:extLst>
              <a:ext uri="{FF2B5EF4-FFF2-40B4-BE49-F238E27FC236}">
                <a16:creationId xmlns:a16="http://schemas.microsoft.com/office/drawing/2014/main" id="{63407D8D-5D81-33AD-66E7-1B757AEA44E3}"/>
              </a:ext>
            </a:extLst>
          </p:cNvPr>
          <p:cNvSpPr/>
          <p:nvPr/>
        </p:nvSpPr>
        <p:spPr>
          <a:xfrm>
            <a:off x="8365060" y="1401915"/>
            <a:ext cx="223500" cy="2235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</a:endParaRPr>
          </a:p>
        </p:txBody>
      </p:sp>
      <p:sp>
        <p:nvSpPr>
          <p:cNvPr id="55" name="Google Shape;455;p45">
            <a:extLst>
              <a:ext uri="{FF2B5EF4-FFF2-40B4-BE49-F238E27FC236}">
                <a16:creationId xmlns:a16="http://schemas.microsoft.com/office/drawing/2014/main" id="{65529FC9-FAE8-F0F5-E0BF-2C45F4124CDA}"/>
              </a:ext>
            </a:extLst>
          </p:cNvPr>
          <p:cNvSpPr txBox="1"/>
          <p:nvPr/>
        </p:nvSpPr>
        <p:spPr>
          <a:xfrm>
            <a:off x="6579498" y="954729"/>
            <a:ext cx="200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>
                <a:latin typeface="Raleway"/>
                <a:ea typeface="Raleway"/>
                <a:cs typeface="Raleway"/>
                <a:sym typeface="Raleway"/>
              </a:rPr>
              <a:t>+ Relatórios PPs (bimestral)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>
                <a:latin typeface="Raleway"/>
                <a:ea typeface="Raleway"/>
                <a:cs typeface="Raleway"/>
                <a:sym typeface="Raleway"/>
              </a:rPr>
              <a:t>+ Medidor (</a:t>
            </a:r>
            <a:r>
              <a:rPr lang="pt-BR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mensal</a:t>
            </a:r>
            <a:r>
              <a:rPr lang="pt-BR" sz="1000">
                <a:latin typeface="Raleway"/>
                <a:ea typeface="Raleway"/>
                <a:cs typeface="Raleway"/>
                <a:sym typeface="Raleway"/>
              </a:rPr>
              <a:t>)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9" name="Google Shape;456;p45">
            <a:extLst>
              <a:ext uri="{FF2B5EF4-FFF2-40B4-BE49-F238E27FC236}">
                <a16:creationId xmlns:a16="http://schemas.microsoft.com/office/drawing/2014/main" id="{8737F64B-B1BD-30D8-ED04-EDEEF548E11D}"/>
              </a:ext>
            </a:extLst>
          </p:cNvPr>
          <p:cNvCxnSpPr/>
          <p:nvPr/>
        </p:nvCxnSpPr>
        <p:spPr>
          <a:xfrm>
            <a:off x="3047792" y="1625804"/>
            <a:ext cx="0" cy="318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3" name="Google Shape;457;p45">
            <a:extLst>
              <a:ext uri="{FF2B5EF4-FFF2-40B4-BE49-F238E27FC236}">
                <a16:creationId xmlns:a16="http://schemas.microsoft.com/office/drawing/2014/main" id="{A687D97F-49C4-1CB0-DF63-6FEE2ECF7F3D}"/>
              </a:ext>
            </a:extLst>
          </p:cNvPr>
          <p:cNvSpPr txBox="1"/>
          <p:nvPr/>
        </p:nvSpPr>
        <p:spPr>
          <a:xfrm>
            <a:off x="2451572" y="1715195"/>
            <a:ext cx="12018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latin typeface="Raleway"/>
                <a:ea typeface="Raleway"/>
                <a:cs typeface="Raleway"/>
                <a:sym typeface="Raleway"/>
              </a:rPr>
              <a:t>Censo Escolar 2023</a:t>
            </a:r>
            <a:endParaRPr sz="11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66" name="Google Shape;458;p45">
            <a:extLst>
              <a:ext uri="{FF2B5EF4-FFF2-40B4-BE49-F238E27FC236}">
                <a16:creationId xmlns:a16="http://schemas.microsoft.com/office/drawing/2014/main" id="{1B3B192B-A024-38A7-9626-71E2C7B17BED}"/>
              </a:ext>
            </a:extLst>
          </p:cNvPr>
          <p:cNvCxnSpPr/>
          <p:nvPr/>
        </p:nvCxnSpPr>
        <p:spPr>
          <a:xfrm>
            <a:off x="2421073" y="1625710"/>
            <a:ext cx="0" cy="299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8" name="Google Shape;459;p45">
            <a:extLst>
              <a:ext uri="{FF2B5EF4-FFF2-40B4-BE49-F238E27FC236}">
                <a16:creationId xmlns:a16="http://schemas.microsoft.com/office/drawing/2014/main" id="{01FABC22-2231-E8B5-899E-A282A852C7C2}"/>
              </a:ext>
            </a:extLst>
          </p:cNvPr>
          <p:cNvSpPr txBox="1"/>
          <p:nvPr/>
        </p:nvSpPr>
        <p:spPr>
          <a:xfrm>
            <a:off x="1820185" y="2191085"/>
            <a:ext cx="1201800" cy="60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latin typeface="Raleway"/>
                <a:ea typeface="Raleway"/>
                <a:cs typeface="Raleway"/>
                <a:sym typeface="Raleway"/>
              </a:rPr>
              <a:t>Baseline ENEC com WiFi ajustado (PDDE)</a:t>
            </a:r>
            <a:endParaRPr sz="11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0" name="Google Shape;460;p45">
            <a:extLst>
              <a:ext uri="{FF2B5EF4-FFF2-40B4-BE49-F238E27FC236}">
                <a16:creationId xmlns:a16="http://schemas.microsoft.com/office/drawing/2014/main" id="{A2BB2ECC-85C8-BA46-ACC6-C77DAE6140FD}"/>
              </a:ext>
            </a:extLst>
          </p:cNvPr>
          <p:cNvSpPr/>
          <p:nvPr/>
        </p:nvSpPr>
        <p:spPr>
          <a:xfrm>
            <a:off x="2421035" y="2869955"/>
            <a:ext cx="628200" cy="523500"/>
          </a:xfrm>
          <a:prstGeom prst="rect">
            <a:avLst/>
          </a:prstGeom>
          <a:solidFill>
            <a:srgbClr val="0C343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chemeClr val="lt1"/>
                </a:solidFill>
                <a:latin typeface="Raleway"/>
              </a:rPr>
              <a:t>+2,2 mil</a:t>
            </a:r>
            <a:endParaRPr sz="900">
              <a:latin typeface="Raleway"/>
            </a:endParaRPr>
          </a:p>
        </p:txBody>
      </p:sp>
      <p:sp>
        <p:nvSpPr>
          <p:cNvPr id="72" name="Google Shape;461;p45">
            <a:extLst>
              <a:ext uri="{FF2B5EF4-FFF2-40B4-BE49-F238E27FC236}">
                <a16:creationId xmlns:a16="http://schemas.microsoft.com/office/drawing/2014/main" id="{A562D942-8070-307F-0842-6AC0A4BF2782}"/>
              </a:ext>
            </a:extLst>
          </p:cNvPr>
          <p:cNvSpPr/>
          <p:nvPr/>
        </p:nvSpPr>
        <p:spPr>
          <a:xfrm>
            <a:off x="2203860" y="3730979"/>
            <a:ext cx="445500" cy="33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Raleway"/>
              </a:rPr>
              <a:t>97%</a:t>
            </a:r>
            <a:endParaRPr sz="1000">
              <a:latin typeface="Raleway"/>
            </a:endParaRPr>
          </a:p>
        </p:txBody>
      </p:sp>
      <p:sp>
        <p:nvSpPr>
          <p:cNvPr id="74" name="Google Shape;462;p45">
            <a:extLst>
              <a:ext uri="{FF2B5EF4-FFF2-40B4-BE49-F238E27FC236}">
                <a16:creationId xmlns:a16="http://schemas.microsoft.com/office/drawing/2014/main" id="{86904C30-4F31-4F98-D9B5-E1000A262359}"/>
              </a:ext>
            </a:extLst>
          </p:cNvPr>
          <p:cNvSpPr/>
          <p:nvPr/>
        </p:nvSpPr>
        <p:spPr>
          <a:xfrm>
            <a:off x="2203860" y="4145704"/>
            <a:ext cx="445500" cy="33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Raleway"/>
              </a:rPr>
              <a:t>13%</a:t>
            </a:r>
            <a:endParaRPr sz="1000">
              <a:latin typeface="Raleway"/>
            </a:endParaRPr>
          </a:p>
        </p:txBody>
      </p:sp>
      <p:sp>
        <p:nvSpPr>
          <p:cNvPr id="76" name="Google Shape;463;p45">
            <a:extLst>
              <a:ext uri="{FF2B5EF4-FFF2-40B4-BE49-F238E27FC236}">
                <a16:creationId xmlns:a16="http://schemas.microsoft.com/office/drawing/2014/main" id="{6D29D1B0-D72C-4FE5-5709-23105D09839C}"/>
              </a:ext>
            </a:extLst>
          </p:cNvPr>
          <p:cNvSpPr/>
          <p:nvPr/>
        </p:nvSpPr>
        <p:spPr>
          <a:xfrm>
            <a:off x="2203860" y="4547692"/>
            <a:ext cx="445500" cy="33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Raleway"/>
              </a:rPr>
              <a:t>12%</a:t>
            </a:r>
            <a:endParaRPr sz="1000">
              <a:latin typeface="Raleway"/>
            </a:endParaRPr>
          </a:p>
        </p:txBody>
      </p:sp>
      <p:sp>
        <p:nvSpPr>
          <p:cNvPr id="78" name="Google Shape;464;p45">
            <a:extLst>
              <a:ext uri="{FF2B5EF4-FFF2-40B4-BE49-F238E27FC236}">
                <a16:creationId xmlns:a16="http://schemas.microsoft.com/office/drawing/2014/main" id="{1B6E90AA-67B7-8B9E-904D-45C41DCA9705}"/>
              </a:ext>
            </a:extLst>
          </p:cNvPr>
          <p:cNvSpPr/>
          <p:nvPr/>
        </p:nvSpPr>
        <p:spPr>
          <a:xfrm>
            <a:off x="2820293" y="3730979"/>
            <a:ext cx="445500" cy="33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Raleway"/>
              </a:rPr>
              <a:t>97%</a:t>
            </a:r>
            <a:endParaRPr sz="1000">
              <a:latin typeface="Raleway"/>
            </a:endParaRPr>
          </a:p>
        </p:txBody>
      </p:sp>
      <p:sp>
        <p:nvSpPr>
          <p:cNvPr id="80" name="Google Shape;465;p45">
            <a:extLst>
              <a:ext uri="{FF2B5EF4-FFF2-40B4-BE49-F238E27FC236}">
                <a16:creationId xmlns:a16="http://schemas.microsoft.com/office/drawing/2014/main" id="{4498D76B-2C2A-B24C-FB1F-129902814E35}"/>
              </a:ext>
            </a:extLst>
          </p:cNvPr>
          <p:cNvSpPr/>
          <p:nvPr/>
        </p:nvSpPr>
        <p:spPr>
          <a:xfrm>
            <a:off x="2820293" y="4145704"/>
            <a:ext cx="445500" cy="33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Raleway"/>
              </a:rPr>
              <a:t>25%</a:t>
            </a:r>
            <a:endParaRPr sz="1000">
              <a:latin typeface="Raleway"/>
            </a:endParaRPr>
          </a:p>
        </p:txBody>
      </p:sp>
      <p:sp>
        <p:nvSpPr>
          <p:cNvPr id="82" name="Google Shape;466;p45">
            <a:extLst>
              <a:ext uri="{FF2B5EF4-FFF2-40B4-BE49-F238E27FC236}">
                <a16:creationId xmlns:a16="http://schemas.microsoft.com/office/drawing/2014/main" id="{5E632114-7A00-4255-4E96-FA2D206357E7}"/>
              </a:ext>
            </a:extLst>
          </p:cNvPr>
          <p:cNvSpPr/>
          <p:nvPr/>
        </p:nvSpPr>
        <p:spPr>
          <a:xfrm>
            <a:off x="2820293" y="4547692"/>
            <a:ext cx="445500" cy="33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Raleway"/>
              </a:rPr>
              <a:t>15%</a:t>
            </a:r>
            <a:endParaRPr sz="1000">
              <a:latin typeface="Raleway"/>
            </a:endParaRPr>
          </a:p>
        </p:txBody>
      </p:sp>
      <p:sp>
        <p:nvSpPr>
          <p:cNvPr id="84" name="Google Shape;467;p45">
            <a:extLst>
              <a:ext uri="{FF2B5EF4-FFF2-40B4-BE49-F238E27FC236}">
                <a16:creationId xmlns:a16="http://schemas.microsoft.com/office/drawing/2014/main" id="{75AD30C1-A344-4196-12FB-E800F484DD57}"/>
              </a:ext>
            </a:extLst>
          </p:cNvPr>
          <p:cNvSpPr txBox="1"/>
          <p:nvPr/>
        </p:nvSpPr>
        <p:spPr>
          <a:xfrm>
            <a:off x="239610" y="3768810"/>
            <a:ext cx="907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latin typeface="Raleway"/>
                <a:ea typeface="Raleway"/>
                <a:cs typeface="Raleway"/>
                <a:sym typeface="Raleway"/>
              </a:rPr>
              <a:t>Energia</a:t>
            </a:r>
            <a:endParaRPr sz="11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" name="Google Shape;468;p45">
            <a:extLst>
              <a:ext uri="{FF2B5EF4-FFF2-40B4-BE49-F238E27FC236}">
                <a16:creationId xmlns:a16="http://schemas.microsoft.com/office/drawing/2014/main" id="{2EFF1616-7E69-592F-D569-9D67EAF0327C}"/>
              </a:ext>
            </a:extLst>
          </p:cNvPr>
          <p:cNvSpPr txBox="1"/>
          <p:nvPr/>
        </p:nvSpPr>
        <p:spPr>
          <a:xfrm>
            <a:off x="248014" y="4179278"/>
            <a:ext cx="1660623" cy="26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SzPts val="1700"/>
            </a:pPr>
            <a:r>
              <a:rPr lang="pt-BR" sz="1100" b="1">
                <a:latin typeface="Raleway"/>
                <a:ea typeface="Raleway"/>
                <a:cs typeface="Raleway"/>
              </a:rPr>
              <a:t>Velocidade adequada</a:t>
            </a:r>
            <a:endParaRPr lang="pt-BR" sz="1100" b="1">
              <a:solidFill>
                <a:srgbClr val="000000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88" name="Google Shape;469;p45">
            <a:extLst>
              <a:ext uri="{FF2B5EF4-FFF2-40B4-BE49-F238E27FC236}">
                <a16:creationId xmlns:a16="http://schemas.microsoft.com/office/drawing/2014/main" id="{3FC2B2DD-C2DA-67DC-4BAA-7DB92A533A8F}"/>
              </a:ext>
            </a:extLst>
          </p:cNvPr>
          <p:cNvSpPr txBox="1"/>
          <p:nvPr/>
        </p:nvSpPr>
        <p:spPr>
          <a:xfrm>
            <a:off x="239610" y="4587817"/>
            <a:ext cx="1996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Distribuição de sinal (wi-fi)</a:t>
            </a:r>
            <a:endParaRPr sz="11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90" name="Google Shape;470;p45">
            <a:extLst>
              <a:ext uri="{FF2B5EF4-FFF2-40B4-BE49-F238E27FC236}">
                <a16:creationId xmlns:a16="http://schemas.microsoft.com/office/drawing/2014/main" id="{EB5F0959-B2F6-1A34-13C9-9060E617361F}"/>
              </a:ext>
            </a:extLst>
          </p:cNvPr>
          <p:cNvCxnSpPr/>
          <p:nvPr/>
        </p:nvCxnSpPr>
        <p:spPr>
          <a:xfrm>
            <a:off x="8438710" y="1724475"/>
            <a:ext cx="0" cy="177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2" name="Google Shape;471;p45">
            <a:extLst>
              <a:ext uri="{FF2B5EF4-FFF2-40B4-BE49-F238E27FC236}">
                <a16:creationId xmlns:a16="http://schemas.microsoft.com/office/drawing/2014/main" id="{C9D5490A-7D01-C4EE-C10E-61E653E1ADA7}"/>
              </a:ext>
            </a:extLst>
          </p:cNvPr>
          <p:cNvSpPr txBox="1"/>
          <p:nvPr/>
        </p:nvSpPr>
        <p:spPr>
          <a:xfrm>
            <a:off x="4214012" y="1677189"/>
            <a:ext cx="12018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latin typeface="Raleway"/>
                <a:ea typeface="Raleway"/>
                <a:cs typeface="Raleway"/>
                <a:sym typeface="Raleway"/>
              </a:rPr>
              <a:t>Censo Escolar 2024</a:t>
            </a:r>
            <a:endParaRPr sz="11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4" name="Google Shape;472;p45">
            <a:extLst>
              <a:ext uri="{FF2B5EF4-FFF2-40B4-BE49-F238E27FC236}">
                <a16:creationId xmlns:a16="http://schemas.microsoft.com/office/drawing/2014/main" id="{CA55E310-52B7-6807-2DB0-EF4F7BCDFC6D}"/>
              </a:ext>
            </a:extLst>
          </p:cNvPr>
          <p:cNvSpPr txBox="1"/>
          <p:nvPr/>
        </p:nvSpPr>
        <p:spPr>
          <a:xfrm>
            <a:off x="5995294" y="1669833"/>
            <a:ext cx="12018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latin typeface="Raleway"/>
                <a:ea typeface="Raleway"/>
                <a:cs typeface="Raleway"/>
                <a:sym typeface="Raleway"/>
              </a:rPr>
              <a:t>Censo Escolar 2025</a:t>
            </a:r>
            <a:endParaRPr sz="11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6" name="Google Shape;473;p45">
            <a:extLst>
              <a:ext uri="{FF2B5EF4-FFF2-40B4-BE49-F238E27FC236}">
                <a16:creationId xmlns:a16="http://schemas.microsoft.com/office/drawing/2014/main" id="{322A7809-AFE4-6DDC-2137-BD8CFE364E8F}"/>
              </a:ext>
            </a:extLst>
          </p:cNvPr>
          <p:cNvSpPr txBox="1"/>
          <p:nvPr/>
        </p:nvSpPr>
        <p:spPr>
          <a:xfrm>
            <a:off x="7891945" y="1684515"/>
            <a:ext cx="12018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latin typeface="Raleway"/>
                <a:ea typeface="Raleway"/>
                <a:cs typeface="Raleway"/>
                <a:sym typeface="Raleway"/>
              </a:rPr>
              <a:t>Censo Escolar 2026</a:t>
            </a:r>
            <a:endParaRPr sz="11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8" name="Google Shape;474;p45">
            <a:extLst>
              <a:ext uri="{FF2B5EF4-FFF2-40B4-BE49-F238E27FC236}">
                <a16:creationId xmlns:a16="http://schemas.microsoft.com/office/drawing/2014/main" id="{1F88D3A4-E762-3B3E-892A-E8F8B474E391}"/>
              </a:ext>
            </a:extLst>
          </p:cNvPr>
          <p:cNvSpPr txBox="1"/>
          <p:nvPr/>
        </p:nvSpPr>
        <p:spPr>
          <a:xfrm>
            <a:off x="5164285" y="2953785"/>
            <a:ext cx="90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dk1"/>
                </a:solidFill>
                <a:latin typeface="Raleway"/>
              </a:rPr>
              <a:t>131.316</a:t>
            </a:r>
            <a:endParaRPr sz="1800">
              <a:solidFill>
                <a:schemeClr val="dk1"/>
              </a:solidFill>
              <a:latin typeface="Raleway"/>
            </a:endParaRPr>
          </a:p>
        </p:txBody>
      </p:sp>
      <p:sp>
        <p:nvSpPr>
          <p:cNvPr id="100" name="Google Shape;475;p45">
            <a:extLst>
              <a:ext uri="{FF2B5EF4-FFF2-40B4-BE49-F238E27FC236}">
                <a16:creationId xmlns:a16="http://schemas.microsoft.com/office/drawing/2014/main" id="{B4B35EAE-0BCA-D774-5E57-82A84E979ABF}"/>
              </a:ext>
            </a:extLst>
          </p:cNvPr>
          <p:cNvSpPr txBox="1"/>
          <p:nvPr/>
        </p:nvSpPr>
        <p:spPr>
          <a:xfrm>
            <a:off x="560785" y="1852998"/>
            <a:ext cx="12018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latin typeface="Raleway"/>
                <a:ea typeface="Raleway"/>
                <a:cs typeface="Raleway"/>
                <a:sym typeface="Raleway"/>
              </a:rPr>
              <a:t>Censo Escolar 2022</a:t>
            </a:r>
            <a:endParaRPr sz="11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2" name="Google Shape;476;p45">
            <a:extLst>
              <a:ext uri="{FF2B5EF4-FFF2-40B4-BE49-F238E27FC236}">
                <a16:creationId xmlns:a16="http://schemas.microsoft.com/office/drawing/2014/main" id="{4B817A9A-065D-EEBE-1188-8DA80531ED54}"/>
              </a:ext>
            </a:extLst>
          </p:cNvPr>
          <p:cNvSpPr txBox="1"/>
          <p:nvPr/>
        </p:nvSpPr>
        <p:spPr>
          <a:xfrm>
            <a:off x="7771779" y="3562054"/>
            <a:ext cx="1425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chemeClr val="dk2"/>
                </a:solidFill>
                <a:latin typeface="Raleway"/>
              </a:rPr>
              <a:t>UNIVERSALIZAÇÃO</a:t>
            </a:r>
            <a:endParaRPr sz="900" b="1">
              <a:solidFill>
                <a:schemeClr val="dk2"/>
              </a:solidFill>
              <a:latin typeface="Raleway"/>
            </a:endParaRPr>
          </a:p>
        </p:txBody>
      </p:sp>
      <p:sp>
        <p:nvSpPr>
          <p:cNvPr id="104" name="Google Shape;477;p45">
            <a:extLst>
              <a:ext uri="{FF2B5EF4-FFF2-40B4-BE49-F238E27FC236}">
                <a16:creationId xmlns:a16="http://schemas.microsoft.com/office/drawing/2014/main" id="{1A4C6524-AD1D-84C7-08F3-699FD16FB021}"/>
              </a:ext>
            </a:extLst>
          </p:cNvPr>
          <p:cNvSpPr txBox="1"/>
          <p:nvPr/>
        </p:nvSpPr>
        <p:spPr>
          <a:xfrm>
            <a:off x="239610" y="2916170"/>
            <a:ext cx="1127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latin typeface="Raleway"/>
                <a:ea typeface="Raleway"/>
                <a:cs typeface="Raleway"/>
                <a:sym typeface="Raleway"/>
              </a:rPr>
              <a:t>Escolas conectadas</a:t>
            </a:r>
            <a:endParaRPr sz="11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478;p45">
            <a:extLst>
              <a:ext uri="{FF2B5EF4-FFF2-40B4-BE49-F238E27FC236}">
                <a16:creationId xmlns:a16="http://schemas.microsoft.com/office/drawing/2014/main" id="{6DC8304A-DD89-EB1A-65F8-49F6BD600755}"/>
              </a:ext>
            </a:extLst>
          </p:cNvPr>
          <p:cNvSpPr txBox="1"/>
          <p:nvPr/>
        </p:nvSpPr>
        <p:spPr>
          <a:xfrm>
            <a:off x="8248497" y="3420556"/>
            <a:ext cx="9144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chemeClr val="dk2"/>
                </a:solidFill>
                <a:latin typeface="Raleway"/>
              </a:rPr>
              <a:t>137.914*</a:t>
            </a:r>
            <a:endParaRPr sz="1100" b="1">
              <a:solidFill>
                <a:schemeClr val="dk2"/>
              </a:solidFill>
              <a:latin typeface="Raleway"/>
            </a:endParaRPr>
          </a:p>
        </p:txBody>
      </p:sp>
      <p:sp>
        <p:nvSpPr>
          <p:cNvPr id="108" name="Google Shape;479;p45">
            <a:extLst>
              <a:ext uri="{FF2B5EF4-FFF2-40B4-BE49-F238E27FC236}">
                <a16:creationId xmlns:a16="http://schemas.microsoft.com/office/drawing/2014/main" id="{C636C7DD-E4B2-4D51-721A-074E466C1898}"/>
              </a:ext>
            </a:extLst>
          </p:cNvPr>
          <p:cNvSpPr txBox="1"/>
          <p:nvPr/>
        </p:nvSpPr>
        <p:spPr>
          <a:xfrm>
            <a:off x="2896812" y="3331247"/>
            <a:ext cx="1127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chemeClr val="dk2"/>
                </a:solidFill>
                <a:latin typeface="Raleway"/>
              </a:rPr>
              <a:t>6.598 (5%)</a:t>
            </a:r>
            <a:endParaRPr sz="1100" b="1">
              <a:solidFill>
                <a:schemeClr val="dk2"/>
              </a:solidFill>
              <a:latin typeface="Raleway"/>
            </a:endParaRPr>
          </a:p>
        </p:txBody>
      </p:sp>
      <p:sp>
        <p:nvSpPr>
          <p:cNvPr id="114" name="Google Shape;482;p45">
            <a:extLst>
              <a:ext uri="{FF2B5EF4-FFF2-40B4-BE49-F238E27FC236}">
                <a16:creationId xmlns:a16="http://schemas.microsoft.com/office/drawing/2014/main" id="{C27B7F76-4E13-42FE-BF91-90507A493127}"/>
              </a:ext>
            </a:extLst>
          </p:cNvPr>
          <p:cNvSpPr/>
          <p:nvPr/>
        </p:nvSpPr>
        <p:spPr>
          <a:xfrm>
            <a:off x="177860" y="406710"/>
            <a:ext cx="8628600" cy="431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err="1">
                <a:latin typeface="Raleway"/>
                <a:ea typeface="Comfortaa"/>
                <a:cs typeface="Comfortaa"/>
                <a:sym typeface="Comfortaa"/>
              </a:rPr>
              <a:t>Wi-fi</a:t>
            </a:r>
            <a:r>
              <a:rPr lang="pt-BR" sz="900">
                <a:latin typeface="Raleway"/>
                <a:ea typeface="Comfortaa"/>
                <a:cs typeface="Comfortaa"/>
                <a:sym typeface="Comfortaa"/>
              </a:rPr>
              <a:t> Quanti (Quantidade de </a:t>
            </a:r>
            <a:r>
              <a:rPr lang="pt-BR" sz="900" err="1">
                <a:latin typeface="Raleway"/>
                <a:ea typeface="Comfortaa"/>
                <a:cs typeface="Comfortaa"/>
                <a:sym typeface="Comfortaa"/>
              </a:rPr>
              <a:t>APs</a:t>
            </a:r>
            <a:r>
              <a:rPr lang="pt-BR" sz="900">
                <a:latin typeface="Raleway"/>
                <a:ea typeface="Comfortaa"/>
                <a:cs typeface="Comfortaa"/>
                <a:sym typeface="Comfortaa"/>
              </a:rPr>
              <a:t> suficiente) + </a:t>
            </a:r>
            <a:r>
              <a:rPr lang="pt-BR" sz="900" err="1">
                <a:latin typeface="Raleway"/>
                <a:ea typeface="Comfortaa"/>
                <a:cs typeface="Comfortaa"/>
                <a:sym typeface="Comfortaa"/>
              </a:rPr>
              <a:t>Wi-fi</a:t>
            </a:r>
            <a:r>
              <a:rPr lang="pt-BR" sz="900">
                <a:latin typeface="Raleway"/>
                <a:ea typeface="Comfortaa"/>
                <a:cs typeface="Comfortaa"/>
                <a:sym typeface="Comfortaa"/>
              </a:rPr>
              <a:t> </a:t>
            </a:r>
            <a:r>
              <a:rPr lang="pt-BR" sz="900" err="1">
                <a:latin typeface="Raleway"/>
                <a:ea typeface="Comfortaa"/>
                <a:cs typeface="Comfortaa"/>
                <a:sym typeface="Comfortaa"/>
              </a:rPr>
              <a:t>Quali</a:t>
            </a:r>
            <a:r>
              <a:rPr lang="pt-BR" sz="900">
                <a:latin typeface="Raleway"/>
                <a:ea typeface="Comfortaa"/>
                <a:cs typeface="Comfortaa"/>
                <a:sym typeface="Comfortaa"/>
              </a:rPr>
              <a:t> (“sinal </a:t>
            </a:r>
            <a:r>
              <a:rPr lang="pt-BR" sz="900" err="1">
                <a:latin typeface="Raleway"/>
                <a:ea typeface="Comfortaa"/>
                <a:cs typeface="Comfortaa"/>
                <a:sym typeface="Comfortaa"/>
              </a:rPr>
              <a:t>Wi-fi</a:t>
            </a:r>
            <a:r>
              <a:rPr lang="pt-BR" sz="900">
                <a:latin typeface="Raleway"/>
                <a:ea typeface="Comfortaa"/>
                <a:cs typeface="Comfortaa"/>
                <a:sym typeface="Comfortaa"/>
              </a:rPr>
              <a:t> em todas as salas” e “alunos conseguem acessar simultaneamente”)</a:t>
            </a:r>
            <a:endParaRPr lang="pt-PT" sz="900">
              <a:latin typeface="Raleway"/>
              <a:ea typeface="Comfortaa"/>
              <a:cs typeface="Comfortaa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AAC1DD5-C8B3-AFB0-45AC-2E0A5E53E876}"/>
              </a:ext>
            </a:extLst>
          </p:cNvPr>
          <p:cNvSpPr txBox="1"/>
          <p:nvPr/>
        </p:nvSpPr>
        <p:spPr>
          <a:xfrm>
            <a:off x="3078115" y="3393281"/>
            <a:ext cx="787913" cy="252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D556C4B-F032-E9EA-FA7F-023CE7B97642}"/>
              </a:ext>
            </a:extLst>
          </p:cNvPr>
          <p:cNvSpPr txBox="1"/>
          <p:nvPr/>
        </p:nvSpPr>
        <p:spPr>
          <a:xfrm>
            <a:off x="7000875" y="3874433"/>
            <a:ext cx="2090598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1050">
                <a:latin typeface="Raleway Medium"/>
              </a:rPr>
              <a:t>*Sendo 136.921 escolas públicas ativas com pelo menos uma matrícula. 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638013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36">
            <a:extLst>
              <a:ext uri="{FF2B5EF4-FFF2-40B4-BE49-F238E27FC236}">
                <a16:creationId xmlns:a16="http://schemas.microsoft.com/office/drawing/2014/main" id="{735A6CBD-EF01-1F64-3AFD-F6F7F49F43A8}"/>
              </a:ext>
            </a:extLst>
          </p:cNvPr>
          <p:cNvSpPr txBox="1"/>
          <p:nvPr/>
        </p:nvSpPr>
        <p:spPr>
          <a:xfrm>
            <a:off x="210191" y="205354"/>
            <a:ext cx="6877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buClr>
                <a:prstClr val="black"/>
              </a:buClr>
              <a:buSzPts val="1100"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Raleway Black"/>
              </a:rPr>
              <a:t>Proposta de deliberação</a:t>
            </a:r>
            <a:endParaRPr lang="pt-BR" sz="1800" b="1">
              <a:solidFill>
                <a:srgbClr val="0000FF"/>
              </a:solidFill>
              <a:latin typeface="Raleway Black"/>
              <a:sym typeface="Raleway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9AFB078-F825-9B11-B6E8-84102C3CAE9F}"/>
              </a:ext>
            </a:extLst>
          </p:cNvPr>
          <p:cNvSpPr txBox="1"/>
          <p:nvPr/>
        </p:nvSpPr>
        <p:spPr>
          <a:xfrm>
            <a:off x="571500" y="1287780"/>
            <a:ext cx="7818120" cy="9079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1600">
                <a:solidFill>
                  <a:schemeClr val="tx1"/>
                </a:solidFill>
                <a:latin typeface="Raleway Medium"/>
                <a:ea typeface="Calibri"/>
                <a:cs typeface="Calibri"/>
              </a:rPr>
              <a:t>Delibera-se a </a:t>
            </a:r>
            <a:r>
              <a:rPr lang="pt-BR" sz="1600">
                <a:solidFill>
                  <a:schemeClr val="tx1"/>
                </a:solidFill>
                <a:highlight>
                  <a:srgbClr val="FFFF00"/>
                </a:highlight>
                <a:latin typeface="Raleway Medium"/>
                <a:ea typeface="Calibri"/>
                <a:cs typeface="Calibri"/>
              </a:rPr>
              <a:t>aprovação do indicador</a:t>
            </a:r>
            <a:r>
              <a:rPr lang="pt-BR" sz="1600">
                <a:solidFill>
                  <a:schemeClr val="tx1"/>
                </a:solidFill>
                <a:latin typeface="Raleway Medium"/>
                <a:ea typeface="Calibri"/>
                <a:cs typeface="Calibri"/>
              </a:rPr>
              <a:t> escolas conectadas para monitoramento da Estratégia Nacional de Escolas Conectadas. </a:t>
            </a:r>
            <a:endParaRPr lang="pt-PT">
              <a:solidFill>
                <a:schemeClr val="tx1"/>
              </a:solidFill>
              <a:latin typeface="Raleway Medium"/>
              <a:ea typeface="Calibri"/>
              <a:cs typeface="Calibri"/>
            </a:endParaRPr>
          </a:p>
          <a:p>
            <a:endParaRPr lang="pt-BR" sz="1050" b="1">
              <a:solidFill>
                <a:schemeClr val="tx1"/>
              </a:solidFill>
              <a:latin typeface="Raleway Medium"/>
              <a:ea typeface="Calibri"/>
              <a:cs typeface="Calibri"/>
            </a:endParaRPr>
          </a:p>
          <a:p>
            <a:pPr algn="just"/>
            <a:r>
              <a:rPr lang="pt-BR" sz="1050">
                <a:solidFill>
                  <a:schemeClr val="tx1"/>
                </a:solidFill>
                <a:latin typeface="Raleway Medium"/>
                <a:ea typeface="Calibri"/>
                <a:cs typeface="Calibri"/>
              </a:rPr>
              <a:t>  </a:t>
            </a:r>
          </a:p>
        </p:txBody>
      </p:sp>
    </p:spTree>
    <p:extLst>
      <p:ext uri="{BB962C8B-B14F-4D97-AF65-F5344CB8AC3E}">
        <p14:creationId xmlns:p14="http://schemas.microsoft.com/office/powerpoint/2010/main" val="390135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5">
          <a:extLst>
            <a:ext uri="{FF2B5EF4-FFF2-40B4-BE49-F238E27FC236}">
              <a16:creationId xmlns:a16="http://schemas.microsoft.com/office/drawing/2014/main" id="{0280560B-A510-9424-02EB-452861985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">
            <a:extLst>
              <a:ext uri="{FF2B5EF4-FFF2-40B4-BE49-F238E27FC236}">
                <a16:creationId xmlns:a16="http://schemas.microsoft.com/office/drawing/2014/main" id="{F1CD5AD9-4FB3-9545-2144-BC52F34E93A1}"/>
              </a:ext>
            </a:extLst>
          </p:cNvPr>
          <p:cNvSpPr/>
          <p:nvPr/>
        </p:nvSpPr>
        <p:spPr>
          <a:xfrm>
            <a:off x="-2113200" y="4137911"/>
            <a:ext cx="1984500" cy="1968600"/>
          </a:xfrm>
          <a:prstGeom prst="ellipse">
            <a:avLst/>
          </a:prstGeom>
          <a:solidFill>
            <a:srgbClr val="FFFFFF">
              <a:alpha val="5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">
            <a:extLst>
              <a:ext uri="{FF2B5EF4-FFF2-40B4-BE49-F238E27FC236}">
                <a16:creationId xmlns:a16="http://schemas.microsoft.com/office/drawing/2014/main" id="{B00114C5-AA9C-9C92-262F-F73238EE856A}"/>
              </a:ext>
            </a:extLst>
          </p:cNvPr>
          <p:cNvSpPr txBox="1"/>
          <p:nvPr/>
        </p:nvSpPr>
        <p:spPr>
          <a:xfrm>
            <a:off x="241555" y="261112"/>
            <a:ext cx="571479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>
                <a:solidFill>
                  <a:srgbClr val="0000FF"/>
                </a:solidFill>
                <a:latin typeface="Raleway Black"/>
              </a:rPr>
              <a:t>Agenda do Comitê Executivo da ENEC</a:t>
            </a:r>
          </a:p>
        </p:txBody>
      </p:sp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CEE3561B-E064-F44D-5192-C3804E7404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34;p2">
            <a:extLst>
              <a:ext uri="{FF2B5EF4-FFF2-40B4-BE49-F238E27FC236}">
                <a16:creationId xmlns:a16="http://schemas.microsoft.com/office/drawing/2014/main" id="{BFA25994-C518-82BD-1140-E12B86287FD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640000">
            <a:off x="7718207" y="4685296"/>
            <a:ext cx="1215587" cy="13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FEA4AAB-8E54-F2BB-C77D-BE684129EDB7}"/>
              </a:ext>
            </a:extLst>
          </p:cNvPr>
          <p:cNvSpPr txBox="1"/>
          <p:nvPr/>
        </p:nvSpPr>
        <p:spPr>
          <a:xfrm>
            <a:off x="559036" y="722724"/>
            <a:ext cx="8237036" cy="42780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600" b="1">
                <a:latin typeface="Raleway"/>
              </a:rPr>
              <a:t>Chamada oral e pauta (14:10 – 14:20)</a:t>
            </a:r>
          </a:p>
          <a:p>
            <a:endParaRPr lang="pt-BR" sz="1600" b="1">
              <a:latin typeface="Raleway"/>
            </a:endParaRPr>
          </a:p>
          <a:p>
            <a:r>
              <a:rPr lang="pt-BR" sz="1600" b="1">
                <a:latin typeface="Raleway"/>
              </a:rPr>
              <a:t>(i) Apresentação da Campanha Nacional pelo Direito à Educação (14:25 – 14:45)</a:t>
            </a:r>
            <a:endParaRPr lang="pt-BR"/>
          </a:p>
          <a:p>
            <a:endParaRPr lang="pt-BR" sz="1600" b="1">
              <a:latin typeface="Raleway"/>
            </a:endParaRPr>
          </a:p>
          <a:p>
            <a:r>
              <a:rPr lang="pt-BR" sz="1600" b="1">
                <a:latin typeface="Raleway"/>
              </a:rPr>
              <a:t>(</a:t>
            </a:r>
            <a:r>
              <a:rPr lang="pt-BR" sz="1600" b="1" err="1">
                <a:latin typeface="Raleway"/>
              </a:rPr>
              <a:t>ii</a:t>
            </a:r>
            <a:r>
              <a:rPr lang="pt-BR" sz="1600" b="1">
                <a:latin typeface="Raleway"/>
              </a:rPr>
              <a:t>) Aprovação da ata da última reunião (14:45 – 14:50)</a:t>
            </a:r>
          </a:p>
          <a:p>
            <a:endParaRPr lang="pt-BR" sz="1600" b="1">
              <a:latin typeface="Raleway"/>
            </a:endParaRPr>
          </a:p>
          <a:p>
            <a:r>
              <a:rPr lang="pt-BR" sz="1600" b="1">
                <a:latin typeface="Raleway"/>
              </a:rPr>
              <a:t>(</a:t>
            </a:r>
            <a:r>
              <a:rPr lang="pt-BR" sz="1600" b="1" err="1">
                <a:latin typeface="Raleway"/>
              </a:rPr>
              <a:t>iii</a:t>
            </a:r>
            <a:r>
              <a:rPr lang="pt-BR" sz="1600" b="1">
                <a:latin typeface="Raleway"/>
              </a:rPr>
              <a:t>) Alteração do regimento para mudança no fluxo de validação das atas do Comitê Executivo da ENEC (14:45 - 14:50)</a:t>
            </a:r>
          </a:p>
          <a:p>
            <a:endParaRPr lang="pt-BR" sz="1600" b="1">
              <a:latin typeface="Raleway"/>
            </a:endParaRPr>
          </a:p>
          <a:p>
            <a:r>
              <a:rPr lang="pt-BR" sz="1600" b="1">
                <a:latin typeface="Raleway"/>
              </a:rPr>
              <a:t>(</a:t>
            </a:r>
            <a:r>
              <a:rPr lang="pt-BR" sz="1600" b="1" err="1">
                <a:latin typeface="Raleway"/>
              </a:rPr>
              <a:t>iv</a:t>
            </a:r>
            <a:r>
              <a:rPr lang="pt-BR" sz="1600" b="1">
                <a:latin typeface="Raleway"/>
              </a:rPr>
              <a:t>) Deliberação sobre Parâmetros de </a:t>
            </a:r>
            <a:r>
              <a:rPr lang="pt-BR" sz="1600" b="1" err="1">
                <a:latin typeface="Raleway"/>
              </a:rPr>
              <a:t>Wifi</a:t>
            </a:r>
            <a:r>
              <a:rPr lang="pt-BR" sz="1600" b="1">
                <a:latin typeface="Raleway"/>
              </a:rPr>
              <a:t> (com proposta de resolução) (14:50 – 15:20)</a:t>
            </a:r>
          </a:p>
          <a:p>
            <a:endParaRPr lang="pt-BR" sz="1600" b="1">
              <a:latin typeface="Raleway"/>
            </a:endParaRPr>
          </a:p>
          <a:p>
            <a:r>
              <a:rPr lang="pt-BR" sz="1600" b="1">
                <a:latin typeface="Raleway"/>
              </a:rPr>
              <a:t>(v) Deliberação sobre Monitoramento da ENEC e validação do indicador de escolas conectadas (15:20 – 15:35)</a:t>
            </a:r>
          </a:p>
          <a:p>
            <a:endParaRPr lang="pt-BR" sz="1600" b="1">
              <a:latin typeface="Raleway"/>
            </a:endParaRPr>
          </a:p>
          <a:p>
            <a:r>
              <a:rPr lang="pt-BR" sz="1600" b="1">
                <a:latin typeface="Raleway"/>
              </a:rPr>
              <a:t>(vi) Atualizações sobre as políticas prioritárias (15:35 – 16:00)</a:t>
            </a:r>
          </a:p>
          <a:p>
            <a:endParaRPr lang="pt-BR" sz="1600" b="1"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144968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>
          <a:extLst>
            <a:ext uri="{FF2B5EF4-FFF2-40B4-BE49-F238E27FC236}">
              <a16:creationId xmlns:a16="http://schemas.microsoft.com/office/drawing/2014/main" id="{F5A3913D-2853-7541-818E-42E652F77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3;p3">
            <a:extLst>
              <a:ext uri="{FF2B5EF4-FFF2-40B4-BE49-F238E27FC236}">
                <a16:creationId xmlns:a16="http://schemas.microsoft.com/office/drawing/2014/main" id="{5A5C878C-9C3E-90C7-831B-558F8FC73C85}"/>
              </a:ext>
            </a:extLst>
          </p:cNvPr>
          <p:cNvSpPr txBox="1"/>
          <p:nvPr/>
        </p:nvSpPr>
        <p:spPr>
          <a:xfrm>
            <a:off x="-29266" y="1805804"/>
            <a:ext cx="3818438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pt-BR" sz="3600">
                <a:solidFill>
                  <a:srgbClr val="434343"/>
                </a:solidFill>
                <a:latin typeface="Raleway Black"/>
                <a:sym typeface="Raleway Black"/>
              </a:rPr>
              <a:t>Atualizações sobre as políticas prioritárias </a:t>
            </a:r>
          </a:p>
          <a:p>
            <a:pPr algn="r"/>
            <a:endParaRPr lang="pt-BR" sz="1600"/>
          </a:p>
          <a:p>
            <a:pPr algn="r"/>
            <a:endParaRPr lang="pt-BR" sz="3600">
              <a:solidFill>
                <a:srgbClr val="434343"/>
              </a:solidFill>
              <a:latin typeface="Raleway Black"/>
            </a:endParaRPr>
          </a:p>
        </p:txBody>
      </p:sp>
    </p:spTree>
    <p:extLst>
      <p:ext uri="{BB962C8B-B14F-4D97-AF65-F5344CB8AC3E}">
        <p14:creationId xmlns:p14="http://schemas.microsoft.com/office/powerpoint/2010/main" val="3952180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729AE364-E45F-DD28-647A-56682A0DB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8;p2">
            <a:extLst>
              <a:ext uri="{FF2B5EF4-FFF2-40B4-BE49-F238E27FC236}">
                <a16:creationId xmlns:a16="http://schemas.microsoft.com/office/drawing/2014/main" id="{1EEA5A69-AAEA-A758-3F75-3A413C1250B1}"/>
              </a:ext>
            </a:extLst>
          </p:cNvPr>
          <p:cNvSpPr/>
          <p:nvPr/>
        </p:nvSpPr>
        <p:spPr>
          <a:xfrm>
            <a:off x="-2113200" y="4137911"/>
            <a:ext cx="1984500" cy="1968600"/>
          </a:xfrm>
          <a:prstGeom prst="ellipse">
            <a:avLst/>
          </a:prstGeom>
          <a:solidFill>
            <a:srgbClr val="FFFFFF">
              <a:alpha val="5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BEBF09F-6092-031B-5341-C0AC59403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138103"/>
              </p:ext>
            </p:extLst>
          </p:nvPr>
        </p:nvGraphicFramePr>
        <p:xfrm>
          <a:off x="421957" y="504937"/>
          <a:ext cx="8425562" cy="4288156"/>
        </p:xfrm>
        <a:graphic>
          <a:graphicData uri="http://schemas.openxmlformats.org/drawingml/2006/table">
            <a:tbl>
              <a:tblPr bandRow="1">
                <a:tableStyleId>{84FD0341-658B-4BD5-9250-376AA768F0C8}</a:tableStyleId>
              </a:tblPr>
              <a:tblGrid>
                <a:gridCol w="1936797">
                  <a:extLst>
                    <a:ext uri="{9D8B030D-6E8A-4147-A177-3AD203B41FA5}">
                      <a16:colId xmlns:a16="http://schemas.microsoft.com/office/drawing/2014/main" val="2359481882"/>
                    </a:ext>
                  </a:extLst>
                </a:gridCol>
                <a:gridCol w="6488765">
                  <a:extLst>
                    <a:ext uri="{9D8B030D-6E8A-4147-A177-3AD203B41FA5}">
                      <a16:colId xmlns:a16="http://schemas.microsoft.com/office/drawing/2014/main" val="1694862148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fontAlgn="auto"/>
                      <a:endParaRPr lang="pt-PT" sz="800">
                        <a:effectLst/>
                        <a:latin typeface="Raleway" pitchFamily="2" charset="0"/>
                      </a:endParaRPr>
                    </a:p>
                  </a:txBody>
                  <a:tcPr marL="71438" marR="71438" marT="35719" marB="35719" anchor="ctr">
                    <a:lnL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PT" sz="800" b="1">
                          <a:solidFill>
                            <a:srgbClr val="FFFFFF"/>
                          </a:solidFill>
                          <a:effectLst/>
                          <a:highlight>
                            <a:srgbClr val="3D3D3D"/>
                          </a:highlight>
                          <a:latin typeface="Raleway"/>
                        </a:rPr>
                        <a:t>Atualizações</a:t>
                      </a:r>
                      <a:endParaRPr lang="pt-PT"/>
                    </a:p>
                  </a:txBody>
                  <a:tcPr marL="71438" marR="71438" marT="35719" marB="35719" anchor="ctr">
                    <a:lnL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D3D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055469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algn="ctr" fontAlgn="base"/>
                      <a:r>
                        <a:rPr lang="pt-PT" sz="800" b="1">
                          <a:solidFill>
                            <a:srgbClr val="FFFFFF"/>
                          </a:solidFill>
                          <a:effectLst/>
                          <a:highlight>
                            <a:srgbClr val="169D35"/>
                          </a:highlight>
                          <a:latin typeface="Raleway"/>
                        </a:rPr>
                        <a:t>Programa Aprender Conectado (5G) EACE/GAPE</a:t>
                      </a:r>
                      <a:endParaRPr lang="pt-PT">
                        <a:effectLst/>
                        <a:highlight>
                          <a:srgbClr val="169D35"/>
                        </a:highlight>
                        <a:latin typeface="Raleway"/>
                      </a:endParaRPr>
                    </a:p>
                  </a:txBody>
                  <a:tcPr marL="71438" marR="71438" marT="35719" marB="35719" anchor="ctr">
                    <a:lnL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169D3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PT" sz="1000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Piloto Concluído;</a:t>
                      </a:r>
                      <a:endParaRPr lang="pt-PT" sz="1000">
                        <a:effectLst/>
                        <a:latin typeface="Raleway Medium"/>
                      </a:endParaRPr>
                    </a:p>
                    <a:p>
                      <a:pPr fontAlgn="base"/>
                      <a:r>
                        <a:rPr lang="pt-PT" sz="1000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Fase 2 e 3 da política com lista de </a:t>
                      </a:r>
                      <a:r>
                        <a:rPr lang="pt-PT" sz="1000" b="1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5.107</a:t>
                      </a:r>
                      <a:r>
                        <a:rPr lang="pt-PT" sz="1000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 potenciais escolas em fase de negociação de contratos – prazo 28/06.</a:t>
                      </a:r>
                      <a:endParaRPr lang="pt-PT" sz="1000">
                        <a:effectLst/>
                        <a:latin typeface="Raleway Medium"/>
                      </a:endParaRPr>
                    </a:p>
                    <a:p>
                      <a:pPr fontAlgn="base"/>
                      <a:r>
                        <a:rPr lang="pt-PT" sz="1000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Fase 4 em planejamento - Novo lote de </a:t>
                      </a:r>
                      <a:r>
                        <a:rPr lang="pt-PT" sz="1000" b="1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18.555</a:t>
                      </a:r>
                      <a:r>
                        <a:rPr lang="pt-PT" sz="1000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 escolas aprovado no GAPE, em fase de validação da Chamada Pública. </a:t>
                      </a:r>
                      <a:endParaRPr lang="pt-PT" sz="1000">
                        <a:effectLst/>
                        <a:latin typeface="Raleway Medium"/>
                      </a:endParaRPr>
                    </a:p>
                  </a:txBody>
                  <a:tcPr marL="71438" marR="71438" marT="35719" marB="35719" anchor="ctr">
                    <a:lnL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372957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ctr" fontAlgn="base"/>
                      <a:r>
                        <a:rPr lang="pt-PT" sz="900" b="1">
                          <a:solidFill>
                            <a:schemeClr val="tx1"/>
                          </a:solidFill>
                          <a:effectLst/>
                          <a:highlight>
                            <a:srgbClr val="00CF00"/>
                          </a:highlight>
                          <a:latin typeface="Raleway"/>
                        </a:rPr>
                        <a:t>FUST Reembolsável</a:t>
                      </a:r>
                      <a:endParaRPr lang="pt-PT" sz="900">
                        <a:solidFill>
                          <a:schemeClr val="tx1"/>
                        </a:solidFill>
                        <a:effectLst/>
                        <a:highlight>
                          <a:srgbClr val="00CF00"/>
                        </a:highlight>
                        <a:latin typeface="Raleway"/>
                      </a:endParaRPr>
                    </a:p>
                  </a:txBody>
                  <a:tcPr marL="64294" marR="64294" marT="35719" marB="35719" anchor="ctr">
                    <a:lnL w="118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18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PT" sz="1000" err="1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Fust</a:t>
                      </a:r>
                      <a:r>
                        <a:rPr lang="pt-PT" sz="1000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 Reembolsável já tem projetos aprovados (serviço contratado para </a:t>
                      </a:r>
                      <a:r>
                        <a:rPr lang="pt-PT" sz="1000" b="1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14</a:t>
                      </a:r>
                      <a:r>
                        <a:rPr lang="pt-PT" sz="1000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 escolas e </a:t>
                      </a:r>
                      <a:r>
                        <a:rPr lang="pt-PT" sz="1000" b="1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126</a:t>
                      </a:r>
                      <a:r>
                        <a:rPr lang="pt-PT" sz="1000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 escolas aprovadas).</a:t>
                      </a:r>
                      <a:endParaRPr lang="pt-PT" sz="1000">
                        <a:effectLst/>
                        <a:latin typeface="Raleway Medium"/>
                      </a:endParaRPr>
                    </a:p>
                  </a:txBody>
                  <a:tcPr marL="64294" marR="64294" marT="35719" marB="35719" anchor="ctr">
                    <a:lnL w="118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18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422322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algn="ctr" fontAlgn="base"/>
                      <a:r>
                        <a:rPr lang="pt-PT" sz="900" b="1">
                          <a:solidFill>
                            <a:schemeClr val="tx1"/>
                          </a:solidFill>
                          <a:effectLst/>
                          <a:highlight>
                            <a:srgbClr val="00CF00"/>
                          </a:highlight>
                          <a:latin typeface="Raleway"/>
                        </a:rPr>
                        <a:t>FUST Renúncia </a:t>
                      </a:r>
                      <a:endParaRPr lang="pt-PT" sz="900">
                        <a:solidFill>
                          <a:schemeClr val="tx1"/>
                        </a:solidFill>
                        <a:effectLst/>
                        <a:highlight>
                          <a:srgbClr val="00CF00"/>
                        </a:highlight>
                        <a:latin typeface="Raleway"/>
                      </a:endParaRPr>
                    </a:p>
                  </a:txBody>
                  <a:tcPr marL="64294" marR="64294" marT="35719" marB="35719" anchor="ctr">
                    <a:lnL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18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C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PT" sz="1000" b="1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Sugestão de escopo:</a:t>
                      </a:r>
                      <a:r>
                        <a:rPr lang="pt-PT" sz="1000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 escolas municipais em área de inferência de fibra </a:t>
                      </a:r>
                      <a:r>
                        <a:rPr lang="pt-PT" sz="1000" err="1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óptica</a:t>
                      </a:r>
                      <a:r>
                        <a:rPr lang="pt-PT" sz="1000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 com exceção de: (i) escolas que estão conectada</a:t>
                      </a:r>
                      <a:r>
                        <a:rPr lang="pt-PT" sz="1000" b="0" i="0" u="none" strike="noStrike" cap="none">
                          <a:solidFill>
                            <a:srgbClr val="212121"/>
                          </a:solidFill>
                          <a:effectLst/>
                          <a:latin typeface="Raleway Medium"/>
                          <a:cs typeface="Arial"/>
                          <a:sym typeface="Arial"/>
                        </a:rPr>
                        <a:t>s, (</a:t>
                      </a:r>
                      <a:r>
                        <a:rPr lang="pt-PT" sz="1000" b="0" i="0" u="none" strike="noStrike" cap="none" err="1">
                          <a:solidFill>
                            <a:srgbClr val="212121"/>
                          </a:solidFill>
                          <a:effectLst/>
                          <a:latin typeface="Raleway Medium"/>
                          <a:cs typeface="Arial"/>
                          <a:sym typeface="Arial"/>
                        </a:rPr>
                        <a:t>ii</a:t>
                      </a:r>
                      <a:r>
                        <a:rPr lang="pt-PT" sz="1000" b="0" i="0" u="none" strike="noStrike" cap="none">
                          <a:solidFill>
                            <a:srgbClr val="212121"/>
                          </a:solidFill>
                          <a:effectLst/>
                          <a:latin typeface="Raleway Medium"/>
                          <a:cs typeface="Arial"/>
                          <a:sym typeface="Arial"/>
                        </a:rPr>
                        <a:t>) escolas exclusivas de creches e (</a:t>
                      </a:r>
                      <a:r>
                        <a:rPr lang="pt-PT" sz="1000" b="0" i="0" u="none" strike="noStrike" cap="none" err="1">
                          <a:solidFill>
                            <a:srgbClr val="212121"/>
                          </a:solidFill>
                          <a:effectLst/>
                          <a:latin typeface="Raleway Medium"/>
                          <a:cs typeface="Arial"/>
                          <a:sym typeface="Arial"/>
                        </a:rPr>
                        <a:t>iii</a:t>
                      </a:r>
                      <a:r>
                        <a:rPr lang="pt-PT" sz="1000" b="0" i="0" u="none" strike="noStrike" cap="none">
                          <a:solidFill>
                            <a:srgbClr val="212121"/>
                          </a:solidFill>
                          <a:effectLst/>
                          <a:latin typeface="Raleway Medium"/>
                          <a:cs typeface="Arial"/>
                          <a:sym typeface="Arial"/>
                        </a:rPr>
                        <a:t>) </a:t>
                      </a:r>
                      <a:r>
                        <a:rPr lang="pt-BR" sz="1000" b="0" i="0" u="none" strike="noStrike" cap="none" noProof="0">
                          <a:solidFill>
                            <a:srgbClr val="212121"/>
                          </a:solidFill>
                          <a:effectLst/>
                          <a:latin typeface="Raleway Medium"/>
                          <a:cs typeface="Arial"/>
                          <a:sym typeface="Arial"/>
                        </a:rPr>
                        <a:t>escolas com </a:t>
                      </a:r>
                      <a:r>
                        <a:rPr lang="pt-BR" sz="1000" b="0" i="0" u="none" strike="noStrike" cap="none" noProof="0" err="1">
                          <a:solidFill>
                            <a:srgbClr val="212121"/>
                          </a:solidFill>
                          <a:effectLst/>
                          <a:latin typeface="Raleway Medium"/>
                          <a:cs typeface="Arial"/>
                          <a:sym typeface="Arial"/>
                        </a:rPr>
                        <a:t>Wifi</a:t>
                      </a:r>
                      <a:r>
                        <a:rPr lang="pt-BR" sz="1000" b="0" i="0" u="none" strike="noStrike" cap="none" noProof="0">
                          <a:solidFill>
                            <a:srgbClr val="212121"/>
                          </a:solidFill>
                          <a:effectLst/>
                          <a:latin typeface="Raleway Medium"/>
                          <a:cs typeface="Arial"/>
                        </a:rPr>
                        <a:t> (</a:t>
                      </a:r>
                      <a:r>
                        <a:rPr lang="pt-BR" sz="1000" b="0" i="0" u="none" strike="noStrike" cap="none" noProof="0">
                          <a:solidFill>
                            <a:srgbClr val="212121"/>
                          </a:solidFill>
                          <a:effectLst/>
                          <a:latin typeface="Raleway Medium"/>
                          <a:cs typeface="Arial"/>
                          <a:sym typeface="Arial"/>
                        </a:rPr>
                        <a:t>PDDE</a:t>
                      </a:r>
                      <a:r>
                        <a:rPr lang="pt-BR" sz="1000" b="0" i="0" u="none" strike="noStrike" cap="none" noProof="0">
                          <a:solidFill>
                            <a:srgbClr val="212121"/>
                          </a:solidFill>
                          <a:effectLst/>
                          <a:latin typeface="Raleway Medium"/>
                          <a:cs typeface="Arial"/>
                        </a:rPr>
                        <a:t>). </a:t>
                      </a:r>
                      <a:endParaRPr lang="pt-PT" sz="1000" b="0" i="0" u="none" strike="noStrike" cap="none" noProof="0">
                        <a:solidFill>
                          <a:srgbClr val="212121"/>
                        </a:solidFill>
                        <a:effectLst/>
                        <a:latin typeface="Raleway Medium"/>
                        <a:cs typeface="Arial"/>
                        <a:sym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pt-PT" sz="1000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50.856 escolas</a:t>
                      </a:r>
                    </a:p>
                    <a:p>
                      <a:pPr lvl="0">
                        <a:buNone/>
                      </a:pPr>
                      <a:r>
                        <a:rPr lang="pt-PT" sz="1000" b="1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Atualizações do </a:t>
                      </a:r>
                      <a:r>
                        <a:rPr lang="pt-PT" sz="1000" b="1" err="1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MCom</a:t>
                      </a:r>
                      <a:r>
                        <a:rPr lang="pt-PT" sz="1000" b="1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 sobre operacionalização. </a:t>
                      </a:r>
                    </a:p>
                  </a:txBody>
                  <a:tcPr marL="64294" marR="64294" marT="35719" marB="35719" anchor="ctr">
                    <a:lnL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18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7726042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ctr" fontAlgn="base"/>
                      <a:r>
                        <a:rPr lang="pt-PT" sz="900" b="1">
                          <a:solidFill>
                            <a:schemeClr val="tx1"/>
                          </a:solidFill>
                          <a:effectLst/>
                          <a:highlight>
                            <a:srgbClr val="00CF00"/>
                          </a:highlight>
                          <a:latin typeface="Raleway"/>
                        </a:rPr>
                        <a:t>FUST Não Reembolsável Orçamentário (NRO)</a:t>
                      </a:r>
                      <a:endParaRPr lang="pt-PT" sz="900">
                        <a:solidFill>
                          <a:schemeClr val="tx1"/>
                        </a:solidFill>
                        <a:effectLst/>
                        <a:highlight>
                          <a:srgbClr val="00CF00"/>
                        </a:highlight>
                        <a:latin typeface="Raleway"/>
                      </a:endParaRPr>
                    </a:p>
                  </a:txBody>
                  <a:tcPr marL="64294" marR="64294" marT="35719" marB="35719" anchor="ctr">
                    <a:lnL w="118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18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000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Edital do FUST NRO para conexão de </a:t>
                      </a:r>
                      <a:r>
                        <a:rPr lang="pt-BR" sz="1000" b="1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1.396</a:t>
                      </a:r>
                      <a:r>
                        <a:rPr lang="pt-BR" sz="1000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 escolas aprovado. </a:t>
                      </a:r>
                      <a:endParaRPr lang="pt-BR" sz="1000">
                        <a:effectLst/>
                        <a:latin typeface="Raleway Medium"/>
                      </a:endParaRPr>
                    </a:p>
                    <a:p>
                      <a:pPr lvl="0">
                        <a:buNone/>
                      </a:pPr>
                      <a:r>
                        <a:rPr lang="pt-BR" sz="1000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Atualizações sobre o evento de lançamento. </a:t>
                      </a:r>
                      <a:endParaRPr lang="pt-BR" sz="1000">
                        <a:effectLst/>
                        <a:latin typeface="Raleway Medium"/>
                      </a:endParaRPr>
                    </a:p>
                  </a:txBody>
                  <a:tcPr marL="64294" marR="64294" marT="35719" marB="35719" anchor="ctr">
                    <a:lnL w="118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18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610699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base"/>
                      <a:r>
                        <a:rPr lang="pt-PT" sz="800" b="1">
                          <a:solidFill>
                            <a:srgbClr val="FFFFFF"/>
                          </a:solidFill>
                          <a:effectLst/>
                          <a:highlight>
                            <a:srgbClr val="DC352E"/>
                          </a:highlight>
                          <a:latin typeface="Raleway"/>
                        </a:rPr>
                        <a:t>PIEC</a:t>
                      </a:r>
                      <a:endParaRPr lang="pt-PT">
                        <a:effectLst/>
                        <a:highlight>
                          <a:srgbClr val="DC352E"/>
                        </a:highlight>
                        <a:latin typeface="Raleway"/>
                      </a:endParaRPr>
                    </a:p>
                  </a:txBody>
                  <a:tcPr marL="64294" marR="64294" marT="35719" marB="35719" anchor="ctr">
                    <a:lnL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18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352E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000" b="1" err="1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Piec</a:t>
                      </a:r>
                      <a:r>
                        <a:rPr lang="pt-BR" sz="1000" b="1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 2023:</a:t>
                      </a:r>
                      <a:r>
                        <a:rPr lang="pt-BR" sz="1000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 R$ 284.9 milhões investidos e </a:t>
                      </a:r>
                      <a:r>
                        <a:rPr lang="pt-BR" sz="1000" b="1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94.735</a:t>
                      </a:r>
                      <a:r>
                        <a:rPr lang="pt-BR" sz="1000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 escolas apoiadas (20,5% estaduais e 79,5% municipais). </a:t>
                      </a:r>
                      <a:endParaRPr lang="pt-BR" sz="1000">
                        <a:effectLst/>
                        <a:latin typeface="Raleway Medium"/>
                      </a:endParaRPr>
                    </a:p>
                    <a:p>
                      <a:pPr fontAlgn="base"/>
                      <a:r>
                        <a:rPr lang="pt-BR" sz="1000" b="1" err="1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Piec</a:t>
                      </a:r>
                      <a:r>
                        <a:rPr lang="pt-BR" sz="1000" b="1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 2024</a:t>
                      </a:r>
                      <a:r>
                        <a:rPr lang="pt-BR" sz="1000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 em planejamento, previsão de execução dos recursos ainda no 1º semestre/2024. Suplementação de R$ 100 milhões, totaliza</a:t>
                      </a:r>
                      <a:r>
                        <a:rPr lang="pt-BR" sz="1000" b="0" i="0" u="none" strike="noStrike" cap="none">
                          <a:solidFill>
                            <a:srgbClr val="212121"/>
                          </a:solidFill>
                          <a:effectLst/>
                          <a:latin typeface="Raleway Medium"/>
                          <a:cs typeface="Arial"/>
                          <a:sym typeface="Arial"/>
                        </a:rPr>
                        <a:t>ndo</a:t>
                      </a:r>
                      <a:r>
                        <a:rPr lang="pt-BR" sz="1000" b="1" i="0" u="none" strike="noStrike" cap="none">
                          <a:solidFill>
                            <a:srgbClr val="212121"/>
                          </a:solidFill>
                          <a:effectLst/>
                          <a:latin typeface="Raleway Medium"/>
                          <a:cs typeface="Arial"/>
                        </a:rPr>
                        <a:t> R$ </a:t>
                      </a:r>
                      <a:r>
                        <a:rPr lang="en-US" sz="1000" b="1" i="0" u="none" strike="noStrike" cap="none" noProof="0">
                          <a:solidFill>
                            <a:srgbClr val="212121"/>
                          </a:solidFill>
                          <a:effectLst/>
                          <a:latin typeface="Raleway Medium"/>
                          <a:cs typeface="Arial"/>
                          <a:sym typeface="Arial"/>
                        </a:rPr>
                        <a:t>311.940.352,00</a:t>
                      </a:r>
                      <a:r>
                        <a:rPr lang="en-US" sz="1000" b="1" i="0" u="none" strike="noStrike" cap="none" noProof="0">
                          <a:solidFill>
                            <a:srgbClr val="212121"/>
                          </a:solidFill>
                          <a:effectLst/>
                          <a:latin typeface="Raleway Medium"/>
                          <a:cs typeface="Arial"/>
                        </a:rPr>
                        <a:t>. </a:t>
                      </a:r>
                      <a:endParaRPr lang="en-US" sz="1000" b="1" i="0" u="none" strike="noStrike" cap="none" noProof="0">
                        <a:solidFill>
                          <a:srgbClr val="212121"/>
                        </a:solidFill>
                        <a:effectLst/>
                        <a:latin typeface="Raleway Medium"/>
                        <a:cs typeface="Arial"/>
                        <a:sym typeface="Arial"/>
                      </a:endParaRPr>
                    </a:p>
                  </a:txBody>
                  <a:tcPr marL="64294" marR="64294" marT="35719" marB="35719" anchor="ctr">
                    <a:lnL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18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5078701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algn="ctr" fontAlgn="base"/>
                      <a:r>
                        <a:rPr lang="pt-PT" sz="800" b="1">
                          <a:solidFill>
                            <a:srgbClr val="FFFFFF"/>
                          </a:solidFill>
                          <a:effectLst/>
                          <a:highlight>
                            <a:srgbClr val="FECE2F"/>
                          </a:highlight>
                          <a:latin typeface="Raleway"/>
                        </a:rPr>
                        <a:t>Lei 14.172</a:t>
                      </a:r>
                      <a:endParaRPr lang="pt-PT">
                        <a:effectLst/>
                        <a:highlight>
                          <a:srgbClr val="FECE2F"/>
                        </a:highlight>
                        <a:latin typeface="Raleway"/>
                      </a:endParaRPr>
                    </a:p>
                  </a:txBody>
                  <a:tcPr marL="64294" marR="64294" marT="35719" marB="35719" anchor="ctr">
                    <a:lnL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CE2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PT" sz="1000" b="1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16</a:t>
                      </a:r>
                      <a:r>
                        <a:rPr lang="pt-PT" sz="1000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 planos estaduais aprovados pelo MEC e pelo FNDE. </a:t>
                      </a:r>
                      <a:endParaRPr lang="pt-PT" sz="1000">
                        <a:effectLst/>
                        <a:latin typeface="Raleway Medium"/>
                      </a:endParaRPr>
                    </a:p>
                    <a:p>
                      <a:pPr fontAlgn="base"/>
                      <a:r>
                        <a:rPr lang="pt-PT" sz="1000" b="1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5 </a:t>
                      </a:r>
                      <a:r>
                        <a:rPr lang="pt-PT" sz="1000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planos aguardando análise financeira do FNDE (AP, BA, RS, SP, SE).</a:t>
                      </a:r>
                      <a:endParaRPr lang="pt-PT" sz="1000">
                        <a:effectLst/>
                        <a:latin typeface="Raleway Medium"/>
                      </a:endParaRPr>
                    </a:p>
                    <a:p>
                      <a:pPr fontAlgn="base"/>
                      <a:r>
                        <a:rPr lang="pt-PT" sz="1000" b="1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6</a:t>
                      </a:r>
                      <a:r>
                        <a:rPr lang="pt-PT" sz="1000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 planos estaduais pendentes de validação final do MEC (ES, GO, MT, MG, RJ, RR). </a:t>
                      </a:r>
                      <a:endParaRPr lang="pt-PT" sz="1000">
                        <a:effectLst/>
                        <a:latin typeface="Raleway Medium"/>
                      </a:endParaRPr>
                    </a:p>
                    <a:p>
                      <a:pPr fontAlgn="base"/>
                      <a:r>
                        <a:rPr lang="pt-PT" sz="1000" b="1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24.584</a:t>
                      </a:r>
                      <a:r>
                        <a:rPr lang="pt-PT" sz="1000">
                          <a:solidFill>
                            <a:srgbClr val="212121"/>
                          </a:solidFill>
                          <a:effectLst/>
                          <a:latin typeface="Raleway Medium"/>
                        </a:rPr>
                        <a:t> escolas beneficiadas. </a:t>
                      </a:r>
                      <a:endParaRPr lang="pt-PT" sz="1000">
                        <a:effectLst/>
                        <a:latin typeface="Raleway Medium"/>
                      </a:endParaRPr>
                    </a:p>
                  </a:txBody>
                  <a:tcPr marL="64294" marR="64294" marT="35719" marB="35719" anchor="ctr">
                    <a:lnL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229334"/>
                  </a:ext>
                </a:extLst>
              </a:tr>
            </a:tbl>
          </a:graphicData>
        </a:graphic>
      </p:graphicFrame>
      <p:sp>
        <p:nvSpPr>
          <p:cNvPr id="4" name="CaixaDeTexto 6">
            <a:extLst>
              <a:ext uri="{FF2B5EF4-FFF2-40B4-BE49-F238E27FC236}">
                <a16:creationId xmlns:a16="http://schemas.microsoft.com/office/drawing/2014/main" id="{CFA30FCE-870D-25C3-FF8E-7FC8368D05C2}"/>
              </a:ext>
            </a:extLst>
          </p:cNvPr>
          <p:cNvSpPr txBox="1"/>
          <p:nvPr/>
        </p:nvSpPr>
        <p:spPr>
          <a:xfrm>
            <a:off x="289524" y="168123"/>
            <a:ext cx="3230916" cy="346249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800" b="1">
                <a:solidFill>
                  <a:srgbClr val="0000FF"/>
                </a:solidFill>
                <a:latin typeface="Raleway Black"/>
              </a:rPr>
              <a:t> Atualizações</a:t>
            </a:r>
            <a:endParaRPr lang="pt-PT">
              <a:latin typeface="Raleway Black"/>
            </a:endParaRPr>
          </a:p>
        </p:txBody>
      </p:sp>
    </p:spTree>
    <p:extLst>
      <p:ext uri="{BB962C8B-B14F-4D97-AF65-F5344CB8AC3E}">
        <p14:creationId xmlns:p14="http://schemas.microsoft.com/office/powerpoint/2010/main" val="387774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729AE364-E45F-DD28-647A-56682A0DB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3;p2">
            <a:extLst>
              <a:ext uri="{FF2B5EF4-FFF2-40B4-BE49-F238E27FC236}">
                <a16:creationId xmlns:a16="http://schemas.microsoft.com/office/drawing/2014/main" id="{B7CFBEA9-D087-2E8C-67B5-2D3EE6DA8976}"/>
              </a:ext>
            </a:extLst>
          </p:cNvPr>
          <p:cNvSpPr txBox="1"/>
          <p:nvPr/>
        </p:nvSpPr>
        <p:spPr>
          <a:xfrm>
            <a:off x="211076" y="191636"/>
            <a:ext cx="571479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>
                <a:solidFill>
                  <a:srgbClr val="0000FF"/>
                </a:solidFill>
                <a:latin typeface="Raleway Black"/>
                <a:cs typeface="Arial"/>
              </a:rPr>
              <a:t>Visão geral - Planos estaduais Lei 14.172</a:t>
            </a:r>
          </a:p>
        </p:txBody>
      </p:sp>
      <p:sp>
        <p:nvSpPr>
          <p:cNvPr id="8" name="Google Shape;250;p31">
            <a:extLst>
              <a:ext uri="{FF2B5EF4-FFF2-40B4-BE49-F238E27FC236}">
                <a16:creationId xmlns:a16="http://schemas.microsoft.com/office/drawing/2014/main" id="{B38CFB3F-F240-E1A6-CC65-FF84EB63BEE7}"/>
              </a:ext>
            </a:extLst>
          </p:cNvPr>
          <p:cNvSpPr/>
          <p:nvPr/>
        </p:nvSpPr>
        <p:spPr>
          <a:xfrm>
            <a:off x="531166" y="1363416"/>
            <a:ext cx="1394179" cy="50272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>
                <a:latin typeface="Raleway"/>
              </a:rPr>
              <a:t>Valor Depositado</a:t>
            </a:r>
            <a:endParaRPr lang="pt-BR" sz="1867"/>
          </a:p>
        </p:txBody>
      </p:sp>
      <p:sp>
        <p:nvSpPr>
          <p:cNvPr id="10" name="Google Shape;250;p31">
            <a:extLst>
              <a:ext uri="{FF2B5EF4-FFF2-40B4-BE49-F238E27FC236}">
                <a16:creationId xmlns:a16="http://schemas.microsoft.com/office/drawing/2014/main" id="{95A7A3ED-F9D7-CEE6-4404-98527BFB01CB}"/>
              </a:ext>
            </a:extLst>
          </p:cNvPr>
          <p:cNvSpPr/>
          <p:nvPr/>
        </p:nvSpPr>
        <p:spPr>
          <a:xfrm>
            <a:off x="531166" y="1872946"/>
            <a:ext cx="1394179" cy="50272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>
                <a:latin typeface="Raleway"/>
              </a:rPr>
              <a:t>R$ 3.5 bi</a:t>
            </a:r>
          </a:p>
        </p:txBody>
      </p:sp>
      <p:sp>
        <p:nvSpPr>
          <p:cNvPr id="12" name="Google Shape;250;p31">
            <a:extLst>
              <a:ext uri="{FF2B5EF4-FFF2-40B4-BE49-F238E27FC236}">
                <a16:creationId xmlns:a16="http://schemas.microsoft.com/office/drawing/2014/main" id="{6AD9FD3F-57CD-8D26-A711-CE5C8C97389D}"/>
              </a:ext>
            </a:extLst>
          </p:cNvPr>
          <p:cNvSpPr/>
          <p:nvPr/>
        </p:nvSpPr>
        <p:spPr>
          <a:xfrm>
            <a:off x="2686340" y="1363416"/>
            <a:ext cx="1394179" cy="50272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>
                <a:latin typeface="Raleway"/>
              </a:rPr>
              <a:t>Recursos Executados</a:t>
            </a:r>
            <a:endParaRPr lang="pt-BR" sz="1867"/>
          </a:p>
        </p:txBody>
      </p:sp>
      <p:sp>
        <p:nvSpPr>
          <p:cNvPr id="14" name="Google Shape;250;p31">
            <a:extLst>
              <a:ext uri="{FF2B5EF4-FFF2-40B4-BE49-F238E27FC236}">
                <a16:creationId xmlns:a16="http://schemas.microsoft.com/office/drawing/2014/main" id="{2D825949-FDC8-9032-57D2-6763F3058C2B}"/>
              </a:ext>
            </a:extLst>
          </p:cNvPr>
          <p:cNvSpPr/>
          <p:nvPr/>
        </p:nvSpPr>
        <p:spPr>
          <a:xfrm>
            <a:off x="2686340" y="1872946"/>
            <a:ext cx="1394179" cy="50272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>
                <a:latin typeface="Raleway"/>
              </a:rPr>
              <a:t>R$ 1.3 bi</a:t>
            </a:r>
            <a:endParaRPr lang="pt-BR" sz="1867"/>
          </a:p>
        </p:txBody>
      </p:sp>
      <p:sp>
        <p:nvSpPr>
          <p:cNvPr id="16" name="Google Shape;250;p31">
            <a:extLst>
              <a:ext uri="{FF2B5EF4-FFF2-40B4-BE49-F238E27FC236}">
                <a16:creationId xmlns:a16="http://schemas.microsoft.com/office/drawing/2014/main" id="{60FAB6DD-2837-F29A-A061-76FEB5175C3D}"/>
              </a:ext>
            </a:extLst>
          </p:cNvPr>
          <p:cNvSpPr/>
          <p:nvPr/>
        </p:nvSpPr>
        <p:spPr>
          <a:xfrm>
            <a:off x="4855286" y="1363415"/>
            <a:ext cx="1394179" cy="50272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>
                <a:latin typeface="Raleway"/>
              </a:rPr>
              <a:t>Rendimentos de Aplicação</a:t>
            </a:r>
            <a:endParaRPr lang="pt-BR" sz="1867"/>
          </a:p>
        </p:txBody>
      </p:sp>
      <p:sp>
        <p:nvSpPr>
          <p:cNvPr id="18" name="Google Shape;250;p31">
            <a:extLst>
              <a:ext uri="{FF2B5EF4-FFF2-40B4-BE49-F238E27FC236}">
                <a16:creationId xmlns:a16="http://schemas.microsoft.com/office/drawing/2014/main" id="{CBB871F4-F231-19B6-210D-8AEAE36D902E}"/>
              </a:ext>
            </a:extLst>
          </p:cNvPr>
          <p:cNvSpPr/>
          <p:nvPr/>
        </p:nvSpPr>
        <p:spPr>
          <a:xfrm>
            <a:off x="4855286" y="1872945"/>
            <a:ext cx="1394179" cy="50272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>
                <a:latin typeface="Raleway"/>
              </a:rPr>
              <a:t>R$ 0.5 bi</a:t>
            </a:r>
          </a:p>
        </p:txBody>
      </p:sp>
      <p:sp>
        <p:nvSpPr>
          <p:cNvPr id="20" name="Google Shape;250;p31">
            <a:extLst>
              <a:ext uri="{FF2B5EF4-FFF2-40B4-BE49-F238E27FC236}">
                <a16:creationId xmlns:a16="http://schemas.microsoft.com/office/drawing/2014/main" id="{9D85AE46-6ED9-A839-EB04-3E8281B17F4F}"/>
              </a:ext>
            </a:extLst>
          </p:cNvPr>
          <p:cNvSpPr/>
          <p:nvPr/>
        </p:nvSpPr>
        <p:spPr>
          <a:xfrm>
            <a:off x="7113744" y="1363415"/>
            <a:ext cx="1394179" cy="502724"/>
          </a:xfrm>
          <a:prstGeom prst="rect">
            <a:avLst/>
          </a:prstGeom>
          <a:solidFill>
            <a:srgbClr val="D4F7D4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>
                <a:latin typeface="Raleway"/>
              </a:rPr>
              <a:t>Saldo Disponível</a:t>
            </a:r>
            <a:endParaRPr lang="pt-BR" sz="1867"/>
          </a:p>
        </p:txBody>
      </p:sp>
      <p:sp>
        <p:nvSpPr>
          <p:cNvPr id="22" name="Google Shape;250;p31">
            <a:extLst>
              <a:ext uri="{FF2B5EF4-FFF2-40B4-BE49-F238E27FC236}">
                <a16:creationId xmlns:a16="http://schemas.microsoft.com/office/drawing/2014/main" id="{DE2B4A01-691A-0B97-5043-DC6A8E240862}"/>
              </a:ext>
            </a:extLst>
          </p:cNvPr>
          <p:cNvSpPr/>
          <p:nvPr/>
        </p:nvSpPr>
        <p:spPr>
          <a:xfrm>
            <a:off x="7113744" y="1872945"/>
            <a:ext cx="1394179" cy="50272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>
                <a:latin typeface="Raleway"/>
              </a:rPr>
              <a:t>R$ 2.7 bi</a:t>
            </a:r>
            <a:endParaRPr lang="pt-BR" sz="1867"/>
          </a:p>
        </p:txBody>
      </p:sp>
      <p:sp>
        <p:nvSpPr>
          <p:cNvPr id="24" name="Sinal de Subtração 23">
            <a:extLst>
              <a:ext uri="{FF2B5EF4-FFF2-40B4-BE49-F238E27FC236}">
                <a16:creationId xmlns:a16="http://schemas.microsoft.com/office/drawing/2014/main" id="{52ABD476-D380-2540-3BBA-6FA715768A1B}"/>
              </a:ext>
            </a:extLst>
          </p:cNvPr>
          <p:cNvSpPr/>
          <p:nvPr/>
        </p:nvSpPr>
        <p:spPr>
          <a:xfrm>
            <a:off x="2134248" y="1517544"/>
            <a:ext cx="358048" cy="199681"/>
          </a:xfrm>
          <a:prstGeom prst="mathMinus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67"/>
          </a:p>
        </p:txBody>
      </p:sp>
      <p:sp>
        <p:nvSpPr>
          <p:cNvPr id="26" name="Sinal de Subtração 33">
            <a:extLst>
              <a:ext uri="{FF2B5EF4-FFF2-40B4-BE49-F238E27FC236}">
                <a16:creationId xmlns:a16="http://schemas.microsoft.com/office/drawing/2014/main" id="{CC74095C-CD2B-D52B-E4F8-D0C5E05C1ECC}"/>
              </a:ext>
            </a:extLst>
          </p:cNvPr>
          <p:cNvSpPr/>
          <p:nvPr/>
        </p:nvSpPr>
        <p:spPr>
          <a:xfrm>
            <a:off x="4316964" y="1462459"/>
            <a:ext cx="358048" cy="309850"/>
          </a:xfrm>
          <a:prstGeom prst="mathPlus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67"/>
          </a:p>
        </p:txBody>
      </p:sp>
      <p:sp>
        <p:nvSpPr>
          <p:cNvPr id="28" name="Sinal de Subtração 33">
            <a:extLst>
              <a:ext uri="{FF2B5EF4-FFF2-40B4-BE49-F238E27FC236}">
                <a16:creationId xmlns:a16="http://schemas.microsoft.com/office/drawing/2014/main" id="{D9351A69-D98C-DF07-19C6-6D5D02CBA754}"/>
              </a:ext>
            </a:extLst>
          </p:cNvPr>
          <p:cNvSpPr/>
          <p:nvPr/>
        </p:nvSpPr>
        <p:spPr>
          <a:xfrm>
            <a:off x="6520337" y="1462459"/>
            <a:ext cx="358048" cy="309850"/>
          </a:xfrm>
          <a:prstGeom prst="mathEqual">
            <a:avLst/>
          </a:prstGeom>
          <a:solidFill>
            <a:srgbClr val="D4F7D4"/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67"/>
          </a:p>
        </p:txBody>
      </p:sp>
      <p:sp>
        <p:nvSpPr>
          <p:cNvPr id="30" name="Google Shape;593;p43">
            <a:extLst>
              <a:ext uri="{FF2B5EF4-FFF2-40B4-BE49-F238E27FC236}">
                <a16:creationId xmlns:a16="http://schemas.microsoft.com/office/drawing/2014/main" id="{B2713E7B-AC4B-69C9-A448-04FDF6C617DF}"/>
              </a:ext>
            </a:extLst>
          </p:cNvPr>
          <p:cNvSpPr txBox="1"/>
          <p:nvPr/>
        </p:nvSpPr>
        <p:spPr>
          <a:xfrm>
            <a:off x="3161703" y="739996"/>
            <a:ext cx="2594852" cy="3567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9600"/>
              </a:buClr>
              <a:buSzPts val="2300"/>
            </a:pPr>
            <a:r>
              <a:rPr lang="pt-BR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Recursos Financeiros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32" name="Google Shape;593;p43">
            <a:extLst>
              <a:ext uri="{FF2B5EF4-FFF2-40B4-BE49-F238E27FC236}">
                <a16:creationId xmlns:a16="http://schemas.microsoft.com/office/drawing/2014/main" id="{26298DDC-422A-6D3B-5DC3-677112DA990B}"/>
              </a:ext>
            </a:extLst>
          </p:cNvPr>
          <p:cNvSpPr txBox="1"/>
          <p:nvPr/>
        </p:nvSpPr>
        <p:spPr>
          <a:xfrm>
            <a:off x="3097179" y="2609822"/>
            <a:ext cx="2594852" cy="3567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>
                <a:solidFill>
                  <a:schemeClr val="lt1"/>
                </a:solidFill>
                <a:latin typeface="Raleway"/>
                <a:sym typeface="Raleway"/>
              </a:rPr>
              <a:t>Alocação dos Estados</a:t>
            </a:r>
            <a:endParaRPr lang="pt-BR" sz="1867"/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D0D30545-8CF7-128C-7877-722054A47AD1}"/>
              </a:ext>
            </a:extLst>
          </p:cNvPr>
          <p:cNvGrpSpPr/>
          <p:nvPr/>
        </p:nvGrpSpPr>
        <p:grpSpPr>
          <a:xfrm>
            <a:off x="1224052" y="3378215"/>
            <a:ext cx="1394179" cy="1012254"/>
            <a:chOff x="483239" y="3770631"/>
            <a:chExt cx="1394179" cy="1012254"/>
          </a:xfrm>
        </p:grpSpPr>
        <p:sp>
          <p:nvSpPr>
            <p:cNvPr id="34" name="Google Shape;250;p31">
              <a:extLst>
                <a:ext uri="{FF2B5EF4-FFF2-40B4-BE49-F238E27FC236}">
                  <a16:creationId xmlns:a16="http://schemas.microsoft.com/office/drawing/2014/main" id="{B15D57EC-351E-7492-D4F4-5CEE375CD8E3}"/>
                </a:ext>
              </a:extLst>
            </p:cNvPr>
            <p:cNvSpPr/>
            <p:nvPr/>
          </p:nvSpPr>
          <p:spPr>
            <a:xfrm>
              <a:off x="483239" y="3770631"/>
              <a:ext cx="1394179" cy="50272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5003A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spcFirstLastPara="1" wrap="square" lIns="36000" tIns="36000" rIns="36000" bIns="36000" anchor="ctr" anchorCtr="0">
              <a:noAutofit/>
            </a:bodyPr>
            <a:lstStyle>
              <a:defPPr>
                <a:defRPr lang="pt-B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100" b="1">
                  <a:latin typeface="Raleway"/>
                </a:rPr>
                <a:t>Internet</a:t>
              </a:r>
              <a:endParaRPr lang="pt-BR" sz="1867"/>
            </a:p>
          </p:txBody>
        </p:sp>
        <p:sp>
          <p:nvSpPr>
            <p:cNvPr id="35" name="Google Shape;250;p31">
              <a:extLst>
                <a:ext uri="{FF2B5EF4-FFF2-40B4-BE49-F238E27FC236}">
                  <a16:creationId xmlns:a16="http://schemas.microsoft.com/office/drawing/2014/main" id="{8FEBB95A-21A3-F9FE-C146-2F2493D4BB75}"/>
                </a:ext>
              </a:extLst>
            </p:cNvPr>
            <p:cNvSpPr/>
            <p:nvPr/>
          </p:nvSpPr>
          <p:spPr>
            <a:xfrm>
              <a:off x="483239" y="4280161"/>
              <a:ext cx="1394179" cy="50272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000" tIns="36000" rIns="36000" bIns="36000" anchor="ctr" anchorCtr="0">
              <a:noAutofit/>
            </a:bodyPr>
            <a:lstStyle>
              <a:defPPr>
                <a:defRPr lang="pt-B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100">
                  <a:latin typeface="Raleway"/>
                </a:rPr>
                <a:t>R$ 849 mm</a:t>
              </a:r>
            </a:p>
          </p:txBody>
        </p: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9CB50014-EF1B-A00F-0F52-6B59BC56A542}"/>
              </a:ext>
            </a:extLst>
          </p:cNvPr>
          <p:cNvGrpSpPr/>
          <p:nvPr/>
        </p:nvGrpSpPr>
        <p:grpSpPr>
          <a:xfrm>
            <a:off x="2917895" y="3378215"/>
            <a:ext cx="1394179" cy="1012254"/>
            <a:chOff x="483239" y="3770631"/>
            <a:chExt cx="1394179" cy="1012254"/>
          </a:xfrm>
        </p:grpSpPr>
        <p:sp>
          <p:nvSpPr>
            <p:cNvPr id="38" name="Google Shape;250;p31">
              <a:extLst>
                <a:ext uri="{FF2B5EF4-FFF2-40B4-BE49-F238E27FC236}">
                  <a16:creationId xmlns:a16="http://schemas.microsoft.com/office/drawing/2014/main" id="{5CED8DDE-92FF-5A4F-707D-238435B6288F}"/>
                </a:ext>
              </a:extLst>
            </p:cNvPr>
            <p:cNvSpPr/>
            <p:nvPr/>
          </p:nvSpPr>
          <p:spPr>
            <a:xfrm>
              <a:off x="483239" y="3770631"/>
              <a:ext cx="1394179" cy="50272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5003A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spcFirstLastPara="1" wrap="square" lIns="36000" tIns="36000" rIns="36000" bIns="36000" anchor="ctr" anchorCtr="0">
              <a:noAutofit/>
            </a:bodyPr>
            <a:lstStyle>
              <a:defPPr>
                <a:defRPr lang="pt-B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100" b="1">
                  <a:latin typeface="Raleway"/>
                </a:rPr>
                <a:t>Wi-Fi</a:t>
              </a:r>
              <a:endParaRPr lang="pt-BR" sz="1867"/>
            </a:p>
          </p:txBody>
        </p:sp>
        <p:sp>
          <p:nvSpPr>
            <p:cNvPr id="39" name="Google Shape;250;p31">
              <a:extLst>
                <a:ext uri="{FF2B5EF4-FFF2-40B4-BE49-F238E27FC236}">
                  <a16:creationId xmlns:a16="http://schemas.microsoft.com/office/drawing/2014/main" id="{452E5BA4-C19D-CEE7-D3C4-CD74FA99BA7C}"/>
                </a:ext>
              </a:extLst>
            </p:cNvPr>
            <p:cNvSpPr/>
            <p:nvPr/>
          </p:nvSpPr>
          <p:spPr>
            <a:xfrm>
              <a:off x="483239" y="4280161"/>
              <a:ext cx="1394179" cy="50272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000" tIns="36000" rIns="36000" bIns="36000" anchor="ctr" anchorCtr="0">
              <a:noAutofit/>
            </a:bodyPr>
            <a:lstStyle>
              <a:defPPr>
                <a:defRPr lang="pt-B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100">
                  <a:latin typeface="Raleway"/>
                </a:rPr>
                <a:t>R$ 789 mm</a:t>
              </a:r>
            </a:p>
          </p:txBody>
        </p:sp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AAF3D168-8ACE-2419-4333-2D61EF72FD76}"/>
              </a:ext>
            </a:extLst>
          </p:cNvPr>
          <p:cNvGrpSpPr/>
          <p:nvPr/>
        </p:nvGrpSpPr>
        <p:grpSpPr>
          <a:xfrm>
            <a:off x="4611738" y="3378215"/>
            <a:ext cx="1394179" cy="1012254"/>
            <a:chOff x="483239" y="3770631"/>
            <a:chExt cx="1394179" cy="1012254"/>
          </a:xfrm>
        </p:grpSpPr>
        <p:sp>
          <p:nvSpPr>
            <p:cNvPr id="42" name="Google Shape;250;p31">
              <a:extLst>
                <a:ext uri="{FF2B5EF4-FFF2-40B4-BE49-F238E27FC236}">
                  <a16:creationId xmlns:a16="http://schemas.microsoft.com/office/drawing/2014/main" id="{772F2062-05CE-9EC2-761C-7197A98D6223}"/>
                </a:ext>
              </a:extLst>
            </p:cNvPr>
            <p:cNvSpPr/>
            <p:nvPr/>
          </p:nvSpPr>
          <p:spPr>
            <a:xfrm>
              <a:off x="483239" y="3770631"/>
              <a:ext cx="1394179" cy="50272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5003A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spcFirstLastPara="1" wrap="square" lIns="36000" tIns="36000" rIns="36000" bIns="36000" anchor="ctr" anchorCtr="0">
              <a:noAutofit/>
            </a:bodyPr>
            <a:lstStyle>
              <a:defPPr>
                <a:defRPr lang="pt-B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100" b="1">
                  <a:latin typeface="Raleway"/>
                </a:rPr>
                <a:t>Dispositivos</a:t>
              </a:r>
              <a:endParaRPr lang="pt-BR" sz="1867"/>
            </a:p>
          </p:txBody>
        </p:sp>
        <p:sp>
          <p:nvSpPr>
            <p:cNvPr id="43" name="Google Shape;250;p31">
              <a:extLst>
                <a:ext uri="{FF2B5EF4-FFF2-40B4-BE49-F238E27FC236}">
                  <a16:creationId xmlns:a16="http://schemas.microsoft.com/office/drawing/2014/main" id="{5A40F24F-B322-04F8-FD76-F8C587F8B786}"/>
                </a:ext>
              </a:extLst>
            </p:cNvPr>
            <p:cNvSpPr/>
            <p:nvPr/>
          </p:nvSpPr>
          <p:spPr>
            <a:xfrm>
              <a:off x="483239" y="4280161"/>
              <a:ext cx="1394179" cy="50272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000" tIns="36000" rIns="36000" bIns="36000" anchor="ctr" anchorCtr="0">
              <a:noAutofit/>
            </a:bodyPr>
            <a:lstStyle>
              <a:defPPr>
                <a:defRPr lang="pt-B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100">
                  <a:latin typeface="Raleway"/>
                </a:rPr>
                <a:t>R$ 1.1 bi</a:t>
              </a:r>
            </a:p>
          </p:txBody>
        </p: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80A341C2-27D9-9952-B8FF-AA65A5C982B1}"/>
              </a:ext>
            </a:extLst>
          </p:cNvPr>
          <p:cNvGrpSpPr/>
          <p:nvPr/>
        </p:nvGrpSpPr>
        <p:grpSpPr>
          <a:xfrm>
            <a:off x="6305581" y="3378215"/>
            <a:ext cx="1394179" cy="1012254"/>
            <a:chOff x="483239" y="3770631"/>
            <a:chExt cx="1394179" cy="1012254"/>
          </a:xfrm>
        </p:grpSpPr>
        <p:sp>
          <p:nvSpPr>
            <p:cNvPr id="46" name="Google Shape;250;p31">
              <a:extLst>
                <a:ext uri="{FF2B5EF4-FFF2-40B4-BE49-F238E27FC236}">
                  <a16:creationId xmlns:a16="http://schemas.microsoft.com/office/drawing/2014/main" id="{C83BA560-4794-C897-06B0-C294C4ACF896}"/>
                </a:ext>
              </a:extLst>
            </p:cNvPr>
            <p:cNvSpPr/>
            <p:nvPr/>
          </p:nvSpPr>
          <p:spPr>
            <a:xfrm>
              <a:off x="483239" y="3770631"/>
              <a:ext cx="1394179" cy="50272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5003A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spcFirstLastPara="1" wrap="square" lIns="36000" tIns="36000" rIns="36000" bIns="36000" anchor="ctr" anchorCtr="0">
              <a:noAutofit/>
            </a:bodyPr>
            <a:lstStyle>
              <a:defPPr>
                <a:defRPr lang="pt-B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100" b="1">
                  <a:latin typeface="Raleway"/>
                </a:rPr>
                <a:t>Tablet/Chip</a:t>
              </a:r>
              <a:endParaRPr lang="pt-BR" sz="1867"/>
            </a:p>
          </p:txBody>
        </p:sp>
        <p:sp>
          <p:nvSpPr>
            <p:cNvPr id="47" name="Google Shape;250;p31">
              <a:extLst>
                <a:ext uri="{FF2B5EF4-FFF2-40B4-BE49-F238E27FC236}">
                  <a16:creationId xmlns:a16="http://schemas.microsoft.com/office/drawing/2014/main" id="{55D46640-3B92-7CE1-FF5E-2B1314597CCC}"/>
                </a:ext>
              </a:extLst>
            </p:cNvPr>
            <p:cNvSpPr/>
            <p:nvPr/>
          </p:nvSpPr>
          <p:spPr>
            <a:xfrm>
              <a:off x="483239" y="4280161"/>
              <a:ext cx="1394179" cy="50272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000" tIns="36000" rIns="36000" bIns="36000" anchor="ctr" anchorCtr="0">
              <a:noAutofit/>
            </a:bodyPr>
            <a:lstStyle>
              <a:defPPr>
                <a:defRPr lang="pt-B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100">
                  <a:latin typeface="Raleway"/>
                </a:rPr>
                <a:t>R$ 1.4 bi</a:t>
              </a:r>
            </a:p>
          </p:txBody>
        </p:sp>
      </p:grpSp>
      <p:sp>
        <p:nvSpPr>
          <p:cNvPr id="50" name="Google Shape;207;p30">
            <a:extLst>
              <a:ext uri="{FF2B5EF4-FFF2-40B4-BE49-F238E27FC236}">
                <a16:creationId xmlns:a16="http://schemas.microsoft.com/office/drawing/2014/main" id="{63BE7C8C-992A-89DB-6076-E46CBF1400FA}"/>
              </a:ext>
            </a:extLst>
          </p:cNvPr>
          <p:cNvSpPr txBox="1"/>
          <p:nvPr/>
        </p:nvSpPr>
        <p:spPr>
          <a:xfrm>
            <a:off x="2909588" y="2972294"/>
            <a:ext cx="2971800" cy="215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800">
                <a:latin typeface="Raleway"/>
              </a:rPr>
              <a:t>dos ~4 bi</a:t>
            </a:r>
          </a:p>
        </p:txBody>
      </p:sp>
      <p:sp>
        <p:nvSpPr>
          <p:cNvPr id="52" name="Google Shape;250;p31">
            <a:extLst>
              <a:ext uri="{FF2B5EF4-FFF2-40B4-BE49-F238E27FC236}">
                <a16:creationId xmlns:a16="http://schemas.microsoft.com/office/drawing/2014/main" id="{1FFBFAA8-1ED6-A03A-A871-49E653B79425}"/>
              </a:ext>
            </a:extLst>
          </p:cNvPr>
          <p:cNvSpPr/>
          <p:nvPr/>
        </p:nvSpPr>
        <p:spPr>
          <a:xfrm>
            <a:off x="96153" y="4527653"/>
            <a:ext cx="7238226" cy="23541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>
                <a:latin typeface="Raleway"/>
              </a:rPr>
              <a:t>Link para planilha com os valores por estado: </a:t>
            </a:r>
            <a:r>
              <a:rPr lang="pt-BR" sz="1100" b="1">
                <a:hlinkClick r:id="rId4"/>
              </a:rPr>
              <a:t>Lei 14.172 | Planos de Ação</a:t>
            </a:r>
            <a:endParaRPr lang="pt-BR" sz="1867" b="1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054594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36">
            <a:extLst>
              <a:ext uri="{FF2B5EF4-FFF2-40B4-BE49-F238E27FC236}">
                <a16:creationId xmlns:a16="http://schemas.microsoft.com/office/drawing/2014/main" id="{735A6CBD-EF01-1F64-3AFD-F6F7F49F43A8}"/>
              </a:ext>
            </a:extLst>
          </p:cNvPr>
          <p:cNvSpPr txBox="1"/>
          <p:nvPr/>
        </p:nvSpPr>
        <p:spPr>
          <a:xfrm>
            <a:off x="217811" y="60574"/>
            <a:ext cx="6877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buClr>
                <a:prstClr val="black"/>
              </a:buClr>
              <a:buSzPts val="1100"/>
            </a:pPr>
            <a:r>
              <a:rPr lang="pt-BR" sz="1800" b="1">
                <a:solidFill>
                  <a:srgbClr val="0000FF"/>
                </a:solidFill>
                <a:latin typeface="Raleway Black"/>
              </a:rPr>
              <a:t>Investimentos previstos* por região </a:t>
            </a:r>
            <a:endParaRPr lang="pt-BR" sz="1800" b="1">
              <a:solidFill>
                <a:srgbClr val="0000FF"/>
              </a:solidFill>
              <a:latin typeface="Raleway Black"/>
              <a:sym typeface="Raleway"/>
            </a:endParaRP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7CA40A5-E9E3-0583-A497-4FEECCA87A1D}"/>
              </a:ext>
            </a:extLst>
          </p:cNvPr>
          <p:cNvGrpSpPr/>
          <p:nvPr/>
        </p:nvGrpSpPr>
        <p:grpSpPr>
          <a:xfrm>
            <a:off x="1699737" y="545068"/>
            <a:ext cx="7283766" cy="852223"/>
            <a:chOff x="297833" y="977270"/>
            <a:chExt cx="7740966" cy="997003"/>
          </a:xfrm>
        </p:grpSpPr>
        <p:sp>
          <p:nvSpPr>
            <p:cNvPr id="4" name="Google Shape;593;p43">
              <a:extLst>
                <a:ext uri="{FF2B5EF4-FFF2-40B4-BE49-F238E27FC236}">
                  <a16:creationId xmlns:a16="http://schemas.microsoft.com/office/drawing/2014/main" id="{D31C88A2-1A3F-6803-6AC8-4762C5CB1C79}"/>
                </a:ext>
              </a:extLst>
            </p:cNvPr>
            <p:cNvSpPr txBox="1"/>
            <p:nvPr/>
          </p:nvSpPr>
          <p:spPr>
            <a:xfrm>
              <a:off x="297833" y="977274"/>
              <a:ext cx="1297427" cy="99699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36000" tIns="0" rIns="36000" bIns="0" anchor="ctr" anchorCtr="0">
              <a:noAutofit/>
            </a:bodyPr>
            <a:lstStyle/>
            <a:p>
              <a:pPr algn="ctr"/>
              <a:r>
                <a:rPr lang="pt-BR" sz="1100" b="1">
                  <a:solidFill>
                    <a:schemeClr val="lt1"/>
                  </a:solidFill>
                  <a:latin typeface="Raleway"/>
                  <a:sym typeface="Raleway"/>
                </a:rPr>
                <a:t>R$ 583.415.239</a:t>
              </a:r>
              <a:endParaRPr lang="pt-BR"/>
            </a:p>
          </p:txBody>
        </p:sp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4EB56D13-187D-0712-00DD-DBFDB6E8E389}"/>
                </a:ext>
              </a:extLst>
            </p:cNvPr>
            <p:cNvGrpSpPr/>
            <p:nvPr/>
          </p:nvGrpSpPr>
          <p:grpSpPr>
            <a:xfrm>
              <a:off x="1993380" y="982087"/>
              <a:ext cx="985451" cy="992185"/>
              <a:chOff x="483239" y="3770631"/>
              <a:chExt cx="1394179" cy="1012254"/>
            </a:xfrm>
          </p:grpSpPr>
          <p:sp>
            <p:nvSpPr>
              <p:cNvPr id="6" name="Google Shape;250;p31">
                <a:extLst>
                  <a:ext uri="{FF2B5EF4-FFF2-40B4-BE49-F238E27FC236}">
                    <a16:creationId xmlns:a16="http://schemas.microsoft.com/office/drawing/2014/main" id="{827DA744-8861-19FA-5E16-8A684A69BA75}"/>
                  </a:ext>
                </a:extLst>
              </p:cNvPr>
              <p:cNvSpPr/>
              <p:nvPr/>
            </p:nvSpPr>
            <p:spPr>
              <a:xfrm>
                <a:off x="483239" y="377063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5003A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 b="1">
                    <a:latin typeface="Raleway"/>
                  </a:rPr>
                  <a:t>Internet</a:t>
                </a:r>
                <a:endParaRPr lang="pt-BR" sz="1100"/>
              </a:p>
            </p:txBody>
          </p:sp>
          <p:sp>
            <p:nvSpPr>
              <p:cNvPr id="7" name="Google Shape;250;p31">
                <a:extLst>
                  <a:ext uri="{FF2B5EF4-FFF2-40B4-BE49-F238E27FC236}">
                    <a16:creationId xmlns:a16="http://schemas.microsoft.com/office/drawing/2014/main" id="{9F49CC0D-8326-63C0-B8F6-738AB7293108}"/>
                  </a:ext>
                </a:extLst>
              </p:cNvPr>
              <p:cNvSpPr/>
              <p:nvPr/>
            </p:nvSpPr>
            <p:spPr>
              <a:xfrm>
                <a:off x="483239" y="428016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>
                    <a:latin typeface="Raleway"/>
                  </a:rPr>
                  <a:t>48%</a:t>
                </a:r>
              </a:p>
              <a:p>
                <a:pPr algn="ctr"/>
                <a:r>
                  <a:rPr lang="pt-BR" sz="1000">
                    <a:latin typeface="Raleway"/>
                  </a:rPr>
                  <a:t>(4.203 escolas)</a:t>
                </a:r>
              </a:p>
            </p:txBody>
          </p:sp>
        </p:grp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E5F337A7-2E8C-3F0B-D868-18F8AFB3C20E}"/>
                </a:ext>
              </a:extLst>
            </p:cNvPr>
            <p:cNvGrpSpPr/>
            <p:nvPr/>
          </p:nvGrpSpPr>
          <p:grpSpPr>
            <a:xfrm>
              <a:off x="3245334" y="977274"/>
              <a:ext cx="985451" cy="996999"/>
              <a:chOff x="483239" y="3770632"/>
              <a:chExt cx="1394179" cy="1012249"/>
            </a:xfrm>
          </p:grpSpPr>
          <p:sp>
            <p:nvSpPr>
              <p:cNvPr id="9" name="Google Shape;250;p31">
                <a:extLst>
                  <a:ext uri="{FF2B5EF4-FFF2-40B4-BE49-F238E27FC236}">
                    <a16:creationId xmlns:a16="http://schemas.microsoft.com/office/drawing/2014/main" id="{BAB2C1F5-CC70-A76D-2020-1BF4DC3B0EA5}"/>
                  </a:ext>
                </a:extLst>
              </p:cNvPr>
              <p:cNvSpPr/>
              <p:nvPr/>
            </p:nvSpPr>
            <p:spPr>
              <a:xfrm>
                <a:off x="483239" y="3770632"/>
                <a:ext cx="1394179" cy="502723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5003A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 b="1">
                    <a:latin typeface="Raleway"/>
                  </a:rPr>
                  <a:t>Wi-Fi</a:t>
                </a:r>
                <a:endParaRPr lang="pt-BR" sz="1100"/>
              </a:p>
            </p:txBody>
          </p:sp>
          <p:sp>
            <p:nvSpPr>
              <p:cNvPr id="10" name="Google Shape;250;p31">
                <a:extLst>
                  <a:ext uri="{FF2B5EF4-FFF2-40B4-BE49-F238E27FC236}">
                    <a16:creationId xmlns:a16="http://schemas.microsoft.com/office/drawing/2014/main" id="{52EC2451-46D6-E5CD-E0A4-DC4D9238D2AD}"/>
                  </a:ext>
                </a:extLst>
              </p:cNvPr>
              <p:cNvSpPr/>
              <p:nvPr/>
            </p:nvSpPr>
            <p:spPr>
              <a:xfrm>
                <a:off x="483239" y="4280158"/>
                <a:ext cx="1394179" cy="502723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>
                    <a:latin typeface="Raleway"/>
                  </a:rPr>
                  <a:t>9%</a:t>
                </a:r>
              </a:p>
              <a:p>
                <a:pPr algn="ctr"/>
                <a:r>
                  <a:rPr lang="pt-BR" sz="1000">
                    <a:latin typeface="Raleway"/>
                  </a:rPr>
                  <a:t>(2.429 escolas)</a:t>
                </a:r>
              </a:p>
            </p:txBody>
          </p:sp>
        </p:grp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3E3B9A6F-DDD6-E2B1-2786-3CC26E34E7E9}"/>
                </a:ext>
              </a:extLst>
            </p:cNvPr>
            <p:cNvGrpSpPr/>
            <p:nvPr/>
          </p:nvGrpSpPr>
          <p:grpSpPr>
            <a:xfrm>
              <a:off x="4497288" y="982084"/>
              <a:ext cx="1037603" cy="992183"/>
              <a:chOff x="483239" y="3770631"/>
              <a:chExt cx="1394179" cy="1012254"/>
            </a:xfrm>
          </p:grpSpPr>
          <p:sp>
            <p:nvSpPr>
              <p:cNvPr id="12" name="Google Shape;250;p31">
                <a:extLst>
                  <a:ext uri="{FF2B5EF4-FFF2-40B4-BE49-F238E27FC236}">
                    <a16:creationId xmlns:a16="http://schemas.microsoft.com/office/drawing/2014/main" id="{D249107C-1851-0589-A356-E191C7BB81D3}"/>
                  </a:ext>
                </a:extLst>
              </p:cNvPr>
              <p:cNvSpPr/>
              <p:nvPr/>
            </p:nvSpPr>
            <p:spPr>
              <a:xfrm>
                <a:off x="483239" y="377063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5003A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 b="1">
                    <a:latin typeface="Raleway"/>
                  </a:rPr>
                  <a:t>Computadores</a:t>
                </a:r>
                <a:endParaRPr lang="pt-BR" sz="1100"/>
              </a:p>
            </p:txBody>
          </p:sp>
          <p:sp>
            <p:nvSpPr>
              <p:cNvPr id="13" name="Google Shape;250;p31">
                <a:extLst>
                  <a:ext uri="{FF2B5EF4-FFF2-40B4-BE49-F238E27FC236}">
                    <a16:creationId xmlns:a16="http://schemas.microsoft.com/office/drawing/2014/main" id="{8E8BAA27-74F8-2C3D-EA83-021C91A23EEF}"/>
                  </a:ext>
                </a:extLst>
              </p:cNvPr>
              <p:cNvSpPr/>
              <p:nvPr/>
            </p:nvSpPr>
            <p:spPr>
              <a:xfrm>
                <a:off x="483239" y="428016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>
                    <a:latin typeface="Raleway"/>
                  </a:rPr>
                  <a:t>29%</a:t>
                </a:r>
              </a:p>
              <a:p>
                <a:pPr algn="ctr"/>
                <a:r>
                  <a:rPr lang="pt-BR" sz="1000">
                    <a:latin typeface="Raleway"/>
                  </a:rPr>
                  <a:t>(3.499 escolas)</a:t>
                </a:r>
              </a:p>
            </p:txBody>
          </p:sp>
        </p:grp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214C62B4-B3C8-CE04-A861-928A6BFBFD96}"/>
                </a:ext>
              </a:extLst>
            </p:cNvPr>
            <p:cNvGrpSpPr/>
            <p:nvPr/>
          </p:nvGrpSpPr>
          <p:grpSpPr>
            <a:xfrm>
              <a:off x="7001196" y="980404"/>
              <a:ext cx="1037603" cy="993868"/>
              <a:chOff x="483239" y="3770631"/>
              <a:chExt cx="1394179" cy="1012254"/>
            </a:xfrm>
          </p:grpSpPr>
          <p:sp>
            <p:nvSpPr>
              <p:cNvPr id="15" name="Google Shape;250;p31">
                <a:extLst>
                  <a:ext uri="{FF2B5EF4-FFF2-40B4-BE49-F238E27FC236}">
                    <a16:creationId xmlns:a16="http://schemas.microsoft.com/office/drawing/2014/main" id="{CE157CBD-E970-0ED4-89EE-081652626CF2}"/>
                  </a:ext>
                </a:extLst>
              </p:cNvPr>
              <p:cNvSpPr/>
              <p:nvPr/>
            </p:nvSpPr>
            <p:spPr>
              <a:xfrm>
                <a:off x="483239" y="377063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5003A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 b="1">
                    <a:latin typeface="Raleway"/>
                  </a:rPr>
                  <a:t>Carrinho/Infra</a:t>
                </a:r>
                <a:endParaRPr lang="pt-BR" sz="1100"/>
              </a:p>
            </p:txBody>
          </p:sp>
          <p:sp>
            <p:nvSpPr>
              <p:cNvPr id="16" name="Google Shape;250;p31">
                <a:extLst>
                  <a:ext uri="{FF2B5EF4-FFF2-40B4-BE49-F238E27FC236}">
                    <a16:creationId xmlns:a16="http://schemas.microsoft.com/office/drawing/2014/main" id="{2380840E-E715-1400-C35D-68FA64DD33AC}"/>
                  </a:ext>
                </a:extLst>
              </p:cNvPr>
              <p:cNvSpPr/>
              <p:nvPr/>
            </p:nvSpPr>
            <p:spPr>
              <a:xfrm>
                <a:off x="483239" y="428016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>
                    <a:latin typeface="Raleway"/>
                  </a:rPr>
                  <a:t>1,1%</a:t>
                </a:r>
              </a:p>
            </p:txBody>
          </p:sp>
        </p:grpSp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F85B4D57-6930-DE7C-DBBD-E6E1877CBEC5}"/>
                </a:ext>
              </a:extLst>
            </p:cNvPr>
            <p:cNvGrpSpPr/>
            <p:nvPr/>
          </p:nvGrpSpPr>
          <p:grpSpPr>
            <a:xfrm>
              <a:off x="5749242" y="977270"/>
              <a:ext cx="1037603" cy="996997"/>
              <a:chOff x="483239" y="3770631"/>
              <a:chExt cx="1394179" cy="1012254"/>
            </a:xfrm>
          </p:grpSpPr>
          <p:sp>
            <p:nvSpPr>
              <p:cNvPr id="21" name="Google Shape;250;p31">
                <a:extLst>
                  <a:ext uri="{FF2B5EF4-FFF2-40B4-BE49-F238E27FC236}">
                    <a16:creationId xmlns:a16="http://schemas.microsoft.com/office/drawing/2014/main" id="{E3D668E9-08BE-2C3E-84ED-BF275CACAC85}"/>
                  </a:ext>
                </a:extLst>
              </p:cNvPr>
              <p:cNvSpPr/>
              <p:nvPr/>
            </p:nvSpPr>
            <p:spPr>
              <a:xfrm>
                <a:off x="483239" y="377063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5003A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 b="1">
                    <a:latin typeface="Raleway"/>
                  </a:rPr>
                  <a:t>Tablet e Chip</a:t>
                </a:r>
                <a:endParaRPr lang="pt-BR" sz="1100"/>
              </a:p>
            </p:txBody>
          </p:sp>
          <p:sp>
            <p:nvSpPr>
              <p:cNvPr id="22" name="Google Shape;250;p31">
                <a:extLst>
                  <a:ext uri="{FF2B5EF4-FFF2-40B4-BE49-F238E27FC236}">
                    <a16:creationId xmlns:a16="http://schemas.microsoft.com/office/drawing/2014/main" id="{9C3068F7-709A-1963-84E3-3D7596453E49}"/>
                  </a:ext>
                </a:extLst>
              </p:cNvPr>
              <p:cNvSpPr/>
              <p:nvPr/>
            </p:nvSpPr>
            <p:spPr>
              <a:xfrm>
                <a:off x="483239" y="428016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>
                    <a:latin typeface="Raleway"/>
                  </a:rPr>
                  <a:t>13%</a:t>
                </a:r>
              </a:p>
            </p:txBody>
          </p:sp>
        </p:grpSp>
      </p:grpSp>
      <p:sp>
        <p:nvSpPr>
          <p:cNvPr id="24" name="Google Shape;208;p36">
            <a:extLst>
              <a:ext uri="{FF2B5EF4-FFF2-40B4-BE49-F238E27FC236}">
                <a16:creationId xmlns:a16="http://schemas.microsoft.com/office/drawing/2014/main" id="{8BFC6BAD-32F9-8B89-3053-C7DD176E9AB3}"/>
              </a:ext>
            </a:extLst>
          </p:cNvPr>
          <p:cNvSpPr txBox="1"/>
          <p:nvPr/>
        </p:nvSpPr>
        <p:spPr>
          <a:xfrm>
            <a:off x="217811" y="1660774"/>
            <a:ext cx="14295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buClr>
                <a:prstClr val="black"/>
              </a:buClr>
              <a:buSzPts val="1100"/>
            </a:pPr>
            <a:r>
              <a:rPr lang="pt-BR" sz="1600" b="1">
                <a:latin typeface="Raleway Black"/>
                <a:sym typeface="Raleway Black"/>
              </a:rPr>
              <a:t>NORDESTE</a:t>
            </a:r>
            <a:endParaRPr lang="pt-BR" sz="1600" b="1">
              <a:latin typeface="Raleway Black"/>
              <a:sym typeface="Raleway"/>
            </a:endParaRPr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904A99BF-7D74-352B-2FA4-B6BB686AF36F}"/>
              </a:ext>
            </a:extLst>
          </p:cNvPr>
          <p:cNvGrpSpPr/>
          <p:nvPr/>
        </p:nvGrpSpPr>
        <p:grpSpPr>
          <a:xfrm>
            <a:off x="1699734" y="1467793"/>
            <a:ext cx="7283766" cy="848525"/>
            <a:chOff x="297833" y="977270"/>
            <a:chExt cx="7740966" cy="1039025"/>
          </a:xfrm>
        </p:grpSpPr>
        <p:sp>
          <p:nvSpPr>
            <p:cNvPr id="26" name="Google Shape;593;p43">
              <a:extLst>
                <a:ext uri="{FF2B5EF4-FFF2-40B4-BE49-F238E27FC236}">
                  <a16:creationId xmlns:a16="http://schemas.microsoft.com/office/drawing/2014/main" id="{FE2B696C-A6A4-77E0-BCFF-9315154D5117}"/>
                </a:ext>
              </a:extLst>
            </p:cNvPr>
            <p:cNvSpPr txBox="1"/>
            <p:nvPr/>
          </p:nvSpPr>
          <p:spPr>
            <a:xfrm>
              <a:off x="297833" y="977274"/>
              <a:ext cx="1297427" cy="99699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36000" tIns="0" rIns="36000" bIns="0" anchor="ctr" anchorCtr="0">
              <a:noAutofit/>
            </a:bodyPr>
            <a:lstStyle/>
            <a:p>
              <a:pPr algn="ctr"/>
              <a:r>
                <a:rPr lang="pt-BR" sz="1100" b="1">
                  <a:solidFill>
                    <a:schemeClr val="lt1"/>
                  </a:solidFill>
                  <a:latin typeface="Raleway"/>
                  <a:sym typeface="Raleway"/>
                </a:rPr>
                <a:t>R$ 1.608.200.202</a:t>
              </a:r>
              <a:endParaRPr lang="pt-BR"/>
            </a:p>
          </p:txBody>
        </p:sp>
        <p:grpSp>
          <p:nvGrpSpPr>
            <p:cNvPr id="27" name="Agrupar 26">
              <a:extLst>
                <a:ext uri="{FF2B5EF4-FFF2-40B4-BE49-F238E27FC236}">
                  <a16:creationId xmlns:a16="http://schemas.microsoft.com/office/drawing/2014/main" id="{46164720-7FAD-669B-33CD-3723AD4AA5F7}"/>
                </a:ext>
              </a:extLst>
            </p:cNvPr>
            <p:cNvGrpSpPr/>
            <p:nvPr/>
          </p:nvGrpSpPr>
          <p:grpSpPr>
            <a:xfrm>
              <a:off x="1993380" y="982087"/>
              <a:ext cx="985451" cy="992185"/>
              <a:chOff x="483239" y="3770631"/>
              <a:chExt cx="1394179" cy="1012254"/>
            </a:xfrm>
          </p:grpSpPr>
          <p:sp>
            <p:nvSpPr>
              <p:cNvPr id="40" name="Google Shape;250;p31">
                <a:extLst>
                  <a:ext uri="{FF2B5EF4-FFF2-40B4-BE49-F238E27FC236}">
                    <a16:creationId xmlns:a16="http://schemas.microsoft.com/office/drawing/2014/main" id="{31573E09-3493-5E67-3F70-E6C92A034412}"/>
                  </a:ext>
                </a:extLst>
              </p:cNvPr>
              <p:cNvSpPr/>
              <p:nvPr/>
            </p:nvSpPr>
            <p:spPr>
              <a:xfrm>
                <a:off x="483239" y="377063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5003A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 b="1">
                    <a:latin typeface="Raleway"/>
                  </a:rPr>
                  <a:t>Internet</a:t>
                </a:r>
                <a:endParaRPr lang="pt-BR" sz="1100"/>
              </a:p>
            </p:txBody>
          </p:sp>
          <p:sp>
            <p:nvSpPr>
              <p:cNvPr id="41" name="Google Shape;250;p31">
                <a:extLst>
                  <a:ext uri="{FF2B5EF4-FFF2-40B4-BE49-F238E27FC236}">
                    <a16:creationId xmlns:a16="http://schemas.microsoft.com/office/drawing/2014/main" id="{4806B9CB-227A-4A72-10B3-4322EE6E3B7E}"/>
                  </a:ext>
                </a:extLst>
              </p:cNvPr>
              <p:cNvSpPr/>
              <p:nvPr/>
            </p:nvSpPr>
            <p:spPr>
              <a:xfrm>
                <a:off x="483239" y="428016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>
                    <a:latin typeface="Raleway"/>
                  </a:rPr>
                  <a:t>28%</a:t>
                </a:r>
              </a:p>
              <a:p>
                <a:pPr algn="ctr"/>
                <a:r>
                  <a:rPr lang="pt-BR" sz="1000">
                    <a:latin typeface="Raleway"/>
                  </a:rPr>
                  <a:t>(4.786 escolas)</a:t>
                </a:r>
              </a:p>
            </p:txBody>
          </p:sp>
        </p:grp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42A33D7B-E7C5-893F-F095-89931BCBDFB3}"/>
                </a:ext>
              </a:extLst>
            </p:cNvPr>
            <p:cNvGrpSpPr/>
            <p:nvPr/>
          </p:nvGrpSpPr>
          <p:grpSpPr>
            <a:xfrm>
              <a:off x="3245334" y="977274"/>
              <a:ext cx="985451" cy="996999"/>
              <a:chOff x="483239" y="3770632"/>
              <a:chExt cx="1394179" cy="1012249"/>
            </a:xfrm>
          </p:grpSpPr>
          <p:sp>
            <p:nvSpPr>
              <p:cNvPr id="38" name="Google Shape;250;p31">
                <a:extLst>
                  <a:ext uri="{FF2B5EF4-FFF2-40B4-BE49-F238E27FC236}">
                    <a16:creationId xmlns:a16="http://schemas.microsoft.com/office/drawing/2014/main" id="{0C474BF3-4F26-7DEB-7672-D9902BCA5CE3}"/>
                  </a:ext>
                </a:extLst>
              </p:cNvPr>
              <p:cNvSpPr/>
              <p:nvPr/>
            </p:nvSpPr>
            <p:spPr>
              <a:xfrm>
                <a:off x="483239" y="3770632"/>
                <a:ext cx="1394179" cy="502723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5003A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 b="1">
                    <a:latin typeface="Raleway"/>
                  </a:rPr>
                  <a:t>Wi-Fi</a:t>
                </a:r>
                <a:endParaRPr lang="pt-BR" sz="1100"/>
              </a:p>
            </p:txBody>
          </p:sp>
          <p:sp>
            <p:nvSpPr>
              <p:cNvPr id="39" name="Google Shape;250;p31">
                <a:extLst>
                  <a:ext uri="{FF2B5EF4-FFF2-40B4-BE49-F238E27FC236}">
                    <a16:creationId xmlns:a16="http://schemas.microsoft.com/office/drawing/2014/main" id="{FFA91B25-7F28-F6EE-4700-25151FEE17F2}"/>
                  </a:ext>
                </a:extLst>
              </p:cNvPr>
              <p:cNvSpPr/>
              <p:nvPr/>
            </p:nvSpPr>
            <p:spPr>
              <a:xfrm>
                <a:off x="483239" y="4280158"/>
                <a:ext cx="1394179" cy="502723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>
                    <a:latin typeface="Raleway"/>
                  </a:rPr>
                  <a:t>13%</a:t>
                </a:r>
              </a:p>
              <a:p>
                <a:pPr algn="ctr"/>
                <a:r>
                  <a:rPr lang="pt-BR" sz="1000">
                    <a:latin typeface="Raleway"/>
                  </a:rPr>
                  <a:t>(4.531 escolas)</a:t>
                </a:r>
              </a:p>
            </p:txBody>
          </p:sp>
        </p:grpSp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13441E5C-FA40-C3BF-A8A6-7EEF5BEADAA3}"/>
                </a:ext>
              </a:extLst>
            </p:cNvPr>
            <p:cNvGrpSpPr/>
            <p:nvPr/>
          </p:nvGrpSpPr>
          <p:grpSpPr>
            <a:xfrm>
              <a:off x="4497288" y="982084"/>
              <a:ext cx="1037603" cy="992183"/>
              <a:chOff x="483239" y="3770631"/>
              <a:chExt cx="1394179" cy="1012254"/>
            </a:xfrm>
          </p:grpSpPr>
          <p:sp>
            <p:nvSpPr>
              <p:cNvPr id="36" name="Google Shape;250;p31">
                <a:extLst>
                  <a:ext uri="{FF2B5EF4-FFF2-40B4-BE49-F238E27FC236}">
                    <a16:creationId xmlns:a16="http://schemas.microsoft.com/office/drawing/2014/main" id="{BA58B9BF-01AA-14BA-0384-CF1FCC33465F}"/>
                  </a:ext>
                </a:extLst>
              </p:cNvPr>
              <p:cNvSpPr/>
              <p:nvPr/>
            </p:nvSpPr>
            <p:spPr>
              <a:xfrm>
                <a:off x="483239" y="377063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5003A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 b="1">
                    <a:latin typeface="Raleway"/>
                  </a:rPr>
                  <a:t>Computadores</a:t>
                </a:r>
                <a:endParaRPr lang="pt-BR" sz="1100"/>
              </a:p>
            </p:txBody>
          </p:sp>
          <p:sp>
            <p:nvSpPr>
              <p:cNvPr id="37" name="Google Shape;250;p31">
                <a:extLst>
                  <a:ext uri="{FF2B5EF4-FFF2-40B4-BE49-F238E27FC236}">
                    <a16:creationId xmlns:a16="http://schemas.microsoft.com/office/drawing/2014/main" id="{C5A90A88-A6F7-ABE8-1118-49D703BF97B4}"/>
                  </a:ext>
                </a:extLst>
              </p:cNvPr>
              <p:cNvSpPr/>
              <p:nvPr/>
            </p:nvSpPr>
            <p:spPr>
              <a:xfrm>
                <a:off x="483239" y="428016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>
                    <a:latin typeface="Raleway"/>
                  </a:rPr>
                  <a:t>29%</a:t>
                </a:r>
              </a:p>
              <a:p>
                <a:pPr algn="ctr"/>
                <a:r>
                  <a:rPr lang="pt-BR" sz="1000">
                    <a:latin typeface="Raleway"/>
                  </a:rPr>
                  <a:t>(2.932 escolas)</a:t>
                </a:r>
              </a:p>
            </p:txBody>
          </p:sp>
        </p:grpSp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6C648D6B-B047-57C0-223A-C226E9B2958D}"/>
                </a:ext>
              </a:extLst>
            </p:cNvPr>
            <p:cNvGrpSpPr/>
            <p:nvPr/>
          </p:nvGrpSpPr>
          <p:grpSpPr>
            <a:xfrm>
              <a:off x="5748939" y="980405"/>
              <a:ext cx="2289860" cy="1035890"/>
              <a:chOff x="-1199361" y="3770631"/>
              <a:chExt cx="3076779" cy="1055053"/>
            </a:xfrm>
          </p:grpSpPr>
          <p:sp>
            <p:nvSpPr>
              <p:cNvPr id="34" name="Google Shape;250;p31">
                <a:extLst>
                  <a:ext uri="{FF2B5EF4-FFF2-40B4-BE49-F238E27FC236}">
                    <a16:creationId xmlns:a16="http://schemas.microsoft.com/office/drawing/2014/main" id="{DCCA71BE-B741-5E30-5BA0-AF4F84C78D44}"/>
                  </a:ext>
                </a:extLst>
              </p:cNvPr>
              <p:cNvSpPr/>
              <p:nvPr/>
            </p:nvSpPr>
            <p:spPr>
              <a:xfrm>
                <a:off x="483239" y="377063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5003A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 b="1">
                    <a:latin typeface="Raleway"/>
                  </a:rPr>
                  <a:t>Carrinho/Infra</a:t>
                </a:r>
                <a:endParaRPr lang="pt-BR" sz="1100"/>
              </a:p>
            </p:txBody>
          </p:sp>
          <p:sp>
            <p:nvSpPr>
              <p:cNvPr id="35" name="Google Shape;250;p31">
                <a:extLst>
                  <a:ext uri="{FF2B5EF4-FFF2-40B4-BE49-F238E27FC236}">
                    <a16:creationId xmlns:a16="http://schemas.microsoft.com/office/drawing/2014/main" id="{44B38913-E7DA-30D3-AA29-8489539CA7AB}"/>
                  </a:ext>
                </a:extLst>
              </p:cNvPr>
              <p:cNvSpPr/>
              <p:nvPr/>
            </p:nvSpPr>
            <p:spPr>
              <a:xfrm>
                <a:off x="-1199361" y="4322960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>
                    <a:latin typeface="Raleway"/>
                  </a:rPr>
                  <a:t>28%</a:t>
                </a:r>
              </a:p>
            </p:txBody>
          </p:sp>
        </p:grpSp>
        <p:grpSp>
          <p:nvGrpSpPr>
            <p:cNvPr id="31" name="Agrupar 30">
              <a:extLst>
                <a:ext uri="{FF2B5EF4-FFF2-40B4-BE49-F238E27FC236}">
                  <a16:creationId xmlns:a16="http://schemas.microsoft.com/office/drawing/2014/main" id="{7F13F595-0D65-0675-6EDB-47259DB72984}"/>
                </a:ext>
              </a:extLst>
            </p:cNvPr>
            <p:cNvGrpSpPr/>
            <p:nvPr/>
          </p:nvGrpSpPr>
          <p:grpSpPr>
            <a:xfrm>
              <a:off x="5749242" y="977270"/>
              <a:ext cx="2281456" cy="1039019"/>
              <a:chOff x="483239" y="3770631"/>
              <a:chExt cx="3065486" cy="1054919"/>
            </a:xfrm>
          </p:grpSpPr>
          <p:sp>
            <p:nvSpPr>
              <p:cNvPr id="32" name="Google Shape;250;p31">
                <a:extLst>
                  <a:ext uri="{FF2B5EF4-FFF2-40B4-BE49-F238E27FC236}">
                    <a16:creationId xmlns:a16="http://schemas.microsoft.com/office/drawing/2014/main" id="{6DD29CF7-1689-4CE8-4FBE-DDC23BBBFB96}"/>
                  </a:ext>
                </a:extLst>
              </p:cNvPr>
              <p:cNvSpPr/>
              <p:nvPr/>
            </p:nvSpPr>
            <p:spPr>
              <a:xfrm>
                <a:off x="483239" y="377063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5003A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 b="1">
                    <a:latin typeface="Raleway"/>
                  </a:rPr>
                  <a:t>Tablet e Chip</a:t>
                </a:r>
                <a:endParaRPr lang="pt-BR" sz="1100"/>
              </a:p>
            </p:txBody>
          </p:sp>
          <p:sp>
            <p:nvSpPr>
              <p:cNvPr id="33" name="Google Shape;250;p31">
                <a:extLst>
                  <a:ext uri="{FF2B5EF4-FFF2-40B4-BE49-F238E27FC236}">
                    <a16:creationId xmlns:a16="http://schemas.microsoft.com/office/drawing/2014/main" id="{36C01DDD-914A-F060-5E99-C48F93EB40E1}"/>
                  </a:ext>
                </a:extLst>
              </p:cNvPr>
              <p:cNvSpPr/>
              <p:nvPr/>
            </p:nvSpPr>
            <p:spPr>
              <a:xfrm>
                <a:off x="2154546" y="4322826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>
                    <a:latin typeface="Raleway"/>
                  </a:rPr>
                  <a:t>1,5%</a:t>
                </a:r>
              </a:p>
            </p:txBody>
          </p:sp>
        </p:grpSp>
      </p:grpSp>
      <p:sp>
        <p:nvSpPr>
          <p:cNvPr id="43" name="Google Shape;208;p36">
            <a:extLst>
              <a:ext uri="{FF2B5EF4-FFF2-40B4-BE49-F238E27FC236}">
                <a16:creationId xmlns:a16="http://schemas.microsoft.com/office/drawing/2014/main" id="{FD31A8B8-5E5E-2E71-AA27-F67953FD2697}"/>
              </a:ext>
            </a:extLst>
          </p:cNvPr>
          <p:cNvSpPr txBox="1"/>
          <p:nvPr/>
        </p:nvSpPr>
        <p:spPr>
          <a:xfrm>
            <a:off x="217810" y="2559933"/>
            <a:ext cx="14295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685800">
              <a:buClr>
                <a:prstClr val="black"/>
              </a:buClr>
              <a:buSzPts val="1100"/>
            </a:pPr>
            <a:r>
              <a:rPr lang="pt-BR" sz="1600" b="1">
                <a:latin typeface="Raleway Black"/>
                <a:sym typeface="Raleway Black"/>
              </a:rPr>
              <a:t>CENTRO-OESTE</a:t>
            </a:r>
            <a:endParaRPr lang="pt-PT" sz="1200"/>
          </a:p>
        </p:txBody>
      </p: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E20D0EAF-1535-3DD7-ED4D-7D22468F76A5}"/>
              </a:ext>
            </a:extLst>
          </p:cNvPr>
          <p:cNvGrpSpPr/>
          <p:nvPr/>
        </p:nvGrpSpPr>
        <p:grpSpPr>
          <a:xfrm>
            <a:off x="1699737" y="2323175"/>
            <a:ext cx="7283766" cy="905563"/>
            <a:chOff x="297833" y="977270"/>
            <a:chExt cx="7740966" cy="997003"/>
          </a:xfrm>
        </p:grpSpPr>
        <p:sp>
          <p:nvSpPr>
            <p:cNvPr id="46" name="Google Shape;593;p43">
              <a:extLst>
                <a:ext uri="{FF2B5EF4-FFF2-40B4-BE49-F238E27FC236}">
                  <a16:creationId xmlns:a16="http://schemas.microsoft.com/office/drawing/2014/main" id="{07BC75E9-4E8A-EDA3-2D9B-36958A2D53A1}"/>
                </a:ext>
              </a:extLst>
            </p:cNvPr>
            <p:cNvSpPr txBox="1"/>
            <p:nvPr/>
          </p:nvSpPr>
          <p:spPr>
            <a:xfrm>
              <a:off x="297833" y="977274"/>
              <a:ext cx="1297427" cy="99699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36000" tIns="0" rIns="36000" bIns="0" anchor="ctr" anchorCtr="0">
              <a:noAutofit/>
            </a:bodyPr>
            <a:lstStyle/>
            <a:p>
              <a:pPr algn="ctr"/>
              <a:r>
                <a:rPr lang="pt-BR" sz="1100" b="1">
                  <a:solidFill>
                    <a:schemeClr val="lt1"/>
                  </a:solidFill>
                  <a:latin typeface="Raleway"/>
                  <a:sym typeface="Raleway"/>
                </a:rPr>
                <a:t>R$ 267.869.056</a:t>
              </a:r>
              <a:endParaRPr lang="pt-BR"/>
            </a:p>
          </p:txBody>
        </p:sp>
        <p:grpSp>
          <p:nvGrpSpPr>
            <p:cNvPr id="47" name="Agrupar 46">
              <a:extLst>
                <a:ext uri="{FF2B5EF4-FFF2-40B4-BE49-F238E27FC236}">
                  <a16:creationId xmlns:a16="http://schemas.microsoft.com/office/drawing/2014/main" id="{7EDB2B2B-0200-AB37-529C-92F3425AB88B}"/>
                </a:ext>
              </a:extLst>
            </p:cNvPr>
            <p:cNvGrpSpPr/>
            <p:nvPr/>
          </p:nvGrpSpPr>
          <p:grpSpPr>
            <a:xfrm>
              <a:off x="1993380" y="982087"/>
              <a:ext cx="985451" cy="992185"/>
              <a:chOff x="483239" y="3770631"/>
              <a:chExt cx="1394179" cy="1012254"/>
            </a:xfrm>
          </p:grpSpPr>
          <p:sp>
            <p:nvSpPr>
              <p:cNvPr id="60" name="Google Shape;250;p31">
                <a:extLst>
                  <a:ext uri="{FF2B5EF4-FFF2-40B4-BE49-F238E27FC236}">
                    <a16:creationId xmlns:a16="http://schemas.microsoft.com/office/drawing/2014/main" id="{4F273073-1D61-5681-96BC-9D76261829F1}"/>
                  </a:ext>
                </a:extLst>
              </p:cNvPr>
              <p:cNvSpPr/>
              <p:nvPr/>
            </p:nvSpPr>
            <p:spPr>
              <a:xfrm>
                <a:off x="483239" y="377063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5003A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 b="1">
                    <a:latin typeface="Raleway"/>
                  </a:rPr>
                  <a:t>Internet</a:t>
                </a:r>
                <a:endParaRPr lang="pt-BR" sz="1100"/>
              </a:p>
            </p:txBody>
          </p:sp>
          <p:sp>
            <p:nvSpPr>
              <p:cNvPr id="61" name="Google Shape;250;p31">
                <a:extLst>
                  <a:ext uri="{FF2B5EF4-FFF2-40B4-BE49-F238E27FC236}">
                    <a16:creationId xmlns:a16="http://schemas.microsoft.com/office/drawing/2014/main" id="{112E795C-33D1-0DFF-A4BA-4AF5DF34A036}"/>
                  </a:ext>
                </a:extLst>
              </p:cNvPr>
              <p:cNvSpPr/>
              <p:nvPr/>
            </p:nvSpPr>
            <p:spPr>
              <a:xfrm>
                <a:off x="483239" y="428016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>
                    <a:latin typeface="Raleway"/>
                  </a:rPr>
                  <a:t>2%</a:t>
                </a:r>
              </a:p>
              <a:p>
                <a:pPr algn="ctr"/>
                <a:r>
                  <a:rPr lang="pt-BR" sz="1000">
                    <a:latin typeface="Raleway"/>
                  </a:rPr>
                  <a:t>(813 escolas)</a:t>
                </a:r>
              </a:p>
            </p:txBody>
          </p:sp>
        </p:grpSp>
        <p:grpSp>
          <p:nvGrpSpPr>
            <p:cNvPr id="48" name="Agrupar 47">
              <a:extLst>
                <a:ext uri="{FF2B5EF4-FFF2-40B4-BE49-F238E27FC236}">
                  <a16:creationId xmlns:a16="http://schemas.microsoft.com/office/drawing/2014/main" id="{DAED399B-CB3E-03D5-CC45-B25E35DB62D3}"/>
                </a:ext>
              </a:extLst>
            </p:cNvPr>
            <p:cNvGrpSpPr/>
            <p:nvPr/>
          </p:nvGrpSpPr>
          <p:grpSpPr>
            <a:xfrm>
              <a:off x="3245334" y="977274"/>
              <a:ext cx="985451" cy="996999"/>
              <a:chOff x="483239" y="3770632"/>
              <a:chExt cx="1394179" cy="1012249"/>
            </a:xfrm>
          </p:grpSpPr>
          <p:sp>
            <p:nvSpPr>
              <p:cNvPr id="58" name="Google Shape;250;p31">
                <a:extLst>
                  <a:ext uri="{FF2B5EF4-FFF2-40B4-BE49-F238E27FC236}">
                    <a16:creationId xmlns:a16="http://schemas.microsoft.com/office/drawing/2014/main" id="{35CED274-A413-92ED-3997-07F339ACC215}"/>
                  </a:ext>
                </a:extLst>
              </p:cNvPr>
              <p:cNvSpPr/>
              <p:nvPr/>
            </p:nvSpPr>
            <p:spPr>
              <a:xfrm>
                <a:off x="483239" y="3770632"/>
                <a:ext cx="1394179" cy="502723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5003A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 b="1">
                    <a:latin typeface="Raleway"/>
                  </a:rPr>
                  <a:t>Wi-Fi</a:t>
                </a:r>
                <a:endParaRPr lang="pt-BR" sz="1100"/>
              </a:p>
            </p:txBody>
          </p:sp>
          <p:sp>
            <p:nvSpPr>
              <p:cNvPr id="59" name="Google Shape;250;p31">
                <a:extLst>
                  <a:ext uri="{FF2B5EF4-FFF2-40B4-BE49-F238E27FC236}">
                    <a16:creationId xmlns:a16="http://schemas.microsoft.com/office/drawing/2014/main" id="{A94E4A0B-3CA8-704F-8BE0-07B797C7D46F}"/>
                  </a:ext>
                </a:extLst>
              </p:cNvPr>
              <p:cNvSpPr/>
              <p:nvPr/>
            </p:nvSpPr>
            <p:spPr>
              <a:xfrm>
                <a:off x="483239" y="4280158"/>
                <a:ext cx="1394179" cy="502723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>
                    <a:latin typeface="Raleway"/>
                  </a:rPr>
                  <a:t>7%</a:t>
                </a:r>
              </a:p>
              <a:p>
                <a:pPr algn="ctr"/>
                <a:r>
                  <a:rPr lang="pt-BR" sz="1000">
                    <a:latin typeface="Raleway"/>
                  </a:rPr>
                  <a:t>(421 escolas)</a:t>
                </a:r>
              </a:p>
            </p:txBody>
          </p:sp>
        </p:grpSp>
        <p:grpSp>
          <p:nvGrpSpPr>
            <p:cNvPr id="49" name="Agrupar 48">
              <a:extLst>
                <a:ext uri="{FF2B5EF4-FFF2-40B4-BE49-F238E27FC236}">
                  <a16:creationId xmlns:a16="http://schemas.microsoft.com/office/drawing/2014/main" id="{07BC3A89-E6C0-7D6A-756B-3BB0722F4710}"/>
                </a:ext>
              </a:extLst>
            </p:cNvPr>
            <p:cNvGrpSpPr/>
            <p:nvPr/>
          </p:nvGrpSpPr>
          <p:grpSpPr>
            <a:xfrm>
              <a:off x="4497288" y="982084"/>
              <a:ext cx="1037603" cy="992183"/>
              <a:chOff x="483239" y="3770631"/>
              <a:chExt cx="1394179" cy="1012254"/>
            </a:xfrm>
          </p:grpSpPr>
          <p:sp>
            <p:nvSpPr>
              <p:cNvPr id="56" name="Google Shape;250;p31">
                <a:extLst>
                  <a:ext uri="{FF2B5EF4-FFF2-40B4-BE49-F238E27FC236}">
                    <a16:creationId xmlns:a16="http://schemas.microsoft.com/office/drawing/2014/main" id="{B714EF73-BD65-F2E3-0745-981615807E94}"/>
                  </a:ext>
                </a:extLst>
              </p:cNvPr>
              <p:cNvSpPr/>
              <p:nvPr/>
            </p:nvSpPr>
            <p:spPr>
              <a:xfrm>
                <a:off x="483239" y="377063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5003A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 b="1">
                    <a:latin typeface="Raleway"/>
                  </a:rPr>
                  <a:t>Computadores</a:t>
                </a:r>
                <a:endParaRPr lang="pt-BR" sz="1100"/>
              </a:p>
            </p:txBody>
          </p:sp>
          <p:sp>
            <p:nvSpPr>
              <p:cNvPr id="57" name="Google Shape;250;p31">
                <a:extLst>
                  <a:ext uri="{FF2B5EF4-FFF2-40B4-BE49-F238E27FC236}">
                    <a16:creationId xmlns:a16="http://schemas.microsoft.com/office/drawing/2014/main" id="{12A3EB9A-F130-6B8E-5C9E-C3569AB22D7A}"/>
                  </a:ext>
                </a:extLst>
              </p:cNvPr>
              <p:cNvSpPr/>
              <p:nvPr/>
            </p:nvSpPr>
            <p:spPr>
              <a:xfrm>
                <a:off x="483239" y="428016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>
                    <a:latin typeface="Raleway"/>
                  </a:rPr>
                  <a:t>23%</a:t>
                </a:r>
              </a:p>
              <a:p>
                <a:pPr algn="ctr"/>
                <a:r>
                  <a:rPr lang="pt-BR" sz="1000">
                    <a:latin typeface="Raleway"/>
                  </a:rPr>
                  <a:t>(355 escolas)</a:t>
                </a:r>
              </a:p>
            </p:txBody>
          </p:sp>
        </p:grpSp>
        <p:grpSp>
          <p:nvGrpSpPr>
            <p:cNvPr id="50" name="Agrupar 49">
              <a:extLst>
                <a:ext uri="{FF2B5EF4-FFF2-40B4-BE49-F238E27FC236}">
                  <a16:creationId xmlns:a16="http://schemas.microsoft.com/office/drawing/2014/main" id="{22ECA9BD-943A-A9C4-CA73-9BAA32BC08CA}"/>
                </a:ext>
              </a:extLst>
            </p:cNvPr>
            <p:cNvGrpSpPr/>
            <p:nvPr/>
          </p:nvGrpSpPr>
          <p:grpSpPr>
            <a:xfrm>
              <a:off x="7001196" y="980404"/>
              <a:ext cx="1037603" cy="993868"/>
              <a:chOff x="483239" y="3770631"/>
              <a:chExt cx="1394179" cy="1012254"/>
            </a:xfrm>
          </p:grpSpPr>
          <p:sp>
            <p:nvSpPr>
              <p:cNvPr id="54" name="Google Shape;250;p31">
                <a:extLst>
                  <a:ext uri="{FF2B5EF4-FFF2-40B4-BE49-F238E27FC236}">
                    <a16:creationId xmlns:a16="http://schemas.microsoft.com/office/drawing/2014/main" id="{420F191E-546E-6995-0670-BCDB4A54574A}"/>
                  </a:ext>
                </a:extLst>
              </p:cNvPr>
              <p:cNvSpPr/>
              <p:nvPr/>
            </p:nvSpPr>
            <p:spPr>
              <a:xfrm>
                <a:off x="483239" y="377063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5003A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 b="1">
                    <a:latin typeface="Raleway"/>
                  </a:rPr>
                  <a:t>Carrinho/Infra</a:t>
                </a:r>
                <a:endParaRPr lang="pt-BR" sz="1100"/>
              </a:p>
            </p:txBody>
          </p:sp>
          <p:sp>
            <p:nvSpPr>
              <p:cNvPr id="55" name="Google Shape;250;p31">
                <a:extLst>
                  <a:ext uri="{FF2B5EF4-FFF2-40B4-BE49-F238E27FC236}">
                    <a16:creationId xmlns:a16="http://schemas.microsoft.com/office/drawing/2014/main" id="{BDF6E6C4-4ABB-B071-8E1F-B9525297FD5C}"/>
                  </a:ext>
                </a:extLst>
              </p:cNvPr>
              <p:cNvSpPr/>
              <p:nvPr/>
            </p:nvSpPr>
            <p:spPr>
              <a:xfrm>
                <a:off x="483239" y="428016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>
                    <a:latin typeface="Raleway"/>
                  </a:rPr>
                  <a:t>0%</a:t>
                </a:r>
              </a:p>
            </p:txBody>
          </p:sp>
        </p:grpSp>
        <p:grpSp>
          <p:nvGrpSpPr>
            <p:cNvPr id="51" name="Agrupar 50">
              <a:extLst>
                <a:ext uri="{FF2B5EF4-FFF2-40B4-BE49-F238E27FC236}">
                  <a16:creationId xmlns:a16="http://schemas.microsoft.com/office/drawing/2014/main" id="{6A6EBBF8-C985-625C-DFAE-D049B4878F66}"/>
                </a:ext>
              </a:extLst>
            </p:cNvPr>
            <p:cNvGrpSpPr/>
            <p:nvPr/>
          </p:nvGrpSpPr>
          <p:grpSpPr>
            <a:xfrm>
              <a:off x="5749242" y="977270"/>
              <a:ext cx="1037603" cy="996997"/>
              <a:chOff x="483239" y="3770631"/>
              <a:chExt cx="1394179" cy="1012254"/>
            </a:xfrm>
          </p:grpSpPr>
          <p:sp>
            <p:nvSpPr>
              <p:cNvPr id="52" name="Google Shape;250;p31">
                <a:extLst>
                  <a:ext uri="{FF2B5EF4-FFF2-40B4-BE49-F238E27FC236}">
                    <a16:creationId xmlns:a16="http://schemas.microsoft.com/office/drawing/2014/main" id="{AA5E70A0-3789-BE38-688C-77BBD12E976D}"/>
                  </a:ext>
                </a:extLst>
              </p:cNvPr>
              <p:cNvSpPr/>
              <p:nvPr/>
            </p:nvSpPr>
            <p:spPr>
              <a:xfrm>
                <a:off x="483239" y="377063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5003A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 b="1">
                    <a:latin typeface="Raleway"/>
                  </a:rPr>
                  <a:t>Tablet e Chip</a:t>
                </a:r>
                <a:endParaRPr lang="pt-BR" sz="1100"/>
              </a:p>
            </p:txBody>
          </p:sp>
          <p:sp>
            <p:nvSpPr>
              <p:cNvPr id="53" name="Google Shape;250;p31">
                <a:extLst>
                  <a:ext uri="{FF2B5EF4-FFF2-40B4-BE49-F238E27FC236}">
                    <a16:creationId xmlns:a16="http://schemas.microsoft.com/office/drawing/2014/main" id="{FAE68E9F-58ED-85FF-60F9-638F53913081}"/>
                  </a:ext>
                </a:extLst>
              </p:cNvPr>
              <p:cNvSpPr/>
              <p:nvPr/>
            </p:nvSpPr>
            <p:spPr>
              <a:xfrm>
                <a:off x="483239" y="428016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>
                    <a:latin typeface="Raleway"/>
                  </a:rPr>
                  <a:t>67%</a:t>
                </a:r>
              </a:p>
            </p:txBody>
          </p:sp>
        </p:grpSp>
      </p:grpSp>
      <p:grpSp>
        <p:nvGrpSpPr>
          <p:cNvPr id="80" name="Agrupar 79">
            <a:extLst>
              <a:ext uri="{FF2B5EF4-FFF2-40B4-BE49-F238E27FC236}">
                <a16:creationId xmlns:a16="http://schemas.microsoft.com/office/drawing/2014/main" id="{72314B77-99C3-CC29-C093-F6A056DDBA01}"/>
              </a:ext>
            </a:extLst>
          </p:cNvPr>
          <p:cNvGrpSpPr/>
          <p:nvPr/>
        </p:nvGrpSpPr>
        <p:grpSpPr>
          <a:xfrm>
            <a:off x="1699737" y="3298535"/>
            <a:ext cx="7283766" cy="737923"/>
            <a:chOff x="297833" y="977270"/>
            <a:chExt cx="7740966" cy="997003"/>
          </a:xfrm>
        </p:grpSpPr>
        <p:sp>
          <p:nvSpPr>
            <p:cNvPr id="64" name="Google Shape;593;p43">
              <a:extLst>
                <a:ext uri="{FF2B5EF4-FFF2-40B4-BE49-F238E27FC236}">
                  <a16:creationId xmlns:a16="http://schemas.microsoft.com/office/drawing/2014/main" id="{39FB590B-2C3F-5C6D-63C8-04618C634D4B}"/>
                </a:ext>
              </a:extLst>
            </p:cNvPr>
            <p:cNvSpPr txBox="1"/>
            <p:nvPr/>
          </p:nvSpPr>
          <p:spPr>
            <a:xfrm>
              <a:off x="297833" y="977274"/>
              <a:ext cx="1297427" cy="99699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36000" tIns="0" rIns="36000" bIns="0" anchor="ctr" anchorCtr="0">
              <a:noAutofit/>
            </a:bodyPr>
            <a:lstStyle/>
            <a:p>
              <a:pPr algn="ctr"/>
              <a:r>
                <a:rPr lang="pt-BR" sz="1100" b="1">
                  <a:solidFill>
                    <a:schemeClr val="lt1"/>
                  </a:solidFill>
                  <a:latin typeface="Raleway"/>
                  <a:sym typeface="Raleway"/>
                </a:rPr>
                <a:t>R$ 385.489.943</a:t>
              </a:r>
              <a:endParaRPr lang="pt-BR"/>
            </a:p>
          </p:txBody>
        </p:sp>
        <p:grpSp>
          <p:nvGrpSpPr>
            <p:cNvPr id="65" name="Agrupar 64">
              <a:extLst>
                <a:ext uri="{FF2B5EF4-FFF2-40B4-BE49-F238E27FC236}">
                  <a16:creationId xmlns:a16="http://schemas.microsoft.com/office/drawing/2014/main" id="{C7A68248-062F-D587-EC1B-73EC41F3688D}"/>
                </a:ext>
              </a:extLst>
            </p:cNvPr>
            <p:cNvGrpSpPr/>
            <p:nvPr/>
          </p:nvGrpSpPr>
          <p:grpSpPr>
            <a:xfrm>
              <a:off x="1993380" y="982087"/>
              <a:ext cx="985451" cy="992185"/>
              <a:chOff x="483239" y="3770631"/>
              <a:chExt cx="1394179" cy="1012254"/>
            </a:xfrm>
          </p:grpSpPr>
          <p:sp>
            <p:nvSpPr>
              <p:cNvPr id="78" name="Google Shape;250;p31">
                <a:extLst>
                  <a:ext uri="{FF2B5EF4-FFF2-40B4-BE49-F238E27FC236}">
                    <a16:creationId xmlns:a16="http://schemas.microsoft.com/office/drawing/2014/main" id="{7C2A15E5-D7C8-BC6C-0685-5D607687CEE9}"/>
                  </a:ext>
                </a:extLst>
              </p:cNvPr>
              <p:cNvSpPr/>
              <p:nvPr/>
            </p:nvSpPr>
            <p:spPr>
              <a:xfrm>
                <a:off x="483239" y="377063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5003A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 b="1">
                    <a:latin typeface="Raleway"/>
                  </a:rPr>
                  <a:t>Internet</a:t>
                </a:r>
                <a:endParaRPr lang="pt-BR" sz="1100"/>
              </a:p>
            </p:txBody>
          </p:sp>
          <p:sp>
            <p:nvSpPr>
              <p:cNvPr id="79" name="Google Shape;250;p31">
                <a:extLst>
                  <a:ext uri="{FF2B5EF4-FFF2-40B4-BE49-F238E27FC236}">
                    <a16:creationId xmlns:a16="http://schemas.microsoft.com/office/drawing/2014/main" id="{7CCD884F-893A-91A0-7FB8-AC27E6E5B9C5}"/>
                  </a:ext>
                </a:extLst>
              </p:cNvPr>
              <p:cNvSpPr/>
              <p:nvPr/>
            </p:nvSpPr>
            <p:spPr>
              <a:xfrm>
                <a:off x="483239" y="428016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>
                    <a:latin typeface="Raleway"/>
                  </a:rPr>
                  <a:t>11%</a:t>
                </a:r>
              </a:p>
              <a:p>
                <a:pPr algn="ctr"/>
                <a:r>
                  <a:rPr lang="pt-BR" sz="1000">
                    <a:latin typeface="Raleway"/>
                  </a:rPr>
                  <a:t>(269 escolas)</a:t>
                </a:r>
              </a:p>
            </p:txBody>
          </p:sp>
        </p:grpSp>
        <p:grpSp>
          <p:nvGrpSpPr>
            <p:cNvPr id="66" name="Agrupar 65">
              <a:extLst>
                <a:ext uri="{FF2B5EF4-FFF2-40B4-BE49-F238E27FC236}">
                  <a16:creationId xmlns:a16="http://schemas.microsoft.com/office/drawing/2014/main" id="{A5254E6E-9176-CCCE-67CF-53340F9E73B9}"/>
                </a:ext>
              </a:extLst>
            </p:cNvPr>
            <p:cNvGrpSpPr/>
            <p:nvPr/>
          </p:nvGrpSpPr>
          <p:grpSpPr>
            <a:xfrm>
              <a:off x="3245334" y="977274"/>
              <a:ext cx="985451" cy="996999"/>
              <a:chOff x="483239" y="3770632"/>
              <a:chExt cx="1394179" cy="1012249"/>
            </a:xfrm>
          </p:grpSpPr>
          <p:sp>
            <p:nvSpPr>
              <p:cNvPr id="76" name="Google Shape;250;p31">
                <a:extLst>
                  <a:ext uri="{FF2B5EF4-FFF2-40B4-BE49-F238E27FC236}">
                    <a16:creationId xmlns:a16="http://schemas.microsoft.com/office/drawing/2014/main" id="{45AFB39D-2499-32F0-BFAB-F654A378A808}"/>
                  </a:ext>
                </a:extLst>
              </p:cNvPr>
              <p:cNvSpPr/>
              <p:nvPr/>
            </p:nvSpPr>
            <p:spPr>
              <a:xfrm>
                <a:off x="483239" y="3770632"/>
                <a:ext cx="1394179" cy="502723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5003A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 b="1">
                    <a:latin typeface="Raleway"/>
                  </a:rPr>
                  <a:t>Wi-Fi</a:t>
                </a:r>
                <a:endParaRPr lang="pt-BR" sz="1100"/>
              </a:p>
            </p:txBody>
          </p:sp>
          <p:sp>
            <p:nvSpPr>
              <p:cNvPr id="77" name="Google Shape;250;p31">
                <a:extLst>
                  <a:ext uri="{FF2B5EF4-FFF2-40B4-BE49-F238E27FC236}">
                    <a16:creationId xmlns:a16="http://schemas.microsoft.com/office/drawing/2014/main" id="{F35179FB-225F-932A-2569-FC9D7C919B5C}"/>
                  </a:ext>
                </a:extLst>
              </p:cNvPr>
              <p:cNvSpPr/>
              <p:nvPr/>
            </p:nvSpPr>
            <p:spPr>
              <a:xfrm>
                <a:off x="483239" y="4280158"/>
                <a:ext cx="1394179" cy="502723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>
                    <a:latin typeface="Raleway"/>
                  </a:rPr>
                  <a:t>40%</a:t>
                </a:r>
              </a:p>
              <a:p>
                <a:pPr algn="ctr"/>
                <a:r>
                  <a:rPr lang="pt-BR" sz="1000">
                    <a:latin typeface="Raleway"/>
                  </a:rPr>
                  <a:t>(2.392 escolas)</a:t>
                </a:r>
              </a:p>
            </p:txBody>
          </p:sp>
        </p:grpSp>
        <p:grpSp>
          <p:nvGrpSpPr>
            <p:cNvPr id="67" name="Agrupar 66">
              <a:extLst>
                <a:ext uri="{FF2B5EF4-FFF2-40B4-BE49-F238E27FC236}">
                  <a16:creationId xmlns:a16="http://schemas.microsoft.com/office/drawing/2014/main" id="{E2709268-71CE-AAB2-800A-5C50A690448C}"/>
                </a:ext>
              </a:extLst>
            </p:cNvPr>
            <p:cNvGrpSpPr/>
            <p:nvPr/>
          </p:nvGrpSpPr>
          <p:grpSpPr>
            <a:xfrm>
              <a:off x="4497288" y="982084"/>
              <a:ext cx="1037603" cy="992183"/>
              <a:chOff x="483239" y="3770631"/>
              <a:chExt cx="1394179" cy="1012254"/>
            </a:xfrm>
          </p:grpSpPr>
          <p:sp>
            <p:nvSpPr>
              <p:cNvPr id="74" name="Google Shape;250;p31">
                <a:extLst>
                  <a:ext uri="{FF2B5EF4-FFF2-40B4-BE49-F238E27FC236}">
                    <a16:creationId xmlns:a16="http://schemas.microsoft.com/office/drawing/2014/main" id="{9132D82A-9F0A-54C4-395B-8B0BCE5B22CD}"/>
                  </a:ext>
                </a:extLst>
              </p:cNvPr>
              <p:cNvSpPr/>
              <p:nvPr/>
            </p:nvSpPr>
            <p:spPr>
              <a:xfrm>
                <a:off x="483239" y="377063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5003A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 b="1">
                    <a:latin typeface="Raleway"/>
                  </a:rPr>
                  <a:t>Computadores</a:t>
                </a:r>
                <a:endParaRPr lang="pt-BR" sz="1100"/>
              </a:p>
            </p:txBody>
          </p:sp>
          <p:sp>
            <p:nvSpPr>
              <p:cNvPr id="75" name="Google Shape;250;p31">
                <a:extLst>
                  <a:ext uri="{FF2B5EF4-FFF2-40B4-BE49-F238E27FC236}">
                    <a16:creationId xmlns:a16="http://schemas.microsoft.com/office/drawing/2014/main" id="{78F43F3F-F7AC-4F79-E429-E9B563AB0767}"/>
                  </a:ext>
                </a:extLst>
              </p:cNvPr>
              <p:cNvSpPr/>
              <p:nvPr/>
            </p:nvSpPr>
            <p:spPr>
              <a:xfrm>
                <a:off x="483239" y="428016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>
                    <a:latin typeface="Raleway"/>
                  </a:rPr>
                  <a:t>18%</a:t>
                </a:r>
              </a:p>
              <a:p>
                <a:pPr algn="ctr"/>
                <a:r>
                  <a:rPr lang="pt-BR" sz="1000">
                    <a:latin typeface="Raleway"/>
                  </a:rPr>
                  <a:t>(3.317 escolas)</a:t>
                </a:r>
              </a:p>
            </p:txBody>
          </p:sp>
        </p:grpSp>
        <p:grpSp>
          <p:nvGrpSpPr>
            <p:cNvPr id="68" name="Agrupar 67">
              <a:extLst>
                <a:ext uri="{FF2B5EF4-FFF2-40B4-BE49-F238E27FC236}">
                  <a16:creationId xmlns:a16="http://schemas.microsoft.com/office/drawing/2014/main" id="{0E0383FD-1D07-84D2-FD4C-B0C5F3FEDD09}"/>
                </a:ext>
              </a:extLst>
            </p:cNvPr>
            <p:cNvGrpSpPr/>
            <p:nvPr/>
          </p:nvGrpSpPr>
          <p:grpSpPr>
            <a:xfrm>
              <a:off x="7001196" y="980404"/>
              <a:ext cx="1037603" cy="993868"/>
              <a:chOff x="483239" y="3770631"/>
              <a:chExt cx="1394179" cy="1012254"/>
            </a:xfrm>
          </p:grpSpPr>
          <p:sp>
            <p:nvSpPr>
              <p:cNvPr id="72" name="Google Shape;250;p31">
                <a:extLst>
                  <a:ext uri="{FF2B5EF4-FFF2-40B4-BE49-F238E27FC236}">
                    <a16:creationId xmlns:a16="http://schemas.microsoft.com/office/drawing/2014/main" id="{EFAB971C-FB7C-7F30-FF88-8D5536AE58AA}"/>
                  </a:ext>
                </a:extLst>
              </p:cNvPr>
              <p:cNvSpPr/>
              <p:nvPr/>
            </p:nvSpPr>
            <p:spPr>
              <a:xfrm>
                <a:off x="483239" y="377063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5003A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 b="1">
                    <a:latin typeface="Raleway"/>
                  </a:rPr>
                  <a:t>Carrinho/Infra</a:t>
                </a:r>
                <a:endParaRPr lang="pt-BR" sz="1100"/>
              </a:p>
            </p:txBody>
          </p:sp>
          <p:sp>
            <p:nvSpPr>
              <p:cNvPr id="73" name="Google Shape;250;p31">
                <a:extLst>
                  <a:ext uri="{FF2B5EF4-FFF2-40B4-BE49-F238E27FC236}">
                    <a16:creationId xmlns:a16="http://schemas.microsoft.com/office/drawing/2014/main" id="{AFADAB02-D4A8-4B59-9169-63C2570AC055}"/>
                  </a:ext>
                </a:extLst>
              </p:cNvPr>
              <p:cNvSpPr/>
              <p:nvPr/>
            </p:nvSpPr>
            <p:spPr>
              <a:xfrm>
                <a:off x="483239" y="428016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>
                    <a:latin typeface="Raleway"/>
                  </a:rPr>
                  <a:t>0%</a:t>
                </a:r>
              </a:p>
            </p:txBody>
          </p:sp>
        </p:grpSp>
        <p:grpSp>
          <p:nvGrpSpPr>
            <p:cNvPr id="69" name="Agrupar 68">
              <a:extLst>
                <a:ext uri="{FF2B5EF4-FFF2-40B4-BE49-F238E27FC236}">
                  <a16:creationId xmlns:a16="http://schemas.microsoft.com/office/drawing/2014/main" id="{851FAEAC-9D4B-4775-8A08-AA0397C1558B}"/>
                </a:ext>
              </a:extLst>
            </p:cNvPr>
            <p:cNvGrpSpPr/>
            <p:nvPr/>
          </p:nvGrpSpPr>
          <p:grpSpPr>
            <a:xfrm>
              <a:off x="5749242" y="977270"/>
              <a:ext cx="1037603" cy="996997"/>
              <a:chOff x="483239" y="3770631"/>
              <a:chExt cx="1394179" cy="1012254"/>
            </a:xfrm>
          </p:grpSpPr>
          <p:sp>
            <p:nvSpPr>
              <p:cNvPr id="70" name="Google Shape;250;p31">
                <a:extLst>
                  <a:ext uri="{FF2B5EF4-FFF2-40B4-BE49-F238E27FC236}">
                    <a16:creationId xmlns:a16="http://schemas.microsoft.com/office/drawing/2014/main" id="{61E180A3-9F86-64CF-4CDD-F9D60615B3E4}"/>
                  </a:ext>
                </a:extLst>
              </p:cNvPr>
              <p:cNvSpPr/>
              <p:nvPr/>
            </p:nvSpPr>
            <p:spPr>
              <a:xfrm>
                <a:off x="483239" y="377063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5003A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 b="1">
                    <a:latin typeface="Raleway"/>
                  </a:rPr>
                  <a:t>Tablet e Chip</a:t>
                </a:r>
                <a:endParaRPr lang="pt-BR" sz="1100"/>
              </a:p>
            </p:txBody>
          </p:sp>
          <p:sp>
            <p:nvSpPr>
              <p:cNvPr id="71" name="Google Shape;250;p31">
                <a:extLst>
                  <a:ext uri="{FF2B5EF4-FFF2-40B4-BE49-F238E27FC236}">
                    <a16:creationId xmlns:a16="http://schemas.microsoft.com/office/drawing/2014/main" id="{C8D6A34B-2F09-6DAB-E1FF-05AF8E03F997}"/>
                  </a:ext>
                </a:extLst>
              </p:cNvPr>
              <p:cNvSpPr/>
              <p:nvPr/>
            </p:nvSpPr>
            <p:spPr>
              <a:xfrm>
                <a:off x="483239" y="428016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>
                    <a:latin typeface="Raleway"/>
                  </a:rPr>
                  <a:t>31%</a:t>
                </a:r>
              </a:p>
            </p:txBody>
          </p:sp>
        </p:grpSp>
      </p:grpSp>
      <p:sp>
        <p:nvSpPr>
          <p:cNvPr id="81" name="Google Shape;208;p36">
            <a:extLst>
              <a:ext uri="{FF2B5EF4-FFF2-40B4-BE49-F238E27FC236}">
                <a16:creationId xmlns:a16="http://schemas.microsoft.com/office/drawing/2014/main" id="{BA7E68A9-F811-1A01-4ED9-9E42A90B7289}"/>
              </a:ext>
            </a:extLst>
          </p:cNvPr>
          <p:cNvSpPr txBox="1"/>
          <p:nvPr/>
        </p:nvSpPr>
        <p:spPr>
          <a:xfrm>
            <a:off x="217810" y="3436232"/>
            <a:ext cx="14295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685800">
              <a:buClr>
                <a:prstClr val="black"/>
              </a:buClr>
              <a:buSzPts val="1100"/>
            </a:pPr>
            <a:r>
              <a:rPr lang="pt-BR" sz="1600" b="1">
                <a:latin typeface="Raleway Black"/>
              </a:rPr>
              <a:t>SUL</a:t>
            </a:r>
          </a:p>
        </p:txBody>
      </p:sp>
      <p:grpSp>
        <p:nvGrpSpPr>
          <p:cNvPr id="99" name="Agrupar 98">
            <a:extLst>
              <a:ext uri="{FF2B5EF4-FFF2-40B4-BE49-F238E27FC236}">
                <a16:creationId xmlns:a16="http://schemas.microsoft.com/office/drawing/2014/main" id="{4024D3DD-CA59-7899-E734-D8338E79DFA7}"/>
              </a:ext>
            </a:extLst>
          </p:cNvPr>
          <p:cNvGrpSpPr/>
          <p:nvPr/>
        </p:nvGrpSpPr>
        <p:grpSpPr>
          <a:xfrm>
            <a:off x="1699737" y="4098635"/>
            <a:ext cx="7283766" cy="737923"/>
            <a:chOff x="297833" y="977270"/>
            <a:chExt cx="7740966" cy="997003"/>
          </a:xfrm>
        </p:grpSpPr>
        <p:sp>
          <p:nvSpPr>
            <p:cNvPr id="83" name="Google Shape;593;p43">
              <a:extLst>
                <a:ext uri="{FF2B5EF4-FFF2-40B4-BE49-F238E27FC236}">
                  <a16:creationId xmlns:a16="http://schemas.microsoft.com/office/drawing/2014/main" id="{520B5212-5701-F4F2-5400-E9E304300906}"/>
                </a:ext>
              </a:extLst>
            </p:cNvPr>
            <p:cNvSpPr txBox="1"/>
            <p:nvPr/>
          </p:nvSpPr>
          <p:spPr>
            <a:xfrm>
              <a:off x="297833" y="977274"/>
              <a:ext cx="1297427" cy="99699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36000" tIns="0" rIns="36000" bIns="0" anchor="ctr" anchorCtr="0">
              <a:noAutofit/>
            </a:bodyPr>
            <a:lstStyle/>
            <a:p>
              <a:pPr algn="ctr"/>
              <a:r>
                <a:rPr lang="pt-BR" sz="1100" b="1">
                  <a:solidFill>
                    <a:schemeClr val="lt1"/>
                  </a:solidFill>
                  <a:latin typeface="Raleway"/>
                  <a:sym typeface="Raleway"/>
                </a:rPr>
                <a:t>R$ 1.255.534.209</a:t>
              </a:r>
              <a:endParaRPr lang="pt-BR"/>
            </a:p>
          </p:txBody>
        </p:sp>
        <p:grpSp>
          <p:nvGrpSpPr>
            <p:cNvPr id="84" name="Agrupar 83">
              <a:extLst>
                <a:ext uri="{FF2B5EF4-FFF2-40B4-BE49-F238E27FC236}">
                  <a16:creationId xmlns:a16="http://schemas.microsoft.com/office/drawing/2014/main" id="{F98A7B7B-1F4E-4770-600C-633C8F069956}"/>
                </a:ext>
              </a:extLst>
            </p:cNvPr>
            <p:cNvGrpSpPr/>
            <p:nvPr/>
          </p:nvGrpSpPr>
          <p:grpSpPr>
            <a:xfrm>
              <a:off x="1912397" y="982087"/>
              <a:ext cx="1131220" cy="992185"/>
              <a:chOff x="368667" y="3770631"/>
              <a:chExt cx="1600408" cy="1012254"/>
            </a:xfrm>
          </p:grpSpPr>
          <p:sp>
            <p:nvSpPr>
              <p:cNvPr id="97" name="Google Shape;250;p31">
                <a:extLst>
                  <a:ext uri="{FF2B5EF4-FFF2-40B4-BE49-F238E27FC236}">
                    <a16:creationId xmlns:a16="http://schemas.microsoft.com/office/drawing/2014/main" id="{06C10AE2-2A24-DB63-393D-D99C16CBEC61}"/>
                  </a:ext>
                </a:extLst>
              </p:cNvPr>
              <p:cNvSpPr/>
              <p:nvPr/>
            </p:nvSpPr>
            <p:spPr>
              <a:xfrm>
                <a:off x="483239" y="377063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5003A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 b="1">
                    <a:latin typeface="Raleway"/>
                  </a:rPr>
                  <a:t>Internet</a:t>
                </a:r>
                <a:endParaRPr lang="pt-BR" sz="1100"/>
              </a:p>
            </p:txBody>
          </p:sp>
          <p:sp>
            <p:nvSpPr>
              <p:cNvPr id="98" name="Google Shape;250;p31">
                <a:extLst>
                  <a:ext uri="{FF2B5EF4-FFF2-40B4-BE49-F238E27FC236}">
                    <a16:creationId xmlns:a16="http://schemas.microsoft.com/office/drawing/2014/main" id="{1DD55B73-A832-306F-C090-D91F55B217E5}"/>
                  </a:ext>
                </a:extLst>
              </p:cNvPr>
              <p:cNvSpPr/>
              <p:nvPr/>
            </p:nvSpPr>
            <p:spPr>
              <a:xfrm>
                <a:off x="368667" y="4280161"/>
                <a:ext cx="1600408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>
                    <a:latin typeface="Raleway"/>
                  </a:rPr>
                  <a:t>6%</a:t>
                </a:r>
              </a:p>
              <a:p>
                <a:pPr algn="ctr"/>
                <a:r>
                  <a:rPr lang="pt-BR" sz="1000">
                    <a:latin typeface="Raleway"/>
                  </a:rPr>
                  <a:t>(5.084 escolas)</a:t>
                </a:r>
              </a:p>
            </p:txBody>
          </p:sp>
        </p:grpSp>
        <p:grpSp>
          <p:nvGrpSpPr>
            <p:cNvPr id="85" name="Agrupar 84">
              <a:extLst>
                <a:ext uri="{FF2B5EF4-FFF2-40B4-BE49-F238E27FC236}">
                  <a16:creationId xmlns:a16="http://schemas.microsoft.com/office/drawing/2014/main" id="{B5775D26-58CA-7A34-0FF2-626EB348D17A}"/>
                </a:ext>
              </a:extLst>
            </p:cNvPr>
            <p:cNvGrpSpPr/>
            <p:nvPr/>
          </p:nvGrpSpPr>
          <p:grpSpPr>
            <a:xfrm>
              <a:off x="3245334" y="977274"/>
              <a:ext cx="985451" cy="996999"/>
              <a:chOff x="483239" y="3770632"/>
              <a:chExt cx="1394179" cy="1012249"/>
            </a:xfrm>
          </p:grpSpPr>
          <p:sp>
            <p:nvSpPr>
              <p:cNvPr id="95" name="Google Shape;250;p31">
                <a:extLst>
                  <a:ext uri="{FF2B5EF4-FFF2-40B4-BE49-F238E27FC236}">
                    <a16:creationId xmlns:a16="http://schemas.microsoft.com/office/drawing/2014/main" id="{89182955-50AC-6B43-7F62-1F0EA28DBA35}"/>
                  </a:ext>
                </a:extLst>
              </p:cNvPr>
              <p:cNvSpPr/>
              <p:nvPr/>
            </p:nvSpPr>
            <p:spPr>
              <a:xfrm>
                <a:off x="483239" y="3770632"/>
                <a:ext cx="1394179" cy="502723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5003A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 b="1">
                    <a:latin typeface="Raleway"/>
                  </a:rPr>
                  <a:t>Wi-Fi</a:t>
                </a:r>
                <a:endParaRPr lang="pt-BR" sz="1100"/>
              </a:p>
            </p:txBody>
          </p:sp>
          <p:sp>
            <p:nvSpPr>
              <p:cNvPr id="96" name="Google Shape;250;p31">
                <a:extLst>
                  <a:ext uri="{FF2B5EF4-FFF2-40B4-BE49-F238E27FC236}">
                    <a16:creationId xmlns:a16="http://schemas.microsoft.com/office/drawing/2014/main" id="{C88913A0-FBAA-EE20-817D-1FA00222691B}"/>
                  </a:ext>
                </a:extLst>
              </p:cNvPr>
              <p:cNvSpPr/>
              <p:nvPr/>
            </p:nvSpPr>
            <p:spPr>
              <a:xfrm>
                <a:off x="483239" y="4280158"/>
                <a:ext cx="1394179" cy="502723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>
                    <a:latin typeface="Raleway"/>
                  </a:rPr>
                  <a:t>28%</a:t>
                </a:r>
              </a:p>
              <a:p>
                <a:pPr algn="ctr"/>
                <a:r>
                  <a:rPr lang="pt-BR" sz="1000">
                    <a:latin typeface="Raleway"/>
                  </a:rPr>
                  <a:t>(5.084 escolas)</a:t>
                </a:r>
              </a:p>
            </p:txBody>
          </p:sp>
        </p:grpSp>
        <p:grpSp>
          <p:nvGrpSpPr>
            <p:cNvPr id="86" name="Agrupar 85">
              <a:extLst>
                <a:ext uri="{FF2B5EF4-FFF2-40B4-BE49-F238E27FC236}">
                  <a16:creationId xmlns:a16="http://schemas.microsoft.com/office/drawing/2014/main" id="{8B7461ED-8F8F-15E2-AB7F-BA0A391D8D70}"/>
                </a:ext>
              </a:extLst>
            </p:cNvPr>
            <p:cNvGrpSpPr/>
            <p:nvPr/>
          </p:nvGrpSpPr>
          <p:grpSpPr>
            <a:xfrm>
              <a:off x="4497288" y="982084"/>
              <a:ext cx="1037603" cy="992183"/>
              <a:chOff x="483239" y="3770631"/>
              <a:chExt cx="1394179" cy="1012254"/>
            </a:xfrm>
          </p:grpSpPr>
          <p:sp>
            <p:nvSpPr>
              <p:cNvPr id="93" name="Google Shape;250;p31">
                <a:extLst>
                  <a:ext uri="{FF2B5EF4-FFF2-40B4-BE49-F238E27FC236}">
                    <a16:creationId xmlns:a16="http://schemas.microsoft.com/office/drawing/2014/main" id="{611A2B2B-C4A2-60C0-FD5C-29DF006A7E59}"/>
                  </a:ext>
                </a:extLst>
              </p:cNvPr>
              <p:cNvSpPr/>
              <p:nvPr/>
            </p:nvSpPr>
            <p:spPr>
              <a:xfrm>
                <a:off x="483239" y="377063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5003A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 b="1">
                    <a:latin typeface="Raleway"/>
                  </a:rPr>
                  <a:t>Computadores</a:t>
                </a:r>
                <a:endParaRPr lang="pt-BR" sz="1100"/>
              </a:p>
            </p:txBody>
          </p:sp>
          <p:sp>
            <p:nvSpPr>
              <p:cNvPr id="94" name="Google Shape;250;p31">
                <a:extLst>
                  <a:ext uri="{FF2B5EF4-FFF2-40B4-BE49-F238E27FC236}">
                    <a16:creationId xmlns:a16="http://schemas.microsoft.com/office/drawing/2014/main" id="{8CFFE8AC-6824-2BB1-FEB4-1D6FF117202A}"/>
                  </a:ext>
                </a:extLst>
              </p:cNvPr>
              <p:cNvSpPr/>
              <p:nvPr/>
            </p:nvSpPr>
            <p:spPr>
              <a:xfrm>
                <a:off x="483239" y="428016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>
                    <a:latin typeface="Raleway"/>
                  </a:rPr>
                  <a:t>24%</a:t>
                </a:r>
              </a:p>
              <a:p>
                <a:pPr algn="ctr"/>
                <a:r>
                  <a:rPr lang="pt-BR" sz="1000">
                    <a:latin typeface="Raleway"/>
                  </a:rPr>
                  <a:t>(5.260 escolas)</a:t>
                </a:r>
              </a:p>
            </p:txBody>
          </p:sp>
        </p:grpSp>
        <p:grpSp>
          <p:nvGrpSpPr>
            <p:cNvPr id="87" name="Agrupar 86">
              <a:extLst>
                <a:ext uri="{FF2B5EF4-FFF2-40B4-BE49-F238E27FC236}">
                  <a16:creationId xmlns:a16="http://schemas.microsoft.com/office/drawing/2014/main" id="{06EAC8D5-5D71-BC98-B794-5295806A3A24}"/>
                </a:ext>
              </a:extLst>
            </p:cNvPr>
            <p:cNvGrpSpPr/>
            <p:nvPr/>
          </p:nvGrpSpPr>
          <p:grpSpPr>
            <a:xfrm>
              <a:off x="7001196" y="980404"/>
              <a:ext cx="1037603" cy="993868"/>
              <a:chOff x="483239" y="3770631"/>
              <a:chExt cx="1394179" cy="1012254"/>
            </a:xfrm>
          </p:grpSpPr>
          <p:sp>
            <p:nvSpPr>
              <p:cNvPr id="91" name="Google Shape;250;p31">
                <a:extLst>
                  <a:ext uri="{FF2B5EF4-FFF2-40B4-BE49-F238E27FC236}">
                    <a16:creationId xmlns:a16="http://schemas.microsoft.com/office/drawing/2014/main" id="{A35943A0-1353-E3E4-EE0A-957A795F798F}"/>
                  </a:ext>
                </a:extLst>
              </p:cNvPr>
              <p:cNvSpPr/>
              <p:nvPr/>
            </p:nvSpPr>
            <p:spPr>
              <a:xfrm>
                <a:off x="483239" y="377063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5003A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 b="1">
                    <a:latin typeface="Raleway"/>
                  </a:rPr>
                  <a:t>Carrinho/Infra</a:t>
                </a:r>
                <a:endParaRPr lang="pt-BR" sz="1100"/>
              </a:p>
            </p:txBody>
          </p:sp>
          <p:sp>
            <p:nvSpPr>
              <p:cNvPr id="92" name="Google Shape;250;p31">
                <a:extLst>
                  <a:ext uri="{FF2B5EF4-FFF2-40B4-BE49-F238E27FC236}">
                    <a16:creationId xmlns:a16="http://schemas.microsoft.com/office/drawing/2014/main" id="{298ED3CF-FD54-F172-1126-DEBEE7755D13}"/>
                  </a:ext>
                </a:extLst>
              </p:cNvPr>
              <p:cNvSpPr/>
              <p:nvPr/>
            </p:nvSpPr>
            <p:spPr>
              <a:xfrm>
                <a:off x="483239" y="428016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>
                    <a:latin typeface="Raleway"/>
                  </a:rPr>
                  <a:t>0%</a:t>
                </a:r>
              </a:p>
            </p:txBody>
          </p:sp>
        </p:grpSp>
        <p:grpSp>
          <p:nvGrpSpPr>
            <p:cNvPr id="88" name="Agrupar 87">
              <a:extLst>
                <a:ext uri="{FF2B5EF4-FFF2-40B4-BE49-F238E27FC236}">
                  <a16:creationId xmlns:a16="http://schemas.microsoft.com/office/drawing/2014/main" id="{75EE338B-449C-46A3-4BC7-68431EA5C0E5}"/>
                </a:ext>
              </a:extLst>
            </p:cNvPr>
            <p:cNvGrpSpPr/>
            <p:nvPr/>
          </p:nvGrpSpPr>
          <p:grpSpPr>
            <a:xfrm>
              <a:off x="5749242" y="977270"/>
              <a:ext cx="1037603" cy="996997"/>
              <a:chOff x="483239" y="3770631"/>
              <a:chExt cx="1394179" cy="1012254"/>
            </a:xfrm>
          </p:grpSpPr>
          <p:sp>
            <p:nvSpPr>
              <p:cNvPr id="89" name="Google Shape;250;p31">
                <a:extLst>
                  <a:ext uri="{FF2B5EF4-FFF2-40B4-BE49-F238E27FC236}">
                    <a16:creationId xmlns:a16="http://schemas.microsoft.com/office/drawing/2014/main" id="{30966235-B71E-FA4F-DAD7-95798FADD696}"/>
                  </a:ext>
                </a:extLst>
              </p:cNvPr>
              <p:cNvSpPr/>
              <p:nvPr/>
            </p:nvSpPr>
            <p:spPr>
              <a:xfrm>
                <a:off x="483239" y="377063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5003A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 b="1">
                    <a:latin typeface="Raleway"/>
                  </a:rPr>
                  <a:t>Tablet e Chip</a:t>
                </a:r>
                <a:endParaRPr lang="pt-BR" sz="1100"/>
              </a:p>
            </p:txBody>
          </p:sp>
          <p:sp>
            <p:nvSpPr>
              <p:cNvPr id="90" name="Google Shape;250;p31">
                <a:extLst>
                  <a:ext uri="{FF2B5EF4-FFF2-40B4-BE49-F238E27FC236}">
                    <a16:creationId xmlns:a16="http://schemas.microsoft.com/office/drawing/2014/main" id="{B59491C0-095C-7727-CA72-4CBCC3E3CC4C}"/>
                  </a:ext>
                </a:extLst>
              </p:cNvPr>
              <p:cNvSpPr/>
              <p:nvPr/>
            </p:nvSpPr>
            <p:spPr>
              <a:xfrm>
                <a:off x="483239" y="4280161"/>
                <a:ext cx="1394179" cy="50272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algn="ctr"/>
                <a:r>
                  <a:rPr lang="pt-BR" sz="1000">
                    <a:latin typeface="Raleway"/>
                  </a:rPr>
                  <a:t>34%</a:t>
                </a:r>
              </a:p>
            </p:txBody>
          </p:sp>
        </p:grpSp>
      </p:grpSp>
      <p:sp>
        <p:nvSpPr>
          <p:cNvPr id="100" name="Google Shape;208;p36">
            <a:extLst>
              <a:ext uri="{FF2B5EF4-FFF2-40B4-BE49-F238E27FC236}">
                <a16:creationId xmlns:a16="http://schemas.microsoft.com/office/drawing/2014/main" id="{6D13F9A8-7A43-151F-8CE5-8559D80AA492}"/>
              </a:ext>
            </a:extLst>
          </p:cNvPr>
          <p:cNvSpPr txBox="1"/>
          <p:nvPr/>
        </p:nvSpPr>
        <p:spPr>
          <a:xfrm>
            <a:off x="484510" y="753993"/>
            <a:ext cx="14295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buClr>
                <a:prstClr val="black"/>
              </a:buClr>
              <a:buSzPts val="1100"/>
            </a:pPr>
            <a:r>
              <a:rPr lang="pt-BR" sz="1600" b="1">
                <a:latin typeface="Raleway Black"/>
                <a:sym typeface="Raleway Black"/>
              </a:rPr>
              <a:t>NORTE</a:t>
            </a:r>
            <a:endParaRPr lang="pt-BR" sz="1600" b="1">
              <a:latin typeface="Raleway Black"/>
              <a:sym typeface="Raleway"/>
            </a:endParaRPr>
          </a:p>
        </p:txBody>
      </p:sp>
      <p:sp>
        <p:nvSpPr>
          <p:cNvPr id="101" name="Google Shape;208;p36">
            <a:extLst>
              <a:ext uri="{FF2B5EF4-FFF2-40B4-BE49-F238E27FC236}">
                <a16:creationId xmlns:a16="http://schemas.microsoft.com/office/drawing/2014/main" id="{35764363-48ED-06D7-BBFA-5CBA7576FDA9}"/>
              </a:ext>
            </a:extLst>
          </p:cNvPr>
          <p:cNvSpPr txBox="1"/>
          <p:nvPr/>
        </p:nvSpPr>
        <p:spPr>
          <a:xfrm>
            <a:off x="217810" y="4182991"/>
            <a:ext cx="14295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685800">
              <a:buClr>
                <a:prstClr val="black"/>
              </a:buClr>
              <a:buSzPts val="1100"/>
            </a:pPr>
            <a:r>
              <a:rPr lang="pt-BR" sz="1600" b="1">
                <a:latin typeface="Raleway Black"/>
              </a:rPr>
              <a:t>SUDESTE</a:t>
            </a: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9DBA7A8E-E9F6-D1E8-46D6-7DC6E725D882}"/>
              </a:ext>
            </a:extLst>
          </p:cNvPr>
          <p:cNvSpPr txBox="1"/>
          <p:nvPr/>
        </p:nvSpPr>
        <p:spPr>
          <a:xfrm>
            <a:off x="5212080" y="121920"/>
            <a:ext cx="229362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800">
                <a:latin typeface="Raleway Medium"/>
              </a:rPr>
              <a:t>*Valores finais dependem da aprovação dos planos restantes. </a:t>
            </a:r>
          </a:p>
        </p:txBody>
      </p:sp>
    </p:spTree>
    <p:extLst>
      <p:ext uri="{BB962C8B-B14F-4D97-AF65-F5344CB8AC3E}">
        <p14:creationId xmlns:p14="http://schemas.microsoft.com/office/powerpoint/2010/main" val="2198911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36">
            <a:extLst>
              <a:ext uri="{FF2B5EF4-FFF2-40B4-BE49-F238E27FC236}">
                <a16:creationId xmlns:a16="http://schemas.microsoft.com/office/drawing/2014/main" id="{735A6CBD-EF01-1F64-3AFD-F6F7F49F43A8}"/>
              </a:ext>
            </a:extLst>
          </p:cNvPr>
          <p:cNvSpPr txBox="1"/>
          <p:nvPr/>
        </p:nvSpPr>
        <p:spPr>
          <a:xfrm>
            <a:off x="217811" y="60574"/>
            <a:ext cx="6877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buClr>
                <a:prstClr val="black"/>
              </a:buClr>
              <a:buSzPts val="1100"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Raleway Black"/>
              </a:rPr>
              <a:t>Atualizações - intersecções entre 14.172 e GAPE</a:t>
            </a:r>
            <a:endParaRPr lang="pt-BR" sz="1800" b="1">
              <a:solidFill>
                <a:srgbClr val="0000FF"/>
              </a:solidFill>
              <a:latin typeface="Raleway Black"/>
              <a:sym typeface="Raleway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9AFB078-F825-9B11-B6E8-84102C3CAE9F}"/>
              </a:ext>
            </a:extLst>
          </p:cNvPr>
          <p:cNvSpPr txBox="1"/>
          <p:nvPr/>
        </p:nvSpPr>
        <p:spPr>
          <a:xfrm>
            <a:off x="563880" y="1379220"/>
            <a:ext cx="7620000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AutoNum type="arabicPeriod"/>
            </a:pPr>
            <a:r>
              <a:rPr lang="pt-PT" b="1">
                <a:solidFill>
                  <a:schemeClr val="tx1"/>
                </a:solidFill>
                <a:latin typeface="Raleway Medium"/>
                <a:cs typeface="Segoe UI"/>
              </a:rPr>
              <a:t>Aguardar fases 2 e 3: </a:t>
            </a:r>
            <a:r>
              <a:rPr lang="pt-PT">
                <a:solidFill>
                  <a:schemeClr val="tx1"/>
                </a:solidFill>
                <a:latin typeface="Raleway Medium"/>
                <a:cs typeface="Segoe UI"/>
              </a:rPr>
              <a:t>há </a:t>
            </a:r>
            <a:r>
              <a:rPr lang="pt-PT" b="1">
                <a:solidFill>
                  <a:schemeClr val="tx1"/>
                </a:solidFill>
                <a:latin typeface="Raleway Medium"/>
                <a:cs typeface="Segoe UI"/>
              </a:rPr>
              <a:t>951</a:t>
            </a:r>
            <a:r>
              <a:rPr lang="pt-PT">
                <a:solidFill>
                  <a:schemeClr val="tx1"/>
                </a:solidFill>
                <a:latin typeface="Raleway Medium"/>
                <a:cs typeface="Segoe UI"/>
              </a:rPr>
              <a:t> escolas previstas para atendimento nas duas políticas. Decisão de aguardar as negociações das fases 2 e 3 do GAPE. </a:t>
            </a:r>
            <a:endParaRPr lang="pt-PT">
              <a:solidFill>
                <a:schemeClr val="tx1"/>
              </a:solidFill>
              <a:latin typeface="Raleway Medium"/>
            </a:endParaRPr>
          </a:p>
          <a:p>
            <a:pPr marL="285750" indent="-285750" algn="just">
              <a:buAutoNum type="arabicPeriod"/>
            </a:pPr>
            <a:endParaRPr lang="pt-PT">
              <a:solidFill>
                <a:schemeClr val="tx1"/>
              </a:solidFill>
              <a:latin typeface="Raleway Medium"/>
              <a:cs typeface="Segoe UI"/>
            </a:endParaRPr>
          </a:p>
          <a:p>
            <a:pPr marL="285750" indent="-285750" algn="just">
              <a:buAutoNum type="arabicPeriod"/>
            </a:pPr>
            <a:endParaRPr lang="pt-PT">
              <a:solidFill>
                <a:schemeClr val="tx1"/>
              </a:solidFill>
              <a:latin typeface="Raleway Medium"/>
              <a:cs typeface="Segoe UI"/>
            </a:endParaRPr>
          </a:p>
          <a:p>
            <a:pPr marL="285750" indent="-285750" algn="just">
              <a:buAutoNum type="arabicPeriod"/>
            </a:pPr>
            <a:r>
              <a:rPr lang="pt-PT" b="1">
                <a:solidFill>
                  <a:schemeClr val="tx1"/>
                </a:solidFill>
                <a:latin typeface="Raleway Medium"/>
                <a:cs typeface="Segoe UI"/>
              </a:rPr>
              <a:t>Retirar da fase 4:</a:t>
            </a:r>
            <a:r>
              <a:rPr lang="pt-PT">
                <a:solidFill>
                  <a:schemeClr val="tx1"/>
                </a:solidFill>
                <a:latin typeface="Raleway Medium"/>
                <a:cs typeface="Segoe UI"/>
              </a:rPr>
              <a:t> retirar do escopo </a:t>
            </a:r>
            <a:r>
              <a:rPr lang="pt-PT" err="1">
                <a:solidFill>
                  <a:schemeClr val="tx1"/>
                </a:solidFill>
                <a:latin typeface="Raleway Medium"/>
                <a:cs typeface="Segoe UI"/>
              </a:rPr>
              <a:t>Gape</a:t>
            </a:r>
            <a:r>
              <a:rPr lang="pt-PT">
                <a:solidFill>
                  <a:schemeClr val="tx1"/>
                </a:solidFill>
                <a:latin typeface="Raleway Medium"/>
                <a:cs typeface="Segoe UI"/>
              </a:rPr>
              <a:t>/</a:t>
            </a:r>
            <a:r>
              <a:rPr lang="pt-PT" err="1">
                <a:solidFill>
                  <a:schemeClr val="tx1"/>
                </a:solidFill>
                <a:latin typeface="Raleway Medium"/>
                <a:cs typeface="Segoe UI"/>
              </a:rPr>
              <a:t>Eace</a:t>
            </a:r>
            <a:r>
              <a:rPr lang="pt-PT">
                <a:solidFill>
                  <a:schemeClr val="tx1"/>
                </a:solidFill>
                <a:latin typeface="Raleway Medium"/>
                <a:cs typeface="Segoe UI"/>
              </a:rPr>
              <a:t> </a:t>
            </a:r>
            <a:r>
              <a:rPr lang="pt-PT" b="1">
                <a:solidFill>
                  <a:schemeClr val="tx1"/>
                </a:solidFill>
                <a:latin typeface="Raleway Medium"/>
                <a:cs typeface="Segoe UI"/>
              </a:rPr>
              <a:t>1.981</a:t>
            </a:r>
            <a:r>
              <a:rPr lang="pt-PT">
                <a:solidFill>
                  <a:schemeClr val="tx1"/>
                </a:solidFill>
                <a:latin typeface="Raleway Medium"/>
                <a:cs typeface="Segoe UI"/>
              </a:rPr>
              <a:t> que são atendidas pela 14.172 tanto para serviço de conexão a internet como para </a:t>
            </a:r>
            <a:r>
              <a:rPr lang="pt-PT" err="1">
                <a:solidFill>
                  <a:schemeClr val="tx1"/>
                </a:solidFill>
                <a:latin typeface="Raleway Medium"/>
                <a:cs typeface="Segoe UI"/>
              </a:rPr>
              <a:t>Wi-fi</a:t>
            </a:r>
            <a:r>
              <a:rPr lang="pt-PT">
                <a:solidFill>
                  <a:schemeClr val="tx1"/>
                </a:solidFill>
                <a:latin typeface="Raleway Medium"/>
                <a:cs typeface="Segoe UI"/>
              </a:rPr>
              <a:t>. </a:t>
            </a:r>
          </a:p>
          <a:p>
            <a:pPr marL="285750" indent="-285750" algn="just">
              <a:buAutoNum type="arabicPeriod"/>
            </a:pPr>
            <a:endParaRPr lang="pt-PT">
              <a:solidFill>
                <a:schemeClr val="tx1"/>
              </a:solidFill>
              <a:latin typeface="Raleway Medium"/>
              <a:cs typeface="Segoe UI"/>
            </a:endParaRPr>
          </a:p>
          <a:p>
            <a:pPr marL="285750" indent="-285750" algn="just">
              <a:buAutoNum type="arabicPeriod"/>
            </a:pPr>
            <a:endParaRPr lang="pt-PT">
              <a:solidFill>
                <a:schemeClr val="tx1"/>
              </a:solidFill>
              <a:latin typeface="Raleway Medium"/>
              <a:cs typeface="Segoe UI"/>
            </a:endParaRPr>
          </a:p>
          <a:p>
            <a:pPr marL="285750" indent="-285750" algn="just">
              <a:buAutoNum type="arabicPeriod"/>
            </a:pPr>
            <a:r>
              <a:rPr lang="pt-PT" b="1">
                <a:solidFill>
                  <a:schemeClr val="tx1"/>
                </a:solidFill>
                <a:latin typeface="Raleway Medium"/>
                <a:cs typeface="Segoe UI"/>
              </a:rPr>
              <a:t>Manter na Fase 4:</a:t>
            </a:r>
            <a:r>
              <a:rPr lang="pt-PT">
                <a:solidFill>
                  <a:schemeClr val="tx1"/>
                </a:solidFill>
                <a:latin typeface="Raleway Medium"/>
                <a:cs typeface="Segoe UI"/>
              </a:rPr>
              <a:t> manter no escopo </a:t>
            </a:r>
            <a:r>
              <a:rPr lang="pt-PT" err="1">
                <a:solidFill>
                  <a:schemeClr val="tx1"/>
                </a:solidFill>
                <a:latin typeface="Raleway Medium"/>
                <a:cs typeface="Segoe UI"/>
              </a:rPr>
              <a:t>Gape</a:t>
            </a:r>
            <a:r>
              <a:rPr lang="pt-PT">
                <a:solidFill>
                  <a:schemeClr val="tx1"/>
                </a:solidFill>
                <a:latin typeface="Raleway Medium"/>
                <a:cs typeface="Segoe UI"/>
              </a:rPr>
              <a:t>/</a:t>
            </a:r>
            <a:r>
              <a:rPr lang="pt-PT" err="1">
                <a:solidFill>
                  <a:schemeClr val="tx1"/>
                </a:solidFill>
                <a:latin typeface="Raleway Medium"/>
                <a:cs typeface="Segoe UI"/>
              </a:rPr>
              <a:t>Eace</a:t>
            </a:r>
            <a:r>
              <a:rPr lang="pt-PT">
                <a:solidFill>
                  <a:schemeClr val="tx1"/>
                </a:solidFill>
                <a:latin typeface="Raleway Medium"/>
                <a:cs typeface="Segoe UI"/>
              </a:rPr>
              <a:t> </a:t>
            </a:r>
            <a:r>
              <a:rPr lang="pt-PT" b="1">
                <a:solidFill>
                  <a:schemeClr val="tx1"/>
                </a:solidFill>
                <a:latin typeface="Raleway Medium"/>
                <a:cs typeface="Segoe UI"/>
              </a:rPr>
              <a:t>438</a:t>
            </a:r>
            <a:r>
              <a:rPr lang="pt-PT">
                <a:solidFill>
                  <a:schemeClr val="tx1"/>
                </a:solidFill>
                <a:latin typeface="Raleway Medium"/>
                <a:cs typeface="Segoe UI"/>
              </a:rPr>
              <a:t> escolas apenas para entrega de Wi-Fi. Serão atendidas pela 14.172 apenas para serviço de conexão à internet. </a:t>
            </a:r>
          </a:p>
          <a:p>
            <a:pPr algn="just"/>
            <a:endParaRPr lang="pt-PT">
              <a:solidFill>
                <a:schemeClr val="tx1"/>
              </a:solidFill>
              <a:latin typeface="Raleway Medium"/>
              <a:cs typeface="Segoe UI"/>
            </a:endParaRPr>
          </a:p>
          <a:p>
            <a:pPr marL="285750" indent="-285750" algn="just">
              <a:buAutoNum type="arabicPeriod"/>
            </a:pPr>
            <a:endParaRPr lang="pt-PT">
              <a:solidFill>
                <a:schemeClr val="tx1"/>
              </a:solidFill>
              <a:latin typeface="Raleway Medium"/>
              <a:cs typeface="Segoe UI"/>
            </a:endParaRPr>
          </a:p>
          <a:p>
            <a:pPr marL="342900" indent="-342900">
              <a:buAutoNum type="arabicPeriod"/>
            </a:pPr>
            <a:endParaRPr lang="pt-PT" sz="1600">
              <a:latin typeface="Raleway Medium"/>
            </a:endParaRPr>
          </a:p>
          <a:p>
            <a:pPr algn="l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5675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36">
            <a:extLst>
              <a:ext uri="{FF2B5EF4-FFF2-40B4-BE49-F238E27FC236}">
                <a16:creationId xmlns:a16="http://schemas.microsoft.com/office/drawing/2014/main" id="{735A6CBD-EF01-1F64-3AFD-F6F7F49F43A8}"/>
              </a:ext>
            </a:extLst>
          </p:cNvPr>
          <p:cNvSpPr txBox="1"/>
          <p:nvPr/>
        </p:nvSpPr>
        <p:spPr>
          <a:xfrm>
            <a:off x="210191" y="205354"/>
            <a:ext cx="6877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buClr>
                <a:prstClr val="black"/>
              </a:buClr>
              <a:buSzPts val="1100"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Raleway Black"/>
              </a:rPr>
              <a:t>Atendimento às escolas sem energia </a:t>
            </a:r>
            <a:endParaRPr lang="pt-BR" sz="1800" b="1">
              <a:solidFill>
                <a:srgbClr val="0000FF"/>
              </a:solidFill>
              <a:latin typeface="Raleway Black"/>
              <a:sym typeface="Raleway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9AFB078-F825-9B11-B6E8-84102C3CAE9F}"/>
              </a:ext>
            </a:extLst>
          </p:cNvPr>
          <p:cNvSpPr txBox="1"/>
          <p:nvPr/>
        </p:nvSpPr>
        <p:spPr>
          <a:xfrm>
            <a:off x="563880" y="998220"/>
            <a:ext cx="762000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PT" b="1" err="1">
                <a:solidFill>
                  <a:schemeClr val="tx1"/>
                </a:solidFill>
                <a:latin typeface="Raleway Medium"/>
                <a:cs typeface="Segoe UI"/>
              </a:rPr>
              <a:t>Eace</a:t>
            </a:r>
            <a:endParaRPr lang="pt-PT" b="1">
              <a:solidFill>
                <a:schemeClr val="tx1"/>
              </a:solidFill>
              <a:latin typeface="Raleway Medium"/>
            </a:endParaRPr>
          </a:p>
          <a:p>
            <a:pPr marL="285750" indent="-285750" algn="just">
              <a:buChar char="•"/>
            </a:pPr>
            <a:r>
              <a:rPr lang="pt-PT">
                <a:solidFill>
                  <a:schemeClr val="tx1"/>
                </a:solidFill>
                <a:latin typeface="Raleway Medium"/>
                <a:cs typeface="Segoe UI"/>
              </a:rPr>
              <a:t>Realizou reunião com Amazonas Energia em 10/04/2024 (1.458 escolas). </a:t>
            </a:r>
          </a:p>
          <a:p>
            <a:pPr marL="285750" indent="-285750" algn="just">
              <a:buChar char="•"/>
            </a:pPr>
            <a:r>
              <a:rPr lang="pt-PT">
                <a:solidFill>
                  <a:schemeClr val="tx1"/>
                </a:solidFill>
                <a:latin typeface="Raleway Medium"/>
                <a:cs typeface="Segoe UI"/>
              </a:rPr>
              <a:t>Realizou reunião com Equatorial Energia (PA) em 23/04/2024 (1.372 escolas).</a:t>
            </a:r>
          </a:p>
          <a:p>
            <a:pPr marL="285750" indent="-285750" algn="just">
              <a:buChar char="•"/>
            </a:pPr>
            <a:r>
              <a:rPr lang="pt-PT">
                <a:solidFill>
                  <a:schemeClr val="tx1"/>
                </a:solidFill>
                <a:latin typeface="Raleway Medium"/>
                <a:cs typeface="Segoe UI"/>
              </a:rPr>
              <a:t>A agendar reunião com </a:t>
            </a:r>
            <a:r>
              <a:rPr lang="pt-PT" err="1">
                <a:solidFill>
                  <a:schemeClr val="tx1"/>
                </a:solidFill>
                <a:latin typeface="Raleway Medium"/>
                <a:cs typeface="Segoe UI"/>
              </a:rPr>
              <a:t>Energisa</a:t>
            </a:r>
            <a:r>
              <a:rPr lang="pt-PT">
                <a:solidFill>
                  <a:schemeClr val="tx1"/>
                </a:solidFill>
                <a:latin typeface="Raleway Medium"/>
                <a:cs typeface="Segoe UI"/>
              </a:rPr>
              <a:t> (AC) (483 escolas). </a:t>
            </a:r>
          </a:p>
          <a:p>
            <a:pPr marL="285750" indent="-285750" algn="just">
              <a:buChar char="•"/>
            </a:pPr>
            <a:r>
              <a:rPr lang="pt-PT">
                <a:solidFill>
                  <a:schemeClr val="tx1"/>
                </a:solidFill>
                <a:latin typeface="Raleway Medium"/>
                <a:cs typeface="Segoe UI"/>
              </a:rPr>
              <a:t>A agendar reunião com Roraima Energia (163 escolas). </a:t>
            </a:r>
          </a:p>
          <a:p>
            <a:pPr marL="285750" indent="-285750" algn="just">
              <a:buChar char="•"/>
            </a:pPr>
            <a:r>
              <a:rPr lang="pt-PT">
                <a:solidFill>
                  <a:schemeClr val="tx1"/>
                </a:solidFill>
                <a:latin typeface="Raleway Medium"/>
                <a:cs typeface="Segoe UI"/>
              </a:rPr>
              <a:t>A agendar reunião com Equatorial Energia (A)) (89 escolas). </a:t>
            </a:r>
          </a:p>
          <a:p>
            <a:pPr marL="285750" indent="-285750" algn="just">
              <a:buChar char="•"/>
            </a:pPr>
            <a:r>
              <a:rPr lang="pt-PT">
                <a:solidFill>
                  <a:schemeClr val="tx1"/>
                </a:solidFill>
                <a:latin typeface="Raleway Medium"/>
                <a:cs typeface="Segoe UI"/>
              </a:rPr>
              <a:t>A agendar reunião com Coelba (BA) (87 escolas). </a:t>
            </a:r>
          </a:p>
          <a:p>
            <a:pPr marL="285750" indent="-285750" algn="just">
              <a:buChar char="•"/>
            </a:pPr>
            <a:r>
              <a:rPr lang="pt-PT">
                <a:solidFill>
                  <a:schemeClr val="tx1"/>
                </a:solidFill>
                <a:latin typeface="Raleway Medium"/>
                <a:cs typeface="Segoe UI"/>
              </a:rPr>
              <a:t>A agendar reunião com Equatorial Energia (MA) (69 escolas). </a:t>
            </a:r>
          </a:p>
          <a:p>
            <a:pPr marL="285750" indent="-285750" algn="just">
              <a:buChar char="•"/>
            </a:pPr>
            <a:endParaRPr lang="pt-PT">
              <a:solidFill>
                <a:schemeClr val="tx1"/>
              </a:solidFill>
              <a:latin typeface="Raleway Medium"/>
              <a:cs typeface="Segoe UI"/>
            </a:endParaRPr>
          </a:p>
          <a:p>
            <a:pPr marL="285750" indent="-285750" algn="just">
              <a:buChar char="•"/>
            </a:pPr>
            <a:endParaRPr lang="pt-PT">
              <a:solidFill>
                <a:schemeClr val="tx1"/>
              </a:solidFill>
              <a:latin typeface="Raleway Medium"/>
              <a:cs typeface="Segoe UI"/>
            </a:endParaRPr>
          </a:p>
          <a:p>
            <a:pPr algn="just"/>
            <a:r>
              <a:rPr lang="pt-PT" b="1">
                <a:solidFill>
                  <a:schemeClr val="tx1"/>
                </a:solidFill>
                <a:latin typeface="Raleway Medium"/>
                <a:cs typeface="Segoe UI"/>
              </a:rPr>
              <a:t>MME </a:t>
            </a:r>
          </a:p>
          <a:p>
            <a:pPr marL="285750" indent="-285750" algn="just">
              <a:buChar char="•"/>
            </a:pPr>
            <a:r>
              <a:rPr lang="pt-PT">
                <a:solidFill>
                  <a:schemeClr val="tx1"/>
                </a:solidFill>
                <a:latin typeface="Raleway Medium"/>
                <a:cs typeface="Segoe UI"/>
              </a:rPr>
              <a:t>Ofício da SEB/MEC enviado à Secretaria Nacional de Energia Elétrica/MME em 03/04 solicitando informação sobre previsão de atendimento pelo MME das escolas sem energia. </a:t>
            </a:r>
          </a:p>
          <a:p>
            <a:pPr marL="285750" indent="-285750" algn="just">
              <a:buChar char="•"/>
            </a:pPr>
            <a:endParaRPr lang="pt-PT">
              <a:latin typeface="Raleway Medium"/>
              <a:cs typeface="Segoe UI"/>
            </a:endParaRPr>
          </a:p>
          <a:p>
            <a:pPr marL="342900" indent="-342900">
              <a:buChar char="•"/>
            </a:pPr>
            <a:endParaRPr lang="pt-PT" sz="1600">
              <a:latin typeface="Raleway Medium"/>
            </a:endParaRPr>
          </a:p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70531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>
          <a:extLst>
            <a:ext uri="{FF2B5EF4-FFF2-40B4-BE49-F238E27FC236}">
              <a16:creationId xmlns:a16="http://schemas.microsoft.com/office/drawing/2014/main" id="{F5A3913D-2853-7541-818E-42E652F77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3;p3">
            <a:extLst>
              <a:ext uri="{FF2B5EF4-FFF2-40B4-BE49-F238E27FC236}">
                <a16:creationId xmlns:a16="http://schemas.microsoft.com/office/drawing/2014/main" id="{5A5C878C-9C3E-90C7-831B-558F8FC73C85}"/>
              </a:ext>
            </a:extLst>
          </p:cNvPr>
          <p:cNvSpPr txBox="1"/>
          <p:nvPr/>
        </p:nvSpPr>
        <p:spPr>
          <a:xfrm>
            <a:off x="-29266" y="1805804"/>
            <a:ext cx="3818438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pt-BR" sz="3600">
                <a:solidFill>
                  <a:srgbClr val="434343"/>
                </a:solidFill>
                <a:latin typeface="Raleway Black"/>
                <a:sym typeface="Raleway Black"/>
              </a:rPr>
              <a:t> Apresentação da Campanha Nacional pelo Direito à Educação</a:t>
            </a:r>
            <a:r>
              <a:rPr lang="pt-BR" sz="1600" b="1">
                <a:sym typeface="Raleway Black"/>
              </a:rPr>
              <a:t> </a:t>
            </a:r>
            <a:endParaRPr lang="pt-BR" sz="1600">
              <a:sym typeface="Raleway Black"/>
            </a:endParaRPr>
          </a:p>
          <a:p>
            <a:pPr algn="r"/>
            <a:endParaRPr lang="pt-BR" sz="3600">
              <a:solidFill>
                <a:srgbClr val="434343"/>
              </a:solidFill>
              <a:latin typeface="Raleway Black"/>
            </a:endParaRPr>
          </a:p>
        </p:txBody>
      </p:sp>
    </p:spTree>
    <p:extLst>
      <p:ext uri="{BB962C8B-B14F-4D97-AF65-F5344CB8AC3E}">
        <p14:creationId xmlns:p14="http://schemas.microsoft.com/office/powerpoint/2010/main" val="3609966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>
          <a:extLst>
            <a:ext uri="{FF2B5EF4-FFF2-40B4-BE49-F238E27FC236}">
              <a16:creationId xmlns:a16="http://schemas.microsoft.com/office/drawing/2014/main" id="{F5A3913D-2853-7541-818E-42E652F77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3;p3">
            <a:extLst>
              <a:ext uri="{FF2B5EF4-FFF2-40B4-BE49-F238E27FC236}">
                <a16:creationId xmlns:a16="http://schemas.microsoft.com/office/drawing/2014/main" id="{5A5C878C-9C3E-90C7-831B-558F8FC73C85}"/>
              </a:ext>
            </a:extLst>
          </p:cNvPr>
          <p:cNvSpPr txBox="1"/>
          <p:nvPr/>
        </p:nvSpPr>
        <p:spPr>
          <a:xfrm>
            <a:off x="-29266" y="1805804"/>
            <a:ext cx="3818438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pt-BR" sz="3600">
                <a:solidFill>
                  <a:srgbClr val="434343"/>
                </a:solidFill>
                <a:latin typeface="Raleway Black"/>
                <a:sym typeface="Raleway Black"/>
              </a:rPr>
              <a:t> Aprovação da ata da última reunião</a:t>
            </a:r>
            <a:r>
              <a:rPr lang="pt-BR" sz="1600" b="1">
                <a:sym typeface="Raleway Black"/>
              </a:rPr>
              <a:t> </a:t>
            </a:r>
            <a:endParaRPr lang="pt-BR" sz="1600"/>
          </a:p>
          <a:p>
            <a:pPr algn="r"/>
            <a:endParaRPr lang="pt-BR" sz="3600">
              <a:solidFill>
                <a:srgbClr val="434343"/>
              </a:solidFill>
              <a:latin typeface="Raleway Black"/>
            </a:endParaRPr>
          </a:p>
        </p:txBody>
      </p:sp>
    </p:spTree>
    <p:extLst>
      <p:ext uri="{BB962C8B-B14F-4D97-AF65-F5344CB8AC3E}">
        <p14:creationId xmlns:p14="http://schemas.microsoft.com/office/powerpoint/2010/main" val="3651756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>
          <a:extLst>
            <a:ext uri="{FF2B5EF4-FFF2-40B4-BE49-F238E27FC236}">
              <a16:creationId xmlns:a16="http://schemas.microsoft.com/office/drawing/2014/main" id="{F5A3913D-2853-7541-818E-42E652F77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3;p3">
            <a:extLst>
              <a:ext uri="{FF2B5EF4-FFF2-40B4-BE49-F238E27FC236}">
                <a16:creationId xmlns:a16="http://schemas.microsoft.com/office/drawing/2014/main" id="{5A5C878C-9C3E-90C7-831B-558F8FC73C85}"/>
              </a:ext>
            </a:extLst>
          </p:cNvPr>
          <p:cNvSpPr txBox="1"/>
          <p:nvPr/>
        </p:nvSpPr>
        <p:spPr>
          <a:xfrm>
            <a:off x="-29266" y="1805804"/>
            <a:ext cx="3818438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pt-BR" sz="3600">
                <a:solidFill>
                  <a:srgbClr val="434343"/>
                </a:solidFill>
                <a:latin typeface="Raleway Black"/>
                <a:sym typeface="Raleway Black"/>
              </a:rPr>
              <a:t>Alteração do regimento interno</a:t>
            </a:r>
            <a:endParaRPr lang="pt-BR" sz="3600">
              <a:solidFill>
                <a:srgbClr val="434343"/>
              </a:solidFill>
              <a:latin typeface="Raleway Black"/>
            </a:endParaRPr>
          </a:p>
          <a:p>
            <a:pPr algn="r"/>
            <a:endParaRPr lang="pt-BR" sz="1600"/>
          </a:p>
          <a:p>
            <a:pPr algn="r"/>
            <a:endParaRPr lang="pt-BR" sz="3600">
              <a:solidFill>
                <a:srgbClr val="434343"/>
              </a:solidFill>
              <a:latin typeface="Raleway Black"/>
            </a:endParaRPr>
          </a:p>
        </p:txBody>
      </p:sp>
    </p:spTree>
    <p:extLst>
      <p:ext uri="{BB962C8B-B14F-4D97-AF65-F5344CB8AC3E}">
        <p14:creationId xmlns:p14="http://schemas.microsoft.com/office/powerpoint/2010/main" val="1694758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36">
            <a:extLst>
              <a:ext uri="{FF2B5EF4-FFF2-40B4-BE49-F238E27FC236}">
                <a16:creationId xmlns:a16="http://schemas.microsoft.com/office/drawing/2014/main" id="{735A6CBD-EF01-1F64-3AFD-F6F7F49F43A8}"/>
              </a:ext>
            </a:extLst>
          </p:cNvPr>
          <p:cNvSpPr txBox="1"/>
          <p:nvPr/>
        </p:nvSpPr>
        <p:spPr>
          <a:xfrm>
            <a:off x="210191" y="205354"/>
            <a:ext cx="6877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buClr>
                <a:prstClr val="black"/>
              </a:buClr>
              <a:buSzPts val="1100"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Raleway Black"/>
              </a:rPr>
              <a:t>Proposta de deliberação</a:t>
            </a:r>
            <a:endParaRPr lang="pt-BR" sz="1800" b="1">
              <a:solidFill>
                <a:srgbClr val="0000FF"/>
              </a:solidFill>
              <a:latin typeface="Raleway Black"/>
              <a:sym typeface="Raleway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9AFB078-F825-9B11-B6E8-84102C3CAE9F}"/>
              </a:ext>
            </a:extLst>
          </p:cNvPr>
          <p:cNvSpPr txBox="1"/>
          <p:nvPr/>
        </p:nvSpPr>
        <p:spPr>
          <a:xfrm>
            <a:off x="647700" y="990600"/>
            <a:ext cx="7818120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b="1">
                <a:solidFill>
                  <a:schemeClr val="tx1"/>
                </a:solidFill>
                <a:latin typeface="Raleway Medium"/>
                <a:ea typeface="Calibri"/>
                <a:cs typeface="Calibri"/>
              </a:rPr>
              <a:t>Delibera-se sobre a seguinte alteração no Regimento Interno do Comitê Executivo da ENEC </a:t>
            </a:r>
            <a:endParaRPr lang="pt-PT">
              <a:solidFill>
                <a:schemeClr val="tx1"/>
              </a:solidFill>
              <a:latin typeface="Raleway Medium"/>
            </a:endParaRPr>
          </a:p>
          <a:p>
            <a:pPr algn="just"/>
            <a:endParaRPr lang="pt-BR">
              <a:solidFill>
                <a:schemeClr val="tx1"/>
              </a:solidFill>
              <a:latin typeface="Raleway Medium"/>
              <a:ea typeface="Calibri"/>
              <a:cs typeface="Calibri"/>
            </a:endParaRPr>
          </a:p>
          <a:p>
            <a:pPr algn="just"/>
            <a:endParaRPr lang="pt-BR">
              <a:solidFill>
                <a:schemeClr val="tx1"/>
              </a:solidFill>
              <a:latin typeface="Raleway Medium"/>
              <a:ea typeface="Calibri"/>
              <a:cs typeface="Calibri"/>
            </a:endParaRPr>
          </a:p>
          <a:p>
            <a:pPr algn="just"/>
            <a:r>
              <a:rPr lang="pt-BR">
                <a:solidFill>
                  <a:schemeClr val="tx1"/>
                </a:solidFill>
                <a:latin typeface="Raleway Medium"/>
                <a:ea typeface="Calibri"/>
                <a:cs typeface="Calibri"/>
              </a:rPr>
              <a:t>Art. 9º As reuniões do Comitê Executivo obedecerão ao seguinte trâmite:</a:t>
            </a:r>
          </a:p>
          <a:p>
            <a:pPr algn="just"/>
            <a:endParaRPr lang="pt-BR">
              <a:solidFill>
                <a:schemeClr val="tx1"/>
              </a:solidFill>
              <a:latin typeface="Raleway Medium"/>
              <a:ea typeface="Calibri"/>
              <a:cs typeface="Calibri"/>
            </a:endParaRPr>
          </a:p>
          <a:p>
            <a:pPr lvl="2" algn="just"/>
            <a:r>
              <a:rPr lang="pt-BR">
                <a:solidFill>
                  <a:schemeClr val="tx1"/>
                </a:solidFill>
                <a:latin typeface="Raleway Medium"/>
                <a:ea typeface="Calibri"/>
                <a:cs typeface="Calibri"/>
              </a:rPr>
              <a:t>  I - apresentação e deliberação das matérias constantes da pauta; e</a:t>
            </a:r>
          </a:p>
          <a:p>
            <a:pPr lvl="2" algn="just"/>
            <a:r>
              <a:rPr lang="pt-BR">
                <a:solidFill>
                  <a:schemeClr val="tx1"/>
                </a:solidFill>
                <a:latin typeface="Raleway Medium"/>
                <a:ea typeface="Calibri"/>
                <a:cs typeface="Calibri"/>
              </a:rPr>
              <a:t>  III - apresentação e deliberação de eventuais matérias não constantes da pauta.</a:t>
            </a:r>
          </a:p>
          <a:p>
            <a:pPr lvl="2" algn="just"/>
            <a:endParaRPr lang="pt-BR">
              <a:solidFill>
                <a:schemeClr val="tx1"/>
              </a:solidFill>
              <a:latin typeface="Raleway Medium"/>
              <a:ea typeface="Calibri"/>
              <a:cs typeface="Calibri"/>
            </a:endParaRPr>
          </a:p>
          <a:p>
            <a:pPr lvl="2" algn="just"/>
            <a:r>
              <a:rPr lang="pt-BR">
                <a:solidFill>
                  <a:schemeClr val="tx1"/>
                </a:solidFill>
                <a:latin typeface="Raleway Medium"/>
                <a:ea typeface="Calibri"/>
                <a:cs typeface="Calibri"/>
              </a:rPr>
              <a:t>(...)</a:t>
            </a:r>
          </a:p>
          <a:p>
            <a:pPr lvl="2" algn="just"/>
            <a:endParaRPr lang="pt-BR">
              <a:solidFill>
                <a:schemeClr val="tx1"/>
              </a:solidFill>
              <a:latin typeface="Raleway Medium"/>
              <a:ea typeface="Calibri"/>
              <a:cs typeface="Calibri"/>
            </a:endParaRPr>
          </a:p>
          <a:p>
            <a:pPr algn="just"/>
            <a:r>
              <a:rPr lang="pt-BR">
                <a:solidFill>
                  <a:schemeClr val="tx1"/>
                </a:solidFill>
                <a:latin typeface="Raleway Medium"/>
                <a:ea typeface="Calibri"/>
                <a:cs typeface="Calibri"/>
              </a:rPr>
              <a:t>  §6º As atas de reuniões poderão ser aprovadas em </a:t>
            </a:r>
            <a:r>
              <a:rPr lang="pt-BR">
                <a:solidFill>
                  <a:schemeClr val="tx1"/>
                </a:solidFill>
                <a:highlight>
                  <a:srgbClr val="FFFF00"/>
                </a:highlight>
                <a:latin typeface="Raleway Medium"/>
                <a:ea typeface="Calibri"/>
                <a:cs typeface="Calibri"/>
              </a:rPr>
              <a:t>circuito deliberativo</a:t>
            </a:r>
            <a:r>
              <a:rPr lang="pt-BR">
                <a:solidFill>
                  <a:schemeClr val="tx1"/>
                </a:solidFill>
                <a:latin typeface="Raleway Medium"/>
                <a:ea typeface="Calibri"/>
                <a:cs typeface="Calibri"/>
              </a:rPr>
              <a:t> até a próxima reunião, sendo publicada no sítio eletrônico do Ministério da Educação.</a:t>
            </a:r>
          </a:p>
        </p:txBody>
      </p:sp>
    </p:spTree>
    <p:extLst>
      <p:ext uri="{BB962C8B-B14F-4D97-AF65-F5344CB8AC3E}">
        <p14:creationId xmlns:p14="http://schemas.microsoft.com/office/powerpoint/2010/main" val="2745979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>
          <a:extLst>
            <a:ext uri="{FF2B5EF4-FFF2-40B4-BE49-F238E27FC236}">
              <a16:creationId xmlns:a16="http://schemas.microsoft.com/office/drawing/2014/main" id="{F5A3913D-2853-7541-818E-42E652F77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3;p3">
            <a:extLst>
              <a:ext uri="{FF2B5EF4-FFF2-40B4-BE49-F238E27FC236}">
                <a16:creationId xmlns:a16="http://schemas.microsoft.com/office/drawing/2014/main" id="{5A5C878C-9C3E-90C7-831B-558F8FC73C85}"/>
              </a:ext>
            </a:extLst>
          </p:cNvPr>
          <p:cNvSpPr txBox="1"/>
          <p:nvPr/>
        </p:nvSpPr>
        <p:spPr>
          <a:xfrm>
            <a:off x="-29266" y="1805804"/>
            <a:ext cx="3818438" cy="209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pt-BR" sz="3600">
                <a:solidFill>
                  <a:srgbClr val="434343"/>
                </a:solidFill>
                <a:latin typeface="Raleway Black"/>
              </a:rPr>
              <a:t>Parâmetros de </a:t>
            </a:r>
            <a:r>
              <a:rPr lang="pt-BR" sz="3600" err="1">
                <a:solidFill>
                  <a:srgbClr val="434343"/>
                </a:solidFill>
                <a:latin typeface="Raleway Black"/>
              </a:rPr>
              <a:t>Wi-fi</a:t>
            </a:r>
          </a:p>
          <a:p>
            <a:pPr algn="r"/>
            <a:endParaRPr lang="pt-BR" sz="1600"/>
          </a:p>
          <a:p>
            <a:pPr algn="r"/>
            <a:endParaRPr lang="pt-BR" sz="3600">
              <a:solidFill>
                <a:srgbClr val="434343"/>
              </a:solidFill>
              <a:latin typeface="Raleway Black"/>
            </a:endParaRPr>
          </a:p>
        </p:txBody>
      </p:sp>
    </p:spTree>
    <p:extLst>
      <p:ext uri="{BB962C8B-B14F-4D97-AF65-F5344CB8AC3E}">
        <p14:creationId xmlns:p14="http://schemas.microsoft.com/office/powerpoint/2010/main" val="3330063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36">
            <a:extLst>
              <a:ext uri="{FF2B5EF4-FFF2-40B4-BE49-F238E27FC236}">
                <a16:creationId xmlns:a16="http://schemas.microsoft.com/office/drawing/2014/main" id="{735A6CBD-EF01-1F64-3AFD-F6F7F49F43A8}"/>
              </a:ext>
            </a:extLst>
          </p:cNvPr>
          <p:cNvSpPr txBox="1"/>
          <p:nvPr/>
        </p:nvSpPr>
        <p:spPr>
          <a:xfrm>
            <a:off x="210191" y="205354"/>
            <a:ext cx="6877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buClr>
                <a:prstClr val="black"/>
              </a:buClr>
              <a:buSzPts val="1100"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Raleway Black"/>
              </a:rPr>
              <a:t>Proposta de deliberação</a:t>
            </a:r>
            <a:endParaRPr lang="pt-BR" sz="1800" b="1">
              <a:solidFill>
                <a:srgbClr val="0000FF"/>
              </a:solidFill>
              <a:latin typeface="Raleway Black"/>
              <a:sym typeface="Raleway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9AFB078-F825-9B11-B6E8-84102C3CAE9F}"/>
              </a:ext>
            </a:extLst>
          </p:cNvPr>
          <p:cNvSpPr txBox="1"/>
          <p:nvPr/>
        </p:nvSpPr>
        <p:spPr>
          <a:xfrm>
            <a:off x="647700" y="990600"/>
            <a:ext cx="781812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1600">
                <a:solidFill>
                  <a:schemeClr val="tx1"/>
                </a:solidFill>
                <a:latin typeface="Raleway Medium"/>
                <a:ea typeface="Calibri"/>
                <a:cs typeface="Calibri"/>
              </a:rPr>
              <a:t>Delibera-se a aprovação dos parâmetros de </a:t>
            </a:r>
            <a:r>
              <a:rPr lang="pt-BR" sz="1600" err="1">
                <a:solidFill>
                  <a:schemeClr val="tx1"/>
                </a:solidFill>
                <a:latin typeface="Raleway Medium"/>
                <a:ea typeface="Calibri"/>
                <a:cs typeface="Calibri"/>
              </a:rPr>
              <a:t>Wifi</a:t>
            </a:r>
            <a:r>
              <a:rPr lang="pt-BR" sz="1600">
                <a:solidFill>
                  <a:schemeClr val="tx1"/>
                </a:solidFill>
                <a:latin typeface="Raleway Medium"/>
                <a:ea typeface="Calibri"/>
                <a:cs typeface="Calibri"/>
              </a:rPr>
              <a:t> conforme enviado na proposta de resolução. </a:t>
            </a:r>
            <a:endParaRPr lang="pt-PT" sz="1600">
              <a:solidFill>
                <a:schemeClr val="tx1"/>
              </a:solidFill>
              <a:latin typeface="Raleway Medium"/>
            </a:endParaRPr>
          </a:p>
          <a:p>
            <a:pPr algn="just"/>
            <a:endParaRPr lang="pt-BR">
              <a:solidFill>
                <a:schemeClr val="tx1"/>
              </a:solidFill>
              <a:latin typeface="Raleway Medium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938460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80ff3c58-4555-4b7e-8115-1f39b2549fd1" xsi:nil="true"/>
    <SharedWithUsers xmlns="fafe921d-bf2e-4fde-a3a2-15508058d867">
      <UserInfo>
        <DisplayName>Anita Gea Martinez Stefani (SEB/DAGE/MEC)</DisplayName>
        <AccountId>39</AccountId>
        <AccountType/>
      </UserInfo>
      <UserInfo>
        <DisplayName>Barbara Bacellar Rodrigues de Godoy</DisplayName>
        <AccountId>63</AccountId>
        <AccountType/>
      </UserInfo>
      <UserInfo>
        <DisplayName>Eduardo Heck de Sa  ( CGTI/SEB/MEC )</DisplayName>
        <AccountId>61</AccountId>
        <AccountType/>
      </UserInfo>
    </SharedWithUsers>
    <lcf76f155ced4ddcb4097134ff3c332f xmlns="80ff3c58-4555-4b7e-8115-1f39b2549fd1">
      <Terms xmlns="http://schemas.microsoft.com/office/infopath/2007/PartnerControls"/>
    </lcf76f155ced4ddcb4097134ff3c332f>
    <TaxCatchAll xmlns="fafe921d-bf2e-4fde-a3a2-15508058d86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0CE11E70B97DB4AA2EF45C6AD8CE673" ma:contentTypeVersion="15" ma:contentTypeDescription="Crie um novo documento." ma:contentTypeScope="" ma:versionID="fa0d96b24bff7c8ffa4b96f25d628378">
  <xsd:schema xmlns:xsd="http://www.w3.org/2001/XMLSchema" xmlns:xs="http://www.w3.org/2001/XMLSchema" xmlns:p="http://schemas.microsoft.com/office/2006/metadata/properties" xmlns:ns2="80ff3c58-4555-4b7e-8115-1f39b2549fd1" xmlns:ns3="fafe921d-bf2e-4fde-a3a2-15508058d867" targetNamespace="http://schemas.microsoft.com/office/2006/metadata/properties" ma:root="true" ma:fieldsID="80cb3e078b5e8ed7a714fb8c2a23f78b" ns2:_="" ns3:_="">
    <xsd:import namespace="80ff3c58-4555-4b7e-8115-1f39b2549fd1"/>
    <xsd:import namespace="fafe921d-bf2e-4fde-a3a2-15508058d8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f3c58-4555-4b7e-8115-1f39b2549f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139944c2-26d9-490e-ad64-83e7a69758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e921d-bf2e-4fde-a3a2-15508058d86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7f7ba0a-79a9-4494-8d6b-26a61454c6d5}" ma:internalName="TaxCatchAll" ma:showField="CatchAllData" ma:web="fafe921d-bf2e-4fde-a3a2-15508058d8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4694F2-2E80-4471-B187-D14D0C6AAA07}">
  <ds:schemaRefs>
    <ds:schemaRef ds:uri="80ff3c58-4555-4b7e-8115-1f39b2549fd1"/>
    <ds:schemaRef ds:uri="fafe921d-bf2e-4fde-a3a2-15508058d86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9D5C103-ABF1-4A61-92B4-BF4E4EFE44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0A61DF-0A97-4353-9679-5656D55173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f3c58-4555-4b7e-8115-1f39b2549fd1"/>
    <ds:schemaRef ds:uri="fafe921d-bf2e-4fde-a3a2-15508058d8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Apresentação no Ecrã (16:9)</PresentationFormat>
  <Slides>36</Slides>
  <Notes>36</Notes>
  <HiddenSlides>2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36</vt:i4>
      </vt:variant>
    </vt:vector>
  </HeadingPairs>
  <TitlesOfParts>
    <vt:vector size="37" baseType="lpstr"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Ungari Dal Fabbro (CGTI/SEB)</dc:creator>
  <cp:revision>3</cp:revision>
  <dcterms:modified xsi:type="dcterms:W3CDTF">2025-11-05T17:36:04Z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0x010100F0CE11E70B97DB4AA2EF45C6AD8CE673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_activity">
    <vt:lpwstr>{"FileActivityType":"8","FileActivityTimeStamp":"2023-12-18T12:46:51.567Z","FileActivityUsersOnPage":[{"DisplayName":"Ana Ungari Dal Fabbro (CGTI/SEB)","Id":"anafabbro@mec.gov.br"}],"FileActivityNavigationId":null}</vt:lpwstr>
  </property>
  <property fmtid="{D5CDD505-2E9C-101B-9397-08002B2CF9AE}" pid="9" name="TriggerFlowInfo">
    <vt:lpwstr/>
  </property>
</Properties>
</file>