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39B_D72BB738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40"/>
  </p:notesMasterIdLst>
  <p:sldIdLst>
    <p:sldId id="265" r:id="rId5"/>
    <p:sldId id="945" r:id="rId6"/>
    <p:sldId id="923" r:id="rId7"/>
    <p:sldId id="1005" r:id="rId8"/>
    <p:sldId id="974" r:id="rId9"/>
    <p:sldId id="976" r:id="rId10"/>
    <p:sldId id="977" r:id="rId11"/>
    <p:sldId id="980" r:id="rId12"/>
    <p:sldId id="990" r:id="rId13"/>
    <p:sldId id="978" r:id="rId14"/>
    <p:sldId id="998" r:id="rId15"/>
    <p:sldId id="999" r:id="rId16"/>
    <p:sldId id="979" r:id="rId17"/>
    <p:sldId id="1000" r:id="rId18"/>
    <p:sldId id="982" r:id="rId19"/>
    <p:sldId id="1002" r:id="rId20"/>
    <p:sldId id="984" r:id="rId21"/>
    <p:sldId id="1003" r:id="rId22"/>
    <p:sldId id="1006" r:id="rId23"/>
    <p:sldId id="922" r:id="rId24"/>
    <p:sldId id="886" r:id="rId25"/>
    <p:sldId id="907" r:id="rId26"/>
    <p:sldId id="914" r:id="rId27"/>
    <p:sldId id="301" r:id="rId28"/>
    <p:sldId id="267" r:id="rId29"/>
    <p:sldId id="268" r:id="rId30"/>
    <p:sldId id="269" r:id="rId31"/>
    <p:sldId id="915" r:id="rId32"/>
    <p:sldId id="270" r:id="rId33"/>
    <p:sldId id="921" r:id="rId34"/>
    <p:sldId id="918" r:id="rId35"/>
    <p:sldId id="913" r:id="rId36"/>
    <p:sldId id="919" r:id="rId37"/>
    <p:sldId id="920" r:id="rId38"/>
    <p:sldId id="272" r:id="rId39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41"/>
      <p:bold r:id="rId42"/>
      <p:italic r:id="rId43"/>
      <p:boldItalic r:id="rId44"/>
    </p:embeddedFont>
    <p:embeddedFont>
      <p:font typeface="Comfortaa" panose="020B0604020202020204" charset="0"/>
      <p:regular r:id="rId45"/>
      <p:bold r:id="rId46"/>
    </p:embeddedFont>
    <p:embeddedFont>
      <p:font typeface="Raleway" pitchFamily="2" charset="0"/>
      <p:regular r:id="rId47"/>
      <p:bold r:id="rId48"/>
      <p:italic r:id="rId49"/>
      <p:boldItalic r:id="rId50"/>
    </p:embeddedFont>
    <p:embeddedFont>
      <p:font typeface="Raleway Black" pitchFamily="2" charset="0"/>
      <p:bold r:id="rId51"/>
      <p:italic r:id="rId52"/>
      <p:boldItalic r:id="rId53"/>
    </p:embeddedFont>
    <p:embeddedFont>
      <p:font typeface="Raleway Medium" pitchFamily="2" charset="0"/>
      <p:regular r:id="rId54"/>
      <p: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B06-0E59-7B69-BD3F-B6998F54E467}" name="Ana Ungari Dal Fabbro (CGTI/SEB)" initials="AD" userId="S::anafabbro@mec.gov.br::f4c495dc-c6fc-4d45-abc8-a9206bcef4e6" providerId="AD"/>
  <p188:author id="{1D297208-C771-22EF-7322-EC3DBA168642}" name="Eduardo Duarte Sr" initials="ED" userId="S::eduardox@stanford.edu::2d0b10d1-a1a3-480d-86f2-62eb9439299a" providerId="AD"/>
  <p188:author id="{B55D1610-FE6D-4300-F26A-915973E8AE13}" name="Eduardo Heck de Sa  ( CGTI/SEB/MEC )" initials="" userId="S::Eduardosa@mec.gov.br::4bf3dd55-3a8d-43b8-b7b3-a66e1bbd4c91" providerId="AD"/>
  <p188:author id="{B02B085A-07C7-C26F-DAFF-4F38EC80D93C}" name="Eduardo Heck de Sa  ( CGTI/SEB/MEC )" initials="E)" userId="S::eduardosa@mec.gov.br::4bf3dd55-3a8d-43b8-b7b3-a66e1bbd4c91" providerId="AD"/>
  <p188:author id="{EF303E6B-EC8F-E33F-F37F-501E0DE76350}" name="Barbara Bacellar Rodrigues de Godoy" initials="BG" userId="S::barbaragodoy@mec.gov.br::d16495ed-511c-4138-bb40-58cf2832c37b" providerId="AD"/>
  <p188:author id="{D7DEE4B0-44EE-5D1B-DA70-D6A1B9EB8F27}" name="Thaísa Cavalcanti Pereira(SEB/DAGE/OEI)" initials="TP" userId="S::thaisapereira@mec.gov.br::0438b26f-0ded-48d3-94af-d266f9c0ef6d" providerId="AD"/>
  <p188:author id="{41CF19B7-2FEF-D918-9A66-EE17246894BA}" name="Pedro Rodrigues dos Santos (SEB/DAGE/UNESCO)" initials="" userId="S::pedrorsantos@mec.gov.br::658052de-f7a1-4fed-a7f3-4feb1baa65b6" providerId="AD"/>
  <p188:author id="{E9C302DE-9D3D-709B-F244-DC6B27B633BA}" name="Thaísa Cavalcanti Pereira(SEB/DAGE/OEI)" initials="" userId="S::ThaisaPereira@mec.gov.br::0438b26f-0ded-48d3-94af-d266f9c0e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a Figueir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EAE"/>
    <a:srgbClr val="0000FF"/>
    <a:srgbClr val="FFCF00"/>
    <a:srgbClr val="00CF00"/>
    <a:srgbClr val="D4F7D4"/>
    <a:srgbClr val="60E160"/>
    <a:srgbClr val="3AD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FD0341-658B-4BD5-9250-376AA768F0C8}">
  <a:tblStyle styleId="{84FD0341-658B-4BD5-9250-376AA768F0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omments/modernComment_39B_D72BB7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895775-2E52-4F0C-A079-834DEC1E7DEB}" authorId="{EF303E6B-EC8F-E33F-F37F-501E0DE76350}" status="resolved" created="2024-02-07T11:54:18.6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09966392" sldId="923"/>
      <ac:spMk id="3" creationId="{5A5C878C-9C3E-90C7-831B-558F8FC73C85}"/>
      <ac:txMk cp="0" len="37">
        <ac:context len="38" hash="3298688597"/>
      </ac:txMk>
    </ac:txMkLst>
    <p188:pos x="3767070" y="1376429"/>
    <p188:txBody>
      <a:bodyPr/>
      <a:lstStyle/>
      <a:p>
        <a:r>
          <a:rPr lang="pt-BR"/>
          <a:t>[@Eduardo Heck de Sa  ( CGTI/SEB/MEC )] você pode ajustar nos slides os marcos de cada política e o orçamento disponível, por favor? Aparentemente tem essa informação em uma apresentação que ja foi feita para a Casa Civil.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5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674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623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036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572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179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1645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953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060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059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45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7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890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91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6F1FA76D-2495-1402-8730-2B911D49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DB51983D-45BD-EA3A-7FD5-8853649D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2351DC96-CAAC-DB26-EE4D-427A8792A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054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796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0edce9b2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6" name="Google Shape;156;g290edce9b2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0edce9b21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6" name="Google Shape;176;g290edce9b2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8646bb38d_1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6" name="Google Shape;196;g1e8646bb38d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4E9853E7-75CA-47B3-A349-CEB91008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A7C94D97-11CE-12FC-E702-0AB32314AA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CFEB4F44-A677-3699-6FB0-4ECA8C787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658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90edce9b21_0_6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3" name="Google Shape;243;g290edce9b21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355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FEC9E38-B0C0-CB29-D43C-300F19A88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0F2CA414-42EE-7434-D243-A3243FAD88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12C8ECB3-BD69-88E6-C36F-95DAC281D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2352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274BC0B3-42B9-2DAB-B1F9-C8211839A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>
            <a:extLst>
              <a:ext uri="{FF2B5EF4-FFF2-40B4-BE49-F238E27FC236}">
                <a16:creationId xmlns:a16="http://schemas.microsoft.com/office/drawing/2014/main" id="{C4EC08C6-8968-8A69-BDA1-603D66985C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>
            <a:extLst>
              <a:ext uri="{FF2B5EF4-FFF2-40B4-BE49-F238E27FC236}">
                <a16:creationId xmlns:a16="http://schemas.microsoft.com/office/drawing/2014/main" id="{1C301223-4D39-E2C0-3B3E-8AFBA26C59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169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FB8948D4-1EB0-96C9-676E-B635AE49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DBE96351-56B8-91AE-79A5-567DED2A0A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30883428-BCBD-E543-5C26-43471F512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242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e9691af329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9" name="Google Shape;589;g1e9691af32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3D918EE4-A121-22BC-E0DE-AB61C22F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e9691af329_0_122:notes">
            <a:extLst>
              <a:ext uri="{FF2B5EF4-FFF2-40B4-BE49-F238E27FC236}">
                <a16:creationId xmlns:a16="http://schemas.microsoft.com/office/drawing/2014/main" id="{DCFCAF36-F5DB-62D2-27BD-55F41B776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9" name="Google Shape;589;g1e9691af329_0_122:notes">
            <a:extLst>
              <a:ext uri="{FF2B5EF4-FFF2-40B4-BE49-F238E27FC236}">
                <a16:creationId xmlns:a16="http://schemas.microsoft.com/office/drawing/2014/main" id="{6B7277BF-1EE3-22FF-34B8-4F862B5070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0981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b1dc4a040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eb1dc4a040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09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92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1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354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7017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5146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273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2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 1">
  <p:cSld name="TITLE_3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6;p6">
            <a:extLst>
              <a:ext uri="{FF2B5EF4-FFF2-40B4-BE49-F238E27FC236}">
                <a16:creationId xmlns:a16="http://schemas.microsoft.com/office/drawing/2014/main" id="{FB9E88B3-7F0A-43FF-740F-F37FB59F6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440000">
            <a:off x="7823179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0B678240-2103-76A7-F252-8242ACB046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3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D5E0D-CF93-6C51-9CC5-BEDCFA1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C3A-21C5-4CF6-A133-17D149110984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953400-EC1E-2C69-C2F5-6B97A3B6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A36B7-E5E7-394A-8E12-8ED4DDA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AB66-27B7-4C73-9F3D-B012B856A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9B_D72BB73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spreadsheets/d/1shHUn7NOb_6whCQJ3ki0hteBmW0mixZqelb5kAGsjDM/edit#gid=1962576840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gti@mec.gov.b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913" y="1784745"/>
            <a:ext cx="4744509" cy="12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 descr="Criança sentada na mesa com computador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36804" t="13124" r="24299" b="-72"/>
          <a:stretch/>
        </p:blipFill>
        <p:spPr>
          <a:xfrm>
            <a:off x="717" y="-95646"/>
            <a:ext cx="3596448" cy="535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80000">
            <a:off x="3291237" y="4042511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040000">
            <a:off x="7504503" y="2856888"/>
            <a:ext cx="1523662" cy="173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12359D40-69A3-2ADE-41E7-DEA23B518C92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FUST – Não Reembolsável Orçamentário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5" name="Google Shape;209;p36">
            <a:extLst>
              <a:ext uri="{FF2B5EF4-FFF2-40B4-BE49-F238E27FC236}">
                <a16:creationId xmlns:a16="http://schemas.microsoft.com/office/drawing/2014/main" id="{880CAAD1-6808-8FBE-5F47-329DA929EE9F}"/>
              </a:ext>
            </a:extLst>
          </p:cNvPr>
          <p:cNvSpPr txBox="1"/>
          <p:nvPr/>
        </p:nvSpPr>
        <p:spPr>
          <a:xfrm>
            <a:off x="245297" y="785179"/>
            <a:ext cx="849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quadro abaixo ilustra os eixos atendidos pelo programa de conectividade, bem como seu escopo e agente monitorador:</a:t>
            </a:r>
            <a:endParaRPr sz="1300" kern="120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oogle Shape;210;p36">
            <a:extLst>
              <a:ext uri="{FF2B5EF4-FFF2-40B4-BE49-F238E27FC236}">
                <a16:creationId xmlns:a16="http://schemas.microsoft.com/office/drawing/2014/main" id="{300FCD23-A948-160C-9A73-E61B29A469CB}"/>
              </a:ext>
            </a:extLst>
          </p:cNvPr>
          <p:cNvGrpSpPr/>
          <p:nvPr/>
        </p:nvGrpSpPr>
        <p:grpSpPr>
          <a:xfrm>
            <a:off x="109038" y="1277292"/>
            <a:ext cx="2647500" cy="3163354"/>
            <a:chOff x="897950" y="1604250"/>
            <a:chExt cx="2647500" cy="3163353"/>
          </a:xfrm>
        </p:grpSpPr>
        <p:cxnSp>
          <p:nvCxnSpPr>
            <p:cNvPr id="7" name="Google Shape;211;p36">
              <a:extLst>
                <a:ext uri="{FF2B5EF4-FFF2-40B4-BE49-F238E27FC236}">
                  <a16:creationId xmlns:a16="http://schemas.microsoft.com/office/drawing/2014/main" id="{05BAC6B0-C8B0-DDEE-B5FA-D057424623A0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908C8B97-D394-5108-7213-B48698AAC3B4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6FC0ECD9-1A6F-F4E2-CAC9-A42452E2E480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099435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A6A91D89-9D0A-58B6-AA20-C6D8B6B4F76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668982"/>
              <a:ext cx="226224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FB95F245-76CD-4842-E073-735DF1A465F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4229667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134A5B9B-31A0-0227-C6EC-8C1648451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80" y="4765350"/>
              <a:ext cx="227011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35;p36">
              <a:extLst>
                <a:ext uri="{FF2B5EF4-FFF2-40B4-BE49-F238E27FC236}">
                  <a16:creationId xmlns:a16="http://schemas.microsoft.com/office/drawing/2014/main" id="{3A8D65D2-D4CD-DE09-8028-824BD3AEA106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236;p36">
              <a:extLst>
                <a:ext uri="{FF2B5EF4-FFF2-40B4-BE49-F238E27FC236}">
                  <a16:creationId xmlns:a16="http://schemas.microsoft.com/office/drawing/2014/main" id="{6741075E-6F73-BD21-758A-D79773CF510A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Energia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id="{06C24405-C20D-D578-B914-C047D31EF34B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" name="Google Shape;238;p36">
              <a:extLst>
                <a:ext uri="{FF2B5EF4-FFF2-40B4-BE49-F238E27FC236}">
                  <a16:creationId xmlns:a16="http://schemas.microsoft.com/office/drawing/2014/main" id="{CA31E376-C5EF-2E59-BEEF-618FED9533E5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" name="Google Shape;239;p36">
              <a:extLst>
                <a:ext uri="{FF2B5EF4-FFF2-40B4-BE49-F238E27FC236}">
                  <a16:creationId xmlns:a16="http://schemas.microsoft.com/office/drawing/2014/main" id="{A92ACB5F-1D3F-BA2C-3469-10DEAEEAC6F3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Acesso adequado à fibra óptica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8" name="Google Shape;240;p36">
              <a:extLst>
                <a:ext uri="{FF2B5EF4-FFF2-40B4-BE49-F238E27FC236}">
                  <a16:creationId xmlns:a16="http://schemas.microsoft.com/office/drawing/2014/main" id="{CE15EA5A-FE9E-A612-432E-190B7D212F90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Google Shape;241;p36">
              <a:extLst>
                <a:ext uri="{FF2B5EF4-FFF2-40B4-BE49-F238E27FC236}">
                  <a16:creationId xmlns:a16="http://schemas.microsoft.com/office/drawing/2014/main" id="{E5BF1ED4-499E-2070-2D63-F10500E46B94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</a:t>
              </a:r>
              <a:r>
                <a:rPr lang="pt-BR" sz="1000" b="1" kern="1200" err="1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wi-fi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Google Shape;242;p36">
              <a:extLst>
                <a:ext uri="{FF2B5EF4-FFF2-40B4-BE49-F238E27FC236}">
                  <a16:creationId xmlns:a16="http://schemas.microsoft.com/office/drawing/2014/main" id="{F1FC32FD-2C0E-B8BC-F76C-E8CED5562474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ea typeface="Raleway"/>
                  <a:cs typeface="Raleway"/>
                  <a:sym typeface="Raleway"/>
                </a:rPr>
                <a:t>Dispositivos</a:t>
              </a:r>
              <a:endParaRPr sz="1000" b="1" strike="sngStrike" kern="120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" name="Google Shape;248;p36">
              <a:extLst>
                <a:ext uri="{FF2B5EF4-FFF2-40B4-BE49-F238E27FC236}">
                  <a16:creationId xmlns:a16="http://schemas.microsoft.com/office/drawing/2014/main" id="{292DDC24-31C9-67D3-FAD3-6D1519A95ACD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49;p36">
              <a:extLst>
                <a:ext uri="{FF2B5EF4-FFF2-40B4-BE49-F238E27FC236}">
                  <a16:creationId xmlns:a16="http://schemas.microsoft.com/office/drawing/2014/main" id="{0BBA7D8A-7820-75FA-D090-B56C4B8A3BA4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50;p36">
              <a:extLst>
                <a:ext uri="{FF2B5EF4-FFF2-40B4-BE49-F238E27FC236}">
                  <a16:creationId xmlns:a16="http://schemas.microsoft.com/office/drawing/2014/main" id="{34261F5A-74C5-6D31-AB72-B7C8C0D19550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51;p36">
              <a:extLst>
                <a:ext uri="{FF2B5EF4-FFF2-40B4-BE49-F238E27FC236}">
                  <a16:creationId xmlns:a16="http://schemas.microsoft.com/office/drawing/2014/main" id="{863C70C4-67E6-BA28-ABF9-F44D87F55A0C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" name="Google Shape;252;p36">
              <a:extLst>
                <a:ext uri="{FF2B5EF4-FFF2-40B4-BE49-F238E27FC236}">
                  <a16:creationId xmlns:a16="http://schemas.microsoft.com/office/drawing/2014/main" id="{A86F3334-8EF4-FC18-F119-517810ABD7C4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4;p36">
              <a:extLst>
                <a:ext uri="{FF2B5EF4-FFF2-40B4-BE49-F238E27FC236}">
                  <a16:creationId xmlns:a16="http://schemas.microsoft.com/office/drawing/2014/main" id="{31D810FE-85EB-34E3-B6DC-41C2123CBDE3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210;p36">
            <a:extLst>
              <a:ext uri="{FF2B5EF4-FFF2-40B4-BE49-F238E27FC236}">
                <a16:creationId xmlns:a16="http://schemas.microsoft.com/office/drawing/2014/main" id="{8F55EC3F-9783-3473-61D7-7EB7478ABB0D}"/>
              </a:ext>
            </a:extLst>
          </p:cNvPr>
          <p:cNvGrpSpPr/>
          <p:nvPr/>
        </p:nvGrpSpPr>
        <p:grpSpPr>
          <a:xfrm>
            <a:off x="4902767" y="1301957"/>
            <a:ext cx="4375625" cy="955931"/>
            <a:chOff x="897950" y="1604250"/>
            <a:chExt cx="2647500" cy="953500"/>
          </a:xfrm>
        </p:grpSpPr>
        <p:cxnSp>
          <p:nvCxnSpPr>
            <p:cNvPr id="29" name="Google Shape;211;p36">
              <a:extLst>
                <a:ext uri="{FF2B5EF4-FFF2-40B4-BE49-F238E27FC236}">
                  <a16:creationId xmlns:a16="http://schemas.microsoft.com/office/drawing/2014/main" id="{1AB4EA79-38E9-DB8D-17B0-482480C205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17;p36">
              <a:extLst>
                <a:ext uri="{FF2B5EF4-FFF2-40B4-BE49-F238E27FC236}">
                  <a16:creationId xmlns:a16="http://schemas.microsoft.com/office/drawing/2014/main" id="{2ABF5B76-C106-9745-99F6-F265561C62B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235;p36">
              <a:extLst>
                <a:ext uri="{FF2B5EF4-FFF2-40B4-BE49-F238E27FC236}">
                  <a16:creationId xmlns:a16="http://schemas.microsoft.com/office/drawing/2014/main" id="{8C71E8CB-FAFD-6ED4-0EEF-C2F42DA037D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236;p36">
              <a:extLst>
                <a:ext uri="{FF2B5EF4-FFF2-40B4-BE49-F238E27FC236}">
                  <a16:creationId xmlns:a16="http://schemas.microsoft.com/office/drawing/2014/main" id="{8A645121-3BB7-0F8F-F6D7-7218CDCDD0A1}"/>
                </a:ext>
              </a:extLst>
            </p:cNvPr>
            <p:cNvSpPr txBox="1"/>
            <p:nvPr/>
          </p:nvSpPr>
          <p:spPr>
            <a:xfrm>
              <a:off x="1172880" y="2057751"/>
              <a:ext cx="2174295" cy="454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Escolas municipais com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sym typeface="Raleway"/>
                </a:rPr>
                <a:t> acesso a fibra óptica</a:t>
              </a:r>
              <a:endParaRPr lang="pt-BR" sz="1000" b="1" kern="1200">
                <a:solidFill>
                  <a:srgbClr val="00B0F0"/>
                </a:solidFill>
                <a:latin typeface="Raleway"/>
              </a:endParaRPr>
            </a:p>
          </p:txBody>
        </p:sp>
        <p:sp>
          <p:nvSpPr>
            <p:cNvPr id="33" name="Google Shape;238;p36">
              <a:extLst>
                <a:ext uri="{FF2B5EF4-FFF2-40B4-BE49-F238E27FC236}">
                  <a16:creationId xmlns:a16="http://schemas.microsoft.com/office/drawing/2014/main" id="{92FD2C3E-96FA-E32C-C6B5-E7BF69D1D357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PÚBLICO-ALVO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D69D5E8D-DB17-B820-5615-4BA612BE343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4;p36">
              <a:extLst>
                <a:ext uri="{FF2B5EF4-FFF2-40B4-BE49-F238E27FC236}">
                  <a16:creationId xmlns:a16="http://schemas.microsoft.com/office/drawing/2014/main" id="{19624B6D-1152-64E6-996F-7E7D499A1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210;p36">
            <a:extLst>
              <a:ext uri="{FF2B5EF4-FFF2-40B4-BE49-F238E27FC236}">
                <a16:creationId xmlns:a16="http://schemas.microsoft.com/office/drawing/2014/main" id="{6BE4443C-E202-BE7B-94AA-F10AA8A963E8}"/>
              </a:ext>
            </a:extLst>
          </p:cNvPr>
          <p:cNvGrpSpPr/>
          <p:nvPr/>
        </p:nvGrpSpPr>
        <p:grpSpPr>
          <a:xfrm>
            <a:off x="2572023" y="1293068"/>
            <a:ext cx="2684018" cy="966923"/>
            <a:chOff x="897950" y="1604250"/>
            <a:chExt cx="2647500" cy="953500"/>
          </a:xfrm>
        </p:grpSpPr>
        <p:cxnSp>
          <p:nvCxnSpPr>
            <p:cNvPr id="38" name="Google Shape;211;p36">
              <a:extLst>
                <a:ext uri="{FF2B5EF4-FFF2-40B4-BE49-F238E27FC236}">
                  <a16:creationId xmlns:a16="http://schemas.microsoft.com/office/drawing/2014/main" id="{60352F9A-C3E6-F3E8-282C-A95658F35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17;p36">
              <a:extLst>
                <a:ext uri="{FF2B5EF4-FFF2-40B4-BE49-F238E27FC236}">
                  <a16:creationId xmlns:a16="http://schemas.microsoft.com/office/drawing/2014/main" id="{5FBC3751-5283-BAF9-A8FF-AD33BB59A4A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235;p36">
              <a:extLst>
                <a:ext uri="{FF2B5EF4-FFF2-40B4-BE49-F238E27FC236}">
                  <a16:creationId xmlns:a16="http://schemas.microsoft.com/office/drawing/2014/main" id="{F0E861EC-7D8A-1629-09A1-04D3C79B665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236;p36">
              <a:extLst>
                <a:ext uri="{FF2B5EF4-FFF2-40B4-BE49-F238E27FC236}">
                  <a16:creationId xmlns:a16="http://schemas.microsoft.com/office/drawing/2014/main" id="{8C78F7DF-ABA3-6E57-22C5-C74EE672AF2D}"/>
                </a:ext>
              </a:extLst>
            </p:cNvPr>
            <p:cNvSpPr txBox="1"/>
            <p:nvPr/>
          </p:nvSpPr>
          <p:spPr>
            <a:xfrm>
              <a:off x="1914082" y="2115071"/>
              <a:ext cx="615234" cy="30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MCOM</a:t>
              </a:r>
            </a:p>
          </p:txBody>
        </p:sp>
        <p:sp>
          <p:nvSpPr>
            <p:cNvPr id="42" name="Google Shape;238;p36">
              <a:extLst>
                <a:ext uri="{FF2B5EF4-FFF2-40B4-BE49-F238E27FC236}">
                  <a16:creationId xmlns:a16="http://schemas.microsoft.com/office/drawing/2014/main" id="{E1CF8EBD-B5AF-5616-9230-70BFCDD90261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29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AGENTE MONITORADOR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3" name="Google Shape;252;p36">
              <a:extLst>
                <a:ext uri="{FF2B5EF4-FFF2-40B4-BE49-F238E27FC236}">
                  <a16:creationId xmlns:a16="http://schemas.microsoft.com/office/drawing/2014/main" id="{E6D095E0-724E-3A5E-AF13-64469F887459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54;p36">
              <a:extLst>
                <a:ext uri="{FF2B5EF4-FFF2-40B4-BE49-F238E27FC236}">
                  <a16:creationId xmlns:a16="http://schemas.microsoft.com/office/drawing/2014/main" id="{B79566B4-6E42-A648-4259-9B1B123F4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65" name="Tabela 81">
            <a:extLst>
              <a:ext uri="{FF2B5EF4-FFF2-40B4-BE49-F238E27FC236}">
                <a16:creationId xmlns:a16="http://schemas.microsoft.com/office/drawing/2014/main" id="{3715AF2F-33DA-CED5-ABF1-9F96D0028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32113"/>
              </p:ext>
            </p:extLst>
          </p:nvPr>
        </p:nvGraphicFramePr>
        <p:xfrm>
          <a:off x="5249103" y="2416451"/>
          <a:ext cx="3797300" cy="2091355"/>
        </p:xfrm>
        <a:graphic>
          <a:graphicData uri="http://schemas.openxmlformats.org/drawingml/2006/table">
            <a:tbl>
              <a:tblPr bandRow="1">
                <a:tableStyleId>{84FD0341-658B-4BD5-9250-376AA768F0C8}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33773863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65683878"/>
                    </a:ext>
                  </a:extLst>
                </a:gridCol>
              </a:tblGrid>
              <a:tr h="3082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cap="none" dirty="0">
                          <a:solidFill>
                            <a:prstClr val="black"/>
                          </a:solidFill>
                          <a:latin typeface="Raleway"/>
                          <a:sym typeface="Arial"/>
                        </a:rPr>
                        <a:t>ATIVIDADES</a:t>
                      </a:r>
                      <a:r>
                        <a:rPr lang="pt-BR" sz="1100" b="1" i="0" u="none" strike="noStrike" kern="1200" cap="none" dirty="0">
                          <a:solidFill>
                            <a:prstClr val="black"/>
                          </a:solidFill>
                          <a:latin typeface="Raleway"/>
                        </a:rPr>
                        <a:t> (FASE 1)</a:t>
                      </a:r>
                      <a:endParaRPr lang="pt-BR" sz="1100" b="1" i="0" u="none" strike="noStrike" kern="1200" cap="none" dirty="0">
                        <a:solidFill>
                          <a:prstClr val="black"/>
                        </a:solidFill>
                        <a:latin typeface="Raleway"/>
                        <a:sym typeface="Arial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cap="none" dirty="0">
                          <a:solidFill>
                            <a:prstClr val="black"/>
                          </a:solidFill>
                          <a:latin typeface="Raleway"/>
                          <a:cs typeface="Arial"/>
                        </a:rPr>
                        <a:t>PRAZO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93380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Definição da lista de escolas a serem conectadas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690917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Estabelecimento de diretrizes no conselho do FUST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mar./2024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370495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Modelagem da forma de execução pelo BNDES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mar./2024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697592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Lançamento de </a:t>
                      </a:r>
                      <a:r>
                        <a:rPr lang="pt-BR" sz="1100" dirty="0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RFPs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abr./2024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661415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Fase final para apresentação das propostas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mai./2024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957988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Negociação e contratação de fornecedores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jun./2024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8231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Início da implantação dos projetos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jul./2024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525150"/>
                  </a:ext>
                </a:extLst>
              </a:tr>
              <a:tr h="212189">
                <a:tc>
                  <a:txBody>
                    <a:bodyPr/>
                    <a:lstStyle/>
                    <a:p>
                      <a:pPr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Conclusão da implantação dos projetos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dirty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920805"/>
                  </a:ext>
                </a:extLst>
              </a:tr>
            </a:tbl>
          </a:graphicData>
        </a:graphic>
      </p:graphicFrame>
      <p:grpSp>
        <p:nvGrpSpPr>
          <p:cNvPr id="60" name="Google Shape;210;p36">
            <a:extLst>
              <a:ext uri="{FF2B5EF4-FFF2-40B4-BE49-F238E27FC236}">
                <a16:creationId xmlns:a16="http://schemas.microsoft.com/office/drawing/2014/main" id="{DD3E4BAE-74A5-4F37-7419-1B413A26C7D0}"/>
              </a:ext>
            </a:extLst>
          </p:cNvPr>
          <p:cNvGrpSpPr/>
          <p:nvPr/>
        </p:nvGrpSpPr>
        <p:grpSpPr>
          <a:xfrm>
            <a:off x="2550377" y="2341786"/>
            <a:ext cx="2709734" cy="974595"/>
            <a:chOff x="897950" y="1600273"/>
            <a:chExt cx="2647500" cy="977491"/>
          </a:xfrm>
        </p:grpSpPr>
        <p:cxnSp>
          <p:nvCxnSpPr>
            <p:cNvPr id="4" name="Google Shape;211;p36">
              <a:extLst>
                <a:ext uri="{FF2B5EF4-FFF2-40B4-BE49-F238E27FC236}">
                  <a16:creationId xmlns:a16="http://schemas.microsoft.com/office/drawing/2014/main" id="{7EF95D8A-3A7B-8208-4C0D-EE824041F9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3" y="1600274"/>
              <a:ext cx="6211" cy="977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217;p36">
              <a:extLst>
                <a:ext uri="{FF2B5EF4-FFF2-40B4-BE49-F238E27FC236}">
                  <a16:creationId xmlns:a16="http://schemas.microsoft.com/office/drawing/2014/main" id="{818F86C7-28B3-F12F-1D3B-9BCA96AD25D0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35;p36">
              <a:extLst>
                <a:ext uri="{FF2B5EF4-FFF2-40B4-BE49-F238E27FC236}">
                  <a16:creationId xmlns:a16="http://schemas.microsoft.com/office/drawing/2014/main" id="{B669B8B8-CC90-2C6D-AC2C-6C5CDE68850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7" name="Google Shape;236;p36">
              <a:extLst>
                <a:ext uri="{FF2B5EF4-FFF2-40B4-BE49-F238E27FC236}">
                  <a16:creationId xmlns:a16="http://schemas.microsoft.com/office/drawing/2014/main" id="{74682939-0750-F488-7451-A54097B8168B}"/>
                </a:ext>
              </a:extLst>
            </p:cNvPr>
            <p:cNvSpPr txBox="1"/>
            <p:nvPr/>
          </p:nvSpPr>
          <p:spPr>
            <a:xfrm>
              <a:off x="1181358" y="2102746"/>
              <a:ext cx="1043152" cy="36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</a:rPr>
                <a:t>NRO</a:t>
              </a:r>
            </a:p>
          </p:txBody>
        </p:sp>
        <p:sp>
          <p:nvSpPr>
            <p:cNvPr id="46" name="Google Shape;238;p36">
              <a:extLst>
                <a:ext uri="{FF2B5EF4-FFF2-40B4-BE49-F238E27FC236}">
                  <a16:creationId xmlns:a16="http://schemas.microsoft.com/office/drawing/2014/main" id="{950955E2-B716-99CC-C00D-9C52835303C6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</a:rPr>
                <a:t>PREVISÃO PAC</a:t>
              </a:r>
            </a:p>
          </p:txBody>
        </p:sp>
        <p:cxnSp>
          <p:nvCxnSpPr>
            <p:cNvPr id="56" name="Google Shape;252;p36">
              <a:extLst>
                <a:ext uri="{FF2B5EF4-FFF2-40B4-BE49-F238E27FC236}">
                  <a16:creationId xmlns:a16="http://schemas.microsoft.com/office/drawing/2014/main" id="{457DD8E3-2397-D5B6-9315-4921E6BE8F5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254;p36">
              <a:extLst>
                <a:ext uri="{FF2B5EF4-FFF2-40B4-BE49-F238E27FC236}">
                  <a16:creationId xmlns:a16="http://schemas.microsoft.com/office/drawing/2014/main" id="{2CF96FBD-FCAD-1B75-497B-BB7BC2636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17" y="1600273"/>
              <a:ext cx="6782" cy="97749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236;p36">
            <a:extLst>
              <a:ext uri="{FF2B5EF4-FFF2-40B4-BE49-F238E27FC236}">
                <a16:creationId xmlns:a16="http://schemas.microsoft.com/office/drawing/2014/main" id="{B0995E22-EF8D-FD6D-D0ED-5AE70A499271}"/>
              </a:ext>
            </a:extLst>
          </p:cNvPr>
          <p:cNvSpPr txBox="1"/>
          <p:nvPr/>
        </p:nvSpPr>
        <p:spPr>
          <a:xfrm>
            <a:off x="3857821" y="2825264"/>
            <a:ext cx="1191240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</a:rPr>
              <a:t>R$ 200 milhões</a:t>
            </a:r>
          </a:p>
        </p:txBody>
      </p:sp>
    </p:spTree>
    <p:extLst>
      <p:ext uri="{BB962C8B-B14F-4D97-AF65-F5344CB8AC3E}">
        <p14:creationId xmlns:p14="http://schemas.microsoft.com/office/powerpoint/2010/main" val="399531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12359D40-69A3-2ADE-41E7-DEA23B518C92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FUST – Não Reembolsável Orçamentário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EA18A8B-3B79-193A-E0BD-AB26370E5029}"/>
              </a:ext>
            </a:extLst>
          </p:cNvPr>
          <p:cNvSpPr txBox="1"/>
          <p:nvPr/>
        </p:nvSpPr>
        <p:spPr>
          <a:xfrm>
            <a:off x="286186" y="537035"/>
            <a:ext cx="843202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latin typeface="Roboto"/>
                <a:ea typeface="Roboto"/>
                <a:cs typeface="Roboto"/>
              </a:rPr>
              <a:t>Visão</a:t>
            </a:r>
            <a:r>
              <a:rPr lang="en-US" sz="1600" b="1">
                <a:latin typeface="Roboto"/>
                <a:ea typeface="Roboto"/>
                <a:cs typeface="Roboto"/>
              </a:rPr>
              <a:t> dos </a:t>
            </a:r>
            <a:r>
              <a:rPr lang="en-US" sz="1600" b="1" err="1">
                <a:latin typeface="Roboto"/>
                <a:ea typeface="Roboto"/>
                <a:cs typeface="Roboto"/>
              </a:rPr>
              <a:t>lotes</a:t>
            </a:r>
            <a:r>
              <a:rPr lang="en-US" sz="1600" b="1">
                <a:latin typeface="Roboto"/>
                <a:ea typeface="Roboto"/>
                <a:cs typeface="Roboto"/>
              </a:rPr>
              <a:t> para </a:t>
            </a:r>
            <a:r>
              <a:rPr lang="en-US" sz="1600" b="1" err="1">
                <a:latin typeface="Roboto"/>
                <a:ea typeface="Roboto"/>
                <a:cs typeface="Roboto"/>
              </a:rPr>
              <a:t>recursos</a:t>
            </a:r>
            <a:r>
              <a:rPr lang="en-US" sz="1600" b="1">
                <a:latin typeface="Roboto"/>
                <a:ea typeface="Roboto"/>
                <a:cs typeface="Roboto"/>
              </a:rPr>
              <a:t> </a:t>
            </a:r>
            <a:r>
              <a:rPr lang="en-US" sz="1600" b="1" err="1">
                <a:latin typeface="Roboto"/>
                <a:ea typeface="Roboto"/>
                <a:cs typeface="Roboto"/>
              </a:rPr>
              <a:t>já</a:t>
            </a:r>
            <a:r>
              <a:rPr lang="en-US" sz="1600" b="1">
                <a:latin typeface="Roboto"/>
                <a:ea typeface="Roboto"/>
                <a:cs typeface="Roboto"/>
              </a:rPr>
              <a:t> </a:t>
            </a:r>
            <a:r>
              <a:rPr lang="en-US" sz="1600" b="1" err="1">
                <a:latin typeface="Roboto"/>
                <a:ea typeface="Roboto"/>
                <a:cs typeface="Roboto"/>
              </a:rPr>
              <a:t>transferidos</a:t>
            </a:r>
            <a:r>
              <a:rPr lang="en-US" sz="1600" b="1">
                <a:latin typeface="Roboto"/>
                <a:ea typeface="Roboto"/>
                <a:cs typeface="Roboto"/>
              </a:rPr>
              <a:t> para BNDES - </a:t>
            </a:r>
            <a:r>
              <a:rPr lang="en-US" sz="1600" b="1" err="1">
                <a:latin typeface="Roboto"/>
                <a:ea typeface="Roboto"/>
                <a:cs typeface="Roboto"/>
              </a:rPr>
              <a:t>Parte</a:t>
            </a:r>
            <a:r>
              <a:rPr lang="en-US" sz="1600" b="1">
                <a:latin typeface="Roboto"/>
                <a:ea typeface="Roboto"/>
                <a:cs typeface="Roboto"/>
              </a:rPr>
              <a:t> 1 (</a:t>
            </a:r>
            <a:r>
              <a:rPr lang="en-US" sz="1600" b="1" err="1">
                <a:latin typeface="Roboto"/>
                <a:ea typeface="Roboto"/>
                <a:cs typeface="Roboto"/>
              </a:rPr>
              <a:t>Escolas</a:t>
            </a:r>
            <a:r>
              <a:rPr lang="en-US" sz="1600" b="1">
                <a:latin typeface="Roboto"/>
                <a:ea typeface="Roboto"/>
                <a:cs typeface="Roboto"/>
              </a:rPr>
              <a:t> GAPE - EACE)</a:t>
            </a:r>
            <a:endParaRPr lang="en-US" sz="1600"/>
          </a:p>
        </p:txBody>
      </p:sp>
      <p:pic>
        <p:nvPicPr>
          <p:cNvPr id="51" name="Imagem 50" descr="Mapa&#10;&#10;Descrição gerada automaticamente">
            <a:extLst>
              <a:ext uri="{FF2B5EF4-FFF2-40B4-BE49-F238E27FC236}">
                <a16:creationId xmlns:a16="http://schemas.microsoft.com/office/drawing/2014/main" id="{02E244B1-0F4B-94BF-193D-0CA6CFAA6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5" y="1948335"/>
            <a:ext cx="3181350" cy="2171700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9658D25D-AA62-CEF3-EB29-538AE22AA594}"/>
              </a:ext>
            </a:extLst>
          </p:cNvPr>
          <p:cNvSpPr txBox="1"/>
          <p:nvPr/>
        </p:nvSpPr>
        <p:spPr>
          <a:xfrm>
            <a:off x="329812" y="842417"/>
            <a:ext cx="83709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Raleway"/>
              </a:rPr>
              <a:t>Somente escolas já vistoriadas pela EACE, ativas, mas que não serão atendidas por ela porque já possuem acesso à banda larga adequada (sem necessidade de Projeto Especial)</a:t>
            </a:r>
            <a:endParaRPr lang="en-US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B3E123A-21F3-88B5-4FF8-785A1FB80E30}"/>
              </a:ext>
            </a:extLst>
          </p:cNvPr>
          <p:cNvSpPr txBox="1"/>
          <p:nvPr/>
        </p:nvSpPr>
        <p:spPr>
          <a:xfrm>
            <a:off x="207660" y="1488081"/>
            <a:ext cx="3947276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5003A"/>
                </a:solidFill>
                <a:latin typeface="Raleway"/>
              </a:rPr>
              <a:t>TOTAL </a:t>
            </a:r>
            <a:r>
              <a:rPr lang="en-US" sz="1200" b="1">
                <a:solidFill>
                  <a:srgbClr val="212121"/>
                </a:solidFill>
                <a:latin typeface="Raleway"/>
              </a:rPr>
              <a:t>1.403 escolas¹ | 28 </a:t>
            </a:r>
            <a:r>
              <a:rPr lang="en-US" sz="1200" b="1" err="1">
                <a:solidFill>
                  <a:srgbClr val="212121"/>
                </a:solidFill>
                <a:latin typeface="Raleway"/>
              </a:rPr>
              <a:t>municípios</a:t>
            </a:r>
            <a:r>
              <a:rPr lang="en-US" sz="1200" b="1">
                <a:solidFill>
                  <a:srgbClr val="212121"/>
                </a:solidFill>
                <a:latin typeface="Raleway"/>
              </a:rPr>
              <a:t> | 566 mil </a:t>
            </a:r>
            <a:r>
              <a:rPr lang="en-US" sz="1200" b="1" err="1">
                <a:solidFill>
                  <a:srgbClr val="212121"/>
                </a:solidFill>
                <a:latin typeface="Raleway"/>
              </a:rPr>
              <a:t>alunos</a:t>
            </a:r>
            <a:endParaRPr lang="en-US" err="1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0F74FF1-C901-D51D-2FB7-7AC0298EDC46}"/>
              </a:ext>
            </a:extLst>
          </p:cNvPr>
          <p:cNvSpPr txBox="1"/>
          <p:nvPr/>
        </p:nvSpPr>
        <p:spPr>
          <a:xfrm>
            <a:off x="268736" y="4236517"/>
            <a:ext cx="86065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212121"/>
                </a:solidFill>
                <a:latin typeface="Raleway"/>
              </a:rPr>
              <a:t>¹Dados de vistoria da EACE de 24/01/2024 considerando apenas escolas “Ativas” e sem Cobertura de WiFi. ² Parâmetro considerado: Escolas com EF e EM - 1 mpbs / aluno no maior turno e Escolas só com EI - 1 mbps / profissional da educação. Em todos os casos, aplicou-se um parâmetro mínimo de 50 Mbps/escola³ Para custo, considerou-se como ambientes a serem iluminados: salas, bibliotecas, laboratório, auditório, salas administrativas do Censo Escolar 2022.</a:t>
            </a:r>
            <a:endParaRPr lang="en-US"/>
          </a:p>
        </p:txBody>
      </p:sp>
      <p:pic>
        <p:nvPicPr>
          <p:cNvPr id="57" name="Imagem 56" descr="Tabela&#10;&#10;Descrição gerada automaticamente">
            <a:extLst>
              <a:ext uri="{FF2B5EF4-FFF2-40B4-BE49-F238E27FC236}">
                <a16:creationId xmlns:a16="http://schemas.microsoft.com/office/drawing/2014/main" id="{E64CAE25-384F-0E1E-0ABB-13FD2C240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508" y="1243339"/>
            <a:ext cx="4658769" cy="29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12359D40-69A3-2ADE-41E7-DEA23B518C92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FUST – Não Reembolsável Orçamentário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EA18A8B-3B79-193A-E0BD-AB26370E5029}"/>
              </a:ext>
            </a:extLst>
          </p:cNvPr>
          <p:cNvSpPr txBox="1"/>
          <p:nvPr/>
        </p:nvSpPr>
        <p:spPr>
          <a:xfrm>
            <a:off x="286186" y="537035"/>
            <a:ext cx="843202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Roboto"/>
                <a:ea typeface="Roboto"/>
                <a:cs typeface="Roboto"/>
              </a:rPr>
              <a:t>Visão</a:t>
            </a:r>
            <a:r>
              <a:rPr lang="en-US" sz="1600" b="1" dirty="0">
                <a:latin typeface="Roboto"/>
                <a:ea typeface="Roboto"/>
                <a:cs typeface="Roboto"/>
              </a:rPr>
              <a:t> dos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lotes</a:t>
            </a:r>
            <a:r>
              <a:rPr lang="en-US" sz="1600" b="1" dirty="0">
                <a:latin typeface="Roboto"/>
                <a:ea typeface="Roboto"/>
                <a:cs typeface="Roboto"/>
              </a:rPr>
              <a:t> para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recursos</a:t>
            </a:r>
            <a:r>
              <a:rPr lang="en-US" sz="1600" b="1" dirty="0">
                <a:latin typeface="Roboto"/>
                <a:ea typeface="Roboto"/>
                <a:cs typeface="Roboto"/>
              </a:rPr>
              <a:t> 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já</a:t>
            </a:r>
            <a:r>
              <a:rPr lang="en-US" sz="1600" b="1" dirty="0">
                <a:latin typeface="Roboto"/>
                <a:ea typeface="Roboto"/>
                <a:cs typeface="Roboto"/>
              </a:rPr>
              <a:t>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transferidos</a:t>
            </a:r>
            <a:r>
              <a:rPr lang="en-US" sz="1600" b="1" dirty="0">
                <a:latin typeface="Roboto"/>
                <a:ea typeface="Roboto"/>
                <a:cs typeface="Roboto"/>
              </a:rPr>
              <a:t> para BNDES -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Parte</a:t>
            </a:r>
            <a:r>
              <a:rPr lang="en-US" sz="1600" b="1" dirty="0">
                <a:latin typeface="Roboto"/>
                <a:ea typeface="Roboto"/>
                <a:cs typeface="Roboto"/>
              </a:rPr>
              <a:t> 2 </a:t>
            </a:r>
            <a:endParaRPr lang="en-US" sz="1600" dirty="0">
              <a:ea typeface="Roboto"/>
            </a:endParaRPr>
          </a:p>
          <a:p>
            <a:r>
              <a:rPr lang="en-US" sz="1600" b="1" dirty="0">
                <a:latin typeface="Roboto"/>
                <a:ea typeface="Roboto"/>
                <a:cs typeface="Roboto"/>
              </a:rPr>
              <a:t>Redes que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maximizam</a:t>
            </a:r>
            <a:r>
              <a:rPr lang="en-US" sz="1600" b="1" dirty="0">
                <a:latin typeface="Roboto"/>
                <a:ea typeface="Roboto"/>
                <a:cs typeface="Roboto"/>
              </a:rPr>
              <a:t>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escolas</a:t>
            </a:r>
            <a:r>
              <a:rPr lang="en-US" sz="1600" b="1" dirty="0">
                <a:latin typeface="Roboto"/>
                <a:ea typeface="Roboto"/>
                <a:cs typeface="Roboto"/>
              </a:rPr>
              <a:t> </a:t>
            </a:r>
            <a:r>
              <a:rPr lang="en-US" sz="1600" b="1" dirty="0" err="1">
                <a:latin typeface="Roboto"/>
                <a:ea typeface="Roboto"/>
                <a:cs typeface="Roboto"/>
              </a:rPr>
              <a:t>sem</a:t>
            </a:r>
            <a:r>
              <a:rPr lang="en-US" sz="1600" b="1" dirty="0">
                <a:latin typeface="Roboto"/>
                <a:ea typeface="Roboto"/>
                <a:cs typeface="Roboto"/>
              </a:rPr>
              <a:t> internet (Anatel, 2023)</a:t>
            </a:r>
            <a:endParaRPr lang="en-US" sz="1600" dirty="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658D25D-AA62-CEF3-EB29-538AE22AA594}"/>
              </a:ext>
            </a:extLst>
          </p:cNvPr>
          <p:cNvSpPr txBox="1"/>
          <p:nvPr/>
        </p:nvSpPr>
        <p:spPr>
          <a:xfrm>
            <a:off x="246923" y="1121623"/>
            <a:ext cx="83709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err="1">
                <a:latin typeface="Raleway"/>
              </a:rPr>
              <a:t>Todas</a:t>
            </a:r>
            <a:r>
              <a:rPr lang="en-US" sz="1000">
                <a:latin typeface="Raleway"/>
              </a:rPr>
              <a:t> as </a:t>
            </a:r>
            <a:r>
              <a:rPr lang="en-US" sz="1000" err="1">
                <a:latin typeface="Raleway"/>
              </a:rPr>
              <a:t>escolas</a:t>
            </a:r>
            <a:r>
              <a:rPr lang="en-US" sz="1000">
                <a:latin typeface="Raleway"/>
              </a:rPr>
              <a:t> </a:t>
            </a:r>
            <a:r>
              <a:rPr lang="en-US" sz="1000" err="1">
                <a:latin typeface="Raleway"/>
              </a:rPr>
              <a:t>municipais</a:t>
            </a:r>
            <a:r>
              <a:rPr lang="en-US" sz="1000">
                <a:latin typeface="Raleway"/>
              </a:rPr>
              <a:t>, com </a:t>
            </a:r>
            <a:r>
              <a:rPr lang="en-US" sz="1000" err="1">
                <a:latin typeface="Raleway"/>
              </a:rPr>
              <a:t>inferência</a:t>
            </a:r>
            <a:r>
              <a:rPr lang="en-US" sz="1000">
                <a:latin typeface="Raleway"/>
              </a:rPr>
              <a:t> de </a:t>
            </a:r>
            <a:r>
              <a:rPr lang="en-US" sz="1000" err="1">
                <a:latin typeface="Raleway"/>
              </a:rPr>
              <a:t>fibra</a:t>
            </a:r>
            <a:r>
              <a:rPr lang="en-US" sz="1000">
                <a:latin typeface="Raleway"/>
              </a:rPr>
              <a:t>, </a:t>
            </a:r>
            <a:r>
              <a:rPr lang="en-US" sz="1000" err="1">
                <a:latin typeface="Raleway"/>
              </a:rPr>
              <a:t>não</a:t>
            </a:r>
            <a:r>
              <a:rPr lang="en-US" sz="1000">
                <a:latin typeface="Raleway"/>
              </a:rPr>
              <a:t> </a:t>
            </a:r>
            <a:r>
              <a:rPr lang="en-US" sz="1000" err="1">
                <a:latin typeface="Raleway"/>
              </a:rPr>
              <a:t>vistoriadas</a:t>
            </a:r>
            <a:r>
              <a:rPr lang="en-US" sz="1000">
                <a:latin typeface="Raleway"/>
              </a:rPr>
              <a:t> pela EACE dos </a:t>
            </a:r>
            <a:r>
              <a:rPr lang="en-US" sz="1000" err="1">
                <a:latin typeface="Raleway"/>
              </a:rPr>
              <a:t>municípios</a:t>
            </a:r>
            <a:r>
              <a:rPr lang="en-US" sz="1000">
                <a:latin typeface="Raleway"/>
              </a:rPr>
              <a:t> que </a:t>
            </a:r>
            <a:r>
              <a:rPr lang="en-US" sz="1000" err="1">
                <a:latin typeface="Raleway"/>
              </a:rPr>
              <a:t>têm</a:t>
            </a:r>
            <a:r>
              <a:rPr lang="en-US" sz="1000">
                <a:latin typeface="Raleway"/>
              </a:rPr>
              <a:t> </a:t>
            </a:r>
            <a:r>
              <a:rPr lang="en-US" sz="1000" err="1">
                <a:latin typeface="Raleway"/>
              </a:rPr>
              <a:t>maior</a:t>
            </a:r>
            <a:r>
              <a:rPr lang="en-US" sz="1000">
                <a:latin typeface="Raleway"/>
              </a:rPr>
              <a:t> </a:t>
            </a:r>
            <a:r>
              <a:rPr lang="en-US" sz="1000" err="1">
                <a:latin typeface="Raleway"/>
              </a:rPr>
              <a:t>quantidade</a:t>
            </a:r>
            <a:r>
              <a:rPr lang="en-US" sz="1000">
                <a:latin typeface="Raleway"/>
              </a:rPr>
              <a:t> de </a:t>
            </a:r>
            <a:r>
              <a:rPr lang="en-US" sz="1000" err="1">
                <a:latin typeface="Raleway"/>
              </a:rPr>
              <a:t>escolas</a:t>
            </a:r>
            <a:r>
              <a:rPr lang="en-US" sz="1000">
                <a:latin typeface="Raleway"/>
              </a:rPr>
              <a:t> </a:t>
            </a:r>
            <a:r>
              <a:rPr lang="en-US" sz="1000" err="1">
                <a:latin typeface="Raleway"/>
              </a:rPr>
              <a:t>sem</a:t>
            </a:r>
            <a:r>
              <a:rPr lang="en-US" sz="1000">
                <a:latin typeface="Raleway"/>
              </a:rPr>
              <a:t> </a:t>
            </a:r>
            <a:r>
              <a:rPr lang="en-US" sz="1000" err="1">
                <a:latin typeface="Raleway"/>
              </a:rPr>
              <a:t>nenhuma</a:t>
            </a:r>
            <a:r>
              <a:rPr lang="en-US" sz="1000">
                <a:latin typeface="Raleway"/>
              </a:rPr>
              <a:t> Internet (Anatel, 2023)</a:t>
            </a:r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BB3E123A-21F3-88B5-4FF8-785A1FB80E30}"/>
              </a:ext>
            </a:extLst>
          </p:cNvPr>
          <p:cNvSpPr txBox="1"/>
          <p:nvPr/>
        </p:nvSpPr>
        <p:spPr>
          <a:xfrm>
            <a:off x="268737" y="1522982"/>
            <a:ext cx="50815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5003A"/>
                </a:solidFill>
                <a:latin typeface="Raleway"/>
              </a:rPr>
              <a:t>TOTAL 427 </a:t>
            </a:r>
            <a:r>
              <a:rPr lang="en-US" sz="1200" b="1" err="1">
                <a:solidFill>
                  <a:srgbClr val="05003A"/>
                </a:solidFill>
                <a:latin typeface="Raleway"/>
              </a:rPr>
              <a:t>escolas</a:t>
            </a:r>
            <a:r>
              <a:rPr lang="en-US" sz="1200" b="1">
                <a:solidFill>
                  <a:srgbClr val="05003A"/>
                </a:solidFill>
                <a:latin typeface="Raleway"/>
              </a:rPr>
              <a:t> | 7 </a:t>
            </a:r>
            <a:r>
              <a:rPr lang="en-US" sz="1200" b="1" err="1">
                <a:solidFill>
                  <a:srgbClr val="05003A"/>
                </a:solidFill>
                <a:latin typeface="Raleway"/>
              </a:rPr>
              <a:t>municípios</a:t>
            </a:r>
            <a:r>
              <a:rPr lang="en-US" sz="1200" b="1">
                <a:solidFill>
                  <a:srgbClr val="05003A"/>
                </a:solidFill>
                <a:latin typeface="Raleway"/>
              </a:rPr>
              <a:t> | 57,5 mil </a:t>
            </a:r>
            <a:r>
              <a:rPr lang="en-US" sz="1200" b="1" err="1">
                <a:solidFill>
                  <a:srgbClr val="05003A"/>
                </a:solidFill>
                <a:latin typeface="Raleway"/>
              </a:rPr>
              <a:t>estudantes</a:t>
            </a:r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0F74FF1-C901-D51D-2FB7-7AC0298EDC46}"/>
              </a:ext>
            </a:extLst>
          </p:cNvPr>
          <p:cNvSpPr txBox="1"/>
          <p:nvPr/>
        </p:nvSpPr>
        <p:spPr>
          <a:xfrm>
            <a:off x="268736" y="4297593"/>
            <a:ext cx="8606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212121"/>
                </a:solidFill>
                <a:latin typeface="Raleway"/>
              </a:rPr>
              <a:t>¹Parâmetro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considerado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: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Escolas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com EF e EM - 1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mpbs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/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aluno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no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maior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turno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e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Escolas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só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com EI - 1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mbps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/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profissional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da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educação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. Em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todos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os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casos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,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aplicou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-se um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parâmetro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mínimo</a:t>
            </a:r>
            <a:r>
              <a:rPr lang="en-US" sz="900">
                <a:solidFill>
                  <a:srgbClr val="212121"/>
                </a:solidFill>
                <a:latin typeface="Raleway"/>
              </a:rPr>
              <a:t> de 50 Mbps/</a:t>
            </a:r>
            <a:r>
              <a:rPr lang="en-US" sz="900" err="1">
                <a:solidFill>
                  <a:srgbClr val="212121"/>
                </a:solidFill>
                <a:latin typeface="Raleway"/>
              </a:rPr>
              <a:t>escola</a:t>
            </a:r>
            <a:endParaRPr lang="pt-BR" err="1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5980E44C-C99D-CE53-B5EF-B94E542A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5" y="1832072"/>
            <a:ext cx="3533775" cy="2343150"/>
          </a:xfrm>
          <a:prstGeom prst="rect">
            <a:avLst/>
          </a:prstGeom>
        </p:spPr>
      </p:pic>
      <p:pic>
        <p:nvPicPr>
          <p:cNvPr id="2" name="Imagem 1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4E910581-8DFF-8F75-C62A-EB56DE35F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00" y="2979397"/>
            <a:ext cx="1181100" cy="1304925"/>
          </a:xfrm>
          <a:prstGeom prst="rect">
            <a:avLst/>
          </a:prstGeom>
        </p:spPr>
      </p:pic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BE9A0495-BBBC-60ED-2DD2-F8B8ACB9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047" y="1374217"/>
            <a:ext cx="4530595" cy="27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03013113-4E37-5AAA-0134-FD0761CE7DCB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FUST – Renúncia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5" name="Google Shape;209;p36">
            <a:extLst>
              <a:ext uri="{FF2B5EF4-FFF2-40B4-BE49-F238E27FC236}">
                <a16:creationId xmlns:a16="http://schemas.microsoft.com/office/drawing/2014/main" id="{1224E40F-9CBD-8AA8-D98A-F4A385804A96}"/>
              </a:ext>
            </a:extLst>
          </p:cNvPr>
          <p:cNvSpPr txBox="1"/>
          <p:nvPr/>
        </p:nvSpPr>
        <p:spPr>
          <a:xfrm>
            <a:off x="245297" y="785179"/>
            <a:ext cx="849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quadro abaixo ilustra os eixos atendidos pelo programa de conectividade, bem como seu escopo e agente monitorador:</a:t>
            </a:r>
            <a:endParaRPr sz="1300" kern="120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oogle Shape;210;p36">
            <a:extLst>
              <a:ext uri="{FF2B5EF4-FFF2-40B4-BE49-F238E27FC236}">
                <a16:creationId xmlns:a16="http://schemas.microsoft.com/office/drawing/2014/main" id="{1FF0C670-3DEF-1BE0-39FB-94CE58AC8880}"/>
              </a:ext>
            </a:extLst>
          </p:cNvPr>
          <p:cNvGrpSpPr/>
          <p:nvPr/>
        </p:nvGrpSpPr>
        <p:grpSpPr>
          <a:xfrm>
            <a:off x="109038" y="1277292"/>
            <a:ext cx="2647500" cy="3163354"/>
            <a:chOff x="897950" y="1604250"/>
            <a:chExt cx="2647500" cy="3163353"/>
          </a:xfrm>
        </p:grpSpPr>
        <p:cxnSp>
          <p:nvCxnSpPr>
            <p:cNvPr id="7" name="Google Shape;211;p36">
              <a:extLst>
                <a:ext uri="{FF2B5EF4-FFF2-40B4-BE49-F238E27FC236}">
                  <a16:creationId xmlns:a16="http://schemas.microsoft.com/office/drawing/2014/main" id="{6B08AF40-37A3-B95A-C144-ADD187D15D76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18ED19B6-CD8C-FF3B-AB25-3843CE3758C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FA85705A-6546-488B-BE78-1AF895ECDA0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099435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7BF2A0CD-DA17-3740-4193-1A97022A6A8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668982"/>
              <a:ext cx="226224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8478C4D1-C63E-613C-F99F-75E329F1E75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4229667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18755510-E92D-4EC4-2494-465202DCE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80" y="4765350"/>
              <a:ext cx="227011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35;p36">
              <a:extLst>
                <a:ext uri="{FF2B5EF4-FFF2-40B4-BE49-F238E27FC236}">
                  <a16:creationId xmlns:a16="http://schemas.microsoft.com/office/drawing/2014/main" id="{9D64E49A-8E63-2643-D3A6-B88F716FA9A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236;p36">
              <a:extLst>
                <a:ext uri="{FF2B5EF4-FFF2-40B4-BE49-F238E27FC236}">
                  <a16:creationId xmlns:a16="http://schemas.microsoft.com/office/drawing/2014/main" id="{0AD06222-B961-CC2F-8E77-1BA8F613FC70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Energia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id="{2CF2E779-49F6-08F5-B628-5AFF38AE537E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" name="Google Shape;238;p36">
              <a:extLst>
                <a:ext uri="{FF2B5EF4-FFF2-40B4-BE49-F238E27FC236}">
                  <a16:creationId xmlns:a16="http://schemas.microsoft.com/office/drawing/2014/main" id="{553A2F80-42A9-7D32-743A-0ECC1CC3E7A6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" name="Google Shape;239;p36">
              <a:extLst>
                <a:ext uri="{FF2B5EF4-FFF2-40B4-BE49-F238E27FC236}">
                  <a16:creationId xmlns:a16="http://schemas.microsoft.com/office/drawing/2014/main" id="{56396138-CF1E-B4CB-B4DC-3E79A4A04B0C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Acesso adequado à fibra óptica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8" name="Google Shape;240;p36">
              <a:extLst>
                <a:ext uri="{FF2B5EF4-FFF2-40B4-BE49-F238E27FC236}">
                  <a16:creationId xmlns:a16="http://schemas.microsoft.com/office/drawing/2014/main" id="{F4444364-C83E-3DEE-D816-3CE700AA2B43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Google Shape;241;p36">
              <a:extLst>
                <a:ext uri="{FF2B5EF4-FFF2-40B4-BE49-F238E27FC236}">
                  <a16:creationId xmlns:a16="http://schemas.microsoft.com/office/drawing/2014/main" id="{FDF7A95C-F975-B5E1-4E9A-3161688D6A0D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</a:t>
              </a:r>
              <a:r>
                <a:rPr lang="pt-BR" sz="1000" b="1" kern="1200" err="1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wi-fi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Google Shape;242;p36">
              <a:extLst>
                <a:ext uri="{FF2B5EF4-FFF2-40B4-BE49-F238E27FC236}">
                  <a16:creationId xmlns:a16="http://schemas.microsoft.com/office/drawing/2014/main" id="{897A378C-26D7-A0E4-6DE8-579CAA11A242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ea typeface="Raleway"/>
                  <a:cs typeface="Raleway"/>
                  <a:sym typeface="Raleway"/>
                </a:rPr>
                <a:t>Dispositivos</a:t>
              </a:r>
              <a:endParaRPr sz="1000" b="1" strike="sngStrike" kern="120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" name="Google Shape;248;p36">
              <a:extLst>
                <a:ext uri="{FF2B5EF4-FFF2-40B4-BE49-F238E27FC236}">
                  <a16:creationId xmlns:a16="http://schemas.microsoft.com/office/drawing/2014/main" id="{E623A868-C9E0-E844-CA7D-955DAB09753C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49;p36">
              <a:extLst>
                <a:ext uri="{FF2B5EF4-FFF2-40B4-BE49-F238E27FC236}">
                  <a16:creationId xmlns:a16="http://schemas.microsoft.com/office/drawing/2014/main" id="{F3F36879-E2EC-A069-3673-F9ADC86041B7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50;p36">
              <a:extLst>
                <a:ext uri="{FF2B5EF4-FFF2-40B4-BE49-F238E27FC236}">
                  <a16:creationId xmlns:a16="http://schemas.microsoft.com/office/drawing/2014/main" id="{FEA835BE-D8F0-3F87-ADBD-48029E8CB9B4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51;p36">
              <a:extLst>
                <a:ext uri="{FF2B5EF4-FFF2-40B4-BE49-F238E27FC236}">
                  <a16:creationId xmlns:a16="http://schemas.microsoft.com/office/drawing/2014/main" id="{B1399831-EAAF-6509-EB8B-9AC3CAF65794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" name="Google Shape;252;p36">
              <a:extLst>
                <a:ext uri="{FF2B5EF4-FFF2-40B4-BE49-F238E27FC236}">
                  <a16:creationId xmlns:a16="http://schemas.microsoft.com/office/drawing/2014/main" id="{38B85CEF-E142-6A92-7188-C280DB349F9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4;p36">
              <a:extLst>
                <a:ext uri="{FF2B5EF4-FFF2-40B4-BE49-F238E27FC236}">
                  <a16:creationId xmlns:a16="http://schemas.microsoft.com/office/drawing/2014/main" id="{36B64ECE-9163-0F40-5820-DFF756396EED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210;p36">
            <a:extLst>
              <a:ext uri="{FF2B5EF4-FFF2-40B4-BE49-F238E27FC236}">
                <a16:creationId xmlns:a16="http://schemas.microsoft.com/office/drawing/2014/main" id="{F9DA0EB4-F061-B839-88EF-7ED64CE5A0F7}"/>
              </a:ext>
            </a:extLst>
          </p:cNvPr>
          <p:cNvGrpSpPr/>
          <p:nvPr/>
        </p:nvGrpSpPr>
        <p:grpSpPr>
          <a:xfrm>
            <a:off x="4902767" y="1301957"/>
            <a:ext cx="4375625" cy="955931"/>
            <a:chOff x="897950" y="1604250"/>
            <a:chExt cx="2647500" cy="953500"/>
          </a:xfrm>
        </p:grpSpPr>
        <p:cxnSp>
          <p:nvCxnSpPr>
            <p:cNvPr id="29" name="Google Shape;211;p36">
              <a:extLst>
                <a:ext uri="{FF2B5EF4-FFF2-40B4-BE49-F238E27FC236}">
                  <a16:creationId xmlns:a16="http://schemas.microsoft.com/office/drawing/2014/main" id="{2E6D3AC4-A781-5F48-8337-95ABD11692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17;p36">
              <a:extLst>
                <a:ext uri="{FF2B5EF4-FFF2-40B4-BE49-F238E27FC236}">
                  <a16:creationId xmlns:a16="http://schemas.microsoft.com/office/drawing/2014/main" id="{4EAB73DC-1B90-0E62-AD4F-3659DCAA330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235;p36">
              <a:extLst>
                <a:ext uri="{FF2B5EF4-FFF2-40B4-BE49-F238E27FC236}">
                  <a16:creationId xmlns:a16="http://schemas.microsoft.com/office/drawing/2014/main" id="{B0EF30B2-5636-25E0-69CE-3D3D4AE93A5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236;p36">
              <a:extLst>
                <a:ext uri="{FF2B5EF4-FFF2-40B4-BE49-F238E27FC236}">
                  <a16:creationId xmlns:a16="http://schemas.microsoft.com/office/drawing/2014/main" id="{AB06589F-1C6F-2E89-D199-512F13CDA95F}"/>
                </a:ext>
              </a:extLst>
            </p:cNvPr>
            <p:cNvSpPr txBox="1"/>
            <p:nvPr/>
          </p:nvSpPr>
          <p:spPr>
            <a:xfrm>
              <a:off x="1172880" y="2057751"/>
              <a:ext cx="2174295" cy="454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Escolas municipais com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sym typeface="Raleway"/>
                </a:rPr>
                <a:t> acesso a fibra óptica</a:t>
              </a:r>
              <a:endParaRPr lang="pt-BR" sz="1000" b="1" kern="1200">
                <a:solidFill>
                  <a:srgbClr val="00B0F0"/>
                </a:solidFill>
                <a:latin typeface="Raleway"/>
              </a:endParaRPr>
            </a:p>
          </p:txBody>
        </p:sp>
        <p:sp>
          <p:nvSpPr>
            <p:cNvPr id="33" name="Google Shape;238;p36">
              <a:extLst>
                <a:ext uri="{FF2B5EF4-FFF2-40B4-BE49-F238E27FC236}">
                  <a16:creationId xmlns:a16="http://schemas.microsoft.com/office/drawing/2014/main" id="{46324EC6-B6A3-426E-2EE6-F0E942B2CB9A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PÚBLICO-ALVO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662F3482-08C8-110B-0A69-F636167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4;p36">
              <a:extLst>
                <a:ext uri="{FF2B5EF4-FFF2-40B4-BE49-F238E27FC236}">
                  <a16:creationId xmlns:a16="http://schemas.microsoft.com/office/drawing/2014/main" id="{E30B1D62-C27E-ADC4-5033-6F7BAE35B7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210;p36">
            <a:extLst>
              <a:ext uri="{FF2B5EF4-FFF2-40B4-BE49-F238E27FC236}">
                <a16:creationId xmlns:a16="http://schemas.microsoft.com/office/drawing/2014/main" id="{E27C38DB-E41D-F7EF-BD46-22CAFE638D42}"/>
              </a:ext>
            </a:extLst>
          </p:cNvPr>
          <p:cNvGrpSpPr/>
          <p:nvPr/>
        </p:nvGrpSpPr>
        <p:grpSpPr>
          <a:xfrm>
            <a:off x="2572023" y="1293068"/>
            <a:ext cx="2684018" cy="966923"/>
            <a:chOff x="897950" y="1604250"/>
            <a:chExt cx="2647500" cy="953500"/>
          </a:xfrm>
        </p:grpSpPr>
        <p:cxnSp>
          <p:nvCxnSpPr>
            <p:cNvPr id="38" name="Google Shape;211;p36">
              <a:extLst>
                <a:ext uri="{FF2B5EF4-FFF2-40B4-BE49-F238E27FC236}">
                  <a16:creationId xmlns:a16="http://schemas.microsoft.com/office/drawing/2014/main" id="{EB16C670-134B-C07C-1A7F-839EB900B9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17;p36">
              <a:extLst>
                <a:ext uri="{FF2B5EF4-FFF2-40B4-BE49-F238E27FC236}">
                  <a16:creationId xmlns:a16="http://schemas.microsoft.com/office/drawing/2014/main" id="{F1A2C4AB-600A-95D7-3DCC-2A53C00C8EB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235;p36">
              <a:extLst>
                <a:ext uri="{FF2B5EF4-FFF2-40B4-BE49-F238E27FC236}">
                  <a16:creationId xmlns:a16="http://schemas.microsoft.com/office/drawing/2014/main" id="{B6DA0231-133A-C055-B39D-8D56C301522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236;p36">
              <a:extLst>
                <a:ext uri="{FF2B5EF4-FFF2-40B4-BE49-F238E27FC236}">
                  <a16:creationId xmlns:a16="http://schemas.microsoft.com/office/drawing/2014/main" id="{E3A2B105-4CB4-AAE0-D9C0-DB0283B8609D}"/>
                </a:ext>
              </a:extLst>
            </p:cNvPr>
            <p:cNvSpPr txBox="1"/>
            <p:nvPr/>
          </p:nvSpPr>
          <p:spPr>
            <a:xfrm>
              <a:off x="1914082" y="2115071"/>
              <a:ext cx="615234" cy="30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MCOM</a:t>
              </a:r>
            </a:p>
          </p:txBody>
        </p:sp>
        <p:sp>
          <p:nvSpPr>
            <p:cNvPr id="42" name="Google Shape;238;p36">
              <a:extLst>
                <a:ext uri="{FF2B5EF4-FFF2-40B4-BE49-F238E27FC236}">
                  <a16:creationId xmlns:a16="http://schemas.microsoft.com/office/drawing/2014/main" id="{70DA3790-7AAB-4A8E-88E7-5086FEB248D9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29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AGENTE MONITORADOR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3" name="Google Shape;252;p36">
              <a:extLst>
                <a:ext uri="{FF2B5EF4-FFF2-40B4-BE49-F238E27FC236}">
                  <a16:creationId xmlns:a16="http://schemas.microsoft.com/office/drawing/2014/main" id="{801483D9-9AD3-83D6-7545-26DBCCC14AC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54;p36">
              <a:extLst>
                <a:ext uri="{FF2B5EF4-FFF2-40B4-BE49-F238E27FC236}">
                  <a16:creationId xmlns:a16="http://schemas.microsoft.com/office/drawing/2014/main" id="{407F33DD-CF51-6759-0DE7-A478FC7B8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210;p36">
            <a:extLst>
              <a:ext uri="{FF2B5EF4-FFF2-40B4-BE49-F238E27FC236}">
                <a16:creationId xmlns:a16="http://schemas.microsoft.com/office/drawing/2014/main" id="{EE9E32C4-AE87-43CF-FB1E-0AFD836C2AF0}"/>
              </a:ext>
            </a:extLst>
          </p:cNvPr>
          <p:cNvGrpSpPr/>
          <p:nvPr/>
        </p:nvGrpSpPr>
        <p:grpSpPr>
          <a:xfrm>
            <a:off x="2550377" y="2341786"/>
            <a:ext cx="2709734" cy="974595"/>
            <a:chOff x="897950" y="1600273"/>
            <a:chExt cx="2647500" cy="977491"/>
          </a:xfrm>
        </p:grpSpPr>
        <p:cxnSp>
          <p:nvCxnSpPr>
            <p:cNvPr id="47" name="Google Shape;211;p36">
              <a:extLst>
                <a:ext uri="{FF2B5EF4-FFF2-40B4-BE49-F238E27FC236}">
                  <a16:creationId xmlns:a16="http://schemas.microsoft.com/office/drawing/2014/main" id="{FCE28268-A73E-71F3-B462-AFF4E5079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3" y="1600274"/>
              <a:ext cx="6211" cy="977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217;p36">
              <a:extLst>
                <a:ext uri="{FF2B5EF4-FFF2-40B4-BE49-F238E27FC236}">
                  <a16:creationId xmlns:a16="http://schemas.microsoft.com/office/drawing/2014/main" id="{78E7FA5F-E17E-E8B5-9873-CBF4D54337B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235;p36">
              <a:extLst>
                <a:ext uri="{FF2B5EF4-FFF2-40B4-BE49-F238E27FC236}">
                  <a16:creationId xmlns:a16="http://schemas.microsoft.com/office/drawing/2014/main" id="{745784F6-5240-7761-8A74-E95700969D70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236;p36">
              <a:extLst>
                <a:ext uri="{FF2B5EF4-FFF2-40B4-BE49-F238E27FC236}">
                  <a16:creationId xmlns:a16="http://schemas.microsoft.com/office/drawing/2014/main" id="{32D12061-3FE8-C339-723A-9C30E11A3D22}"/>
                </a:ext>
              </a:extLst>
            </p:cNvPr>
            <p:cNvSpPr txBox="1"/>
            <p:nvPr/>
          </p:nvSpPr>
          <p:spPr>
            <a:xfrm>
              <a:off x="1181358" y="2102746"/>
              <a:ext cx="1043152" cy="36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Renúncia</a:t>
              </a:r>
              <a:endParaRPr lang="pt-BR"/>
            </a:p>
          </p:txBody>
        </p:sp>
        <p:sp>
          <p:nvSpPr>
            <p:cNvPr id="51" name="Google Shape;238;p36">
              <a:extLst>
                <a:ext uri="{FF2B5EF4-FFF2-40B4-BE49-F238E27FC236}">
                  <a16:creationId xmlns:a16="http://schemas.microsoft.com/office/drawing/2014/main" id="{EBCEBA1D-D589-94A3-2E3F-39C756F1B6B0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</a:rPr>
                <a:t>PREVISÃO PAC</a:t>
              </a:r>
            </a:p>
          </p:txBody>
        </p:sp>
        <p:cxnSp>
          <p:nvCxnSpPr>
            <p:cNvPr id="52" name="Google Shape;252;p36">
              <a:extLst>
                <a:ext uri="{FF2B5EF4-FFF2-40B4-BE49-F238E27FC236}">
                  <a16:creationId xmlns:a16="http://schemas.microsoft.com/office/drawing/2014/main" id="{44D338C9-3900-1D5A-44C4-FF6F3A218EB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254;p36">
              <a:extLst>
                <a:ext uri="{FF2B5EF4-FFF2-40B4-BE49-F238E27FC236}">
                  <a16:creationId xmlns:a16="http://schemas.microsoft.com/office/drawing/2014/main" id="{C777DD4B-F4A8-CACE-6877-84372A927D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17" y="1600273"/>
              <a:ext cx="6782" cy="97749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6" name="Google Shape;254;p36">
            <a:extLst>
              <a:ext uri="{FF2B5EF4-FFF2-40B4-BE49-F238E27FC236}">
                <a16:creationId xmlns:a16="http://schemas.microsoft.com/office/drawing/2014/main" id="{2082BAE8-6F10-9A5A-4298-B9C28C99168C}"/>
              </a:ext>
            </a:extLst>
          </p:cNvPr>
          <p:cNvCxnSpPr>
            <a:cxnSpLocks/>
          </p:cNvCxnSpPr>
          <p:nvPr/>
        </p:nvCxnSpPr>
        <p:spPr>
          <a:xfrm flipH="1">
            <a:off x="3938607" y="2779938"/>
            <a:ext cx="4" cy="496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8" name="Google Shape;236;p36">
            <a:extLst>
              <a:ext uri="{FF2B5EF4-FFF2-40B4-BE49-F238E27FC236}">
                <a16:creationId xmlns:a16="http://schemas.microsoft.com/office/drawing/2014/main" id="{DDD40F87-7F1F-E8E5-149B-6DE7D2BB4CD2}"/>
              </a:ext>
            </a:extLst>
          </p:cNvPr>
          <p:cNvSpPr txBox="1"/>
          <p:nvPr/>
        </p:nvSpPr>
        <p:spPr>
          <a:xfrm>
            <a:off x="3992054" y="2841438"/>
            <a:ext cx="110105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  <a:sym typeface="Raleway"/>
              </a:rPr>
              <a:t>R$ 1 bilhão</a:t>
            </a:r>
          </a:p>
        </p:txBody>
      </p:sp>
      <p:graphicFrame>
        <p:nvGraphicFramePr>
          <p:cNvPr id="60" name="Tabela 39">
            <a:extLst>
              <a:ext uri="{FF2B5EF4-FFF2-40B4-BE49-F238E27FC236}">
                <a16:creationId xmlns:a16="http://schemas.microsoft.com/office/drawing/2014/main" id="{5241C179-0F8A-D0C4-6F03-F85D6386F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96485"/>
              </p:ext>
            </p:extLst>
          </p:nvPr>
        </p:nvGraphicFramePr>
        <p:xfrm>
          <a:off x="5257524" y="2333211"/>
          <a:ext cx="3797300" cy="2228850"/>
        </p:xfrm>
        <a:graphic>
          <a:graphicData uri="http://schemas.openxmlformats.org/drawingml/2006/table">
            <a:tbl>
              <a:tblPr bandRow="1">
                <a:tableStyleId>{84FD0341-658B-4BD5-9250-376AA768F0C8}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20303562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832680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Raleway Medium"/>
                        </a:rPr>
                        <a:t>ATIVIDADES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kern="1200">
                          <a:solidFill>
                            <a:srgbClr val="000000"/>
                          </a:solidFill>
                          <a:effectLst/>
                          <a:latin typeface="Raleway Medium"/>
                          <a:cs typeface="Arial"/>
                        </a:rPr>
                        <a:t>PRAZO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478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Modelagem da forma de execução da renúncia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061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Definição da lista de escolas a serem conectadas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</a:t>
                      </a:r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209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Estabelecimento do manual operacional da renúncia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</a:t>
                      </a:r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385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Estabelecimento de diretrizes no conselho do FUST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100" b="0" i="0" u="none" strike="noStrike" noProof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</a:t>
                      </a:r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74972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Chamamento para recebimento de propostas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abr./2024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624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Fase final para apresentação das propostas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mai./2024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744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Seleção dos projetos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jun./2024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587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Início da implantação dos projetos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jul./2024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245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Conclusão da implantação dos projetos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jan./2025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368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0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8;p36">
            <a:extLst>
              <a:ext uri="{FF2B5EF4-FFF2-40B4-BE49-F238E27FC236}">
                <a16:creationId xmlns:a16="http://schemas.microsoft.com/office/drawing/2014/main" id="{5B251555-B159-6EDA-F44C-397B4149F70F}"/>
              </a:ext>
            </a:extLst>
          </p:cNvPr>
          <p:cNvSpPr txBox="1"/>
          <p:nvPr/>
        </p:nvSpPr>
        <p:spPr>
          <a:xfrm>
            <a:off x="243240" y="2620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FUST – Não Reembolsável e FUST Renúncia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28" name="Google Shape;154;p25">
            <a:extLst>
              <a:ext uri="{FF2B5EF4-FFF2-40B4-BE49-F238E27FC236}">
                <a16:creationId xmlns:a16="http://schemas.microsoft.com/office/drawing/2014/main" id="{418E5E1E-9E72-49A1-1C07-4DA7E97B48B4}"/>
              </a:ext>
            </a:extLst>
          </p:cNvPr>
          <p:cNvSpPr txBox="1"/>
          <p:nvPr/>
        </p:nvSpPr>
        <p:spPr>
          <a:xfrm>
            <a:off x="470948" y="761080"/>
            <a:ext cx="794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Escolas municipais com 1. Acesso adequado - fibra ou vistoriadas Fase 2 e 3 sem Projeto Especial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155;p25">
            <a:extLst>
              <a:ext uri="{FF2B5EF4-FFF2-40B4-BE49-F238E27FC236}">
                <a16:creationId xmlns:a16="http://schemas.microsoft.com/office/drawing/2014/main" id="{44774332-4F96-76E9-7EC3-35D4DEB9D96A}"/>
              </a:ext>
            </a:extLst>
          </p:cNvPr>
          <p:cNvSpPr/>
          <p:nvPr/>
        </p:nvSpPr>
        <p:spPr>
          <a:xfrm>
            <a:off x="4071514" y="1372105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OTAL: 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70.834</a:t>
            </a:r>
            <a:r>
              <a:rPr lang="pt-BR" b="1" i="0" u="none" strike="noStrike" cap="none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escolas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municipais</a:t>
            </a:r>
            <a:endParaRPr>
              <a:solidFill>
                <a:srgbClr val="212121"/>
              </a:solidFill>
              <a:highlight>
                <a:srgbClr val="FFE59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156;p25">
            <a:extLst>
              <a:ext uri="{FF2B5EF4-FFF2-40B4-BE49-F238E27FC236}">
                <a16:creationId xmlns:a16="http://schemas.microsoft.com/office/drawing/2014/main" id="{20C2E882-A57A-C1BD-B2C6-AD688E63C706}"/>
              </a:ext>
            </a:extLst>
          </p:cNvPr>
          <p:cNvSpPr/>
          <p:nvPr/>
        </p:nvSpPr>
        <p:spPr>
          <a:xfrm>
            <a:off x="4222664" y="2427142"/>
            <a:ext cx="153900" cy="160500"/>
          </a:xfrm>
          <a:prstGeom prst="rect">
            <a:avLst/>
          </a:prstGeom>
          <a:solidFill>
            <a:srgbClr val="B142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57;p25">
            <a:extLst>
              <a:ext uri="{FF2B5EF4-FFF2-40B4-BE49-F238E27FC236}">
                <a16:creationId xmlns:a16="http://schemas.microsoft.com/office/drawing/2014/main" id="{7A455684-4592-087E-440E-85A2E244F994}"/>
              </a:ext>
            </a:extLst>
          </p:cNvPr>
          <p:cNvSpPr/>
          <p:nvPr/>
        </p:nvSpPr>
        <p:spPr>
          <a:xfrm>
            <a:off x="4222664" y="2770667"/>
            <a:ext cx="153900" cy="160500"/>
          </a:xfrm>
          <a:prstGeom prst="rect">
            <a:avLst/>
          </a:prstGeom>
          <a:solidFill>
            <a:srgbClr val="BBBB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58;p25">
            <a:extLst>
              <a:ext uri="{FF2B5EF4-FFF2-40B4-BE49-F238E27FC236}">
                <a16:creationId xmlns:a16="http://schemas.microsoft.com/office/drawing/2014/main" id="{283B90A7-776F-ACD9-DE91-C03BFA3FB4FF}"/>
              </a:ext>
            </a:extLst>
          </p:cNvPr>
          <p:cNvSpPr txBox="1"/>
          <p:nvPr/>
        </p:nvSpPr>
        <p:spPr>
          <a:xfrm>
            <a:off x="4349063" y="2338041"/>
            <a:ext cx="362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Prevista para Fust NRO ou RF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159;p25">
            <a:extLst>
              <a:ext uri="{FF2B5EF4-FFF2-40B4-BE49-F238E27FC236}">
                <a16:creationId xmlns:a16="http://schemas.microsoft.com/office/drawing/2014/main" id="{CA33D9C3-EF22-10E0-0B1D-80FCABE80991}"/>
              </a:ext>
            </a:extLst>
          </p:cNvPr>
          <p:cNvSpPr txBox="1"/>
          <p:nvPr/>
        </p:nvSpPr>
        <p:spPr>
          <a:xfrm>
            <a:off x="4349063" y="2673917"/>
            <a:ext cx="3827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Não prevista: estaduais, federais ou sem acesso à fibra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160;p25">
            <a:extLst>
              <a:ext uri="{FF2B5EF4-FFF2-40B4-BE49-F238E27FC236}">
                <a16:creationId xmlns:a16="http://schemas.microsoft.com/office/drawing/2014/main" id="{ECBE3FCB-714A-D514-F3B9-F187AA19DA84}"/>
              </a:ext>
            </a:extLst>
          </p:cNvPr>
          <p:cNvSpPr/>
          <p:nvPr/>
        </p:nvSpPr>
        <p:spPr>
          <a:xfrm>
            <a:off x="4061814" y="4042180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Adesão Enec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373 redes municipais não aderiram | 2392 escolas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161;p25">
            <a:extLst>
              <a:ext uri="{FF2B5EF4-FFF2-40B4-BE49-F238E27FC236}">
                <a16:creationId xmlns:a16="http://schemas.microsoft.com/office/drawing/2014/main" id="{7C5FCF19-8F35-AD4D-2DFE-FBAA3F672886}"/>
              </a:ext>
            </a:extLst>
          </p:cNvPr>
          <p:cNvSpPr/>
          <p:nvPr/>
        </p:nvSpPr>
        <p:spPr>
          <a:xfrm>
            <a:off x="4071514" y="3407080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Sem internet (Anatel)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1.048 escolas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" name="Google Shape;162;p25">
            <a:extLst>
              <a:ext uri="{FF2B5EF4-FFF2-40B4-BE49-F238E27FC236}">
                <a16:creationId xmlns:a16="http://schemas.microsoft.com/office/drawing/2014/main" id="{2A6C1F4E-DFD1-B5DA-F4FE-96264C8EEF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14" y="1343080"/>
            <a:ext cx="3628501" cy="3294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699877A2-E5AB-1268-76B4-CEE8B00389C6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Lei 14.172 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5" name="Google Shape;209;p36">
            <a:extLst>
              <a:ext uri="{FF2B5EF4-FFF2-40B4-BE49-F238E27FC236}">
                <a16:creationId xmlns:a16="http://schemas.microsoft.com/office/drawing/2014/main" id="{4FF6DBAF-3147-5AF3-AEDC-26A6A18FC66A}"/>
              </a:ext>
            </a:extLst>
          </p:cNvPr>
          <p:cNvSpPr txBox="1"/>
          <p:nvPr/>
        </p:nvSpPr>
        <p:spPr>
          <a:xfrm>
            <a:off x="245297" y="785179"/>
            <a:ext cx="849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quadro abaixo ilustra os eixos atendidos pelo programa de conectividade, bem como seu escopo e agente monitorador:</a:t>
            </a:r>
            <a:endParaRPr sz="1300" kern="120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oogle Shape;210;p36">
            <a:extLst>
              <a:ext uri="{FF2B5EF4-FFF2-40B4-BE49-F238E27FC236}">
                <a16:creationId xmlns:a16="http://schemas.microsoft.com/office/drawing/2014/main" id="{69CA1D59-D142-3A91-4118-4D361D07047C}"/>
              </a:ext>
            </a:extLst>
          </p:cNvPr>
          <p:cNvGrpSpPr/>
          <p:nvPr/>
        </p:nvGrpSpPr>
        <p:grpSpPr>
          <a:xfrm>
            <a:off x="109038" y="1277292"/>
            <a:ext cx="2647500" cy="3163354"/>
            <a:chOff x="897950" y="1604250"/>
            <a:chExt cx="2647500" cy="3163353"/>
          </a:xfrm>
        </p:grpSpPr>
        <p:cxnSp>
          <p:nvCxnSpPr>
            <p:cNvPr id="7" name="Google Shape;211;p36">
              <a:extLst>
                <a:ext uri="{FF2B5EF4-FFF2-40B4-BE49-F238E27FC236}">
                  <a16:creationId xmlns:a16="http://schemas.microsoft.com/office/drawing/2014/main" id="{6EDDAE7A-AF1B-76E8-0510-D5A5E8435967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C4AE4656-0C93-EF3C-2762-4F1C8168CE1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FE54F47E-266D-6D77-4533-D44363119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099435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F5E4DDF8-572A-6A27-FD8A-F3FFCB34DFD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668982"/>
              <a:ext cx="226224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C3005077-0AD6-EAA0-8900-75A58179852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4229667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23416695-8BE0-677E-7F16-2F202DF3EA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80" y="4765350"/>
              <a:ext cx="227011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35;p36">
              <a:extLst>
                <a:ext uri="{FF2B5EF4-FFF2-40B4-BE49-F238E27FC236}">
                  <a16:creationId xmlns:a16="http://schemas.microsoft.com/office/drawing/2014/main" id="{E66395A9-9F60-8A11-9A36-37A5C069D18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236;p36">
              <a:extLst>
                <a:ext uri="{FF2B5EF4-FFF2-40B4-BE49-F238E27FC236}">
                  <a16:creationId xmlns:a16="http://schemas.microsoft.com/office/drawing/2014/main" id="{F7DCAE0F-8C36-6258-F7BF-39545B497CB2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Energia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id="{AEEFF7E4-B830-5D51-9667-28B1966493DF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" name="Google Shape;238;p36">
              <a:extLst>
                <a:ext uri="{FF2B5EF4-FFF2-40B4-BE49-F238E27FC236}">
                  <a16:creationId xmlns:a16="http://schemas.microsoft.com/office/drawing/2014/main" id="{1347FE43-B356-B1E0-C9D7-073013048B40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" name="Google Shape;239;p36">
              <a:extLst>
                <a:ext uri="{FF2B5EF4-FFF2-40B4-BE49-F238E27FC236}">
                  <a16:creationId xmlns:a16="http://schemas.microsoft.com/office/drawing/2014/main" id="{9FCE68FA-6126-8D91-3808-9AB7F2F7B33D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Acesso adequado à fibra óptica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8" name="Google Shape;240;p36">
              <a:extLst>
                <a:ext uri="{FF2B5EF4-FFF2-40B4-BE49-F238E27FC236}">
                  <a16:creationId xmlns:a16="http://schemas.microsoft.com/office/drawing/2014/main" id="{424E057B-0895-2D04-3889-A40A66467F52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Google Shape;241;p36">
              <a:extLst>
                <a:ext uri="{FF2B5EF4-FFF2-40B4-BE49-F238E27FC236}">
                  <a16:creationId xmlns:a16="http://schemas.microsoft.com/office/drawing/2014/main" id="{CF5486DA-1FDA-9E7B-E205-3421E4763483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</a:t>
              </a:r>
              <a:r>
                <a:rPr lang="pt-BR" sz="1000" b="1" kern="1200" err="1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wi-fi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Google Shape;242;p36">
              <a:extLst>
                <a:ext uri="{FF2B5EF4-FFF2-40B4-BE49-F238E27FC236}">
                  <a16:creationId xmlns:a16="http://schemas.microsoft.com/office/drawing/2014/main" id="{D4A3274A-D027-0665-193E-0669EBEA287B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Dispositivos</a:t>
              </a:r>
              <a:endParaRPr sz="1000" b="1" kern="1200">
                <a:solidFill>
                  <a:srgbClr val="00B0F0"/>
                </a:solidFill>
                <a:latin typeface="Raleway"/>
                <a:sym typeface="Raleway"/>
              </a:endParaRPr>
            </a:p>
          </p:txBody>
        </p:sp>
        <p:sp>
          <p:nvSpPr>
            <p:cNvPr id="21" name="Google Shape;248;p36">
              <a:extLst>
                <a:ext uri="{FF2B5EF4-FFF2-40B4-BE49-F238E27FC236}">
                  <a16:creationId xmlns:a16="http://schemas.microsoft.com/office/drawing/2014/main" id="{69785036-C895-4767-F8CE-4E2F009E2BEC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49;p36">
              <a:extLst>
                <a:ext uri="{FF2B5EF4-FFF2-40B4-BE49-F238E27FC236}">
                  <a16:creationId xmlns:a16="http://schemas.microsoft.com/office/drawing/2014/main" id="{6FFCAD0B-38C0-A7FF-AA36-9A4132A3EF16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50;p36">
              <a:extLst>
                <a:ext uri="{FF2B5EF4-FFF2-40B4-BE49-F238E27FC236}">
                  <a16:creationId xmlns:a16="http://schemas.microsoft.com/office/drawing/2014/main" id="{940469E4-4D45-6D78-F8E7-3247802D5845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51;p36">
              <a:extLst>
                <a:ext uri="{FF2B5EF4-FFF2-40B4-BE49-F238E27FC236}">
                  <a16:creationId xmlns:a16="http://schemas.microsoft.com/office/drawing/2014/main" id="{6F758B90-47A0-BD0B-F975-7995E05A9148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" name="Google Shape;252;p36">
              <a:extLst>
                <a:ext uri="{FF2B5EF4-FFF2-40B4-BE49-F238E27FC236}">
                  <a16:creationId xmlns:a16="http://schemas.microsoft.com/office/drawing/2014/main" id="{6EAC0EDC-967E-1E7F-B49F-4E064FB0B6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4;p36">
              <a:extLst>
                <a:ext uri="{FF2B5EF4-FFF2-40B4-BE49-F238E27FC236}">
                  <a16:creationId xmlns:a16="http://schemas.microsoft.com/office/drawing/2014/main" id="{515B38FF-4147-8E71-44A0-9388D27A26AC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210;p36">
            <a:extLst>
              <a:ext uri="{FF2B5EF4-FFF2-40B4-BE49-F238E27FC236}">
                <a16:creationId xmlns:a16="http://schemas.microsoft.com/office/drawing/2014/main" id="{79A5B40C-DAB5-38A3-E5A0-0C8C6DE0682F}"/>
              </a:ext>
            </a:extLst>
          </p:cNvPr>
          <p:cNvGrpSpPr/>
          <p:nvPr/>
        </p:nvGrpSpPr>
        <p:grpSpPr>
          <a:xfrm>
            <a:off x="4902767" y="1301957"/>
            <a:ext cx="4375625" cy="955931"/>
            <a:chOff x="897950" y="1604250"/>
            <a:chExt cx="2647500" cy="953500"/>
          </a:xfrm>
        </p:grpSpPr>
        <p:cxnSp>
          <p:nvCxnSpPr>
            <p:cNvPr id="29" name="Google Shape;211;p36">
              <a:extLst>
                <a:ext uri="{FF2B5EF4-FFF2-40B4-BE49-F238E27FC236}">
                  <a16:creationId xmlns:a16="http://schemas.microsoft.com/office/drawing/2014/main" id="{A561F8BC-4C24-EA20-207C-A3CABC237A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17;p36">
              <a:extLst>
                <a:ext uri="{FF2B5EF4-FFF2-40B4-BE49-F238E27FC236}">
                  <a16:creationId xmlns:a16="http://schemas.microsoft.com/office/drawing/2014/main" id="{FDF10CEB-747D-B000-C2C9-2D84F5AD8C4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235;p36">
              <a:extLst>
                <a:ext uri="{FF2B5EF4-FFF2-40B4-BE49-F238E27FC236}">
                  <a16:creationId xmlns:a16="http://schemas.microsoft.com/office/drawing/2014/main" id="{77CE5149-7562-5375-0A08-A930BF784E1B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236;p36">
              <a:extLst>
                <a:ext uri="{FF2B5EF4-FFF2-40B4-BE49-F238E27FC236}">
                  <a16:creationId xmlns:a16="http://schemas.microsoft.com/office/drawing/2014/main" id="{71EA96C7-5F6D-A56A-E76C-1619E777208C}"/>
                </a:ext>
              </a:extLst>
            </p:cNvPr>
            <p:cNvSpPr txBox="1"/>
            <p:nvPr/>
          </p:nvSpPr>
          <p:spPr>
            <a:xfrm>
              <a:off x="1172880" y="2057751"/>
              <a:ext cx="2174295" cy="36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 dirty="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Prioritariamente escolas estaduais</a:t>
              </a:r>
              <a:endParaRPr lang="pt-BR" sz="1000" b="1" kern="1200" dirty="0">
                <a:solidFill>
                  <a:srgbClr val="00B0F0"/>
                </a:solidFill>
                <a:latin typeface="Raleway"/>
              </a:endParaRPr>
            </a:p>
          </p:txBody>
        </p:sp>
        <p:sp>
          <p:nvSpPr>
            <p:cNvPr id="33" name="Google Shape;238;p36">
              <a:extLst>
                <a:ext uri="{FF2B5EF4-FFF2-40B4-BE49-F238E27FC236}">
                  <a16:creationId xmlns:a16="http://schemas.microsoft.com/office/drawing/2014/main" id="{E6EA77F5-9453-DDA7-9307-DF92B07524DC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PÚBLICO-ALVO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1CA118CD-AE09-8274-27A0-EAA621CBFCD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4;p36">
              <a:extLst>
                <a:ext uri="{FF2B5EF4-FFF2-40B4-BE49-F238E27FC236}">
                  <a16:creationId xmlns:a16="http://schemas.microsoft.com/office/drawing/2014/main" id="{4F191462-4695-A0B2-72CA-4EC5C9E0C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210;p36">
            <a:extLst>
              <a:ext uri="{FF2B5EF4-FFF2-40B4-BE49-F238E27FC236}">
                <a16:creationId xmlns:a16="http://schemas.microsoft.com/office/drawing/2014/main" id="{56BDA8AA-F046-87BF-8574-E9E81D6E5E82}"/>
              </a:ext>
            </a:extLst>
          </p:cNvPr>
          <p:cNvGrpSpPr/>
          <p:nvPr/>
        </p:nvGrpSpPr>
        <p:grpSpPr>
          <a:xfrm>
            <a:off x="2572023" y="1293068"/>
            <a:ext cx="2684018" cy="966923"/>
            <a:chOff x="897950" y="1604250"/>
            <a:chExt cx="2647500" cy="953500"/>
          </a:xfrm>
        </p:grpSpPr>
        <p:cxnSp>
          <p:nvCxnSpPr>
            <p:cNvPr id="38" name="Google Shape;211;p36">
              <a:extLst>
                <a:ext uri="{FF2B5EF4-FFF2-40B4-BE49-F238E27FC236}">
                  <a16:creationId xmlns:a16="http://schemas.microsoft.com/office/drawing/2014/main" id="{5507EF43-1DAC-39E4-BF4D-588EF6CBCE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17;p36">
              <a:extLst>
                <a:ext uri="{FF2B5EF4-FFF2-40B4-BE49-F238E27FC236}">
                  <a16:creationId xmlns:a16="http://schemas.microsoft.com/office/drawing/2014/main" id="{4B10D3EB-510B-D5F7-4486-544A7333B9A0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235;p36">
              <a:extLst>
                <a:ext uri="{FF2B5EF4-FFF2-40B4-BE49-F238E27FC236}">
                  <a16:creationId xmlns:a16="http://schemas.microsoft.com/office/drawing/2014/main" id="{B407F9FA-E9AD-AA6C-C837-1AD2EF70DEE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236;p36">
              <a:extLst>
                <a:ext uri="{FF2B5EF4-FFF2-40B4-BE49-F238E27FC236}">
                  <a16:creationId xmlns:a16="http://schemas.microsoft.com/office/drawing/2014/main" id="{87D42046-B41D-761D-7AAF-C170B1760418}"/>
                </a:ext>
              </a:extLst>
            </p:cNvPr>
            <p:cNvSpPr txBox="1"/>
            <p:nvPr/>
          </p:nvSpPr>
          <p:spPr>
            <a:xfrm>
              <a:off x="1914082" y="2115071"/>
              <a:ext cx="615234" cy="35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MEC</a:t>
              </a:r>
              <a:endParaRPr lang="pt-BR"/>
            </a:p>
          </p:txBody>
        </p:sp>
        <p:sp>
          <p:nvSpPr>
            <p:cNvPr id="42" name="Google Shape;238;p36">
              <a:extLst>
                <a:ext uri="{FF2B5EF4-FFF2-40B4-BE49-F238E27FC236}">
                  <a16:creationId xmlns:a16="http://schemas.microsoft.com/office/drawing/2014/main" id="{26812E05-1430-2543-ACB5-2496DCED8FD4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29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AGENTE MONITORADOR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3" name="Google Shape;252;p36">
              <a:extLst>
                <a:ext uri="{FF2B5EF4-FFF2-40B4-BE49-F238E27FC236}">
                  <a16:creationId xmlns:a16="http://schemas.microsoft.com/office/drawing/2014/main" id="{55F9CA51-2A8D-0965-389D-9F205818082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54;p36">
              <a:extLst>
                <a:ext uri="{FF2B5EF4-FFF2-40B4-BE49-F238E27FC236}">
                  <a16:creationId xmlns:a16="http://schemas.microsoft.com/office/drawing/2014/main" id="{1262DC14-205D-C398-E81C-83B382798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210;p36">
            <a:extLst>
              <a:ext uri="{FF2B5EF4-FFF2-40B4-BE49-F238E27FC236}">
                <a16:creationId xmlns:a16="http://schemas.microsoft.com/office/drawing/2014/main" id="{179D19F9-E2F0-BF41-AF0C-1B719678A501}"/>
              </a:ext>
            </a:extLst>
          </p:cNvPr>
          <p:cNvGrpSpPr/>
          <p:nvPr/>
        </p:nvGrpSpPr>
        <p:grpSpPr>
          <a:xfrm>
            <a:off x="2550377" y="2341786"/>
            <a:ext cx="2709734" cy="974595"/>
            <a:chOff x="897950" y="1600273"/>
            <a:chExt cx="2647500" cy="977491"/>
          </a:xfrm>
        </p:grpSpPr>
        <p:cxnSp>
          <p:nvCxnSpPr>
            <p:cNvPr id="47" name="Google Shape;211;p36">
              <a:extLst>
                <a:ext uri="{FF2B5EF4-FFF2-40B4-BE49-F238E27FC236}">
                  <a16:creationId xmlns:a16="http://schemas.microsoft.com/office/drawing/2014/main" id="{99C70401-1A02-4672-A8F2-4FEB330677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3" y="1600274"/>
              <a:ext cx="6211" cy="977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217;p36">
              <a:extLst>
                <a:ext uri="{FF2B5EF4-FFF2-40B4-BE49-F238E27FC236}">
                  <a16:creationId xmlns:a16="http://schemas.microsoft.com/office/drawing/2014/main" id="{E475D818-BDDC-CCDE-0948-E5C97E45A39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235;p36">
              <a:extLst>
                <a:ext uri="{FF2B5EF4-FFF2-40B4-BE49-F238E27FC236}">
                  <a16:creationId xmlns:a16="http://schemas.microsoft.com/office/drawing/2014/main" id="{3A68628A-4B04-AB25-7428-135EC9C3DD1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236;p36">
              <a:extLst>
                <a:ext uri="{FF2B5EF4-FFF2-40B4-BE49-F238E27FC236}">
                  <a16:creationId xmlns:a16="http://schemas.microsoft.com/office/drawing/2014/main" id="{BDA23E2A-BA3F-7FB8-7B62-343E9A86974F}"/>
                </a:ext>
              </a:extLst>
            </p:cNvPr>
            <p:cNvSpPr txBox="1"/>
            <p:nvPr/>
          </p:nvSpPr>
          <p:spPr>
            <a:xfrm>
              <a:off x="1181358" y="2102746"/>
              <a:ext cx="1043152" cy="36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Lei 14.172</a:t>
              </a:r>
              <a:endParaRPr lang="pt-BR"/>
            </a:p>
          </p:txBody>
        </p:sp>
        <p:sp>
          <p:nvSpPr>
            <p:cNvPr id="51" name="Google Shape;238;p36">
              <a:extLst>
                <a:ext uri="{FF2B5EF4-FFF2-40B4-BE49-F238E27FC236}">
                  <a16:creationId xmlns:a16="http://schemas.microsoft.com/office/drawing/2014/main" id="{16B7B727-7FAB-3B4D-1730-2438CE7102AE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</a:rPr>
                <a:t>PREVISÃO PAC</a:t>
              </a:r>
            </a:p>
          </p:txBody>
        </p:sp>
        <p:cxnSp>
          <p:nvCxnSpPr>
            <p:cNvPr id="52" name="Google Shape;252;p36">
              <a:extLst>
                <a:ext uri="{FF2B5EF4-FFF2-40B4-BE49-F238E27FC236}">
                  <a16:creationId xmlns:a16="http://schemas.microsoft.com/office/drawing/2014/main" id="{96D9D59F-DA4B-2150-42EA-798ED2539F4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254;p36">
              <a:extLst>
                <a:ext uri="{FF2B5EF4-FFF2-40B4-BE49-F238E27FC236}">
                  <a16:creationId xmlns:a16="http://schemas.microsoft.com/office/drawing/2014/main" id="{9BDDD0D9-931A-4A7E-FB77-18B76ECCA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17" y="1600273"/>
              <a:ext cx="6782" cy="97749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6" name="Google Shape;254;p36">
            <a:extLst>
              <a:ext uri="{FF2B5EF4-FFF2-40B4-BE49-F238E27FC236}">
                <a16:creationId xmlns:a16="http://schemas.microsoft.com/office/drawing/2014/main" id="{A4A69245-A0EE-7839-F7CC-A0FE40AD4E36}"/>
              </a:ext>
            </a:extLst>
          </p:cNvPr>
          <p:cNvCxnSpPr>
            <a:cxnSpLocks/>
          </p:cNvCxnSpPr>
          <p:nvPr/>
        </p:nvCxnSpPr>
        <p:spPr>
          <a:xfrm flipH="1">
            <a:off x="3938607" y="2779938"/>
            <a:ext cx="4" cy="496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8" name="Google Shape;236;p36">
            <a:extLst>
              <a:ext uri="{FF2B5EF4-FFF2-40B4-BE49-F238E27FC236}">
                <a16:creationId xmlns:a16="http://schemas.microsoft.com/office/drawing/2014/main" id="{0A3D2863-15CD-A033-EC54-49F07E762333}"/>
              </a:ext>
            </a:extLst>
          </p:cNvPr>
          <p:cNvSpPr txBox="1"/>
          <p:nvPr/>
        </p:nvSpPr>
        <p:spPr>
          <a:xfrm>
            <a:off x="3992054" y="2841438"/>
            <a:ext cx="110105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</a:rPr>
              <a:t>R$ 1,3 bilhões</a:t>
            </a:r>
          </a:p>
        </p:txBody>
      </p:sp>
      <p:graphicFrame>
        <p:nvGraphicFramePr>
          <p:cNvPr id="60" name="Tabela 36">
            <a:extLst>
              <a:ext uri="{FF2B5EF4-FFF2-40B4-BE49-F238E27FC236}">
                <a16:creationId xmlns:a16="http://schemas.microsoft.com/office/drawing/2014/main" id="{371F6D29-89D1-1B5F-525D-672FD1E4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22744"/>
              </p:ext>
            </p:extLst>
          </p:nvPr>
        </p:nvGraphicFramePr>
        <p:xfrm>
          <a:off x="5258707" y="2357301"/>
          <a:ext cx="3797300" cy="956828"/>
        </p:xfrm>
        <a:graphic>
          <a:graphicData uri="http://schemas.openxmlformats.org/drawingml/2006/table">
            <a:tbl>
              <a:tblPr bandRow="1">
                <a:tableStyleId>{84FD0341-658B-4BD5-9250-376AA768F0C8}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407235516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7528272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latin typeface="Calibri"/>
                        </a:rPr>
                        <a:t>ATIVIDADES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latin typeface="Calibri"/>
                        </a:rPr>
                        <a:t>PRAZO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27117"/>
                  </a:ext>
                </a:extLst>
              </a:tr>
              <a:tr h="239207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Validação dos Planos pelo MEC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683821"/>
                  </a:ext>
                </a:extLst>
              </a:tr>
              <a:tr h="239207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Final da etapa de execução dos planos de ação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911644"/>
                  </a:ext>
                </a:extLst>
              </a:tr>
              <a:tr h="239207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Recursos liquidados pelos estados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dez./2026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05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26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699877A2-E5AB-1268-76B4-CEE8B00389C6}"/>
              </a:ext>
            </a:extLst>
          </p:cNvPr>
          <p:cNvSpPr txBox="1"/>
          <p:nvPr/>
        </p:nvSpPr>
        <p:spPr>
          <a:xfrm>
            <a:off x="406286" y="206243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Lei 14.172/2021 - Potencial*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4" name="Google Shape;179;p27">
            <a:extLst>
              <a:ext uri="{FF2B5EF4-FFF2-40B4-BE49-F238E27FC236}">
                <a16:creationId xmlns:a16="http://schemas.microsoft.com/office/drawing/2014/main" id="{BC483443-5661-C964-6DBC-8CD9022D1522}"/>
              </a:ext>
            </a:extLst>
          </p:cNvPr>
          <p:cNvSpPr txBox="1"/>
          <p:nvPr/>
        </p:nvSpPr>
        <p:spPr>
          <a:xfrm>
            <a:off x="445451" y="665548"/>
            <a:ext cx="7947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Escolas estaduais com “1. Acesso adequado - fibra” ou vistoriadas sem Projeto Especial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Google Shape;180;p27">
            <a:extLst>
              <a:ext uri="{FF2B5EF4-FFF2-40B4-BE49-F238E27FC236}">
                <a16:creationId xmlns:a16="http://schemas.microsoft.com/office/drawing/2014/main" id="{D10A27FA-3F97-262C-7193-89DE5479DD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43" y="1254023"/>
            <a:ext cx="3890800" cy="3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81;p27">
            <a:extLst>
              <a:ext uri="{FF2B5EF4-FFF2-40B4-BE49-F238E27FC236}">
                <a16:creationId xmlns:a16="http://schemas.microsoft.com/office/drawing/2014/main" id="{194497E0-6E86-ED87-D48F-69E8099DEC1B}"/>
              </a:ext>
            </a:extLst>
          </p:cNvPr>
          <p:cNvSpPr/>
          <p:nvPr/>
        </p:nvSpPr>
        <p:spPr>
          <a:xfrm>
            <a:off x="4529792" y="1276573"/>
            <a:ext cx="3719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OTAL: 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26.237</a:t>
            </a:r>
            <a:r>
              <a:rPr lang="pt-BR" b="1" i="0" u="none" strike="noStrike" cap="none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escolas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estaduais</a:t>
            </a:r>
            <a:endParaRPr>
              <a:solidFill>
                <a:srgbClr val="212121"/>
              </a:solidFill>
              <a:highlight>
                <a:srgbClr val="FFE599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182;p27">
            <a:extLst>
              <a:ext uri="{FF2B5EF4-FFF2-40B4-BE49-F238E27FC236}">
                <a16:creationId xmlns:a16="http://schemas.microsoft.com/office/drawing/2014/main" id="{8CFF174E-AD3E-C7F2-D101-046CED690BB1}"/>
              </a:ext>
            </a:extLst>
          </p:cNvPr>
          <p:cNvSpPr/>
          <p:nvPr/>
        </p:nvSpPr>
        <p:spPr>
          <a:xfrm>
            <a:off x="4654367" y="1899123"/>
            <a:ext cx="153900" cy="160500"/>
          </a:xfrm>
          <a:prstGeom prst="rect">
            <a:avLst/>
          </a:prstGeom>
          <a:solidFill>
            <a:srgbClr val="030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83;p27">
            <a:extLst>
              <a:ext uri="{FF2B5EF4-FFF2-40B4-BE49-F238E27FC236}">
                <a16:creationId xmlns:a16="http://schemas.microsoft.com/office/drawing/2014/main" id="{B80B4052-FB31-8F90-78C2-7D1C7A926CDB}"/>
              </a:ext>
            </a:extLst>
          </p:cNvPr>
          <p:cNvSpPr/>
          <p:nvPr/>
        </p:nvSpPr>
        <p:spPr>
          <a:xfrm>
            <a:off x="4654367" y="2242648"/>
            <a:ext cx="153900" cy="160500"/>
          </a:xfrm>
          <a:prstGeom prst="rect">
            <a:avLst/>
          </a:prstGeom>
          <a:solidFill>
            <a:srgbClr val="BBBB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4;p27">
            <a:extLst>
              <a:ext uri="{FF2B5EF4-FFF2-40B4-BE49-F238E27FC236}">
                <a16:creationId xmlns:a16="http://schemas.microsoft.com/office/drawing/2014/main" id="{4EA06C7C-D66E-D0B0-3424-131EFD495D01}"/>
              </a:ext>
            </a:extLst>
          </p:cNvPr>
          <p:cNvSpPr txBox="1"/>
          <p:nvPr/>
        </p:nvSpPr>
        <p:spPr>
          <a:xfrm>
            <a:off x="4780767" y="1810023"/>
            <a:ext cx="362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Potencial para a Lei nº 14.172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185;p27">
            <a:extLst>
              <a:ext uri="{FF2B5EF4-FFF2-40B4-BE49-F238E27FC236}">
                <a16:creationId xmlns:a16="http://schemas.microsoft.com/office/drawing/2014/main" id="{70A08AAA-B3A1-51CD-351C-9CBFDBEA315D}"/>
              </a:ext>
            </a:extLst>
          </p:cNvPr>
          <p:cNvSpPr txBox="1"/>
          <p:nvPr/>
        </p:nvSpPr>
        <p:spPr>
          <a:xfrm>
            <a:off x="4780767" y="2145898"/>
            <a:ext cx="3890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Não previstas: municipais, federais ou sem acesso à fibra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186;p27">
            <a:extLst>
              <a:ext uri="{FF2B5EF4-FFF2-40B4-BE49-F238E27FC236}">
                <a16:creationId xmlns:a16="http://schemas.microsoft.com/office/drawing/2014/main" id="{6AFE0470-D674-0E70-96D0-D40F8BBB5C2B}"/>
              </a:ext>
            </a:extLst>
          </p:cNvPr>
          <p:cNvSpPr/>
          <p:nvPr/>
        </p:nvSpPr>
        <p:spPr>
          <a:xfrm>
            <a:off x="4493517" y="3946648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Adesão Enec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100% das redes estaduais aderiram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187;p27">
            <a:extLst>
              <a:ext uri="{FF2B5EF4-FFF2-40B4-BE49-F238E27FC236}">
                <a16:creationId xmlns:a16="http://schemas.microsoft.com/office/drawing/2014/main" id="{BEA47B22-DBB6-C1E6-21A1-170EC3708E8C}"/>
              </a:ext>
            </a:extLst>
          </p:cNvPr>
          <p:cNvSpPr/>
          <p:nvPr/>
        </p:nvSpPr>
        <p:spPr>
          <a:xfrm>
            <a:off x="4503217" y="3311548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Sem internet (Anatel)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274 escolas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80460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D6A2A3FC-649F-CB13-E1CA-C95702C5F610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PIEC-PDDE</a:t>
            </a:r>
            <a:endParaRPr lang="pt-BR"/>
          </a:p>
        </p:txBody>
      </p:sp>
      <p:sp>
        <p:nvSpPr>
          <p:cNvPr id="5" name="Google Shape;209;p36">
            <a:extLst>
              <a:ext uri="{FF2B5EF4-FFF2-40B4-BE49-F238E27FC236}">
                <a16:creationId xmlns:a16="http://schemas.microsoft.com/office/drawing/2014/main" id="{B21F87AA-22BA-9AB2-D4B6-540882E42A21}"/>
              </a:ext>
            </a:extLst>
          </p:cNvPr>
          <p:cNvSpPr txBox="1"/>
          <p:nvPr/>
        </p:nvSpPr>
        <p:spPr>
          <a:xfrm>
            <a:off x="245297" y="785179"/>
            <a:ext cx="849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quadro abaixo ilustra os eixos atendidos pelo programa de conectividade, bem como seu escopo e agente monitorador:</a:t>
            </a:r>
            <a:endParaRPr sz="1300" kern="120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oogle Shape;210;p36">
            <a:extLst>
              <a:ext uri="{FF2B5EF4-FFF2-40B4-BE49-F238E27FC236}">
                <a16:creationId xmlns:a16="http://schemas.microsoft.com/office/drawing/2014/main" id="{EECCE928-DEC8-8497-6B40-FB4C4D701E53}"/>
              </a:ext>
            </a:extLst>
          </p:cNvPr>
          <p:cNvGrpSpPr/>
          <p:nvPr/>
        </p:nvGrpSpPr>
        <p:grpSpPr>
          <a:xfrm>
            <a:off x="109038" y="1277292"/>
            <a:ext cx="2647500" cy="3163354"/>
            <a:chOff x="897950" y="1604250"/>
            <a:chExt cx="2647500" cy="3163353"/>
          </a:xfrm>
        </p:grpSpPr>
        <p:cxnSp>
          <p:nvCxnSpPr>
            <p:cNvPr id="7" name="Google Shape;211;p36">
              <a:extLst>
                <a:ext uri="{FF2B5EF4-FFF2-40B4-BE49-F238E27FC236}">
                  <a16:creationId xmlns:a16="http://schemas.microsoft.com/office/drawing/2014/main" id="{405ABC6D-5104-91E0-FF60-AC90976CE457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6E631EA4-3D95-43C2-45F3-62DD175695B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BB8FFE5D-169A-482C-92B2-F618910A1A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099435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E0584174-FBD5-9EF9-5303-76424B7A6C4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668982"/>
              <a:ext cx="226224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B98F248B-2CCF-F1A6-6295-35A54F0465A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4229667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BD38C4D2-1FDE-F63F-88D3-C53D3F1CF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80" y="4765350"/>
              <a:ext cx="227011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35;p36">
              <a:extLst>
                <a:ext uri="{FF2B5EF4-FFF2-40B4-BE49-F238E27FC236}">
                  <a16:creationId xmlns:a16="http://schemas.microsoft.com/office/drawing/2014/main" id="{5A48E956-AB06-13DB-3EFA-C9847B283D0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236;p36">
              <a:extLst>
                <a:ext uri="{FF2B5EF4-FFF2-40B4-BE49-F238E27FC236}">
                  <a16:creationId xmlns:a16="http://schemas.microsoft.com/office/drawing/2014/main" id="{A31C2669-0DFA-792F-9FD8-51721B64AE55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Energia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id="{960E7359-7D10-3A7C-3AF8-1FDD9DE48808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" name="Google Shape;238;p36">
              <a:extLst>
                <a:ext uri="{FF2B5EF4-FFF2-40B4-BE49-F238E27FC236}">
                  <a16:creationId xmlns:a16="http://schemas.microsoft.com/office/drawing/2014/main" id="{1CE7EFC3-6061-890E-AD0F-C03235DF7019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" name="Google Shape;239;p36">
              <a:extLst>
                <a:ext uri="{FF2B5EF4-FFF2-40B4-BE49-F238E27FC236}">
                  <a16:creationId xmlns:a16="http://schemas.microsoft.com/office/drawing/2014/main" id="{A0ADB63B-8EBE-747A-B4D9-AB30F6444C49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Acesso adequado à fibra óptica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8" name="Google Shape;240;p36">
              <a:extLst>
                <a:ext uri="{FF2B5EF4-FFF2-40B4-BE49-F238E27FC236}">
                  <a16:creationId xmlns:a16="http://schemas.microsoft.com/office/drawing/2014/main" id="{66A3EDFE-498C-F364-830A-92F74DEBD9C5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Google Shape;241;p36">
              <a:extLst>
                <a:ext uri="{FF2B5EF4-FFF2-40B4-BE49-F238E27FC236}">
                  <a16:creationId xmlns:a16="http://schemas.microsoft.com/office/drawing/2014/main" id="{BCCB422F-EF7C-A940-F7DE-066ED2D6EFC4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Distribuição de sinal (</a:t>
              </a:r>
              <a:r>
                <a:rPr lang="pt-BR" sz="1000" b="1" strike="sngStrike" kern="1200" err="1">
                  <a:solidFill>
                    <a:schemeClr val="bg2"/>
                  </a:solidFill>
                  <a:latin typeface="Raleway"/>
                  <a:sym typeface="Raleway"/>
                </a:rPr>
                <a:t>wi-fi</a:t>
              </a: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)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20" name="Google Shape;242;p36">
              <a:extLst>
                <a:ext uri="{FF2B5EF4-FFF2-40B4-BE49-F238E27FC236}">
                  <a16:creationId xmlns:a16="http://schemas.microsoft.com/office/drawing/2014/main" id="{86F3FD64-A16C-03CE-F3FA-97A1C6967EA9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Dispositivos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21" name="Google Shape;248;p36">
              <a:extLst>
                <a:ext uri="{FF2B5EF4-FFF2-40B4-BE49-F238E27FC236}">
                  <a16:creationId xmlns:a16="http://schemas.microsoft.com/office/drawing/2014/main" id="{01808F5D-B279-0C6C-DD46-7702644FEA03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49;p36">
              <a:extLst>
                <a:ext uri="{FF2B5EF4-FFF2-40B4-BE49-F238E27FC236}">
                  <a16:creationId xmlns:a16="http://schemas.microsoft.com/office/drawing/2014/main" id="{AB4C0F8B-77AA-C181-C66F-8EF3776BAFBC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50;p36">
              <a:extLst>
                <a:ext uri="{FF2B5EF4-FFF2-40B4-BE49-F238E27FC236}">
                  <a16:creationId xmlns:a16="http://schemas.microsoft.com/office/drawing/2014/main" id="{25D951B4-ABEC-9CA9-89D3-FF7FD5BA68C3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51;p36">
              <a:extLst>
                <a:ext uri="{FF2B5EF4-FFF2-40B4-BE49-F238E27FC236}">
                  <a16:creationId xmlns:a16="http://schemas.microsoft.com/office/drawing/2014/main" id="{EF51D9D3-A536-E1F2-4C2A-A230C12BD467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" name="Google Shape;252;p36">
              <a:extLst>
                <a:ext uri="{FF2B5EF4-FFF2-40B4-BE49-F238E27FC236}">
                  <a16:creationId xmlns:a16="http://schemas.microsoft.com/office/drawing/2014/main" id="{7C23EBAD-E3E0-2847-6BE8-D614E02FE55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4;p36">
              <a:extLst>
                <a:ext uri="{FF2B5EF4-FFF2-40B4-BE49-F238E27FC236}">
                  <a16:creationId xmlns:a16="http://schemas.microsoft.com/office/drawing/2014/main" id="{A71F7AD3-DA4A-DC2F-0E1C-B09E0C3297FC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210;p36">
            <a:extLst>
              <a:ext uri="{FF2B5EF4-FFF2-40B4-BE49-F238E27FC236}">
                <a16:creationId xmlns:a16="http://schemas.microsoft.com/office/drawing/2014/main" id="{8B0AC754-0F36-22C3-3B1C-2B958FC72781}"/>
              </a:ext>
            </a:extLst>
          </p:cNvPr>
          <p:cNvGrpSpPr/>
          <p:nvPr/>
        </p:nvGrpSpPr>
        <p:grpSpPr>
          <a:xfrm>
            <a:off x="4902767" y="1301957"/>
            <a:ext cx="4375625" cy="955931"/>
            <a:chOff x="897950" y="1604250"/>
            <a:chExt cx="2647500" cy="953500"/>
          </a:xfrm>
        </p:grpSpPr>
        <p:cxnSp>
          <p:nvCxnSpPr>
            <p:cNvPr id="29" name="Google Shape;211;p36">
              <a:extLst>
                <a:ext uri="{FF2B5EF4-FFF2-40B4-BE49-F238E27FC236}">
                  <a16:creationId xmlns:a16="http://schemas.microsoft.com/office/drawing/2014/main" id="{77E665BA-2A00-210D-EF02-268EA999C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17;p36">
              <a:extLst>
                <a:ext uri="{FF2B5EF4-FFF2-40B4-BE49-F238E27FC236}">
                  <a16:creationId xmlns:a16="http://schemas.microsoft.com/office/drawing/2014/main" id="{3B7B8B9B-EF3B-03D2-62E2-5DE609204B76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235;p36">
              <a:extLst>
                <a:ext uri="{FF2B5EF4-FFF2-40B4-BE49-F238E27FC236}">
                  <a16:creationId xmlns:a16="http://schemas.microsoft.com/office/drawing/2014/main" id="{CDB210C1-5790-007D-8F3C-DF03AF9C241B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236;p36">
              <a:extLst>
                <a:ext uri="{FF2B5EF4-FFF2-40B4-BE49-F238E27FC236}">
                  <a16:creationId xmlns:a16="http://schemas.microsoft.com/office/drawing/2014/main" id="{64F296D1-DD00-268F-3A2E-E6486CEE50D9}"/>
                </a:ext>
              </a:extLst>
            </p:cNvPr>
            <p:cNvSpPr txBox="1"/>
            <p:nvPr/>
          </p:nvSpPr>
          <p:spPr>
            <a:xfrm>
              <a:off x="1172880" y="2057751"/>
              <a:ext cx="2174295" cy="36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Escolas públicas**</a:t>
              </a:r>
              <a:endParaRPr lang="pt-BR" sz="1000" b="1" kern="1200">
                <a:solidFill>
                  <a:srgbClr val="00B0F0"/>
                </a:solidFill>
                <a:latin typeface="Raleway"/>
              </a:endParaRPr>
            </a:p>
          </p:txBody>
        </p:sp>
        <p:sp>
          <p:nvSpPr>
            <p:cNvPr id="33" name="Google Shape;238;p36">
              <a:extLst>
                <a:ext uri="{FF2B5EF4-FFF2-40B4-BE49-F238E27FC236}">
                  <a16:creationId xmlns:a16="http://schemas.microsoft.com/office/drawing/2014/main" id="{0D3524C2-E245-7378-97B6-B2BF76354828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PÚBLICO-ALVO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3A5AABBF-34D8-942D-D602-81EC1D7B34B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4;p36">
              <a:extLst>
                <a:ext uri="{FF2B5EF4-FFF2-40B4-BE49-F238E27FC236}">
                  <a16:creationId xmlns:a16="http://schemas.microsoft.com/office/drawing/2014/main" id="{C4FAD5FA-8835-80C7-5A6D-2D7D01E27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210;p36">
            <a:extLst>
              <a:ext uri="{FF2B5EF4-FFF2-40B4-BE49-F238E27FC236}">
                <a16:creationId xmlns:a16="http://schemas.microsoft.com/office/drawing/2014/main" id="{A72B87FD-63A2-CA1F-6ECC-5227BA86B774}"/>
              </a:ext>
            </a:extLst>
          </p:cNvPr>
          <p:cNvGrpSpPr/>
          <p:nvPr/>
        </p:nvGrpSpPr>
        <p:grpSpPr>
          <a:xfrm>
            <a:off x="2572023" y="1293068"/>
            <a:ext cx="2684018" cy="966923"/>
            <a:chOff x="897950" y="1604250"/>
            <a:chExt cx="2647500" cy="953500"/>
          </a:xfrm>
        </p:grpSpPr>
        <p:cxnSp>
          <p:nvCxnSpPr>
            <p:cNvPr id="38" name="Google Shape;211;p36">
              <a:extLst>
                <a:ext uri="{FF2B5EF4-FFF2-40B4-BE49-F238E27FC236}">
                  <a16:creationId xmlns:a16="http://schemas.microsoft.com/office/drawing/2014/main" id="{EF76F034-4EF2-86B7-2BD1-25B4D699CE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17;p36">
              <a:extLst>
                <a:ext uri="{FF2B5EF4-FFF2-40B4-BE49-F238E27FC236}">
                  <a16:creationId xmlns:a16="http://schemas.microsoft.com/office/drawing/2014/main" id="{6C5BEF94-9A26-FF04-817A-7ECF49FA9F1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235;p36">
              <a:extLst>
                <a:ext uri="{FF2B5EF4-FFF2-40B4-BE49-F238E27FC236}">
                  <a16:creationId xmlns:a16="http://schemas.microsoft.com/office/drawing/2014/main" id="{583B6C73-0AA4-9EA4-88E0-A94B357366A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236;p36">
              <a:extLst>
                <a:ext uri="{FF2B5EF4-FFF2-40B4-BE49-F238E27FC236}">
                  <a16:creationId xmlns:a16="http://schemas.microsoft.com/office/drawing/2014/main" id="{EFFE2362-2A95-0BAB-D320-BAA30C8365B7}"/>
                </a:ext>
              </a:extLst>
            </p:cNvPr>
            <p:cNvSpPr txBox="1"/>
            <p:nvPr/>
          </p:nvSpPr>
          <p:spPr>
            <a:xfrm>
              <a:off x="1914082" y="2115071"/>
              <a:ext cx="615234" cy="35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MEC</a:t>
              </a:r>
              <a:endParaRPr lang="pt-BR"/>
            </a:p>
          </p:txBody>
        </p:sp>
        <p:sp>
          <p:nvSpPr>
            <p:cNvPr id="42" name="Google Shape;238;p36">
              <a:extLst>
                <a:ext uri="{FF2B5EF4-FFF2-40B4-BE49-F238E27FC236}">
                  <a16:creationId xmlns:a16="http://schemas.microsoft.com/office/drawing/2014/main" id="{A9C0CAC3-DCCD-1EB3-0035-02E56810751F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29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AGENTE MONITORADOR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3" name="Google Shape;252;p36">
              <a:extLst>
                <a:ext uri="{FF2B5EF4-FFF2-40B4-BE49-F238E27FC236}">
                  <a16:creationId xmlns:a16="http://schemas.microsoft.com/office/drawing/2014/main" id="{70BB72A0-C5DA-75B3-0E6A-92C56E20227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54;p36">
              <a:extLst>
                <a:ext uri="{FF2B5EF4-FFF2-40B4-BE49-F238E27FC236}">
                  <a16:creationId xmlns:a16="http://schemas.microsoft.com/office/drawing/2014/main" id="{F55BB17A-B396-05B7-51AD-662E9C8441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210;p36">
            <a:extLst>
              <a:ext uri="{FF2B5EF4-FFF2-40B4-BE49-F238E27FC236}">
                <a16:creationId xmlns:a16="http://schemas.microsoft.com/office/drawing/2014/main" id="{5DDAB8C3-F558-1499-5607-1F7C9DB3CF73}"/>
              </a:ext>
            </a:extLst>
          </p:cNvPr>
          <p:cNvGrpSpPr/>
          <p:nvPr/>
        </p:nvGrpSpPr>
        <p:grpSpPr>
          <a:xfrm>
            <a:off x="2550377" y="2341786"/>
            <a:ext cx="2709734" cy="974595"/>
            <a:chOff x="897950" y="1600273"/>
            <a:chExt cx="2647500" cy="977491"/>
          </a:xfrm>
        </p:grpSpPr>
        <p:cxnSp>
          <p:nvCxnSpPr>
            <p:cNvPr id="47" name="Google Shape;211;p36">
              <a:extLst>
                <a:ext uri="{FF2B5EF4-FFF2-40B4-BE49-F238E27FC236}">
                  <a16:creationId xmlns:a16="http://schemas.microsoft.com/office/drawing/2014/main" id="{91C446F5-8420-377F-B9D6-010DB4574B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3" y="1600274"/>
              <a:ext cx="6211" cy="977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217;p36">
              <a:extLst>
                <a:ext uri="{FF2B5EF4-FFF2-40B4-BE49-F238E27FC236}">
                  <a16:creationId xmlns:a16="http://schemas.microsoft.com/office/drawing/2014/main" id="{8DA92697-9136-D24A-A739-F15B88537F6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235;p36">
              <a:extLst>
                <a:ext uri="{FF2B5EF4-FFF2-40B4-BE49-F238E27FC236}">
                  <a16:creationId xmlns:a16="http://schemas.microsoft.com/office/drawing/2014/main" id="{842651A3-DA50-6009-64D8-532750603B0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236;p36">
              <a:extLst>
                <a:ext uri="{FF2B5EF4-FFF2-40B4-BE49-F238E27FC236}">
                  <a16:creationId xmlns:a16="http://schemas.microsoft.com/office/drawing/2014/main" id="{068AD5AD-AEDA-DB77-8ABB-274560CECB53}"/>
                </a:ext>
              </a:extLst>
            </p:cNvPr>
            <p:cNvSpPr txBox="1"/>
            <p:nvPr/>
          </p:nvSpPr>
          <p:spPr>
            <a:xfrm>
              <a:off x="1181358" y="2102746"/>
              <a:ext cx="1043152" cy="36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PIEC</a:t>
              </a:r>
              <a:endParaRPr lang="pt-BR"/>
            </a:p>
          </p:txBody>
        </p:sp>
        <p:sp>
          <p:nvSpPr>
            <p:cNvPr id="51" name="Google Shape;238;p36">
              <a:extLst>
                <a:ext uri="{FF2B5EF4-FFF2-40B4-BE49-F238E27FC236}">
                  <a16:creationId xmlns:a16="http://schemas.microsoft.com/office/drawing/2014/main" id="{FC05CDEB-D206-4AAC-EBCB-AB04CF7DECFB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</a:rPr>
                <a:t>PREVISÃO 2024*</a:t>
              </a:r>
            </a:p>
          </p:txBody>
        </p:sp>
        <p:cxnSp>
          <p:nvCxnSpPr>
            <p:cNvPr id="52" name="Google Shape;252;p36">
              <a:extLst>
                <a:ext uri="{FF2B5EF4-FFF2-40B4-BE49-F238E27FC236}">
                  <a16:creationId xmlns:a16="http://schemas.microsoft.com/office/drawing/2014/main" id="{6A1EF7C7-921F-14B7-75A1-E5E7E0BC3628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254;p36">
              <a:extLst>
                <a:ext uri="{FF2B5EF4-FFF2-40B4-BE49-F238E27FC236}">
                  <a16:creationId xmlns:a16="http://schemas.microsoft.com/office/drawing/2014/main" id="{6A78BB08-16BA-C810-8E71-4A86F7C06B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17" y="1600273"/>
              <a:ext cx="6782" cy="97749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6" name="Google Shape;254;p36">
            <a:extLst>
              <a:ext uri="{FF2B5EF4-FFF2-40B4-BE49-F238E27FC236}">
                <a16:creationId xmlns:a16="http://schemas.microsoft.com/office/drawing/2014/main" id="{A09A63AB-E9BF-83A4-C1EE-B32BC29384F1}"/>
              </a:ext>
            </a:extLst>
          </p:cNvPr>
          <p:cNvCxnSpPr>
            <a:cxnSpLocks/>
          </p:cNvCxnSpPr>
          <p:nvPr/>
        </p:nvCxnSpPr>
        <p:spPr>
          <a:xfrm flipH="1">
            <a:off x="3938607" y="2779938"/>
            <a:ext cx="4" cy="496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aphicFrame>
        <p:nvGraphicFramePr>
          <p:cNvPr id="58" name="Tabela 36">
            <a:extLst>
              <a:ext uri="{FF2B5EF4-FFF2-40B4-BE49-F238E27FC236}">
                <a16:creationId xmlns:a16="http://schemas.microsoft.com/office/drawing/2014/main" id="{95360A9B-ACB3-8A69-A7A4-E7914B75D27D}"/>
              </a:ext>
            </a:extLst>
          </p:cNvPr>
          <p:cNvGraphicFramePr>
            <a:graphicFrameLocks noGrp="1"/>
          </p:cNvGraphicFramePr>
          <p:nvPr/>
        </p:nvGraphicFramePr>
        <p:xfrm>
          <a:off x="5258707" y="2357301"/>
          <a:ext cx="3797300" cy="478414"/>
        </p:xfrm>
        <a:graphic>
          <a:graphicData uri="http://schemas.openxmlformats.org/drawingml/2006/table">
            <a:tbl>
              <a:tblPr bandRow="1">
                <a:tableStyleId>{84FD0341-658B-4BD5-9250-376AA768F0C8}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407235516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27528272"/>
                    </a:ext>
                  </a:extLst>
                </a:gridCol>
              </a:tblGrid>
              <a:tr h="2392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latin typeface="Calibri"/>
                        </a:rPr>
                        <a:t>ATIVIDADES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effectLst/>
                          <a:latin typeface="Calibri"/>
                        </a:rPr>
                        <a:t>PRAZO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27117"/>
                  </a:ext>
                </a:extLst>
              </a:tr>
              <a:tr h="239207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Transferência dos recursos para as escolas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683821"/>
                  </a:ext>
                </a:extLst>
              </a:tr>
            </a:tbl>
          </a:graphicData>
        </a:graphic>
      </p:graphicFrame>
      <p:sp>
        <p:nvSpPr>
          <p:cNvPr id="60" name="Google Shape;236;p36">
            <a:extLst>
              <a:ext uri="{FF2B5EF4-FFF2-40B4-BE49-F238E27FC236}">
                <a16:creationId xmlns:a16="http://schemas.microsoft.com/office/drawing/2014/main" id="{E26E1701-FCB4-4F11-DFF8-D47473185901}"/>
              </a:ext>
            </a:extLst>
          </p:cNvPr>
          <p:cNvSpPr txBox="1"/>
          <p:nvPr/>
        </p:nvSpPr>
        <p:spPr>
          <a:xfrm>
            <a:off x="3908011" y="2858248"/>
            <a:ext cx="1426021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</a:rPr>
              <a:t>R$ 211 milhões</a:t>
            </a:r>
          </a:p>
        </p:txBody>
      </p:sp>
      <p:sp>
        <p:nvSpPr>
          <p:cNvPr id="2" name="Google Shape;209;p36">
            <a:extLst>
              <a:ext uri="{FF2B5EF4-FFF2-40B4-BE49-F238E27FC236}">
                <a16:creationId xmlns:a16="http://schemas.microsoft.com/office/drawing/2014/main" id="{BD657875-3B55-721F-6788-2C33F7E3376F}"/>
              </a:ext>
            </a:extLst>
          </p:cNvPr>
          <p:cNvSpPr txBox="1"/>
          <p:nvPr/>
        </p:nvSpPr>
        <p:spPr>
          <a:xfrm>
            <a:off x="383419" y="4685213"/>
            <a:ext cx="5190568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+mn-ea"/>
                <a:cs typeface="+mn-cs"/>
              </a:rPr>
              <a:t>*Valor 2024 não está previsto no PAC</a:t>
            </a:r>
          </a:p>
        </p:txBody>
      </p:sp>
    </p:spTree>
    <p:extLst>
      <p:ext uri="{BB962C8B-B14F-4D97-AF65-F5344CB8AC3E}">
        <p14:creationId xmlns:p14="http://schemas.microsoft.com/office/powerpoint/2010/main" val="211622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D6A2A3FC-649F-CB13-E1CA-C95702C5F610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PIEC-PDDE</a:t>
            </a:r>
            <a:endParaRPr lang="pt-BR"/>
          </a:p>
        </p:txBody>
      </p:sp>
      <p:sp>
        <p:nvSpPr>
          <p:cNvPr id="4" name="Google Shape;168;p26">
            <a:extLst>
              <a:ext uri="{FF2B5EF4-FFF2-40B4-BE49-F238E27FC236}">
                <a16:creationId xmlns:a16="http://schemas.microsoft.com/office/drawing/2014/main" id="{723F17AA-0816-8BF4-D6F8-A9ED69BFCD71}"/>
              </a:ext>
            </a:extLst>
          </p:cNvPr>
          <p:cNvSpPr txBox="1"/>
          <p:nvPr/>
        </p:nvSpPr>
        <p:spPr>
          <a:xfrm>
            <a:off x="416452" y="695110"/>
            <a:ext cx="794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Plano Enec para atender velocidade: Escolas com 1. Acesso adequado - fibra ou vistoriadas sem Projeto Especial</a:t>
            </a:r>
            <a:endParaRPr sz="12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170;p26">
            <a:extLst>
              <a:ext uri="{FF2B5EF4-FFF2-40B4-BE49-F238E27FC236}">
                <a16:creationId xmlns:a16="http://schemas.microsoft.com/office/drawing/2014/main" id="{DFCA37EC-D24B-6080-6006-70CF9E07C460}"/>
              </a:ext>
            </a:extLst>
          </p:cNvPr>
          <p:cNvSpPr/>
          <p:nvPr/>
        </p:nvSpPr>
        <p:spPr>
          <a:xfrm>
            <a:off x="4568980" y="1359425"/>
            <a:ext cx="33795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Receberam Piec em 2023: 92.850 escolas</a:t>
            </a:r>
            <a:endParaRPr sz="1300" b="1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19.054 estaduais | 73.796 municipais</a:t>
            </a:r>
            <a:endParaRPr sz="1300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7" name="Google Shape;171;p26">
            <a:extLst>
              <a:ext uri="{FF2B5EF4-FFF2-40B4-BE49-F238E27FC236}">
                <a16:creationId xmlns:a16="http://schemas.microsoft.com/office/drawing/2014/main" id="{4D58DCDB-C7BF-993A-66CE-1F666725D1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623" y="1357190"/>
            <a:ext cx="3769151" cy="332343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173;p26">
            <a:extLst>
              <a:ext uri="{FF2B5EF4-FFF2-40B4-BE49-F238E27FC236}">
                <a16:creationId xmlns:a16="http://schemas.microsoft.com/office/drawing/2014/main" id="{707245AC-BD47-3B62-8D1C-EFEFA88CCE83}"/>
              </a:ext>
            </a:extLst>
          </p:cNvPr>
          <p:cNvSpPr/>
          <p:nvPr/>
        </p:nvSpPr>
        <p:spPr>
          <a:xfrm>
            <a:off x="4571345" y="3690726"/>
            <a:ext cx="2740056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pt-BR" sz="1200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Adesão </a:t>
            </a:r>
            <a:r>
              <a:rPr lang="pt-BR" sz="1200" b="1" err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Enec</a:t>
            </a:r>
            <a:r>
              <a:rPr lang="pt-BR" sz="1200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sz="1200" b="1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  <a:buSzPts val="1100"/>
            </a:pPr>
            <a:r>
              <a:rPr lang="pt-BR" sz="1200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167 redes municipais não aderiram | 942 escolas</a:t>
            </a:r>
            <a:endParaRPr sz="1200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0939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F1CD5AD9-4FB3-9545-2144-BC52F34E93A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2794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rgbClr val="0000FF"/>
                </a:solidFill>
                <a:latin typeface="Raleway Black"/>
              </a:rPr>
              <a:t>Proposta de deliberação</a:t>
            </a:r>
            <a:endParaRPr lang="pt-BR" dirty="0"/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796096" y="1461413"/>
            <a:ext cx="772066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pt-BR" sz="2400" dirty="0">
                <a:latin typeface="Raleway"/>
              </a:rPr>
              <a:t>Aprovar recomendação de que as políticas de conectividade em escolas aqui listadas busquem atender os </a:t>
            </a:r>
            <a:r>
              <a:rPr lang="pt-BR" sz="2400" b="1" dirty="0">
                <a:latin typeface="Raleway"/>
              </a:rPr>
              <a:t>desafios de conectividade </a:t>
            </a:r>
            <a:r>
              <a:rPr lang="pt-BR" sz="2400" dirty="0">
                <a:latin typeface="Raleway"/>
              </a:rPr>
              <a:t> e </a:t>
            </a:r>
            <a:r>
              <a:rPr lang="pt-BR" sz="2400" b="1" dirty="0">
                <a:latin typeface="Raleway"/>
              </a:rPr>
              <a:t>públicos-alvo </a:t>
            </a:r>
            <a:r>
              <a:rPr lang="pt-BR" sz="2400" dirty="0">
                <a:latin typeface="Raleway"/>
              </a:rPr>
              <a:t>indicados na apresentação. </a:t>
            </a:r>
          </a:p>
          <a:p>
            <a:pPr marL="285750" indent="-285750">
              <a:buChar char="•"/>
            </a:pPr>
            <a:endParaRPr lang="pt-BR" sz="1600" b="1" dirty="0">
              <a:latin typeface="Raleway"/>
            </a:endParaRPr>
          </a:p>
          <a:p>
            <a:pPr marL="285750" indent="-285750">
              <a:buChar char="•"/>
            </a:pPr>
            <a:endParaRPr lang="pt-BR" sz="1600" b="1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99407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F1CD5AD9-4FB3-9545-2144-BC52F34E93A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Agenda do Comitê Executivo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668293" y="1394741"/>
            <a:ext cx="772066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>
                <a:latin typeface="Raleway"/>
              </a:rPr>
              <a:t>(i) Aprovação da ata da última reunião e do texto da resolução do CE/ENEC com os parâmetros de velocidade adequada 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 dirty="0">
                <a:latin typeface="Raleway"/>
              </a:rPr>
              <a:t>(</a:t>
            </a:r>
            <a:r>
              <a:rPr lang="pt-BR" sz="1600" b="1" dirty="0" err="1">
                <a:latin typeface="Raleway"/>
              </a:rPr>
              <a:t>ii</a:t>
            </a:r>
            <a:r>
              <a:rPr lang="pt-BR" sz="1600" b="1" dirty="0">
                <a:latin typeface="Raleway"/>
              </a:rPr>
              <a:t>) Apresentação e deliberação sobre a proposta do Novo GESAC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 dirty="0">
                <a:latin typeface="Raleway"/>
              </a:rPr>
              <a:t>(</a:t>
            </a:r>
            <a:r>
              <a:rPr lang="pt-BR" sz="1600" b="1" dirty="0" err="1">
                <a:latin typeface="Raleway"/>
              </a:rPr>
              <a:t>iii</a:t>
            </a:r>
            <a:r>
              <a:rPr lang="pt-BR" sz="1600" b="1" dirty="0">
                <a:latin typeface="Raleway"/>
              </a:rPr>
              <a:t>) Apresentação e deliberação sobre o escopo das políticas de conectividade</a:t>
            </a:r>
            <a:endParaRPr lang="pt-BR" dirty="0"/>
          </a:p>
          <a:p>
            <a:endParaRPr lang="pt-BR" sz="1600" b="1">
              <a:latin typeface="Raleway"/>
            </a:endParaRPr>
          </a:p>
          <a:p>
            <a:r>
              <a:rPr lang="pt-BR" sz="1600" b="1" dirty="0">
                <a:latin typeface="Raleway"/>
              </a:rPr>
              <a:t>(</a:t>
            </a:r>
            <a:r>
              <a:rPr lang="pt-BR" sz="1600" b="1" dirty="0" err="1">
                <a:latin typeface="Raleway"/>
              </a:rPr>
              <a:t>iv</a:t>
            </a:r>
            <a:r>
              <a:rPr lang="pt-BR" sz="1600" b="1" dirty="0">
                <a:latin typeface="Raleway"/>
              </a:rPr>
              <a:t>) Apresentação e deliberação sobre a proposta de monitoramento da Estratégia Nacional de Escolas Conectadas</a:t>
            </a:r>
          </a:p>
          <a:p>
            <a:endParaRPr lang="pt-BR" sz="1600" b="1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0156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66FEDADD-F91E-54A3-DB0A-0085286F78F2}"/>
              </a:ext>
            </a:extLst>
          </p:cNvPr>
          <p:cNvSpPr txBox="1"/>
          <p:nvPr/>
        </p:nvSpPr>
        <p:spPr>
          <a:xfrm>
            <a:off x="-29266" y="1805804"/>
            <a:ext cx="381843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Monitoramento da ENEC</a:t>
            </a:r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299419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" descr="Homem sentado em cadeir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 l="28943" t="-145" r="32557" b="27548"/>
          <a:stretch/>
        </p:blipFill>
        <p:spPr>
          <a:xfrm>
            <a:off x="3759158" y="1947487"/>
            <a:ext cx="1891800" cy="18813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198" name="Google Shape;198;p2"/>
          <p:cNvGrpSpPr/>
          <p:nvPr/>
        </p:nvGrpSpPr>
        <p:grpSpPr>
          <a:xfrm>
            <a:off x="2766835" y="2137883"/>
            <a:ext cx="1167524" cy="1390264"/>
            <a:chOff x="3107915" y="1608618"/>
            <a:chExt cx="1412100" cy="1681500"/>
          </a:xfrm>
        </p:grpSpPr>
        <p:sp>
          <p:nvSpPr>
            <p:cNvPr id="199" name="Google Shape;199;p2"/>
            <p:cNvSpPr/>
            <p:nvPr/>
          </p:nvSpPr>
          <p:spPr>
            <a:xfrm>
              <a:off x="310791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3351700" y="1985252"/>
              <a:ext cx="923400" cy="14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3B3B3B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CURRÍCULO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1173" y="2293472"/>
              <a:ext cx="684504" cy="647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202" name="Google Shape;202;p2"/>
          <p:cNvGrpSpPr/>
          <p:nvPr/>
        </p:nvGrpSpPr>
        <p:grpSpPr>
          <a:xfrm>
            <a:off x="3385278" y="887124"/>
            <a:ext cx="1167524" cy="1390264"/>
            <a:chOff x="6069445" y="1608618"/>
            <a:chExt cx="1412100" cy="1681500"/>
          </a:xfrm>
        </p:grpSpPr>
        <p:sp>
          <p:nvSpPr>
            <p:cNvPr id="203" name="Google Shape;203;p2"/>
            <p:cNvSpPr/>
            <p:nvPr/>
          </p:nvSpPr>
          <p:spPr>
            <a:xfrm>
              <a:off x="606944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169D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 txBox="1"/>
            <p:nvPr/>
          </p:nvSpPr>
          <p:spPr>
            <a:xfrm>
              <a:off x="6179158" y="1982523"/>
              <a:ext cx="1224000" cy="148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CONECTIVIDADE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84636" y="2320407"/>
              <a:ext cx="598370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"/>
          <p:cNvGrpSpPr/>
          <p:nvPr/>
        </p:nvGrpSpPr>
        <p:grpSpPr>
          <a:xfrm>
            <a:off x="5553180" y="2148416"/>
            <a:ext cx="1167524" cy="1390264"/>
            <a:chOff x="146385" y="1608618"/>
            <a:chExt cx="1412100" cy="1681500"/>
          </a:xfrm>
        </p:grpSpPr>
        <p:sp>
          <p:nvSpPr>
            <p:cNvPr id="207" name="Google Shape;207;p2"/>
            <p:cNvSpPr/>
            <p:nvPr/>
          </p:nvSpPr>
          <p:spPr>
            <a:xfrm>
              <a:off x="14638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 txBox="1"/>
            <p:nvPr/>
          </p:nvSpPr>
          <p:spPr>
            <a:xfrm>
              <a:off x="197061" y="1863383"/>
              <a:ext cx="1298400" cy="4467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GESTÃO E TRANSFORMAÇÃO DIGITAL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</p:txBody>
        </p:sp>
        <p:pic>
          <p:nvPicPr>
            <p:cNvPr id="209" name="Google Shape;20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551325" y="2428504"/>
              <a:ext cx="602241" cy="611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210" name="Google Shape;210;p2"/>
          <p:cNvGrpSpPr/>
          <p:nvPr/>
        </p:nvGrpSpPr>
        <p:grpSpPr>
          <a:xfrm>
            <a:off x="4859434" y="3400360"/>
            <a:ext cx="1167524" cy="1390264"/>
            <a:chOff x="4588680" y="1608618"/>
            <a:chExt cx="1412100" cy="1681500"/>
          </a:xfrm>
        </p:grpSpPr>
        <p:sp>
          <p:nvSpPr>
            <p:cNvPr id="211" name="Google Shape;211;p2"/>
            <p:cNvSpPr/>
            <p:nvPr/>
          </p:nvSpPr>
          <p:spPr>
            <a:xfrm>
              <a:off x="4588680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4716540" y="1830123"/>
              <a:ext cx="1159200" cy="4467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RECURSOS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EDUCACIONAIS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>
                  <a:solidFill>
                    <a:srgbClr val="3B3B3B"/>
                  </a:solidFill>
                  <a:latin typeface="Raleway Black"/>
                  <a:sym typeface="Raleway Black"/>
                </a:rPr>
                <a:t>DIGITAIS</a:t>
              </a:r>
              <a:endParaRPr sz="800" b="1">
                <a:solidFill>
                  <a:srgbClr val="3B3B3B"/>
                </a:solidFill>
                <a:latin typeface="Raleway Black"/>
              </a:endParaRPr>
            </a:p>
          </p:txBody>
        </p:sp>
        <p:pic>
          <p:nvPicPr>
            <p:cNvPr id="213" name="Google Shape;213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983165" y="2445135"/>
              <a:ext cx="623151" cy="611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</p:pic>
      </p:grpSp>
      <p:grpSp>
        <p:nvGrpSpPr>
          <p:cNvPr id="214" name="Google Shape;214;p2"/>
          <p:cNvGrpSpPr/>
          <p:nvPr/>
        </p:nvGrpSpPr>
        <p:grpSpPr>
          <a:xfrm>
            <a:off x="4895862" y="842860"/>
            <a:ext cx="1167524" cy="1390264"/>
            <a:chOff x="7550211" y="1608618"/>
            <a:chExt cx="1412100" cy="1681500"/>
          </a:xfrm>
        </p:grpSpPr>
        <p:sp>
          <p:nvSpPr>
            <p:cNvPr id="215" name="Google Shape;215;p2"/>
            <p:cNvSpPr/>
            <p:nvPr/>
          </p:nvSpPr>
          <p:spPr>
            <a:xfrm>
              <a:off x="7550211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7721361" y="1982523"/>
              <a:ext cx="1082700" cy="2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8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DISPOSITIVOS E AMBIENTES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3795" y="2328722"/>
              <a:ext cx="621583" cy="612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"/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"/>
          <p:cNvGrpSpPr/>
          <p:nvPr/>
        </p:nvGrpSpPr>
        <p:grpSpPr>
          <a:xfrm>
            <a:off x="3466262" y="3424511"/>
            <a:ext cx="1167524" cy="1390264"/>
            <a:chOff x="4950527" y="3482879"/>
            <a:chExt cx="1167524" cy="1390264"/>
          </a:xfrm>
        </p:grpSpPr>
        <p:grpSp>
          <p:nvGrpSpPr>
            <p:cNvPr id="220" name="Google Shape;220;p2"/>
            <p:cNvGrpSpPr/>
            <p:nvPr/>
          </p:nvGrpSpPr>
          <p:grpSpPr>
            <a:xfrm>
              <a:off x="4950527" y="3482879"/>
              <a:ext cx="1167524" cy="1390264"/>
              <a:chOff x="1627150" y="1608618"/>
              <a:chExt cx="1412100" cy="1681500"/>
            </a:xfrm>
          </p:grpSpPr>
          <p:sp>
            <p:nvSpPr>
              <p:cNvPr id="221" name="Google Shape;221;p2"/>
              <p:cNvSpPr txBox="1"/>
              <p:nvPr/>
            </p:nvSpPr>
            <p:spPr>
              <a:xfrm>
                <a:off x="1788366" y="1982524"/>
                <a:ext cx="1157100" cy="297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COMPETÊNCIAS</a:t>
                </a:r>
                <a:b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</a:br>
                <a:r>
                  <a:rPr lang="pt-BR" sz="800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E FORMAÇÃO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2" name="Google Shape;222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</p:pic>
          <p:sp>
            <p:nvSpPr>
              <p:cNvPr id="223" name="Google Shape;223;p2"/>
              <p:cNvSpPr/>
              <p:nvPr/>
            </p:nvSpPr>
            <p:spPr>
              <a:xfrm>
                <a:off x="1627150" y="1608618"/>
                <a:ext cx="1412100" cy="16815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2"/>
            <p:cNvGrpSpPr/>
            <p:nvPr/>
          </p:nvGrpSpPr>
          <p:grpSpPr>
            <a:xfrm>
              <a:off x="5070268" y="3781930"/>
              <a:ext cx="956690" cy="909681"/>
              <a:chOff x="1746791" y="1940949"/>
              <a:chExt cx="1157100" cy="1100242"/>
            </a:xfrm>
          </p:grpSpPr>
          <p:sp>
            <p:nvSpPr>
              <p:cNvPr id="225" name="Google Shape;225;p2"/>
              <p:cNvSpPr txBox="1"/>
              <p:nvPr/>
            </p:nvSpPr>
            <p:spPr>
              <a:xfrm>
                <a:off x="1746791" y="1940949"/>
                <a:ext cx="1157100" cy="297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800" b="1">
                    <a:solidFill>
                      <a:srgbClr val="3B3B3B"/>
                    </a:solidFill>
                    <a:latin typeface="Raleway Black"/>
                    <a:sym typeface="Raleway Black"/>
                  </a:rPr>
                  <a:t>COMPETÊNCIAS</a:t>
                </a:r>
                <a:br>
                  <a:rPr lang="pt-BR" sz="800" b="1">
                    <a:latin typeface="Raleway Black"/>
                  </a:rPr>
                </a:br>
                <a:r>
                  <a:rPr lang="pt-BR" sz="800" b="1">
                    <a:solidFill>
                      <a:srgbClr val="3B3B3B"/>
                    </a:solidFill>
                    <a:latin typeface="Raleway Black"/>
                    <a:sym typeface="Raleway Black"/>
                  </a:rPr>
                  <a:t>E FORMAÇÃO</a:t>
                </a:r>
                <a:endParaRPr sz="800" b="1">
                  <a:solidFill>
                    <a:srgbClr val="3B3B3B"/>
                  </a:solidFill>
                  <a:latin typeface="Raleway Black"/>
                </a:endParaRPr>
              </a:p>
            </p:txBody>
          </p:sp>
          <p:pic>
            <p:nvPicPr>
              <p:cNvPr id="226" name="Google Shape;226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</p:pic>
        </p:grpSp>
      </p:grpSp>
      <p:sp>
        <p:nvSpPr>
          <p:cNvPr id="227" name="Google Shape;227;p2"/>
          <p:cNvSpPr txBox="1"/>
          <p:nvPr/>
        </p:nvSpPr>
        <p:spPr>
          <a:xfrm>
            <a:off x="672309" y="2400111"/>
            <a:ext cx="1984500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Currículos alinhados à BNCC,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incluindo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cidadania digital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novas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 adequadas a cada etapa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ensino (usar, entender e refletir sobre tecnologia)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6158278" y="1095795"/>
            <a:ext cx="2798944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Equipamentos tecnológicos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na mão </a:t>
            </a:r>
            <a:br>
              <a:rPr lang="pt-BR" sz="10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professoras/es, gestoras/es e estudantes para uso pedagógico, com a disponibilização de Atas de Registro de Preços via FNDE para compra pelos entes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 txBox="1"/>
          <p:nvPr/>
        </p:nvSpPr>
        <p:spPr>
          <a:xfrm>
            <a:off x="6113828" y="3751975"/>
            <a:ext cx="2444253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Recursos educacionais digitais 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alinhados à BNCC,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diversificados e de qualidade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disponíveis para estudantes e professoras/es, em complementação (e não em substituição) aos materiais impressos</a:t>
            </a:r>
            <a:endParaRPr sz="1000" b="0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6826348" y="2219626"/>
            <a:ext cx="2159550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Tecnologia apoiando uma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gestão mais eficiente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das secretarias e escolas, integrando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dados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e garantindo interoperabilidade de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sistemas</a:t>
            </a:r>
            <a:endParaRPr sz="10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795802" y="3768695"/>
            <a:ext cx="2553582" cy="65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Desenvolvimento das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dos/as profissionais da Educação Básica, promovendo </a:t>
            </a: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práticas pedagógicas inovadoras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1241061" y="1190444"/>
            <a:ext cx="2048700" cy="65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Conectividade de qualidade para uso pedagógico em todas as escolas</a:t>
            </a:r>
            <a:r>
              <a:rPr lang="pt-BR" sz="10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- 100% das escolas conectadas até 2026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85073" y="90832"/>
            <a:ext cx="394395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Educar com tecnologia para </a:t>
            </a:r>
            <a:endParaRPr sz="1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 inclusão e cidadania digital</a:t>
            </a:r>
            <a:endParaRPr sz="1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34" name="Google Shape;23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6960000">
            <a:off x="-172661" y="999557"/>
            <a:ext cx="1215587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4F710586-CD33-0AB4-E07F-F7536DE2F9D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Comitê Executivo da ENEC - Decreto Nº 11.713 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4F710586-CD33-0AB4-E07F-F7536DE2F9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2476CE4F-28FA-7C5D-1AE7-460255D860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3A1EB7-B621-627C-1CD9-89DF27BC3B38}"/>
              </a:ext>
            </a:extLst>
          </p:cNvPr>
          <p:cNvSpPr txBox="1"/>
          <p:nvPr/>
        </p:nvSpPr>
        <p:spPr>
          <a:xfrm>
            <a:off x="323984" y="1128913"/>
            <a:ext cx="8371267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" sz="1200" b="1">
                <a:solidFill>
                  <a:schemeClr val="bg1"/>
                </a:solidFill>
                <a:highlight>
                  <a:srgbClr val="3ADA3A"/>
                </a:highlight>
                <a:latin typeface="Raleway"/>
              </a:rPr>
              <a:t>Art. 6º </a:t>
            </a:r>
            <a:r>
              <a:rPr lang="pt" sz="1200">
                <a:latin typeface="Raleway"/>
              </a:rPr>
              <a:t> Fica instituído o Comitê Executivo da Estratégia Nacional de Escolas Conectadas.</a:t>
            </a:r>
          </a:p>
          <a:p>
            <a:pPr algn="just"/>
            <a:endParaRPr lang="pt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§ 1º  Ao Comitê Executivo compete:</a:t>
            </a:r>
          </a:p>
          <a:p>
            <a:pPr algn="just"/>
            <a:endParaRPr lang="pt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 - articular as políticas, os planos, os programas, as iniciativas e a disponibilização de recursos relacionados à conectividade de estabelecimentos de ensino da rede pública da educação básica;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II - estabelecer metas para a consecução dos objetivos da Enec;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III - definir e publicizar parâmetros técnicos para contratação, gestão e manutenção dos serviços de fornecimento de energia elétrica e de acesso à internet;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IV - definir e publicizar referenciais técnicos sobre a infraestrutura interna para distribuição do sinal de internet nos estabelecimentos de ensino da rede pública da educação básica;</a:t>
            </a:r>
            <a:endParaRPr lang="pt-BR" sz="1200">
              <a:latin typeface="Raleway"/>
            </a:endParaRPr>
          </a:p>
          <a:p>
            <a:pPr algn="just"/>
            <a:r>
              <a:rPr lang="pt" sz="1200">
                <a:latin typeface="Raleway"/>
              </a:rPr>
              <a:t>V - definir critérios e mecanismos de monitoramento da qualidade da conexão nos estabelecimentos de ensino da rede pública da educação básica;</a:t>
            </a:r>
            <a:endParaRPr lang="pt-BR" sz="1200">
              <a:latin typeface="Raleway"/>
            </a:endParaRPr>
          </a:p>
          <a:p>
            <a:pPr algn="just"/>
            <a:r>
              <a:rPr lang="pt" sz="1200" b="1">
                <a:solidFill>
                  <a:schemeClr val="bg1"/>
                </a:solidFill>
                <a:highlight>
                  <a:srgbClr val="3ADA3A"/>
                </a:highlight>
                <a:latin typeface="Raleway"/>
              </a:rPr>
              <a:t>VI - monitorar as iniciativas e avaliar os resultados das ações da Enec; e</a:t>
            </a:r>
            <a:endParaRPr lang="pt-BR" sz="1200" b="1">
              <a:solidFill>
                <a:schemeClr val="bg1"/>
              </a:solidFill>
              <a:highlight>
                <a:srgbClr val="3ADA3A"/>
              </a:highlight>
              <a:latin typeface="Raleway"/>
            </a:endParaRPr>
          </a:p>
          <a:p>
            <a:pPr algn="just"/>
            <a:r>
              <a:rPr lang="pt" sz="1200" b="1">
                <a:solidFill>
                  <a:schemeClr val="bg1"/>
                </a:solidFill>
                <a:highlight>
                  <a:srgbClr val="3ADA3A"/>
                </a:highlight>
                <a:latin typeface="Raleway"/>
              </a:rPr>
              <a:t>VII - monitorar a conectividade de estabelecimentos de ensino da rede pública da educação básica.</a:t>
            </a:r>
            <a:endParaRPr lang="pt-BR" sz="1200" b="1">
              <a:solidFill>
                <a:schemeClr val="bg1"/>
              </a:solidFill>
              <a:highlight>
                <a:srgbClr val="3ADA3A"/>
              </a:highlight>
              <a:latin typeface="Raleway"/>
            </a:endParaRPr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17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A9F0C754-A985-653F-B009-CFD9C4C5F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8B84133A-7247-9761-ED71-FDE500B8645F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Indicadores para o monitoramento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BCB28AEC-2B67-65A9-395C-0034D1E510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53E83E3D-4930-8451-034C-2B703CBF8E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49;p27">
            <a:extLst>
              <a:ext uri="{FF2B5EF4-FFF2-40B4-BE49-F238E27FC236}">
                <a16:creationId xmlns:a16="http://schemas.microsoft.com/office/drawing/2014/main" id="{F7BA3C00-0791-0458-4A94-B20AF03FA64A}"/>
              </a:ext>
            </a:extLst>
          </p:cNvPr>
          <p:cNvSpPr/>
          <p:nvPr/>
        </p:nvSpPr>
        <p:spPr>
          <a:xfrm rot="16200000">
            <a:off x="-432959" y="2066526"/>
            <a:ext cx="1712482" cy="35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latin typeface="Raleway"/>
                <a:ea typeface="Comfortaa"/>
                <a:cs typeface="Comfortaa"/>
                <a:sym typeface="Comfortaa"/>
              </a:rPr>
              <a:t>Indicadores de resultado</a:t>
            </a:r>
            <a:endParaRPr sz="105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7" name="Google Shape;150;p27">
            <a:extLst>
              <a:ext uri="{FF2B5EF4-FFF2-40B4-BE49-F238E27FC236}">
                <a16:creationId xmlns:a16="http://schemas.microsoft.com/office/drawing/2014/main" id="{C35DFA2F-A079-CA81-137D-50C744A288F4}"/>
              </a:ext>
            </a:extLst>
          </p:cNvPr>
          <p:cNvSpPr txBox="1"/>
          <p:nvPr/>
        </p:nvSpPr>
        <p:spPr>
          <a:xfrm>
            <a:off x="698007" y="1380113"/>
            <a:ext cx="38262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</a:t>
            </a:r>
            <a:endParaRPr lang="pt-BR"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energia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acesso adequado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velocidade adequada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rede interna adequada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com dispositivos em </a:t>
            </a:r>
            <a:r>
              <a:rPr lang="pt-BR" sz="1050" err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qtd</a:t>
            </a:r>
            <a:r>
              <a:rPr lang="pt-BR" sz="105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. adequada</a:t>
            </a:r>
            <a:endParaRPr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8" name="Google Shape;151;p27">
            <a:extLst>
              <a:ext uri="{FF2B5EF4-FFF2-40B4-BE49-F238E27FC236}">
                <a16:creationId xmlns:a16="http://schemas.microsoft.com/office/drawing/2014/main" id="{EDAEA82B-CCB9-8A72-4338-3E7479B65459}"/>
              </a:ext>
            </a:extLst>
          </p:cNvPr>
          <p:cNvSpPr txBox="1"/>
          <p:nvPr/>
        </p:nvSpPr>
        <p:spPr>
          <a:xfrm>
            <a:off x="4773082" y="1380113"/>
            <a:ext cx="37371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 dirty="0">
                <a:solidFill>
                  <a:schemeClr val="accent2"/>
                </a:solidFill>
                <a:latin typeface="Raleway"/>
              </a:rPr>
              <a:t>Escolas com energia elétrica (MME)</a:t>
            </a:r>
          </a:p>
          <a:p>
            <a:pPr marL="457200" lvl="0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pela EACE</a:t>
            </a:r>
            <a:endParaRPr sz="1050" dirty="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pelo FUST</a:t>
            </a:r>
            <a:endParaRPr sz="1050" dirty="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pela PIEC</a:t>
            </a:r>
            <a:endParaRPr sz="1050" dirty="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pela Lei 14.172</a:t>
            </a:r>
            <a:endParaRPr sz="1050" dirty="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Comfortaa"/>
              <a:buChar char="●"/>
            </a:pPr>
            <a:endParaRPr lang="pt-BR" sz="105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9" name="Google Shape;152;p27">
            <a:extLst>
              <a:ext uri="{FF2B5EF4-FFF2-40B4-BE49-F238E27FC236}">
                <a16:creationId xmlns:a16="http://schemas.microsoft.com/office/drawing/2014/main" id="{A3074352-2DA5-7A6C-6775-1BE32DC3AF71}"/>
              </a:ext>
            </a:extLst>
          </p:cNvPr>
          <p:cNvSpPr/>
          <p:nvPr/>
        </p:nvSpPr>
        <p:spPr>
          <a:xfrm>
            <a:off x="744345" y="951094"/>
            <a:ext cx="3826200" cy="3552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Monitoramento dos Desafios</a:t>
            </a:r>
            <a:endParaRPr sz="1050" b="1">
              <a:solidFill>
                <a:srgbClr val="00CF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0" name="Google Shape;153;p27">
            <a:extLst>
              <a:ext uri="{FF2B5EF4-FFF2-40B4-BE49-F238E27FC236}">
                <a16:creationId xmlns:a16="http://schemas.microsoft.com/office/drawing/2014/main" id="{E5B98CB1-6A9E-BB77-C846-2FC0F8AB5799}"/>
              </a:ext>
            </a:extLst>
          </p:cNvPr>
          <p:cNvSpPr/>
          <p:nvPr/>
        </p:nvSpPr>
        <p:spPr>
          <a:xfrm>
            <a:off x="4811697" y="951094"/>
            <a:ext cx="3737100" cy="355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Monitoramento das Políticas Públicas</a:t>
            </a:r>
            <a:endParaRPr sz="1050" b="1">
              <a:solidFill>
                <a:srgbClr val="0000FF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1" name="Google Shape;149;p27">
            <a:extLst>
              <a:ext uri="{FF2B5EF4-FFF2-40B4-BE49-F238E27FC236}">
                <a16:creationId xmlns:a16="http://schemas.microsoft.com/office/drawing/2014/main" id="{9A268FFE-DE7E-986D-8016-6FA689EE87F4}"/>
              </a:ext>
            </a:extLst>
          </p:cNvPr>
          <p:cNvSpPr/>
          <p:nvPr/>
        </p:nvSpPr>
        <p:spPr>
          <a:xfrm rot="16200000">
            <a:off x="-309390" y="3881425"/>
            <a:ext cx="1449900" cy="355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latin typeface="Raleway"/>
                <a:ea typeface="Comfortaa"/>
                <a:cs typeface="Comfortaa"/>
                <a:sym typeface="Comfortaa"/>
              </a:rPr>
              <a:t>Indicadores de processo</a:t>
            </a:r>
            <a:endParaRPr sz="105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151;p27">
            <a:extLst>
              <a:ext uri="{FF2B5EF4-FFF2-40B4-BE49-F238E27FC236}">
                <a16:creationId xmlns:a16="http://schemas.microsoft.com/office/drawing/2014/main" id="{EF1ED715-7C08-6D2F-4B70-5BB416284F24}"/>
              </a:ext>
            </a:extLst>
          </p:cNvPr>
          <p:cNvSpPr txBox="1"/>
          <p:nvPr/>
        </p:nvSpPr>
        <p:spPr>
          <a:xfrm>
            <a:off x="4773082" y="3334025"/>
            <a:ext cx="3737100" cy="116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</a:rPr>
              <a:t>Etapas macro de implementação da política </a:t>
            </a:r>
          </a:p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  <a:ea typeface="Comfortaa"/>
              </a:rPr>
              <a:t>Etapas de implementação da política desagregado por escola</a:t>
            </a:r>
          </a:p>
          <a:p>
            <a:pPr marL="457200" indent="-292100">
              <a:lnSpc>
                <a:spcPct val="150000"/>
              </a:lnSpc>
              <a:buClr>
                <a:schemeClr val="accent2"/>
              </a:buClr>
              <a:buSzPts val="1000"/>
              <a:buFont typeface="Comfortaa"/>
              <a:buChar char="●"/>
            </a:pPr>
            <a:r>
              <a:rPr lang="pt-BR" sz="1050">
                <a:solidFill>
                  <a:schemeClr val="accent2"/>
                </a:solidFill>
                <a:latin typeface="Raleway"/>
              </a:rPr>
              <a:t>Execução dos recursos</a:t>
            </a:r>
          </a:p>
        </p:txBody>
      </p:sp>
    </p:spTree>
    <p:extLst>
      <p:ext uri="{BB962C8B-B14F-4D97-AF65-F5344CB8AC3E}">
        <p14:creationId xmlns:p14="http://schemas.microsoft.com/office/powerpoint/2010/main" val="2541837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46A7CC96-1C8B-1F5B-094E-A7990AD12780}"/>
              </a:ext>
            </a:extLst>
          </p:cNvPr>
          <p:cNvSpPr txBox="1"/>
          <p:nvPr/>
        </p:nvSpPr>
        <p:spPr>
          <a:xfrm>
            <a:off x="3178955" y="845216"/>
            <a:ext cx="569871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4000">
                <a:solidFill>
                  <a:srgbClr val="434343"/>
                </a:solidFill>
                <a:latin typeface="Raleway Black"/>
              </a:rPr>
              <a:t>Monitoramento dos Desafios </a:t>
            </a:r>
            <a:br>
              <a:rPr lang="en-US" sz="240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57592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154998" y="2032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dos Desafios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2392786" y="1400891"/>
            <a:ext cx="3373800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8"/>
          <p:cNvSpPr/>
          <p:nvPr/>
        </p:nvSpPr>
        <p:spPr>
          <a:xfrm rot="5400000">
            <a:off x="-930675" y="2507074"/>
            <a:ext cx="3010500" cy="17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394575" y="2591418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786518" y="2615266"/>
            <a:ext cx="1388100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Conexão à internet</a:t>
            </a:r>
            <a:endParaRPr lang="pt-BR"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394575" y="1132852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786504" y="1165250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Energia</a:t>
            </a:r>
            <a:r>
              <a:rPr lang="pt-BR" sz="1100" b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 </a:t>
            </a:r>
            <a:endParaRPr lang="pt-BR"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786504" y="1770875"/>
            <a:ext cx="1323300" cy="4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Acesso adequado à banda larga 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394575" y="1831627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394575" y="3257291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786504" y="3281140"/>
            <a:ext cx="132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Distribuição de sinal (</a:t>
            </a:r>
            <a:r>
              <a:rPr lang="pt-BR" sz="1100" b="1" i="0" u="none" strike="noStrike" cap="none" err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)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394575" y="3931026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786504" y="3963425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D</a:t>
            </a:r>
            <a:r>
              <a:rPr lang="pt-BR" sz="1100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ispositivos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8"/>
          <p:cNvSpPr/>
          <p:nvPr/>
        </p:nvSpPr>
        <p:spPr>
          <a:xfrm>
            <a:off x="2009500" y="958475"/>
            <a:ext cx="120900" cy="34611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348200" y="2050829"/>
            <a:ext cx="6277800" cy="175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 fim de monitorar o compromisso do Governo Federal de 100% das escolas CONECTADAS até 2026, o principal indicador de conectividade de uma escola verifica se a escola atende aos parâmetros mínimos definidos para estes três desafios:</a:t>
            </a:r>
            <a:endParaRPr sz="1100" dirty="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Energia: </a:t>
            </a:r>
            <a:r>
              <a:rPr lang="pt-BR" sz="110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Acesso contínuo a energia elétrica suficiente (exclui escolas só com gerador fóssil).</a:t>
            </a:r>
            <a:endParaRPr sz="1100" dirty="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>
              <a:lnSpc>
                <a:spcPct val="115000"/>
              </a:lnSpc>
            </a:pPr>
            <a:r>
              <a:rPr lang="pt-BR" sz="1100" b="1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Conexão</a:t>
            </a:r>
            <a:r>
              <a:rPr lang="pt-BR" sz="110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: Velocidade contratada nos parâmetros definidos pelo Comitê Executivo da ENEC. </a:t>
            </a:r>
            <a:endParaRPr sz="1100" dirty="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>
              <a:lnSpc>
                <a:spcPct val="115000"/>
              </a:lnSpc>
            </a:pPr>
            <a:r>
              <a:rPr lang="pt-BR" sz="1100" b="1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Wi-Fi:</a:t>
            </a:r>
            <a:r>
              <a:rPr lang="pt-BR" sz="110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 Escolas que declaram ter </a:t>
            </a:r>
            <a:r>
              <a:rPr lang="pt-BR" sz="1100" dirty="0" err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Wifi</a:t>
            </a:r>
            <a:r>
              <a:rPr lang="pt-BR" sz="1100" dirty="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 no Censo Escolar. </a:t>
            </a:r>
            <a:endParaRPr lang="pt-BR" sz="1100" dirty="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EDC3AF8C-91B1-F3F3-952E-7A1A063C7D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8C46ED72-A613-E320-7E2D-855C157D1F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/>
        </p:nvSpPr>
        <p:spPr>
          <a:xfrm>
            <a:off x="154998" y="2032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dos Desafios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354171" y="1439505"/>
            <a:ext cx="3373800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Qualificação da conectividade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29"/>
          <p:cNvSpPr/>
          <p:nvPr/>
        </p:nvSpPr>
        <p:spPr>
          <a:xfrm rot="5400000">
            <a:off x="-930675" y="2507074"/>
            <a:ext cx="3010500" cy="17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sym typeface="Arial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394575" y="2591418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786518" y="2615266"/>
            <a:ext cx="1388100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Conexão à internet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394575" y="1132852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786504" y="1165250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Energia 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786504" y="1770875"/>
            <a:ext cx="1323300" cy="43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Acesso adequado à banda larga</a:t>
            </a:r>
            <a:r>
              <a:rPr lang="pt-BR" sz="1100">
                <a:latin typeface="Raleway"/>
                <a:ea typeface="Comfortaa"/>
                <a:cs typeface="Comfortaa"/>
                <a:sym typeface="Comfortaa"/>
              </a:rPr>
              <a:t> 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394575" y="1831627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394575" y="3257291"/>
            <a:ext cx="357900" cy="326400"/>
          </a:xfrm>
          <a:prstGeom prst="ellipse">
            <a:avLst/>
          </a:prstGeom>
          <a:solidFill>
            <a:srgbClr val="D4F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29"/>
          <p:cNvSpPr txBox="1"/>
          <p:nvPr/>
        </p:nvSpPr>
        <p:spPr>
          <a:xfrm>
            <a:off x="786504" y="3281140"/>
            <a:ext cx="132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Distribuição de sinal (wi-fi)</a:t>
            </a:r>
            <a:endParaRPr sz="1100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394575" y="3931026"/>
            <a:ext cx="357900" cy="3264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786504" y="3963425"/>
            <a:ext cx="132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D</a:t>
            </a:r>
            <a:r>
              <a:rPr lang="pt-BR" sz="1100" b="1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ispositivos</a:t>
            </a:r>
            <a:endParaRPr lang="pt-BR" sz="1100" b="1" i="0" u="none" strike="noStrike" cap="none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2009500" y="958475"/>
            <a:ext cx="120900" cy="34611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2355923" y="1942707"/>
            <a:ext cx="6277800" cy="175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Além do indicador principal de Escolas Conectadas, o Comitê também poderá monitorar pela ferramenta: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Acesso adequado à banda larga</a:t>
            </a:r>
            <a:endParaRPr sz="11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Comfortaa"/>
              <a:buAutoNum type="arabicPeriod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em regiões com cobertura de fibra ótica (pelo modelo de inferência)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457200" indent="-298450">
              <a:lnSpc>
                <a:spcPct val="115000"/>
              </a:lnSpc>
              <a:buClr>
                <a:schemeClr val="accent2"/>
              </a:buClr>
              <a:buSzPts val="1100"/>
              <a:buFont typeface="Comfortaa"/>
              <a:buAutoNum type="arabicPeriod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Tipo de acesso à banda larga que as políticas públicas federais levam até as escolas 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Dispositivos:</a:t>
            </a: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 Escolas com dispositivos nas quantidades mínimas a serem definidas a partir do Censo Escolar e dos contratos fornecidos pelas redes que aderirem à ENEC.</a:t>
            </a:r>
            <a:endParaRPr sz="1100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4E97797-FADE-AFEC-0DDE-DD23C886E4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5AD8D084-B9FB-4F7F-283C-4EA973F267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/>
          <p:nvPr/>
        </p:nvSpPr>
        <p:spPr>
          <a:xfrm>
            <a:off x="237075" y="4494200"/>
            <a:ext cx="8489400" cy="4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154998" y="203225"/>
            <a:ext cx="8571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dos Desafios | Resumo executivo dos indicadores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200" name="Google Shape;200;p30"/>
          <p:cNvSpPr/>
          <p:nvPr/>
        </p:nvSpPr>
        <p:spPr>
          <a:xfrm rot="5400000">
            <a:off x="-892525" y="2539499"/>
            <a:ext cx="2826900" cy="17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sym typeface="Arial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2312231" y="760671"/>
            <a:ext cx="2046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INDICADORES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68975" y="2732172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732850" y="2668852"/>
            <a:ext cx="118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Conexão à internet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2003524" y="2597458"/>
            <a:ext cx="2971800" cy="4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100"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00"/>
            </a:pP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com velocidade contratada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conforme parâmetros do Comitê</a:t>
            </a:r>
            <a:endParaRPr lang="pt-BR"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368975" y="1302713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30"/>
          <p:cNvSpPr txBox="1"/>
          <p:nvPr/>
        </p:nvSpPr>
        <p:spPr>
          <a:xfrm>
            <a:off x="732838" y="1318026"/>
            <a:ext cx="1127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Energia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 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003524" y="1168001"/>
            <a:ext cx="297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energia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acesso contínuo (pelo menos durante o turno escolar) a energia elétrica suficiente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(exclui escolas só com gerador fóssil).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732838" y="1809226"/>
            <a:ext cx="1127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Acesso adequado à banda larga</a:t>
            </a:r>
            <a:r>
              <a:rPr lang="pt-BR" sz="1100" b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 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368975" y="1951037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2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2003524" y="1797323"/>
            <a:ext cx="297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acesso adequado (2 indicadores)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1. Em Desafio de Acesso: Escolas localizadas dentro de área de cobertura de fibra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2. Em Políticas: Escolas conectadas pelas políticas federais por tipo de acesso à banda larga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368975" y="3349969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732838" y="3286649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Distribuição de sinal (</a:t>
            </a:r>
            <a:r>
              <a:rPr lang="pt-BR" sz="1100" b="1" i="0" u="none" strike="noStrike" cap="none" err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wi-fi</a:t>
            </a: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2003524" y="3181393"/>
            <a:ext cx="2971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rede interna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1. Em Desafio WiFi: Escolas com WiFi no Censo Escolar e/ou que receberam WiFi das políticas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2. Em Políticas: </a:t>
            </a:r>
            <a:r>
              <a:rPr lang="pt-BR" sz="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receberam infra suficiente para cobertura de sinal adequada considerando 1 AP a cada 2 ambientes</a:t>
            </a:r>
            <a:endParaRPr sz="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6848339" y="682040"/>
            <a:ext cx="1899258" cy="4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 DOS DADOS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 PARA MONITORAMENTO</a:t>
            </a: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5" name="Google Shape;215;p30"/>
          <p:cNvCxnSpPr/>
          <p:nvPr/>
        </p:nvCxnSpPr>
        <p:spPr>
          <a:xfrm>
            <a:off x="1833020" y="1128801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30"/>
          <p:cNvSpPr txBox="1"/>
          <p:nvPr/>
        </p:nvSpPr>
        <p:spPr>
          <a:xfrm>
            <a:off x="5106947" y="760671"/>
            <a:ext cx="177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>
                <a:latin typeface="Raleway"/>
                <a:ea typeface="Raleway"/>
                <a:cs typeface="Raleway"/>
              </a:rPr>
              <a:t>LINHA DE BASE</a:t>
            </a:r>
            <a:endParaRPr lang="pt-BR" sz="1100" b="1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5057952" y="2711717"/>
            <a:ext cx="174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/0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/2023</a:t>
            </a:r>
            <a:endParaRPr sz="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5038749" y="1282260"/>
            <a:ext cx="17448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2022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5057952" y="1873523"/>
            <a:ext cx="1744800" cy="33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Modelo de Inferência Nic.br</a:t>
            </a:r>
            <a:endParaRPr lang="pt-BR" sz="80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05/05/2023</a:t>
            </a:r>
            <a:endParaRPr sz="80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5053780" y="3240751"/>
            <a:ext cx="17448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600">
                <a:latin typeface="Raleway"/>
                <a:ea typeface="Raleway"/>
                <a:cs typeface="Raleway"/>
                <a:sym typeface="Raleway"/>
              </a:rPr>
              <a:t>Diagnóstico de WiFi deverá ser qualificado conforme andamento da ENEC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368975" y="3975062"/>
            <a:ext cx="303900" cy="3027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  <a:endParaRPr sz="1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732838" y="3990371"/>
            <a:ext cx="1127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D</a:t>
            </a:r>
            <a:r>
              <a:rPr lang="pt-BR" sz="1100" b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ispositivos</a:t>
            </a:r>
            <a:endParaRPr sz="1100" b="1" i="0" u="none" strike="noStrike" cap="none">
              <a:solidFill>
                <a:srgbClr val="00CF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2003524" y="3897545"/>
            <a:ext cx="297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</a:t>
            </a: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dispositivos em qtd.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com dispositivos nas quantidades mínimas definidas (foi considerada a proporção de 1 dispositivo para cada 10 alunos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 baseline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, exceto para educação infantil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).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5053789" y="3897555"/>
            <a:ext cx="17448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2022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600">
                <a:latin typeface="Raleway"/>
                <a:ea typeface="Raleway"/>
                <a:cs typeface="Raleway"/>
                <a:sym typeface="Raleway"/>
              </a:rPr>
              <a:t>Todas as escolas exclusivamente de educação infantil foram consideradas adequadas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5" name="Google Shape;225;p30"/>
          <p:cNvGrpSpPr/>
          <p:nvPr/>
        </p:nvGrpSpPr>
        <p:grpSpPr>
          <a:xfrm>
            <a:off x="809038" y="1760315"/>
            <a:ext cx="7917680" cy="2072820"/>
            <a:chOff x="656622" y="2117536"/>
            <a:chExt cx="8128200" cy="2408855"/>
          </a:xfrm>
        </p:grpSpPr>
        <p:grpSp>
          <p:nvGrpSpPr>
            <p:cNvPr id="226" name="Google Shape;226;p30"/>
            <p:cNvGrpSpPr/>
            <p:nvPr/>
          </p:nvGrpSpPr>
          <p:grpSpPr>
            <a:xfrm>
              <a:off x="656622" y="2117536"/>
              <a:ext cx="8128108" cy="1640255"/>
              <a:chOff x="1132797" y="3223312"/>
              <a:chExt cx="10253700" cy="2311846"/>
            </a:xfrm>
          </p:grpSpPr>
          <p:cxnSp>
            <p:nvCxnSpPr>
              <p:cNvPr id="227" name="Google Shape;227;p30"/>
              <p:cNvCxnSpPr/>
              <p:nvPr/>
            </p:nvCxnSpPr>
            <p:spPr>
              <a:xfrm>
                <a:off x="1132797" y="3223312"/>
                <a:ext cx="1025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30"/>
              <p:cNvCxnSpPr/>
              <p:nvPr/>
            </p:nvCxnSpPr>
            <p:spPr>
              <a:xfrm>
                <a:off x="1132797" y="4484378"/>
                <a:ext cx="1025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" name="Google Shape;229;p30"/>
              <p:cNvCxnSpPr/>
              <p:nvPr/>
            </p:nvCxnSpPr>
            <p:spPr>
              <a:xfrm>
                <a:off x="1132797" y="5535158"/>
                <a:ext cx="1025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lg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30" name="Google Shape;230;p30"/>
            <p:cNvCxnSpPr/>
            <p:nvPr/>
          </p:nvCxnSpPr>
          <p:spPr>
            <a:xfrm>
              <a:off x="656622" y="4526390"/>
              <a:ext cx="8128200" cy="0"/>
            </a:xfrm>
            <a:prstGeom prst="straightConnector1">
              <a:avLst/>
            </a:prstGeom>
            <a:noFill/>
            <a:ln w="9525" cap="flat" cmpd="sng">
              <a:solidFill>
                <a:srgbClr val="A5A5A5"/>
              </a:solidFill>
              <a:prstDash val="lgDash"/>
              <a:round/>
              <a:headEnd type="none" w="sm" len="sm"/>
              <a:tailEnd type="none" w="sm" len="sm"/>
            </a:ln>
          </p:spPr>
        </p:cxnSp>
      </p:grpSp>
      <p:sp>
        <p:nvSpPr>
          <p:cNvPr id="231" name="Google Shape;231;p30"/>
          <p:cNvSpPr txBox="1"/>
          <p:nvPr/>
        </p:nvSpPr>
        <p:spPr>
          <a:xfrm>
            <a:off x="6884675" y="1225200"/>
            <a:ext cx="1704300" cy="461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6877051" y="1844158"/>
            <a:ext cx="1704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Trimestral: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Modelo de Inferência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 (escolas por tipo de tecnologia)</a:t>
            </a:r>
            <a:endParaRPr sz="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6885376" y="2621308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Quinzenal: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6877026" y="3197771"/>
            <a:ext cx="1704300" cy="4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000"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 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 Censo Escolar </a:t>
            </a:r>
            <a:endParaRPr lang="pt-BR" sz="800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outras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6877051" y="3897545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366567" y="4596488"/>
            <a:ext cx="1474933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chemeClr val="bg1"/>
                </a:solidFill>
                <a:highlight>
                  <a:srgbClr val="00CF00"/>
                </a:highlight>
                <a:latin typeface="Raleway"/>
                <a:ea typeface="Raleway"/>
                <a:cs typeface="Raleway"/>
                <a:sym typeface="Raleway"/>
              </a:rPr>
              <a:t>Escola conectada</a:t>
            </a:r>
            <a:endParaRPr lang="pt-BR" sz="1100" b="1" i="0" u="none" strike="noStrike" cap="none">
              <a:solidFill>
                <a:schemeClr val="bg1"/>
              </a:solidFill>
              <a:highlight>
                <a:srgbClr val="00C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1998249" y="4503957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onectadas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energia, conexão na velocidade adequada e rede interna adequada (wi-fi)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5033474" y="4565457"/>
            <a:ext cx="17448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Baseline ENEC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26/09/2023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6884675" y="4565457"/>
            <a:ext cx="17043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: Monitoramento dos desafios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12E1C4D0-9768-359E-913A-87E2ED4789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71BDDD51-C21E-E236-5E5A-AD70A16C2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5944D4C4-93D6-62AB-D55D-0D09D159FA31}"/>
              </a:ext>
            </a:extLst>
          </p:cNvPr>
          <p:cNvSpPr txBox="1"/>
          <p:nvPr/>
        </p:nvSpPr>
        <p:spPr>
          <a:xfrm>
            <a:off x="3178955" y="845216"/>
            <a:ext cx="569871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4400">
                <a:solidFill>
                  <a:srgbClr val="434343"/>
                </a:solidFill>
                <a:latin typeface="Raleway Black"/>
              </a:rPr>
              <a:t>Monitoramento das Políticas Públicas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70870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/>
        </p:nvSpPr>
        <p:spPr>
          <a:xfrm>
            <a:off x="154998" y="2032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Monitoramento das Políticas Públicas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2315557" y="960682"/>
            <a:ext cx="5478818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Escolas conectadas por política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1862765" y="796293"/>
            <a:ext cx="182682" cy="3955369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309585" y="1355761"/>
            <a:ext cx="6277800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Cada política será monitorada a partir do seu principal indicador de resultado: Escolas conectadas por ela. A definição desse indicador principal de cada política parte do escopo definido a cada uma delas na ENEC. </a:t>
            </a:r>
            <a:endParaRPr lang="pt-BR" sz="110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522448" y="1553213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GAPE/EACE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507637" y="3581497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LEI 14.172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523512" y="201943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FUST REEMB.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523512" y="4105778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PIEC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523512" y="254290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FUST NRO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523512" y="306637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FUST RF</a:t>
            </a:r>
            <a:endParaRPr sz="1100" b="1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2313288" y="3611656"/>
            <a:ext cx="5409312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Execução dos recursos previstos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31"/>
          <p:cNvSpPr txBox="1"/>
          <p:nvPr/>
        </p:nvSpPr>
        <p:spPr>
          <a:xfrm>
            <a:off x="2348200" y="3985838"/>
            <a:ext cx="6277800" cy="5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Além de monitorar o principal indicador de resultado de cada política na ENEC em relação à sua meta, também será monitorado via dashboard a execução dos recursos previstos. O orçamento previsto para a ENEC no PAC foi de R$ 6,5 bilhões. </a:t>
            </a:r>
            <a:endParaRPr lang="pt-BR" sz="1100">
              <a:solidFill>
                <a:schemeClr val="accent2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2" name="Google Shape;257;p31">
            <a:extLst>
              <a:ext uri="{FF2B5EF4-FFF2-40B4-BE49-F238E27FC236}">
                <a16:creationId xmlns:a16="http://schemas.microsoft.com/office/drawing/2014/main" id="{8FDB08E4-7105-61AD-E932-957C567D74A3}"/>
              </a:ext>
            </a:extLst>
          </p:cNvPr>
          <p:cNvSpPr txBox="1"/>
          <p:nvPr/>
        </p:nvSpPr>
        <p:spPr>
          <a:xfrm>
            <a:off x="2313288" y="2177542"/>
            <a:ext cx="5409312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600" b="1">
                <a:solidFill>
                  <a:schemeClr val="accent2"/>
                </a:solidFill>
                <a:latin typeface="Raleway"/>
                <a:ea typeface="Comfortaa"/>
                <a:cs typeface="Comfortaa"/>
                <a:sym typeface="Comfortaa"/>
              </a:rPr>
              <a:t>Etapas de implementação da política</a:t>
            </a:r>
            <a:endParaRPr sz="1600" b="1">
              <a:solidFill>
                <a:schemeClr val="accent2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" name="Google Shape;258;p31">
            <a:extLst>
              <a:ext uri="{FF2B5EF4-FFF2-40B4-BE49-F238E27FC236}">
                <a16:creationId xmlns:a16="http://schemas.microsoft.com/office/drawing/2014/main" id="{2F72BB3B-FAA6-0235-5484-7683AE7C52BB}"/>
              </a:ext>
            </a:extLst>
          </p:cNvPr>
          <p:cNvSpPr txBox="1"/>
          <p:nvPr/>
        </p:nvSpPr>
        <p:spPr>
          <a:xfrm>
            <a:off x="2348200" y="2518473"/>
            <a:ext cx="6277800" cy="97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</a:rPr>
              <a:t>Como os tempos de implementação de cada política variam, faz-se necessário acompanhar as etapas de implementação da política. Nesse sentido, sugere-se:</a:t>
            </a:r>
          </a:p>
          <a:p>
            <a:pPr marL="171450" indent="-171450">
              <a:lnSpc>
                <a:spcPct val="114999"/>
              </a:lnSpc>
              <a:buChar char="•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</a:rPr>
              <a:t>Acompanhamento de etapas macro. </a:t>
            </a:r>
          </a:p>
          <a:p>
            <a:pPr marL="171450" indent="-171450">
              <a:lnSpc>
                <a:spcPct val="114999"/>
              </a:lnSpc>
              <a:buChar char="•"/>
            </a:pPr>
            <a:r>
              <a:rPr lang="pt-BR" sz="1100">
                <a:solidFill>
                  <a:schemeClr val="accent2"/>
                </a:solidFill>
                <a:latin typeface="Raleway"/>
                <a:ea typeface="Comfortaa"/>
                <a:cs typeface="Comfortaa"/>
              </a:rPr>
              <a:t>Acompanhamento de etapas de implementação da política até a conclusão do atendimento (desagregado por escola). </a:t>
            </a:r>
          </a:p>
        </p:txBody>
      </p:sp>
      <p:sp>
        <p:nvSpPr>
          <p:cNvPr id="4" name="Google Shape;250;p31">
            <a:extLst>
              <a:ext uri="{FF2B5EF4-FFF2-40B4-BE49-F238E27FC236}">
                <a16:creationId xmlns:a16="http://schemas.microsoft.com/office/drawing/2014/main" id="{9EE687FD-5D64-89F0-B6D5-4613C38D13EF}"/>
              </a:ext>
            </a:extLst>
          </p:cNvPr>
          <p:cNvSpPr/>
          <p:nvPr/>
        </p:nvSpPr>
        <p:spPr>
          <a:xfrm>
            <a:off x="7195526" y="619541"/>
            <a:ext cx="1308482" cy="4858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Indicadores de </a:t>
            </a:r>
            <a:r>
              <a:rPr lang="pt-BR" sz="1100" b="1" u="sng">
                <a:latin typeface="Raleway"/>
                <a:ea typeface="Comfortaa"/>
                <a:cs typeface="Comfortaa"/>
                <a:sym typeface="Comfortaa"/>
              </a:rPr>
              <a:t>resultado</a:t>
            </a:r>
            <a:endParaRPr sz="1100" b="1" u="sng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250;p31">
            <a:extLst>
              <a:ext uri="{FF2B5EF4-FFF2-40B4-BE49-F238E27FC236}">
                <a16:creationId xmlns:a16="http://schemas.microsoft.com/office/drawing/2014/main" id="{2BE2866C-13EF-CE7E-36CE-AE9FAA0C0E53}"/>
              </a:ext>
            </a:extLst>
          </p:cNvPr>
          <p:cNvSpPr/>
          <p:nvPr/>
        </p:nvSpPr>
        <p:spPr>
          <a:xfrm>
            <a:off x="7195526" y="1978784"/>
            <a:ext cx="1308482" cy="4858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Indicadores de </a:t>
            </a:r>
            <a:r>
              <a:rPr lang="pt-BR" sz="1100" b="1" u="sng">
                <a:latin typeface="Raleway"/>
                <a:ea typeface="Comfortaa"/>
                <a:cs typeface="Comfortaa"/>
                <a:sym typeface="Comfortaa"/>
              </a:rPr>
              <a:t>processo</a:t>
            </a:r>
            <a:endParaRPr lang="pt-BR" sz="1100" b="1" u="sng">
              <a:latin typeface="Raleway"/>
              <a:ea typeface="Comfortaa"/>
              <a:cs typeface="Comfortaa"/>
            </a:endParaRPr>
          </a:p>
        </p:txBody>
      </p:sp>
      <p:sp>
        <p:nvSpPr>
          <p:cNvPr id="7" name="Google Shape;250;p31">
            <a:extLst>
              <a:ext uri="{FF2B5EF4-FFF2-40B4-BE49-F238E27FC236}">
                <a16:creationId xmlns:a16="http://schemas.microsoft.com/office/drawing/2014/main" id="{0A5F223F-77A9-AA18-BDB6-6A04B7160E13}"/>
              </a:ext>
            </a:extLst>
          </p:cNvPr>
          <p:cNvSpPr/>
          <p:nvPr/>
        </p:nvSpPr>
        <p:spPr>
          <a:xfrm>
            <a:off x="7195526" y="3415257"/>
            <a:ext cx="1308482" cy="48588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Indicadores de </a:t>
            </a:r>
            <a:r>
              <a:rPr lang="pt-BR" sz="1100" b="1" u="sng">
                <a:latin typeface="Raleway"/>
                <a:ea typeface="Comfortaa"/>
                <a:cs typeface="Comfortaa"/>
                <a:sym typeface="Comfortaa"/>
              </a:rPr>
              <a:t>processo</a:t>
            </a:r>
            <a:endParaRPr lang="pt-BR" sz="1100" b="1" u="sng">
              <a:latin typeface="Raleway"/>
              <a:ea typeface="Comfortaa"/>
              <a:cs typeface="Comfortaa"/>
            </a:endParaRPr>
          </a:p>
        </p:txBody>
      </p:sp>
      <p:sp>
        <p:nvSpPr>
          <p:cNvPr id="8" name="Google Shape;250;p31">
            <a:extLst>
              <a:ext uri="{FF2B5EF4-FFF2-40B4-BE49-F238E27FC236}">
                <a16:creationId xmlns:a16="http://schemas.microsoft.com/office/drawing/2014/main" id="{01394D72-F642-A47F-0276-C31CFF963EF0}"/>
              </a:ext>
            </a:extLst>
          </p:cNvPr>
          <p:cNvSpPr/>
          <p:nvPr/>
        </p:nvSpPr>
        <p:spPr>
          <a:xfrm>
            <a:off x="538322" y="1084901"/>
            <a:ext cx="1146300" cy="32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500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latin typeface="Raleway"/>
                <a:ea typeface="Comfortaa"/>
                <a:cs typeface="Comfortaa"/>
              </a:rPr>
              <a:t>MME</a:t>
            </a:r>
          </a:p>
        </p:txBody>
      </p:sp>
      <p:pic>
        <p:nvPicPr>
          <p:cNvPr id="10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AC0BB0D5-FEB0-9A12-1CF5-F69F4E5539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4;p2">
            <a:extLst>
              <a:ext uri="{FF2B5EF4-FFF2-40B4-BE49-F238E27FC236}">
                <a16:creationId xmlns:a16="http://schemas.microsoft.com/office/drawing/2014/main" id="{61A351D1-DAC3-E12C-D14D-6F0E979D8E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Escopo das políticas de conectividade</a:t>
            </a:r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36099663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729AE364-E45F-DD28-647A-56682A0D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84D9B7A9-B0AF-E056-FD71-1AF7ECA1D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0701"/>
            <a:ext cx="9144000" cy="3242098"/>
          </a:xfrm>
          <a:prstGeom prst="rect">
            <a:avLst/>
          </a:prstGeom>
        </p:spPr>
      </p:pic>
      <p:sp>
        <p:nvSpPr>
          <p:cNvPr id="4" name="Google Shape;233;p2">
            <a:extLst>
              <a:ext uri="{FF2B5EF4-FFF2-40B4-BE49-F238E27FC236}">
                <a16:creationId xmlns:a16="http://schemas.microsoft.com/office/drawing/2014/main" id="{29FE55EF-C2BB-3360-5862-96B29C754C5F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Exemplo de instrumento de monitoramento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29045D-46B3-63E6-F672-7B27BCD072EA}"/>
              </a:ext>
            </a:extLst>
          </p:cNvPr>
          <p:cNvSpPr txBox="1"/>
          <p:nvPr/>
        </p:nvSpPr>
        <p:spPr>
          <a:xfrm>
            <a:off x="3728266" y="4421401"/>
            <a:ext cx="5380980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600">
                <a:latin typeface="Raleway"/>
                <a:hlinkClick r:id="rId5"/>
              </a:rPr>
              <a:t>https://docs.google.com/spreadsheets/d/1shHUn7NOb_6whCQJ3ki0hteBmW0mixZqelb5kAGsjDM/edit#gid=1962576840</a:t>
            </a:r>
            <a:r>
              <a:rPr lang="pt-BR" sz="600">
                <a:latin typeface="Raleway"/>
              </a:rPr>
              <a:t>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17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>
          <a:extLst>
            <a:ext uri="{FF2B5EF4-FFF2-40B4-BE49-F238E27FC236}">
              <a16:creationId xmlns:a16="http://schemas.microsoft.com/office/drawing/2014/main" id="{75D3DAD0-4315-4690-1993-703AA044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8EEB008F-8DDA-B09A-AAF5-FA613E5BB926}"/>
              </a:ext>
            </a:extLst>
          </p:cNvPr>
          <p:cNvSpPr txBox="1"/>
          <p:nvPr/>
        </p:nvSpPr>
        <p:spPr>
          <a:xfrm>
            <a:off x="3178955" y="845216"/>
            <a:ext cx="569871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pt-BR" sz="4400">
                <a:solidFill>
                  <a:srgbClr val="434343"/>
                </a:solidFill>
                <a:latin typeface="Raleway Black"/>
              </a:rPr>
              <a:t>Fluxos e responsáveis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4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F3B05138-BACE-7625-C1FD-77F88E2C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66B84A15-8497-5CAA-A116-69291C3F5625}"/>
              </a:ext>
            </a:extLst>
          </p:cNvPr>
          <p:cNvSpPr txBox="1"/>
          <p:nvPr/>
        </p:nvSpPr>
        <p:spPr>
          <a:xfrm>
            <a:off x="241555" y="83484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Proposta de fluxo de monitoramento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B91FE9FF-E5FD-AF71-B6B4-5C4C7FBD2F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A300780D-6339-5820-4727-417180637D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15;p42">
            <a:extLst>
              <a:ext uri="{FF2B5EF4-FFF2-40B4-BE49-F238E27FC236}">
                <a16:creationId xmlns:a16="http://schemas.microsoft.com/office/drawing/2014/main" id="{074BD4B0-4C02-317A-5E01-59724A8E10B3}"/>
              </a:ext>
            </a:extLst>
          </p:cNvPr>
          <p:cNvSpPr/>
          <p:nvPr/>
        </p:nvSpPr>
        <p:spPr>
          <a:xfrm>
            <a:off x="1240800" y="1404913"/>
            <a:ext cx="1582200" cy="257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Censo Escolar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516;p42">
            <a:extLst>
              <a:ext uri="{FF2B5EF4-FFF2-40B4-BE49-F238E27FC236}">
                <a16:creationId xmlns:a16="http://schemas.microsoft.com/office/drawing/2014/main" id="{8DDA438F-4557-14E6-955A-28FD2666EDF5}"/>
              </a:ext>
            </a:extLst>
          </p:cNvPr>
          <p:cNvSpPr/>
          <p:nvPr/>
        </p:nvSpPr>
        <p:spPr>
          <a:xfrm>
            <a:off x="1287138" y="3336597"/>
            <a:ext cx="1582200" cy="250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Relatórios bimestrais 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518;p42">
            <a:extLst>
              <a:ext uri="{FF2B5EF4-FFF2-40B4-BE49-F238E27FC236}">
                <a16:creationId xmlns:a16="http://schemas.microsoft.com/office/drawing/2014/main" id="{52331032-1028-7BAE-6597-948C17A4EA77}"/>
              </a:ext>
            </a:extLst>
          </p:cNvPr>
          <p:cNvSpPr/>
          <p:nvPr/>
        </p:nvSpPr>
        <p:spPr>
          <a:xfrm>
            <a:off x="3608028" y="1266099"/>
            <a:ext cx="1894224" cy="465546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Escolas com energia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Escolas com rede interna (</a:t>
            </a:r>
            <a:r>
              <a:rPr lang="pt-BR" sz="800" err="1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)</a:t>
            </a:r>
            <a:endParaRPr sz="800">
              <a:solidFill>
                <a:schemeClr val="dk1"/>
              </a:solidFill>
              <a:latin typeface="Raleway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Escolas com dispositivos adequados</a:t>
            </a:r>
            <a:endParaRPr sz="800">
              <a:solidFill>
                <a:schemeClr val="dk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0" name="Google Shape;519;p42">
            <a:extLst>
              <a:ext uri="{FF2B5EF4-FFF2-40B4-BE49-F238E27FC236}">
                <a16:creationId xmlns:a16="http://schemas.microsoft.com/office/drawing/2014/main" id="{55B04115-6052-115D-59A9-7CB211F6AB8B}"/>
              </a:ext>
            </a:extLst>
          </p:cNvPr>
          <p:cNvSpPr/>
          <p:nvPr/>
        </p:nvSpPr>
        <p:spPr>
          <a:xfrm>
            <a:off x="7649167" y="2976808"/>
            <a:ext cx="1287000" cy="1178400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apresenta a síntese do monitoramento para o Comitê Executivo em sua reunião bimestral </a:t>
            </a:r>
            <a:endParaRPr lang="pt-BR" sz="900">
              <a:latin typeface="Raleway"/>
              <a:ea typeface="Comfortaa"/>
              <a:cs typeface="Comfortaa"/>
            </a:endParaRPr>
          </a:p>
        </p:txBody>
      </p:sp>
      <p:sp>
        <p:nvSpPr>
          <p:cNvPr id="14" name="Google Shape;523;p42">
            <a:extLst>
              <a:ext uri="{FF2B5EF4-FFF2-40B4-BE49-F238E27FC236}">
                <a16:creationId xmlns:a16="http://schemas.microsoft.com/office/drawing/2014/main" id="{6514412B-DF2D-819C-8F53-12C07687C1D8}"/>
              </a:ext>
            </a:extLst>
          </p:cNvPr>
          <p:cNvSpPr/>
          <p:nvPr/>
        </p:nvSpPr>
        <p:spPr>
          <a:xfrm>
            <a:off x="1240800" y="1894288"/>
            <a:ext cx="1582200" cy="248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Inferência de Fibra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524;p42">
            <a:extLst>
              <a:ext uri="{FF2B5EF4-FFF2-40B4-BE49-F238E27FC236}">
                <a16:creationId xmlns:a16="http://schemas.microsoft.com/office/drawing/2014/main" id="{CF6E96C5-B556-6865-6A59-249D1CC69AB3}"/>
              </a:ext>
            </a:extLst>
          </p:cNvPr>
          <p:cNvSpPr/>
          <p:nvPr/>
        </p:nvSpPr>
        <p:spPr>
          <a:xfrm>
            <a:off x="1240800" y="2217458"/>
            <a:ext cx="1582200" cy="248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Medidor (Nic.BR)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525;p42">
            <a:extLst>
              <a:ext uri="{FF2B5EF4-FFF2-40B4-BE49-F238E27FC236}">
                <a16:creationId xmlns:a16="http://schemas.microsoft.com/office/drawing/2014/main" id="{A7EF7F67-0C69-F6D6-BFBD-7CCA5AF60E82}"/>
              </a:ext>
            </a:extLst>
          </p:cNvPr>
          <p:cNvSpPr/>
          <p:nvPr/>
        </p:nvSpPr>
        <p:spPr>
          <a:xfrm rot="16200000">
            <a:off x="-202125" y="1723800"/>
            <a:ext cx="1195800" cy="2616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Monitoramento dos desafios</a:t>
            </a:r>
            <a:endParaRPr lang="pt-BR" sz="900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sp>
        <p:nvSpPr>
          <p:cNvPr id="17" name="Google Shape;526;p42">
            <a:extLst>
              <a:ext uri="{FF2B5EF4-FFF2-40B4-BE49-F238E27FC236}">
                <a16:creationId xmlns:a16="http://schemas.microsoft.com/office/drawing/2014/main" id="{17A7D7AD-13E0-F1BC-ED6E-92FA26939CED}"/>
              </a:ext>
            </a:extLst>
          </p:cNvPr>
          <p:cNvSpPr/>
          <p:nvPr/>
        </p:nvSpPr>
        <p:spPr>
          <a:xfrm rot="16200000">
            <a:off x="-800925" y="3622825"/>
            <a:ext cx="2393400" cy="261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Monitoramento das políticas públicas</a:t>
            </a:r>
            <a:endParaRPr lang="pt-BR" sz="900">
              <a:solidFill>
                <a:srgbClr val="0000FF"/>
              </a:solidFill>
              <a:latin typeface="Raleway"/>
              <a:ea typeface="Comfortaa"/>
              <a:cs typeface="Comfortaa"/>
            </a:endParaRPr>
          </a:p>
        </p:txBody>
      </p:sp>
      <p:cxnSp>
        <p:nvCxnSpPr>
          <p:cNvPr id="18" name="Google Shape;527;p42">
            <a:extLst>
              <a:ext uri="{FF2B5EF4-FFF2-40B4-BE49-F238E27FC236}">
                <a16:creationId xmlns:a16="http://schemas.microsoft.com/office/drawing/2014/main" id="{F62884BF-56D6-49BC-3820-528F10C1762E}"/>
              </a:ext>
            </a:extLst>
          </p:cNvPr>
          <p:cNvCxnSpPr>
            <a:stCxn id="515" idx="3"/>
            <a:endCxn id="518" idx="1"/>
          </p:cNvCxnSpPr>
          <p:nvPr/>
        </p:nvCxnSpPr>
        <p:spPr>
          <a:xfrm>
            <a:off x="2823000" y="1533613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528;p42">
            <a:extLst>
              <a:ext uri="{FF2B5EF4-FFF2-40B4-BE49-F238E27FC236}">
                <a16:creationId xmlns:a16="http://schemas.microsoft.com/office/drawing/2014/main" id="{B9482742-66C6-D0CE-E1AA-96F9862E8DC3}"/>
              </a:ext>
            </a:extLst>
          </p:cNvPr>
          <p:cNvCxnSpPr>
            <a:stCxn id="523" idx="3"/>
            <a:endCxn id="529" idx="1"/>
          </p:cNvCxnSpPr>
          <p:nvPr/>
        </p:nvCxnSpPr>
        <p:spPr>
          <a:xfrm>
            <a:off x="2823000" y="2018488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530;p42">
            <a:extLst>
              <a:ext uri="{FF2B5EF4-FFF2-40B4-BE49-F238E27FC236}">
                <a16:creationId xmlns:a16="http://schemas.microsoft.com/office/drawing/2014/main" id="{7F2DF09B-3CC5-52CD-8EC0-2EF296A94DE1}"/>
              </a:ext>
            </a:extLst>
          </p:cNvPr>
          <p:cNvCxnSpPr>
            <a:stCxn id="524" idx="3"/>
            <a:endCxn id="531" idx="1"/>
          </p:cNvCxnSpPr>
          <p:nvPr/>
        </p:nvCxnSpPr>
        <p:spPr>
          <a:xfrm>
            <a:off x="2823000" y="2341658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529;p42">
            <a:extLst>
              <a:ext uri="{FF2B5EF4-FFF2-40B4-BE49-F238E27FC236}">
                <a16:creationId xmlns:a16="http://schemas.microsoft.com/office/drawing/2014/main" id="{8755435C-74F6-878C-C952-8865C54B43E7}"/>
              </a:ext>
            </a:extLst>
          </p:cNvPr>
          <p:cNvSpPr/>
          <p:nvPr/>
        </p:nvSpPr>
        <p:spPr>
          <a:xfrm>
            <a:off x="3608028" y="1858907"/>
            <a:ext cx="1894224" cy="280568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Escolas com acesso adequado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3" name="Google Shape;531;p42">
            <a:extLst>
              <a:ext uri="{FF2B5EF4-FFF2-40B4-BE49-F238E27FC236}">
                <a16:creationId xmlns:a16="http://schemas.microsoft.com/office/drawing/2014/main" id="{67A2F174-2494-7408-3CD0-499FB138AC2C}"/>
              </a:ext>
            </a:extLst>
          </p:cNvPr>
          <p:cNvSpPr/>
          <p:nvPr/>
        </p:nvSpPr>
        <p:spPr>
          <a:xfrm>
            <a:off x="3608028" y="2217385"/>
            <a:ext cx="1894224" cy="2484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Escolas com velocidade adequada</a:t>
            </a:r>
            <a:endParaRPr lang="pt-BR" sz="800">
              <a:latin typeface="Raleway"/>
              <a:ea typeface="Comfortaa"/>
              <a:cs typeface="Comfortaa"/>
            </a:endParaRPr>
          </a:p>
        </p:txBody>
      </p:sp>
      <p:sp>
        <p:nvSpPr>
          <p:cNvPr id="24" name="Google Shape;534;p42">
            <a:extLst>
              <a:ext uri="{FF2B5EF4-FFF2-40B4-BE49-F238E27FC236}">
                <a16:creationId xmlns:a16="http://schemas.microsoft.com/office/drawing/2014/main" id="{0C298BB2-A544-5576-6F8E-6D5F92C21002}"/>
              </a:ext>
            </a:extLst>
          </p:cNvPr>
          <p:cNvSpPr/>
          <p:nvPr/>
        </p:nvSpPr>
        <p:spPr>
          <a:xfrm>
            <a:off x="1243000" y="987725"/>
            <a:ext cx="2279700" cy="1806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100">
                <a:solidFill>
                  <a:srgbClr val="FFFFFF"/>
                </a:solidFill>
                <a:latin typeface="Raleway Black"/>
                <a:ea typeface="Roboto"/>
                <a:cs typeface="Roboto"/>
                <a:sym typeface="Roboto"/>
              </a:rPr>
              <a:t>Coleta e Envio para MEC</a:t>
            </a:r>
            <a:endParaRPr sz="1100">
              <a:solidFill>
                <a:srgbClr val="FFFFFF"/>
              </a:solidFill>
              <a:latin typeface="Raleway Black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535;p42">
            <a:extLst>
              <a:ext uri="{FF2B5EF4-FFF2-40B4-BE49-F238E27FC236}">
                <a16:creationId xmlns:a16="http://schemas.microsoft.com/office/drawing/2014/main" id="{D2FFE877-0A6C-029C-CA5D-1F4E7B695E8C}"/>
              </a:ext>
            </a:extLst>
          </p:cNvPr>
          <p:cNvSpPr/>
          <p:nvPr/>
        </p:nvSpPr>
        <p:spPr>
          <a:xfrm>
            <a:off x="3615750" y="987725"/>
            <a:ext cx="3767100" cy="1806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100">
                <a:solidFill>
                  <a:srgbClr val="FFFFFF"/>
                </a:solidFill>
                <a:latin typeface="Raleway Black"/>
                <a:ea typeface="Roboto"/>
                <a:cs typeface="Roboto"/>
                <a:sym typeface="Roboto"/>
              </a:rPr>
              <a:t>Consolidação dos indicadores pelo MEC</a:t>
            </a:r>
            <a:endParaRPr sz="1100">
              <a:solidFill>
                <a:srgbClr val="FFFFFF"/>
              </a:solidFill>
              <a:latin typeface="Raleway Black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536;p42">
            <a:extLst>
              <a:ext uri="{FF2B5EF4-FFF2-40B4-BE49-F238E27FC236}">
                <a16:creationId xmlns:a16="http://schemas.microsoft.com/office/drawing/2014/main" id="{F98234D3-FB16-CEF1-AD81-B6BED7817CD5}"/>
              </a:ext>
            </a:extLst>
          </p:cNvPr>
          <p:cNvSpPr/>
          <p:nvPr/>
        </p:nvSpPr>
        <p:spPr>
          <a:xfrm>
            <a:off x="7509700" y="987725"/>
            <a:ext cx="1380600" cy="180600"/>
          </a:xfrm>
          <a:prstGeom prst="chevron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FFFFFF"/>
                </a:solidFill>
                <a:latin typeface="Raleway Black"/>
                <a:ea typeface="Roboto"/>
                <a:cs typeface="Roboto"/>
                <a:sym typeface="Roboto"/>
              </a:rPr>
              <a:t>Monitoramento</a:t>
            </a:r>
            <a:endParaRPr sz="1100">
              <a:solidFill>
                <a:srgbClr val="FFFFFF"/>
              </a:solidFill>
              <a:latin typeface="Raleway Black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538;p42">
            <a:extLst>
              <a:ext uri="{FF2B5EF4-FFF2-40B4-BE49-F238E27FC236}">
                <a16:creationId xmlns:a16="http://schemas.microsoft.com/office/drawing/2014/main" id="{0136D6C3-CF2B-F1EC-8077-82182C03C851}"/>
              </a:ext>
            </a:extLst>
          </p:cNvPr>
          <p:cNvSpPr txBox="1"/>
          <p:nvPr/>
        </p:nvSpPr>
        <p:spPr>
          <a:xfrm>
            <a:off x="528450" y="1379713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  <a:sym typeface="Roboto"/>
              </a:rPr>
              <a:t>Escola</a:t>
            </a:r>
            <a:endParaRPr sz="800">
              <a:latin typeface="Raleway"/>
            </a:endParaRPr>
          </a:p>
        </p:txBody>
      </p:sp>
      <p:sp>
        <p:nvSpPr>
          <p:cNvPr id="30" name="Google Shape;539;p42">
            <a:extLst>
              <a:ext uri="{FF2B5EF4-FFF2-40B4-BE49-F238E27FC236}">
                <a16:creationId xmlns:a16="http://schemas.microsoft.com/office/drawing/2014/main" id="{F07F451A-B66B-903F-1B90-0ADB529CAB96}"/>
              </a:ext>
            </a:extLst>
          </p:cNvPr>
          <p:cNvSpPr txBox="1"/>
          <p:nvPr/>
        </p:nvSpPr>
        <p:spPr>
          <a:xfrm>
            <a:off x="528450" y="2010838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  <a:sym typeface="Roboto"/>
              </a:rPr>
              <a:t>Nic.br</a:t>
            </a:r>
            <a:endParaRPr sz="800">
              <a:latin typeface="Raleway"/>
            </a:endParaRPr>
          </a:p>
        </p:txBody>
      </p:sp>
      <p:sp>
        <p:nvSpPr>
          <p:cNvPr id="31" name="Google Shape;540;p42">
            <a:extLst>
              <a:ext uri="{FF2B5EF4-FFF2-40B4-BE49-F238E27FC236}">
                <a16:creationId xmlns:a16="http://schemas.microsoft.com/office/drawing/2014/main" id="{8171889D-A5DE-668B-B198-1625D88E60A0}"/>
              </a:ext>
            </a:extLst>
          </p:cNvPr>
          <p:cNvSpPr txBox="1"/>
          <p:nvPr/>
        </p:nvSpPr>
        <p:spPr>
          <a:xfrm>
            <a:off x="2918950" y="1338750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2" name="Google Shape;541;p42">
            <a:extLst>
              <a:ext uri="{FF2B5EF4-FFF2-40B4-BE49-F238E27FC236}">
                <a16:creationId xmlns:a16="http://schemas.microsoft.com/office/drawing/2014/main" id="{1F704155-FF50-2865-B269-1448C4FFAFB0}"/>
              </a:ext>
            </a:extLst>
          </p:cNvPr>
          <p:cNvSpPr txBox="1"/>
          <p:nvPr/>
        </p:nvSpPr>
        <p:spPr>
          <a:xfrm>
            <a:off x="528450" y="2558669"/>
            <a:ext cx="58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err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MCom</a:t>
            </a:r>
            <a:endParaRPr lang="pt-BR" sz="800" b="1">
              <a:solidFill>
                <a:schemeClr val="dk1"/>
              </a:solidFill>
              <a:latin typeface="Raleway"/>
              <a:ea typeface="Roboto"/>
              <a:cs typeface="Roboto"/>
            </a:endParaRPr>
          </a:p>
          <a:p>
            <a:pPr algn="ctr"/>
            <a:r>
              <a:rPr lang="pt-BR" sz="800" dirty="0">
                <a:solidFill>
                  <a:schemeClr val="dk1"/>
                </a:solidFill>
                <a:latin typeface="Raleway"/>
                <a:ea typeface="Roboto"/>
                <a:cs typeface="Roboto"/>
              </a:rPr>
              <a:t>(FUST)</a:t>
            </a:r>
          </a:p>
        </p:txBody>
      </p:sp>
      <p:sp>
        <p:nvSpPr>
          <p:cNvPr id="33" name="Google Shape;542;p42">
            <a:extLst>
              <a:ext uri="{FF2B5EF4-FFF2-40B4-BE49-F238E27FC236}">
                <a16:creationId xmlns:a16="http://schemas.microsoft.com/office/drawing/2014/main" id="{63DED41D-BCE0-460D-8DED-683478FB77D3}"/>
              </a:ext>
            </a:extLst>
          </p:cNvPr>
          <p:cNvSpPr txBox="1"/>
          <p:nvPr/>
        </p:nvSpPr>
        <p:spPr>
          <a:xfrm>
            <a:off x="528450" y="3031884"/>
            <a:ext cx="589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Anatel </a:t>
            </a:r>
            <a:endParaRPr lang="pt-BR">
              <a:latin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oboto"/>
                <a:cs typeface="Roboto"/>
              </a:rPr>
              <a:t>(EACE)</a:t>
            </a:r>
          </a:p>
        </p:txBody>
      </p:sp>
      <p:sp>
        <p:nvSpPr>
          <p:cNvPr id="34" name="Google Shape;543;p42">
            <a:extLst>
              <a:ext uri="{FF2B5EF4-FFF2-40B4-BE49-F238E27FC236}">
                <a16:creationId xmlns:a16="http://schemas.microsoft.com/office/drawing/2014/main" id="{18E8ECEC-D096-AA81-6878-3D90BD607530}"/>
              </a:ext>
            </a:extLst>
          </p:cNvPr>
          <p:cNvSpPr txBox="1"/>
          <p:nvPr/>
        </p:nvSpPr>
        <p:spPr>
          <a:xfrm>
            <a:off x="451221" y="3893815"/>
            <a:ext cx="79029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MEC e Estados</a:t>
            </a:r>
            <a:endParaRPr lang="pt-BR">
              <a:latin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oboto"/>
                <a:cs typeface="Roboto"/>
              </a:rPr>
              <a:t>(Lei 14.172)</a:t>
            </a:r>
          </a:p>
        </p:txBody>
      </p:sp>
      <p:sp>
        <p:nvSpPr>
          <p:cNvPr id="36" name="Google Shape;545;p42">
            <a:extLst>
              <a:ext uri="{FF2B5EF4-FFF2-40B4-BE49-F238E27FC236}">
                <a16:creationId xmlns:a16="http://schemas.microsoft.com/office/drawing/2014/main" id="{F436E9B3-DC27-CD66-FB12-8C9E4B584F3E}"/>
              </a:ext>
            </a:extLst>
          </p:cNvPr>
          <p:cNvSpPr txBox="1"/>
          <p:nvPr/>
        </p:nvSpPr>
        <p:spPr>
          <a:xfrm>
            <a:off x="2918950" y="1818188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Trim.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7" name="Google Shape;546;p42">
            <a:extLst>
              <a:ext uri="{FF2B5EF4-FFF2-40B4-BE49-F238E27FC236}">
                <a16:creationId xmlns:a16="http://schemas.microsoft.com/office/drawing/2014/main" id="{082AC68A-CF04-AE2E-70A4-9E969E6B60DE}"/>
              </a:ext>
            </a:extLst>
          </p:cNvPr>
          <p:cNvSpPr txBox="1"/>
          <p:nvPr/>
        </p:nvSpPr>
        <p:spPr>
          <a:xfrm>
            <a:off x="2918950" y="2152563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Quinz.</a:t>
            </a:r>
            <a:endParaRPr lang="pt-BR" sz="900">
              <a:solidFill>
                <a:srgbClr val="FF035B"/>
              </a:solidFill>
              <a:latin typeface="Raleway"/>
            </a:endParaRPr>
          </a:p>
        </p:txBody>
      </p:sp>
      <p:sp>
        <p:nvSpPr>
          <p:cNvPr id="38" name="Google Shape;547;p42">
            <a:extLst>
              <a:ext uri="{FF2B5EF4-FFF2-40B4-BE49-F238E27FC236}">
                <a16:creationId xmlns:a16="http://schemas.microsoft.com/office/drawing/2014/main" id="{EF7B2AE2-923F-263B-9998-EB0AD0587B67}"/>
              </a:ext>
            </a:extLst>
          </p:cNvPr>
          <p:cNvSpPr/>
          <p:nvPr/>
        </p:nvSpPr>
        <p:spPr>
          <a:xfrm>
            <a:off x="3654366" y="3081886"/>
            <a:ext cx="1863330" cy="38119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Indicadores de resultado </a:t>
            </a:r>
            <a:endParaRPr lang="pt-BR" sz="800">
              <a:latin typeface="Raleway"/>
              <a:ea typeface="Comfortaa"/>
              <a:cs typeface="Comfortaa"/>
            </a:endParaRPr>
          </a:p>
        </p:txBody>
      </p:sp>
      <p:sp>
        <p:nvSpPr>
          <p:cNvPr id="39" name="Google Shape;548;p42">
            <a:extLst>
              <a:ext uri="{FF2B5EF4-FFF2-40B4-BE49-F238E27FC236}">
                <a16:creationId xmlns:a16="http://schemas.microsoft.com/office/drawing/2014/main" id="{BA950DE9-7704-E513-225A-90A167C361FD}"/>
              </a:ext>
            </a:extLst>
          </p:cNvPr>
          <p:cNvSpPr/>
          <p:nvPr/>
        </p:nvSpPr>
        <p:spPr>
          <a:xfrm>
            <a:off x="3654365" y="3549437"/>
            <a:ext cx="1863331" cy="3271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800">
                <a:solidFill>
                  <a:schemeClr val="dk1"/>
                </a:solidFill>
                <a:latin typeface="Raleway"/>
                <a:ea typeface="Comfortaa"/>
                <a:cs typeface="Comfortaa"/>
              </a:rPr>
              <a:t>Indicadores de processo</a:t>
            </a:r>
          </a:p>
        </p:txBody>
      </p:sp>
      <p:cxnSp>
        <p:nvCxnSpPr>
          <p:cNvPr id="44" name="Google Shape;553;p42">
            <a:extLst>
              <a:ext uri="{FF2B5EF4-FFF2-40B4-BE49-F238E27FC236}">
                <a16:creationId xmlns:a16="http://schemas.microsoft.com/office/drawing/2014/main" id="{3A192987-DE0C-9579-ABE5-EEBEF767A929}"/>
              </a:ext>
            </a:extLst>
          </p:cNvPr>
          <p:cNvCxnSpPr>
            <a:stCxn id="538" idx="3"/>
            <a:endCxn id="515" idx="1"/>
          </p:cNvCxnSpPr>
          <p:nvPr/>
        </p:nvCxnSpPr>
        <p:spPr>
          <a:xfrm>
            <a:off x="1117950" y="1533613"/>
            <a:ext cx="12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554;p42">
            <a:extLst>
              <a:ext uri="{FF2B5EF4-FFF2-40B4-BE49-F238E27FC236}">
                <a16:creationId xmlns:a16="http://schemas.microsoft.com/office/drawing/2014/main" id="{4671E377-D9D9-9867-478C-7007977BB328}"/>
              </a:ext>
            </a:extLst>
          </p:cNvPr>
          <p:cNvCxnSpPr>
            <a:stCxn id="539" idx="3"/>
            <a:endCxn id="523" idx="1"/>
          </p:cNvCxnSpPr>
          <p:nvPr/>
        </p:nvCxnSpPr>
        <p:spPr>
          <a:xfrm rot="10800000" flipH="1">
            <a:off x="1117950" y="2018638"/>
            <a:ext cx="123000" cy="146100"/>
          </a:xfrm>
          <a:prstGeom prst="bentConnector3">
            <a:avLst>
              <a:gd name="adj1" fmla="val 499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555;p42">
            <a:extLst>
              <a:ext uri="{FF2B5EF4-FFF2-40B4-BE49-F238E27FC236}">
                <a16:creationId xmlns:a16="http://schemas.microsoft.com/office/drawing/2014/main" id="{DAF2C699-D31F-B188-2A3A-C010737E673B}"/>
              </a:ext>
            </a:extLst>
          </p:cNvPr>
          <p:cNvCxnSpPr>
            <a:stCxn id="539" idx="3"/>
            <a:endCxn id="524" idx="1"/>
          </p:cNvCxnSpPr>
          <p:nvPr/>
        </p:nvCxnSpPr>
        <p:spPr>
          <a:xfrm>
            <a:off x="1117950" y="2164738"/>
            <a:ext cx="123000" cy="177000"/>
          </a:xfrm>
          <a:prstGeom prst="bentConnector3">
            <a:avLst>
              <a:gd name="adj1" fmla="val 4993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556;p42">
            <a:extLst>
              <a:ext uri="{FF2B5EF4-FFF2-40B4-BE49-F238E27FC236}">
                <a16:creationId xmlns:a16="http://schemas.microsoft.com/office/drawing/2014/main" id="{CAC9D60A-1AD8-9FF9-F042-FD95162D09BA}"/>
              </a:ext>
            </a:extLst>
          </p:cNvPr>
          <p:cNvSpPr txBox="1"/>
          <p:nvPr/>
        </p:nvSpPr>
        <p:spPr>
          <a:xfrm>
            <a:off x="528450" y="3547704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</a:rPr>
              <a:t>MME</a:t>
            </a:r>
            <a:endParaRPr lang="pt-BR">
              <a:latin typeface="Raleway"/>
            </a:endParaRPr>
          </a:p>
        </p:txBody>
      </p:sp>
      <p:sp>
        <p:nvSpPr>
          <p:cNvPr id="51" name="Google Shape;560;p42">
            <a:extLst>
              <a:ext uri="{FF2B5EF4-FFF2-40B4-BE49-F238E27FC236}">
                <a16:creationId xmlns:a16="http://schemas.microsoft.com/office/drawing/2014/main" id="{B297D9BB-45DF-CB8B-CC90-C6ECC5F87D93}"/>
              </a:ext>
            </a:extLst>
          </p:cNvPr>
          <p:cNvSpPr/>
          <p:nvPr/>
        </p:nvSpPr>
        <p:spPr>
          <a:xfrm>
            <a:off x="1240800" y="4692917"/>
            <a:ext cx="1582200" cy="250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 </a:t>
            </a:r>
            <a:r>
              <a:rPr lang="pt-BR" sz="800" err="1">
                <a:latin typeface="Raleway"/>
                <a:ea typeface="Comfortaa"/>
                <a:cs typeface="Comfortaa"/>
                <a:sym typeface="Comfortaa"/>
              </a:rPr>
              <a:t>Piec</a:t>
            </a:r>
            <a:r>
              <a:rPr lang="pt-BR" sz="800">
                <a:latin typeface="Raleway"/>
                <a:ea typeface="Comfortaa"/>
                <a:cs typeface="Comfortaa"/>
                <a:sym typeface="Comfortaa"/>
              </a:rPr>
              <a:t> (PDDE)</a:t>
            </a:r>
            <a:endParaRPr sz="800"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2" name="Google Shape;561;p42">
            <a:extLst>
              <a:ext uri="{FF2B5EF4-FFF2-40B4-BE49-F238E27FC236}">
                <a16:creationId xmlns:a16="http://schemas.microsoft.com/office/drawing/2014/main" id="{4EDFDAE2-175D-6ADC-A60F-33CA51FFED7E}"/>
              </a:ext>
            </a:extLst>
          </p:cNvPr>
          <p:cNvSpPr txBox="1"/>
          <p:nvPr/>
        </p:nvSpPr>
        <p:spPr>
          <a:xfrm>
            <a:off x="582511" y="4664117"/>
            <a:ext cx="58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oboto"/>
                <a:cs typeface="Roboto"/>
                <a:sym typeface="Roboto"/>
              </a:rPr>
              <a:t>Redes</a:t>
            </a:r>
            <a:endParaRPr sz="800">
              <a:latin typeface="Raleway"/>
            </a:endParaRPr>
          </a:p>
        </p:txBody>
      </p:sp>
      <p:sp>
        <p:nvSpPr>
          <p:cNvPr id="53" name="Google Shape;562;p42">
            <a:extLst>
              <a:ext uri="{FF2B5EF4-FFF2-40B4-BE49-F238E27FC236}">
                <a16:creationId xmlns:a16="http://schemas.microsoft.com/office/drawing/2014/main" id="{8C4909D3-ED05-204F-9FAD-8893C0C3AB0F}"/>
              </a:ext>
            </a:extLst>
          </p:cNvPr>
          <p:cNvSpPr/>
          <p:nvPr/>
        </p:nvSpPr>
        <p:spPr>
          <a:xfrm>
            <a:off x="3662089" y="4662171"/>
            <a:ext cx="1894224" cy="31169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>
                <a:latin typeface="Raleway"/>
                <a:sym typeface="Comfortaa"/>
              </a:rPr>
              <a:t>Indicadores de resultado </a:t>
            </a:r>
            <a:endParaRPr lang="pt-BR" sz="800">
              <a:latin typeface="Raleway"/>
            </a:endParaRPr>
          </a:p>
        </p:txBody>
      </p:sp>
      <p:cxnSp>
        <p:nvCxnSpPr>
          <p:cNvPr id="54" name="Google Shape;563;p42">
            <a:extLst>
              <a:ext uri="{FF2B5EF4-FFF2-40B4-BE49-F238E27FC236}">
                <a16:creationId xmlns:a16="http://schemas.microsoft.com/office/drawing/2014/main" id="{E5AAE6CD-0768-6ECD-1BCC-D9977BCF1DF0}"/>
              </a:ext>
            </a:extLst>
          </p:cNvPr>
          <p:cNvCxnSpPr>
            <a:cxnSpLocks/>
          </p:cNvCxnSpPr>
          <p:nvPr/>
        </p:nvCxnSpPr>
        <p:spPr>
          <a:xfrm rot="10800000">
            <a:off x="2869188" y="3484866"/>
            <a:ext cx="79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569;p42">
            <a:extLst>
              <a:ext uri="{FF2B5EF4-FFF2-40B4-BE49-F238E27FC236}">
                <a16:creationId xmlns:a16="http://schemas.microsoft.com/office/drawing/2014/main" id="{FDD2E335-4849-0916-3938-45A0B8D71FA1}"/>
              </a:ext>
            </a:extLst>
          </p:cNvPr>
          <p:cNvCxnSpPr>
            <a:stCxn id="562" idx="1"/>
            <a:endCxn id="560" idx="3"/>
          </p:cNvCxnSpPr>
          <p:nvPr/>
        </p:nvCxnSpPr>
        <p:spPr>
          <a:xfrm rot="10800000">
            <a:off x="2822850" y="4818017"/>
            <a:ext cx="79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573;p42">
            <a:extLst>
              <a:ext uri="{FF2B5EF4-FFF2-40B4-BE49-F238E27FC236}">
                <a16:creationId xmlns:a16="http://schemas.microsoft.com/office/drawing/2014/main" id="{50EF26D0-F651-ED08-C2A6-C5029D55D778}"/>
              </a:ext>
            </a:extLst>
          </p:cNvPr>
          <p:cNvCxnSpPr>
            <a:cxnSpLocks/>
            <a:stCxn id="561" idx="3"/>
            <a:endCxn id="560" idx="1"/>
          </p:cNvCxnSpPr>
          <p:nvPr/>
        </p:nvCxnSpPr>
        <p:spPr>
          <a:xfrm>
            <a:off x="1117950" y="4818017"/>
            <a:ext cx="12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576;p42">
            <a:extLst>
              <a:ext uri="{FF2B5EF4-FFF2-40B4-BE49-F238E27FC236}">
                <a16:creationId xmlns:a16="http://schemas.microsoft.com/office/drawing/2014/main" id="{28E24F82-E3DF-43B2-8E63-DC39774A4E60}"/>
              </a:ext>
            </a:extLst>
          </p:cNvPr>
          <p:cNvSpPr txBox="1"/>
          <p:nvPr/>
        </p:nvSpPr>
        <p:spPr>
          <a:xfrm>
            <a:off x="2965288" y="3305524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err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Bimest</a:t>
            </a:r>
            <a:r>
              <a:rPr lang="pt-BR" sz="900" b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sz="900">
              <a:solidFill>
                <a:srgbClr val="0000FF"/>
              </a:solidFill>
              <a:latin typeface="Raleway"/>
            </a:endParaRPr>
          </a:p>
        </p:txBody>
      </p:sp>
      <p:sp>
        <p:nvSpPr>
          <p:cNvPr id="201" name="Google Shape;582;p42">
            <a:extLst>
              <a:ext uri="{FF2B5EF4-FFF2-40B4-BE49-F238E27FC236}">
                <a16:creationId xmlns:a16="http://schemas.microsoft.com/office/drawing/2014/main" id="{BCE23B2B-099F-DBF7-5202-3BC146F5782B}"/>
              </a:ext>
            </a:extLst>
          </p:cNvPr>
          <p:cNvSpPr txBox="1"/>
          <p:nvPr/>
        </p:nvSpPr>
        <p:spPr>
          <a:xfrm>
            <a:off x="2918950" y="4610113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endParaRPr sz="900">
              <a:solidFill>
                <a:srgbClr val="0000FF"/>
              </a:solidFill>
              <a:latin typeface="Raleway"/>
            </a:endParaRPr>
          </a:p>
        </p:txBody>
      </p:sp>
      <p:sp>
        <p:nvSpPr>
          <p:cNvPr id="281" name="CaixaDeTexto 280">
            <a:extLst>
              <a:ext uri="{FF2B5EF4-FFF2-40B4-BE49-F238E27FC236}">
                <a16:creationId xmlns:a16="http://schemas.microsoft.com/office/drawing/2014/main" id="{13701CD5-BF9C-FF3D-C098-1E99DE379984}"/>
              </a:ext>
            </a:extLst>
          </p:cNvPr>
          <p:cNvSpPr txBox="1"/>
          <p:nvPr/>
        </p:nvSpPr>
        <p:spPr>
          <a:xfrm>
            <a:off x="1044533" y="604323"/>
            <a:ext cx="239412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100">
                <a:solidFill>
                  <a:schemeClr val="bg1"/>
                </a:solidFill>
                <a:highlight>
                  <a:srgbClr val="00CF00"/>
                </a:highlight>
                <a:latin typeface="Raleway Black"/>
              </a:rPr>
              <a:t>1º dia útil do bimestre</a:t>
            </a:r>
          </a:p>
        </p:txBody>
      </p:sp>
      <p:cxnSp>
        <p:nvCxnSpPr>
          <p:cNvPr id="284" name="Conector: Angulado 283">
            <a:extLst>
              <a:ext uri="{FF2B5EF4-FFF2-40B4-BE49-F238E27FC236}">
                <a16:creationId xmlns:a16="http://schemas.microsoft.com/office/drawing/2014/main" id="{4F96DC0D-5C62-4324-7A96-9EE532321DE1}"/>
              </a:ext>
            </a:extLst>
          </p:cNvPr>
          <p:cNvCxnSpPr/>
          <p:nvPr/>
        </p:nvCxnSpPr>
        <p:spPr>
          <a:xfrm>
            <a:off x="998580" y="2713081"/>
            <a:ext cx="281116" cy="72904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" name="Conector de Seta Reta 285">
            <a:extLst>
              <a:ext uri="{FF2B5EF4-FFF2-40B4-BE49-F238E27FC236}">
                <a16:creationId xmlns:a16="http://schemas.microsoft.com/office/drawing/2014/main" id="{12D55735-5A48-B530-9C8A-3A2FB69446BA}"/>
              </a:ext>
            </a:extLst>
          </p:cNvPr>
          <p:cNvCxnSpPr/>
          <p:nvPr/>
        </p:nvCxnSpPr>
        <p:spPr>
          <a:xfrm flipV="1">
            <a:off x="975412" y="3241333"/>
            <a:ext cx="149827" cy="4632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7" name="Conector: Angulado 286">
            <a:extLst>
              <a:ext uri="{FF2B5EF4-FFF2-40B4-BE49-F238E27FC236}">
                <a16:creationId xmlns:a16="http://schemas.microsoft.com/office/drawing/2014/main" id="{A0AEA05F-94BD-17E0-C477-57539FF9DDED}"/>
              </a:ext>
            </a:extLst>
          </p:cNvPr>
          <p:cNvCxnSpPr/>
          <p:nvPr/>
        </p:nvCxnSpPr>
        <p:spPr>
          <a:xfrm flipV="1">
            <a:off x="1025612" y="3438268"/>
            <a:ext cx="227055" cy="645641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8" name="Conector de Seta Reta 287">
            <a:extLst>
              <a:ext uri="{FF2B5EF4-FFF2-40B4-BE49-F238E27FC236}">
                <a16:creationId xmlns:a16="http://schemas.microsoft.com/office/drawing/2014/main" id="{E4BA660E-FD39-F226-9D64-4088D957D8A2}"/>
              </a:ext>
            </a:extLst>
          </p:cNvPr>
          <p:cNvCxnSpPr>
            <a:cxnSpLocks/>
          </p:cNvCxnSpPr>
          <p:nvPr/>
        </p:nvCxnSpPr>
        <p:spPr>
          <a:xfrm flipV="1">
            <a:off x="967689" y="3681542"/>
            <a:ext cx="149827" cy="4632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0" name="Google Shape;576;p42">
            <a:extLst>
              <a:ext uri="{FF2B5EF4-FFF2-40B4-BE49-F238E27FC236}">
                <a16:creationId xmlns:a16="http://schemas.microsoft.com/office/drawing/2014/main" id="{D365EE15-B9FB-BFF7-1D64-B8458061649D}"/>
              </a:ext>
            </a:extLst>
          </p:cNvPr>
          <p:cNvSpPr txBox="1"/>
          <p:nvPr/>
        </p:nvSpPr>
        <p:spPr>
          <a:xfrm>
            <a:off x="5614267" y="3027496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err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Bimest</a:t>
            </a:r>
            <a:r>
              <a:rPr lang="pt-BR" sz="900" b="1">
                <a:solidFill>
                  <a:schemeClr val="dk2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lang="pt-BR" sz="900">
              <a:solidFill>
                <a:schemeClr val="dk2"/>
              </a:solidFill>
              <a:latin typeface="Raleway"/>
            </a:endParaRPr>
          </a:p>
        </p:txBody>
      </p:sp>
      <p:sp>
        <p:nvSpPr>
          <p:cNvPr id="291" name="Google Shape;519;p42">
            <a:extLst>
              <a:ext uri="{FF2B5EF4-FFF2-40B4-BE49-F238E27FC236}">
                <a16:creationId xmlns:a16="http://schemas.microsoft.com/office/drawing/2014/main" id="{C877DD4F-41BC-CF82-5CEC-9692433E7FF7}"/>
              </a:ext>
            </a:extLst>
          </p:cNvPr>
          <p:cNvSpPr/>
          <p:nvPr/>
        </p:nvSpPr>
        <p:spPr>
          <a:xfrm>
            <a:off x="6336261" y="2976811"/>
            <a:ext cx="1171156" cy="1147506"/>
          </a:xfrm>
          <a:prstGeom prst="rect">
            <a:avLst/>
          </a:prstGeom>
          <a:noFill/>
          <a:ln w="9525" cap="flat" cmpd="sng">
            <a:solidFill>
              <a:srgbClr val="4053E8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consolida os </a:t>
            </a:r>
            <a:r>
              <a:rPr lang="pt-BR" sz="900">
                <a:solidFill>
                  <a:srgbClr val="0000FF"/>
                </a:solidFill>
                <a:latin typeface="Raleway"/>
                <a:ea typeface="Comfortaa"/>
                <a:cs typeface="Comfortaa"/>
                <a:sym typeface="Comfortaa"/>
              </a:rPr>
              <a:t>indicadores de monitoramento das políticas públicas</a:t>
            </a:r>
            <a:endParaRPr lang="pt-BR" sz="900">
              <a:solidFill>
                <a:srgbClr val="0000FF"/>
              </a:solidFill>
              <a:latin typeface="Raleway"/>
              <a:ea typeface="Comfortaa"/>
              <a:cs typeface="Comfortaa"/>
            </a:endParaRPr>
          </a:p>
        </p:txBody>
      </p:sp>
      <p:cxnSp>
        <p:nvCxnSpPr>
          <p:cNvPr id="298" name="Google Shape;527;p42">
            <a:extLst>
              <a:ext uri="{FF2B5EF4-FFF2-40B4-BE49-F238E27FC236}">
                <a16:creationId xmlns:a16="http://schemas.microsoft.com/office/drawing/2014/main" id="{D454CD9B-4801-B978-8001-2547AF1D4F4D}"/>
              </a:ext>
            </a:extLst>
          </p:cNvPr>
          <p:cNvCxnSpPr>
            <a:cxnSpLocks/>
          </p:cNvCxnSpPr>
          <p:nvPr/>
        </p:nvCxnSpPr>
        <p:spPr>
          <a:xfrm>
            <a:off x="5526040" y="1502721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528;p42">
            <a:extLst>
              <a:ext uri="{FF2B5EF4-FFF2-40B4-BE49-F238E27FC236}">
                <a16:creationId xmlns:a16="http://schemas.microsoft.com/office/drawing/2014/main" id="{0403773C-EFC2-439F-7174-14884A3FC81C}"/>
              </a:ext>
            </a:extLst>
          </p:cNvPr>
          <p:cNvCxnSpPr>
            <a:cxnSpLocks/>
          </p:cNvCxnSpPr>
          <p:nvPr/>
        </p:nvCxnSpPr>
        <p:spPr>
          <a:xfrm>
            <a:off x="5526040" y="1987596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530;p42">
            <a:extLst>
              <a:ext uri="{FF2B5EF4-FFF2-40B4-BE49-F238E27FC236}">
                <a16:creationId xmlns:a16="http://schemas.microsoft.com/office/drawing/2014/main" id="{5292D196-CEA8-3A24-31A7-AD8F1E4CCF6E}"/>
              </a:ext>
            </a:extLst>
          </p:cNvPr>
          <p:cNvCxnSpPr>
            <a:cxnSpLocks/>
          </p:cNvCxnSpPr>
          <p:nvPr/>
        </p:nvCxnSpPr>
        <p:spPr>
          <a:xfrm>
            <a:off x="5526040" y="2310766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540;p42">
            <a:extLst>
              <a:ext uri="{FF2B5EF4-FFF2-40B4-BE49-F238E27FC236}">
                <a16:creationId xmlns:a16="http://schemas.microsoft.com/office/drawing/2014/main" id="{3D814048-6A46-A692-DEC6-F44971415818}"/>
              </a:ext>
            </a:extLst>
          </p:cNvPr>
          <p:cNvSpPr txBox="1"/>
          <p:nvPr/>
        </p:nvSpPr>
        <p:spPr>
          <a:xfrm>
            <a:off x="5621990" y="1307858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02" name="Google Shape;545;p42">
            <a:extLst>
              <a:ext uri="{FF2B5EF4-FFF2-40B4-BE49-F238E27FC236}">
                <a16:creationId xmlns:a16="http://schemas.microsoft.com/office/drawing/2014/main" id="{6B363A31-BF81-506A-F2DA-838BB1C1DB74}"/>
              </a:ext>
            </a:extLst>
          </p:cNvPr>
          <p:cNvSpPr txBox="1"/>
          <p:nvPr/>
        </p:nvSpPr>
        <p:spPr>
          <a:xfrm>
            <a:off x="5621990" y="1787296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Trim.</a:t>
            </a:r>
            <a:endParaRPr sz="900">
              <a:solidFill>
                <a:srgbClr val="00CF00"/>
              </a:solidFill>
              <a:latin typeface="Raleway"/>
            </a:endParaRPr>
          </a:p>
        </p:txBody>
      </p:sp>
      <p:sp>
        <p:nvSpPr>
          <p:cNvPr id="303" name="Google Shape;546;p42">
            <a:extLst>
              <a:ext uri="{FF2B5EF4-FFF2-40B4-BE49-F238E27FC236}">
                <a16:creationId xmlns:a16="http://schemas.microsoft.com/office/drawing/2014/main" id="{455A67F7-EF60-1397-0E2E-0BE291BAD5C1}"/>
              </a:ext>
            </a:extLst>
          </p:cNvPr>
          <p:cNvSpPr txBox="1"/>
          <p:nvPr/>
        </p:nvSpPr>
        <p:spPr>
          <a:xfrm>
            <a:off x="5621990" y="2121671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CF00"/>
                </a:solidFill>
                <a:latin typeface="Raleway"/>
                <a:ea typeface="Roboto"/>
                <a:cs typeface="Roboto"/>
                <a:sym typeface="Roboto"/>
              </a:rPr>
              <a:t>Quinz.</a:t>
            </a:r>
            <a:endParaRPr lang="pt-BR" sz="900">
              <a:solidFill>
                <a:srgbClr val="FF035B"/>
              </a:solidFill>
              <a:latin typeface="Raleway"/>
            </a:endParaRPr>
          </a:p>
        </p:txBody>
      </p:sp>
      <p:sp>
        <p:nvSpPr>
          <p:cNvPr id="304" name="Google Shape;519;p42">
            <a:extLst>
              <a:ext uri="{FF2B5EF4-FFF2-40B4-BE49-F238E27FC236}">
                <a16:creationId xmlns:a16="http://schemas.microsoft.com/office/drawing/2014/main" id="{BEEDA07D-4FA1-0CE8-41FC-5AADD6A4CA2D}"/>
              </a:ext>
            </a:extLst>
          </p:cNvPr>
          <p:cNvSpPr/>
          <p:nvPr/>
        </p:nvSpPr>
        <p:spPr>
          <a:xfrm>
            <a:off x="6336260" y="1339541"/>
            <a:ext cx="1171156" cy="1147506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consolida os </a:t>
            </a:r>
            <a:r>
              <a:rPr lang="pt-BR" sz="900">
                <a:solidFill>
                  <a:srgbClr val="00CF00"/>
                </a:solidFill>
                <a:latin typeface="Raleway"/>
                <a:ea typeface="Comfortaa"/>
                <a:cs typeface="Comfortaa"/>
                <a:sym typeface="Comfortaa"/>
              </a:rPr>
              <a:t>indicadores de monitoramento dos desafios</a:t>
            </a:r>
            <a:endParaRPr lang="pt-BR" sz="900">
              <a:solidFill>
                <a:srgbClr val="00CF00"/>
              </a:solidFill>
              <a:latin typeface="Raleway"/>
              <a:ea typeface="Comfortaa"/>
              <a:cs typeface="Comfortaa"/>
            </a:endParaRPr>
          </a:p>
        </p:txBody>
      </p:sp>
      <p:cxnSp>
        <p:nvCxnSpPr>
          <p:cNvPr id="305" name="Google Shape;530;p42">
            <a:extLst>
              <a:ext uri="{FF2B5EF4-FFF2-40B4-BE49-F238E27FC236}">
                <a16:creationId xmlns:a16="http://schemas.microsoft.com/office/drawing/2014/main" id="{D4B1ABB9-0D17-5BEC-9994-AF659C5CD5F2}"/>
              </a:ext>
            </a:extLst>
          </p:cNvPr>
          <p:cNvCxnSpPr>
            <a:cxnSpLocks/>
          </p:cNvCxnSpPr>
          <p:nvPr/>
        </p:nvCxnSpPr>
        <p:spPr>
          <a:xfrm>
            <a:off x="5518317" y="3252969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530;p42">
            <a:extLst>
              <a:ext uri="{FF2B5EF4-FFF2-40B4-BE49-F238E27FC236}">
                <a16:creationId xmlns:a16="http://schemas.microsoft.com/office/drawing/2014/main" id="{878BF133-D1DE-B1AB-5278-AB575E71386B}"/>
              </a:ext>
            </a:extLst>
          </p:cNvPr>
          <p:cNvCxnSpPr>
            <a:cxnSpLocks/>
          </p:cNvCxnSpPr>
          <p:nvPr/>
        </p:nvCxnSpPr>
        <p:spPr>
          <a:xfrm>
            <a:off x="5549208" y="3716346"/>
            <a:ext cx="792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576;p42">
            <a:extLst>
              <a:ext uri="{FF2B5EF4-FFF2-40B4-BE49-F238E27FC236}">
                <a16:creationId xmlns:a16="http://schemas.microsoft.com/office/drawing/2014/main" id="{B8B65275-6CE1-DD88-5020-459525FFAC94}"/>
              </a:ext>
            </a:extLst>
          </p:cNvPr>
          <p:cNvSpPr txBox="1"/>
          <p:nvPr/>
        </p:nvSpPr>
        <p:spPr>
          <a:xfrm>
            <a:off x="5621989" y="3514042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 err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Bimest</a:t>
            </a:r>
            <a:r>
              <a:rPr lang="pt-BR" sz="900" b="1">
                <a:solidFill>
                  <a:schemeClr val="dk2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lang="pt-BR" sz="900">
              <a:solidFill>
                <a:schemeClr val="dk2"/>
              </a:solidFill>
              <a:latin typeface="Raleway"/>
            </a:endParaRPr>
          </a:p>
        </p:txBody>
      </p:sp>
      <p:cxnSp>
        <p:nvCxnSpPr>
          <p:cNvPr id="309" name="Conector: Angulado 308">
            <a:extLst>
              <a:ext uri="{FF2B5EF4-FFF2-40B4-BE49-F238E27FC236}">
                <a16:creationId xmlns:a16="http://schemas.microsoft.com/office/drawing/2014/main" id="{133083F0-257C-A8EE-3576-4D70BBDACDED}"/>
              </a:ext>
            </a:extLst>
          </p:cNvPr>
          <p:cNvCxnSpPr/>
          <p:nvPr/>
        </p:nvCxnSpPr>
        <p:spPr>
          <a:xfrm flipV="1">
            <a:off x="5624641" y="3951846"/>
            <a:ext cx="659542" cy="87732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0" name="Google Shape;576;p42">
            <a:extLst>
              <a:ext uri="{FF2B5EF4-FFF2-40B4-BE49-F238E27FC236}">
                <a16:creationId xmlns:a16="http://schemas.microsoft.com/office/drawing/2014/main" id="{BDF7CBF4-EAFB-FD92-EB72-F8B71DF4617C}"/>
              </a:ext>
            </a:extLst>
          </p:cNvPr>
          <p:cNvSpPr txBox="1"/>
          <p:nvPr/>
        </p:nvSpPr>
        <p:spPr>
          <a:xfrm>
            <a:off x="5444361" y="4247724"/>
            <a:ext cx="664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00FF"/>
                </a:solidFill>
                <a:latin typeface="Raleway"/>
                <a:ea typeface="Roboto"/>
                <a:cs typeface="Roboto"/>
                <a:sym typeface="Roboto"/>
              </a:rPr>
              <a:t>Anual</a:t>
            </a:r>
            <a:r>
              <a:rPr lang="pt-BR" sz="900" b="1">
                <a:solidFill>
                  <a:schemeClr val="dk2"/>
                </a:solidFill>
                <a:latin typeface="Raleway"/>
                <a:ea typeface="Roboto"/>
                <a:cs typeface="Roboto"/>
                <a:sym typeface="Roboto"/>
              </a:rPr>
              <a:t>.</a:t>
            </a:r>
            <a:endParaRPr lang="pt-BR" sz="900">
              <a:solidFill>
                <a:schemeClr val="dk2"/>
              </a:solidFill>
              <a:latin typeface="Raleway"/>
            </a:endParaRPr>
          </a:p>
        </p:txBody>
      </p:sp>
      <p:sp>
        <p:nvSpPr>
          <p:cNvPr id="311" name="Google Shape;519;p42">
            <a:extLst>
              <a:ext uri="{FF2B5EF4-FFF2-40B4-BE49-F238E27FC236}">
                <a16:creationId xmlns:a16="http://schemas.microsoft.com/office/drawing/2014/main" id="{F532031B-295A-DF8D-25C5-2B98A862E63E}"/>
              </a:ext>
            </a:extLst>
          </p:cNvPr>
          <p:cNvSpPr/>
          <p:nvPr/>
        </p:nvSpPr>
        <p:spPr>
          <a:xfrm>
            <a:off x="7649167" y="1362706"/>
            <a:ext cx="1287000" cy="1178400"/>
          </a:xfrm>
          <a:prstGeom prst="rect">
            <a:avLst/>
          </a:prstGeom>
          <a:noFill/>
          <a:ln w="9525" cap="flat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MEC apresenta a síntese do monitoramento para o Comitê Executivo em sua reunião bimestral </a:t>
            </a:r>
            <a:endParaRPr lang="pt-BR" sz="900">
              <a:latin typeface="Raleway"/>
              <a:ea typeface="Comfortaa"/>
              <a:cs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772315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3"/>
          <p:cNvSpPr txBox="1"/>
          <p:nvPr/>
        </p:nvSpPr>
        <p:spPr>
          <a:xfrm>
            <a:off x="436179" y="915643"/>
            <a:ext cx="82749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100" b="1">
                <a:solidFill>
                  <a:schemeClr val="dk1"/>
                </a:solidFill>
                <a:latin typeface="Raleway"/>
                <a:ea typeface="Comfortaa"/>
                <a:cs typeface="Comfortaa"/>
                <a:sym typeface="Comfortaa"/>
              </a:rPr>
              <a:t>Existem dois caminhos possíveis para a entrega isso:</a:t>
            </a:r>
            <a:endParaRPr sz="1100" b="1">
              <a:solidFill>
                <a:schemeClr val="dk1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92" name="Google Shape;592;p43"/>
          <p:cNvSpPr txBox="1"/>
          <p:nvPr/>
        </p:nvSpPr>
        <p:spPr>
          <a:xfrm>
            <a:off x="451636" y="453575"/>
            <a:ext cx="72639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>
              <a:buClr>
                <a:srgbClr val="FF5556"/>
              </a:buClr>
              <a:buSzPts val="4400"/>
            </a:pPr>
            <a:r>
              <a:rPr lang="pt-BR" sz="1800" b="1">
                <a:solidFill>
                  <a:srgbClr val="0000FF"/>
                </a:solidFill>
                <a:latin typeface="Raleway Black"/>
              </a:rPr>
              <a:t>Monitoramento das políticas públicas</a:t>
            </a:r>
          </a:p>
        </p:txBody>
      </p:sp>
      <p:sp>
        <p:nvSpPr>
          <p:cNvPr id="593" name="Google Shape;593;p43"/>
          <p:cNvSpPr txBox="1"/>
          <p:nvPr/>
        </p:nvSpPr>
        <p:spPr>
          <a:xfrm>
            <a:off x="1302879" y="1409938"/>
            <a:ext cx="3524400" cy="35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Opção 1:</a:t>
            </a:r>
            <a:endParaRPr lang="pt-BR" sz="1100" b="1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Preenchimento direto no Relatório da Política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94" name="Google Shape;594;p43"/>
          <p:cNvSpPr txBox="1"/>
          <p:nvPr/>
        </p:nvSpPr>
        <p:spPr>
          <a:xfrm>
            <a:off x="5029430" y="1409938"/>
            <a:ext cx="3524400" cy="35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Opção 2:</a:t>
            </a:r>
            <a:endParaRPr lang="pt-BR" sz="1100" b="1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600"/>
              </a:buClr>
              <a:buSzPts val="2300"/>
              <a:buFont typeface="Arial"/>
              <a:buNone/>
            </a:pPr>
            <a:r>
              <a:rPr lang="pt-BR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Envio da base de dados da política no formato pré-estabelecido</a:t>
            </a:r>
            <a:endParaRPr sz="900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95" name="Google Shape;595;p43"/>
          <p:cNvSpPr txBox="1"/>
          <p:nvPr/>
        </p:nvSpPr>
        <p:spPr>
          <a:xfrm>
            <a:off x="1302879" y="1783529"/>
            <a:ext cx="3524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Instrumento para preenchimento pelo agente executor escola a escola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6" name="Google Shape;596;p43"/>
          <p:cNvSpPr txBox="1"/>
          <p:nvPr/>
        </p:nvSpPr>
        <p:spPr>
          <a:xfrm>
            <a:off x="5029430" y="1783529"/>
            <a:ext cx="3524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Instruções sobre como deve ser a base de dados extraída e quais informações deve conter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7" name="Google Shape;597;p43"/>
          <p:cNvSpPr txBox="1"/>
          <p:nvPr/>
        </p:nvSpPr>
        <p:spPr>
          <a:xfrm>
            <a:off x="1302879" y="2265938"/>
            <a:ext cx="3524400" cy="6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/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Preenchimento do instrumento .</a:t>
            </a:r>
            <a:r>
              <a:rPr lang="pt-BR" sz="900" b="1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xlsx</a:t>
            </a:r>
            <a:endParaRPr sz="900" b="1" err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Envio por e-mail para o MEC</a:t>
            </a:r>
          </a:p>
        </p:txBody>
      </p:sp>
      <p:sp>
        <p:nvSpPr>
          <p:cNvPr id="598" name="Google Shape;598;p43"/>
          <p:cNvSpPr txBox="1"/>
          <p:nvPr/>
        </p:nvSpPr>
        <p:spPr>
          <a:xfrm>
            <a:off x="5029429" y="2265938"/>
            <a:ext cx="3524400" cy="6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Envio de arquivo .</a:t>
            </a:r>
            <a:r>
              <a:rPr lang="pt-BR" sz="900" b="1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csv</a:t>
            </a: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ou .</a:t>
            </a:r>
            <a:r>
              <a:rPr lang="pt-BR" sz="900" b="1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xlsx</a:t>
            </a:r>
            <a:endParaRPr sz="900" b="1" err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900">
                <a:solidFill>
                  <a:schemeClr val="dk1"/>
                </a:solidFill>
                <a:latin typeface="Raleway"/>
                <a:sym typeface="Raleway"/>
              </a:rPr>
              <a:t>Envio por e-mail para o MEC</a:t>
            </a:r>
            <a:endParaRPr sz="9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599" name="Google Shape;599;p43"/>
          <p:cNvSpPr txBox="1"/>
          <p:nvPr/>
        </p:nvSpPr>
        <p:spPr>
          <a:xfrm>
            <a:off x="1302879" y="3008413"/>
            <a:ext cx="3524400" cy="134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cada 1º dia útil do bimestre, o Agente Executor*: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79400">
              <a:lnSpc>
                <a:spcPct val="115000"/>
              </a:lnSpc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Preencher ou atualizar as informações de identificação do lote e das escolas (por código INEP) no instrumento de monitoramento.</a:t>
            </a:r>
            <a:endParaRPr sz="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279400">
              <a:lnSpc>
                <a:spcPct val="115000"/>
              </a:lnSpc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Preencher ou atualizar o Relatório da  vistoria (se houver)</a:t>
            </a:r>
            <a:endParaRPr sz="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Preencher ou atualizar os dados de monitoramento da </a:t>
            </a:r>
            <a:r>
              <a:rPr lang="pt-BR" sz="800" dirty="0">
                <a:solidFill>
                  <a:schemeClr val="dk1"/>
                </a:solidFill>
                <a:latin typeface="Raleway"/>
                <a:sym typeface="Raleway"/>
              </a:rPr>
              <a:t>execução da política</a:t>
            </a:r>
            <a:endParaRPr sz="800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457200" indent="-279400">
              <a:lnSpc>
                <a:spcPct val="114999"/>
              </a:lnSpc>
              <a:buSzPts val="800"/>
              <a:buAutoNum type="arabicPeriod"/>
            </a:pPr>
            <a:r>
              <a:rPr lang="pt-BR" sz="800" dirty="0">
                <a:solidFill>
                  <a:schemeClr val="dk1"/>
                </a:solidFill>
                <a:latin typeface="Raleway"/>
              </a:rPr>
              <a:t>Enviar arquivo atualizado por e-mail para </a:t>
            </a:r>
            <a:r>
              <a:rPr lang="pt-BR" sz="800" dirty="0">
                <a:solidFill>
                  <a:schemeClr val="dk1"/>
                </a:solidFill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comite.enec@mec.gov.br</a:t>
            </a:r>
            <a:endParaRPr lang="pt-BR" sz="800" dirty="0">
              <a:solidFill>
                <a:schemeClr val="dk1"/>
              </a:solidFill>
              <a:latin typeface="Raleway"/>
            </a:endParaRPr>
          </a:p>
          <a:p>
            <a:pPr>
              <a:lnSpc>
                <a:spcPct val="115000"/>
              </a:lnSpc>
            </a:pPr>
            <a:endParaRPr lang="pt-BR" sz="8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600" name="Google Shape;600;p43"/>
          <p:cNvSpPr txBox="1"/>
          <p:nvPr/>
        </p:nvSpPr>
        <p:spPr>
          <a:xfrm>
            <a:off x="5029429" y="3008413"/>
            <a:ext cx="3524400" cy="134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cada 1º dia útil do bimestre, o Agente Executor:</a:t>
            </a:r>
            <a:endParaRPr sz="8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Realizar extração dos dados internos conforme dados e formato solicitado pelo Comitê</a:t>
            </a:r>
            <a:endParaRPr sz="8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aleway"/>
              <a:buAutoNum type="arabicPeriod"/>
            </a:pPr>
            <a:r>
              <a:rPr lang="pt-BR" sz="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Enviar arquivo atualizado por e-mail para comite.enec@mec.gov.br</a:t>
            </a:r>
            <a:endParaRPr lang="pt-BR" sz="800" dirty="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57200" lvl="0" indent="-2794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AutoNum type="arabicPeriod"/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57200" indent="-279400">
              <a:lnSpc>
                <a:spcPct val="114999"/>
              </a:lnSpc>
              <a:buClr>
                <a:schemeClr val="dk1"/>
              </a:buClr>
              <a:buSzPts val="800"/>
              <a:buAutoNum type="arabicPeriod"/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57200" indent="-279400">
              <a:lnSpc>
                <a:spcPct val="114999"/>
              </a:lnSpc>
              <a:buClr>
                <a:schemeClr val="dk1"/>
              </a:buClr>
              <a:buSzPts val="800"/>
              <a:buAutoNum type="arabicPeriod"/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lang="pt-BR"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601" name="Google Shape;601;p43"/>
          <p:cNvSpPr txBox="1"/>
          <p:nvPr/>
        </p:nvSpPr>
        <p:spPr>
          <a:xfrm>
            <a:off x="436179" y="2368923"/>
            <a:ext cx="8667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Forma de envio</a:t>
            </a:r>
            <a:endParaRPr sz="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2" name="Google Shape;602;p43"/>
          <p:cNvSpPr txBox="1"/>
          <p:nvPr/>
        </p:nvSpPr>
        <p:spPr>
          <a:xfrm>
            <a:off x="436179" y="3451336"/>
            <a:ext cx="866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Passo a passo</a:t>
            </a:r>
            <a:endParaRPr sz="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15C41E00-B48C-8FA2-A44D-5D02C80BB7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833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A05E2D3E-93C3-58C8-E97B-1348804C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3">
            <a:extLst>
              <a:ext uri="{FF2B5EF4-FFF2-40B4-BE49-F238E27FC236}">
                <a16:creationId xmlns:a16="http://schemas.microsoft.com/office/drawing/2014/main" id="{D2B94AC9-6C64-F2F7-3A2E-22A61A411AC9}"/>
              </a:ext>
            </a:extLst>
          </p:cNvPr>
          <p:cNvSpPr txBox="1"/>
          <p:nvPr/>
        </p:nvSpPr>
        <p:spPr>
          <a:xfrm>
            <a:off x="451636" y="453575"/>
            <a:ext cx="72639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>
              <a:buClr>
                <a:srgbClr val="FF5556"/>
              </a:buClr>
              <a:buSzPts val="4400"/>
            </a:pPr>
            <a:r>
              <a:rPr lang="pt-BR" sz="1800" b="1">
                <a:solidFill>
                  <a:srgbClr val="0000FF"/>
                </a:solidFill>
                <a:latin typeface="Raleway Black"/>
              </a:rPr>
              <a:t>Quadro-síntese</a:t>
            </a:r>
          </a:p>
        </p:txBody>
      </p:sp>
      <p:sp>
        <p:nvSpPr>
          <p:cNvPr id="597" name="Google Shape;597;p43">
            <a:extLst>
              <a:ext uri="{FF2B5EF4-FFF2-40B4-BE49-F238E27FC236}">
                <a16:creationId xmlns:a16="http://schemas.microsoft.com/office/drawing/2014/main" id="{B228252B-C9A2-7DEB-028D-D7262DE8FF9F}"/>
              </a:ext>
            </a:extLst>
          </p:cNvPr>
          <p:cNvSpPr txBox="1"/>
          <p:nvPr/>
        </p:nvSpPr>
        <p:spPr>
          <a:xfrm>
            <a:off x="3156392" y="1200168"/>
            <a:ext cx="3524400" cy="6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sym typeface="Raleway"/>
              </a:rPr>
              <a:t>Bimestral</a:t>
            </a:r>
            <a:endParaRPr lang="pt-BR" sz="2000">
              <a:solidFill>
                <a:schemeClr val="dk1"/>
              </a:solidFill>
            </a:endParaRPr>
          </a:p>
        </p:txBody>
      </p:sp>
      <p:sp>
        <p:nvSpPr>
          <p:cNvPr id="599" name="Google Shape;599;p43">
            <a:extLst>
              <a:ext uri="{FF2B5EF4-FFF2-40B4-BE49-F238E27FC236}">
                <a16:creationId xmlns:a16="http://schemas.microsoft.com/office/drawing/2014/main" id="{ECCFC96D-256E-5996-D3A8-6B8F1D56BD04}"/>
              </a:ext>
            </a:extLst>
          </p:cNvPr>
          <p:cNvSpPr txBox="1"/>
          <p:nvPr/>
        </p:nvSpPr>
        <p:spPr>
          <a:xfrm>
            <a:off x="3148668" y="2050765"/>
            <a:ext cx="3532123" cy="10440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pt-BR" sz="1050" b="1">
                <a:solidFill>
                  <a:schemeClr val="dk1"/>
                </a:solidFill>
                <a:latin typeface="Raleway"/>
                <a:sym typeface="Raleway"/>
              </a:rPr>
              <a:t>MEC </a:t>
            </a:r>
            <a:endParaRPr lang="pt-BR" sz="2000">
              <a:solidFill>
                <a:schemeClr val="dk1"/>
              </a:solidFill>
            </a:endParaRPr>
          </a:p>
          <a:p>
            <a:pPr algn="ctr">
              <a:lnSpc>
                <a:spcPct val="114999"/>
              </a:lnSpc>
            </a:pPr>
            <a:r>
              <a:rPr lang="pt-BR" sz="1050" b="1">
                <a:solidFill>
                  <a:schemeClr val="dk1"/>
                </a:solidFill>
                <a:latin typeface="Raleway"/>
                <a:sym typeface="Raleway"/>
              </a:rPr>
              <a:t>Governos estaduais </a:t>
            </a:r>
            <a:endParaRPr lang="pt-BR" sz="2000">
              <a:solidFill>
                <a:schemeClr val="dk1"/>
              </a:solidFill>
            </a:endParaRPr>
          </a:p>
          <a:p>
            <a:pPr algn="ctr">
              <a:lnSpc>
                <a:spcPct val="114999"/>
              </a:lnSpc>
            </a:pPr>
            <a:r>
              <a:rPr lang="pt-BR" sz="1050" b="1">
                <a:solidFill>
                  <a:schemeClr val="dk1"/>
                </a:solidFill>
                <a:latin typeface="Raleway"/>
              </a:rPr>
              <a:t>MME</a:t>
            </a:r>
          </a:p>
          <a:p>
            <a:pPr algn="ctr">
              <a:lnSpc>
                <a:spcPct val="114999"/>
              </a:lnSpc>
            </a:pPr>
            <a:r>
              <a:rPr lang="pt-BR" sz="1050" b="1">
                <a:solidFill>
                  <a:schemeClr val="dk1"/>
                </a:solidFill>
                <a:latin typeface="Raleway"/>
              </a:rPr>
              <a:t>Anatel </a:t>
            </a:r>
          </a:p>
          <a:p>
            <a:pPr algn="ctr">
              <a:lnSpc>
                <a:spcPct val="114999"/>
              </a:lnSpc>
            </a:pPr>
            <a:r>
              <a:rPr lang="pt-BR" sz="1050" b="1" err="1">
                <a:solidFill>
                  <a:schemeClr val="dk1"/>
                </a:solidFill>
                <a:latin typeface="Raleway"/>
              </a:rPr>
              <a:t>MCom</a:t>
            </a:r>
          </a:p>
        </p:txBody>
      </p:sp>
      <p:sp>
        <p:nvSpPr>
          <p:cNvPr id="601" name="Google Shape;601;p43">
            <a:extLst>
              <a:ext uri="{FF2B5EF4-FFF2-40B4-BE49-F238E27FC236}">
                <a16:creationId xmlns:a16="http://schemas.microsoft.com/office/drawing/2014/main" id="{B2FE2450-E3CA-9404-49F5-BE298B9AD9A0}"/>
              </a:ext>
            </a:extLst>
          </p:cNvPr>
          <p:cNvSpPr txBox="1"/>
          <p:nvPr/>
        </p:nvSpPr>
        <p:spPr>
          <a:xfrm>
            <a:off x="1934437" y="1287708"/>
            <a:ext cx="1214233" cy="43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Periodicidade</a:t>
            </a:r>
            <a:endParaRPr lang="pt-BR" sz="1100" b="1" err="1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602" name="Google Shape;602;p43">
            <a:extLst>
              <a:ext uri="{FF2B5EF4-FFF2-40B4-BE49-F238E27FC236}">
                <a16:creationId xmlns:a16="http://schemas.microsoft.com/office/drawing/2014/main" id="{FCE64F24-36CF-5FD8-8D95-FED4EBC60933}"/>
              </a:ext>
            </a:extLst>
          </p:cNvPr>
          <p:cNvSpPr txBox="1"/>
          <p:nvPr/>
        </p:nvSpPr>
        <p:spPr>
          <a:xfrm>
            <a:off x="1864929" y="2385566"/>
            <a:ext cx="1276019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Responsáveis</a:t>
            </a:r>
          </a:p>
        </p:txBody>
      </p:sp>
      <p:sp>
        <p:nvSpPr>
          <p:cNvPr id="2" name="Google Shape;599;p43">
            <a:extLst>
              <a:ext uri="{FF2B5EF4-FFF2-40B4-BE49-F238E27FC236}">
                <a16:creationId xmlns:a16="http://schemas.microsoft.com/office/drawing/2014/main" id="{F6720D21-765E-4616-4FB3-2932FD8853FD}"/>
              </a:ext>
            </a:extLst>
          </p:cNvPr>
          <p:cNvSpPr txBox="1"/>
          <p:nvPr/>
        </p:nvSpPr>
        <p:spPr>
          <a:xfrm>
            <a:off x="3156392" y="3425453"/>
            <a:ext cx="3524400" cy="9976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algn="ctr">
              <a:lnSpc>
                <a:spcPct val="114999"/>
              </a:lnSpc>
            </a:pPr>
            <a:r>
              <a:rPr lang="pt-BR" sz="1050" b="1">
                <a:solidFill>
                  <a:schemeClr val="dk1"/>
                </a:solidFill>
                <a:latin typeface="Raleway"/>
                <a:sym typeface="Raleway"/>
              </a:rPr>
              <a:t>Envio do relatório de monitoramento das políticas públicas </a:t>
            </a:r>
            <a:r>
              <a:rPr lang="pt-BR" sz="1050" b="1">
                <a:solidFill>
                  <a:schemeClr val="tx1"/>
                </a:solidFill>
                <a:latin typeface="Raleway"/>
                <a:sym typeface="Raleway"/>
              </a:rPr>
              <a:t>até</a:t>
            </a:r>
            <a:r>
              <a:rPr lang="pt-BR" sz="1050" b="1">
                <a:solidFill>
                  <a:schemeClr val="tx1"/>
                </a:solidFill>
                <a:highlight>
                  <a:srgbClr val="60E160"/>
                </a:highlight>
                <a:latin typeface="Raleway"/>
                <a:sym typeface="Raleway"/>
              </a:rPr>
              <a:t> 01 de março de 2024. </a:t>
            </a:r>
            <a:endParaRPr lang="pt-BR" sz="2000">
              <a:solidFill>
                <a:schemeClr val="tx1"/>
              </a:solidFill>
              <a:highlight>
                <a:srgbClr val="60E160"/>
              </a:highlight>
            </a:endParaRPr>
          </a:p>
          <a:p>
            <a:pPr algn="ctr">
              <a:lnSpc>
                <a:spcPct val="114999"/>
              </a:lnSpc>
            </a:pPr>
            <a:endParaRPr lang="pt-BR" sz="1050" b="1">
              <a:solidFill>
                <a:schemeClr val="dk1"/>
              </a:solidFill>
              <a:latin typeface="Raleway"/>
            </a:endParaRPr>
          </a:p>
        </p:txBody>
      </p:sp>
      <p:sp>
        <p:nvSpPr>
          <p:cNvPr id="3" name="Google Shape;602;p43">
            <a:extLst>
              <a:ext uri="{FF2B5EF4-FFF2-40B4-BE49-F238E27FC236}">
                <a16:creationId xmlns:a16="http://schemas.microsoft.com/office/drawing/2014/main" id="{3190E79A-8419-1EFF-CB28-9C1AAFD6FCFA}"/>
              </a:ext>
            </a:extLst>
          </p:cNvPr>
          <p:cNvSpPr txBox="1"/>
          <p:nvPr/>
        </p:nvSpPr>
        <p:spPr>
          <a:xfrm>
            <a:off x="1834037" y="3690748"/>
            <a:ext cx="1353247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Próximo passo</a:t>
            </a:r>
          </a:p>
        </p:txBody>
      </p:sp>
      <p:pic>
        <p:nvPicPr>
          <p:cNvPr id="5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E7387532-B490-A30E-FF3A-50596E3404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4;p2">
            <a:extLst>
              <a:ext uri="{FF2B5EF4-FFF2-40B4-BE49-F238E27FC236}">
                <a16:creationId xmlns:a16="http://schemas.microsoft.com/office/drawing/2014/main" id="{F36D9728-9DEA-EB4D-DF0E-14953D1FF7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258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F1CD5AD9-4FB3-9545-2144-BC52F34E93A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627940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dirty="0">
                <a:solidFill>
                  <a:srgbClr val="0000FF"/>
                </a:solidFill>
                <a:latin typeface="Raleway Black"/>
              </a:rPr>
              <a:t>Escopo das políticas de conectividade em escolas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475498" y="1071120"/>
            <a:ext cx="7720669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pt-BR" sz="1600" dirty="0">
                <a:latin typeface="Raleway"/>
              </a:rPr>
              <a:t>Nossa proposta apresenta uma sugestão de organização das </a:t>
            </a:r>
            <a:r>
              <a:rPr lang="pt-BR" sz="1600" b="1" dirty="0">
                <a:latin typeface="Raleway"/>
              </a:rPr>
              <a:t>principais </a:t>
            </a:r>
            <a:r>
              <a:rPr lang="pt-BR" sz="1600" dirty="0">
                <a:latin typeface="Raleway"/>
              </a:rPr>
              <a:t>políticas de conectividade em escolas por </a:t>
            </a:r>
            <a:r>
              <a:rPr lang="pt-BR" sz="1600" b="1" dirty="0">
                <a:latin typeface="Raleway"/>
              </a:rPr>
              <a:t>desafio de conectividade a ser endereçado</a:t>
            </a:r>
            <a:r>
              <a:rPr lang="pt-BR" sz="1600" dirty="0">
                <a:latin typeface="Raleway"/>
              </a:rPr>
              <a:t> e </a:t>
            </a:r>
            <a:r>
              <a:rPr lang="pt-BR" sz="1600" b="1" dirty="0">
                <a:latin typeface="Raleway"/>
              </a:rPr>
              <a:t>público-alvo</a:t>
            </a:r>
            <a:r>
              <a:rPr lang="pt-BR" sz="1600" dirty="0">
                <a:latin typeface="Raleway"/>
              </a:rPr>
              <a:t>. </a:t>
            </a:r>
            <a:endParaRPr lang="pt-BR" dirty="0"/>
          </a:p>
          <a:p>
            <a:endParaRPr lang="pt-BR" sz="1600" dirty="0">
              <a:latin typeface="Raleway"/>
            </a:endParaRPr>
          </a:p>
          <a:p>
            <a:pPr marL="285750" indent="-285750">
              <a:buChar char="•"/>
            </a:pPr>
            <a:r>
              <a:rPr lang="pt-BR" sz="1600" dirty="0">
                <a:latin typeface="Raleway"/>
              </a:rPr>
              <a:t>Isso busca </a:t>
            </a:r>
            <a:r>
              <a:rPr lang="pt-BR" sz="1600" b="1" dirty="0">
                <a:latin typeface="Raleway"/>
              </a:rPr>
              <a:t>facilitar o planejamento</a:t>
            </a:r>
            <a:r>
              <a:rPr lang="pt-BR" sz="1600" dirty="0">
                <a:latin typeface="Raleway"/>
              </a:rPr>
              <a:t> de frentes simultâneas e reduzir ineficiências e sobreposições de recursos para endereçamento de desafios iguais.</a:t>
            </a:r>
          </a:p>
          <a:p>
            <a:pPr marL="285750" indent="-285750">
              <a:buChar char="•"/>
            </a:pPr>
            <a:endParaRPr lang="pt-BR" sz="1600" dirty="0">
              <a:latin typeface="Raleway"/>
            </a:endParaRPr>
          </a:p>
          <a:p>
            <a:pPr marL="285750" indent="-285750">
              <a:buChar char="•"/>
            </a:pPr>
            <a:r>
              <a:rPr lang="pt-BR" sz="1600" b="1" dirty="0">
                <a:latin typeface="Raleway"/>
              </a:rPr>
              <a:t>Alterações de rota</a:t>
            </a:r>
            <a:r>
              <a:rPr lang="pt-BR" sz="1600" dirty="0">
                <a:latin typeface="Raleway"/>
              </a:rPr>
              <a:t>, quando necessárias, sempre poderão ser feitas para </a:t>
            </a:r>
            <a:r>
              <a:rPr lang="pt-BR" sz="1600" b="1" dirty="0">
                <a:latin typeface="Raleway"/>
              </a:rPr>
              <a:t>garantir o atingimento da meta de universalização </a:t>
            </a:r>
            <a:r>
              <a:rPr lang="pt-BR" sz="1600" dirty="0">
                <a:latin typeface="Raleway"/>
              </a:rPr>
              <a:t>da conectividade para fins pedagógicos. </a:t>
            </a:r>
            <a:endParaRPr lang="pt-BR"/>
          </a:p>
          <a:p>
            <a:pPr marL="285750" indent="-285750">
              <a:buChar char="•"/>
            </a:pPr>
            <a:endParaRPr lang="pt-BR" sz="1600" b="1" dirty="0">
              <a:latin typeface="Raleway"/>
            </a:endParaRPr>
          </a:p>
          <a:p>
            <a:pPr marL="285750" indent="-285750">
              <a:buChar char="•"/>
            </a:pPr>
            <a:endParaRPr lang="pt-BR" sz="1600" b="1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024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77497" y="254538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Escolas estaduais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grpSp>
        <p:nvGrpSpPr>
          <p:cNvPr id="42" name="Google Shape;210;p36">
            <a:extLst>
              <a:ext uri="{FF2B5EF4-FFF2-40B4-BE49-F238E27FC236}">
                <a16:creationId xmlns:a16="http://schemas.microsoft.com/office/drawing/2014/main" id="{C2B2C5FB-67D3-64DF-BBCF-4A44BAC9A698}"/>
              </a:ext>
            </a:extLst>
          </p:cNvPr>
          <p:cNvGrpSpPr/>
          <p:nvPr/>
        </p:nvGrpSpPr>
        <p:grpSpPr>
          <a:xfrm>
            <a:off x="596390" y="1075770"/>
            <a:ext cx="7951209" cy="3166679"/>
            <a:chOff x="596390" y="1600925"/>
            <a:chExt cx="7951209" cy="3166678"/>
          </a:xfrm>
        </p:grpSpPr>
        <p:cxnSp>
          <p:nvCxnSpPr>
            <p:cNvPr id="5" name="Google Shape;211;p36">
              <a:extLst>
                <a:ext uri="{FF2B5EF4-FFF2-40B4-BE49-F238E27FC236}">
                  <a16:creationId xmlns:a16="http://schemas.microsoft.com/office/drawing/2014/main" id="{119E29D1-DB93-56D9-8427-9E8A69737D54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6" name="Google Shape;215;p36">
              <a:extLst>
                <a:ext uri="{FF2B5EF4-FFF2-40B4-BE49-F238E27FC236}">
                  <a16:creationId xmlns:a16="http://schemas.microsoft.com/office/drawing/2014/main" id="{E9545638-D70A-151B-B30A-AFC93B928CEF}"/>
                </a:ext>
              </a:extLst>
            </p:cNvPr>
            <p:cNvSpPr txBox="1"/>
            <p:nvPr/>
          </p:nvSpPr>
          <p:spPr>
            <a:xfrm>
              <a:off x="3381317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Escolas SEM acesso à fibra ótica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" name="Google Shape;216;p36">
              <a:extLst>
                <a:ext uri="{FF2B5EF4-FFF2-40B4-BE49-F238E27FC236}">
                  <a16:creationId xmlns:a16="http://schemas.microsoft.com/office/drawing/2014/main" id="{25E1FDFC-4B41-8242-AF3A-786D674DBC83}"/>
                </a:ext>
              </a:extLst>
            </p:cNvPr>
            <p:cNvSpPr txBox="1"/>
            <p:nvPr/>
          </p:nvSpPr>
          <p:spPr>
            <a:xfrm>
              <a:off x="5900099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Escolas COM acesso à fibra ótica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A86AEDBB-6AB5-6A7A-A1B5-968B2D179D23}"/>
                </a:ext>
              </a:extLst>
            </p:cNvPr>
            <p:cNvCxnSpPr/>
            <p:nvPr/>
          </p:nvCxnSpPr>
          <p:spPr>
            <a:xfrm>
              <a:off x="1119077" y="2557750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EF6549A6-03E7-E215-F868-891C7E77A798}"/>
                </a:ext>
              </a:extLst>
            </p:cNvPr>
            <p:cNvCxnSpPr/>
            <p:nvPr/>
          </p:nvCxnSpPr>
          <p:spPr>
            <a:xfrm>
              <a:off x="1119077" y="3099435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99C88632-4B9F-5035-DB7A-3758C527CC43}"/>
                </a:ext>
              </a:extLst>
            </p:cNvPr>
            <p:cNvCxnSpPr/>
            <p:nvPr/>
          </p:nvCxnSpPr>
          <p:spPr>
            <a:xfrm>
              <a:off x="1119077" y="3668982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88656ACC-0C32-D9D3-DBE3-264CA68C93DA}"/>
                </a:ext>
              </a:extLst>
            </p:cNvPr>
            <p:cNvCxnSpPr/>
            <p:nvPr/>
          </p:nvCxnSpPr>
          <p:spPr>
            <a:xfrm>
              <a:off x="1119077" y="4229667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27DF224F-2DD5-F635-59EB-631B99D1230E}"/>
                </a:ext>
              </a:extLst>
            </p:cNvPr>
            <p:cNvCxnSpPr/>
            <p:nvPr/>
          </p:nvCxnSpPr>
          <p:spPr>
            <a:xfrm>
              <a:off x="596400" y="4767500"/>
              <a:ext cx="7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223;p36">
              <a:extLst>
                <a:ext uri="{FF2B5EF4-FFF2-40B4-BE49-F238E27FC236}">
                  <a16:creationId xmlns:a16="http://schemas.microsoft.com/office/drawing/2014/main" id="{14D25486-304D-2E41-6330-FDBFF4FC02E9}"/>
                </a:ext>
              </a:extLst>
            </p:cNvPr>
            <p:cNvSpPr txBox="1"/>
            <p:nvPr/>
          </p:nvSpPr>
          <p:spPr>
            <a:xfrm>
              <a:off x="6504195" y="322339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PIEC e Lei 14.172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4" name="Google Shape;225;p36">
              <a:extLst>
                <a:ext uri="{FF2B5EF4-FFF2-40B4-BE49-F238E27FC236}">
                  <a16:creationId xmlns:a16="http://schemas.microsoft.com/office/drawing/2014/main" id="{C555EFA5-E5E7-AC34-C639-27703E6178C7}"/>
                </a:ext>
              </a:extLst>
            </p:cNvPr>
            <p:cNvSpPr txBox="1"/>
            <p:nvPr/>
          </p:nvSpPr>
          <p:spPr>
            <a:xfrm>
              <a:off x="3980644" y="2130759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-EACE/ MME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5" name="Google Shape;227;p36">
              <a:extLst>
                <a:ext uri="{FF2B5EF4-FFF2-40B4-BE49-F238E27FC236}">
                  <a16:creationId xmlns:a16="http://schemas.microsoft.com/office/drawing/2014/main" id="{55FF5B06-4DD4-F53C-1749-EA50CB3658CF}"/>
                </a:ext>
              </a:extLst>
            </p:cNvPr>
            <p:cNvSpPr txBox="1"/>
            <p:nvPr/>
          </p:nvSpPr>
          <p:spPr>
            <a:xfrm>
              <a:off x="3791994" y="2674382"/>
              <a:ext cx="188605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-EACE/FUST </a:t>
              </a: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6" name="Google Shape;230;p36">
              <a:extLst>
                <a:ext uri="{FF2B5EF4-FFF2-40B4-BE49-F238E27FC236}">
                  <a16:creationId xmlns:a16="http://schemas.microsoft.com/office/drawing/2014/main" id="{453B911C-E1BA-9D0F-D6B3-54BCED28F8CA}"/>
                </a:ext>
              </a:extLst>
            </p:cNvPr>
            <p:cNvSpPr txBox="1"/>
            <p:nvPr/>
          </p:nvSpPr>
          <p:spPr>
            <a:xfrm>
              <a:off x="6364595" y="2656834"/>
              <a:ext cx="20409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i="1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Já tem acesso adequado</a:t>
              </a:r>
              <a:endParaRPr sz="1000" i="1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7" name="Google Shape;231;p36">
              <a:extLst>
                <a:ext uri="{FF2B5EF4-FFF2-40B4-BE49-F238E27FC236}">
                  <a16:creationId xmlns:a16="http://schemas.microsoft.com/office/drawing/2014/main" id="{EA21E45C-E845-CFE6-6202-79DC4ED76364}"/>
                </a:ext>
              </a:extLst>
            </p:cNvPr>
            <p:cNvSpPr txBox="1"/>
            <p:nvPr/>
          </p:nvSpPr>
          <p:spPr>
            <a:xfrm>
              <a:off x="6504195" y="381183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Lei 14.172 e FUST </a:t>
              </a: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8" name="Google Shape;232;p36">
              <a:extLst>
                <a:ext uri="{FF2B5EF4-FFF2-40B4-BE49-F238E27FC236}">
                  <a16:creationId xmlns:a16="http://schemas.microsoft.com/office/drawing/2014/main" id="{DEBBA516-368B-ED2E-47ED-BBF87C832A21}"/>
                </a:ext>
              </a:extLst>
            </p:cNvPr>
            <p:cNvSpPr txBox="1"/>
            <p:nvPr/>
          </p:nvSpPr>
          <p:spPr>
            <a:xfrm>
              <a:off x="6504195" y="4348543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Lei 14.172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9" name="Google Shape;233;p36">
              <a:extLst>
                <a:ext uri="{FF2B5EF4-FFF2-40B4-BE49-F238E27FC236}">
                  <a16:creationId xmlns:a16="http://schemas.microsoft.com/office/drawing/2014/main" id="{920C96D5-EDCB-5A53-DCB3-B0A2D07B9C88}"/>
                </a:ext>
              </a:extLst>
            </p:cNvPr>
            <p:cNvSpPr txBox="1"/>
            <p:nvPr/>
          </p:nvSpPr>
          <p:spPr>
            <a:xfrm>
              <a:off x="3947741" y="4348543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Lei 14.172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cxnSp>
          <p:nvCxnSpPr>
            <p:cNvPr id="20" name="Google Shape;234;p36">
              <a:extLst>
                <a:ext uri="{FF2B5EF4-FFF2-40B4-BE49-F238E27FC236}">
                  <a16:creationId xmlns:a16="http://schemas.microsoft.com/office/drawing/2014/main" id="{10326A86-A2D5-0EA5-CCBF-E5E70B5C11CA}"/>
                </a:ext>
              </a:extLst>
            </p:cNvPr>
            <p:cNvCxnSpPr/>
            <p:nvPr/>
          </p:nvCxnSpPr>
          <p:spPr>
            <a:xfrm>
              <a:off x="8482071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35;p36">
              <a:extLst>
                <a:ext uri="{FF2B5EF4-FFF2-40B4-BE49-F238E27FC236}">
                  <a16:creationId xmlns:a16="http://schemas.microsoft.com/office/drawing/2014/main" id="{D8898B45-B3B0-6986-A121-F99D7C5DB732}"/>
                </a:ext>
              </a:extLst>
            </p:cNvPr>
            <p:cNvCxnSpPr/>
            <p:nvPr/>
          </p:nvCxnSpPr>
          <p:spPr>
            <a:xfrm>
              <a:off x="1119077" y="2017611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2" name="Google Shape;236;p36">
              <a:extLst>
                <a:ext uri="{FF2B5EF4-FFF2-40B4-BE49-F238E27FC236}">
                  <a16:creationId xmlns:a16="http://schemas.microsoft.com/office/drawing/2014/main" id="{15CDCF18-EE09-3CB0-A783-0599B9276626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Energia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37;p36">
              <a:extLst>
                <a:ext uri="{FF2B5EF4-FFF2-40B4-BE49-F238E27FC236}">
                  <a16:creationId xmlns:a16="http://schemas.microsoft.com/office/drawing/2014/main" id="{68CABDAF-1571-9126-5127-B7F74902C602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38;p36">
              <a:extLst>
                <a:ext uri="{FF2B5EF4-FFF2-40B4-BE49-F238E27FC236}">
                  <a16:creationId xmlns:a16="http://schemas.microsoft.com/office/drawing/2014/main" id="{D2C2EB38-78AD-6D1D-EA39-15C0F9FA8D52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" name="Google Shape;239;p36">
              <a:extLst>
                <a:ext uri="{FF2B5EF4-FFF2-40B4-BE49-F238E27FC236}">
                  <a16:creationId xmlns:a16="http://schemas.microsoft.com/office/drawing/2014/main" id="{AC684BD8-A649-CFDD-C41B-EB0F8A1C617C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Acesso adequado à fibra óptica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" name="Google Shape;240;p36">
              <a:extLst>
                <a:ext uri="{FF2B5EF4-FFF2-40B4-BE49-F238E27FC236}">
                  <a16:creationId xmlns:a16="http://schemas.microsoft.com/office/drawing/2014/main" id="{8BBFC0A1-2E70-1FB9-9275-C52F171EEE18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7" name="Google Shape;241;p36">
              <a:extLst>
                <a:ext uri="{FF2B5EF4-FFF2-40B4-BE49-F238E27FC236}">
                  <a16:creationId xmlns:a16="http://schemas.microsoft.com/office/drawing/2014/main" id="{F80010D3-B00A-4720-6A76-2CDDC5E84143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(wi-fi)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" name="Google Shape;242;p36">
              <a:extLst>
                <a:ext uri="{FF2B5EF4-FFF2-40B4-BE49-F238E27FC236}">
                  <a16:creationId xmlns:a16="http://schemas.microsoft.com/office/drawing/2014/main" id="{F338344C-46CA-11AB-968D-1AA65CE2D9BD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Dispositivos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9" name="Google Shape;244;p36">
              <a:extLst>
                <a:ext uri="{FF2B5EF4-FFF2-40B4-BE49-F238E27FC236}">
                  <a16:creationId xmlns:a16="http://schemas.microsoft.com/office/drawing/2014/main" id="{45A662C9-D33A-E35D-1D3C-DB324C75EFBC}"/>
                </a:ext>
              </a:extLst>
            </p:cNvPr>
            <p:cNvSpPr txBox="1"/>
            <p:nvPr/>
          </p:nvSpPr>
          <p:spPr>
            <a:xfrm>
              <a:off x="6364595" y="2106402"/>
              <a:ext cx="20409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MME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30" name="Google Shape;246;p36">
              <a:extLst>
                <a:ext uri="{FF2B5EF4-FFF2-40B4-BE49-F238E27FC236}">
                  <a16:creationId xmlns:a16="http://schemas.microsoft.com/office/drawing/2014/main" id="{FDDBD0E7-1DDA-3F49-A650-DDB506B65057}"/>
                </a:ext>
              </a:extLst>
            </p:cNvPr>
            <p:cNvSpPr txBox="1"/>
            <p:nvPr/>
          </p:nvSpPr>
          <p:spPr>
            <a:xfrm>
              <a:off x="3586484" y="3183530"/>
              <a:ext cx="2295634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dirty="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 dirty="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-EACE, GESAC, </a:t>
              </a:r>
              <a:r>
                <a:rPr lang="pt-BR" sz="1000" kern="1200" dirty="0">
                  <a:solidFill>
                    <a:srgbClr val="434343"/>
                  </a:solidFill>
                  <a:ea typeface="Raleway Medium"/>
                  <a:sym typeface="Raleway Medium"/>
                </a:rPr>
                <a:t>FUST </a:t>
              </a:r>
              <a:r>
                <a:rPr lang="pt-BR" sz="1000" kern="1200" dirty="0" err="1">
                  <a:solidFill>
                    <a:srgbClr val="434343"/>
                  </a:solidFill>
                  <a:ea typeface="Raleway Medium"/>
                  <a:sym typeface="Raleway Medium"/>
                </a:rPr>
                <a:t>Reemb</a:t>
              </a:r>
              <a:r>
                <a:rPr lang="pt-BR" sz="1000" kern="1200" dirty="0">
                  <a:solidFill>
                    <a:srgbClr val="434343"/>
                  </a:solidFill>
                  <a:ea typeface="Raleway Medium"/>
                  <a:sym typeface="Raleway Medium"/>
                </a:rPr>
                <a:t>., Lei 14.172</a:t>
              </a:r>
              <a:endParaRPr sz="1000" kern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31" name="Google Shape;247;p36">
              <a:extLst>
                <a:ext uri="{FF2B5EF4-FFF2-40B4-BE49-F238E27FC236}">
                  <a16:creationId xmlns:a16="http://schemas.microsoft.com/office/drawing/2014/main" id="{674667C2-9156-1E8B-EB5D-86F5CA8DEA7D}"/>
                </a:ext>
              </a:extLst>
            </p:cNvPr>
            <p:cNvSpPr txBox="1"/>
            <p:nvPr/>
          </p:nvSpPr>
          <p:spPr>
            <a:xfrm>
              <a:off x="3719800" y="3780034"/>
              <a:ext cx="2085798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dirty="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 dirty="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-EACE, Lei 14172 e FUST </a:t>
              </a:r>
              <a:r>
                <a:rPr lang="pt-BR" sz="1000" kern="1200" dirty="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 dirty="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32" name="Google Shape;248;p36">
              <a:extLst>
                <a:ext uri="{FF2B5EF4-FFF2-40B4-BE49-F238E27FC236}">
                  <a16:creationId xmlns:a16="http://schemas.microsoft.com/office/drawing/2014/main" id="{3B01DEBF-9AC1-70ED-A70C-31900427D5C4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" name="Google Shape;249;p36">
              <a:extLst>
                <a:ext uri="{FF2B5EF4-FFF2-40B4-BE49-F238E27FC236}">
                  <a16:creationId xmlns:a16="http://schemas.microsoft.com/office/drawing/2014/main" id="{91C75112-32BE-F441-865E-01834618A37F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" name="Google Shape;250;p36">
              <a:extLst>
                <a:ext uri="{FF2B5EF4-FFF2-40B4-BE49-F238E27FC236}">
                  <a16:creationId xmlns:a16="http://schemas.microsoft.com/office/drawing/2014/main" id="{0D37CC45-8D14-5A25-0543-DBAAB4E57FA8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5" name="Google Shape;251;p36">
              <a:extLst>
                <a:ext uri="{FF2B5EF4-FFF2-40B4-BE49-F238E27FC236}">
                  <a16:creationId xmlns:a16="http://schemas.microsoft.com/office/drawing/2014/main" id="{9871FC9C-4B35-7548-DB14-AF5C66AFCFFC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6" name="Google Shape;252;p36">
              <a:extLst>
                <a:ext uri="{FF2B5EF4-FFF2-40B4-BE49-F238E27FC236}">
                  <a16:creationId xmlns:a16="http://schemas.microsoft.com/office/drawing/2014/main" id="{2A302036-9E35-963C-9F56-67CAD7398CCA}"/>
                </a:ext>
              </a:extLst>
            </p:cNvPr>
            <p:cNvCxnSpPr/>
            <p:nvPr/>
          </p:nvCxnSpPr>
          <p:spPr>
            <a:xfrm>
              <a:off x="596400" y="1600925"/>
              <a:ext cx="7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253;p36">
              <a:extLst>
                <a:ext uri="{FF2B5EF4-FFF2-40B4-BE49-F238E27FC236}">
                  <a16:creationId xmlns:a16="http://schemas.microsoft.com/office/drawing/2014/main" id="{7CA3ED9C-18BF-AA3E-0F3D-C43BB3EFCCC7}"/>
                </a:ext>
              </a:extLst>
            </p:cNvPr>
            <p:cNvCxnSpPr/>
            <p:nvPr/>
          </p:nvCxnSpPr>
          <p:spPr>
            <a:xfrm>
              <a:off x="5961484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254;p36">
              <a:extLst>
                <a:ext uri="{FF2B5EF4-FFF2-40B4-BE49-F238E27FC236}">
                  <a16:creationId xmlns:a16="http://schemas.microsoft.com/office/drawing/2014/main" id="{EFF3AEFC-5694-4A81-D409-01BD7581EF71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55;p36">
              <a:extLst>
                <a:ext uri="{FF2B5EF4-FFF2-40B4-BE49-F238E27FC236}">
                  <a16:creationId xmlns:a16="http://schemas.microsoft.com/office/drawing/2014/main" id="{5D5413AB-D7B4-D096-DFD5-1C5717078377}"/>
                </a:ext>
              </a:extLst>
            </p:cNvPr>
            <p:cNvCxnSpPr/>
            <p:nvPr/>
          </p:nvCxnSpPr>
          <p:spPr>
            <a:xfrm>
              <a:off x="596390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0" name="Google Shape;256;p36">
              <a:extLst>
                <a:ext uri="{FF2B5EF4-FFF2-40B4-BE49-F238E27FC236}">
                  <a16:creationId xmlns:a16="http://schemas.microsoft.com/office/drawing/2014/main" id="{B65DBD49-C9F0-9F1A-FF95-AE85CD695614}"/>
                </a:ext>
              </a:extLst>
            </p:cNvPr>
            <p:cNvSpPr txBox="1"/>
            <p:nvPr/>
          </p:nvSpPr>
          <p:spPr>
            <a:xfrm rot="16200000">
              <a:off x="-462941" y="3051065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ESCOLAS ESTADUAIS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1" name="Google Shape;257;p36">
              <a:extLst>
                <a:ext uri="{FF2B5EF4-FFF2-40B4-BE49-F238E27FC236}">
                  <a16:creationId xmlns:a16="http://schemas.microsoft.com/office/drawing/2014/main" id="{4701478F-57CE-6AFB-B633-A671EE821F62}"/>
                </a:ext>
              </a:extLst>
            </p:cNvPr>
            <p:cNvSpPr/>
            <p:nvPr/>
          </p:nvSpPr>
          <p:spPr>
            <a:xfrm>
              <a:off x="596400" y="1604250"/>
              <a:ext cx="522600" cy="3161100"/>
            </a:xfrm>
            <a:prstGeom prst="rect">
              <a:avLst/>
            </a:prstGeom>
            <a:solidFill>
              <a:srgbClr val="0070C0">
                <a:alpha val="44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8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302D69FE-BD21-48BF-713B-644213DEA6C1}"/>
              </a:ext>
            </a:extLst>
          </p:cNvPr>
          <p:cNvSpPr txBox="1"/>
          <p:nvPr/>
        </p:nvSpPr>
        <p:spPr>
          <a:xfrm>
            <a:off x="283915" y="310448"/>
            <a:ext cx="68778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Escolas</a:t>
            </a:r>
            <a:r>
              <a:rPr lang="pt-BR" sz="2300" kern="12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municipais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grpSp>
        <p:nvGrpSpPr>
          <p:cNvPr id="39" name="Google Shape;210;p36">
            <a:extLst>
              <a:ext uri="{FF2B5EF4-FFF2-40B4-BE49-F238E27FC236}">
                <a16:creationId xmlns:a16="http://schemas.microsoft.com/office/drawing/2014/main" id="{81C073CD-AFC5-0B38-2B0E-03DFE7E7D54C}"/>
              </a:ext>
            </a:extLst>
          </p:cNvPr>
          <p:cNvGrpSpPr/>
          <p:nvPr/>
        </p:nvGrpSpPr>
        <p:grpSpPr>
          <a:xfrm>
            <a:off x="589340" y="1149064"/>
            <a:ext cx="7951209" cy="3166679"/>
            <a:chOff x="596390" y="1600925"/>
            <a:chExt cx="7951209" cy="3166678"/>
          </a:xfrm>
        </p:grpSpPr>
        <p:cxnSp>
          <p:nvCxnSpPr>
            <p:cNvPr id="5" name="Google Shape;211;p36">
              <a:extLst>
                <a:ext uri="{FF2B5EF4-FFF2-40B4-BE49-F238E27FC236}">
                  <a16:creationId xmlns:a16="http://schemas.microsoft.com/office/drawing/2014/main" id="{40B6B731-3265-ED2F-7841-70F108980EDE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6" name="Google Shape;215;p36">
              <a:extLst>
                <a:ext uri="{FF2B5EF4-FFF2-40B4-BE49-F238E27FC236}">
                  <a16:creationId xmlns:a16="http://schemas.microsoft.com/office/drawing/2014/main" id="{77D54521-45AE-FBAE-306D-C0FA382FC052}"/>
                </a:ext>
              </a:extLst>
            </p:cNvPr>
            <p:cNvSpPr txBox="1"/>
            <p:nvPr/>
          </p:nvSpPr>
          <p:spPr>
            <a:xfrm>
              <a:off x="3381317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Escolas SEM acesso à fibra ótica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" name="Google Shape;216;p36">
              <a:extLst>
                <a:ext uri="{FF2B5EF4-FFF2-40B4-BE49-F238E27FC236}">
                  <a16:creationId xmlns:a16="http://schemas.microsoft.com/office/drawing/2014/main" id="{BCC845AE-DAEA-EED8-A5A4-86C17389582A}"/>
                </a:ext>
              </a:extLst>
            </p:cNvPr>
            <p:cNvSpPr txBox="1"/>
            <p:nvPr/>
          </p:nvSpPr>
          <p:spPr>
            <a:xfrm>
              <a:off x="5900099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Escolas COM acesso à fibra ótica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0D303EA0-10EF-D90C-72EB-7717E9864E19}"/>
                </a:ext>
              </a:extLst>
            </p:cNvPr>
            <p:cNvCxnSpPr/>
            <p:nvPr/>
          </p:nvCxnSpPr>
          <p:spPr>
            <a:xfrm>
              <a:off x="1119077" y="2557750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59252207-509E-FC39-65C2-D8FF8CE7A6DB}"/>
                </a:ext>
              </a:extLst>
            </p:cNvPr>
            <p:cNvCxnSpPr/>
            <p:nvPr/>
          </p:nvCxnSpPr>
          <p:spPr>
            <a:xfrm>
              <a:off x="1119077" y="3099435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139C0F0B-3F90-C271-3578-A8BD228F548D}"/>
                </a:ext>
              </a:extLst>
            </p:cNvPr>
            <p:cNvCxnSpPr/>
            <p:nvPr/>
          </p:nvCxnSpPr>
          <p:spPr>
            <a:xfrm>
              <a:off x="1119077" y="3668982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ADFF5408-937C-C064-6437-891BEFCF804F}"/>
                </a:ext>
              </a:extLst>
            </p:cNvPr>
            <p:cNvCxnSpPr/>
            <p:nvPr/>
          </p:nvCxnSpPr>
          <p:spPr>
            <a:xfrm>
              <a:off x="1119077" y="4229667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78A0B6BD-CFB6-7AF9-DE9B-D32C91F64AE6}"/>
                </a:ext>
              </a:extLst>
            </p:cNvPr>
            <p:cNvCxnSpPr/>
            <p:nvPr/>
          </p:nvCxnSpPr>
          <p:spPr>
            <a:xfrm>
              <a:off x="596400" y="4767500"/>
              <a:ext cx="7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223;p36">
              <a:extLst>
                <a:ext uri="{FF2B5EF4-FFF2-40B4-BE49-F238E27FC236}">
                  <a16:creationId xmlns:a16="http://schemas.microsoft.com/office/drawing/2014/main" id="{5E2969E0-DD72-7126-D0D6-0384E8CDECE4}"/>
                </a:ext>
              </a:extLst>
            </p:cNvPr>
            <p:cNvSpPr txBox="1"/>
            <p:nvPr/>
          </p:nvSpPr>
          <p:spPr>
            <a:xfrm>
              <a:off x="6501754" y="3180308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PIEC, FUST NRO e Renúncia 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4" name="Google Shape;225;p36">
              <a:extLst>
                <a:ext uri="{FF2B5EF4-FFF2-40B4-BE49-F238E27FC236}">
                  <a16:creationId xmlns:a16="http://schemas.microsoft.com/office/drawing/2014/main" id="{4F02B85A-90EE-97E5-BBDB-81C76A13ADD0}"/>
                </a:ext>
              </a:extLst>
            </p:cNvPr>
            <p:cNvSpPr txBox="1"/>
            <p:nvPr/>
          </p:nvSpPr>
          <p:spPr>
            <a:xfrm>
              <a:off x="3980644" y="2130759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 EACE/ MME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5" name="Google Shape;227;p36">
              <a:extLst>
                <a:ext uri="{FF2B5EF4-FFF2-40B4-BE49-F238E27FC236}">
                  <a16:creationId xmlns:a16="http://schemas.microsoft.com/office/drawing/2014/main" id="{648C54FD-9D4A-1D55-3D66-3501F5775416}"/>
                </a:ext>
              </a:extLst>
            </p:cNvPr>
            <p:cNvSpPr txBox="1"/>
            <p:nvPr/>
          </p:nvSpPr>
          <p:spPr>
            <a:xfrm>
              <a:off x="3830833" y="2665840"/>
              <a:ext cx="1935987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 EACE e FUST </a:t>
              </a: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6" name="Google Shape;230;p36">
              <a:extLst>
                <a:ext uri="{FF2B5EF4-FFF2-40B4-BE49-F238E27FC236}">
                  <a16:creationId xmlns:a16="http://schemas.microsoft.com/office/drawing/2014/main" id="{3137CCA0-543F-3DF9-956B-BBB90562F88C}"/>
                </a:ext>
              </a:extLst>
            </p:cNvPr>
            <p:cNvSpPr txBox="1"/>
            <p:nvPr/>
          </p:nvSpPr>
          <p:spPr>
            <a:xfrm>
              <a:off x="6364595" y="2656834"/>
              <a:ext cx="20409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i="1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Já tem acesso adequado</a:t>
              </a:r>
              <a:endParaRPr sz="1000" i="1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7" name="Google Shape;231;p36">
              <a:extLst>
                <a:ext uri="{FF2B5EF4-FFF2-40B4-BE49-F238E27FC236}">
                  <a16:creationId xmlns:a16="http://schemas.microsoft.com/office/drawing/2014/main" id="{FAEAD72D-E6FD-48DE-EDD6-BAAFA62E5919}"/>
                </a:ext>
              </a:extLst>
            </p:cNvPr>
            <p:cNvSpPr txBox="1"/>
            <p:nvPr/>
          </p:nvSpPr>
          <p:spPr>
            <a:xfrm>
              <a:off x="6536345" y="3743899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FUST NRO,  Renúncia e </a:t>
              </a: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cxnSp>
          <p:nvCxnSpPr>
            <p:cNvPr id="18" name="Google Shape;234;p36">
              <a:extLst>
                <a:ext uri="{FF2B5EF4-FFF2-40B4-BE49-F238E27FC236}">
                  <a16:creationId xmlns:a16="http://schemas.microsoft.com/office/drawing/2014/main" id="{A6897191-7435-239F-F877-18C0CF086D80}"/>
                </a:ext>
              </a:extLst>
            </p:cNvPr>
            <p:cNvCxnSpPr/>
            <p:nvPr/>
          </p:nvCxnSpPr>
          <p:spPr>
            <a:xfrm>
              <a:off x="8482071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35;p36">
              <a:extLst>
                <a:ext uri="{FF2B5EF4-FFF2-40B4-BE49-F238E27FC236}">
                  <a16:creationId xmlns:a16="http://schemas.microsoft.com/office/drawing/2014/main" id="{0676ADA3-C71B-FAC0-433C-E9129D9DDD09}"/>
                </a:ext>
              </a:extLst>
            </p:cNvPr>
            <p:cNvCxnSpPr/>
            <p:nvPr/>
          </p:nvCxnSpPr>
          <p:spPr>
            <a:xfrm>
              <a:off x="1119077" y="2017611"/>
              <a:ext cx="736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0" name="Google Shape;236;p36">
              <a:extLst>
                <a:ext uri="{FF2B5EF4-FFF2-40B4-BE49-F238E27FC236}">
                  <a16:creationId xmlns:a16="http://schemas.microsoft.com/office/drawing/2014/main" id="{050F6739-A0C7-3C3C-52AD-F762092D23E1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Energia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" name="Google Shape;237;p36">
              <a:extLst>
                <a:ext uri="{FF2B5EF4-FFF2-40B4-BE49-F238E27FC236}">
                  <a16:creationId xmlns:a16="http://schemas.microsoft.com/office/drawing/2014/main" id="{AEF227E6-EDA8-D550-415A-271B798F7492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38;p36">
              <a:extLst>
                <a:ext uri="{FF2B5EF4-FFF2-40B4-BE49-F238E27FC236}">
                  <a16:creationId xmlns:a16="http://schemas.microsoft.com/office/drawing/2014/main" id="{9F18931E-04DF-4BB4-1114-6A96A2397F4D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39;p36">
              <a:extLst>
                <a:ext uri="{FF2B5EF4-FFF2-40B4-BE49-F238E27FC236}">
                  <a16:creationId xmlns:a16="http://schemas.microsoft.com/office/drawing/2014/main" id="{83C989AB-A35F-2F7E-689B-F2F04CCE2013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Acesso adequado à fibra óptica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40;p36">
              <a:extLst>
                <a:ext uri="{FF2B5EF4-FFF2-40B4-BE49-F238E27FC236}">
                  <a16:creationId xmlns:a16="http://schemas.microsoft.com/office/drawing/2014/main" id="{529F7D6D-8691-BA01-D465-E72045F3B024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" name="Google Shape;241;p36">
              <a:extLst>
                <a:ext uri="{FF2B5EF4-FFF2-40B4-BE49-F238E27FC236}">
                  <a16:creationId xmlns:a16="http://schemas.microsoft.com/office/drawing/2014/main" id="{5344134C-CD7F-9F38-05D0-DCFF8670B5D1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</a:t>
              </a:r>
              <a:r>
                <a:rPr lang="pt-BR" sz="1000" b="1" kern="1200" err="1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wi-fi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6" name="Google Shape;242;p36">
              <a:extLst>
                <a:ext uri="{FF2B5EF4-FFF2-40B4-BE49-F238E27FC236}">
                  <a16:creationId xmlns:a16="http://schemas.microsoft.com/office/drawing/2014/main" id="{380ADCD0-3D7F-888E-E1EB-0D2C1CD7A97F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Dispositivos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7" name="Google Shape;244;p36">
              <a:extLst>
                <a:ext uri="{FF2B5EF4-FFF2-40B4-BE49-F238E27FC236}">
                  <a16:creationId xmlns:a16="http://schemas.microsoft.com/office/drawing/2014/main" id="{DEF30014-FEE7-C6C4-20CE-2E31A5EBB8A0}"/>
                </a:ext>
              </a:extLst>
            </p:cNvPr>
            <p:cNvSpPr txBox="1"/>
            <p:nvPr/>
          </p:nvSpPr>
          <p:spPr>
            <a:xfrm>
              <a:off x="6364595" y="2106402"/>
              <a:ext cx="20409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MME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28" name="Google Shape;246;p36">
              <a:extLst>
                <a:ext uri="{FF2B5EF4-FFF2-40B4-BE49-F238E27FC236}">
                  <a16:creationId xmlns:a16="http://schemas.microsoft.com/office/drawing/2014/main" id="{C9396D24-5330-0720-42C3-49F898BC8D5B}"/>
                </a:ext>
              </a:extLst>
            </p:cNvPr>
            <p:cNvSpPr txBox="1"/>
            <p:nvPr/>
          </p:nvSpPr>
          <p:spPr>
            <a:xfrm>
              <a:off x="3948867" y="3131485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-EACE,  GESAC e FUST </a:t>
              </a:r>
              <a:r>
                <a:rPr lang="pt-BR" sz="1000" kern="120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29" name="Google Shape;247;p36">
              <a:extLst>
                <a:ext uri="{FF2B5EF4-FFF2-40B4-BE49-F238E27FC236}">
                  <a16:creationId xmlns:a16="http://schemas.microsoft.com/office/drawing/2014/main" id="{DF3D807D-C5D6-D9E4-F166-3364DAAC8CB5}"/>
                </a:ext>
              </a:extLst>
            </p:cNvPr>
            <p:cNvSpPr txBox="1"/>
            <p:nvPr/>
          </p:nvSpPr>
          <p:spPr>
            <a:xfrm>
              <a:off x="3980644" y="3729255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kern="1200" dirty="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Gape</a:t>
              </a:r>
              <a:r>
                <a:rPr lang="pt-BR" sz="1000" kern="1200" dirty="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-EACE e FUST </a:t>
              </a:r>
              <a:r>
                <a:rPr lang="pt-BR" sz="1000" kern="1200" dirty="0" err="1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Reemb</a:t>
              </a:r>
              <a:r>
                <a:rPr lang="pt-BR" sz="1000" kern="1200" dirty="0">
                  <a:solidFill>
                    <a:srgbClr val="434343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.</a:t>
              </a:r>
              <a:endParaRPr sz="1000" kern="12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30" name="Google Shape;248;p36">
              <a:extLst>
                <a:ext uri="{FF2B5EF4-FFF2-40B4-BE49-F238E27FC236}">
                  <a16:creationId xmlns:a16="http://schemas.microsoft.com/office/drawing/2014/main" id="{86C8BE18-F5A1-D729-3A59-737197B2CCFF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" name="Google Shape;249;p36">
              <a:extLst>
                <a:ext uri="{FF2B5EF4-FFF2-40B4-BE49-F238E27FC236}">
                  <a16:creationId xmlns:a16="http://schemas.microsoft.com/office/drawing/2014/main" id="{79D23E7A-F331-9E97-7E70-4C719FC8649B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2" name="Google Shape;250;p36">
              <a:extLst>
                <a:ext uri="{FF2B5EF4-FFF2-40B4-BE49-F238E27FC236}">
                  <a16:creationId xmlns:a16="http://schemas.microsoft.com/office/drawing/2014/main" id="{D7A2974F-4522-55C9-B142-70485F63A190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" name="Google Shape;251;p36">
              <a:extLst>
                <a:ext uri="{FF2B5EF4-FFF2-40B4-BE49-F238E27FC236}">
                  <a16:creationId xmlns:a16="http://schemas.microsoft.com/office/drawing/2014/main" id="{23F98D88-AFCD-D84D-7F1B-7CFE1D2E2CF0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74FC4CD5-9233-362D-53A0-9D3A512077D5}"/>
                </a:ext>
              </a:extLst>
            </p:cNvPr>
            <p:cNvCxnSpPr/>
            <p:nvPr/>
          </p:nvCxnSpPr>
          <p:spPr>
            <a:xfrm>
              <a:off x="596400" y="1600925"/>
              <a:ext cx="788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3;p36">
              <a:extLst>
                <a:ext uri="{FF2B5EF4-FFF2-40B4-BE49-F238E27FC236}">
                  <a16:creationId xmlns:a16="http://schemas.microsoft.com/office/drawing/2014/main" id="{449E5989-E80A-50E0-394F-3CDA5D422658}"/>
                </a:ext>
              </a:extLst>
            </p:cNvPr>
            <p:cNvCxnSpPr/>
            <p:nvPr/>
          </p:nvCxnSpPr>
          <p:spPr>
            <a:xfrm>
              <a:off x="5961484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254;p36">
              <a:extLst>
                <a:ext uri="{FF2B5EF4-FFF2-40B4-BE49-F238E27FC236}">
                  <a16:creationId xmlns:a16="http://schemas.microsoft.com/office/drawing/2014/main" id="{5001634A-5DAD-79D6-64DD-A20C799C5D59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255;p36">
              <a:extLst>
                <a:ext uri="{FF2B5EF4-FFF2-40B4-BE49-F238E27FC236}">
                  <a16:creationId xmlns:a16="http://schemas.microsoft.com/office/drawing/2014/main" id="{75F2D329-397F-1ECC-D3AD-BF8B2204E3A2}"/>
                </a:ext>
              </a:extLst>
            </p:cNvPr>
            <p:cNvCxnSpPr/>
            <p:nvPr/>
          </p:nvCxnSpPr>
          <p:spPr>
            <a:xfrm>
              <a:off x="596390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256;p36">
              <a:extLst>
                <a:ext uri="{FF2B5EF4-FFF2-40B4-BE49-F238E27FC236}">
                  <a16:creationId xmlns:a16="http://schemas.microsoft.com/office/drawing/2014/main" id="{C61B9461-1954-C660-01AA-AFF40448DB15}"/>
                </a:ext>
              </a:extLst>
            </p:cNvPr>
            <p:cNvSpPr txBox="1"/>
            <p:nvPr/>
          </p:nvSpPr>
          <p:spPr>
            <a:xfrm rot="16200000">
              <a:off x="-462941" y="3051065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ESCOLAS MUNICIPAIS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1" name="Google Shape;257;p36">
            <a:extLst>
              <a:ext uri="{FF2B5EF4-FFF2-40B4-BE49-F238E27FC236}">
                <a16:creationId xmlns:a16="http://schemas.microsoft.com/office/drawing/2014/main" id="{D7988FFC-7C7D-7091-2319-C504455FC73C}"/>
              </a:ext>
            </a:extLst>
          </p:cNvPr>
          <p:cNvSpPr/>
          <p:nvPr/>
        </p:nvSpPr>
        <p:spPr>
          <a:xfrm>
            <a:off x="610516" y="1187667"/>
            <a:ext cx="501434" cy="3125824"/>
          </a:xfrm>
          <a:prstGeom prst="rect">
            <a:avLst/>
          </a:prstGeom>
          <a:solidFill>
            <a:srgbClr val="0070C0">
              <a:alpha val="4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buClrTx/>
            </a:pPr>
            <a:endParaRPr lang="pt-BR" sz="1800" kern="1200">
              <a:solidFill>
                <a:prstClr val="black"/>
              </a:solidFill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3" name="Google Shape;232;p36">
            <a:extLst>
              <a:ext uri="{FF2B5EF4-FFF2-40B4-BE49-F238E27FC236}">
                <a16:creationId xmlns:a16="http://schemas.microsoft.com/office/drawing/2014/main" id="{84E24499-A4B9-EE21-5494-835498B7FD5A}"/>
              </a:ext>
            </a:extLst>
          </p:cNvPr>
          <p:cNvSpPr txBox="1"/>
          <p:nvPr/>
        </p:nvSpPr>
        <p:spPr>
          <a:xfrm>
            <a:off x="4016242" y="3812519"/>
            <a:ext cx="1697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lnSpc>
                <a:spcPct val="115000"/>
              </a:lnSpc>
              <a:buClr>
                <a:prstClr val="black"/>
              </a:buClr>
              <a:buSzPts val="1100"/>
            </a:pPr>
            <a:r>
              <a:rPr lang="pt-BR"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Recursos próprios/FUNDEB</a:t>
            </a:r>
            <a:endParaRPr sz="1000" kern="1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5" name="Google Shape;232;p36">
            <a:extLst>
              <a:ext uri="{FF2B5EF4-FFF2-40B4-BE49-F238E27FC236}">
                <a16:creationId xmlns:a16="http://schemas.microsoft.com/office/drawing/2014/main" id="{D7437C80-D754-F690-C04D-B2A72CE406D9}"/>
              </a:ext>
            </a:extLst>
          </p:cNvPr>
          <p:cNvSpPr txBox="1"/>
          <p:nvPr/>
        </p:nvSpPr>
        <p:spPr>
          <a:xfrm>
            <a:off x="6501922" y="3778091"/>
            <a:ext cx="1697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685800">
              <a:lnSpc>
                <a:spcPct val="115000"/>
              </a:lnSpc>
              <a:buClr>
                <a:prstClr val="black"/>
              </a:buClr>
              <a:buSzPts val="1100"/>
            </a:pPr>
            <a:r>
              <a:rPr lang="pt-BR" sz="10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Recursos próprios/FUNDEB</a:t>
            </a:r>
            <a:endParaRPr sz="1000" kern="1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59464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68CD55BC-DD20-0B38-6612-70203813552E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/>
            <a:r>
              <a:rPr lang="pt-BR" sz="1800" b="1">
                <a:solidFill>
                  <a:srgbClr val="0000FF"/>
                </a:solidFill>
                <a:latin typeface="Raleway Black"/>
              </a:rPr>
              <a:t>GAPE – EACE </a:t>
            </a:r>
          </a:p>
        </p:txBody>
      </p:sp>
      <p:sp>
        <p:nvSpPr>
          <p:cNvPr id="5" name="Google Shape;209;p36">
            <a:extLst>
              <a:ext uri="{FF2B5EF4-FFF2-40B4-BE49-F238E27FC236}">
                <a16:creationId xmlns:a16="http://schemas.microsoft.com/office/drawing/2014/main" id="{861415AE-8259-FD13-0537-2FFF31C91E12}"/>
              </a:ext>
            </a:extLst>
          </p:cNvPr>
          <p:cNvSpPr txBox="1"/>
          <p:nvPr/>
        </p:nvSpPr>
        <p:spPr>
          <a:xfrm>
            <a:off x="245297" y="652014"/>
            <a:ext cx="849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quadro abaixo ilustra os eixos atendidos pelo programa de conectividade, bem como seu escopo e agente monitorador:</a:t>
            </a:r>
            <a:endParaRPr sz="1300" kern="120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oogle Shape;210;p36">
            <a:extLst>
              <a:ext uri="{FF2B5EF4-FFF2-40B4-BE49-F238E27FC236}">
                <a16:creationId xmlns:a16="http://schemas.microsoft.com/office/drawing/2014/main" id="{340342FB-3DDF-8D6F-E889-BF4B9BF35BE8}"/>
              </a:ext>
            </a:extLst>
          </p:cNvPr>
          <p:cNvGrpSpPr/>
          <p:nvPr/>
        </p:nvGrpSpPr>
        <p:grpSpPr>
          <a:xfrm>
            <a:off x="109038" y="1144127"/>
            <a:ext cx="2647500" cy="3163354"/>
            <a:chOff x="897950" y="1604250"/>
            <a:chExt cx="2647500" cy="3163353"/>
          </a:xfrm>
        </p:grpSpPr>
        <p:cxnSp>
          <p:nvCxnSpPr>
            <p:cNvPr id="7" name="Google Shape;211;p36">
              <a:extLst>
                <a:ext uri="{FF2B5EF4-FFF2-40B4-BE49-F238E27FC236}">
                  <a16:creationId xmlns:a16="http://schemas.microsoft.com/office/drawing/2014/main" id="{22CE142C-1B6E-70FA-C519-DC3BACC03389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2944ED1E-5361-4DBF-8D1E-0020BD4D7EB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79E91141-54E4-DA5F-4EFD-D04A8986920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099435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37753D43-A821-8C12-7BA4-E642A307CBC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668982"/>
              <a:ext cx="226224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EF496D1E-6686-0973-9B40-3FFBC2AA75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4229667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C76F79F7-B588-35DD-B3DE-E4DE22255C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80" y="4765350"/>
              <a:ext cx="227011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35;p36">
              <a:extLst>
                <a:ext uri="{FF2B5EF4-FFF2-40B4-BE49-F238E27FC236}">
                  <a16:creationId xmlns:a16="http://schemas.microsoft.com/office/drawing/2014/main" id="{186EB853-728F-CB7F-EA0F-AAB2EC296F9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236;p36">
              <a:extLst>
                <a:ext uri="{FF2B5EF4-FFF2-40B4-BE49-F238E27FC236}">
                  <a16:creationId xmlns:a16="http://schemas.microsoft.com/office/drawing/2014/main" id="{D82699EC-2F05-2AF0-87D3-9EAC872EAB46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Energia</a:t>
              </a:r>
              <a:endParaRPr sz="1000" b="1" kern="1200">
                <a:solidFill>
                  <a:srgbClr val="00B0F0"/>
                </a:solidFill>
                <a:latin typeface="Raleway"/>
                <a:sym typeface="Raleway"/>
              </a:endParaRPr>
            </a:p>
          </p:txBody>
        </p: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id="{27EB2E58-BFC1-E307-9B8E-E56556D3DA42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" name="Google Shape;238;p36">
              <a:extLst>
                <a:ext uri="{FF2B5EF4-FFF2-40B4-BE49-F238E27FC236}">
                  <a16:creationId xmlns:a16="http://schemas.microsoft.com/office/drawing/2014/main" id="{5F9F0C9C-3955-AFE9-730E-D0E8E9665404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" name="Google Shape;239;p36">
              <a:extLst>
                <a:ext uri="{FF2B5EF4-FFF2-40B4-BE49-F238E27FC236}">
                  <a16:creationId xmlns:a16="http://schemas.microsoft.com/office/drawing/2014/main" id="{F5C3FED4-2C87-1E2E-4DDE-5F3059F53DF1}"/>
                </a:ext>
              </a:extLst>
            </p:cNvPr>
            <p:cNvSpPr txBox="1"/>
            <p:nvPr/>
          </p:nvSpPr>
          <p:spPr>
            <a:xfrm>
              <a:off x="1702735" y="260604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Acesso adequado à fibra óptica</a:t>
              </a:r>
              <a:endParaRPr sz="1000" b="1" kern="1200">
                <a:solidFill>
                  <a:srgbClr val="00B0F0"/>
                </a:solidFill>
                <a:latin typeface="Raleway"/>
                <a:sym typeface="Raleway"/>
              </a:endParaRPr>
            </a:p>
          </p:txBody>
        </p:sp>
        <p:sp>
          <p:nvSpPr>
            <p:cNvPr id="18" name="Google Shape;240;p36">
              <a:extLst>
                <a:ext uri="{FF2B5EF4-FFF2-40B4-BE49-F238E27FC236}">
                  <a16:creationId xmlns:a16="http://schemas.microsoft.com/office/drawing/2014/main" id="{BFB26C95-7E8C-5DD1-3BFB-7F50FB7504D9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Google Shape;241;p36">
              <a:extLst>
                <a:ext uri="{FF2B5EF4-FFF2-40B4-BE49-F238E27FC236}">
                  <a16:creationId xmlns:a16="http://schemas.microsoft.com/office/drawing/2014/main" id="{36C949E2-EE83-650E-39FF-2EE87A4775BB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</a:t>
              </a:r>
              <a:r>
                <a:rPr lang="pt-BR" sz="1000" b="1" kern="1200" err="1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wi-fi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Google Shape;242;p36">
              <a:extLst>
                <a:ext uri="{FF2B5EF4-FFF2-40B4-BE49-F238E27FC236}">
                  <a16:creationId xmlns:a16="http://schemas.microsoft.com/office/drawing/2014/main" id="{9FDCD7DE-6A77-F774-AF1D-57EF788DF907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ea typeface="Raleway"/>
                  <a:cs typeface="Raleway"/>
                  <a:sym typeface="Raleway"/>
                </a:rPr>
                <a:t>Dispositivos</a:t>
              </a:r>
              <a:endParaRPr sz="1000" b="1" strike="sngStrike" kern="120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" name="Google Shape;248;p36">
              <a:extLst>
                <a:ext uri="{FF2B5EF4-FFF2-40B4-BE49-F238E27FC236}">
                  <a16:creationId xmlns:a16="http://schemas.microsoft.com/office/drawing/2014/main" id="{3A239D2E-7D3E-6B05-897C-56EE05AEE5DB}"/>
                </a:ext>
              </a:extLst>
            </p:cNvPr>
            <p:cNvSpPr/>
            <p:nvPr/>
          </p:nvSpPr>
          <p:spPr>
            <a:xfrm>
              <a:off x="1311118" y="268474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2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49;p36">
              <a:extLst>
                <a:ext uri="{FF2B5EF4-FFF2-40B4-BE49-F238E27FC236}">
                  <a16:creationId xmlns:a16="http://schemas.microsoft.com/office/drawing/2014/main" id="{85B62866-251D-C48E-CD2A-A484D4F56CB5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50;p36">
              <a:extLst>
                <a:ext uri="{FF2B5EF4-FFF2-40B4-BE49-F238E27FC236}">
                  <a16:creationId xmlns:a16="http://schemas.microsoft.com/office/drawing/2014/main" id="{F966BA19-38DA-84FD-35B3-AA7FE8EA9ACD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51;p36">
              <a:extLst>
                <a:ext uri="{FF2B5EF4-FFF2-40B4-BE49-F238E27FC236}">
                  <a16:creationId xmlns:a16="http://schemas.microsoft.com/office/drawing/2014/main" id="{A5EF5824-0C60-A407-A69F-0CF4F43F38A8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" name="Google Shape;252;p36">
              <a:extLst>
                <a:ext uri="{FF2B5EF4-FFF2-40B4-BE49-F238E27FC236}">
                  <a16:creationId xmlns:a16="http://schemas.microsoft.com/office/drawing/2014/main" id="{1A5B269D-3A24-47B3-9927-73BBA4EFADC6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4;p36">
              <a:extLst>
                <a:ext uri="{FF2B5EF4-FFF2-40B4-BE49-F238E27FC236}">
                  <a16:creationId xmlns:a16="http://schemas.microsoft.com/office/drawing/2014/main" id="{F3B6248C-E0EE-3B3F-CB39-B8A464966FE3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210;p36">
            <a:extLst>
              <a:ext uri="{FF2B5EF4-FFF2-40B4-BE49-F238E27FC236}">
                <a16:creationId xmlns:a16="http://schemas.microsoft.com/office/drawing/2014/main" id="{54293C88-9654-7606-19A9-41444ED97D0E}"/>
              </a:ext>
            </a:extLst>
          </p:cNvPr>
          <p:cNvGrpSpPr/>
          <p:nvPr/>
        </p:nvGrpSpPr>
        <p:grpSpPr>
          <a:xfrm>
            <a:off x="2548721" y="3345935"/>
            <a:ext cx="2708720" cy="942324"/>
            <a:chOff x="897950" y="1604250"/>
            <a:chExt cx="2647500" cy="953500"/>
          </a:xfrm>
        </p:grpSpPr>
        <p:cxnSp>
          <p:nvCxnSpPr>
            <p:cNvPr id="29" name="Google Shape;211;p36">
              <a:extLst>
                <a:ext uri="{FF2B5EF4-FFF2-40B4-BE49-F238E27FC236}">
                  <a16:creationId xmlns:a16="http://schemas.microsoft.com/office/drawing/2014/main" id="{9997EFDA-9CC6-8859-F974-B1CB50728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17;p36">
              <a:extLst>
                <a:ext uri="{FF2B5EF4-FFF2-40B4-BE49-F238E27FC236}">
                  <a16:creationId xmlns:a16="http://schemas.microsoft.com/office/drawing/2014/main" id="{601BC23A-912C-37D8-3AE1-D12E30BC324B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235;p36">
              <a:extLst>
                <a:ext uri="{FF2B5EF4-FFF2-40B4-BE49-F238E27FC236}">
                  <a16:creationId xmlns:a16="http://schemas.microsoft.com/office/drawing/2014/main" id="{03C61DB5-9C68-9AFC-FD54-4D47682BC2A6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236;p36">
              <a:extLst>
                <a:ext uri="{FF2B5EF4-FFF2-40B4-BE49-F238E27FC236}">
                  <a16:creationId xmlns:a16="http://schemas.microsoft.com/office/drawing/2014/main" id="{49556F4B-BDE5-370F-808F-97456D2F15FF}"/>
                </a:ext>
              </a:extLst>
            </p:cNvPr>
            <p:cNvSpPr txBox="1"/>
            <p:nvPr/>
          </p:nvSpPr>
          <p:spPr>
            <a:xfrm>
              <a:off x="1172880" y="2057751"/>
              <a:ext cx="2174295" cy="36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sym typeface="Raleway"/>
                </a:rPr>
                <a:t>Escolas sem acesso a fibra óptica</a:t>
              </a:r>
              <a:endParaRPr lang="pt-BR" sz="1000" b="1" kern="1200">
                <a:solidFill>
                  <a:srgbClr val="00B0F0"/>
                </a:solidFill>
                <a:latin typeface="Raleway"/>
              </a:endParaRPr>
            </a:p>
          </p:txBody>
        </p:sp>
        <p:sp>
          <p:nvSpPr>
            <p:cNvPr id="33" name="Google Shape;238;p36">
              <a:extLst>
                <a:ext uri="{FF2B5EF4-FFF2-40B4-BE49-F238E27FC236}">
                  <a16:creationId xmlns:a16="http://schemas.microsoft.com/office/drawing/2014/main" id="{A06A2F69-348B-14C1-454F-B7033563A413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PÚBLICO-ALVO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B11BA361-47B6-6A68-3DD1-5A8F64AA4129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4;p36">
              <a:extLst>
                <a:ext uri="{FF2B5EF4-FFF2-40B4-BE49-F238E27FC236}">
                  <a16:creationId xmlns:a16="http://schemas.microsoft.com/office/drawing/2014/main" id="{62FB095F-3606-6115-A2B4-36C9969DB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210;p36">
            <a:extLst>
              <a:ext uri="{FF2B5EF4-FFF2-40B4-BE49-F238E27FC236}">
                <a16:creationId xmlns:a16="http://schemas.microsoft.com/office/drawing/2014/main" id="{9E91C690-7064-3AE2-6912-60A795CB0B53}"/>
              </a:ext>
            </a:extLst>
          </p:cNvPr>
          <p:cNvGrpSpPr/>
          <p:nvPr/>
        </p:nvGrpSpPr>
        <p:grpSpPr>
          <a:xfrm>
            <a:off x="2572023" y="1159903"/>
            <a:ext cx="2684018" cy="966923"/>
            <a:chOff x="897950" y="1604250"/>
            <a:chExt cx="2647500" cy="953500"/>
          </a:xfrm>
        </p:grpSpPr>
        <p:cxnSp>
          <p:nvCxnSpPr>
            <p:cNvPr id="38" name="Google Shape;211;p36">
              <a:extLst>
                <a:ext uri="{FF2B5EF4-FFF2-40B4-BE49-F238E27FC236}">
                  <a16:creationId xmlns:a16="http://schemas.microsoft.com/office/drawing/2014/main" id="{09B8CFE4-D470-4B73-9D95-6DB1DA6E3C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17;p36">
              <a:extLst>
                <a:ext uri="{FF2B5EF4-FFF2-40B4-BE49-F238E27FC236}">
                  <a16:creationId xmlns:a16="http://schemas.microsoft.com/office/drawing/2014/main" id="{A5D8D37A-B585-C114-0F12-3C7D37EEED29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235;p36">
              <a:extLst>
                <a:ext uri="{FF2B5EF4-FFF2-40B4-BE49-F238E27FC236}">
                  <a16:creationId xmlns:a16="http://schemas.microsoft.com/office/drawing/2014/main" id="{1EA098B4-3EFD-B046-165F-DB301EC9FAB1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236;p36">
              <a:extLst>
                <a:ext uri="{FF2B5EF4-FFF2-40B4-BE49-F238E27FC236}">
                  <a16:creationId xmlns:a16="http://schemas.microsoft.com/office/drawing/2014/main" id="{15A967B3-1770-1398-A603-B979C7B4C63E}"/>
                </a:ext>
              </a:extLst>
            </p:cNvPr>
            <p:cNvSpPr txBox="1"/>
            <p:nvPr/>
          </p:nvSpPr>
          <p:spPr>
            <a:xfrm>
              <a:off x="1914082" y="2128489"/>
              <a:ext cx="783001" cy="356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</a:rPr>
                <a:t>ANATEL</a:t>
              </a:r>
            </a:p>
          </p:txBody>
        </p:sp>
        <p:sp>
          <p:nvSpPr>
            <p:cNvPr id="42" name="Google Shape;238;p36">
              <a:extLst>
                <a:ext uri="{FF2B5EF4-FFF2-40B4-BE49-F238E27FC236}">
                  <a16:creationId xmlns:a16="http://schemas.microsoft.com/office/drawing/2014/main" id="{ABE3504B-9C62-E2CB-C6B9-6A6041CA0379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29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AGENTE MONITORADOR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3" name="Google Shape;252;p36">
              <a:extLst>
                <a:ext uri="{FF2B5EF4-FFF2-40B4-BE49-F238E27FC236}">
                  <a16:creationId xmlns:a16="http://schemas.microsoft.com/office/drawing/2014/main" id="{C2007B73-D2D2-A3E5-33A7-8A7EEB4850EB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54;p36">
              <a:extLst>
                <a:ext uri="{FF2B5EF4-FFF2-40B4-BE49-F238E27FC236}">
                  <a16:creationId xmlns:a16="http://schemas.microsoft.com/office/drawing/2014/main" id="{8A95BBA3-596F-0590-ED74-D1D33A4BAD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210;p36">
            <a:extLst>
              <a:ext uri="{FF2B5EF4-FFF2-40B4-BE49-F238E27FC236}">
                <a16:creationId xmlns:a16="http://schemas.microsoft.com/office/drawing/2014/main" id="{8F363C38-3D1A-2951-DABB-0FD5F42545EC}"/>
              </a:ext>
            </a:extLst>
          </p:cNvPr>
          <p:cNvGrpSpPr/>
          <p:nvPr/>
        </p:nvGrpSpPr>
        <p:grpSpPr>
          <a:xfrm>
            <a:off x="2550377" y="2283460"/>
            <a:ext cx="2709734" cy="974595"/>
            <a:chOff x="897950" y="1600273"/>
            <a:chExt cx="2647500" cy="977491"/>
          </a:xfrm>
        </p:grpSpPr>
        <p:cxnSp>
          <p:nvCxnSpPr>
            <p:cNvPr id="47" name="Google Shape;211;p36">
              <a:extLst>
                <a:ext uri="{FF2B5EF4-FFF2-40B4-BE49-F238E27FC236}">
                  <a16:creationId xmlns:a16="http://schemas.microsoft.com/office/drawing/2014/main" id="{730249A1-F3FB-E076-4CD2-08F64DEFC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3" y="1600274"/>
              <a:ext cx="6211" cy="977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217;p36">
              <a:extLst>
                <a:ext uri="{FF2B5EF4-FFF2-40B4-BE49-F238E27FC236}">
                  <a16:creationId xmlns:a16="http://schemas.microsoft.com/office/drawing/2014/main" id="{AB20A666-37EE-EE86-4C64-EE108F308B1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235;p36">
              <a:extLst>
                <a:ext uri="{FF2B5EF4-FFF2-40B4-BE49-F238E27FC236}">
                  <a16:creationId xmlns:a16="http://schemas.microsoft.com/office/drawing/2014/main" id="{7858BBE3-51A2-9FCF-2BAF-BA11E287759B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236;p36">
              <a:extLst>
                <a:ext uri="{FF2B5EF4-FFF2-40B4-BE49-F238E27FC236}">
                  <a16:creationId xmlns:a16="http://schemas.microsoft.com/office/drawing/2014/main" id="{FDFE6530-8846-2574-829E-4F0239D0BABA}"/>
                </a:ext>
              </a:extLst>
            </p:cNvPr>
            <p:cNvSpPr txBox="1"/>
            <p:nvPr/>
          </p:nvSpPr>
          <p:spPr>
            <a:xfrm>
              <a:off x="1181358" y="2102746"/>
              <a:ext cx="1043152" cy="36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</a:rPr>
                <a:t>GAPE-EACE</a:t>
              </a:r>
            </a:p>
          </p:txBody>
        </p:sp>
        <p:sp>
          <p:nvSpPr>
            <p:cNvPr id="51" name="Google Shape;238;p36">
              <a:extLst>
                <a:ext uri="{FF2B5EF4-FFF2-40B4-BE49-F238E27FC236}">
                  <a16:creationId xmlns:a16="http://schemas.microsoft.com/office/drawing/2014/main" id="{E9F3937D-F5CA-B5C1-7566-99689A7D51B9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4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PREVISÃO PAC </a:t>
              </a:r>
              <a:endParaRPr lang="pt-BR"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</a:endParaRPr>
            </a:p>
          </p:txBody>
        </p:sp>
        <p:cxnSp>
          <p:nvCxnSpPr>
            <p:cNvPr id="52" name="Google Shape;252;p36">
              <a:extLst>
                <a:ext uri="{FF2B5EF4-FFF2-40B4-BE49-F238E27FC236}">
                  <a16:creationId xmlns:a16="http://schemas.microsoft.com/office/drawing/2014/main" id="{B61E748F-591B-5535-A3C3-0B5AB5A75D53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254;p36">
              <a:extLst>
                <a:ext uri="{FF2B5EF4-FFF2-40B4-BE49-F238E27FC236}">
                  <a16:creationId xmlns:a16="http://schemas.microsoft.com/office/drawing/2014/main" id="{A3590DAB-C6D1-BA76-EBCC-2E1D60573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17" y="1600273"/>
              <a:ext cx="6782" cy="97749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6" name="Google Shape;254;p36">
            <a:extLst>
              <a:ext uri="{FF2B5EF4-FFF2-40B4-BE49-F238E27FC236}">
                <a16:creationId xmlns:a16="http://schemas.microsoft.com/office/drawing/2014/main" id="{A85CB7F1-24CB-61B7-5D04-075983727B2D}"/>
              </a:ext>
            </a:extLst>
          </p:cNvPr>
          <p:cNvCxnSpPr>
            <a:cxnSpLocks/>
          </p:cNvCxnSpPr>
          <p:nvPr/>
        </p:nvCxnSpPr>
        <p:spPr>
          <a:xfrm flipH="1">
            <a:off x="3945493" y="2758379"/>
            <a:ext cx="4" cy="496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8" name="Google Shape;236;p36">
            <a:extLst>
              <a:ext uri="{FF2B5EF4-FFF2-40B4-BE49-F238E27FC236}">
                <a16:creationId xmlns:a16="http://schemas.microsoft.com/office/drawing/2014/main" id="{3D4FE739-74AA-960F-359B-FD8D4CC69D20}"/>
              </a:ext>
            </a:extLst>
          </p:cNvPr>
          <p:cNvSpPr txBox="1"/>
          <p:nvPr/>
        </p:nvSpPr>
        <p:spPr>
          <a:xfrm>
            <a:off x="4019797" y="2813930"/>
            <a:ext cx="1101052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  <a:sym typeface="Raleway"/>
              </a:rPr>
              <a:t>R$ 3,1 bilhões</a:t>
            </a:r>
            <a:endParaRPr lang="pt-BR" sz="1000" b="1" kern="1200">
              <a:solidFill>
                <a:srgbClr val="00B0F0"/>
              </a:solidFill>
              <a:latin typeface="Raleway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057E46F-6B18-B6EE-94AA-8291D41A3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99999"/>
              </p:ext>
            </p:extLst>
          </p:nvPr>
        </p:nvGraphicFramePr>
        <p:xfrm>
          <a:off x="5264552" y="1160807"/>
          <a:ext cx="3617335" cy="3127453"/>
        </p:xfrm>
        <a:graphic>
          <a:graphicData uri="http://schemas.openxmlformats.org/drawingml/2006/table">
            <a:tbl>
              <a:tblPr/>
              <a:tblGrid>
                <a:gridCol w="2495803">
                  <a:extLst>
                    <a:ext uri="{9D8B030D-6E8A-4147-A177-3AD203B41FA5}">
                      <a16:colId xmlns:a16="http://schemas.microsoft.com/office/drawing/2014/main" val="1537041234"/>
                    </a:ext>
                  </a:extLst>
                </a:gridCol>
                <a:gridCol w="560766">
                  <a:extLst>
                    <a:ext uri="{9D8B030D-6E8A-4147-A177-3AD203B41FA5}">
                      <a16:colId xmlns:a16="http://schemas.microsoft.com/office/drawing/2014/main" val="1613228480"/>
                    </a:ext>
                  </a:extLst>
                </a:gridCol>
                <a:gridCol w="560766">
                  <a:extLst>
                    <a:ext uri="{9D8B030D-6E8A-4147-A177-3AD203B41FA5}">
                      <a16:colId xmlns:a16="http://schemas.microsoft.com/office/drawing/2014/main" val="714892705"/>
                    </a:ext>
                  </a:extLst>
                </a:gridCol>
              </a:tblGrid>
              <a:tr h="4467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Raleway"/>
                        </a:rPr>
                        <a:t>ATIVIDADES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Raleway"/>
                        </a:rPr>
                        <a:t>FASE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3401"/>
                  </a:ext>
                </a:extLst>
              </a:tr>
              <a:tr h="446779">
                <a:tc>
                  <a:txBody>
                    <a:bodyPr/>
                    <a:lstStyle/>
                    <a:p>
                      <a:pPr algn="ctr" fontAlgn="b"/>
                      <a:endParaRPr lang="en-BR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2 e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BR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178465"/>
                  </a:ext>
                </a:extLst>
              </a:tr>
              <a:tr h="44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Lançamento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de RFPs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Fev-24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Mar-24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38625"/>
                  </a:ext>
                </a:extLst>
              </a:tr>
              <a:tr h="44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Fase final para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apresentação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das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propostas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Abr-24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Mai-24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594674"/>
                  </a:ext>
                </a:extLst>
              </a:tr>
              <a:tr h="44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Negociação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e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contratação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fornecedores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Jul-24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Ago-24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186605"/>
                  </a:ext>
                </a:extLst>
              </a:tr>
              <a:tr h="44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Início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implantação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dos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projetos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Ago-24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Set-24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463081"/>
                  </a:ext>
                </a:extLst>
              </a:tr>
              <a:tr h="44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Conclusão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implantação</a:t>
                      </a:r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 dos </a:t>
                      </a:r>
                      <a:r>
                        <a:rPr lang="en-US" sz="1100" b="0" i="0" u="none" strike="noStrike" err="1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projetos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n-US" sz="1100" b="0" i="0" u="none" strike="noStrike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Jan-26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B0F0"/>
                          </a:solidFill>
                          <a:effectLst/>
                          <a:latin typeface="Aptos Narrow"/>
                        </a:rPr>
                        <a:t>Mar-26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8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57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4C952035-15F9-E409-D00C-261519696200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FUST – Reembolsável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5" name="Google Shape;209;p36">
            <a:extLst>
              <a:ext uri="{FF2B5EF4-FFF2-40B4-BE49-F238E27FC236}">
                <a16:creationId xmlns:a16="http://schemas.microsoft.com/office/drawing/2014/main" id="{FC313BDE-8FCD-E6CE-3670-411DA018BF31}"/>
              </a:ext>
            </a:extLst>
          </p:cNvPr>
          <p:cNvSpPr txBox="1"/>
          <p:nvPr/>
        </p:nvSpPr>
        <p:spPr>
          <a:xfrm>
            <a:off x="245297" y="785179"/>
            <a:ext cx="8497500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5000"/>
              </a:lnSpc>
              <a:buClrTx/>
            </a:pPr>
            <a:r>
              <a:rPr lang="pt-BR" sz="1100" kern="1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 quadro abaixo ilustra os eixos atendidos pelo programa de conectividade, bem como seu escopo e agente monitorador:</a:t>
            </a:r>
            <a:endParaRPr sz="1300" kern="1200"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Google Shape;210;p36">
            <a:extLst>
              <a:ext uri="{FF2B5EF4-FFF2-40B4-BE49-F238E27FC236}">
                <a16:creationId xmlns:a16="http://schemas.microsoft.com/office/drawing/2014/main" id="{5BB8C9A7-97B1-C0FB-1503-52D4C5BBF868}"/>
              </a:ext>
            </a:extLst>
          </p:cNvPr>
          <p:cNvGrpSpPr/>
          <p:nvPr/>
        </p:nvGrpSpPr>
        <p:grpSpPr>
          <a:xfrm>
            <a:off x="109038" y="1277292"/>
            <a:ext cx="2647500" cy="3163354"/>
            <a:chOff x="897950" y="1604250"/>
            <a:chExt cx="2647500" cy="3163353"/>
          </a:xfrm>
        </p:grpSpPr>
        <p:cxnSp>
          <p:nvCxnSpPr>
            <p:cNvPr id="7" name="Google Shape;211;p36">
              <a:extLst>
                <a:ext uri="{FF2B5EF4-FFF2-40B4-BE49-F238E27FC236}">
                  <a16:creationId xmlns:a16="http://schemas.microsoft.com/office/drawing/2014/main" id="{DA553785-C55C-9549-3B60-E917B5EF83BA}"/>
                </a:ext>
              </a:extLst>
            </p:cNvPr>
            <p:cNvCxnSpPr/>
            <p:nvPr/>
          </p:nvCxnSpPr>
          <p:spPr>
            <a:xfrm>
              <a:off x="1121465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217;p36">
              <a:extLst>
                <a:ext uri="{FF2B5EF4-FFF2-40B4-BE49-F238E27FC236}">
                  <a16:creationId xmlns:a16="http://schemas.microsoft.com/office/drawing/2014/main" id="{13D81373-D7BD-A677-11E3-4ACD45A53392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218;p36">
              <a:extLst>
                <a:ext uri="{FF2B5EF4-FFF2-40B4-BE49-F238E27FC236}">
                  <a16:creationId xmlns:a16="http://schemas.microsoft.com/office/drawing/2014/main" id="{A506987A-CF63-BC7D-8FEF-2AEB58CFA86C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099435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9;p36">
              <a:extLst>
                <a:ext uri="{FF2B5EF4-FFF2-40B4-BE49-F238E27FC236}">
                  <a16:creationId xmlns:a16="http://schemas.microsoft.com/office/drawing/2014/main" id="{383EC955-E555-24EA-53BA-72DFC810EAD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3668982"/>
              <a:ext cx="226224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20;p36">
              <a:extLst>
                <a:ext uri="{FF2B5EF4-FFF2-40B4-BE49-F238E27FC236}">
                  <a16:creationId xmlns:a16="http://schemas.microsoft.com/office/drawing/2014/main" id="{AC9B5B00-C34E-A51A-5262-07D6D026893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4229667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21;p36">
              <a:extLst>
                <a:ext uri="{FF2B5EF4-FFF2-40B4-BE49-F238E27FC236}">
                  <a16:creationId xmlns:a16="http://schemas.microsoft.com/office/drawing/2014/main" id="{D94D227F-E0C0-8EFD-9080-625DD22C44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9580" y="4765350"/>
              <a:ext cx="227011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35;p36">
              <a:extLst>
                <a:ext uri="{FF2B5EF4-FFF2-40B4-BE49-F238E27FC236}">
                  <a16:creationId xmlns:a16="http://schemas.microsoft.com/office/drawing/2014/main" id="{AD222754-0019-7CDD-83C4-552F9138F86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236;p36">
              <a:extLst>
                <a:ext uri="{FF2B5EF4-FFF2-40B4-BE49-F238E27FC236}">
                  <a16:creationId xmlns:a16="http://schemas.microsoft.com/office/drawing/2014/main" id="{10D91FF1-18D8-A348-B396-B313600F2241}"/>
                </a:ext>
              </a:extLst>
            </p:cNvPr>
            <p:cNvSpPr txBox="1"/>
            <p:nvPr/>
          </p:nvSpPr>
          <p:spPr>
            <a:xfrm>
              <a:off x="1702735" y="2140110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sym typeface="Raleway"/>
                </a:rPr>
                <a:t>Energia</a:t>
              </a:r>
              <a:endParaRPr sz="1000" b="1" strike="sngStrike" kern="1200">
                <a:solidFill>
                  <a:schemeClr val="bg2"/>
                </a:solidFill>
                <a:latin typeface="Raleway"/>
                <a:sym typeface="Raleway"/>
              </a:endParaRPr>
            </a:p>
          </p:txBody>
        </p:sp>
        <p:sp>
          <p:nvSpPr>
            <p:cNvPr id="15" name="Google Shape;237;p36">
              <a:extLst>
                <a:ext uri="{FF2B5EF4-FFF2-40B4-BE49-F238E27FC236}">
                  <a16:creationId xmlns:a16="http://schemas.microsoft.com/office/drawing/2014/main" id="{4DE5E290-E933-6928-EB91-0B1469FEA30E}"/>
                </a:ext>
              </a:extLst>
            </p:cNvPr>
            <p:cNvSpPr/>
            <p:nvPr/>
          </p:nvSpPr>
          <p:spPr>
            <a:xfrm>
              <a:off x="1311118" y="2143830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1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" name="Google Shape;238;p36">
              <a:extLst>
                <a:ext uri="{FF2B5EF4-FFF2-40B4-BE49-F238E27FC236}">
                  <a16:creationId xmlns:a16="http://schemas.microsoft.com/office/drawing/2014/main" id="{210F4C7E-0BAA-A830-10EB-4B06F4A276EC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DESAFIOS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8" name="Google Shape;240;p36">
              <a:extLst>
                <a:ext uri="{FF2B5EF4-FFF2-40B4-BE49-F238E27FC236}">
                  <a16:creationId xmlns:a16="http://schemas.microsoft.com/office/drawing/2014/main" id="{73E1E293-3768-C999-25BB-2ED2A76A2DFB}"/>
                </a:ext>
              </a:extLst>
            </p:cNvPr>
            <p:cNvSpPr txBox="1"/>
            <p:nvPr/>
          </p:nvSpPr>
          <p:spPr>
            <a:xfrm>
              <a:off x="1702735" y="3161652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Serviço de conexão à internet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9" name="Google Shape;241;p36">
              <a:extLst>
                <a:ext uri="{FF2B5EF4-FFF2-40B4-BE49-F238E27FC236}">
                  <a16:creationId xmlns:a16="http://schemas.microsoft.com/office/drawing/2014/main" id="{F0C898E7-9BFD-B69E-C053-D7B5631CA37A}"/>
                </a:ext>
              </a:extLst>
            </p:cNvPr>
            <p:cNvSpPr txBox="1"/>
            <p:nvPr/>
          </p:nvSpPr>
          <p:spPr>
            <a:xfrm>
              <a:off x="1702735" y="3726773"/>
              <a:ext cx="16974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Distribuição de sinal (</a:t>
              </a:r>
              <a:r>
                <a:rPr lang="pt-BR" sz="1000" b="1" kern="1200" err="1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wi-fi</a:t>
              </a: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)</a:t>
              </a:r>
              <a:endParaRPr sz="1000" b="1" kern="1200">
                <a:solidFill>
                  <a:srgbClr val="00B0F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0" name="Google Shape;242;p36">
              <a:extLst>
                <a:ext uri="{FF2B5EF4-FFF2-40B4-BE49-F238E27FC236}">
                  <a16:creationId xmlns:a16="http://schemas.microsoft.com/office/drawing/2014/main" id="{D3156FFF-5B52-5EDC-20C0-50C40C7CC32C}"/>
                </a:ext>
              </a:extLst>
            </p:cNvPr>
            <p:cNvSpPr txBox="1"/>
            <p:nvPr/>
          </p:nvSpPr>
          <p:spPr>
            <a:xfrm>
              <a:off x="1702735" y="4362166"/>
              <a:ext cx="169740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strike="sngStrike" kern="1200">
                  <a:solidFill>
                    <a:schemeClr val="bg2"/>
                  </a:solidFill>
                  <a:latin typeface="Raleway"/>
                  <a:ea typeface="Raleway"/>
                  <a:cs typeface="Raleway"/>
                  <a:sym typeface="Raleway"/>
                </a:rPr>
                <a:t>Dispositivos</a:t>
              </a:r>
              <a:endParaRPr sz="1000" b="1" strike="sngStrike" kern="120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2" name="Google Shape;249;p36">
              <a:extLst>
                <a:ext uri="{FF2B5EF4-FFF2-40B4-BE49-F238E27FC236}">
                  <a16:creationId xmlns:a16="http://schemas.microsoft.com/office/drawing/2014/main" id="{01F319CC-F38E-B893-5EB8-6ACEA95A4083}"/>
                </a:ext>
              </a:extLst>
            </p:cNvPr>
            <p:cNvSpPr/>
            <p:nvPr/>
          </p:nvSpPr>
          <p:spPr>
            <a:xfrm>
              <a:off x="1311118" y="3240346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" name="Google Shape;250;p36">
              <a:extLst>
                <a:ext uri="{FF2B5EF4-FFF2-40B4-BE49-F238E27FC236}">
                  <a16:creationId xmlns:a16="http://schemas.microsoft.com/office/drawing/2014/main" id="{C5F80439-2B9F-8802-9216-0306422D2C15}"/>
                </a:ext>
              </a:extLst>
            </p:cNvPr>
            <p:cNvSpPr/>
            <p:nvPr/>
          </p:nvSpPr>
          <p:spPr>
            <a:xfrm>
              <a:off x="1311118" y="3805477"/>
              <a:ext cx="314400" cy="287700"/>
            </a:xfrm>
            <a:prstGeom prst="ellipse">
              <a:avLst/>
            </a:prstGeom>
            <a:solidFill>
              <a:srgbClr val="00B0F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4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" name="Google Shape;251;p36">
              <a:extLst>
                <a:ext uri="{FF2B5EF4-FFF2-40B4-BE49-F238E27FC236}">
                  <a16:creationId xmlns:a16="http://schemas.microsoft.com/office/drawing/2014/main" id="{4C9E2F43-F2F3-85BB-B02B-B004DCE8CEF5}"/>
                </a:ext>
              </a:extLst>
            </p:cNvPr>
            <p:cNvSpPr/>
            <p:nvPr/>
          </p:nvSpPr>
          <p:spPr>
            <a:xfrm>
              <a:off x="1311118" y="4354728"/>
              <a:ext cx="314400" cy="2877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defTabSz="685800">
                <a:buClrTx/>
              </a:pPr>
              <a:r>
                <a:rPr lang="pt-BR" sz="1100" b="1" kern="1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5</a:t>
              </a:r>
              <a:endParaRPr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" name="Google Shape;252;p36">
              <a:extLst>
                <a:ext uri="{FF2B5EF4-FFF2-40B4-BE49-F238E27FC236}">
                  <a16:creationId xmlns:a16="http://schemas.microsoft.com/office/drawing/2014/main" id="{CC4AED7A-BBBF-1E08-484D-C522C996CF9A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54;p36">
              <a:extLst>
                <a:ext uri="{FF2B5EF4-FFF2-40B4-BE49-F238E27FC236}">
                  <a16:creationId xmlns:a16="http://schemas.microsoft.com/office/drawing/2014/main" id="{C0D0E330-84D4-A5D5-E40D-D73B0DA786EB}"/>
                </a:ext>
              </a:extLst>
            </p:cNvPr>
            <p:cNvCxnSpPr/>
            <p:nvPr/>
          </p:nvCxnSpPr>
          <p:spPr>
            <a:xfrm>
              <a:off x="3419698" y="1606503"/>
              <a:ext cx="0" cy="316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210;p36">
            <a:extLst>
              <a:ext uri="{FF2B5EF4-FFF2-40B4-BE49-F238E27FC236}">
                <a16:creationId xmlns:a16="http://schemas.microsoft.com/office/drawing/2014/main" id="{80BD2F53-5771-B1FF-479C-5441B8A3494E}"/>
              </a:ext>
            </a:extLst>
          </p:cNvPr>
          <p:cNvGrpSpPr/>
          <p:nvPr/>
        </p:nvGrpSpPr>
        <p:grpSpPr>
          <a:xfrm>
            <a:off x="4902767" y="1301957"/>
            <a:ext cx="4375625" cy="955931"/>
            <a:chOff x="897950" y="1604250"/>
            <a:chExt cx="2647500" cy="953500"/>
          </a:xfrm>
        </p:grpSpPr>
        <p:cxnSp>
          <p:nvCxnSpPr>
            <p:cNvPr id="29" name="Google Shape;211;p36">
              <a:extLst>
                <a:ext uri="{FF2B5EF4-FFF2-40B4-BE49-F238E27FC236}">
                  <a16:creationId xmlns:a16="http://schemas.microsoft.com/office/drawing/2014/main" id="{4DF58468-A61D-F879-794C-CB2B6BCDC3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17;p36">
              <a:extLst>
                <a:ext uri="{FF2B5EF4-FFF2-40B4-BE49-F238E27FC236}">
                  <a16:creationId xmlns:a16="http://schemas.microsoft.com/office/drawing/2014/main" id="{9115CE06-0843-0056-9ED3-7096FA3868D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235;p36">
              <a:extLst>
                <a:ext uri="{FF2B5EF4-FFF2-40B4-BE49-F238E27FC236}">
                  <a16:creationId xmlns:a16="http://schemas.microsoft.com/office/drawing/2014/main" id="{70CD7305-8C53-66F7-1B8F-E76F2BBA3666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32" name="Google Shape;236;p36">
              <a:extLst>
                <a:ext uri="{FF2B5EF4-FFF2-40B4-BE49-F238E27FC236}">
                  <a16:creationId xmlns:a16="http://schemas.microsoft.com/office/drawing/2014/main" id="{E7513207-2D01-234F-4505-33D7AED1968F}"/>
                </a:ext>
              </a:extLst>
            </p:cNvPr>
            <p:cNvSpPr txBox="1"/>
            <p:nvPr/>
          </p:nvSpPr>
          <p:spPr>
            <a:xfrm>
              <a:off x="1172880" y="2057751"/>
              <a:ext cx="2174295" cy="360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 dirty="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Escolas públicas de educação básica</a:t>
              </a:r>
              <a:endParaRPr lang="pt-BR" sz="1000" b="1" kern="1200" dirty="0">
                <a:solidFill>
                  <a:srgbClr val="00B0F0"/>
                </a:solidFill>
                <a:latin typeface="Raleway"/>
              </a:endParaRPr>
            </a:p>
          </p:txBody>
        </p:sp>
        <p:sp>
          <p:nvSpPr>
            <p:cNvPr id="33" name="Google Shape;238;p36">
              <a:extLst>
                <a:ext uri="{FF2B5EF4-FFF2-40B4-BE49-F238E27FC236}">
                  <a16:creationId xmlns:a16="http://schemas.microsoft.com/office/drawing/2014/main" id="{61D95201-1600-8B54-21AB-523D320D73ED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PÚBLICO-ALVO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" name="Google Shape;252;p36">
              <a:extLst>
                <a:ext uri="{FF2B5EF4-FFF2-40B4-BE49-F238E27FC236}">
                  <a16:creationId xmlns:a16="http://schemas.microsoft.com/office/drawing/2014/main" id="{A75E02FD-8CDF-E0C0-733A-07AB04076C1E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254;p36">
              <a:extLst>
                <a:ext uri="{FF2B5EF4-FFF2-40B4-BE49-F238E27FC236}">
                  <a16:creationId xmlns:a16="http://schemas.microsoft.com/office/drawing/2014/main" id="{084386F0-E6EC-FAF2-836E-6D79FDF83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210;p36">
            <a:extLst>
              <a:ext uri="{FF2B5EF4-FFF2-40B4-BE49-F238E27FC236}">
                <a16:creationId xmlns:a16="http://schemas.microsoft.com/office/drawing/2014/main" id="{7F11DA7D-91C9-7CC1-EF96-2995FED7BC6C}"/>
              </a:ext>
            </a:extLst>
          </p:cNvPr>
          <p:cNvGrpSpPr/>
          <p:nvPr/>
        </p:nvGrpSpPr>
        <p:grpSpPr>
          <a:xfrm>
            <a:off x="2572023" y="1293068"/>
            <a:ext cx="2684018" cy="966923"/>
            <a:chOff x="897950" y="1604250"/>
            <a:chExt cx="2647500" cy="953500"/>
          </a:xfrm>
        </p:grpSpPr>
        <p:cxnSp>
          <p:nvCxnSpPr>
            <p:cNvPr id="38" name="Google Shape;211;p36">
              <a:extLst>
                <a:ext uri="{FF2B5EF4-FFF2-40B4-BE49-F238E27FC236}">
                  <a16:creationId xmlns:a16="http://schemas.microsoft.com/office/drawing/2014/main" id="{B0B51AA6-5143-FB4A-4A86-B06277DA3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000" y="1606503"/>
              <a:ext cx="2465" cy="92584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217;p36">
              <a:extLst>
                <a:ext uri="{FF2B5EF4-FFF2-40B4-BE49-F238E27FC236}">
                  <a16:creationId xmlns:a16="http://schemas.microsoft.com/office/drawing/2014/main" id="{CDC20C5B-0A76-AEDC-0F17-770FE47CD19D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235;p36">
              <a:extLst>
                <a:ext uri="{FF2B5EF4-FFF2-40B4-BE49-F238E27FC236}">
                  <a16:creationId xmlns:a16="http://schemas.microsoft.com/office/drawing/2014/main" id="{82773053-74A8-0AE0-FD7E-C304CEC0E61B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1" name="Google Shape;236;p36">
              <a:extLst>
                <a:ext uri="{FF2B5EF4-FFF2-40B4-BE49-F238E27FC236}">
                  <a16:creationId xmlns:a16="http://schemas.microsoft.com/office/drawing/2014/main" id="{5C093643-734C-C544-1AA7-9CAA182076F5}"/>
                </a:ext>
              </a:extLst>
            </p:cNvPr>
            <p:cNvSpPr txBox="1"/>
            <p:nvPr/>
          </p:nvSpPr>
          <p:spPr>
            <a:xfrm>
              <a:off x="1914082" y="2115071"/>
              <a:ext cx="615234" cy="30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5000"/>
                </a:lnSpc>
                <a:buClr>
                  <a:prstClr val="black"/>
                </a:buClr>
                <a:buSzPts val="1100"/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ea typeface="Raleway"/>
                  <a:cs typeface="Raleway"/>
                  <a:sym typeface="Raleway"/>
                </a:rPr>
                <a:t>MCOM</a:t>
              </a:r>
            </a:p>
          </p:txBody>
        </p:sp>
        <p:sp>
          <p:nvSpPr>
            <p:cNvPr id="42" name="Google Shape;238;p36">
              <a:extLst>
                <a:ext uri="{FF2B5EF4-FFF2-40B4-BE49-F238E27FC236}">
                  <a16:creationId xmlns:a16="http://schemas.microsoft.com/office/drawing/2014/main" id="{159B8A0E-C00F-FAB5-D13E-F2CB335DA156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298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  <a:sym typeface="Raleway"/>
                </a:rPr>
                <a:t>AGENTE MONITORADOR</a:t>
              </a:r>
              <a:endParaRPr sz="1100" b="1" kern="1200">
                <a:solidFill>
                  <a:prstClr val="black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3" name="Google Shape;252;p36">
              <a:extLst>
                <a:ext uri="{FF2B5EF4-FFF2-40B4-BE49-F238E27FC236}">
                  <a16:creationId xmlns:a16="http://schemas.microsoft.com/office/drawing/2014/main" id="{84F608C9-5B4B-C734-EBE7-8FF9C58F08BF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254;p36">
              <a:extLst>
                <a:ext uri="{FF2B5EF4-FFF2-40B4-BE49-F238E27FC236}">
                  <a16:creationId xmlns:a16="http://schemas.microsoft.com/office/drawing/2014/main" id="{A299DAA0-ABAD-3452-015A-8B175B1242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135" y="1606503"/>
              <a:ext cx="19563" cy="95124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" name="Google Shape;210;p36">
            <a:extLst>
              <a:ext uri="{FF2B5EF4-FFF2-40B4-BE49-F238E27FC236}">
                <a16:creationId xmlns:a16="http://schemas.microsoft.com/office/drawing/2014/main" id="{F4348BFD-3730-2A0E-0C6B-0FA628CC11E5}"/>
              </a:ext>
            </a:extLst>
          </p:cNvPr>
          <p:cNvGrpSpPr/>
          <p:nvPr/>
        </p:nvGrpSpPr>
        <p:grpSpPr>
          <a:xfrm>
            <a:off x="2550377" y="2341786"/>
            <a:ext cx="2709734" cy="974595"/>
            <a:chOff x="897950" y="1600273"/>
            <a:chExt cx="2647500" cy="977491"/>
          </a:xfrm>
        </p:grpSpPr>
        <p:cxnSp>
          <p:nvCxnSpPr>
            <p:cNvPr id="47" name="Google Shape;211;p36">
              <a:extLst>
                <a:ext uri="{FF2B5EF4-FFF2-40B4-BE49-F238E27FC236}">
                  <a16:creationId xmlns:a16="http://schemas.microsoft.com/office/drawing/2014/main" id="{6BB06425-0290-CA33-A7D8-38ACBC7CE3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393" y="1600274"/>
              <a:ext cx="6211" cy="97739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217;p36">
              <a:extLst>
                <a:ext uri="{FF2B5EF4-FFF2-40B4-BE49-F238E27FC236}">
                  <a16:creationId xmlns:a16="http://schemas.microsoft.com/office/drawing/2014/main" id="{7E4B5DD4-1B05-2F70-E057-2AC8E94A1795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557750"/>
              <a:ext cx="230062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235;p36">
              <a:extLst>
                <a:ext uri="{FF2B5EF4-FFF2-40B4-BE49-F238E27FC236}">
                  <a16:creationId xmlns:a16="http://schemas.microsoft.com/office/drawing/2014/main" id="{C60DB61B-BDB7-0D59-7706-0A9C4F229329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77" y="2017611"/>
              <a:ext cx="228105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236;p36">
              <a:extLst>
                <a:ext uri="{FF2B5EF4-FFF2-40B4-BE49-F238E27FC236}">
                  <a16:creationId xmlns:a16="http://schemas.microsoft.com/office/drawing/2014/main" id="{7C05309F-6650-E707-12B1-5633366D4C50}"/>
                </a:ext>
              </a:extLst>
            </p:cNvPr>
            <p:cNvSpPr txBox="1"/>
            <p:nvPr/>
          </p:nvSpPr>
          <p:spPr>
            <a:xfrm>
              <a:off x="1181358" y="2102746"/>
              <a:ext cx="1043152" cy="36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defTabSz="685800">
                <a:lnSpc>
                  <a:spcPct val="114999"/>
                </a:lnSpc>
              </a:pPr>
              <a:r>
                <a:rPr lang="pt-BR" sz="1000" b="1" kern="1200">
                  <a:solidFill>
                    <a:srgbClr val="00B0F0"/>
                  </a:solidFill>
                  <a:latin typeface="Raleway"/>
                  <a:sym typeface="Raleway"/>
                </a:rPr>
                <a:t>Reembolsável</a:t>
              </a:r>
              <a:endParaRPr lang="pt-BR"/>
            </a:p>
          </p:txBody>
        </p:sp>
        <p:sp>
          <p:nvSpPr>
            <p:cNvPr id="51" name="Google Shape;238;p36">
              <a:extLst>
                <a:ext uri="{FF2B5EF4-FFF2-40B4-BE49-F238E27FC236}">
                  <a16:creationId xmlns:a16="http://schemas.microsoft.com/office/drawing/2014/main" id="{C13DADB1-CDDA-C6EE-5D61-1176DB251972}"/>
                </a:ext>
              </a:extLst>
            </p:cNvPr>
            <p:cNvSpPr txBox="1"/>
            <p:nvPr/>
          </p:nvSpPr>
          <p:spPr>
            <a:xfrm>
              <a:off x="897950" y="1657109"/>
              <a:ext cx="2647500" cy="3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 defTabSz="685800">
                <a:buSzPts val="1100"/>
              </a:pPr>
              <a:r>
                <a:rPr lang="pt-BR" sz="1100" b="1" kern="1200">
                  <a:solidFill>
                    <a:prstClr val="black"/>
                  </a:solidFill>
                  <a:latin typeface="Raleway"/>
                  <a:ea typeface="Raleway"/>
                  <a:cs typeface="Raleway"/>
                </a:rPr>
                <a:t>PREVISÃO PAC</a:t>
              </a:r>
            </a:p>
          </p:txBody>
        </p:sp>
        <p:cxnSp>
          <p:nvCxnSpPr>
            <p:cNvPr id="52" name="Google Shape;252;p36">
              <a:extLst>
                <a:ext uri="{FF2B5EF4-FFF2-40B4-BE49-F238E27FC236}">
                  <a16:creationId xmlns:a16="http://schemas.microsoft.com/office/drawing/2014/main" id="{DC8918F1-C99E-FCF5-F87F-AAD94441F4B7}"/>
                </a:ext>
              </a:extLst>
            </p:cNvPr>
            <p:cNvCxnSpPr>
              <a:cxnSpLocks/>
            </p:cNvCxnSpPr>
            <p:nvPr/>
          </p:nvCxnSpPr>
          <p:spPr>
            <a:xfrm>
              <a:off x="1119000" y="1604250"/>
              <a:ext cx="2300698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254;p36">
              <a:extLst>
                <a:ext uri="{FF2B5EF4-FFF2-40B4-BE49-F238E27FC236}">
                  <a16:creationId xmlns:a16="http://schemas.microsoft.com/office/drawing/2014/main" id="{842469B5-9B61-C183-E92A-BD80745F2F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17" y="1600273"/>
              <a:ext cx="6782" cy="97749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6" name="Google Shape;254;p36">
            <a:extLst>
              <a:ext uri="{FF2B5EF4-FFF2-40B4-BE49-F238E27FC236}">
                <a16:creationId xmlns:a16="http://schemas.microsoft.com/office/drawing/2014/main" id="{5FAB6D5F-E187-2FB5-1C2B-447A4225200D}"/>
              </a:ext>
            </a:extLst>
          </p:cNvPr>
          <p:cNvCxnSpPr>
            <a:cxnSpLocks/>
          </p:cNvCxnSpPr>
          <p:nvPr/>
        </p:nvCxnSpPr>
        <p:spPr>
          <a:xfrm flipH="1">
            <a:off x="3938607" y="2779938"/>
            <a:ext cx="4" cy="496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8" name="Google Shape;236;p36">
            <a:extLst>
              <a:ext uri="{FF2B5EF4-FFF2-40B4-BE49-F238E27FC236}">
                <a16:creationId xmlns:a16="http://schemas.microsoft.com/office/drawing/2014/main" id="{F5AD7AFA-91D7-D031-FCD5-3628B18D2736}"/>
              </a:ext>
            </a:extLst>
          </p:cNvPr>
          <p:cNvSpPr txBox="1"/>
          <p:nvPr/>
        </p:nvSpPr>
        <p:spPr>
          <a:xfrm>
            <a:off x="3992054" y="2841438"/>
            <a:ext cx="1101052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  <a:sym typeface="Raleway"/>
              </a:rPr>
              <a:t>R$ 630 milhões</a:t>
            </a:r>
            <a:endParaRPr lang="pt-BR" sz="1000" b="1" kern="1200">
              <a:solidFill>
                <a:srgbClr val="00B0F0"/>
              </a:solidFill>
              <a:latin typeface="Raleway"/>
            </a:endParaRPr>
          </a:p>
        </p:txBody>
      </p:sp>
      <p:graphicFrame>
        <p:nvGraphicFramePr>
          <p:cNvPr id="60" name="Tabela 31">
            <a:extLst>
              <a:ext uri="{FF2B5EF4-FFF2-40B4-BE49-F238E27FC236}">
                <a16:creationId xmlns:a16="http://schemas.microsoft.com/office/drawing/2014/main" id="{2B26F25E-83A3-4033-0B3F-A83F31CDD902}"/>
              </a:ext>
            </a:extLst>
          </p:cNvPr>
          <p:cNvGraphicFramePr>
            <a:graphicFrameLocks noGrp="1"/>
          </p:cNvGraphicFramePr>
          <p:nvPr/>
        </p:nvGraphicFramePr>
        <p:xfrm>
          <a:off x="5258707" y="2341109"/>
          <a:ext cx="3797299" cy="1114425"/>
        </p:xfrm>
        <a:graphic>
          <a:graphicData uri="http://schemas.openxmlformats.org/drawingml/2006/table">
            <a:tbl>
              <a:tblPr bandRow="1">
                <a:tableStyleId>{84FD0341-658B-4BD5-9250-376AA768F0C8}</a:tableStyleId>
              </a:tblPr>
              <a:tblGrid>
                <a:gridCol w="3111500">
                  <a:extLst>
                    <a:ext uri="{9D8B030D-6E8A-4147-A177-3AD203B41FA5}">
                      <a16:colId xmlns:a16="http://schemas.microsoft.com/office/drawing/2014/main" val="3734774964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10587093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Raleway Medium"/>
                        </a:rPr>
                        <a:t>ATIVIDADES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>
                          <a:effectLst/>
                          <a:latin typeface="Raleway Medium"/>
                        </a:rPr>
                        <a:t>PRAZO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39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Assinatura do aditivo anual com o BNDES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370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Repasses de recursos para o BNDES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489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Assinatura do aditivo anual com o BNDES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723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Repasses de recursos para o BNDES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dez./2025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18959"/>
                  </a:ext>
                </a:extLst>
              </a:tr>
            </a:tbl>
          </a:graphicData>
        </a:graphic>
      </p:graphicFrame>
      <p:sp>
        <p:nvSpPr>
          <p:cNvPr id="4" name="Google Shape;240;p36">
            <a:extLst>
              <a:ext uri="{FF2B5EF4-FFF2-40B4-BE49-F238E27FC236}">
                <a16:creationId xmlns:a16="http://schemas.microsoft.com/office/drawing/2014/main" id="{9E6ABE35-6BF6-7CD8-556C-70E6951A69CC}"/>
              </a:ext>
            </a:extLst>
          </p:cNvPr>
          <p:cNvSpPr txBox="1"/>
          <p:nvPr/>
        </p:nvSpPr>
        <p:spPr>
          <a:xfrm>
            <a:off x="924536" y="2260230"/>
            <a:ext cx="16974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lnSpc>
                <a:spcPct val="114999"/>
              </a:lnSpc>
            </a:pPr>
            <a:r>
              <a:rPr lang="pt-BR" sz="1000" b="1" kern="1200">
                <a:solidFill>
                  <a:srgbClr val="00B0F0"/>
                </a:solidFill>
                <a:latin typeface="Raleway"/>
                <a:sym typeface="Raleway"/>
              </a:rPr>
              <a:t>Acesso adequado à fibra óptica</a:t>
            </a:r>
            <a:endParaRPr lang="pt-BR" sz="1000" b="1" kern="1200">
              <a:solidFill>
                <a:srgbClr val="00B0F0"/>
              </a:solidFill>
              <a:latin typeface="Raleway"/>
            </a:endParaRPr>
          </a:p>
        </p:txBody>
      </p:sp>
      <p:sp>
        <p:nvSpPr>
          <p:cNvPr id="17" name="Google Shape;248;p36">
            <a:extLst>
              <a:ext uri="{FF2B5EF4-FFF2-40B4-BE49-F238E27FC236}">
                <a16:creationId xmlns:a16="http://schemas.microsoft.com/office/drawing/2014/main" id="{CD29B9F8-ABEB-CEAB-374B-7F953D1700A1}"/>
              </a:ext>
            </a:extLst>
          </p:cNvPr>
          <p:cNvSpPr/>
          <p:nvPr/>
        </p:nvSpPr>
        <p:spPr>
          <a:xfrm>
            <a:off x="525858" y="2344236"/>
            <a:ext cx="314400" cy="287700"/>
          </a:xfrm>
          <a:prstGeom prst="ellipse">
            <a:avLst/>
          </a:prstGeom>
          <a:solidFill>
            <a:srgbClr val="00B0F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>
              <a:buClrTx/>
            </a:pPr>
            <a:r>
              <a:rPr lang="pt-BR" sz="1100" b="1" kern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sz="1100" b="1" kern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4857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4C952035-15F9-E409-D00C-261519696200}"/>
              </a:ext>
            </a:extLst>
          </p:cNvPr>
          <p:cNvSpPr txBox="1"/>
          <p:nvPr/>
        </p:nvSpPr>
        <p:spPr>
          <a:xfrm>
            <a:off x="245300" y="109651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GAPE - EACE e FUST Reembolsável</a:t>
            </a:r>
            <a:endParaRPr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28" name="Google Shape;110;p22">
            <a:extLst>
              <a:ext uri="{FF2B5EF4-FFF2-40B4-BE49-F238E27FC236}">
                <a16:creationId xmlns:a16="http://schemas.microsoft.com/office/drawing/2014/main" id="{3DCEB68D-D68B-D350-203D-3EFCA2C95054}"/>
              </a:ext>
            </a:extLst>
          </p:cNvPr>
          <p:cNvSpPr txBox="1"/>
          <p:nvPr/>
        </p:nvSpPr>
        <p:spPr>
          <a:xfrm>
            <a:off x="464747" y="740087"/>
            <a:ext cx="794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700"/>
            </a:pPr>
            <a:r>
              <a:rPr lang="pt-BR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com 2. Acesso inadequado - menos de 10 km, 3. Acesso inadequado - mais de 10 km ou com 4. Acesso inadequado - localização imprecisa ou vistoriadas Fase 2 e 3 com Projeto Especial</a:t>
            </a:r>
            <a:endParaRPr lang="pt-BR" sz="12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7" name="Google Shape;111;p22">
            <a:extLst>
              <a:ext uri="{FF2B5EF4-FFF2-40B4-BE49-F238E27FC236}">
                <a16:creationId xmlns:a16="http://schemas.microsoft.com/office/drawing/2014/main" id="{090BB3BE-794D-96AB-AD69-FE3DD7117FFA}"/>
              </a:ext>
            </a:extLst>
          </p:cNvPr>
          <p:cNvSpPr/>
          <p:nvPr/>
        </p:nvSpPr>
        <p:spPr>
          <a:xfrm>
            <a:off x="4065313" y="1351112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 i="0" u="none" strike="noStrike" cap="none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OTAL: 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40.696</a:t>
            </a:r>
            <a:r>
              <a:rPr lang="pt-BR" b="1" i="0" u="none" strike="noStrike" cap="none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escolas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b="1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3.582 estaduais | 36.998 municipais | 116 federais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112;p22">
            <a:extLst>
              <a:ext uri="{FF2B5EF4-FFF2-40B4-BE49-F238E27FC236}">
                <a16:creationId xmlns:a16="http://schemas.microsoft.com/office/drawing/2014/main" id="{32DB28C7-5CF9-8C0D-4950-34C0DE9B66EC}"/>
              </a:ext>
            </a:extLst>
          </p:cNvPr>
          <p:cNvSpPr/>
          <p:nvPr/>
        </p:nvSpPr>
        <p:spPr>
          <a:xfrm>
            <a:off x="4216463" y="2354662"/>
            <a:ext cx="153900" cy="160500"/>
          </a:xfrm>
          <a:prstGeom prst="rect">
            <a:avLst/>
          </a:prstGeom>
          <a:solidFill>
            <a:srgbClr val="BDA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55" name="Google Shape;113;p22">
            <a:extLst>
              <a:ext uri="{FF2B5EF4-FFF2-40B4-BE49-F238E27FC236}">
                <a16:creationId xmlns:a16="http://schemas.microsoft.com/office/drawing/2014/main" id="{50593FD4-EE98-5DEA-F883-A16F4D0987C3}"/>
              </a:ext>
            </a:extLst>
          </p:cNvPr>
          <p:cNvSpPr/>
          <p:nvPr/>
        </p:nvSpPr>
        <p:spPr>
          <a:xfrm>
            <a:off x="4216463" y="2774387"/>
            <a:ext cx="153900" cy="160500"/>
          </a:xfrm>
          <a:prstGeom prst="rect">
            <a:avLst/>
          </a:prstGeom>
          <a:solidFill>
            <a:srgbClr val="BBBB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57" name="Google Shape;114;p22">
            <a:extLst>
              <a:ext uri="{FF2B5EF4-FFF2-40B4-BE49-F238E27FC236}">
                <a16:creationId xmlns:a16="http://schemas.microsoft.com/office/drawing/2014/main" id="{8B28DCB7-6823-3D7D-D3E3-EBF8C6831C04}"/>
              </a:ext>
            </a:extLst>
          </p:cNvPr>
          <p:cNvSpPr txBox="1"/>
          <p:nvPr/>
        </p:nvSpPr>
        <p:spPr>
          <a:xfrm>
            <a:off x="4342863" y="2265562"/>
            <a:ext cx="362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Prevista para Eace ou Fust Reembolsável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115;p22">
            <a:extLst>
              <a:ext uri="{FF2B5EF4-FFF2-40B4-BE49-F238E27FC236}">
                <a16:creationId xmlns:a16="http://schemas.microsoft.com/office/drawing/2014/main" id="{001EECED-DC53-CE87-7FDA-E0B01CF8ACDA}"/>
              </a:ext>
            </a:extLst>
          </p:cNvPr>
          <p:cNvSpPr txBox="1"/>
          <p:nvPr/>
        </p:nvSpPr>
        <p:spPr>
          <a:xfrm>
            <a:off x="4342863" y="2677637"/>
            <a:ext cx="362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Não prevista (com inferência de acesso à fibra ou sem Projeto Especial) </a:t>
            </a:r>
            <a:endParaRPr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" name="Google Shape;116;p22">
            <a:extLst>
              <a:ext uri="{FF2B5EF4-FFF2-40B4-BE49-F238E27FC236}">
                <a16:creationId xmlns:a16="http://schemas.microsoft.com/office/drawing/2014/main" id="{4A844545-7FC4-2B45-37CC-E44443C266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38" y="1351112"/>
            <a:ext cx="3514725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117;p22">
            <a:extLst>
              <a:ext uri="{FF2B5EF4-FFF2-40B4-BE49-F238E27FC236}">
                <a16:creationId xmlns:a16="http://schemas.microsoft.com/office/drawing/2014/main" id="{58631FCA-A6A6-7F38-B537-9397E7A72BE5}"/>
              </a:ext>
            </a:extLst>
          </p:cNvPr>
          <p:cNvSpPr/>
          <p:nvPr/>
        </p:nvSpPr>
        <p:spPr>
          <a:xfrm>
            <a:off x="4055613" y="4021187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Adesão Enec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256 redes municipais não aderiram | 852 escolas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118;p22">
            <a:extLst>
              <a:ext uri="{FF2B5EF4-FFF2-40B4-BE49-F238E27FC236}">
                <a16:creationId xmlns:a16="http://schemas.microsoft.com/office/drawing/2014/main" id="{A9533024-B760-3EC7-8ED0-9BE0C4F8F0A1}"/>
              </a:ext>
            </a:extLst>
          </p:cNvPr>
          <p:cNvSpPr/>
          <p:nvPr/>
        </p:nvSpPr>
        <p:spPr>
          <a:xfrm>
            <a:off x="4065313" y="3386087"/>
            <a:ext cx="42030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b="1">
                <a:solidFill>
                  <a:srgbClr val="05003A"/>
                </a:solidFill>
                <a:latin typeface="Raleway"/>
                <a:ea typeface="Raleway"/>
                <a:cs typeface="Raleway"/>
                <a:sym typeface="Raleway"/>
              </a:rPr>
              <a:t>Sem internet (Anatel)</a:t>
            </a:r>
            <a:r>
              <a:rPr lang="pt-BR" b="1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pt-BR">
                <a:solidFill>
                  <a:srgbClr val="212121"/>
                </a:solidFill>
                <a:latin typeface="Raleway"/>
                <a:ea typeface="Raleway"/>
                <a:cs typeface="Raleway"/>
                <a:sym typeface="Raleway"/>
              </a:rPr>
              <a:t> 6.230 escolas</a:t>
            </a:r>
            <a:endParaRPr>
              <a:solidFill>
                <a:srgbClr val="2121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442584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ff3c58-4555-4b7e-8115-1f39b2549fd1" xsi:nil="true"/>
    <SharedWithUsers xmlns="fafe921d-bf2e-4fde-a3a2-15508058d867">
      <UserInfo>
        <DisplayName>Anita Gea Martinez Stefani (SEB/DAGE/MEC)</DisplayName>
        <AccountId>39</AccountId>
        <AccountType/>
      </UserInfo>
      <UserInfo>
        <DisplayName>Barbara Bacellar Rodrigues de Godoy</DisplayName>
        <AccountId>63</AccountId>
        <AccountType/>
      </UserInfo>
      <UserInfo>
        <DisplayName>Eduardo Heck de Sa  ( CGTI/SEB/MEC )</DisplayName>
        <AccountId>61</AccountId>
        <AccountType/>
      </UserInfo>
    </SharedWithUsers>
    <lcf76f155ced4ddcb4097134ff3c332f xmlns="80ff3c58-4555-4b7e-8115-1f39b2549fd1">
      <Terms xmlns="http://schemas.microsoft.com/office/infopath/2007/PartnerControls"/>
    </lcf76f155ced4ddcb4097134ff3c332f>
    <TaxCatchAll xmlns="fafe921d-bf2e-4fde-a3a2-15508058d86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5" ma:contentTypeDescription="Crie um novo documento." ma:contentTypeScope="" ma:versionID="fa0d96b24bff7c8ffa4b96f25d628378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80cb3e078b5e8ed7a714fb8c2a23f78b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4694F2-2E80-4471-B187-D14D0C6AAA07}">
  <ds:schemaRefs>
    <ds:schemaRef ds:uri="http://purl.org/dc/elements/1.1/"/>
    <ds:schemaRef ds:uri="http://schemas.microsoft.com/office/2006/metadata/properties"/>
    <ds:schemaRef ds:uri="fafe921d-bf2e-4fde-a3a2-15508058d867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80ff3c58-4555-4b7e-8115-1f39b2549fd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D5C103-ABF1-4A61-92B4-BF4E4EFE4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58C2A1-222F-4AE5-80E0-52957E224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f3c58-4555-4b7e-8115-1f39b2549fd1"/>
    <ds:schemaRef ds:uri="fafe921d-bf2e-4fde-a3a2-15508058d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3798</Words>
  <Application>Microsoft Office PowerPoint</Application>
  <PresentationFormat>Apresentação no Ecrã (16:9)</PresentationFormat>
  <Paragraphs>645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Ungari Dal Fabbro (CGTI/SEB)</dc:creator>
  <cp:lastModifiedBy>Guilherme França Corrêa - (CGTI/SEB/UNESCO)</cp:lastModifiedBy>
  <cp:revision>157</cp:revision>
  <dcterms:modified xsi:type="dcterms:W3CDTF">2025-11-05T17:34:53Z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0x010100F0CE11E70B97DB4AA2EF45C6AD8CE673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{"FileActivityType":"8","FileActivityTimeStamp":"2023-12-18T12:46:51.567Z","FileActivityUsersOnPage":[{"DisplayName":"Ana Ungari Dal Fabbro (CGTI/SEB)","Id":"anafabbro@mec.gov.br"}],"FileActivityNavigationId":null}</vt:lpwstr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