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31"/>
  </p:notesMasterIdLst>
  <p:sldIdLst>
    <p:sldId id="265" r:id="rId5"/>
    <p:sldId id="1077" r:id="rId6"/>
    <p:sldId id="1007" r:id="rId7"/>
    <p:sldId id="1120" r:id="rId8"/>
    <p:sldId id="1121" r:id="rId9"/>
    <p:sldId id="1122" r:id="rId10"/>
    <p:sldId id="1113" r:id="rId11"/>
    <p:sldId id="1129" r:id="rId12"/>
    <p:sldId id="1114" r:id="rId13"/>
    <p:sldId id="1130" r:id="rId14"/>
    <p:sldId id="2146848182" r:id="rId15"/>
    <p:sldId id="1131" r:id="rId16"/>
    <p:sldId id="1065" r:id="rId17"/>
    <p:sldId id="2146848173" r:id="rId18"/>
    <p:sldId id="2146848181" r:id="rId19"/>
    <p:sldId id="2146848168" r:id="rId20"/>
    <p:sldId id="2146848169" r:id="rId21"/>
    <p:sldId id="1132" r:id="rId22"/>
    <p:sldId id="2146848155" r:id="rId23"/>
    <p:sldId id="2146848174" r:id="rId24"/>
    <p:sldId id="2146848175" r:id="rId25"/>
    <p:sldId id="2146848176" r:id="rId26"/>
    <p:sldId id="2146848170" r:id="rId27"/>
    <p:sldId id="2146848177" r:id="rId28"/>
    <p:sldId id="1021" r:id="rId29"/>
    <p:sldId id="272" r:id="rId30"/>
  </p:sldIdLst>
  <p:sldSz cx="9144000" cy="5143500" type="screen16x9"/>
  <p:notesSz cx="6858000" cy="9144000"/>
  <p:embeddedFontLst>
    <p:embeddedFont>
      <p:font typeface="Comfortaa" panose="020B0604020202020204" charset="0"/>
      <p:regular r:id="rId32"/>
      <p:bold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aleway Black" pitchFamily="2" charset="0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B06-0E59-7B69-BD3F-B6998F54E467}" name="Ana Ungari Dal Fabbro (CGTI/SEB)" initials="AD" userId="S::anafabbro@mec.gov.br::f4c495dc-c6fc-4d45-abc8-a9206bcef4e6" providerId="AD"/>
  <p188:author id="{1D297208-C771-22EF-7322-EC3DBA168642}" name="Eduardo Duarte Sr" initials="ED" userId="S::eduardox@stanford.edu::2d0b10d1-a1a3-480d-86f2-62eb9439299a" providerId="AD"/>
  <p188:author id="{B55D1610-FE6D-4300-F26A-915973E8AE13}" name="Eduardo Heck de Sa  ( CGTI/SEB/MEC )" initials="" userId="S::Eduardosa@mec.gov.br::4bf3dd55-3a8d-43b8-b7b3-a66e1bbd4c91" providerId="AD"/>
  <p188:author id="{670B6133-AAD0-4546-29DE-DC9F37E90842}" name="Guilherme França Corrêa - (CGTI/SEB/UNESCO)" initials="GF" userId="S::guilhermefranca@mec.gov.br::a093ef72-ded3-428f-a15c-8235b0d0af31" providerId="AD"/>
  <p188:author id="{F16E2F43-F68C-9071-BFB4-E149750A76C5}" name="Barbara Bacellar Rodrigues de Godoy" initials="" userId="S::Barbaragodoy@mec.gov.br::d16495ed-511c-4138-bb40-58cf2832c37b" providerId="AD"/>
  <p188:author id="{B02B085A-07C7-C26F-DAFF-4F38EC80D93C}" name="Eduardo Heck de Sa  ( CGTI/SEB/MEC )" initials="E)" userId="S::eduardosa@mec.gov.br::4bf3dd55-3a8d-43b8-b7b3-a66e1bbd4c91" providerId="AD"/>
  <p188:author id="{EF303E6B-EC8F-E33F-F37F-501E0DE76350}" name="Barbara Bacellar Rodrigues de Godoy" initials="BG" userId="S::barbaragodoy@mec.gov.br::d16495ed-511c-4138-bb40-58cf2832c37b" providerId="AD"/>
  <p188:author id="{D7DEE4B0-44EE-5D1B-DA70-D6A1B9EB8F27}" name="Thaísa Cavalcanti Pereira(SEB/DAGE/OEI)" initials="TP" userId="S::thaisapereira@mec.gov.br::0438b26f-0ded-48d3-94af-d266f9c0ef6d" providerId="AD"/>
  <p188:author id="{41CF19B7-2FEF-D918-9A66-EE17246894BA}" name="Pedro Rodrigues dos Santos (SEB/DAGE/UNESCO)" initials="" userId="S::pedrorsantos@mec.gov.br::658052de-f7a1-4fed-a7f3-4feb1baa65b6" providerId="AD"/>
  <p188:author id="{E9C302DE-9D3D-709B-F244-DC6B27B633BA}" name="Thaísa Cavalcanti Pereira(SEB/DAGE/OEI)" initials="" userId="S::ThaisaPereira@mec.gov.br::0438b26f-0ded-48d3-94af-d266f9c0e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a Figueir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50"/>
    <a:srgbClr val="E2E7EE"/>
    <a:srgbClr val="EAEAEA"/>
    <a:srgbClr val="0000FF"/>
    <a:srgbClr val="92D14F"/>
    <a:srgbClr val="FFCF00"/>
    <a:srgbClr val="FF0000"/>
    <a:srgbClr val="00CF00"/>
    <a:srgbClr val="C2ECD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782DF-FADF-4A82-972D-5E606C84BFCF}" v="18" dt="2025-09-03T17:36:59.587"/>
  </p1510:revLst>
</p1510:revInfo>
</file>

<file path=ppt/tableStyles.xml><?xml version="1.0" encoding="utf-8"?>
<a:tblStyleLst xmlns:a="http://schemas.openxmlformats.org/drawingml/2006/main" def="{84FD0341-658B-4BD5-9250-376AA768F0C8}">
  <a:tblStyle styleId="{84FD0341-658B-4BD5-9250-376AA768F0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mecbrasil.sharepoint.com/sites/CGTIDARESEB/Documentos%20Compartilhados/General/2.%20Governan&#231;a/0.ENEC/Comit&#234;%20Executivo%20ENEC/1.7_7&#170;%20Reuni&#227;o%20Ordin&#225;ria/03.%20Documentos%20de%20apoio/BD%20Conectividad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2.%20Governan&#231;a/0.ENEC/Comit&#234;%20Executivo%20ENEC/1.7_7&#170;%20Reuni&#227;o%20Ordin&#225;ria/03.%20Documentos%20de%20apoio/BD%20Conectivida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mecbrasil.sharepoint.com/sites/CGTIDARESEB/Documentos%20Compartilhados/General/7.%20Monitoramento%20e%20Avalia&#231;&#227;o/02.%20Conectividade/BD%20Conectivida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8.7445796086387494E-3"/>
          <c:y val="0.13285764016894772"/>
          <c:w val="0.98906927548920154"/>
          <c:h val="0.85718195830922828"/>
        </c:manualLayout>
      </c:layout>
      <c:lineChart>
        <c:grouping val="standard"/>
        <c:varyColors val="0"/>
        <c:ser>
          <c:idx val="0"/>
          <c:order val="0"/>
          <c:tx>
            <c:strRef>
              <c:f>'Avanço_Indicador Escolaspor reg'!$B$28</c:f>
              <c:strCache>
                <c:ptCount val="1"/>
                <c:pt idx="0">
                  <c:v>2023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7"/>
            <c:spPr>
              <a:solidFill>
                <a:srgbClr val="00B05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'Avanço_Indicador Escolaspor reg'!$A$29:$A$34</c:f>
              <c:strCache>
                <c:ptCount val="6"/>
                <c:pt idx="0">
                  <c:v>Sul</c:v>
                </c:pt>
                <c:pt idx="1">
                  <c:v>Centro-Oeste</c:v>
                </c:pt>
                <c:pt idx="2">
                  <c:v>Nordeste</c:v>
                </c:pt>
                <c:pt idx="3">
                  <c:v>Brasil</c:v>
                </c:pt>
                <c:pt idx="4">
                  <c:v>Sudeste</c:v>
                </c:pt>
                <c:pt idx="5">
                  <c:v>Norte</c:v>
                </c:pt>
              </c:strCache>
            </c:strRef>
          </c:cat>
          <c:val>
            <c:numRef>
              <c:f>'Avanço_Indicador Escolaspor reg'!$B$29:$B$34</c:f>
              <c:numCache>
                <c:formatCode>0%</c:formatCode>
                <c:ptCount val="6"/>
                <c:pt idx="0">
                  <c:v>0.60794795501538157</c:v>
                </c:pt>
                <c:pt idx="1">
                  <c:v>0.5976587352080418</c:v>
                </c:pt>
                <c:pt idx="2">
                  <c:v>0.41686054745190071</c:v>
                </c:pt>
                <c:pt idx="3">
                  <c:v>0.42374958307350957</c:v>
                </c:pt>
                <c:pt idx="4">
                  <c:v>0.41460579681471954</c:v>
                </c:pt>
                <c:pt idx="5">
                  <c:v>0.21212121212121213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FB-44DF-AEB5-109C161BF5C8}"/>
            </c:ext>
          </c:extLst>
        </c:ser>
        <c:ser>
          <c:idx val="1"/>
          <c:order val="1"/>
          <c:tx>
            <c:strRef>
              <c:f>'Avanço_Indicador Escolaspor reg'!$C$28</c:f>
              <c:strCache>
                <c:ptCount val="1"/>
                <c:pt idx="0">
                  <c:v>2025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183EFF"/>
              </a:solidFill>
              <a:ln w="6350" cap="flat" cmpd="sng" algn="ctr">
                <a:solidFill>
                  <a:srgbClr val="183EFF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'Avanço_Indicador Escolaspor reg'!$A$29:$A$34</c:f>
              <c:strCache>
                <c:ptCount val="6"/>
                <c:pt idx="0">
                  <c:v>Sul</c:v>
                </c:pt>
                <c:pt idx="1">
                  <c:v>Centro-Oeste</c:v>
                </c:pt>
                <c:pt idx="2">
                  <c:v>Nordeste</c:v>
                </c:pt>
                <c:pt idx="3">
                  <c:v>Brasil</c:v>
                </c:pt>
                <c:pt idx="4">
                  <c:v>Sudeste</c:v>
                </c:pt>
                <c:pt idx="5">
                  <c:v>Norte</c:v>
                </c:pt>
              </c:strCache>
            </c:strRef>
          </c:cat>
          <c:val>
            <c:numRef>
              <c:f>'Avanço_Indicador Escolaspor reg'!$C$29:$C$34</c:f>
              <c:numCache>
                <c:formatCode>0%</c:formatCode>
                <c:ptCount val="6"/>
                <c:pt idx="0">
                  <c:v>0.67885420343940683</c:v>
                </c:pt>
                <c:pt idx="1">
                  <c:v>0.67133223056368496</c:v>
                </c:pt>
                <c:pt idx="2">
                  <c:v>0.53577859151510254</c:v>
                </c:pt>
                <c:pt idx="3">
                  <c:v>0.5280392128427861</c:v>
                </c:pt>
                <c:pt idx="4">
                  <c:v>0.52473043822336529</c:v>
                </c:pt>
                <c:pt idx="5">
                  <c:v>0.31363881931142867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FB-44DF-AEB5-109C161BF5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423157760"/>
        <c:axId val="423159296"/>
      </c:lineChart>
      <c:catAx>
        <c:axId val="42315776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423159296"/>
        <c:crosses val="autoZero"/>
        <c:auto val="1"/>
        <c:lblAlgn val="ctr"/>
        <c:lblOffset val="0"/>
        <c:tickLblSkip val="1"/>
        <c:noMultiLvlLbl val="0"/>
      </c:catAx>
      <c:valAx>
        <c:axId val="423159296"/>
        <c:scaling>
          <c:orientation val="minMax"/>
          <c:max val="1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23157760"/>
        <c:crosses val="autoZero"/>
        <c:crossBetween val="between"/>
        <c:majorUnit val="0.2"/>
      </c:valAx>
      <c:spPr>
        <a:solidFill>
          <a:srgbClr val="EAEAEA"/>
        </a:solidFill>
        <a:ln w="3175">
          <a:noFill/>
        </a:ln>
        <a:effectLst/>
        <a:extLst>
          <a:ext uri="{91240B29-F687-4F45-9708-019B960494DF}">
            <a14:hiddenLine xmlns:a14="http://schemas.microsoft.com/office/drawing/2010/main" w="3175">
              <a:solidFill>
                <a:sysClr val="window" lastClr="FFFFFF">
                  <a:lumMod val="75000"/>
                </a:sysClr>
              </a:solidFill>
            </a14:hiddenLine>
          </a:ext>
        </a:extLst>
      </c:spPr>
    </c:plotArea>
    <c:legend>
      <c:legendPos val="t"/>
      <c:layout>
        <c:manualLayout>
          <c:xMode val="edge"/>
          <c:yMode val="edge"/>
          <c:x val="0.34617481055013238"/>
          <c:y val="2.7407962120901484E-2"/>
          <c:w val="0.3370087909416587"/>
          <c:h val="0.10480793924496459"/>
        </c:manualLayout>
      </c:layout>
      <c:overlay val="0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700">
          <a:latin typeface="Raleway" pitchFamily="2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37033225514008E-2"/>
          <c:y val="0.28865229941320031"/>
          <c:w val="0.92492593354897201"/>
          <c:h val="0.454033060062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'Avanço_Indicador Escolas conect'!$A$44</c:f>
              <c:strCache>
                <c:ptCount val="1"/>
                <c:pt idx="0">
                  <c:v>Conectadas nos parâmetros adequados (níveis 4 e 5)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'Avanço_Indicador Escolas conect'!$B$43:$I$43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 formatCode="mmm\-yy">
                  <c:v>45658</c:v>
                </c:pt>
                <c:pt idx="3" formatCode="mmm\-yy">
                  <c:v>45717</c:v>
                </c:pt>
                <c:pt idx="4" formatCode="mmm\-yy">
                  <c:v>45778</c:v>
                </c:pt>
                <c:pt idx="5" formatCode="mmm\-yy">
                  <c:v>45839</c:v>
                </c:pt>
                <c:pt idx="6" formatCode="mmm\-yy">
                  <c:v>45901</c:v>
                </c:pt>
                <c:pt idx="7" formatCode="mmm\-yy">
                  <c:v>45962</c:v>
                </c:pt>
              </c:numCache>
            </c:numRef>
          </c:cat>
          <c:val>
            <c:numRef>
              <c:f>'Avanço_Indicador Escolas conect'!$B$44:$I$44</c:f>
              <c:numCache>
                <c:formatCode>0%</c:formatCode>
                <c:ptCount val="8"/>
                <c:pt idx="0">
                  <c:v>0.42376495247732282</c:v>
                </c:pt>
                <c:pt idx="1">
                  <c:v>0.51458880171701205</c:v>
                </c:pt>
                <c:pt idx="2">
                  <c:v>0.5280392128427861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E-441D-B482-7A845836C03C}"/>
            </c:ext>
          </c:extLst>
        </c:ser>
        <c:ser>
          <c:idx val="1"/>
          <c:order val="1"/>
          <c:tx>
            <c:strRef>
              <c:f>'Avanço_Indicador Escolas conect'!$A$45</c:f>
              <c:strCache>
                <c:ptCount val="1"/>
                <c:pt idx="0">
                  <c:v>Não conectada nos parâmetros adequados</c:v>
                </c:pt>
              </c:strCache>
            </c:strRef>
          </c:tx>
          <c:spPr>
            <a:solidFill>
              <a:srgbClr val="E2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'Avanço_Indicador Escolas conect'!$B$43:$I$43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 formatCode="mmm\-yy">
                  <c:v>45658</c:v>
                </c:pt>
                <c:pt idx="3" formatCode="mmm\-yy">
                  <c:v>45717</c:v>
                </c:pt>
                <c:pt idx="4" formatCode="mmm\-yy">
                  <c:v>45778</c:v>
                </c:pt>
                <c:pt idx="5" formatCode="mmm\-yy">
                  <c:v>45839</c:v>
                </c:pt>
                <c:pt idx="6" formatCode="mmm\-yy">
                  <c:v>45901</c:v>
                </c:pt>
                <c:pt idx="7" formatCode="mmm\-yy">
                  <c:v>45962</c:v>
                </c:pt>
              </c:numCache>
            </c:numRef>
          </c:cat>
          <c:val>
            <c:numRef>
              <c:f>'Avanço_Indicador Escolas conect'!$B$45:$I$45</c:f>
              <c:numCache>
                <c:formatCode>0%</c:formatCode>
                <c:ptCount val="8"/>
                <c:pt idx="0">
                  <c:v>0.57623504752267718</c:v>
                </c:pt>
                <c:pt idx="1">
                  <c:v>0.48541119828298795</c:v>
                </c:pt>
                <c:pt idx="2">
                  <c:v>0.4719607871572139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E-441D-B482-7A845836C0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925585647"/>
        <c:axId val="1925589967"/>
      </c:barChart>
      <c:catAx>
        <c:axId val="192558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925589967"/>
        <c:crosses val="autoZero"/>
        <c:auto val="1"/>
        <c:lblAlgn val="ctr"/>
        <c:lblOffset val="100"/>
        <c:noMultiLvlLbl val="0"/>
      </c:catAx>
      <c:valAx>
        <c:axId val="19255899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2558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2590313242108759E-3"/>
          <c:y val="1.1748430584720866E-2"/>
          <c:w val="0.99674089171294256"/>
          <c:h val="0.21434767991093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7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EACE!$C$7</c:f>
              <c:strCache>
                <c:ptCount val="1"/>
                <c:pt idx="0">
                  <c:v>Início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EACE!$A$8:$B$18</c:f>
              <c:multiLvlStrCache>
                <c:ptCount val="11"/>
                <c:lvl>
                  <c:pt idx="0">
                    <c:v>RFP</c:v>
                  </c:pt>
                  <c:pt idx="1">
                    <c:v>Negociação</c:v>
                  </c:pt>
                  <c:pt idx="2">
                    <c:v>Mobilização</c:v>
                  </c:pt>
                  <c:pt idx="3">
                    <c:v>Projeto e aquisição de materiais</c:v>
                  </c:pt>
                  <c:pt idx="4">
                    <c:v>Implantação</c:v>
                  </c:pt>
                  <c:pt idx="5">
                    <c:v>RFP</c:v>
                  </c:pt>
                  <c:pt idx="6">
                    <c:v>Mobilização</c:v>
                  </c:pt>
                  <c:pt idx="7">
                    <c:v>Implantação</c:v>
                  </c:pt>
                  <c:pt idx="8">
                    <c:v>RFP</c:v>
                  </c:pt>
                  <c:pt idx="9">
                    <c:v>Mobilização</c:v>
                  </c:pt>
                  <c:pt idx="10">
                    <c:v>Implantação</c:v>
                  </c:pt>
                </c:lvl>
                <c:lvl>
                  <c:pt idx="0">
                    <c:v>Fase 2 e 3</c:v>
                  </c:pt>
                  <c:pt idx="5">
                    <c:v>Fase 4.1</c:v>
                  </c:pt>
                  <c:pt idx="8">
                    <c:v>Fase 4.2</c:v>
                  </c:pt>
                </c:lvl>
              </c:multiLvlStrCache>
            </c:multiLvlStrRef>
          </c:cat>
          <c:val>
            <c:numRef>
              <c:f>EACE!$C$8:$C$18</c:f>
              <c:numCache>
                <c:formatCode>mmm\-yy</c:formatCode>
                <c:ptCount val="11"/>
                <c:pt idx="0">
                  <c:v>45352</c:v>
                </c:pt>
                <c:pt idx="1">
                  <c:v>45413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45536</c:v>
                </c:pt>
                <c:pt idx="6">
                  <c:v>45689</c:v>
                </c:pt>
                <c:pt idx="7">
                  <c:v>45778</c:v>
                </c:pt>
                <c:pt idx="8">
                  <c:v>45689</c:v>
                </c:pt>
                <c:pt idx="9">
                  <c:v>45809</c:v>
                </c:pt>
                <c:pt idx="10">
                  <c:v>45870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7-41F7-B4C7-CA20FC001BF1}"/>
            </c:ext>
          </c:extLst>
        </c:ser>
        <c:ser>
          <c:idx val="1"/>
          <c:order val="1"/>
          <c:tx>
            <c:strRef>
              <c:f>EACE!$D$7</c:f>
              <c:strCache>
                <c:ptCount val="1"/>
                <c:pt idx="0">
                  <c:v>Duração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7F7-41F7-B4C7-CA20FC001BF1}"/>
              </c:ext>
            </c:extLst>
          </c:dPt>
          <c:dPt>
            <c:idx val="1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7F7-41F7-B4C7-CA20FC001BF1}"/>
              </c:ext>
            </c:extLst>
          </c:dPt>
          <c:dPt>
            <c:idx val="2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7F7-41F7-B4C7-CA20FC001BF1}"/>
              </c:ext>
            </c:extLst>
          </c:dPt>
          <c:dPt>
            <c:idx val="3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7F7-41F7-B4C7-CA20FC001BF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7F7-41F7-B4C7-CA20FC001BF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7F7-41F7-B4C7-CA20FC001BF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7F7-41F7-B4C7-CA20FC001BF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7F7-41F7-B4C7-CA20FC001BF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7F7-41F7-B4C7-CA20FC001BF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7F7-41F7-B4C7-CA20FC001BF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7F7-41F7-B4C7-CA20FC001BF1}"/>
              </c:ext>
            </c:extLst>
          </c:dPt>
          <c:cat>
            <c:multiLvlStrRef>
              <c:f>EACE!$A$8:$B$18</c:f>
              <c:multiLvlStrCache>
                <c:ptCount val="11"/>
                <c:lvl>
                  <c:pt idx="0">
                    <c:v>RFP</c:v>
                  </c:pt>
                  <c:pt idx="1">
                    <c:v>Negociação</c:v>
                  </c:pt>
                  <c:pt idx="2">
                    <c:v>Mobilização</c:v>
                  </c:pt>
                  <c:pt idx="3">
                    <c:v>Projeto e aquisição de materiais</c:v>
                  </c:pt>
                  <c:pt idx="4">
                    <c:v>Implantação</c:v>
                  </c:pt>
                  <c:pt idx="5">
                    <c:v>RFP</c:v>
                  </c:pt>
                  <c:pt idx="6">
                    <c:v>Mobilização</c:v>
                  </c:pt>
                  <c:pt idx="7">
                    <c:v>Implantação</c:v>
                  </c:pt>
                  <c:pt idx="8">
                    <c:v>RFP</c:v>
                  </c:pt>
                  <c:pt idx="9">
                    <c:v>Mobilização</c:v>
                  </c:pt>
                  <c:pt idx="10">
                    <c:v>Implantação</c:v>
                  </c:pt>
                </c:lvl>
                <c:lvl>
                  <c:pt idx="0">
                    <c:v>Fase 2 e 3</c:v>
                  </c:pt>
                  <c:pt idx="5">
                    <c:v>Fase 4.1</c:v>
                  </c:pt>
                  <c:pt idx="8">
                    <c:v>Fase 4.2</c:v>
                  </c:pt>
                </c:lvl>
              </c:multiLvlStrCache>
            </c:multiLvlStrRef>
          </c:cat>
          <c:val>
            <c:numRef>
              <c:f>EACE!$D$8:$D$18</c:f>
              <c:numCache>
                <c:formatCode>General</c:formatCode>
                <c:ptCount val="11"/>
                <c:pt idx="0">
                  <c:v>61</c:v>
                </c:pt>
                <c:pt idx="1">
                  <c:v>61</c:v>
                </c:pt>
                <c:pt idx="2">
                  <c:v>31</c:v>
                </c:pt>
                <c:pt idx="3">
                  <c:v>122</c:v>
                </c:pt>
                <c:pt idx="4">
                  <c:v>395</c:v>
                </c:pt>
                <c:pt idx="5">
                  <c:v>153</c:v>
                </c:pt>
                <c:pt idx="6">
                  <c:v>89</c:v>
                </c:pt>
                <c:pt idx="7">
                  <c:v>214</c:v>
                </c:pt>
                <c:pt idx="8">
                  <c:v>120</c:v>
                </c:pt>
                <c:pt idx="9">
                  <c:v>92</c:v>
                </c:pt>
                <c:pt idx="10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7F7-41F7-B4C7-CA20FC001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2440704"/>
        <c:axId val="1407466224"/>
      </c:barChart>
      <c:catAx>
        <c:axId val="2132440704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407466224"/>
        <c:crosses val="autoZero"/>
        <c:auto val="1"/>
        <c:lblAlgn val="ctr"/>
        <c:lblOffset val="100"/>
        <c:noMultiLvlLbl val="0"/>
      </c:catAx>
      <c:valAx>
        <c:axId val="1407466224"/>
        <c:scaling>
          <c:orientation val="minMax"/>
          <c:max val="46082"/>
          <c:min val="4535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2132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6702990679659"/>
          <c:y val="0.37593953776371497"/>
          <c:w val="0.83293316160646047"/>
          <c:h val="0.486098643194393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EACE!$C$72</c:f>
              <c:strCache>
                <c:ptCount val="1"/>
                <c:pt idx="0">
                  <c:v>Ativada</c:v>
                </c:pt>
              </c:strCache>
            </c:strRef>
          </c:tx>
          <c:spPr>
            <a:solidFill>
              <a:srgbClr val="00AF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bg1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EACE!$A$73:$B$75</c:f>
              <c:multiLvlStrCache>
                <c:ptCount val="3"/>
                <c:lvl>
                  <c:pt idx="0">
                    <c:v>Energia</c:v>
                  </c:pt>
                  <c:pt idx="1">
                    <c:v>Rede externa</c:v>
                  </c:pt>
                  <c:pt idx="2">
                    <c:v>Rede interna</c:v>
                  </c:pt>
                </c:lvl>
                <c:lvl>
                  <c:pt idx="0">
                    <c:v>Fase 2 e 3</c:v>
                  </c:pt>
                </c:lvl>
              </c:multiLvlStrCache>
            </c:multiLvlStrRef>
          </c:cat>
          <c:val>
            <c:numRef>
              <c:f>EACE!$C$73:$C$75</c:f>
              <c:numCache>
                <c:formatCode>General</c:formatCode>
                <c:ptCount val="3"/>
                <c:pt idx="0">
                  <c:v>61</c:v>
                </c:pt>
                <c:pt idx="1">
                  <c:v>1101</c:v>
                </c:pt>
                <c:pt idx="2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7-46C4-9E2A-3547990E9925}"/>
            </c:ext>
          </c:extLst>
        </c:ser>
        <c:ser>
          <c:idx val="1"/>
          <c:order val="1"/>
          <c:tx>
            <c:strRef>
              <c:f>EACE!$D$72</c:f>
              <c:strCache>
                <c:ptCount val="1"/>
                <c:pt idx="0">
                  <c:v>Não ativada</c:v>
                </c:pt>
              </c:strCache>
            </c:strRef>
          </c:tx>
          <c:spPr>
            <a:solidFill>
              <a:srgbClr val="E2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EACE!$A$73:$B$75</c:f>
              <c:multiLvlStrCache>
                <c:ptCount val="3"/>
                <c:lvl>
                  <c:pt idx="0">
                    <c:v>Energia</c:v>
                  </c:pt>
                  <c:pt idx="1">
                    <c:v>Rede externa</c:v>
                  </c:pt>
                  <c:pt idx="2">
                    <c:v>Rede interna</c:v>
                  </c:pt>
                </c:lvl>
                <c:lvl>
                  <c:pt idx="0">
                    <c:v>Fase 2 e 3</c:v>
                  </c:pt>
                </c:lvl>
              </c:multiLvlStrCache>
            </c:multiLvlStrRef>
          </c:cat>
          <c:val>
            <c:numRef>
              <c:f>EACE!$D$73:$D$75</c:f>
              <c:numCache>
                <c:formatCode>General</c:formatCode>
                <c:ptCount val="3"/>
                <c:pt idx="0">
                  <c:v>1112</c:v>
                </c:pt>
                <c:pt idx="1">
                  <c:v>3871</c:v>
                </c:pt>
                <c:pt idx="2">
                  <c:v>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7-46C4-9E2A-3547990E9925}"/>
            </c:ext>
          </c:extLst>
        </c:ser>
        <c:ser>
          <c:idx val="2"/>
          <c:order val="2"/>
          <c:tx>
            <c:strRef>
              <c:f>EACE!$E$72</c:f>
              <c:strCache>
                <c:ptCount val="1"/>
                <c:pt idx="0">
                  <c:v>Ativada anteriormente</c:v>
                </c:pt>
              </c:strCache>
            </c:strRef>
          </c:tx>
          <c:spPr>
            <a:solidFill>
              <a:srgbClr val="92D1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EACE!$A$73:$B$75</c:f>
              <c:multiLvlStrCache>
                <c:ptCount val="3"/>
                <c:lvl>
                  <c:pt idx="0">
                    <c:v>Energia</c:v>
                  </c:pt>
                  <c:pt idx="1">
                    <c:v>Rede externa</c:v>
                  </c:pt>
                  <c:pt idx="2">
                    <c:v>Rede interna</c:v>
                  </c:pt>
                </c:lvl>
                <c:lvl>
                  <c:pt idx="0">
                    <c:v>Fase 2 e 3</c:v>
                  </c:pt>
                </c:lvl>
              </c:multiLvlStrCache>
            </c:multiLvlStrRef>
          </c:cat>
          <c:val>
            <c:numRef>
              <c:f>EACE!$E$73:$E$75</c:f>
              <c:numCache>
                <c:formatCode>General</c:formatCode>
                <c:ptCount val="3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7-46C4-9E2A-3547990E9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07462864"/>
        <c:axId val="1407465264"/>
      </c:barChart>
      <c:catAx>
        <c:axId val="1407462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407465264"/>
        <c:crosses val="autoZero"/>
        <c:auto val="1"/>
        <c:lblAlgn val="ctr"/>
        <c:lblOffset val="100"/>
        <c:noMultiLvlLbl val="0"/>
      </c:catAx>
      <c:valAx>
        <c:axId val="1407465264"/>
        <c:scaling>
          <c:orientation val="minMax"/>
          <c:max val="5100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140746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510143110736967"/>
          <c:y val="0.15050380259115406"/>
          <c:w val="0.46979713778526067"/>
          <c:h val="0.16272581742624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'FUST BF'!$B$7</c:f>
              <c:strCache>
                <c:ptCount val="1"/>
                <c:pt idx="0">
                  <c:v>Início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'FUST BF'!$A$8:$A$10</c:f>
              <c:strCache>
                <c:ptCount val="3"/>
                <c:pt idx="0">
                  <c:v>Lançamento edital</c:v>
                </c:pt>
                <c:pt idx="1">
                  <c:v>Seleção, aprovação e contratação</c:v>
                </c:pt>
                <c:pt idx="2">
                  <c:v>Implantação</c:v>
                </c:pt>
              </c:strCache>
            </c:strRef>
          </c:cat>
          <c:val>
            <c:numRef>
              <c:f>'FUST BF'!$B$8:$B$10</c:f>
              <c:numCache>
                <c:formatCode>mmm\-yy</c:formatCode>
                <c:ptCount val="3"/>
                <c:pt idx="0">
                  <c:v>45536</c:v>
                </c:pt>
                <c:pt idx="1">
                  <c:v>45566</c:v>
                </c:pt>
                <c:pt idx="2">
                  <c:v>45627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A-4FF9-A6F8-DBE4305FF578}"/>
            </c:ext>
          </c:extLst>
        </c:ser>
        <c:ser>
          <c:idx val="1"/>
          <c:order val="1"/>
          <c:tx>
            <c:strRef>
              <c:f>'FUST BF'!$C$7</c:f>
              <c:strCache>
                <c:ptCount val="1"/>
                <c:pt idx="0">
                  <c:v>Duração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5E-4084-B90A-AD8D1F9B7D0B}"/>
              </c:ext>
            </c:extLst>
          </c:dPt>
          <c:dPt>
            <c:idx val="1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5E-4084-B90A-AD8D1F9B7D0B}"/>
              </c:ext>
            </c:extLst>
          </c:dPt>
          <c:dPt>
            <c:idx val="2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5E-4084-B90A-AD8D1F9B7D0B}"/>
              </c:ext>
            </c:extLst>
          </c:dPt>
          <c:dPt>
            <c:idx val="3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5E-4084-B90A-AD8D1F9B7D0B}"/>
              </c:ext>
            </c:extLst>
          </c:dPt>
          <c:dPt>
            <c:idx val="4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5E-4084-B90A-AD8D1F9B7D0B}"/>
              </c:ext>
            </c:extLst>
          </c:dPt>
          <c:dPt>
            <c:idx val="5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5E-4084-B90A-AD8D1F9B7D0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5E-4084-B90A-AD8D1F9B7D0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5E-4084-B90A-AD8D1F9B7D0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C5E-4084-B90A-AD8D1F9B7D0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C5E-4084-B90A-AD8D1F9B7D0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C5E-4084-B90A-AD8D1F9B7D0B}"/>
              </c:ext>
            </c:extLst>
          </c:dPt>
          <c:cat>
            <c:strRef>
              <c:f>'FUST BF'!$A$8:$A$10</c:f>
              <c:strCache>
                <c:ptCount val="3"/>
                <c:pt idx="0">
                  <c:v>Lançamento edital</c:v>
                </c:pt>
                <c:pt idx="1">
                  <c:v>Seleção, aprovação e contratação</c:v>
                </c:pt>
                <c:pt idx="2">
                  <c:v>Implantação</c:v>
                </c:pt>
              </c:strCache>
            </c:strRef>
          </c:cat>
          <c:val>
            <c:numRef>
              <c:f>'FUST BF'!$C$8:$C$10</c:f>
              <c:numCache>
                <c:formatCode>General</c:formatCode>
                <c:ptCount val="3"/>
                <c:pt idx="0">
                  <c:v>30</c:v>
                </c:pt>
                <c:pt idx="1">
                  <c:v>61</c:v>
                </c:pt>
                <c:pt idx="2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ABA-4FF9-A6F8-DBE4305FF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2440704"/>
        <c:axId val="1407466224"/>
      </c:barChart>
      <c:catAx>
        <c:axId val="2132440704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407466224"/>
        <c:crosses val="autoZero"/>
        <c:auto val="1"/>
        <c:lblAlgn val="ctr"/>
        <c:lblOffset val="100"/>
        <c:noMultiLvlLbl val="0"/>
      </c:catAx>
      <c:valAx>
        <c:axId val="1407466224"/>
        <c:scaling>
          <c:orientation val="minMax"/>
          <c:max val="46357"/>
          <c:min val="4553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2132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5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'FUST NRO'!$B$7</c:f>
              <c:strCache>
                <c:ptCount val="1"/>
                <c:pt idx="0">
                  <c:v>Início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'FUST NRO'!$A$8:$A$13</c:f>
              <c:strCache>
                <c:ptCount val="6"/>
                <c:pt idx="0">
                  <c:v>Lançamento edital</c:v>
                </c:pt>
                <c:pt idx="1">
                  <c:v>Seleção, aprovação e contratação</c:v>
                </c:pt>
                <c:pt idx="2">
                  <c:v>Mobilização</c:v>
                </c:pt>
                <c:pt idx="3">
                  <c:v>Repasse recursos BNDES</c:v>
                </c:pt>
                <c:pt idx="4">
                  <c:v>Projeto e aquisição de materiais</c:v>
                </c:pt>
                <c:pt idx="5">
                  <c:v>Implantação</c:v>
                </c:pt>
              </c:strCache>
            </c:strRef>
          </c:cat>
          <c:val>
            <c:numRef>
              <c:f>'FUST NRO'!$B$8:$B$13</c:f>
              <c:numCache>
                <c:formatCode>mmm\-yy</c:formatCode>
                <c:ptCount val="6"/>
                <c:pt idx="0">
                  <c:v>45413</c:v>
                </c:pt>
                <c:pt idx="1">
                  <c:v>45474</c:v>
                </c:pt>
                <c:pt idx="2">
                  <c:v>45627</c:v>
                </c:pt>
                <c:pt idx="3">
                  <c:v>45658</c:v>
                </c:pt>
                <c:pt idx="4">
                  <c:v>45689</c:v>
                </c:pt>
                <c:pt idx="5">
                  <c:v>45658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7-4630-BA0F-9BDE7021DC7F}"/>
            </c:ext>
          </c:extLst>
        </c:ser>
        <c:ser>
          <c:idx val="1"/>
          <c:order val="1"/>
          <c:tx>
            <c:strRef>
              <c:f>'FUST NRO'!$C$7</c:f>
              <c:strCache>
                <c:ptCount val="1"/>
                <c:pt idx="0">
                  <c:v>Duração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17-4630-BA0F-9BDE7021DC7F}"/>
              </c:ext>
            </c:extLst>
          </c:dPt>
          <c:dPt>
            <c:idx val="1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17-4630-BA0F-9BDE7021DC7F}"/>
              </c:ext>
            </c:extLst>
          </c:dPt>
          <c:dPt>
            <c:idx val="2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17-4630-BA0F-9BDE7021DC7F}"/>
              </c:ext>
            </c:extLst>
          </c:dPt>
          <c:dPt>
            <c:idx val="3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17-4630-BA0F-9BDE7021DC7F}"/>
              </c:ext>
            </c:extLst>
          </c:dPt>
          <c:dPt>
            <c:idx val="4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817-4630-BA0F-9BDE7021DC7F}"/>
              </c:ext>
            </c:extLst>
          </c:dPt>
          <c:dPt>
            <c:idx val="5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817-4630-BA0F-9BDE7021DC7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817-4630-BA0F-9BDE7021DC7F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817-4630-BA0F-9BDE7021DC7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817-4630-BA0F-9BDE7021DC7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817-4630-BA0F-9BDE7021DC7F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817-4630-BA0F-9BDE7021DC7F}"/>
              </c:ext>
            </c:extLst>
          </c:dPt>
          <c:cat>
            <c:strRef>
              <c:f>'FUST NRO'!$A$8:$A$13</c:f>
              <c:strCache>
                <c:ptCount val="6"/>
                <c:pt idx="0">
                  <c:v>Lançamento edital</c:v>
                </c:pt>
                <c:pt idx="1">
                  <c:v>Seleção, aprovação e contratação</c:v>
                </c:pt>
                <c:pt idx="2">
                  <c:v>Mobilização</c:v>
                </c:pt>
                <c:pt idx="3">
                  <c:v>Repasse recursos BNDES</c:v>
                </c:pt>
                <c:pt idx="4">
                  <c:v>Projeto e aquisição de materiais</c:v>
                </c:pt>
                <c:pt idx="5">
                  <c:v>Implantação</c:v>
                </c:pt>
              </c:strCache>
            </c:strRef>
          </c:cat>
          <c:val>
            <c:numRef>
              <c:f>'FUST NRO'!$C$8:$C$13</c:f>
              <c:numCache>
                <c:formatCode>General</c:formatCode>
                <c:ptCount val="6"/>
                <c:pt idx="0">
                  <c:v>61</c:v>
                </c:pt>
                <c:pt idx="1">
                  <c:v>153</c:v>
                </c:pt>
                <c:pt idx="2">
                  <c:v>31</c:v>
                </c:pt>
                <c:pt idx="3">
                  <c:v>31</c:v>
                </c:pt>
                <c:pt idx="4">
                  <c:v>28</c:v>
                </c:pt>
                <c:pt idx="5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817-4630-BA0F-9BDE7021D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2440704"/>
        <c:axId val="1407466224"/>
      </c:barChart>
      <c:catAx>
        <c:axId val="2132440704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407466224"/>
        <c:crosses val="autoZero"/>
        <c:auto val="1"/>
        <c:lblAlgn val="ctr"/>
        <c:lblOffset val="100"/>
        <c:noMultiLvlLbl val="0"/>
      </c:catAx>
      <c:valAx>
        <c:axId val="1407466224"/>
        <c:scaling>
          <c:orientation val="minMax"/>
          <c:max val="45992"/>
          <c:min val="45413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2132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5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'FUST Reemb'!$B$7</c:f>
              <c:strCache>
                <c:ptCount val="1"/>
                <c:pt idx="0">
                  <c:v>Início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'FUST Reemb'!$A$8:$A$10</c:f>
              <c:strCache>
                <c:ptCount val="3"/>
                <c:pt idx="0">
                  <c:v>Aprovação projeto</c:v>
                </c:pt>
                <c:pt idx="1">
                  <c:v>Mobilização</c:v>
                </c:pt>
                <c:pt idx="2">
                  <c:v>Implantação</c:v>
                </c:pt>
              </c:strCache>
            </c:strRef>
          </c:cat>
          <c:val>
            <c:numRef>
              <c:f>'FUST Reemb'!$B$8:$B$10</c:f>
              <c:numCache>
                <c:formatCode>mmm\-yy</c:formatCode>
                <c:ptCount val="3"/>
                <c:pt idx="0" formatCode="0.00">
                  <c:v>45261</c:v>
                </c:pt>
                <c:pt idx="1">
                  <c:v>45413</c:v>
                </c:pt>
                <c:pt idx="2">
                  <c:v>45261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1-48C8-A394-23EF67C50567}"/>
            </c:ext>
          </c:extLst>
        </c:ser>
        <c:ser>
          <c:idx val="1"/>
          <c:order val="1"/>
          <c:tx>
            <c:strRef>
              <c:f>'FUST Reemb'!$C$7</c:f>
              <c:strCache>
                <c:ptCount val="1"/>
                <c:pt idx="0">
                  <c:v>Duração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21-48C8-A394-23EF67C50567}"/>
              </c:ext>
            </c:extLst>
          </c:dPt>
          <c:dPt>
            <c:idx val="1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21-48C8-A394-23EF67C50567}"/>
              </c:ext>
            </c:extLst>
          </c:dPt>
          <c:dPt>
            <c:idx val="2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721-48C8-A394-23EF67C50567}"/>
              </c:ext>
            </c:extLst>
          </c:dPt>
          <c:dPt>
            <c:idx val="3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721-48C8-A394-23EF67C50567}"/>
              </c:ext>
            </c:extLst>
          </c:dPt>
          <c:dPt>
            <c:idx val="4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721-48C8-A394-23EF67C50567}"/>
              </c:ext>
            </c:extLst>
          </c:dPt>
          <c:dPt>
            <c:idx val="5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721-48C8-A394-23EF67C5056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721-48C8-A394-23EF67C5056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721-48C8-A394-23EF67C5056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721-48C8-A394-23EF67C5056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721-48C8-A394-23EF67C5056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721-48C8-A394-23EF67C50567}"/>
              </c:ext>
            </c:extLst>
          </c:dPt>
          <c:cat>
            <c:strRef>
              <c:f>'FUST Reemb'!$A$8:$A$10</c:f>
              <c:strCache>
                <c:ptCount val="3"/>
                <c:pt idx="0">
                  <c:v>Aprovação projeto</c:v>
                </c:pt>
                <c:pt idx="1">
                  <c:v>Mobilização</c:v>
                </c:pt>
                <c:pt idx="2">
                  <c:v>Implantação</c:v>
                </c:pt>
              </c:strCache>
            </c:strRef>
          </c:cat>
          <c:val>
            <c:numRef>
              <c:f>'FUST Reemb'!$C$8:$C$10</c:f>
              <c:numCache>
                <c:formatCode>General</c:formatCode>
                <c:ptCount val="3"/>
                <c:pt idx="0">
                  <c:v>152</c:v>
                </c:pt>
                <c:pt idx="1">
                  <c:v>61</c:v>
                </c:pt>
                <c:pt idx="2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721-48C8-A394-23EF67C50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2440704"/>
        <c:axId val="1407466224"/>
      </c:barChart>
      <c:catAx>
        <c:axId val="2132440704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407466224"/>
        <c:crosses val="autoZero"/>
        <c:auto val="1"/>
        <c:lblAlgn val="ctr"/>
        <c:lblOffset val="100"/>
        <c:noMultiLvlLbl val="0"/>
      </c:catAx>
      <c:valAx>
        <c:axId val="1407466224"/>
        <c:scaling>
          <c:orientation val="minMax"/>
          <c:max val="46357"/>
          <c:min val="4526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[$-416]mmm\-yy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2132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'14.172'!$C$70</c:f>
              <c:strCache>
                <c:ptCount val="1"/>
                <c:pt idx="0">
                  <c:v>% executado</c:v>
                </c:pt>
              </c:strCache>
            </c:strRef>
          </c:tx>
          <c:spPr>
            <a:solidFill>
              <a:srgbClr val="92D1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'14.172'!$A$71:$B$98</c:f>
              <c:multiLvlStrCache>
                <c:ptCount val="28"/>
                <c:lvl>
                  <c:pt idx="1">
                    <c:v>MT</c:v>
                  </c:pt>
                  <c:pt idx="2">
                    <c:v>MS</c:v>
                  </c:pt>
                  <c:pt idx="3">
                    <c:v>GO</c:v>
                  </c:pt>
                  <c:pt idx="4">
                    <c:v>DF</c:v>
                  </c:pt>
                  <c:pt idx="5">
                    <c:v>BA</c:v>
                  </c:pt>
                  <c:pt idx="6">
                    <c:v>CE</c:v>
                  </c:pt>
                  <c:pt idx="7">
                    <c:v>RN</c:v>
                  </c:pt>
                  <c:pt idx="8">
                    <c:v>SE</c:v>
                  </c:pt>
                  <c:pt idx="9">
                    <c:v>PE</c:v>
                  </c:pt>
                  <c:pt idx="10">
                    <c:v>PI</c:v>
                  </c:pt>
                  <c:pt idx="11">
                    <c:v>AL</c:v>
                  </c:pt>
                  <c:pt idx="12">
                    <c:v>MA</c:v>
                  </c:pt>
                  <c:pt idx="13">
                    <c:v>PB</c:v>
                  </c:pt>
                  <c:pt idx="14">
                    <c:v>RR</c:v>
                  </c:pt>
                  <c:pt idx="15">
                    <c:v>AC</c:v>
                  </c:pt>
                  <c:pt idx="16">
                    <c:v>RO</c:v>
                  </c:pt>
                  <c:pt idx="17">
                    <c:v>TO</c:v>
                  </c:pt>
                  <c:pt idx="18">
                    <c:v>PA</c:v>
                  </c:pt>
                  <c:pt idx="19">
                    <c:v>AM</c:v>
                  </c:pt>
                  <c:pt idx="20">
                    <c:v>AP</c:v>
                  </c:pt>
                  <c:pt idx="21">
                    <c:v>SP</c:v>
                  </c:pt>
                  <c:pt idx="22">
                    <c:v>ES</c:v>
                  </c:pt>
                  <c:pt idx="23">
                    <c:v>MG</c:v>
                  </c:pt>
                  <c:pt idx="24">
                    <c:v>RJ</c:v>
                  </c:pt>
                  <c:pt idx="25">
                    <c:v>RS</c:v>
                  </c:pt>
                  <c:pt idx="26">
                    <c:v>PR</c:v>
                  </c:pt>
                  <c:pt idx="27">
                    <c:v>SC</c:v>
                  </c:pt>
                </c:lvl>
                <c:lvl>
                  <c:pt idx="0">
                    <c:v>Brasil</c:v>
                  </c:pt>
                  <c:pt idx="1">
                    <c:v>Centro-Oeste</c:v>
                  </c:pt>
                  <c:pt idx="5">
                    <c:v>Nordeste</c:v>
                  </c:pt>
                  <c:pt idx="14">
                    <c:v>Norte</c:v>
                  </c:pt>
                  <c:pt idx="21">
                    <c:v>Sudeste</c:v>
                  </c:pt>
                  <c:pt idx="25">
                    <c:v>Sul</c:v>
                  </c:pt>
                </c:lvl>
              </c:multiLvlStrCache>
            </c:multiLvlStrRef>
          </c:cat>
          <c:val>
            <c:numRef>
              <c:f>'14.172'!$C$71:$C$98</c:f>
              <c:numCache>
                <c:formatCode>0%</c:formatCode>
                <c:ptCount val="28"/>
                <c:pt idx="0">
                  <c:v>0.38</c:v>
                </c:pt>
                <c:pt idx="1">
                  <c:v>0.98974382977059783</c:v>
                </c:pt>
                <c:pt idx="2">
                  <c:v>0.76340993372404031</c:v>
                </c:pt>
                <c:pt idx="3">
                  <c:v>0.74671809413014889</c:v>
                </c:pt>
                <c:pt idx="4">
                  <c:v>0</c:v>
                </c:pt>
                <c:pt idx="5">
                  <c:v>0.62336890857625693</c:v>
                </c:pt>
                <c:pt idx="6">
                  <c:v>0.58705297903419995</c:v>
                </c:pt>
                <c:pt idx="7">
                  <c:v>0.57474976393450261</c:v>
                </c:pt>
                <c:pt idx="8">
                  <c:v>0.49023979890435154</c:v>
                </c:pt>
                <c:pt idx="9">
                  <c:v>0.17439597182512548</c:v>
                </c:pt>
                <c:pt idx="10">
                  <c:v>3.3673820501720575E-2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0.59648588849649209</c:v>
                </c:pt>
                <c:pt idx="15">
                  <c:v>0.58364690759864424</c:v>
                </c:pt>
                <c:pt idx="16">
                  <c:v>0.38490372552803132</c:v>
                </c:pt>
                <c:pt idx="17">
                  <c:v>0.322046196338383</c:v>
                </c:pt>
                <c:pt idx="18">
                  <c:v>0.29228740083213806</c:v>
                </c:pt>
                <c:pt idx="19">
                  <c:v>0</c:v>
                </c:pt>
                <c:pt idx="20">
                  <c:v>0</c:v>
                </c:pt>
                <c:pt idx="21">
                  <c:v>0.93917343558909427</c:v>
                </c:pt>
                <c:pt idx="22">
                  <c:v>0.73015317400662483</c:v>
                </c:pt>
                <c:pt idx="23">
                  <c:v>0.31236620378097818</c:v>
                </c:pt>
                <c:pt idx="24">
                  <c:v>0</c:v>
                </c:pt>
                <c:pt idx="25">
                  <c:v>0.58483232352228653</c:v>
                </c:pt>
                <c:pt idx="26">
                  <c:v>0.53517165141235845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6-4DF7-9FBB-9378AC1F504A}"/>
            </c:ext>
          </c:extLst>
        </c:ser>
        <c:ser>
          <c:idx val="1"/>
          <c:order val="1"/>
          <c:tx>
            <c:strRef>
              <c:f>'14.172'!$D$70</c:f>
              <c:strCache>
                <c:ptCount val="1"/>
                <c:pt idx="0">
                  <c:v>% saldo em conta</c:v>
                </c:pt>
              </c:strCache>
            </c:strRef>
          </c:tx>
          <c:spPr>
            <a:solidFill>
              <a:srgbClr val="E2E7EE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'14.172'!$A$71:$B$98</c:f>
              <c:multiLvlStrCache>
                <c:ptCount val="28"/>
                <c:lvl>
                  <c:pt idx="1">
                    <c:v>MT</c:v>
                  </c:pt>
                  <c:pt idx="2">
                    <c:v>MS</c:v>
                  </c:pt>
                  <c:pt idx="3">
                    <c:v>GO</c:v>
                  </c:pt>
                  <c:pt idx="4">
                    <c:v>DF</c:v>
                  </c:pt>
                  <c:pt idx="5">
                    <c:v>BA</c:v>
                  </c:pt>
                  <c:pt idx="6">
                    <c:v>CE</c:v>
                  </c:pt>
                  <c:pt idx="7">
                    <c:v>RN</c:v>
                  </c:pt>
                  <c:pt idx="8">
                    <c:v>SE</c:v>
                  </c:pt>
                  <c:pt idx="9">
                    <c:v>PE</c:v>
                  </c:pt>
                  <c:pt idx="10">
                    <c:v>PI</c:v>
                  </c:pt>
                  <c:pt idx="11">
                    <c:v>AL</c:v>
                  </c:pt>
                  <c:pt idx="12">
                    <c:v>MA</c:v>
                  </c:pt>
                  <c:pt idx="13">
                    <c:v>PB</c:v>
                  </c:pt>
                  <c:pt idx="14">
                    <c:v>RR</c:v>
                  </c:pt>
                  <c:pt idx="15">
                    <c:v>AC</c:v>
                  </c:pt>
                  <c:pt idx="16">
                    <c:v>RO</c:v>
                  </c:pt>
                  <c:pt idx="17">
                    <c:v>TO</c:v>
                  </c:pt>
                  <c:pt idx="18">
                    <c:v>PA</c:v>
                  </c:pt>
                  <c:pt idx="19">
                    <c:v>AM</c:v>
                  </c:pt>
                  <c:pt idx="20">
                    <c:v>AP</c:v>
                  </c:pt>
                  <c:pt idx="21">
                    <c:v>SP</c:v>
                  </c:pt>
                  <c:pt idx="22">
                    <c:v>ES</c:v>
                  </c:pt>
                  <c:pt idx="23">
                    <c:v>MG</c:v>
                  </c:pt>
                  <c:pt idx="24">
                    <c:v>RJ</c:v>
                  </c:pt>
                  <c:pt idx="25">
                    <c:v>RS</c:v>
                  </c:pt>
                  <c:pt idx="26">
                    <c:v>PR</c:v>
                  </c:pt>
                  <c:pt idx="27">
                    <c:v>SC</c:v>
                  </c:pt>
                </c:lvl>
                <c:lvl>
                  <c:pt idx="0">
                    <c:v>Brasil</c:v>
                  </c:pt>
                  <c:pt idx="1">
                    <c:v>Centro-Oeste</c:v>
                  </c:pt>
                  <c:pt idx="5">
                    <c:v>Nordeste</c:v>
                  </c:pt>
                  <c:pt idx="14">
                    <c:v>Norte</c:v>
                  </c:pt>
                  <c:pt idx="21">
                    <c:v>Sudeste</c:v>
                  </c:pt>
                  <c:pt idx="25">
                    <c:v>Sul</c:v>
                  </c:pt>
                </c:lvl>
              </c:multiLvlStrCache>
            </c:multiLvlStrRef>
          </c:cat>
          <c:val>
            <c:numRef>
              <c:f>'14.172'!$D$71:$D$98</c:f>
              <c:numCache>
                <c:formatCode>0%</c:formatCode>
                <c:ptCount val="28"/>
                <c:pt idx="0">
                  <c:v>0.62</c:v>
                </c:pt>
                <c:pt idx="1">
                  <c:v>1.0256170229402173E-2</c:v>
                </c:pt>
                <c:pt idx="2">
                  <c:v>0.23659006627595969</c:v>
                </c:pt>
                <c:pt idx="3">
                  <c:v>0.25328190586985111</c:v>
                </c:pt>
                <c:pt idx="4">
                  <c:v>1</c:v>
                </c:pt>
                <c:pt idx="5">
                  <c:v>0.37663109142374307</c:v>
                </c:pt>
                <c:pt idx="6">
                  <c:v>0.41294702096580005</c:v>
                </c:pt>
                <c:pt idx="7">
                  <c:v>0.42525023606549739</c:v>
                </c:pt>
                <c:pt idx="8">
                  <c:v>0.50976020109564846</c:v>
                </c:pt>
                <c:pt idx="9">
                  <c:v>0.82560402817487455</c:v>
                </c:pt>
                <c:pt idx="10">
                  <c:v>0.96632617949827937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0.40351411150350791</c:v>
                </c:pt>
                <c:pt idx="15">
                  <c:v>0.41635309240135576</c:v>
                </c:pt>
                <c:pt idx="16">
                  <c:v>0.61509627447196868</c:v>
                </c:pt>
                <c:pt idx="17">
                  <c:v>0.67795380366161706</c:v>
                </c:pt>
                <c:pt idx="18">
                  <c:v>0.70771259916786189</c:v>
                </c:pt>
                <c:pt idx="19">
                  <c:v>1</c:v>
                </c:pt>
                <c:pt idx="20">
                  <c:v>1</c:v>
                </c:pt>
                <c:pt idx="21">
                  <c:v>6.0826564410905726E-2</c:v>
                </c:pt>
                <c:pt idx="22">
                  <c:v>0.26984682599337517</c:v>
                </c:pt>
                <c:pt idx="23">
                  <c:v>0.68763379621902176</c:v>
                </c:pt>
                <c:pt idx="24">
                  <c:v>1</c:v>
                </c:pt>
                <c:pt idx="25">
                  <c:v>0.41516767647771347</c:v>
                </c:pt>
                <c:pt idx="26">
                  <c:v>0.46482834858764155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6-4DF7-9FBB-9378AC1F50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94054783"/>
        <c:axId val="871567120"/>
      </c:barChart>
      <c:catAx>
        <c:axId val="119405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871567120"/>
        <c:crosses val="autoZero"/>
        <c:auto val="1"/>
        <c:lblAlgn val="ctr"/>
        <c:lblOffset val="100"/>
        <c:noMultiLvlLbl val="0"/>
      </c:catAx>
      <c:valAx>
        <c:axId val="87156712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19405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586818338570254"/>
          <c:y val="0.15076587027012359"/>
          <c:w val="0.26826363322859487"/>
          <c:h val="0.12719534779600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5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ODF!$C$7</c:f>
              <c:strCache>
                <c:ptCount val="1"/>
                <c:pt idx="0">
                  <c:v>Início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ODF!$A$8:$B$13</c:f>
              <c:multiLvlStrCache>
                <c:ptCount val="6"/>
                <c:lvl>
                  <c:pt idx="0">
                    <c:v>Data de Eficácia do Termo de Autocomposição</c:v>
                  </c:pt>
                  <c:pt idx="1">
                    <c:v>Definição lista de escolas</c:v>
                  </c:pt>
                  <c:pt idx="2">
                    <c:v>Mobilização</c:v>
                  </c:pt>
                  <c:pt idx="3">
                    <c:v>Implantação Fase 1</c:v>
                  </c:pt>
                  <c:pt idx="4">
                    <c:v>Implantação Fase 2</c:v>
                  </c:pt>
                  <c:pt idx="5">
                    <c:v>Implantação Fase 3</c:v>
                  </c:pt>
                </c:lvl>
                <c:lvl>
                  <c:pt idx="0">
                    <c:v>V.TAL</c:v>
                  </c:pt>
                </c:lvl>
              </c:multiLvlStrCache>
            </c:multiLvlStrRef>
          </c:cat>
          <c:val>
            <c:numRef>
              <c:f>ODF!$C$8:$C$13</c:f>
              <c:numCache>
                <c:formatCode>mmm\-yy</c:formatCode>
                <c:ptCount val="6"/>
                <c:pt idx="0">
                  <c:v>45597</c:v>
                </c:pt>
                <c:pt idx="1">
                  <c:v>45627</c:v>
                </c:pt>
                <c:pt idx="2">
                  <c:v>45658</c:v>
                </c:pt>
                <c:pt idx="3">
                  <c:v>45689</c:v>
                </c:pt>
                <c:pt idx="4">
                  <c:v>45962</c:v>
                </c:pt>
                <c:pt idx="5">
                  <c:v>46327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F-4D2D-AAAA-FA848A2B2DE2}"/>
            </c:ext>
          </c:extLst>
        </c:ser>
        <c:ser>
          <c:idx val="1"/>
          <c:order val="1"/>
          <c:tx>
            <c:strRef>
              <c:f>ODF!$D$7</c:f>
              <c:strCache>
                <c:ptCount val="1"/>
                <c:pt idx="0">
                  <c:v>Duração (dias)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6F-4D2D-AAAA-FA848A2B2DE2}"/>
              </c:ext>
            </c:extLst>
          </c:dPt>
          <c:dPt>
            <c:idx val="1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6F-4D2D-AAAA-FA848A2B2DE2}"/>
              </c:ext>
            </c:extLst>
          </c:dPt>
          <c:dPt>
            <c:idx val="2"/>
            <c:invertIfNegative val="0"/>
            <c:bubble3D val="0"/>
            <c:spPr>
              <a:solidFill>
                <a:srgbClr val="00AF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6F-4D2D-AAAA-FA848A2B2DE2}"/>
              </c:ext>
            </c:extLst>
          </c:dPt>
          <c:dPt>
            <c:idx val="3"/>
            <c:invertIfNegative val="0"/>
            <c:bubble3D val="0"/>
            <c:spPr>
              <a:solidFill>
                <a:srgbClr val="FF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66F-4D2D-AAAA-FA848A2B2DE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66F-4D2D-AAAA-FA848A2B2DE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66F-4D2D-AAAA-FA848A2B2DE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66F-4D2D-AAAA-FA848A2B2DE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66F-4D2D-AAAA-FA848A2B2DE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66F-4D2D-AAAA-FA848A2B2DE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66F-4D2D-AAAA-FA848A2B2DE2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66F-4D2D-AAAA-FA848A2B2DE2}"/>
              </c:ext>
            </c:extLst>
          </c:dPt>
          <c:cat>
            <c:multiLvlStrRef>
              <c:f>ODF!$A$8:$B$13</c:f>
              <c:multiLvlStrCache>
                <c:ptCount val="6"/>
                <c:lvl>
                  <c:pt idx="0">
                    <c:v>Data de Eficácia do Termo de Autocomposição</c:v>
                  </c:pt>
                  <c:pt idx="1">
                    <c:v>Definição lista de escolas</c:v>
                  </c:pt>
                  <c:pt idx="2">
                    <c:v>Mobilização</c:v>
                  </c:pt>
                  <c:pt idx="3">
                    <c:v>Implantação Fase 1</c:v>
                  </c:pt>
                  <c:pt idx="4">
                    <c:v>Implantação Fase 2</c:v>
                  </c:pt>
                  <c:pt idx="5">
                    <c:v>Implantação Fase 3</c:v>
                  </c:pt>
                </c:lvl>
                <c:lvl>
                  <c:pt idx="0">
                    <c:v>V.TAL</c:v>
                  </c:pt>
                </c:lvl>
              </c:multiLvlStrCache>
            </c:multiLvlStrRef>
          </c:cat>
          <c:val>
            <c:numRef>
              <c:f>ODF!$D$8:$D$13</c:f>
              <c:numCache>
                <c:formatCode>General</c:formatCode>
                <c:ptCount val="6"/>
                <c:pt idx="0">
                  <c:v>30</c:v>
                </c:pt>
                <c:pt idx="1">
                  <c:v>31</c:v>
                </c:pt>
                <c:pt idx="2">
                  <c:v>31</c:v>
                </c:pt>
                <c:pt idx="3">
                  <c:v>273</c:v>
                </c:pt>
                <c:pt idx="4">
                  <c:v>365</c:v>
                </c:pt>
                <c:pt idx="5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66F-4D2D-AAAA-FA848A2B2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2440704"/>
        <c:axId val="1407466224"/>
      </c:barChart>
      <c:catAx>
        <c:axId val="2132440704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1407466224"/>
        <c:crosses val="autoZero"/>
        <c:auto val="1"/>
        <c:lblAlgn val="ctr"/>
        <c:lblOffset val="100"/>
        <c:noMultiLvlLbl val="0"/>
      </c:catAx>
      <c:valAx>
        <c:axId val="1407466224"/>
        <c:scaling>
          <c:orientation val="minMax"/>
          <c:max val="46692"/>
          <c:min val="45597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2132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>
          <a:latin typeface="Raleway" pitchFamily="2" charset="0"/>
        </a:defRPr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MME!$A$17:$A$22</cx:f>
        <cx:lvl ptCount="6">
          <cx:pt idx="0">Atendida</cx:pt>
          <cx:pt idx="1">EACE</cx:pt>
          <cx:pt idx="2">MME até 25</cx:pt>
          <cx:pt idx="3">MME até 26</cx:pt>
          <cx:pt idx="4">Pendência escola</cx:pt>
          <cx:pt idx="5">Sem previsão</cx:pt>
        </cx:lvl>
      </cx:strDim>
      <cx:numDim type="val">
        <cx:f>MME!$B$17:$B$22</cx:f>
        <cx:lvl ptCount="6" formatCode="Geral">
          <cx:pt idx="0">999</cx:pt>
          <cx:pt idx="1">2044</cx:pt>
          <cx:pt idx="2">745</cx:pt>
          <cx:pt idx="3">34</cx:pt>
          <cx:pt idx="4">121</cx:pt>
          <cx:pt idx="5">357</cx:pt>
        </cx:lvl>
      </cx:numDim>
    </cx:data>
    <cx:data id="1">
      <cx:strDim type="cat">
        <cx:f>MME!$A$17:$A$22</cx:f>
        <cx:lvl ptCount="6">
          <cx:pt idx="0">Atendida</cx:pt>
          <cx:pt idx="1">EACE</cx:pt>
          <cx:pt idx="2">MME até 25</cx:pt>
          <cx:pt idx="3">MME até 26</cx:pt>
          <cx:pt idx="4">Pendência escola</cx:pt>
          <cx:pt idx="5">Sem previsão</cx:pt>
        </cx:lvl>
      </cx:strDim>
      <cx:numDim type="val">
        <cx:f>MME!$C$17:$C$22</cx:f>
        <cx:lvl ptCount="6" formatCode="Geral">
          <cx:pt idx="0">0.23232558139534884</cx:pt>
          <cx:pt idx="1">0.47534883720930232</cx:pt>
          <cx:pt idx="2">0.17325581395348838</cx:pt>
          <cx:pt idx="3">0.0079069767441860457</cx:pt>
          <cx:pt idx="4">0.028139534883720931</cx:pt>
          <cx:pt idx="5">0.083023255813953492</cx:pt>
        </cx:lvl>
      </cx:numDim>
    </cx:data>
  </cx:chartData>
  <cx:chart>
    <cx:plotArea>
      <cx:plotAreaRegion>
        <cx:series layoutId="waterfall" uniqueId="{E4E8636B-891E-494F-91C2-E50EE2B8BC2F}" formatIdx="0">
          <cx:dataPt idx="0">
            <cx:spPr>
              <a:solidFill>
                <a:srgbClr val="00AF50"/>
              </a:solidFill>
            </cx:spPr>
          </cx:dataPt>
          <cx:dataPt idx="1">
            <cx:spPr>
              <a:solidFill>
                <a:srgbClr val="FFCF00"/>
              </a:solidFill>
            </cx:spPr>
          </cx:dataPt>
          <cx:dataPt idx="2">
            <cx:spPr>
              <a:solidFill>
                <a:srgbClr val="FFAB40">
                  <a:lumMod val="75000"/>
                </a:srgbClr>
              </a:solidFill>
            </cx:spPr>
          </cx:dataPt>
          <cx:dataPt idx="3">
            <cx:spPr>
              <a:solidFill>
                <a:srgbClr val="FFAB40">
                  <a:lumMod val="75000"/>
                </a:srgbClr>
              </a:solidFill>
            </cx:spPr>
          </cx:dataPt>
          <cx:dataPt idx="4">
            <cx:spPr>
              <a:solidFill>
                <a:srgbClr val="FF0000"/>
              </a:solidFill>
            </cx:spPr>
          </cx:dataPt>
          <cx:dataPt idx="5">
            <cx:spPr>
              <a:solidFill>
                <a:srgbClr val="C00000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600" b="0" i="0">
                    <a:solidFill>
                      <a:srgbClr val="595959"/>
                    </a:solidFill>
                    <a:latin typeface="Raleway" pitchFamily="2" charset="0"/>
                    <a:ea typeface="Raleway" pitchFamily="2" charset="0"/>
                    <a:cs typeface="Raleway" pitchFamily="2" charset="0"/>
                  </a:defRPr>
                </a:pPr>
                <a:endParaRPr lang="pt-BR" sz="600">
                  <a:latin typeface="Raleway" pitchFamily="2" charset="0"/>
                </a:endParaRPr>
              </a:p>
            </cx:txPr>
            <cx:visibility seriesName="0" categoryName="0" value="1"/>
          </cx:dataLabels>
          <cx:dataId val="0"/>
          <cx:layoutPr>
            <cx:visibility connectorLines="1"/>
            <cx:subtotals/>
          </cx:layoutPr>
        </cx:series>
        <cx:series layoutId="waterfall" hidden="1" uniqueId="{3B49B225-0337-45FF-A3B9-3BF6BAAAC7B8}" formatIdx="1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600" b="0" i="0">
                    <a:solidFill>
                      <a:srgbClr val="595959"/>
                    </a:solidFill>
                    <a:latin typeface="Raleway" pitchFamily="2" charset="0"/>
                    <a:ea typeface="Raleway" pitchFamily="2" charset="0"/>
                    <a:cs typeface="Raleway" pitchFamily="2" charset="0"/>
                  </a:defRPr>
                </a:pPr>
                <a:endParaRPr lang="pt-BR" sz="600">
                  <a:latin typeface="Raleway" pitchFamily="2" charset="0"/>
                </a:endParaRPr>
              </a:p>
            </cx:txPr>
            <cx:visibility seriesName="0" categoryName="0" value="1"/>
          </cx:dataLabels>
          <cx:dataId val="1"/>
          <cx:layoutPr>
            <cx:visibility connectorLines="1"/>
            <cx:subtotals/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600" b="0" i="0">
                <a:solidFill>
                  <a:srgbClr val="595959"/>
                </a:solidFill>
                <a:latin typeface="Raleway" pitchFamily="2" charset="0"/>
                <a:ea typeface="Raleway" pitchFamily="2" charset="0"/>
                <a:cs typeface="Raleway" pitchFamily="2" charset="0"/>
              </a:defRPr>
            </a:pPr>
            <a:endParaRPr lang="pt-BR" sz="600">
              <a:latin typeface="Raleway" pitchFamily="2" charset="0"/>
            </a:endParaRPr>
          </a:p>
        </cx:txPr>
      </cx:axis>
      <cx:axis id="1">
        <cx:valScaling max="4800"/>
        <cx:tickLabels/>
        <cx:txPr>
          <a:bodyPr vertOverflow="overflow" horzOverflow="overflow" wrap="square" lIns="0" tIns="0" rIns="0" bIns="0"/>
          <a:lstStyle/>
          <a:p>
            <a:pPr algn="ctr" rtl="0">
              <a:defRPr sz="600" b="0" i="0">
                <a:solidFill>
                  <a:srgbClr val="595959"/>
                </a:solidFill>
                <a:latin typeface="Raleway" pitchFamily="2" charset="0"/>
                <a:ea typeface="Raleway" pitchFamily="2" charset="0"/>
                <a:cs typeface="Raleway" pitchFamily="2" charset="0"/>
              </a:defRPr>
            </a:pPr>
            <a:endParaRPr lang="pt-BR" sz="600">
              <a:latin typeface="Raleway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5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C6A2D50-3417-8759-0834-B9A7C999A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B08FDFD8-2DBA-888C-E200-8CB9F98C6D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FBECCC63-7131-85CA-F5C8-13DB9643DB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99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39F7D93-80AD-20B4-84A6-A9D266F41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08D035CB-372E-1157-02A6-D4C9414646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D6076CC0-4680-B2BE-008E-8B8EDB29ED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5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1992069A-FA5A-6AA7-D600-254434EB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96454D98-1B72-870B-23D5-81960D55EC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E7FBA444-CBE2-D098-E931-D3E9D7F9F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985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654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DC37BCE9-5EA0-5698-2CAC-03AC4D60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55E561BD-0876-2CC4-8364-8BA2D97B13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3E6F6036-C0F9-520F-1A8B-B945E2603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11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1695CD98-6852-74D1-C38B-1A411EB8E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A3D4B8AA-402C-FB73-8531-1B00182B1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919C6C64-167E-5CB3-D14D-5F304E7A2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85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0ED1F750-AF82-84C7-D29C-B356C9E8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CC7B6E60-4FC8-6A68-84CA-B957854F0F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7E74CBCF-0708-AFEE-0331-09D9F7AEE1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748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14382C9F-E4C0-A681-4DEF-84CA350B3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DC44C8D6-77E6-F4F8-D6D0-A79C18528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A2129966-25AE-FCD9-0849-8D5A5A8F3D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612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8FF505B5-5374-3C32-2CEF-23799FB6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86E35A7F-2D5E-031A-5050-7E6C97B75C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2282E4EF-F5EC-2745-B1E7-8874873EE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428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22880341-7784-6FF9-F80B-9CA0898F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9EDFB12A-AE7B-A3B2-36C7-3550277CE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402A73E1-EA06-9555-24C6-42625F4F7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04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7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B65BDCAD-D275-BAE5-554F-B3FE9E357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FEFEA998-9797-4613-5317-B8C294126B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AD5279F1-439E-D387-FD64-7F52B70B9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32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180C421B-F618-1D92-6F2A-67595302E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C13CDBFB-00B5-42EF-F774-3BE50F1A33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2C496B62-8D86-FFBF-C721-91758AAF4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514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AA3F8BDE-E40C-5407-CDEB-5E27F2D1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078AEF65-5BC9-EF8B-81DC-C1D2CFE036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568B4203-471D-44D5-7A48-8A05B0315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97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BE1AD115-6D29-143E-21B0-D72643381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FB0FB99E-580C-2BC4-B2AC-FC4FE4DB3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67FB47B5-B1BA-9AAA-7D69-299766ABC7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Sem previsão: após 2026, não mapeadas e sem previsão</a:t>
            </a:r>
            <a:br>
              <a:rPr lang="pt-BR"/>
            </a:br>
            <a:r>
              <a:rPr lang="pt-BR"/>
              <a:t>Ação da escola: solicitação, pendência de informação, desativada.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0203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>
          <a:extLst>
            <a:ext uri="{FF2B5EF4-FFF2-40B4-BE49-F238E27FC236}">
              <a16:creationId xmlns:a16="http://schemas.microsoft.com/office/drawing/2014/main" id="{A45CC1E8-A64D-A9D8-B3AE-34A9814FB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>
            <a:extLst>
              <a:ext uri="{FF2B5EF4-FFF2-40B4-BE49-F238E27FC236}">
                <a16:creationId xmlns:a16="http://schemas.microsoft.com/office/drawing/2014/main" id="{BE12BB62-7A16-D59A-7A0D-86D935A53F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>
            <a:extLst>
              <a:ext uri="{FF2B5EF4-FFF2-40B4-BE49-F238E27FC236}">
                <a16:creationId xmlns:a16="http://schemas.microsoft.com/office/drawing/2014/main" id="{90441F71-000B-E4B6-C6BB-A0769301AB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Sem previsão: após 2026, não mapeadas e sem previsão</a:t>
            </a:r>
            <a:br>
              <a:rPr lang="pt-BR"/>
            </a:br>
            <a:r>
              <a:rPr lang="pt-BR"/>
              <a:t>Ação da escola: solicitação, pendência de informação, desativada.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196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699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b1dc4a040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eb1dc4a040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09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28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2C9EF2BE-862D-238F-6300-816F2113A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F092D850-D7D7-B50F-9995-47F6BF882D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D2EC040E-0798-FF1E-A1EE-5EC33DB396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02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75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56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3D22821C-7179-9DB6-F887-496F86FB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2CD2B112-D2DE-4B0A-F4E9-FE52C5ED5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79128F16-CA08-DE62-1A51-194A4051F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37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3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D5E0D-CF93-6C51-9CC5-BEDCFA1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C3A-21C5-4CF6-A133-17D149110984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953400-EC1E-2C69-C2F5-6B97A3B6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A36B7-E5E7-394A-8E12-8ED4DDA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AB66-27B7-4C73-9F3D-B012B856A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 1">
  <p:cSld name="TITLE_3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6;p6">
            <a:extLst>
              <a:ext uri="{FF2B5EF4-FFF2-40B4-BE49-F238E27FC236}">
                <a16:creationId xmlns:a16="http://schemas.microsoft.com/office/drawing/2014/main" id="{FB9E88B3-7F0A-43FF-740F-F37FB59F6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440000">
            <a:off x="7823179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0B678240-2103-76A7-F252-8242ACB046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3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2" r:id="rId8"/>
    <p:sldLayoutId id="2147483673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chart" Target="../charts/char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6.svg"/><Relationship Id="rId10" Type="http://schemas.microsoft.com/office/2014/relationships/chartEx" Target="../charts/chartEx1.xml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215" y="684877"/>
            <a:ext cx="4744509" cy="12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 descr="Criança sentada na mesa com computador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36804" t="13124" r="24299" b="-72"/>
          <a:stretch/>
        </p:blipFill>
        <p:spPr>
          <a:xfrm>
            <a:off x="717" y="-95646"/>
            <a:ext cx="3596448" cy="535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80000">
            <a:off x="3291237" y="4042511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560000">
            <a:off x="7526069" y="3352907"/>
            <a:ext cx="1523662" cy="17345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01BA420-6AF0-6B78-3CF5-8070F298F0B1}"/>
              </a:ext>
            </a:extLst>
          </p:cNvPr>
          <p:cNvSpPr txBox="1"/>
          <p:nvPr/>
        </p:nvSpPr>
        <p:spPr>
          <a:xfrm>
            <a:off x="4190999" y="2491740"/>
            <a:ext cx="439674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PT" b="1">
                <a:latin typeface="Raleway"/>
              </a:rPr>
              <a:t>7ª Reunião Ordinária do Comitê Executivo da Estratégia Nacional de Escolas Conectadas </a:t>
            </a:r>
            <a:endParaRPr lang="pt-PT" b="1"/>
          </a:p>
          <a:p>
            <a:pPr algn="r"/>
            <a:r>
              <a:rPr lang="pt-PT">
                <a:latin typeface="Raleway"/>
              </a:rPr>
              <a:t>12 de março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3EE9698F-3997-1FF8-7831-8341454E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DC9A5384-73F6-0F23-60F0-5B448398D7DE}"/>
              </a:ext>
            </a:extLst>
          </p:cNvPr>
          <p:cNvSpPr txBox="1"/>
          <p:nvPr/>
        </p:nvSpPr>
        <p:spPr>
          <a:xfrm>
            <a:off x="-29266" y="1805804"/>
            <a:ext cx="3818438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Relatório Executivo ENEC 2024 </a:t>
            </a:r>
          </a:p>
          <a:p>
            <a:pPr algn="r"/>
            <a:r>
              <a:rPr lang="pt-BR" sz="2400">
                <a:solidFill>
                  <a:srgbClr val="00AF50"/>
                </a:solidFill>
                <a:latin typeface="Raleway Black"/>
              </a:rPr>
              <a:t>(deliberativo)</a:t>
            </a:r>
            <a:endParaRPr lang="pt-PT" sz="1050">
              <a:solidFill>
                <a:srgbClr val="00AF50"/>
              </a:solidFill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044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36722009-EBA7-171F-BE7E-1C16213E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08DF524-0AD4-58DB-023A-1F391010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0" y="2482088"/>
            <a:ext cx="1695147" cy="24066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69690373-70C2-56E2-F490-D0341246A1D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Relatório Executivo Enec 2024 - deliberativo​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7AC504ED-4E5E-333E-5A19-3A985A02BA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3;p2">
            <a:extLst>
              <a:ext uri="{FF2B5EF4-FFF2-40B4-BE49-F238E27FC236}">
                <a16:creationId xmlns:a16="http://schemas.microsoft.com/office/drawing/2014/main" id="{6673D5D4-1DFF-2F88-EEF8-ECB29337CBAF}"/>
              </a:ext>
            </a:extLst>
          </p:cNvPr>
          <p:cNvSpPr txBox="1"/>
          <p:nvPr/>
        </p:nvSpPr>
        <p:spPr>
          <a:xfrm>
            <a:off x="241554" y="1147804"/>
            <a:ext cx="852144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1200" b="1">
                <a:solidFill>
                  <a:srgbClr val="0000FF"/>
                </a:solidFill>
                <a:latin typeface="Raleway" pitchFamily="2" charset="0"/>
              </a:rPr>
              <a:t>Contexto:</a:t>
            </a:r>
            <a:r>
              <a:rPr lang="pt-BR" sz="1200">
                <a:solidFill>
                  <a:schemeClr val="tx1"/>
                </a:solidFill>
                <a:latin typeface="Raleway" pitchFamily="2" charset="0"/>
              </a:rPr>
              <a:t> O Decreto nº 11.713, de 26 de setembro de 2023, que institui a Estratégia Nacional de Escolas Conectadas, prevê no Art. 8º “O Comitê Executivo publicará anualmente relatório sobre os resultados obtidos pela Enec”.</a:t>
            </a:r>
          </a:p>
          <a:p>
            <a:pPr algn="just"/>
            <a:endParaRPr lang="pt-BR" sz="12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1200" b="1">
                <a:solidFill>
                  <a:srgbClr val="0000FF"/>
                </a:solidFill>
                <a:latin typeface="Raleway" pitchFamily="2" charset="0"/>
              </a:rPr>
              <a:t>Proposta de deliberação: </a:t>
            </a:r>
            <a:r>
              <a:rPr lang="pt-BR" sz="1200">
                <a:solidFill>
                  <a:schemeClr val="tx1"/>
                </a:solidFill>
                <a:latin typeface="Raleway" pitchFamily="2" charset="0"/>
              </a:rPr>
              <a:t>Aprova-se o Relatório Executivo 2024 sobre as principais ações e resultados obtidos no 1º ano da Enec.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0E0A7E-327B-582F-F16A-C8AE1122A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052" y="2482089"/>
            <a:ext cx="1687166" cy="24002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A3B4392-1731-847B-4D3E-ABFD05C98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819" y="2482088"/>
            <a:ext cx="1695147" cy="24003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BAB2D5-D884-DF39-C358-CFF8D492E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567" y="2482089"/>
            <a:ext cx="1689615" cy="24002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821F265-1A9B-7A87-3AC1-E58D7685B00B}"/>
              </a:ext>
            </a:extLst>
          </p:cNvPr>
          <p:cNvSpPr/>
          <p:nvPr/>
        </p:nvSpPr>
        <p:spPr>
          <a:xfrm>
            <a:off x="279654" y="1731692"/>
            <a:ext cx="8584692" cy="524078"/>
          </a:xfrm>
          <a:prstGeom prst="rect">
            <a:avLst/>
          </a:prstGeom>
          <a:noFill/>
          <a:ln>
            <a:solidFill>
              <a:srgbClr val="00AF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3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46BD62DA-3EA3-F0F3-6170-907FE493F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03A9F64B-C464-884A-1036-CCCFEF9F292B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Relatório Executivo Enec 2024 - Ajustes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F1ED113D-1583-A7F6-E5FE-77A111CAAF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DD66FE1-8CF6-7BD1-C313-41D15EB0C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1324"/>
              </p:ext>
            </p:extLst>
          </p:nvPr>
        </p:nvGraphicFramePr>
        <p:xfrm>
          <a:off x="178422" y="1087628"/>
          <a:ext cx="8809568" cy="3566160"/>
        </p:xfrm>
        <a:graphic>
          <a:graphicData uri="http://schemas.openxmlformats.org/drawingml/2006/table">
            <a:tbl>
              <a:tblPr firstRow="1" bandRow="1">
                <a:tableStyleId>{84FD0341-658B-4BD5-9250-376AA768F0C8}</a:tableStyleId>
              </a:tblPr>
              <a:tblGrid>
                <a:gridCol w="267627">
                  <a:extLst>
                    <a:ext uri="{9D8B030D-6E8A-4147-A177-3AD203B41FA5}">
                      <a16:colId xmlns:a16="http://schemas.microsoft.com/office/drawing/2014/main" val="3794169398"/>
                    </a:ext>
                  </a:extLst>
                </a:gridCol>
                <a:gridCol w="1605775">
                  <a:extLst>
                    <a:ext uri="{9D8B030D-6E8A-4147-A177-3AD203B41FA5}">
                      <a16:colId xmlns:a16="http://schemas.microsoft.com/office/drawing/2014/main" val="1403876174"/>
                    </a:ext>
                  </a:extLst>
                </a:gridCol>
                <a:gridCol w="567057">
                  <a:extLst>
                    <a:ext uri="{9D8B030D-6E8A-4147-A177-3AD203B41FA5}">
                      <a16:colId xmlns:a16="http://schemas.microsoft.com/office/drawing/2014/main" val="23182287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1582879938"/>
                    </a:ext>
                  </a:extLst>
                </a:gridCol>
                <a:gridCol w="5399663">
                  <a:extLst>
                    <a:ext uri="{9D8B030D-6E8A-4147-A177-3AD203B41FA5}">
                      <a16:colId xmlns:a16="http://schemas.microsoft.com/office/drawing/2014/main" val="3074000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900" b="1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+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Seção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1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Página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1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Tipo de ajuste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1">
                          <a:solidFill>
                            <a:schemeClr val="bg1"/>
                          </a:solidFill>
                          <a:latin typeface="Raleway" pitchFamily="2" charset="0"/>
                        </a:rPr>
                        <a:t>O que foi ajustado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39514"/>
                  </a:ext>
                </a:extLst>
              </a:tr>
              <a:tr h="276984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1.Apresentação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Inclusão de texto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Apenas 42% das cerca de 138 mil escolas públicas possuíam conectividade adequada para atividades pedagógicas</a:t>
                      </a:r>
                      <a:r>
                        <a:rPr lang="pt-BR" sz="900" b="0" i="0" u="sng" strike="noStrike" cap="non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, conforme linha de base atualizada após novo indicador apresentado na 6ª Reunião Ordinária</a:t>
                      </a:r>
                      <a:r>
                        <a:rPr lang="pt-BR" sz="900" b="0" i="0" u="none" strike="noStrike" cap="non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/>
                          <a:cs typeface="Arial"/>
                          <a:sym typeface="Arial"/>
                        </a:rPr>
                        <a:t>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1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3.2 Formulação de novas políticas de conectividade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Inclusão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Incluída explicação sobre inferência de fibra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6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>
                          <a:latin typeface="Raleway" pitchFamily="2" charset="0"/>
                        </a:rPr>
                        <a:t>3.2 Formulação de novas políticas de conectividade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Ajuste tabela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Ajuste estético e de valores na tabela das fontes de recurso referente ao Novo PAC.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8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3.4 Desenvolvimento do Indicador Escolas Conectadas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17 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Correção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Correção dos valores para nível 5 nas figuras 5  e 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11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3.5 Avanços em 2024 e desafios para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>
                          <a:latin typeface="Raleway" pitchFamily="2" charset="0"/>
                        </a:rPr>
                        <a:t>Correção de texto</a:t>
                      </a:r>
                    </a:p>
                    <a:p>
                      <a:endParaRPr lang="pt-BR" sz="90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/>
                        </a:rPr>
                        <a:t>Correção do número de escolas atendidas pelo Fust Reembolsável (escolas atendidas apenas por Wifi para todas as escolas atendidas).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2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3.6 Resumo das principais ações realizadas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>
                          <a:latin typeface="Raleway" pitchFamily="2" charset="0"/>
                        </a:rPr>
                        <a:t>Ajuste tabela</a:t>
                      </a:r>
                    </a:p>
                    <a:p>
                      <a:endParaRPr lang="pt-BR" sz="90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Inclusão de resolução acerca do CG PAC em ações realizadas entre 2023 e 2024.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7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4. Apêndice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Exclusão tabela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Retirada da tabela Indicador Escolas Conectadas – Fonte de dados.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09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>
                          <a:latin typeface="Raleway" pitchFamily="2" charset="0"/>
                        </a:rPr>
                        <a:t>4. Apêndice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Inclusão tabela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>
                          <a:latin typeface="Raleway" pitchFamily="2" charset="0"/>
                        </a:rPr>
                        <a:t>Inclusão de tabela com os valores executados e de saldo em conta, por UF, na âmbito da Lei 14.172.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4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1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600">
                <a:solidFill>
                  <a:srgbClr val="434343"/>
                </a:solidFill>
                <a:latin typeface="Raleway Black"/>
              </a:rPr>
              <a:t>Monitoramento das políticas de conectividade</a:t>
            </a:r>
          </a:p>
          <a:p>
            <a:endParaRPr lang="pt-BR" sz="3600">
              <a:solidFill>
                <a:srgbClr val="434343"/>
              </a:solidFill>
              <a:latin typeface="Raleway Black"/>
            </a:endParaRPr>
          </a:p>
          <a:p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8644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6FCE69B1-E138-6B0F-9B7B-1C51E8E6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97F5C87E-9E0D-50CB-7472-8CFCBBC8627B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3" name="Retângulo 302">
            <a:extLst>
              <a:ext uri="{FF2B5EF4-FFF2-40B4-BE49-F238E27FC236}">
                <a16:creationId xmlns:a16="http://schemas.microsoft.com/office/drawing/2014/main" id="{6250B4AC-14D0-AAF2-E648-CED25BE25A18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4" name="Google Shape;250;p31">
            <a:extLst>
              <a:ext uri="{FF2B5EF4-FFF2-40B4-BE49-F238E27FC236}">
                <a16:creationId xmlns:a16="http://schemas.microsoft.com/office/drawing/2014/main" id="{F40F970E-7F05-9662-68C5-DC329E7AF497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05" name="Google Shape;250;p31">
            <a:extLst>
              <a:ext uri="{FF2B5EF4-FFF2-40B4-BE49-F238E27FC236}">
                <a16:creationId xmlns:a16="http://schemas.microsoft.com/office/drawing/2014/main" id="{16EF6C5C-B567-3FB4-DFD3-577E8575C061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6" name="Google Shape;250;p31">
            <a:extLst>
              <a:ext uri="{FF2B5EF4-FFF2-40B4-BE49-F238E27FC236}">
                <a16:creationId xmlns:a16="http://schemas.microsoft.com/office/drawing/2014/main" id="{8743202E-0ABE-7687-64EE-977E8488FD21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250;p31">
            <a:extLst>
              <a:ext uri="{FF2B5EF4-FFF2-40B4-BE49-F238E27FC236}">
                <a16:creationId xmlns:a16="http://schemas.microsoft.com/office/drawing/2014/main" id="{CEF3BABB-EBC9-BC90-2C71-61003417AF3B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308" name="Google Shape;250;p31">
            <a:extLst>
              <a:ext uri="{FF2B5EF4-FFF2-40B4-BE49-F238E27FC236}">
                <a16:creationId xmlns:a16="http://schemas.microsoft.com/office/drawing/2014/main" id="{7224944E-74E3-B80C-ED44-F95339C2952B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09" name="Google Shape;250;p31">
            <a:extLst>
              <a:ext uri="{FF2B5EF4-FFF2-40B4-BE49-F238E27FC236}">
                <a16:creationId xmlns:a16="http://schemas.microsoft.com/office/drawing/2014/main" id="{34FCE009-642C-4B04-08D7-7506BF691903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310" name="Google Shape;250;p31">
            <a:extLst>
              <a:ext uri="{FF2B5EF4-FFF2-40B4-BE49-F238E27FC236}">
                <a16:creationId xmlns:a16="http://schemas.microsoft.com/office/drawing/2014/main" id="{89F9E946-3B6A-863F-0922-28D6D7F97F7C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311" name="Google Shape;250;p31">
            <a:extLst>
              <a:ext uri="{FF2B5EF4-FFF2-40B4-BE49-F238E27FC236}">
                <a16:creationId xmlns:a16="http://schemas.microsoft.com/office/drawing/2014/main" id="{E1935EBB-EBEE-8898-6ABF-D3FE97665D01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312" name="Google Shape;250;p31">
            <a:extLst>
              <a:ext uri="{FF2B5EF4-FFF2-40B4-BE49-F238E27FC236}">
                <a16:creationId xmlns:a16="http://schemas.microsoft.com/office/drawing/2014/main" id="{8B82CFA2-790F-BFBD-316D-D148E88D84A9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3" name="Google Shape;250;p31">
            <a:extLst>
              <a:ext uri="{FF2B5EF4-FFF2-40B4-BE49-F238E27FC236}">
                <a16:creationId xmlns:a16="http://schemas.microsoft.com/office/drawing/2014/main" id="{1B2C7965-09B8-00B9-0A8D-192022A2335F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314" name="Google Shape;250;p31">
            <a:extLst>
              <a:ext uri="{FF2B5EF4-FFF2-40B4-BE49-F238E27FC236}">
                <a16:creationId xmlns:a16="http://schemas.microsoft.com/office/drawing/2014/main" id="{E0F69A8E-FD52-3C82-005D-4DC6061EEB1A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15" name="Google Shape;250;p31">
            <a:extLst>
              <a:ext uri="{FF2B5EF4-FFF2-40B4-BE49-F238E27FC236}">
                <a16:creationId xmlns:a16="http://schemas.microsoft.com/office/drawing/2014/main" id="{522F2825-C114-E1A7-BCAB-D1EBD5BE21B5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250;p31">
            <a:extLst>
              <a:ext uri="{FF2B5EF4-FFF2-40B4-BE49-F238E27FC236}">
                <a16:creationId xmlns:a16="http://schemas.microsoft.com/office/drawing/2014/main" id="{8E478410-DEB1-3533-EC67-9AF2CD6BDA8C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Velocidade</a:t>
            </a:r>
          </a:p>
        </p:txBody>
      </p:sp>
      <p:sp>
        <p:nvSpPr>
          <p:cNvPr id="317" name="Google Shape;250;p31">
            <a:extLst>
              <a:ext uri="{FF2B5EF4-FFF2-40B4-BE49-F238E27FC236}">
                <a16:creationId xmlns:a16="http://schemas.microsoft.com/office/drawing/2014/main" id="{50A76529-9D9C-3913-22CA-363C58B97D04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318" name="Google Shape;250;p31">
            <a:extLst>
              <a:ext uri="{FF2B5EF4-FFF2-40B4-BE49-F238E27FC236}">
                <a16:creationId xmlns:a16="http://schemas.microsoft.com/office/drawing/2014/main" id="{BC34A30B-F267-70A8-191C-B7ABBECAA818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Dispositivos</a:t>
            </a:r>
          </a:p>
        </p:txBody>
      </p:sp>
      <p:sp>
        <p:nvSpPr>
          <p:cNvPr id="319" name="Google Shape;250;p31">
            <a:extLst>
              <a:ext uri="{FF2B5EF4-FFF2-40B4-BE49-F238E27FC236}">
                <a16:creationId xmlns:a16="http://schemas.microsoft.com/office/drawing/2014/main" id="{E2F6A45D-12E9-51D6-E69B-D1FA1A5931F3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Municipal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20" name="Google Shape;250;p31">
            <a:extLst>
              <a:ext uri="{FF2B5EF4-FFF2-40B4-BE49-F238E27FC236}">
                <a16:creationId xmlns:a16="http://schemas.microsoft.com/office/drawing/2014/main" id="{7CB6E42D-503B-5A94-8A2B-70CEC7CD14DD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1" name="Google Shape;250;p31">
            <a:extLst>
              <a:ext uri="{FF2B5EF4-FFF2-40B4-BE49-F238E27FC236}">
                <a16:creationId xmlns:a16="http://schemas.microsoft.com/office/drawing/2014/main" id="{44716C1D-6EEC-5091-537C-07E1CAD390D4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322" name="Google Shape;250;p31">
            <a:extLst>
              <a:ext uri="{FF2B5EF4-FFF2-40B4-BE49-F238E27FC236}">
                <a16:creationId xmlns:a16="http://schemas.microsoft.com/office/drawing/2014/main" id="{CD2B40F9-2590-E9A4-47FF-956169039B7A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Com fibra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23" name="Google Shape;250;p31">
            <a:extLst>
              <a:ext uri="{FF2B5EF4-FFF2-40B4-BE49-F238E27FC236}">
                <a16:creationId xmlns:a16="http://schemas.microsoft.com/office/drawing/2014/main" id="{63BBF34D-C88B-EF09-E12F-79A33D89F061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4" name="Google Shape;250;p31">
            <a:extLst>
              <a:ext uri="{FF2B5EF4-FFF2-40B4-BE49-F238E27FC236}">
                <a16:creationId xmlns:a16="http://schemas.microsoft.com/office/drawing/2014/main" id="{EE98BB14-20A3-EF81-AF18-0D600F5B4923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325" name="Conector reto 324">
            <a:extLst>
              <a:ext uri="{FF2B5EF4-FFF2-40B4-BE49-F238E27FC236}">
                <a16:creationId xmlns:a16="http://schemas.microsoft.com/office/drawing/2014/main" id="{93A4EB4E-D995-08CA-4ABC-2A83A592B86D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6" name="Gráfico 325" descr="Documento estrutura de tópicos">
            <a:extLst>
              <a:ext uri="{FF2B5EF4-FFF2-40B4-BE49-F238E27FC236}">
                <a16:creationId xmlns:a16="http://schemas.microsoft.com/office/drawing/2014/main" id="{599DD252-1B85-FD1E-E2ED-8B6F28C4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327" name="Google Shape;250;p31">
            <a:extLst>
              <a:ext uri="{FF2B5EF4-FFF2-40B4-BE49-F238E27FC236}">
                <a16:creationId xmlns:a16="http://schemas.microsoft.com/office/drawing/2014/main" id="{AED400B8-1AA1-1412-4584-08CFE116B25E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sp>
        <p:nvSpPr>
          <p:cNvPr id="328" name="Google Shape;250;p31">
            <a:extLst>
              <a:ext uri="{FF2B5EF4-FFF2-40B4-BE49-F238E27FC236}">
                <a16:creationId xmlns:a16="http://schemas.microsoft.com/office/drawing/2014/main" id="{6CE40E97-D1DC-AD30-0225-2B4B856D21C2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29" name="Google Shape;250;p31">
            <a:extLst>
              <a:ext uri="{FF2B5EF4-FFF2-40B4-BE49-F238E27FC236}">
                <a16:creationId xmlns:a16="http://schemas.microsoft.com/office/drawing/2014/main" id="{3566794F-08FB-A613-3DA4-D274C6758DAF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250;p31">
            <a:extLst>
              <a:ext uri="{FF2B5EF4-FFF2-40B4-BE49-F238E27FC236}">
                <a16:creationId xmlns:a16="http://schemas.microsoft.com/office/drawing/2014/main" id="{F9DA61EC-C92B-78E9-E92F-D0B1DCE647C6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331" name="Google Shape;250;p31">
            <a:extLst>
              <a:ext uri="{FF2B5EF4-FFF2-40B4-BE49-F238E27FC236}">
                <a16:creationId xmlns:a16="http://schemas.microsoft.com/office/drawing/2014/main" id="{7950A640-BA1E-7044-6735-F0C216E74FFB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332" name="Google Shape;250;p31">
            <a:extLst>
              <a:ext uri="{FF2B5EF4-FFF2-40B4-BE49-F238E27FC236}">
                <a16:creationId xmlns:a16="http://schemas.microsoft.com/office/drawing/2014/main" id="{4D11DE0B-488D-8593-F2BE-75B92C205B06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333" name="Google Shape;250;p31">
            <a:extLst>
              <a:ext uri="{FF2B5EF4-FFF2-40B4-BE49-F238E27FC236}">
                <a16:creationId xmlns:a16="http://schemas.microsoft.com/office/drawing/2014/main" id="{CF6FE53A-A904-BFA2-2BD6-F7B28F039E6A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670022-2929-9D50-1D6E-937CCC5B6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342" y="853363"/>
            <a:ext cx="6637030" cy="402333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11383A2-EB50-4B2B-A034-0A62C759D059}"/>
              </a:ext>
            </a:extLst>
          </p:cNvPr>
          <p:cNvSpPr/>
          <p:nvPr/>
        </p:nvSpPr>
        <p:spPr>
          <a:xfrm>
            <a:off x="4246553" y="1266796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  <a:latin typeface="Raleway" pitchFamily="2" charset="0"/>
              </a:rPr>
              <a:t>Série histórica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444F99A-36FB-EC31-BB94-B503407A277C}"/>
              </a:ext>
            </a:extLst>
          </p:cNvPr>
          <p:cNvSpPr/>
          <p:nvPr/>
        </p:nvSpPr>
        <p:spPr>
          <a:xfrm>
            <a:off x="1364228" y="1296292"/>
            <a:ext cx="2182761" cy="156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  <a:latin typeface="Raleway" pitchFamily="2" charset="0"/>
              </a:rPr>
              <a:t>Indicador Escolas Conectadas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1065489-F295-828A-95FF-1DC4B36F740E}"/>
              </a:ext>
            </a:extLst>
          </p:cNvPr>
          <p:cNvSpPr/>
          <p:nvPr/>
        </p:nvSpPr>
        <p:spPr>
          <a:xfrm>
            <a:off x="4226442" y="1558253"/>
            <a:ext cx="3736705" cy="118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700">
              <a:solidFill>
                <a:schemeClr val="tx1"/>
              </a:solidFill>
              <a:latin typeface="Raleway" pitchFamily="2" charset="0"/>
              <a:cs typeface="Calibr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B669448-2487-00F9-FB12-0CECCEA55372}"/>
              </a:ext>
            </a:extLst>
          </p:cNvPr>
          <p:cNvSpPr/>
          <p:nvPr/>
        </p:nvSpPr>
        <p:spPr>
          <a:xfrm>
            <a:off x="4187481" y="2403348"/>
            <a:ext cx="3775666" cy="48107"/>
          </a:xfrm>
          <a:prstGeom prst="round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0A31C5D-D56E-816F-F290-57C2B9EEBA6C}"/>
              </a:ext>
            </a:extLst>
          </p:cNvPr>
          <p:cNvSpPr/>
          <p:nvPr/>
        </p:nvSpPr>
        <p:spPr>
          <a:xfrm>
            <a:off x="4221378" y="2449889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  <a:latin typeface="Raleway" pitchFamily="2" charset="0"/>
              </a:rPr>
              <a:t>Evolução de escolas conectadas nos parâmetros adequados por região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079EEA3-77D5-95EF-63F9-C2B8CCF5BE30}"/>
              </a:ext>
            </a:extLst>
          </p:cNvPr>
          <p:cNvSpPr/>
          <p:nvPr/>
        </p:nvSpPr>
        <p:spPr>
          <a:xfrm>
            <a:off x="4197450" y="2673896"/>
            <a:ext cx="3775666" cy="48107"/>
          </a:xfrm>
          <a:prstGeom prst="round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AE54926-12D3-3E20-6D25-A0FA6A698B54}"/>
              </a:ext>
            </a:extLst>
          </p:cNvPr>
          <p:cNvSpPr/>
          <p:nvPr/>
        </p:nvSpPr>
        <p:spPr>
          <a:xfrm>
            <a:off x="7484806" y="853363"/>
            <a:ext cx="1221222" cy="356004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C5859B2-FDD3-60BD-2A02-8428CAE9FA16}"/>
              </a:ext>
            </a:extLst>
          </p:cNvPr>
          <p:cNvSpPr/>
          <p:nvPr/>
        </p:nvSpPr>
        <p:spPr>
          <a:xfrm>
            <a:off x="1384853" y="2811953"/>
            <a:ext cx="2685258" cy="15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551692-067C-587F-1DDA-2878B0626E63}"/>
              </a:ext>
            </a:extLst>
          </p:cNvPr>
          <p:cNvSpPr/>
          <p:nvPr/>
        </p:nvSpPr>
        <p:spPr>
          <a:xfrm>
            <a:off x="4221377" y="2722003"/>
            <a:ext cx="3741769" cy="213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EB91DA2D-4CAA-4FBE-AEF0-803FB2179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133850"/>
              </p:ext>
            </p:extLst>
          </p:nvPr>
        </p:nvGraphicFramePr>
        <p:xfrm>
          <a:off x="4221377" y="2811953"/>
          <a:ext cx="2169701" cy="204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FDDF6D88-0974-3E2E-3599-74010C80E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34388"/>
              </p:ext>
            </p:extLst>
          </p:nvPr>
        </p:nvGraphicFramePr>
        <p:xfrm>
          <a:off x="6542345" y="3145749"/>
          <a:ext cx="1420802" cy="944880"/>
        </p:xfrm>
        <a:graphic>
          <a:graphicData uri="http://schemas.openxmlformats.org/drawingml/2006/table">
            <a:tbl>
              <a:tblPr firstRow="1" bandRow="1">
                <a:tableStyleId>{84FD0341-658B-4BD5-9250-376AA768F0C8}</a:tableStyleId>
              </a:tblPr>
              <a:tblGrid>
                <a:gridCol w="569013">
                  <a:extLst>
                    <a:ext uri="{9D8B030D-6E8A-4147-A177-3AD203B41FA5}">
                      <a16:colId xmlns:a16="http://schemas.microsoft.com/office/drawing/2014/main" val="876323899"/>
                    </a:ext>
                  </a:extLst>
                </a:gridCol>
                <a:gridCol w="851789">
                  <a:extLst>
                    <a:ext uri="{9D8B030D-6E8A-4147-A177-3AD203B41FA5}">
                      <a16:colId xmlns:a16="http://schemas.microsoft.com/office/drawing/2014/main" val="4244203771"/>
                    </a:ext>
                  </a:extLst>
                </a:gridCol>
              </a:tblGrid>
              <a:tr h="2707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Região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700" b="1">
                          <a:latin typeface="Raleway" pitchFamily="2" charset="0"/>
                        </a:rPr>
                        <a:t>Crescimento em p.p.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050220"/>
                  </a:ext>
                </a:extLst>
              </a:tr>
              <a:tr h="7019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Nordeste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65290"/>
                  </a:ext>
                </a:extLst>
              </a:tr>
              <a:tr h="7019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Sudeste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667144"/>
                  </a:ext>
                </a:extLst>
              </a:tr>
              <a:tr h="7019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Brasil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867474"/>
                  </a:ext>
                </a:extLst>
              </a:tr>
              <a:tr h="7019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Norte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015986"/>
                  </a:ext>
                </a:extLst>
              </a:tr>
              <a:tr h="7019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Centro-Oeste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332303"/>
                  </a:ext>
                </a:extLst>
              </a:tr>
              <a:tr h="7019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Sul</a:t>
                      </a: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7%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8191569"/>
                  </a:ext>
                </a:extLst>
              </a:tr>
            </a:tbl>
          </a:graphicData>
        </a:graphic>
      </p:graphicFrame>
      <p:pic>
        <p:nvPicPr>
          <p:cNvPr id="23" name="Gráfico 22" descr="Seta de linha: curva no sentido horário estrutura de tópicos">
            <a:extLst>
              <a:ext uri="{FF2B5EF4-FFF2-40B4-BE49-F238E27FC236}">
                <a16:creationId xmlns:a16="http://schemas.microsoft.com/office/drawing/2014/main" id="{F133CEB7-8F14-5C51-8324-CEA966965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49628">
            <a:off x="6251628" y="2806087"/>
            <a:ext cx="346902" cy="346902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EFC291B6-E849-FE6D-DA6F-CF01B64B4C1D}"/>
              </a:ext>
            </a:extLst>
          </p:cNvPr>
          <p:cNvSpPr/>
          <p:nvPr/>
        </p:nvSpPr>
        <p:spPr>
          <a:xfrm>
            <a:off x="6019009" y="2745773"/>
            <a:ext cx="812139" cy="243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 b="1">
                <a:solidFill>
                  <a:schemeClr val="tx1"/>
                </a:solidFill>
                <a:latin typeface="Raleway" pitchFamily="2" charset="0"/>
              </a:rPr>
              <a:t>Crescimento 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63D92184-1602-4211-0937-8D7D98521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308038"/>
              </p:ext>
            </p:extLst>
          </p:nvPr>
        </p:nvGraphicFramePr>
        <p:xfrm>
          <a:off x="4182417" y="1544677"/>
          <a:ext cx="3721658" cy="9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90708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83E3AD7B-3EAC-D612-D97C-DF4D3CCA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3F3DF47C-CAEC-1817-F537-F17DC07583B4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15D1A96-C6D6-38CE-8B03-4D22F40A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09BC37A7-B331-67BC-C55A-EB2ED10E9B6F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BC604106-ADFC-64A7-017B-6AFDC010F560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700" b="1">
                <a:solidFill>
                  <a:schemeClr val="tx1"/>
                </a:solidFill>
                <a:latin typeface="Raleway"/>
              </a:rPr>
              <a:t>Início implementação: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 ago/24</a:t>
            </a: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700" b="1">
                <a:solidFill>
                  <a:schemeClr val="tx1"/>
                </a:solidFill>
                <a:latin typeface="Raleway"/>
              </a:rPr>
              <a:t>Previsão de atendimento até 2026: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 38.633¹ escolas</a:t>
            </a:r>
          </a:p>
          <a:p>
            <a:pPr algn="just"/>
            <a:r>
              <a:rPr lang="pt-BR" sz="700" b="1">
                <a:solidFill>
                  <a:schemeClr val="tx1"/>
                </a:solidFill>
                <a:latin typeface="Raleway"/>
              </a:rPr>
              <a:t>Escolas ativadas²: 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465 escolas (1%)</a:t>
            </a: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7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7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700" b="1">
                <a:solidFill>
                  <a:schemeClr val="tx1"/>
                </a:solidFill>
                <a:latin typeface="Raleway"/>
              </a:rPr>
              <a:t>Energia: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 131/2.044 escolas ativadas (5%)</a:t>
            </a:r>
          </a:p>
          <a:p>
            <a:pPr algn="just"/>
            <a:r>
              <a:rPr lang="pt-BR" sz="7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 1.101/38.167 escolas ativadas (3%)</a:t>
            </a:r>
          </a:p>
          <a:p>
            <a:pPr algn="just"/>
            <a:r>
              <a:rPr lang="pt-BR" sz="700" b="1">
                <a:solidFill>
                  <a:schemeClr val="tx1"/>
                </a:solidFill>
                <a:latin typeface="Raleway"/>
              </a:rPr>
              <a:t>Rede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700" b="1">
                <a:solidFill>
                  <a:schemeClr val="tx1"/>
                </a:solidFill>
                <a:latin typeface="Raleway"/>
              </a:rPr>
              <a:t>interna</a:t>
            </a:r>
            <a:r>
              <a:rPr lang="pt-BR" sz="700">
                <a:solidFill>
                  <a:schemeClr val="tx1"/>
                </a:solidFill>
                <a:latin typeface="Raleway"/>
              </a:rPr>
              <a:t>: 461/38.615 escolas ativadas (1%)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E3643ED3-1DC2-D0CD-C7B2-B6D6F001DEEA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2FA9952-4A12-98AF-CD74-863AE63B8F2F}"/>
              </a:ext>
            </a:extLst>
          </p:cNvPr>
          <p:cNvSpPr/>
          <p:nvPr/>
        </p:nvSpPr>
        <p:spPr>
          <a:xfrm>
            <a:off x="4128656" y="1317417"/>
            <a:ext cx="4479586" cy="73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Obstáculo para o avanço da conexão satelital de escolas, com contratação da Telebrás pendente &gt;&gt; 5,2 mil escolas afetadas somando Fases 2, 3 e 4.1.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Paralização das RFPs da Fase 4.2.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Indefinição sobre adequação dos Kits de energia elétrica para incorporação pelo Luz </a:t>
            </a:r>
            <a:r>
              <a:rPr lang="pt-BR" sz="700" err="1">
                <a:solidFill>
                  <a:schemeClr val="tx1"/>
                </a:solidFill>
                <a:latin typeface="Raleway" pitchFamily="2" charset="0"/>
                <a:cs typeface="Calibri"/>
              </a:rPr>
              <a:t>ParaTodos</a:t>
            </a: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Impactos de alterações – escolas desativadas, unificadas, recusas e mudança de endereço &gt;&gt; 247 escolas kit rede interna e 101 kits gerador solar.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01F2178E-AB5F-72A3-59DF-F47CC48EB357}"/>
              </a:ext>
            </a:extLst>
          </p:cNvPr>
          <p:cNvSpPr/>
          <p:nvPr/>
        </p:nvSpPr>
        <p:spPr>
          <a:xfrm>
            <a:off x="4128656" y="2085459"/>
            <a:ext cx="4516728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259730D2-76D9-7EA4-6B89-74EBBCF70688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id="{EFE1AA1E-A658-35FD-8457-30D0B4A15F16}"/>
              </a:ext>
            </a:extLst>
          </p:cNvPr>
          <p:cNvGraphicFramePr>
            <a:graphicFrameLocks/>
          </p:cNvGraphicFramePr>
          <p:nvPr/>
        </p:nvGraphicFramePr>
        <p:xfrm>
          <a:off x="4168850" y="3411267"/>
          <a:ext cx="4439392" cy="137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C8AAE424-2A43-0BBF-0F0A-A7E348E5482A}"/>
              </a:ext>
            </a:extLst>
          </p:cNvPr>
          <p:cNvCxnSpPr>
            <a:cxnSpLocks/>
          </p:cNvCxnSpPr>
          <p:nvPr/>
        </p:nvCxnSpPr>
        <p:spPr>
          <a:xfrm>
            <a:off x="6955679" y="3636818"/>
            <a:ext cx="0" cy="10579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D88986F5-8AF8-8FF8-F5C8-5E2141C353D6}"/>
              </a:ext>
            </a:extLst>
          </p:cNvPr>
          <p:cNvSpPr/>
          <p:nvPr/>
        </p:nvSpPr>
        <p:spPr>
          <a:xfrm>
            <a:off x="6553162" y="4694258"/>
            <a:ext cx="825129" cy="146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>
                <a:solidFill>
                  <a:srgbClr val="FF0000"/>
                </a:solidFill>
                <a:latin typeface="Raleway" pitchFamily="2" charset="0"/>
                <a:cs typeface="Calibri"/>
              </a:rPr>
              <a:t>Estamos aqui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253098D6-2CA7-2129-2471-DF35B96BE241}"/>
              </a:ext>
            </a:extLst>
          </p:cNvPr>
          <p:cNvSpPr/>
          <p:nvPr/>
        </p:nvSpPr>
        <p:spPr>
          <a:xfrm>
            <a:off x="-13290" y="4957348"/>
            <a:ext cx="2573722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500">
                <a:solidFill>
                  <a:schemeClr val="tx1"/>
                </a:solidFill>
                <a:latin typeface="Raleway"/>
                <a:cs typeface="Calibri"/>
              </a:rPr>
              <a:t>* Retiradas as 173 do projeto piloto; lista final de escolas sujeita a mudanças. </a:t>
            </a:r>
            <a:endParaRPr lang="pt-BR" sz="500">
              <a:solidFill>
                <a:schemeClr val="tx1"/>
              </a:solidFill>
              <a:latin typeface="Raleway" pitchFamily="2" charset="0"/>
              <a:cs typeface="Calibri"/>
            </a:endParaRPr>
          </a:p>
          <a:p>
            <a:r>
              <a:rPr lang="pt-BR" sz="500">
                <a:solidFill>
                  <a:schemeClr val="tx1"/>
                </a:solidFill>
                <a:latin typeface="Raleway"/>
                <a:cs typeface="Calibri"/>
              </a:rPr>
              <a:t>² Escolas que já tenham endereçado os desafios previstos.</a:t>
            </a:r>
          </a:p>
        </p:txBody>
      </p:sp>
      <p:graphicFrame>
        <p:nvGraphicFramePr>
          <p:cNvPr id="259" name="Gráfico 258">
            <a:extLst>
              <a:ext uri="{FF2B5EF4-FFF2-40B4-BE49-F238E27FC236}">
                <a16:creationId xmlns:a16="http://schemas.microsoft.com/office/drawing/2014/main" id="{DB85FD46-9F4A-B713-34FB-37A1D18A1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92676"/>
              </p:ext>
            </p:extLst>
          </p:nvPr>
        </p:nvGraphicFramePr>
        <p:xfrm>
          <a:off x="4139506" y="2326107"/>
          <a:ext cx="4323144" cy="101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3" name="Retângulo 262">
            <a:extLst>
              <a:ext uri="{FF2B5EF4-FFF2-40B4-BE49-F238E27FC236}">
                <a16:creationId xmlns:a16="http://schemas.microsoft.com/office/drawing/2014/main" id="{13F7B91A-68D8-5125-7469-C7FF55BC106B}"/>
              </a:ext>
            </a:extLst>
          </p:cNvPr>
          <p:cNvSpPr/>
          <p:nvPr/>
        </p:nvSpPr>
        <p:spPr>
          <a:xfrm>
            <a:off x="5753127" y="2684842"/>
            <a:ext cx="330279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  <a:latin typeface="Raleway" pitchFamily="2" charset="0"/>
                <a:cs typeface="Calibri"/>
              </a:rPr>
              <a:t>9%</a:t>
            </a:r>
          </a:p>
        </p:txBody>
      </p:sp>
      <p:sp>
        <p:nvSpPr>
          <p:cNvPr id="264" name="Retângulo 263">
            <a:extLst>
              <a:ext uri="{FF2B5EF4-FFF2-40B4-BE49-F238E27FC236}">
                <a16:creationId xmlns:a16="http://schemas.microsoft.com/office/drawing/2014/main" id="{A8A4F940-2C02-5A2A-31A8-D89C18DA4761}"/>
              </a:ext>
            </a:extLst>
          </p:cNvPr>
          <p:cNvSpPr/>
          <p:nvPr/>
        </p:nvSpPr>
        <p:spPr>
          <a:xfrm>
            <a:off x="8321968" y="2857786"/>
            <a:ext cx="330279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  <a:latin typeface="Raleway" pitchFamily="2" charset="0"/>
                <a:cs typeface="Calibri"/>
              </a:rPr>
              <a:t>22%</a:t>
            </a:r>
          </a:p>
        </p:txBody>
      </p:sp>
      <p:sp>
        <p:nvSpPr>
          <p:cNvPr id="265" name="Retângulo 264">
            <a:extLst>
              <a:ext uri="{FF2B5EF4-FFF2-40B4-BE49-F238E27FC236}">
                <a16:creationId xmlns:a16="http://schemas.microsoft.com/office/drawing/2014/main" id="{4F851E5A-4059-7F01-706E-BF04B9680BDD}"/>
              </a:ext>
            </a:extLst>
          </p:cNvPr>
          <p:cNvSpPr/>
          <p:nvPr/>
        </p:nvSpPr>
        <p:spPr>
          <a:xfrm>
            <a:off x="8321968" y="3019992"/>
            <a:ext cx="330279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  <a:latin typeface="Raleway" pitchFamily="2" charset="0"/>
                <a:cs typeface="Calibri"/>
              </a:rPr>
              <a:t>9%</a:t>
            </a:r>
          </a:p>
        </p:txBody>
      </p:sp>
      <p:sp>
        <p:nvSpPr>
          <p:cNvPr id="49" name="CaixaDeTexto 52">
            <a:extLst>
              <a:ext uri="{FF2B5EF4-FFF2-40B4-BE49-F238E27FC236}">
                <a16:creationId xmlns:a16="http://schemas.microsoft.com/office/drawing/2014/main" id="{02642564-2D4C-E7C8-E359-60FBEB87B811}"/>
              </a:ext>
            </a:extLst>
          </p:cNvPr>
          <p:cNvSpPr txBox="1"/>
          <p:nvPr/>
        </p:nvSpPr>
        <p:spPr>
          <a:xfrm>
            <a:off x="4105370" y="2304698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por fase/etapa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EA5EFADC-D390-BEE8-64C7-D759A52FE8A7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A8B60DA7-9F0B-291A-7282-5C0120519151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268" name="CaixaDeTexto 52">
            <a:extLst>
              <a:ext uri="{FF2B5EF4-FFF2-40B4-BE49-F238E27FC236}">
                <a16:creationId xmlns:a16="http://schemas.microsoft.com/office/drawing/2014/main" id="{7D188ADA-5C18-9120-6FDF-6D58FE8FBF0E}"/>
              </a:ext>
            </a:extLst>
          </p:cNvPr>
          <p:cNvSpPr txBox="1"/>
          <p:nvPr/>
        </p:nvSpPr>
        <p:spPr>
          <a:xfrm>
            <a:off x="4113932" y="3282411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sp>
        <p:nvSpPr>
          <p:cNvPr id="269" name="Retângulo 268">
            <a:extLst>
              <a:ext uri="{FF2B5EF4-FFF2-40B4-BE49-F238E27FC236}">
                <a16:creationId xmlns:a16="http://schemas.microsoft.com/office/drawing/2014/main" id="{23546F55-AFF0-A8BB-C27E-24C11913BDA2}"/>
              </a:ext>
            </a:extLst>
          </p:cNvPr>
          <p:cNvSpPr/>
          <p:nvPr/>
        </p:nvSpPr>
        <p:spPr>
          <a:xfrm>
            <a:off x="7762037" y="3938085"/>
            <a:ext cx="751581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  <a:latin typeface="Raleway" pitchFamily="2" charset="0"/>
                <a:cs typeface="Calibri"/>
              </a:rPr>
              <a:t>5.082 escolas</a:t>
            </a:r>
          </a:p>
        </p:txBody>
      </p:sp>
      <p:sp>
        <p:nvSpPr>
          <p:cNvPr id="270" name="Retângulo 269">
            <a:extLst>
              <a:ext uri="{FF2B5EF4-FFF2-40B4-BE49-F238E27FC236}">
                <a16:creationId xmlns:a16="http://schemas.microsoft.com/office/drawing/2014/main" id="{796E8DCE-665B-D8FF-382F-A078411514EF}"/>
              </a:ext>
            </a:extLst>
          </p:cNvPr>
          <p:cNvSpPr/>
          <p:nvPr/>
        </p:nvSpPr>
        <p:spPr>
          <a:xfrm>
            <a:off x="7982631" y="4205742"/>
            <a:ext cx="751581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  <a:latin typeface="Raleway" pitchFamily="2" charset="0"/>
                <a:cs typeface="Calibri"/>
              </a:rPr>
              <a:t>10.508 escolas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E18C31D9-D3E5-7266-6640-E69999867CB9}"/>
              </a:ext>
            </a:extLst>
          </p:cNvPr>
          <p:cNvSpPr/>
          <p:nvPr/>
        </p:nvSpPr>
        <p:spPr>
          <a:xfrm>
            <a:off x="7981409" y="4606047"/>
            <a:ext cx="751581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  <a:latin typeface="Raleway" pitchFamily="2" charset="0"/>
                <a:cs typeface="Calibri"/>
              </a:rPr>
              <a:t>8.202 escolas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261DF9D3-6A39-2F4D-5128-A8D5CE69BEAD}"/>
              </a:ext>
            </a:extLst>
          </p:cNvPr>
          <p:cNvSpPr/>
          <p:nvPr/>
        </p:nvSpPr>
        <p:spPr>
          <a:xfrm>
            <a:off x="4233636" y="4648034"/>
            <a:ext cx="511546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Realizado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E9FBEE12-F784-311B-3F49-9D621D3B8BCC}"/>
              </a:ext>
            </a:extLst>
          </p:cNvPr>
          <p:cNvSpPr/>
          <p:nvPr/>
        </p:nvSpPr>
        <p:spPr>
          <a:xfrm>
            <a:off x="4208948" y="4717470"/>
            <a:ext cx="64269" cy="5541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EC9F7290-0BAE-0CA3-51BC-64AAC402B2C0}"/>
              </a:ext>
            </a:extLst>
          </p:cNvPr>
          <p:cNvSpPr/>
          <p:nvPr/>
        </p:nvSpPr>
        <p:spPr>
          <a:xfrm>
            <a:off x="4688370" y="4648034"/>
            <a:ext cx="546307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Andamento</a:t>
            </a:r>
          </a:p>
        </p:txBody>
      </p:sp>
      <p:sp>
        <p:nvSpPr>
          <p:cNvPr id="275" name="Retângulo 274">
            <a:extLst>
              <a:ext uri="{FF2B5EF4-FFF2-40B4-BE49-F238E27FC236}">
                <a16:creationId xmlns:a16="http://schemas.microsoft.com/office/drawing/2014/main" id="{406482B6-2C7A-DCA8-4D2A-CFA550C5BFED}"/>
              </a:ext>
            </a:extLst>
          </p:cNvPr>
          <p:cNvSpPr/>
          <p:nvPr/>
        </p:nvSpPr>
        <p:spPr>
          <a:xfrm>
            <a:off x="4663683" y="4717470"/>
            <a:ext cx="64269" cy="55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id="{BF3826EA-E9F0-AE9D-F28A-ADBC8A722F42}"/>
              </a:ext>
            </a:extLst>
          </p:cNvPr>
          <p:cNvSpPr/>
          <p:nvPr/>
        </p:nvSpPr>
        <p:spPr>
          <a:xfrm>
            <a:off x="5187487" y="4648034"/>
            <a:ext cx="566193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Não iniciado</a:t>
            </a:r>
          </a:p>
        </p:txBody>
      </p:sp>
      <p:sp>
        <p:nvSpPr>
          <p:cNvPr id="285" name="Retângulo 284">
            <a:extLst>
              <a:ext uri="{FF2B5EF4-FFF2-40B4-BE49-F238E27FC236}">
                <a16:creationId xmlns:a16="http://schemas.microsoft.com/office/drawing/2014/main" id="{146F805A-C303-BB99-7E19-C5454E7865BE}"/>
              </a:ext>
            </a:extLst>
          </p:cNvPr>
          <p:cNvSpPr/>
          <p:nvPr/>
        </p:nvSpPr>
        <p:spPr>
          <a:xfrm>
            <a:off x="5162800" y="4717470"/>
            <a:ext cx="64269" cy="554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3" name="Retângulo 302">
            <a:extLst>
              <a:ext uri="{FF2B5EF4-FFF2-40B4-BE49-F238E27FC236}">
                <a16:creationId xmlns:a16="http://schemas.microsoft.com/office/drawing/2014/main" id="{8F1AE4B4-5237-5C46-7A12-B84BDBBBEAD2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4" name="Google Shape;250;p31">
            <a:extLst>
              <a:ext uri="{FF2B5EF4-FFF2-40B4-BE49-F238E27FC236}">
                <a16:creationId xmlns:a16="http://schemas.microsoft.com/office/drawing/2014/main" id="{163CA7EB-1818-9265-B1FF-17E4C981FB05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GAPE/EACE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305" name="Google Shape;250;p31">
            <a:extLst>
              <a:ext uri="{FF2B5EF4-FFF2-40B4-BE49-F238E27FC236}">
                <a16:creationId xmlns:a16="http://schemas.microsoft.com/office/drawing/2014/main" id="{D83F8DA5-6E2E-C4B8-E484-5C61D4314735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6" name="Google Shape;250;p31">
            <a:extLst>
              <a:ext uri="{FF2B5EF4-FFF2-40B4-BE49-F238E27FC236}">
                <a16:creationId xmlns:a16="http://schemas.microsoft.com/office/drawing/2014/main" id="{5BA65F07-3182-CD8B-E33E-7B34050450E1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7" name="Google Shape;250;p31">
            <a:extLst>
              <a:ext uri="{FF2B5EF4-FFF2-40B4-BE49-F238E27FC236}">
                <a16:creationId xmlns:a16="http://schemas.microsoft.com/office/drawing/2014/main" id="{937CC948-36BC-2553-7D15-547E04F42266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308" name="Google Shape;250;p31">
            <a:extLst>
              <a:ext uri="{FF2B5EF4-FFF2-40B4-BE49-F238E27FC236}">
                <a16:creationId xmlns:a16="http://schemas.microsoft.com/office/drawing/2014/main" id="{D01AD938-F873-11EB-D55E-08415AADC522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09" name="Google Shape;250;p31">
            <a:extLst>
              <a:ext uri="{FF2B5EF4-FFF2-40B4-BE49-F238E27FC236}">
                <a16:creationId xmlns:a16="http://schemas.microsoft.com/office/drawing/2014/main" id="{FEE0D15E-B282-5216-08BB-343E55F8BCA4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310" name="Google Shape;250;p31">
            <a:extLst>
              <a:ext uri="{FF2B5EF4-FFF2-40B4-BE49-F238E27FC236}">
                <a16:creationId xmlns:a16="http://schemas.microsoft.com/office/drawing/2014/main" id="{128F688B-A6DA-99E7-E22D-1DE2A7F8272B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311" name="Google Shape;250;p31">
            <a:extLst>
              <a:ext uri="{FF2B5EF4-FFF2-40B4-BE49-F238E27FC236}">
                <a16:creationId xmlns:a16="http://schemas.microsoft.com/office/drawing/2014/main" id="{CD7C78C9-9F45-50A8-A18E-B8C19F606484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312" name="Google Shape;250;p31">
            <a:extLst>
              <a:ext uri="{FF2B5EF4-FFF2-40B4-BE49-F238E27FC236}">
                <a16:creationId xmlns:a16="http://schemas.microsoft.com/office/drawing/2014/main" id="{A5395EEB-8A9A-2009-67E3-42656F542028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3" name="Google Shape;250;p31">
            <a:extLst>
              <a:ext uri="{FF2B5EF4-FFF2-40B4-BE49-F238E27FC236}">
                <a16:creationId xmlns:a16="http://schemas.microsoft.com/office/drawing/2014/main" id="{57320A17-1B80-56E9-B447-0CE269C94FFD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314" name="Google Shape;250;p31">
            <a:extLst>
              <a:ext uri="{FF2B5EF4-FFF2-40B4-BE49-F238E27FC236}">
                <a16:creationId xmlns:a16="http://schemas.microsoft.com/office/drawing/2014/main" id="{86243248-3397-AAFF-ED89-68A85C7492ED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Energia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315" name="Google Shape;250;p31">
            <a:extLst>
              <a:ext uri="{FF2B5EF4-FFF2-40B4-BE49-F238E27FC236}">
                <a16:creationId xmlns:a16="http://schemas.microsoft.com/office/drawing/2014/main" id="{109F835B-9AF2-29FE-FD9F-480EC80B5948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250;p31">
            <a:extLst>
              <a:ext uri="{FF2B5EF4-FFF2-40B4-BE49-F238E27FC236}">
                <a16:creationId xmlns:a16="http://schemas.microsoft.com/office/drawing/2014/main" id="{D2DD29A2-75AA-EE9E-236C-8B3ED733A990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7" name="Google Shape;250;p31">
            <a:extLst>
              <a:ext uri="{FF2B5EF4-FFF2-40B4-BE49-F238E27FC236}">
                <a16:creationId xmlns:a16="http://schemas.microsoft.com/office/drawing/2014/main" id="{E1E05C1D-08B7-4331-147F-FFDBA48C1C04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318" name="Google Shape;250;p31">
            <a:extLst>
              <a:ext uri="{FF2B5EF4-FFF2-40B4-BE49-F238E27FC236}">
                <a16:creationId xmlns:a16="http://schemas.microsoft.com/office/drawing/2014/main" id="{3197E174-692F-39EF-A392-D30D21D0B534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319" name="Google Shape;250;p31">
            <a:extLst>
              <a:ext uri="{FF2B5EF4-FFF2-40B4-BE49-F238E27FC236}">
                <a16:creationId xmlns:a16="http://schemas.microsoft.com/office/drawing/2014/main" id="{F44BF5D8-37B9-C7E8-5F75-AE3CDE82469A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0" name="Google Shape;250;p31">
            <a:extLst>
              <a:ext uri="{FF2B5EF4-FFF2-40B4-BE49-F238E27FC236}">
                <a16:creationId xmlns:a16="http://schemas.microsoft.com/office/drawing/2014/main" id="{8B0B5BB2-B492-6336-3A7B-68639DD9CCDC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1" name="Google Shape;250;p31">
            <a:extLst>
              <a:ext uri="{FF2B5EF4-FFF2-40B4-BE49-F238E27FC236}">
                <a16:creationId xmlns:a16="http://schemas.microsoft.com/office/drawing/2014/main" id="{676E3DFF-70A5-C916-A5A8-37FE6861219C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322" name="Google Shape;250;p31">
            <a:extLst>
              <a:ext uri="{FF2B5EF4-FFF2-40B4-BE49-F238E27FC236}">
                <a16:creationId xmlns:a16="http://schemas.microsoft.com/office/drawing/2014/main" id="{B1E0165C-208B-1A31-10B2-87838CD78CE3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Com fibra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23" name="Google Shape;250;p31">
            <a:extLst>
              <a:ext uri="{FF2B5EF4-FFF2-40B4-BE49-F238E27FC236}">
                <a16:creationId xmlns:a16="http://schemas.microsoft.com/office/drawing/2014/main" id="{D5BB5E88-1AF2-4A57-A4BF-9517880BD715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4" name="Google Shape;250;p31">
            <a:extLst>
              <a:ext uri="{FF2B5EF4-FFF2-40B4-BE49-F238E27FC236}">
                <a16:creationId xmlns:a16="http://schemas.microsoft.com/office/drawing/2014/main" id="{61E9B5D3-6D00-B937-49B1-9B0F7906FE59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325" name="Conector reto 324">
            <a:extLst>
              <a:ext uri="{FF2B5EF4-FFF2-40B4-BE49-F238E27FC236}">
                <a16:creationId xmlns:a16="http://schemas.microsoft.com/office/drawing/2014/main" id="{39C6E378-E5F1-1D7D-6649-2282A0EB5896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6" name="Gráfico 325" descr="Documento estrutura de tópicos">
            <a:extLst>
              <a:ext uri="{FF2B5EF4-FFF2-40B4-BE49-F238E27FC236}">
                <a16:creationId xmlns:a16="http://schemas.microsoft.com/office/drawing/2014/main" id="{C9EC7A07-5F7C-C222-CF8A-EF3316B16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327" name="Google Shape;250;p31">
            <a:extLst>
              <a:ext uri="{FF2B5EF4-FFF2-40B4-BE49-F238E27FC236}">
                <a16:creationId xmlns:a16="http://schemas.microsoft.com/office/drawing/2014/main" id="{2919F9E9-1822-4E21-365C-CBE11351015E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sp>
        <p:nvSpPr>
          <p:cNvPr id="328" name="Google Shape;250;p31">
            <a:extLst>
              <a:ext uri="{FF2B5EF4-FFF2-40B4-BE49-F238E27FC236}">
                <a16:creationId xmlns:a16="http://schemas.microsoft.com/office/drawing/2014/main" id="{6590A017-AFBC-AD13-018E-42DBB2391DA2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29" name="Google Shape;250;p31">
            <a:extLst>
              <a:ext uri="{FF2B5EF4-FFF2-40B4-BE49-F238E27FC236}">
                <a16:creationId xmlns:a16="http://schemas.microsoft.com/office/drawing/2014/main" id="{DBA0A76F-ECE7-2ED4-AA76-E698A1A207D7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250;p31">
            <a:extLst>
              <a:ext uri="{FF2B5EF4-FFF2-40B4-BE49-F238E27FC236}">
                <a16:creationId xmlns:a16="http://schemas.microsoft.com/office/drawing/2014/main" id="{614B65C3-18E7-4737-CD0B-2997AB785485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MCom</a:t>
            </a:r>
          </a:p>
        </p:txBody>
      </p:sp>
      <p:sp>
        <p:nvSpPr>
          <p:cNvPr id="331" name="Google Shape;250;p31">
            <a:extLst>
              <a:ext uri="{FF2B5EF4-FFF2-40B4-BE49-F238E27FC236}">
                <a16:creationId xmlns:a16="http://schemas.microsoft.com/office/drawing/2014/main" id="{8293BBE8-7934-049D-BFCE-FAF156440F15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332" name="Google Shape;250;p31">
            <a:extLst>
              <a:ext uri="{FF2B5EF4-FFF2-40B4-BE49-F238E27FC236}">
                <a16:creationId xmlns:a16="http://schemas.microsoft.com/office/drawing/2014/main" id="{FD71BF6E-F5EB-9946-9D48-ED79AA16DFD0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333" name="Google Shape;250;p31">
            <a:extLst>
              <a:ext uri="{FF2B5EF4-FFF2-40B4-BE49-F238E27FC236}">
                <a16:creationId xmlns:a16="http://schemas.microsoft.com/office/drawing/2014/main" id="{5ED0C1CD-56A2-E752-1884-0243EC65CAFB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</p:spTree>
    <p:extLst>
      <p:ext uri="{BB962C8B-B14F-4D97-AF65-F5344CB8AC3E}">
        <p14:creationId xmlns:p14="http://schemas.microsoft.com/office/powerpoint/2010/main" val="264732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43D870EC-CD11-21D7-3CF0-817633FB0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749D6B07-D856-8EDE-6674-001D6CDF6316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915B2C98-6E6F-CA67-DA2A-802FDF491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21E5E0E4-0804-D395-B335-8A30CAD18756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1FA3E0E0-66EF-92B4-9302-FC601578A25A}"/>
              </a:ext>
            </a:extLst>
          </p:cNvPr>
          <p:cNvSpPr/>
          <p:nvPr/>
        </p:nvSpPr>
        <p:spPr>
          <a:xfrm>
            <a:off x="563468" y="1304960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Início implementação: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dez/24</a:t>
            </a: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Previsão de atendimento até 2026: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15.444 escolas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Escolas ativadas²: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174 escolas (1%)</a:t>
            </a: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5.985/15.444 escolas ativadas (39%)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800" b="1">
                <a:solidFill>
                  <a:schemeClr val="tx1"/>
                </a:solidFill>
                <a:latin typeface="Raleway"/>
              </a:rPr>
              <a:t>interna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: 175/15.444 escolas ativadas (1%)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2AC5589-2522-1212-8945-1ABA2E0E40F5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286097C-0918-9E68-1119-11ECB4A1CAC6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Previsão de 8.240 escolas ativadas até fim de </a:t>
            </a:r>
            <a:r>
              <a:rPr lang="pt-BR" sz="800" err="1">
                <a:solidFill>
                  <a:schemeClr val="tx1"/>
                </a:solidFill>
                <a:latin typeface="Raleway"/>
                <a:cs typeface="Calibri"/>
              </a:rPr>
              <a:t>jan</a:t>
            </a: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/25 &gt;&gt;Vivo 7.875 (96%)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Impacto nas instalações: do período de férias, mudança de endereço e escolas desativadas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1CDC9CD-E42F-8BE4-4959-69A2104F79AC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CB5EA896-029F-FA8A-FB9F-DD06F2C798C4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2E3F364B-32FB-2950-CADE-26537DA32F73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D070D744-92BB-0BAB-6006-C9A0C2665B62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268" name="CaixaDeTexto 52">
            <a:extLst>
              <a:ext uri="{FF2B5EF4-FFF2-40B4-BE49-F238E27FC236}">
                <a16:creationId xmlns:a16="http://schemas.microsoft.com/office/drawing/2014/main" id="{886927A8-DD5A-27CA-3BEA-AD0574E0729A}"/>
              </a:ext>
            </a:extLst>
          </p:cNvPr>
          <p:cNvSpPr txBox="1"/>
          <p:nvPr/>
        </p:nvSpPr>
        <p:spPr>
          <a:xfrm>
            <a:off x="4113932" y="323392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402BE5-931C-C1FB-E4F5-8078E7EED313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937B5548-5AD5-984A-457D-122D52D16352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65DECBF5-B051-9C03-E6A0-47289C972913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40375AB3-A17F-A4E6-1CDE-D2530F2D7DDF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A6F7558B-B078-E0CA-8820-43CCD33DCF53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3FB02F6E-DCF0-089C-B8D8-994C012636A0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B88A2228-150F-3589-5DC6-1102D9B8A478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4DA30E25-3498-1354-3AA4-FD0C030BFCFE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87D96920-6574-D242-E6FB-7BCD1A3E8470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B1C94914-C611-BEFE-C079-7A7C44791C20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57528A95-00F6-7D7C-9622-E7CBC467AC57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5FBF9F8C-C34D-69D1-5325-24F28B9AD228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823031E7-58CC-901D-E475-53AAA5DEAC5B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0A1E369D-571A-5DFB-878A-538BA6F85598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2334B37B-44DD-06B8-6194-7C5CD192DEFD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E7701194-5E13-E8C6-44A5-6D349233918B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78E54BE9-D6AE-2EA2-8E0A-0812305D10AC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8ED4CDBD-ED41-739F-F264-C16B498CA9CF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7638F019-5445-22E6-0A94-05EBD27A5D27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F10F0BB4-8DE2-36BC-914C-B60768924DAD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EAEA0EA0-7E7B-2CEA-28A2-A4479FBCA406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74C8DAAD-9342-0A5F-B79E-0AAC7AC214E7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E93E5377-F1DB-A327-A205-536477838033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CC7AEE1A-FB62-7B96-3F62-E7CAA90A4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5645C89E-A706-7E1C-4D3A-FC5C763B132E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1CD358-5A40-2923-4078-85A3213D6F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81BD160C-642F-30D0-C013-C9BFD7E2C0FE}"/>
              </a:ext>
            </a:extLst>
          </p:cNvPr>
          <p:cNvSpPr/>
          <p:nvPr/>
        </p:nvSpPr>
        <p:spPr>
          <a:xfrm>
            <a:off x="5638767" y="4694258"/>
            <a:ext cx="825129" cy="146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>
                <a:solidFill>
                  <a:srgbClr val="FF0000"/>
                </a:solidFill>
                <a:latin typeface="Raleway" pitchFamily="2" charset="0"/>
                <a:cs typeface="Calibri"/>
              </a:rPr>
              <a:t>Estamos aqui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9E6EC1C-A728-10CD-5B61-5F97A6F23301}"/>
              </a:ext>
            </a:extLst>
          </p:cNvPr>
          <p:cNvSpPr/>
          <p:nvPr/>
        </p:nvSpPr>
        <p:spPr>
          <a:xfrm>
            <a:off x="4233636" y="4648034"/>
            <a:ext cx="511546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Realizado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889718BE-779A-4F0C-26DC-51E22ADDD648}"/>
              </a:ext>
            </a:extLst>
          </p:cNvPr>
          <p:cNvSpPr/>
          <p:nvPr/>
        </p:nvSpPr>
        <p:spPr>
          <a:xfrm>
            <a:off x="4208948" y="4717470"/>
            <a:ext cx="64269" cy="5541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079FF6A0-F365-8BF4-EE21-C8545165B802}"/>
              </a:ext>
            </a:extLst>
          </p:cNvPr>
          <p:cNvSpPr/>
          <p:nvPr/>
        </p:nvSpPr>
        <p:spPr>
          <a:xfrm>
            <a:off x="4688370" y="4648034"/>
            <a:ext cx="546307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Andamento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8C575706-D033-A0CB-89AB-214BDE4107A3}"/>
              </a:ext>
            </a:extLst>
          </p:cNvPr>
          <p:cNvSpPr/>
          <p:nvPr/>
        </p:nvSpPr>
        <p:spPr>
          <a:xfrm>
            <a:off x="4663683" y="4717470"/>
            <a:ext cx="64269" cy="55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F1E077A8-659B-1484-982D-537976709011}"/>
              </a:ext>
            </a:extLst>
          </p:cNvPr>
          <p:cNvSpPr/>
          <p:nvPr/>
        </p:nvSpPr>
        <p:spPr>
          <a:xfrm>
            <a:off x="5187487" y="4648034"/>
            <a:ext cx="566193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Não iniciado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7F1235DA-98A2-E59A-BE42-96F17FCD2494}"/>
              </a:ext>
            </a:extLst>
          </p:cNvPr>
          <p:cNvSpPr/>
          <p:nvPr/>
        </p:nvSpPr>
        <p:spPr>
          <a:xfrm>
            <a:off x="5162800" y="4717470"/>
            <a:ext cx="64269" cy="554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3C01CAEE-BFDC-28C8-3249-3A07841BC94E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5374EC8A-CA2F-65D1-9E0C-16B74A7F0F7D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8F3BAAD1-4911-D9F4-390A-6A65D8F789C3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0EE5DFAB-CD80-D680-A560-3246D74BAE86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51C13059-4FB1-8BEE-F274-5FAA86BE7B33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A02189C3-56F4-201D-986C-A865BCCF5782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7790C9E-8249-DD57-BA85-91387481C5CA}"/>
              </a:ext>
            </a:extLst>
          </p:cNvPr>
          <p:cNvGraphicFramePr>
            <a:graphicFrameLocks/>
          </p:cNvGraphicFramePr>
          <p:nvPr/>
        </p:nvGraphicFramePr>
        <p:xfrm>
          <a:off x="4128656" y="3891114"/>
          <a:ext cx="4516092" cy="7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0D6CBFB-1FC7-3EBD-392F-23C9EDCD0574}"/>
              </a:ext>
            </a:extLst>
          </p:cNvPr>
          <p:cNvCxnSpPr>
            <a:cxnSpLocks/>
          </p:cNvCxnSpPr>
          <p:nvPr/>
        </p:nvCxnSpPr>
        <p:spPr>
          <a:xfrm>
            <a:off x="5965085" y="4066310"/>
            <a:ext cx="0" cy="6145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996CF07-C281-947B-33A9-A2DE475FA6B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3154" r="56328"/>
          <a:stretch/>
        </p:blipFill>
        <p:spPr>
          <a:xfrm>
            <a:off x="535619" y="2627123"/>
            <a:ext cx="3546767" cy="2225344"/>
          </a:xfrm>
          <a:prstGeom prst="rect">
            <a:avLst/>
          </a:prstGeom>
        </p:spPr>
      </p:pic>
      <p:sp>
        <p:nvSpPr>
          <p:cNvPr id="6" name="CaixaDeTexto 52">
            <a:extLst>
              <a:ext uri="{FF2B5EF4-FFF2-40B4-BE49-F238E27FC236}">
                <a16:creationId xmlns:a16="http://schemas.microsoft.com/office/drawing/2014/main" id="{D025E46A-4BF6-DA6A-F2B8-34331FB6BD05}"/>
              </a:ext>
            </a:extLst>
          </p:cNvPr>
          <p:cNvSpPr txBox="1"/>
          <p:nvPr/>
        </p:nvSpPr>
        <p:spPr>
          <a:xfrm>
            <a:off x="4113933" y="2097174"/>
            <a:ext cx="4511540" cy="164660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900">
                <a:latin typeface="Raleway"/>
                <a:cs typeface="Calibri"/>
              </a:rPr>
              <a:t>Iniciada a implementação em dez/24;</a:t>
            </a:r>
          </a:p>
          <a:p>
            <a:pPr marL="685165" lvl="1" indent="-227965" algn="just">
              <a:buFont typeface="Courier New"/>
              <a:buChar char="o"/>
            </a:pPr>
            <a:r>
              <a:rPr lang="pt-BR" sz="900">
                <a:latin typeface="Raleway"/>
                <a:cs typeface="Calibri"/>
              </a:rPr>
              <a:t>9.430 escolas até final de 2025;</a:t>
            </a:r>
          </a:p>
          <a:p>
            <a:pPr marL="1142365" lvl="2" indent="-227965" algn="just">
              <a:buFont typeface="Wingdings"/>
              <a:buChar char="§"/>
            </a:pPr>
            <a:r>
              <a:rPr lang="pt-BR" sz="900">
                <a:latin typeface="Raleway"/>
                <a:cs typeface="Calibri"/>
              </a:rPr>
              <a:t>Rede externa (serviço de internet): </a:t>
            </a:r>
            <a:r>
              <a:rPr lang="pt-BR" sz="900">
                <a:solidFill>
                  <a:srgbClr val="183EFF"/>
                </a:solidFill>
                <a:latin typeface="Raleway"/>
                <a:cs typeface="Calibri"/>
              </a:rPr>
              <a:t>5.985/9430 escolas ativadas</a:t>
            </a:r>
          </a:p>
          <a:p>
            <a:pPr marL="1142365" lvl="2" indent="-227965" algn="just">
              <a:buFont typeface="Wingdings"/>
              <a:buChar char="§"/>
            </a:pPr>
            <a:r>
              <a:rPr lang="pt-BR" sz="900">
                <a:latin typeface="Raleway"/>
                <a:cs typeface="Calibri"/>
              </a:rPr>
              <a:t>Rede interna (</a:t>
            </a:r>
            <a:r>
              <a:rPr lang="pt-BR" sz="900" err="1">
                <a:latin typeface="Raleway"/>
                <a:cs typeface="Calibri"/>
              </a:rPr>
              <a:t>wi-fi</a:t>
            </a:r>
            <a:r>
              <a:rPr lang="pt-BR" sz="900">
                <a:latin typeface="Raleway"/>
                <a:cs typeface="Calibri"/>
              </a:rPr>
              <a:t>): </a:t>
            </a:r>
            <a:r>
              <a:rPr lang="pt-BR" sz="900">
                <a:solidFill>
                  <a:srgbClr val="183EFF"/>
                </a:solidFill>
                <a:latin typeface="Raleway"/>
                <a:cs typeface="Calibri"/>
              </a:rPr>
              <a:t>175/9430 escolas ativadas</a:t>
            </a:r>
          </a:p>
          <a:p>
            <a:pPr marL="914400" lvl="2" algn="just"/>
            <a:endParaRPr lang="pt-BR" sz="900">
              <a:latin typeface="Raleway"/>
              <a:cs typeface="Calibri"/>
            </a:endParaRPr>
          </a:p>
          <a:p>
            <a:pPr marL="685165" lvl="1" indent="-227965" algn="just">
              <a:buFont typeface="Courier New"/>
              <a:buChar char="o"/>
            </a:pPr>
            <a:r>
              <a:rPr lang="pt-BR" sz="900">
                <a:latin typeface="Raleway"/>
                <a:cs typeface="Calibri"/>
              </a:rPr>
              <a:t>6.014 escolas até junho de 2026;</a:t>
            </a:r>
          </a:p>
          <a:p>
            <a:pPr marL="685165" lvl="1" indent="-227965" algn="just">
              <a:buFont typeface="Courier New"/>
              <a:buChar char="o"/>
            </a:pPr>
            <a:endParaRPr lang="pt-BR" sz="900">
              <a:latin typeface="Raleway"/>
              <a:cs typeface="Calibri"/>
            </a:endParaRPr>
          </a:p>
          <a:p>
            <a:pPr marL="685165" lvl="1" indent="-227965" algn="just">
              <a:buFont typeface="Courier New"/>
              <a:buChar char="o"/>
            </a:pPr>
            <a:endParaRPr lang="pt-BR" sz="900">
              <a:latin typeface="Raleway"/>
              <a:cs typeface="Calibri"/>
            </a:endParaRPr>
          </a:p>
          <a:p>
            <a:pPr marL="685165" lvl="1" indent="-227965" algn="just">
              <a:buFont typeface="Courier New"/>
              <a:buChar char="o"/>
            </a:pPr>
            <a:endParaRPr lang="pt-BR" sz="900">
              <a:latin typeface="Raleway"/>
              <a:cs typeface="Calibri"/>
            </a:endParaRPr>
          </a:p>
          <a:p>
            <a:pPr marL="685165" lvl="1" indent="-227965" algn="just">
              <a:buFont typeface="Courier New"/>
              <a:buChar char="o"/>
            </a:pPr>
            <a:endParaRPr lang="pt-BR" sz="900">
              <a:latin typeface="Raleway"/>
              <a:cs typeface="Calibri"/>
            </a:endParaRPr>
          </a:p>
        </p:txBody>
      </p:sp>
      <p:sp>
        <p:nvSpPr>
          <p:cNvPr id="278" name="CaixaDeTexto 52">
            <a:extLst>
              <a:ext uri="{FF2B5EF4-FFF2-40B4-BE49-F238E27FC236}">
                <a16:creationId xmlns:a16="http://schemas.microsoft.com/office/drawing/2014/main" id="{FB71E7ED-A2D2-AD67-2D93-91E156494EE8}"/>
              </a:ext>
            </a:extLst>
          </p:cNvPr>
          <p:cNvSpPr txBox="1"/>
          <p:nvPr/>
        </p:nvSpPr>
        <p:spPr>
          <a:xfrm>
            <a:off x="4080360" y="3706448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</p:spTree>
    <p:extLst>
      <p:ext uri="{BB962C8B-B14F-4D97-AF65-F5344CB8AC3E}">
        <p14:creationId xmlns:p14="http://schemas.microsoft.com/office/powerpoint/2010/main" val="425917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29286298-DCBF-3BD7-2223-D3D695E6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28AD1600-0845-C3B8-D426-ADE777C455FE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27C83860-C6EE-B54C-E202-BF125B7B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9EF2EC3F-2648-632C-DB8D-7512EFCAFFDC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9CCB7B5-87AD-ED27-EA16-84FA04CB9D50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Início implementação: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800" err="1">
                <a:solidFill>
                  <a:schemeClr val="tx1"/>
                </a:solidFill>
                <a:latin typeface="Raleway"/>
              </a:rPr>
              <a:t>jan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/24</a:t>
            </a: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Previsão de atendimento até 2026: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1.396 escolas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Escolas ativadas²: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-</a:t>
            </a: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-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800" b="1">
                <a:solidFill>
                  <a:schemeClr val="tx1"/>
                </a:solidFill>
                <a:latin typeface="Raleway"/>
              </a:rPr>
              <a:t>interna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: -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3CA2099-49F4-C192-5120-CB8B82926D6B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27BE249D-BB28-84AD-1FFD-B080E8809798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900" b="1">
                <a:solidFill>
                  <a:schemeClr val="tx1"/>
                </a:solidFill>
                <a:latin typeface="Raleway"/>
                <a:cs typeface="Calibri"/>
              </a:rPr>
              <a:t>2º Edital: </a:t>
            </a:r>
            <a:r>
              <a:rPr lang="pt-BR" sz="900">
                <a:solidFill>
                  <a:schemeClr val="tx1"/>
                </a:solidFill>
                <a:latin typeface="Raleway"/>
                <a:cs typeface="Calibri"/>
              </a:rPr>
              <a:t>Diretrizes do edital e lista de escolas prontas, em processo de validação.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A91CA913-6C26-638E-BDF4-5109FF2FDE23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0462FF2C-A1A4-201A-9B2F-F38AC138494F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0FB86BE1-7F56-DF02-2399-AD6B912F7496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B6160EFA-A549-5064-5EFD-72B69F7719F9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268" name="CaixaDeTexto 52">
            <a:extLst>
              <a:ext uri="{FF2B5EF4-FFF2-40B4-BE49-F238E27FC236}">
                <a16:creationId xmlns:a16="http://schemas.microsoft.com/office/drawing/2014/main" id="{0C6A4F5E-49BB-0102-0DFA-C38E2FA4A301}"/>
              </a:ext>
            </a:extLst>
          </p:cNvPr>
          <p:cNvSpPr txBox="1"/>
          <p:nvPr/>
        </p:nvSpPr>
        <p:spPr>
          <a:xfrm>
            <a:off x="4113932" y="323392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5D7D88-1FFC-A67B-B50A-B894E41B1981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66FA3656-A08A-4B73-DF2E-8B643BBE02C8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F5E0A3A6-082E-7761-09A3-192E786F1AC9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F64DC025-390F-EB3F-6534-7AA08A3A3816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FUST NRO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965D1193-23B0-E014-5E68-A53EEF0B95BB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BFC43EB0-E0A0-C90D-2E6F-5CAC50B66130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44B42628-AE19-1539-623F-D2388FBEB857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2D7999FA-D38E-ECB8-9D09-6D0B77E310A1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8648DD73-173B-E268-9C1E-C757E7124079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9DE86766-929F-F46A-3679-C1E3C12F9FC9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99F25658-F190-F3F6-3929-F2D86CC41DBD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8EDCEC7D-4088-4FFF-0995-8688478FF168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543DBB6B-F243-93D1-F7F4-27C24F4D6223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8800DD48-05B2-4BB9-D6F4-811B0F330A63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7F174096-ABD1-B1A6-6B76-1A8071AC8E20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396D3A6E-1AE1-F5DF-E289-72EB5B0C28DA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A94FDA55-E9F9-6D55-C3EF-28429B44CEE0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D5EFDBE0-52F6-3976-F03E-930E257DC370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788FA37D-1AC9-0CDD-C661-DC76C049E521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849EC05A-6708-8544-C084-BA370CF604E7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D2EFCFFD-C124-F0D5-DC68-C3432A741DCE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72BCF00D-D575-3823-F1DD-95F45473BA1B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8D60DC86-8DE3-6E38-BCBE-69AE323E7A31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F799DF08-B1B9-087A-1A25-EE4F9633A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6E6DDA69-9079-F636-C844-BBCB7A5C9CA5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7BFE9B-0793-42DA-BA78-A13C21E141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1555D4D3-A7BE-38FB-56FD-4ED4A4CA54A5}"/>
              </a:ext>
            </a:extLst>
          </p:cNvPr>
          <p:cNvSpPr/>
          <p:nvPr/>
        </p:nvSpPr>
        <p:spPr>
          <a:xfrm>
            <a:off x="6545792" y="4694258"/>
            <a:ext cx="825129" cy="146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>
                <a:solidFill>
                  <a:srgbClr val="FF0000"/>
                </a:solidFill>
                <a:latin typeface="Raleway" pitchFamily="2" charset="0"/>
                <a:cs typeface="Calibri"/>
              </a:rPr>
              <a:t>Estamos aqui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14A5363-727A-61EE-D04A-841E7EF3E0AB}"/>
              </a:ext>
            </a:extLst>
          </p:cNvPr>
          <p:cNvSpPr/>
          <p:nvPr/>
        </p:nvSpPr>
        <p:spPr>
          <a:xfrm>
            <a:off x="4233636" y="4648034"/>
            <a:ext cx="511546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Realizado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BEFACA8-0E4D-96FE-2562-4DE95DE68F1C}"/>
              </a:ext>
            </a:extLst>
          </p:cNvPr>
          <p:cNvSpPr/>
          <p:nvPr/>
        </p:nvSpPr>
        <p:spPr>
          <a:xfrm>
            <a:off x="4208948" y="4717470"/>
            <a:ext cx="64269" cy="5541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44A7672D-6970-D5E4-FAF1-D787F51AA6DD}"/>
              </a:ext>
            </a:extLst>
          </p:cNvPr>
          <p:cNvSpPr/>
          <p:nvPr/>
        </p:nvSpPr>
        <p:spPr>
          <a:xfrm>
            <a:off x="4688370" y="4648034"/>
            <a:ext cx="546307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Andamento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A5B6830B-C1EE-0FC1-3E22-47265240ED59}"/>
              </a:ext>
            </a:extLst>
          </p:cNvPr>
          <p:cNvSpPr/>
          <p:nvPr/>
        </p:nvSpPr>
        <p:spPr>
          <a:xfrm>
            <a:off x="4663683" y="4717470"/>
            <a:ext cx="64269" cy="55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4F2FDE32-E110-FB9C-7419-C949AB1D26A8}"/>
              </a:ext>
            </a:extLst>
          </p:cNvPr>
          <p:cNvSpPr/>
          <p:nvPr/>
        </p:nvSpPr>
        <p:spPr>
          <a:xfrm>
            <a:off x="5187487" y="4648034"/>
            <a:ext cx="566193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Não iniciado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631C1F26-EEF0-255E-013F-57359816172B}"/>
              </a:ext>
            </a:extLst>
          </p:cNvPr>
          <p:cNvSpPr/>
          <p:nvPr/>
        </p:nvSpPr>
        <p:spPr>
          <a:xfrm>
            <a:off x="5162800" y="4717470"/>
            <a:ext cx="64269" cy="554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FF50A36F-72D5-AFFE-BD44-9D6FFA97BAB9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0EBAC215-1526-5E0E-FD09-5A5622FE12BA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BC9561A8-55A9-760A-026B-19327433E03B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87FF7190-281F-AD27-43D4-691607256C2E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3D02DFB6-BEF0-FEF9-CAB2-6D23956F6544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05B6945F-ACC4-7BB0-ED9B-D2B6FF522A3D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5ED5B0D-488E-6361-4A55-B55A8E6EA9F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3154" r="56328"/>
          <a:stretch/>
        </p:blipFill>
        <p:spPr>
          <a:xfrm>
            <a:off x="535619" y="2627123"/>
            <a:ext cx="3546767" cy="2225344"/>
          </a:xfrm>
          <a:prstGeom prst="rect">
            <a:avLst/>
          </a:prstGeom>
        </p:spPr>
      </p:pic>
      <p:sp>
        <p:nvSpPr>
          <p:cNvPr id="6" name="CaixaDeTexto 52">
            <a:extLst>
              <a:ext uri="{FF2B5EF4-FFF2-40B4-BE49-F238E27FC236}">
                <a16:creationId xmlns:a16="http://schemas.microsoft.com/office/drawing/2014/main" id="{90231A31-41AF-7DAB-9574-EC2A79D7AAD0}"/>
              </a:ext>
            </a:extLst>
          </p:cNvPr>
          <p:cNvSpPr txBox="1"/>
          <p:nvPr/>
        </p:nvSpPr>
        <p:spPr>
          <a:xfrm>
            <a:off x="4100642" y="2083884"/>
            <a:ext cx="4544766" cy="176971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900" b="1">
                <a:latin typeface="Raleway"/>
                <a:cs typeface="Calibri"/>
              </a:rPr>
              <a:t>1º edital</a:t>
            </a:r>
            <a:endParaRPr lang="pt-BR" sz="900">
              <a:latin typeface="Raleway"/>
              <a:cs typeface="Calibri"/>
            </a:endParaRPr>
          </a:p>
          <a:p>
            <a:pPr marL="227965" indent="-227965">
              <a:buFont typeface="Arial"/>
              <a:buChar char="•"/>
            </a:pPr>
            <a:r>
              <a:rPr lang="pt-BR" sz="900">
                <a:latin typeface="Raleway"/>
                <a:cs typeface="Calibri"/>
              </a:rPr>
              <a:t>Valor disponível: R$ 75,2 milhões (orçamentos 2022/2023)</a:t>
            </a:r>
            <a:endParaRPr lang="pt-BR" sz="900">
              <a:latin typeface="Raleway"/>
            </a:endParaRPr>
          </a:p>
          <a:p>
            <a:pPr marL="227965" indent="-227965">
              <a:buFont typeface="Arial"/>
              <a:buChar char="•"/>
            </a:pPr>
            <a:r>
              <a:rPr lang="pt-BR" sz="900">
                <a:latin typeface="Raleway"/>
                <a:cs typeface="Calibri"/>
              </a:rPr>
              <a:t>Edital (</a:t>
            </a:r>
            <a:r>
              <a:rPr lang="pt-BR" sz="900" err="1">
                <a:latin typeface="Raleway"/>
                <a:cs typeface="Calibri"/>
              </a:rPr>
              <a:t>mai</a:t>
            </a:r>
            <a:r>
              <a:rPr lang="pt-BR" sz="900">
                <a:latin typeface="Raleway"/>
                <a:cs typeface="Calibri"/>
              </a:rPr>
              <a:t>/24) para conectar 1.396 escolas - R$ 66 milhões</a:t>
            </a:r>
          </a:p>
          <a:p>
            <a:pPr marL="227965" indent="-227965">
              <a:buFont typeface="Arial"/>
              <a:buChar char="•"/>
            </a:pPr>
            <a:r>
              <a:rPr lang="pt-BR" sz="900">
                <a:latin typeface="Raleway"/>
                <a:cs typeface="Calibri"/>
              </a:rPr>
              <a:t>Valor contratações: R$ 56,7 milhões </a:t>
            </a:r>
            <a:endParaRPr lang="pt-BR" sz="900">
              <a:latin typeface="Raleway"/>
            </a:endParaRPr>
          </a:p>
          <a:p>
            <a:endParaRPr lang="pt-BR" sz="900">
              <a:latin typeface="Raleway"/>
              <a:cs typeface="Calibri"/>
            </a:endParaRPr>
          </a:p>
          <a:p>
            <a:r>
              <a:rPr lang="pt-BR" sz="900" b="1">
                <a:latin typeface="Raleway"/>
                <a:cs typeface="Calibri"/>
              </a:rPr>
              <a:t>2º edital</a:t>
            </a:r>
            <a:r>
              <a:rPr lang="pt-BR" sz="900">
                <a:latin typeface="Raleway"/>
                <a:cs typeface="Calibri"/>
              </a:rPr>
              <a:t>:</a:t>
            </a:r>
            <a:endParaRPr lang="pt-BR" sz="900">
              <a:latin typeface="Raleway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>
                <a:latin typeface="Raleway"/>
                <a:cs typeface="Calibri"/>
              </a:rPr>
              <a:t>Orçamento de R$ 28,2 milhões &gt; </a:t>
            </a:r>
            <a:r>
              <a:rPr lang="pt-BR" sz="900">
                <a:latin typeface="Raleway"/>
                <a:ea typeface="Calibri"/>
                <a:cs typeface="Calibri"/>
              </a:rPr>
              <a:t>2022/2023: R$ 18,5 milhões (2022/2023) + R$ 9,7 milhões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>
                <a:latin typeface="Raleway"/>
                <a:ea typeface="Calibri"/>
                <a:cs typeface="Calibri"/>
              </a:rPr>
              <a:t>Lista de ~700 escolas fechada pelo MEC e em validação pela Casa Civil. Na sequência, precisará ser aprovada pelo CGFUST.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>
                <a:latin typeface="Raleway"/>
                <a:ea typeface="Calibri"/>
                <a:cs typeface="Calibri"/>
              </a:rPr>
              <a:t>V1 do edital enviado para apreciação de MCom, Anatel, BNDES e Casa Civil</a:t>
            </a:r>
          </a:p>
          <a:p>
            <a:pPr marL="685165" lvl="1" indent="-227965" algn="just">
              <a:buFont typeface="Courier New"/>
              <a:buChar char="o"/>
            </a:pPr>
            <a:endParaRPr lang="pt-BR" sz="400">
              <a:latin typeface="Raleway"/>
              <a:cs typeface="Calibri"/>
            </a:endParaRPr>
          </a:p>
          <a:p>
            <a:pPr marL="685165" lvl="1" indent="-227965" algn="just">
              <a:buFont typeface="Courier New"/>
              <a:buChar char="o"/>
            </a:pPr>
            <a:endParaRPr lang="pt-BR" sz="400">
              <a:latin typeface="Raleway"/>
              <a:cs typeface="Calibri"/>
            </a:endParaRPr>
          </a:p>
        </p:txBody>
      </p:sp>
      <p:sp>
        <p:nvSpPr>
          <p:cNvPr id="278" name="CaixaDeTexto 52">
            <a:extLst>
              <a:ext uri="{FF2B5EF4-FFF2-40B4-BE49-F238E27FC236}">
                <a16:creationId xmlns:a16="http://schemas.microsoft.com/office/drawing/2014/main" id="{15832A01-B5E4-CE91-B20F-44603BB6DDB1}"/>
              </a:ext>
            </a:extLst>
          </p:cNvPr>
          <p:cNvSpPr txBox="1"/>
          <p:nvPr/>
        </p:nvSpPr>
        <p:spPr>
          <a:xfrm>
            <a:off x="4080360" y="3706448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B0FD2AF-E4D5-CB84-B574-E7F566C235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2096" r="56073"/>
          <a:stretch/>
        </p:blipFill>
        <p:spPr>
          <a:xfrm>
            <a:off x="518527" y="2570174"/>
            <a:ext cx="3546767" cy="2261926"/>
          </a:xfrm>
          <a:prstGeom prst="rect">
            <a:avLst/>
          </a:prstGeom>
        </p:spPr>
      </p:pic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754184B0-D944-47CF-B142-CB1B19405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72698"/>
              </p:ext>
            </p:extLst>
          </p:nvPr>
        </p:nvGraphicFramePr>
        <p:xfrm>
          <a:off x="4111768" y="3861620"/>
          <a:ext cx="4518996" cy="93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08D8EDE-F92A-C484-1CB5-4E9CB07A1EA1}"/>
              </a:ext>
            </a:extLst>
          </p:cNvPr>
          <p:cNvCxnSpPr>
            <a:cxnSpLocks/>
          </p:cNvCxnSpPr>
          <p:nvPr/>
        </p:nvCxnSpPr>
        <p:spPr>
          <a:xfrm>
            <a:off x="6872110" y="4066310"/>
            <a:ext cx="0" cy="6145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8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DD9B5190-9645-EE2B-AB80-A4A7A82E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43CFC7A4-B379-F5F8-9165-35172FFE6A69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4BD4FF25-A272-ECA2-BB21-5786DA529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C1EB7DC-F50B-1979-15A0-D4340B77E7C0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5558E2E-CC8D-A406-4E34-AFA8C7AD7AC2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Início implementação: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dez/23</a:t>
            </a: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rgbClr val="000000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Previsão de atendimento até 2026: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297¹ escolas</a:t>
            </a:r>
            <a:endParaRPr lang="pt-BR" sz="8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Escolas ativadas²: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24 escolas (8%)</a:t>
            </a: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Acesso: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26/257 escolas ativadas (10%)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9/118 escolas ativadas (8%)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0A2E7162-3DBD-1A6A-B1C1-F61D9528D47D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B58971A-2999-29A9-6275-3CB2A609FF9D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Nenhum.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BF9D629-B88B-FCF3-66AF-5C7CD796709A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1003F2D-6142-E644-DB58-2F5345E1FB69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9E194FD-7AB8-E087-5713-FFAEDB7BA312}"/>
              </a:ext>
            </a:extLst>
          </p:cNvPr>
          <p:cNvSpPr/>
          <p:nvPr/>
        </p:nvSpPr>
        <p:spPr>
          <a:xfrm>
            <a:off x="6068256" y="4694258"/>
            <a:ext cx="825129" cy="146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>
                <a:solidFill>
                  <a:srgbClr val="FF0000"/>
                </a:solidFill>
                <a:latin typeface="Raleway" pitchFamily="2" charset="0"/>
                <a:cs typeface="Calibri"/>
              </a:rPr>
              <a:t>Estamos aqui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E5EA0497-C7A3-2A19-EA3B-AF4E8DB46A68}"/>
              </a:ext>
            </a:extLst>
          </p:cNvPr>
          <p:cNvSpPr/>
          <p:nvPr/>
        </p:nvSpPr>
        <p:spPr>
          <a:xfrm>
            <a:off x="0" y="4963993"/>
            <a:ext cx="2334491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* 3 escolas não ativas.</a:t>
            </a:r>
          </a:p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² Escolas que já tenham endereçado os desafios previstos.</a:t>
            </a:r>
          </a:p>
        </p:txBody>
      </p:sp>
      <p:sp>
        <p:nvSpPr>
          <p:cNvPr id="49" name="CaixaDeTexto 52">
            <a:extLst>
              <a:ext uri="{FF2B5EF4-FFF2-40B4-BE49-F238E27FC236}">
                <a16:creationId xmlns:a16="http://schemas.microsoft.com/office/drawing/2014/main" id="{66A18028-DB13-B71E-3CF0-0952D348FF73}"/>
              </a:ext>
            </a:extLst>
          </p:cNvPr>
          <p:cNvSpPr txBox="1"/>
          <p:nvPr/>
        </p:nvSpPr>
        <p:spPr>
          <a:xfrm>
            <a:off x="4105370" y="2124275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por UF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65E59DCD-99F6-575A-0DA4-D0E841D3AAAF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EC4689D6-DD7C-2F2C-9B49-A87E1586FFC9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268" name="CaixaDeTexto 52">
            <a:extLst>
              <a:ext uri="{FF2B5EF4-FFF2-40B4-BE49-F238E27FC236}">
                <a16:creationId xmlns:a16="http://schemas.microsoft.com/office/drawing/2014/main" id="{2B533FB2-77E2-5FAE-0592-1094672715D3}"/>
              </a:ext>
            </a:extLst>
          </p:cNvPr>
          <p:cNvSpPr txBox="1"/>
          <p:nvPr/>
        </p:nvSpPr>
        <p:spPr>
          <a:xfrm>
            <a:off x="4113932" y="323392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92E63847-60F8-A01B-8220-44208DB67564}"/>
              </a:ext>
            </a:extLst>
          </p:cNvPr>
          <p:cNvSpPr/>
          <p:nvPr/>
        </p:nvSpPr>
        <p:spPr>
          <a:xfrm>
            <a:off x="4233636" y="4648034"/>
            <a:ext cx="511546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Realizado</a:t>
            </a:r>
          </a:p>
        </p:txBody>
      </p:sp>
      <p:sp>
        <p:nvSpPr>
          <p:cNvPr id="273" name="Retângulo 272">
            <a:extLst>
              <a:ext uri="{FF2B5EF4-FFF2-40B4-BE49-F238E27FC236}">
                <a16:creationId xmlns:a16="http://schemas.microsoft.com/office/drawing/2014/main" id="{290AE872-FE37-5146-447E-1E8427D9F436}"/>
              </a:ext>
            </a:extLst>
          </p:cNvPr>
          <p:cNvSpPr/>
          <p:nvPr/>
        </p:nvSpPr>
        <p:spPr>
          <a:xfrm>
            <a:off x="4208948" y="4717470"/>
            <a:ext cx="64269" cy="5541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4" name="Retângulo 273">
            <a:extLst>
              <a:ext uri="{FF2B5EF4-FFF2-40B4-BE49-F238E27FC236}">
                <a16:creationId xmlns:a16="http://schemas.microsoft.com/office/drawing/2014/main" id="{DFE6F103-FA7B-667D-B9BC-AF92B78FEFEE}"/>
              </a:ext>
            </a:extLst>
          </p:cNvPr>
          <p:cNvSpPr/>
          <p:nvPr/>
        </p:nvSpPr>
        <p:spPr>
          <a:xfrm>
            <a:off x="4688370" y="4648034"/>
            <a:ext cx="546307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Andamento</a:t>
            </a:r>
          </a:p>
        </p:txBody>
      </p:sp>
      <p:sp>
        <p:nvSpPr>
          <p:cNvPr id="275" name="Retângulo 274">
            <a:extLst>
              <a:ext uri="{FF2B5EF4-FFF2-40B4-BE49-F238E27FC236}">
                <a16:creationId xmlns:a16="http://schemas.microsoft.com/office/drawing/2014/main" id="{054B6A53-2894-D04D-C526-BFA038B484BB}"/>
              </a:ext>
            </a:extLst>
          </p:cNvPr>
          <p:cNvSpPr/>
          <p:nvPr/>
        </p:nvSpPr>
        <p:spPr>
          <a:xfrm>
            <a:off x="4663683" y="4717470"/>
            <a:ext cx="64269" cy="55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0" name="Retângulo 279">
            <a:extLst>
              <a:ext uri="{FF2B5EF4-FFF2-40B4-BE49-F238E27FC236}">
                <a16:creationId xmlns:a16="http://schemas.microsoft.com/office/drawing/2014/main" id="{F5370F3C-C223-6990-47D6-5CD49638CF70}"/>
              </a:ext>
            </a:extLst>
          </p:cNvPr>
          <p:cNvSpPr/>
          <p:nvPr/>
        </p:nvSpPr>
        <p:spPr>
          <a:xfrm>
            <a:off x="5187487" y="4648034"/>
            <a:ext cx="566193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Não iniciado</a:t>
            </a:r>
          </a:p>
        </p:txBody>
      </p:sp>
      <p:sp>
        <p:nvSpPr>
          <p:cNvPr id="285" name="Retângulo 284">
            <a:extLst>
              <a:ext uri="{FF2B5EF4-FFF2-40B4-BE49-F238E27FC236}">
                <a16:creationId xmlns:a16="http://schemas.microsoft.com/office/drawing/2014/main" id="{205F6155-D430-7C0E-E3C8-B25257403D86}"/>
              </a:ext>
            </a:extLst>
          </p:cNvPr>
          <p:cNvSpPr/>
          <p:nvPr/>
        </p:nvSpPr>
        <p:spPr>
          <a:xfrm>
            <a:off x="5162800" y="4717470"/>
            <a:ext cx="64269" cy="554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4" name="Imagem 293">
            <a:extLst>
              <a:ext uri="{FF2B5EF4-FFF2-40B4-BE49-F238E27FC236}">
                <a16:creationId xmlns:a16="http://schemas.microsoft.com/office/drawing/2014/main" id="{E1895419-2B91-8C43-BD57-140351551F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795" r="56477" b="9507"/>
          <a:stretch/>
        </p:blipFill>
        <p:spPr>
          <a:xfrm>
            <a:off x="556897" y="2645254"/>
            <a:ext cx="3517330" cy="2156655"/>
          </a:xfrm>
          <a:prstGeom prst="rect">
            <a:avLst/>
          </a:prstGeom>
          <a:ln w="28575">
            <a:solidFill>
              <a:srgbClr val="E2E7EE"/>
            </a:solidFill>
          </a:ln>
        </p:spPr>
      </p:pic>
      <p:graphicFrame>
        <p:nvGraphicFramePr>
          <p:cNvPr id="330" name="Gráfico 329">
            <a:extLst>
              <a:ext uri="{FF2B5EF4-FFF2-40B4-BE49-F238E27FC236}">
                <a16:creationId xmlns:a16="http://schemas.microsoft.com/office/drawing/2014/main" id="{EC48ECE9-273D-4336-AEDC-CCAA1A958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283294"/>
              </p:ext>
            </p:extLst>
          </p:nvPr>
        </p:nvGraphicFramePr>
        <p:xfrm>
          <a:off x="4128656" y="3403056"/>
          <a:ext cx="4608181" cy="126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49458106-2B3F-C5B7-341E-CAC06CCBD575}"/>
              </a:ext>
            </a:extLst>
          </p:cNvPr>
          <p:cNvCxnSpPr>
            <a:cxnSpLocks/>
          </p:cNvCxnSpPr>
          <p:nvPr/>
        </p:nvCxnSpPr>
        <p:spPr>
          <a:xfrm>
            <a:off x="6470773" y="3636818"/>
            <a:ext cx="0" cy="10579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4" name="Imagem 333">
            <a:extLst>
              <a:ext uri="{FF2B5EF4-FFF2-40B4-BE49-F238E27FC236}">
                <a16:creationId xmlns:a16="http://schemas.microsoft.com/office/drawing/2014/main" id="{F36D42A8-128C-64F3-E34E-BC9C8D16F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38" y="2366656"/>
            <a:ext cx="2464303" cy="835487"/>
          </a:xfrm>
          <a:prstGeom prst="rect">
            <a:avLst/>
          </a:prstGeom>
        </p:spPr>
      </p:pic>
      <p:sp>
        <p:nvSpPr>
          <p:cNvPr id="335" name="Retângulo 334">
            <a:extLst>
              <a:ext uri="{FF2B5EF4-FFF2-40B4-BE49-F238E27FC236}">
                <a16:creationId xmlns:a16="http://schemas.microsoft.com/office/drawing/2014/main" id="{5D49AF88-FAAC-4FE5-F1C4-6111A161E911}"/>
              </a:ext>
            </a:extLst>
          </p:cNvPr>
          <p:cNvSpPr/>
          <p:nvPr/>
        </p:nvSpPr>
        <p:spPr>
          <a:xfrm>
            <a:off x="6893385" y="2543844"/>
            <a:ext cx="1742568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 b="1">
                <a:solidFill>
                  <a:srgbClr val="00AF50"/>
                </a:solidFill>
                <a:latin typeface="Raleway" pitchFamily="2" charset="0"/>
                <a:cs typeface="Calibri"/>
              </a:rPr>
              <a:t>Finalizado: </a:t>
            </a: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 b="1">
                <a:solidFill>
                  <a:srgbClr val="FFCF00"/>
                </a:solidFill>
                <a:latin typeface="Raleway" pitchFamily="2" charset="0"/>
                <a:cs typeface="Calibri"/>
              </a:rPr>
              <a:t>Andamento: </a:t>
            </a: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MG, RS e SC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700" b="1">
                <a:solidFill>
                  <a:schemeClr val="bg1">
                    <a:lumMod val="50000"/>
                  </a:schemeClr>
                </a:solidFill>
                <a:latin typeface="Raleway" pitchFamily="2" charset="0"/>
                <a:cs typeface="Calibri"/>
              </a:rPr>
              <a:t>Não iniciado: </a:t>
            </a:r>
            <a:r>
              <a:rPr lang="pt-BR" sz="700">
                <a:solidFill>
                  <a:schemeClr val="tx1"/>
                </a:solidFill>
                <a:latin typeface="Raleway" pitchFamily="2" charset="0"/>
                <a:cs typeface="Calibri"/>
              </a:rPr>
              <a:t>CE e PR </a:t>
            </a:r>
          </a:p>
        </p:txBody>
      </p:sp>
      <p:sp>
        <p:nvSpPr>
          <p:cNvPr id="336" name="Retângulo 335">
            <a:extLst>
              <a:ext uri="{FF2B5EF4-FFF2-40B4-BE49-F238E27FC236}">
                <a16:creationId xmlns:a16="http://schemas.microsoft.com/office/drawing/2014/main" id="{78485565-F676-EAD1-3EDA-1BE030172A2C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" name="Google Shape;250;p31">
            <a:extLst>
              <a:ext uri="{FF2B5EF4-FFF2-40B4-BE49-F238E27FC236}">
                <a16:creationId xmlns:a16="http://schemas.microsoft.com/office/drawing/2014/main" id="{C52877E4-D8EC-1244-F962-9603C629A857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38" name="Google Shape;250;p31">
            <a:extLst>
              <a:ext uri="{FF2B5EF4-FFF2-40B4-BE49-F238E27FC236}">
                <a16:creationId xmlns:a16="http://schemas.microsoft.com/office/drawing/2014/main" id="{E0B16C58-A2B8-AE72-4612-F8D39310C7CF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39" name="Google Shape;250;p31">
            <a:extLst>
              <a:ext uri="{FF2B5EF4-FFF2-40B4-BE49-F238E27FC236}">
                <a16:creationId xmlns:a16="http://schemas.microsoft.com/office/drawing/2014/main" id="{8C557952-52E0-0548-4FE2-1308436AF65C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40" name="Google Shape;250;p31">
            <a:extLst>
              <a:ext uri="{FF2B5EF4-FFF2-40B4-BE49-F238E27FC236}">
                <a16:creationId xmlns:a16="http://schemas.microsoft.com/office/drawing/2014/main" id="{F9DD127C-49B4-CC9D-057E-1FD2B92217C1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341" name="Google Shape;250;p31">
            <a:extLst>
              <a:ext uri="{FF2B5EF4-FFF2-40B4-BE49-F238E27FC236}">
                <a16:creationId xmlns:a16="http://schemas.microsoft.com/office/drawing/2014/main" id="{EF055F76-7658-E2D2-BB4C-9326AF7ADCA3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FUST REEMB.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342" name="Google Shape;250;p31">
            <a:extLst>
              <a:ext uri="{FF2B5EF4-FFF2-40B4-BE49-F238E27FC236}">
                <a16:creationId xmlns:a16="http://schemas.microsoft.com/office/drawing/2014/main" id="{54CD3CF2-B51F-F9A4-60CF-B6FB8150ED7F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343" name="Google Shape;250;p31">
            <a:extLst>
              <a:ext uri="{FF2B5EF4-FFF2-40B4-BE49-F238E27FC236}">
                <a16:creationId xmlns:a16="http://schemas.microsoft.com/office/drawing/2014/main" id="{9C162E3C-0DAB-2427-693D-C1E703B9A4DF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344" name="Google Shape;250;p31">
            <a:extLst>
              <a:ext uri="{FF2B5EF4-FFF2-40B4-BE49-F238E27FC236}">
                <a16:creationId xmlns:a16="http://schemas.microsoft.com/office/drawing/2014/main" id="{1751F1B4-3BC3-2856-1702-2E0E8EB0CCA5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345" name="Google Shape;250;p31">
            <a:extLst>
              <a:ext uri="{FF2B5EF4-FFF2-40B4-BE49-F238E27FC236}">
                <a16:creationId xmlns:a16="http://schemas.microsoft.com/office/drawing/2014/main" id="{378DC586-B8D7-F20E-3188-A358D8186108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46" name="Google Shape;250;p31">
            <a:extLst>
              <a:ext uri="{FF2B5EF4-FFF2-40B4-BE49-F238E27FC236}">
                <a16:creationId xmlns:a16="http://schemas.microsoft.com/office/drawing/2014/main" id="{024018FC-A6D0-10A3-74E4-523677C4AF0A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347" name="Google Shape;250;p31">
            <a:extLst>
              <a:ext uri="{FF2B5EF4-FFF2-40B4-BE49-F238E27FC236}">
                <a16:creationId xmlns:a16="http://schemas.microsoft.com/office/drawing/2014/main" id="{63552A28-C14D-634E-8002-083CC0039805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48" name="Google Shape;250;p31">
            <a:extLst>
              <a:ext uri="{FF2B5EF4-FFF2-40B4-BE49-F238E27FC236}">
                <a16:creationId xmlns:a16="http://schemas.microsoft.com/office/drawing/2014/main" id="{7836004A-016A-5859-3AF1-B3ECD81C0DCD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250;p31">
            <a:extLst>
              <a:ext uri="{FF2B5EF4-FFF2-40B4-BE49-F238E27FC236}">
                <a16:creationId xmlns:a16="http://schemas.microsoft.com/office/drawing/2014/main" id="{E9D9ECD3-8ABC-D4F7-A145-96890027CB03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Acesso</a:t>
            </a:r>
          </a:p>
        </p:txBody>
      </p:sp>
      <p:sp>
        <p:nvSpPr>
          <p:cNvPr id="350" name="Google Shape;250;p31">
            <a:extLst>
              <a:ext uri="{FF2B5EF4-FFF2-40B4-BE49-F238E27FC236}">
                <a16:creationId xmlns:a16="http://schemas.microsoft.com/office/drawing/2014/main" id="{C1E26144-3542-C35A-BA52-84C32B0FB5A5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351" name="Google Shape;250;p31">
            <a:extLst>
              <a:ext uri="{FF2B5EF4-FFF2-40B4-BE49-F238E27FC236}">
                <a16:creationId xmlns:a16="http://schemas.microsoft.com/office/drawing/2014/main" id="{AFDEEBEB-3B56-AE24-28B5-ABBDA37FC120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352" name="Google Shape;250;p31">
            <a:extLst>
              <a:ext uri="{FF2B5EF4-FFF2-40B4-BE49-F238E27FC236}">
                <a16:creationId xmlns:a16="http://schemas.microsoft.com/office/drawing/2014/main" id="{9BAD6FDB-31F7-EF0E-CCC5-DADF54541A3D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250;p31">
            <a:extLst>
              <a:ext uri="{FF2B5EF4-FFF2-40B4-BE49-F238E27FC236}">
                <a16:creationId xmlns:a16="http://schemas.microsoft.com/office/drawing/2014/main" id="{EC27250A-09C4-FCEE-2ACA-5AC06C730E67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54" name="Google Shape;250;p31">
            <a:extLst>
              <a:ext uri="{FF2B5EF4-FFF2-40B4-BE49-F238E27FC236}">
                <a16:creationId xmlns:a16="http://schemas.microsoft.com/office/drawing/2014/main" id="{67285B64-FDF1-14F9-A66F-60B20851C2DF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355" name="Google Shape;250;p31">
            <a:extLst>
              <a:ext uri="{FF2B5EF4-FFF2-40B4-BE49-F238E27FC236}">
                <a16:creationId xmlns:a16="http://schemas.microsoft.com/office/drawing/2014/main" id="{4A5C421A-F804-657E-EED8-A7195AFA97FE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Com fibra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56" name="Google Shape;250;p31">
            <a:extLst>
              <a:ext uri="{FF2B5EF4-FFF2-40B4-BE49-F238E27FC236}">
                <a16:creationId xmlns:a16="http://schemas.microsoft.com/office/drawing/2014/main" id="{D514C945-ECB4-3ABE-2B28-DA479E932815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250;p31">
            <a:extLst>
              <a:ext uri="{FF2B5EF4-FFF2-40B4-BE49-F238E27FC236}">
                <a16:creationId xmlns:a16="http://schemas.microsoft.com/office/drawing/2014/main" id="{E8AFD116-C237-15D3-9308-88AF2DA30D19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358" name="Conector reto 357">
            <a:extLst>
              <a:ext uri="{FF2B5EF4-FFF2-40B4-BE49-F238E27FC236}">
                <a16:creationId xmlns:a16="http://schemas.microsoft.com/office/drawing/2014/main" id="{0D09DF13-7231-C974-C462-8E268A5836C0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9" name="Gráfico 358" descr="Documento estrutura de tópicos">
            <a:extLst>
              <a:ext uri="{FF2B5EF4-FFF2-40B4-BE49-F238E27FC236}">
                <a16:creationId xmlns:a16="http://schemas.microsoft.com/office/drawing/2014/main" id="{B8F2BB6D-FB4A-45D6-9381-B618ECB4F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360" name="Google Shape;250;p31">
            <a:extLst>
              <a:ext uri="{FF2B5EF4-FFF2-40B4-BE49-F238E27FC236}">
                <a16:creationId xmlns:a16="http://schemas.microsoft.com/office/drawing/2014/main" id="{EE2A374B-264D-BDD2-F995-3DFB8A3687B2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sp>
        <p:nvSpPr>
          <p:cNvPr id="361" name="Google Shape;250;p31">
            <a:extLst>
              <a:ext uri="{FF2B5EF4-FFF2-40B4-BE49-F238E27FC236}">
                <a16:creationId xmlns:a16="http://schemas.microsoft.com/office/drawing/2014/main" id="{13953391-063B-D52F-79B8-0C89C4F83425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362" name="Google Shape;250;p31">
            <a:extLst>
              <a:ext uri="{FF2B5EF4-FFF2-40B4-BE49-F238E27FC236}">
                <a16:creationId xmlns:a16="http://schemas.microsoft.com/office/drawing/2014/main" id="{E50BB92E-9438-29EC-4B71-E94A815208F0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63" name="Google Shape;250;p31">
            <a:extLst>
              <a:ext uri="{FF2B5EF4-FFF2-40B4-BE49-F238E27FC236}">
                <a16:creationId xmlns:a16="http://schemas.microsoft.com/office/drawing/2014/main" id="{56552DB8-D958-0D05-17F7-004FAE5F1E85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MCom</a:t>
            </a:r>
          </a:p>
        </p:txBody>
      </p:sp>
      <p:sp>
        <p:nvSpPr>
          <p:cNvPr id="364" name="Google Shape;250;p31">
            <a:extLst>
              <a:ext uri="{FF2B5EF4-FFF2-40B4-BE49-F238E27FC236}">
                <a16:creationId xmlns:a16="http://schemas.microsoft.com/office/drawing/2014/main" id="{2131D812-EB0D-6F77-7AD4-0C800251C842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365" name="Google Shape;250;p31">
            <a:extLst>
              <a:ext uri="{FF2B5EF4-FFF2-40B4-BE49-F238E27FC236}">
                <a16:creationId xmlns:a16="http://schemas.microsoft.com/office/drawing/2014/main" id="{8311E1FB-E56A-2FD5-C40F-3A9357D20E03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366" name="Google Shape;250;p31">
            <a:extLst>
              <a:ext uri="{FF2B5EF4-FFF2-40B4-BE49-F238E27FC236}">
                <a16:creationId xmlns:a16="http://schemas.microsoft.com/office/drawing/2014/main" id="{6C526F0E-D685-A3A1-68B9-CD9CF5FD8AF5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</p:spTree>
    <p:extLst>
      <p:ext uri="{BB962C8B-B14F-4D97-AF65-F5344CB8AC3E}">
        <p14:creationId xmlns:p14="http://schemas.microsoft.com/office/powerpoint/2010/main" val="355991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8BC2F0C4-970C-EFEF-8EB0-FDDC2505F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8000B1CC-060A-1C1F-E150-F64C591D79DB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A725C21-7CFB-0180-FEA1-9F20C9E5A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2ABBB3EF-AAB0-3480-0123-EF2889E1D939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85322443-2DCA-A418-F3FC-44C555F3B5E8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Início implementação: </a:t>
            </a:r>
            <a:r>
              <a:rPr lang="pt-BR" sz="800" err="1">
                <a:solidFill>
                  <a:schemeClr val="tx1"/>
                </a:solidFill>
                <a:latin typeface="Raleway"/>
              </a:rPr>
              <a:t>jul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/24</a:t>
            </a: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rgbClr val="000000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Previsão de atendimento até 2026: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20.427 escolas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Escolas ativadas²: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6.757 escolas (33%)</a:t>
            </a:r>
          </a:p>
          <a:p>
            <a:pPr algn="just"/>
            <a:endParaRPr lang="pt-BR" sz="7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9.190/13.987 escolas ativadas (39%)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Rede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800" b="1">
                <a:solidFill>
                  <a:schemeClr val="tx1"/>
                </a:solidFill>
                <a:latin typeface="Raleway"/>
              </a:rPr>
              <a:t>interna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: 6.224/18.225 escolas ativadas (34%)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A53C3F2-4720-890A-A615-646B263EC65C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BAA528B8-0B8A-5002-A34A-2AA5000BB1C0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Baixa execução dos estados.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BD73A90-830E-13D9-A119-603BE33D207C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842E1AF9-46EE-D520-CECF-4D6AA9FE3522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58" name="Retângulo 257">
            <a:extLst>
              <a:ext uri="{FF2B5EF4-FFF2-40B4-BE49-F238E27FC236}">
                <a16:creationId xmlns:a16="http://schemas.microsoft.com/office/drawing/2014/main" id="{5D239557-6130-1391-A11E-E21E3B3291C2}"/>
              </a:ext>
            </a:extLst>
          </p:cNvPr>
          <p:cNvSpPr/>
          <p:nvPr/>
        </p:nvSpPr>
        <p:spPr>
          <a:xfrm>
            <a:off x="0" y="4963993"/>
            <a:ext cx="2334491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* Retiradas as 173 do projeto piloto.</a:t>
            </a:r>
          </a:p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² Escolas que já tenham endereçado os desafios previstos.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C6CA50A8-B51A-44DF-E171-ADC29E4670F3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823FEBF4-7ADE-EF0B-4704-B7AFB2F07EA0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268" name="CaixaDeTexto 52">
            <a:extLst>
              <a:ext uri="{FF2B5EF4-FFF2-40B4-BE49-F238E27FC236}">
                <a16:creationId xmlns:a16="http://schemas.microsoft.com/office/drawing/2014/main" id="{3FAB1B73-452B-3323-C3E7-63EF96DBBADB}"/>
              </a:ext>
            </a:extLst>
          </p:cNvPr>
          <p:cNvSpPr txBox="1"/>
          <p:nvPr/>
        </p:nvSpPr>
        <p:spPr>
          <a:xfrm>
            <a:off x="4113932" y="361000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Execução por UF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1F2DCC-BAAB-C773-60AA-6F224BDE27E9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3FEBED97-38F9-BFAD-075B-38C58AA0B3A2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7417FBF9-E711-9BB7-D1C6-F7B5BB6FCC38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0273DCA1-AE69-2658-D613-E2A7772AF58A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B3261D5C-09EF-AF69-04EE-D988B1559060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2B17BE3E-BA3C-A439-9CE5-4BD67A13ED22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50BB2C77-D1FE-8A0C-FBD2-604DF1057A20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D6C24B21-57D4-4ADA-3082-8879B5F152EF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91600457-0563-F112-3C92-B19AD89A0B3C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F7A79A7D-0CBB-E6A6-AD87-78489A1FD4FB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A34DAEE3-757D-65B4-6A78-8124F33531AD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01B3915C-9F38-3333-53A0-8F878E674600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BDA693A5-D1D7-1972-42AD-8B7DC67C5C6D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6BD0A06A-A769-40B9-46BA-99F90C0B204F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ED7C7D79-7FC6-1892-CDD2-48918A4A4C2C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C518B9B5-9C8E-85CB-4FC6-65A8207C013E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FBFADF04-E42B-BE48-A08B-789F774A5A47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Municipal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684EFF17-E93C-F931-AE4A-E7C669DE8DB6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47027726-B0D4-0C39-0FE4-D29C97BA5416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DC606A0C-56DD-8A22-C1A6-D188F362C916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4D6275BB-AFC2-E802-BD1C-611244E2D418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BD7B2CEF-B6EA-059E-3CE1-FAC643B40651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D9FE986-26DF-A2A6-450A-2C3EB1CD63C9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9895BAE6-7B74-F2C7-7EA8-791A584CF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E4645878-D614-1A75-EE17-04A313F53006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6C2D27-C8A5-428F-9136-B085980B90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BB5030BB-1F11-0437-F1C9-1F10FA133EAF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MEC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142125EA-828C-8AD2-E89B-9BD79D25B3F0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F22B93F6-363C-7A46-83E7-23BB133C3650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CB2BE320-F9D0-43B6-EA45-B6B708766D06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24F0E55A-8CCD-74C4-EA95-2D57416A0346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6C8C922F-D64A-62CC-36C3-CDFFA06AB86F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8165FC-BEB6-111B-F045-B28643E232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2601" r="56294"/>
          <a:stretch/>
        </p:blipFill>
        <p:spPr>
          <a:xfrm>
            <a:off x="541792" y="2596386"/>
            <a:ext cx="3528943" cy="223006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7F172F1-7C0E-7ED0-6859-80BE8137C6FD}"/>
              </a:ext>
            </a:extLst>
          </p:cNvPr>
          <p:cNvSpPr/>
          <p:nvPr/>
        </p:nvSpPr>
        <p:spPr>
          <a:xfrm>
            <a:off x="2263220" y="2658385"/>
            <a:ext cx="1054944" cy="138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14.172</a:t>
            </a:r>
          </a:p>
        </p:txBody>
      </p:sp>
      <p:sp>
        <p:nvSpPr>
          <p:cNvPr id="27" name="CaixaDeTexto 52">
            <a:extLst>
              <a:ext uri="{FF2B5EF4-FFF2-40B4-BE49-F238E27FC236}">
                <a16:creationId xmlns:a16="http://schemas.microsoft.com/office/drawing/2014/main" id="{41BD4BDB-8FB2-E8C9-7661-A84A92BCA0E5}"/>
              </a:ext>
            </a:extLst>
          </p:cNvPr>
          <p:cNvSpPr txBox="1"/>
          <p:nvPr/>
        </p:nvSpPr>
        <p:spPr>
          <a:xfrm>
            <a:off x="4079108" y="311035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Execução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E306C494-0DDB-98E5-E905-43F13B00E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730523"/>
              </p:ext>
            </p:extLst>
          </p:nvPr>
        </p:nvGraphicFramePr>
        <p:xfrm>
          <a:off x="4070735" y="3620509"/>
          <a:ext cx="4575842" cy="117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3FF384A7-7537-412D-15BF-0721D70D026F}"/>
              </a:ext>
            </a:extLst>
          </p:cNvPr>
          <p:cNvCxnSpPr>
            <a:cxnSpLocks/>
          </p:cNvCxnSpPr>
          <p:nvPr/>
        </p:nvCxnSpPr>
        <p:spPr>
          <a:xfrm>
            <a:off x="4253346" y="4286735"/>
            <a:ext cx="4394892" cy="0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250;p31">
            <a:extLst>
              <a:ext uri="{FF2B5EF4-FFF2-40B4-BE49-F238E27FC236}">
                <a16:creationId xmlns:a16="http://schemas.microsoft.com/office/drawing/2014/main" id="{4F247C3F-825D-F1C2-862C-2AC910F1C909}"/>
              </a:ext>
            </a:extLst>
          </p:cNvPr>
          <p:cNvSpPr/>
          <p:nvPr/>
        </p:nvSpPr>
        <p:spPr>
          <a:xfrm>
            <a:off x="8489797" y="4176538"/>
            <a:ext cx="278455" cy="220394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600" b="1">
                <a:solidFill>
                  <a:srgbClr val="0000FF"/>
                </a:solidFill>
                <a:latin typeface="Raleway"/>
                <a:sym typeface="Comfortaa"/>
              </a:rPr>
              <a:t>BR</a:t>
            </a:r>
            <a:endParaRPr sz="6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39" name="Google Shape;250;p31">
            <a:extLst>
              <a:ext uri="{FF2B5EF4-FFF2-40B4-BE49-F238E27FC236}">
                <a16:creationId xmlns:a16="http://schemas.microsoft.com/office/drawing/2014/main" id="{DF2470C1-E602-4A23-9928-AF87B4CBA9BF}"/>
              </a:ext>
            </a:extLst>
          </p:cNvPr>
          <p:cNvSpPr/>
          <p:nvPr/>
        </p:nvSpPr>
        <p:spPr>
          <a:xfrm>
            <a:off x="4050550" y="4171104"/>
            <a:ext cx="278455" cy="220394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0000FF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600" b="1">
                <a:solidFill>
                  <a:srgbClr val="0000FF"/>
                </a:solidFill>
                <a:latin typeface="Raleway"/>
                <a:sym typeface="Comfortaa"/>
              </a:rPr>
              <a:t>38%</a:t>
            </a:r>
            <a:endParaRPr sz="6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6" name="CaixaDeTexto 52">
            <a:extLst>
              <a:ext uri="{FF2B5EF4-FFF2-40B4-BE49-F238E27FC236}">
                <a16:creationId xmlns:a16="http://schemas.microsoft.com/office/drawing/2014/main" id="{A4BBD64E-90B4-3DDE-2BDA-E2B11E48B594}"/>
              </a:ext>
            </a:extLst>
          </p:cNvPr>
          <p:cNvSpPr txBox="1"/>
          <p:nvPr/>
        </p:nvSpPr>
        <p:spPr>
          <a:xfrm>
            <a:off x="4113933" y="2097174"/>
            <a:ext cx="4511540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800" b="1">
                <a:latin typeface="Raleway"/>
                <a:cs typeface="Calibri"/>
              </a:rPr>
              <a:t>Grandes números: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Saldo em conta:</a:t>
            </a:r>
            <a:r>
              <a:rPr lang="pt-BR" sz="800" b="1">
                <a:solidFill>
                  <a:schemeClr val="tx1"/>
                </a:solidFill>
                <a:latin typeface="Raleway"/>
                <a:cs typeface="Calibri"/>
              </a:rPr>
              <a:t> </a:t>
            </a: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R$ 2,4 bilhões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Executado:</a:t>
            </a:r>
            <a:r>
              <a:rPr lang="pt-BR" sz="800" b="1">
                <a:solidFill>
                  <a:schemeClr val="tx1"/>
                </a:solidFill>
                <a:latin typeface="Raleway"/>
                <a:cs typeface="Calibri"/>
              </a:rPr>
              <a:t> </a:t>
            </a: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R$1,63 bilhões (38%)</a:t>
            </a:r>
            <a:endParaRPr lang="pt-BR" sz="800">
              <a:latin typeface="Raleway"/>
              <a:cs typeface="Calibri"/>
            </a:endParaRPr>
          </a:p>
          <a:p>
            <a:r>
              <a:rPr lang="pt-BR" sz="800" b="1">
                <a:solidFill>
                  <a:schemeClr val="tx1"/>
                </a:solidFill>
                <a:latin typeface="Raleway"/>
                <a:cs typeface="Calibri"/>
              </a:rPr>
              <a:t>Desafios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Execução zerada: DF, PB, AL, AM, AP, </a:t>
            </a:r>
            <a:r>
              <a:rPr lang="pt-BR" sz="800" i="1">
                <a:solidFill>
                  <a:schemeClr val="tx1"/>
                </a:solidFill>
                <a:latin typeface="Raleway"/>
                <a:cs typeface="Calibri"/>
              </a:rPr>
              <a:t>RJ, e MA. </a:t>
            </a:r>
            <a:endParaRPr lang="pt-BR" sz="800">
              <a:solidFill>
                <a:schemeClr val="tx1"/>
              </a:solidFill>
              <a:latin typeface="Raleway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Execução abaixo da média: PE, PI e MG.</a:t>
            </a:r>
            <a:endParaRPr lang="pt-BR" sz="800" b="1">
              <a:solidFill>
                <a:schemeClr val="tx1"/>
              </a:solidFill>
              <a:latin typeface="Raleway"/>
              <a:cs typeface="Calibri"/>
            </a:endParaRPr>
          </a:p>
          <a:p>
            <a:r>
              <a:rPr lang="pt-BR" sz="800" b="1">
                <a:solidFill>
                  <a:schemeClr val="tx1"/>
                </a:solidFill>
                <a:latin typeface="Raleway"/>
                <a:cs typeface="Calibri"/>
              </a:rPr>
              <a:t>Avanços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Salto na execução: PA - R$15M &gt;&gt;&gt; R$82M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Planos pactuados: todas as </a:t>
            </a:r>
            <a:r>
              <a:rPr lang="pt-BR" sz="800" err="1">
                <a:solidFill>
                  <a:schemeClr val="tx1"/>
                </a:solidFill>
                <a:latin typeface="Raleway"/>
                <a:cs typeface="Calibri"/>
              </a:rPr>
              <a:t>UFs</a:t>
            </a: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 incluindo RJ.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Publicação da resolução de repactuação dos planos (26/12/24);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Planos repactuados: MA.</a:t>
            </a:r>
          </a:p>
        </p:txBody>
      </p:sp>
    </p:spTree>
    <p:extLst>
      <p:ext uri="{BB962C8B-B14F-4D97-AF65-F5344CB8AC3E}">
        <p14:creationId xmlns:p14="http://schemas.microsoft.com/office/powerpoint/2010/main" val="202442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Agenda do Comitê Executivo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563750" y="1192346"/>
            <a:ext cx="776638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Indicador Escolas Conectadas (</a:t>
            </a:r>
            <a:r>
              <a:rPr lang="pt-BR" sz="1600" b="1">
                <a:solidFill>
                  <a:srgbClr val="00AF50"/>
                </a:solidFill>
                <a:latin typeface="Raleway"/>
              </a:rPr>
              <a:t>deliberativo</a:t>
            </a:r>
            <a:r>
              <a:rPr lang="pt-BR" sz="1600" b="1">
                <a:latin typeface="Raleway"/>
              </a:rPr>
              <a:t>)</a:t>
            </a:r>
          </a:p>
          <a:p>
            <a:pPr marL="342900" indent="-342900">
              <a:buAutoNum type="arabicPeriod"/>
            </a:pPr>
            <a:endParaRPr lang="pt-BR" sz="1600" b="1">
              <a:latin typeface="Raleway" pitchFamily="2" charset="0"/>
            </a:endParaRPr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Relatório Executivo ENEC 2024 (</a:t>
            </a:r>
            <a:r>
              <a:rPr lang="pt-BR" sz="1600" b="1">
                <a:solidFill>
                  <a:srgbClr val="00AF50"/>
                </a:solidFill>
                <a:latin typeface="Raleway"/>
              </a:rPr>
              <a:t>deliberativo</a:t>
            </a:r>
            <a:r>
              <a:rPr lang="pt-BR" sz="1600" b="1">
                <a:latin typeface="Raleway"/>
              </a:rPr>
              <a:t>)</a:t>
            </a:r>
          </a:p>
          <a:p>
            <a:pPr marL="342900" indent="-342900">
              <a:buAutoNum type="arabicPeriod"/>
            </a:pPr>
            <a:endParaRPr lang="pt-BR" sz="1600" b="1">
              <a:latin typeface="Raleway" pitchFamily="2" charset="0"/>
            </a:endParaRPr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Atualizações sobre o monitoramento das políticas de conectividade</a:t>
            </a:r>
            <a:endParaRPr lang="en-US" sz="1600">
              <a:latin typeface="Raleway"/>
            </a:endParaRPr>
          </a:p>
          <a:p>
            <a:pPr marL="342900" indent="-342900">
              <a:buAutoNum type="arabicPeriod"/>
            </a:pPr>
            <a:endParaRPr lang="pt-BR" sz="1600" b="1">
              <a:latin typeface="Raleway"/>
            </a:endParaRPr>
          </a:p>
          <a:p>
            <a:pPr marL="342900" indent="-342900">
              <a:buAutoNum type="arabicPeriod"/>
            </a:pPr>
            <a:r>
              <a:rPr lang="pt-BR" sz="1600" b="1">
                <a:latin typeface="Raleway"/>
              </a:rPr>
              <a:t>Outros temas de interesse dos membros</a:t>
            </a:r>
            <a:endParaRPr lang="pt-BR" sz="1600" b="1">
              <a:latin typeface="Raleway" pitchFamily="2" charset="0"/>
            </a:endParaRPr>
          </a:p>
          <a:p>
            <a:pPr marL="342900" indent="-342900">
              <a:buAutoNum type="arabicPeriod"/>
            </a:pPr>
            <a:endParaRPr lang="pt-BR" sz="16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62F01B89-406C-EBB9-AEA5-5A0A66BB7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F35FFD06-A071-5C9E-3DAB-A355121736D7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AA9D8B36-868A-F52E-E1D2-CF99FBB1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C79A30F5-32E6-1183-2F32-A2BF0A3ADD28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B2FB28D-E156-BF05-6EE6-F1A6DAF01BE4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0B3243-1F58-3626-D386-3BD0D2BEA1D7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 pitchFamily="2" charset="0"/>
                <a:cs typeface="Calibri"/>
              </a:rPr>
              <a:t>Atrasos na solução questão satelital no GAPE gera risco de desligamento de escolas por falta de orçamento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510C02AF-579D-CB7A-F3D3-A62955E33594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Grandes números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94B6762-30E6-B15A-0794-A5834293983C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F1A8A28B-C7D7-B0AC-DA60-BC1528D5C6C0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0BAD0271-6CF0-69D5-E4C7-6EFF42FB068F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7985481D-EF3F-22E6-F2EB-8463C64EA68E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FA32C61E-5AB7-AED5-BEEA-99AF457F10D1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B2D4FFDF-BC10-2627-8C9B-D84246B1C96C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FA6FAE7E-164B-D9AD-F9D5-48F7154DBDE4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320963F5-3AD8-4DDE-DBDC-03A913EA53EB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4BBDBA9B-75E4-5500-752C-54EFD68EC837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39458B3D-CD71-C27D-74B8-4E4092F685A1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39FC0E91-365B-343D-D4FD-F6BEB4B96B9B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49322FC8-4D61-29D7-92F4-6D4BA8148212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CD860EEC-7534-B1C3-8E9E-33BA458AEC54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F11619EF-F9F9-2C33-F0AB-77D1B118A372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D88167CD-0EA9-036E-4C38-26206625880C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16B104D7-CEBF-AF03-64BB-6547DC06A422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4EF73878-9B9F-FB0D-8065-20CEC2A4455A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C1C7DD6D-D4A3-67AA-0A13-9E78506B2B8B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7556CB79-DA4C-E59D-2BC6-8F0FCD66A03C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D2B9B9AF-DA1E-9C1C-3F87-E15D05838BC9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7120BCAA-7AC9-BF54-CF29-D9ECEB540C69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96488708-2A8E-29FC-B303-F4CB1B4A50F2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BE414FBD-70CB-B4AC-8795-0DBC470CCA59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6EE3591F-B383-D292-24F7-D0CEA8F8A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0880E7B2-9EB4-7F76-9605-E2E7CFF82F12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7E1401EF-0DD2-F31E-CC7E-F7D6B5BDAFA2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MEC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93B4A38D-A80C-7EDC-D1E7-4F33AD024E45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788C3153-E439-9475-63DA-4A6E44288D6F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D70C6585-804E-5A08-62B6-82A52CAE6D20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47D9FF93-1E36-FF79-16A0-34477742F131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1FEB9B55-A1EF-1348-436D-1E8276132F4B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sp>
        <p:nvSpPr>
          <p:cNvPr id="27" name="CaixaDeTexto 52">
            <a:extLst>
              <a:ext uri="{FF2B5EF4-FFF2-40B4-BE49-F238E27FC236}">
                <a16:creationId xmlns:a16="http://schemas.microsoft.com/office/drawing/2014/main" id="{A3CBC279-BDE6-167F-0133-75EF05CE4F2A}"/>
              </a:ext>
            </a:extLst>
          </p:cNvPr>
          <p:cNvSpPr txBox="1"/>
          <p:nvPr/>
        </p:nvSpPr>
        <p:spPr>
          <a:xfrm>
            <a:off x="4079108" y="311035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Execução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BC1A090-1638-E53A-D204-478165CBBAB9}"/>
              </a:ext>
            </a:extLst>
          </p:cNvPr>
          <p:cNvSpPr/>
          <p:nvPr/>
        </p:nvSpPr>
        <p:spPr>
          <a:xfrm>
            <a:off x="560136" y="1281419"/>
            <a:ext cx="3454454" cy="356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258" name="Google Shape;526;p34">
            <a:extLst>
              <a:ext uri="{FF2B5EF4-FFF2-40B4-BE49-F238E27FC236}">
                <a16:creationId xmlns:a16="http://schemas.microsoft.com/office/drawing/2014/main" id="{DAF8E73F-5C95-20BC-B8E0-C82073B4CB76}"/>
              </a:ext>
            </a:extLst>
          </p:cNvPr>
          <p:cNvSpPr txBox="1"/>
          <p:nvPr/>
        </p:nvSpPr>
        <p:spPr>
          <a:xfrm>
            <a:off x="602257" y="1806163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2024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9" name="Google Shape;527;p34">
            <a:extLst>
              <a:ext uri="{FF2B5EF4-FFF2-40B4-BE49-F238E27FC236}">
                <a16:creationId xmlns:a16="http://schemas.microsoft.com/office/drawing/2014/main" id="{9309617B-6863-38D5-1551-75CBE11E54BB}"/>
              </a:ext>
            </a:extLst>
          </p:cNvPr>
          <p:cNvSpPr/>
          <p:nvPr/>
        </p:nvSpPr>
        <p:spPr>
          <a:xfrm>
            <a:off x="766307" y="2051946"/>
            <a:ext cx="110670" cy="11702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528;p34">
            <a:extLst>
              <a:ext uri="{FF2B5EF4-FFF2-40B4-BE49-F238E27FC236}">
                <a16:creationId xmlns:a16="http://schemas.microsoft.com/office/drawing/2014/main" id="{44CB0CA0-E97F-E4F9-89C2-5CD02732F3E1}"/>
              </a:ext>
            </a:extLst>
          </p:cNvPr>
          <p:cNvSpPr/>
          <p:nvPr/>
        </p:nvSpPr>
        <p:spPr>
          <a:xfrm>
            <a:off x="735056" y="2558758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529;p34">
            <a:extLst>
              <a:ext uri="{FF2B5EF4-FFF2-40B4-BE49-F238E27FC236}">
                <a16:creationId xmlns:a16="http://schemas.microsoft.com/office/drawing/2014/main" id="{0B285BA0-084A-18A2-B6E7-43B535E52FFC}"/>
              </a:ext>
            </a:extLst>
          </p:cNvPr>
          <p:cNvSpPr/>
          <p:nvPr/>
        </p:nvSpPr>
        <p:spPr>
          <a:xfrm>
            <a:off x="735056" y="2779842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530;p34">
            <a:extLst>
              <a:ext uri="{FF2B5EF4-FFF2-40B4-BE49-F238E27FC236}">
                <a16:creationId xmlns:a16="http://schemas.microsoft.com/office/drawing/2014/main" id="{2DFA0E36-A550-B6D4-5032-02B06BE286E9}"/>
              </a:ext>
            </a:extLst>
          </p:cNvPr>
          <p:cNvSpPr txBox="1"/>
          <p:nvPr/>
        </p:nvSpPr>
        <p:spPr>
          <a:xfrm>
            <a:off x="1037937" y="2033458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Portaria (abr/24)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531;p34">
            <a:extLst>
              <a:ext uri="{FF2B5EF4-FFF2-40B4-BE49-F238E27FC236}">
                <a16:creationId xmlns:a16="http://schemas.microsoft.com/office/drawing/2014/main" id="{2C165D81-72DE-3E9A-AC4F-68C354180685}"/>
              </a:ext>
            </a:extLst>
          </p:cNvPr>
          <p:cNvSpPr txBox="1"/>
          <p:nvPr/>
        </p:nvSpPr>
        <p:spPr>
          <a:xfrm>
            <a:off x="1037937" y="2303965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Preenchimento das redes no SIMEC (mai/24)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532;p34">
            <a:extLst>
              <a:ext uri="{FF2B5EF4-FFF2-40B4-BE49-F238E27FC236}">
                <a16:creationId xmlns:a16="http://schemas.microsoft.com/office/drawing/2014/main" id="{D50723FD-3224-8133-33A7-2A6F1B1C6782}"/>
              </a:ext>
            </a:extLst>
          </p:cNvPr>
          <p:cNvSpPr txBox="1"/>
          <p:nvPr/>
        </p:nvSpPr>
        <p:spPr>
          <a:xfrm>
            <a:off x="1037937" y="2520022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Realização do PAF pelas escolas (jun/24)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533;p34">
            <a:extLst>
              <a:ext uri="{FF2B5EF4-FFF2-40B4-BE49-F238E27FC236}">
                <a16:creationId xmlns:a16="http://schemas.microsoft.com/office/drawing/2014/main" id="{E15FB17F-9D78-C9B6-96FD-AAC6B0D570F2}"/>
              </a:ext>
            </a:extLst>
          </p:cNvPr>
          <p:cNvSpPr txBox="1"/>
          <p:nvPr/>
        </p:nvSpPr>
        <p:spPr>
          <a:xfrm>
            <a:off x="1037937" y="2792984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enviadas ao FNDE (jul/24)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Google Shape;534;p34">
            <a:extLst>
              <a:ext uri="{FF2B5EF4-FFF2-40B4-BE49-F238E27FC236}">
                <a16:creationId xmlns:a16="http://schemas.microsoft.com/office/drawing/2014/main" id="{8A8BDF22-72A4-6D50-EF61-AA62451A88E4}"/>
              </a:ext>
            </a:extLst>
          </p:cNvPr>
          <p:cNvSpPr/>
          <p:nvPr/>
        </p:nvSpPr>
        <p:spPr>
          <a:xfrm>
            <a:off x="734956" y="205194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535;p34">
            <a:extLst>
              <a:ext uri="{FF2B5EF4-FFF2-40B4-BE49-F238E27FC236}">
                <a16:creationId xmlns:a16="http://schemas.microsoft.com/office/drawing/2014/main" id="{3CE7D0BE-CBEF-BEE2-6299-07F516C140A3}"/>
              </a:ext>
            </a:extLst>
          </p:cNvPr>
          <p:cNvSpPr/>
          <p:nvPr/>
        </p:nvSpPr>
        <p:spPr>
          <a:xfrm>
            <a:off x="734956" y="2303956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536;p34">
            <a:extLst>
              <a:ext uri="{FF2B5EF4-FFF2-40B4-BE49-F238E27FC236}">
                <a16:creationId xmlns:a16="http://schemas.microsoft.com/office/drawing/2014/main" id="{7F3A8FA4-2DC4-B56B-376B-6D869B25FF51}"/>
              </a:ext>
            </a:extLst>
          </p:cNvPr>
          <p:cNvSpPr/>
          <p:nvPr/>
        </p:nvSpPr>
        <p:spPr>
          <a:xfrm>
            <a:off x="734956" y="3014288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537;p34">
            <a:extLst>
              <a:ext uri="{FF2B5EF4-FFF2-40B4-BE49-F238E27FC236}">
                <a16:creationId xmlns:a16="http://schemas.microsoft.com/office/drawing/2014/main" id="{F045E7AD-FC92-F0B5-556D-F3C2C15220A3}"/>
              </a:ext>
            </a:extLst>
          </p:cNvPr>
          <p:cNvSpPr txBox="1"/>
          <p:nvPr/>
        </p:nvSpPr>
        <p:spPr>
          <a:xfrm>
            <a:off x="1037837" y="3027430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pagas (dez/24)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75" name="Google Shape;541;p34">
            <a:extLst>
              <a:ext uri="{FF2B5EF4-FFF2-40B4-BE49-F238E27FC236}">
                <a16:creationId xmlns:a16="http://schemas.microsoft.com/office/drawing/2014/main" id="{E16EF5D6-E162-EFD6-A11E-365C83C9CA9B}"/>
              </a:ext>
            </a:extLst>
          </p:cNvPr>
          <p:cNvSpPr txBox="1"/>
          <p:nvPr/>
        </p:nvSpPr>
        <p:spPr>
          <a:xfrm>
            <a:off x="602257" y="1317418"/>
            <a:ext cx="3141226" cy="19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2023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6" name="Google Shape;542;p34">
            <a:extLst>
              <a:ext uri="{FF2B5EF4-FFF2-40B4-BE49-F238E27FC236}">
                <a16:creationId xmlns:a16="http://schemas.microsoft.com/office/drawing/2014/main" id="{544F2440-B373-DCAF-1734-DCD2936DF39F}"/>
              </a:ext>
            </a:extLst>
          </p:cNvPr>
          <p:cNvSpPr/>
          <p:nvPr/>
        </p:nvSpPr>
        <p:spPr>
          <a:xfrm>
            <a:off x="766307" y="1577094"/>
            <a:ext cx="110670" cy="2045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543;p34">
            <a:extLst>
              <a:ext uri="{FF2B5EF4-FFF2-40B4-BE49-F238E27FC236}">
                <a16:creationId xmlns:a16="http://schemas.microsoft.com/office/drawing/2014/main" id="{2D15CF6A-8345-EB86-ADE4-53AF8ED77FA8}"/>
              </a:ext>
            </a:extLst>
          </p:cNvPr>
          <p:cNvSpPr txBox="1"/>
          <p:nvPr/>
        </p:nvSpPr>
        <p:spPr>
          <a:xfrm>
            <a:off x="1037937" y="155860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Prestação de contas pela escola (PDDE Qualidade)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278" name="Google Shape;544;p34">
            <a:extLst>
              <a:ext uri="{FF2B5EF4-FFF2-40B4-BE49-F238E27FC236}">
                <a16:creationId xmlns:a16="http://schemas.microsoft.com/office/drawing/2014/main" id="{F86D67D4-72E7-121A-EE6C-3A4978553802}"/>
              </a:ext>
            </a:extLst>
          </p:cNvPr>
          <p:cNvSpPr/>
          <p:nvPr/>
        </p:nvSpPr>
        <p:spPr>
          <a:xfrm>
            <a:off x="734956" y="1577095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Retângulo 284">
            <a:extLst>
              <a:ext uri="{FF2B5EF4-FFF2-40B4-BE49-F238E27FC236}">
                <a16:creationId xmlns:a16="http://schemas.microsoft.com/office/drawing/2014/main" id="{7B9162F1-F721-737F-47A8-CA424F528C5D}"/>
              </a:ext>
            </a:extLst>
          </p:cNvPr>
          <p:cNvSpPr/>
          <p:nvPr/>
        </p:nvSpPr>
        <p:spPr>
          <a:xfrm>
            <a:off x="4113318" y="1281419"/>
            <a:ext cx="4516728" cy="356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cxnSp>
        <p:nvCxnSpPr>
          <p:cNvPr id="287" name="Conector de Seta Reta 286">
            <a:extLst>
              <a:ext uri="{FF2B5EF4-FFF2-40B4-BE49-F238E27FC236}">
                <a16:creationId xmlns:a16="http://schemas.microsoft.com/office/drawing/2014/main" id="{9341D24F-EE5E-4F44-7FA3-615014E7A7AE}"/>
              </a:ext>
            </a:extLst>
          </p:cNvPr>
          <p:cNvCxnSpPr>
            <a:cxnSpLocks/>
          </p:cNvCxnSpPr>
          <p:nvPr/>
        </p:nvCxnSpPr>
        <p:spPr>
          <a:xfrm>
            <a:off x="3901909" y="1637071"/>
            <a:ext cx="979808" cy="0"/>
          </a:xfrm>
          <a:prstGeom prst="straightConnector1">
            <a:avLst/>
          </a:prstGeom>
          <a:ln w="95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Chave Direita 287">
            <a:extLst>
              <a:ext uri="{FF2B5EF4-FFF2-40B4-BE49-F238E27FC236}">
                <a16:creationId xmlns:a16="http://schemas.microsoft.com/office/drawing/2014/main" id="{A53A344E-6B4C-E28A-A152-930E2C40CA0D}"/>
              </a:ext>
            </a:extLst>
          </p:cNvPr>
          <p:cNvSpPr/>
          <p:nvPr/>
        </p:nvSpPr>
        <p:spPr>
          <a:xfrm>
            <a:off x="3901909" y="1927201"/>
            <a:ext cx="52119" cy="1375167"/>
          </a:xfrm>
          <a:prstGeom prst="rightBrace">
            <a:avLst/>
          </a:prstGeom>
          <a:noFill/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1" name="Gráfico 290" descr="Escola estrutura de tópicos">
            <a:extLst>
              <a:ext uri="{FF2B5EF4-FFF2-40B4-BE49-F238E27FC236}">
                <a16:creationId xmlns:a16="http://schemas.microsoft.com/office/drawing/2014/main" id="{9A46554C-0341-B2A2-76FE-EA9AD069B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3414" y="1418507"/>
            <a:ext cx="421362" cy="421362"/>
          </a:xfrm>
          <a:prstGeom prst="rect">
            <a:avLst/>
          </a:prstGeom>
        </p:spPr>
      </p:pic>
      <p:pic>
        <p:nvPicPr>
          <p:cNvPr id="293" name="Gráfico 292" descr="Dólar estrutura de tópicos">
            <a:extLst>
              <a:ext uri="{FF2B5EF4-FFF2-40B4-BE49-F238E27FC236}">
                <a16:creationId xmlns:a16="http://schemas.microsoft.com/office/drawing/2014/main" id="{7510509E-91AD-7EDE-069A-64E902267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5055" y="1436223"/>
            <a:ext cx="421362" cy="421362"/>
          </a:xfrm>
          <a:prstGeom prst="rect">
            <a:avLst/>
          </a:prstGeom>
        </p:spPr>
      </p:pic>
      <p:sp>
        <p:nvSpPr>
          <p:cNvPr id="294" name="Google Shape;543;p34">
            <a:extLst>
              <a:ext uri="{FF2B5EF4-FFF2-40B4-BE49-F238E27FC236}">
                <a16:creationId xmlns:a16="http://schemas.microsoft.com/office/drawing/2014/main" id="{B1C42092-BEA2-70C5-D84B-084E8982CD32}"/>
              </a:ext>
            </a:extLst>
          </p:cNvPr>
          <p:cNvSpPr txBox="1"/>
          <p:nvPr/>
        </p:nvSpPr>
        <p:spPr>
          <a:xfrm>
            <a:off x="5799008" y="1576678"/>
            <a:ext cx="734927" cy="2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solidFill>
                  <a:srgbClr val="00AF50"/>
                </a:solidFill>
                <a:latin typeface="Raleway"/>
                <a:ea typeface="Raleway"/>
                <a:cs typeface="Raleway"/>
                <a:sym typeface="Raleway"/>
              </a:rPr>
              <a:t>96 mil</a:t>
            </a:r>
            <a:endParaRPr b="1">
              <a:solidFill>
                <a:srgbClr val="00AF5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543;p34">
            <a:extLst>
              <a:ext uri="{FF2B5EF4-FFF2-40B4-BE49-F238E27FC236}">
                <a16:creationId xmlns:a16="http://schemas.microsoft.com/office/drawing/2014/main" id="{F75F32FD-A473-D70F-6027-FA344E10A822}"/>
              </a:ext>
            </a:extLst>
          </p:cNvPr>
          <p:cNvSpPr txBox="1"/>
          <p:nvPr/>
        </p:nvSpPr>
        <p:spPr>
          <a:xfrm>
            <a:off x="7245775" y="1550387"/>
            <a:ext cx="965090" cy="2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solidFill>
                  <a:srgbClr val="00AF50"/>
                </a:solidFill>
                <a:latin typeface="Raleway"/>
                <a:ea typeface="Raleway"/>
                <a:cs typeface="Raleway"/>
                <a:sym typeface="Raleway"/>
              </a:rPr>
              <a:t>R$291 M</a:t>
            </a:r>
            <a:endParaRPr b="1">
              <a:solidFill>
                <a:srgbClr val="00AF5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96" name="Conector de Seta Reta 295">
            <a:extLst>
              <a:ext uri="{FF2B5EF4-FFF2-40B4-BE49-F238E27FC236}">
                <a16:creationId xmlns:a16="http://schemas.microsoft.com/office/drawing/2014/main" id="{87D3C07D-B867-DC8B-6746-B63E9C00C65F}"/>
              </a:ext>
            </a:extLst>
          </p:cNvPr>
          <p:cNvCxnSpPr>
            <a:cxnSpLocks/>
          </p:cNvCxnSpPr>
          <p:nvPr/>
        </p:nvCxnSpPr>
        <p:spPr>
          <a:xfrm>
            <a:off x="3933847" y="2615543"/>
            <a:ext cx="947870" cy="0"/>
          </a:xfrm>
          <a:prstGeom prst="straightConnector1">
            <a:avLst/>
          </a:prstGeom>
          <a:ln w="95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" name="Gráfico 296" descr="Escola estrutura de tópicos">
            <a:extLst>
              <a:ext uri="{FF2B5EF4-FFF2-40B4-BE49-F238E27FC236}">
                <a16:creationId xmlns:a16="http://schemas.microsoft.com/office/drawing/2014/main" id="{5C5A33E9-ADC3-1BE7-4D60-8D0642DF9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8309" y="2384919"/>
            <a:ext cx="421362" cy="421362"/>
          </a:xfrm>
          <a:prstGeom prst="rect">
            <a:avLst/>
          </a:prstGeom>
        </p:spPr>
      </p:pic>
      <p:pic>
        <p:nvPicPr>
          <p:cNvPr id="298" name="Gráfico 297" descr="Dólar estrutura de tópicos">
            <a:extLst>
              <a:ext uri="{FF2B5EF4-FFF2-40B4-BE49-F238E27FC236}">
                <a16:creationId xmlns:a16="http://schemas.microsoft.com/office/drawing/2014/main" id="{79FDF9F8-5917-B09A-9B2A-CD9D2C4449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9950" y="2402635"/>
            <a:ext cx="421362" cy="421362"/>
          </a:xfrm>
          <a:prstGeom prst="rect">
            <a:avLst/>
          </a:prstGeom>
        </p:spPr>
      </p:pic>
      <p:sp>
        <p:nvSpPr>
          <p:cNvPr id="299" name="Google Shape;543;p34">
            <a:extLst>
              <a:ext uri="{FF2B5EF4-FFF2-40B4-BE49-F238E27FC236}">
                <a16:creationId xmlns:a16="http://schemas.microsoft.com/office/drawing/2014/main" id="{F724DE7C-6CE8-6E32-D9CE-F3D8683D4086}"/>
              </a:ext>
            </a:extLst>
          </p:cNvPr>
          <p:cNvSpPr txBox="1"/>
          <p:nvPr/>
        </p:nvSpPr>
        <p:spPr>
          <a:xfrm>
            <a:off x="5793903" y="2543090"/>
            <a:ext cx="734927" cy="2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solidFill>
                  <a:srgbClr val="00AF50"/>
                </a:solidFill>
                <a:latin typeface="Raleway"/>
                <a:ea typeface="Raleway"/>
                <a:cs typeface="Raleway"/>
                <a:sym typeface="Raleway"/>
              </a:rPr>
              <a:t>100 mil</a:t>
            </a:r>
            <a:endParaRPr b="1">
              <a:solidFill>
                <a:srgbClr val="00AF5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543;p34">
            <a:extLst>
              <a:ext uri="{FF2B5EF4-FFF2-40B4-BE49-F238E27FC236}">
                <a16:creationId xmlns:a16="http://schemas.microsoft.com/office/drawing/2014/main" id="{EE5A71E4-33CE-FE5E-5A74-8679D8A2807C}"/>
              </a:ext>
            </a:extLst>
          </p:cNvPr>
          <p:cNvSpPr txBox="1"/>
          <p:nvPr/>
        </p:nvSpPr>
        <p:spPr>
          <a:xfrm>
            <a:off x="7240670" y="2516799"/>
            <a:ext cx="965090" cy="2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solidFill>
                  <a:srgbClr val="00AF50"/>
                </a:solidFill>
                <a:latin typeface="Raleway"/>
                <a:ea typeface="Raleway"/>
                <a:cs typeface="Raleway"/>
                <a:sym typeface="Raleway"/>
              </a:rPr>
              <a:t>R$301 M</a:t>
            </a:r>
            <a:endParaRPr b="1">
              <a:solidFill>
                <a:srgbClr val="00AF5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526;p34">
            <a:extLst>
              <a:ext uri="{FF2B5EF4-FFF2-40B4-BE49-F238E27FC236}">
                <a16:creationId xmlns:a16="http://schemas.microsoft.com/office/drawing/2014/main" id="{51D8A5CE-BD0B-7EC7-F9FB-8723D59FB883}"/>
              </a:ext>
            </a:extLst>
          </p:cNvPr>
          <p:cNvSpPr txBox="1"/>
          <p:nvPr/>
        </p:nvSpPr>
        <p:spPr>
          <a:xfrm>
            <a:off x="602257" y="3279062"/>
            <a:ext cx="4020600" cy="19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2025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" name="Google Shape;527;p34">
            <a:extLst>
              <a:ext uri="{FF2B5EF4-FFF2-40B4-BE49-F238E27FC236}">
                <a16:creationId xmlns:a16="http://schemas.microsoft.com/office/drawing/2014/main" id="{E4A72DEB-CD4B-3015-6CF1-DCB08EB5C3BB}"/>
              </a:ext>
            </a:extLst>
          </p:cNvPr>
          <p:cNvSpPr/>
          <p:nvPr/>
        </p:nvSpPr>
        <p:spPr>
          <a:xfrm>
            <a:off x="766307" y="3490175"/>
            <a:ext cx="110670" cy="13597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528;p34">
            <a:extLst>
              <a:ext uri="{FF2B5EF4-FFF2-40B4-BE49-F238E27FC236}">
                <a16:creationId xmlns:a16="http://schemas.microsoft.com/office/drawing/2014/main" id="{C7C8FC88-75CD-D362-2AB1-4EF1E15CBBE2}"/>
              </a:ext>
            </a:extLst>
          </p:cNvPr>
          <p:cNvSpPr/>
          <p:nvPr/>
        </p:nvSpPr>
        <p:spPr>
          <a:xfrm>
            <a:off x="735056" y="4186511"/>
            <a:ext cx="179700" cy="150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529;p34">
            <a:extLst>
              <a:ext uri="{FF2B5EF4-FFF2-40B4-BE49-F238E27FC236}">
                <a16:creationId xmlns:a16="http://schemas.microsoft.com/office/drawing/2014/main" id="{F29DF729-C917-8E29-6EDD-31FFF25D606F}"/>
              </a:ext>
            </a:extLst>
          </p:cNvPr>
          <p:cNvSpPr/>
          <p:nvPr/>
        </p:nvSpPr>
        <p:spPr>
          <a:xfrm>
            <a:off x="735056" y="4407595"/>
            <a:ext cx="179700" cy="150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530;p34">
            <a:extLst>
              <a:ext uri="{FF2B5EF4-FFF2-40B4-BE49-F238E27FC236}">
                <a16:creationId xmlns:a16="http://schemas.microsoft.com/office/drawing/2014/main" id="{CE31B9BC-2C83-BCFD-B56B-C8D7CBD6A0E7}"/>
              </a:ext>
            </a:extLst>
          </p:cNvPr>
          <p:cNvSpPr txBox="1"/>
          <p:nvPr/>
        </p:nvSpPr>
        <p:spPr>
          <a:xfrm>
            <a:off x="1037937" y="3675959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Portaria (</a:t>
            </a: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abr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/25)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0" name="Google Shape;531;p34">
            <a:extLst>
              <a:ext uri="{FF2B5EF4-FFF2-40B4-BE49-F238E27FC236}">
                <a16:creationId xmlns:a16="http://schemas.microsoft.com/office/drawing/2014/main" id="{CFF39B02-17B7-2732-E715-665D0807BB18}"/>
              </a:ext>
            </a:extLst>
          </p:cNvPr>
          <p:cNvSpPr txBox="1"/>
          <p:nvPr/>
        </p:nvSpPr>
        <p:spPr>
          <a:xfrm>
            <a:off x="1037937" y="3931718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Preenchimento das redes no SIMEC (</a:t>
            </a:r>
            <a:r>
              <a:rPr lang="pt-BR" sz="900" err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abr</a:t>
            </a: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/25)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532;p34">
            <a:extLst>
              <a:ext uri="{FF2B5EF4-FFF2-40B4-BE49-F238E27FC236}">
                <a16:creationId xmlns:a16="http://schemas.microsoft.com/office/drawing/2014/main" id="{FD4A84E3-CF95-A716-9D87-CE06F69F7D33}"/>
              </a:ext>
            </a:extLst>
          </p:cNvPr>
          <p:cNvSpPr txBox="1"/>
          <p:nvPr/>
        </p:nvSpPr>
        <p:spPr>
          <a:xfrm>
            <a:off x="1037937" y="4147775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Realização do PAF pelas escolas (abr/25)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533;p34">
            <a:extLst>
              <a:ext uri="{FF2B5EF4-FFF2-40B4-BE49-F238E27FC236}">
                <a16:creationId xmlns:a16="http://schemas.microsoft.com/office/drawing/2014/main" id="{FFCF1C36-4E87-15F6-F5CB-6044BD940117}"/>
              </a:ext>
            </a:extLst>
          </p:cNvPr>
          <p:cNvSpPr txBox="1"/>
          <p:nvPr/>
        </p:nvSpPr>
        <p:spPr>
          <a:xfrm>
            <a:off x="1037937" y="4420737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enviadas ao FNDE (mai/25)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534;p34">
            <a:extLst>
              <a:ext uri="{FF2B5EF4-FFF2-40B4-BE49-F238E27FC236}">
                <a16:creationId xmlns:a16="http://schemas.microsoft.com/office/drawing/2014/main" id="{1D829CF2-84B4-9FE4-154F-8AE75BC178A7}"/>
              </a:ext>
            </a:extLst>
          </p:cNvPr>
          <p:cNvSpPr/>
          <p:nvPr/>
        </p:nvSpPr>
        <p:spPr>
          <a:xfrm>
            <a:off x="734956" y="3694448"/>
            <a:ext cx="179700" cy="150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535;p34">
            <a:extLst>
              <a:ext uri="{FF2B5EF4-FFF2-40B4-BE49-F238E27FC236}">
                <a16:creationId xmlns:a16="http://schemas.microsoft.com/office/drawing/2014/main" id="{18644CE0-3551-7140-E3B4-0A6B2651DC20}"/>
              </a:ext>
            </a:extLst>
          </p:cNvPr>
          <p:cNvSpPr/>
          <p:nvPr/>
        </p:nvSpPr>
        <p:spPr>
          <a:xfrm>
            <a:off x="734956" y="3931709"/>
            <a:ext cx="179700" cy="150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536;p34">
            <a:extLst>
              <a:ext uri="{FF2B5EF4-FFF2-40B4-BE49-F238E27FC236}">
                <a16:creationId xmlns:a16="http://schemas.microsoft.com/office/drawing/2014/main" id="{C39919A6-8976-E6AD-2EEA-9A6BED95047A}"/>
              </a:ext>
            </a:extLst>
          </p:cNvPr>
          <p:cNvSpPr/>
          <p:nvPr/>
        </p:nvSpPr>
        <p:spPr>
          <a:xfrm>
            <a:off x="734956" y="4642041"/>
            <a:ext cx="179700" cy="150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537;p34">
            <a:extLst>
              <a:ext uri="{FF2B5EF4-FFF2-40B4-BE49-F238E27FC236}">
                <a16:creationId xmlns:a16="http://schemas.microsoft.com/office/drawing/2014/main" id="{51FAA225-1AD1-911A-ED5D-9FB5414AF47C}"/>
              </a:ext>
            </a:extLst>
          </p:cNvPr>
          <p:cNvSpPr txBox="1"/>
          <p:nvPr/>
        </p:nvSpPr>
        <p:spPr>
          <a:xfrm>
            <a:off x="1037837" y="4655183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pagas (jun/25)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7" name="Google Shape;530;p34">
            <a:extLst>
              <a:ext uri="{FF2B5EF4-FFF2-40B4-BE49-F238E27FC236}">
                <a16:creationId xmlns:a16="http://schemas.microsoft.com/office/drawing/2014/main" id="{591E312D-3E62-0FA8-14C1-ABEAD5078AFC}"/>
              </a:ext>
            </a:extLst>
          </p:cNvPr>
          <p:cNvSpPr txBox="1"/>
          <p:nvPr/>
        </p:nvSpPr>
        <p:spPr>
          <a:xfrm>
            <a:off x="1037837" y="3458264"/>
            <a:ext cx="3343800" cy="14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Reformulação da PIEC em 25</a:t>
            </a:r>
          </a:p>
        </p:txBody>
      </p:sp>
      <p:sp>
        <p:nvSpPr>
          <p:cNvPr id="328" name="Google Shape;534;p34">
            <a:extLst>
              <a:ext uri="{FF2B5EF4-FFF2-40B4-BE49-F238E27FC236}">
                <a16:creationId xmlns:a16="http://schemas.microsoft.com/office/drawing/2014/main" id="{7726F910-2534-3A93-D508-ABBE2B994619}"/>
              </a:ext>
            </a:extLst>
          </p:cNvPr>
          <p:cNvSpPr/>
          <p:nvPr/>
        </p:nvSpPr>
        <p:spPr>
          <a:xfrm>
            <a:off x="734856" y="3476753"/>
            <a:ext cx="179700" cy="150300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Retângulo 328">
            <a:extLst>
              <a:ext uri="{FF2B5EF4-FFF2-40B4-BE49-F238E27FC236}">
                <a16:creationId xmlns:a16="http://schemas.microsoft.com/office/drawing/2014/main" id="{F2D3C6A7-EF0C-B003-BCCC-D41568E71B92}"/>
              </a:ext>
            </a:extLst>
          </p:cNvPr>
          <p:cNvSpPr/>
          <p:nvPr/>
        </p:nvSpPr>
        <p:spPr>
          <a:xfrm>
            <a:off x="461106" y="4921621"/>
            <a:ext cx="511546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Realizado</a:t>
            </a:r>
          </a:p>
        </p:txBody>
      </p:sp>
      <p:sp>
        <p:nvSpPr>
          <p:cNvPr id="330" name="Elipse 329">
            <a:extLst>
              <a:ext uri="{FF2B5EF4-FFF2-40B4-BE49-F238E27FC236}">
                <a16:creationId xmlns:a16="http://schemas.microsoft.com/office/drawing/2014/main" id="{18A7612C-514E-C3B1-29CF-24CA751EF8E5}"/>
              </a:ext>
            </a:extLst>
          </p:cNvPr>
          <p:cNvSpPr/>
          <p:nvPr/>
        </p:nvSpPr>
        <p:spPr>
          <a:xfrm>
            <a:off x="436418" y="4991057"/>
            <a:ext cx="64269" cy="55418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1" name="Retângulo 330">
            <a:extLst>
              <a:ext uri="{FF2B5EF4-FFF2-40B4-BE49-F238E27FC236}">
                <a16:creationId xmlns:a16="http://schemas.microsoft.com/office/drawing/2014/main" id="{1D93A669-EA25-DF26-E6E3-146E3B55D4B2}"/>
              </a:ext>
            </a:extLst>
          </p:cNvPr>
          <p:cNvSpPr/>
          <p:nvPr/>
        </p:nvSpPr>
        <p:spPr>
          <a:xfrm>
            <a:off x="915840" y="4921621"/>
            <a:ext cx="546307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Andamento</a:t>
            </a:r>
          </a:p>
        </p:txBody>
      </p:sp>
      <p:sp>
        <p:nvSpPr>
          <p:cNvPr id="332" name="Elipse 331">
            <a:extLst>
              <a:ext uri="{FF2B5EF4-FFF2-40B4-BE49-F238E27FC236}">
                <a16:creationId xmlns:a16="http://schemas.microsoft.com/office/drawing/2014/main" id="{5F2C8B25-141D-53C7-F9B0-F7D72F616F35}"/>
              </a:ext>
            </a:extLst>
          </p:cNvPr>
          <p:cNvSpPr/>
          <p:nvPr/>
        </p:nvSpPr>
        <p:spPr>
          <a:xfrm>
            <a:off x="891153" y="4991057"/>
            <a:ext cx="64269" cy="5541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3" name="Retângulo 332">
            <a:extLst>
              <a:ext uri="{FF2B5EF4-FFF2-40B4-BE49-F238E27FC236}">
                <a16:creationId xmlns:a16="http://schemas.microsoft.com/office/drawing/2014/main" id="{CFC18835-F802-4E52-65D6-2FEEB5E37136}"/>
              </a:ext>
            </a:extLst>
          </p:cNvPr>
          <p:cNvSpPr/>
          <p:nvPr/>
        </p:nvSpPr>
        <p:spPr>
          <a:xfrm>
            <a:off x="1414957" y="4921621"/>
            <a:ext cx="566193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Não iniciado</a:t>
            </a:r>
          </a:p>
        </p:txBody>
      </p:sp>
      <p:sp>
        <p:nvSpPr>
          <p:cNvPr id="334" name="Elipse 333">
            <a:extLst>
              <a:ext uri="{FF2B5EF4-FFF2-40B4-BE49-F238E27FC236}">
                <a16:creationId xmlns:a16="http://schemas.microsoft.com/office/drawing/2014/main" id="{8F13AA72-1A5E-D136-D439-71A5FC362A20}"/>
              </a:ext>
            </a:extLst>
          </p:cNvPr>
          <p:cNvSpPr/>
          <p:nvPr/>
        </p:nvSpPr>
        <p:spPr>
          <a:xfrm>
            <a:off x="1390270" y="4991057"/>
            <a:ext cx="64269" cy="5541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1" name="Imagem 340">
            <a:extLst>
              <a:ext uri="{FF2B5EF4-FFF2-40B4-BE49-F238E27FC236}">
                <a16:creationId xmlns:a16="http://schemas.microsoft.com/office/drawing/2014/main" id="{16FA8812-19AB-DCBA-7D84-6957B6A420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503" y="3187372"/>
            <a:ext cx="4371335" cy="1507208"/>
          </a:xfrm>
          <a:prstGeom prst="rect">
            <a:avLst/>
          </a:prstGeom>
        </p:spPr>
      </p:pic>
      <p:sp>
        <p:nvSpPr>
          <p:cNvPr id="342" name="Retângulo 341">
            <a:extLst>
              <a:ext uri="{FF2B5EF4-FFF2-40B4-BE49-F238E27FC236}">
                <a16:creationId xmlns:a16="http://schemas.microsoft.com/office/drawing/2014/main" id="{C337CD45-19D5-13ED-3CFA-FFC6E1B986D5}"/>
              </a:ext>
            </a:extLst>
          </p:cNvPr>
          <p:cNvSpPr/>
          <p:nvPr/>
        </p:nvSpPr>
        <p:spPr>
          <a:xfrm>
            <a:off x="4175450" y="2917927"/>
            <a:ext cx="4432792" cy="26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  <a:cs typeface="Calibri"/>
              </a:rPr>
              <a:t>Execução PIEC por custeio e capital, 2024</a:t>
            </a:r>
          </a:p>
        </p:txBody>
      </p:sp>
    </p:spTree>
    <p:extLst>
      <p:ext uri="{BB962C8B-B14F-4D97-AF65-F5344CB8AC3E}">
        <p14:creationId xmlns:p14="http://schemas.microsoft.com/office/powerpoint/2010/main" val="64814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C6A45605-562D-B40D-1F66-A6A9252DC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82E96473-F03A-C6A0-205B-05B655C804C4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6DD52FFA-6355-780A-04B0-86AFCFA2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6231A452-130F-FF0D-2594-705222B887EB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2E15AD6-118F-F587-FE56-37E7236783DC}"/>
              </a:ext>
            </a:extLst>
          </p:cNvPr>
          <p:cNvSpPr/>
          <p:nvPr/>
        </p:nvSpPr>
        <p:spPr>
          <a:xfrm>
            <a:off x="563468" y="1289709"/>
            <a:ext cx="3450067" cy="733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900" b="1">
                <a:solidFill>
                  <a:schemeClr val="tx1"/>
                </a:solidFill>
                <a:latin typeface="Raleway"/>
              </a:rPr>
              <a:t>Desafio inicial: 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4.300 escolas sem energia elétrica adequada</a:t>
            </a:r>
          </a:p>
          <a:p>
            <a:pPr algn="just"/>
            <a:r>
              <a:rPr lang="pt-BR" sz="900" b="1">
                <a:solidFill>
                  <a:schemeClr val="tx1"/>
                </a:solidFill>
                <a:latin typeface="Raleway"/>
              </a:rPr>
              <a:t>Desafio atual: 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3.301</a:t>
            </a:r>
            <a:r>
              <a:rPr lang="pt-BR" sz="900" b="1">
                <a:solidFill>
                  <a:schemeClr val="tx1"/>
                </a:solidFill>
                <a:latin typeface="Raleway"/>
              </a:rPr>
              <a:t> 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escolas sem energia elétrica adequada</a:t>
            </a:r>
            <a:endParaRPr lang="pt-BR" sz="900" b="1">
              <a:solidFill>
                <a:schemeClr val="tx1"/>
              </a:solidFill>
              <a:latin typeface="Raleway"/>
            </a:endParaRPr>
          </a:p>
          <a:p>
            <a:pPr algn="just"/>
            <a:r>
              <a:rPr lang="pt-BR" sz="900" b="1">
                <a:solidFill>
                  <a:schemeClr val="tx1"/>
                </a:solidFill>
                <a:latin typeface="Raleway"/>
              </a:rPr>
              <a:t>Escolas ativadas: </a:t>
            </a:r>
            <a:r>
              <a:rPr lang="pt-BR" sz="900">
                <a:solidFill>
                  <a:schemeClr val="tx1"/>
                </a:solidFill>
                <a:latin typeface="Raleway"/>
              </a:rPr>
              <a:t>999 (23%)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33AC0350-4AF9-5CE6-AF87-4B5B12FEAE70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C5438578-AC51-1AE6-9BCA-6B81540B5AAB}"/>
              </a:ext>
            </a:extLst>
          </p:cNvPr>
          <p:cNvSpPr/>
          <p:nvPr/>
        </p:nvSpPr>
        <p:spPr>
          <a:xfrm>
            <a:off x="4121729" y="1317417"/>
            <a:ext cx="4479586" cy="67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>
                <a:solidFill>
                  <a:schemeClr val="tx1"/>
                </a:solidFill>
                <a:latin typeface="Raleway"/>
                <a:cs typeface="Calibri"/>
              </a:rPr>
              <a:t>Indefinição sobre atendimento para escolas sem EACE e sem MME (357);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>
                <a:solidFill>
                  <a:schemeClr val="tx1"/>
                </a:solidFill>
                <a:latin typeface="Raleway"/>
                <a:cs typeface="Calibri"/>
              </a:rPr>
              <a:t>Avaliação das distribuidoras sobre a incorporação do patrimônio EACE após 24 meses.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900">
              <a:solidFill>
                <a:schemeClr val="tx1"/>
              </a:solidFill>
              <a:latin typeface="Raleway"/>
              <a:cs typeface="Calibri"/>
            </a:endParaRP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03E24C5E-FE26-A60B-899B-A8538C829E5C}"/>
              </a:ext>
            </a:extLst>
          </p:cNvPr>
          <p:cNvSpPr/>
          <p:nvPr/>
        </p:nvSpPr>
        <p:spPr>
          <a:xfrm>
            <a:off x="4096702" y="1979184"/>
            <a:ext cx="45512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4A6F50E-E729-DE26-2957-0FA9090896FB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264F6C9B-4182-3179-4B52-0519DA5CBBF9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política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8BC665-A6B5-DE54-DB22-BDA78C82882C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3034561A-1559-518E-6D2C-040B1F1E06BC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GAPE/EACE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CBE9F24B-6F2C-D741-6C65-5906CBF96DD2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059EE31A-8D32-228A-1138-0CA2F8A6F83D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086EC42B-5C6C-AE42-A302-74BA709C9317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4396BE10-0762-3C3E-D012-28E5FDB69D57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5A5E2F91-74E2-E5DD-B5BA-95C797917219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33F8B07D-E2D9-11BA-B716-9A41DF212C10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3DA6BEE9-71A8-3F48-DE15-51AC324EF9E0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3FDB1979-988B-070C-A2D2-29B154A6DB58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A79BFD30-AFCA-151D-FCE6-0A7641FC1975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E1BCB685-3530-68C4-B2E2-11F463E87000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Energia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5A1CA19F-B85C-4884-FB6B-523566617027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C6680C56-139E-5EDB-26D0-AD3E73EC0DF6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0DA8C3AC-A6BC-8427-5081-5DB9916B1437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1FF36D11-0B9A-A837-977F-BB85A6B644F0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9CCBBA41-C45C-B141-F152-C3D43121EE01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766C9DC8-8360-7251-F463-2DCC4D1E5D2E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68F52C61-7E6B-8962-7BB3-9F624D9CAE6E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D027FDDA-0242-5991-032F-D3EF81AD08A1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CC210BEC-4306-A6B7-6890-95C6F7A1AEE2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C51FE061-3509-7F13-2689-937D4D3A1CA7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5BD4678E-D8CD-069F-89F9-C92C0B0FA21B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546BAF9D-1D45-28A9-6011-C66B20A27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ABF92FF7-42F0-E144-3519-339967E252A2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157C74-E66B-9446-C036-1665B663A9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0B201946-3D79-CF09-C32C-0F249F03B49F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6C42A302-A379-FF3E-05D6-119E51904816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2B5C3E73-A3C7-95D4-D282-EA93A5711834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4781128F-13BD-AF8D-D41C-03624B21E258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18CEAF19-133C-DFD6-11F8-57AD6F7075AF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840E62A7-BDDD-3DE8-9AD0-6B58CAA6E82A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FCD51B-C24D-D8AC-013E-4DD8E59FA7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2601" r="56294"/>
          <a:stretch/>
        </p:blipFill>
        <p:spPr>
          <a:xfrm>
            <a:off x="541792" y="2596386"/>
            <a:ext cx="3528943" cy="223006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8573DA9-81AA-08CB-540E-CC8F63CCA8CF}"/>
              </a:ext>
            </a:extLst>
          </p:cNvPr>
          <p:cNvSpPr/>
          <p:nvPr/>
        </p:nvSpPr>
        <p:spPr>
          <a:xfrm>
            <a:off x="2263220" y="2658385"/>
            <a:ext cx="1054944" cy="138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14.172</a:t>
            </a:r>
          </a:p>
        </p:txBody>
      </p:sp>
      <p:sp>
        <p:nvSpPr>
          <p:cNvPr id="6" name="CaixaDeTexto 52">
            <a:extLst>
              <a:ext uri="{FF2B5EF4-FFF2-40B4-BE49-F238E27FC236}">
                <a16:creationId xmlns:a16="http://schemas.microsoft.com/office/drawing/2014/main" id="{B527C737-6F73-9B2B-ACA0-E021EB034EDF}"/>
              </a:ext>
            </a:extLst>
          </p:cNvPr>
          <p:cNvSpPr txBox="1"/>
          <p:nvPr/>
        </p:nvSpPr>
        <p:spPr>
          <a:xfrm>
            <a:off x="4113933" y="2348745"/>
            <a:ext cx="4511540" cy="73866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 b="1">
                <a:solidFill>
                  <a:schemeClr val="tx1"/>
                </a:solidFill>
                <a:latin typeface="Raleway"/>
                <a:cs typeface="Calibri"/>
              </a:rPr>
              <a:t>Avanços e desafios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Adequação no fluxo de monitoramento junto às distribuidoras de energia.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 Dar sequência à pesquisa de preços para adequação dos kits da EACE se necessário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Necessário avançar sobre a mobilização de 121 escolas que precisam solicitar energia elétrica.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36C1E7-E317-9CB6-2949-84489A723B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1538" r="56379" b="8315"/>
          <a:stretch/>
        </p:blipFill>
        <p:spPr>
          <a:xfrm>
            <a:off x="569989" y="2593316"/>
            <a:ext cx="3516234" cy="220650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9AAEB73-FD15-A4D2-BA86-E90CE3DF795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936" b="10156"/>
          <a:stretch/>
        </p:blipFill>
        <p:spPr>
          <a:xfrm>
            <a:off x="536456" y="2633649"/>
            <a:ext cx="3531277" cy="2239519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9F320FC7-EC11-7F4B-0381-EC105CF7D8D2}"/>
              </a:ext>
            </a:extLst>
          </p:cNvPr>
          <p:cNvSpPr/>
          <p:nvPr/>
        </p:nvSpPr>
        <p:spPr>
          <a:xfrm>
            <a:off x="559510" y="2214150"/>
            <a:ext cx="3450067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900" b="1">
                <a:solidFill>
                  <a:schemeClr val="tx1"/>
                </a:solidFill>
                <a:latin typeface="Raleway"/>
                <a:cs typeface="Calibri"/>
              </a:rPr>
              <a:t>MME: </a:t>
            </a:r>
            <a:r>
              <a:rPr lang="pt-BR" sz="900">
                <a:solidFill>
                  <a:schemeClr val="tx1"/>
                </a:solidFill>
                <a:latin typeface="Raleway"/>
                <a:cs typeface="Calibri"/>
              </a:rPr>
              <a:t>105/779 (13%) escolas</a:t>
            </a:r>
          </a:p>
          <a:p>
            <a:pPr algn="just"/>
            <a:r>
              <a:rPr lang="pt-BR" sz="900" b="1">
                <a:solidFill>
                  <a:schemeClr val="tx1"/>
                </a:solidFill>
                <a:latin typeface="Raleway"/>
                <a:cs typeface="Calibri"/>
              </a:rPr>
              <a:t>EACE: </a:t>
            </a:r>
            <a:r>
              <a:rPr lang="pt-BR" sz="900">
                <a:solidFill>
                  <a:schemeClr val="tx1"/>
                </a:solidFill>
                <a:latin typeface="Raleway"/>
                <a:cs typeface="Calibri"/>
              </a:rPr>
              <a:t>131/2.044 (6%) escolas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3" name="Gráfico 32">
                <a:extLst>
                  <a:ext uri="{FF2B5EF4-FFF2-40B4-BE49-F238E27FC236}">
                    <a16:creationId xmlns:a16="http://schemas.microsoft.com/office/drawing/2014/main" id="{4E515E4E-D8D0-8B0C-4D51-91EE5766B0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63198706"/>
                  </p:ext>
                </p:extLst>
              </p:nvPr>
            </p:nvGraphicFramePr>
            <p:xfrm>
              <a:off x="4131268" y="3401502"/>
              <a:ext cx="4536266" cy="14161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33" name="Gráfico 32">
                <a:extLst>
                  <a:ext uri="{FF2B5EF4-FFF2-40B4-BE49-F238E27FC236}">
                    <a16:creationId xmlns:a16="http://schemas.microsoft.com/office/drawing/2014/main" id="{4E515E4E-D8D0-8B0C-4D51-91EE5766B0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1268" y="3401502"/>
                <a:ext cx="4536266" cy="1416154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CaixaDeTexto 52">
            <a:extLst>
              <a:ext uri="{FF2B5EF4-FFF2-40B4-BE49-F238E27FC236}">
                <a16:creationId xmlns:a16="http://schemas.microsoft.com/office/drawing/2014/main" id="{63A37E47-3368-6E16-F5F5-3DA98084CEB0}"/>
              </a:ext>
            </a:extLst>
          </p:cNvPr>
          <p:cNvSpPr txBox="1"/>
          <p:nvPr/>
        </p:nvSpPr>
        <p:spPr>
          <a:xfrm>
            <a:off x="4093305" y="1897769"/>
            <a:ext cx="4575472" cy="11271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00" b="1">
              <a:solidFill>
                <a:schemeClr val="tx1"/>
              </a:solidFill>
              <a:latin typeface="Raleway"/>
              <a:ea typeface="Calibri"/>
              <a:cs typeface="Calibri"/>
            </a:endParaRPr>
          </a:p>
        </p:txBody>
      </p:sp>
      <p:sp>
        <p:nvSpPr>
          <p:cNvPr id="3" name="CaixaDeTexto 52">
            <a:extLst>
              <a:ext uri="{FF2B5EF4-FFF2-40B4-BE49-F238E27FC236}">
                <a16:creationId xmlns:a16="http://schemas.microsoft.com/office/drawing/2014/main" id="{BE970644-96BA-5D59-B44F-5681FB0664CE}"/>
              </a:ext>
            </a:extLst>
          </p:cNvPr>
          <p:cNvSpPr txBox="1"/>
          <p:nvPr/>
        </p:nvSpPr>
        <p:spPr>
          <a:xfrm>
            <a:off x="4119224" y="3220811"/>
            <a:ext cx="4548310" cy="20140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Previsão de atendimento para l universo = 4.300</a:t>
            </a:r>
          </a:p>
        </p:txBody>
      </p:sp>
      <p:sp>
        <p:nvSpPr>
          <p:cNvPr id="35" name="CaixaDeTexto 52">
            <a:extLst>
              <a:ext uri="{FF2B5EF4-FFF2-40B4-BE49-F238E27FC236}">
                <a16:creationId xmlns:a16="http://schemas.microsoft.com/office/drawing/2014/main" id="{773538B0-369F-0051-307B-AD8188D09149}"/>
              </a:ext>
            </a:extLst>
          </p:cNvPr>
          <p:cNvSpPr txBox="1"/>
          <p:nvPr/>
        </p:nvSpPr>
        <p:spPr>
          <a:xfrm>
            <a:off x="4067733" y="2248412"/>
            <a:ext cx="4575472" cy="11271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00" b="1">
              <a:solidFill>
                <a:schemeClr val="tx1"/>
              </a:solidFill>
              <a:latin typeface="Raleway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88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8953959C-063D-101A-9DD0-B85106428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80495311-41A4-D3AF-D70C-65047DEC2290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A2C6FBB1-D1FB-75D0-5FBE-2271ABB1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23701B29-CEE8-5C14-A21E-6122DCFA4719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 – V.TAL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E6D6011-616F-71B0-822A-0FCEA45D6D7F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Início implementação: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800" err="1">
                <a:solidFill>
                  <a:schemeClr val="tx1"/>
                </a:solidFill>
                <a:latin typeface="Raleway"/>
              </a:rPr>
              <a:t>fev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/25</a:t>
            </a:r>
          </a:p>
          <a:p>
            <a:pPr algn="just"/>
            <a:endParaRPr lang="pt-BR" sz="6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800" b="1">
              <a:solidFill>
                <a:srgbClr val="000000"/>
              </a:solidFill>
              <a:latin typeface="Raleway" pitchFamily="2" charset="0"/>
            </a:endParaRPr>
          </a:p>
          <a:p>
            <a:pPr algn="just"/>
            <a:endParaRPr lang="pt-BR" sz="8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Previsão de atendimento até 2026: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 2.400 escolas</a:t>
            </a: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Escolas ativadas²: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-</a:t>
            </a: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/>
            </a:endParaRPr>
          </a:p>
          <a:p>
            <a:pPr algn="just"/>
            <a:endParaRPr lang="pt-BR" sz="600" b="1">
              <a:solidFill>
                <a:schemeClr val="tx1"/>
              </a:solidFill>
              <a:latin typeface="Raleway"/>
            </a:endParaRPr>
          </a:p>
          <a:p>
            <a:pPr algn="just"/>
            <a:r>
              <a:rPr lang="pt-BR" sz="6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600">
                <a:solidFill>
                  <a:schemeClr val="tx1"/>
                </a:solidFill>
                <a:latin typeface="Raleway"/>
              </a:rPr>
              <a:t> -</a:t>
            </a:r>
            <a:endParaRPr lang="pt-BR">
              <a:solidFill>
                <a:schemeClr val="tx1"/>
              </a:solidFill>
              <a:cs typeface="Arial"/>
            </a:endParaRPr>
          </a:p>
          <a:p>
            <a:pPr algn="just"/>
            <a:r>
              <a:rPr lang="pt-BR" sz="600" b="1">
                <a:solidFill>
                  <a:schemeClr val="tx1"/>
                </a:solidFill>
                <a:latin typeface="Raleway"/>
              </a:rPr>
              <a:t>Rede</a:t>
            </a:r>
            <a:r>
              <a:rPr lang="pt-BR" sz="600">
                <a:solidFill>
                  <a:schemeClr val="tx1"/>
                </a:solidFill>
                <a:latin typeface="Raleway"/>
              </a:rPr>
              <a:t> </a:t>
            </a:r>
            <a:r>
              <a:rPr lang="pt-BR" sz="600" b="1">
                <a:solidFill>
                  <a:schemeClr val="tx1"/>
                </a:solidFill>
                <a:latin typeface="Raleway"/>
              </a:rPr>
              <a:t>interna</a:t>
            </a:r>
            <a:r>
              <a:rPr lang="pt-BR" sz="600">
                <a:solidFill>
                  <a:schemeClr val="tx1"/>
                </a:solidFill>
                <a:latin typeface="Raleway"/>
              </a:rPr>
              <a:t>: -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A942433-3122-FAC1-257F-A5368282FD4A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0D96BA74-DF4A-7170-E342-8E312AF3C155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Sem pontos atenção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31226C8D-2832-DC3E-609F-B5E778A9BC80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3EF201B-2E79-2912-C508-BE6A6D856CDD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547A0359-9C83-AE6A-BAE2-A2279C11C936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B27E3B25-1303-DF18-C044-C3927A4C7BB7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268" name="CaixaDeTexto 52">
            <a:extLst>
              <a:ext uri="{FF2B5EF4-FFF2-40B4-BE49-F238E27FC236}">
                <a16:creationId xmlns:a16="http://schemas.microsoft.com/office/drawing/2014/main" id="{A38ED80F-6183-E8B1-3618-B9A912A97CE7}"/>
              </a:ext>
            </a:extLst>
          </p:cNvPr>
          <p:cNvSpPr txBox="1"/>
          <p:nvPr/>
        </p:nvSpPr>
        <p:spPr>
          <a:xfrm>
            <a:off x="4113932" y="323392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702099-3CF1-0B17-47CD-BA19374567B4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310EAA14-D9DA-8425-4B93-751EC083E715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4BB54AA8-2E69-8E56-66C9-D49C95B0AA0E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E3060381-15E7-0235-3D8E-D218C25C1B03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F6E32A94-00C2-AB0E-A590-6ED9F2ED74BD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87714008-1F9B-8480-086F-A01EF6592AA8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19ABD53F-4D43-FA9A-658D-73FD4F003EB6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DDD1DEB2-D3E4-4CF9-6905-A67519343139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A1B95E42-A93C-AC72-0DCA-BB2DE232BFC5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6D5CC690-8CAF-DC56-425B-60852A33FEEE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04D18DEE-3F25-434B-2F17-34187D289B4F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F401A8E4-DBDF-8CF3-42BE-09CADB6232DE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28FC2F95-AE10-1418-B1C0-4F0FB6933546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65083CAD-D008-8A3F-2636-1664BDAEF7F2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495DD2F3-A36F-D235-39C8-6900D6435983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C1FDE844-71FD-19D3-0196-63241DBCB447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1ED421B4-B1A8-2CEA-78FC-835B997D42D1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D9E52A28-64B7-C5FF-910A-57B98ABCA219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DBBEAF2A-1A53-14B9-7A81-7EA8F3C2A5C5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3F8491E2-5B0E-32B9-7E68-E6DD004477C3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A1B9B2E2-A8A8-E47D-5B37-5800BEB7C2A2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49ED333A-5055-DDD8-D706-48B538D3FEF0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52AC423-1FEA-05F4-F7A9-38379B4892B7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CAE8F8F5-3F9B-DDC9-3DB4-56B18987A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5ADCA6D8-2655-5202-1933-B97141635EF6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A64D1E-0169-47A6-ECFA-330DB2DE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93BEEF11-AD78-CE34-4B11-0CC2B9D8356E}"/>
              </a:ext>
            </a:extLst>
          </p:cNvPr>
          <p:cNvSpPr/>
          <p:nvPr/>
        </p:nvSpPr>
        <p:spPr>
          <a:xfrm>
            <a:off x="6051723" y="4576274"/>
            <a:ext cx="825129" cy="146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">
                <a:solidFill>
                  <a:srgbClr val="FF0000"/>
                </a:solidFill>
                <a:latin typeface="Raleway" pitchFamily="2" charset="0"/>
                <a:cs typeface="Calibri"/>
              </a:rPr>
              <a:t>Estamos aqui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DA366148-27BF-5350-DB7C-037AAB83BD3B}"/>
              </a:ext>
            </a:extLst>
          </p:cNvPr>
          <p:cNvSpPr/>
          <p:nvPr/>
        </p:nvSpPr>
        <p:spPr>
          <a:xfrm>
            <a:off x="4233636" y="4648034"/>
            <a:ext cx="511546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Realizado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F129D134-96EF-8517-411F-BBF9CE7ED306}"/>
              </a:ext>
            </a:extLst>
          </p:cNvPr>
          <p:cNvSpPr/>
          <p:nvPr/>
        </p:nvSpPr>
        <p:spPr>
          <a:xfrm>
            <a:off x="4208948" y="4717470"/>
            <a:ext cx="64269" cy="5541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F4996B72-F460-706D-A34F-38F3DEFB2064}"/>
              </a:ext>
            </a:extLst>
          </p:cNvPr>
          <p:cNvSpPr/>
          <p:nvPr/>
        </p:nvSpPr>
        <p:spPr>
          <a:xfrm>
            <a:off x="4688370" y="4648034"/>
            <a:ext cx="546307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Andamento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BB105AF6-2F00-6271-07FB-059B3542CD73}"/>
              </a:ext>
            </a:extLst>
          </p:cNvPr>
          <p:cNvSpPr/>
          <p:nvPr/>
        </p:nvSpPr>
        <p:spPr>
          <a:xfrm>
            <a:off x="4663683" y="4717470"/>
            <a:ext cx="64269" cy="55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7" name="Retângulo 256">
            <a:extLst>
              <a:ext uri="{FF2B5EF4-FFF2-40B4-BE49-F238E27FC236}">
                <a16:creationId xmlns:a16="http://schemas.microsoft.com/office/drawing/2014/main" id="{E2090979-E33C-1BCF-962B-5E8ADBE2D117}"/>
              </a:ext>
            </a:extLst>
          </p:cNvPr>
          <p:cNvSpPr/>
          <p:nvPr/>
        </p:nvSpPr>
        <p:spPr>
          <a:xfrm>
            <a:off x="5187487" y="4648034"/>
            <a:ext cx="566193" cy="1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tx1"/>
                </a:solidFill>
                <a:latin typeface="Raleway" pitchFamily="2" charset="0"/>
                <a:cs typeface="Calibri"/>
              </a:rPr>
              <a:t>Não iniciado</a:t>
            </a:r>
          </a:p>
        </p:txBody>
      </p:sp>
      <p:sp>
        <p:nvSpPr>
          <p:cNvPr id="260" name="Retângulo 259">
            <a:extLst>
              <a:ext uri="{FF2B5EF4-FFF2-40B4-BE49-F238E27FC236}">
                <a16:creationId xmlns:a16="http://schemas.microsoft.com/office/drawing/2014/main" id="{A7C07F25-FD2A-C316-BA8E-49721E7FB503}"/>
              </a:ext>
            </a:extLst>
          </p:cNvPr>
          <p:cNvSpPr/>
          <p:nvPr/>
        </p:nvSpPr>
        <p:spPr>
          <a:xfrm>
            <a:off x="5162800" y="4717470"/>
            <a:ext cx="64269" cy="554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D68E0013-1353-D528-CC37-96DD15144AB2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74FDF80A-D86B-A553-83DC-D7219D2AA067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EA30A6EE-EBD9-4358-49D0-1ACDA390AA59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7F5FB8A1-1454-34F6-33FD-84AE0F5397A5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76CFA12B-60C1-928E-7D03-38EE60C1B31F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FB4F6B50-92D9-3EAD-635B-6F5A29358BD1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57E7BB6-419B-C9FB-59D5-7BF1904CCB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3154" r="56328"/>
          <a:stretch/>
        </p:blipFill>
        <p:spPr>
          <a:xfrm>
            <a:off x="535619" y="2627123"/>
            <a:ext cx="3546767" cy="2225344"/>
          </a:xfrm>
          <a:prstGeom prst="rect">
            <a:avLst/>
          </a:prstGeom>
        </p:spPr>
      </p:pic>
      <p:sp>
        <p:nvSpPr>
          <p:cNvPr id="6" name="CaixaDeTexto 52">
            <a:extLst>
              <a:ext uri="{FF2B5EF4-FFF2-40B4-BE49-F238E27FC236}">
                <a16:creationId xmlns:a16="http://schemas.microsoft.com/office/drawing/2014/main" id="{F57415F2-7E03-A3A4-AC87-4E72FC4EB708}"/>
              </a:ext>
            </a:extLst>
          </p:cNvPr>
          <p:cNvSpPr txBox="1"/>
          <p:nvPr/>
        </p:nvSpPr>
        <p:spPr>
          <a:xfrm>
            <a:off x="4113933" y="2097174"/>
            <a:ext cx="4511540" cy="110799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 b="1">
                <a:latin typeface="Raleway"/>
                <a:cs typeface="Calibri"/>
              </a:rPr>
              <a:t>V.TAL</a:t>
            </a:r>
            <a:endParaRPr lang="pt-BR" sz="800">
              <a:latin typeface="Raleway"/>
              <a:cs typeface="Calibri"/>
            </a:endParaRPr>
          </a:p>
          <a:p>
            <a:pPr marL="227965" indent="-227965">
              <a:buFont typeface="Arial"/>
              <a:buChar char="•"/>
            </a:pPr>
            <a:r>
              <a:rPr lang="pt-BR" sz="800">
                <a:latin typeface="Raleway"/>
                <a:cs typeface="Calibri"/>
              </a:rPr>
              <a:t>Início da implementação no início de fev/25.</a:t>
            </a:r>
          </a:p>
          <a:p>
            <a:pPr marL="227965" indent="-227965">
              <a:buFont typeface="Arial"/>
              <a:buChar char="•"/>
            </a:pPr>
            <a:r>
              <a:rPr lang="pt-BR" sz="800">
                <a:latin typeface="Raleway"/>
                <a:cs typeface="Calibri"/>
              </a:rPr>
              <a:t>Foco em 201 escolas, com previsão de chegar em 800 em novembro.</a:t>
            </a:r>
            <a:endParaRPr lang="pt-BR" sz="800">
              <a:latin typeface="Raleway"/>
            </a:endParaRPr>
          </a:p>
          <a:p>
            <a:endParaRPr lang="pt-BR" sz="800">
              <a:latin typeface="Raleway"/>
              <a:cs typeface="Calibri"/>
            </a:endParaRPr>
          </a:p>
          <a:p>
            <a:r>
              <a:rPr lang="pt-BR" sz="800" b="1">
                <a:latin typeface="Raleway"/>
                <a:cs typeface="Calibri"/>
              </a:rPr>
              <a:t>Outras ODF</a:t>
            </a:r>
            <a:r>
              <a:rPr lang="pt-BR" sz="800">
                <a:latin typeface="Raleway"/>
                <a:cs typeface="Calibri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latin typeface="Raleway"/>
                <a:ea typeface="Calibri"/>
                <a:cs typeface="Calibri"/>
              </a:rPr>
              <a:t>Algar: será enviado pela Anatel no próximo ciclo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>
                <a:latin typeface="Raleway"/>
                <a:ea typeface="Calibri"/>
                <a:cs typeface="Calibri"/>
              </a:rPr>
              <a:t>Claro: pré-implantação - ajustes na lista de atendimento das escolas</a:t>
            </a:r>
          </a:p>
          <a:p>
            <a:pPr marL="685165" lvl="1" indent="-227965" algn="just">
              <a:buFont typeface="Courier New"/>
              <a:buChar char="o"/>
            </a:pPr>
            <a:endParaRPr lang="pt-BR" sz="400">
              <a:latin typeface="Raleway"/>
              <a:cs typeface="Calibri"/>
            </a:endParaRPr>
          </a:p>
          <a:p>
            <a:pPr marL="685165" lvl="1" indent="-227965" algn="just">
              <a:buFont typeface="Courier New"/>
              <a:buChar char="o"/>
            </a:pPr>
            <a:endParaRPr lang="pt-BR" sz="400">
              <a:latin typeface="Raleway"/>
              <a:cs typeface="Calibri"/>
            </a:endParaRPr>
          </a:p>
        </p:txBody>
      </p:sp>
      <p:sp>
        <p:nvSpPr>
          <p:cNvPr id="278" name="CaixaDeTexto 52">
            <a:extLst>
              <a:ext uri="{FF2B5EF4-FFF2-40B4-BE49-F238E27FC236}">
                <a16:creationId xmlns:a16="http://schemas.microsoft.com/office/drawing/2014/main" id="{69BBFB1A-806F-0C83-726E-5D4409D85530}"/>
              </a:ext>
            </a:extLst>
          </p:cNvPr>
          <p:cNvSpPr txBox="1"/>
          <p:nvPr/>
        </p:nvSpPr>
        <p:spPr>
          <a:xfrm>
            <a:off x="4080360" y="335986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Cronograma por fase/etapa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F50035-08CD-343B-3679-FE984260B9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2096" r="56073"/>
          <a:stretch/>
        </p:blipFill>
        <p:spPr>
          <a:xfrm>
            <a:off x="518527" y="2570174"/>
            <a:ext cx="3546767" cy="22619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F4CE9BD-FE16-A9A0-1CDC-D0113B82D8E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3363"/>
          <a:stretch/>
        </p:blipFill>
        <p:spPr>
          <a:xfrm>
            <a:off x="481030" y="2609526"/>
            <a:ext cx="3542930" cy="221188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592070E-56D5-4494-B862-082DB9F4D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431804"/>
              </p:ext>
            </p:extLst>
          </p:nvPr>
        </p:nvGraphicFramePr>
        <p:xfrm>
          <a:off x="4104908" y="3582641"/>
          <a:ext cx="4534548" cy="113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E5DA708-8FC2-AFBA-5D03-B25112DA9EB6}"/>
              </a:ext>
            </a:extLst>
          </p:cNvPr>
          <p:cNvCxnSpPr>
            <a:cxnSpLocks/>
          </p:cNvCxnSpPr>
          <p:nvPr/>
        </p:nvCxnSpPr>
        <p:spPr>
          <a:xfrm>
            <a:off x="6378041" y="3805084"/>
            <a:ext cx="0" cy="779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5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1AB17EBD-5743-6952-AF70-99EE63D05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E9CEE58F-6FD2-0F22-4C92-39735A5A0B1B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FC0232F0-E282-58DB-817A-C6AF3640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4548CF76-6AD3-26D2-CD56-EE0B6248F0D3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4DF89C35-2C58-9D0C-2777-CA3888553061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/>
              </a:rPr>
              <a:t>Início implementação: </a:t>
            </a:r>
            <a:r>
              <a:rPr lang="pt-BR" sz="800">
                <a:solidFill>
                  <a:schemeClr val="tx1"/>
                </a:solidFill>
                <a:latin typeface="Raleway"/>
              </a:rPr>
              <a:t>2002</a:t>
            </a: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rgbClr val="000000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1000" b="1">
                <a:solidFill>
                  <a:schemeClr val="tx1"/>
                </a:solidFill>
                <a:latin typeface="Raleway"/>
              </a:rPr>
              <a:t>Escolas ativadas: </a:t>
            </a:r>
            <a:r>
              <a:rPr lang="pt-BR" sz="1000">
                <a:solidFill>
                  <a:schemeClr val="tx1"/>
                </a:solidFill>
                <a:latin typeface="Raleway"/>
              </a:rPr>
              <a:t>11.617</a:t>
            </a: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10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1000" b="1">
                <a:solidFill>
                  <a:schemeClr val="tx1"/>
                </a:solidFill>
                <a:latin typeface="Raleway"/>
              </a:rPr>
              <a:t>Rede externa:</a:t>
            </a:r>
            <a:r>
              <a:rPr lang="pt-BR" sz="1000">
                <a:solidFill>
                  <a:schemeClr val="tx1"/>
                </a:solidFill>
                <a:latin typeface="Raleway"/>
              </a:rPr>
              <a:t> 11.617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2533046-D7D9-DA2A-0160-FDB11BA88FA8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833F250-2C9D-C0E2-745D-015210D34968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Atrasos na solução questão satelital no GAPE gera risco de desligamento de escolas por falta de orçamento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687CC477-A158-E95E-0DCE-974CAC0F5A58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0E64ECC6-6D62-CE1D-1BAF-813BC43D37CF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A6578637-058F-1266-91DF-FA6CC084670A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B8AC1070-34EA-2EE4-65EA-946417694BA3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0689E7-7697-A6AD-4504-1A935C083811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E7F18309-463A-2ECA-324A-A36F3E22DA86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F9780F67-77AA-E312-4D0C-193DCA244D4B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8BBC16D6-C7C0-0BDA-8683-625AD38E6EEB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D2DC7B61-80DE-0CD4-8316-570E1315D712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09843732-2097-36D6-D448-F8BD14522B02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2B1FFBEF-24FE-5652-CCE7-B5E0FD527E05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C071853C-3BDD-61C4-491E-77B6330120EF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32454AF5-1AB6-779C-69EA-1EABD93FD4B7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6038D548-8190-BDFB-40C3-37869BBB7F63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GESAC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75ECBFCC-543B-AC0C-6345-C130B94D082B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1C9D099D-A7B0-89B6-EDD8-F2D28E592C69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6E446281-1988-84AB-BA1C-056DE3A89FA0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E7632533-0A78-0192-6A9B-64478D85A8D1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7F09EE76-C8E0-8D09-53AD-6EAD06E5B4F9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29D8FE73-6478-07A0-141C-2CD9FEBC81FA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77214B43-75FA-B1F8-B8E3-DF7F452FC6B3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5674C6EB-432D-E98A-569C-04821BAFDDC4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A56E376A-6505-466A-4A72-68DF115D996D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43C8922D-70A0-E8A9-3E63-4BE42F8E2039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Com fibra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FE3CF631-DA3D-ADF9-C613-A5D2B8107450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2985A68B-A574-1FB4-1341-E7A02D5EE446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D8E4E4E9-AB61-5E71-69F4-0C9CB9F4A39F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3EFEA91A-2E9D-7B89-8671-573F70A4E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6007833A-608A-71F2-6E5C-1A2A7000EC40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DFC85B-D08D-F051-FCC8-595E700592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18D2B0B5-1DB9-BDAF-54D8-098596D09823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9E50FCFD-F26E-1A51-F070-67715276E39A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0BE16720-EE2C-BE06-11BE-20C4EE7B2A27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DEFB1FC9-CAA2-1196-B55D-353313A9E31D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6C21E863-0CFD-C8DC-4AA1-691C174BE550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4EFE73D6-BD1C-2735-4E5F-EAC0B70AA4AF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RNP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CC9524-F448-9A4F-C7C9-AC45878F17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2601" r="56294"/>
          <a:stretch/>
        </p:blipFill>
        <p:spPr>
          <a:xfrm>
            <a:off x="541792" y="2596386"/>
            <a:ext cx="3528943" cy="223006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4CC89BF-58E7-0775-2DDE-AD9571BF23B2}"/>
              </a:ext>
            </a:extLst>
          </p:cNvPr>
          <p:cNvSpPr/>
          <p:nvPr/>
        </p:nvSpPr>
        <p:spPr>
          <a:xfrm>
            <a:off x="2263220" y="2658385"/>
            <a:ext cx="1054944" cy="138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14.172</a:t>
            </a:r>
          </a:p>
        </p:txBody>
      </p:sp>
      <p:sp>
        <p:nvSpPr>
          <p:cNvPr id="27" name="CaixaDeTexto 52">
            <a:extLst>
              <a:ext uri="{FF2B5EF4-FFF2-40B4-BE49-F238E27FC236}">
                <a16:creationId xmlns:a16="http://schemas.microsoft.com/office/drawing/2014/main" id="{04530AB0-48B6-A46E-72D9-71730D9C9F7E}"/>
              </a:ext>
            </a:extLst>
          </p:cNvPr>
          <p:cNvSpPr txBox="1"/>
          <p:nvPr/>
        </p:nvSpPr>
        <p:spPr>
          <a:xfrm>
            <a:off x="4079108" y="311035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Execução</a:t>
            </a:r>
          </a:p>
        </p:txBody>
      </p:sp>
      <p:sp>
        <p:nvSpPr>
          <p:cNvPr id="6" name="CaixaDeTexto 52">
            <a:extLst>
              <a:ext uri="{FF2B5EF4-FFF2-40B4-BE49-F238E27FC236}">
                <a16:creationId xmlns:a16="http://schemas.microsoft.com/office/drawing/2014/main" id="{2F2C9157-04CB-3470-CFF7-91A843E73F40}"/>
              </a:ext>
            </a:extLst>
          </p:cNvPr>
          <p:cNvSpPr txBox="1"/>
          <p:nvPr/>
        </p:nvSpPr>
        <p:spPr>
          <a:xfrm>
            <a:off x="4113933" y="2097174"/>
            <a:ext cx="4511540" cy="89255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00" b="1">
                <a:solidFill>
                  <a:schemeClr val="tx1"/>
                </a:solidFill>
                <a:latin typeface="Raleway"/>
                <a:cs typeface="Calibri"/>
              </a:rPr>
              <a:t>Desafios</a:t>
            </a:r>
          </a:p>
          <a:p>
            <a:pPr marL="171450" indent="-171450">
              <a:buChar char="•"/>
            </a:pPr>
            <a:r>
              <a:rPr lang="pt-BR" sz="1000">
                <a:solidFill>
                  <a:schemeClr val="tx1"/>
                </a:solidFill>
                <a:latin typeface="Raleway"/>
                <a:cs typeface="Calibri"/>
              </a:rPr>
              <a:t>Necessidade de confirmação da continuidade do atendimento para escolas com baixo tráfego. </a:t>
            </a:r>
          </a:p>
          <a:p>
            <a:endParaRPr lang="pt-BR" sz="1000">
              <a:solidFill>
                <a:schemeClr val="tx1"/>
              </a:solidFill>
              <a:latin typeface="Raleway"/>
              <a:cs typeface="Calibri"/>
            </a:endParaRPr>
          </a:p>
          <a:p>
            <a:endParaRPr lang="pt-BR" sz="1000">
              <a:solidFill>
                <a:schemeClr val="tx1"/>
              </a:solidFill>
              <a:latin typeface="Raleway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A433D6-06DF-11BB-3776-907B692E519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1538" r="56379" b="8315"/>
          <a:stretch/>
        </p:blipFill>
        <p:spPr>
          <a:xfrm>
            <a:off x="569989" y="2593316"/>
            <a:ext cx="3549768" cy="22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>
          <a:extLst>
            <a:ext uri="{FF2B5EF4-FFF2-40B4-BE49-F238E27FC236}">
              <a16:creationId xmlns:a16="http://schemas.microsoft.com/office/drawing/2014/main" id="{92D66E54-A5C9-54A5-42D7-9F8388964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888540A6-F864-6A46-1EF3-7A91C3DC8A4F}"/>
              </a:ext>
            </a:extLst>
          </p:cNvPr>
          <p:cNvSpPr/>
          <p:nvPr/>
        </p:nvSpPr>
        <p:spPr>
          <a:xfrm>
            <a:off x="436418" y="831274"/>
            <a:ext cx="8326582" cy="4073456"/>
          </a:xfrm>
          <a:prstGeom prst="rect">
            <a:avLst/>
          </a:prstGeom>
          <a:solidFill>
            <a:srgbClr val="E2E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275D40D-E5E5-F2FD-3636-558884F9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" y="937758"/>
            <a:ext cx="8045854" cy="3910023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06970657-0C6D-CCFC-8C1C-75EF13BBED7F}"/>
              </a:ext>
            </a:extLst>
          </p:cNvPr>
          <p:cNvSpPr/>
          <p:nvPr/>
        </p:nvSpPr>
        <p:spPr>
          <a:xfrm>
            <a:off x="1186352" y="974512"/>
            <a:ext cx="2072149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Status geral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D75FC3E-D085-D5CB-7F82-0B19212F567D}"/>
              </a:ext>
            </a:extLst>
          </p:cNvPr>
          <p:cNvSpPr/>
          <p:nvPr/>
        </p:nvSpPr>
        <p:spPr>
          <a:xfrm>
            <a:off x="563468" y="1311835"/>
            <a:ext cx="3450067" cy="127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800" b="1">
                <a:solidFill>
                  <a:schemeClr val="tx1"/>
                </a:solidFill>
                <a:latin typeface="Raleway" pitchFamily="2" charset="0"/>
              </a:rPr>
              <a:t>Início implementação: </a:t>
            </a:r>
            <a:r>
              <a:rPr lang="pt-BR" sz="800">
                <a:solidFill>
                  <a:schemeClr val="tx1"/>
                </a:solidFill>
                <a:latin typeface="Raleway" pitchFamily="2" charset="0"/>
              </a:rPr>
              <a:t>pré Enec</a:t>
            </a: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 b="1">
              <a:solidFill>
                <a:srgbClr val="4BAE32"/>
              </a:solidFill>
              <a:latin typeface="Raleway" pitchFamily="2" charset="0"/>
            </a:endParaRPr>
          </a:p>
          <a:p>
            <a:pPr algn="just"/>
            <a:endParaRPr lang="pt-BR" sz="8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 pitchFamily="2" charset="0"/>
              </a:rPr>
              <a:t>Escolas ativadas: 1.524</a:t>
            </a:r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 sz="800" b="1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800" b="1">
                <a:solidFill>
                  <a:schemeClr val="tx1"/>
                </a:solidFill>
                <a:latin typeface="Raleway" pitchFamily="2" charset="0"/>
              </a:rPr>
              <a:t>Rede externa:</a:t>
            </a:r>
            <a:r>
              <a:rPr lang="pt-BR" sz="800">
                <a:solidFill>
                  <a:schemeClr val="tx1"/>
                </a:solidFill>
                <a:latin typeface="Raleway" pitchFamily="2" charset="0"/>
              </a:rPr>
              <a:t> 1.524</a:t>
            </a:r>
          </a:p>
          <a:p>
            <a:pPr algn="just"/>
            <a:endParaRPr lang="pt-BR" sz="80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BD887679-ED75-C6A8-EEBE-F15DCF9D3535}"/>
              </a:ext>
            </a:extLst>
          </p:cNvPr>
          <p:cNvSpPr/>
          <p:nvPr/>
        </p:nvSpPr>
        <p:spPr>
          <a:xfrm>
            <a:off x="4119224" y="2080641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037C66BF-5A9C-F189-8612-9ACE722FBFDA}"/>
              </a:ext>
            </a:extLst>
          </p:cNvPr>
          <p:cNvSpPr/>
          <p:nvPr/>
        </p:nvSpPr>
        <p:spPr>
          <a:xfrm>
            <a:off x="4128656" y="1317418"/>
            <a:ext cx="4479586" cy="38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>
                <a:solidFill>
                  <a:schemeClr val="tx1"/>
                </a:solidFill>
                <a:latin typeface="Raleway"/>
                <a:cs typeface="Calibri"/>
              </a:rPr>
              <a:t>Nenhum</a:t>
            </a:r>
            <a:endParaRPr lang="pt-BR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970A4AF-6200-4C91-E20A-79E612CF47CA}"/>
              </a:ext>
            </a:extLst>
          </p:cNvPr>
          <p:cNvSpPr/>
          <p:nvPr/>
        </p:nvSpPr>
        <p:spPr>
          <a:xfrm>
            <a:off x="4453119" y="1773734"/>
            <a:ext cx="3716594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Andamento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E8E35AD2-8B89-C789-0458-BCD97C174328}"/>
              </a:ext>
            </a:extLst>
          </p:cNvPr>
          <p:cNvSpPr/>
          <p:nvPr/>
        </p:nvSpPr>
        <p:spPr>
          <a:xfrm>
            <a:off x="5205288" y="974512"/>
            <a:ext cx="2403987" cy="2433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  <a:latin typeface="Raleway" pitchFamily="2" charset="0"/>
              </a:rPr>
              <a:t>Ponto de atenção</a:t>
            </a:r>
          </a:p>
        </p:txBody>
      </p:sp>
      <p:sp>
        <p:nvSpPr>
          <p:cNvPr id="266" name="CaixaDeTexto 52">
            <a:extLst>
              <a:ext uri="{FF2B5EF4-FFF2-40B4-BE49-F238E27FC236}">
                <a16:creationId xmlns:a16="http://schemas.microsoft.com/office/drawing/2014/main" id="{B69F8ADC-C37E-9868-15C6-F7373B558923}"/>
              </a:ext>
            </a:extLst>
          </p:cNvPr>
          <p:cNvSpPr txBox="1"/>
          <p:nvPr/>
        </p:nvSpPr>
        <p:spPr>
          <a:xfrm>
            <a:off x="562388" y="1504311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</a:t>
            </a:r>
          </a:p>
        </p:txBody>
      </p:sp>
      <p:sp>
        <p:nvSpPr>
          <p:cNvPr id="267" name="CaixaDeTexto 52">
            <a:extLst>
              <a:ext uri="{FF2B5EF4-FFF2-40B4-BE49-F238E27FC236}">
                <a16:creationId xmlns:a16="http://schemas.microsoft.com/office/drawing/2014/main" id="{FE63156A-A500-42FE-7A63-A6EFADF83813}"/>
              </a:ext>
            </a:extLst>
          </p:cNvPr>
          <p:cNvSpPr txBox="1"/>
          <p:nvPr/>
        </p:nvSpPr>
        <p:spPr>
          <a:xfrm>
            <a:off x="562387" y="2022943"/>
            <a:ext cx="3451147" cy="200055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7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Ativação geral por desafio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E1FFB9-360B-F29A-477F-E73446063D19}"/>
              </a:ext>
            </a:extLst>
          </p:cNvPr>
          <p:cNvSpPr/>
          <p:nvPr/>
        </p:nvSpPr>
        <p:spPr>
          <a:xfrm>
            <a:off x="0" y="0"/>
            <a:ext cx="9144000" cy="61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C8B26B55-C0C7-1788-C2C9-0DDB98DEF27A}"/>
              </a:ext>
            </a:extLst>
          </p:cNvPr>
          <p:cNvSpPr/>
          <p:nvPr/>
        </p:nvSpPr>
        <p:spPr>
          <a:xfrm>
            <a:off x="201797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GAPE/EACE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4" name="Google Shape;250;p31">
            <a:extLst>
              <a:ext uri="{FF2B5EF4-FFF2-40B4-BE49-F238E27FC236}">
                <a16:creationId xmlns:a16="http://schemas.microsoft.com/office/drawing/2014/main" id="{2F831862-3943-34F5-6791-6BAFD633F819}"/>
              </a:ext>
            </a:extLst>
          </p:cNvPr>
          <p:cNvSpPr/>
          <p:nvPr/>
        </p:nvSpPr>
        <p:spPr>
          <a:xfrm>
            <a:off x="29005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Política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250;p31">
            <a:extLst>
              <a:ext uri="{FF2B5EF4-FFF2-40B4-BE49-F238E27FC236}">
                <a16:creationId xmlns:a16="http://schemas.microsoft.com/office/drawing/2014/main" id="{8F2A56EE-0DD0-0F1D-2ACC-1D7C4BBFC28C}"/>
              </a:ext>
            </a:extLst>
          </p:cNvPr>
          <p:cNvSpPr/>
          <p:nvPr/>
        </p:nvSpPr>
        <p:spPr>
          <a:xfrm>
            <a:off x="1614961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250;p31">
            <a:extLst>
              <a:ext uri="{FF2B5EF4-FFF2-40B4-BE49-F238E27FC236}">
                <a16:creationId xmlns:a16="http://schemas.microsoft.com/office/drawing/2014/main" id="{1D7D3828-8F24-3AE3-EC11-B71A56CD3033}"/>
              </a:ext>
            </a:extLst>
          </p:cNvPr>
          <p:cNvSpPr/>
          <p:nvPr/>
        </p:nvSpPr>
        <p:spPr>
          <a:xfrm>
            <a:off x="908379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FUST BF</a:t>
            </a:r>
          </a:p>
        </p:txBody>
      </p:sp>
      <p:sp>
        <p:nvSpPr>
          <p:cNvPr id="17" name="Google Shape;250;p31">
            <a:extLst>
              <a:ext uri="{FF2B5EF4-FFF2-40B4-BE49-F238E27FC236}">
                <a16:creationId xmlns:a16="http://schemas.microsoft.com/office/drawing/2014/main" id="{4EF1067B-4CB1-6823-5726-B31624E7872C}"/>
              </a:ext>
            </a:extLst>
          </p:cNvPr>
          <p:cNvSpPr/>
          <p:nvPr/>
        </p:nvSpPr>
        <p:spPr>
          <a:xfrm>
            <a:off x="2321543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8" name="Google Shape;250;p31">
            <a:extLst>
              <a:ext uri="{FF2B5EF4-FFF2-40B4-BE49-F238E27FC236}">
                <a16:creationId xmlns:a16="http://schemas.microsoft.com/office/drawing/2014/main" id="{6F3D4C7E-40BD-FD0D-30C0-775B68514E3B}"/>
              </a:ext>
            </a:extLst>
          </p:cNvPr>
          <p:cNvSpPr/>
          <p:nvPr/>
        </p:nvSpPr>
        <p:spPr>
          <a:xfrm>
            <a:off x="20179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PIEC</a:t>
            </a:r>
          </a:p>
        </p:txBody>
      </p:sp>
      <p:sp>
        <p:nvSpPr>
          <p:cNvPr id="19" name="Google Shape;250;p31">
            <a:extLst>
              <a:ext uri="{FF2B5EF4-FFF2-40B4-BE49-F238E27FC236}">
                <a16:creationId xmlns:a16="http://schemas.microsoft.com/office/drawing/2014/main" id="{17A704B2-6876-D0ED-04A1-00AB52B8830E}"/>
              </a:ext>
            </a:extLst>
          </p:cNvPr>
          <p:cNvSpPr/>
          <p:nvPr/>
        </p:nvSpPr>
        <p:spPr>
          <a:xfrm>
            <a:off x="1614961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ODF</a:t>
            </a:r>
          </a:p>
        </p:txBody>
      </p:sp>
      <p:sp>
        <p:nvSpPr>
          <p:cNvPr id="20" name="Google Shape;250;p31">
            <a:extLst>
              <a:ext uri="{FF2B5EF4-FFF2-40B4-BE49-F238E27FC236}">
                <a16:creationId xmlns:a16="http://schemas.microsoft.com/office/drawing/2014/main" id="{CBA689A1-AB06-5C60-80AC-32C27D9CE009}"/>
              </a:ext>
            </a:extLst>
          </p:cNvPr>
          <p:cNvSpPr/>
          <p:nvPr/>
        </p:nvSpPr>
        <p:spPr>
          <a:xfrm>
            <a:off x="908379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1" name="Google Shape;250;p31">
            <a:extLst>
              <a:ext uri="{FF2B5EF4-FFF2-40B4-BE49-F238E27FC236}">
                <a16:creationId xmlns:a16="http://schemas.microsoft.com/office/drawing/2014/main" id="{6C8AA1A8-B6D9-58D5-D23E-B62AEA325B70}"/>
              </a:ext>
            </a:extLst>
          </p:cNvPr>
          <p:cNvSpPr/>
          <p:nvPr/>
        </p:nvSpPr>
        <p:spPr>
          <a:xfrm>
            <a:off x="2321543" y="343678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GESAC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4" name="Google Shape;250;p31">
            <a:extLst>
              <a:ext uri="{FF2B5EF4-FFF2-40B4-BE49-F238E27FC236}">
                <a16:creationId xmlns:a16="http://schemas.microsoft.com/office/drawing/2014/main" id="{E48F40BE-8602-EF42-0AD2-99686468364B}"/>
              </a:ext>
            </a:extLst>
          </p:cNvPr>
          <p:cNvSpPr/>
          <p:nvPr/>
        </p:nvSpPr>
        <p:spPr>
          <a:xfrm>
            <a:off x="3026164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Lei 14.172</a:t>
            </a:r>
          </a:p>
        </p:txBody>
      </p:sp>
      <p:sp>
        <p:nvSpPr>
          <p:cNvPr id="26" name="Google Shape;250;p31">
            <a:extLst>
              <a:ext uri="{FF2B5EF4-FFF2-40B4-BE49-F238E27FC236}">
                <a16:creationId xmlns:a16="http://schemas.microsoft.com/office/drawing/2014/main" id="{AF0741DF-185E-A33B-F44B-DC7D285817F6}"/>
              </a:ext>
            </a:extLst>
          </p:cNvPr>
          <p:cNvSpPr/>
          <p:nvPr/>
        </p:nvSpPr>
        <p:spPr>
          <a:xfrm>
            <a:off x="3916275" y="85635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Energia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28" name="Google Shape;250;p31">
            <a:extLst>
              <a:ext uri="{FF2B5EF4-FFF2-40B4-BE49-F238E27FC236}">
                <a16:creationId xmlns:a16="http://schemas.microsoft.com/office/drawing/2014/main" id="{B15081AA-63C9-C3D5-4A41-33EED9C913B0}"/>
              </a:ext>
            </a:extLst>
          </p:cNvPr>
          <p:cNvSpPr/>
          <p:nvPr/>
        </p:nvSpPr>
        <p:spPr>
          <a:xfrm>
            <a:off x="3743483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Desafio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250;p31">
            <a:extLst>
              <a:ext uri="{FF2B5EF4-FFF2-40B4-BE49-F238E27FC236}">
                <a16:creationId xmlns:a16="http://schemas.microsoft.com/office/drawing/2014/main" id="{69F7F349-761B-38F4-9002-E41D60B6DEB4}"/>
              </a:ext>
            </a:extLst>
          </p:cNvPr>
          <p:cNvSpPr/>
          <p:nvPr/>
        </p:nvSpPr>
        <p:spPr>
          <a:xfrm>
            <a:off x="4622857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Velocidade</a:t>
            </a:r>
          </a:p>
        </p:txBody>
      </p:sp>
      <p:sp>
        <p:nvSpPr>
          <p:cNvPr id="31" name="Google Shape;250;p31">
            <a:extLst>
              <a:ext uri="{FF2B5EF4-FFF2-40B4-BE49-F238E27FC236}">
                <a16:creationId xmlns:a16="http://schemas.microsoft.com/office/drawing/2014/main" id="{6A4DB568-1B5E-FC25-7739-1049CF03C29F}"/>
              </a:ext>
            </a:extLst>
          </p:cNvPr>
          <p:cNvSpPr/>
          <p:nvPr/>
        </p:nvSpPr>
        <p:spPr>
          <a:xfrm>
            <a:off x="3916275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Wi-fi</a:t>
            </a:r>
          </a:p>
        </p:txBody>
      </p:sp>
      <p:sp>
        <p:nvSpPr>
          <p:cNvPr id="38" name="Google Shape;250;p31">
            <a:extLst>
              <a:ext uri="{FF2B5EF4-FFF2-40B4-BE49-F238E27FC236}">
                <a16:creationId xmlns:a16="http://schemas.microsoft.com/office/drawing/2014/main" id="{6C09FE95-E498-8BBE-F81D-5022444A9274}"/>
              </a:ext>
            </a:extLst>
          </p:cNvPr>
          <p:cNvSpPr/>
          <p:nvPr/>
        </p:nvSpPr>
        <p:spPr>
          <a:xfrm>
            <a:off x="4622857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Dispositivos</a:t>
            </a:r>
          </a:p>
        </p:txBody>
      </p:sp>
      <p:sp>
        <p:nvSpPr>
          <p:cNvPr id="40" name="Google Shape;250;p31">
            <a:extLst>
              <a:ext uri="{FF2B5EF4-FFF2-40B4-BE49-F238E27FC236}">
                <a16:creationId xmlns:a16="http://schemas.microsoft.com/office/drawing/2014/main" id="{0C683F64-242A-66FF-317D-B873DD3776F6}"/>
              </a:ext>
            </a:extLst>
          </p:cNvPr>
          <p:cNvSpPr/>
          <p:nvPr/>
        </p:nvSpPr>
        <p:spPr>
          <a:xfrm>
            <a:off x="6391078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Municipal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42" name="Google Shape;250;p31">
            <a:extLst>
              <a:ext uri="{FF2B5EF4-FFF2-40B4-BE49-F238E27FC236}">
                <a16:creationId xmlns:a16="http://schemas.microsoft.com/office/drawing/2014/main" id="{F8FBFED6-395D-D5C9-4C99-525DD6AD7C05}"/>
              </a:ext>
            </a:extLst>
          </p:cNvPr>
          <p:cNvSpPr/>
          <p:nvPr/>
        </p:nvSpPr>
        <p:spPr>
          <a:xfrm>
            <a:off x="6218286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Depend.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43" name="Google Shape;250;p31">
            <a:extLst>
              <a:ext uri="{FF2B5EF4-FFF2-40B4-BE49-F238E27FC236}">
                <a16:creationId xmlns:a16="http://schemas.microsoft.com/office/drawing/2014/main" id="{00CE85BC-01AC-DA2D-7259-DF1728B6AD64}"/>
              </a:ext>
            </a:extLst>
          </p:cNvPr>
          <p:cNvSpPr/>
          <p:nvPr/>
        </p:nvSpPr>
        <p:spPr>
          <a:xfrm>
            <a:off x="6391078" y="343679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Estadual</a:t>
            </a:r>
          </a:p>
        </p:txBody>
      </p:sp>
      <p:sp>
        <p:nvSpPr>
          <p:cNvPr id="44" name="Google Shape;250;p31">
            <a:extLst>
              <a:ext uri="{FF2B5EF4-FFF2-40B4-BE49-F238E27FC236}">
                <a16:creationId xmlns:a16="http://schemas.microsoft.com/office/drawing/2014/main" id="{55136289-DA59-E574-73F0-2E46E6F8B36F}"/>
              </a:ext>
            </a:extLst>
          </p:cNvPr>
          <p:cNvSpPr/>
          <p:nvPr/>
        </p:nvSpPr>
        <p:spPr>
          <a:xfrm>
            <a:off x="5514946" y="85635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Com fibra</a:t>
            </a:r>
            <a:endParaRPr sz="700" b="1">
              <a:solidFill>
                <a:srgbClr val="0000FF"/>
              </a:solidFill>
              <a:latin typeface="Raleway"/>
              <a:sym typeface="Comfortaa"/>
            </a:endParaRPr>
          </a:p>
        </p:txBody>
      </p:sp>
      <p:sp>
        <p:nvSpPr>
          <p:cNvPr id="54" name="Google Shape;250;p31">
            <a:extLst>
              <a:ext uri="{FF2B5EF4-FFF2-40B4-BE49-F238E27FC236}">
                <a16:creationId xmlns:a16="http://schemas.microsoft.com/office/drawing/2014/main" id="{723E59E4-EE0E-153C-87C0-251BC0B6B381}"/>
              </a:ext>
            </a:extLst>
          </p:cNvPr>
          <p:cNvSpPr/>
          <p:nvPr/>
        </p:nvSpPr>
        <p:spPr>
          <a:xfrm>
            <a:off x="5342154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Acesso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50;p31">
            <a:extLst>
              <a:ext uri="{FF2B5EF4-FFF2-40B4-BE49-F238E27FC236}">
                <a16:creationId xmlns:a16="http://schemas.microsoft.com/office/drawing/2014/main" id="{DB3035B1-04B9-906C-C511-1E8C9912D8C2}"/>
              </a:ext>
            </a:extLst>
          </p:cNvPr>
          <p:cNvSpPr/>
          <p:nvPr/>
        </p:nvSpPr>
        <p:spPr>
          <a:xfrm>
            <a:off x="5514946" y="343679"/>
            <a:ext cx="660557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Sem fibra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19F2345F-842A-A66F-839F-87E181810168}"/>
              </a:ext>
            </a:extLst>
          </p:cNvPr>
          <p:cNvCxnSpPr>
            <a:cxnSpLocks/>
          </p:cNvCxnSpPr>
          <p:nvPr/>
        </p:nvCxnSpPr>
        <p:spPr>
          <a:xfrm>
            <a:off x="-13854" y="616528"/>
            <a:ext cx="91509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áfico 59" descr="Documento estrutura de tópicos">
            <a:extLst>
              <a:ext uri="{FF2B5EF4-FFF2-40B4-BE49-F238E27FC236}">
                <a16:creationId xmlns:a16="http://schemas.microsoft.com/office/drawing/2014/main" id="{F5940F9A-4B3F-4441-EF53-40DBC1DC5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6028" y="323061"/>
            <a:ext cx="195223" cy="195223"/>
          </a:xfrm>
          <a:prstGeom prst="rect">
            <a:avLst/>
          </a:prstGeom>
        </p:spPr>
      </p:pic>
      <p:sp>
        <p:nvSpPr>
          <p:cNvPr id="63" name="Google Shape;250;p31">
            <a:extLst>
              <a:ext uri="{FF2B5EF4-FFF2-40B4-BE49-F238E27FC236}">
                <a16:creationId xmlns:a16="http://schemas.microsoft.com/office/drawing/2014/main" id="{511CCFE4-D82C-FAB9-1E24-60C27FC1BB63}"/>
              </a:ext>
            </a:extLst>
          </p:cNvPr>
          <p:cNvSpPr/>
          <p:nvPr/>
        </p:nvSpPr>
        <p:spPr>
          <a:xfrm>
            <a:off x="8497284" y="107153"/>
            <a:ext cx="612713" cy="20786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Relatório ciclo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latin typeface="Raleway"/>
                <a:ea typeface="Comfortaa"/>
                <a:cs typeface="Comfortaa"/>
                <a:sym typeface="Comfortaa"/>
              </a:rPr>
              <a:t>Jan/25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6BDD88-9659-91D6-798B-E5A6A70F44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3366" r="56249"/>
          <a:stretch/>
        </p:blipFill>
        <p:spPr>
          <a:xfrm>
            <a:off x="564166" y="2627123"/>
            <a:ext cx="3532536" cy="2212315"/>
          </a:xfrm>
          <a:prstGeom prst="rect">
            <a:avLst/>
          </a:prstGeom>
        </p:spPr>
      </p:pic>
      <p:sp>
        <p:nvSpPr>
          <p:cNvPr id="11" name="Google Shape;250;p31">
            <a:extLst>
              <a:ext uri="{FF2B5EF4-FFF2-40B4-BE49-F238E27FC236}">
                <a16:creationId xmlns:a16="http://schemas.microsoft.com/office/drawing/2014/main" id="{E4DC5BF8-DD91-8FAD-625B-4C9B0E417955}"/>
              </a:ext>
            </a:extLst>
          </p:cNvPr>
          <p:cNvSpPr/>
          <p:nvPr/>
        </p:nvSpPr>
        <p:spPr>
          <a:xfrm>
            <a:off x="7277514" y="85635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MEC</a:t>
            </a:r>
            <a:endParaRPr sz="700">
              <a:solidFill>
                <a:schemeClr val="bg1">
                  <a:lumMod val="65000"/>
                </a:schemeClr>
              </a:solidFill>
              <a:latin typeface="Raleway"/>
              <a:sym typeface="Comfortaa"/>
            </a:endParaRPr>
          </a:p>
        </p:txBody>
      </p:sp>
      <p:sp>
        <p:nvSpPr>
          <p:cNvPr id="12" name="Google Shape;250;p31">
            <a:extLst>
              <a:ext uri="{FF2B5EF4-FFF2-40B4-BE49-F238E27FC236}">
                <a16:creationId xmlns:a16="http://schemas.microsoft.com/office/drawing/2014/main" id="{82D5D5B2-E778-F491-F091-14339233C6D5}"/>
              </a:ext>
            </a:extLst>
          </p:cNvPr>
          <p:cNvSpPr/>
          <p:nvPr/>
        </p:nvSpPr>
        <p:spPr>
          <a:xfrm>
            <a:off x="7104722" y="85635"/>
            <a:ext cx="128728" cy="4687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Comfortaa"/>
                <a:cs typeface="Comfortaa"/>
                <a:sym typeface="Comfortaa"/>
              </a:rPr>
              <a:t>Órgão</a:t>
            </a:r>
            <a:endParaRPr sz="7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3" name="Google Shape;250;p31">
            <a:extLst>
              <a:ext uri="{FF2B5EF4-FFF2-40B4-BE49-F238E27FC236}">
                <a16:creationId xmlns:a16="http://schemas.microsoft.com/office/drawing/2014/main" id="{5FE29EB8-CE25-496E-E856-CB8C3729CBF7}"/>
              </a:ext>
            </a:extLst>
          </p:cNvPr>
          <p:cNvSpPr/>
          <p:nvPr/>
        </p:nvSpPr>
        <p:spPr>
          <a:xfrm>
            <a:off x="7712051" y="81740"/>
            <a:ext cx="384049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MCom</a:t>
            </a:r>
          </a:p>
        </p:txBody>
      </p:sp>
      <p:sp>
        <p:nvSpPr>
          <p:cNvPr id="22" name="Google Shape;250;p31">
            <a:extLst>
              <a:ext uri="{FF2B5EF4-FFF2-40B4-BE49-F238E27FC236}">
                <a16:creationId xmlns:a16="http://schemas.microsoft.com/office/drawing/2014/main" id="{A5E59CFD-AA6C-B13F-9A5F-F9F32650505D}"/>
              </a:ext>
            </a:extLst>
          </p:cNvPr>
          <p:cNvSpPr/>
          <p:nvPr/>
        </p:nvSpPr>
        <p:spPr>
          <a:xfrm>
            <a:off x="7277514" y="343679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sym typeface="Comfortaa"/>
              </a:rPr>
              <a:t>Anatel</a:t>
            </a:r>
          </a:p>
        </p:txBody>
      </p:sp>
      <p:sp>
        <p:nvSpPr>
          <p:cNvPr id="23" name="Google Shape;250;p31">
            <a:extLst>
              <a:ext uri="{FF2B5EF4-FFF2-40B4-BE49-F238E27FC236}">
                <a16:creationId xmlns:a16="http://schemas.microsoft.com/office/drawing/2014/main" id="{EABE830A-AEA9-EB1A-C3E4-99A0ED18704A}"/>
              </a:ext>
            </a:extLst>
          </p:cNvPr>
          <p:cNvSpPr/>
          <p:nvPr/>
        </p:nvSpPr>
        <p:spPr>
          <a:xfrm>
            <a:off x="7712051" y="339784"/>
            <a:ext cx="384049" cy="210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bg1">
                    <a:lumMod val="65000"/>
                  </a:schemeClr>
                </a:solidFill>
                <a:latin typeface="Raleway"/>
                <a:ea typeface="Comfortaa"/>
                <a:cs typeface="Comfortaa"/>
                <a:sym typeface="Comfortaa"/>
              </a:rPr>
              <a:t>MME</a:t>
            </a:r>
          </a:p>
        </p:txBody>
      </p:sp>
      <p:sp>
        <p:nvSpPr>
          <p:cNvPr id="25" name="Google Shape;250;p31">
            <a:extLst>
              <a:ext uri="{FF2B5EF4-FFF2-40B4-BE49-F238E27FC236}">
                <a16:creationId xmlns:a16="http://schemas.microsoft.com/office/drawing/2014/main" id="{64B4037C-2BD7-81E3-8CBF-A2EF47B2C868}"/>
              </a:ext>
            </a:extLst>
          </p:cNvPr>
          <p:cNvSpPr/>
          <p:nvPr/>
        </p:nvSpPr>
        <p:spPr>
          <a:xfrm>
            <a:off x="3026163" y="339784"/>
            <a:ext cx="660557" cy="2106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solidFill>
                  <a:srgbClr val="0000FF"/>
                </a:solidFill>
                <a:latin typeface="Raleway"/>
                <a:sym typeface="Comfortaa"/>
              </a:rPr>
              <a:t>RNP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4FA730D-F498-8AE1-8B97-D2516D4DF3B0}"/>
              </a:ext>
            </a:extLst>
          </p:cNvPr>
          <p:cNvSpPr/>
          <p:nvPr/>
        </p:nvSpPr>
        <p:spPr>
          <a:xfrm>
            <a:off x="2263220" y="2658385"/>
            <a:ext cx="1054944" cy="138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14.172</a:t>
            </a:r>
          </a:p>
        </p:txBody>
      </p:sp>
      <p:sp>
        <p:nvSpPr>
          <p:cNvPr id="27" name="CaixaDeTexto 52">
            <a:extLst>
              <a:ext uri="{FF2B5EF4-FFF2-40B4-BE49-F238E27FC236}">
                <a16:creationId xmlns:a16="http://schemas.microsoft.com/office/drawing/2014/main" id="{782E6C7C-60C6-690E-91A2-2FAED8C3E216}"/>
              </a:ext>
            </a:extLst>
          </p:cNvPr>
          <p:cNvSpPr txBox="1"/>
          <p:nvPr/>
        </p:nvSpPr>
        <p:spPr>
          <a:xfrm>
            <a:off x="4079108" y="3110352"/>
            <a:ext cx="4559096" cy="184666"/>
          </a:xfrm>
          <a:prstGeom prst="rect">
            <a:avLst/>
          </a:prstGeom>
          <a:solidFill>
            <a:srgbClr val="E2E7EE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b="1">
                <a:solidFill>
                  <a:schemeClr val="tx1"/>
                </a:solidFill>
                <a:latin typeface="Raleway"/>
                <a:ea typeface="Calibri"/>
                <a:cs typeface="Calibri"/>
              </a:rPr>
              <a:t>Execução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CED5A2-E6BE-0B2C-25E8-7031D68C7E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538" r="56379" b="8315"/>
          <a:stretch/>
        </p:blipFill>
        <p:spPr>
          <a:xfrm>
            <a:off x="569989" y="2593316"/>
            <a:ext cx="3516234" cy="220650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D029267-1174-EDCE-4B61-7589274556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776" b="14946"/>
          <a:stretch/>
        </p:blipFill>
        <p:spPr>
          <a:xfrm>
            <a:off x="526361" y="2606864"/>
            <a:ext cx="3469190" cy="2219143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604C7630-8636-5C20-D059-2EB217DEC484}"/>
              </a:ext>
            </a:extLst>
          </p:cNvPr>
          <p:cNvSpPr/>
          <p:nvPr/>
        </p:nvSpPr>
        <p:spPr>
          <a:xfrm>
            <a:off x="4122599" y="2085784"/>
            <a:ext cx="4516728" cy="272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b="1">
              <a:solidFill>
                <a:srgbClr val="4BAE32"/>
              </a:solidFill>
            </a:endParaRPr>
          </a:p>
        </p:txBody>
      </p:sp>
      <p:sp>
        <p:nvSpPr>
          <p:cNvPr id="6" name="CaixaDeTexto 52">
            <a:extLst>
              <a:ext uri="{FF2B5EF4-FFF2-40B4-BE49-F238E27FC236}">
                <a16:creationId xmlns:a16="http://schemas.microsoft.com/office/drawing/2014/main" id="{93B6E2CC-4CD6-5CA2-2A3F-F9DA13B69003}"/>
              </a:ext>
            </a:extLst>
          </p:cNvPr>
          <p:cNvSpPr txBox="1"/>
          <p:nvPr/>
        </p:nvSpPr>
        <p:spPr>
          <a:xfrm>
            <a:off x="4113933" y="2097174"/>
            <a:ext cx="4511540" cy="101938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00">
                <a:solidFill>
                  <a:schemeClr val="tx1"/>
                </a:solidFill>
                <a:latin typeface="Raleway"/>
                <a:cs typeface="Calibri"/>
              </a:rPr>
              <a:t>Concluído: Escolas conectadas em 2023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00">
                <a:solidFill>
                  <a:schemeClr val="tx1"/>
                </a:solidFill>
                <a:latin typeface="Raleway"/>
                <a:cs typeface="Calibri"/>
              </a:rPr>
              <a:t>Algumas escolas serão migradas para a EACE.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Raleway"/>
              <a:cs typeface="Calibri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Ralewa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590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Outros temas de interesse</a:t>
            </a:r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475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Indicador Escolas Conectadas</a:t>
            </a:r>
          </a:p>
          <a:p>
            <a:pPr algn="r"/>
            <a:r>
              <a:rPr lang="pt-BR" sz="2400">
                <a:solidFill>
                  <a:srgbClr val="00AF50"/>
                </a:solidFill>
                <a:latin typeface="Raleway Black"/>
              </a:rPr>
              <a:t>(deliberativo)</a:t>
            </a:r>
            <a:endParaRPr lang="pt-PT" sz="1050">
              <a:solidFill>
                <a:srgbClr val="00AF50"/>
              </a:solidFill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65175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- Árvore de decisão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5F71E1E1-B7AF-E9BF-E94E-5D7734A21198}"/>
              </a:ext>
            </a:extLst>
          </p:cNvPr>
          <p:cNvSpPr>
            <a:spLocks/>
          </p:cNvSpPr>
          <p:nvPr/>
        </p:nvSpPr>
        <p:spPr>
          <a:xfrm>
            <a:off x="7241389" y="4446178"/>
            <a:ext cx="1902611" cy="472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60" name="Google Shape;160;p36">
            <a:extLst>
              <a:ext uri="{FF2B5EF4-FFF2-40B4-BE49-F238E27FC236}">
                <a16:creationId xmlns:a16="http://schemas.microsoft.com/office/drawing/2014/main" id="{C70F82D0-674A-CFDE-4A3F-A95B0A4CB64B}"/>
              </a:ext>
            </a:extLst>
          </p:cNvPr>
          <p:cNvCxnSpPr>
            <a:stCxn id="62" idx="0"/>
            <a:endCxn id="226" idx="1"/>
          </p:cNvCxnSpPr>
          <p:nvPr/>
        </p:nvCxnSpPr>
        <p:spPr>
          <a:xfrm rot="-5400000">
            <a:off x="4016811" y="-1876595"/>
            <a:ext cx="477900" cy="6413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1" name="Google Shape;163;p36">
            <a:extLst>
              <a:ext uri="{FF2B5EF4-FFF2-40B4-BE49-F238E27FC236}">
                <a16:creationId xmlns:a16="http://schemas.microsoft.com/office/drawing/2014/main" id="{6F0D015B-E620-3E48-4FBA-3E5F43EC7A28}"/>
              </a:ext>
            </a:extLst>
          </p:cNvPr>
          <p:cNvSpPr txBox="1"/>
          <p:nvPr/>
        </p:nvSpPr>
        <p:spPr>
          <a:xfrm>
            <a:off x="75675" y="1303303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161;p36">
            <a:extLst>
              <a:ext uri="{FF2B5EF4-FFF2-40B4-BE49-F238E27FC236}">
                <a16:creationId xmlns:a16="http://schemas.microsoft.com/office/drawing/2014/main" id="{EB0D4369-A9AF-0145-8070-CAE04F8F660D}"/>
              </a:ext>
            </a:extLst>
          </p:cNvPr>
          <p:cNvSpPr/>
          <p:nvPr/>
        </p:nvSpPr>
        <p:spPr>
          <a:xfrm>
            <a:off x="971661" y="1568906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63" name="Google Shape;164;p36">
            <a:extLst>
              <a:ext uri="{FF2B5EF4-FFF2-40B4-BE49-F238E27FC236}">
                <a16:creationId xmlns:a16="http://schemas.microsoft.com/office/drawing/2014/main" id="{F8CE0BE8-54C4-EA55-02B8-BC546E5F6024}"/>
              </a:ext>
            </a:extLst>
          </p:cNvPr>
          <p:cNvSpPr txBox="1"/>
          <p:nvPr/>
        </p:nvSpPr>
        <p:spPr>
          <a:xfrm>
            <a:off x="1228900" y="86615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66;p36">
            <a:extLst>
              <a:ext uri="{FF2B5EF4-FFF2-40B4-BE49-F238E27FC236}">
                <a16:creationId xmlns:a16="http://schemas.microsoft.com/office/drawing/2014/main" id="{A39F9543-0CBD-F24A-4E99-D776664AB8CF}"/>
              </a:ext>
            </a:extLst>
          </p:cNvPr>
          <p:cNvSpPr txBox="1"/>
          <p:nvPr/>
        </p:nvSpPr>
        <p:spPr>
          <a:xfrm>
            <a:off x="1228900" y="182555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3" name="Google Shape;167;p36">
            <a:extLst>
              <a:ext uri="{FF2B5EF4-FFF2-40B4-BE49-F238E27FC236}">
                <a16:creationId xmlns:a16="http://schemas.microsoft.com/office/drawing/2014/main" id="{8EC9E5D2-3D22-9E61-EAAC-F33F14E7A4AB}"/>
              </a:ext>
            </a:extLst>
          </p:cNvPr>
          <p:cNvCxnSpPr>
            <a:stCxn id="62" idx="2"/>
            <a:endCxn id="194" idx="1"/>
          </p:cNvCxnSpPr>
          <p:nvPr/>
        </p:nvCxnSpPr>
        <p:spPr>
          <a:xfrm rot="-5400000" flipH="1">
            <a:off x="1335561" y="1435256"/>
            <a:ext cx="303900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4" name="Google Shape;168;p36">
            <a:extLst>
              <a:ext uri="{FF2B5EF4-FFF2-40B4-BE49-F238E27FC236}">
                <a16:creationId xmlns:a16="http://schemas.microsoft.com/office/drawing/2014/main" id="{ED2AF24E-2C53-766C-FF0E-CA30AB6B7B59}"/>
              </a:ext>
            </a:extLst>
          </p:cNvPr>
          <p:cNvSpPr/>
          <p:nvPr/>
        </p:nvSpPr>
        <p:spPr>
          <a:xfrm>
            <a:off x="1925811" y="1949081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95" name="Google Shape;169;p36">
            <a:extLst>
              <a:ext uri="{FF2B5EF4-FFF2-40B4-BE49-F238E27FC236}">
                <a16:creationId xmlns:a16="http://schemas.microsoft.com/office/drawing/2014/main" id="{7776834B-A4C7-563D-79D7-DABAF163783C}"/>
              </a:ext>
            </a:extLst>
          </p:cNvPr>
          <p:cNvSpPr txBox="1"/>
          <p:nvPr/>
        </p:nvSpPr>
        <p:spPr>
          <a:xfrm>
            <a:off x="1550950" y="1303303"/>
            <a:ext cx="904800" cy="5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velocidade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70;p36">
            <a:extLst>
              <a:ext uri="{FF2B5EF4-FFF2-40B4-BE49-F238E27FC236}">
                <a16:creationId xmlns:a16="http://schemas.microsoft.com/office/drawing/2014/main" id="{A70E41E1-ED3D-9BC7-C9B1-B93F07649E7D}"/>
              </a:ext>
            </a:extLst>
          </p:cNvPr>
          <p:cNvSpPr txBox="1"/>
          <p:nvPr/>
        </p:nvSpPr>
        <p:spPr>
          <a:xfrm>
            <a:off x="2596137" y="1596291"/>
            <a:ext cx="1894822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71;p36">
            <a:extLst>
              <a:ext uri="{FF2B5EF4-FFF2-40B4-BE49-F238E27FC236}">
                <a16:creationId xmlns:a16="http://schemas.microsoft.com/office/drawing/2014/main" id="{57AA4535-5BA3-3780-4690-63735DFA571E}"/>
              </a:ext>
            </a:extLst>
          </p:cNvPr>
          <p:cNvSpPr txBox="1"/>
          <p:nvPr/>
        </p:nvSpPr>
        <p:spPr>
          <a:xfrm>
            <a:off x="2596137" y="1767416"/>
            <a:ext cx="17424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72;p36">
            <a:extLst>
              <a:ext uri="{FF2B5EF4-FFF2-40B4-BE49-F238E27FC236}">
                <a16:creationId xmlns:a16="http://schemas.microsoft.com/office/drawing/2014/main" id="{7729850C-F78A-5582-39A3-CA5EC1F24335}"/>
              </a:ext>
            </a:extLst>
          </p:cNvPr>
          <p:cNvSpPr txBox="1"/>
          <p:nvPr/>
        </p:nvSpPr>
        <p:spPr>
          <a:xfrm>
            <a:off x="2068725" y="2556353"/>
            <a:ext cx="7611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73;p36">
            <a:extLst>
              <a:ext uri="{FF2B5EF4-FFF2-40B4-BE49-F238E27FC236}">
                <a16:creationId xmlns:a16="http://schemas.microsoft.com/office/drawing/2014/main" id="{06084601-DFF4-8BDF-728A-595FDD3C2A90}"/>
              </a:ext>
            </a:extLst>
          </p:cNvPr>
          <p:cNvSpPr/>
          <p:nvPr/>
        </p:nvSpPr>
        <p:spPr>
          <a:xfrm>
            <a:off x="4701386" y="1943018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0" name="Google Shape;174;p36">
            <a:extLst>
              <a:ext uri="{FF2B5EF4-FFF2-40B4-BE49-F238E27FC236}">
                <a16:creationId xmlns:a16="http://schemas.microsoft.com/office/drawing/2014/main" id="{6C4CE678-348D-530C-94B3-973F0C2B6B97}"/>
              </a:ext>
            </a:extLst>
          </p:cNvPr>
          <p:cNvSpPr txBox="1"/>
          <p:nvPr/>
        </p:nvSpPr>
        <p:spPr>
          <a:xfrm>
            <a:off x="4458825" y="1303303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1" name="Google Shape;175;p36">
            <a:extLst>
              <a:ext uri="{FF2B5EF4-FFF2-40B4-BE49-F238E27FC236}">
                <a16:creationId xmlns:a16="http://schemas.microsoft.com/office/drawing/2014/main" id="{B63EF007-DA86-7F41-BDEB-C8260D537F33}"/>
              </a:ext>
            </a:extLst>
          </p:cNvPr>
          <p:cNvCxnSpPr>
            <a:stCxn id="194" idx="3"/>
            <a:endCxn id="199" idx="1"/>
          </p:cNvCxnSpPr>
          <p:nvPr/>
        </p:nvCxnSpPr>
        <p:spPr>
          <a:xfrm rot="10800000" flipH="1">
            <a:off x="2080911" y="2019431"/>
            <a:ext cx="26205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176;p36">
            <a:extLst>
              <a:ext uri="{FF2B5EF4-FFF2-40B4-BE49-F238E27FC236}">
                <a16:creationId xmlns:a16="http://schemas.microsoft.com/office/drawing/2014/main" id="{2C571C3F-1C8F-1DEE-5B27-72A594205AD0}"/>
              </a:ext>
            </a:extLst>
          </p:cNvPr>
          <p:cNvSpPr txBox="1"/>
          <p:nvPr/>
        </p:nvSpPr>
        <p:spPr>
          <a:xfrm>
            <a:off x="5066913" y="176742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177;p36">
            <a:extLst>
              <a:ext uri="{FF2B5EF4-FFF2-40B4-BE49-F238E27FC236}">
                <a16:creationId xmlns:a16="http://schemas.microsoft.com/office/drawing/2014/main" id="{D11EC039-4DF9-96D1-74E4-FD627C0787EC}"/>
              </a:ext>
            </a:extLst>
          </p:cNvPr>
          <p:cNvCxnSpPr>
            <a:stCxn id="199" idx="3"/>
            <a:endCxn id="227" idx="1"/>
          </p:cNvCxnSpPr>
          <p:nvPr/>
        </p:nvCxnSpPr>
        <p:spPr>
          <a:xfrm>
            <a:off x="4856486" y="2019368"/>
            <a:ext cx="26058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179;p36">
            <a:extLst>
              <a:ext uri="{FF2B5EF4-FFF2-40B4-BE49-F238E27FC236}">
                <a16:creationId xmlns:a16="http://schemas.microsoft.com/office/drawing/2014/main" id="{19B53376-087B-F119-73B0-6EE1B462D9C2}"/>
              </a:ext>
            </a:extLst>
          </p:cNvPr>
          <p:cNvCxnSpPr>
            <a:stCxn id="199" idx="2"/>
            <a:endCxn id="228" idx="1"/>
          </p:cNvCxnSpPr>
          <p:nvPr/>
        </p:nvCxnSpPr>
        <p:spPr>
          <a:xfrm rot="-5400000" flipH="1">
            <a:off x="5926886" y="947768"/>
            <a:ext cx="387600" cy="2683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5" name="Google Shape;181;p36">
            <a:extLst>
              <a:ext uri="{FF2B5EF4-FFF2-40B4-BE49-F238E27FC236}">
                <a16:creationId xmlns:a16="http://schemas.microsoft.com/office/drawing/2014/main" id="{F3E0FDB1-A4ED-65B8-607D-F46AEF27518B}"/>
              </a:ext>
            </a:extLst>
          </p:cNvPr>
          <p:cNvSpPr txBox="1"/>
          <p:nvPr/>
        </p:nvSpPr>
        <p:spPr>
          <a:xfrm>
            <a:off x="5066913" y="227842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182;p36">
            <a:extLst>
              <a:ext uri="{FF2B5EF4-FFF2-40B4-BE49-F238E27FC236}">
                <a16:creationId xmlns:a16="http://schemas.microsoft.com/office/drawing/2014/main" id="{160362EF-F793-DB5C-8849-0F99C43EA578}"/>
              </a:ext>
            </a:extLst>
          </p:cNvPr>
          <p:cNvSpPr/>
          <p:nvPr/>
        </p:nvSpPr>
        <p:spPr>
          <a:xfrm>
            <a:off x="2948786" y="287726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7" name="Google Shape;183;p36">
            <a:extLst>
              <a:ext uri="{FF2B5EF4-FFF2-40B4-BE49-F238E27FC236}">
                <a16:creationId xmlns:a16="http://schemas.microsoft.com/office/drawing/2014/main" id="{37DC5CC1-C89B-C0F9-CA14-B3B5735CE0E4}"/>
              </a:ext>
            </a:extLst>
          </p:cNvPr>
          <p:cNvSpPr txBox="1"/>
          <p:nvPr/>
        </p:nvSpPr>
        <p:spPr>
          <a:xfrm>
            <a:off x="2706225" y="2339138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184;p36">
            <a:extLst>
              <a:ext uri="{FF2B5EF4-FFF2-40B4-BE49-F238E27FC236}">
                <a16:creationId xmlns:a16="http://schemas.microsoft.com/office/drawing/2014/main" id="{2FCD72B0-BCBA-F2A0-186A-15CFDDD4D612}"/>
              </a:ext>
            </a:extLst>
          </p:cNvPr>
          <p:cNvSpPr txBox="1"/>
          <p:nvPr/>
        </p:nvSpPr>
        <p:spPr>
          <a:xfrm>
            <a:off x="4228713" y="2701679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9" name="Google Shape;185;p36">
            <a:extLst>
              <a:ext uri="{FF2B5EF4-FFF2-40B4-BE49-F238E27FC236}">
                <a16:creationId xmlns:a16="http://schemas.microsoft.com/office/drawing/2014/main" id="{10981213-3B6A-CE8D-D379-CDCB21C80E54}"/>
              </a:ext>
            </a:extLst>
          </p:cNvPr>
          <p:cNvCxnSpPr>
            <a:cxnSpLocks/>
            <a:stCxn id="206" idx="3"/>
            <a:endCxn id="229" idx="1"/>
          </p:cNvCxnSpPr>
          <p:nvPr/>
        </p:nvCxnSpPr>
        <p:spPr>
          <a:xfrm>
            <a:off x="3103886" y="2953619"/>
            <a:ext cx="4358445" cy="95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187;p36">
            <a:extLst>
              <a:ext uri="{FF2B5EF4-FFF2-40B4-BE49-F238E27FC236}">
                <a16:creationId xmlns:a16="http://schemas.microsoft.com/office/drawing/2014/main" id="{FE761F65-876A-42AA-C11F-A2D732DF0BE1}"/>
              </a:ext>
            </a:extLst>
          </p:cNvPr>
          <p:cNvCxnSpPr>
            <a:stCxn id="206" idx="2"/>
            <a:endCxn id="213" idx="1"/>
          </p:cNvCxnSpPr>
          <p:nvPr/>
        </p:nvCxnSpPr>
        <p:spPr>
          <a:xfrm rot="-5400000" flipH="1">
            <a:off x="3078386" y="2977919"/>
            <a:ext cx="565500" cy="669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189;p36">
            <a:extLst>
              <a:ext uri="{FF2B5EF4-FFF2-40B4-BE49-F238E27FC236}">
                <a16:creationId xmlns:a16="http://schemas.microsoft.com/office/drawing/2014/main" id="{379EEBB3-CE38-1817-C189-98E32ECFB196}"/>
              </a:ext>
            </a:extLst>
          </p:cNvPr>
          <p:cNvSpPr txBox="1"/>
          <p:nvPr/>
        </p:nvSpPr>
        <p:spPr>
          <a:xfrm>
            <a:off x="3103863" y="336447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2" name="Google Shape;190;p36">
            <a:extLst>
              <a:ext uri="{FF2B5EF4-FFF2-40B4-BE49-F238E27FC236}">
                <a16:creationId xmlns:a16="http://schemas.microsoft.com/office/drawing/2014/main" id="{EA53C488-9688-0BF0-2D38-67648F5F270F}"/>
              </a:ext>
            </a:extLst>
          </p:cNvPr>
          <p:cNvCxnSpPr>
            <a:stCxn id="194" idx="2"/>
            <a:endCxn id="206" idx="1"/>
          </p:cNvCxnSpPr>
          <p:nvPr/>
        </p:nvCxnSpPr>
        <p:spPr>
          <a:xfrm rot="-5400000" flipH="1">
            <a:off x="2050161" y="2054981"/>
            <a:ext cx="851700" cy="945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3" name="Google Shape;188;p36">
            <a:extLst>
              <a:ext uri="{FF2B5EF4-FFF2-40B4-BE49-F238E27FC236}">
                <a16:creationId xmlns:a16="http://schemas.microsoft.com/office/drawing/2014/main" id="{278C5E67-C4AC-4F92-D836-6EC3AB72FD2E}"/>
              </a:ext>
            </a:extLst>
          </p:cNvPr>
          <p:cNvSpPr/>
          <p:nvPr/>
        </p:nvSpPr>
        <p:spPr>
          <a:xfrm>
            <a:off x="3696011" y="351896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4" name="Google Shape;191;p36">
            <a:extLst>
              <a:ext uri="{FF2B5EF4-FFF2-40B4-BE49-F238E27FC236}">
                <a16:creationId xmlns:a16="http://schemas.microsoft.com/office/drawing/2014/main" id="{E09A343B-B0BE-7695-D28C-03F430C3BE1E}"/>
              </a:ext>
            </a:extLst>
          </p:cNvPr>
          <p:cNvSpPr txBox="1"/>
          <p:nvPr/>
        </p:nvSpPr>
        <p:spPr>
          <a:xfrm>
            <a:off x="3363975" y="2980838"/>
            <a:ext cx="8193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WiFi está adequado?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192;p36">
            <a:extLst>
              <a:ext uri="{FF2B5EF4-FFF2-40B4-BE49-F238E27FC236}">
                <a16:creationId xmlns:a16="http://schemas.microsoft.com/office/drawing/2014/main" id="{0E747A4A-D5A6-A869-9E93-433DE62A9CEF}"/>
              </a:ext>
            </a:extLst>
          </p:cNvPr>
          <p:cNvSpPr txBox="1"/>
          <p:nvPr/>
        </p:nvSpPr>
        <p:spPr>
          <a:xfrm>
            <a:off x="4291732" y="3197153"/>
            <a:ext cx="9744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193;p36">
            <a:extLst>
              <a:ext uri="{FF2B5EF4-FFF2-40B4-BE49-F238E27FC236}">
                <a16:creationId xmlns:a16="http://schemas.microsoft.com/office/drawing/2014/main" id="{F79681AB-D888-B2B0-414F-22034B6629EE}"/>
              </a:ext>
            </a:extLst>
          </p:cNvPr>
          <p:cNvSpPr txBox="1"/>
          <p:nvPr/>
        </p:nvSpPr>
        <p:spPr>
          <a:xfrm>
            <a:off x="3902332" y="3927553"/>
            <a:ext cx="11436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194;p36">
            <a:extLst>
              <a:ext uri="{FF2B5EF4-FFF2-40B4-BE49-F238E27FC236}">
                <a16:creationId xmlns:a16="http://schemas.microsoft.com/office/drawing/2014/main" id="{C09636DD-1690-F38C-1554-76F9092BF7C2}"/>
              </a:ext>
            </a:extLst>
          </p:cNvPr>
          <p:cNvSpPr/>
          <p:nvPr/>
        </p:nvSpPr>
        <p:spPr>
          <a:xfrm>
            <a:off x="5200961" y="4158503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9" name="Google Shape;195;p36">
            <a:extLst>
              <a:ext uri="{FF2B5EF4-FFF2-40B4-BE49-F238E27FC236}">
                <a16:creationId xmlns:a16="http://schemas.microsoft.com/office/drawing/2014/main" id="{EFD387AB-99C3-88EF-81E3-B1827F92C29F}"/>
              </a:ext>
            </a:extLst>
          </p:cNvPr>
          <p:cNvSpPr txBox="1"/>
          <p:nvPr/>
        </p:nvSpPr>
        <p:spPr>
          <a:xfrm>
            <a:off x="4838408" y="3642455"/>
            <a:ext cx="909289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energia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196;p36">
            <a:extLst>
              <a:ext uri="{FF2B5EF4-FFF2-40B4-BE49-F238E27FC236}">
                <a16:creationId xmlns:a16="http://schemas.microsoft.com/office/drawing/2014/main" id="{51CE3F0A-4B66-54B4-EBAD-A066E12B4A7C}"/>
              </a:ext>
            </a:extLst>
          </p:cNvPr>
          <p:cNvSpPr txBox="1"/>
          <p:nvPr/>
        </p:nvSpPr>
        <p:spPr>
          <a:xfrm>
            <a:off x="5715175" y="3920328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Inexistente OU só fóssil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197;p36">
            <a:extLst>
              <a:ext uri="{FF2B5EF4-FFF2-40B4-BE49-F238E27FC236}">
                <a16:creationId xmlns:a16="http://schemas.microsoft.com/office/drawing/2014/main" id="{4E66A51F-7C26-00D5-8EBB-009013B9717C}"/>
              </a:ext>
            </a:extLst>
          </p:cNvPr>
          <p:cNvSpPr txBox="1"/>
          <p:nvPr/>
        </p:nvSpPr>
        <p:spPr>
          <a:xfrm>
            <a:off x="5722050" y="4446178"/>
            <a:ext cx="10758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Energia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2" name="Google Shape;198;p36">
            <a:extLst>
              <a:ext uri="{FF2B5EF4-FFF2-40B4-BE49-F238E27FC236}">
                <a16:creationId xmlns:a16="http://schemas.microsoft.com/office/drawing/2014/main" id="{31C30AEC-63BA-823B-3201-4501ACF3B758}"/>
              </a:ext>
            </a:extLst>
          </p:cNvPr>
          <p:cNvCxnSpPr>
            <a:cxnSpLocks/>
            <a:stCxn id="213" idx="3"/>
            <a:endCxn id="232" idx="1"/>
          </p:cNvCxnSpPr>
          <p:nvPr/>
        </p:nvCxnSpPr>
        <p:spPr>
          <a:xfrm flipV="1">
            <a:off x="3851111" y="3584227"/>
            <a:ext cx="3611220" cy="11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00;p36">
            <a:extLst>
              <a:ext uri="{FF2B5EF4-FFF2-40B4-BE49-F238E27FC236}">
                <a16:creationId xmlns:a16="http://schemas.microsoft.com/office/drawing/2014/main" id="{2168C38B-57EA-93CB-2ADF-3814197E314E}"/>
              </a:ext>
            </a:extLst>
          </p:cNvPr>
          <p:cNvCxnSpPr>
            <a:stCxn id="213" idx="2"/>
            <a:endCxn id="217" idx="1"/>
          </p:cNvCxnSpPr>
          <p:nvPr/>
        </p:nvCxnSpPr>
        <p:spPr>
          <a:xfrm rot="-5400000" flipH="1">
            <a:off x="4205711" y="3239519"/>
            <a:ext cx="563100" cy="1427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4" name="Google Shape;201;p36">
            <a:extLst>
              <a:ext uri="{FF2B5EF4-FFF2-40B4-BE49-F238E27FC236}">
                <a16:creationId xmlns:a16="http://schemas.microsoft.com/office/drawing/2014/main" id="{DB46D7D3-8C67-B535-ADFA-9F660D221F32}"/>
              </a:ext>
            </a:extLst>
          </p:cNvPr>
          <p:cNvCxnSpPr>
            <a:cxnSpLocks/>
            <a:stCxn id="217" idx="2"/>
            <a:endCxn id="230" idx="1"/>
          </p:cNvCxnSpPr>
          <p:nvPr/>
        </p:nvCxnSpPr>
        <p:spPr>
          <a:xfrm rot="16200000" flipH="1">
            <a:off x="6182609" y="3407105"/>
            <a:ext cx="375626" cy="218382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5" name="Google Shape;203;p36">
            <a:extLst>
              <a:ext uri="{FF2B5EF4-FFF2-40B4-BE49-F238E27FC236}">
                <a16:creationId xmlns:a16="http://schemas.microsoft.com/office/drawing/2014/main" id="{E746EABF-E0C0-ACA1-A18C-C042B9B998DF}"/>
              </a:ext>
            </a:extLst>
          </p:cNvPr>
          <p:cNvCxnSpPr>
            <a:cxnSpLocks/>
            <a:stCxn id="217" idx="3"/>
            <a:endCxn id="231" idx="1"/>
          </p:cNvCxnSpPr>
          <p:nvPr/>
        </p:nvCxnSpPr>
        <p:spPr>
          <a:xfrm flipV="1">
            <a:off x="5356061" y="4234852"/>
            <a:ext cx="210627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162;p36">
            <a:extLst>
              <a:ext uri="{FF2B5EF4-FFF2-40B4-BE49-F238E27FC236}">
                <a16:creationId xmlns:a16="http://schemas.microsoft.com/office/drawing/2014/main" id="{9E86468F-2FF8-932A-5974-7BAD050BB21A}"/>
              </a:ext>
            </a:extLst>
          </p:cNvPr>
          <p:cNvSpPr/>
          <p:nvPr/>
        </p:nvSpPr>
        <p:spPr>
          <a:xfrm>
            <a:off x="7462331" y="96390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178;p36">
            <a:extLst>
              <a:ext uri="{FF2B5EF4-FFF2-40B4-BE49-F238E27FC236}">
                <a16:creationId xmlns:a16="http://schemas.microsoft.com/office/drawing/2014/main" id="{D85D9F57-CEC0-038C-9F45-1AC52D514DD3}"/>
              </a:ext>
            </a:extLst>
          </p:cNvPr>
          <p:cNvSpPr/>
          <p:nvPr/>
        </p:nvSpPr>
        <p:spPr>
          <a:xfrm>
            <a:off x="7462331" y="1898144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F00"/>
          </a:solidFill>
          <a:ln>
            <a:solidFill>
              <a:srgbClr val="FFC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180;p36">
            <a:extLst>
              <a:ext uri="{FF2B5EF4-FFF2-40B4-BE49-F238E27FC236}">
                <a16:creationId xmlns:a16="http://schemas.microsoft.com/office/drawing/2014/main" id="{4D0EE6AB-BAEC-148D-C848-37872E255AE2}"/>
              </a:ext>
            </a:extLst>
          </p:cNvPr>
          <p:cNvSpPr/>
          <p:nvPr/>
        </p:nvSpPr>
        <p:spPr>
          <a:xfrm>
            <a:off x="7462331" y="235635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solidFill>
              <a:srgbClr val="FB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186;p36">
            <a:extLst>
              <a:ext uri="{FF2B5EF4-FFF2-40B4-BE49-F238E27FC236}">
                <a16:creationId xmlns:a16="http://schemas.microsoft.com/office/drawing/2014/main" id="{C80CFA00-CAAE-8A4D-9BDD-ED80CD30E74F}"/>
              </a:ext>
            </a:extLst>
          </p:cNvPr>
          <p:cNvSpPr/>
          <p:nvPr/>
        </p:nvSpPr>
        <p:spPr>
          <a:xfrm>
            <a:off x="7462331" y="2836136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solidFill>
              <a:srgbClr val="DD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02;p36">
            <a:extLst>
              <a:ext uri="{FF2B5EF4-FFF2-40B4-BE49-F238E27FC236}">
                <a16:creationId xmlns:a16="http://schemas.microsoft.com/office/drawing/2014/main" id="{D73E4C3D-1FEC-03D1-D871-6A2040BC0C18}"/>
              </a:ext>
            </a:extLst>
          </p:cNvPr>
          <p:cNvSpPr/>
          <p:nvPr/>
        </p:nvSpPr>
        <p:spPr>
          <a:xfrm>
            <a:off x="7462331" y="4559779"/>
            <a:ext cx="1240200" cy="254099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solidFill>
              <a:srgbClr val="00B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 </a:t>
            </a:r>
            <a:endParaRPr lang="pt-BR" sz="700" b="1">
              <a:latin typeface="Raleway"/>
              <a:ea typeface="Raleway"/>
              <a:cs typeface="Raleway"/>
            </a:endParaRPr>
          </a:p>
        </p:txBody>
      </p:sp>
      <p:sp>
        <p:nvSpPr>
          <p:cNvPr id="231" name="Google Shape;204;p36">
            <a:extLst>
              <a:ext uri="{FF2B5EF4-FFF2-40B4-BE49-F238E27FC236}">
                <a16:creationId xmlns:a16="http://schemas.microsoft.com/office/drawing/2014/main" id="{57468CD4-8EC0-757F-C7A1-65EF11D57B38}"/>
              </a:ext>
            </a:extLst>
          </p:cNvPr>
          <p:cNvSpPr/>
          <p:nvPr/>
        </p:nvSpPr>
        <p:spPr>
          <a:xfrm>
            <a:off x="7462331" y="410780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199;p36">
            <a:extLst>
              <a:ext uri="{FF2B5EF4-FFF2-40B4-BE49-F238E27FC236}">
                <a16:creationId xmlns:a16="http://schemas.microsoft.com/office/drawing/2014/main" id="{EAC40CDA-8D64-1614-0521-51F5E093D297}"/>
              </a:ext>
            </a:extLst>
          </p:cNvPr>
          <p:cNvSpPr/>
          <p:nvPr/>
        </p:nvSpPr>
        <p:spPr>
          <a:xfrm>
            <a:off x="7462331" y="3454601"/>
            <a:ext cx="1240200" cy="259251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6E563C37-C022-C3CE-3CC0-018AAE1359FF}"/>
              </a:ext>
            </a:extLst>
          </p:cNvPr>
          <p:cNvSpPr txBox="1"/>
          <p:nvPr/>
        </p:nvSpPr>
        <p:spPr>
          <a:xfrm>
            <a:off x="6122811" y="255526"/>
            <a:ext cx="1050153" cy="4616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Raleway Black"/>
              </a:rPr>
              <a:t>Antigo</a:t>
            </a:r>
          </a:p>
        </p:txBody>
      </p:sp>
    </p:spTree>
    <p:extLst>
      <p:ext uri="{BB962C8B-B14F-4D97-AF65-F5344CB8AC3E}">
        <p14:creationId xmlns:p14="http://schemas.microsoft.com/office/powerpoint/2010/main" val="305984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526E68E2-8AE9-7048-BB68-D868E5925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3E38C18-78E0-5907-2A96-891C50A10D5C}"/>
              </a:ext>
            </a:extLst>
          </p:cNvPr>
          <p:cNvSpPr/>
          <p:nvPr/>
        </p:nvSpPr>
        <p:spPr>
          <a:xfrm>
            <a:off x="7462286" y="3647537"/>
            <a:ext cx="1591659" cy="136331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CDC7BF68-B9E6-1031-E033-4C92BE9C30BD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- Árvore de decisão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5E0512E-5663-7E4A-0979-3D733B6AA0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428969FF-FB5F-049A-2911-A661F09FE853}"/>
              </a:ext>
            </a:extLst>
          </p:cNvPr>
          <p:cNvSpPr>
            <a:spLocks/>
          </p:cNvSpPr>
          <p:nvPr/>
        </p:nvSpPr>
        <p:spPr>
          <a:xfrm>
            <a:off x="7241389" y="4446178"/>
            <a:ext cx="1902611" cy="472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60" name="Google Shape;160;p36">
            <a:extLst>
              <a:ext uri="{FF2B5EF4-FFF2-40B4-BE49-F238E27FC236}">
                <a16:creationId xmlns:a16="http://schemas.microsoft.com/office/drawing/2014/main" id="{2EE646F5-DC3C-E8AE-3BE6-B3559F4AE961}"/>
              </a:ext>
            </a:extLst>
          </p:cNvPr>
          <p:cNvCxnSpPr>
            <a:stCxn id="62" idx="0"/>
            <a:endCxn id="226" idx="1"/>
          </p:cNvCxnSpPr>
          <p:nvPr/>
        </p:nvCxnSpPr>
        <p:spPr>
          <a:xfrm rot="-5400000">
            <a:off x="4016811" y="-1876595"/>
            <a:ext cx="477900" cy="6413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1" name="Google Shape;163;p36">
            <a:extLst>
              <a:ext uri="{FF2B5EF4-FFF2-40B4-BE49-F238E27FC236}">
                <a16:creationId xmlns:a16="http://schemas.microsoft.com/office/drawing/2014/main" id="{4C37FF73-EA36-B44C-B059-3FB2B4CE12F0}"/>
              </a:ext>
            </a:extLst>
          </p:cNvPr>
          <p:cNvSpPr txBox="1"/>
          <p:nvPr/>
        </p:nvSpPr>
        <p:spPr>
          <a:xfrm>
            <a:off x="75675" y="1303303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161;p36">
            <a:extLst>
              <a:ext uri="{FF2B5EF4-FFF2-40B4-BE49-F238E27FC236}">
                <a16:creationId xmlns:a16="http://schemas.microsoft.com/office/drawing/2014/main" id="{C779F175-8BD8-1A67-AD49-86FAF13B26AB}"/>
              </a:ext>
            </a:extLst>
          </p:cNvPr>
          <p:cNvSpPr/>
          <p:nvPr/>
        </p:nvSpPr>
        <p:spPr>
          <a:xfrm>
            <a:off x="971661" y="1568906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63" name="Google Shape;164;p36">
            <a:extLst>
              <a:ext uri="{FF2B5EF4-FFF2-40B4-BE49-F238E27FC236}">
                <a16:creationId xmlns:a16="http://schemas.microsoft.com/office/drawing/2014/main" id="{ED80D032-72FD-6C08-5DD1-729EEBC23086}"/>
              </a:ext>
            </a:extLst>
          </p:cNvPr>
          <p:cNvSpPr txBox="1"/>
          <p:nvPr/>
        </p:nvSpPr>
        <p:spPr>
          <a:xfrm>
            <a:off x="1228900" y="86615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66;p36">
            <a:extLst>
              <a:ext uri="{FF2B5EF4-FFF2-40B4-BE49-F238E27FC236}">
                <a16:creationId xmlns:a16="http://schemas.microsoft.com/office/drawing/2014/main" id="{186E647D-5DBD-5919-072B-7222B32B287C}"/>
              </a:ext>
            </a:extLst>
          </p:cNvPr>
          <p:cNvSpPr txBox="1"/>
          <p:nvPr/>
        </p:nvSpPr>
        <p:spPr>
          <a:xfrm>
            <a:off x="1228900" y="182555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3" name="Google Shape;167;p36">
            <a:extLst>
              <a:ext uri="{FF2B5EF4-FFF2-40B4-BE49-F238E27FC236}">
                <a16:creationId xmlns:a16="http://schemas.microsoft.com/office/drawing/2014/main" id="{DD11A7F6-1C5D-1194-981F-06BD7A97F3F3}"/>
              </a:ext>
            </a:extLst>
          </p:cNvPr>
          <p:cNvCxnSpPr>
            <a:stCxn id="62" idx="2"/>
            <a:endCxn id="194" idx="1"/>
          </p:cNvCxnSpPr>
          <p:nvPr/>
        </p:nvCxnSpPr>
        <p:spPr>
          <a:xfrm rot="-5400000" flipH="1">
            <a:off x="1335561" y="1435256"/>
            <a:ext cx="303900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4" name="Google Shape;168;p36">
            <a:extLst>
              <a:ext uri="{FF2B5EF4-FFF2-40B4-BE49-F238E27FC236}">
                <a16:creationId xmlns:a16="http://schemas.microsoft.com/office/drawing/2014/main" id="{6AB2D41B-7161-E929-2829-65D4B28F0A17}"/>
              </a:ext>
            </a:extLst>
          </p:cNvPr>
          <p:cNvSpPr/>
          <p:nvPr/>
        </p:nvSpPr>
        <p:spPr>
          <a:xfrm>
            <a:off x="1925811" y="1949081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95" name="Google Shape;169;p36">
            <a:extLst>
              <a:ext uri="{FF2B5EF4-FFF2-40B4-BE49-F238E27FC236}">
                <a16:creationId xmlns:a16="http://schemas.microsoft.com/office/drawing/2014/main" id="{7109072E-72AB-E71A-9D8B-70CB747C7D16}"/>
              </a:ext>
            </a:extLst>
          </p:cNvPr>
          <p:cNvSpPr txBox="1"/>
          <p:nvPr/>
        </p:nvSpPr>
        <p:spPr>
          <a:xfrm>
            <a:off x="1550950" y="1303303"/>
            <a:ext cx="904800" cy="5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velocidade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70;p36">
            <a:extLst>
              <a:ext uri="{FF2B5EF4-FFF2-40B4-BE49-F238E27FC236}">
                <a16:creationId xmlns:a16="http://schemas.microsoft.com/office/drawing/2014/main" id="{08A3C39E-937E-8B70-D9CF-4EBC7C5DAEE5}"/>
              </a:ext>
            </a:extLst>
          </p:cNvPr>
          <p:cNvSpPr txBox="1"/>
          <p:nvPr/>
        </p:nvSpPr>
        <p:spPr>
          <a:xfrm>
            <a:off x="2596137" y="1596291"/>
            <a:ext cx="1894822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71;p36">
            <a:extLst>
              <a:ext uri="{FF2B5EF4-FFF2-40B4-BE49-F238E27FC236}">
                <a16:creationId xmlns:a16="http://schemas.microsoft.com/office/drawing/2014/main" id="{E74E8371-9782-6C76-467E-7025B0D2068F}"/>
              </a:ext>
            </a:extLst>
          </p:cNvPr>
          <p:cNvSpPr txBox="1"/>
          <p:nvPr/>
        </p:nvSpPr>
        <p:spPr>
          <a:xfrm>
            <a:off x="2596137" y="1767416"/>
            <a:ext cx="17424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72;p36">
            <a:extLst>
              <a:ext uri="{FF2B5EF4-FFF2-40B4-BE49-F238E27FC236}">
                <a16:creationId xmlns:a16="http://schemas.microsoft.com/office/drawing/2014/main" id="{C459BA69-64D1-0B19-FB3D-075A7E69EDE5}"/>
              </a:ext>
            </a:extLst>
          </p:cNvPr>
          <p:cNvSpPr txBox="1"/>
          <p:nvPr/>
        </p:nvSpPr>
        <p:spPr>
          <a:xfrm>
            <a:off x="2068725" y="2556353"/>
            <a:ext cx="7611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73;p36">
            <a:extLst>
              <a:ext uri="{FF2B5EF4-FFF2-40B4-BE49-F238E27FC236}">
                <a16:creationId xmlns:a16="http://schemas.microsoft.com/office/drawing/2014/main" id="{29FC9F75-C68C-251F-0A52-48ACA9A3C4B1}"/>
              </a:ext>
            </a:extLst>
          </p:cNvPr>
          <p:cNvSpPr/>
          <p:nvPr/>
        </p:nvSpPr>
        <p:spPr>
          <a:xfrm>
            <a:off x="4701386" y="1943018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0" name="Google Shape;174;p36">
            <a:extLst>
              <a:ext uri="{FF2B5EF4-FFF2-40B4-BE49-F238E27FC236}">
                <a16:creationId xmlns:a16="http://schemas.microsoft.com/office/drawing/2014/main" id="{A24976DA-5C89-45B1-E35B-3A91A16A0E1C}"/>
              </a:ext>
            </a:extLst>
          </p:cNvPr>
          <p:cNvSpPr txBox="1"/>
          <p:nvPr/>
        </p:nvSpPr>
        <p:spPr>
          <a:xfrm>
            <a:off x="4458825" y="1303303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1" name="Google Shape;175;p36">
            <a:extLst>
              <a:ext uri="{FF2B5EF4-FFF2-40B4-BE49-F238E27FC236}">
                <a16:creationId xmlns:a16="http://schemas.microsoft.com/office/drawing/2014/main" id="{86240555-167D-9114-DFEC-692306DF092E}"/>
              </a:ext>
            </a:extLst>
          </p:cNvPr>
          <p:cNvCxnSpPr>
            <a:stCxn id="194" idx="3"/>
            <a:endCxn id="199" idx="1"/>
          </p:cNvCxnSpPr>
          <p:nvPr/>
        </p:nvCxnSpPr>
        <p:spPr>
          <a:xfrm rot="10800000" flipH="1">
            <a:off x="2080911" y="2019431"/>
            <a:ext cx="26205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176;p36">
            <a:extLst>
              <a:ext uri="{FF2B5EF4-FFF2-40B4-BE49-F238E27FC236}">
                <a16:creationId xmlns:a16="http://schemas.microsoft.com/office/drawing/2014/main" id="{8F03B058-E443-B425-F5FB-5B72DC90853C}"/>
              </a:ext>
            </a:extLst>
          </p:cNvPr>
          <p:cNvSpPr txBox="1"/>
          <p:nvPr/>
        </p:nvSpPr>
        <p:spPr>
          <a:xfrm>
            <a:off x="5066913" y="176742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177;p36">
            <a:extLst>
              <a:ext uri="{FF2B5EF4-FFF2-40B4-BE49-F238E27FC236}">
                <a16:creationId xmlns:a16="http://schemas.microsoft.com/office/drawing/2014/main" id="{29287D41-1148-E904-7891-C303715E1802}"/>
              </a:ext>
            </a:extLst>
          </p:cNvPr>
          <p:cNvCxnSpPr>
            <a:stCxn id="199" idx="3"/>
            <a:endCxn id="227" idx="1"/>
          </p:cNvCxnSpPr>
          <p:nvPr/>
        </p:nvCxnSpPr>
        <p:spPr>
          <a:xfrm>
            <a:off x="4856486" y="2019368"/>
            <a:ext cx="26058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179;p36">
            <a:extLst>
              <a:ext uri="{FF2B5EF4-FFF2-40B4-BE49-F238E27FC236}">
                <a16:creationId xmlns:a16="http://schemas.microsoft.com/office/drawing/2014/main" id="{DC933BC9-0275-A425-6105-29A40BE3CE35}"/>
              </a:ext>
            </a:extLst>
          </p:cNvPr>
          <p:cNvCxnSpPr>
            <a:stCxn id="199" idx="2"/>
            <a:endCxn id="228" idx="1"/>
          </p:cNvCxnSpPr>
          <p:nvPr/>
        </p:nvCxnSpPr>
        <p:spPr>
          <a:xfrm rot="-5400000" flipH="1">
            <a:off x="5926886" y="947768"/>
            <a:ext cx="387600" cy="2683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5" name="Google Shape;181;p36">
            <a:extLst>
              <a:ext uri="{FF2B5EF4-FFF2-40B4-BE49-F238E27FC236}">
                <a16:creationId xmlns:a16="http://schemas.microsoft.com/office/drawing/2014/main" id="{BC7E616A-596D-C623-21F4-265FD3FDD59C}"/>
              </a:ext>
            </a:extLst>
          </p:cNvPr>
          <p:cNvSpPr txBox="1"/>
          <p:nvPr/>
        </p:nvSpPr>
        <p:spPr>
          <a:xfrm>
            <a:off x="5066913" y="227842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182;p36">
            <a:extLst>
              <a:ext uri="{FF2B5EF4-FFF2-40B4-BE49-F238E27FC236}">
                <a16:creationId xmlns:a16="http://schemas.microsoft.com/office/drawing/2014/main" id="{4D4A9425-6E28-2969-4CDD-CFB0D8CF44B2}"/>
              </a:ext>
            </a:extLst>
          </p:cNvPr>
          <p:cNvSpPr/>
          <p:nvPr/>
        </p:nvSpPr>
        <p:spPr>
          <a:xfrm>
            <a:off x="2948786" y="287726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7" name="Google Shape;183;p36">
            <a:extLst>
              <a:ext uri="{FF2B5EF4-FFF2-40B4-BE49-F238E27FC236}">
                <a16:creationId xmlns:a16="http://schemas.microsoft.com/office/drawing/2014/main" id="{8706D836-470C-B3E0-95F5-DED9644B8662}"/>
              </a:ext>
            </a:extLst>
          </p:cNvPr>
          <p:cNvSpPr txBox="1"/>
          <p:nvPr/>
        </p:nvSpPr>
        <p:spPr>
          <a:xfrm>
            <a:off x="2706225" y="2339138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184;p36">
            <a:extLst>
              <a:ext uri="{FF2B5EF4-FFF2-40B4-BE49-F238E27FC236}">
                <a16:creationId xmlns:a16="http://schemas.microsoft.com/office/drawing/2014/main" id="{3EEB6DF6-AD13-3F9D-6424-E32D57E5DC35}"/>
              </a:ext>
            </a:extLst>
          </p:cNvPr>
          <p:cNvSpPr txBox="1"/>
          <p:nvPr/>
        </p:nvSpPr>
        <p:spPr>
          <a:xfrm>
            <a:off x="4228713" y="2701679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9" name="Google Shape;185;p36">
            <a:extLst>
              <a:ext uri="{FF2B5EF4-FFF2-40B4-BE49-F238E27FC236}">
                <a16:creationId xmlns:a16="http://schemas.microsoft.com/office/drawing/2014/main" id="{229589C1-6F47-5902-F012-6F34BF018763}"/>
              </a:ext>
            </a:extLst>
          </p:cNvPr>
          <p:cNvCxnSpPr>
            <a:cxnSpLocks/>
            <a:stCxn id="206" idx="3"/>
            <a:endCxn id="229" idx="1"/>
          </p:cNvCxnSpPr>
          <p:nvPr/>
        </p:nvCxnSpPr>
        <p:spPr>
          <a:xfrm>
            <a:off x="3103886" y="2953619"/>
            <a:ext cx="4358445" cy="95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187;p36">
            <a:extLst>
              <a:ext uri="{FF2B5EF4-FFF2-40B4-BE49-F238E27FC236}">
                <a16:creationId xmlns:a16="http://schemas.microsoft.com/office/drawing/2014/main" id="{015394F5-FDB9-0EDF-E660-42A199FFAA2C}"/>
              </a:ext>
            </a:extLst>
          </p:cNvPr>
          <p:cNvCxnSpPr>
            <a:stCxn id="206" idx="2"/>
            <a:endCxn id="213" idx="1"/>
          </p:cNvCxnSpPr>
          <p:nvPr/>
        </p:nvCxnSpPr>
        <p:spPr>
          <a:xfrm rot="-5400000" flipH="1">
            <a:off x="3078386" y="2977919"/>
            <a:ext cx="565500" cy="669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189;p36">
            <a:extLst>
              <a:ext uri="{FF2B5EF4-FFF2-40B4-BE49-F238E27FC236}">
                <a16:creationId xmlns:a16="http://schemas.microsoft.com/office/drawing/2014/main" id="{17ECB68F-84E2-CDAB-7B8E-7B983E9F68AE}"/>
              </a:ext>
            </a:extLst>
          </p:cNvPr>
          <p:cNvSpPr txBox="1"/>
          <p:nvPr/>
        </p:nvSpPr>
        <p:spPr>
          <a:xfrm>
            <a:off x="3103863" y="336447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2" name="Google Shape;190;p36">
            <a:extLst>
              <a:ext uri="{FF2B5EF4-FFF2-40B4-BE49-F238E27FC236}">
                <a16:creationId xmlns:a16="http://schemas.microsoft.com/office/drawing/2014/main" id="{9F9BDC5D-08F1-3F9E-026A-AFC2CE9E9B07}"/>
              </a:ext>
            </a:extLst>
          </p:cNvPr>
          <p:cNvCxnSpPr>
            <a:stCxn id="194" idx="2"/>
            <a:endCxn id="206" idx="1"/>
          </p:cNvCxnSpPr>
          <p:nvPr/>
        </p:nvCxnSpPr>
        <p:spPr>
          <a:xfrm rot="-5400000" flipH="1">
            <a:off x="2050161" y="2054981"/>
            <a:ext cx="851700" cy="945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3" name="Google Shape;188;p36">
            <a:extLst>
              <a:ext uri="{FF2B5EF4-FFF2-40B4-BE49-F238E27FC236}">
                <a16:creationId xmlns:a16="http://schemas.microsoft.com/office/drawing/2014/main" id="{9B606D66-5E52-DF01-9FC1-876942A143B5}"/>
              </a:ext>
            </a:extLst>
          </p:cNvPr>
          <p:cNvSpPr/>
          <p:nvPr/>
        </p:nvSpPr>
        <p:spPr>
          <a:xfrm>
            <a:off x="3696011" y="351896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4" name="Google Shape;191;p36">
            <a:extLst>
              <a:ext uri="{FF2B5EF4-FFF2-40B4-BE49-F238E27FC236}">
                <a16:creationId xmlns:a16="http://schemas.microsoft.com/office/drawing/2014/main" id="{0162F24C-B4A1-E30B-88A1-1A767A44043B}"/>
              </a:ext>
            </a:extLst>
          </p:cNvPr>
          <p:cNvSpPr txBox="1"/>
          <p:nvPr/>
        </p:nvSpPr>
        <p:spPr>
          <a:xfrm>
            <a:off x="3363975" y="2980838"/>
            <a:ext cx="8193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WiFi está adequado?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192;p36">
            <a:extLst>
              <a:ext uri="{FF2B5EF4-FFF2-40B4-BE49-F238E27FC236}">
                <a16:creationId xmlns:a16="http://schemas.microsoft.com/office/drawing/2014/main" id="{F5603233-E5EE-13BF-E2A4-D6B23B5CD1A5}"/>
              </a:ext>
            </a:extLst>
          </p:cNvPr>
          <p:cNvSpPr txBox="1"/>
          <p:nvPr/>
        </p:nvSpPr>
        <p:spPr>
          <a:xfrm>
            <a:off x="4291732" y="3197153"/>
            <a:ext cx="9744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193;p36">
            <a:extLst>
              <a:ext uri="{FF2B5EF4-FFF2-40B4-BE49-F238E27FC236}">
                <a16:creationId xmlns:a16="http://schemas.microsoft.com/office/drawing/2014/main" id="{CBAB7C31-8603-1F33-3A95-57DB692ABF60}"/>
              </a:ext>
            </a:extLst>
          </p:cNvPr>
          <p:cNvSpPr txBox="1"/>
          <p:nvPr/>
        </p:nvSpPr>
        <p:spPr>
          <a:xfrm>
            <a:off x="3902332" y="3927553"/>
            <a:ext cx="11436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194;p36">
            <a:extLst>
              <a:ext uri="{FF2B5EF4-FFF2-40B4-BE49-F238E27FC236}">
                <a16:creationId xmlns:a16="http://schemas.microsoft.com/office/drawing/2014/main" id="{69F707AF-A8BA-4184-DD32-94E08845CA9F}"/>
              </a:ext>
            </a:extLst>
          </p:cNvPr>
          <p:cNvSpPr/>
          <p:nvPr/>
        </p:nvSpPr>
        <p:spPr>
          <a:xfrm>
            <a:off x="5200961" y="4158503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20" name="Google Shape;196;p36">
            <a:extLst>
              <a:ext uri="{FF2B5EF4-FFF2-40B4-BE49-F238E27FC236}">
                <a16:creationId xmlns:a16="http://schemas.microsoft.com/office/drawing/2014/main" id="{BFF01900-9F5B-2876-327C-D3482F77C423}"/>
              </a:ext>
            </a:extLst>
          </p:cNvPr>
          <p:cNvSpPr txBox="1"/>
          <p:nvPr/>
        </p:nvSpPr>
        <p:spPr>
          <a:xfrm>
            <a:off x="5715175" y="3920328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Inexistente OU só fóssil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197;p36">
            <a:extLst>
              <a:ext uri="{FF2B5EF4-FFF2-40B4-BE49-F238E27FC236}">
                <a16:creationId xmlns:a16="http://schemas.microsoft.com/office/drawing/2014/main" id="{247E927D-3D49-8507-42C8-21657EEA180A}"/>
              </a:ext>
            </a:extLst>
          </p:cNvPr>
          <p:cNvSpPr txBox="1"/>
          <p:nvPr/>
        </p:nvSpPr>
        <p:spPr>
          <a:xfrm>
            <a:off x="5722050" y="4446178"/>
            <a:ext cx="10758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Energia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2" name="Google Shape;198;p36">
            <a:extLst>
              <a:ext uri="{FF2B5EF4-FFF2-40B4-BE49-F238E27FC236}">
                <a16:creationId xmlns:a16="http://schemas.microsoft.com/office/drawing/2014/main" id="{A27E6E51-8494-974A-63E3-03814332E282}"/>
              </a:ext>
            </a:extLst>
          </p:cNvPr>
          <p:cNvCxnSpPr>
            <a:cxnSpLocks/>
            <a:stCxn id="213" idx="3"/>
            <a:endCxn id="232" idx="1"/>
          </p:cNvCxnSpPr>
          <p:nvPr/>
        </p:nvCxnSpPr>
        <p:spPr>
          <a:xfrm flipV="1">
            <a:off x="3851111" y="3584227"/>
            <a:ext cx="3611220" cy="110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00;p36">
            <a:extLst>
              <a:ext uri="{FF2B5EF4-FFF2-40B4-BE49-F238E27FC236}">
                <a16:creationId xmlns:a16="http://schemas.microsoft.com/office/drawing/2014/main" id="{963158AB-97BF-F00A-5140-D6454772B4B6}"/>
              </a:ext>
            </a:extLst>
          </p:cNvPr>
          <p:cNvCxnSpPr>
            <a:stCxn id="213" idx="2"/>
            <a:endCxn id="217" idx="1"/>
          </p:cNvCxnSpPr>
          <p:nvPr/>
        </p:nvCxnSpPr>
        <p:spPr>
          <a:xfrm rot="-5400000" flipH="1">
            <a:off x="4205711" y="3239519"/>
            <a:ext cx="563100" cy="1427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4" name="Google Shape;201;p36">
            <a:extLst>
              <a:ext uri="{FF2B5EF4-FFF2-40B4-BE49-F238E27FC236}">
                <a16:creationId xmlns:a16="http://schemas.microsoft.com/office/drawing/2014/main" id="{943A1221-F9B9-90EB-6368-18514B6AB1CD}"/>
              </a:ext>
            </a:extLst>
          </p:cNvPr>
          <p:cNvCxnSpPr>
            <a:cxnSpLocks/>
            <a:stCxn id="217" idx="2"/>
            <a:endCxn id="230" idx="1"/>
          </p:cNvCxnSpPr>
          <p:nvPr/>
        </p:nvCxnSpPr>
        <p:spPr>
          <a:xfrm rot="16200000" flipH="1">
            <a:off x="6182609" y="3407105"/>
            <a:ext cx="375626" cy="218382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5" name="Google Shape;203;p36">
            <a:extLst>
              <a:ext uri="{FF2B5EF4-FFF2-40B4-BE49-F238E27FC236}">
                <a16:creationId xmlns:a16="http://schemas.microsoft.com/office/drawing/2014/main" id="{A8ED5090-BDE4-6722-889E-9E6C652B958E}"/>
              </a:ext>
            </a:extLst>
          </p:cNvPr>
          <p:cNvCxnSpPr>
            <a:cxnSpLocks/>
            <a:stCxn id="217" idx="3"/>
            <a:endCxn id="231" idx="1"/>
          </p:cNvCxnSpPr>
          <p:nvPr/>
        </p:nvCxnSpPr>
        <p:spPr>
          <a:xfrm flipV="1">
            <a:off x="5356061" y="4234852"/>
            <a:ext cx="210627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162;p36">
            <a:extLst>
              <a:ext uri="{FF2B5EF4-FFF2-40B4-BE49-F238E27FC236}">
                <a16:creationId xmlns:a16="http://schemas.microsoft.com/office/drawing/2014/main" id="{64C6EDFE-49EE-D142-10C3-145213FF750D}"/>
              </a:ext>
            </a:extLst>
          </p:cNvPr>
          <p:cNvSpPr/>
          <p:nvPr/>
        </p:nvSpPr>
        <p:spPr>
          <a:xfrm>
            <a:off x="7462331" y="96390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178;p36">
            <a:extLst>
              <a:ext uri="{FF2B5EF4-FFF2-40B4-BE49-F238E27FC236}">
                <a16:creationId xmlns:a16="http://schemas.microsoft.com/office/drawing/2014/main" id="{05D5EC1D-60C2-E576-D464-BD52AA5A9AB9}"/>
              </a:ext>
            </a:extLst>
          </p:cNvPr>
          <p:cNvSpPr/>
          <p:nvPr/>
        </p:nvSpPr>
        <p:spPr>
          <a:xfrm>
            <a:off x="7462331" y="1898144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F00"/>
          </a:solidFill>
          <a:ln>
            <a:solidFill>
              <a:srgbClr val="FFC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180;p36">
            <a:extLst>
              <a:ext uri="{FF2B5EF4-FFF2-40B4-BE49-F238E27FC236}">
                <a16:creationId xmlns:a16="http://schemas.microsoft.com/office/drawing/2014/main" id="{E6649853-744D-F19C-3C80-7517D91CDB33}"/>
              </a:ext>
            </a:extLst>
          </p:cNvPr>
          <p:cNvSpPr/>
          <p:nvPr/>
        </p:nvSpPr>
        <p:spPr>
          <a:xfrm>
            <a:off x="7462331" y="235635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solidFill>
              <a:srgbClr val="FB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186;p36">
            <a:extLst>
              <a:ext uri="{FF2B5EF4-FFF2-40B4-BE49-F238E27FC236}">
                <a16:creationId xmlns:a16="http://schemas.microsoft.com/office/drawing/2014/main" id="{5BEEF19E-C7EE-8E4B-465B-4E1FFFC52F5B}"/>
              </a:ext>
            </a:extLst>
          </p:cNvPr>
          <p:cNvSpPr/>
          <p:nvPr/>
        </p:nvSpPr>
        <p:spPr>
          <a:xfrm>
            <a:off x="7462331" y="2836136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solidFill>
              <a:srgbClr val="DD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02;p36">
            <a:extLst>
              <a:ext uri="{FF2B5EF4-FFF2-40B4-BE49-F238E27FC236}">
                <a16:creationId xmlns:a16="http://schemas.microsoft.com/office/drawing/2014/main" id="{83586061-5C31-18A9-389D-00F93D8D752B}"/>
              </a:ext>
            </a:extLst>
          </p:cNvPr>
          <p:cNvSpPr/>
          <p:nvPr/>
        </p:nvSpPr>
        <p:spPr>
          <a:xfrm>
            <a:off x="7462331" y="4559779"/>
            <a:ext cx="1240200" cy="254099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solidFill>
              <a:srgbClr val="00B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 </a:t>
            </a:r>
            <a:endParaRPr lang="pt-BR" sz="700" b="1">
              <a:latin typeface="Raleway"/>
              <a:ea typeface="Raleway"/>
              <a:cs typeface="Raleway"/>
            </a:endParaRPr>
          </a:p>
        </p:txBody>
      </p:sp>
      <p:sp>
        <p:nvSpPr>
          <p:cNvPr id="231" name="Google Shape;204;p36">
            <a:extLst>
              <a:ext uri="{FF2B5EF4-FFF2-40B4-BE49-F238E27FC236}">
                <a16:creationId xmlns:a16="http://schemas.microsoft.com/office/drawing/2014/main" id="{599C8801-C1E1-740E-513D-BC2AC11FA2F0}"/>
              </a:ext>
            </a:extLst>
          </p:cNvPr>
          <p:cNvSpPr/>
          <p:nvPr/>
        </p:nvSpPr>
        <p:spPr>
          <a:xfrm>
            <a:off x="7462331" y="410780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199;p36">
            <a:extLst>
              <a:ext uri="{FF2B5EF4-FFF2-40B4-BE49-F238E27FC236}">
                <a16:creationId xmlns:a16="http://schemas.microsoft.com/office/drawing/2014/main" id="{9A86D394-A9D7-E01D-6677-A0C4A309641D}"/>
              </a:ext>
            </a:extLst>
          </p:cNvPr>
          <p:cNvSpPr/>
          <p:nvPr/>
        </p:nvSpPr>
        <p:spPr>
          <a:xfrm>
            <a:off x="7462331" y="3454601"/>
            <a:ext cx="1240200" cy="259251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C69B505A-89A2-BF4C-30A4-267293A201B1}"/>
              </a:ext>
            </a:extLst>
          </p:cNvPr>
          <p:cNvSpPr txBox="1"/>
          <p:nvPr/>
        </p:nvSpPr>
        <p:spPr>
          <a:xfrm>
            <a:off x="6122811" y="255526"/>
            <a:ext cx="1050153" cy="4616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Raleway Black"/>
              </a:rPr>
              <a:t>Antigo</a:t>
            </a:r>
          </a:p>
        </p:txBody>
      </p:sp>
      <p:sp>
        <p:nvSpPr>
          <p:cNvPr id="4" name="Google Shape;164;p36">
            <a:extLst>
              <a:ext uri="{FF2B5EF4-FFF2-40B4-BE49-F238E27FC236}">
                <a16:creationId xmlns:a16="http://schemas.microsoft.com/office/drawing/2014/main" id="{9270F1EC-D130-6802-A6F2-DEF7AAA76724}"/>
              </a:ext>
            </a:extLst>
          </p:cNvPr>
          <p:cNvSpPr txBox="1"/>
          <p:nvPr/>
        </p:nvSpPr>
        <p:spPr>
          <a:xfrm>
            <a:off x="1321547" y="852438"/>
            <a:ext cx="677495" cy="20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(6.737)</a:t>
            </a:r>
            <a:endParaRPr sz="7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164;p36">
            <a:extLst>
              <a:ext uri="{FF2B5EF4-FFF2-40B4-BE49-F238E27FC236}">
                <a16:creationId xmlns:a16="http://schemas.microsoft.com/office/drawing/2014/main" id="{F853E57D-4180-8E0E-3F0B-29105C021FC6}"/>
              </a:ext>
            </a:extLst>
          </p:cNvPr>
          <p:cNvSpPr txBox="1"/>
          <p:nvPr/>
        </p:nvSpPr>
        <p:spPr>
          <a:xfrm>
            <a:off x="7833591" y="1316217"/>
            <a:ext cx="677495" cy="20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(6.737)</a:t>
            </a:r>
            <a:endParaRPr sz="7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6F4BA8-8CE4-B849-E650-24C22CE8F920}"/>
              </a:ext>
            </a:extLst>
          </p:cNvPr>
          <p:cNvSpPr/>
          <p:nvPr/>
        </p:nvSpPr>
        <p:spPr>
          <a:xfrm>
            <a:off x="0" y="724087"/>
            <a:ext cx="8868500" cy="299906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E6D987-B171-6D8B-2E62-9353FFCCABE1}"/>
              </a:ext>
            </a:extLst>
          </p:cNvPr>
          <p:cNvSpPr/>
          <p:nvPr/>
        </p:nvSpPr>
        <p:spPr>
          <a:xfrm>
            <a:off x="3409105" y="3616310"/>
            <a:ext cx="1286995" cy="109082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 descr="Seta de linha: curva no sentido horário estrutura de tópicos">
            <a:extLst>
              <a:ext uri="{FF2B5EF4-FFF2-40B4-BE49-F238E27FC236}">
                <a16:creationId xmlns:a16="http://schemas.microsoft.com/office/drawing/2014/main" id="{36BDC7DC-98F3-47AD-3EB6-91E73D918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09152">
            <a:off x="1936044" y="552977"/>
            <a:ext cx="1942885" cy="4528244"/>
          </a:xfrm>
          <a:prstGeom prst="rect">
            <a:avLst/>
          </a:prstGeom>
        </p:spPr>
      </p:pic>
      <p:sp>
        <p:nvSpPr>
          <p:cNvPr id="8" name="Google Shape;164;p36">
            <a:extLst>
              <a:ext uri="{FF2B5EF4-FFF2-40B4-BE49-F238E27FC236}">
                <a16:creationId xmlns:a16="http://schemas.microsoft.com/office/drawing/2014/main" id="{F153695C-0AF5-B067-61C6-F99444642CA3}"/>
              </a:ext>
            </a:extLst>
          </p:cNvPr>
          <p:cNvSpPr txBox="1"/>
          <p:nvPr/>
        </p:nvSpPr>
        <p:spPr>
          <a:xfrm>
            <a:off x="4426260" y="893351"/>
            <a:ext cx="4358446" cy="784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Problema 1: </a:t>
            </a: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Contraintuitivo verificar a adequação da energia na última etapa da árvore de decisão.</a:t>
            </a: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Implicação: </a:t>
            </a: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dificuldade na compreensão da lógica de classificação, dificultando o entendimento do público geral.</a:t>
            </a:r>
          </a:p>
        </p:txBody>
      </p:sp>
      <p:sp>
        <p:nvSpPr>
          <p:cNvPr id="10" name="Google Shape;164;p36">
            <a:extLst>
              <a:ext uri="{FF2B5EF4-FFF2-40B4-BE49-F238E27FC236}">
                <a16:creationId xmlns:a16="http://schemas.microsoft.com/office/drawing/2014/main" id="{3A6DDE38-E015-6875-8D5E-5ABD29166094}"/>
              </a:ext>
            </a:extLst>
          </p:cNvPr>
          <p:cNvSpPr txBox="1"/>
          <p:nvPr/>
        </p:nvSpPr>
        <p:spPr>
          <a:xfrm>
            <a:off x="4424296" y="1744944"/>
            <a:ext cx="4358445" cy="1477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Problema 2: </a:t>
            </a: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Considerar escolas com energia por gerador fóssil como conectadas.</a:t>
            </a: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Implicações:</a:t>
            </a: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- Técnica: </a:t>
            </a: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intermitência e capacidade limitada;</a:t>
            </a:r>
            <a:endParaRPr lang="pt-BR" sz="900" b="1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- Desigualdade: </a:t>
            </a: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 superestimar infraestrutura energética pode mascarar desigualdades regionais;</a:t>
            </a:r>
            <a:endParaRPr lang="pt-BR" sz="900" b="1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- Sustentabilidade:</a:t>
            </a: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 desestímulo à transição energética, intensificando a crise climática no longo prazo;</a:t>
            </a:r>
          </a:p>
        </p:txBody>
      </p:sp>
      <p:sp>
        <p:nvSpPr>
          <p:cNvPr id="12" name="Google Shape;164;p36">
            <a:extLst>
              <a:ext uri="{FF2B5EF4-FFF2-40B4-BE49-F238E27FC236}">
                <a16:creationId xmlns:a16="http://schemas.microsoft.com/office/drawing/2014/main" id="{6A18836C-EFE4-3899-C1DE-5604B22078CD}"/>
              </a:ext>
            </a:extLst>
          </p:cNvPr>
          <p:cNvSpPr txBox="1"/>
          <p:nvPr/>
        </p:nvSpPr>
        <p:spPr>
          <a:xfrm>
            <a:off x="122523" y="3384209"/>
            <a:ext cx="2837299" cy="1615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Indicador Escolas Conectadas com e sem energia adequada*</a:t>
            </a: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34A9D58-CF79-1938-8143-BB08243F8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16" y="3862522"/>
            <a:ext cx="2587732" cy="948998"/>
          </a:xfrm>
          <a:prstGeom prst="rect">
            <a:avLst/>
          </a:prstGeom>
        </p:spPr>
      </p:pic>
      <p:sp>
        <p:nvSpPr>
          <p:cNvPr id="219" name="Google Shape;195;p36">
            <a:extLst>
              <a:ext uri="{FF2B5EF4-FFF2-40B4-BE49-F238E27FC236}">
                <a16:creationId xmlns:a16="http://schemas.microsoft.com/office/drawing/2014/main" id="{59401E83-859A-0DA7-D293-8642299F7BF8}"/>
              </a:ext>
            </a:extLst>
          </p:cNvPr>
          <p:cNvSpPr txBox="1"/>
          <p:nvPr/>
        </p:nvSpPr>
        <p:spPr>
          <a:xfrm>
            <a:off x="4838408" y="3642455"/>
            <a:ext cx="909289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energia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361;p28">
            <a:extLst>
              <a:ext uri="{FF2B5EF4-FFF2-40B4-BE49-F238E27FC236}">
                <a16:creationId xmlns:a16="http://schemas.microsoft.com/office/drawing/2014/main" id="{90E02D8D-6E30-89EF-4ADE-DC49A4B64EDD}"/>
              </a:ext>
            </a:extLst>
          </p:cNvPr>
          <p:cNvSpPr txBox="1"/>
          <p:nvPr/>
        </p:nvSpPr>
        <p:spPr>
          <a:xfrm>
            <a:off x="0" y="4937737"/>
            <a:ext cx="68529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*Dados de dez/24.</a:t>
            </a:r>
          </a:p>
        </p:txBody>
      </p:sp>
    </p:spTree>
    <p:extLst>
      <p:ext uri="{BB962C8B-B14F-4D97-AF65-F5344CB8AC3E}">
        <p14:creationId xmlns:p14="http://schemas.microsoft.com/office/powerpoint/2010/main" val="8135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;p36">
            <a:extLst>
              <a:ext uri="{FF2B5EF4-FFF2-40B4-BE49-F238E27FC236}">
                <a16:creationId xmlns:a16="http://schemas.microsoft.com/office/drawing/2014/main" id="{1F7D9B50-F96F-5794-268E-FB69874F47A0}"/>
              </a:ext>
            </a:extLst>
          </p:cNvPr>
          <p:cNvSpPr txBox="1"/>
          <p:nvPr/>
        </p:nvSpPr>
        <p:spPr>
          <a:xfrm>
            <a:off x="1123208" y="852304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Inexistente OU só fóssil</a:t>
            </a: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- Árvore de decisão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160;p36">
            <a:extLst>
              <a:ext uri="{FF2B5EF4-FFF2-40B4-BE49-F238E27FC236}">
                <a16:creationId xmlns:a16="http://schemas.microsoft.com/office/drawing/2014/main" id="{C70F82D0-674A-CFDE-4A3F-A95B0A4CB64B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2109822" y="1124535"/>
            <a:ext cx="5323141" cy="57733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1" name="Google Shape;163;p36">
            <a:extLst>
              <a:ext uri="{FF2B5EF4-FFF2-40B4-BE49-F238E27FC236}">
                <a16:creationId xmlns:a16="http://schemas.microsoft.com/office/drawing/2014/main" id="{6F0D015B-E620-3E48-4FBA-3E5F43EC7A28}"/>
              </a:ext>
            </a:extLst>
          </p:cNvPr>
          <p:cNvSpPr txBox="1"/>
          <p:nvPr/>
        </p:nvSpPr>
        <p:spPr>
          <a:xfrm>
            <a:off x="1579872" y="1182390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164;p36">
            <a:extLst>
              <a:ext uri="{FF2B5EF4-FFF2-40B4-BE49-F238E27FC236}">
                <a16:creationId xmlns:a16="http://schemas.microsoft.com/office/drawing/2014/main" id="{F8CE0BE8-54C4-EA55-02B8-BC546E5F6024}"/>
              </a:ext>
            </a:extLst>
          </p:cNvPr>
          <p:cNvSpPr txBox="1"/>
          <p:nvPr/>
        </p:nvSpPr>
        <p:spPr>
          <a:xfrm>
            <a:off x="2198106" y="1476938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66;p36">
            <a:extLst>
              <a:ext uri="{FF2B5EF4-FFF2-40B4-BE49-F238E27FC236}">
                <a16:creationId xmlns:a16="http://schemas.microsoft.com/office/drawing/2014/main" id="{A39F9543-0CBD-F24A-4E99-D776664AB8CF}"/>
              </a:ext>
            </a:extLst>
          </p:cNvPr>
          <p:cNvSpPr txBox="1"/>
          <p:nvPr/>
        </p:nvSpPr>
        <p:spPr>
          <a:xfrm>
            <a:off x="2211961" y="235321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3" name="Google Shape;167;p36">
            <a:extLst>
              <a:ext uri="{FF2B5EF4-FFF2-40B4-BE49-F238E27FC236}">
                <a16:creationId xmlns:a16="http://schemas.microsoft.com/office/drawing/2014/main" id="{8EC9E5D2-3D22-9E61-EAAC-F33F14E7A4AB}"/>
              </a:ext>
            </a:extLst>
          </p:cNvPr>
          <p:cNvCxnSpPr>
            <a:cxnSpLocks/>
            <a:stCxn id="62" idx="2"/>
            <a:endCxn id="194" idx="1"/>
          </p:cNvCxnSpPr>
          <p:nvPr/>
        </p:nvCxnSpPr>
        <p:spPr>
          <a:xfrm rot="16200000" flipH="1">
            <a:off x="2083135" y="1727353"/>
            <a:ext cx="774875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4" name="Google Shape;168;p36">
            <a:extLst>
              <a:ext uri="{FF2B5EF4-FFF2-40B4-BE49-F238E27FC236}">
                <a16:creationId xmlns:a16="http://schemas.microsoft.com/office/drawing/2014/main" id="{ED2AF24E-2C53-766C-FF0E-CA30AB6B7B59}"/>
              </a:ext>
            </a:extLst>
          </p:cNvPr>
          <p:cNvSpPr/>
          <p:nvPr/>
        </p:nvSpPr>
        <p:spPr>
          <a:xfrm>
            <a:off x="2908872" y="2476741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95" name="Google Shape;169;p36">
            <a:extLst>
              <a:ext uri="{FF2B5EF4-FFF2-40B4-BE49-F238E27FC236}">
                <a16:creationId xmlns:a16="http://schemas.microsoft.com/office/drawing/2014/main" id="{7776834B-A4C7-563D-79D7-DABAF163783C}"/>
              </a:ext>
            </a:extLst>
          </p:cNvPr>
          <p:cNvSpPr txBox="1"/>
          <p:nvPr/>
        </p:nvSpPr>
        <p:spPr>
          <a:xfrm>
            <a:off x="2534011" y="1830963"/>
            <a:ext cx="904800" cy="5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velocidade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70;p36">
            <a:extLst>
              <a:ext uri="{FF2B5EF4-FFF2-40B4-BE49-F238E27FC236}">
                <a16:creationId xmlns:a16="http://schemas.microsoft.com/office/drawing/2014/main" id="{A70E41E1-ED3D-9BC7-C9B1-B93F07649E7D}"/>
              </a:ext>
            </a:extLst>
          </p:cNvPr>
          <p:cNvSpPr txBox="1"/>
          <p:nvPr/>
        </p:nvSpPr>
        <p:spPr>
          <a:xfrm>
            <a:off x="3579198" y="2123951"/>
            <a:ext cx="1894822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71;p36">
            <a:extLst>
              <a:ext uri="{FF2B5EF4-FFF2-40B4-BE49-F238E27FC236}">
                <a16:creationId xmlns:a16="http://schemas.microsoft.com/office/drawing/2014/main" id="{57AA4535-5BA3-3780-4690-63735DFA571E}"/>
              </a:ext>
            </a:extLst>
          </p:cNvPr>
          <p:cNvSpPr txBox="1"/>
          <p:nvPr/>
        </p:nvSpPr>
        <p:spPr>
          <a:xfrm>
            <a:off x="3579198" y="2295076"/>
            <a:ext cx="17424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72;p36">
            <a:extLst>
              <a:ext uri="{FF2B5EF4-FFF2-40B4-BE49-F238E27FC236}">
                <a16:creationId xmlns:a16="http://schemas.microsoft.com/office/drawing/2014/main" id="{7729850C-F78A-5582-39A3-CA5EC1F24335}"/>
              </a:ext>
            </a:extLst>
          </p:cNvPr>
          <p:cNvSpPr txBox="1"/>
          <p:nvPr/>
        </p:nvSpPr>
        <p:spPr>
          <a:xfrm>
            <a:off x="3051786" y="3084013"/>
            <a:ext cx="7611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73;p36">
            <a:extLst>
              <a:ext uri="{FF2B5EF4-FFF2-40B4-BE49-F238E27FC236}">
                <a16:creationId xmlns:a16="http://schemas.microsoft.com/office/drawing/2014/main" id="{06084601-DFF4-8BDF-728A-595FDD3C2A90}"/>
              </a:ext>
            </a:extLst>
          </p:cNvPr>
          <p:cNvSpPr/>
          <p:nvPr/>
        </p:nvSpPr>
        <p:spPr>
          <a:xfrm>
            <a:off x="5684447" y="2470678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0" name="Google Shape;174;p36">
            <a:extLst>
              <a:ext uri="{FF2B5EF4-FFF2-40B4-BE49-F238E27FC236}">
                <a16:creationId xmlns:a16="http://schemas.microsoft.com/office/drawing/2014/main" id="{6C4CE678-348D-530C-94B3-973F0C2B6B97}"/>
              </a:ext>
            </a:extLst>
          </p:cNvPr>
          <p:cNvSpPr txBox="1"/>
          <p:nvPr/>
        </p:nvSpPr>
        <p:spPr>
          <a:xfrm>
            <a:off x="5441886" y="1830963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1" name="Google Shape;175;p36">
            <a:extLst>
              <a:ext uri="{FF2B5EF4-FFF2-40B4-BE49-F238E27FC236}">
                <a16:creationId xmlns:a16="http://schemas.microsoft.com/office/drawing/2014/main" id="{B63EF007-DA86-7F41-BDEB-C8260D537F33}"/>
              </a:ext>
            </a:extLst>
          </p:cNvPr>
          <p:cNvCxnSpPr>
            <a:stCxn id="194" idx="3"/>
            <a:endCxn id="199" idx="1"/>
          </p:cNvCxnSpPr>
          <p:nvPr/>
        </p:nvCxnSpPr>
        <p:spPr>
          <a:xfrm rot="10800000" flipH="1">
            <a:off x="3063972" y="2547091"/>
            <a:ext cx="26205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176;p36">
            <a:extLst>
              <a:ext uri="{FF2B5EF4-FFF2-40B4-BE49-F238E27FC236}">
                <a16:creationId xmlns:a16="http://schemas.microsoft.com/office/drawing/2014/main" id="{2C571C3F-1C8F-1DEE-5B27-72A594205AD0}"/>
              </a:ext>
            </a:extLst>
          </p:cNvPr>
          <p:cNvSpPr txBox="1"/>
          <p:nvPr/>
        </p:nvSpPr>
        <p:spPr>
          <a:xfrm>
            <a:off x="6049974" y="229508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177;p36">
            <a:extLst>
              <a:ext uri="{FF2B5EF4-FFF2-40B4-BE49-F238E27FC236}">
                <a16:creationId xmlns:a16="http://schemas.microsoft.com/office/drawing/2014/main" id="{D11EC039-4DF9-96D1-74E4-FD627C0787EC}"/>
              </a:ext>
            </a:extLst>
          </p:cNvPr>
          <p:cNvCxnSpPr>
            <a:cxnSpLocks/>
            <a:stCxn id="199" idx="3"/>
          </p:cNvCxnSpPr>
          <p:nvPr/>
        </p:nvCxnSpPr>
        <p:spPr>
          <a:xfrm>
            <a:off x="5839547" y="2547028"/>
            <a:ext cx="1593416" cy="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179;p36">
            <a:extLst>
              <a:ext uri="{FF2B5EF4-FFF2-40B4-BE49-F238E27FC236}">
                <a16:creationId xmlns:a16="http://schemas.microsoft.com/office/drawing/2014/main" id="{19B53376-087B-F119-73B0-6EE1B462D9C2}"/>
              </a:ext>
            </a:extLst>
          </p:cNvPr>
          <p:cNvCxnSpPr>
            <a:cxnSpLocks/>
            <a:stCxn id="199" idx="2"/>
          </p:cNvCxnSpPr>
          <p:nvPr/>
        </p:nvCxnSpPr>
        <p:spPr>
          <a:xfrm rot="16200000" flipH="1">
            <a:off x="6390705" y="1994670"/>
            <a:ext cx="413553" cy="1670968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5" name="Google Shape;181;p36">
            <a:extLst>
              <a:ext uri="{FF2B5EF4-FFF2-40B4-BE49-F238E27FC236}">
                <a16:creationId xmlns:a16="http://schemas.microsoft.com/office/drawing/2014/main" id="{F3E0FDB1-A4ED-65B8-607D-F46AEF27518B}"/>
              </a:ext>
            </a:extLst>
          </p:cNvPr>
          <p:cNvSpPr txBox="1"/>
          <p:nvPr/>
        </p:nvSpPr>
        <p:spPr>
          <a:xfrm>
            <a:off x="6049974" y="280608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182;p36">
            <a:extLst>
              <a:ext uri="{FF2B5EF4-FFF2-40B4-BE49-F238E27FC236}">
                <a16:creationId xmlns:a16="http://schemas.microsoft.com/office/drawing/2014/main" id="{160362EF-F793-DB5C-8849-0F99C43EA578}"/>
              </a:ext>
            </a:extLst>
          </p:cNvPr>
          <p:cNvSpPr/>
          <p:nvPr/>
        </p:nvSpPr>
        <p:spPr>
          <a:xfrm>
            <a:off x="3931847" y="340492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7" name="Google Shape;183;p36">
            <a:extLst>
              <a:ext uri="{FF2B5EF4-FFF2-40B4-BE49-F238E27FC236}">
                <a16:creationId xmlns:a16="http://schemas.microsoft.com/office/drawing/2014/main" id="{37DC5CC1-C89B-C0F9-CA14-B3B5735CE0E4}"/>
              </a:ext>
            </a:extLst>
          </p:cNvPr>
          <p:cNvSpPr txBox="1"/>
          <p:nvPr/>
        </p:nvSpPr>
        <p:spPr>
          <a:xfrm>
            <a:off x="3689286" y="2866798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184;p36">
            <a:extLst>
              <a:ext uri="{FF2B5EF4-FFF2-40B4-BE49-F238E27FC236}">
                <a16:creationId xmlns:a16="http://schemas.microsoft.com/office/drawing/2014/main" id="{2FCD72B0-BCBA-F2A0-186A-15CFDDD4D612}"/>
              </a:ext>
            </a:extLst>
          </p:cNvPr>
          <p:cNvSpPr txBox="1"/>
          <p:nvPr/>
        </p:nvSpPr>
        <p:spPr>
          <a:xfrm>
            <a:off x="4114632" y="3229339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9" name="Google Shape;185;p36">
            <a:extLst>
              <a:ext uri="{FF2B5EF4-FFF2-40B4-BE49-F238E27FC236}">
                <a16:creationId xmlns:a16="http://schemas.microsoft.com/office/drawing/2014/main" id="{10981213-3B6A-CE8D-D379-CDCB21C80E54}"/>
              </a:ext>
            </a:extLst>
          </p:cNvPr>
          <p:cNvCxnSpPr>
            <a:cxnSpLocks/>
            <a:stCxn id="206" idx="3"/>
          </p:cNvCxnSpPr>
          <p:nvPr/>
        </p:nvCxnSpPr>
        <p:spPr>
          <a:xfrm>
            <a:off x="4086947" y="3481279"/>
            <a:ext cx="334601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187;p36">
            <a:extLst>
              <a:ext uri="{FF2B5EF4-FFF2-40B4-BE49-F238E27FC236}">
                <a16:creationId xmlns:a16="http://schemas.microsoft.com/office/drawing/2014/main" id="{FE761F65-876A-42AA-C11F-A2D732DF0BE1}"/>
              </a:ext>
            </a:extLst>
          </p:cNvPr>
          <p:cNvCxnSpPr>
            <a:stCxn id="206" idx="2"/>
            <a:endCxn id="213" idx="1"/>
          </p:cNvCxnSpPr>
          <p:nvPr/>
        </p:nvCxnSpPr>
        <p:spPr>
          <a:xfrm rot="-5400000" flipH="1">
            <a:off x="4061447" y="3505579"/>
            <a:ext cx="565500" cy="669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189;p36">
            <a:extLst>
              <a:ext uri="{FF2B5EF4-FFF2-40B4-BE49-F238E27FC236}">
                <a16:creationId xmlns:a16="http://schemas.microsoft.com/office/drawing/2014/main" id="{379EEBB3-CE38-1817-C189-98E32ECFB196}"/>
              </a:ext>
            </a:extLst>
          </p:cNvPr>
          <p:cNvSpPr txBox="1"/>
          <p:nvPr/>
        </p:nvSpPr>
        <p:spPr>
          <a:xfrm>
            <a:off x="4114632" y="389213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2" name="Google Shape;190;p36">
            <a:extLst>
              <a:ext uri="{FF2B5EF4-FFF2-40B4-BE49-F238E27FC236}">
                <a16:creationId xmlns:a16="http://schemas.microsoft.com/office/drawing/2014/main" id="{EA53C488-9688-0BF0-2D38-67648F5F270F}"/>
              </a:ext>
            </a:extLst>
          </p:cNvPr>
          <p:cNvCxnSpPr>
            <a:stCxn id="194" idx="2"/>
            <a:endCxn id="206" idx="1"/>
          </p:cNvCxnSpPr>
          <p:nvPr/>
        </p:nvCxnSpPr>
        <p:spPr>
          <a:xfrm rot="-5400000" flipH="1">
            <a:off x="3033222" y="2582641"/>
            <a:ext cx="851700" cy="945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3" name="Google Shape;188;p36">
            <a:extLst>
              <a:ext uri="{FF2B5EF4-FFF2-40B4-BE49-F238E27FC236}">
                <a16:creationId xmlns:a16="http://schemas.microsoft.com/office/drawing/2014/main" id="{278C5E67-C4AC-4F92-D836-6EC3AB72FD2E}"/>
              </a:ext>
            </a:extLst>
          </p:cNvPr>
          <p:cNvSpPr/>
          <p:nvPr/>
        </p:nvSpPr>
        <p:spPr>
          <a:xfrm>
            <a:off x="4679072" y="404662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4" name="Google Shape;191;p36">
            <a:extLst>
              <a:ext uri="{FF2B5EF4-FFF2-40B4-BE49-F238E27FC236}">
                <a16:creationId xmlns:a16="http://schemas.microsoft.com/office/drawing/2014/main" id="{E09A343B-B0BE-7695-D28C-03F430C3BE1E}"/>
              </a:ext>
            </a:extLst>
          </p:cNvPr>
          <p:cNvSpPr txBox="1"/>
          <p:nvPr/>
        </p:nvSpPr>
        <p:spPr>
          <a:xfrm>
            <a:off x="4347036" y="3508498"/>
            <a:ext cx="8193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WiFi está adequado?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192;p36">
            <a:extLst>
              <a:ext uri="{FF2B5EF4-FFF2-40B4-BE49-F238E27FC236}">
                <a16:creationId xmlns:a16="http://schemas.microsoft.com/office/drawing/2014/main" id="{0E747A4A-D5A6-A869-9E93-433DE62A9CEF}"/>
              </a:ext>
            </a:extLst>
          </p:cNvPr>
          <p:cNvSpPr txBox="1"/>
          <p:nvPr/>
        </p:nvSpPr>
        <p:spPr>
          <a:xfrm>
            <a:off x="5294100" y="3724813"/>
            <a:ext cx="9744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193;p36">
            <a:extLst>
              <a:ext uri="{FF2B5EF4-FFF2-40B4-BE49-F238E27FC236}">
                <a16:creationId xmlns:a16="http://schemas.microsoft.com/office/drawing/2014/main" id="{F79681AB-D888-B2B0-414F-22034B6629EE}"/>
              </a:ext>
            </a:extLst>
          </p:cNvPr>
          <p:cNvSpPr txBox="1"/>
          <p:nvPr/>
        </p:nvSpPr>
        <p:spPr>
          <a:xfrm>
            <a:off x="5294100" y="4455213"/>
            <a:ext cx="11436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2" name="Google Shape;198;p36">
            <a:extLst>
              <a:ext uri="{FF2B5EF4-FFF2-40B4-BE49-F238E27FC236}">
                <a16:creationId xmlns:a16="http://schemas.microsoft.com/office/drawing/2014/main" id="{31C30AEC-63BA-823B-3201-4501ACF3B758}"/>
              </a:ext>
            </a:extLst>
          </p:cNvPr>
          <p:cNvCxnSpPr>
            <a:cxnSpLocks/>
            <a:stCxn id="213" idx="3"/>
          </p:cNvCxnSpPr>
          <p:nvPr/>
        </p:nvCxnSpPr>
        <p:spPr>
          <a:xfrm>
            <a:off x="4834172" y="4122979"/>
            <a:ext cx="2598791" cy="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00;p36">
            <a:extLst>
              <a:ext uri="{FF2B5EF4-FFF2-40B4-BE49-F238E27FC236}">
                <a16:creationId xmlns:a16="http://schemas.microsoft.com/office/drawing/2014/main" id="{2168C38B-57EA-93CB-2ADF-3814197E314E}"/>
              </a:ext>
            </a:extLst>
          </p:cNvPr>
          <p:cNvCxnSpPr>
            <a:cxnSpLocks/>
            <a:stCxn id="213" idx="2"/>
          </p:cNvCxnSpPr>
          <p:nvPr/>
        </p:nvCxnSpPr>
        <p:spPr>
          <a:xfrm rot="16200000" flipH="1">
            <a:off x="5851429" y="3104521"/>
            <a:ext cx="486729" cy="2676343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6" name="Google Shape;162;p36">
            <a:extLst>
              <a:ext uri="{FF2B5EF4-FFF2-40B4-BE49-F238E27FC236}">
                <a16:creationId xmlns:a16="http://schemas.microsoft.com/office/drawing/2014/main" id="{9E86468F-2FF8-932A-5974-7BAD050BB21A}"/>
              </a:ext>
            </a:extLst>
          </p:cNvPr>
          <p:cNvSpPr/>
          <p:nvPr/>
        </p:nvSpPr>
        <p:spPr>
          <a:xfrm>
            <a:off x="7434011" y="1013579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 ou sem energia adequada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178;p36">
            <a:extLst>
              <a:ext uri="{FF2B5EF4-FFF2-40B4-BE49-F238E27FC236}">
                <a16:creationId xmlns:a16="http://schemas.microsoft.com/office/drawing/2014/main" id="{D85D9F57-CEC0-038C-9F45-1AC52D514DD3}"/>
              </a:ext>
            </a:extLst>
          </p:cNvPr>
          <p:cNvSpPr/>
          <p:nvPr/>
        </p:nvSpPr>
        <p:spPr>
          <a:xfrm>
            <a:off x="7434011" y="2425804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F00"/>
          </a:solidFill>
          <a:ln>
            <a:solidFill>
              <a:srgbClr val="FFC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180;p36">
            <a:extLst>
              <a:ext uri="{FF2B5EF4-FFF2-40B4-BE49-F238E27FC236}">
                <a16:creationId xmlns:a16="http://schemas.microsoft.com/office/drawing/2014/main" id="{4D0EE6AB-BAEC-148D-C848-37872E255AE2}"/>
              </a:ext>
            </a:extLst>
          </p:cNvPr>
          <p:cNvSpPr/>
          <p:nvPr/>
        </p:nvSpPr>
        <p:spPr>
          <a:xfrm>
            <a:off x="7434011" y="2884012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solidFill>
              <a:srgbClr val="FB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186;p36">
            <a:extLst>
              <a:ext uri="{FF2B5EF4-FFF2-40B4-BE49-F238E27FC236}">
                <a16:creationId xmlns:a16="http://schemas.microsoft.com/office/drawing/2014/main" id="{C80CFA00-CAAE-8A4D-9BDD-ED80CD30E74F}"/>
              </a:ext>
            </a:extLst>
          </p:cNvPr>
          <p:cNvSpPr/>
          <p:nvPr/>
        </p:nvSpPr>
        <p:spPr>
          <a:xfrm>
            <a:off x="7434011" y="3363796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solidFill>
              <a:srgbClr val="DD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02;p36">
            <a:extLst>
              <a:ext uri="{FF2B5EF4-FFF2-40B4-BE49-F238E27FC236}">
                <a16:creationId xmlns:a16="http://schemas.microsoft.com/office/drawing/2014/main" id="{D73E4C3D-1FEC-03D1-D871-6A2040BC0C18}"/>
              </a:ext>
            </a:extLst>
          </p:cNvPr>
          <p:cNvSpPr/>
          <p:nvPr/>
        </p:nvSpPr>
        <p:spPr>
          <a:xfrm>
            <a:off x="7433966" y="4560968"/>
            <a:ext cx="1240245" cy="254099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solidFill>
              <a:srgbClr val="00B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 </a:t>
            </a:r>
            <a:endParaRPr lang="pt-BR" sz="700" b="1">
              <a:latin typeface="Raleway"/>
              <a:ea typeface="Raleway"/>
              <a:cs typeface="Raleway"/>
            </a:endParaRPr>
          </a:p>
        </p:txBody>
      </p:sp>
      <p:sp>
        <p:nvSpPr>
          <p:cNvPr id="232" name="Google Shape;199;p36">
            <a:extLst>
              <a:ext uri="{FF2B5EF4-FFF2-40B4-BE49-F238E27FC236}">
                <a16:creationId xmlns:a16="http://schemas.microsoft.com/office/drawing/2014/main" id="{EAC40CDA-8D64-1614-0521-51F5E093D297}"/>
              </a:ext>
            </a:extLst>
          </p:cNvPr>
          <p:cNvSpPr/>
          <p:nvPr/>
        </p:nvSpPr>
        <p:spPr>
          <a:xfrm>
            <a:off x="7434011" y="3982261"/>
            <a:ext cx="1240200" cy="259251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161;p36">
            <a:extLst>
              <a:ext uri="{FF2B5EF4-FFF2-40B4-BE49-F238E27FC236}">
                <a16:creationId xmlns:a16="http://schemas.microsoft.com/office/drawing/2014/main" id="{EB0D4369-A9AF-0145-8070-CAE04F8F660D}"/>
              </a:ext>
            </a:extLst>
          </p:cNvPr>
          <p:cNvSpPr/>
          <p:nvPr/>
        </p:nvSpPr>
        <p:spPr>
          <a:xfrm>
            <a:off x="1954722" y="1625516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16" name="Google Shape;160;p36">
            <a:extLst>
              <a:ext uri="{FF2B5EF4-FFF2-40B4-BE49-F238E27FC236}">
                <a16:creationId xmlns:a16="http://schemas.microsoft.com/office/drawing/2014/main" id="{9C8D2E0E-0845-180A-6645-DC720513CFF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80924" y="-2008709"/>
            <a:ext cx="120327" cy="638375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" name="Google Shape;163;p36">
            <a:extLst>
              <a:ext uri="{FF2B5EF4-FFF2-40B4-BE49-F238E27FC236}">
                <a16:creationId xmlns:a16="http://schemas.microsoft.com/office/drawing/2014/main" id="{831A3273-1611-47C4-C8DF-C643BBDDC4E1}"/>
              </a:ext>
            </a:extLst>
          </p:cNvPr>
          <p:cNvSpPr txBox="1"/>
          <p:nvPr/>
        </p:nvSpPr>
        <p:spPr>
          <a:xfrm>
            <a:off x="75675" y="1130127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energia adequada?</a:t>
            </a:r>
          </a:p>
        </p:txBody>
      </p:sp>
      <p:sp>
        <p:nvSpPr>
          <p:cNvPr id="18" name="Google Shape;161;p36">
            <a:extLst>
              <a:ext uri="{FF2B5EF4-FFF2-40B4-BE49-F238E27FC236}">
                <a16:creationId xmlns:a16="http://schemas.microsoft.com/office/drawing/2014/main" id="{D69A2F3D-6B45-0AE8-1F69-9AEA8F2D47BE}"/>
              </a:ext>
            </a:extLst>
          </p:cNvPr>
          <p:cNvSpPr/>
          <p:nvPr/>
        </p:nvSpPr>
        <p:spPr>
          <a:xfrm>
            <a:off x="971661" y="1236403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20" name="Google Shape;167;p36">
            <a:extLst>
              <a:ext uri="{FF2B5EF4-FFF2-40B4-BE49-F238E27FC236}">
                <a16:creationId xmlns:a16="http://schemas.microsoft.com/office/drawing/2014/main" id="{00A474C1-6A2A-1205-1BA1-5BE3F1A193C7}"/>
              </a:ext>
            </a:extLst>
          </p:cNvPr>
          <p:cNvCxnSpPr>
            <a:stCxn id="18" idx="2"/>
          </p:cNvCxnSpPr>
          <p:nvPr/>
        </p:nvCxnSpPr>
        <p:spPr>
          <a:xfrm rot="-5400000" flipH="1">
            <a:off x="1335561" y="1102753"/>
            <a:ext cx="303900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" name="Google Shape;166;p36">
            <a:extLst>
              <a:ext uri="{FF2B5EF4-FFF2-40B4-BE49-F238E27FC236}">
                <a16:creationId xmlns:a16="http://schemas.microsoft.com/office/drawing/2014/main" id="{EFFF256D-D0C2-7917-A28C-592AD04725ED}"/>
              </a:ext>
            </a:extLst>
          </p:cNvPr>
          <p:cNvSpPr txBox="1"/>
          <p:nvPr/>
        </p:nvSpPr>
        <p:spPr>
          <a:xfrm>
            <a:off x="1123208" y="1317832"/>
            <a:ext cx="885963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Energia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" name="Google Shape;233;p2">
            <a:extLst>
              <a:ext uri="{FF2B5EF4-FFF2-40B4-BE49-F238E27FC236}">
                <a16:creationId xmlns:a16="http://schemas.microsoft.com/office/drawing/2014/main" id="{7CEBA691-96C5-F514-5CC1-68B9500A52AC}"/>
              </a:ext>
            </a:extLst>
          </p:cNvPr>
          <p:cNvSpPr txBox="1"/>
          <p:nvPr/>
        </p:nvSpPr>
        <p:spPr>
          <a:xfrm>
            <a:off x="6122811" y="255526"/>
            <a:ext cx="1114524" cy="46163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Raleway Black"/>
              </a:rPr>
              <a:t>Novo</a:t>
            </a:r>
          </a:p>
        </p:txBody>
      </p:sp>
      <p:sp>
        <p:nvSpPr>
          <p:cNvPr id="4" name="Google Shape;164;p36">
            <a:extLst>
              <a:ext uri="{FF2B5EF4-FFF2-40B4-BE49-F238E27FC236}">
                <a16:creationId xmlns:a16="http://schemas.microsoft.com/office/drawing/2014/main" id="{404E4D1C-5C9A-91B5-7138-9CD5CF67AE6E}"/>
              </a:ext>
            </a:extLst>
          </p:cNvPr>
          <p:cNvSpPr txBox="1"/>
          <p:nvPr/>
        </p:nvSpPr>
        <p:spPr>
          <a:xfrm>
            <a:off x="2304527" y="852438"/>
            <a:ext cx="677495" cy="20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(4.119)</a:t>
            </a:r>
            <a:endParaRPr sz="7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Google Shape;164;p36">
            <a:extLst>
              <a:ext uri="{FF2B5EF4-FFF2-40B4-BE49-F238E27FC236}">
                <a16:creationId xmlns:a16="http://schemas.microsoft.com/office/drawing/2014/main" id="{EE69DC01-27A1-64D7-7114-A4427B6C46C2}"/>
              </a:ext>
            </a:extLst>
          </p:cNvPr>
          <p:cNvSpPr txBox="1"/>
          <p:nvPr/>
        </p:nvSpPr>
        <p:spPr>
          <a:xfrm>
            <a:off x="2329935" y="1492691"/>
            <a:ext cx="677495" cy="20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(3.306)</a:t>
            </a:r>
            <a:endParaRPr sz="7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164;p36">
            <a:extLst>
              <a:ext uri="{FF2B5EF4-FFF2-40B4-BE49-F238E27FC236}">
                <a16:creationId xmlns:a16="http://schemas.microsoft.com/office/drawing/2014/main" id="{FF062087-1A01-682B-8FB8-F85B65C264EF}"/>
              </a:ext>
            </a:extLst>
          </p:cNvPr>
          <p:cNvSpPr txBox="1"/>
          <p:nvPr/>
        </p:nvSpPr>
        <p:spPr>
          <a:xfrm>
            <a:off x="7833591" y="1316217"/>
            <a:ext cx="677495" cy="20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(7,425)</a:t>
            </a:r>
            <a:endParaRPr sz="7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E2CE20E-FD75-98DB-F45D-12C5B1E361F5}"/>
              </a:ext>
            </a:extLst>
          </p:cNvPr>
          <p:cNvSpPr/>
          <p:nvPr/>
        </p:nvSpPr>
        <p:spPr>
          <a:xfrm>
            <a:off x="971661" y="1808142"/>
            <a:ext cx="7856837" cy="333535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164;p36">
            <a:extLst>
              <a:ext uri="{FF2B5EF4-FFF2-40B4-BE49-F238E27FC236}">
                <a16:creationId xmlns:a16="http://schemas.microsoft.com/office/drawing/2014/main" id="{CD1DDA30-5378-F5BA-C6C0-4D4A1171E0FE}"/>
              </a:ext>
            </a:extLst>
          </p:cNvPr>
          <p:cNvSpPr txBox="1"/>
          <p:nvPr/>
        </p:nvSpPr>
        <p:spPr>
          <a:xfrm>
            <a:off x="122523" y="3384209"/>
            <a:ext cx="2837299" cy="1615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Indicador Escolas Conectadas com e sem energia adequada*</a:t>
            </a: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endParaRPr lang="pt-BR"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Google Shape;164;p36">
            <a:extLst>
              <a:ext uri="{FF2B5EF4-FFF2-40B4-BE49-F238E27FC236}">
                <a16:creationId xmlns:a16="http://schemas.microsoft.com/office/drawing/2014/main" id="{E531D51D-183E-D48A-A769-AAEAA1140CB8}"/>
              </a:ext>
            </a:extLst>
          </p:cNvPr>
          <p:cNvSpPr txBox="1"/>
          <p:nvPr/>
        </p:nvSpPr>
        <p:spPr>
          <a:xfrm>
            <a:off x="4341854" y="2728358"/>
            <a:ext cx="4332357" cy="923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Mudanças:</a:t>
            </a:r>
          </a:p>
          <a:p>
            <a:pPr>
              <a:buSzPts val="1700"/>
            </a:pPr>
            <a:endParaRPr lang="pt-BR" sz="900" b="1"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- Todas as escolas conectadas possuirão energia adequada, garantindo maior confiabilidade técnica, equidade e sustentabilidade.</a:t>
            </a:r>
          </a:p>
          <a:p>
            <a:pP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- 668 das 7.425 escolas Não Conectadas com energia inadequada, mas que possuem alguma internet.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BB488FB-09A6-99D6-C787-F7E3FB54D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02" y="3869888"/>
            <a:ext cx="2329346" cy="999764"/>
          </a:xfrm>
          <a:prstGeom prst="rect">
            <a:avLst/>
          </a:prstGeom>
        </p:spPr>
      </p:pic>
      <p:sp>
        <p:nvSpPr>
          <p:cNvPr id="9" name="Google Shape;361;p28">
            <a:extLst>
              <a:ext uri="{FF2B5EF4-FFF2-40B4-BE49-F238E27FC236}">
                <a16:creationId xmlns:a16="http://schemas.microsoft.com/office/drawing/2014/main" id="{EE0DCB70-0A98-A949-22F4-9DD373C7A2D6}"/>
              </a:ext>
            </a:extLst>
          </p:cNvPr>
          <p:cNvSpPr txBox="1"/>
          <p:nvPr/>
        </p:nvSpPr>
        <p:spPr>
          <a:xfrm>
            <a:off x="0" y="4937737"/>
            <a:ext cx="68529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*Dados de dez/24.</a:t>
            </a:r>
          </a:p>
        </p:txBody>
      </p:sp>
    </p:spTree>
    <p:extLst>
      <p:ext uri="{BB962C8B-B14F-4D97-AF65-F5344CB8AC3E}">
        <p14:creationId xmlns:p14="http://schemas.microsoft.com/office/powerpoint/2010/main" val="398249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– Consolidado*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03CD99D6-639E-43ED-B06E-0D9CA8600800}"/>
              </a:ext>
            </a:extLst>
          </p:cNvPr>
          <p:cNvSpPr txBox="1"/>
          <p:nvPr/>
        </p:nvSpPr>
        <p:spPr>
          <a:xfrm>
            <a:off x="5632787" y="255525"/>
            <a:ext cx="1050153" cy="4616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Raleway Black"/>
              </a:rPr>
              <a:t>Antigo</a:t>
            </a:r>
          </a:p>
        </p:txBody>
      </p:sp>
      <p:sp>
        <p:nvSpPr>
          <p:cNvPr id="4" name="Google Shape;233;p2">
            <a:extLst>
              <a:ext uri="{FF2B5EF4-FFF2-40B4-BE49-F238E27FC236}">
                <a16:creationId xmlns:a16="http://schemas.microsoft.com/office/drawing/2014/main" id="{9937DF60-83CF-32F8-A540-156A316CD99D}"/>
              </a:ext>
            </a:extLst>
          </p:cNvPr>
          <p:cNvSpPr txBox="1"/>
          <p:nvPr/>
        </p:nvSpPr>
        <p:spPr>
          <a:xfrm>
            <a:off x="6663139" y="255526"/>
            <a:ext cx="1050153" cy="46163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Raleway Black"/>
              </a:rPr>
              <a:t>Novo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C4D297-C227-B4FB-A9FB-1455C6894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52" y="1010343"/>
            <a:ext cx="2920885" cy="127912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EE9C051-4466-D43D-AA60-C171C3AE0BDA}"/>
              </a:ext>
            </a:extLst>
          </p:cNvPr>
          <p:cNvSpPr/>
          <p:nvPr/>
        </p:nvSpPr>
        <p:spPr>
          <a:xfrm>
            <a:off x="314152" y="2708564"/>
            <a:ext cx="5871903" cy="547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>
                <a:solidFill>
                  <a:srgbClr val="0000FF"/>
                </a:solidFill>
              </a:rPr>
              <a:t>Indicador Escolas Conectadas com e sem energia adequada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24033D8-2272-C8A8-B4A8-8750991AC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52" y="3400887"/>
            <a:ext cx="2587732" cy="948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00435FA-9A37-05AA-9A27-37E55931A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429" y="3400887"/>
            <a:ext cx="2219880" cy="952781"/>
          </a:xfrm>
          <a:prstGeom prst="rect">
            <a:avLst/>
          </a:prstGeom>
        </p:spPr>
      </p:pic>
      <p:sp>
        <p:nvSpPr>
          <p:cNvPr id="7" name="Google Shape;361;p28">
            <a:extLst>
              <a:ext uri="{FF2B5EF4-FFF2-40B4-BE49-F238E27FC236}">
                <a16:creationId xmlns:a16="http://schemas.microsoft.com/office/drawing/2014/main" id="{418C4C29-78A1-7BFB-9BC2-5BA63040EBDE}"/>
              </a:ext>
            </a:extLst>
          </p:cNvPr>
          <p:cNvSpPr txBox="1"/>
          <p:nvPr/>
        </p:nvSpPr>
        <p:spPr>
          <a:xfrm>
            <a:off x="0" y="4852681"/>
            <a:ext cx="6852900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*Dados de dez/24.</a:t>
            </a:r>
          </a:p>
        </p:txBody>
      </p:sp>
    </p:spTree>
    <p:extLst>
      <p:ext uri="{BB962C8B-B14F-4D97-AF65-F5344CB8AC3E}">
        <p14:creationId xmlns:p14="http://schemas.microsoft.com/office/powerpoint/2010/main" val="34820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A7AEAE83-ED20-94EE-1982-DB244CC63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;p36">
            <a:extLst>
              <a:ext uri="{FF2B5EF4-FFF2-40B4-BE49-F238E27FC236}">
                <a16:creationId xmlns:a16="http://schemas.microsoft.com/office/drawing/2014/main" id="{61F77804-26F0-2772-A432-764DE72A5BC9}"/>
              </a:ext>
            </a:extLst>
          </p:cNvPr>
          <p:cNvSpPr txBox="1"/>
          <p:nvPr/>
        </p:nvSpPr>
        <p:spPr>
          <a:xfrm>
            <a:off x="1123208" y="852304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Inexistente OU só fóssil</a:t>
            </a: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251F5531-128E-27E4-771A-BB243901E19C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- Árvore de decisão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2CF07D6-E86B-3470-F81E-F84726BAA2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160;p36">
            <a:extLst>
              <a:ext uri="{FF2B5EF4-FFF2-40B4-BE49-F238E27FC236}">
                <a16:creationId xmlns:a16="http://schemas.microsoft.com/office/drawing/2014/main" id="{0084BD3C-D001-4976-4DD6-5834EC1C8422}"/>
              </a:ext>
            </a:extLst>
          </p:cNvPr>
          <p:cNvCxnSpPr>
            <a:cxnSpLocks/>
            <a:stCxn id="62" idx="3"/>
          </p:cNvCxnSpPr>
          <p:nvPr/>
        </p:nvCxnSpPr>
        <p:spPr>
          <a:xfrm flipV="1">
            <a:off x="2109822" y="1124535"/>
            <a:ext cx="5323141" cy="57733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1" name="Google Shape;163;p36">
            <a:extLst>
              <a:ext uri="{FF2B5EF4-FFF2-40B4-BE49-F238E27FC236}">
                <a16:creationId xmlns:a16="http://schemas.microsoft.com/office/drawing/2014/main" id="{D034B404-C7B4-5926-BA3E-37D8936D219B}"/>
              </a:ext>
            </a:extLst>
          </p:cNvPr>
          <p:cNvSpPr txBox="1"/>
          <p:nvPr/>
        </p:nvSpPr>
        <p:spPr>
          <a:xfrm>
            <a:off x="1579872" y="1182390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164;p36">
            <a:extLst>
              <a:ext uri="{FF2B5EF4-FFF2-40B4-BE49-F238E27FC236}">
                <a16:creationId xmlns:a16="http://schemas.microsoft.com/office/drawing/2014/main" id="{73EBD570-163D-1CFF-C12B-81BAE8EFACC4}"/>
              </a:ext>
            </a:extLst>
          </p:cNvPr>
          <p:cNvSpPr txBox="1"/>
          <p:nvPr/>
        </p:nvSpPr>
        <p:spPr>
          <a:xfrm>
            <a:off x="2198106" y="1476938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solidFill>
                <a:srgbClr val="1C3EF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66;p36">
            <a:extLst>
              <a:ext uri="{FF2B5EF4-FFF2-40B4-BE49-F238E27FC236}">
                <a16:creationId xmlns:a16="http://schemas.microsoft.com/office/drawing/2014/main" id="{9FD99F79-93AF-B39A-6E95-0A9FB011CCD2}"/>
              </a:ext>
            </a:extLst>
          </p:cNvPr>
          <p:cNvSpPr txBox="1"/>
          <p:nvPr/>
        </p:nvSpPr>
        <p:spPr>
          <a:xfrm>
            <a:off x="2211961" y="2353213"/>
            <a:ext cx="13827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3" name="Google Shape;167;p36">
            <a:extLst>
              <a:ext uri="{FF2B5EF4-FFF2-40B4-BE49-F238E27FC236}">
                <a16:creationId xmlns:a16="http://schemas.microsoft.com/office/drawing/2014/main" id="{4672F189-9EAA-28BF-822B-32C89A9959CC}"/>
              </a:ext>
            </a:extLst>
          </p:cNvPr>
          <p:cNvCxnSpPr>
            <a:cxnSpLocks/>
            <a:stCxn id="62" idx="2"/>
            <a:endCxn id="194" idx="1"/>
          </p:cNvCxnSpPr>
          <p:nvPr/>
        </p:nvCxnSpPr>
        <p:spPr>
          <a:xfrm rot="16200000" flipH="1">
            <a:off x="2083135" y="1727353"/>
            <a:ext cx="774875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4" name="Google Shape;168;p36">
            <a:extLst>
              <a:ext uri="{FF2B5EF4-FFF2-40B4-BE49-F238E27FC236}">
                <a16:creationId xmlns:a16="http://schemas.microsoft.com/office/drawing/2014/main" id="{A7496B3E-EAD5-799F-60D7-8107673DF54E}"/>
              </a:ext>
            </a:extLst>
          </p:cNvPr>
          <p:cNvSpPr/>
          <p:nvPr/>
        </p:nvSpPr>
        <p:spPr>
          <a:xfrm>
            <a:off x="2908872" y="2476741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95" name="Google Shape;169;p36">
            <a:extLst>
              <a:ext uri="{FF2B5EF4-FFF2-40B4-BE49-F238E27FC236}">
                <a16:creationId xmlns:a16="http://schemas.microsoft.com/office/drawing/2014/main" id="{E7DC5F24-9ACC-7CF7-41F8-BC35AF67D72B}"/>
              </a:ext>
            </a:extLst>
          </p:cNvPr>
          <p:cNvSpPr txBox="1"/>
          <p:nvPr/>
        </p:nvSpPr>
        <p:spPr>
          <a:xfrm>
            <a:off x="2534011" y="1830963"/>
            <a:ext cx="904800" cy="5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velocidade adequada?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70;p36">
            <a:extLst>
              <a:ext uri="{FF2B5EF4-FFF2-40B4-BE49-F238E27FC236}">
                <a16:creationId xmlns:a16="http://schemas.microsoft.com/office/drawing/2014/main" id="{1880C0F9-2703-49DB-26E9-64E1B7B8AFBC}"/>
              </a:ext>
            </a:extLst>
          </p:cNvPr>
          <p:cNvSpPr txBox="1"/>
          <p:nvPr/>
        </p:nvSpPr>
        <p:spPr>
          <a:xfrm>
            <a:off x="3579198" y="2123951"/>
            <a:ext cx="1894822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71;p36">
            <a:extLst>
              <a:ext uri="{FF2B5EF4-FFF2-40B4-BE49-F238E27FC236}">
                <a16:creationId xmlns:a16="http://schemas.microsoft.com/office/drawing/2014/main" id="{66A6C87F-29AE-9D86-37FD-8737F22693C6}"/>
              </a:ext>
            </a:extLst>
          </p:cNvPr>
          <p:cNvSpPr txBox="1"/>
          <p:nvPr/>
        </p:nvSpPr>
        <p:spPr>
          <a:xfrm>
            <a:off x="3579198" y="2295076"/>
            <a:ext cx="17424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72;p36">
            <a:extLst>
              <a:ext uri="{FF2B5EF4-FFF2-40B4-BE49-F238E27FC236}">
                <a16:creationId xmlns:a16="http://schemas.microsoft.com/office/drawing/2014/main" id="{7407C3E9-2568-F2DC-6B3C-1DCE50956099}"/>
              </a:ext>
            </a:extLst>
          </p:cNvPr>
          <p:cNvSpPr txBox="1"/>
          <p:nvPr/>
        </p:nvSpPr>
        <p:spPr>
          <a:xfrm>
            <a:off x="3051786" y="3084013"/>
            <a:ext cx="7611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73;p36">
            <a:extLst>
              <a:ext uri="{FF2B5EF4-FFF2-40B4-BE49-F238E27FC236}">
                <a16:creationId xmlns:a16="http://schemas.microsoft.com/office/drawing/2014/main" id="{155BA10D-2921-6428-CD86-67142A002CF9}"/>
              </a:ext>
            </a:extLst>
          </p:cNvPr>
          <p:cNvSpPr/>
          <p:nvPr/>
        </p:nvSpPr>
        <p:spPr>
          <a:xfrm>
            <a:off x="5684447" y="2470678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0" name="Google Shape;174;p36">
            <a:extLst>
              <a:ext uri="{FF2B5EF4-FFF2-40B4-BE49-F238E27FC236}">
                <a16:creationId xmlns:a16="http://schemas.microsoft.com/office/drawing/2014/main" id="{A0D039B4-E98D-ABD4-B95B-1DDCCE0ACD4A}"/>
              </a:ext>
            </a:extLst>
          </p:cNvPr>
          <p:cNvSpPr txBox="1"/>
          <p:nvPr/>
        </p:nvSpPr>
        <p:spPr>
          <a:xfrm>
            <a:off x="5441886" y="1830963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1" name="Google Shape;175;p36">
            <a:extLst>
              <a:ext uri="{FF2B5EF4-FFF2-40B4-BE49-F238E27FC236}">
                <a16:creationId xmlns:a16="http://schemas.microsoft.com/office/drawing/2014/main" id="{E1C54083-671E-8FE4-5C8E-4EBBABB28B6C}"/>
              </a:ext>
            </a:extLst>
          </p:cNvPr>
          <p:cNvCxnSpPr>
            <a:stCxn id="194" idx="3"/>
            <a:endCxn id="199" idx="1"/>
          </p:cNvCxnSpPr>
          <p:nvPr/>
        </p:nvCxnSpPr>
        <p:spPr>
          <a:xfrm rot="10800000" flipH="1">
            <a:off x="3063972" y="2547091"/>
            <a:ext cx="26205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176;p36">
            <a:extLst>
              <a:ext uri="{FF2B5EF4-FFF2-40B4-BE49-F238E27FC236}">
                <a16:creationId xmlns:a16="http://schemas.microsoft.com/office/drawing/2014/main" id="{3D00BE60-CE37-9F75-F18B-A4B7D7284F4F}"/>
              </a:ext>
            </a:extLst>
          </p:cNvPr>
          <p:cNvSpPr txBox="1"/>
          <p:nvPr/>
        </p:nvSpPr>
        <p:spPr>
          <a:xfrm>
            <a:off x="6049974" y="229508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3" name="Google Shape;177;p36">
            <a:extLst>
              <a:ext uri="{FF2B5EF4-FFF2-40B4-BE49-F238E27FC236}">
                <a16:creationId xmlns:a16="http://schemas.microsoft.com/office/drawing/2014/main" id="{BF589444-9177-52A7-7618-35518BD59354}"/>
              </a:ext>
            </a:extLst>
          </p:cNvPr>
          <p:cNvCxnSpPr>
            <a:cxnSpLocks/>
            <a:stCxn id="199" idx="3"/>
          </p:cNvCxnSpPr>
          <p:nvPr/>
        </p:nvCxnSpPr>
        <p:spPr>
          <a:xfrm>
            <a:off x="5839547" y="2547028"/>
            <a:ext cx="1593416" cy="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179;p36">
            <a:extLst>
              <a:ext uri="{FF2B5EF4-FFF2-40B4-BE49-F238E27FC236}">
                <a16:creationId xmlns:a16="http://schemas.microsoft.com/office/drawing/2014/main" id="{BE0866CD-C6EA-84A0-CC5D-3C1FC95618C8}"/>
              </a:ext>
            </a:extLst>
          </p:cNvPr>
          <p:cNvCxnSpPr>
            <a:cxnSpLocks/>
            <a:stCxn id="199" idx="2"/>
          </p:cNvCxnSpPr>
          <p:nvPr/>
        </p:nvCxnSpPr>
        <p:spPr>
          <a:xfrm rot="16200000" flipH="1">
            <a:off x="6390705" y="1994670"/>
            <a:ext cx="413553" cy="1670968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5" name="Google Shape;181;p36">
            <a:extLst>
              <a:ext uri="{FF2B5EF4-FFF2-40B4-BE49-F238E27FC236}">
                <a16:creationId xmlns:a16="http://schemas.microsoft.com/office/drawing/2014/main" id="{74541172-EE71-9C2D-7C0C-B18E087C9FF4}"/>
              </a:ext>
            </a:extLst>
          </p:cNvPr>
          <p:cNvSpPr txBox="1"/>
          <p:nvPr/>
        </p:nvSpPr>
        <p:spPr>
          <a:xfrm>
            <a:off x="6049974" y="280608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182;p36">
            <a:extLst>
              <a:ext uri="{FF2B5EF4-FFF2-40B4-BE49-F238E27FC236}">
                <a16:creationId xmlns:a16="http://schemas.microsoft.com/office/drawing/2014/main" id="{9E9FD1C7-45E4-B0CE-6E8D-7044A1EC8FA5}"/>
              </a:ext>
            </a:extLst>
          </p:cNvPr>
          <p:cNvSpPr/>
          <p:nvPr/>
        </p:nvSpPr>
        <p:spPr>
          <a:xfrm>
            <a:off x="3931847" y="340492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7" name="Google Shape;183;p36">
            <a:extLst>
              <a:ext uri="{FF2B5EF4-FFF2-40B4-BE49-F238E27FC236}">
                <a16:creationId xmlns:a16="http://schemas.microsoft.com/office/drawing/2014/main" id="{1F9A8548-48BC-18B2-8407-1809C7F75FB0}"/>
              </a:ext>
            </a:extLst>
          </p:cNvPr>
          <p:cNvSpPr txBox="1"/>
          <p:nvPr/>
        </p:nvSpPr>
        <p:spPr>
          <a:xfrm>
            <a:off x="3689286" y="2866798"/>
            <a:ext cx="6402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184;p36">
            <a:extLst>
              <a:ext uri="{FF2B5EF4-FFF2-40B4-BE49-F238E27FC236}">
                <a16:creationId xmlns:a16="http://schemas.microsoft.com/office/drawing/2014/main" id="{5FB4DCC8-9D52-D0C4-F8E6-C22BAB2C3B18}"/>
              </a:ext>
            </a:extLst>
          </p:cNvPr>
          <p:cNvSpPr txBox="1"/>
          <p:nvPr/>
        </p:nvSpPr>
        <p:spPr>
          <a:xfrm>
            <a:off x="4114632" y="3229339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9" name="Google Shape;185;p36">
            <a:extLst>
              <a:ext uri="{FF2B5EF4-FFF2-40B4-BE49-F238E27FC236}">
                <a16:creationId xmlns:a16="http://schemas.microsoft.com/office/drawing/2014/main" id="{44062C9D-4636-6565-4D73-AF1E35E30E0F}"/>
              </a:ext>
            </a:extLst>
          </p:cNvPr>
          <p:cNvCxnSpPr>
            <a:cxnSpLocks/>
            <a:stCxn id="206" idx="3"/>
          </p:cNvCxnSpPr>
          <p:nvPr/>
        </p:nvCxnSpPr>
        <p:spPr>
          <a:xfrm>
            <a:off x="4086947" y="3481279"/>
            <a:ext cx="334601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187;p36">
            <a:extLst>
              <a:ext uri="{FF2B5EF4-FFF2-40B4-BE49-F238E27FC236}">
                <a16:creationId xmlns:a16="http://schemas.microsoft.com/office/drawing/2014/main" id="{F80A1000-0D92-E9D2-0E23-DFBB0810067D}"/>
              </a:ext>
            </a:extLst>
          </p:cNvPr>
          <p:cNvCxnSpPr>
            <a:stCxn id="206" idx="2"/>
            <a:endCxn id="213" idx="1"/>
          </p:cNvCxnSpPr>
          <p:nvPr/>
        </p:nvCxnSpPr>
        <p:spPr>
          <a:xfrm rot="-5400000" flipH="1">
            <a:off x="4061447" y="3505579"/>
            <a:ext cx="565500" cy="669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189;p36">
            <a:extLst>
              <a:ext uri="{FF2B5EF4-FFF2-40B4-BE49-F238E27FC236}">
                <a16:creationId xmlns:a16="http://schemas.microsoft.com/office/drawing/2014/main" id="{A7D15FB0-1AF9-59DA-3755-BFBD53E0738E}"/>
              </a:ext>
            </a:extLst>
          </p:cNvPr>
          <p:cNvSpPr txBox="1"/>
          <p:nvPr/>
        </p:nvSpPr>
        <p:spPr>
          <a:xfrm>
            <a:off x="4114632" y="3892138"/>
            <a:ext cx="6402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2" name="Google Shape;190;p36">
            <a:extLst>
              <a:ext uri="{FF2B5EF4-FFF2-40B4-BE49-F238E27FC236}">
                <a16:creationId xmlns:a16="http://schemas.microsoft.com/office/drawing/2014/main" id="{3860DD90-3D19-3B47-192D-C604D5BA9258}"/>
              </a:ext>
            </a:extLst>
          </p:cNvPr>
          <p:cNvCxnSpPr>
            <a:stCxn id="194" idx="2"/>
            <a:endCxn id="206" idx="1"/>
          </p:cNvCxnSpPr>
          <p:nvPr/>
        </p:nvCxnSpPr>
        <p:spPr>
          <a:xfrm rot="-5400000" flipH="1">
            <a:off x="3033222" y="2582641"/>
            <a:ext cx="851700" cy="945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3" name="Google Shape;188;p36">
            <a:extLst>
              <a:ext uri="{FF2B5EF4-FFF2-40B4-BE49-F238E27FC236}">
                <a16:creationId xmlns:a16="http://schemas.microsoft.com/office/drawing/2014/main" id="{FF0F1CBD-A216-398E-1F46-D6278B7E1639}"/>
              </a:ext>
            </a:extLst>
          </p:cNvPr>
          <p:cNvSpPr/>
          <p:nvPr/>
        </p:nvSpPr>
        <p:spPr>
          <a:xfrm>
            <a:off x="4679072" y="4046629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14" name="Google Shape;191;p36">
            <a:extLst>
              <a:ext uri="{FF2B5EF4-FFF2-40B4-BE49-F238E27FC236}">
                <a16:creationId xmlns:a16="http://schemas.microsoft.com/office/drawing/2014/main" id="{59968549-FFE2-AF14-1901-0E6C1E586E64}"/>
              </a:ext>
            </a:extLst>
          </p:cNvPr>
          <p:cNvSpPr txBox="1"/>
          <p:nvPr/>
        </p:nvSpPr>
        <p:spPr>
          <a:xfrm>
            <a:off x="4347036" y="3508498"/>
            <a:ext cx="8193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WiFi está adequado?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192;p36">
            <a:extLst>
              <a:ext uri="{FF2B5EF4-FFF2-40B4-BE49-F238E27FC236}">
                <a16:creationId xmlns:a16="http://schemas.microsoft.com/office/drawing/2014/main" id="{FFD58AD9-A90A-145C-4FEB-39B97F370B87}"/>
              </a:ext>
            </a:extLst>
          </p:cNvPr>
          <p:cNvSpPr txBox="1"/>
          <p:nvPr/>
        </p:nvSpPr>
        <p:spPr>
          <a:xfrm>
            <a:off x="5294100" y="3724813"/>
            <a:ext cx="9744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193;p36">
            <a:extLst>
              <a:ext uri="{FF2B5EF4-FFF2-40B4-BE49-F238E27FC236}">
                <a16:creationId xmlns:a16="http://schemas.microsoft.com/office/drawing/2014/main" id="{A7CF24AB-0C98-D6E0-B305-AFB9BAE86E87}"/>
              </a:ext>
            </a:extLst>
          </p:cNvPr>
          <p:cNvSpPr txBox="1"/>
          <p:nvPr/>
        </p:nvSpPr>
        <p:spPr>
          <a:xfrm>
            <a:off x="5294100" y="4455213"/>
            <a:ext cx="1143600" cy="2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2" name="Google Shape;198;p36">
            <a:extLst>
              <a:ext uri="{FF2B5EF4-FFF2-40B4-BE49-F238E27FC236}">
                <a16:creationId xmlns:a16="http://schemas.microsoft.com/office/drawing/2014/main" id="{378E5AC8-C06E-D1DB-9750-D81EF8EBB1FA}"/>
              </a:ext>
            </a:extLst>
          </p:cNvPr>
          <p:cNvCxnSpPr>
            <a:cxnSpLocks/>
            <a:stCxn id="213" idx="3"/>
          </p:cNvCxnSpPr>
          <p:nvPr/>
        </p:nvCxnSpPr>
        <p:spPr>
          <a:xfrm>
            <a:off x="4834172" y="4122979"/>
            <a:ext cx="2598791" cy="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00;p36">
            <a:extLst>
              <a:ext uri="{FF2B5EF4-FFF2-40B4-BE49-F238E27FC236}">
                <a16:creationId xmlns:a16="http://schemas.microsoft.com/office/drawing/2014/main" id="{DB367DE6-0F6E-20AF-CDD0-9D94F18DD88E}"/>
              </a:ext>
            </a:extLst>
          </p:cNvPr>
          <p:cNvCxnSpPr>
            <a:cxnSpLocks/>
            <a:stCxn id="213" idx="2"/>
          </p:cNvCxnSpPr>
          <p:nvPr/>
        </p:nvCxnSpPr>
        <p:spPr>
          <a:xfrm rot="16200000" flipH="1">
            <a:off x="5851429" y="3104521"/>
            <a:ext cx="486729" cy="2676343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6" name="Google Shape;162;p36">
            <a:extLst>
              <a:ext uri="{FF2B5EF4-FFF2-40B4-BE49-F238E27FC236}">
                <a16:creationId xmlns:a16="http://schemas.microsoft.com/office/drawing/2014/main" id="{E58B05CF-01C4-FB3A-4A13-45AF5FEC4B5D}"/>
              </a:ext>
            </a:extLst>
          </p:cNvPr>
          <p:cNvSpPr/>
          <p:nvPr/>
        </p:nvSpPr>
        <p:spPr>
          <a:xfrm>
            <a:off x="7434011" y="1013579"/>
            <a:ext cx="1308546" cy="2541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 ou sem energia adequada – Nível 0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178;p36">
            <a:extLst>
              <a:ext uri="{FF2B5EF4-FFF2-40B4-BE49-F238E27FC236}">
                <a16:creationId xmlns:a16="http://schemas.microsoft.com/office/drawing/2014/main" id="{EC879ED4-E159-77E4-0363-9D90EF5D33D3}"/>
              </a:ext>
            </a:extLst>
          </p:cNvPr>
          <p:cNvSpPr/>
          <p:nvPr/>
        </p:nvSpPr>
        <p:spPr>
          <a:xfrm>
            <a:off x="7434011" y="2425804"/>
            <a:ext cx="1308546" cy="254100"/>
          </a:xfrm>
          <a:prstGeom prst="roundRect">
            <a:avLst>
              <a:gd name="adj" fmla="val 16667"/>
            </a:avLst>
          </a:prstGeom>
          <a:solidFill>
            <a:srgbClr val="FFCF00"/>
          </a:solidFill>
          <a:ln>
            <a:solidFill>
              <a:srgbClr val="FFC0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180;p36">
            <a:extLst>
              <a:ext uri="{FF2B5EF4-FFF2-40B4-BE49-F238E27FC236}">
                <a16:creationId xmlns:a16="http://schemas.microsoft.com/office/drawing/2014/main" id="{AE947619-D4F2-CBB3-6016-23C21E1657EA}"/>
              </a:ext>
            </a:extLst>
          </p:cNvPr>
          <p:cNvSpPr/>
          <p:nvPr/>
        </p:nvSpPr>
        <p:spPr>
          <a:xfrm>
            <a:off x="7434011" y="2884012"/>
            <a:ext cx="1308546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solidFill>
              <a:srgbClr val="FB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186;p36">
            <a:extLst>
              <a:ext uri="{FF2B5EF4-FFF2-40B4-BE49-F238E27FC236}">
                <a16:creationId xmlns:a16="http://schemas.microsoft.com/office/drawing/2014/main" id="{F3A4B57C-DA56-ADF6-C30A-258202789D16}"/>
              </a:ext>
            </a:extLst>
          </p:cNvPr>
          <p:cNvSpPr/>
          <p:nvPr/>
        </p:nvSpPr>
        <p:spPr>
          <a:xfrm>
            <a:off x="7434011" y="3363796"/>
            <a:ext cx="1308546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solidFill>
              <a:srgbClr val="DDFF0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02;p36">
            <a:extLst>
              <a:ext uri="{FF2B5EF4-FFF2-40B4-BE49-F238E27FC236}">
                <a16:creationId xmlns:a16="http://schemas.microsoft.com/office/drawing/2014/main" id="{11533A50-C89C-414A-29EF-209AB9F68A4B}"/>
              </a:ext>
            </a:extLst>
          </p:cNvPr>
          <p:cNvSpPr/>
          <p:nvPr/>
        </p:nvSpPr>
        <p:spPr>
          <a:xfrm>
            <a:off x="7433966" y="4560968"/>
            <a:ext cx="1308546" cy="254099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solidFill>
              <a:srgbClr val="00B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 </a:t>
            </a:r>
            <a:endParaRPr lang="pt-BR" sz="700" b="1">
              <a:latin typeface="Raleway"/>
              <a:ea typeface="Raleway"/>
              <a:cs typeface="Raleway"/>
            </a:endParaRPr>
          </a:p>
        </p:txBody>
      </p:sp>
      <p:sp>
        <p:nvSpPr>
          <p:cNvPr id="232" name="Google Shape;199;p36">
            <a:extLst>
              <a:ext uri="{FF2B5EF4-FFF2-40B4-BE49-F238E27FC236}">
                <a16:creationId xmlns:a16="http://schemas.microsoft.com/office/drawing/2014/main" id="{44D8E628-8BE5-5C71-D0AC-7500F579BE81}"/>
              </a:ext>
            </a:extLst>
          </p:cNvPr>
          <p:cNvSpPr/>
          <p:nvPr/>
        </p:nvSpPr>
        <p:spPr>
          <a:xfrm>
            <a:off x="7434011" y="3982261"/>
            <a:ext cx="1308546" cy="259251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solidFill>
              <a:srgbClr val="92D050"/>
            </a:solidFill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161;p36">
            <a:extLst>
              <a:ext uri="{FF2B5EF4-FFF2-40B4-BE49-F238E27FC236}">
                <a16:creationId xmlns:a16="http://schemas.microsoft.com/office/drawing/2014/main" id="{86705EA2-9F11-76A5-6206-D9494FB198A9}"/>
              </a:ext>
            </a:extLst>
          </p:cNvPr>
          <p:cNvSpPr/>
          <p:nvPr/>
        </p:nvSpPr>
        <p:spPr>
          <a:xfrm>
            <a:off x="1954722" y="1625516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16" name="Google Shape;160;p36">
            <a:extLst>
              <a:ext uri="{FF2B5EF4-FFF2-40B4-BE49-F238E27FC236}">
                <a16:creationId xmlns:a16="http://schemas.microsoft.com/office/drawing/2014/main" id="{8E419FB3-B848-DADA-05B1-6948E8BF0F1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80924" y="-2008709"/>
            <a:ext cx="120327" cy="638375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" name="Google Shape;163;p36">
            <a:extLst>
              <a:ext uri="{FF2B5EF4-FFF2-40B4-BE49-F238E27FC236}">
                <a16:creationId xmlns:a16="http://schemas.microsoft.com/office/drawing/2014/main" id="{DD64E260-4547-2B21-5ACE-D98D0188458C}"/>
              </a:ext>
            </a:extLst>
          </p:cNvPr>
          <p:cNvSpPr txBox="1"/>
          <p:nvPr/>
        </p:nvSpPr>
        <p:spPr>
          <a:xfrm>
            <a:off x="75675" y="1130127"/>
            <a:ext cx="9048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energia adequada?</a:t>
            </a:r>
          </a:p>
        </p:txBody>
      </p:sp>
      <p:sp>
        <p:nvSpPr>
          <p:cNvPr id="18" name="Google Shape;161;p36">
            <a:extLst>
              <a:ext uri="{FF2B5EF4-FFF2-40B4-BE49-F238E27FC236}">
                <a16:creationId xmlns:a16="http://schemas.microsoft.com/office/drawing/2014/main" id="{E73E767E-60FC-14D3-E29D-038DC408925F}"/>
              </a:ext>
            </a:extLst>
          </p:cNvPr>
          <p:cNvSpPr/>
          <p:nvPr/>
        </p:nvSpPr>
        <p:spPr>
          <a:xfrm>
            <a:off x="971661" y="1236403"/>
            <a:ext cx="155100" cy="1527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20" name="Google Shape;167;p36">
            <a:extLst>
              <a:ext uri="{FF2B5EF4-FFF2-40B4-BE49-F238E27FC236}">
                <a16:creationId xmlns:a16="http://schemas.microsoft.com/office/drawing/2014/main" id="{0804EB2D-2FF5-867B-7D3E-0E8A2CFE3A72}"/>
              </a:ext>
            </a:extLst>
          </p:cNvPr>
          <p:cNvCxnSpPr>
            <a:stCxn id="18" idx="2"/>
          </p:cNvCxnSpPr>
          <p:nvPr/>
        </p:nvCxnSpPr>
        <p:spPr>
          <a:xfrm rot="-5400000" flipH="1">
            <a:off x="1335561" y="1102753"/>
            <a:ext cx="303900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" name="Google Shape;166;p36">
            <a:extLst>
              <a:ext uri="{FF2B5EF4-FFF2-40B4-BE49-F238E27FC236}">
                <a16:creationId xmlns:a16="http://schemas.microsoft.com/office/drawing/2014/main" id="{1E24D9FE-AC84-360C-CDED-BA8F45C7F1F3}"/>
              </a:ext>
            </a:extLst>
          </p:cNvPr>
          <p:cNvSpPr txBox="1"/>
          <p:nvPr/>
        </p:nvSpPr>
        <p:spPr>
          <a:xfrm>
            <a:off x="1123208" y="1317832"/>
            <a:ext cx="885963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Energia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" name="Google Shape;233;p2">
            <a:extLst>
              <a:ext uri="{FF2B5EF4-FFF2-40B4-BE49-F238E27FC236}">
                <a16:creationId xmlns:a16="http://schemas.microsoft.com/office/drawing/2014/main" id="{DCAD9BA1-AF48-D829-ED5A-0908DEF2C712}"/>
              </a:ext>
            </a:extLst>
          </p:cNvPr>
          <p:cNvSpPr txBox="1"/>
          <p:nvPr/>
        </p:nvSpPr>
        <p:spPr>
          <a:xfrm>
            <a:off x="6122811" y="255526"/>
            <a:ext cx="1114524" cy="461635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>
                <a:solidFill>
                  <a:schemeClr val="bg1"/>
                </a:solidFill>
                <a:latin typeface="Raleway Black"/>
              </a:rPr>
              <a:t>Novo</a:t>
            </a:r>
          </a:p>
        </p:txBody>
      </p:sp>
    </p:spTree>
    <p:extLst>
      <p:ext uri="{BB962C8B-B14F-4D97-AF65-F5344CB8AC3E}">
        <p14:creationId xmlns:p14="http://schemas.microsoft.com/office/powerpoint/2010/main" val="280491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3010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 Escolas Conectadas - deliberativo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3;p2">
            <a:extLst>
              <a:ext uri="{FF2B5EF4-FFF2-40B4-BE49-F238E27FC236}">
                <a16:creationId xmlns:a16="http://schemas.microsoft.com/office/drawing/2014/main" id="{2D9EF1A2-1EEB-A825-20A6-E39AB9A33ED3}"/>
              </a:ext>
            </a:extLst>
          </p:cNvPr>
          <p:cNvSpPr txBox="1"/>
          <p:nvPr/>
        </p:nvSpPr>
        <p:spPr>
          <a:xfrm>
            <a:off x="241554" y="1501094"/>
            <a:ext cx="8521446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b="1">
                <a:solidFill>
                  <a:srgbClr val="0000FF"/>
                </a:solidFill>
                <a:latin typeface="Raleway"/>
              </a:rPr>
              <a:t>Contexto: </a:t>
            </a:r>
            <a:r>
              <a:rPr lang="pt-BR">
                <a:solidFill>
                  <a:schemeClr val="tx1"/>
                </a:solidFill>
                <a:latin typeface="Raleway"/>
              </a:rPr>
              <a:t>Durante a 6ª Reunião Ordinária do Comitê Executivo da Enec (28/11/24), Anatel solicitou ajuste no Indicador Escolas Conectadas. Com isso, foi realizado o ajuste de energia elétrica adequada para que deixe de ocorrer no final da árvore de decisão, entre os níveis 4 e 5, e passe a ser a primeira checagem na classificação do indicador.</a:t>
            </a:r>
          </a:p>
          <a:p>
            <a:pPr algn="just"/>
            <a:endParaRPr lang="pt-BR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r>
              <a:rPr lang="pt-BR" sz="1400" b="1">
                <a:solidFill>
                  <a:srgbClr val="0000FF"/>
                </a:solidFill>
                <a:latin typeface="Raleway"/>
              </a:rPr>
              <a:t>Proposta de deliberação: </a:t>
            </a:r>
            <a:r>
              <a:rPr lang="pt-BR" sz="1400">
                <a:solidFill>
                  <a:schemeClr val="tx1"/>
                </a:solidFill>
                <a:latin typeface="Raleway"/>
              </a:rPr>
              <a:t>Aprova-se o Indicador Escolas Conectadas com os ajustes solicitados </a:t>
            </a:r>
            <a:r>
              <a:rPr lang="pt-BR">
                <a:solidFill>
                  <a:schemeClr val="tx1"/>
                </a:solidFill>
                <a:latin typeface="Raleway"/>
              </a:rPr>
              <a:t>na</a:t>
            </a:r>
            <a:r>
              <a:rPr lang="pt-BR" sz="1400">
                <a:solidFill>
                  <a:schemeClr val="tx1"/>
                </a:solidFill>
                <a:latin typeface="Raleway"/>
              </a:rPr>
              <a:t> </a:t>
            </a:r>
            <a:r>
              <a:rPr lang="pt-BR">
                <a:solidFill>
                  <a:schemeClr val="tx1"/>
                </a:solidFill>
                <a:latin typeface="Raleway"/>
              </a:rPr>
              <a:t>6ª Reunião Ordinária do Comitê Executivo da Enec (28/11/24)</a:t>
            </a:r>
            <a:r>
              <a:rPr lang="pt-BR" sz="1400">
                <a:solidFill>
                  <a:schemeClr val="tx1"/>
                </a:solidFill>
                <a:latin typeface="Raleway"/>
              </a:rPr>
              <a:t>. ​</a:t>
            </a:r>
          </a:p>
          <a:p>
            <a:pPr algn="just"/>
            <a:endParaRPr lang="pt-BR">
              <a:solidFill>
                <a:schemeClr val="tx1"/>
              </a:solidFill>
              <a:latin typeface="Raleway" pitchFamily="2" charset="0"/>
            </a:endParaRPr>
          </a:p>
          <a:p>
            <a:pPr algn="just"/>
            <a:endParaRPr lang="pt-BR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A055ED-2C94-5CB7-A5A6-2DB6D741E34B}"/>
              </a:ext>
            </a:extLst>
          </p:cNvPr>
          <p:cNvSpPr/>
          <p:nvPr/>
        </p:nvSpPr>
        <p:spPr>
          <a:xfrm>
            <a:off x="241554" y="3122341"/>
            <a:ext cx="8584692" cy="840059"/>
          </a:xfrm>
          <a:prstGeom prst="rect">
            <a:avLst/>
          </a:prstGeom>
          <a:noFill/>
          <a:ln>
            <a:solidFill>
              <a:srgbClr val="00AF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378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ff3c58-4555-4b7e-8115-1f39b2549fd1" xsi:nil="true"/>
    <SharedWithUsers xmlns="fafe921d-bf2e-4fde-a3a2-15508058d867">
      <UserInfo>
        <DisplayName>Anita Gea Martinez Stefani (SEB/DAGE/MEC)</DisplayName>
        <AccountId>39</AccountId>
        <AccountType/>
      </UserInfo>
      <UserInfo>
        <DisplayName>Barbara Bacellar Rodrigues de Godoy</DisplayName>
        <AccountId>63</AccountId>
        <AccountType/>
      </UserInfo>
      <UserInfo>
        <DisplayName>Eduardo Heck de Sa  ( CGTI/SEB/MEC )</DisplayName>
        <AccountId>61</AccountId>
        <AccountType/>
      </UserInfo>
    </SharedWithUsers>
    <lcf76f155ced4ddcb4097134ff3c332f xmlns="80ff3c58-4555-4b7e-8115-1f39b2549fd1">
      <Terms xmlns="http://schemas.microsoft.com/office/infopath/2007/PartnerControls"/>
    </lcf76f155ced4ddcb4097134ff3c332f>
    <TaxCatchAll xmlns="fafe921d-bf2e-4fde-a3a2-15508058d8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5" ma:contentTypeDescription="Crie um novo documento." ma:contentTypeScope="" ma:versionID="fa0d96b24bff7c8ffa4b96f25d628378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80cb3e078b5e8ed7a714fb8c2a23f78b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D5C103-ABF1-4A61-92B4-BF4E4EFE44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694F2-2E80-4471-B187-D14D0C6AAA07}">
  <ds:schemaRefs>
    <ds:schemaRef ds:uri="80ff3c58-4555-4b7e-8115-1f39b2549fd1"/>
    <ds:schemaRef ds:uri="fafe921d-bf2e-4fde-a3a2-15508058d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53C0CC-B539-426B-8100-B1987FDF073B}">
  <ds:schemaRefs>
    <ds:schemaRef ds:uri="80ff3c58-4555-4b7e-8115-1f39b2549fd1"/>
    <ds:schemaRef ds:uri="fafe921d-bf2e-4fde-a3a2-15508058d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no Ecrã (16:9)</PresentationFormat>
  <Slides>26</Slides>
  <Notes>26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Ungari Dal Fabbro (CGTI/SEB)</dc:creator>
  <cp:revision>2</cp:revision>
  <dcterms:modified xsi:type="dcterms:W3CDTF">2025-11-05T17:38:59Z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0x010100F0CE11E70B97DB4AA2EF45C6AD8CE673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{"FileActivityType":"8","FileActivityTimeStamp":"2023-12-18T12:46:51.567Z","FileActivityUsersOnPage":[{"DisplayName":"Ana Ungari Dal Fabbro (CGTI/SEB)","Id":"anafabbro@mec.gov.br"}],"FileActivityNavigationId":null}</vt:lpwstr>
  </property>
  <property fmtid="{D5CDD505-2E9C-101B-9397-08002B2CF9AE}" pid="7" name="TriggerFlowInfo">
    <vt:lpwstr/>
  </property>
</Properties>
</file>