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73" r:id="rId14"/>
    <p:sldId id="267" r:id="rId15"/>
    <p:sldId id="268" r:id="rId16"/>
    <p:sldId id="269" r:id="rId17"/>
    <p:sldId id="274" r:id="rId18"/>
    <p:sldId id="285" r:id="rId19"/>
    <p:sldId id="270" r:id="rId20"/>
    <p:sldId id="271" r:id="rId21"/>
    <p:sldId id="272" r:id="rId22"/>
    <p:sldId id="275" r:id="rId23"/>
    <p:sldId id="276" r:id="rId24"/>
    <p:sldId id="277" r:id="rId25"/>
    <p:sldId id="283" r:id="rId26"/>
    <p:sldId id="284" r:id="rId27"/>
    <p:sldId id="278" r:id="rId28"/>
    <p:sldId id="26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5B53D-667C-F702-BEFE-9A6DE689995B}" v="2" dt="2026-03-09T15:27:14.547"/>
    <p1510:client id="{EF780945-05C4-2730-9483-300C2F6269B2}" v="132" dt="2026-03-09T12:41:08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84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Julie Ribeiro Lopes (SECADI/GAB/UNESCO)" userId="S::corinnelopes@mec.gov.br::ef0fcd2c-800a-4fbf-8f73-b1ff85cf893f" providerId="AD" clId="Web-{EF780945-05C4-2730-9483-300C2F6269B2}"/>
    <pc:docChg chg="addSld modSld sldOrd">
      <pc:chgData name="Corinne Julie Ribeiro Lopes (SECADI/GAB/UNESCO)" userId="S::corinnelopes@mec.gov.br::ef0fcd2c-800a-4fbf-8f73-b1ff85cf893f" providerId="AD" clId="Web-{EF780945-05C4-2730-9483-300C2F6269B2}" dt="2026-03-09T12:41:08.666" v="132" actId="20577"/>
      <pc:docMkLst>
        <pc:docMk/>
      </pc:docMkLst>
      <pc:sldChg chg="modSp">
        <pc:chgData name="Corinne Julie Ribeiro Lopes (SECADI/GAB/UNESCO)" userId="S::corinnelopes@mec.gov.br::ef0fcd2c-800a-4fbf-8f73-b1ff85cf893f" providerId="AD" clId="Web-{EF780945-05C4-2730-9483-300C2F6269B2}" dt="2026-03-09T12:35:51.395" v="90"/>
        <pc:sldMkLst>
          <pc:docMk/>
          <pc:sldMk cId="204323845" sldId="259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5:51.395" v="90"/>
          <ac:spMkLst>
            <pc:docMk/>
            <pc:sldMk cId="204323845" sldId="259"/>
            <ac:spMk id="6" creationId="{2A2CF9E9-ED03-EE69-82D4-893070E04210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31:20.704" v="21" actId="20577"/>
        <pc:sldMkLst>
          <pc:docMk/>
          <pc:sldMk cId="4228915130" sldId="262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1:20.704" v="21" actId="20577"/>
          <ac:spMkLst>
            <pc:docMk/>
            <pc:sldMk cId="4228915130" sldId="262"/>
            <ac:spMk id="6" creationId="{C9899998-37C0-DD3E-3871-BCEC27886AFA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33:21.691" v="52" actId="20577"/>
        <pc:sldMkLst>
          <pc:docMk/>
          <pc:sldMk cId="647727966" sldId="269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3:05.800" v="50" actId="20577"/>
          <ac:spMkLst>
            <pc:docMk/>
            <pc:sldMk cId="647727966" sldId="269"/>
            <ac:spMk id="3" creationId="{D78DAB17-ADDE-2017-B021-DD5F22ECBBAA}"/>
          </ac:spMkLst>
        </pc:spChg>
        <pc:spChg chg="mod">
          <ac:chgData name="Corinne Julie Ribeiro Lopes (SECADI/GAB/UNESCO)" userId="S::corinnelopes@mec.gov.br::ef0fcd2c-800a-4fbf-8f73-b1ff85cf893f" providerId="AD" clId="Web-{EF780945-05C4-2730-9483-300C2F6269B2}" dt="2026-03-09T12:33:21.691" v="52" actId="20577"/>
          <ac:spMkLst>
            <pc:docMk/>
            <pc:sldMk cId="647727966" sldId="269"/>
            <ac:spMk id="6" creationId="{1B57CC29-2F0B-E8BA-A9FD-7920EFD9DD8E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39:08.579" v="116" actId="20577"/>
        <pc:sldMkLst>
          <pc:docMk/>
          <pc:sldMk cId="789801777" sldId="271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9:08.579" v="116" actId="20577"/>
          <ac:spMkLst>
            <pc:docMk/>
            <pc:sldMk cId="789801777" sldId="271"/>
            <ac:spMk id="8" creationId="{6837A03B-783E-AB63-C643-53AE340FEE68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32:03.971" v="44" actId="20577"/>
        <pc:sldMkLst>
          <pc:docMk/>
          <pc:sldMk cId="2894277440" sldId="273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2:03.971" v="44" actId="20577"/>
          <ac:spMkLst>
            <pc:docMk/>
            <pc:sldMk cId="2894277440" sldId="273"/>
            <ac:spMk id="4" creationId="{3F256D80-A7D1-C186-AC15-52659007B28B}"/>
          </ac:spMkLst>
        </pc:spChg>
      </pc:sldChg>
      <pc:sldChg chg="delSp modSp">
        <pc:chgData name="Corinne Julie Ribeiro Lopes (SECADI/GAB/UNESCO)" userId="S::corinnelopes@mec.gov.br::ef0fcd2c-800a-4fbf-8f73-b1ff85cf893f" providerId="AD" clId="Web-{EF780945-05C4-2730-9483-300C2F6269B2}" dt="2026-03-09T12:33:41.410" v="59"/>
        <pc:sldMkLst>
          <pc:docMk/>
          <pc:sldMk cId="3212925260" sldId="274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3:37.238" v="58" actId="20577"/>
          <ac:spMkLst>
            <pc:docMk/>
            <pc:sldMk cId="3212925260" sldId="274"/>
            <ac:spMk id="2" creationId="{568F8B0D-660C-AE9A-FECD-2BBD0C3270EE}"/>
          </ac:spMkLst>
        </pc:spChg>
        <pc:spChg chg="del">
          <ac:chgData name="Corinne Julie Ribeiro Lopes (SECADI/GAB/UNESCO)" userId="S::corinnelopes@mec.gov.br::ef0fcd2c-800a-4fbf-8f73-b1ff85cf893f" providerId="AD" clId="Web-{EF780945-05C4-2730-9483-300C2F6269B2}" dt="2026-03-09T12:33:41.410" v="59"/>
          <ac:spMkLst>
            <pc:docMk/>
            <pc:sldMk cId="3212925260" sldId="274"/>
            <ac:spMk id="3" creationId="{A4F5E57D-843D-B9DD-0CFB-8809F7489EAA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40:06.928" v="130" actId="20577"/>
        <pc:sldMkLst>
          <pc:docMk/>
          <pc:sldMk cId="3564730030" sldId="275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9:50.004" v="117" actId="20577"/>
          <ac:spMkLst>
            <pc:docMk/>
            <pc:sldMk cId="3564730030" sldId="275"/>
            <ac:spMk id="2" creationId="{B6F59269-942E-2B38-1A59-FA30559970E0}"/>
          </ac:spMkLst>
        </pc:spChg>
        <pc:spChg chg="mod">
          <ac:chgData name="Corinne Julie Ribeiro Lopes (SECADI/GAB/UNESCO)" userId="S::corinnelopes@mec.gov.br::ef0fcd2c-800a-4fbf-8f73-b1ff85cf893f" providerId="AD" clId="Web-{EF780945-05C4-2730-9483-300C2F6269B2}" dt="2026-03-09T12:40:06.928" v="130" actId="20577"/>
          <ac:spMkLst>
            <pc:docMk/>
            <pc:sldMk cId="3564730030" sldId="275"/>
            <ac:spMk id="6" creationId="{C2D935F6-6845-E262-28A3-4AD60B51E8EC}"/>
          </ac:spMkLst>
        </pc:spChg>
      </pc:sldChg>
      <pc:sldChg chg="modSp">
        <pc:chgData name="Corinne Julie Ribeiro Lopes (SECADI/GAB/UNESCO)" userId="S::corinnelopes@mec.gov.br::ef0fcd2c-800a-4fbf-8f73-b1ff85cf893f" providerId="AD" clId="Web-{EF780945-05C4-2730-9483-300C2F6269B2}" dt="2026-03-09T12:41:08.666" v="132" actId="20577"/>
        <pc:sldMkLst>
          <pc:docMk/>
          <pc:sldMk cId="2718050177" sldId="284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41:05.087" v="131" actId="20577"/>
          <ac:spMkLst>
            <pc:docMk/>
            <pc:sldMk cId="2718050177" sldId="284"/>
            <ac:spMk id="3" creationId="{B4745B23-5352-8823-B767-9361C1219B5D}"/>
          </ac:spMkLst>
        </pc:spChg>
        <pc:spChg chg="mod">
          <ac:chgData name="Corinne Julie Ribeiro Lopes (SECADI/GAB/UNESCO)" userId="S::corinnelopes@mec.gov.br::ef0fcd2c-800a-4fbf-8f73-b1ff85cf893f" providerId="AD" clId="Web-{EF780945-05C4-2730-9483-300C2F6269B2}" dt="2026-03-09T12:41:08.666" v="132" actId="20577"/>
          <ac:spMkLst>
            <pc:docMk/>
            <pc:sldMk cId="2718050177" sldId="284"/>
            <ac:spMk id="6" creationId="{61C477C3-8A3B-924B-84AA-CA71FF586607}"/>
          </ac:spMkLst>
        </pc:spChg>
      </pc:sldChg>
      <pc:sldChg chg="delSp modSp add ord replId">
        <pc:chgData name="Corinne Julie Ribeiro Lopes (SECADI/GAB/UNESCO)" userId="S::corinnelopes@mec.gov.br::ef0fcd2c-800a-4fbf-8f73-b1ff85cf893f" providerId="AD" clId="Web-{EF780945-05C4-2730-9483-300C2F6269B2}" dt="2026-03-09T12:38:04.558" v="99"/>
        <pc:sldMkLst>
          <pc:docMk/>
          <pc:sldMk cId="2085945658" sldId="285"/>
        </pc:sldMkLst>
        <pc:spChg chg="mod">
          <ac:chgData name="Corinne Julie Ribeiro Lopes (SECADI/GAB/UNESCO)" userId="S::corinnelopes@mec.gov.br::ef0fcd2c-800a-4fbf-8f73-b1ff85cf893f" providerId="AD" clId="Web-{EF780945-05C4-2730-9483-300C2F6269B2}" dt="2026-03-09T12:34:30.676" v="73" actId="20577"/>
          <ac:spMkLst>
            <pc:docMk/>
            <pc:sldMk cId="2085945658" sldId="285"/>
            <ac:spMk id="2" creationId="{E16F0B39-0164-90AD-50A7-204720E8CBE5}"/>
          </ac:spMkLst>
        </pc:spChg>
        <pc:spChg chg="del">
          <ac:chgData name="Corinne Julie Ribeiro Lopes (SECADI/GAB/UNESCO)" userId="S::corinnelopes@mec.gov.br::ef0fcd2c-800a-4fbf-8f73-b1ff85cf893f" providerId="AD" clId="Web-{EF780945-05C4-2730-9483-300C2F6269B2}" dt="2026-03-09T12:34:49.207" v="75"/>
          <ac:spMkLst>
            <pc:docMk/>
            <pc:sldMk cId="2085945658" sldId="285"/>
            <ac:spMk id="3" creationId="{E9FDD818-173D-E0D7-9BBF-9C9DEC33411E}"/>
          </ac:spMkLst>
        </pc:spChg>
        <pc:spChg chg="mod">
          <ac:chgData name="Corinne Julie Ribeiro Lopes (SECADI/GAB/UNESCO)" userId="S::corinnelopes@mec.gov.br::ef0fcd2c-800a-4fbf-8f73-b1ff85cf893f" providerId="AD" clId="Web-{EF780945-05C4-2730-9483-300C2F6269B2}" dt="2026-03-09T12:38:04.558" v="99"/>
          <ac:spMkLst>
            <pc:docMk/>
            <pc:sldMk cId="2085945658" sldId="285"/>
            <ac:spMk id="6" creationId="{EC747BB5-535D-4E64-BB05-B3EF14A92766}"/>
          </ac:spMkLst>
        </pc:spChg>
      </pc:sldChg>
    </pc:docChg>
  </pc:docChgLst>
  <pc:docChgLst>
    <pc:chgData name="Thais Dias Luz Borges Santos (SECADI/GAB/MEC)" userId="S::thaisluz@mec.gov.br::b6a35887-b5ed-4a3a-a8e8-5b3a663baf2d" providerId="AD" clId="Web-{8C35B53D-667C-F702-BEFE-9A6DE689995B}"/>
    <pc:docChg chg="modSld">
      <pc:chgData name="Thais Dias Luz Borges Santos (SECADI/GAB/MEC)" userId="S::thaisluz@mec.gov.br::b6a35887-b5ed-4a3a-a8e8-5b3a663baf2d" providerId="AD" clId="Web-{8C35B53D-667C-F702-BEFE-9A6DE689995B}" dt="2026-03-09T15:27:14.547" v="1" actId="20577"/>
      <pc:docMkLst>
        <pc:docMk/>
      </pc:docMkLst>
      <pc:sldChg chg="modSp">
        <pc:chgData name="Thais Dias Luz Borges Santos (SECADI/GAB/MEC)" userId="S::thaisluz@mec.gov.br::b6a35887-b5ed-4a3a-a8e8-5b3a663baf2d" providerId="AD" clId="Web-{8C35B53D-667C-F702-BEFE-9A6DE689995B}" dt="2026-03-09T15:27:14.547" v="1" actId="20577"/>
        <pc:sldMkLst>
          <pc:docMk/>
          <pc:sldMk cId="4055875304" sldId="263"/>
        </pc:sldMkLst>
        <pc:spChg chg="mod">
          <ac:chgData name="Thais Dias Luz Borges Santos (SECADI/GAB/MEC)" userId="S::thaisluz@mec.gov.br::b6a35887-b5ed-4a3a-a8e8-5b3a663baf2d" providerId="AD" clId="Web-{8C35B53D-667C-F702-BEFE-9A6DE689995B}" dt="2026-03-09T15:27:14.547" v="1" actId="20577"/>
          <ac:spMkLst>
            <pc:docMk/>
            <pc:sldMk cId="4055875304" sldId="263"/>
            <ac:spMk id="8" creationId="{3B4E5981-87E4-0C2E-F932-7749D572DE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0629-E726-46AD-BB2D-F4E86A48F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6DCB5-A204-4A3E-8170-F0C944774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2A10-627A-4A10-93D7-6705F149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56A5-0DE2-4AEF-A7BC-E5F5B574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C6BD-9AC0-47D9-9655-1C5E5B4B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707F-0D18-4B3D-BF89-326F31C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52092-3FD7-4CFA-9123-E617DA763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ECC7-5F98-4E52-9568-DDF0C32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33BA-B2F2-4D7D-8843-8D2ACC8E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5D5CB-051D-4D7A-BE2B-8F6A12C3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56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26110-1E4D-4DAD-B9E4-CE7706BC6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8ABFE-351A-443E-9402-C6487DECC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F2B2-D288-4F6E-9B8B-DAB8F329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2D20-A98E-49A8-9C24-B709FBA8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A058-787D-4ECE-A92D-FEBB851F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A579-268E-4A1A-80A2-F4ECDB3E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128B-19CC-40D1-AD81-AFFC80B18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1669-A957-4142-BA5D-5BDD5CC8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8135B-63D4-4FFA-9D14-F7E90017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97BDA-45C0-48E0-B12E-79527B61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2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1B61-EFE4-4E17-9013-0B0AFB5A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65682-1ACB-41A0-956E-3E04D9ED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14C6-DB53-4328-A5CE-CACD98C1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9A4C8-6FF5-4529-A78E-676E2782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B309-BC68-48AB-BCB2-F7129A4F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18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CDE1-C90A-4B83-8389-DE7E49D5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3495-0CA4-434C-8350-A206D2460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BBE2-C143-4C2A-80F4-5931AEDC0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B3BB6-5B48-441B-946A-B4AE3C5B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C1F53-BA7C-45D0-8B10-AE29E40C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593DE-1B61-4FC1-8B69-B3E68067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38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1DFE-EED3-4A2A-A6E4-1C8D3EEF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A6253-6C1E-4D81-A5AE-B1D14E31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521CC-76C2-425C-9E50-A13F9918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F9A20-B927-4748-BCA8-208598722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08F7-5607-4607-A161-DA7D0B36D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76AA4-C596-4D80-8E96-E154697D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30FEF-5260-4C13-AC1A-E90F8929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6CE53-B33A-4B16-A393-802E6875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9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6AD9-9045-4B7E-BE62-A38D912B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E135C-C44E-42B3-9E84-A26C04A6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50C2E-FCF0-40FD-A6A6-F7762E16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E089D-8739-4423-A31B-E514ECCA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0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8E076-81E9-4982-B4A4-C5D27999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DE3F0-35DD-4DE9-B09D-D85FA8F7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0D68-7028-4BBE-813D-99BAA4F1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5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BB2B-1F50-4EF5-82DC-9F54D585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CBF0-A185-4E8A-BA58-4E39EE1C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25476-3882-4DD0-AF54-320412C34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F8993-9C9A-4DAE-8216-7D6405A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F781-F086-4B00-80B3-1DE820CE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6D3D-27DA-4A83-8D58-87B3E2F0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4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DF47-5B37-4C0A-B9AF-80A178B4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C9121-B533-497A-960B-B70FB8CA7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E769C-E005-4F29-B977-11DF4B211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726B-D1B7-4007-AF2F-B480E1A1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753CB-8621-4481-8BAE-1315FF78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746F-ECED-49AF-B569-AA10B871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71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E8F69-1790-4260-AC2C-2064425D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F225C-4397-4CD6-975C-6D146974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0C4F-6AC7-4214-BDAE-4224D8082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EA2E-356A-4E5C-BC92-DC09A9C34A6D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925AC-D77E-457C-85E3-729B35FDB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9BBE-8F83-4BE0-856B-1891BEDC6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57CA-867C-4104-A6C5-324A25E60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8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saude/pt-br/centrais-de-conteudo/manual-de-marcas/brasil-sorridente/fontes-rawline/vie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75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F84E0-369C-0272-42B2-49AB62274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552AE87-671E-CCD9-7BF5-6D913F969743}"/>
              </a:ext>
            </a:extLst>
          </p:cNvPr>
          <p:cNvSpPr txBox="1">
            <a:spLocks/>
          </p:cNvSpPr>
          <p:nvPr/>
        </p:nvSpPr>
        <p:spPr>
          <a:xfrm>
            <a:off x="449883" y="2500981"/>
            <a:ext cx="9441152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4C5AA8"/>
                </a:solidFill>
                <a:latin typeface="Rawline" pitchFamily="2" charset="77"/>
              </a:rPr>
              <a:t>Quando?</a:t>
            </a:r>
            <a:endParaRPr lang="pt-BR" sz="8000" b="1" dirty="0">
              <a:solidFill>
                <a:srgbClr val="4C5AA8"/>
              </a:solidFill>
              <a:latin typeface="Rawline" pitchFamily="2" charset="77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F256D80-A7D1-C186-AC15-52659007B28B}"/>
              </a:ext>
            </a:extLst>
          </p:cNvPr>
          <p:cNvSpPr txBox="1">
            <a:spLocks/>
          </p:cNvSpPr>
          <p:nvPr/>
        </p:nvSpPr>
        <p:spPr>
          <a:xfrm>
            <a:off x="449883" y="3513019"/>
            <a:ext cx="9441152" cy="1500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sz="1800" dirty="0">
                <a:latin typeface="Rawline"/>
              </a:rPr>
              <a:t>A mobilização ocorre ao longo do </a:t>
            </a:r>
            <a:r>
              <a:rPr lang="pt-BR" sz="1800" b="1" dirty="0">
                <a:solidFill>
                  <a:srgbClr val="4C5AA8"/>
                </a:solidFill>
                <a:latin typeface="Rawline"/>
              </a:rPr>
              <a:t>mês de abril </a:t>
            </a:r>
            <a:r>
              <a:rPr lang="pt-BR" sz="1800" dirty="0">
                <a:latin typeface="Rawline"/>
              </a:rPr>
              <a:t>em alusão ao </a:t>
            </a:r>
            <a:r>
              <a:rPr lang="pt-BR" sz="1800" b="1" dirty="0">
                <a:solidFill>
                  <a:srgbClr val="4C5AA8"/>
                </a:solidFill>
                <a:latin typeface="Rawline"/>
              </a:rPr>
              <a:t>Dia Nacional de Combate ao Bullying</a:t>
            </a:r>
            <a:r>
              <a:rPr lang="pt-BR" sz="1800" dirty="0">
                <a:solidFill>
                  <a:srgbClr val="4C5AA8"/>
                </a:solidFill>
                <a:latin typeface="Rawline"/>
              </a:rPr>
              <a:t> </a:t>
            </a:r>
            <a:r>
              <a:rPr lang="pt-BR" sz="1800" dirty="0">
                <a:latin typeface="Rawline"/>
              </a:rPr>
              <a:t>(7 de abril), podendo se estender </a:t>
            </a:r>
            <a:r>
              <a:rPr lang="pt-BR" sz="1800">
                <a:latin typeface="Rawline"/>
              </a:rPr>
              <a:t>a outros períodos do ano.</a:t>
            </a:r>
            <a:endParaRPr lang="pt-BR" sz="1800" dirty="0">
              <a:latin typeface="Rawline" pitchFamily="2" charset="77"/>
            </a:endParaRPr>
          </a:p>
        </p:txBody>
      </p:sp>
      <p:pic>
        <p:nvPicPr>
          <p:cNvPr id="8" name="Imagem 7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350A897-DBE3-742C-A7F2-2ABF5A4BA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9"/>
          <a:stretch>
            <a:fillRect/>
          </a:stretch>
        </p:blipFill>
        <p:spPr>
          <a:xfrm>
            <a:off x="8227499" y="2211399"/>
            <a:ext cx="3964501" cy="46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DCE15-22E6-C7D4-D81E-DFD6BEE7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5CF01-2941-BDFF-4B6B-57906CC81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491" y="318830"/>
            <a:ext cx="10515600" cy="1325559"/>
          </a:xfrm>
        </p:spPr>
        <p:txBody>
          <a:bodyPr>
            <a:normAutofit/>
          </a:bodyPr>
          <a:lstStyle/>
          <a:p>
            <a:pPr lvl="0"/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Quem participa?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C9CB188-03F3-935F-AE39-D395805E4FC5}"/>
              </a:ext>
            </a:extLst>
          </p:cNvPr>
          <p:cNvSpPr txBox="1">
            <a:spLocks/>
          </p:cNvSpPr>
          <p:nvPr/>
        </p:nvSpPr>
        <p:spPr>
          <a:xfrm>
            <a:off x="340491" y="1426638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Estudantes</a:t>
            </a:r>
            <a:r>
              <a:rPr lang="pt-BR" sz="2400" dirty="0">
                <a:latin typeface="Rawline" pitchFamily="2" charset="77"/>
              </a:rPr>
              <a:t> da Educação Infantil ao Ensino Médio</a:t>
            </a:r>
          </a:p>
          <a:p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Profissionais</a:t>
            </a:r>
            <a:r>
              <a:rPr lang="pt-BR" sz="2400" dirty="0">
                <a:latin typeface="Rawline" pitchFamily="2" charset="77"/>
              </a:rPr>
              <a:t> da escola</a:t>
            </a:r>
          </a:p>
          <a:p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Famílias</a:t>
            </a:r>
            <a:r>
              <a:rPr lang="pt-BR" sz="2400" dirty="0">
                <a:latin typeface="Rawline" pitchFamily="2" charset="77"/>
              </a:rPr>
              <a:t> e </a:t>
            </a: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comunidade</a:t>
            </a:r>
            <a:r>
              <a:rPr lang="pt-BR" sz="2400" dirty="0">
                <a:latin typeface="Rawline" pitchFamily="2" charset="77"/>
              </a:rPr>
              <a:t> local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Rawli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99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0A7A6-7C09-03AE-FF02-1076DE3B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3A4E39C-418D-FA3E-B2EC-98045B989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021" y="781818"/>
            <a:ext cx="9787356" cy="1325559"/>
          </a:xfrm>
        </p:spPr>
        <p:txBody>
          <a:bodyPr>
            <a:normAutofit/>
          </a:bodyPr>
          <a:lstStyle/>
          <a:p>
            <a:pPr lvl="0"/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O que fazer?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B70BD22-229D-7EC3-4F30-2DCDF55B77CA}"/>
              </a:ext>
            </a:extLst>
          </p:cNvPr>
          <p:cNvSpPr txBox="1">
            <a:spLocks/>
          </p:cNvSpPr>
          <p:nvPr/>
        </p:nvSpPr>
        <p:spPr>
          <a:xfrm>
            <a:off x="190021" y="1976099"/>
            <a:ext cx="9625311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As atividades foram pensadas para cada etapa da educação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básica e podem ser adaptadas conforme a realidade local.</a:t>
            </a:r>
          </a:p>
        </p:txBody>
      </p:sp>
    </p:spTree>
    <p:extLst>
      <p:ext uri="{BB962C8B-B14F-4D97-AF65-F5344CB8AC3E}">
        <p14:creationId xmlns:p14="http://schemas.microsoft.com/office/powerpoint/2010/main" val="18316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6EC0A-2B69-3F05-AA86-5BAA3A60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CA3D0D-3914-17D2-6C11-32C83BF95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81548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O que fazer? </a:t>
            </a:r>
            <a:endParaRPr lang="pt-BR" b="1" dirty="0">
              <a:solidFill>
                <a:srgbClr val="4C5AA8"/>
              </a:solidFill>
              <a:latin typeface="Rawline ExtraBold" pitchFamily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7CC29-2F0B-E8BA-A9FD-7920EFD9DD8E}"/>
              </a:ext>
            </a:extLst>
          </p:cNvPr>
          <p:cNvSpPr txBox="1">
            <a:spLocks/>
          </p:cNvSpPr>
          <p:nvPr/>
        </p:nvSpPr>
        <p:spPr>
          <a:xfrm>
            <a:off x="467812" y="1825627"/>
            <a:ext cx="8375245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latin typeface="Rawline" pitchFamily="2" charset="77"/>
              </a:rPr>
              <a:t>Rodas de conversa sobre empatia, respeito e escuta ativa 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Rawline" pitchFamily="2" charset="77"/>
              </a:rPr>
              <a:t>Correio da Convivência e Varal de Mensagens Positivas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Rawline" pitchFamily="2" charset="77"/>
              </a:rPr>
              <a:t>Produção de murais, vídeos, podcasts, cartas e campanhas digitais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Rawline" pitchFamily="2" charset="77"/>
              </a:rPr>
              <a:t>Oficinas, debates e festivais culturais</a:t>
            </a:r>
          </a:p>
          <a:p>
            <a:pPr>
              <a:lnSpc>
                <a:spcPct val="100000"/>
              </a:lnSpc>
            </a:pPr>
            <a:r>
              <a:rPr lang="pt-BR" sz="2000" dirty="0">
                <a:latin typeface="Rawline"/>
              </a:rPr>
              <a:t>Grupos de mediação de conflitos entre estudantes </a:t>
            </a:r>
          </a:p>
          <a:p>
            <a:pPr>
              <a:lnSpc>
                <a:spcPct val="100000"/>
              </a:lnSpc>
            </a:pPr>
            <a:r>
              <a:rPr lang="pt-BR" sz="2000">
                <a:latin typeface="Rawline"/>
              </a:rPr>
              <a:t>Participação de ex-</a:t>
            </a:r>
            <a:r>
              <a:rPr lang="pt-BR" sz="2000" dirty="0">
                <a:latin typeface="Rawline"/>
              </a:rPr>
              <a:t>alunos, lideranças e famílias</a:t>
            </a:r>
            <a:endParaRPr lang="pt-BR">
              <a:latin typeface="Rawline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78DAB17-ADDE-2017-B021-DD5F22ECBBAA}"/>
              </a:ext>
            </a:extLst>
          </p:cNvPr>
          <p:cNvSpPr txBox="1">
            <a:spLocks/>
          </p:cNvSpPr>
          <p:nvPr/>
        </p:nvSpPr>
        <p:spPr>
          <a:xfrm>
            <a:off x="467812" y="1352369"/>
            <a:ext cx="1797714" cy="47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EXEMPLOS:</a:t>
            </a:r>
          </a:p>
        </p:txBody>
      </p:sp>
      <p:pic>
        <p:nvPicPr>
          <p:cNvPr id="9" name="Imagem 8" descr="Desenho animado para crianças&#10;&#10;O conteúdo gerado por IA pode estar incorreto.">
            <a:extLst>
              <a:ext uri="{FF2B5EF4-FFF2-40B4-BE49-F238E27FC236}">
                <a16:creationId xmlns:a16="http://schemas.microsoft.com/office/drawing/2014/main" id="{F868C33C-7521-5F0E-6E29-6590FF3B4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69" y="2353917"/>
            <a:ext cx="4781760" cy="43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CEC22-CF03-0181-03B3-BEF8EE7F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68F8B0D-660C-AE9A-FECD-2BBD0C3270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815489"/>
          </a:xfrm>
        </p:spPr>
        <p:txBody>
          <a:bodyPr/>
          <a:lstStyle/>
          <a:p>
            <a:pPr lvl="0"/>
            <a:r>
              <a:rPr lang="pt-BR" b="1">
                <a:solidFill>
                  <a:srgbClr val="4C5AA8"/>
                </a:solidFill>
                <a:latin typeface="Rawline Black"/>
              </a:rPr>
              <a:t>Como fazer?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E1AC48D-BD96-DE7B-06CA-D9682607E890}"/>
              </a:ext>
            </a:extLst>
          </p:cNvPr>
          <p:cNvSpPr txBox="1">
            <a:spLocks/>
          </p:cNvSpPr>
          <p:nvPr/>
        </p:nvSpPr>
        <p:spPr>
          <a:xfrm>
            <a:off x="467812" y="1825627"/>
            <a:ext cx="8687763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latin typeface="Rawline" pitchFamily="2" charset="77"/>
              </a:rPr>
              <a:t>Utilize os </a:t>
            </a: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guias e materiais orientadores </a:t>
            </a:r>
            <a:r>
              <a:rPr lang="pt-BR" sz="2000" dirty="0">
                <a:latin typeface="Rawline" pitchFamily="2" charset="77"/>
              </a:rPr>
              <a:t>disponíveis no site do MEC;</a:t>
            </a: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Planeje, mobilize </a:t>
            </a:r>
            <a:r>
              <a:rPr lang="pt-BR" sz="2000" dirty="0">
                <a:latin typeface="Rawline" pitchFamily="2" charset="77"/>
              </a:rPr>
              <a:t>a equipe e </a:t>
            </a: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estimule</a:t>
            </a:r>
            <a:r>
              <a:rPr lang="pt-BR" sz="2000" dirty="0">
                <a:latin typeface="Rawline" pitchFamily="2" charset="77"/>
              </a:rPr>
              <a:t> a liderança dos estudantes.</a:t>
            </a:r>
          </a:p>
        </p:txBody>
      </p:sp>
    </p:spTree>
    <p:extLst>
      <p:ext uri="{BB962C8B-B14F-4D97-AF65-F5344CB8AC3E}">
        <p14:creationId xmlns:p14="http://schemas.microsoft.com/office/powerpoint/2010/main" val="321292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A6DBB-ED95-8E40-F3A4-00E4D069D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16F0B39-0164-90AD-50A7-204720E8CB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815489"/>
          </a:xfrm>
        </p:spPr>
        <p:txBody>
          <a:bodyPr/>
          <a:lstStyle/>
          <a:p>
            <a:r>
              <a:rPr lang="pt-BR" b="1">
                <a:solidFill>
                  <a:srgbClr val="4C5AA8"/>
                </a:solidFill>
                <a:latin typeface="Rawline Black"/>
              </a:rPr>
              <a:t>O papel dos gestores escolares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747BB5-535D-4E64-BB05-B3EF14A92766}"/>
              </a:ext>
            </a:extLst>
          </p:cNvPr>
          <p:cNvSpPr txBox="1">
            <a:spLocks/>
          </p:cNvSpPr>
          <p:nvPr/>
        </p:nvSpPr>
        <p:spPr>
          <a:xfrm>
            <a:off x="467812" y="1825627"/>
            <a:ext cx="8375245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Sensibilizar</a:t>
            </a:r>
            <a:r>
              <a:rPr lang="pt-BR" sz="2000">
                <a:ea typeface="+mn-lt"/>
                <a:cs typeface="+mn-lt"/>
              </a:rPr>
              <a:t> a equipe e </a:t>
            </a:r>
            <a:r>
              <a:rPr lang="pt-BR" sz="2000" b="1">
                <a:solidFill>
                  <a:srgbClr val="4C5AA8"/>
                </a:solidFill>
                <a:latin typeface="Rawline"/>
              </a:rPr>
              <a:t>planejar</a:t>
            </a:r>
            <a:r>
              <a:rPr lang="pt-BR" sz="2000">
                <a:ea typeface="+mn-lt"/>
                <a:cs typeface="+mn-lt"/>
              </a:rPr>
              <a:t> as ações coletivamente.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Viabilizar </a:t>
            </a:r>
            <a:r>
              <a:rPr lang="pt-BR" sz="2000">
                <a:ea typeface="+mn-lt"/>
                <a:cs typeface="+mn-lt"/>
              </a:rPr>
              <a:t>espaços, materiais e tempo para as atividades. 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Incentivar </a:t>
            </a:r>
            <a:r>
              <a:rPr lang="pt-BR" sz="2000">
                <a:ea typeface="+mn-lt"/>
                <a:cs typeface="+mn-lt"/>
              </a:rPr>
              <a:t>o protagonismo dos estudantes e parcerias locais. 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Valorizar</a:t>
            </a:r>
            <a:r>
              <a:rPr lang="pt-BR" sz="2000">
                <a:ea typeface="+mn-lt"/>
                <a:cs typeface="+mn-lt"/>
              </a:rPr>
              <a:t> e </a:t>
            </a:r>
            <a:r>
              <a:rPr lang="pt-BR" sz="2000" b="1">
                <a:solidFill>
                  <a:srgbClr val="4C5AA8"/>
                </a:solidFill>
                <a:latin typeface="Rawline"/>
              </a:rPr>
              <a:t>divulgar</a:t>
            </a:r>
            <a:r>
              <a:rPr lang="pt-BR" sz="2000">
                <a:ea typeface="+mn-lt"/>
                <a:cs typeface="+mn-lt"/>
              </a:rPr>
              <a:t> as boas práticas realizadas.</a:t>
            </a:r>
            <a:endParaRPr lang="pt-BR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4C5AA8"/>
                </a:solidFill>
                <a:latin typeface="Rawline"/>
              </a:rPr>
              <a:t>Integrar</a:t>
            </a:r>
            <a:r>
              <a:rPr lang="pt-BR" sz="2000">
                <a:ea typeface="+mn-lt"/>
                <a:cs typeface="+mn-lt"/>
              </a:rPr>
              <a:t> os resultados da semana ao planejamento da escola.</a:t>
            </a:r>
            <a:endParaRPr lang="pt-BR">
              <a:ea typeface="Calibri"/>
              <a:cs typeface="Calibri"/>
            </a:endParaRPr>
          </a:p>
        </p:txBody>
      </p:sp>
      <p:pic>
        <p:nvPicPr>
          <p:cNvPr id="9" name="Imagem 8" descr="Desenho animado para crianças&#10;&#10;O conteúdo gerado por IA pode estar incorreto.">
            <a:extLst>
              <a:ext uri="{FF2B5EF4-FFF2-40B4-BE49-F238E27FC236}">
                <a16:creationId xmlns:a16="http://schemas.microsoft.com/office/drawing/2014/main" id="{AF77C69D-1D4B-5A2E-E101-FF31D2BD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69" y="2353917"/>
            <a:ext cx="4781760" cy="43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E3A5F-F55C-7A28-145A-98CE39730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599437E-C93F-2748-82C8-8A70661D8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Materiais de Apoio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276E03-9A1E-D86B-E0A9-44CF837CD619}"/>
              </a:ext>
            </a:extLst>
          </p:cNvPr>
          <p:cNvSpPr txBox="1">
            <a:spLocks/>
          </p:cNvSpPr>
          <p:nvPr/>
        </p:nvSpPr>
        <p:spPr>
          <a:xfrm>
            <a:off x="838203" y="1825627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Acesse em: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4C5AA8"/>
                </a:solidFill>
                <a:latin typeface="Rawline" pitchFamily="2" charset="77"/>
              </a:rPr>
              <a:t>https://</a:t>
            </a:r>
            <a:r>
              <a:rPr lang="pt-BR" sz="2400" dirty="0" err="1">
                <a:solidFill>
                  <a:srgbClr val="4C5AA8"/>
                </a:solidFill>
                <a:latin typeface="Rawline" pitchFamily="2" charset="77"/>
              </a:rPr>
              <a:t>www.gov.br</a:t>
            </a:r>
            <a:r>
              <a:rPr lang="pt-BR" sz="2400" dirty="0">
                <a:solidFill>
                  <a:srgbClr val="4C5AA8"/>
                </a:solidFill>
                <a:latin typeface="Rawline" pitchFamily="2" charset="77"/>
              </a:rPr>
              <a:t>/</a:t>
            </a:r>
            <a:r>
              <a:rPr lang="pt-BR" sz="2400" dirty="0" err="1">
                <a:solidFill>
                  <a:srgbClr val="4C5AA8"/>
                </a:solidFill>
                <a:latin typeface="Rawline" pitchFamily="2" charset="77"/>
              </a:rPr>
              <a:t>mec</a:t>
            </a:r>
            <a:r>
              <a:rPr lang="pt-BR" sz="2400" dirty="0">
                <a:solidFill>
                  <a:srgbClr val="4C5AA8"/>
                </a:solidFill>
                <a:latin typeface="Rawline" pitchFamily="2" charset="77"/>
              </a:rPr>
              <a:t>/</a:t>
            </a:r>
            <a:r>
              <a:rPr lang="pt-BR" sz="2400" dirty="0" err="1">
                <a:solidFill>
                  <a:srgbClr val="4C5AA8"/>
                </a:solidFill>
                <a:latin typeface="Rawline" pitchFamily="2" charset="77"/>
              </a:rPr>
              <a:t>pt-br</a:t>
            </a:r>
            <a:r>
              <a:rPr lang="pt-BR" sz="2400" dirty="0">
                <a:solidFill>
                  <a:srgbClr val="4C5AA8"/>
                </a:solidFill>
                <a:latin typeface="Rawline" pitchFamily="2" charset="77"/>
              </a:rPr>
              <a:t>/escola-que-protege</a:t>
            </a:r>
            <a:endParaRPr lang="pt-BR" sz="2400" dirty="0">
              <a:latin typeface="Rawline" pitchFamily="2" charset="77"/>
            </a:endParaRPr>
          </a:p>
        </p:txBody>
      </p:sp>
      <p:pic>
        <p:nvPicPr>
          <p:cNvPr id="6" name="Imagem 5" descr="Código QR&#10;&#10;O conteúdo gerado por IA pode estar incorreto.">
            <a:extLst>
              <a:ext uri="{FF2B5EF4-FFF2-40B4-BE49-F238E27FC236}">
                <a16:creationId xmlns:a16="http://schemas.microsoft.com/office/drawing/2014/main" id="{031485AB-A1E7-C042-5B26-2D629891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53" y="2362641"/>
            <a:ext cx="2232146" cy="29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52C02-9B28-619A-3DF1-E87F2CB2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61276EB-4072-AC34-7F1B-C4C6641DD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410" y="596623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Recursos: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837A03B-783E-AB63-C643-53AE340FEE68}"/>
              </a:ext>
            </a:extLst>
          </p:cNvPr>
          <p:cNvSpPr txBox="1">
            <a:spLocks/>
          </p:cNvSpPr>
          <p:nvPr/>
        </p:nvSpPr>
        <p:spPr>
          <a:xfrm>
            <a:off x="560410" y="2057121"/>
            <a:ext cx="9440116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Para professores: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Rawline ExtraBold" pitchFamily="2"/>
              </a:rPr>
              <a:t>guias de atividades por etapa de ensino (Infantil, Fundamental, Médio);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Guia para gestores escolares</a:t>
            </a:r>
            <a:r>
              <a:rPr lang="pt-BR" dirty="0">
                <a:solidFill>
                  <a:srgbClr val="4C5AA8"/>
                </a:solidFill>
                <a:latin typeface="Rawline ExtraBold" pitchFamily="2"/>
              </a:rPr>
              <a:t>;</a:t>
            </a:r>
          </a:p>
          <a:p>
            <a:pPr>
              <a:lnSpc>
                <a:spcPct val="114999"/>
              </a:lnSpc>
              <a:spcAft>
                <a:spcPts val="800"/>
              </a:spcAft>
            </a:pPr>
            <a:r>
              <a:rPr lang="pt-BR" b="1">
                <a:solidFill>
                  <a:srgbClr val="4C5AA8"/>
                </a:solidFill>
                <a:latin typeface="Rawline ExtraBold"/>
              </a:rPr>
              <a:t>Guia Modalidades de Ensino;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Apresentação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Rawline ExtraBold" pitchFamily="2"/>
              </a:rPr>
              <a:t> institucional;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Panfleto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Rawline ExtraBold" pitchFamily="2"/>
              </a:rPr>
              <a:t> para famílias;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Panfleto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Rawline ExtraBold" pitchFamily="2"/>
              </a:rPr>
              <a:t> para estudantes;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Kit de comunicação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Rawline ExtraBold" pitchFamily="2"/>
              </a:rPr>
              <a:t>editável (cartazes, posts, faixas, modelos editáveis).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0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39DA1-BB10-842C-F815-F2CB9DA7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A7564B9-D528-CF1E-C4F3-B4AB070E0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Compartilhe e mobilize!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158D71-0912-6727-2FE6-C24E85E58123}"/>
              </a:ext>
            </a:extLst>
          </p:cNvPr>
          <p:cNvSpPr txBox="1">
            <a:spLocks/>
          </p:cNvSpPr>
          <p:nvPr/>
        </p:nvSpPr>
        <p:spPr>
          <a:xfrm>
            <a:off x="838203" y="1426638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Engajamento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Divulgue suas ações</a:t>
            </a:r>
            <a:r>
              <a:rPr lang="pt-BR" sz="2000" b="1" dirty="0">
                <a:latin typeface="Rawline" pitchFamily="2" charset="77"/>
              </a:rPr>
              <a:t> </a:t>
            </a:r>
            <a:r>
              <a:rPr lang="pt-BR" sz="2000" dirty="0">
                <a:latin typeface="Rawline" pitchFamily="2" charset="77"/>
              </a:rPr>
              <a:t>nas redes sociais com as hashtags: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b="1" dirty="0">
              <a:solidFill>
                <a:srgbClr val="4C5AA8"/>
              </a:solidFill>
              <a:latin typeface="Rawline" pitchFamily="2" charset="7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#</a:t>
            </a:r>
            <a:r>
              <a:rPr lang="pt-BR" sz="2000" b="1" dirty="0" err="1">
                <a:solidFill>
                  <a:srgbClr val="4C5AA8"/>
                </a:solidFill>
                <a:latin typeface="Rawline" pitchFamily="2" charset="77"/>
              </a:rPr>
              <a:t>SemanadaConvivência</a:t>
            </a:r>
            <a:endParaRPr lang="pt-BR" sz="2000" b="1" dirty="0">
              <a:solidFill>
                <a:srgbClr val="4C5AA8"/>
              </a:solidFill>
              <a:latin typeface="Rawline" pitchFamily="2" charset="7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#</a:t>
            </a:r>
            <a:r>
              <a:rPr lang="pt-BR" sz="2000" b="1" dirty="0" err="1">
                <a:solidFill>
                  <a:srgbClr val="4C5AA8"/>
                </a:solidFill>
                <a:latin typeface="Rawline" pitchFamily="2" charset="77"/>
              </a:rPr>
              <a:t>ConvivênciaEscolar</a:t>
            </a:r>
            <a:endParaRPr lang="pt-BR" sz="2000" b="1" dirty="0">
              <a:solidFill>
                <a:srgbClr val="4C5AA8"/>
              </a:solidFill>
              <a:latin typeface="Rawline" pitchFamily="2" charset="7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t-BR" sz="2000" dirty="0">
              <a:latin typeface="Rawline" pitchFamily="2" charset="77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latin typeface="Rawline" pitchFamily="2" charset="77"/>
              </a:rPr>
              <a:t>Marque o MEC para dar visibilidade às práticas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000" dirty="0">
                <a:latin typeface="Rawline" pitchFamily="2" charset="77"/>
              </a:rPr>
              <a:t>em curso na sua escola.</a:t>
            </a:r>
          </a:p>
        </p:txBody>
      </p:sp>
    </p:spTree>
    <p:extLst>
      <p:ext uri="{BB962C8B-B14F-4D97-AF65-F5344CB8AC3E}">
        <p14:creationId xmlns:p14="http://schemas.microsoft.com/office/powerpoint/2010/main" val="188146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BF56E-1B88-2A0C-15F6-AA3E7CD1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6F59269-942E-2B38-1A59-FA30559970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r>
              <a:rPr lang="pt-BR" b="1">
                <a:solidFill>
                  <a:srgbClr val="4C5AA8"/>
                </a:solidFill>
                <a:latin typeface="Rawline ExtraBold"/>
              </a:rPr>
              <a:t>Compartilhe e mobilize! </a:t>
            </a:r>
            <a:endParaRPr lang="pt-BR" b="1" dirty="0">
              <a:solidFill>
                <a:srgbClr val="4C5AA8"/>
              </a:solidFill>
              <a:latin typeface="Rawline ExtraBold" pitchFamily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D935F6-6845-E262-28A3-4AD60B51E8EC}"/>
              </a:ext>
            </a:extLst>
          </p:cNvPr>
          <p:cNvSpPr txBox="1">
            <a:spLocks/>
          </p:cNvSpPr>
          <p:nvPr/>
        </p:nvSpPr>
        <p:spPr>
          <a:xfrm>
            <a:off x="838203" y="1426638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sz="2400" b="1" dirty="0">
              <a:solidFill>
                <a:srgbClr val="4C5AA8"/>
              </a:solidFill>
              <a:latin typeface="Rawlin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400" b="1">
                <a:solidFill>
                  <a:srgbClr val="4C5AA8"/>
                </a:solidFill>
                <a:latin typeface="Rawline"/>
              </a:rPr>
              <a:t>Como engajar?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4C5AA8"/>
                </a:solidFill>
                <a:latin typeface="Rawline"/>
              </a:rPr>
              <a:t>Compartilhe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"/>
              </a:rPr>
              <a:t>fotos, vídeos e relatos das atividades</a:t>
            </a:r>
            <a:r>
              <a:rPr lang="pt-BR" sz="2400" b="1" dirty="0">
                <a:solidFill>
                  <a:srgbClr val="4C5AA8"/>
                </a:solidFill>
                <a:latin typeface="Rawline"/>
              </a:rPr>
              <a:t>;</a:t>
            </a:r>
            <a:endParaRPr lang="pt-BR"/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Envolva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" pitchFamily="2" charset="77"/>
              </a:rPr>
              <a:t>toda a comunidade escolar na construção de um ambiente de respeito e empatia;</a:t>
            </a:r>
          </a:p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Utilize os materiais da campanha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awline" pitchFamily="2" charset="77"/>
              </a:rPr>
              <a:t>e adapte conforme seu contexto escolar;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Rawli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47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8CD2316-ACB9-A156-CE05-83195A8D4BA3}"/>
              </a:ext>
            </a:extLst>
          </p:cNvPr>
          <p:cNvSpPr txBox="1">
            <a:spLocks/>
          </p:cNvSpPr>
          <p:nvPr/>
        </p:nvSpPr>
        <p:spPr>
          <a:xfrm>
            <a:off x="137368" y="5594633"/>
            <a:ext cx="8323726" cy="150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800" dirty="0">
                <a:latin typeface="Rawline" pitchFamily="2" charset="77"/>
              </a:rPr>
              <a:t>Baixe a fonte de texto da apresentação em: </a:t>
            </a:r>
            <a:r>
              <a:rPr lang="pt-BR" sz="1800" dirty="0">
                <a:latin typeface="Rawline" pitchFamily="2" charset="77"/>
                <a:hlinkClick r:id="rId2"/>
              </a:rPr>
              <a:t>https://www.gov.br/saude/pt-br/centrais-de-conteudo/manual-de-marcas/brasil-sorridente/fontes-rawline/view</a:t>
            </a:r>
            <a:endParaRPr lang="pt-BR" sz="1800" dirty="0">
              <a:latin typeface="Rawline" pitchFamily="2" charset="77"/>
            </a:endParaRPr>
          </a:p>
          <a:p>
            <a:pPr>
              <a:lnSpc>
                <a:spcPct val="110000"/>
              </a:lnSpc>
            </a:pPr>
            <a:endParaRPr lang="pt-BR" sz="1800" dirty="0">
              <a:latin typeface="Rawli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521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40FAF-33C7-EA15-1D0B-E6327AE1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2407AB6-573C-5829-D42A-D0A1F6FEA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021" y="781818"/>
            <a:ext cx="9787356" cy="1325559"/>
          </a:xfrm>
        </p:spPr>
        <p:txBody>
          <a:bodyPr>
            <a:normAutofit fontScale="90000"/>
          </a:bodyPr>
          <a:lstStyle/>
          <a:p>
            <a:pPr lvl="0"/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“Respeitar, participar e aprender: democracia se constrói na escola!”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2DBCDD2-D220-96F5-7331-F838CE05146B}"/>
              </a:ext>
            </a:extLst>
          </p:cNvPr>
          <p:cNvSpPr txBox="1">
            <a:spLocks/>
          </p:cNvSpPr>
          <p:nvPr/>
        </p:nvSpPr>
        <p:spPr>
          <a:xfrm>
            <a:off x="190021" y="2589557"/>
            <a:ext cx="9625311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é mais do que um lema – é um compromisso coletivo com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educação democrática e segura para todos.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Rawline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Vamos juntos fazer de abril o </a:t>
            </a: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mês da convivência</a:t>
            </a:r>
            <a:r>
              <a:rPr lang="pt-BR" sz="2400" dirty="0">
                <a:latin typeface="Rawline" pitchFamily="2" charset="77"/>
              </a:rPr>
              <a:t> escolar,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fortalecendo o papel de cada escola na </a:t>
            </a: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formação cidadã e 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promoção da cultura de paz.</a:t>
            </a:r>
          </a:p>
        </p:txBody>
      </p:sp>
    </p:spTree>
    <p:extLst>
      <p:ext uri="{BB962C8B-B14F-4D97-AF65-F5344CB8AC3E}">
        <p14:creationId xmlns:p14="http://schemas.microsoft.com/office/powerpoint/2010/main" val="202598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9E8AE-0752-2339-65A1-940595649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A5EE1B-B4E4-2A13-00D2-AE707A5A0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1191564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Legislação que fortalece a Semana</a:t>
            </a:r>
            <a:br>
              <a:rPr lang="pt-BR" b="1" dirty="0">
                <a:solidFill>
                  <a:srgbClr val="4C5AA8"/>
                </a:solidFill>
                <a:latin typeface="Rawline Black" pitchFamily="2"/>
              </a:rPr>
            </a:br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da Convivência Escolar</a:t>
            </a:r>
            <a:endParaRPr lang="pt-BR" b="1" dirty="0">
              <a:solidFill>
                <a:srgbClr val="4C5AA8"/>
              </a:solidFill>
              <a:latin typeface="Rawline ExtraBold" pitchFamily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8345990-74C5-C97A-4EEB-C427049FF804}"/>
              </a:ext>
            </a:extLst>
          </p:cNvPr>
          <p:cNvSpPr txBox="1">
            <a:spLocks/>
          </p:cNvSpPr>
          <p:nvPr/>
        </p:nvSpPr>
        <p:spPr>
          <a:xfrm>
            <a:off x="467812" y="1825627"/>
            <a:ext cx="10435540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Rawline" pitchFamily="2" charset="77"/>
              </a:rPr>
              <a:t>A </a:t>
            </a:r>
            <a:r>
              <a:rPr lang="pt-BR" b="1" dirty="0">
                <a:solidFill>
                  <a:srgbClr val="4C5AA8"/>
                </a:solidFill>
                <a:latin typeface="Rawline" pitchFamily="2" charset="77"/>
              </a:rPr>
              <a:t>Semana Nacional da Convivência Escolar </a:t>
            </a:r>
            <a:r>
              <a:rPr lang="pt-BR" dirty="0">
                <a:latin typeface="Rawline" pitchFamily="2" charset="77"/>
              </a:rPr>
              <a:t>está amparada por um conjunto de normas que reforçam o compromisso do Estado e das escolas com ambientes educacionais seguros, democráticos e livres de violências.</a:t>
            </a:r>
          </a:p>
        </p:txBody>
      </p:sp>
    </p:spTree>
    <p:extLst>
      <p:ext uri="{BB962C8B-B14F-4D97-AF65-F5344CB8AC3E}">
        <p14:creationId xmlns:p14="http://schemas.microsoft.com/office/powerpoint/2010/main" val="4835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CF2F3-1552-E13A-CE97-018D41E09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EF4375F-C881-2F0F-596E-7D142013D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1191564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Legislação que fortalece a Semana</a:t>
            </a:r>
            <a:br>
              <a:rPr lang="pt-BR" b="1" dirty="0">
                <a:solidFill>
                  <a:srgbClr val="4C5AA8"/>
                </a:solidFill>
                <a:latin typeface="Rawline Black" pitchFamily="2"/>
              </a:rPr>
            </a:br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da Convivência Escolar</a:t>
            </a:r>
            <a:endParaRPr lang="pt-BR" b="1" dirty="0">
              <a:solidFill>
                <a:srgbClr val="4C5AA8"/>
              </a:solidFill>
              <a:latin typeface="Rawline ExtraBold" pitchFamily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BC85EA2-E6F6-5F04-3F3A-C4EC664C4019}"/>
              </a:ext>
            </a:extLst>
          </p:cNvPr>
          <p:cNvSpPr txBox="1">
            <a:spLocks/>
          </p:cNvSpPr>
          <p:nvPr/>
        </p:nvSpPr>
        <p:spPr>
          <a:xfrm>
            <a:off x="467812" y="1663836"/>
            <a:ext cx="10435540" cy="11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Decreto nº 12.006/2024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Rawline" pitchFamily="2" charset="77"/>
              </a:rPr>
              <a:t>Institui o Sistema Nacional de Acompanhamento e Combate à Violência nas Escolas (SNAVE) e regulamenta a Lei nº 14.643/2023.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B5DAE91-90A1-C6FA-DF22-662C066F0A86}"/>
              </a:ext>
            </a:extLst>
          </p:cNvPr>
          <p:cNvSpPr txBox="1">
            <a:spLocks/>
          </p:cNvSpPr>
          <p:nvPr/>
        </p:nvSpPr>
        <p:spPr>
          <a:xfrm>
            <a:off x="467812" y="3007806"/>
            <a:ext cx="10435540" cy="1319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Lei nº 14.811/2024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000" dirty="0">
                <a:latin typeface="Rawline" pitchFamily="2" charset="77"/>
              </a:rPr>
              <a:t>Estabelece medidas de proteção à criança e ao adolescente contra a violência em estabelecimentos educacionais. Cria a Política Nacional de Prevenção e Combate ao Abuso e Exploração Sexual.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968EABF-F5BF-633B-23B1-BC803573ABCD}"/>
              </a:ext>
            </a:extLst>
          </p:cNvPr>
          <p:cNvSpPr txBox="1">
            <a:spLocks/>
          </p:cNvSpPr>
          <p:nvPr/>
        </p:nvSpPr>
        <p:spPr>
          <a:xfrm>
            <a:off x="467812" y="4401096"/>
            <a:ext cx="10435540" cy="11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Lei nº 14.644/2023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Rawline" pitchFamily="2" charset="77"/>
              </a:rPr>
              <a:t>Altera a LDB para prever a instituição de Conselhos Escolares e Fóruns dos Conselhos Escolares, fortalecendo a gestão democrática.</a:t>
            </a:r>
          </a:p>
        </p:txBody>
      </p:sp>
    </p:spTree>
    <p:extLst>
      <p:ext uri="{BB962C8B-B14F-4D97-AF65-F5344CB8AC3E}">
        <p14:creationId xmlns:p14="http://schemas.microsoft.com/office/powerpoint/2010/main" val="360607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453E2-95D5-9D77-1421-B64D9856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57843DA-8463-BD5A-E7AE-72818F6973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12" y="324720"/>
            <a:ext cx="9208622" cy="1191564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Legislação que fortalece a Semana</a:t>
            </a:r>
            <a:br>
              <a:rPr lang="pt-BR" b="1" dirty="0">
                <a:solidFill>
                  <a:srgbClr val="4C5AA8"/>
                </a:solidFill>
                <a:latin typeface="Rawline Black" pitchFamily="2"/>
              </a:rPr>
            </a:br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da Convivência Escolar</a:t>
            </a:r>
            <a:endParaRPr lang="pt-BR" b="1" dirty="0">
              <a:solidFill>
                <a:srgbClr val="4C5AA8"/>
              </a:solidFill>
              <a:latin typeface="Rawline ExtraBold" pitchFamily="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1C477C3-8A3B-924B-84AA-CA71FF586607}"/>
              </a:ext>
            </a:extLst>
          </p:cNvPr>
          <p:cNvSpPr txBox="1">
            <a:spLocks/>
          </p:cNvSpPr>
          <p:nvPr/>
        </p:nvSpPr>
        <p:spPr>
          <a:xfrm>
            <a:off x="467812" y="1590060"/>
            <a:ext cx="10435540" cy="11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Lei nº 13.277/2016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Rawline"/>
              </a:rPr>
              <a:t>Institui o Dia Nacional de Combate ao </a:t>
            </a:r>
            <a:r>
              <a:rPr lang="pt-BR" sz="2000" i="1" dirty="0">
                <a:latin typeface="Rawline"/>
              </a:rPr>
              <a:t>Bullying</a:t>
            </a:r>
            <a:r>
              <a:rPr lang="pt-BR" sz="2000" dirty="0">
                <a:latin typeface="Rawline"/>
              </a:rPr>
              <a:t> e à Violência na Escola (7 de abril), marco da Semana Nacional da Convivência Escolar.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4745B23-5352-8823-B767-9361C1219B5D}"/>
              </a:ext>
            </a:extLst>
          </p:cNvPr>
          <p:cNvSpPr txBox="1">
            <a:spLocks/>
          </p:cNvSpPr>
          <p:nvPr/>
        </p:nvSpPr>
        <p:spPr>
          <a:xfrm>
            <a:off x="467812" y="2855400"/>
            <a:ext cx="10435540" cy="1191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4C5AA8"/>
                </a:solidFill>
                <a:latin typeface="Rawline" pitchFamily="2" charset="77"/>
              </a:rPr>
              <a:t>Lei nº 13.185/2015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Rawline"/>
              </a:rPr>
              <a:t>Cria o Programa de Combate à Intimidação Sistemática (</a:t>
            </a:r>
            <a:r>
              <a:rPr lang="pt-BR" sz="2000" i="1" dirty="0">
                <a:latin typeface="Rawline"/>
              </a:rPr>
              <a:t>Bullying</a:t>
            </a:r>
            <a:r>
              <a:rPr lang="pt-BR" sz="2000" dirty="0">
                <a:latin typeface="Rawline"/>
              </a:rPr>
              <a:t>), orientando medidas preventivas e de enfrentamento.</a:t>
            </a:r>
          </a:p>
        </p:txBody>
      </p:sp>
    </p:spTree>
    <p:extLst>
      <p:ext uri="{BB962C8B-B14F-4D97-AF65-F5344CB8AC3E}">
        <p14:creationId xmlns:p14="http://schemas.microsoft.com/office/powerpoint/2010/main" val="2718050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E0504-5371-2594-5C02-B5BA0C45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C4CA36A-2A95-DE85-AEBD-A9A1AA0163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92" y="3669175"/>
            <a:ext cx="11315216" cy="1759352"/>
          </a:xfrm>
        </p:spPr>
        <p:txBody>
          <a:bodyPr>
            <a:normAutofit/>
          </a:bodyPr>
          <a:lstStyle/>
          <a:p>
            <a:pPr lvl="0"/>
            <a:r>
              <a:rPr lang="pt-BR" sz="5400" dirty="0">
                <a:solidFill>
                  <a:srgbClr val="4C5AA8"/>
                </a:solidFill>
                <a:latin typeface="Rawline Black" pitchFamily="2"/>
              </a:rPr>
              <a:t>A convivência escolar é um </a:t>
            </a:r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direito</a:t>
            </a:r>
            <a:r>
              <a:rPr lang="pt-BR" sz="5400" dirty="0">
                <a:solidFill>
                  <a:srgbClr val="4C5AA8"/>
                </a:solidFill>
                <a:latin typeface="Rawline Black" pitchFamily="2"/>
              </a:rPr>
              <a:t>.</a:t>
            </a:r>
            <a:br>
              <a:rPr lang="pt-BR" sz="5400" b="1" dirty="0">
                <a:solidFill>
                  <a:srgbClr val="4C5AA8"/>
                </a:solidFill>
                <a:latin typeface="Rawline Black" pitchFamily="2"/>
              </a:rPr>
            </a:br>
            <a:r>
              <a:rPr lang="pt-BR" sz="5400" dirty="0">
                <a:solidFill>
                  <a:srgbClr val="4C5AA8"/>
                </a:solidFill>
                <a:latin typeface="Rawline Black" pitchFamily="2"/>
              </a:rPr>
              <a:t>Promovê-la é </a:t>
            </a:r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dever de todos</a:t>
            </a:r>
            <a:r>
              <a:rPr lang="pt-BR" sz="5400" dirty="0">
                <a:solidFill>
                  <a:srgbClr val="4C5AA8"/>
                </a:solidFill>
                <a:latin typeface="Rawline Black" pitchFamily="2"/>
              </a:rPr>
              <a:t>.</a:t>
            </a:r>
            <a:endParaRPr lang="pt-BR" sz="5400" dirty="0">
              <a:solidFill>
                <a:srgbClr val="4C5AA8"/>
              </a:solidFill>
              <a:latin typeface="Rawline ExtraBold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131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ódigo QR&#10;&#10;O conteúdo gerado por IA pode estar incorreto.">
            <a:extLst>
              <a:ext uri="{FF2B5EF4-FFF2-40B4-BE49-F238E27FC236}">
                <a16:creationId xmlns:a16="http://schemas.microsoft.com/office/drawing/2014/main" id="{4D381B78-D6B7-CACC-4278-795DE80A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66" y="3860799"/>
            <a:ext cx="2166034" cy="284389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04D10CFB-C0A6-8085-70E8-3755147C7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392" y="2812832"/>
            <a:ext cx="11315216" cy="1759352"/>
          </a:xfrm>
        </p:spPr>
        <p:txBody>
          <a:bodyPr>
            <a:normAutofit/>
          </a:bodyPr>
          <a:lstStyle/>
          <a:p>
            <a:pPr lvl="0"/>
            <a:r>
              <a:rPr lang="pt-BR" sz="5400" b="1" dirty="0">
                <a:solidFill>
                  <a:srgbClr val="4C5AA8"/>
                </a:solidFill>
                <a:latin typeface="Rawline Black" pitchFamily="2"/>
              </a:rPr>
              <a:t>Obrigado!</a:t>
            </a:r>
            <a:endParaRPr lang="pt-BR" sz="5400" b="1" dirty="0">
              <a:solidFill>
                <a:srgbClr val="4C5AA8"/>
              </a:solidFill>
              <a:latin typeface="Rawline ExtraBold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677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06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87E46B6-9D8A-ADAB-F6EA-3102D20CBFB1}"/>
              </a:ext>
            </a:extLst>
          </p:cNvPr>
          <p:cNvSpPr txBox="1">
            <a:spLocks/>
          </p:cNvSpPr>
          <p:nvPr/>
        </p:nvSpPr>
        <p:spPr>
          <a:xfrm>
            <a:off x="449883" y="1188874"/>
            <a:ext cx="9441152" cy="28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4C5AA8"/>
                </a:solidFill>
                <a:latin typeface="Rawline" pitchFamily="2" charset="77"/>
              </a:rPr>
              <a:t>Abril é o mês da convivência escolar.</a:t>
            </a:r>
            <a:endParaRPr lang="pt-BR" sz="8000" b="1" dirty="0">
              <a:solidFill>
                <a:srgbClr val="4C5AA8"/>
              </a:solidFill>
              <a:latin typeface="Rawline" pitchFamily="2" charset="77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6AC7ED-5A81-5F8E-3F71-0598CBB47DF9}"/>
              </a:ext>
            </a:extLst>
          </p:cNvPr>
          <p:cNvSpPr txBox="1">
            <a:spLocks/>
          </p:cNvSpPr>
          <p:nvPr/>
        </p:nvSpPr>
        <p:spPr>
          <a:xfrm>
            <a:off x="449883" y="3513019"/>
            <a:ext cx="9441152" cy="150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800" dirty="0">
                <a:latin typeface="Rawline" pitchFamily="2" charset="77"/>
              </a:rPr>
              <a:t>Mobilize sua equipe para construir uma escola acolhedora, democrática e segura, onde todos os estudantes possam aprender, conviver e se desenvolver plenamente.</a:t>
            </a:r>
          </a:p>
        </p:txBody>
      </p:sp>
    </p:spTree>
    <p:extLst>
      <p:ext uri="{BB962C8B-B14F-4D97-AF65-F5344CB8AC3E}">
        <p14:creationId xmlns:p14="http://schemas.microsoft.com/office/powerpoint/2010/main" val="309117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1D4FC4-774C-ABA3-B53F-4AD8B34DD8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491" y="318830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O que é a Semana Nacional da Convivência Escolar?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A2CF9E9-ED03-EE69-82D4-893070E04210}"/>
              </a:ext>
            </a:extLst>
          </p:cNvPr>
          <p:cNvSpPr txBox="1">
            <a:spLocks/>
          </p:cNvSpPr>
          <p:nvPr/>
        </p:nvSpPr>
        <p:spPr>
          <a:xfrm>
            <a:off x="340491" y="1779328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3200">
              <a:latin typeface="Rawline" pitchFamily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200" dirty="0">
                <a:latin typeface="Rawline" pitchFamily="2"/>
              </a:rPr>
              <a:t>Uma mobilização nacional promovida pelo </a:t>
            </a:r>
            <a:r>
              <a:rPr lang="pt-BR" sz="3200" dirty="0">
                <a:solidFill>
                  <a:srgbClr val="4C5AA8"/>
                </a:solidFill>
                <a:latin typeface="Rawline ExtraBold" pitchFamily="2"/>
              </a:rPr>
              <a:t>Ministério da Educação</a:t>
            </a:r>
            <a:r>
              <a:rPr lang="pt-BR" sz="3200" dirty="0">
                <a:latin typeface="Rawline" pitchFamily="2"/>
              </a:rPr>
              <a:t>, por meio do Programa </a:t>
            </a:r>
            <a:r>
              <a:rPr lang="pt-BR" sz="3200" dirty="0">
                <a:solidFill>
                  <a:srgbClr val="4C5AA8"/>
                </a:solidFill>
                <a:latin typeface="Rawline ExtraBold" pitchFamily="2"/>
              </a:rPr>
              <a:t>Escola que Protege</a:t>
            </a:r>
            <a:r>
              <a:rPr lang="pt-BR" sz="3200" dirty="0">
                <a:latin typeface="Rawline" pitchFamily="2"/>
              </a:rPr>
              <a:t>, e seus parceiros.</a:t>
            </a:r>
          </a:p>
        </p:txBody>
      </p:sp>
      <p:pic>
        <p:nvPicPr>
          <p:cNvPr id="8" name="Imagem 7" descr="Desenho de personagens&#10;&#10;O conteúdo gerado por IA pode estar incorreto.">
            <a:extLst>
              <a:ext uri="{FF2B5EF4-FFF2-40B4-BE49-F238E27FC236}">
                <a16:creationId xmlns:a16="http://schemas.microsoft.com/office/drawing/2014/main" id="{125BF3CB-9573-E6D8-6F4F-7892ED10E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6"/>
          <a:stretch>
            <a:fillRect/>
          </a:stretch>
        </p:blipFill>
        <p:spPr>
          <a:xfrm>
            <a:off x="7340026" y="1779328"/>
            <a:ext cx="4851974" cy="5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36CA017-469B-8485-8962-2A5FDBF8E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021" y="781818"/>
            <a:ext cx="9787356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O que é a Semana Nacional da Convivência Escolar?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12C8E4A-E143-520D-07D3-32F794E25357}"/>
              </a:ext>
            </a:extLst>
          </p:cNvPr>
          <p:cNvSpPr txBox="1">
            <a:spLocks/>
          </p:cNvSpPr>
          <p:nvPr/>
        </p:nvSpPr>
        <p:spPr>
          <a:xfrm>
            <a:off x="190021" y="2242316"/>
            <a:ext cx="9625311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>
              <a:latin typeface="Rawline SemiBold" pitchFamily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O que propõe?</a:t>
            </a:r>
          </a:p>
          <a:p>
            <a:pPr>
              <a:lnSpc>
                <a:spcPct val="120000"/>
              </a:lnSpc>
            </a:pPr>
            <a:r>
              <a:rPr lang="pt-BR" sz="1700" dirty="0">
                <a:latin typeface="Rawline" pitchFamily="2" charset="77"/>
              </a:rPr>
              <a:t>Fomentar ações que promovam </a:t>
            </a:r>
            <a:r>
              <a:rPr lang="pt-BR" sz="1700" dirty="0">
                <a:solidFill>
                  <a:srgbClr val="4C5AA8"/>
                </a:solidFill>
                <a:latin typeface="Rawline" pitchFamily="2" charset="77"/>
              </a:rPr>
              <a:t>respeito, empatia e cultura </a:t>
            </a:r>
            <a:r>
              <a:rPr lang="pt-BR" sz="1700" dirty="0">
                <a:latin typeface="Rawline" pitchFamily="2" charset="77"/>
              </a:rPr>
              <a:t>de paz nas escolas, prevenindo violências e fortalecendo vínculos.</a:t>
            </a:r>
          </a:p>
          <a:p>
            <a:endParaRPr lang="pt-BR" dirty="0">
              <a:latin typeface="Rawline" pitchFamily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4C5AA8"/>
                </a:solidFill>
                <a:latin typeface="Rawline Black" pitchFamily="2"/>
              </a:rPr>
              <a:t>Como?</a:t>
            </a:r>
          </a:p>
          <a:p>
            <a:pPr>
              <a:lnSpc>
                <a:spcPct val="120000"/>
              </a:lnSpc>
            </a:pPr>
            <a:r>
              <a:rPr lang="pt-BR" sz="1900" dirty="0">
                <a:latin typeface="Rawline" pitchFamily="2" charset="77"/>
              </a:rPr>
              <a:t>A partir da promoção de atividades educativas e da criação de espaços de diálogo e participação no ambiente escolar. </a:t>
            </a:r>
          </a:p>
          <a:p>
            <a:pPr>
              <a:lnSpc>
                <a:spcPct val="120000"/>
              </a:lnSpc>
            </a:pPr>
            <a:r>
              <a:rPr lang="pt-BR" sz="1900" b="1" dirty="0">
                <a:solidFill>
                  <a:srgbClr val="4C5AA8"/>
                </a:solidFill>
                <a:latin typeface="Rawline"/>
              </a:rPr>
              <a:t>Cada escola organiza</a:t>
            </a:r>
            <a:r>
              <a:rPr lang="pt-BR" sz="1900" dirty="0">
                <a:latin typeface="Rawline"/>
              </a:rPr>
              <a:t>, conforme sua realidade, </a:t>
            </a:r>
            <a:r>
              <a:rPr lang="pt-BR" sz="1900" b="1" dirty="0">
                <a:solidFill>
                  <a:srgbClr val="4C5AA8"/>
                </a:solidFill>
                <a:latin typeface="Rawline"/>
              </a:rPr>
              <a:t>ações que envolvam estudantes, educadores, famílias e a comunidade</a:t>
            </a:r>
            <a:r>
              <a:rPr lang="pt-BR" sz="1900" dirty="0">
                <a:latin typeface="Rawline"/>
              </a:rPr>
              <a:t>, como rodas de conversa, oficinas, campanhas, projetos colaborativos e produções culturais.</a:t>
            </a:r>
            <a:endParaRPr lang="pt-BR" sz="1900" dirty="0">
              <a:latin typeface="Rawline" pitchFamily="2" charset="77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56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E8585-D795-C093-56D9-072B59DD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D9E8DC3-8940-F1E2-B77A-C4836854A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Objetivos da Semana da Convivência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899998-37C0-DD3E-3871-BCEC27886AFA}"/>
              </a:ext>
            </a:extLst>
          </p:cNvPr>
          <p:cNvSpPr txBox="1">
            <a:spLocks/>
          </p:cNvSpPr>
          <p:nvPr/>
        </p:nvSpPr>
        <p:spPr>
          <a:xfrm>
            <a:off x="838203" y="1825627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>
              <a:latin typeface="Rawline" pitchFamily="2" charset="77"/>
            </a:endParaRPr>
          </a:p>
          <a:p>
            <a:pPr marL="0" indent="0">
              <a:buNone/>
            </a:pPr>
            <a:r>
              <a:rPr lang="pt-BR" sz="2400" dirty="0">
                <a:latin typeface="Rawline"/>
              </a:rPr>
              <a:t>•</a:t>
            </a:r>
            <a:r>
              <a:rPr lang="pt-BR" sz="2400" b="1" dirty="0">
                <a:latin typeface="Rawline"/>
              </a:rPr>
              <a:t> </a:t>
            </a:r>
            <a:r>
              <a:rPr lang="pt-BR" sz="2400" b="1" dirty="0">
                <a:solidFill>
                  <a:srgbClr val="4C5AA8"/>
                </a:solidFill>
                <a:latin typeface="Rawline"/>
              </a:rPr>
              <a:t>Promover</a:t>
            </a:r>
            <a:r>
              <a:rPr lang="pt-BR" sz="2400" b="1" dirty="0">
                <a:latin typeface="Rawline"/>
              </a:rPr>
              <a:t> </a:t>
            </a:r>
            <a:r>
              <a:rPr lang="pt-BR" sz="2400" dirty="0">
                <a:latin typeface="Rawline"/>
              </a:rPr>
              <a:t>ambientes escolares acolhedores, democráticos e seguros.</a:t>
            </a:r>
          </a:p>
          <a:p>
            <a:pPr marL="0" indent="0">
              <a:buNone/>
            </a:pPr>
            <a:r>
              <a:rPr lang="pt-BR" sz="2400" dirty="0">
                <a:latin typeface="Rawline"/>
              </a:rPr>
              <a:t>• </a:t>
            </a:r>
            <a:r>
              <a:rPr lang="pt-BR" sz="2400" b="1" dirty="0">
                <a:solidFill>
                  <a:srgbClr val="4C5AA8"/>
                </a:solidFill>
                <a:latin typeface="Rawline"/>
              </a:rPr>
              <a:t>Prevenir e enfrentar</a:t>
            </a:r>
            <a:r>
              <a:rPr lang="pt-BR" sz="2400" b="1" dirty="0">
                <a:latin typeface="Rawline"/>
              </a:rPr>
              <a:t> </a:t>
            </a:r>
            <a:r>
              <a:rPr lang="pt-BR" sz="2400" dirty="0">
                <a:latin typeface="Rawline"/>
              </a:rPr>
              <a:t>o </a:t>
            </a:r>
            <a:r>
              <a:rPr lang="pt-BR" sz="2400" i="1" dirty="0">
                <a:latin typeface="Rawline"/>
              </a:rPr>
              <a:t>bullying</a:t>
            </a:r>
            <a:r>
              <a:rPr lang="pt-BR" sz="2400">
                <a:latin typeface="Rawline"/>
              </a:rPr>
              <a:t>, o </a:t>
            </a:r>
            <a:r>
              <a:rPr lang="pt-BR" sz="2400" i="1" err="1">
                <a:latin typeface="Rawline"/>
              </a:rPr>
              <a:t>cyberbullying</a:t>
            </a:r>
            <a:r>
              <a:rPr lang="pt-BR" sz="2400" err="1">
                <a:latin typeface="Rawline"/>
              </a:rPr>
              <a:t>,</a:t>
            </a:r>
            <a:r>
              <a:rPr lang="pt-BR" sz="2400" dirty="0">
                <a:latin typeface="Rawline"/>
              </a:rPr>
              <a:t> a discriminação e outras violências.</a:t>
            </a:r>
          </a:p>
          <a:p>
            <a:pPr marL="0" indent="0">
              <a:buNone/>
            </a:pPr>
            <a:r>
              <a:rPr lang="pt-BR" sz="2400" dirty="0">
                <a:latin typeface="Rawline"/>
              </a:rPr>
              <a:t>• </a:t>
            </a:r>
            <a:r>
              <a:rPr lang="pt-BR" sz="2400" b="1" dirty="0">
                <a:solidFill>
                  <a:srgbClr val="4C5AA8"/>
                </a:solidFill>
                <a:latin typeface="Rawline"/>
              </a:rPr>
              <a:t>Estimular</a:t>
            </a:r>
            <a:r>
              <a:rPr lang="pt-BR" sz="2400" dirty="0">
                <a:latin typeface="Rawline"/>
              </a:rPr>
              <a:t> a participação, o protagonismo estudantil e a convivência democrática.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Rawline" pitchFamily="2" charset="77"/>
              </a:rPr>
              <a:t>• </a:t>
            </a:r>
            <a:r>
              <a:rPr lang="pt-BR" sz="2400" b="1" dirty="0">
                <a:solidFill>
                  <a:srgbClr val="4C5AA8"/>
                </a:solidFill>
                <a:latin typeface="Rawline" pitchFamily="2" charset="77"/>
              </a:rPr>
              <a:t>Engajar</a:t>
            </a:r>
            <a:r>
              <a:rPr lang="pt-BR" sz="2400" dirty="0">
                <a:latin typeface="Rawline" pitchFamily="2" charset="77"/>
              </a:rPr>
              <a:t> famílias, redes e sociedade civil na cultura de paz nas escolas.</a:t>
            </a:r>
          </a:p>
          <a:p>
            <a:endParaRPr lang="pt-BR" sz="2400" dirty="0">
              <a:latin typeface="Rawli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891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A17B5-310F-DAEE-470A-9D1FFF21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7E7FD97-A78F-C82C-3D9B-6AAB8B20BE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145" y="211652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Por que promover a convivência escolar?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B4E5981-87E4-0C2E-F932-7749D572DEF6}"/>
              </a:ext>
            </a:extLst>
          </p:cNvPr>
          <p:cNvSpPr txBox="1">
            <a:spLocks/>
          </p:cNvSpPr>
          <p:nvPr/>
        </p:nvSpPr>
        <p:spPr>
          <a:xfrm>
            <a:off x="272145" y="1027908"/>
            <a:ext cx="9858826" cy="2746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>
              <a:latin typeface="Rawline SemiBold" pitchFamily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Rawline SemiBold"/>
              </a:rPr>
              <a:t>• </a:t>
            </a:r>
            <a:r>
              <a:rPr lang="pt-BR" b="1" dirty="0">
                <a:latin typeface="Rawline SemiBold"/>
              </a:rPr>
              <a:t>Ambientes acolhedores favorecem as</a:t>
            </a:r>
            <a:r>
              <a:rPr lang="pt-BR" dirty="0">
                <a:latin typeface="Rawline SemiBold"/>
              </a:rPr>
              <a:t> </a:t>
            </a:r>
            <a:r>
              <a:rPr lang="pt-BR" b="1" dirty="0">
                <a:solidFill>
                  <a:srgbClr val="4C5AA8"/>
                </a:solidFill>
                <a:latin typeface="Rawline ExtraBold"/>
              </a:rPr>
              <a:t>aprendizagens.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Rawline SemiBold" pitchFamily="2"/>
              </a:rPr>
              <a:t>• Relações respeitosas fortalecem o </a:t>
            </a: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pertencimento e a empatia.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latin typeface="Rawline SemiBold" pitchFamily="2"/>
              </a:rPr>
              <a:t>• Escolas que promovem </a:t>
            </a: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convivência</a:t>
            </a:r>
            <a:r>
              <a:rPr lang="pt-BR" dirty="0">
                <a:latin typeface="Rawline SemiBold" pitchFamily="2"/>
              </a:rPr>
              <a:t> reduzem violências e ampliam o desempenho educacional.</a:t>
            </a:r>
          </a:p>
          <a:p>
            <a:endParaRPr lang="pt-BR" dirty="0"/>
          </a:p>
        </p:txBody>
      </p:sp>
      <p:pic>
        <p:nvPicPr>
          <p:cNvPr id="6" name="Imagem 5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612BDA46-AEDD-AD77-725D-E0595D8E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2"/>
          <a:stretch>
            <a:fillRect/>
          </a:stretch>
        </p:blipFill>
        <p:spPr>
          <a:xfrm>
            <a:off x="8111736" y="2046514"/>
            <a:ext cx="4080264" cy="4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6D5D7-DF02-9450-0853-2846DEAD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93D9F6FF-E592-8E43-FBC0-22521E60E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Alinhamento à BNCC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32DBE26-1B19-5901-0CFA-6AD1B195B3F3}"/>
              </a:ext>
            </a:extLst>
          </p:cNvPr>
          <p:cNvSpPr txBox="1">
            <a:spLocks/>
          </p:cNvSpPr>
          <p:nvPr/>
        </p:nvSpPr>
        <p:spPr>
          <a:xfrm>
            <a:off x="838203" y="1825627"/>
            <a:ext cx="10515600" cy="400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4C5AA8"/>
                </a:solidFill>
                <a:latin typeface="Rawline ExtraBold" pitchFamily="2"/>
              </a:rPr>
              <a:t>O que se aprende?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t-BR" sz="1700" dirty="0">
                <a:latin typeface="Rawline" pitchFamily="2" charset="77"/>
                <a:cs typeface="Times New Roman" pitchFamily="18"/>
              </a:rPr>
              <a:t>A convivência escolar desenvolve </a:t>
            </a:r>
            <a:r>
              <a:rPr lang="pt-BR" sz="1700" b="1" dirty="0">
                <a:solidFill>
                  <a:srgbClr val="4C5AA8"/>
                </a:solidFill>
                <a:latin typeface="Rawline" pitchFamily="2" charset="77"/>
                <a:cs typeface="Times New Roman" pitchFamily="18"/>
              </a:rPr>
              <a:t>competências essenciais</a:t>
            </a:r>
            <a:r>
              <a:rPr lang="pt-BR" sz="1700" dirty="0">
                <a:solidFill>
                  <a:srgbClr val="4C5AA8"/>
                </a:solidFill>
                <a:latin typeface="Rawline" pitchFamily="2" charset="77"/>
                <a:cs typeface="Times New Roman" pitchFamily="18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700" dirty="0">
                <a:latin typeface="Rawline" pitchFamily="2" charset="77"/>
                <a:cs typeface="Times New Roman" pitchFamily="18"/>
              </a:rPr>
              <a:t>Empatia, escuta ativa e diálogo.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700" dirty="0">
                <a:latin typeface="Rawline" pitchFamily="2" charset="77"/>
                <a:cs typeface="Times New Roman" pitchFamily="18"/>
              </a:rPr>
              <a:t>Responsabilidade, cidadania e cooperação.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700" dirty="0">
                <a:latin typeface="Rawline" pitchFamily="2" charset="77"/>
                <a:cs typeface="Times New Roman" pitchFamily="18"/>
              </a:rPr>
              <a:t>Respeito às diferenças e dignidade humana.</a:t>
            </a:r>
          </a:p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1700" dirty="0">
                <a:latin typeface="Rawline" pitchFamily="2" charset="77"/>
                <a:cs typeface="Times New Roman" pitchFamily="18"/>
              </a:rPr>
              <a:t>Uso ético das tecnologias e participação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54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ao_Semana_Nacional_da_Convivencia_Escolar_2026_Secadi_MEC" id="{A614E348-87AC-0C4C-BEDF-7E1E5A4FC19E}" vid="{ABC9DCB1-3E5A-FA4D-843A-4B1FC6BEB4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b3cf91-07bb-4834-b26c-cee2679bd54f" xsi:nil="true"/>
    <lcf76f155ced4ddcb4097134ff3c332f xmlns="f65a8a1e-c473-41ed-a59c-d4c054c3caf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6CF241628E64F9592ABB710AB5E5C" ma:contentTypeVersion="12" ma:contentTypeDescription="Crie um novo documento." ma:contentTypeScope="" ma:versionID="7493560fb32e63bcf636b61ef25f7f07">
  <xsd:schema xmlns:xsd="http://www.w3.org/2001/XMLSchema" xmlns:xs="http://www.w3.org/2001/XMLSchema" xmlns:p="http://schemas.microsoft.com/office/2006/metadata/properties" xmlns:ns2="f65a8a1e-c473-41ed-a59c-d4c054c3cafd" xmlns:ns3="10b3cf91-07bb-4834-b26c-cee2679bd54f" targetNamespace="http://schemas.microsoft.com/office/2006/metadata/properties" ma:root="true" ma:fieldsID="79688679f3747bae87231a781a198ab3" ns2:_="" ns3:_="">
    <xsd:import namespace="f65a8a1e-c473-41ed-a59c-d4c054c3cafd"/>
    <xsd:import namespace="10b3cf91-07bb-4834-b26c-cee2679bd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a8a1e-c473-41ed-a59c-d4c054c3c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3cf91-07bb-4834-b26c-cee2679bd5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ec1dbc-f9d3-4a52-bfa7-f384008142c2}" ma:internalName="TaxCatchAll" ma:showField="CatchAllData" ma:web="10b3cf91-07bb-4834-b26c-cee2679bd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9ED33-C846-4E9A-A11C-64FE3A29147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7e61f689-59b9-44e8-89e6-a8c1140a6859"/>
    <ds:schemaRef ds:uri="e6569675-2044-4b8b-8f63-680646b66112"/>
    <ds:schemaRef ds:uri="10b3cf91-07bb-4834-b26c-cee2679bd54f"/>
    <ds:schemaRef ds:uri="f65a8a1e-c473-41ed-a59c-d4c054c3cafd"/>
  </ds:schemaRefs>
</ds:datastoreItem>
</file>

<file path=customXml/itemProps2.xml><?xml version="1.0" encoding="utf-8"?>
<ds:datastoreItem xmlns:ds="http://schemas.openxmlformats.org/officeDocument/2006/customXml" ds:itemID="{9FDF098A-739A-4907-BDA2-E6257CA16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78E9-B79B-489A-BC6D-2E65D6467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a8a1e-c473-41ed-a59c-d4c054c3cafd"/>
    <ds:schemaRef ds:uri="10b3cf91-07bb-4834-b26c-cee2679bd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885</Words>
  <Application>Microsoft Office PowerPoint</Application>
  <PresentationFormat>Widescreen</PresentationFormat>
  <Paragraphs>98</Paragraphs>
  <Slides>25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O que é a Semana Nacional da Convivência Escolar?</vt:lpstr>
      <vt:lpstr>O que é a Semana Nacional da Convivência Escolar?</vt:lpstr>
      <vt:lpstr>Objetivos da Semana da Convivência</vt:lpstr>
      <vt:lpstr>Por que promover a convivência escolar?</vt:lpstr>
      <vt:lpstr>Alinhamento à BNCC </vt:lpstr>
      <vt:lpstr>Apresentação do PowerPoint</vt:lpstr>
      <vt:lpstr>Quem participa?</vt:lpstr>
      <vt:lpstr>O que fazer? </vt:lpstr>
      <vt:lpstr>O que fazer? </vt:lpstr>
      <vt:lpstr>Como fazer? </vt:lpstr>
      <vt:lpstr>O papel dos gestores escolares </vt:lpstr>
      <vt:lpstr>Materiais de Apoio</vt:lpstr>
      <vt:lpstr>Recursos:</vt:lpstr>
      <vt:lpstr>Compartilhe e mobilize!</vt:lpstr>
      <vt:lpstr>Compartilhe e mobilize! </vt:lpstr>
      <vt:lpstr>“Respeitar, participar e aprender: democracia se constrói na escola!”</vt:lpstr>
      <vt:lpstr>Legislação que fortalece a Semana da Convivência Escolar</vt:lpstr>
      <vt:lpstr>Legislação que fortalece a Semana da Convivência Escolar</vt:lpstr>
      <vt:lpstr>Legislação que fortalece a Semana da Convivência Escolar</vt:lpstr>
      <vt:lpstr>A convivência escolar é um direito. Promovê-la é dever de todos.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Marcos Scherer</dc:creator>
  <cp:lastModifiedBy>Arthur Eduardo de Oliveira Morais (SECADI/GAB/UNESCO)</cp:lastModifiedBy>
  <cp:revision>57</cp:revision>
  <dcterms:created xsi:type="dcterms:W3CDTF">2025-11-17T12:32:01Z</dcterms:created>
  <dcterms:modified xsi:type="dcterms:W3CDTF">2026-03-09T15:27:24Z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0x01010001B6CF241628E64F9592ABB710AB5E5C</vt:lpwstr>
  </property>
  <property fmtid="{D5CDD505-2E9C-101B-9397-08002B2CF9AE}" pid="3" name="MediaServiceImageTags">
    <vt:lpwstr/>
  </property>
</Properties>
</file>