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</p:sldIdLst>
  <p:sldSz cx="6858000" cy="9906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20C"/>
    <a:srgbClr val="173EFF"/>
    <a:srgbClr val="EA2126"/>
    <a:srgbClr val="0089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53" autoAdjust="0"/>
    <p:restoredTop sz="95872"/>
  </p:normalViewPr>
  <p:slideViewPr>
    <p:cSldViewPr snapToGrid="0">
      <p:cViewPr varScale="1">
        <p:scale>
          <a:sx n="74" d="100"/>
          <a:sy n="74" d="100"/>
        </p:scale>
        <p:origin x="3690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28993-8421-A840-A6A1-89B368D597F2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BF277-A20F-CC4B-B3A1-E37A5B2951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028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28993-8421-A840-A6A1-89B368D597F2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BF277-A20F-CC4B-B3A1-E37A5B2951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0379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28993-8421-A840-A6A1-89B368D597F2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BF277-A20F-CC4B-B3A1-E37A5B2951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1632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28993-8421-A840-A6A1-89B368D597F2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BF277-A20F-CC4B-B3A1-E37A5B2951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5071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28993-8421-A840-A6A1-89B368D597F2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BF277-A20F-CC4B-B3A1-E37A5B2951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0339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28993-8421-A840-A6A1-89B368D597F2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BF277-A20F-CC4B-B3A1-E37A5B2951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5341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28993-8421-A840-A6A1-89B368D597F2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BF277-A20F-CC4B-B3A1-E37A5B2951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42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28993-8421-A840-A6A1-89B368D597F2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BF277-A20F-CC4B-B3A1-E37A5B2951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0619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28993-8421-A840-A6A1-89B368D597F2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BF277-A20F-CC4B-B3A1-E37A5B2951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4459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28993-8421-A840-A6A1-89B368D597F2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BF277-A20F-CC4B-B3A1-E37A5B2951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7428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28993-8421-A840-A6A1-89B368D597F2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BF277-A20F-CC4B-B3A1-E37A5B2951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3911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28993-8421-A840-A6A1-89B368D597F2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BF277-A20F-CC4B-B3A1-E37A5B2951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0615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5AB1FB-BA47-CE92-4ACA-972BA277C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val 37">
            <a:extLst>
              <a:ext uri="{FF2B5EF4-FFF2-40B4-BE49-F238E27FC236}">
                <a16:creationId xmlns:a16="http://schemas.microsoft.com/office/drawing/2014/main" id="{AB301D44-0662-73E6-4A35-FE20E58D1D9E}"/>
              </a:ext>
            </a:extLst>
          </p:cNvPr>
          <p:cNvSpPr/>
          <p:nvPr/>
        </p:nvSpPr>
        <p:spPr>
          <a:xfrm>
            <a:off x="-1659931" y="8137694"/>
            <a:ext cx="3333855" cy="3333855"/>
          </a:xfrm>
          <a:prstGeom prst="ellipse">
            <a:avLst/>
          </a:prstGeom>
          <a:noFill/>
          <a:ln w="25400">
            <a:solidFill>
              <a:srgbClr val="00894C">
                <a:alpha val="1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Triângulo 36">
            <a:extLst>
              <a:ext uri="{FF2B5EF4-FFF2-40B4-BE49-F238E27FC236}">
                <a16:creationId xmlns:a16="http://schemas.microsoft.com/office/drawing/2014/main" id="{11F7D321-2B1E-44E3-B029-95A164DAE631}"/>
              </a:ext>
            </a:extLst>
          </p:cNvPr>
          <p:cNvSpPr/>
          <p:nvPr/>
        </p:nvSpPr>
        <p:spPr>
          <a:xfrm>
            <a:off x="-3769682" y="6419302"/>
            <a:ext cx="6351815" cy="5475703"/>
          </a:xfrm>
          <a:prstGeom prst="triangle">
            <a:avLst/>
          </a:prstGeom>
          <a:noFill/>
          <a:ln w="25400" cap="rnd">
            <a:solidFill>
              <a:srgbClr val="EA2126">
                <a:alpha val="1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D407A880-D771-6181-6CF7-5ACDBD95771A}"/>
              </a:ext>
            </a:extLst>
          </p:cNvPr>
          <p:cNvSpPr/>
          <p:nvPr/>
        </p:nvSpPr>
        <p:spPr>
          <a:xfrm>
            <a:off x="0" y="244925"/>
            <a:ext cx="6858000" cy="522514"/>
          </a:xfrm>
          <a:prstGeom prst="rect">
            <a:avLst/>
          </a:prstGeom>
          <a:solidFill>
            <a:srgbClr val="EA212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FDB25FB7-B29C-F4E6-0F88-81845924935D}"/>
              </a:ext>
            </a:extLst>
          </p:cNvPr>
          <p:cNvSpPr/>
          <p:nvPr/>
        </p:nvSpPr>
        <p:spPr>
          <a:xfrm>
            <a:off x="0" y="816423"/>
            <a:ext cx="6858000" cy="522514"/>
          </a:xfrm>
          <a:prstGeom prst="rect">
            <a:avLst/>
          </a:prstGeom>
          <a:solidFill>
            <a:srgbClr val="173E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9F14D3E6-3448-12FF-58F7-80C6C76AA10B}"/>
              </a:ext>
            </a:extLst>
          </p:cNvPr>
          <p:cNvSpPr/>
          <p:nvPr/>
        </p:nvSpPr>
        <p:spPr>
          <a:xfrm>
            <a:off x="244919" y="101378"/>
            <a:ext cx="3303127" cy="17634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 descr="Texto&#10;&#10;Descrição gerada automaticamente">
            <a:extLst>
              <a:ext uri="{FF2B5EF4-FFF2-40B4-BE49-F238E27FC236}">
                <a16:creationId xmlns:a16="http://schemas.microsoft.com/office/drawing/2014/main" id="{0B696895-063A-709C-0C59-166E3E3D7C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311" y="-97662"/>
            <a:ext cx="3250077" cy="1697005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A90DC6A4-C96F-8C6A-82EE-428D02F976C9}"/>
              </a:ext>
            </a:extLst>
          </p:cNvPr>
          <p:cNvSpPr txBox="1"/>
          <p:nvPr/>
        </p:nvSpPr>
        <p:spPr>
          <a:xfrm>
            <a:off x="3282029" y="303365"/>
            <a:ext cx="352698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pt-BR" sz="2000" b="1" dirty="0">
                <a:solidFill>
                  <a:schemeClr val="bg1"/>
                </a:solidFill>
              </a:rPr>
              <a:t>BOLETIM COMPROMISSO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BB2A705-99BD-C95B-7CB4-AD378C2447FD}"/>
              </a:ext>
            </a:extLst>
          </p:cNvPr>
          <p:cNvSpPr txBox="1"/>
          <p:nvPr/>
        </p:nvSpPr>
        <p:spPr>
          <a:xfrm>
            <a:off x="3254850" y="908403"/>
            <a:ext cx="3526983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pt-BR" sz="1600" b="1" dirty="0">
                <a:solidFill>
                  <a:schemeClr val="bg1"/>
                </a:solidFill>
              </a:rPr>
              <a:t>EDIÇÃO 31    30/06/2025</a:t>
            </a: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8D7415CB-0F8C-3AA3-CFCF-B5DD3336A1C4}"/>
              </a:ext>
            </a:extLst>
          </p:cNvPr>
          <p:cNvSpPr/>
          <p:nvPr/>
        </p:nvSpPr>
        <p:spPr>
          <a:xfrm>
            <a:off x="0" y="9129919"/>
            <a:ext cx="4082143" cy="776081"/>
          </a:xfrm>
          <a:prstGeom prst="rect">
            <a:avLst/>
          </a:prstGeom>
          <a:solidFill>
            <a:srgbClr val="FFC20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5" name="Espaço Reservado para Conteúdo 5" descr="Logotipo&#10;&#10;Descrição gerada automaticamente">
            <a:extLst>
              <a:ext uri="{FF2B5EF4-FFF2-40B4-BE49-F238E27FC236}">
                <a16:creationId xmlns:a16="http://schemas.microsoft.com/office/drawing/2014/main" id="{BDE4702D-FFF0-ACAF-81D2-7A08384019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2064" y="9124918"/>
            <a:ext cx="2573944" cy="763007"/>
          </a:xfrm>
          <a:prstGeom prst="rect">
            <a:avLst/>
          </a:prstGeom>
        </p:spPr>
      </p:pic>
      <p:sp>
        <p:nvSpPr>
          <p:cNvPr id="36" name="CaixaDeTexto 35">
            <a:extLst>
              <a:ext uri="{FF2B5EF4-FFF2-40B4-BE49-F238E27FC236}">
                <a16:creationId xmlns:a16="http://schemas.microsoft.com/office/drawing/2014/main" id="{6853BDFA-7DD4-F9A0-7DF8-ABF40826E5AA}"/>
              </a:ext>
            </a:extLst>
          </p:cNvPr>
          <p:cNvSpPr txBox="1"/>
          <p:nvPr/>
        </p:nvSpPr>
        <p:spPr>
          <a:xfrm>
            <a:off x="6995" y="9164896"/>
            <a:ext cx="407514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pt-BR" sz="1000" b="1" dirty="0"/>
              <a:t>Secretaria de Educação Básica</a:t>
            </a:r>
          </a:p>
          <a:p>
            <a:r>
              <a:rPr lang="pt-BR" sz="1000" dirty="0"/>
              <a:t>Diretoria de Monitoramento, Avaliação e Manutenção da Educação Básica</a:t>
            </a:r>
          </a:p>
          <a:p>
            <a:r>
              <a:rPr lang="pt-BR" sz="1000" dirty="0"/>
              <a:t>Coordenação-Geral de Monitoramento e Avaliação da Educação Básica</a:t>
            </a:r>
          </a:p>
          <a:p>
            <a:endParaRPr lang="pt-BR" sz="1000" dirty="0"/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007D4F93-9320-9888-E9F2-199DA810A729}"/>
              </a:ext>
            </a:extLst>
          </p:cNvPr>
          <p:cNvSpPr txBox="1"/>
          <p:nvPr/>
        </p:nvSpPr>
        <p:spPr>
          <a:xfrm>
            <a:off x="-35853" y="4658986"/>
            <a:ext cx="335633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pt-BR" altLang="pt-BR" sz="11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Número de escolas selecionadas dentre as elegíveis </a:t>
            </a:r>
            <a:endParaRPr kumimoji="0" lang="pt-BR" altLang="pt-BR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945011D0-4F4B-4253-C5DC-15EFA0A19C4A}"/>
              </a:ext>
            </a:extLst>
          </p:cNvPr>
          <p:cNvSpPr txBox="1"/>
          <p:nvPr/>
        </p:nvSpPr>
        <p:spPr>
          <a:xfrm>
            <a:off x="3320481" y="6907153"/>
            <a:ext cx="327032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200" b="1" dirty="0">
                <a:solidFill>
                  <a:schemeClr val="accent2"/>
                </a:solidFill>
                <a:ea typeface="+mj-ea"/>
                <a:cs typeface="+mj-cs"/>
              </a:rPr>
              <a:t>&gt;&gt;</a:t>
            </a:r>
            <a:r>
              <a:rPr lang="pt-BR" sz="1200" dirty="0"/>
              <a:t> A maioria dos Cantinhos de Leitura será instalada em municípios de grande porte, que somam </a:t>
            </a:r>
            <a:r>
              <a:rPr lang="pt-BR" sz="1200" b="1" dirty="0"/>
              <a:t>53.130</a:t>
            </a:r>
            <a:r>
              <a:rPr lang="pt-BR" sz="1200" dirty="0"/>
              <a:t> unidades, representando </a:t>
            </a:r>
            <a:r>
              <a:rPr lang="pt-BR" sz="1200" b="1" dirty="0"/>
              <a:t>37,6%</a:t>
            </a:r>
            <a:r>
              <a:rPr lang="pt-BR" sz="1200" dirty="0"/>
              <a:t> dos espaços. Em seguida, estão os municípios de pequeno porte I, com </a:t>
            </a:r>
            <a:r>
              <a:rPr lang="pt-BR" sz="1200" b="1" dirty="0"/>
              <a:t>36.376</a:t>
            </a:r>
            <a:r>
              <a:rPr lang="pt-BR" sz="1200" dirty="0"/>
              <a:t> instalações (</a:t>
            </a:r>
            <a:r>
              <a:rPr lang="pt-BR" sz="1200" b="1" dirty="0"/>
              <a:t>25,8%</a:t>
            </a:r>
            <a:r>
              <a:rPr lang="pt-BR" sz="1200" dirty="0"/>
              <a:t>).</a:t>
            </a:r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3B68BA10-BED8-D19B-8008-314510AECA6F}"/>
              </a:ext>
            </a:extLst>
          </p:cNvPr>
          <p:cNvSpPr txBox="1"/>
          <p:nvPr/>
        </p:nvSpPr>
        <p:spPr>
          <a:xfrm>
            <a:off x="6995" y="8916046"/>
            <a:ext cx="3422005" cy="2579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pt-BR" sz="8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Fonte: S</a:t>
            </a:r>
            <a:r>
              <a:rPr lang="pt-BR" sz="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IMEC/Módulo CNCA  </a:t>
            </a:r>
            <a:r>
              <a:rPr lang="pt-BR" sz="8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Dados atualizados em: 30/06/2025.</a:t>
            </a:r>
            <a:endParaRPr lang="pt-BR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Tabela 22">
            <a:extLst>
              <a:ext uri="{FF2B5EF4-FFF2-40B4-BE49-F238E27FC236}">
                <a16:creationId xmlns:a16="http://schemas.microsoft.com/office/drawing/2014/main" id="{EF58EECE-29C3-DB66-03B4-D226A00B9A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639264"/>
              </p:ext>
            </p:extLst>
          </p:nvPr>
        </p:nvGraphicFramePr>
        <p:xfrm>
          <a:off x="3391574" y="4690234"/>
          <a:ext cx="3209712" cy="1458318"/>
        </p:xfrm>
        <a:graphic>
          <a:graphicData uri="http://schemas.openxmlformats.org/drawingml/2006/table">
            <a:tbl>
              <a:tblPr/>
              <a:tblGrid>
                <a:gridCol w="717419">
                  <a:extLst>
                    <a:ext uri="{9D8B030D-6E8A-4147-A177-3AD203B41FA5}">
                      <a16:colId xmlns:a16="http://schemas.microsoft.com/office/drawing/2014/main" val="3860380450"/>
                    </a:ext>
                  </a:extLst>
                </a:gridCol>
                <a:gridCol w="542912">
                  <a:extLst>
                    <a:ext uri="{9D8B030D-6E8A-4147-A177-3AD203B41FA5}">
                      <a16:colId xmlns:a16="http://schemas.microsoft.com/office/drawing/2014/main" val="1526628921"/>
                    </a:ext>
                  </a:extLst>
                </a:gridCol>
                <a:gridCol w="523523">
                  <a:extLst>
                    <a:ext uri="{9D8B030D-6E8A-4147-A177-3AD203B41FA5}">
                      <a16:colId xmlns:a16="http://schemas.microsoft.com/office/drawing/2014/main" val="154888435"/>
                    </a:ext>
                  </a:extLst>
                </a:gridCol>
                <a:gridCol w="494438">
                  <a:extLst>
                    <a:ext uri="{9D8B030D-6E8A-4147-A177-3AD203B41FA5}">
                      <a16:colId xmlns:a16="http://schemas.microsoft.com/office/drawing/2014/main" val="152433898"/>
                    </a:ext>
                  </a:extLst>
                </a:gridCol>
                <a:gridCol w="485456">
                  <a:extLst>
                    <a:ext uri="{9D8B030D-6E8A-4147-A177-3AD203B41FA5}">
                      <a16:colId xmlns:a16="http://schemas.microsoft.com/office/drawing/2014/main" val="1043813233"/>
                    </a:ext>
                  </a:extLst>
                </a:gridCol>
                <a:gridCol w="445964">
                  <a:extLst>
                    <a:ext uri="{9D8B030D-6E8A-4147-A177-3AD203B41FA5}">
                      <a16:colId xmlns:a16="http://schemas.microsoft.com/office/drawing/2014/main" val="3060694861"/>
                    </a:ext>
                  </a:extLst>
                </a:gridCol>
              </a:tblGrid>
              <a:tr h="356478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Região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Pequeno Porte 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Pequeno Porte II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Médio Porte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Grande Porte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Geral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3545445"/>
                  </a:ext>
                </a:extLst>
              </a:tr>
              <a:tr h="183640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Norte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3.049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4.381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3.033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5.418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15.881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4200786"/>
                  </a:ext>
                </a:extLst>
              </a:tr>
              <a:tr h="183640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Nordeste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16.368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14.642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6.839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9.479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47.328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8003524"/>
                  </a:ext>
                </a:extLst>
              </a:tr>
              <a:tr h="183640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Sudeste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8.023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6.945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5.324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25.124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45.416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8738610"/>
                  </a:ext>
                </a:extLst>
              </a:tr>
              <a:tr h="183640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6.757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4.458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3.176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8.607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22.998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9413218"/>
                  </a:ext>
                </a:extLst>
              </a:tr>
              <a:tr h="183640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Centro-Oeste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4.502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9.579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1757181"/>
                  </a:ext>
                </a:extLst>
              </a:tr>
              <a:tr h="183640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Geral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36.376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32.314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19.382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53.130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141.202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1863223"/>
                  </a:ext>
                </a:extLst>
              </a:tr>
            </a:tbl>
          </a:graphicData>
        </a:graphic>
      </p:graphicFrame>
      <p:sp>
        <p:nvSpPr>
          <p:cNvPr id="24" name="CaixaDeTexto 23">
            <a:extLst>
              <a:ext uri="{FF2B5EF4-FFF2-40B4-BE49-F238E27FC236}">
                <a16:creationId xmlns:a16="http://schemas.microsoft.com/office/drawing/2014/main" id="{01BD4238-BAD3-CACD-AC41-051344BF943C}"/>
              </a:ext>
            </a:extLst>
          </p:cNvPr>
          <p:cNvSpPr txBox="1"/>
          <p:nvPr/>
        </p:nvSpPr>
        <p:spPr>
          <a:xfrm>
            <a:off x="3369991" y="4401720"/>
            <a:ext cx="312236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altLang="pt-BR" sz="1100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pt-BR" altLang="pt-BR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antinho</a:t>
            </a:r>
            <a:r>
              <a:rPr kumimoji="0" lang="pt-BR" altLang="pt-BR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 de Leitura por região e porte municipal </a:t>
            </a:r>
            <a:endParaRPr kumimoji="0" lang="pt-BR" altLang="pt-BR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C6BF2B6F-92FE-8577-C71C-623FFFCC9A64}"/>
              </a:ext>
            </a:extLst>
          </p:cNvPr>
          <p:cNvSpPr txBox="1"/>
          <p:nvPr/>
        </p:nvSpPr>
        <p:spPr>
          <a:xfrm>
            <a:off x="3320482" y="6120235"/>
            <a:ext cx="300728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t-BR" sz="800" b="1" dirty="0">
                <a:solidFill>
                  <a:schemeClr val="accent2"/>
                </a:solidFill>
              </a:rPr>
              <a:t>Porte Municipal</a:t>
            </a:r>
          </a:p>
          <a:p>
            <a:pPr algn="just">
              <a:buNone/>
            </a:pPr>
            <a:r>
              <a:rPr lang="pt-BR" sz="800" b="1" dirty="0"/>
              <a:t>Pequeno porte I: </a:t>
            </a:r>
            <a:r>
              <a:rPr lang="pt-BR" sz="800" dirty="0"/>
              <a:t>Até 20 mil habitantes</a:t>
            </a:r>
          </a:p>
          <a:p>
            <a:pPr algn="just">
              <a:buNone/>
            </a:pPr>
            <a:r>
              <a:rPr lang="pt-BR" sz="800" b="1" dirty="0"/>
              <a:t>Pequeno porte II: </a:t>
            </a:r>
            <a:r>
              <a:rPr lang="pt-BR" sz="800" dirty="0">
                <a:latin typeface="Google Sans"/>
              </a:rPr>
              <a:t>de </a:t>
            </a:r>
            <a:r>
              <a:rPr lang="pt-BR" sz="800" b="0" i="0" dirty="0">
                <a:effectLst/>
                <a:latin typeface="Google Sans"/>
              </a:rPr>
              <a:t>20.001 a 50.000 habitantes</a:t>
            </a:r>
            <a:endParaRPr lang="pt-BR" sz="800" b="1" i="0" dirty="0">
              <a:effectLst/>
              <a:latin typeface="Google Sans"/>
            </a:endParaRPr>
          </a:p>
          <a:p>
            <a:pPr algn="just">
              <a:buNone/>
            </a:pPr>
            <a:r>
              <a:rPr lang="pt-BR" sz="800" b="1" dirty="0"/>
              <a:t>Médio porte: de </a:t>
            </a:r>
            <a:r>
              <a:rPr lang="pt-BR" sz="800" b="0" i="0" dirty="0">
                <a:effectLst/>
                <a:latin typeface="Google Sans"/>
              </a:rPr>
              <a:t>50.001 a 100.000 habitantes.</a:t>
            </a:r>
          </a:p>
          <a:p>
            <a:pPr algn="just">
              <a:buNone/>
            </a:pPr>
            <a:r>
              <a:rPr lang="pt-BR" sz="800" b="1" i="0" dirty="0">
                <a:effectLst/>
                <a:latin typeface="Google Sans"/>
              </a:rPr>
              <a:t>Grande Porte:</a:t>
            </a:r>
            <a:r>
              <a:rPr lang="pt-BR" sz="800" b="0" i="0" dirty="0">
                <a:effectLst/>
                <a:latin typeface="Google Sans"/>
              </a:rPr>
              <a:t> </a:t>
            </a:r>
            <a:r>
              <a:rPr lang="pt-BR" sz="800" dirty="0">
                <a:latin typeface="Google Sans"/>
              </a:rPr>
              <a:t>m</a:t>
            </a:r>
            <a:r>
              <a:rPr lang="pt-BR" sz="800" b="0" i="0" dirty="0">
                <a:effectLst/>
                <a:latin typeface="Google Sans"/>
              </a:rPr>
              <a:t>ais </a:t>
            </a:r>
            <a:r>
              <a:rPr lang="pt-BR" sz="800" b="0" i="0" dirty="0">
                <a:solidFill>
                  <a:srgbClr val="001D35"/>
                </a:solidFill>
                <a:effectLst/>
                <a:latin typeface="Google Sans"/>
              </a:rPr>
              <a:t>de 100.000 habitantes</a:t>
            </a:r>
            <a:endParaRPr lang="pt-BR" sz="800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A2A27D1-F0AD-EF42-2556-965624C7727D}"/>
              </a:ext>
            </a:extLst>
          </p:cNvPr>
          <p:cNvSpPr txBox="1"/>
          <p:nvPr/>
        </p:nvSpPr>
        <p:spPr>
          <a:xfrm>
            <a:off x="53061" y="6003802"/>
            <a:ext cx="328408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200" b="1" dirty="0">
                <a:solidFill>
                  <a:schemeClr val="accent2"/>
                </a:solidFill>
                <a:ea typeface="+mj-ea"/>
                <a:cs typeface="+mj-cs"/>
              </a:rPr>
              <a:t>&gt;&gt;</a:t>
            </a:r>
            <a:r>
              <a:rPr lang="pt-BR" sz="1200" b="1" dirty="0">
                <a:solidFill>
                  <a:srgbClr val="FFC000"/>
                </a:solidFill>
                <a:ea typeface="+mj-ea"/>
                <a:cs typeface="+mj-cs"/>
              </a:rPr>
              <a:t> </a:t>
            </a:r>
            <a:r>
              <a:rPr lang="pt-BR" sz="1200" dirty="0"/>
              <a:t>Das </a:t>
            </a:r>
            <a:r>
              <a:rPr lang="pt-BR" sz="1200" b="1" dirty="0"/>
              <a:t>71.160</a:t>
            </a:r>
            <a:r>
              <a:rPr lang="pt-BR" sz="1200" dirty="0"/>
              <a:t> escolas elegíveis, </a:t>
            </a:r>
            <a:r>
              <a:rPr lang="pt-BR" sz="1200" b="1" dirty="0"/>
              <a:t>58.280</a:t>
            </a:r>
            <a:r>
              <a:rPr lang="pt-BR" sz="1200" dirty="0"/>
              <a:t> (81,9%) foram selecionadas para receber recursos via PDDE, destinados à infraestrutura dos cantinhos de leitura.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EE5F9336-B21B-F6CE-5982-B8F653E56185}"/>
              </a:ext>
            </a:extLst>
          </p:cNvPr>
          <p:cNvSpPr txBox="1"/>
          <p:nvPr/>
        </p:nvSpPr>
        <p:spPr>
          <a:xfrm>
            <a:off x="53061" y="1465924"/>
            <a:ext cx="66770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chemeClr val="accent1"/>
                </a:solidFill>
              </a:rPr>
              <a:t>Cantinhos de Leitura são ampliados para a Educação Infantil e fortalecem a base da alfabetização desde a primeira infância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586BE77A-34DF-9E79-FB62-99E5B816D62F}"/>
              </a:ext>
            </a:extLst>
          </p:cNvPr>
          <p:cNvSpPr txBox="1"/>
          <p:nvPr/>
        </p:nvSpPr>
        <p:spPr>
          <a:xfrm>
            <a:off x="24458" y="7001843"/>
            <a:ext cx="312236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Escolas selecionadas por localização</a:t>
            </a:r>
            <a:endParaRPr kumimoji="0" lang="pt-BR" altLang="pt-BR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FD42B078-C0A9-4F52-C9E2-13596DFA795B}"/>
              </a:ext>
            </a:extLst>
          </p:cNvPr>
          <p:cNvSpPr txBox="1"/>
          <p:nvPr/>
        </p:nvSpPr>
        <p:spPr>
          <a:xfrm>
            <a:off x="3347540" y="2685918"/>
            <a:ext cx="322056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200" b="1" dirty="0">
                <a:solidFill>
                  <a:schemeClr val="accent2"/>
                </a:solidFill>
              </a:rPr>
              <a:t>&gt;&gt;</a:t>
            </a:r>
            <a:r>
              <a:rPr lang="pt-BR" sz="1200" dirty="0"/>
              <a:t> Das escolas participantes desta etapa, </a:t>
            </a:r>
            <a:r>
              <a:rPr lang="pt-BR" sz="1200" b="1" dirty="0"/>
              <a:t>52.284 (89,7%)</a:t>
            </a:r>
            <a:r>
              <a:rPr lang="pt-BR" sz="1200" dirty="0"/>
              <a:t> estão em contextos convencionais de oferta, enquanto  </a:t>
            </a:r>
            <a:r>
              <a:rPr lang="pt-BR" sz="1200" b="1" dirty="0"/>
              <a:t>5.996</a:t>
            </a:r>
            <a:r>
              <a:rPr lang="pt-BR" sz="1200" dirty="0"/>
              <a:t> </a:t>
            </a:r>
            <a:r>
              <a:rPr lang="pt-BR" sz="1200" b="1" dirty="0"/>
              <a:t>(10,3%) </a:t>
            </a:r>
            <a:r>
              <a:rPr lang="pt-BR" sz="1200" dirty="0"/>
              <a:t>estão situadas em áreas de localização diferenciada.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7E4E1D0-98B8-6C17-F09E-175EDD638582}"/>
              </a:ext>
            </a:extLst>
          </p:cNvPr>
          <p:cNvSpPr txBox="1"/>
          <p:nvPr/>
        </p:nvSpPr>
        <p:spPr>
          <a:xfrm>
            <a:off x="134232" y="2105656"/>
            <a:ext cx="66366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200" dirty="0"/>
              <a:t>Em 2025, a iniciativa definiu como elegíveis as escolas públicas com matrículas na educação infantil (pré-escola), conforme dados do Censo Escolar de 2024 (INEP). </a:t>
            </a:r>
          </a:p>
        </p:txBody>
      </p:sp>
      <p:graphicFrame>
        <p:nvGraphicFramePr>
          <p:cNvPr id="16" name="Tabela 15">
            <a:extLst>
              <a:ext uri="{FF2B5EF4-FFF2-40B4-BE49-F238E27FC236}">
                <a16:creationId xmlns:a16="http://schemas.microsoft.com/office/drawing/2014/main" id="{3D38E3B2-FC4F-AE86-4735-C80D6679A4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643748"/>
              </p:ext>
            </p:extLst>
          </p:nvPr>
        </p:nvGraphicFramePr>
        <p:xfrm>
          <a:off x="126453" y="7277519"/>
          <a:ext cx="3076233" cy="1644650"/>
        </p:xfrm>
        <a:graphic>
          <a:graphicData uri="http://schemas.openxmlformats.org/drawingml/2006/table">
            <a:tbl>
              <a:tblPr/>
              <a:tblGrid>
                <a:gridCol w="2016431">
                  <a:extLst>
                    <a:ext uri="{9D8B030D-6E8A-4147-A177-3AD203B41FA5}">
                      <a16:colId xmlns:a16="http://schemas.microsoft.com/office/drawing/2014/main" val="197632639"/>
                    </a:ext>
                  </a:extLst>
                </a:gridCol>
                <a:gridCol w="1059802">
                  <a:extLst>
                    <a:ext uri="{9D8B030D-6E8A-4147-A177-3AD203B41FA5}">
                      <a16:colId xmlns:a16="http://schemas.microsoft.com/office/drawing/2014/main" val="286412337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b="1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Tipo de localização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b="1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Qtd. de escolas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05442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05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0 - A escola não está em área de localização diferenciada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05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52.284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75553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05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1 - Área de assentamento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05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2.737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8200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05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2 - Terra indígena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05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1.100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92053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05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3 - Comunidade quilombola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05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1.621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89258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05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8 - Área onde se localizam povos e comunidades tradicionais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05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42546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05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Geral</a:t>
                      </a:r>
                      <a:endParaRPr lang="pt-BR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05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58.280</a:t>
                      </a:r>
                      <a:endParaRPr lang="pt-BR" sz="105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959950"/>
                  </a:ext>
                </a:extLst>
              </a:tr>
            </a:tbl>
          </a:graphicData>
        </a:graphic>
      </p:graphicFrame>
      <p:graphicFrame>
        <p:nvGraphicFramePr>
          <p:cNvPr id="17" name="Tabela 16">
            <a:extLst>
              <a:ext uri="{FF2B5EF4-FFF2-40B4-BE49-F238E27FC236}">
                <a16:creationId xmlns:a16="http://schemas.microsoft.com/office/drawing/2014/main" id="{6423A58C-974D-0223-D5A8-4C8060F4D8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346963"/>
              </p:ext>
            </p:extLst>
          </p:nvPr>
        </p:nvGraphicFramePr>
        <p:xfrm>
          <a:off x="145161" y="4924308"/>
          <a:ext cx="3057525" cy="892048"/>
        </p:xfrm>
        <a:graphic>
          <a:graphicData uri="http://schemas.openxmlformats.org/drawingml/2006/table">
            <a:tbl>
              <a:tblPr firstRow="1" firstCol="1" bandRow="1"/>
              <a:tblGrid>
                <a:gridCol w="627380">
                  <a:extLst>
                    <a:ext uri="{9D8B030D-6E8A-4147-A177-3AD203B41FA5}">
                      <a16:colId xmlns:a16="http://schemas.microsoft.com/office/drawing/2014/main" val="154793538"/>
                    </a:ext>
                  </a:extLst>
                </a:gridCol>
                <a:gridCol w="809625">
                  <a:extLst>
                    <a:ext uri="{9D8B030D-6E8A-4147-A177-3AD203B41FA5}">
                      <a16:colId xmlns:a16="http://schemas.microsoft.com/office/drawing/2014/main" val="732331408"/>
                    </a:ext>
                  </a:extLst>
                </a:gridCol>
                <a:gridCol w="810260">
                  <a:extLst>
                    <a:ext uri="{9D8B030D-6E8A-4147-A177-3AD203B41FA5}">
                      <a16:colId xmlns:a16="http://schemas.microsoft.com/office/drawing/2014/main" val="3466751828"/>
                    </a:ext>
                  </a:extLst>
                </a:gridCol>
                <a:gridCol w="810260">
                  <a:extLst>
                    <a:ext uri="{9D8B030D-6E8A-4147-A177-3AD203B41FA5}">
                      <a16:colId xmlns:a16="http://schemas.microsoft.com/office/drawing/2014/main" val="128348337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Rede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000" b="1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Escola elegível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000" b="1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Escola selecionada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000" b="1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 de escolas selecionada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5034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Estadual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9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817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9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502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9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61,4%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6944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municipal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9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70.343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9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57.778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9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82,1%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74006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000" b="1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Geral</a:t>
                      </a:r>
                      <a:endParaRPr lang="pt-BR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9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71.160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9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58.280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9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81,9%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721007"/>
                  </a:ext>
                </a:extLst>
              </a:tr>
            </a:tbl>
          </a:graphicData>
        </a:graphic>
      </p:graphicFrame>
      <p:sp>
        <p:nvSpPr>
          <p:cNvPr id="19" name="CaixaDeTexto 18">
            <a:extLst>
              <a:ext uri="{FF2B5EF4-FFF2-40B4-BE49-F238E27FC236}">
                <a16:creationId xmlns:a16="http://schemas.microsoft.com/office/drawing/2014/main" id="{55488756-8E3C-2054-B15E-71EADA05E6AE}"/>
              </a:ext>
            </a:extLst>
          </p:cNvPr>
          <p:cNvSpPr txBox="1"/>
          <p:nvPr/>
        </p:nvSpPr>
        <p:spPr>
          <a:xfrm>
            <a:off x="75698" y="2665444"/>
            <a:ext cx="314667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200" b="1" dirty="0">
                <a:solidFill>
                  <a:schemeClr val="accent2"/>
                </a:solidFill>
              </a:rPr>
              <a:t>&gt;&gt;</a:t>
            </a:r>
            <a:r>
              <a:rPr lang="pt-BR" sz="1200" dirty="0"/>
              <a:t> Em conformidade com o art. 9º do Decreto nº 11.556/2023, a definição da ordem de destinação do apoio financeiro considerou, prioritariamente, as escolas que apresentaram: planejamento finalizado; atendimento prioritário à educação infantil; maior proporção de estudantes beneficiários do Programa Bolsa Família; menor número de matrículas; e previsão de instalação de apenas um cantinho de leitura.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F4126485-3EF8-04D8-5BD4-645CB6542735}"/>
              </a:ext>
            </a:extLst>
          </p:cNvPr>
          <p:cNvSpPr txBox="1"/>
          <p:nvPr/>
        </p:nvSpPr>
        <p:spPr>
          <a:xfrm>
            <a:off x="3347539" y="3543819"/>
            <a:ext cx="325374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200" b="1" dirty="0">
                <a:solidFill>
                  <a:schemeClr val="accent2"/>
                </a:solidFill>
                <a:ea typeface="+mj-ea"/>
                <a:cs typeface="+mj-cs"/>
              </a:rPr>
              <a:t>&gt;&gt;</a:t>
            </a:r>
            <a:r>
              <a:rPr kumimoji="0" lang="pt-B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Para as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58.280</a:t>
            </a:r>
            <a:r>
              <a:rPr kumimoji="0" lang="pt-B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escolas que elaboraram Plano de Ação no PDDE, </a:t>
            </a:r>
            <a:r>
              <a:rPr lang="pt-BR" sz="1200" dirty="0"/>
              <a:t>estão previstos </a:t>
            </a:r>
            <a:r>
              <a:rPr lang="pt-BR" sz="1200" b="1" dirty="0"/>
              <a:t>141.202 cantinhos de leitura</a:t>
            </a:r>
            <a:r>
              <a:rPr lang="pt-BR" sz="1200" dirty="0"/>
              <a:t> em unidades de educação infantil em todo o país.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6CC81D1-1143-BACD-C563-19F3963C79D4}"/>
              </a:ext>
            </a:extLst>
          </p:cNvPr>
          <p:cNvSpPr txBox="1"/>
          <p:nvPr/>
        </p:nvSpPr>
        <p:spPr>
          <a:xfrm>
            <a:off x="3282029" y="7984042"/>
            <a:ext cx="328408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200" b="1" dirty="0">
                <a:solidFill>
                  <a:schemeClr val="accent2"/>
                </a:solidFill>
                <a:ea typeface="+mj-ea"/>
                <a:cs typeface="+mj-cs"/>
              </a:rPr>
              <a:t>&gt;&gt;</a:t>
            </a:r>
            <a:r>
              <a:rPr kumimoji="0" lang="pt-B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pt-BR" sz="1200" dirty="0"/>
              <a:t>A iniciativa contará com investimento inicial de R$ </a:t>
            </a:r>
            <a:r>
              <a:rPr lang="pt-BR" sz="1200" b="1" dirty="0"/>
              <a:t>174,4</a:t>
            </a:r>
            <a:r>
              <a:rPr lang="pt-BR" sz="1200" dirty="0"/>
              <a:t> milhões. A transferência dos recursos aos entes federativos será realizada de forma gradual, em observância à disponibilidade orçamentária e financeira.</a:t>
            </a:r>
          </a:p>
        </p:txBody>
      </p:sp>
    </p:spTree>
    <p:extLst>
      <p:ext uri="{BB962C8B-B14F-4D97-AF65-F5344CB8AC3E}">
        <p14:creationId xmlns:p14="http://schemas.microsoft.com/office/powerpoint/2010/main" val="30215428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a4e5496-90e8-4134-9bc8-6cd0ee396eb2">
      <Terms xmlns="http://schemas.microsoft.com/office/infopath/2007/PartnerControls"/>
    </lcf76f155ced4ddcb4097134ff3c332f>
    <TaxCatchAll xmlns="ec208073-ce73-4a22-8152-1b7389356e0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FBC6976DDB00B4AAF6A7F96EE23545A" ma:contentTypeVersion="12" ma:contentTypeDescription="Crie um novo documento." ma:contentTypeScope="" ma:versionID="1bfaf1b4ac443293c12bbebb36115d0a">
  <xsd:schema xmlns:xsd="http://www.w3.org/2001/XMLSchema" xmlns:xs="http://www.w3.org/2001/XMLSchema" xmlns:p="http://schemas.microsoft.com/office/2006/metadata/properties" xmlns:ns2="ca4e5496-90e8-4134-9bc8-6cd0ee396eb2" xmlns:ns3="ec208073-ce73-4a22-8152-1b7389356e07" targetNamespace="http://schemas.microsoft.com/office/2006/metadata/properties" ma:root="true" ma:fieldsID="e02de75413a9cd039b0494bf83dc7441" ns2:_="" ns3:_="">
    <xsd:import namespace="ca4e5496-90e8-4134-9bc8-6cd0ee396eb2"/>
    <xsd:import namespace="ec208073-ce73-4a22-8152-1b7389356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4e5496-90e8-4134-9bc8-6cd0ee396e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Marcações de imagem" ma:readOnly="false" ma:fieldId="{5cf76f15-5ced-4ddc-b409-7134ff3c332f}" ma:taxonomyMulti="true" ma:sspId="139944c2-26d9-490e-ad64-83e7a697585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208073-ce73-4a22-8152-1b7389356e0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b6c1ad9b-fcb2-484b-a0fc-28afc2062755}" ma:internalName="TaxCatchAll" ma:showField="CatchAllData" ma:web="ec208073-ce73-4a22-8152-1b7389356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229751F-D18D-4CE5-ADC8-E3D2E9CFADA6}">
  <ds:schemaRefs>
    <ds:schemaRef ds:uri="http://schemas.microsoft.com/office/2006/metadata/properties"/>
    <ds:schemaRef ds:uri="http://schemas.microsoft.com/office/infopath/2007/PartnerControls"/>
    <ds:schemaRef ds:uri="ca4e5496-90e8-4134-9bc8-6cd0ee396eb2"/>
    <ds:schemaRef ds:uri="ec208073-ce73-4a22-8152-1b7389356e07"/>
  </ds:schemaRefs>
</ds:datastoreItem>
</file>

<file path=customXml/itemProps2.xml><?xml version="1.0" encoding="utf-8"?>
<ds:datastoreItem xmlns:ds="http://schemas.openxmlformats.org/officeDocument/2006/customXml" ds:itemID="{3FD67444-478F-47FF-9F02-F9F2918E7F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DF0EA1-D7F0-41EB-B24E-6E5A8D6415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4e5496-90e8-4134-9bc8-6cd0ee396eb2"/>
    <ds:schemaRef ds:uri="ec208073-ce73-4a22-8152-1b7389356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2253</TotalTime>
  <Words>493</Words>
  <Application>Microsoft Office PowerPoint</Application>
  <PresentationFormat>Papel A4 (210 x 297 mm)</PresentationFormat>
  <Paragraphs>94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Lucianna Almeida</dc:creator>
  <cp:lastModifiedBy>Maria Aparecida Da Silva Prado (GAB/SEB)</cp:lastModifiedBy>
  <cp:revision>65</cp:revision>
  <cp:lastPrinted>2025-06-10T11:36:42Z</cp:lastPrinted>
  <dcterms:created xsi:type="dcterms:W3CDTF">2023-06-16T14:21:36Z</dcterms:created>
  <dcterms:modified xsi:type="dcterms:W3CDTF">2025-10-31T18:08:05Z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0x010100CFBC6976DDB00B4AAF6A7F96EE23545A</vt:lpwstr>
  </property>
</Properties>
</file>