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3" r:id="rId17"/>
  </p:sldIdLst>
  <p:sldSz cx="12192000" cy="6858000"/>
  <p:notesSz cx="6797675" cy="9926638"/>
  <p:embeddedFontLst>
    <p:embeddedFont>
      <p:font typeface="Poppins Light" panose="00000400000000000000" pitchFamily="2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exend Deca SemiBold" panose="020B0604020202020204" charset="0"/>
      <p:regular r:id="rId25"/>
      <p:bold r:id="rId26"/>
    </p:embeddedFont>
    <p:embeddedFont>
      <p:font typeface="Rawline" panose="00000500000000000000" pitchFamily="2" charset="0"/>
      <p:regular r:id="rId27"/>
      <p:bold r:id="rId28"/>
      <p:italic r:id="rId29"/>
      <p:boldItalic r:id="rId30"/>
    </p:embeddedFont>
    <p:embeddedFont>
      <p:font typeface="Lexend Deca" panose="020B0604020202020204" charset="0"/>
      <p:regular r:id="rId31"/>
      <p:bold r:id="rId32"/>
    </p:embeddedFont>
    <p:embeddedFont>
      <p:font typeface="Lexend Deca Light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gSFsuqRlfJjyKh0i46qsWBohjq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EA8"/>
    <a:srgbClr val="F9A115"/>
    <a:srgbClr val="79C5ED"/>
    <a:srgbClr val="E72B49"/>
    <a:srgbClr val="FCD416"/>
    <a:srgbClr val="48B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dda9f6c7e4_3_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g1dda9f6c7e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ddc4439c1c_0_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1ddc4439c1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ddc4439c1c_0_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g1ddc4439c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ddc4439c1c_0_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g1ddc4439c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4473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ddc4439c1c_0_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g1ddc4439c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3040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ddc4439c1c_0_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1ddc4439c1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23526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18712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ddc4439c1c_0_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1ddc4439c1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5183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2575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ddc4439c1c_0_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1ddc4439c1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46299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ddc4439c1c_0_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g1ddc4439c1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3387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l="8869" t="33505" r="8091" b="34564"/>
          <a:stretch/>
        </p:blipFill>
        <p:spPr>
          <a:xfrm>
            <a:off x="1392029" y="5475249"/>
            <a:ext cx="3866789" cy="836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450" y="1076175"/>
            <a:ext cx="6265948" cy="352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6">
            <a:alphaModFix/>
          </a:blip>
          <a:srcRect l="13812" t="4982" r="47192" b="16060"/>
          <a:stretch/>
        </p:blipFill>
        <p:spPr>
          <a:xfrm>
            <a:off x="7111175" y="-100"/>
            <a:ext cx="508082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/>
          <p:nvPr/>
        </p:nvSpPr>
        <p:spPr>
          <a:xfrm>
            <a:off x="696100" y="3565250"/>
            <a:ext cx="4817700" cy="4596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837000" y="1684750"/>
            <a:ext cx="9411300" cy="4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pt-BR" sz="2050">
                <a:latin typeface="Lexend Deca"/>
                <a:ea typeface="Lexend Deca"/>
                <a:cs typeface="Lexend Deca"/>
                <a:sym typeface="Lexend Deca"/>
              </a:rPr>
              <a:t>Um programa que durou quase 18 anos, </a:t>
            </a:r>
            <a:r>
              <a:rPr lang="pt-BR" sz="2050">
                <a:solidFill>
                  <a:schemeClr val="lt1"/>
                </a:solidFill>
                <a:highlight>
                  <a:srgbClr val="6AA84F"/>
                </a:highlight>
                <a:latin typeface="Lexend Deca"/>
                <a:ea typeface="Lexend Deca"/>
                <a:cs typeface="Lexend Deca"/>
                <a:sym typeface="Lexend Deca"/>
              </a:rPr>
              <a:t>ajudou a tirar o Brasil do mapa da fome e da insegurança alimentar;</a:t>
            </a:r>
            <a:r>
              <a:rPr lang="pt-BR" sz="205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, ;; e ;</a:t>
            </a:r>
            <a:endParaRPr sz="205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5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50">
                <a:latin typeface="Lexend Deca"/>
                <a:ea typeface="Lexend Deca"/>
                <a:cs typeface="Lexend Deca"/>
                <a:sym typeface="Lexend Deca"/>
              </a:rPr>
              <a:t>Ajudou a retirar milhares de crianças do trabalho infantil, </a:t>
            </a:r>
            <a:endParaRPr sz="205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05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pt-BR" sz="2050">
                <a:latin typeface="Lexend Deca"/>
                <a:ea typeface="Lexend Deca"/>
                <a:cs typeface="Lexend Deca"/>
                <a:sym typeface="Lexend Deca"/>
              </a:rPr>
              <a:t>Se tornou referência para o mundo e inspirou iniciativas semelhantes em vários outros países;</a:t>
            </a:r>
            <a:endParaRPr sz="205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050"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None/>
            </a:pPr>
            <a:r>
              <a:rPr lang="pt-BR" sz="2050">
                <a:latin typeface="Lexend Deca"/>
                <a:ea typeface="Lexend Deca"/>
                <a:cs typeface="Lexend Deca"/>
                <a:sym typeface="Lexend Deca"/>
              </a:rPr>
              <a:t>Ajudou a ampliar a matrícula e escolaridade dos mais pobres.</a:t>
            </a:r>
            <a:endParaRPr>
              <a:latin typeface="Lexend Deca Light"/>
              <a:ea typeface="Lexend Deca Light"/>
              <a:cs typeface="Lexend Deca Light"/>
              <a:sym typeface="Lexend Deca Light"/>
            </a:endParaRPr>
          </a:p>
        </p:txBody>
      </p:sp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885118" y="656149"/>
            <a:ext cx="8283600" cy="7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latin typeface="Lexend Deca"/>
                <a:ea typeface="Lexend Deca"/>
                <a:cs typeface="Lexend Deca"/>
                <a:sym typeface="Lexend Deca"/>
              </a:rPr>
              <a:t>O Bolsa Família está de volta!</a:t>
            </a:r>
            <a:endParaRPr sz="3500" b="1"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4">
            <a:alphaModFix/>
          </a:blip>
          <a:srcRect l="7761" t="33309" r="8758" b="36337"/>
          <a:stretch/>
        </p:blipFill>
        <p:spPr>
          <a:xfrm>
            <a:off x="8626849" y="5441796"/>
            <a:ext cx="3271502" cy="6690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2"/>
          <p:cNvCxnSpPr/>
          <p:nvPr/>
        </p:nvCxnSpPr>
        <p:spPr>
          <a:xfrm>
            <a:off x="2129750" y="3169250"/>
            <a:ext cx="60591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6" name="Google Shape;96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2"/>
          <p:cNvCxnSpPr/>
          <p:nvPr/>
        </p:nvCxnSpPr>
        <p:spPr>
          <a:xfrm>
            <a:off x="2129750" y="5069625"/>
            <a:ext cx="7137000" cy="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"/>
          <p:cNvPicPr preferRelativeResize="0"/>
          <p:nvPr/>
        </p:nvPicPr>
        <p:blipFill rotWithShape="1">
          <a:blip r:embed="rId4">
            <a:alphaModFix/>
          </a:blip>
          <a:srcRect l="7761" t="33309" r="8758" b="36337"/>
          <a:stretch/>
        </p:blipFill>
        <p:spPr>
          <a:xfrm>
            <a:off x="8247708" y="5842427"/>
            <a:ext cx="3271502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4"/>
          <p:cNvPicPr preferRelativeResize="0"/>
          <p:nvPr/>
        </p:nvPicPr>
        <p:blipFill rotWithShape="1">
          <a:blip r:embed="rId5">
            <a:alphaModFix/>
          </a:blip>
          <a:srcRect l="2114" t="21511" b="34034"/>
          <a:stretch/>
        </p:blipFill>
        <p:spPr>
          <a:xfrm>
            <a:off x="0" y="0"/>
            <a:ext cx="11700977" cy="3536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1232775" y="2252927"/>
            <a:ext cx="62685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7142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Compromisso e</a:t>
            </a:r>
            <a:r>
              <a:rPr lang="pt-BR" sz="3500" b="1">
                <a:solidFill>
                  <a:srgbClr val="F6D300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 justiça social </a:t>
            </a: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com as famílias brasileiras 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05" name="Google Shape;105;p4"/>
          <p:cNvSpPr txBox="1">
            <a:spLocks noGrp="1"/>
          </p:cNvSpPr>
          <p:nvPr>
            <p:ph type="body" idx="1"/>
          </p:nvPr>
        </p:nvSpPr>
        <p:spPr>
          <a:xfrm>
            <a:off x="1232775" y="3698975"/>
            <a:ext cx="8540400" cy="31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21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Além de garantir renda básica, o Programa Bolsa Família busca integrar políticas públicas, facilitando o acesso das famílias a direitos básicos como saúde, educação, assistência social e moradia</a:t>
            </a:r>
            <a:r>
              <a:rPr lang="pt-BR" sz="2150">
                <a:latin typeface="Lexend Deca Light"/>
                <a:ea typeface="Lexend Deca Light"/>
                <a:cs typeface="Lexend Deca Light"/>
                <a:sym typeface="Lexend Deca Light"/>
              </a:rPr>
              <a:t>, além de promover ações complementares por meio de articulação com outras políticas para superação da pobreza e transformação social.</a:t>
            </a:r>
            <a:endParaRPr sz="2900">
              <a:latin typeface="Lexend Deca Light"/>
              <a:ea typeface="Lexend Deca Light"/>
              <a:cs typeface="Lexend Deca Light"/>
              <a:sym typeface="Lexend Deca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g1dda9f6c7e4_3_5"/>
          <p:cNvPicPr preferRelativeResize="0"/>
          <p:nvPr/>
        </p:nvPicPr>
        <p:blipFill rotWithShape="1">
          <a:blip r:embed="rId4">
            <a:alphaModFix/>
          </a:blip>
          <a:srcRect l="7736" t="835" r="42893" b="-1438"/>
          <a:stretch/>
        </p:blipFill>
        <p:spPr>
          <a:xfrm>
            <a:off x="-1443425" y="0"/>
            <a:ext cx="5151201" cy="6986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1dda9f6c7e4_3_5"/>
          <p:cNvSpPr txBox="1">
            <a:spLocks noGrp="1"/>
          </p:cNvSpPr>
          <p:nvPr>
            <p:ph type="body" idx="1"/>
          </p:nvPr>
        </p:nvSpPr>
        <p:spPr>
          <a:xfrm>
            <a:off x="3570025" y="1991950"/>
            <a:ext cx="8034900" cy="37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7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Atenção e prioridade </a:t>
            </a:r>
            <a:r>
              <a:rPr lang="pt-BR" sz="1750">
                <a:highlight>
                  <a:schemeClr val="lt1"/>
                </a:highlight>
                <a:latin typeface="Lexend Deca SemiBold"/>
                <a:ea typeface="Lexend Deca SemiBold"/>
                <a:cs typeface="Lexend Deca SemiBold"/>
                <a:sym typeface="Lexend Deca SemiBold"/>
              </a:rPr>
              <a:t>aos que mais precisam;</a:t>
            </a:r>
            <a:endParaRPr sz="1750">
              <a:highlight>
                <a:schemeClr val="lt1"/>
              </a:highlight>
              <a:latin typeface="Lexend Deca SemiBold"/>
              <a:ea typeface="Lexend Deca SemiBold"/>
              <a:cs typeface="Lexend Deca SemiBold"/>
              <a:sym typeface="Lexend Deca SemiBol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750">
                <a:highlight>
                  <a:schemeClr val="lt1"/>
                </a:highlight>
                <a:latin typeface="Lexend Deca SemiBold"/>
                <a:ea typeface="Lexend Deca SemiBold"/>
                <a:cs typeface="Lexend Deca SemiBold"/>
                <a:sym typeface="Lexend Deca SemiBold"/>
              </a:rPr>
              <a:t>Cuidado com as novas gerações </a:t>
            </a:r>
            <a:r>
              <a:rPr lang="pt-BR" sz="17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para promover as transformações que queremos e abrir oportunidades para trabalho e empreendedorismo;</a:t>
            </a:r>
            <a:endParaRPr sz="17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7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Garantia de renda e ampliação da </a:t>
            </a:r>
            <a:r>
              <a:rPr lang="pt-BR" sz="1750">
                <a:highlight>
                  <a:schemeClr val="lt1"/>
                </a:highlight>
                <a:latin typeface="Lexend Deca SemiBold"/>
                <a:ea typeface="Lexend Deca SemiBold"/>
                <a:cs typeface="Lexend Deca SemiBold"/>
                <a:sym typeface="Lexend Deca SemiBold"/>
              </a:rPr>
              <a:t>proteção de crianças na Primeira Infância;</a:t>
            </a:r>
            <a:endParaRPr sz="1750">
              <a:highlight>
                <a:schemeClr val="lt1"/>
              </a:highlight>
              <a:latin typeface="Lexend Deca SemiBold"/>
              <a:ea typeface="Lexend Deca SemiBold"/>
              <a:cs typeface="Lexend Deca SemiBold"/>
              <a:sym typeface="Lexend Deca SemiBold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pt-BR" sz="1750">
                <a:highlight>
                  <a:schemeClr val="lt1"/>
                </a:highlight>
                <a:latin typeface="Lexend Deca SemiBold"/>
                <a:ea typeface="Lexend Deca SemiBold"/>
                <a:cs typeface="Lexend Deca SemiBold"/>
                <a:sym typeface="Lexend Deca SemiBold"/>
              </a:rPr>
              <a:t>Atualização e correção do Cadastro Único</a:t>
            </a:r>
            <a:r>
              <a:rPr lang="pt-BR" sz="17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para focar atenção nos mais pobres e vulneráveis;</a:t>
            </a:r>
            <a:endParaRPr sz="17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pt-BR" sz="17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Fortalecimento da </a:t>
            </a:r>
            <a:r>
              <a:rPr lang="pt-BR" sz="1750">
                <a:highlight>
                  <a:schemeClr val="lt1"/>
                </a:highlight>
                <a:latin typeface="Lexend Deca SemiBold"/>
                <a:ea typeface="Lexend Deca SemiBold"/>
                <a:cs typeface="Lexend Deca SemiBold"/>
                <a:sym typeface="Lexend Deca SemiBold"/>
              </a:rPr>
              <a:t>articulação</a:t>
            </a:r>
            <a:r>
              <a:rPr lang="pt-BR" sz="17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para promover mais acesso a direitos - assistência social, saúde, educação, trabalho e moradia digna.</a:t>
            </a:r>
            <a:endParaRPr sz="250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</p:txBody>
      </p:sp>
      <p:sp>
        <p:nvSpPr>
          <p:cNvPr id="112" name="Google Shape;112;g1dda9f6c7e4_3_5"/>
          <p:cNvSpPr txBox="1">
            <a:spLocks noGrp="1"/>
          </p:cNvSpPr>
          <p:nvPr>
            <p:ph type="title"/>
          </p:nvPr>
        </p:nvSpPr>
        <p:spPr>
          <a:xfrm>
            <a:off x="3996475" y="511200"/>
            <a:ext cx="102228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Como será o novo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Bolsa Família?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113" name="Google Shape;113;g1dda9f6c7e4_3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 l="7761" t="33309" r="8758" b="36337"/>
          <a:stretch/>
        </p:blipFill>
        <p:spPr>
          <a:xfrm>
            <a:off x="8247708" y="5842427"/>
            <a:ext cx="3271502" cy="669072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>
            <a:spLocks noGrp="1"/>
          </p:cNvSpPr>
          <p:nvPr>
            <p:ph type="title"/>
          </p:nvPr>
        </p:nvSpPr>
        <p:spPr>
          <a:xfrm>
            <a:off x="1232775" y="424627"/>
            <a:ext cx="62685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O que o </a:t>
            </a:r>
            <a:r>
              <a:rPr lang="pt-BR" sz="3500" b="1">
                <a:solidFill>
                  <a:srgbClr val="F6D300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Bolsa Família traz de novidades 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20" name="Google Shape;120;p3"/>
          <p:cNvSpPr txBox="1">
            <a:spLocks noGrp="1"/>
          </p:cNvSpPr>
          <p:nvPr>
            <p:ph type="body" idx="1"/>
          </p:nvPr>
        </p:nvSpPr>
        <p:spPr>
          <a:xfrm>
            <a:off x="1232775" y="1982275"/>
            <a:ext cx="8943600" cy="39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418"/>
              <a:buNone/>
            </a:pPr>
            <a:r>
              <a:rPr lang="pt-BR" sz="21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1</a:t>
            </a:r>
            <a:r>
              <a:rPr lang="pt-BR" sz="2241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.</a:t>
            </a:r>
            <a:r>
              <a:rPr lang="pt-BR" sz="2241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</a:t>
            </a:r>
            <a:r>
              <a:rPr lang="pt-BR" sz="2050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Nenhuma família vai receber menos 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do que R$ 600;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048"/>
              <a:buNone/>
            </a:pP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048"/>
              <a:buNone/>
            </a:pPr>
            <a:r>
              <a:rPr lang="pt-BR" sz="20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2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. </a:t>
            </a:r>
            <a:r>
              <a:rPr lang="pt-BR" sz="2050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Criação de uma renda mínima por pessoa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: todas as pessoas da família, independente da idade, terão direito a uma renda mínima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048"/>
              <a:buNone/>
            </a:pP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00"/>
              <a:buNone/>
            </a:pPr>
            <a:r>
              <a:rPr lang="pt-BR" sz="2141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3.</a:t>
            </a:r>
            <a:r>
              <a:rPr lang="pt-BR" sz="2141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As famílias beneficiárias com crianças de 0 a 6 anos receberão um </a:t>
            </a:r>
            <a:r>
              <a:rPr lang="pt-BR" sz="2141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acréscimo de R$ 150 por criança;</a:t>
            </a:r>
            <a:endParaRPr sz="2141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00"/>
              <a:buNone/>
            </a:pPr>
            <a:endParaRPr sz="2141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00"/>
              <a:buNone/>
            </a:pPr>
            <a:r>
              <a:rPr lang="pt-BR" sz="2141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4.</a:t>
            </a:r>
            <a:r>
              <a:rPr lang="pt-BR" sz="2141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 As famílias beneficiárias com crianças a partir de 7 anos e adolescentes até 18 anos receberão um adicional de </a:t>
            </a:r>
            <a:r>
              <a:rPr lang="pt-BR" sz="2141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R$ 50 por criança ou adolescente; </a:t>
            </a:r>
            <a:endParaRPr sz="2141" b="1">
              <a:highlight>
                <a:srgbClr val="F6D300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00"/>
              <a:buNone/>
            </a:pPr>
            <a:endParaRPr sz="2141" b="1">
              <a:highlight>
                <a:srgbClr val="F6D300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4700"/>
              <a:buNone/>
            </a:pPr>
            <a:r>
              <a:rPr lang="pt-BR" sz="2141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5. </a:t>
            </a:r>
            <a:r>
              <a:rPr lang="pt-BR" sz="2141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As famílias beneficiárias com gestantes receberão </a:t>
            </a:r>
            <a:r>
              <a:rPr lang="pt-BR" sz="2141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acréscimo de R$ 50 por gestante;</a:t>
            </a:r>
            <a:endParaRPr sz="2141" b="1">
              <a:highlight>
                <a:srgbClr val="F6D300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121" name="Google Shape;12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ddc4439c1c_0_1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247708" y="5842427"/>
            <a:ext cx="3271503" cy="66907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1ddc4439c1c_0_1"/>
          <p:cNvSpPr txBox="1">
            <a:spLocks noGrp="1"/>
          </p:cNvSpPr>
          <p:nvPr>
            <p:ph type="body" idx="1"/>
          </p:nvPr>
        </p:nvSpPr>
        <p:spPr>
          <a:xfrm>
            <a:off x="1232775" y="2400525"/>
            <a:ext cx="10468500" cy="30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20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1.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</a:t>
            </a:r>
            <a:r>
              <a:rPr lang="pt-BR" sz="2050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Regra de Proteção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: </a:t>
            </a:r>
            <a:r>
              <a:rPr lang="pt-BR" sz="2050">
                <a:latin typeface="Lexend Deca"/>
                <a:ea typeface="Lexend Deca"/>
                <a:cs typeface="Lexend Deca"/>
                <a:sym typeface="Lexend Deca"/>
              </a:rPr>
              <a:t>Se a família melhorar de vida, a renda dela pode aumentar até meio salário mínimo per capita sem que ela saia de imediato do Programa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050" b="1">
              <a:highlight>
                <a:schemeClr val="lt1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pt-BR" sz="20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2.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</a:t>
            </a:r>
            <a:r>
              <a:rPr lang="pt-BR" sz="2050" b="1">
                <a:highlight>
                  <a:srgbClr val="F6D300"/>
                </a:highlight>
                <a:latin typeface="Lexend Deca"/>
                <a:ea typeface="Lexend Deca"/>
                <a:cs typeface="Lexend Deca"/>
                <a:sym typeface="Lexend Deca"/>
              </a:rPr>
              <a:t>Retorno garantido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: as famílias que se desligarem voluntariamente do programa ou perderem renda e precisarem voltar ao programa, terão prioridade no retorno  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</p:txBody>
      </p:sp>
      <p:pic>
        <p:nvPicPr>
          <p:cNvPr id="128" name="Google Shape;128;g1ddc4439c1c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ddc4439c1c_0_1"/>
          <p:cNvSpPr txBox="1">
            <a:spLocks noGrp="1"/>
          </p:cNvSpPr>
          <p:nvPr>
            <p:ph type="title"/>
          </p:nvPr>
        </p:nvSpPr>
        <p:spPr>
          <a:xfrm>
            <a:off x="1232775" y="424627"/>
            <a:ext cx="6268500" cy="12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 O </a:t>
            </a:r>
            <a:r>
              <a:rPr lang="pt-BR" sz="3500" b="1">
                <a:solidFill>
                  <a:srgbClr val="F6D300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Bolsa Família </a:t>
            </a: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garante! 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1ddc4439c1c_0_8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626849" y="5441796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ddc4439c1c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1ddc4439c1c_0_8"/>
          <p:cNvSpPr txBox="1">
            <a:spLocks noGrp="1"/>
          </p:cNvSpPr>
          <p:nvPr>
            <p:ph type="title"/>
          </p:nvPr>
        </p:nvSpPr>
        <p:spPr>
          <a:xfrm>
            <a:off x="1268575" y="312275"/>
            <a:ext cx="8768100" cy="15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Mais eficiência, controle 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oppins Light"/>
              <a:buNone/>
            </a:pPr>
            <a:r>
              <a:rPr lang="pt-BR" sz="3500" b="1">
                <a:solidFill>
                  <a:schemeClr val="lt1"/>
                </a:solidFill>
                <a:highlight>
                  <a:srgbClr val="4C62F5"/>
                </a:highlight>
                <a:latin typeface="Lexend Deca"/>
                <a:ea typeface="Lexend Deca"/>
                <a:cs typeface="Lexend Deca"/>
                <a:sym typeface="Lexend Deca"/>
              </a:rPr>
              <a:t>e inclusão social</a:t>
            </a:r>
            <a:endParaRPr sz="3500" b="1">
              <a:solidFill>
                <a:schemeClr val="lt1"/>
              </a:solidFill>
              <a:highlight>
                <a:srgbClr val="4C62F5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137" name="Google Shape;137;g1ddc4439c1c_0_8"/>
          <p:cNvSpPr txBox="1">
            <a:spLocks noGrp="1"/>
          </p:cNvSpPr>
          <p:nvPr>
            <p:ph type="body" idx="1"/>
          </p:nvPr>
        </p:nvSpPr>
        <p:spPr>
          <a:xfrm>
            <a:off x="742025" y="2020775"/>
            <a:ext cx="10237500" cy="38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587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50"/>
              <a:buChar char="●"/>
            </a:pPr>
            <a:r>
              <a:rPr lang="pt-BR" sz="20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Volta da pactuação com a rede SUAS e atualização do Cadastro Único 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para Busca Ativa de quem mais precisa e correção de irregularidades;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457200" lvl="0" indent="-3587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50"/>
              <a:buChar char="●"/>
            </a:pPr>
            <a:r>
              <a:rPr lang="pt-BR" sz="20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Retorno da rede de fiscalização do Cadastro Único e Bolsa Família: 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o MDS vai pactuar a organização da rede com MPF, TCU, CGU e outros órgãos de controle, integrado com conselhos, entidades sociais, estados e municípios;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457200" lvl="0" indent="-3587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50"/>
              <a:buFont typeface="Lexend Deca Light"/>
              <a:buChar char="●"/>
            </a:pPr>
            <a:r>
              <a:rPr lang="pt-BR" sz="2050" b="1"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O MDS vai agir integrado com setor público e privado</a:t>
            </a:r>
            <a:r>
              <a:rPr lang="pt-BR" sz="2050">
                <a:highlight>
                  <a:schemeClr val="lt1"/>
                </a:highlight>
                <a:latin typeface="Lexend Deca Light"/>
                <a:ea typeface="Lexend Deca Light"/>
                <a:cs typeface="Lexend Deca Light"/>
                <a:sym typeface="Lexend Deca Light"/>
              </a:rPr>
              <a:t> liderando uma rede de inclusão socioeconômica, ou seja, inclusão pelo direito e pela renda. </a:t>
            </a: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050">
              <a:highlight>
                <a:schemeClr val="lt1"/>
              </a:highlight>
              <a:latin typeface="Lexend Deca Light"/>
              <a:ea typeface="Lexend Deca Light"/>
              <a:cs typeface="Lexend Deca Light"/>
              <a:sym typeface="Lexend Deca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1ddc4439c1c_0_8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626849" y="5441796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ddc4439c1c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/>
          <p:cNvSpPr txBox="1"/>
          <p:nvPr/>
        </p:nvSpPr>
        <p:spPr>
          <a:xfrm>
            <a:off x="1450731" y="1208188"/>
            <a:ext cx="1009357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475EA8"/>
                </a:solidFill>
                <a:latin typeface="Rawline" panose="00000500000000000000" pitchFamily="2" charset="0"/>
              </a:rPr>
              <a:t>Estimativas de crianças, </a:t>
            </a:r>
          </a:p>
          <a:p>
            <a:r>
              <a:rPr lang="pt-BR" sz="2800" b="1" dirty="0" smtClean="0">
                <a:solidFill>
                  <a:srgbClr val="475EA8"/>
                </a:solidFill>
                <a:latin typeface="Rawline" panose="00000500000000000000" pitchFamily="2" charset="0"/>
              </a:rPr>
              <a:t>jovens e gestantes -  março 2023</a:t>
            </a:r>
          </a:p>
          <a:p>
            <a:endParaRPr lang="pt-BR" sz="1600" b="1" dirty="0">
              <a:solidFill>
                <a:srgbClr val="475EA8"/>
              </a:solidFill>
              <a:latin typeface="Rawline" panose="00000500000000000000" pitchFamily="2" charset="0"/>
            </a:endParaRPr>
          </a:p>
          <a:p>
            <a:r>
              <a:rPr lang="pt-BR" b="1" dirty="0" smtClean="0">
                <a:solidFill>
                  <a:schemeClr val="tx1"/>
                </a:solidFill>
                <a:latin typeface="Rawline" panose="00000500000000000000" pitchFamily="2" charset="0"/>
              </a:rPr>
              <a:t>Crianças de 0 a 6 anos:</a:t>
            </a:r>
          </a:p>
          <a:p>
            <a:r>
              <a:rPr lang="pt-BR" dirty="0" smtClean="0">
                <a:solidFill>
                  <a:schemeClr val="tx1"/>
                </a:solidFill>
                <a:latin typeface="Rawline" panose="00000500000000000000" pitchFamily="2" charset="0"/>
              </a:rPr>
              <a:t>8,9 mi  </a:t>
            </a:r>
          </a:p>
          <a:p>
            <a:endParaRPr lang="pt-BR" dirty="0" smtClean="0">
              <a:solidFill>
                <a:schemeClr val="tx1"/>
              </a:solidFill>
              <a:latin typeface="Rawline" panose="00000500000000000000" pitchFamily="2" charset="0"/>
            </a:endParaRPr>
          </a:p>
          <a:p>
            <a:r>
              <a:rPr lang="pt-BR" b="1" dirty="0" smtClean="0">
                <a:solidFill>
                  <a:srgbClr val="475EA8"/>
                </a:solidFill>
                <a:latin typeface="Rawline" panose="00000500000000000000" pitchFamily="2" charset="0"/>
              </a:rPr>
              <a:t>Estimativa para junho de </a:t>
            </a:r>
            <a:r>
              <a:rPr lang="pt-BR" b="1" dirty="0">
                <a:solidFill>
                  <a:srgbClr val="475EA8"/>
                </a:solidFill>
                <a:latin typeface="Rawline" panose="00000500000000000000" pitchFamily="2" charset="0"/>
              </a:rPr>
              <a:t>2023</a:t>
            </a:r>
          </a:p>
          <a:p>
            <a:endParaRPr lang="pt-BR" dirty="0">
              <a:solidFill>
                <a:schemeClr val="tx1"/>
              </a:solidFill>
              <a:latin typeface="Rawline" panose="00000500000000000000" pitchFamily="2" charset="0"/>
            </a:endParaRPr>
          </a:p>
          <a:p>
            <a:r>
              <a:rPr lang="pt-BR" b="1" dirty="0" smtClean="0">
                <a:solidFill>
                  <a:schemeClr val="tx1"/>
                </a:solidFill>
                <a:latin typeface="Rawline" panose="00000500000000000000" pitchFamily="2" charset="0"/>
              </a:rPr>
              <a:t>Crianças de 7 a 12 anos:</a:t>
            </a:r>
          </a:p>
          <a:p>
            <a:r>
              <a:rPr lang="pt-BR" dirty="0" smtClean="0">
                <a:solidFill>
                  <a:schemeClr val="tx1"/>
                </a:solidFill>
                <a:latin typeface="Rawline" panose="00000500000000000000" pitchFamily="2" charset="0"/>
              </a:rPr>
              <a:t>7,1 mi</a:t>
            </a:r>
          </a:p>
          <a:p>
            <a:endParaRPr lang="pt-BR" dirty="0" smtClean="0">
              <a:solidFill>
                <a:schemeClr val="tx1"/>
              </a:solidFill>
              <a:latin typeface="Rawline" panose="00000500000000000000" pitchFamily="2" charset="0"/>
            </a:endParaRPr>
          </a:p>
          <a:p>
            <a:endParaRPr lang="pt-BR" dirty="0">
              <a:solidFill>
                <a:schemeClr val="tx1"/>
              </a:solidFill>
              <a:latin typeface="Rawline" panose="00000500000000000000" pitchFamily="2" charset="0"/>
            </a:endParaRPr>
          </a:p>
          <a:p>
            <a:r>
              <a:rPr lang="pt-BR" b="1" dirty="0" smtClean="0">
                <a:solidFill>
                  <a:schemeClr val="tx1"/>
                </a:solidFill>
                <a:latin typeface="Rawline" panose="00000500000000000000" pitchFamily="2" charset="0"/>
              </a:rPr>
              <a:t>Adolescentes de 12 a 18 anos:</a:t>
            </a:r>
          </a:p>
          <a:p>
            <a:r>
              <a:rPr lang="pt-BR" dirty="0" smtClean="0">
                <a:solidFill>
                  <a:schemeClr val="tx1"/>
                </a:solidFill>
                <a:latin typeface="Rawline" panose="00000500000000000000" pitchFamily="2" charset="0"/>
              </a:rPr>
              <a:t>7,9 mi</a:t>
            </a:r>
          </a:p>
          <a:p>
            <a:endParaRPr lang="pt-BR" dirty="0" smtClean="0">
              <a:solidFill>
                <a:schemeClr val="tx1"/>
              </a:solidFill>
              <a:latin typeface="Rawline" panose="00000500000000000000" pitchFamily="2" charset="0"/>
            </a:endParaRPr>
          </a:p>
          <a:p>
            <a:r>
              <a:rPr lang="pt-BR" b="1" dirty="0" smtClean="0">
                <a:solidFill>
                  <a:schemeClr val="tx1"/>
                </a:solidFill>
                <a:latin typeface="Rawline" panose="00000500000000000000" pitchFamily="2" charset="0"/>
              </a:rPr>
              <a:t>Gestantes: </a:t>
            </a:r>
          </a:p>
          <a:p>
            <a:r>
              <a:rPr lang="pt-BR" dirty="0" smtClean="0">
                <a:solidFill>
                  <a:schemeClr val="tx1"/>
                </a:solidFill>
                <a:latin typeface="Rawline" panose="00000500000000000000" pitchFamily="2" charset="0"/>
              </a:rPr>
              <a:t>820 mil</a:t>
            </a:r>
            <a:endParaRPr lang="pt-BR" dirty="0">
              <a:solidFill>
                <a:schemeClr val="tx1"/>
              </a:solidFill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3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1ddc4439c1c_0_8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626849" y="5441796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ddc4439c1c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/>
          <p:cNvSpPr txBox="1"/>
          <p:nvPr/>
        </p:nvSpPr>
        <p:spPr>
          <a:xfrm>
            <a:off x="6328380" y="2280847"/>
            <a:ext cx="459693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rgbClr val="475EA8"/>
                </a:solidFill>
                <a:latin typeface="Rawline" panose="00000500000000000000" pitchFamily="2" charset="0"/>
              </a:rPr>
              <a:t>BRASIL</a:t>
            </a:r>
          </a:p>
          <a:p>
            <a:endParaRPr lang="pt-BR" sz="1800" dirty="0">
              <a:latin typeface="Rawline" panose="00000500000000000000" pitchFamily="2" charset="0"/>
            </a:endParaRPr>
          </a:p>
          <a:p>
            <a:r>
              <a:rPr lang="pt-BR" sz="1800" b="1" dirty="0">
                <a:latin typeface="Rawline" panose="00000500000000000000" pitchFamily="2" charset="0"/>
              </a:rPr>
              <a:t>Concessões</a:t>
            </a:r>
            <a:r>
              <a:rPr lang="pt-BR" sz="1800" dirty="0">
                <a:latin typeface="Rawline" panose="00000500000000000000" pitchFamily="2" charset="0"/>
              </a:rPr>
              <a:t> - </a:t>
            </a:r>
            <a:r>
              <a:rPr lang="pt-BR" sz="1800" dirty="0" smtClean="0">
                <a:latin typeface="Rawline" panose="00000500000000000000" pitchFamily="2" charset="0"/>
              </a:rPr>
              <a:t>694.245</a:t>
            </a:r>
          </a:p>
          <a:p>
            <a:r>
              <a:rPr lang="pt-BR" sz="1800" dirty="0" smtClean="0">
                <a:latin typeface="Rawline" panose="00000500000000000000" pitchFamily="2" charset="0"/>
              </a:rPr>
              <a:t>Crianças de 0 a 6 anos: 335.682</a:t>
            </a:r>
            <a:endParaRPr lang="pt-BR" sz="1800" dirty="0">
              <a:latin typeface="Rawline" panose="00000500000000000000" pitchFamily="2" charset="0"/>
            </a:endParaRPr>
          </a:p>
          <a:p>
            <a:r>
              <a:rPr lang="pt-BR" sz="1800" dirty="0">
                <a:latin typeface="Rawline" panose="00000500000000000000" pitchFamily="2" charset="0"/>
              </a:rPr>
              <a:t> </a:t>
            </a:r>
          </a:p>
          <a:p>
            <a:r>
              <a:rPr lang="pt-BR" sz="1800" b="1" dirty="0">
                <a:latin typeface="Rawline" panose="00000500000000000000" pitchFamily="2" charset="0"/>
              </a:rPr>
              <a:t>Cancelamentos</a:t>
            </a:r>
            <a:r>
              <a:rPr lang="pt-BR" sz="1800" dirty="0">
                <a:latin typeface="Rawline" panose="00000500000000000000" pitchFamily="2" charset="0"/>
              </a:rPr>
              <a:t> - </a:t>
            </a:r>
            <a:r>
              <a:rPr lang="pt-BR" sz="1800" dirty="0" smtClean="0">
                <a:latin typeface="Rawline" panose="00000500000000000000" pitchFamily="2" charset="0"/>
              </a:rPr>
              <a:t>1.479.916</a:t>
            </a:r>
          </a:p>
          <a:p>
            <a:endParaRPr lang="pt-BR" sz="1800" dirty="0">
              <a:latin typeface="Rawline" panose="00000500000000000000" pitchFamily="2" charset="0"/>
            </a:endParaRPr>
          </a:p>
          <a:p>
            <a:endParaRPr lang="pt-BR" sz="1800" dirty="0" smtClean="0">
              <a:latin typeface="Rawline" panose="00000500000000000000" pitchFamily="2" charset="0"/>
            </a:endParaRPr>
          </a:p>
          <a:p>
            <a:endParaRPr lang="pt-BR" sz="1800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*Estimativas dos dados de março de 2023</a:t>
            </a:r>
          </a:p>
          <a:p>
            <a:endParaRPr lang="pt-BR" sz="1800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12" y="1121796"/>
            <a:ext cx="432532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3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ddc4439c1c_0_1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247708" y="5842427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ddc4439c1c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/>
          <p:cNvSpPr txBox="1"/>
          <p:nvPr/>
        </p:nvSpPr>
        <p:spPr>
          <a:xfrm>
            <a:off x="5237063" y="979593"/>
            <a:ext cx="263205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 smtClean="0">
                <a:solidFill>
                  <a:srgbClr val="48B165"/>
                </a:solidFill>
                <a:latin typeface="Rawline" panose="00000500000000000000" pitchFamily="2" charset="0"/>
              </a:rPr>
              <a:t>NORTE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Acre</a:t>
            </a:r>
          </a:p>
          <a:p>
            <a:r>
              <a:rPr lang="pt-BR" sz="1200" dirty="0">
                <a:latin typeface="Rawline" panose="00000500000000000000" pitchFamily="2" charset="0"/>
              </a:rPr>
              <a:t>Concessões </a:t>
            </a:r>
            <a:r>
              <a:rPr lang="pt-BR" sz="1200" dirty="0" smtClean="0">
                <a:latin typeface="Rawline" panose="00000500000000000000" pitchFamily="2" charset="0"/>
              </a:rPr>
              <a:t>– </a:t>
            </a:r>
            <a:r>
              <a:rPr lang="pt-BR" sz="1200" b="1" dirty="0" smtClean="0">
                <a:latin typeface="Rawline" panose="00000500000000000000" pitchFamily="2" charset="0"/>
              </a:rPr>
              <a:t>3.101</a:t>
            </a:r>
          </a:p>
          <a:p>
            <a:r>
              <a:rPr lang="pt-BR" sz="1200" dirty="0" smtClean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1.747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Cancelamentos – </a:t>
            </a:r>
            <a:r>
              <a:rPr lang="pt-BR" sz="1200" b="1" dirty="0" smtClean="0">
                <a:latin typeface="Rawline" panose="00000500000000000000" pitchFamily="2" charset="0"/>
              </a:rPr>
              <a:t>6.259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Amazonas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Concessões </a:t>
            </a:r>
            <a:r>
              <a:rPr lang="pt-BR" sz="1200" dirty="0">
                <a:latin typeface="Rawline" panose="00000500000000000000" pitchFamily="2" charset="0"/>
              </a:rPr>
              <a:t>- </a:t>
            </a:r>
            <a:r>
              <a:rPr lang="pt-BR" sz="1200" b="1" dirty="0" smtClean="0">
                <a:latin typeface="Rawline" panose="00000500000000000000" pitchFamily="2" charset="0"/>
              </a:rPr>
              <a:t>25.139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14.141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 smtClean="0">
                <a:latin typeface="Rawline" panose="00000500000000000000" pitchFamily="2" charset="0"/>
              </a:rPr>
              <a:t>29.935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Amapá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4.253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2.403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 smtClean="0">
                <a:latin typeface="Rawline" panose="00000500000000000000" pitchFamily="2" charset="0"/>
              </a:rPr>
              <a:t>6.177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>
                <a:latin typeface="Rawline" panose="00000500000000000000" pitchFamily="2" charset="0"/>
              </a:rPr>
              <a:t>Pará</a:t>
            </a:r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>
                <a:latin typeface="Rawline" panose="00000500000000000000" pitchFamily="2" charset="0"/>
              </a:rPr>
              <a:t>34.130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>
                <a:latin typeface="Rawline" panose="00000500000000000000" pitchFamily="2" charset="0"/>
              </a:rPr>
              <a:t>17.332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>
                <a:latin typeface="Rawline" panose="00000500000000000000" pitchFamily="2" charset="0"/>
              </a:rPr>
              <a:t>65.992</a:t>
            </a:r>
          </a:p>
          <a:p>
            <a:endParaRPr lang="pt-BR" sz="1200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964656" y="1067513"/>
            <a:ext cx="2814713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Rondônia</a:t>
            </a:r>
            <a:r>
              <a:rPr lang="pt-BR" sz="1200" dirty="0">
                <a:latin typeface="Rawline" panose="00000500000000000000" pitchFamily="2" charset="0"/>
              </a:rPr>
              <a:t> 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5.256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3.271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>
                <a:latin typeface="Rawline" panose="00000500000000000000" pitchFamily="2" charset="0"/>
              </a:rPr>
              <a:t>8.356</a:t>
            </a:r>
          </a:p>
          <a:p>
            <a:endParaRPr lang="pt-BR" sz="1200" b="1" dirty="0" smtClean="0">
              <a:latin typeface="Rawline" panose="00000500000000000000" pitchFamily="2" charset="0"/>
            </a:endParaRPr>
          </a:p>
          <a:p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Roraima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2.186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1.486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 smtClean="0">
                <a:latin typeface="Rawline" panose="00000500000000000000" pitchFamily="2" charset="0"/>
              </a:rPr>
              <a:t>5.250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Tocantins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4.419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2.650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>
                <a:latin typeface="Rawline" panose="00000500000000000000" pitchFamily="2" charset="0"/>
              </a:rPr>
              <a:t>9.889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01" y="1126950"/>
            <a:ext cx="396488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81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"/>
          <p:cNvPicPr preferRelativeResize="0"/>
          <p:nvPr/>
        </p:nvPicPr>
        <p:blipFill rotWithShape="1">
          <a:blip r:embed="rId4">
            <a:alphaModFix/>
          </a:blip>
          <a:srcRect l="7761" t="33309" r="8758" b="36337"/>
          <a:stretch/>
        </p:blipFill>
        <p:spPr>
          <a:xfrm>
            <a:off x="8247708" y="5842427"/>
            <a:ext cx="3271502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69" y="1126950"/>
            <a:ext cx="3964880" cy="3960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210683" y="478431"/>
            <a:ext cx="257050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dirty="0" smtClean="0">
                <a:solidFill>
                  <a:srgbClr val="FCD416"/>
                </a:solidFill>
                <a:latin typeface="Rawline" panose="00000500000000000000" pitchFamily="2" charset="0"/>
              </a:rPr>
              <a:t>NORDESTE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Alagoas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Concessões </a:t>
            </a:r>
            <a:r>
              <a:rPr lang="pt-BR" sz="1200" dirty="0">
                <a:latin typeface="Rawline" panose="00000500000000000000" pitchFamily="2" charset="0"/>
              </a:rPr>
              <a:t>- </a:t>
            </a:r>
            <a:r>
              <a:rPr lang="pt-BR" sz="1200" b="1" dirty="0" smtClean="0">
                <a:latin typeface="Rawline" panose="00000500000000000000" pitchFamily="2" charset="0"/>
              </a:rPr>
              <a:t>14.210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6.189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Cancelamentos </a:t>
            </a:r>
            <a:r>
              <a:rPr lang="pt-BR" sz="1200" dirty="0">
                <a:latin typeface="Rawline" panose="00000500000000000000" pitchFamily="2" charset="0"/>
              </a:rPr>
              <a:t>- </a:t>
            </a:r>
            <a:r>
              <a:rPr lang="pt-BR" sz="1200" b="1" dirty="0">
                <a:latin typeface="Rawline" panose="00000500000000000000" pitchFamily="2" charset="0"/>
              </a:rPr>
              <a:t>31.380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 </a:t>
            </a:r>
          </a:p>
          <a:p>
            <a:r>
              <a:rPr lang="pt-BR" sz="1200" b="1" dirty="0" smtClean="0">
                <a:latin typeface="Rawline" panose="00000500000000000000" pitchFamily="2" charset="0"/>
              </a:rPr>
              <a:t>Bahia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54.062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21.587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Cancelamentos </a:t>
            </a:r>
            <a:r>
              <a:rPr lang="pt-BR" sz="1200" dirty="0">
                <a:latin typeface="Rawline" panose="00000500000000000000" pitchFamily="2" charset="0"/>
              </a:rPr>
              <a:t>- </a:t>
            </a:r>
            <a:r>
              <a:rPr lang="pt-BR" sz="1200" b="1" dirty="0">
                <a:latin typeface="Rawline" panose="00000500000000000000" pitchFamily="2" charset="0"/>
              </a:rPr>
              <a:t>148.283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 </a:t>
            </a:r>
          </a:p>
          <a:p>
            <a:r>
              <a:rPr lang="pt-BR" sz="1200" b="1" dirty="0" smtClean="0">
                <a:latin typeface="Rawline" panose="00000500000000000000" pitchFamily="2" charset="0"/>
              </a:rPr>
              <a:t>Ceará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</a:t>
            </a:r>
            <a:r>
              <a:rPr lang="pt-BR" sz="1200" dirty="0" smtClean="0">
                <a:latin typeface="Rawline" panose="00000500000000000000" pitchFamily="2" charset="0"/>
              </a:rPr>
              <a:t>– </a:t>
            </a:r>
            <a:r>
              <a:rPr lang="pt-BR" sz="1200" b="1" dirty="0" smtClean="0">
                <a:latin typeface="Rawline" panose="00000500000000000000" pitchFamily="2" charset="0"/>
              </a:rPr>
              <a:t>31.822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13.004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Cancelamentos – </a:t>
            </a:r>
            <a:r>
              <a:rPr lang="pt-BR" sz="1200" b="1" dirty="0" smtClean="0">
                <a:latin typeface="Rawline" panose="00000500000000000000" pitchFamily="2" charset="0"/>
              </a:rPr>
              <a:t>67.415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  <a:endParaRPr lang="pt-BR" sz="1200" dirty="0" smtClean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Maranhão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</a:t>
            </a:r>
            <a:r>
              <a:rPr lang="pt-BR" sz="1200" dirty="0" smtClean="0">
                <a:latin typeface="Rawline" panose="00000500000000000000" pitchFamily="2" charset="0"/>
              </a:rPr>
              <a:t>– </a:t>
            </a:r>
            <a:r>
              <a:rPr lang="pt-BR" sz="1200" b="1" dirty="0" smtClean="0">
                <a:latin typeface="Rawline" panose="00000500000000000000" pitchFamily="2" charset="0"/>
              </a:rPr>
              <a:t>27.933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14.221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Cancelamentos </a:t>
            </a:r>
            <a:r>
              <a:rPr lang="pt-BR" sz="1200" dirty="0">
                <a:latin typeface="Rawline" panose="00000500000000000000" pitchFamily="2" charset="0"/>
              </a:rPr>
              <a:t>- </a:t>
            </a:r>
            <a:r>
              <a:rPr lang="pt-BR" sz="1200" b="1" dirty="0" smtClean="0">
                <a:latin typeface="Rawline" panose="00000500000000000000" pitchFamily="2" charset="0"/>
              </a:rPr>
              <a:t>53.183</a:t>
            </a:r>
          </a:p>
          <a:p>
            <a:endParaRPr lang="pt-BR" sz="1200" dirty="0" smtClean="0">
              <a:latin typeface="Rawline" panose="00000500000000000000" pitchFamily="2" charset="0"/>
            </a:endParaRPr>
          </a:p>
          <a:p>
            <a:r>
              <a:rPr lang="pt-BR" sz="1200" b="1" dirty="0">
                <a:latin typeface="Rawline" panose="00000500000000000000" pitchFamily="2" charset="0"/>
              </a:rPr>
              <a:t>Paraíba</a:t>
            </a: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>
                <a:latin typeface="Rawline" panose="00000500000000000000" pitchFamily="2" charset="0"/>
              </a:rPr>
              <a:t>15.000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>
                <a:latin typeface="Rawline" panose="00000500000000000000" pitchFamily="2" charset="0"/>
              </a:rPr>
              <a:t>6.574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>
                <a:latin typeface="Rawline" panose="00000500000000000000" pitchFamily="2" charset="0"/>
              </a:rPr>
              <a:t>32.909</a:t>
            </a:r>
          </a:p>
          <a:p>
            <a:endParaRPr lang="pt-BR" sz="1200" dirty="0" smtClean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788810" y="566351"/>
            <a:ext cx="2570506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b="1" dirty="0" smtClean="0">
                <a:latin typeface="Rawline" panose="00000500000000000000" pitchFamily="2" charset="0"/>
              </a:rPr>
              <a:t>Pernambuco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36.055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15.286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 smtClean="0">
                <a:latin typeface="Rawline" panose="00000500000000000000" pitchFamily="2" charset="0"/>
              </a:rPr>
              <a:t>97.117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 smtClean="0">
                <a:latin typeface="Rawline" panose="00000500000000000000" pitchFamily="2" charset="0"/>
              </a:rPr>
              <a:t>Piauí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11.581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4.796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 smtClean="0">
                <a:latin typeface="Rawline" panose="00000500000000000000" pitchFamily="2" charset="0"/>
              </a:rPr>
              <a:t>29.397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 smtClean="0">
                <a:latin typeface="Rawline" panose="00000500000000000000" pitchFamily="2" charset="0"/>
              </a:rPr>
              <a:t>Rio Grande do Norte</a:t>
            </a:r>
            <a:r>
              <a:rPr lang="pt-BR" sz="1200" b="1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Concessões - </a:t>
            </a:r>
            <a:r>
              <a:rPr lang="pt-BR" sz="1200" b="1" dirty="0" smtClean="0">
                <a:latin typeface="Rawline" panose="00000500000000000000" pitchFamily="2" charset="0"/>
              </a:rPr>
              <a:t>12.109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5.220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 smtClean="0">
                <a:latin typeface="Rawline" panose="00000500000000000000" pitchFamily="2" charset="0"/>
              </a:rPr>
              <a:t>25.080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 smtClean="0">
                <a:latin typeface="Rawline" panose="00000500000000000000" pitchFamily="2" charset="0"/>
              </a:rPr>
              <a:t>Sergipe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 smtClean="0">
                <a:latin typeface="Rawline" panose="00000500000000000000" pitchFamily="2" charset="0"/>
              </a:rPr>
              <a:t>Concessões </a:t>
            </a:r>
            <a:r>
              <a:rPr lang="pt-BR" sz="1200" dirty="0">
                <a:latin typeface="Rawline" panose="00000500000000000000" pitchFamily="2" charset="0"/>
              </a:rPr>
              <a:t>- </a:t>
            </a:r>
            <a:r>
              <a:rPr lang="pt-BR" sz="1200" b="1" dirty="0" smtClean="0">
                <a:latin typeface="Rawline" panose="00000500000000000000" pitchFamily="2" charset="0"/>
              </a:rPr>
              <a:t>6.548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2.947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 - </a:t>
            </a:r>
            <a:r>
              <a:rPr lang="pt-BR" sz="1200" b="1" dirty="0">
                <a:latin typeface="Rawline" panose="00000500000000000000" pitchFamily="2" charset="0"/>
              </a:rPr>
              <a:t>21.604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pic>
        <p:nvPicPr>
          <p:cNvPr id="11" name="Google Shape;128;g1ddc4439c1c_0_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2613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645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ddc4439c1c_0_1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247708" y="5842427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ddc4439c1c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/>
          <p:cNvSpPr txBox="1"/>
          <p:nvPr/>
        </p:nvSpPr>
        <p:spPr>
          <a:xfrm>
            <a:off x="6793292" y="970792"/>
            <a:ext cx="257050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E72B49"/>
                </a:solidFill>
                <a:latin typeface="Rawline" panose="00000500000000000000" pitchFamily="2" charset="0"/>
              </a:rPr>
              <a:t>SUDESTE</a:t>
            </a:r>
          </a:p>
          <a:p>
            <a:endParaRPr lang="pt-BR" dirty="0">
              <a:latin typeface="Rawline" panose="00000500000000000000" pitchFamily="2" charset="0"/>
            </a:endParaRPr>
          </a:p>
          <a:p>
            <a:r>
              <a:rPr lang="pt-BR" sz="1200" b="1" dirty="0">
                <a:latin typeface="Rawline" panose="00000500000000000000" pitchFamily="2" charset="0"/>
              </a:rPr>
              <a:t>Espírito Santo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12.142 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6.564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25.097 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Minas Gerais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57.998 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28.223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131.212 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Rio de Janeiro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78.864 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30.042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151.161 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São Paulo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 smtClean="0">
                <a:latin typeface="Rawline" panose="00000500000000000000" pitchFamily="2" charset="0"/>
              </a:rPr>
              <a:t>134.636</a:t>
            </a: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68.018</a:t>
            </a:r>
            <a:endParaRPr lang="pt-BR" sz="1200" b="1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283.906 </a:t>
            </a: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39" y="1126950"/>
            <a:ext cx="396488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"/>
          <p:cNvPicPr preferRelativeResize="0"/>
          <p:nvPr/>
        </p:nvPicPr>
        <p:blipFill rotWithShape="1">
          <a:blip r:embed="rId4">
            <a:alphaModFix/>
          </a:blip>
          <a:srcRect l="7761" t="33309" r="8758" b="36337"/>
          <a:stretch/>
        </p:blipFill>
        <p:spPr>
          <a:xfrm>
            <a:off x="8247708" y="5842427"/>
            <a:ext cx="3271502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8;g1ddc4439c1c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2613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/>
          <p:cNvSpPr txBox="1"/>
          <p:nvPr/>
        </p:nvSpPr>
        <p:spPr>
          <a:xfrm>
            <a:off x="6793292" y="1208190"/>
            <a:ext cx="257050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79C5ED"/>
                </a:solidFill>
                <a:latin typeface="Rawline" panose="00000500000000000000" pitchFamily="2" charset="0"/>
              </a:rPr>
              <a:t>SUL</a:t>
            </a:r>
          </a:p>
          <a:p>
            <a:endParaRPr lang="pt-BR" dirty="0">
              <a:latin typeface="Rawline" panose="00000500000000000000" pitchFamily="2" charset="0"/>
            </a:endParaRPr>
          </a:p>
          <a:p>
            <a:r>
              <a:rPr lang="pt-BR" sz="1200" b="1" dirty="0">
                <a:latin typeface="Rawline" panose="00000500000000000000" pitchFamily="2" charset="0"/>
              </a:rPr>
              <a:t>Paraná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26.455 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</a:t>
            </a:r>
            <a:r>
              <a:rPr lang="pt-BR" sz="1200" dirty="0" smtClean="0">
                <a:latin typeface="Rawline" panose="00000500000000000000" pitchFamily="2" charset="0"/>
              </a:rPr>
              <a:t>anos: </a:t>
            </a:r>
            <a:r>
              <a:rPr lang="pt-BR" sz="1200" b="1" dirty="0" smtClean="0">
                <a:latin typeface="Rawline" panose="00000500000000000000" pitchFamily="2" charset="0"/>
              </a:rPr>
              <a:t>14.983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60.767 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Rio Grande do Sul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30.447 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15.858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66.205 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Santa Catarina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14.275 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8.924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28.679</a:t>
            </a:r>
            <a:r>
              <a:rPr lang="pt-BR" sz="1200" b="1" dirty="0"/>
              <a:t> </a:t>
            </a: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420" y="1190606"/>
            <a:ext cx="396488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1ddc4439c1c_0_1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247708" y="5842427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ddc4439c1c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/>
          <p:cNvSpPr txBox="1"/>
          <p:nvPr/>
        </p:nvSpPr>
        <p:spPr>
          <a:xfrm>
            <a:off x="6793292" y="882880"/>
            <a:ext cx="257050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F9A115"/>
                </a:solidFill>
                <a:latin typeface="Rawline" panose="00000500000000000000" pitchFamily="2" charset="0"/>
              </a:rPr>
              <a:t>CENTRO-OESTE</a:t>
            </a: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b="1" dirty="0">
                <a:latin typeface="Rawline" panose="00000500000000000000" pitchFamily="2" charset="0"/>
              </a:rPr>
              <a:t>Distrito Federal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13.777 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</a:t>
            </a:r>
            <a:r>
              <a:rPr lang="pt-BR" sz="1200" dirty="0" smtClean="0">
                <a:latin typeface="Rawline" panose="00000500000000000000" pitchFamily="2" charset="0"/>
              </a:rPr>
              <a:t>anos: </a:t>
            </a:r>
            <a:r>
              <a:rPr lang="pt-BR" sz="1200" b="1" dirty="0" smtClean="0">
                <a:latin typeface="Rawline" panose="00000500000000000000" pitchFamily="2" charset="0"/>
              </a:rPr>
              <a:t>7.180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14.238 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Goiás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18.789 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11.459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38.993 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Mato Grosso do Sul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8.885 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5.186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19.207 </a:t>
            </a:r>
          </a:p>
          <a:p>
            <a:r>
              <a:rPr lang="pt-BR" sz="1200" dirty="0">
                <a:latin typeface="Rawline" panose="00000500000000000000" pitchFamily="2" charset="0"/>
              </a:rPr>
              <a:t> </a:t>
            </a:r>
          </a:p>
          <a:p>
            <a:r>
              <a:rPr lang="pt-BR" sz="1200" b="1" dirty="0">
                <a:latin typeface="Rawline" panose="00000500000000000000" pitchFamily="2" charset="0"/>
              </a:rPr>
              <a:t>Mato Grosso </a:t>
            </a:r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Concessões: </a:t>
            </a:r>
            <a:r>
              <a:rPr lang="pt-BR" sz="1200" b="1" dirty="0">
                <a:latin typeface="Rawline" panose="00000500000000000000" pitchFamily="2" charset="0"/>
              </a:rPr>
              <a:t>10.173 </a:t>
            </a:r>
            <a:endParaRPr lang="pt-BR" sz="1200" b="1" dirty="0" smtClean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Crianças de 0 a 6 anos: </a:t>
            </a:r>
            <a:r>
              <a:rPr lang="pt-BR" sz="1200" b="1" dirty="0" smtClean="0">
                <a:latin typeface="Rawline" panose="00000500000000000000" pitchFamily="2" charset="0"/>
              </a:rPr>
              <a:t>6.391</a:t>
            </a:r>
            <a:endParaRPr lang="pt-BR" sz="1200" b="1" dirty="0">
              <a:latin typeface="Rawline" panose="00000500000000000000" pitchFamily="2" charset="0"/>
            </a:endParaRPr>
          </a:p>
          <a:p>
            <a:endParaRPr lang="pt-BR" sz="1200" dirty="0">
              <a:latin typeface="Rawline" panose="00000500000000000000" pitchFamily="2" charset="0"/>
            </a:endParaRPr>
          </a:p>
          <a:p>
            <a:r>
              <a:rPr lang="pt-BR" sz="1200" dirty="0">
                <a:latin typeface="Rawline" panose="00000500000000000000" pitchFamily="2" charset="0"/>
              </a:rPr>
              <a:t>Cancelamentos: </a:t>
            </a:r>
            <a:r>
              <a:rPr lang="pt-BR" sz="1200" b="1" dirty="0">
                <a:latin typeface="Rawline" panose="00000500000000000000" pitchFamily="2" charset="0"/>
              </a:rPr>
              <a:t>22.225</a:t>
            </a:r>
            <a:r>
              <a:rPr lang="pt-BR" b="1" dirty="0"/>
              <a:t> </a:t>
            </a: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 smtClean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  <a:p>
            <a:endParaRPr lang="pt-BR" dirty="0">
              <a:latin typeface="Rawline" panose="00000500000000000000" pitchFamily="2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20" y="1135742"/>
            <a:ext cx="396488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4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1ddc4439c1c_0_8"/>
          <p:cNvPicPr preferRelativeResize="0"/>
          <p:nvPr/>
        </p:nvPicPr>
        <p:blipFill rotWithShape="1">
          <a:blip r:embed="rId4">
            <a:alphaModFix/>
          </a:blip>
          <a:srcRect l="7763" t="33309" r="8756" b="36338"/>
          <a:stretch/>
        </p:blipFill>
        <p:spPr>
          <a:xfrm>
            <a:off x="8626849" y="5441796"/>
            <a:ext cx="3271503" cy="669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ddc4439c1c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92550" y="200500"/>
            <a:ext cx="1647027" cy="92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35" y="1126950"/>
            <a:ext cx="4325324" cy="43200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338849" y="717015"/>
            <a:ext cx="257050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75EA8"/>
                </a:solidFill>
                <a:latin typeface="Rawline" panose="00000500000000000000" pitchFamily="2" charset="0"/>
              </a:rPr>
              <a:t>REGIÕES</a:t>
            </a:r>
          </a:p>
          <a:p>
            <a:endParaRPr lang="pt-BR" dirty="0">
              <a:latin typeface="Rawline" panose="00000500000000000000" pitchFamily="2" charset="0"/>
            </a:endParaRPr>
          </a:p>
          <a:p>
            <a:r>
              <a:rPr lang="pt-BR" b="1" dirty="0">
                <a:latin typeface="Rawline" panose="00000500000000000000" pitchFamily="2" charset="0"/>
              </a:rPr>
              <a:t>Norte </a:t>
            </a:r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dirty="0">
                <a:latin typeface="Rawline" panose="00000500000000000000" pitchFamily="2" charset="0"/>
              </a:rPr>
              <a:t>Concessões - </a:t>
            </a:r>
            <a:r>
              <a:rPr lang="pt-BR" dirty="0" smtClean="0">
                <a:latin typeface="Rawline" panose="00000500000000000000" pitchFamily="2" charset="0"/>
              </a:rPr>
              <a:t>78.484</a:t>
            </a:r>
            <a:endParaRPr lang="pt-BR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Cancelamentos - </a:t>
            </a:r>
            <a:r>
              <a:rPr lang="pt-BR" dirty="0" smtClean="0">
                <a:latin typeface="Rawline" panose="00000500000000000000" pitchFamily="2" charset="0"/>
              </a:rPr>
              <a:t>131.858</a:t>
            </a:r>
            <a:endParaRPr lang="pt-BR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b="1" dirty="0" smtClean="0">
                <a:latin typeface="Rawline" panose="00000500000000000000" pitchFamily="2" charset="0"/>
              </a:rPr>
              <a:t>Nordeste</a:t>
            </a:r>
            <a:endParaRPr lang="pt-BR" b="1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Concessões - </a:t>
            </a:r>
            <a:r>
              <a:rPr lang="pt-BR" dirty="0" smtClean="0">
                <a:latin typeface="Rawline" panose="00000500000000000000" pitchFamily="2" charset="0"/>
              </a:rPr>
              <a:t>209.320</a:t>
            </a:r>
            <a:endParaRPr lang="pt-BR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Cancelamentos - </a:t>
            </a:r>
            <a:r>
              <a:rPr lang="pt-BR" dirty="0" smtClean="0">
                <a:latin typeface="Rawline" panose="00000500000000000000" pitchFamily="2" charset="0"/>
              </a:rPr>
              <a:t>506.368</a:t>
            </a:r>
            <a:endParaRPr lang="pt-BR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b="1" dirty="0">
                <a:latin typeface="Rawline" panose="00000500000000000000" pitchFamily="2" charset="0"/>
              </a:rPr>
              <a:t>Sudeste </a:t>
            </a:r>
          </a:p>
          <a:p>
            <a:r>
              <a:rPr lang="pt-BR" dirty="0">
                <a:latin typeface="Rawline" panose="00000500000000000000" pitchFamily="2" charset="0"/>
              </a:rPr>
              <a:t>Concessões - </a:t>
            </a:r>
            <a:r>
              <a:rPr lang="pt-BR" dirty="0" smtClean="0">
                <a:latin typeface="Rawline" panose="00000500000000000000" pitchFamily="2" charset="0"/>
              </a:rPr>
              <a:t>283.640</a:t>
            </a:r>
            <a:endParaRPr lang="pt-BR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Cancelamentos - </a:t>
            </a:r>
            <a:r>
              <a:rPr lang="pt-BR" dirty="0" smtClean="0">
                <a:latin typeface="Rawline" panose="00000500000000000000" pitchFamily="2" charset="0"/>
              </a:rPr>
              <a:t>591.376</a:t>
            </a:r>
            <a:endParaRPr lang="pt-BR" dirty="0">
              <a:latin typeface="Rawline" panose="00000500000000000000" pitchFamily="2" charset="0"/>
            </a:endParaRPr>
          </a:p>
          <a:p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b="1" dirty="0" smtClean="0">
                <a:latin typeface="Rawline" panose="00000500000000000000" pitchFamily="2" charset="0"/>
              </a:rPr>
              <a:t>Sul</a:t>
            </a:r>
            <a:r>
              <a:rPr lang="pt-BR" b="1" dirty="0">
                <a:latin typeface="Rawline" panose="00000500000000000000" pitchFamily="2" charset="0"/>
              </a:rPr>
              <a:t> </a:t>
            </a:r>
          </a:p>
          <a:p>
            <a:r>
              <a:rPr lang="pt-BR" dirty="0">
                <a:latin typeface="Rawline" panose="00000500000000000000" pitchFamily="2" charset="0"/>
              </a:rPr>
              <a:t>Concessões - </a:t>
            </a:r>
            <a:r>
              <a:rPr lang="pt-BR" dirty="0" smtClean="0">
                <a:latin typeface="Rawline" panose="00000500000000000000" pitchFamily="2" charset="0"/>
              </a:rPr>
              <a:t>71.177</a:t>
            </a:r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dirty="0">
                <a:latin typeface="Rawline" panose="00000500000000000000" pitchFamily="2" charset="0"/>
              </a:rPr>
              <a:t>Cancelamentos - </a:t>
            </a:r>
            <a:r>
              <a:rPr lang="pt-BR" dirty="0" smtClean="0">
                <a:latin typeface="Rawline" panose="00000500000000000000" pitchFamily="2" charset="0"/>
              </a:rPr>
              <a:t>155.651</a:t>
            </a:r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b="1" dirty="0">
                <a:latin typeface="Rawline" panose="00000500000000000000" pitchFamily="2" charset="0"/>
              </a:rPr>
              <a:t>Centro Oeste </a:t>
            </a:r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dirty="0">
                <a:latin typeface="Rawline" panose="00000500000000000000" pitchFamily="2" charset="0"/>
              </a:rPr>
              <a:t>Concessões - </a:t>
            </a:r>
            <a:r>
              <a:rPr lang="pt-BR" dirty="0" smtClean="0">
                <a:latin typeface="Rawline" panose="00000500000000000000" pitchFamily="2" charset="0"/>
              </a:rPr>
              <a:t>51.624</a:t>
            </a:r>
            <a:r>
              <a:rPr lang="pt-BR" dirty="0">
                <a:latin typeface="Rawline" panose="00000500000000000000" pitchFamily="2" charset="0"/>
              </a:rPr>
              <a:t> </a:t>
            </a:r>
          </a:p>
          <a:p>
            <a:r>
              <a:rPr lang="pt-BR" dirty="0">
                <a:latin typeface="Rawline" panose="00000500000000000000" pitchFamily="2" charset="0"/>
              </a:rPr>
              <a:t>Cancelamentos - 94.663</a:t>
            </a:r>
          </a:p>
        </p:txBody>
      </p:sp>
    </p:spTree>
    <p:extLst>
      <p:ext uri="{BB962C8B-B14F-4D97-AF65-F5344CB8AC3E}">
        <p14:creationId xmlns:p14="http://schemas.microsoft.com/office/powerpoint/2010/main" val="45243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6"/>
          <p:cNvPicPr preferRelativeResize="0"/>
          <p:nvPr/>
        </p:nvPicPr>
        <p:blipFill rotWithShape="1">
          <a:blip r:embed="rId4">
            <a:alphaModFix/>
          </a:blip>
          <a:srcRect l="23836" t="15571" r="24944" b="12488"/>
          <a:stretch/>
        </p:blipFill>
        <p:spPr>
          <a:xfrm>
            <a:off x="9205060" y="4449337"/>
            <a:ext cx="2568872" cy="2029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1096</Words>
  <Application>Microsoft Office PowerPoint</Application>
  <PresentationFormat>Widescreen</PresentationFormat>
  <Paragraphs>305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Poppins Light</vt:lpstr>
      <vt:lpstr>Calibri</vt:lpstr>
      <vt:lpstr>Lexend Deca SemiBold</vt:lpstr>
      <vt:lpstr>Arial</vt:lpstr>
      <vt:lpstr>Rawline</vt:lpstr>
      <vt:lpstr>Lexend Deca</vt:lpstr>
      <vt:lpstr>Lexend Deca Light</vt:lpstr>
      <vt:lpstr>Tema do Office</vt:lpstr>
      <vt:lpstr>Apresentação do PowerPoint</vt:lpstr>
      <vt:lpstr>O Bolsa Família está de volta!</vt:lpstr>
      <vt:lpstr>Compromisso e justiça social com as famílias brasileiras </vt:lpstr>
      <vt:lpstr>Como será o novo Bolsa Família?</vt:lpstr>
      <vt:lpstr>O que o Bolsa Família traz de novidades </vt:lpstr>
      <vt:lpstr> O Bolsa Família garante! </vt:lpstr>
      <vt:lpstr>Mais eficiência, controle  e inclusão social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Luiza Martins da Costa Vidal</dc:creator>
  <cp:lastModifiedBy>Thiago dos Santos Sousa</cp:lastModifiedBy>
  <cp:revision>15</cp:revision>
  <cp:lastPrinted>2023-03-03T15:05:10Z</cp:lastPrinted>
  <dcterms:created xsi:type="dcterms:W3CDTF">2023-01-25T17:53:38Z</dcterms:created>
  <dcterms:modified xsi:type="dcterms:W3CDTF">2023-03-03T19:18:05Z</dcterms:modified>
</cp:coreProperties>
</file>