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_rels/slide1.xml.rels" ContentType="application/vnd.openxmlformats-package.relationships+xml"/>
  <Override PartName="/ppt/media/image1.png" ContentType="image/pn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pt-BR" sz="1800" spc="-1" strike="noStrike">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rIns="0" tIns="0" bIns="0">
            <a:normAutofit/>
          </a:bodyPr>
          <a:p>
            <a:endParaRPr b="0" lang="pt-BR" sz="2800" spc="-1" strike="noStrike">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rIns="0" tIns="0" bIns="0">
            <a:normAutofit/>
          </a:bodyPr>
          <a:p>
            <a:endParaRPr b="0" lang="pt-BR" sz="2800" spc="-1" strike="noStrike">
              <a:solidFill>
                <a:srgbClr val="000000"/>
              </a:solid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pt-BR" sz="1800" spc="-1" strike="noStrike">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rIns="0" tIns="0" bIns="0">
            <a:normAutofit/>
          </a:bodyPr>
          <a:p>
            <a:endParaRPr b="0" lang="pt-BR" sz="2800" spc="-1" strike="noStrike">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rIns="0" tIns="0" bIns="0">
            <a:normAutofit/>
          </a:bodyPr>
          <a:p>
            <a:endParaRPr b="0" lang="pt-BR" sz="2800" spc="-1" strike="noStrike">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rIns="0" tIns="0" bIns="0">
            <a:normAutofit/>
          </a:bodyPr>
          <a:p>
            <a:endParaRPr b="0" lang="pt-BR" sz="2800" spc="-1" strike="noStrike">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rIns="0" tIns="0" bIns="0">
            <a:normAutofit/>
          </a:bodyPr>
          <a:p>
            <a:endParaRPr b="0" lang="pt-BR" sz="2800" spc="-1" strike="noStrike">
              <a:solidFill>
                <a:srgbClr val="000000"/>
              </a:solid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pt-BR" sz="1800" spc="-1" strike="noStrike">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rIns="0" tIns="0" bIns="0">
            <a:normAutofit/>
          </a:bodyPr>
          <a:p>
            <a:endParaRPr b="0" lang="pt-BR" sz="2800" spc="-1" strike="noStrike">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rIns="0" tIns="0" bIns="0">
            <a:normAutofit/>
          </a:bodyPr>
          <a:p>
            <a:endParaRPr b="0" lang="pt-BR" sz="2800" spc="-1" strike="noStrike">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rIns="0" tIns="0" bIns="0">
            <a:normAutofit/>
          </a:bodyPr>
          <a:p>
            <a:endParaRPr b="0" lang="pt-BR" sz="2800" spc="-1" strike="noStrike">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rIns="0" tIns="0" bIns="0">
            <a:normAutofit/>
          </a:bodyPr>
          <a:p>
            <a:endParaRPr b="0" lang="pt-BR" sz="2800" spc="-1" strike="noStrike">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rIns="0" tIns="0" bIns="0">
            <a:normAutofit/>
          </a:bodyPr>
          <a:p>
            <a:endParaRPr b="0" lang="pt-BR" sz="2800" spc="-1" strike="noStrike">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rIns="0" tIns="0" bIns="0">
            <a:normAutofit/>
          </a:bodyPr>
          <a:p>
            <a:endParaRPr b="0" lang="pt-BR" sz="2800" spc="-1" strike="noStrike">
              <a:solidFill>
                <a:srgbClr val="000000"/>
              </a:solid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pt-BR" sz="1800" spc="-1" strike="noStrike">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rIns="0" tIns="0" bIns="0" anchor="ctr">
            <a:noAutofit/>
          </a:bodyPr>
          <a:p>
            <a:pPr algn="ctr"/>
            <a:endParaRPr b="0" lang="pt-BR"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pt-BR" sz="1800" spc="-1" strike="noStrike">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rIns="0" tIns="0" bIns="0">
            <a:normAutofit/>
          </a:bodyPr>
          <a:p>
            <a:endParaRPr b="0" lang="pt-BR" sz="2800" spc="-1" strike="noStrike">
              <a:solidFill>
                <a:srgbClr val="000000"/>
              </a:solid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pt-BR" sz="1800" spc="-1" strike="noStrike">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rIns="0" tIns="0" bIns="0">
            <a:normAutofit/>
          </a:bodyPr>
          <a:p>
            <a:endParaRPr b="0" lang="pt-BR" sz="2800" spc="-1" strike="noStrike">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rIns="0" tIns="0" bIns="0">
            <a:normAutofit/>
          </a:bodyPr>
          <a:p>
            <a:endParaRPr b="0" lang="pt-BR" sz="2800" spc="-1" strike="noStrike">
              <a:solidFill>
                <a:srgbClr val="000000"/>
              </a:solid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pt-BR" sz="1800" spc="-1" strike="noStrike">
              <a:solidFill>
                <a:srgbClr val="000000"/>
              </a:solid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rIns="0" tIns="0" bIns="0" anchor="ctr">
            <a:noAutofit/>
          </a:bodyPr>
          <a:p>
            <a:pPr algn="ctr"/>
            <a:endParaRPr b="0" lang="pt-BR"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pt-BR" sz="1800" spc="-1" strike="noStrike">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rIns="0" tIns="0" bIns="0">
            <a:normAutofit/>
          </a:bodyPr>
          <a:p>
            <a:endParaRPr b="0" lang="pt-BR" sz="2800" spc="-1" strike="noStrike">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rIns="0" tIns="0" bIns="0">
            <a:normAutofit/>
          </a:bodyPr>
          <a:p>
            <a:endParaRPr b="0" lang="pt-BR" sz="2800" spc="-1" strike="noStrike">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rIns="0" tIns="0" bIns="0">
            <a:normAutofit/>
          </a:bodyPr>
          <a:p>
            <a:endParaRPr b="0" lang="pt-BR" sz="2800" spc="-1" strike="noStrike">
              <a:solidFill>
                <a:srgbClr val="000000"/>
              </a:solid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pt-BR" sz="1800" spc="-1" strike="noStrike">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rIns="0" tIns="0" bIns="0">
            <a:normAutofit/>
          </a:bodyPr>
          <a:p>
            <a:endParaRPr b="0" lang="pt-BR" sz="2800" spc="-1" strike="noStrike">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rIns="0" tIns="0" bIns="0">
            <a:normAutofit/>
          </a:bodyPr>
          <a:p>
            <a:endParaRPr b="0" lang="pt-BR" sz="2800" spc="-1" strike="noStrike">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rIns="0" tIns="0" bIns="0">
            <a:normAutofit/>
          </a:bodyPr>
          <a:p>
            <a:endParaRPr b="0" lang="pt-BR" sz="2800" spc="-1" strike="noStrike">
              <a:solidFill>
                <a:srgbClr val="000000"/>
              </a:solid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pt-BR" sz="1800" spc="-1" strike="noStrike">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rIns="0" tIns="0" bIns="0">
            <a:normAutofit/>
          </a:bodyPr>
          <a:p>
            <a:endParaRPr b="0" lang="pt-BR" sz="2800" spc="-1" strike="noStrike">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rIns="0" tIns="0" bIns="0">
            <a:normAutofit/>
          </a:bodyPr>
          <a:p>
            <a:endParaRPr b="0" lang="pt-BR" sz="2800" spc="-1" strike="noStrike">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rIns="0" tIns="0" bIns="0">
            <a:normAutofit/>
          </a:bodyPr>
          <a:p>
            <a:endParaRPr b="0" lang="pt-BR" sz="2800" spc="-1" strike="noStrike">
              <a:solidFill>
                <a:srgbClr val="000000"/>
              </a:solid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240" cy="1325160"/>
          </a:xfrm>
          <a:prstGeom prst="rect">
            <a:avLst/>
          </a:prstGeom>
        </p:spPr>
        <p:txBody>
          <a:bodyPr anchor="ctr">
            <a:noAutofit/>
          </a:bodyPr>
          <a:p>
            <a:pPr>
              <a:lnSpc>
                <a:spcPct val="90000"/>
              </a:lnSpc>
            </a:pPr>
            <a:r>
              <a:rPr b="0" lang="pt-BR" sz="4400" spc="-1" strike="noStrike">
                <a:solidFill>
                  <a:srgbClr val="000000"/>
                </a:solidFill>
                <a:latin typeface="Calibri Light"/>
              </a:rPr>
              <a:t>Clique para editar o título mestre</a:t>
            </a:r>
            <a:endParaRPr b="0" lang="pt-BR" sz="4400" spc="-1" strike="noStrike">
              <a:solidFill>
                <a:srgbClr val="000000"/>
              </a:solidFill>
              <a:latin typeface="Calibri"/>
            </a:endParaRPr>
          </a:p>
        </p:txBody>
      </p:sp>
      <p:sp>
        <p:nvSpPr>
          <p:cNvPr id="1" name="PlaceHolder 2"/>
          <p:cNvSpPr>
            <a:spLocks noGrp="1"/>
          </p:cNvSpPr>
          <p:nvPr>
            <p:ph type="body"/>
          </p:nvPr>
        </p:nvSpPr>
        <p:spPr>
          <a:xfrm>
            <a:off x="838080" y="1825560"/>
            <a:ext cx="10515240" cy="4350960"/>
          </a:xfrm>
          <a:prstGeom prst="rect">
            <a:avLst/>
          </a:prstGeom>
        </p:spPr>
        <p:txBody>
          <a:bodyPr>
            <a:noAutofit/>
          </a:bodyPr>
          <a:p>
            <a:pPr marL="228600" indent="-228240">
              <a:lnSpc>
                <a:spcPct val="90000"/>
              </a:lnSpc>
              <a:spcBef>
                <a:spcPts val="1001"/>
              </a:spcBef>
              <a:buClr>
                <a:srgbClr val="000000"/>
              </a:buClr>
              <a:buFont typeface="Arial"/>
              <a:buChar char="•"/>
            </a:pPr>
            <a:r>
              <a:rPr b="0" lang="pt-BR" sz="2800" spc="-1" strike="noStrike">
                <a:solidFill>
                  <a:srgbClr val="000000"/>
                </a:solidFill>
                <a:latin typeface="Calibri"/>
              </a:rPr>
              <a:t>Editar estilos de texto Mestre</a:t>
            </a:r>
            <a:endParaRPr b="0" lang="pt-BR" sz="2800" spc="-1" strike="noStrike">
              <a:solidFill>
                <a:srgbClr val="000000"/>
              </a:solidFill>
              <a:latin typeface="Calibri"/>
            </a:endParaRPr>
          </a:p>
          <a:p>
            <a:pPr lvl="1" marL="685800" indent="-228240">
              <a:lnSpc>
                <a:spcPct val="90000"/>
              </a:lnSpc>
              <a:spcBef>
                <a:spcPts val="499"/>
              </a:spcBef>
              <a:buClr>
                <a:srgbClr val="000000"/>
              </a:buClr>
              <a:buFont typeface="Arial"/>
              <a:buChar char="•"/>
            </a:pPr>
            <a:r>
              <a:rPr b="0" lang="pt-BR" sz="2400" spc="-1" strike="noStrike">
                <a:solidFill>
                  <a:srgbClr val="000000"/>
                </a:solidFill>
                <a:latin typeface="Calibri"/>
              </a:rPr>
              <a:t>Segundo nível</a:t>
            </a:r>
            <a:endParaRPr b="0" lang="pt-BR" sz="2400" spc="-1" strike="noStrike">
              <a:solidFill>
                <a:srgbClr val="000000"/>
              </a:solidFill>
              <a:latin typeface="Calibri"/>
            </a:endParaRPr>
          </a:p>
          <a:p>
            <a:pPr lvl="2" marL="1143000" indent="-228240">
              <a:lnSpc>
                <a:spcPct val="90000"/>
              </a:lnSpc>
              <a:spcBef>
                <a:spcPts val="499"/>
              </a:spcBef>
              <a:buClr>
                <a:srgbClr val="000000"/>
              </a:buClr>
              <a:buFont typeface="Arial"/>
              <a:buChar char="•"/>
            </a:pPr>
            <a:r>
              <a:rPr b="0" lang="pt-BR" sz="2000" spc="-1" strike="noStrike">
                <a:solidFill>
                  <a:srgbClr val="000000"/>
                </a:solidFill>
                <a:latin typeface="Calibri"/>
              </a:rPr>
              <a:t>Terceiro nível</a:t>
            </a:r>
            <a:endParaRPr b="0" lang="pt-BR" sz="2000" spc="-1" strike="noStrike">
              <a:solidFill>
                <a:srgbClr val="000000"/>
              </a:solidFill>
              <a:latin typeface="Calibri"/>
            </a:endParaRPr>
          </a:p>
          <a:p>
            <a:pPr lvl="3" marL="1600200" indent="-228240">
              <a:lnSpc>
                <a:spcPct val="90000"/>
              </a:lnSpc>
              <a:spcBef>
                <a:spcPts val="499"/>
              </a:spcBef>
              <a:buClr>
                <a:srgbClr val="000000"/>
              </a:buClr>
              <a:buFont typeface="Arial"/>
              <a:buChar char="•"/>
            </a:pPr>
            <a:r>
              <a:rPr b="0" lang="pt-BR" sz="1800" spc="-1" strike="noStrike">
                <a:solidFill>
                  <a:srgbClr val="000000"/>
                </a:solidFill>
                <a:latin typeface="Calibri"/>
              </a:rPr>
              <a:t>Quarto nível</a:t>
            </a:r>
            <a:endParaRPr b="0" lang="pt-BR" sz="1800" spc="-1" strike="noStrike">
              <a:solidFill>
                <a:srgbClr val="000000"/>
              </a:solidFill>
              <a:latin typeface="Calibri"/>
            </a:endParaRPr>
          </a:p>
          <a:p>
            <a:pPr lvl="4" marL="2057400" indent="-228240">
              <a:lnSpc>
                <a:spcPct val="90000"/>
              </a:lnSpc>
              <a:spcBef>
                <a:spcPts val="499"/>
              </a:spcBef>
              <a:buClr>
                <a:srgbClr val="000000"/>
              </a:buClr>
              <a:buFont typeface="Arial"/>
              <a:buChar char="•"/>
            </a:pPr>
            <a:r>
              <a:rPr b="0" lang="pt-BR" sz="1800" spc="-1" strike="noStrike">
                <a:solidFill>
                  <a:srgbClr val="000000"/>
                </a:solidFill>
                <a:latin typeface="Calibri"/>
              </a:rPr>
              <a:t>Quinto nível</a:t>
            </a:r>
            <a:endParaRPr b="0" lang="pt-BR" sz="1800" spc="-1" strike="noStrike">
              <a:solidFill>
                <a:srgbClr val="000000"/>
              </a:solidFill>
              <a:latin typeface="Calibri"/>
            </a:endParaRPr>
          </a:p>
        </p:txBody>
      </p:sp>
      <p:sp>
        <p:nvSpPr>
          <p:cNvPr id="2" name="PlaceHolder 3"/>
          <p:cNvSpPr>
            <a:spLocks noGrp="1"/>
          </p:cNvSpPr>
          <p:nvPr>
            <p:ph type="dt"/>
          </p:nvPr>
        </p:nvSpPr>
        <p:spPr>
          <a:xfrm>
            <a:off x="838080" y="6356520"/>
            <a:ext cx="2742840" cy="364680"/>
          </a:xfrm>
          <a:prstGeom prst="rect">
            <a:avLst/>
          </a:prstGeom>
        </p:spPr>
        <p:txBody>
          <a:bodyPr anchor="ctr">
            <a:noAutofit/>
          </a:bodyPr>
          <a:p>
            <a:pPr>
              <a:lnSpc>
                <a:spcPct val="100000"/>
              </a:lnSpc>
            </a:pPr>
            <a:fld id="{D83E7749-CCD9-47E2-BCDA-D79FE7081550}" type="datetime">
              <a:rPr b="0" lang="pt-BR" sz="1200" spc="-1" strike="noStrike">
                <a:solidFill>
                  <a:srgbClr val="8b8b8b"/>
                </a:solidFill>
                <a:latin typeface="Calibri"/>
              </a:rPr>
              <a:t>15/12/21</a:t>
            </a:fld>
            <a:endParaRPr b="0" lang="pt-BR" sz="1200" spc="-1" strike="noStrike">
              <a:latin typeface="Times New Roman"/>
            </a:endParaRPr>
          </a:p>
        </p:txBody>
      </p:sp>
      <p:sp>
        <p:nvSpPr>
          <p:cNvPr id="3" name="PlaceHolder 4"/>
          <p:cNvSpPr>
            <a:spLocks noGrp="1"/>
          </p:cNvSpPr>
          <p:nvPr>
            <p:ph type="ftr"/>
          </p:nvPr>
        </p:nvSpPr>
        <p:spPr>
          <a:xfrm>
            <a:off x="4038480" y="6356520"/>
            <a:ext cx="4114440" cy="364680"/>
          </a:xfrm>
          <a:prstGeom prst="rect">
            <a:avLst/>
          </a:prstGeom>
        </p:spPr>
        <p:txBody>
          <a:bodyPr anchor="ctr">
            <a:noAutofit/>
          </a:bodyPr>
          <a:p>
            <a:endParaRPr b="0" lang="pt-BR" sz="2400" spc="-1" strike="noStrike">
              <a:latin typeface="Times New Roman"/>
            </a:endParaRPr>
          </a:p>
        </p:txBody>
      </p:sp>
      <p:sp>
        <p:nvSpPr>
          <p:cNvPr id="4" name="PlaceHolder 5"/>
          <p:cNvSpPr>
            <a:spLocks noGrp="1"/>
          </p:cNvSpPr>
          <p:nvPr>
            <p:ph type="sldNum"/>
          </p:nvPr>
        </p:nvSpPr>
        <p:spPr>
          <a:xfrm>
            <a:off x="8610480" y="6356520"/>
            <a:ext cx="2742840" cy="364680"/>
          </a:xfrm>
          <a:prstGeom prst="rect">
            <a:avLst/>
          </a:prstGeom>
        </p:spPr>
        <p:txBody>
          <a:bodyPr anchor="ctr">
            <a:noAutofit/>
          </a:bodyPr>
          <a:p>
            <a:pPr algn="r">
              <a:lnSpc>
                <a:spcPct val="100000"/>
              </a:lnSpc>
            </a:pPr>
            <a:fld id="{C5B510B3-D218-4DC1-B19A-9444414BBA3F}" type="slidenum">
              <a:rPr b="0" lang="pt-BR" sz="1200" spc="-1" strike="noStrike">
                <a:solidFill>
                  <a:srgbClr val="8b8b8b"/>
                </a:solidFill>
                <a:latin typeface="Calibri"/>
              </a:rPr>
              <a:t>1</a:t>
            </a:fld>
            <a:endParaRPr b="0" lang="pt-BR" sz="12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hyperlink" Target="mailto:licitacao@cidadania.gov.br" TargetMode="External"/><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TextShape 1"/>
          <p:cNvSpPr txBox="1"/>
          <p:nvPr/>
        </p:nvSpPr>
        <p:spPr>
          <a:xfrm>
            <a:off x="4429800" y="365040"/>
            <a:ext cx="4114440" cy="1325160"/>
          </a:xfrm>
          <a:prstGeom prst="rect">
            <a:avLst/>
          </a:prstGeom>
          <a:noFill/>
          <a:ln w="0">
            <a:noFill/>
          </a:ln>
        </p:spPr>
        <p:txBody>
          <a:bodyPr anchor="ctr">
            <a:normAutofit/>
          </a:bodyPr>
          <a:p>
            <a:pPr algn="r">
              <a:lnSpc>
                <a:spcPct val="90000"/>
              </a:lnSpc>
            </a:pPr>
            <a:r>
              <a:rPr b="0" lang="pt-BR" sz="2000" spc="-1" strike="noStrike">
                <a:solidFill>
                  <a:srgbClr val="000000"/>
                </a:solidFill>
                <a:latin typeface="Calibri Light"/>
              </a:rPr>
              <a:t>MINISTÉRIO DA </a:t>
            </a:r>
            <a:br/>
            <a:r>
              <a:rPr b="1" lang="pt-BR" sz="2000" spc="-1" strike="noStrike">
                <a:solidFill>
                  <a:srgbClr val="000000"/>
                </a:solidFill>
                <a:latin typeface="Calibri Light"/>
              </a:rPr>
              <a:t>CIDADANIA</a:t>
            </a:r>
            <a:endParaRPr b="0" lang="pt-BR" sz="2000" spc="-1" strike="noStrike">
              <a:solidFill>
                <a:srgbClr val="000000"/>
              </a:solidFill>
              <a:latin typeface="Calibri"/>
            </a:endParaRPr>
          </a:p>
        </p:txBody>
      </p:sp>
      <p:pic>
        <p:nvPicPr>
          <p:cNvPr id="42" name="Espaço Reservado para Conteúdo 6" descr=""/>
          <p:cNvPicPr/>
          <p:nvPr/>
        </p:nvPicPr>
        <p:blipFill>
          <a:blip r:embed="rId1"/>
          <a:stretch/>
        </p:blipFill>
        <p:spPr>
          <a:xfrm>
            <a:off x="8925120" y="166680"/>
            <a:ext cx="2437920" cy="1523520"/>
          </a:xfrm>
          <a:prstGeom prst="rect">
            <a:avLst/>
          </a:prstGeom>
          <a:ln w="0">
            <a:noFill/>
          </a:ln>
        </p:spPr>
      </p:pic>
      <p:sp>
        <p:nvSpPr>
          <p:cNvPr id="43" name="CustomShape 2"/>
          <p:cNvSpPr/>
          <p:nvPr/>
        </p:nvSpPr>
        <p:spPr>
          <a:xfrm>
            <a:off x="1288080" y="1940040"/>
            <a:ext cx="10153440" cy="3532320"/>
          </a:xfrm>
          <a:prstGeom prst="rect">
            <a:avLst/>
          </a:prstGeom>
          <a:noFill/>
          <a:ln w="0">
            <a:noFill/>
          </a:ln>
        </p:spPr>
        <p:style>
          <a:lnRef idx="0"/>
          <a:fillRef idx="0"/>
          <a:effectRef idx="0"/>
          <a:fontRef idx="minor"/>
        </p:style>
        <p:txBody>
          <a:bodyPr lIns="90000" rIns="90000" tIns="45000" bIns="45000">
            <a:spAutoFit/>
          </a:bodyPr>
          <a:p>
            <a:pPr algn="ctr">
              <a:lnSpc>
                <a:spcPct val="100000"/>
              </a:lnSpc>
            </a:pPr>
            <a:r>
              <a:rPr b="1" lang="pt-BR" sz="2000" spc="-1" strike="noStrike">
                <a:solidFill>
                  <a:srgbClr val="000000"/>
                </a:solidFill>
                <a:latin typeface="Calibri"/>
              </a:rPr>
              <a:t>AVISO DE LICITAÇÃO</a:t>
            </a:r>
            <a:endParaRPr b="0" lang="pt-BR" sz="2000" spc="-1" strike="noStrike">
              <a:latin typeface="Arial"/>
            </a:endParaRPr>
          </a:p>
          <a:p>
            <a:pPr algn="ctr">
              <a:lnSpc>
                <a:spcPct val="100000"/>
              </a:lnSpc>
            </a:pPr>
            <a:r>
              <a:rPr b="0" lang="pt-BR" sz="1800" spc="-1" strike="noStrike">
                <a:solidFill>
                  <a:srgbClr val="000000"/>
                </a:solidFill>
                <a:latin typeface="Calibri"/>
              </a:rPr>
              <a:t>PREGÃO ELETRÔNICO Nº 23/2021 – SRP – MC</a:t>
            </a:r>
            <a:endParaRPr b="0" lang="pt-BR" sz="1800" spc="-1" strike="noStrike">
              <a:latin typeface="Arial"/>
            </a:endParaRPr>
          </a:p>
          <a:p>
            <a:pPr algn="ctr">
              <a:lnSpc>
                <a:spcPct val="100000"/>
              </a:lnSpc>
            </a:pPr>
            <a:r>
              <a:rPr b="0" lang="pt-BR" sz="1800" spc="-1" strike="noStrike">
                <a:solidFill>
                  <a:srgbClr val="000000"/>
                </a:solidFill>
                <a:latin typeface="Calibri"/>
              </a:rPr>
              <a:t>Sistema de Registro de Preços  </a:t>
            </a:r>
            <a:endParaRPr b="0" lang="pt-BR" sz="1800" spc="-1" strike="noStrike">
              <a:latin typeface="Arial"/>
            </a:endParaRPr>
          </a:p>
          <a:p>
            <a:pPr algn="ctr">
              <a:lnSpc>
                <a:spcPct val="100000"/>
              </a:lnSpc>
            </a:pPr>
            <a:r>
              <a:rPr b="1" lang="pt-BR" sz="1800" spc="-1" strike="noStrike">
                <a:solidFill>
                  <a:srgbClr val="000000"/>
                </a:solidFill>
                <a:latin typeface="Calibri"/>
              </a:rPr>
              <a:t>(UASG 550005)</a:t>
            </a:r>
            <a:endParaRPr b="0" lang="pt-BR" sz="1800" spc="-1" strike="noStrike">
              <a:latin typeface="Arial"/>
            </a:endParaRPr>
          </a:p>
          <a:p>
            <a:pPr algn="ctr">
              <a:lnSpc>
                <a:spcPct val="100000"/>
              </a:lnSpc>
            </a:pPr>
            <a:endParaRPr b="0" lang="pt-BR" sz="1800" spc="-1" strike="noStrike">
              <a:latin typeface="Arial"/>
            </a:endParaRPr>
          </a:p>
          <a:p>
            <a:pPr algn="ctr">
              <a:lnSpc>
                <a:spcPct val="100000"/>
              </a:lnSpc>
            </a:pPr>
            <a:endParaRPr b="0" lang="pt-BR" sz="1800" spc="-1" strike="noStrike">
              <a:latin typeface="Arial"/>
            </a:endParaRPr>
          </a:p>
          <a:p>
            <a:pPr algn="just">
              <a:lnSpc>
                <a:spcPct val="100000"/>
              </a:lnSpc>
            </a:pPr>
            <a:r>
              <a:rPr b="0" lang="pt-BR" sz="1400" spc="-1" strike="noStrike">
                <a:solidFill>
                  <a:srgbClr val="000000"/>
                </a:solidFill>
                <a:latin typeface="Calibri"/>
              </a:rPr>
              <a:t>Nº Processo 71000.018655/2021-15. O objeto da presente licitação é o Registro de Preços para aquisição de veículos de passeio com vistas ao transporte de equipe de profissionais que executam as ações concernentes às missões institucionais da Secretaria Nacional de Assistência Social - SNAS nos Municípios, Estados e no Distrito Federal, conforme condições, quantidades e exigências estabelecidas no  Edital e seus anexos. Entrega das Propostas: a partir de 16/12/2021, no sítio </a:t>
            </a:r>
            <a:r>
              <a:rPr b="0" lang="pt-BR" sz="1400" spc="-1" strike="noStrike" u="sng">
                <a:solidFill>
                  <a:srgbClr val="0563c1"/>
                </a:solidFill>
                <a:uFillTx/>
                <a:latin typeface="Calibri"/>
              </a:rPr>
              <a:t>www.gov.br/compras</a:t>
            </a:r>
            <a:r>
              <a:rPr b="0" lang="pt-BR" sz="1400" spc="-1" strike="noStrike">
                <a:solidFill>
                  <a:srgbClr val="000000"/>
                </a:solidFill>
                <a:latin typeface="Calibri"/>
              </a:rPr>
              <a:t>. Abertura das propostas: 29/12/2021, às 10h00min. Esclarecimentos: </a:t>
            </a:r>
            <a:r>
              <a:rPr b="0" lang="pt-BR" sz="1400" spc="-1" strike="noStrike" u="sng">
                <a:solidFill>
                  <a:srgbClr val="0563c1"/>
                </a:solidFill>
                <a:uFillTx/>
                <a:latin typeface="Calibri"/>
                <a:hlinkClick r:id="rId2"/>
              </a:rPr>
              <a:t>licitacao@cidadania.gov.br</a:t>
            </a:r>
            <a:r>
              <a:rPr b="0" lang="pt-BR" sz="1400" spc="-1" strike="noStrike">
                <a:solidFill>
                  <a:srgbClr val="000000"/>
                </a:solidFill>
                <a:latin typeface="Calibri"/>
              </a:rPr>
              <a:t> </a:t>
            </a:r>
            <a:endParaRPr b="0" lang="pt-BR" sz="1400" spc="-1" strike="noStrike">
              <a:latin typeface="Arial"/>
            </a:endParaRPr>
          </a:p>
          <a:p>
            <a:pPr>
              <a:lnSpc>
                <a:spcPct val="100000"/>
              </a:lnSpc>
            </a:pPr>
            <a:r>
              <a:rPr b="0" lang="pt-BR" sz="1800" spc="-1" strike="noStrike">
                <a:solidFill>
                  <a:srgbClr val="000000"/>
                </a:solidFill>
                <a:latin typeface="Calibri"/>
              </a:rPr>
              <a:t> </a:t>
            </a:r>
            <a:endParaRPr b="0" lang="pt-BR" sz="1800" spc="-1" strike="noStrike">
              <a:latin typeface="Arial"/>
            </a:endParaRPr>
          </a:p>
          <a:p>
            <a:pPr algn="ctr">
              <a:lnSpc>
                <a:spcPct val="100000"/>
              </a:lnSpc>
            </a:pPr>
            <a:r>
              <a:rPr b="0" lang="pt-BR" sz="1400" spc="-1" strike="noStrike">
                <a:solidFill>
                  <a:srgbClr val="000000"/>
                </a:solidFill>
                <a:latin typeface="Calibri"/>
              </a:rPr>
              <a:t>Carlos André Martins Santos </a:t>
            </a:r>
            <a:endParaRPr b="0" lang="pt-BR" sz="1400" spc="-1" strike="noStrike">
              <a:latin typeface="Arial"/>
            </a:endParaRPr>
          </a:p>
          <a:p>
            <a:pPr algn="ctr">
              <a:lnSpc>
                <a:spcPct val="100000"/>
              </a:lnSpc>
            </a:pPr>
            <a:r>
              <a:rPr b="1" lang="pt-BR" sz="1400" spc="-1" strike="noStrike">
                <a:solidFill>
                  <a:srgbClr val="000000"/>
                </a:solidFill>
                <a:latin typeface="Calibri"/>
              </a:rPr>
              <a:t>Pregoeiro</a:t>
            </a:r>
            <a:endParaRPr b="0" lang="pt-BR" sz="14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29</TotalTime>
  <Application>LibreOffice/7.0.6.2$Windows_X86_64 LibreOffice_project/144abb84a525d8e30c9dbbefa69cbbf2d8d4ae3b</Application>
  <AppVersion>15.0000</AppVersion>
  <Words>190</Words>
  <Paragraphs>10</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2019-10-23T18:13:33Z</dcterms:created>
  <dc:creator>Wagner Ferreira Moraes</dc:creator>
  <dc:description/>
  <dc:language>pt-BR</dc:language>
  <cp:lastModifiedBy/>
  <dcterms:modified xsi:type="dcterms:W3CDTF">2021-12-15T14:24:12Z</dcterms:modified>
  <cp:revision>7</cp:revision>
  <dc:subject/>
  <dc:title>MINISTÉRIO DA  CIDADANIA</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Widescreen</vt:lpwstr>
  </property>
  <property fmtid="{D5CDD505-2E9C-101B-9397-08002B2CF9AE}" pid="3" name="Slides">
    <vt:i4>1</vt:i4>
  </property>
</Properties>
</file>