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7" r:id="rId2"/>
    <p:sldId id="261" r:id="rId3"/>
    <p:sldId id="260" r:id="rId4"/>
    <p:sldId id="270" r:id="rId5"/>
    <p:sldId id="279" r:id="rId6"/>
    <p:sldId id="277" r:id="rId7"/>
    <p:sldId id="280" r:id="rId8"/>
    <p:sldId id="269" r:id="rId9"/>
    <p:sldId id="266" r:id="rId10"/>
    <p:sldId id="271" r:id="rId11"/>
    <p:sldId id="262" r:id="rId12"/>
    <p:sldId id="272" r:id="rId13"/>
    <p:sldId id="273" r:id="rId14"/>
    <p:sldId id="285" r:id="rId15"/>
    <p:sldId id="274" r:id="rId16"/>
    <p:sldId id="289" r:id="rId17"/>
    <p:sldId id="286" r:id="rId18"/>
    <p:sldId id="287" r:id="rId19"/>
    <p:sldId id="281" r:id="rId20"/>
    <p:sldId id="284" r:id="rId21"/>
    <p:sldId id="278" r:id="rId22"/>
    <p:sldId id="268" r:id="rId23"/>
    <p:sldId id="292" r:id="rId24"/>
    <p:sldId id="293" r:id="rId25"/>
    <p:sldId id="294" r:id="rId26"/>
    <p:sldId id="283" r:id="rId27"/>
    <p:sldId id="282" r:id="rId28"/>
    <p:sldId id="259" r:id="rId29"/>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6CF4"/>
    <a:srgbClr val="CC99FF"/>
    <a:srgbClr val="339966"/>
    <a:srgbClr val="339933"/>
    <a:srgbClr val="E26926"/>
    <a:srgbClr val="AB5C2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58" autoAdjust="0"/>
    <p:restoredTop sz="94660"/>
  </p:normalViewPr>
  <p:slideViewPr>
    <p:cSldViewPr snapToGrid="0">
      <p:cViewPr varScale="1">
        <p:scale>
          <a:sx n="65" d="100"/>
          <a:sy n="65" d="100"/>
        </p:scale>
        <p:origin x="46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scatterChart>
        <c:scatterStyle val="smoothMarker"/>
        <c:varyColors val="0"/>
        <c:ser>
          <c:idx val="0"/>
          <c:order val="0"/>
          <c:tx>
            <c:strRef>
              <c:f>Planilha1!$B$1</c:f>
              <c:strCache>
                <c:ptCount val="1"/>
                <c:pt idx="0">
                  <c:v>Reuniões </c:v>
                </c:pt>
              </c:strCache>
            </c:strRef>
          </c:tx>
          <c:spPr>
            <a:ln w="127000" cap="rnd">
              <a:solidFill>
                <a:schemeClr val="accent1"/>
              </a:solidFill>
              <a:miter lim="800000"/>
              <a:headEnd type="oval"/>
            </a:ln>
            <a:effectLst/>
          </c:spPr>
          <c:marker>
            <c:symbol val="circle"/>
            <c:size val="5"/>
            <c:spPr>
              <a:solidFill>
                <a:schemeClr val="accent4"/>
              </a:solidFill>
              <a:ln w="9525">
                <a:solidFill>
                  <a:schemeClr val="accent4"/>
                </a:solidFill>
              </a:ln>
              <a:effectLst/>
            </c:spPr>
          </c:marker>
          <c:dPt>
            <c:idx val="2"/>
            <c:marker>
              <c:symbol val="circle"/>
              <c:size val="5"/>
              <c:spPr>
                <a:solidFill>
                  <a:schemeClr val="accent4"/>
                </a:solidFill>
                <a:ln w="9525">
                  <a:solidFill>
                    <a:schemeClr val="accent4"/>
                  </a:solidFill>
                </a:ln>
                <a:effectLst/>
              </c:spPr>
            </c:marker>
            <c:bubble3D val="0"/>
            <c:spPr>
              <a:ln w="127000" cap="rnd">
                <a:solidFill>
                  <a:schemeClr val="accent1"/>
                </a:solidFill>
                <a:miter lim="800000"/>
                <a:headEnd type="oval"/>
                <a:tailEnd type="oval"/>
              </a:ln>
              <a:effectLst/>
            </c:spPr>
            <c:extLst>
              <c:ext xmlns:c16="http://schemas.microsoft.com/office/drawing/2014/chart" uri="{C3380CC4-5D6E-409C-BE32-E72D297353CC}">
                <c16:uniqueId val="{00000001-4B03-4777-ADE1-16D4586C6D1A}"/>
              </c:ext>
            </c:extLst>
          </c:dPt>
          <c:dPt>
            <c:idx val="3"/>
            <c:marker>
              <c:symbol val="circle"/>
              <c:size val="5"/>
              <c:spPr>
                <a:solidFill>
                  <a:schemeClr val="accent4"/>
                </a:solidFill>
                <a:ln w="9525">
                  <a:solidFill>
                    <a:schemeClr val="accent4"/>
                  </a:solidFill>
                </a:ln>
                <a:effectLst/>
              </c:spPr>
            </c:marker>
            <c:bubble3D val="0"/>
            <c:spPr>
              <a:ln w="127000" cap="rnd">
                <a:solidFill>
                  <a:schemeClr val="accent1"/>
                </a:solidFill>
                <a:round/>
                <a:headEnd type="oval"/>
                <a:tailEnd type="oval"/>
              </a:ln>
              <a:effectLst/>
            </c:spPr>
            <c:extLst>
              <c:ext xmlns:c16="http://schemas.microsoft.com/office/drawing/2014/chart" uri="{C3380CC4-5D6E-409C-BE32-E72D297353CC}">
                <c16:uniqueId val="{00000003-4B03-4777-ADE1-16D4586C6D1A}"/>
              </c:ext>
            </c:extLst>
          </c:dPt>
          <c:xVal>
            <c:numRef>
              <c:f>Planilha1!$A$2:$A$5</c:f>
              <c:numCache>
                <c:formatCode>General</c:formatCode>
                <c:ptCount val="4"/>
                <c:pt idx="0">
                  <c:v>2015</c:v>
                </c:pt>
                <c:pt idx="1">
                  <c:v>2016</c:v>
                </c:pt>
                <c:pt idx="2">
                  <c:v>2017</c:v>
                </c:pt>
                <c:pt idx="3">
                  <c:v>2018</c:v>
                </c:pt>
              </c:numCache>
            </c:numRef>
          </c:xVal>
          <c:yVal>
            <c:numRef>
              <c:f>Planilha1!$B$2:$B$5</c:f>
              <c:numCache>
                <c:formatCode>General</c:formatCode>
                <c:ptCount val="4"/>
                <c:pt idx="0">
                  <c:v>3</c:v>
                </c:pt>
                <c:pt idx="1">
                  <c:v>2</c:v>
                </c:pt>
                <c:pt idx="2">
                  <c:v>3</c:v>
                </c:pt>
                <c:pt idx="3">
                  <c:v>2</c:v>
                </c:pt>
              </c:numCache>
            </c:numRef>
          </c:yVal>
          <c:smooth val="1"/>
          <c:extLst>
            <c:ext xmlns:c16="http://schemas.microsoft.com/office/drawing/2014/chart" uri="{C3380CC4-5D6E-409C-BE32-E72D297353CC}">
              <c16:uniqueId val="{00000004-4B03-4777-ADE1-16D4586C6D1A}"/>
            </c:ext>
          </c:extLst>
        </c:ser>
        <c:dLbls>
          <c:showLegendKey val="0"/>
          <c:showVal val="0"/>
          <c:showCatName val="0"/>
          <c:showSerName val="0"/>
          <c:showPercent val="0"/>
          <c:showBubbleSize val="0"/>
        </c:dLbls>
        <c:axId val="291711968"/>
        <c:axId val="291712296"/>
      </c:scatterChart>
      <c:valAx>
        <c:axId val="291711968"/>
        <c:scaling>
          <c:orientation val="minMax"/>
          <c:max val="2018"/>
          <c:min val="2015"/>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800" b="0" i="0" u="none" strike="noStrike" kern="1200" baseline="0">
                <a:solidFill>
                  <a:schemeClr val="tx1">
                    <a:lumMod val="65000"/>
                    <a:lumOff val="35000"/>
                  </a:schemeClr>
                </a:solidFill>
                <a:latin typeface="+mn-lt"/>
                <a:ea typeface="+mn-ea"/>
                <a:cs typeface="+mn-cs"/>
              </a:defRPr>
            </a:pPr>
            <a:endParaRPr lang="pt-BR"/>
          </a:p>
        </c:txPr>
        <c:crossAx val="291712296"/>
        <c:crossesAt val="1"/>
        <c:crossBetween val="midCat"/>
        <c:majorUnit val="1"/>
      </c:valAx>
      <c:valAx>
        <c:axId val="291712296"/>
        <c:scaling>
          <c:orientation val="minMax"/>
          <c:max val="3"/>
          <c:min val="1"/>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pt-BR"/>
          </a:p>
        </c:txPr>
        <c:crossAx val="291711968"/>
        <c:crosses val="autoZero"/>
        <c:crossBetween val="midCat"/>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pt-B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5.1839977034120722E-2"/>
          <c:y val="1.5865998717025005E-2"/>
          <c:w val="0.9257757052051846"/>
          <c:h val="0.72196141022912674"/>
        </c:manualLayout>
      </c:layout>
      <c:bar3DChart>
        <c:barDir val="col"/>
        <c:grouping val="clustered"/>
        <c:varyColors val="0"/>
        <c:ser>
          <c:idx val="0"/>
          <c:order val="0"/>
          <c:tx>
            <c:strRef>
              <c:f>Planilha1!$B$1</c:f>
              <c:strCache>
                <c:ptCount val="1"/>
                <c:pt idx="0">
                  <c:v>CTIL</c:v>
                </c:pt>
              </c:strCache>
            </c:strRef>
          </c:tx>
          <c:spPr>
            <a:solidFill>
              <a:srgbClr val="FF0000">
                <a:alpha val="85000"/>
              </a:srgbClr>
            </a:solidFill>
            <a:ln w="9525" cap="flat" cmpd="sng" algn="ctr">
              <a:solidFill>
                <a:srgbClr val="FF0000"/>
              </a:solidFill>
              <a:round/>
            </a:ln>
            <a:effectLst/>
            <a:sp3d contourW="9525">
              <a:contourClr>
                <a:srgbClr val="FF0000"/>
              </a:contourClr>
            </a:sp3d>
          </c:spPr>
          <c:invertIfNegative val="0"/>
          <c:cat>
            <c:numRef>
              <c:f>Planilha1!$A$2:$A$5</c:f>
              <c:numCache>
                <c:formatCode>General</c:formatCode>
                <c:ptCount val="4"/>
                <c:pt idx="0">
                  <c:v>2015</c:v>
                </c:pt>
                <c:pt idx="1">
                  <c:v>2016</c:v>
                </c:pt>
                <c:pt idx="2">
                  <c:v>2017</c:v>
                </c:pt>
                <c:pt idx="3">
                  <c:v>2018</c:v>
                </c:pt>
              </c:numCache>
            </c:numRef>
          </c:cat>
          <c:val>
            <c:numRef>
              <c:f>Planilha1!$B$2:$B$5</c:f>
              <c:numCache>
                <c:formatCode>General</c:formatCode>
                <c:ptCount val="4"/>
                <c:pt idx="0">
                  <c:v>2</c:v>
                </c:pt>
                <c:pt idx="1">
                  <c:v>2</c:v>
                </c:pt>
                <c:pt idx="2">
                  <c:v>3</c:v>
                </c:pt>
                <c:pt idx="3">
                  <c:v>2</c:v>
                </c:pt>
              </c:numCache>
            </c:numRef>
          </c:val>
          <c:extLst>
            <c:ext xmlns:c16="http://schemas.microsoft.com/office/drawing/2014/chart" uri="{C3380CC4-5D6E-409C-BE32-E72D297353CC}">
              <c16:uniqueId val="{00000000-AA4F-4461-96C2-EB92CC6C90D0}"/>
            </c:ext>
          </c:extLst>
        </c:ser>
        <c:ser>
          <c:idx val="1"/>
          <c:order val="1"/>
          <c:tx>
            <c:strRef>
              <c:f>Planilha1!$C$1</c:f>
              <c:strCache>
                <c:ptCount val="1"/>
                <c:pt idx="0">
                  <c:v>CTPNRH</c:v>
                </c:pt>
              </c:strCache>
            </c:strRef>
          </c:tx>
          <c:spPr>
            <a:solidFill>
              <a:srgbClr val="FFC000">
                <a:alpha val="85000"/>
              </a:srgbClr>
            </a:solidFill>
            <a:ln w="9525" cap="flat" cmpd="sng" algn="ctr">
              <a:solidFill>
                <a:srgbClr val="FFC000"/>
              </a:solidFill>
              <a:round/>
            </a:ln>
            <a:effectLst/>
            <a:sp3d contourW="9525">
              <a:contourClr>
                <a:srgbClr val="FFC000"/>
              </a:contourClr>
            </a:sp3d>
          </c:spPr>
          <c:invertIfNegative val="0"/>
          <c:cat>
            <c:numRef>
              <c:f>Planilha1!$A$2:$A$5</c:f>
              <c:numCache>
                <c:formatCode>General</c:formatCode>
                <c:ptCount val="4"/>
                <c:pt idx="0">
                  <c:v>2015</c:v>
                </c:pt>
                <c:pt idx="1">
                  <c:v>2016</c:v>
                </c:pt>
                <c:pt idx="2">
                  <c:v>2017</c:v>
                </c:pt>
                <c:pt idx="3">
                  <c:v>2018</c:v>
                </c:pt>
              </c:numCache>
            </c:numRef>
          </c:cat>
          <c:val>
            <c:numRef>
              <c:f>Planilha1!$C$2:$C$5</c:f>
              <c:numCache>
                <c:formatCode>General</c:formatCode>
                <c:ptCount val="4"/>
                <c:pt idx="0">
                  <c:v>1</c:v>
                </c:pt>
                <c:pt idx="1">
                  <c:v>7</c:v>
                </c:pt>
                <c:pt idx="2">
                  <c:v>4</c:v>
                </c:pt>
                <c:pt idx="3">
                  <c:v>2</c:v>
                </c:pt>
              </c:numCache>
            </c:numRef>
          </c:val>
          <c:extLst>
            <c:ext xmlns:c16="http://schemas.microsoft.com/office/drawing/2014/chart" uri="{C3380CC4-5D6E-409C-BE32-E72D297353CC}">
              <c16:uniqueId val="{00000001-AA4F-4461-96C2-EB92CC6C90D0}"/>
            </c:ext>
          </c:extLst>
        </c:ser>
        <c:ser>
          <c:idx val="2"/>
          <c:order val="2"/>
          <c:tx>
            <c:strRef>
              <c:f>Planilha1!$D$1</c:f>
              <c:strCache>
                <c:ptCount val="1"/>
                <c:pt idx="0">
                  <c:v>CTAP</c:v>
                </c:pt>
              </c:strCache>
            </c:strRef>
          </c:tx>
          <c:spPr>
            <a:solidFill>
              <a:schemeClr val="accent6">
                <a:lumMod val="75000"/>
                <a:alpha val="85000"/>
              </a:schemeClr>
            </a:solidFill>
            <a:ln w="9525" cap="flat" cmpd="sng" algn="ctr">
              <a:solidFill>
                <a:schemeClr val="accent6">
                  <a:lumMod val="75000"/>
                </a:schemeClr>
              </a:solidFill>
              <a:round/>
            </a:ln>
            <a:effectLst/>
            <a:sp3d contourW="9525">
              <a:contourClr>
                <a:schemeClr val="accent6">
                  <a:lumMod val="75000"/>
                </a:schemeClr>
              </a:contourClr>
            </a:sp3d>
          </c:spPr>
          <c:invertIfNegative val="0"/>
          <c:cat>
            <c:numRef>
              <c:f>Planilha1!$A$2:$A$5</c:f>
              <c:numCache>
                <c:formatCode>General</c:formatCode>
                <c:ptCount val="4"/>
                <c:pt idx="0">
                  <c:v>2015</c:v>
                </c:pt>
                <c:pt idx="1">
                  <c:v>2016</c:v>
                </c:pt>
                <c:pt idx="2">
                  <c:v>2017</c:v>
                </c:pt>
                <c:pt idx="3">
                  <c:v>2018</c:v>
                </c:pt>
              </c:numCache>
            </c:numRef>
          </c:cat>
          <c:val>
            <c:numRef>
              <c:f>Planilha1!$D$2:$D$5</c:f>
              <c:numCache>
                <c:formatCode>General</c:formatCode>
                <c:ptCount val="4"/>
                <c:pt idx="0">
                  <c:v>0</c:v>
                </c:pt>
                <c:pt idx="1">
                  <c:v>1</c:v>
                </c:pt>
                <c:pt idx="2">
                  <c:v>2</c:v>
                </c:pt>
                <c:pt idx="3">
                  <c:v>3</c:v>
                </c:pt>
              </c:numCache>
            </c:numRef>
          </c:val>
          <c:extLst>
            <c:ext xmlns:c16="http://schemas.microsoft.com/office/drawing/2014/chart" uri="{C3380CC4-5D6E-409C-BE32-E72D297353CC}">
              <c16:uniqueId val="{00000002-AA4F-4461-96C2-EB92CC6C90D0}"/>
            </c:ext>
          </c:extLst>
        </c:ser>
        <c:ser>
          <c:idx val="3"/>
          <c:order val="3"/>
          <c:tx>
            <c:strRef>
              <c:f>Planilha1!$E$1</c:f>
              <c:strCache>
                <c:ptCount val="1"/>
                <c:pt idx="0">
                  <c:v>CTPOAR </c:v>
                </c:pt>
              </c:strCache>
            </c:strRef>
          </c:tx>
          <c:spPr>
            <a:solidFill>
              <a:srgbClr val="E26926">
                <a:alpha val="84706"/>
              </a:srgbClr>
            </a:solidFill>
            <a:ln w="9525" cap="flat" cmpd="sng" algn="ctr">
              <a:solidFill>
                <a:srgbClr val="E26926"/>
              </a:solidFill>
              <a:round/>
            </a:ln>
            <a:effectLst/>
            <a:sp3d contourW="9525">
              <a:contourClr>
                <a:srgbClr val="E26926"/>
              </a:contourClr>
            </a:sp3d>
          </c:spPr>
          <c:invertIfNegative val="0"/>
          <c:cat>
            <c:numRef>
              <c:f>Planilha1!$A$2:$A$5</c:f>
              <c:numCache>
                <c:formatCode>General</c:formatCode>
                <c:ptCount val="4"/>
                <c:pt idx="0">
                  <c:v>2015</c:v>
                </c:pt>
                <c:pt idx="1">
                  <c:v>2016</c:v>
                </c:pt>
                <c:pt idx="2">
                  <c:v>2017</c:v>
                </c:pt>
                <c:pt idx="3">
                  <c:v>2018</c:v>
                </c:pt>
              </c:numCache>
            </c:numRef>
          </c:cat>
          <c:val>
            <c:numRef>
              <c:f>Planilha1!$E$2:$E$5</c:f>
              <c:numCache>
                <c:formatCode>General</c:formatCode>
                <c:ptCount val="4"/>
                <c:pt idx="0">
                  <c:v>5</c:v>
                </c:pt>
                <c:pt idx="1">
                  <c:v>4</c:v>
                </c:pt>
                <c:pt idx="2">
                  <c:v>5</c:v>
                </c:pt>
                <c:pt idx="3">
                  <c:v>1</c:v>
                </c:pt>
              </c:numCache>
            </c:numRef>
          </c:val>
          <c:extLst>
            <c:ext xmlns:c16="http://schemas.microsoft.com/office/drawing/2014/chart" uri="{C3380CC4-5D6E-409C-BE32-E72D297353CC}">
              <c16:uniqueId val="{00000003-AA4F-4461-96C2-EB92CC6C90D0}"/>
            </c:ext>
          </c:extLst>
        </c:ser>
        <c:ser>
          <c:idx val="4"/>
          <c:order val="4"/>
          <c:tx>
            <c:strRef>
              <c:f>Planilha1!$F$1</c:f>
              <c:strCache>
                <c:ptCount val="1"/>
                <c:pt idx="0">
                  <c:v>CTAS</c:v>
                </c:pt>
              </c:strCache>
            </c:strRef>
          </c:tx>
          <c:spPr>
            <a:solidFill>
              <a:schemeClr val="accent5">
                <a:alpha val="85000"/>
              </a:schemeClr>
            </a:solidFill>
            <a:ln w="9525" cap="flat" cmpd="sng" algn="ctr">
              <a:solidFill>
                <a:schemeClr val="accent5">
                  <a:lumMod val="75000"/>
                </a:schemeClr>
              </a:solidFill>
              <a:round/>
            </a:ln>
            <a:effectLst/>
            <a:sp3d contourW="9525">
              <a:contourClr>
                <a:schemeClr val="accent5">
                  <a:lumMod val="75000"/>
                </a:schemeClr>
              </a:contourClr>
            </a:sp3d>
          </c:spPr>
          <c:invertIfNegative val="0"/>
          <c:cat>
            <c:numRef>
              <c:f>Planilha1!$A$2:$A$5</c:f>
              <c:numCache>
                <c:formatCode>General</c:formatCode>
                <c:ptCount val="4"/>
                <c:pt idx="0">
                  <c:v>2015</c:v>
                </c:pt>
                <c:pt idx="1">
                  <c:v>2016</c:v>
                </c:pt>
                <c:pt idx="2">
                  <c:v>2017</c:v>
                </c:pt>
                <c:pt idx="3">
                  <c:v>2018</c:v>
                </c:pt>
              </c:numCache>
            </c:numRef>
          </c:cat>
          <c:val>
            <c:numRef>
              <c:f>Planilha1!$F$2:$F$5</c:f>
              <c:numCache>
                <c:formatCode>General</c:formatCode>
                <c:ptCount val="4"/>
                <c:pt idx="0">
                  <c:v>3</c:v>
                </c:pt>
                <c:pt idx="1">
                  <c:v>4</c:v>
                </c:pt>
                <c:pt idx="2">
                  <c:v>5</c:v>
                </c:pt>
                <c:pt idx="3">
                  <c:v>0</c:v>
                </c:pt>
              </c:numCache>
            </c:numRef>
          </c:val>
          <c:extLst>
            <c:ext xmlns:c16="http://schemas.microsoft.com/office/drawing/2014/chart" uri="{C3380CC4-5D6E-409C-BE32-E72D297353CC}">
              <c16:uniqueId val="{00000004-AA4F-4461-96C2-EB92CC6C90D0}"/>
            </c:ext>
          </c:extLst>
        </c:ser>
        <c:ser>
          <c:idx val="5"/>
          <c:order val="5"/>
          <c:tx>
            <c:strRef>
              <c:f>Planilha1!$G$1</c:f>
              <c:strCache>
                <c:ptCount val="1"/>
                <c:pt idx="0">
                  <c:v>CTCT</c:v>
                </c:pt>
              </c:strCache>
            </c:strRef>
          </c:tx>
          <c:spPr>
            <a:solidFill>
              <a:schemeClr val="accent6">
                <a:alpha val="85000"/>
              </a:schemeClr>
            </a:solidFill>
            <a:ln w="9525" cap="flat" cmpd="sng" algn="ctr">
              <a:solidFill>
                <a:schemeClr val="accent6">
                  <a:lumMod val="75000"/>
                </a:schemeClr>
              </a:solidFill>
              <a:round/>
            </a:ln>
            <a:effectLst/>
            <a:sp3d contourW="9525">
              <a:contourClr>
                <a:schemeClr val="accent6">
                  <a:lumMod val="75000"/>
                </a:schemeClr>
              </a:contourClr>
            </a:sp3d>
          </c:spPr>
          <c:invertIfNegative val="0"/>
          <c:cat>
            <c:numRef>
              <c:f>Planilha1!$A$2:$A$5</c:f>
              <c:numCache>
                <c:formatCode>General</c:formatCode>
                <c:ptCount val="4"/>
                <c:pt idx="0">
                  <c:v>2015</c:v>
                </c:pt>
                <c:pt idx="1">
                  <c:v>2016</c:v>
                </c:pt>
                <c:pt idx="2">
                  <c:v>2017</c:v>
                </c:pt>
                <c:pt idx="3">
                  <c:v>2018</c:v>
                </c:pt>
              </c:numCache>
            </c:numRef>
          </c:cat>
          <c:val>
            <c:numRef>
              <c:f>Planilha1!$G$2:$G$5</c:f>
              <c:numCache>
                <c:formatCode>General</c:formatCode>
                <c:ptCount val="4"/>
                <c:pt idx="0">
                  <c:v>2</c:v>
                </c:pt>
                <c:pt idx="1">
                  <c:v>1</c:v>
                </c:pt>
                <c:pt idx="2">
                  <c:v>5</c:v>
                </c:pt>
                <c:pt idx="3">
                  <c:v>1</c:v>
                </c:pt>
              </c:numCache>
            </c:numRef>
          </c:val>
          <c:extLst>
            <c:ext xmlns:c16="http://schemas.microsoft.com/office/drawing/2014/chart" uri="{C3380CC4-5D6E-409C-BE32-E72D297353CC}">
              <c16:uniqueId val="{00000005-AA4F-4461-96C2-EB92CC6C90D0}"/>
            </c:ext>
          </c:extLst>
        </c:ser>
        <c:ser>
          <c:idx val="6"/>
          <c:order val="6"/>
          <c:tx>
            <c:strRef>
              <c:f>Planilha1!$H$1</c:f>
              <c:strCache>
                <c:ptCount val="1"/>
                <c:pt idx="0">
                  <c:v>CTCOB</c:v>
                </c:pt>
              </c:strCache>
            </c:strRef>
          </c:tx>
          <c:spPr>
            <a:solidFill>
              <a:schemeClr val="accent1">
                <a:lumMod val="60000"/>
                <a:alpha val="85000"/>
              </a:schemeClr>
            </a:solidFill>
            <a:ln w="9525" cap="flat" cmpd="sng" algn="ctr">
              <a:solidFill>
                <a:schemeClr val="accent1">
                  <a:lumMod val="60000"/>
                  <a:lumMod val="75000"/>
                </a:schemeClr>
              </a:solidFill>
              <a:round/>
            </a:ln>
            <a:effectLst/>
            <a:sp3d contourW="9525">
              <a:contourClr>
                <a:schemeClr val="accent1">
                  <a:lumMod val="60000"/>
                  <a:lumMod val="75000"/>
                </a:schemeClr>
              </a:contourClr>
            </a:sp3d>
          </c:spPr>
          <c:invertIfNegative val="0"/>
          <c:cat>
            <c:numRef>
              <c:f>Planilha1!$A$2:$A$5</c:f>
              <c:numCache>
                <c:formatCode>General</c:formatCode>
                <c:ptCount val="4"/>
                <c:pt idx="0">
                  <c:v>2015</c:v>
                </c:pt>
                <c:pt idx="1">
                  <c:v>2016</c:v>
                </c:pt>
                <c:pt idx="2">
                  <c:v>2017</c:v>
                </c:pt>
                <c:pt idx="3">
                  <c:v>2018</c:v>
                </c:pt>
              </c:numCache>
            </c:numRef>
          </c:cat>
          <c:val>
            <c:numRef>
              <c:f>Planilha1!$H$2:$H$5</c:f>
              <c:numCache>
                <c:formatCode>General</c:formatCode>
                <c:ptCount val="4"/>
                <c:pt idx="0">
                  <c:v>4</c:v>
                </c:pt>
                <c:pt idx="1">
                  <c:v>3</c:v>
                </c:pt>
                <c:pt idx="2">
                  <c:v>4</c:v>
                </c:pt>
                <c:pt idx="3">
                  <c:v>2</c:v>
                </c:pt>
              </c:numCache>
            </c:numRef>
          </c:val>
          <c:extLst>
            <c:ext xmlns:c16="http://schemas.microsoft.com/office/drawing/2014/chart" uri="{C3380CC4-5D6E-409C-BE32-E72D297353CC}">
              <c16:uniqueId val="{00000006-AA4F-4461-96C2-EB92CC6C90D0}"/>
            </c:ext>
          </c:extLst>
        </c:ser>
        <c:ser>
          <c:idx val="7"/>
          <c:order val="7"/>
          <c:tx>
            <c:strRef>
              <c:f>Planilha1!$I$1</c:f>
              <c:strCache>
                <c:ptCount val="1"/>
                <c:pt idx="0">
                  <c:v>CTEM</c:v>
                </c:pt>
              </c:strCache>
            </c:strRef>
          </c:tx>
          <c:spPr>
            <a:solidFill>
              <a:schemeClr val="accent2">
                <a:lumMod val="60000"/>
                <a:alpha val="85000"/>
              </a:schemeClr>
            </a:solidFill>
            <a:ln w="9525" cap="flat" cmpd="sng" algn="ctr">
              <a:solidFill>
                <a:schemeClr val="accent2">
                  <a:lumMod val="60000"/>
                  <a:lumMod val="75000"/>
                </a:schemeClr>
              </a:solidFill>
              <a:round/>
            </a:ln>
            <a:effectLst/>
            <a:sp3d contourW="9525">
              <a:contourClr>
                <a:schemeClr val="accent2">
                  <a:lumMod val="60000"/>
                  <a:lumMod val="75000"/>
                </a:schemeClr>
              </a:contourClr>
            </a:sp3d>
          </c:spPr>
          <c:invertIfNegative val="0"/>
          <c:cat>
            <c:numRef>
              <c:f>Planilha1!$A$2:$A$5</c:f>
              <c:numCache>
                <c:formatCode>General</c:formatCode>
                <c:ptCount val="4"/>
                <c:pt idx="0">
                  <c:v>2015</c:v>
                </c:pt>
                <c:pt idx="1">
                  <c:v>2016</c:v>
                </c:pt>
                <c:pt idx="2">
                  <c:v>2017</c:v>
                </c:pt>
                <c:pt idx="3">
                  <c:v>2018</c:v>
                </c:pt>
              </c:numCache>
            </c:numRef>
          </c:cat>
          <c:val>
            <c:numRef>
              <c:f>Planilha1!$I$2:$I$5</c:f>
              <c:numCache>
                <c:formatCode>General</c:formatCode>
                <c:ptCount val="4"/>
                <c:pt idx="0">
                  <c:v>2</c:v>
                </c:pt>
                <c:pt idx="1">
                  <c:v>0</c:v>
                </c:pt>
                <c:pt idx="2">
                  <c:v>2</c:v>
                </c:pt>
                <c:pt idx="3">
                  <c:v>1</c:v>
                </c:pt>
              </c:numCache>
            </c:numRef>
          </c:val>
          <c:extLst>
            <c:ext xmlns:c16="http://schemas.microsoft.com/office/drawing/2014/chart" uri="{C3380CC4-5D6E-409C-BE32-E72D297353CC}">
              <c16:uniqueId val="{00000007-AA4F-4461-96C2-EB92CC6C90D0}"/>
            </c:ext>
          </c:extLst>
        </c:ser>
        <c:ser>
          <c:idx val="8"/>
          <c:order val="8"/>
          <c:tx>
            <c:strRef>
              <c:f>Planilha1!$J$1</c:f>
              <c:strCache>
                <c:ptCount val="1"/>
                <c:pt idx="0">
                  <c:v>CTCOST</c:v>
                </c:pt>
              </c:strCache>
            </c:strRef>
          </c:tx>
          <c:spPr>
            <a:solidFill>
              <a:schemeClr val="accent3">
                <a:lumMod val="60000"/>
                <a:alpha val="85000"/>
              </a:schemeClr>
            </a:solidFill>
            <a:ln w="9525" cap="flat" cmpd="sng" algn="ctr">
              <a:solidFill>
                <a:schemeClr val="accent3">
                  <a:lumMod val="60000"/>
                  <a:lumMod val="75000"/>
                </a:schemeClr>
              </a:solidFill>
              <a:round/>
            </a:ln>
            <a:effectLst/>
            <a:sp3d contourW="9525">
              <a:contourClr>
                <a:schemeClr val="accent3">
                  <a:lumMod val="60000"/>
                  <a:lumMod val="75000"/>
                </a:schemeClr>
              </a:contourClr>
            </a:sp3d>
          </c:spPr>
          <c:invertIfNegative val="0"/>
          <c:cat>
            <c:numRef>
              <c:f>Planilha1!$A$2:$A$5</c:f>
              <c:numCache>
                <c:formatCode>General</c:formatCode>
                <c:ptCount val="4"/>
                <c:pt idx="0">
                  <c:v>2015</c:v>
                </c:pt>
                <c:pt idx="1">
                  <c:v>2016</c:v>
                </c:pt>
                <c:pt idx="2">
                  <c:v>2017</c:v>
                </c:pt>
                <c:pt idx="3">
                  <c:v>2018</c:v>
                </c:pt>
              </c:numCache>
            </c:numRef>
          </c:cat>
          <c:val>
            <c:numRef>
              <c:f>Planilha1!$J$2:$J$5</c:f>
              <c:numCache>
                <c:formatCode>General</c:formatCode>
                <c:ptCount val="4"/>
                <c:pt idx="0">
                  <c:v>0</c:v>
                </c:pt>
                <c:pt idx="1">
                  <c:v>0</c:v>
                </c:pt>
                <c:pt idx="2">
                  <c:v>0</c:v>
                </c:pt>
                <c:pt idx="3">
                  <c:v>1</c:v>
                </c:pt>
              </c:numCache>
            </c:numRef>
          </c:val>
          <c:extLst>
            <c:ext xmlns:c16="http://schemas.microsoft.com/office/drawing/2014/chart" uri="{C3380CC4-5D6E-409C-BE32-E72D297353CC}">
              <c16:uniqueId val="{00000008-AA4F-4461-96C2-EB92CC6C90D0}"/>
            </c:ext>
          </c:extLst>
        </c:ser>
        <c:ser>
          <c:idx val="9"/>
          <c:order val="9"/>
          <c:tx>
            <c:strRef>
              <c:f>Planilha1!$K$1</c:f>
              <c:strCache>
                <c:ptCount val="1"/>
                <c:pt idx="0">
                  <c:v>CTGRHT</c:v>
                </c:pt>
              </c:strCache>
            </c:strRef>
          </c:tx>
          <c:spPr>
            <a:solidFill>
              <a:schemeClr val="accent4">
                <a:lumMod val="60000"/>
                <a:alpha val="85000"/>
              </a:schemeClr>
            </a:solidFill>
            <a:ln w="9525" cap="flat" cmpd="sng" algn="ctr">
              <a:solidFill>
                <a:schemeClr val="accent4">
                  <a:lumMod val="60000"/>
                  <a:lumMod val="75000"/>
                </a:schemeClr>
              </a:solidFill>
              <a:round/>
            </a:ln>
            <a:effectLst/>
            <a:sp3d contourW="9525">
              <a:contourClr>
                <a:schemeClr val="accent4">
                  <a:lumMod val="60000"/>
                  <a:lumMod val="75000"/>
                </a:schemeClr>
              </a:contourClr>
            </a:sp3d>
          </c:spPr>
          <c:invertIfNegative val="0"/>
          <c:cat>
            <c:numRef>
              <c:f>Planilha1!$A$2:$A$5</c:f>
              <c:numCache>
                <c:formatCode>General</c:formatCode>
                <c:ptCount val="4"/>
                <c:pt idx="0">
                  <c:v>2015</c:v>
                </c:pt>
                <c:pt idx="1">
                  <c:v>2016</c:v>
                </c:pt>
                <c:pt idx="2">
                  <c:v>2017</c:v>
                </c:pt>
                <c:pt idx="3">
                  <c:v>2018</c:v>
                </c:pt>
              </c:numCache>
            </c:numRef>
          </c:cat>
          <c:val>
            <c:numRef>
              <c:f>Planilha1!$K$2:$K$5</c:f>
              <c:numCache>
                <c:formatCode>General</c:formatCode>
                <c:ptCount val="4"/>
                <c:pt idx="0">
                  <c:v>0</c:v>
                </c:pt>
                <c:pt idx="1">
                  <c:v>0</c:v>
                </c:pt>
                <c:pt idx="2">
                  <c:v>0</c:v>
                </c:pt>
                <c:pt idx="3">
                  <c:v>1</c:v>
                </c:pt>
              </c:numCache>
            </c:numRef>
          </c:val>
          <c:extLst>
            <c:ext xmlns:c16="http://schemas.microsoft.com/office/drawing/2014/chart" uri="{C3380CC4-5D6E-409C-BE32-E72D297353CC}">
              <c16:uniqueId val="{00000009-AA4F-4461-96C2-EB92CC6C90D0}"/>
            </c:ext>
          </c:extLst>
        </c:ser>
        <c:dLbls>
          <c:showLegendKey val="0"/>
          <c:showVal val="0"/>
          <c:showCatName val="0"/>
          <c:showSerName val="0"/>
          <c:showPercent val="0"/>
          <c:showBubbleSize val="0"/>
        </c:dLbls>
        <c:gapWidth val="155"/>
        <c:gapDepth val="110"/>
        <c:shape val="box"/>
        <c:axId val="714986296"/>
        <c:axId val="714985968"/>
        <c:axId val="0"/>
      </c:bar3DChart>
      <c:catAx>
        <c:axId val="71498629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2400" b="1" i="0" u="none" strike="noStrike" kern="1200" cap="all" baseline="0">
                <a:solidFill>
                  <a:schemeClr val="dk1">
                    <a:lumMod val="75000"/>
                    <a:lumOff val="25000"/>
                  </a:schemeClr>
                </a:solidFill>
                <a:effectLst>
                  <a:outerShdw blurRad="38100" dist="38100" dir="2700000" algn="tl">
                    <a:srgbClr val="000000">
                      <a:alpha val="43137"/>
                    </a:srgbClr>
                  </a:outerShdw>
                </a:effectLst>
                <a:latin typeface="+mn-lt"/>
                <a:ea typeface="+mn-ea"/>
                <a:cs typeface="+mn-cs"/>
              </a:defRPr>
            </a:pPr>
            <a:endParaRPr lang="pt-BR"/>
          </a:p>
        </c:txPr>
        <c:crossAx val="714985968"/>
        <c:crossesAt val="0"/>
        <c:auto val="1"/>
        <c:lblAlgn val="ctr"/>
        <c:lblOffset val="100"/>
        <c:noMultiLvlLbl val="0"/>
      </c:catAx>
      <c:valAx>
        <c:axId val="714985968"/>
        <c:scaling>
          <c:orientation val="minMax"/>
          <c:max val="7"/>
          <c:min val="0"/>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400" b="1" i="0" u="none" strike="noStrike" kern="1200" baseline="0">
                <a:solidFill>
                  <a:schemeClr val="dk1">
                    <a:lumMod val="75000"/>
                    <a:lumOff val="25000"/>
                  </a:schemeClr>
                </a:solidFill>
                <a:effectLst>
                  <a:outerShdw blurRad="38100" dist="38100" dir="2700000" algn="tl">
                    <a:srgbClr val="000000">
                      <a:alpha val="43137"/>
                    </a:srgbClr>
                  </a:outerShdw>
                </a:effectLst>
                <a:latin typeface="+mn-lt"/>
                <a:ea typeface="+mn-ea"/>
                <a:cs typeface="+mn-cs"/>
              </a:defRPr>
            </a:pPr>
            <a:endParaRPr lang="pt-BR"/>
          </a:p>
        </c:txPr>
        <c:crossAx val="714986296"/>
        <c:crosses val="autoZero"/>
        <c:crossBetween val="between"/>
        <c:majorUnit val="1"/>
      </c:valAx>
      <c:spPr>
        <a:noFill/>
        <a:ln>
          <a:noFill/>
        </a:ln>
        <a:effectLst/>
      </c:spPr>
    </c:plotArea>
    <c:legend>
      <c:legendPos val="b"/>
      <c:layout>
        <c:manualLayout>
          <c:xMode val="edge"/>
          <c:yMode val="edge"/>
          <c:x val="3.5714402887139111E-2"/>
          <c:y val="0.83818268353152292"/>
          <c:w val="0.9233628608923885"/>
          <c:h val="0.1487857655788172"/>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2400" b="0" i="0" u="none" strike="noStrike" kern="1200" baseline="0">
              <a:solidFill>
                <a:schemeClr val="dk1">
                  <a:lumMod val="75000"/>
                  <a:lumOff val="25000"/>
                </a:schemeClr>
              </a:solidFill>
              <a:latin typeface="+mn-lt"/>
              <a:ea typeface="+mn-ea"/>
              <a:cs typeface="+mn-cs"/>
            </a:defRPr>
          </a:pPr>
          <a:endParaRPr lang="pt-B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pt-B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5.8308132679067287E-2"/>
          <c:y val="3.9281855969132501E-2"/>
          <c:w val="0.92840684316634337"/>
          <c:h val="0.76924611878691618"/>
        </c:manualLayout>
      </c:layout>
      <c:bar3DChart>
        <c:barDir val="col"/>
        <c:grouping val="clustered"/>
        <c:varyColors val="0"/>
        <c:ser>
          <c:idx val="0"/>
          <c:order val="0"/>
          <c:tx>
            <c:strRef>
              <c:f>Planilha1!$B$1</c:f>
              <c:strCache>
                <c:ptCount val="1"/>
                <c:pt idx="0">
                  <c:v>Resoluções </c:v>
                </c:pt>
              </c:strCache>
            </c:strRef>
          </c:tx>
          <c:spPr>
            <a:solidFill>
              <a:schemeClr val="accent1">
                <a:alpha val="85000"/>
              </a:schemeClr>
            </a:solidFill>
            <a:ln w="9525" cap="flat" cmpd="sng" algn="ctr">
              <a:solidFill>
                <a:schemeClr val="accent1">
                  <a:lumMod val="75000"/>
                </a:schemeClr>
              </a:solidFill>
              <a:round/>
            </a:ln>
            <a:effectLst/>
            <a:sp3d contourW="9525">
              <a:contourClr>
                <a:schemeClr val="accent1">
                  <a:lumMod val="75000"/>
                </a:schemeClr>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Planilha1!$A$2:$A$5</c:f>
              <c:numCache>
                <c:formatCode>General</c:formatCode>
                <c:ptCount val="4"/>
                <c:pt idx="0">
                  <c:v>2015</c:v>
                </c:pt>
                <c:pt idx="1">
                  <c:v>2016</c:v>
                </c:pt>
                <c:pt idx="2">
                  <c:v>2017</c:v>
                </c:pt>
                <c:pt idx="3">
                  <c:v>2018</c:v>
                </c:pt>
              </c:numCache>
            </c:numRef>
          </c:cat>
          <c:val>
            <c:numRef>
              <c:f>Planilha1!$B$2:$B$5</c:f>
              <c:numCache>
                <c:formatCode>General</c:formatCode>
                <c:ptCount val="4"/>
                <c:pt idx="0">
                  <c:v>9</c:v>
                </c:pt>
                <c:pt idx="1">
                  <c:v>7</c:v>
                </c:pt>
                <c:pt idx="2">
                  <c:v>5</c:v>
                </c:pt>
                <c:pt idx="3">
                  <c:v>3</c:v>
                </c:pt>
              </c:numCache>
            </c:numRef>
          </c:val>
          <c:extLst>
            <c:ext xmlns:c16="http://schemas.microsoft.com/office/drawing/2014/chart" uri="{C3380CC4-5D6E-409C-BE32-E72D297353CC}">
              <c16:uniqueId val="{00000000-4045-4764-A4DC-3089E0FE2566}"/>
            </c:ext>
          </c:extLst>
        </c:ser>
        <c:ser>
          <c:idx val="1"/>
          <c:order val="1"/>
          <c:tx>
            <c:strRef>
              <c:f>Planilha1!$C$1</c:f>
              <c:strCache>
                <c:ptCount val="1"/>
                <c:pt idx="0">
                  <c:v>Moções</c:v>
                </c:pt>
              </c:strCache>
            </c:strRef>
          </c:tx>
          <c:spPr>
            <a:solidFill>
              <a:schemeClr val="accent2">
                <a:alpha val="85000"/>
              </a:schemeClr>
            </a:solidFill>
            <a:ln w="9525" cap="flat" cmpd="sng" algn="ctr">
              <a:solidFill>
                <a:schemeClr val="accent2">
                  <a:lumMod val="75000"/>
                </a:schemeClr>
              </a:solidFill>
              <a:round/>
            </a:ln>
            <a:effectLst/>
            <a:sp3d contourW="9525">
              <a:contourClr>
                <a:schemeClr val="accent2">
                  <a:lumMod val="75000"/>
                </a:schemeClr>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Planilha1!$A$2:$A$5</c:f>
              <c:numCache>
                <c:formatCode>General</c:formatCode>
                <c:ptCount val="4"/>
                <c:pt idx="0">
                  <c:v>2015</c:v>
                </c:pt>
                <c:pt idx="1">
                  <c:v>2016</c:v>
                </c:pt>
                <c:pt idx="2">
                  <c:v>2017</c:v>
                </c:pt>
                <c:pt idx="3">
                  <c:v>2018</c:v>
                </c:pt>
              </c:numCache>
            </c:numRef>
          </c:cat>
          <c:val>
            <c:numRef>
              <c:f>Planilha1!$C$2:$C$5</c:f>
              <c:numCache>
                <c:formatCode>General</c:formatCode>
                <c:ptCount val="4"/>
                <c:pt idx="0">
                  <c:v>1</c:v>
                </c:pt>
                <c:pt idx="1">
                  <c:v>1</c:v>
                </c:pt>
                <c:pt idx="2">
                  <c:v>1</c:v>
                </c:pt>
                <c:pt idx="3">
                  <c:v>1</c:v>
                </c:pt>
              </c:numCache>
            </c:numRef>
          </c:val>
          <c:extLst>
            <c:ext xmlns:c16="http://schemas.microsoft.com/office/drawing/2014/chart" uri="{C3380CC4-5D6E-409C-BE32-E72D297353CC}">
              <c16:uniqueId val="{00000001-4045-4764-A4DC-3089E0FE2566}"/>
            </c:ext>
          </c:extLst>
        </c:ser>
        <c:ser>
          <c:idx val="2"/>
          <c:order val="2"/>
          <c:tx>
            <c:strRef>
              <c:f>Planilha1!$D$1</c:f>
              <c:strCache>
                <c:ptCount val="1"/>
                <c:pt idx="0">
                  <c:v>Decretos </c:v>
                </c:pt>
              </c:strCache>
            </c:strRef>
          </c:tx>
          <c:spPr>
            <a:solidFill>
              <a:schemeClr val="accent3">
                <a:alpha val="85000"/>
              </a:schemeClr>
            </a:solidFill>
            <a:ln w="9525" cap="flat" cmpd="sng" algn="ctr">
              <a:solidFill>
                <a:schemeClr val="accent3">
                  <a:lumMod val="75000"/>
                </a:schemeClr>
              </a:solidFill>
              <a:round/>
            </a:ln>
            <a:effectLst/>
            <a:sp3d contourW="9525">
              <a:contourClr>
                <a:schemeClr val="accent3">
                  <a:lumMod val="75000"/>
                </a:schemeClr>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Planilha1!$A$2:$A$5</c:f>
              <c:numCache>
                <c:formatCode>General</c:formatCode>
                <c:ptCount val="4"/>
                <c:pt idx="0">
                  <c:v>2015</c:v>
                </c:pt>
                <c:pt idx="1">
                  <c:v>2016</c:v>
                </c:pt>
                <c:pt idx="2">
                  <c:v>2017</c:v>
                </c:pt>
                <c:pt idx="3">
                  <c:v>2018</c:v>
                </c:pt>
              </c:numCache>
            </c:numRef>
          </c:cat>
          <c:val>
            <c:numRef>
              <c:f>Planilha1!$D$2:$D$5</c:f>
              <c:numCache>
                <c:formatCode>General</c:formatCode>
                <c:ptCount val="4"/>
                <c:pt idx="0">
                  <c:v>0</c:v>
                </c:pt>
                <c:pt idx="1">
                  <c:v>0</c:v>
                </c:pt>
                <c:pt idx="2">
                  <c:v>0</c:v>
                </c:pt>
                <c:pt idx="3">
                  <c:v>1</c:v>
                </c:pt>
              </c:numCache>
            </c:numRef>
          </c:val>
          <c:extLst>
            <c:ext xmlns:c16="http://schemas.microsoft.com/office/drawing/2014/chart" uri="{C3380CC4-5D6E-409C-BE32-E72D297353CC}">
              <c16:uniqueId val="{00000002-4045-4764-A4DC-3089E0FE2566}"/>
            </c:ext>
          </c:extLst>
        </c:ser>
        <c:ser>
          <c:idx val="3"/>
          <c:order val="3"/>
          <c:tx>
            <c:strRef>
              <c:f>Planilha1!$E$1</c:f>
              <c:strCache>
                <c:ptCount val="1"/>
                <c:pt idx="0">
                  <c:v>Portarias </c:v>
                </c:pt>
              </c:strCache>
            </c:strRef>
          </c:tx>
          <c:spPr>
            <a:solidFill>
              <a:schemeClr val="accent4">
                <a:alpha val="85000"/>
              </a:schemeClr>
            </a:solidFill>
            <a:ln w="9525" cap="flat" cmpd="sng" algn="ctr">
              <a:solidFill>
                <a:schemeClr val="accent4">
                  <a:lumMod val="75000"/>
                </a:schemeClr>
              </a:solidFill>
              <a:round/>
            </a:ln>
            <a:effectLst/>
            <a:sp3d contourW="9525">
              <a:contourClr>
                <a:schemeClr val="accent4">
                  <a:lumMod val="75000"/>
                </a:schemeClr>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Planilha1!$A$2:$A$5</c:f>
              <c:numCache>
                <c:formatCode>General</c:formatCode>
                <c:ptCount val="4"/>
                <c:pt idx="0">
                  <c:v>2015</c:v>
                </c:pt>
                <c:pt idx="1">
                  <c:v>2016</c:v>
                </c:pt>
                <c:pt idx="2">
                  <c:v>2017</c:v>
                </c:pt>
                <c:pt idx="3">
                  <c:v>2018</c:v>
                </c:pt>
              </c:numCache>
            </c:numRef>
          </c:cat>
          <c:val>
            <c:numRef>
              <c:f>Planilha1!$E$2:$E$5</c:f>
              <c:numCache>
                <c:formatCode>General</c:formatCode>
                <c:ptCount val="4"/>
                <c:pt idx="0">
                  <c:v>0</c:v>
                </c:pt>
                <c:pt idx="1">
                  <c:v>0</c:v>
                </c:pt>
                <c:pt idx="2">
                  <c:v>0</c:v>
                </c:pt>
                <c:pt idx="3">
                  <c:v>1</c:v>
                </c:pt>
              </c:numCache>
            </c:numRef>
          </c:val>
          <c:extLst>
            <c:ext xmlns:c16="http://schemas.microsoft.com/office/drawing/2014/chart" uri="{C3380CC4-5D6E-409C-BE32-E72D297353CC}">
              <c16:uniqueId val="{00000003-4045-4764-A4DC-3089E0FE2566}"/>
            </c:ext>
          </c:extLst>
        </c:ser>
        <c:dLbls>
          <c:showLegendKey val="0"/>
          <c:showVal val="1"/>
          <c:showCatName val="0"/>
          <c:showSerName val="0"/>
          <c:showPercent val="0"/>
          <c:showBubbleSize val="0"/>
        </c:dLbls>
        <c:gapWidth val="65"/>
        <c:shape val="box"/>
        <c:axId val="799094336"/>
        <c:axId val="799089088"/>
        <c:axId val="0"/>
      </c:bar3DChart>
      <c:catAx>
        <c:axId val="79909433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2400" b="1" i="0" u="none" strike="noStrike" kern="1200" cap="all" baseline="0">
                <a:solidFill>
                  <a:schemeClr val="dk1">
                    <a:lumMod val="75000"/>
                    <a:lumOff val="25000"/>
                  </a:schemeClr>
                </a:solidFill>
                <a:latin typeface="+mn-lt"/>
                <a:ea typeface="+mn-ea"/>
                <a:cs typeface="+mn-cs"/>
              </a:defRPr>
            </a:pPr>
            <a:endParaRPr lang="pt-BR"/>
          </a:p>
        </c:txPr>
        <c:crossAx val="799089088"/>
        <c:crosses val="autoZero"/>
        <c:auto val="1"/>
        <c:lblAlgn val="ctr"/>
        <c:lblOffset val="100"/>
        <c:noMultiLvlLbl val="0"/>
      </c:catAx>
      <c:valAx>
        <c:axId val="799089088"/>
        <c:scaling>
          <c:orientation val="minMax"/>
          <c:max val="9"/>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400" b="1" i="0" u="none" strike="noStrike" kern="1200" baseline="0">
                <a:solidFill>
                  <a:schemeClr val="dk1">
                    <a:lumMod val="75000"/>
                    <a:lumOff val="25000"/>
                  </a:schemeClr>
                </a:solidFill>
                <a:effectLst>
                  <a:outerShdw blurRad="38100" dist="38100" dir="2700000" algn="tl">
                    <a:srgbClr val="000000">
                      <a:alpha val="43137"/>
                    </a:srgbClr>
                  </a:outerShdw>
                </a:effectLst>
                <a:latin typeface="+mn-lt"/>
                <a:ea typeface="+mn-ea"/>
                <a:cs typeface="+mn-cs"/>
              </a:defRPr>
            </a:pPr>
            <a:endParaRPr lang="pt-BR"/>
          </a:p>
        </c:txPr>
        <c:crossAx val="799094336"/>
        <c:crosses val="autoZero"/>
        <c:crossBetween val="between"/>
      </c:valAx>
      <c:spPr>
        <a:noFill/>
        <a:ln>
          <a:noFill/>
        </a:ln>
        <a:effectLst/>
      </c:spPr>
    </c:plotArea>
    <c:legend>
      <c:legendPos val="b"/>
      <c:layout>
        <c:manualLayout>
          <c:xMode val="edge"/>
          <c:yMode val="edge"/>
          <c:x val="0.18850612295372979"/>
          <c:y val="0.90556647131275025"/>
          <c:w val="0.60406602690288713"/>
          <c:h val="7.4389128610360164E-2"/>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2400" b="0" i="0" u="none" strike="noStrike" kern="1200" baseline="0">
              <a:solidFill>
                <a:schemeClr val="dk1">
                  <a:lumMod val="75000"/>
                  <a:lumOff val="25000"/>
                </a:schemeClr>
              </a:solidFill>
              <a:latin typeface="+mn-lt"/>
              <a:ea typeface="+mn-ea"/>
              <a:cs typeface="+mn-cs"/>
            </a:defRPr>
          </a:pPr>
          <a:endParaRPr lang="pt-B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pt-BR"/>
    </a:p>
  </c:txPr>
  <c:externalData r:id="rId3">
    <c:autoUpdate val="0"/>
  </c:externalData>
</c:chartSpace>
</file>

<file path=ppt/charts/colors1.xml><?xml version="1.0" encoding="utf-8"?>
<cs:colorStyle xmlns:cs="http://schemas.microsoft.com/office/drawing/2012/chartStyle" xmlns:a="http://schemas.openxmlformats.org/drawingml/2006/main" meth="withinLinear" id="17">
  <a:schemeClr val="accent4"/>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0ADA32-7258-46EB-9A8A-F4E830420E9D}" type="datetimeFigureOut">
              <a:rPr lang="pt-BR" smtClean="0"/>
              <a:t>29/06/2018</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B7F35C-2CDC-44CD-90F1-185890B26367}" type="slidenum">
              <a:rPr lang="pt-BR" smtClean="0"/>
              <a:t>‹nº›</a:t>
            </a:fld>
            <a:endParaRPr lang="pt-BR"/>
          </a:p>
        </p:txBody>
      </p:sp>
    </p:spTree>
    <p:extLst>
      <p:ext uri="{BB962C8B-B14F-4D97-AF65-F5344CB8AC3E}">
        <p14:creationId xmlns:p14="http://schemas.microsoft.com/office/powerpoint/2010/main" val="32104265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99BC09-5505-4FCB-9391-DB85246B0EE2}"/>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1C99C100-55BE-40E3-AF47-3D71F84701B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88DF0017-5268-4A73-85AB-20B68CC4B605}"/>
              </a:ext>
            </a:extLst>
          </p:cNvPr>
          <p:cNvSpPr>
            <a:spLocks noGrp="1"/>
          </p:cNvSpPr>
          <p:nvPr>
            <p:ph type="dt" sz="half" idx="10"/>
          </p:nvPr>
        </p:nvSpPr>
        <p:spPr/>
        <p:txBody>
          <a:bodyPr/>
          <a:lstStyle/>
          <a:p>
            <a:fld id="{9E593748-7471-4438-8086-655034821C7F}" type="datetimeFigureOut">
              <a:rPr lang="pt-BR" smtClean="0"/>
              <a:t>29/06/2018</a:t>
            </a:fld>
            <a:endParaRPr lang="pt-BR"/>
          </a:p>
        </p:txBody>
      </p:sp>
      <p:sp>
        <p:nvSpPr>
          <p:cNvPr id="5" name="Espaço Reservado para Rodapé 4">
            <a:extLst>
              <a:ext uri="{FF2B5EF4-FFF2-40B4-BE49-F238E27FC236}">
                <a16:creationId xmlns:a16="http://schemas.microsoft.com/office/drawing/2014/main" id="{E2638278-B6D7-424D-8E0F-A96227CA4F03}"/>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04CC5088-5192-4DBE-AA18-978E46241B2F}"/>
              </a:ext>
            </a:extLst>
          </p:cNvPr>
          <p:cNvSpPr>
            <a:spLocks noGrp="1"/>
          </p:cNvSpPr>
          <p:nvPr>
            <p:ph type="sldNum" sz="quarter" idx="12"/>
          </p:nvPr>
        </p:nvSpPr>
        <p:spPr/>
        <p:txBody>
          <a:bodyPr/>
          <a:lstStyle/>
          <a:p>
            <a:fld id="{5B633099-F325-4D73-BF8C-0EFCC81A4625}" type="slidenum">
              <a:rPr lang="pt-BR" smtClean="0"/>
              <a:t>‹nº›</a:t>
            </a:fld>
            <a:endParaRPr lang="pt-BR"/>
          </a:p>
        </p:txBody>
      </p:sp>
    </p:spTree>
    <p:extLst>
      <p:ext uri="{BB962C8B-B14F-4D97-AF65-F5344CB8AC3E}">
        <p14:creationId xmlns:p14="http://schemas.microsoft.com/office/powerpoint/2010/main" val="1470397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A7807D-66A5-4677-B37C-9E8AD8F74438}"/>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E1F0CBF3-DD06-47FA-843F-8AAD9D40FBAB}"/>
              </a:ext>
            </a:extLst>
          </p:cNvPr>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495FF5BE-C84A-4D28-B7DA-219A178B1FB9}"/>
              </a:ext>
            </a:extLst>
          </p:cNvPr>
          <p:cNvSpPr>
            <a:spLocks noGrp="1"/>
          </p:cNvSpPr>
          <p:nvPr>
            <p:ph type="dt" sz="half" idx="10"/>
          </p:nvPr>
        </p:nvSpPr>
        <p:spPr/>
        <p:txBody>
          <a:bodyPr/>
          <a:lstStyle/>
          <a:p>
            <a:fld id="{9E593748-7471-4438-8086-655034821C7F}" type="datetimeFigureOut">
              <a:rPr lang="pt-BR" smtClean="0"/>
              <a:t>29/06/2018</a:t>
            </a:fld>
            <a:endParaRPr lang="pt-BR"/>
          </a:p>
        </p:txBody>
      </p:sp>
      <p:sp>
        <p:nvSpPr>
          <p:cNvPr id="5" name="Espaço Reservado para Rodapé 4">
            <a:extLst>
              <a:ext uri="{FF2B5EF4-FFF2-40B4-BE49-F238E27FC236}">
                <a16:creationId xmlns:a16="http://schemas.microsoft.com/office/drawing/2014/main" id="{6E65492B-AD6C-43E3-BFEC-D8EB3960FAA9}"/>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48C8F580-6C0B-481D-9641-7DB836F13AA0}"/>
              </a:ext>
            </a:extLst>
          </p:cNvPr>
          <p:cNvSpPr>
            <a:spLocks noGrp="1"/>
          </p:cNvSpPr>
          <p:nvPr>
            <p:ph type="sldNum" sz="quarter" idx="12"/>
          </p:nvPr>
        </p:nvSpPr>
        <p:spPr/>
        <p:txBody>
          <a:bodyPr/>
          <a:lstStyle/>
          <a:p>
            <a:fld id="{5B633099-F325-4D73-BF8C-0EFCC81A4625}" type="slidenum">
              <a:rPr lang="pt-BR" smtClean="0"/>
              <a:t>‹nº›</a:t>
            </a:fld>
            <a:endParaRPr lang="pt-BR"/>
          </a:p>
        </p:txBody>
      </p:sp>
    </p:spTree>
    <p:extLst>
      <p:ext uri="{BB962C8B-B14F-4D97-AF65-F5344CB8AC3E}">
        <p14:creationId xmlns:p14="http://schemas.microsoft.com/office/powerpoint/2010/main" val="259070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F7835A18-0D70-484A-AC85-B3913BB8217D}"/>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396400E6-A6D6-4BBC-8757-F59286C02AF9}"/>
              </a:ext>
            </a:extLst>
          </p:cNvPr>
          <p:cNvSpPr>
            <a:spLocks noGrp="1"/>
          </p:cNvSpPr>
          <p:nvPr>
            <p:ph type="body" orient="vert" idx="1"/>
          </p:nvPr>
        </p:nvSpPr>
        <p:spPr>
          <a:xfrm>
            <a:off x="838200" y="365125"/>
            <a:ext cx="7734300" cy="5811838"/>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A20803B2-93F4-4560-952A-C9C90777362A}"/>
              </a:ext>
            </a:extLst>
          </p:cNvPr>
          <p:cNvSpPr>
            <a:spLocks noGrp="1"/>
          </p:cNvSpPr>
          <p:nvPr>
            <p:ph type="dt" sz="half" idx="10"/>
          </p:nvPr>
        </p:nvSpPr>
        <p:spPr/>
        <p:txBody>
          <a:bodyPr/>
          <a:lstStyle/>
          <a:p>
            <a:fld id="{9E593748-7471-4438-8086-655034821C7F}" type="datetimeFigureOut">
              <a:rPr lang="pt-BR" smtClean="0"/>
              <a:t>29/06/2018</a:t>
            </a:fld>
            <a:endParaRPr lang="pt-BR"/>
          </a:p>
        </p:txBody>
      </p:sp>
      <p:sp>
        <p:nvSpPr>
          <p:cNvPr id="5" name="Espaço Reservado para Rodapé 4">
            <a:extLst>
              <a:ext uri="{FF2B5EF4-FFF2-40B4-BE49-F238E27FC236}">
                <a16:creationId xmlns:a16="http://schemas.microsoft.com/office/drawing/2014/main" id="{CC966859-D458-42E5-83DC-8013AF3B8CD1}"/>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11EAD4E3-3101-4060-8418-FBB7C0789605}"/>
              </a:ext>
            </a:extLst>
          </p:cNvPr>
          <p:cNvSpPr>
            <a:spLocks noGrp="1"/>
          </p:cNvSpPr>
          <p:nvPr>
            <p:ph type="sldNum" sz="quarter" idx="12"/>
          </p:nvPr>
        </p:nvSpPr>
        <p:spPr/>
        <p:txBody>
          <a:bodyPr/>
          <a:lstStyle/>
          <a:p>
            <a:fld id="{5B633099-F325-4D73-BF8C-0EFCC81A4625}" type="slidenum">
              <a:rPr lang="pt-BR" smtClean="0"/>
              <a:t>‹nº›</a:t>
            </a:fld>
            <a:endParaRPr lang="pt-BR"/>
          </a:p>
        </p:txBody>
      </p:sp>
    </p:spTree>
    <p:extLst>
      <p:ext uri="{BB962C8B-B14F-4D97-AF65-F5344CB8AC3E}">
        <p14:creationId xmlns:p14="http://schemas.microsoft.com/office/powerpoint/2010/main" val="1796740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0CED17A-FE83-4EFA-90B6-2E43240C401F}"/>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6E4CB7EE-6B28-468F-A26A-B253AE626469}"/>
              </a:ext>
            </a:extLst>
          </p:cNvPr>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B49914CD-0119-4A21-B09F-41D08FBE8CED}"/>
              </a:ext>
            </a:extLst>
          </p:cNvPr>
          <p:cNvSpPr>
            <a:spLocks noGrp="1"/>
          </p:cNvSpPr>
          <p:nvPr>
            <p:ph type="dt" sz="half" idx="10"/>
          </p:nvPr>
        </p:nvSpPr>
        <p:spPr/>
        <p:txBody>
          <a:bodyPr/>
          <a:lstStyle/>
          <a:p>
            <a:fld id="{9E593748-7471-4438-8086-655034821C7F}" type="datetimeFigureOut">
              <a:rPr lang="pt-BR" smtClean="0"/>
              <a:t>29/06/2018</a:t>
            </a:fld>
            <a:endParaRPr lang="pt-BR"/>
          </a:p>
        </p:txBody>
      </p:sp>
      <p:sp>
        <p:nvSpPr>
          <p:cNvPr id="5" name="Espaço Reservado para Rodapé 4">
            <a:extLst>
              <a:ext uri="{FF2B5EF4-FFF2-40B4-BE49-F238E27FC236}">
                <a16:creationId xmlns:a16="http://schemas.microsoft.com/office/drawing/2014/main" id="{9DEC1E8A-2E7E-4FAF-B780-D17BA4E9C911}"/>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D4C1B556-B875-4444-B096-7E0CE8225540}"/>
              </a:ext>
            </a:extLst>
          </p:cNvPr>
          <p:cNvSpPr>
            <a:spLocks noGrp="1"/>
          </p:cNvSpPr>
          <p:nvPr>
            <p:ph type="sldNum" sz="quarter" idx="12"/>
          </p:nvPr>
        </p:nvSpPr>
        <p:spPr/>
        <p:txBody>
          <a:bodyPr/>
          <a:lstStyle/>
          <a:p>
            <a:fld id="{5B633099-F325-4D73-BF8C-0EFCC81A4625}" type="slidenum">
              <a:rPr lang="pt-BR" smtClean="0"/>
              <a:t>‹nº›</a:t>
            </a:fld>
            <a:endParaRPr lang="pt-BR"/>
          </a:p>
        </p:txBody>
      </p:sp>
    </p:spTree>
    <p:extLst>
      <p:ext uri="{BB962C8B-B14F-4D97-AF65-F5344CB8AC3E}">
        <p14:creationId xmlns:p14="http://schemas.microsoft.com/office/powerpoint/2010/main" val="2754919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DC12C6-169B-45B1-8F0C-BD397F688DCF}"/>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6BDF38EE-9D4C-4173-B7D7-E38E22CBF7E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Espaço Reservado para Data 3">
            <a:extLst>
              <a:ext uri="{FF2B5EF4-FFF2-40B4-BE49-F238E27FC236}">
                <a16:creationId xmlns:a16="http://schemas.microsoft.com/office/drawing/2014/main" id="{2AEEDEAE-5A37-4B29-86A1-4AD8425DC695}"/>
              </a:ext>
            </a:extLst>
          </p:cNvPr>
          <p:cNvSpPr>
            <a:spLocks noGrp="1"/>
          </p:cNvSpPr>
          <p:nvPr>
            <p:ph type="dt" sz="half" idx="10"/>
          </p:nvPr>
        </p:nvSpPr>
        <p:spPr/>
        <p:txBody>
          <a:bodyPr/>
          <a:lstStyle/>
          <a:p>
            <a:fld id="{9E593748-7471-4438-8086-655034821C7F}" type="datetimeFigureOut">
              <a:rPr lang="pt-BR" smtClean="0"/>
              <a:t>29/06/2018</a:t>
            </a:fld>
            <a:endParaRPr lang="pt-BR"/>
          </a:p>
        </p:txBody>
      </p:sp>
      <p:sp>
        <p:nvSpPr>
          <p:cNvPr id="5" name="Espaço Reservado para Rodapé 4">
            <a:extLst>
              <a:ext uri="{FF2B5EF4-FFF2-40B4-BE49-F238E27FC236}">
                <a16:creationId xmlns:a16="http://schemas.microsoft.com/office/drawing/2014/main" id="{0DE09D88-A4E1-43CF-8E5A-270428848FCD}"/>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4B3352AA-A3B0-43F0-84E9-9F14929D2B56}"/>
              </a:ext>
            </a:extLst>
          </p:cNvPr>
          <p:cNvSpPr>
            <a:spLocks noGrp="1"/>
          </p:cNvSpPr>
          <p:nvPr>
            <p:ph type="sldNum" sz="quarter" idx="12"/>
          </p:nvPr>
        </p:nvSpPr>
        <p:spPr/>
        <p:txBody>
          <a:bodyPr/>
          <a:lstStyle/>
          <a:p>
            <a:fld id="{5B633099-F325-4D73-BF8C-0EFCC81A4625}" type="slidenum">
              <a:rPr lang="pt-BR" smtClean="0"/>
              <a:t>‹nº›</a:t>
            </a:fld>
            <a:endParaRPr lang="pt-BR"/>
          </a:p>
        </p:txBody>
      </p:sp>
    </p:spTree>
    <p:extLst>
      <p:ext uri="{BB962C8B-B14F-4D97-AF65-F5344CB8AC3E}">
        <p14:creationId xmlns:p14="http://schemas.microsoft.com/office/powerpoint/2010/main" val="2582936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9F2AFE-1973-4AB5-85C5-8687AE9DA4F6}"/>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CF6BC6BB-AFD1-4686-8D43-317CE967F2F3}"/>
              </a:ext>
            </a:extLst>
          </p:cNvPr>
          <p:cNvSpPr>
            <a:spLocks noGrp="1"/>
          </p:cNvSpPr>
          <p:nvPr>
            <p:ph sz="half" idx="1"/>
          </p:nvPr>
        </p:nvSpPr>
        <p:spPr>
          <a:xfrm>
            <a:off x="838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6556A9ED-BEA6-4017-94CB-7F4CFE61F0BD}"/>
              </a:ext>
            </a:extLst>
          </p:cNvPr>
          <p:cNvSpPr>
            <a:spLocks noGrp="1"/>
          </p:cNvSpPr>
          <p:nvPr>
            <p:ph sz="half" idx="2"/>
          </p:nvPr>
        </p:nvSpPr>
        <p:spPr>
          <a:xfrm>
            <a:off x="6172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424CD412-8A72-4E51-9262-392E80154DA3}"/>
              </a:ext>
            </a:extLst>
          </p:cNvPr>
          <p:cNvSpPr>
            <a:spLocks noGrp="1"/>
          </p:cNvSpPr>
          <p:nvPr>
            <p:ph type="dt" sz="half" idx="10"/>
          </p:nvPr>
        </p:nvSpPr>
        <p:spPr/>
        <p:txBody>
          <a:bodyPr/>
          <a:lstStyle/>
          <a:p>
            <a:fld id="{9E593748-7471-4438-8086-655034821C7F}" type="datetimeFigureOut">
              <a:rPr lang="pt-BR" smtClean="0"/>
              <a:t>29/06/2018</a:t>
            </a:fld>
            <a:endParaRPr lang="pt-BR"/>
          </a:p>
        </p:txBody>
      </p:sp>
      <p:sp>
        <p:nvSpPr>
          <p:cNvPr id="6" name="Espaço Reservado para Rodapé 5">
            <a:extLst>
              <a:ext uri="{FF2B5EF4-FFF2-40B4-BE49-F238E27FC236}">
                <a16:creationId xmlns:a16="http://schemas.microsoft.com/office/drawing/2014/main" id="{7FA5A599-005A-4426-AE76-FE82713F0CFC}"/>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D3ECECA5-5D7C-420F-915F-F4B2A4EA1651}"/>
              </a:ext>
            </a:extLst>
          </p:cNvPr>
          <p:cNvSpPr>
            <a:spLocks noGrp="1"/>
          </p:cNvSpPr>
          <p:nvPr>
            <p:ph type="sldNum" sz="quarter" idx="12"/>
          </p:nvPr>
        </p:nvSpPr>
        <p:spPr/>
        <p:txBody>
          <a:bodyPr/>
          <a:lstStyle/>
          <a:p>
            <a:fld id="{5B633099-F325-4D73-BF8C-0EFCC81A4625}" type="slidenum">
              <a:rPr lang="pt-BR" smtClean="0"/>
              <a:t>‹nº›</a:t>
            </a:fld>
            <a:endParaRPr lang="pt-BR"/>
          </a:p>
        </p:txBody>
      </p:sp>
    </p:spTree>
    <p:extLst>
      <p:ext uri="{BB962C8B-B14F-4D97-AF65-F5344CB8AC3E}">
        <p14:creationId xmlns:p14="http://schemas.microsoft.com/office/powerpoint/2010/main" val="723822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CA01144-B70D-4082-A2D0-57C7CC67CD45}"/>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61981193-4230-419D-9345-A5128C781F0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a:extLst>
              <a:ext uri="{FF2B5EF4-FFF2-40B4-BE49-F238E27FC236}">
                <a16:creationId xmlns:a16="http://schemas.microsoft.com/office/drawing/2014/main" id="{655EF73D-D8A6-403D-B7DB-B6D076B9311A}"/>
              </a:ext>
            </a:extLst>
          </p:cNvPr>
          <p:cNvSpPr>
            <a:spLocks noGrp="1"/>
          </p:cNvSpPr>
          <p:nvPr>
            <p:ph sz="half" idx="2"/>
          </p:nvPr>
        </p:nvSpPr>
        <p:spPr>
          <a:xfrm>
            <a:off x="839788" y="2505075"/>
            <a:ext cx="5157787"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0541AA4C-4D9E-4EFD-B015-CCCF38EA8FB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a:extLst>
              <a:ext uri="{FF2B5EF4-FFF2-40B4-BE49-F238E27FC236}">
                <a16:creationId xmlns:a16="http://schemas.microsoft.com/office/drawing/2014/main" id="{8B3C9E89-CC38-4072-A77A-320444DB10C2}"/>
              </a:ext>
            </a:extLst>
          </p:cNvPr>
          <p:cNvSpPr>
            <a:spLocks noGrp="1"/>
          </p:cNvSpPr>
          <p:nvPr>
            <p:ph sz="quarter" idx="4"/>
          </p:nvPr>
        </p:nvSpPr>
        <p:spPr>
          <a:xfrm>
            <a:off x="6172200" y="2505075"/>
            <a:ext cx="5183188"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6C6EDBFC-A9F1-4BA1-917C-AEDD225F66D8}"/>
              </a:ext>
            </a:extLst>
          </p:cNvPr>
          <p:cNvSpPr>
            <a:spLocks noGrp="1"/>
          </p:cNvSpPr>
          <p:nvPr>
            <p:ph type="dt" sz="half" idx="10"/>
          </p:nvPr>
        </p:nvSpPr>
        <p:spPr/>
        <p:txBody>
          <a:bodyPr/>
          <a:lstStyle/>
          <a:p>
            <a:fld id="{9E593748-7471-4438-8086-655034821C7F}" type="datetimeFigureOut">
              <a:rPr lang="pt-BR" smtClean="0"/>
              <a:t>29/06/2018</a:t>
            </a:fld>
            <a:endParaRPr lang="pt-BR"/>
          </a:p>
        </p:txBody>
      </p:sp>
      <p:sp>
        <p:nvSpPr>
          <p:cNvPr id="8" name="Espaço Reservado para Rodapé 7">
            <a:extLst>
              <a:ext uri="{FF2B5EF4-FFF2-40B4-BE49-F238E27FC236}">
                <a16:creationId xmlns:a16="http://schemas.microsoft.com/office/drawing/2014/main" id="{9AD0DC52-3AB6-4FF1-9C24-FA88F7282999}"/>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957924E1-A22A-45A6-8417-DF510FBAB447}"/>
              </a:ext>
            </a:extLst>
          </p:cNvPr>
          <p:cNvSpPr>
            <a:spLocks noGrp="1"/>
          </p:cNvSpPr>
          <p:nvPr>
            <p:ph type="sldNum" sz="quarter" idx="12"/>
          </p:nvPr>
        </p:nvSpPr>
        <p:spPr/>
        <p:txBody>
          <a:bodyPr/>
          <a:lstStyle/>
          <a:p>
            <a:fld id="{5B633099-F325-4D73-BF8C-0EFCC81A4625}" type="slidenum">
              <a:rPr lang="pt-BR" smtClean="0"/>
              <a:t>‹nº›</a:t>
            </a:fld>
            <a:endParaRPr lang="pt-BR"/>
          </a:p>
        </p:txBody>
      </p:sp>
    </p:spTree>
    <p:extLst>
      <p:ext uri="{BB962C8B-B14F-4D97-AF65-F5344CB8AC3E}">
        <p14:creationId xmlns:p14="http://schemas.microsoft.com/office/powerpoint/2010/main" val="409744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A4E687-6725-4EB3-BD25-01C1ADB5239A}"/>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AEB22D3C-C798-48B3-9743-34469FF69D8E}"/>
              </a:ext>
            </a:extLst>
          </p:cNvPr>
          <p:cNvSpPr>
            <a:spLocks noGrp="1"/>
          </p:cNvSpPr>
          <p:nvPr>
            <p:ph type="dt" sz="half" idx="10"/>
          </p:nvPr>
        </p:nvSpPr>
        <p:spPr/>
        <p:txBody>
          <a:bodyPr/>
          <a:lstStyle/>
          <a:p>
            <a:fld id="{9E593748-7471-4438-8086-655034821C7F}" type="datetimeFigureOut">
              <a:rPr lang="pt-BR" smtClean="0"/>
              <a:t>29/06/2018</a:t>
            </a:fld>
            <a:endParaRPr lang="pt-BR"/>
          </a:p>
        </p:txBody>
      </p:sp>
      <p:sp>
        <p:nvSpPr>
          <p:cNvPr id="4" name="Espaço Reservado para Rodapé 3">
            <a:extLst>
              <a:ext uri="{FF2B5EF4-FFF2-40B4-BE49-F238E27FC236}">
                <a16:creationId xmlns:a16="http://schemas.microsoft.com/office/drawing/2014/main" id="{8E941621-CA9D-4DAC-BCA2-AA29CD718C06}"/>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067115C5-7ABE-4526-BB49-68F237DB1610}"/>
              </a:ext>
            </a:extLst>
          </p:cNvPr>
          <p:cNvSpPr>
            <a:spLocks noGrp="1"/>
          </p:cNvSpPr>
          <p:nvPr>
            <p:ph type="sldNum" sz="quarter" idx="12"/>
          </p:nvPr>
        </p:nvSpPr>
        <p:spPr/>
        <p:txBody>
          <a:bodyPr/>
          <a:lstStyle/>
          <a:p>
            <a:fld id="{5B633099-F325-4D73-BF8C-0EFCC81A4625}" type="slidenum">
              <a:rPr lang="pt-BR" smtClean="0"/>
              <a:t>‹nº›</a:t>
            </a:fld>
            <a:endParaRPr lang="pt-BR"/>
          </a:p>
        </p:txBody>
      </p:sp>
    </p:spTree>
    <p:extLst>
      <p:ext uri="{BB962C8B-B14F-4D97-AF65-F5344CB8AC3E}">
        <p14:creationId xmlns:p14="http://schemas.microsoft.com/office/powerpoint/2010/main" val="1299154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5331351A-6D88-414E-9B95-68209D7AF5AE}"/>
              </a:ext>
            </a:extLst>
          </p:cNvPr>
          <p:cNvSpPr>
            <a:spLocks noGrp="1"/>
          </p:cNvSpPr>
          <p:nvPr>
            <p:ph type="dt" sz="half" idx="10"/>
          </p:nvPr>
        </p:nvSpPr>
        <p:spPr/>
        <p:txBody>
          <a:bodyPr/>
          <a:lstStyle/>
          <a:p>
            <a:fld id="{9E593748-7471-4438-8086-655034821C7F}" type="datetimeFigureOut">
              <a:rPr lang="pt-BR" smtClean="0"/>
              <a:t>29/06/2018</a:t>
            </a:fld>
            <a:endParaRPr lang="pt-BR"/>
          </a:p>
        </p:txBody>
      </p:sp>
      <p:sp>
        <p:nvSpPr>
          <p:cNvPr id="3" name="Espaço Reservado para Rodapé 2">
            <a:extLst>
              <a:ext uri="{FF2B5EF4-FFF2-40B4-BE49-F238E27FC236}">
                <a16:creationId xmlns:a16="http://schemas.microsoft.com/office/drawing/2014/main" id="{8B37878F-0874-42D0-ABE2-896731A6FCB3}"/>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B53156FF-1686-4ADB-88FC-F3DCFF4BCA81}"/>
              </a:ext>
            </a:extLst>
          </p:cNvPr>
          <p:cNvSpPr>
            <a:spLocks noGrp="1"/>
          </p:cNvSpPr>
          <p:nvPr>
            <p:ph type="sldNum" sz="quarter" idx="12"/>
          </p:nvPr>
        </p:nvSpPr>
        <p:spPr/>
        <p:txBody>
          <a:bodyPr/>
          <a:lstStyle/>
          <a:p>
            <a:fld id="{5B633099-F325-4D73-BF8C-0EFCC81A4625}" type="slidenum">
              <a:rPr lang="pt-BR" smtClean="0"/>
              <a:t>‹nº›</a:t>
            </a:fld>
            <a:endParaRPr lang="pt-BR"/>
          </a:p>
        </p:txBody>
      </p:sp>
    </p:spTree>
    <p:extLst>
      <p:ext uri="{BB962C8B-B14F-4D97-AF65-F5344CB8AC3E}">
        <p14:creationId xmlns:p14="http://schemas.microsoft.com/office/powerpoint/2010/main" val="2140931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91D0EBE-B9D6-416C-86F0-1D603E27207E}"/>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5BC03D35-BBC8-4072-BDB7-4DDCDAEC5A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0E0E653A-725D-4073-925B-6E186A23A5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a:extLst>
              <a:ext uri="{FF2B5EF4-FFF2-40B4-BE49-F238E27FC236}">
                <a16:creationId xmlns:a16="http://schemas.microsoft.com/office/drawing/2014/main" id="{B38BE778-3BF6-4211-9378-2DF608020F39}"/>
              </a:ext>
            </a:extLst>
          </p:cNvPr>
          <p:cNvSpPr>
            <a:spLocks noGrp="1"/>
          </p:cNvSpPr>
          <p:nvPr>
            <p:ph type="dt" sz="half" idx="10"/>
          </p:nvPr>
        </p:nvSpPr>
        <p:spPr/>
        <p:txBody>
          <a:bodyPr/>
          <a:lstStyle/>
          <a:p>
            <a:fld id="{9E593748-7471-4438-8086-655034821C7F}" type="datetimeFigureOut">
              <a:rPr lang="pt-BR" smtClean="0"/>
              <a:t>29/06/2018</a:t>
            </a:fld>
            <a:endParaRPr lang="pt-BR"/>
          </a:p>
        </p:txBody>
      </p:sp>
      <p:sp>
        <p:nvSpPr>
          <p:cNvPr id="6" name="Espaço Reservado para Rodapé 5">
            <a:extLst>
              <a:ext uri="{FF2B5EF4-FFF2-40B4-BE49-F238E27FC236}">
                <a16:creationId xmlns:a16="http://schemas.microsoft.com/office/drawing/2014/main" id="{EDE71B09-FBB2-4BD6-8221-7AAF7A162729}"/>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FF55D6D9-A09C-4B15-B939-37B752996FF3}"/>
              </a:ext>
            </a:extLst>
          </p:cNvPr>
          <p:cNvSpPr>
            <a:spLocks noGrp="1"/>
          </p:cNvSpPr>
          <p:nvPr>
            <p:ph type="sldNum" sz="quarter" idx="12"/>
          </p:nvPr>
        </p:nvSpPr>
        <p:spPr/>
        <p:txBody>
          <a:bodyPr/>
          <a:lstStyle/>
          <a:p>
            <a:fld id="{5B633099-F325-4D73-BF8C-0EFCC81A4625}" type="slidenum">
              <a:rPr lang="pt-BR" smtClean="0"/>
              <a:t>‹nº›</a:t>
            </a:fld>
            <a:endParaRPr lang="pt-BR"/>
          </a:p>
        </p:txBody>
      </p:sp>
    </p:spTree>
    <p:extLst>
      <p:ext uri="{BB962C8B-B14F-4D97-AF65-F5344CB8AC3E}">
        <p14:creationId xmlns:p14="http://schemas.microsoft.com/office/powerpoint/2010/main" val="653699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BBBA04-9190-4875-B7C1-926A57BDFF18}"/>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146130CB-FA53-4269-9D4F-7CF81E8DF8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A4C3DAF1-0418-4E27-BA89-C62F4041C9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a:extLst>
              <a:ext uri="{FF2B5EF4-FFF2-40B4-BE49-F238E27FC236}">
                <a16:creationId xmlns:a16="http://schemas.microsoft.com/office/drawing/2014/main" id="{95B7974F-00FE-40DE-BFB4-E8BC8652C41E}"/>
              </a:ext>
            </a:extLst>
          </p:cNvPr>
          <p:cNvSpPr>
            <a:spLocks noGrp="1"/>
          </p:cNvSpPr>
          <p:nvPr>
            <p:ph type="dt" sz="half" idx="10"/>
          </p:nvPr>
        </p:nvSpPr>
        <p:spPr/>
        <p:txBody>
          <a:bodyPr/>
          <a:lstStyle/>
          <a:p>
            <a:fld id="{9E593748-7471-4438-8086-655034821C7F}" type="datetimeFigureOut">
              <a:rPr lang="pt-BR" smtClean="0"/>
              <a:t>29/06/2018</a:t>
            </a:fld>
            <a:endParaRPr lang="pt-BR"/>
          </a:p>
        </p:txBody>
      </p:sp>
      <p:sp>
        <p:nvSpPr>
          <p:cNvPr id="6" name="Espaço Reservado para Rodapé 5">
            <a:extLst>
              <a:ext uri="{FF2B5EF4-FFF2-40B4-BE49-F238E27FC236}">
                <a16:creationId xmlns:a16="http://schemas.microsoft.com/office/drawing/2014/main" id="{1E3D2F34-0408-4E1E-A4F5-12A084E082F4}"/>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0F2303C9-351F-421E-91EE-F56477A1EE6A}"/>
              </a:ext>
            </a:extLst>
          </p:cNvPr>
          <p:cNvSpPr>
            <a:spLocks noGrp="1"/>
          </p:cNvSpPr>
          <p:nvPr>
            <p:ph type="sldNum" sz="quarter" idx="12"/>
          </p:nvPr>
        </p:nvSpPr>
        <p:spPr/>
        <p:txBody>
          <a:bodyPr/>
          <a:lstStyle/>
          <a:p>
            <a:fld id="{5B633099-F325-4D73-BF8C-0EFCC81A4625}" type="slidenum">
              <a:rPr lang="pt-BR" smtClean="0"/>
              <a:t>‹nº›</a:t>
            </a:fld>
            <a:endParaRPr lang="pt-BR"/>
          </a:p>
        </p:txBody>
      </p:sp>
    </p:spTree>
    <p:extLst>
      <p:ext uri="{BB962C8B-B14F-4D97-AF65-F5344CB8AC3E}">
        <p14:creationId xmlns:p14="http://schemas.microsoft.com/office/powerpoint/2010/main" val="70661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19C9351D-3C3C-4471-B41E-224DF8B8CC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A1D7631F-DF6D-4AEF-9026-D23144EC70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DE20F32-29ED-45D6-8BB7-C343315F5C3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593748-7471-4438-8086-655034821C7F}" type="datetimeFigureOut">
              <a:rPr lang="pt-BR" smtClean="0"/>
              <a:t>29/06/2018</a:t>
            </a:fld>
            <a:endParaRPr lang="pt-BR"/>
          </a:p>
        </p:txBody>
      </p:sp>
      <p:sp>
        <p:nvSpPr>
          <p:cNvPr id="5" name="Espaço Reservado para Rodapé 4">
            <a:extLst>
              <a:ext uri="{FF2B5EF4-FFF2-40B4-BE49-F238E27FC236}">
                <a16:creationId xmlns:a16="http://schemas.microsoft.com/office/drawing/2014/main" id="{74FF76C5-34C1-4407-A83D-5A776500AC8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2DABFB6C-49F6-402F-A170-FD99E83E531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633099-F325-4D73-BF8C-0EFCC81A4625}" type="slidenum">
              <a:rPr lang="pt-BR" smtClean="0"/>
              <a:t>‹nº›</a:t>
            </a:fld>
            <a:endParaRPr lang="pt-BR"/>
          </a:p>
        </p:txBody>
      </p:sp>
    </p:spTree>
    <p:extLst>
      <p:ext uri="{BB962C8B-B14F-4D97-AF65-F5344CB8AC3E}">
        <p14:creationId xmlns:p14="http://schemas.microsoft.com/office/powerpoint/2010/main" val="3997123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hyperlink" Target="http://cnrh2.mma.gov.br/index.php?option=com_docman&amp;task=doc_download&amp;gid=2092&amp;Itemid=9" TargetMode="External"/><Relationship Id="rId3" Type="http://schemas.openxmlformats.org/officeDocument/2006/relationships/hyperlink" Target="http://cnrh2.mma.gov.br/index.php?option=com_docman&amp;task=doc_download&amp;gid=2138&amp;Itemid=9" TargetMode="External"/><Relationship Id="rId7" Type="http://schemas.openxmlformats.org/officeDocument/2006/relationships/hyperlink" Target="http://cnrh2.mma.gov.br/index.php?option=com_docman&amp;task=doc_download&amp;gid=2108&amp;Itemid=9" TargetMode="External"/><Relationship Id="rId12" Type="http://schemas.openxmlformats.org/officeDocument/2006/relationships/hyperlink" Target="http://cnrh2.mma.gov.br/index.php?option=com_docman&amp;task=doc_download&amp;gid=1992&amp;Itemid=9" TargetMode="External"/><Relationship Id="rId2" Type="http://schemas.openxmlformats.org/officeDocument/2006/relationships/hyperlink" Target="http://cnrh2.mma.gov.br/index.php?option=com_docman&amp;task=doc_download&amp;gid=2149&amp;Itemid=9" TargetMode="External"/><Relationship Id="rId1" Type="http://schemas.openxmlformats.org/officeDocument/2006/relationships/slideLayout" Target="../slideLayouts/slideLayout2.xml"/><Relationship Id="rId6" Type="http://schemas.openxmlformats.org/officeDocument/2006/relationships/hyperlink" Target="http://cnrh2.mma.gov.br/index.php?option=com_docman&amp;task=doc_download&amp;gid=2120&amp;Itemid=9" TargetMode="External"/><Relationship Id="rId11" Type="http://schemas.openxmlformats.org/officeDocument/2006/relationships/hyperlink" Target="http://cnrh2.mma.gov.br/index.php?option=com_docman&amp;task=doc_download&amp;gid=1986&amp;Itemid=9" TargetMode="External"/><Relationship Id="rId5" Type="http://schemas.openxmlformats.org/officeDocument/2006/relationships/hyperlink" Target="http://cnrh2.mma.gov.br/index.php?option=com_docman&amp;task=doc_download&amp;gid=2122&amp;Itemid=9" TargetMode="External"/><Relationship Id="rId10" Type="http://schemas.openxmlformats.org/officeDocument/2006/relationships/hyperlink" Target="http://cnrh2.mma.gov.br/index.php?option=com_docman&amp;task=doc_download&amp;gid=2000&amp;Itemid=9" TargetMode="External"/><Relationship Id="rId4" Type="http://schemas.openxmlformats.org/officeDocument/2006/relationships/hyperlink" Target="http://cnrh2.mma.gov.br/index.php?option=com_docman&amp;task=doc_download&amp;gid=2130&amp;Itemid=9" TargetMode="External"/><Relationship Id="rId9" Type="http://schemas.openxmlformats.org/officeDocument/2006/relationships/hyperlink" Target="http://cnrh2.mma.gov.br/index.php?option=com_docman&amp;task=doc_download&amp;gid=2004&amp;Itemid=9"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cnrh2.mma.gov.br/index.php?option=com_docman&amp;task=doc_download&amp;gid=1970&amp;Itemid=" TargetMode="External"/><Relationship Id="rId13" Type="http://schemas.openxmlformats.org/officeDocument/2006/relationships/hyperlink" Target="http://cnrh2.mma.gov.br/index.php?option=com_docman&amp;task=doc_download&amp;gid=1808&amp;Itemid=9" TargetMode="External"/><Relationship Id="rId3" Type="http://schemas.openxmlformats.org/officeDocument/2006/relationships/hyperlink" Target="http://cnrh2.mma.gov.br/index.php?option=com_docman&amp;task=doc_download&amp;gid=1978&amp;Itemid=9" TargetMode="External"/><Relationship Id="rId7" Type="http://schemas.openxmlformats.org/officeDocument/2006/relationships/hyperlink" Target="http://cnrh2.mma.gov.br/index.php?option=com_docman&amp;task=doc_download&amp;gid=1972&amp;Itemid=" TargetMode="External"/><Relationship Id="rId12" Type="http://schemas.openxmlformats.org/officeDocument/2006/relationships/hyperlink" Target="http://cnrh2.mma.gov.br/index.php?option=com_docman&amp;task=doc_download&amp;gid=1817&amp;Itemid=9" TargetMode="External"/><Relationship Id="rId2" Type="http://schemas.openxmlformats.org/officeDocument/2006/relationships/hyperlink" Target="http://cnrh2.mma.gov.br/index.php?option=com_docman&amp;task=doc_download&amp;gid=1798&amp;Itemid=9" TargetMode="External"/><Relationship Id="rId1" Type="http://schemas.openxmlformats.org/officeDocument/2006/relationships/slideLayout" Target="../slideLayouts/slideLayout2.xml"/><Relationship Id="rId6" Type="http://schemas.openxmlformats.org/officeDocument/2006/relationships/hyperlink" Target="http://cnrh2.mma.gov.br/index.php?option=com_docman&amp;task=doc_download&amp;gid=1974&amp;Itemid=" TargetMode="External"/><Relationship Id="rId11" Type="http://schemas.openxmlformats.org/officeDocument/2006/relationships/hyperlink" Target="http://cnrh2.mma.gov.br/index.php?option=com_docman&amp;task=doc_download&amp;gid=1954&amp;Itemid=9" TargetMode="External"/><Relationship Id="rId5" Type="http://schemas.openxmlformats.org/officeDocument/2006/relationships/hyperlink" Target="http://cnrh2.mma.gov.br/index.php?option=com_docman&amp;task=doc_download&amp;gid=1980&amp;Itemid=9" TargetMode="External"/><Relationship Id="rId10" Type="http://schemas.openxmlformats.org/officeDocument/2006/relationships/hyperlink" Target="http://cnrh2.mma.gov.br/index.php?option=com_docman&amp;task=doc_download&amp;gid=1958&amp;Itemid=9" TargetMode="External"/><Relationship Id="rId4" Type="http://schemas.openxmlformats.org/officeDocument/2006/relationships/hyperlink" Target="http://cnrh2.mma.gov.br/index.php?option=com_docman&amp;task=doc_download&amp;gid=1976&amp;Itemid=9" TargetMode="External"/><Relationship Id="rId9" Type="http://schemas.openxmlformats.org/officeDocument/2006/relationships/hyperlink" Target="http://cnrh2.mma.gov.br/index.php?option=com_docman&amp;task=doc_download&amp;gid=1960&amp;Itemid=9"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cnrh2.mma.gov.br/index.php?option=com_docman&amp;task=doc_download&amp;gid=2096&amp;Itemid=9" TargetMode="External"/><Relationship Id="rId2" Type="http://schemas.openxmlformats.org/officeDocument/2006/relationships/hyperlink" Target="http://cnrh2.mma.gov.br/index.php?option=com_content&amp;view=article&amp;id=101:mocoes&amp;catid=17:mocoes&amp;Itemid=113" TargetMode="External"/><Relationship Id="rId1" Type="http://schemas.openxmlformats.org/officeDocument/2006/relationships/slideLayout" Target="../slideLayouts/slideLayout2.xml"/><Relationship Id="rId6" Type="http://schemas.openxmlformats.org/officeDocument/2006/relationships/hyperlink" Target="http://www.planalto.gov.br/ccivil_03/_ato2015-2018/2018/decreto/D9335.htm" TargetMode="External"/><Relationship Id="rId5" Type="http://schemas.openxmlformats.org/officeDocument/2006/relationships/hyperlink" Target="http://cnrh2.mma.gov.br/index.php?option=com_docman&amp;task=doc_download&amp;gid=1797&amp;Itemid=9" TargetMode="External"/><Relationship Id="rId4" Type="http://schemas.openxmlformats.org/officeDocument/2006/relationships/hyperlink" Target="http://cnrh2.mma.gov.br/index.php?option=com_docman&amp;task=doc_download&amp;gid=1990&amp;Itemid=9"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www.cnrh.gov.br/"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chart" Target="../charts/chart1.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E8F951E-DEF9-40C3-A534-D127C95E29D9}"/>
              </a:ext>
            </a:extLst>
          </p:cNvPr>
          <p:cNvSpPr>
            <a:spLocks noGrp="1"/>
          </p:cNvSpPr>
          <p:nvPr>
            <p:ph type="title"/>
          </p:nvPr>
        </p:nvSpPr>
        <p:spPr/>
        <p:txBody>
          <a:bodyPr/>
          <a:lstStyle/>
          <a:p>
            <a:pPr algn="ctr"/>
            <a:r>
              <a:rPr lang="pt-BR" b="1" dirty="0">
                <a:solidFill>
                  <a:schemeClr val="accent1">
                    <a:lumMod val="75000"/>
                  </a:schemeClr>
                </a:solidFill>
                <a:effectLst>
                  <a:outerShdw blurRad="38100" dist="38100" dir="2700000" algn="tl">
                    <a:srgbClr val="000000">
                      <a:alpha val="43137"/>
                    </a:srgbClr>
                  </a:outerShdw>
                </a:effectLst>
                <a:latin typeface="+mn-lt"/>
              </a:rPr>
              <a:t>RELATO DAS ATIVIDADES</a:t>
            </a:r>
            <a:br>
              <a:rPr lang="pt-BR" b="1" dirty="0">
                <a:solidFill>
                  <a:schemeClr val="accent1">
                    <a:lumMod val="75000"/>
                  </a:schemeClr>
                </a:solidFill>
                <a:effectLst>
                  <a:outerShdw blurRad="38100" dist="38100" dir="2700000" algn="tl">
                    <a:srgbClr val="000000">
                      <a:alpha val="43137"/>
                    </a:srgbClr>
                  </a:outerShdw>
                </a:effectLst>
                <a:latin typeface="+mn-lt"/>
              </a:rPr>
            </a:br>
            <a:r>
              <a:rPr lang="pt-BR" b="1" dirty="0">
                <a:solidFill>
                  <a:schemeClr val="accent1">
                    <a:lumMod val="75000"/>
                  </a:schemeClr>
                </a:solidFill>
                <a:effectLst>
                  <a:outerShdw blurRad="38100" dist="38100" dir="2700000" algn="tl">
                    <a:srgbClr val="000000">
                      <a:alpha val="43137"/>
                    </a:srgbClr>
                  </a:outerShdw>
                </a:effectLst>
                <a:latin typeface="+mn-lt"/>
              </a:rPr>
              <a:t>2015-2018 </a:t>
            </a:r>
          </a:p>
        </p:txBody>
      </p:sp>
      <p:pic>
        <p:nvPicPr>
          <p:cNvPr id="5" name="Espaço Reservado para Conteúdo 4" descr="Uma imagem contendo clip-art&#10;&#10;Descrição gerada com alta confiança">
            <a:extLst>
              <a:ext uri="{FF2B5EF4-FFF2-40B4-BE49-F238E27FC236}">
                <a16:creationId xmlns:a16="http://schemas.microsoft.com/office/drawing/2014/main" id="{3B9D1E75-B41A-48D4-9F80-57C9FC40ADA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85875" y="2429251"/>
            <a:ext cx="9620250" cy="3581400"/>
          </a:xfrm>
        </p:spPr>
      </p:pic>
      <p:sp>
        <p:nvSpPr>
          <p:cNvPr id="4" name="Text Box 4">
            <a:extLst>
              <a:ext uri="{FF2B5EF4-FFF2-40B4-BE49-F238E27FC236}">
                <a16:creationId xmlns:a16="http://schemas.microsoft.com/office/drawing/2014/main" id="{80C987C8-29C5-47E5-8F35-F0C7EF3181FC}"/>
              </a:ext>
            </a:extLst>
          </p:cNvPr>
          <p:cNvSpPr txBox="1">
            <a:spLocks noChangeArrowheads="1"/>
          </p:cNvSpPr>
          <p:nvPr/>
        </p:nvSpPr>
        <p:spPr bwMode="auto">
          <a:xfrm>
            <a:off x="4024364" y="6339681"/>
            <a:ext cx="2941638" cy="3099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lnSpc>
                <a:spcPct val="90000"/>
              </a:lnSpc>
              <a:spcBef>
                <a:spcPts val="1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DejaVu Sans" panose="020B0603030804020204" pitchFamily="34" charset="0"/>
              </a:defRPr>
            </a:lvl1pPr>
            <a:lvl2pPr>
              <a:lnSpc>
                <a:spcPct val="90000"/>
              </a:lnSpc>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DejaVu Sans" panose="020B0603030804020204" pitchFamily="34" charset="0"/>
              </a:defRPr>
            </a:lvl2pPr>
            <a:lvl3pPr>
              <a:lnSpc>
                <a:spcPct val="90000"/>
              </a:lnSpc>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DejaVu Sans" panose="020B0603030804020204" pitchFamily="34" charset="0"/>
              </a:defRPr>
            </a:lvl3pPr>
            <a:lvl4pPr>
              <a:lnSpc>
                <a:spcPct val="90000"/>
              </a:lnSpc>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DejaVu Sans" panose="020B0603030804020204" pitchFamily="34" charset="0"/>
              </a:defRPr>
            </a:lvl4pPr>
            <a:lvl5pPr>
              <a:lnSpc>
                <a:spcPct val="90000"/>
              </a:lnSpc>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DejaVu Sans" panose="020B0603030804020204" pitchFamily="34" charset="0"/>
              </a:defRPr>
            </a:lvl5pPr>
            <a:lvl6pPr marL="2514600" indent="-228600" defTabSz="449263" eaLnBrk="0" fontAlgn="base" hangingPunct="0">
              <a:lnSpc>
                <a:spcPct val="90000"/>
              </a:lnSpc>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DejaVu Sans" panose="020B0603030804020204" pitchFamily="34" charset="0"/>
              </a:defRPr>
            </a:lvl6pPr>
            <a:lvl7pPr marL="2971800" indent="-228600" defTabSz="449263" eaLnBrk="0" fontAlgn="base" hangingPunct="0">
              <a:lnSpc>
                <a:spcPct val="90000"/>
              </a:lnSpc>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DejaVu Sans" panose="020B0603030804020204" pitchFamily="34" charset="0"/>
              </a:defRPr>
            </a:lvl7pPr>
            <a:lvl8pPr marL="3429000" indent="-228600" defTabSz="449263" eaLnBrk="0" fontAlgn="base" hangingPunct="0">
              <a:lnSpc>
                <a:spcPct val="90000"/>
              </a:lnSpc>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DejaVu Sans" panose="020B0603030804020204" pitchFamily="34" charset="0"/>
              </a:defRPr>
            </a:lvl8pPr>
            <a:lvl9pPr marL="3886200" indent="-228600" defTabSz="449263" eaLnBrk="0" fontAlgn="base" hangingPunct="0">
              <a:lnSpc>
                <a:spcPct val="90000"/>
              </a:lnSpc>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DejaVu Sans" panose="020B0603030804020204" pitchFamily="34" charset="0"/>
              </a:defRPr>
            </a:lvl9pPr>
          </a:lstStyle>
          <a:p>
            <a:pPr algn="ctr">
              <a:lnSpc>
                <a:spcPct val="100000"/>
              </a:lnSpc>
              <a:spcBef>
                <a:spcPct val="0"/>
              </a:spcBef>
              <a:buClrTx/>
              <a:buFontTx/>
              <a:buNone/>
            </a:pPr>
            <a:r>
              <a:rPr lang="pt-BR" altLang="pt-BR" sz="1400" dirty="0"/>
              <a:t>Brasília, 28 de junho de 2018.</a:t>
            </a:r>
          </a:p>
        </p:txBody>
      </p:sp>
      <p:sp>
        <p:nvSpPr>
          <p:cNvPr id="6" name="Rectangle 3">
            <a:extLst>
              <a:ext uri="{FF2B5EF4-FFF2-40B4-BE49-F238E27FC236}">
                <a16:creationId xmlns:a16="http://schemas.microsoft.com/office/drawing/2014/main" id="{0A715119-16A0-427B-8963-7592B275A9CD}"/>
              </a:ext>
            </a:extLst>
          </p:cNvPr>
          <p:cNvSpPr>
            <a:spLocks noChangeArrowheads="1"/>
          </p:cNvSpPr>
          <p:nvPr/>
        </p:nvSpPr>
        <p:spPr bwMode="auto">
          <a:xfrm>
            <a:off x="2085104" y="1842294"/>
            <a:ext cx="7742237" cy="586957"/>
          </a:xfrm>
          <a:prstGeom prst="rect">
            <a:avLst/>
          </a:prstGeom>
          <a:solidFill>
            <a:srgbClr val="FDEADA"/>
          </a:solidFill>
          <a:ln>
            <a:noFill/>
          </a:ln>
          <a:effectLst/>
          <a:extLs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lnSpc>
                <a:spcPct val="90000"/>
              </a:lnSpc>
              <a:spcBef>
                <a:spcPts val="1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cs typeface="DejaVu Sans" panose="020B0603030804020204" pitchFamily="34" charset="0"/>
              </a:defRPr>
            </a:lvl1pPr>
            <a:lvl2pPr>
              <a:lnSpc>
                <a:spcPct val="90000"/>
              </a:lnSpc>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cs typeface="DejaVu Sans" panose="020B0603030804020204" pitchFamily="34" charset="0"/>
              </a:defRPr>
            </a:lvl2pPr>
            <a:lvl3pPr>
              <a:lnSpc>
                <a:spcPct val="90000"/>
              </a:lnSpc>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cs typeface="DejaVu Sans" panose="020B0603030804020204" pitchFamily="34" charset="0"/>
              </a:defRPr>
            </a:lvl3pPr>
            <a:lvl4pPr>
              <a:lnSpc>
                <a:spcPct val="90000"/>
              </a:lnSpc>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DejaVu Sans" panose="020B0603030804020204" pitchFamily="34" charset="0"/>
              </a:defRPr>
            </a:lvl4pPr>
            <a:lvl5pPr>
              <a:lnSpc>
                <a:spcPct val="90000"/>
              </a:lnSpc>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DejaVu Sans" panose="020B0603030804020204" pitchFamily="34" charset="0"/>
              </a:defRPr>
            </a:lvl5pPr>
            <a:lvl6pPr marL="2514600" indent="-228600" defTabSz="449263" eaLnBrk="0" fontAlgn="base" hangingPunct="0">
              <a:lnSpc>
                <a:spcPct val="90000"/>
              </a:lnSpc>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DejaVu Sans" panose="020B0603030804020204" pitchFamily="34" charset="0"/>
              </a:defRPr>
            </a:lvl6pPr>
            <a:lvl7pPr marL="2971800" indent="-228600" defTabSz="449263" eaLnBrk="0" fontAlgn="base" hangingPunct="0">
              <a:lnSpc>
                <a:spcPct val="90000"/>
              </a:lnSpc>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DejaVu Sans" panose="020B0603030804020204" pitchFamily="34" charset="0"/>
              </a:defRPr>
            </a:lvl7pPr>
            <a:lvl8pPr marL="3429000" indent="-228600" defTabSz="449263" eaLnBrk="0" fontAlgn="base" hangingPunct="0">
              <a:lnSpc>
                <a:spcPct val="90000"/>
              </a:lnSpc>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DejaVu Sans" panose="020B0603030804020204" pitchFamily="34" charset="0"/>
              </a:defRPr>
            </a:lvl8pPr>
            <a:lvl9pPr marL="3886200" indent="-228600" defTabSz="449263" eaLnBrk="0" fontAlgn="base" hangingPunct="0">
              <a:lnSpc>
                <a:spcPct val="90000"/>
              </a:lnSpc>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DejaVu Sans" panose="020B0603030804020204" pitchFamily="34" charset="0"/>
              </a:defRPr>
            </a:lvl9pPr>
          </a:lstStyle>
          <a:p>
            <a:pPr algn="ctr">
              <a:lnSpc>
                <a:spcPct val="100000"/>
              </a:lnSpc>
              <a:spcBef>
                <a:spcPct val="0"/>
              </a:spcBef>
              <a:buClrTx/>
              <a:buFontTx/>
              <a:buNone/>
            </a:pPr>
            <a:r>
              <a:rPr lang="pt-BR" altLang="pt-BR" sz="3200" b="1" dirty="0"/>
              <a:t>39ª REUNIÃO ORDINÁRIA DO CNRH</a:t>
            </a:r>
          </a:p>
        </p:txBody>
      </p:sp>
    </p:spTree>
    <p:extLst>
      <p:ext uri="{BB962C8B-B14F-4D97-AF65-F5344CB8AC3E}">
        <p14:creationId xmlns:p14="http://schemas.microsoft.com/office/powerpoint/2010/main" val="3536337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2DC6AB-ACCF-4AAE-93F8-85E41D76535F}"/>
              </a:ext>
            </a:extLst>
          </p:cNvPr>
          <p:cNvSpPr>
            <a:spLocks noGrp="1"/>
          </p:cNvSpPr>
          <p:nvPr>
            <p:ph type="title"/>
          </p:nvPr>
        </p:nvSpPr>
        <p:spPr>
          <a:xfrm>
            <a:off x="5138929" y="749412"/>
            <a:ext cx="6316576" cy="5134904"/>
          </a:xfrm>
        </p:spPr>
        <p:txBody>
          <a:bodyPr vert="horz" lIns="91440" tIns="45720" rIns="91440" bIns="45720" rtlCol="0" anchor="ctr">
            <a:normAutofit/>
          </a:bodyPr>
          <a:lstStyle/>
          <a:p>
            <a:pPr algn="ctr"/>
            <a:r>
              <a:rPr lang="en-US" sz="6000" b="1" kern="1200" dirty="0">
                <a:solidFill>
                  <a:schemeClr val="accent1">
                    <a:lumMod val="75000"/>
                  </a:schemeClr>
                </a:solidFill>
                <a:effectLst>
                  <a:outerShdw blurRad="38100" dist="38100" dir="2700000" algn="tl">
                    <a:srgbClr val="000000">
                      <a:alpha val="43137"/>
                    </a:srgbClr>
                  </a:outerShdw>
                </a:effectLst>
                <a:latin typeface="+mn-lt"/>
              </a:rPr>
              <a:t>SEMINÁRIOS </a:t>
            </a:r>
            <a:br>
              <a:rPr lang="en-US" sz="6000" b="1" kern="1200" dirty="0">
                <a:solidFill>
                  <a:schemeClr val="accent1">
                    <a:lumMod val="75000"/>
                  </a:schemeClr>
                </a:solidFill>
                <a:effectLst>
                  <a:outerShdw blurRad="38100" dist="38100" dir="2700000" algn="tl">
                    <a:srgbClr val="000000">
                      <a:alpha val="43137"/>
                    </a:srgbClr>
                  </a:outerShdw>
                </a:effectLst>
                <a:latin typeface="+mn-lt"/>
              </a:rPr>
            </a:br>
            <a:r>
              <a:rPr lang="en-US" sz="6000" b="1" kern="1200" dirty="0">
                <a:solidFill>
                  <a:schemeClr val="accent1">
                    <a:lumMod val="75000"/>
                  </a:schemeClr>
                </a:solidFill>
                <a:effectLst>
                  <a:outerShdw blurRad="38100" dist="38100" dir="2700000" algn="tl">
                    <a:srgbClr val="000000">
                      <a:alpha val="43137"/>
                    </a:srgbClr>
                  </a:outerShdw>
                </a:effectLst>
                <a:latin typeface="+mn-lt"/>
              </a:rPr>
              <a:t>E </a:t>
            </a:r>
            <a:br>
              <a:rPr lang="en-US" sz="6000" b="1" kern="1200" dirty="0">
                <a:solidFill>
                  <a:schemeClr val="accent1">
                    <a:lumMod val="75000"/>
                  </a:schemeClr>
                </a:solidFill>
                <a:effectLst>
                  <a:outerShdw blurRad="38100" dist="38100" dir="2700000" algn="tl">
                    <a:srgbClr val="000000">
                      <a:alpha val="43137"/>
                    </a:srgbClr>
                  </a:outerShdw>
                </a:effectLst>
                <a:latin typeface="+mn-lt"/>
              </a:rPr>
            </a:br>
            <a:r>
              <a:rPr lang="en-US" sz="6000" b="1" kern="1200" dirty="0">
                <a:solidFill>
                  <a:schemeClr val="accent1">
                    <a:lumMod val="75000"/>
                  </a:schemeClr>
                </a:solidFill>
                <a:effectLst>
                  <a:outerShdw blurRad="38100" dist="38100" dir="2700000" algn="tl">
                    <a:srgbClr val="000000">
                      <a:alpha val="43137"/>
                    </a:srgbClr>
                  </a:outerShdw>
                </a:effectLst>
                <a:latin typeface="+mn-lt"/>
              </a:rPr>
              <a:t>OFICINAS </a:t>
            </a:r>
            <a:br>
              <a:rPr lang="en-US" sz="6000" b="1" kern="1200" dirty="0">
                <a:solidFill>
                  <a:schemeClr val="accent1">
                    <a:lumMod val="75000"/>
                  </a:schemeClr>
                </a:solidFill>
                <a:effectLst>
                  <a:outerShdw blurRad="38100" dist="38100" dir="2700000" algn="tl">
                    <a:srgbClr val="000000">
                      <a:alpha val="43137"/>
                    </a:srgbClr>
                  </a:outerShdw>
                </a:effectLst>
                <a:latin typeface="+mn-lt"/>
              </a:rPr>
            </a:br>
            <a:r>
              <a:rPr lang="en-US" sz="6000" b="1" kern="1200" dirty="0">
                <a:solidFill>
                  <a:schemeClr val="accent1">
                    <a:lumMod val="75000"/>
                  </a:schemeClr>
                </a:solidFill>
                <a:effectLst>
                  <a:outerShdw blurRad="38100" dist="38100" dir="2700000" algn="tl">
                    <a:srgbClr val="000000">
                      <a:alpha val="43137"/>
                    </a:srgbClr>
                  </a:outerShdw>
                </a:effectLst>
                <a:latin typeface="+mn-lt"/>
              </a:rPr>
              <a:t> </a:t>
            </a:r>
          </a:p>
        </p:txBody>
      </p:sp>
      <p:sp>
        <p:nvSpPr>
          <p:cNvPr id="10" name="Rectangle 9">
            <a:extLst>
              <a:ext uri="{FF2B5EF4-FFF2-40B4-BE49-F238E27FC236}">
                <a16:creationId xmlns:a16="http://schemas.microsoft.com/office/drawing/2014/main" id="{C536F39F-4817-494C-A33A-C936CB02D3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338" y="643464"/>
            <a:ext cx="4010958" cy="5571072"/>
          </a:xfrm>
          <a:prstGeom prst="rect">
            <a:avLst/>
          </a:prstGeom>
          <a:solidFill>
            <a:srgbClr val="FFFFFF"/>
          </a:solidFill>
          <a:ln w="6350" cap="sq" cmpd="sng" algn="ctr">
            <a:solidFill>
              <a:schemeClr val="tx1">
                <a:lumMod val="75000"/>
                <a:lumOff val="25000"/>
              </a:schemeClr>
            </a:solidFill>
            <a:prstDash val="solid"/>
            <a:miter lim="800000"/>
          </a:ln>
          <a:effectLst/>
        </p:spPr>
      </p:sp>
      <p:pic>
        <p:nvPicPr>
          <p:cNvPr id="7" name="Imagem 3">
            <a:extLst>
              <a:ext uri="{FF2B5EF4-FFF2-40B4-BE49-F238E27FC236}">
                <a16:creationId xmlns:a16="http://schemas.microsoft.com/office/drawing/2014/main" id="{0CEB28C5-925B-4EBA-8C88-39562B89C4C9}"/>
              </a:ext>
            </a:extLst>
          </p:cNvPr>
          <p:cNvPicPr>
            <a:picLocks noGrp="1" noChangeAspect="1"/>
          </p:cNvPicPr>
          <p:nvPr>
            <p:ph idx="1"/>
          </p:nvPr>
        </p:nvPicPr>
        <p:blipFill>
          <a:blip r:embed="rId2"/>
          <a:stretch>
            <a:fillRect/>
          </a:stretch>
        </p:blipFill>
        <p:spPr>
          <a:xfrm>
            <a:off x="1058672" y="964692"/>
            <a:ext cx="3180290" cy="4928616"/>
          </a:xfrm>
          <a:prstGeom prst="rect">
            <a:avLst/>
          </a:prstGeom>
        </p:spPr>
      </p:pic>
    </p:spTree>
    <p:extLst>
      <p:ext uri="{BB962C8B-B14F-4D97-AF65-F5344CB8AC3E}">
        <p14:creationId xmlns:p14="http://schemas.microsoft.com/office/powerpoint/2010/main" val="4164420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11B42F63-56C0-4976-A275-9F3C8F7333CA}"/>
              </a:ext>
            </a:extLst>
          </p:cNvPr>
          <p:cNvSpPr>
            <a:spLocks noGrp="1"/>
          </p:cNvSpPr>
          <p:nvPr>
            <p:ph idx="1"/>
          </p:nvPr>
        </p:nvSpPr>
        <p:spPr>
          <a:xfrm>
            <a:off x="147733" y="923339"/>
            <a:ext cx="11931972" cy="5855368"/>
          </a:xfrm>
        </p:spPr>
        <p:txBody>
          <a:bodyPr>
            <a:noAutofit/>
          </a:bodyPr>
          <a:lstStyle/>
          <a:p>
            <a:pPr marL="0" indent="0" algn="ctr">
              <a:buNone/>
            </a:pPr>
            <a:endParaRPr lang="pt-BR" sz="3200" b="1" dirty="0">
              <a:solidFill>
                <a:srgbClr val="339933"/>
              </a:solidFill>
              <a:effectLst>
                <a:outerShdw blurRad="38100" dist="38100" dir="2700000" algn="tl">
                  <a:srgbClr val="000000">
                    <a:alpha val="43137"/>
                  </a:srgbClr>
                </a:outerShdw>
              </a:effectLst>
            </a:endParaRPr>
          </a:p>
          <a:p>
            <a:pPr marL="0" indent="0" algn="ctr">
              <a:buNone/>
            </a:pPr>
            <a:endParaRPr lang="pt-BR" sz="3600" b="1" dirty="0">
              <a:solidFill>
                <a:srgbClr val="339933"/>
              </a:solidFill>
              <a:effectLst>
                <a:outerShdw blurRad="38100" dist="38100" dir="2700000" algn="tl">
                  <a:srgbClr val="000000">
                    <a:alpha val="43137"/>
                  </a:srgbClr>
                </a:outerShdw>
              </a:effectLst>
            </a:endParaRPr>
          </a:p>
          <a:p>
            <a:pPr marL="0" indent="0" algn="ctr">
              <a:buNone/>
            </a:pPr>
            <a:r>
              <a:rPr lang="pt-BR" sz="3600" b="1" dirty="0">
                <a:solidFill>
                  <a:srgbClr val="339933"/>
                </a:solidFill>
                <a:effectLst>
                  <a:outerShdw blurRad="38100" dist="38100" dir="2700000" algn="tl">
                    <a:srgbClr val="000000">
                      <a:alpha val="43137"/>
                    </a:srgbClr>
                  </a:outerShdw>
                </a:effectLst>
              </a:rPr>
              <a:t>2015</a:t>
            </a:r>
          </a:p>
          <a:p>
            <a:r>
              <a:rPr lang="pt-BR" sz="3200" dirty="0">
                <a:solidFill>
                  <a:schemeClr val="accent1">
                    <a:lumMod val="75000"/>
                  </a:schemeClr>
                </a:solidFill>
              </a:rPr>
              <a:t>Subsídios para a Revisão dos Critérios Gerais de Cobrança pelo Uso dos Recursos Hídricos</a:t>
            </a:r>
          </a:p>
          <a:p>
            <a:pPr marL="0" indent="0" algn="ctr">
              <a:buNone/>
            </a:pPr>
            <a:r>
              <a:rPr lang="pt-BR" sz="2400" b="1" dirty="0">
                <a:solidFill>
                  <a:srgbClr val="339933"/>
                </a:solidFill>
                <a:effectLst>
                  <a:outerShdw blurRad="38100" dist="38100" dir="2700000" algn="tl">
                    <a:srgbClr val="000000">
                      <a:alpha val="43137"/>
                    </a:srgbClr>
                  </a:outerShdw>
                </a:effectLst>
              </a:rPr>
              <a:t>             </a:t>
            </a:r>
            <a:r>
              <a:rPr lang="pt-BR" sz="3200" b="1" dirty="0">
                <a:solidFill>
                  <a:srgbClr val="339933"/>
                </a:solidFill>
                <a:effectLst>
                  <a:outerShdw blurRad="38100" dist="38100" dir="2700000" algn="tl">
                    <a:srgbClr val="000000">
                      <a:alpha val="43137"/>
                    </a:srgbClr>
                  </a:outerShdw>
                </a:effectLst>
              </a:rPr>
              <a:t>      </a:t>
            </a:r>
            <a:r>
              <a:rPr lang="pt-BR" sz="3600" b="1" dirty="0">
                <a:solidFill>
                  <a:srgbClr val="339933"/>
                </a:solidFill>
                <a:effectLst>
                  <a:outerShdw blurRad="38100" dist="38100" dir="2700000" algn="tl">
                    <a:srgbClr val="000000">
                      <a:alpha val="43137"/>
                    </a:srgbClr>
                  </a:outerShdw>
                </a:effectLst>
              </a:rPr>
              <a:t>2016 </a:t>
            </a:r>
            <a:r>
              <a:rPr lang="pt-BR" sz="3600" dirty="0">
                <a:solidFill>
                  <a:schemeClr val="accent1">
                    <a:lumMod val="75000"/>
                  </a:schemeClr>
                </a:solidFill>
              </a:rPr>
              <a:t>		</a:t>
            </a:r>
          </a:p>
          <a:p>
            <a:r>
              <a:rPr lang="pt-BR" sz="3200" dirty="0">
                <a:solidFill>
                  <a:schemeClr val="accent1">
                    <a:lumMod val="75000"/>
                  </a:schemeClr>
                </a:solidFill>
              </a:rPr>
              <a:t>Bacia Hidrográfica do rio Doce: acordo assinado, ações decorrentes e situação socioambiental</a:t>
            </a:r>
          </a:p>
        </p:txBody>
      </p:sp>
      <p:pic>
        <p:nvPicPr>
          <p:cNvPr id="4" name="Imagem 3">
            <a:extLst>
              <a:ext uri="{FF2B5EF4-FFF2-40B4-BE49-F238E27FC236}">
                <a16:creationId xmlns:a16="http://schemas.microsoft.com/office/drawing/2014/main" id="{33064681-10BE-4AB6-960E-6B8E64366643}"/>
              </a:ext>
            </a:extLst>
          </p:cNvPr>
          <p:cNvPicPr>
            <a:picLocks noChangeAspect="1"/>
          </p:cNvPicPr>
          <p:nvPr/>
        </p:nvPicPr>
        <p:blipFill>
          <a:blip r:embed="rId2"/>
          <a:stretch>
            <a:fillRect/>
          </a:stretch>
        </p:blipFill>
        <p:spPr>
          <a:xfrm>
            <a:off x="11027563" y="21053"/>
            <a:ext cx="1164437" cy="1804572"/>
          </a:xfrm>
          <a:prstGeom prst="rect">
            <a:avLst/>
          </a:prstGeom>
        </p:spPr>
      </p:pic>
      <p:sp>
        <p:nvSpPr>
          <p:cNvPr id="7" name="Título 1">
            <a:extLst>
              <a:ext uri="{FF2B5EF4-FFF2-40B4-BE49-F238E27FC236}">
                <a16:creationId xmlns:a16="http://schemas.microsoft.com/office/drawing/2014/main" id="{03FB05BA-C741-451D-9053-F085626854FE}"/>
              </a:ext>
            </a:extLst>
          </p:cNvPr>
          <p:cNvSpPr txBox="1">
            <a:spLocks noGrp="1"/>
          </p:cNvSpPr>
          <p:nvPr>
            <p:ph type="title"/>
          </p:nvPr>
        </p:nvSpPr>
        <p:spPr>
          <a:xfrm>
            <a:off x="561403" y="0"/>
            <a:ext cx="10515600" cy="9233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b="1" dirty="0">
                <a:solidFill>
                  <a:schemeClr val="accent1">
                    <a:lumMod val="75000"/>
                  </a:schemeClr>
                </a:solidFill>
                <a:latin typeface="+mn-lt"/>
              </a:rPr>
              <a:t>SEMINÁRIOS E OFICINAS</a:t>
            </a:r>
          </a:p>
        </p:txBody>
      </p:sp>
    </p:spTree>
    <p:extLst>
      <p:ext uri="{BB962C8B-B14F-4D97-AF65-F5344CB8AC3E}">
        <p14:creationId xmlns:p14="http://schemas.microsoft.com/office/powerpoint/2010/main" val="13719875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11B42F63-56C0-4976-A275-9F3C8F7333CA}"/>
              </a:ext>
            </a:extLst>
          </p:cNvPr>
          <p:cNvSpPr>
            <a:spLocks noGrp="1"/>
          </p:cNvSpPr>
          <p:nvPr>
            <p:ph idx="1"/>
          </p:nvPr>
        </p:nvSpPr>
        <p:spPr>
          <a:xfrm>
            <a:off x="130014" y="762918"/>
            <a:ext cx="11931972" cy="5855368"/>
          </a:xfrm>
        </p:spPr>
        <p:txBody>
          <a:bodyPr>
            <a:noAutofit/>
          </a:bodyPr>
          <a:lstStyle/>
          <a:p>
            <a:pPr marL="0" indent="0" algn="ctr">
              <a:buNone/>
            </a:pPr>
            <a:r>
              <a:rPr lang="pt-BR" sz="3600" b="1" dirty="0">
                <a:solidFill>
                  <a:srgbClr val="339933"/>
                </a:solidFill>
                <a:effectLst>
                  <a:outerShdw blurRad="38100" dist="38100" dir="2700000" algn="tl">
                    <a:srgbClr val="000000">
                      <a:alpha val="43137"/>
                    </a:srgbClr>
                  </a:outerShdw>
                </a:effectLst>
              </a:rPr>
              <a:t>2017</a:t>
            </a:r>
          </a:p>
          <a:p>
            <a:r>
              <a:rPr lang="pt-BR" sz="3200" dirty="0">
                <a:solidFill>
                  <a:schemeClr val="accent1">
                    <a:lumMod val="75000"/>
                  </a:schemeClr>
                </a:solidFill>
              </a:rPr>
              <a:t>Águas do Brasil - 20 anos da Lei das Águas					</a:t>
            </a:r>
          </a:p>
          <a:p>
            <a:r>
              <a:rPr lang="pt-BR" sz="3200" dirty="0">
                <a:solidFill>
                  <a:schemeClr val="accent1">
                    <a:lumMod val="75000"/>
                  </a:schemeClr>
                </a:solidFill>
              </a:rPr>
              <a:t>5º Encontro Formativo de Educação Ambiental para a Gestão das Águas</a:t>
            </a:r>
          </a:p>
          <a:p>
            <a:r>
              <a:rPr lang="pt-BR" sz="3200" dirty="0">
                <a:solidFill>
                  <a:schemeClr val="accent1">
                    <a:lumMod val="75000"/>
                  </a:schemeClr>
                </a:solidFill>
              </a:rPr>
              <a:t> Subsídios à definição de diretrizes sobre priorização para outorgas de direito de uso de recursos hídricos 			</a:t>
            </a:r>
          </a:p>
          <a:p>
            <a:r>
              <a:rPr lang="pt-BR" sz="3200" dirty="0">
                <a:solidFill>
                  <a:schemeClr val="accent1">
                    <a:lumMod val="75000"/>
                  </a:schemeClr>
                </a:solidFill>
              </a:rPr>
              <a:t>Oficina sobre o Modelo de Gestão de Recursos Hídricos na Região dos afluentes da Margem 		</a:t>
            </a:r>
          </a:p>
          <a:p>
            <a:r>
              <a:rPr lang="pt-BR" sz="3200" dirty="0">
                <a:solidFill>
                  <a:schemeClr val="accent1">
                    <a:lumMod val="75000"/>
                  </a:schemeClr>
                </a:solidFill>
              </a:rPr>
              <a:t>Oficina Uso Racional e Reuso Domestico da Água			</a:t>
            </a:r>
          </a:p>
          <a:p>
            <a:r>
              <a:rPr lang="pt-BR" sz="3200" dirty="0">
                <a:solidFill>
                  <a:schemeClr val="accent1">
                    <a:lumMod val="75000"/>
                  </a:schemeClr>
                </a:solidFill>
              </a:rPr>
              <a:t>20 anos da Politica Nacional de Recursos Hídricos: avanços e desafios na gestão das águas subterrâneas</a:t>
            </a:r>
          </a:p>
          <a:p>
            <a:pPr marL="0" indent="0" algn="ctr">
              <a:buNone/>
            </a:pPr>
            <a:r>
              <a:rPr lang="pt-BR" sz="2400" b="1" dirty="0">
                <a:solidFill>
                  <a:srgbClr val="339933"/>
                </a:solidFill>
                <a:effectLst>
                  <a:outerShdw blurRad="38100" dist="38100" dir="2700000" algn="tl">
                    <a:srgbClr val="000000">
                      <a:alpha val="43137"/>
                    </a:srgbClr>
                  </a:outerShdw>
                </a:effectLst>
              </a:rPr>
              <a:t>    </a:t>
            </a:r>
            <a:endParaRPr lang="pt-BR" sz="3200" dirty="0">
              <a:solidFill>
                <a:schemeClr val="accent1">
                  <a:lumMod val="75000"/>
                </a:schemeClr>
              </a:solidFill>
            </a:endParaRPr>
          </a:p>
        </p:txBody>
      </p:sp>
      <p:pic>
        <p:nvPicPr>
          <p:cNvPr id="4" name="Imagem 3">
            <a:extLst>
              <a:ext uri="{FF2B5EF4-FFF2-40B4-BE49-F238E27FC236}">
                <a16:creationId xmlns:a16="http://schemas.microsoft.com/office/drawing/2014/main" id="{33064681-10BE-4AB6-960E-6B8E64366643}"/>
              </a:ext>
            </a:extLst>
          </p:cNvPr>
          <p:cNvPicPr>
            <a:picLocks noChangeAspect="1"/>
          </p:cNvPicPr>
          <p:nvPr/>
        </p:nvPicPr>
        <p:blipFill>
          <a:blip r:embed="rId2"/>
          <a:stretch>
            <a:fillRect/>
          </a:stretch>
        </p:blipFill>
        <p:spPr>
          <a:xfrm>
            <a:off x="11027563" y="21053"/>
            <a:ext cx="1164437" cy="1804572"/>
          </a:xfrm>
          <a:prstGeom prst="rect">
            <a:avLst/>
          </a:prstGeom>
        </p:spPr>
      </p:pic>
      <p:sp>
        <p:nvSpPr>
          <p:cNvPr id="7" name="Título 1">
            <a:extLst>
              <a:ext uri="{FF2B5EF4-FFF2-40B4-BE49-F238E27FC236}">
                <a16:creationId xmlns:a16="http://schemas.microsoft.com/office/drawing/2014/main" id="{03FB05BA-C741-451D-9053-F085626854FE}"/>
              </a:ext>
            </a:extLst>
          </p:cNvPr>
          <p:cNvSpPr txBox="1">
            <a:spLocks noGrp="1"/>
          </p:cNvSpPr>
          <p:nvPr>
            <p:ph type="title"/>
          </p:nvPr>
        </p:nvSpPr>
        <p:spPr>
          <a:xfrm>
            <a:off x="561403" y="0"/>
            <a:ext cx="10515600" cy="9233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b="1" dirty="0">
                <a:solidFill>
                  <a:schemeClr val="accent1">
                    <a:lumMod val="75000"/>
                  </a:schemeClr>
                </a:solidFill>
                <a:latin typeface="+mn-lt"/>
              </a:rPr>
              <a:t>SEMINÁRIOS E OFICINAS </a:t>
            </a:r>
          </a:p>
        </p:txBody>
      </p:sp>
    </p:spTree>
    <p:extLst>
      <p:ext uri="{BB962C8B-B14F-4D97-AF65-F5344CB8AC3E}">
        <p14:creationId xmlns:p14="http://schemas.microsoft.com/office/powerpoint/2010/main" val="23462442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11B42F63-56C0-4976-A275-9F3C8F7333CA}"/>
              </a:ext>
            </a:extLst>
          </p:cNvPr>
          <p:cNvSpPr>
            <a:spLocks noGrp="1"/>
          </p:cNvSpPr>
          <p:nvPr>
            <p:ph idx="1"/>
          </p:nvPr>
        </p:nvSpPr>
        <p:spPr>
          <a:xfrm>
            <a:off x="130014" y="762918"/>
            <a:ext cx="11931972" cy="5855368"/>
          </a:xfrm>
        </p:spPr>
        <p:txBody>
          <a:bodyPr>
            <a:noAutofit/>
          </a:bodyPr>
          <a:lstStyle/>
          <a:p>
            <a:pPr marL="0" indent="0" algn="ctr">
              <a:buNone/>
            </a:pPr>
            <a:endParaRPr lang="pt-BR" sz="3600" b="1" dirty="0">
              <a:solidFill>
                <a:srgbClr val="339933"/>
              </a:solidFill>
              <a:effectLst>
                <a:outerShdw blurRad="38100" dist="38100" dir="2700000" algn="tl">
                  <a:srgbClr val="000000">
                    <a:alpha val="43137"/>
                  </a:srgbClr>
                </a:outerShdw>
              </a:effectLst>
            </a:endParaRPr>
          </a:p>
          <a:p>
            <a:pPr marL="0" indent="0" algn="r">
              <a:spcBef>
                <a:spcPts val="1800"/>
              </a:spcBef>
              <a:buNone/>
            </a:pPr>
            <a:r>
              <a:rPr lang="pt-BR" sz="3600" b="1" dirty="0">
                <a:solidFill>
                  <a:srgbClr val="339933"/>
                </a:solidFill>
                <a:effectLst>
                  <a:outerShdw blurRad="38100" dist="38100" dir="2700000" algn="tl">
                    <a:srgbClr val="000000">
                      <a:alpha val="43137"/>
                    </a:srgbClr>
                  </a:outerShdw>
                </a:effectLst>
              </a:rPr>
              <a:t>                                           2018</a:t>
            </a:r>
            <a:r>
              <a:rPr lang="pt-BR" sz="3600" b="1" dirty="0">
                <a:solidFill>
                  <a:schemeClr val="accent1">
                    <a:lumMod val="75000"/>
                  </a:schemeClr>
                </a:solidFill>
                <a:effectLst>
                  <a:outerShdw blurRad="38100" dist="38100" dir="2700000" algn="tl">
                    <a:srgbClr val="000000">
                      <a:alpha val="43137"/>
                    </a:srgbClr>
                  </a:outerShdw>
                </a:effectLst>
              </a:rPr>
              <a:t>	</a:t>
            </a:r>
            <a:r>
              <a:rPr lang="pt-BR" sz="3600" dirty="0">
                <a:solidFill>
                  <a:schemeClr val="accent1">
                    <a:lumMod val="75000"/>
                  </a:schemeClr>
                </a:solidFill>
              </a:rPr>
              <a:t>						</a:t>
            </a:r>
          </a:p>
          <a:p>
            <a:r>
              <a:rPr lang="pt-BR" sz="3600" dirty="0">
                <a:solidFill>
                  <a:schemeClr val="accent1">
                    <a:lumMod val="75000"/>
                  </a:schemeClr>
                </a:solidFill>
              </a:rPr>
              <a:t>Revitalização de Bacias Hidrográficas com Foco em Rios Urbanos</a:t>
            </a:r>
          </a:p>
          <a:p>
            <a:r>
              <a:rPr lang="pt-BR" sz="3600" dirty="0">
                <a:solidFill>
                  <a:schemeClr val="accent1">
                    <a:lumMod val="75000"/>
                  </a:schemeClr>
                </a:solidFill>
              </a:rPr>
              <a:t>Política Nacional de Segurança de Barragens: Experiências na implementação e identificação de melhorias. </a:t>
            </a:r>
          </a:p>
        </p:txBody>
      </p:sp>
      <p:pic>
        <p:nvPicPr>
          <p:cNvPr id="4" name="Imagem 3">
            <a:extLst>
              <a:ext uri="{FF2B5EF4-FFF2-40B4-BE49-F238E27FC236}">
                <a16:creationId xmlns:a16="http://schemas.microsoft.com/office/drawing/2014/main" id="{33064681-10BE-4AB6-960E-6B8E64366643}"/>
              </a:ext>
            </a:extLst>
          </p:cNvPr>
          <p:cNvPicPr>
            <a:picLocks noChangeAspect="1"/>
          </p:cNvPicPr>
          <p:nvPr/>
        </p:nvPicPr>
        <p:blipFill>
          <a:blip r:embed="rId2"/>
          <a:stretch>
            <a:fillRect/>
          </a:stretch>
        </p:blipFill>
        <p:spPr>
          <a:xfrm>
            <a:off x="11027563" y="21053"/>
            <a:ext cx="1164437" cy="1804572"/>
          </a:xfrm>
          <a:prstGeom prst="rect">
            <a:avLst/>
          </a:prstGeom>
        </p:spPr>
      </p:pic>
      <p:sp>
        <p:nvSpPr>
          <p:cNvPr id="7" name="Título 1">
            <a:extLst>
              <a:ext uri="{FF2B5EF4-FFF2-40B4-BE49-F238E27FC236}">
                <a16:creationId xmlns:a16="http://schemas.microsoft.com/office/drawing/2014/main" id="{03FB05BA-C741-451D-9053-F085626854FE}"/>
              </a:ext>
            </a:extLst>
          </p:cNvPr>
          <p:cNvSpPr txBox="1">
            <a:spLocks noGrp="1"/>
          </p:cNvSpPr>
          <p:nvPr>
            <p:ph type="title"/>
          </p:nvPr>
        </p:nvSpPr>
        <p:spPr>
          <a:xfrm>
            <a:off x="561403" y="0"/>
            <a:ext cx="10515600" cy="9233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b="1" dirty="0">
                <a:solidFill>
                  <a:schemeClr val="accent1">
                    <a:lumMod val="75000"/>
                  </a:schemeClr>
                </a:solidFill>
                <a:latin typeface="+mn-lt"/>
              </a:rPr>
              <a:t>SEMINÁRIOS E OFICINAS  </a:t>
            </a:r>
          </a:p>
        </p:txBody>
      </p:sp>
    </p:spTree>
    <p:extLst>
      <p:ext uri="{BB962C8B-B14F-4D97-AF65-F5344CB8AC3E}">
        <p14:creationId xmlns:p14="http://schemas.microsoft.com/office/powerpoint/2010/main" val="15572701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2DC6AB-ACCF-4AAE-93F8-85E41D76535F}"/>
              </a:ext>
            </a:extLst>
          </p:cNvPr>
          <p:cNvSpPr>
            <a:spLocks noGrp="1"/>
          </p:cNvSpPr>
          <p:nvPr>
            <p:ph type="title"/>
          </p:nvPr>
        </p:nvSpPr>
        <p:spPr>
          <a:xfrm>
            <a:off x="5138929" y="749412"/>
            <a:ext cx="6316576" cy="5134904"/>
          </a:xfrm>
        </p:spPr>
        <p:txBody>
          <a:bodyPr vert="horz" lIns="91440" tIns="45720" rIns="91440" bIns="45720" rtlCol="0" anchor="ctr">
            <a:normAutofit/>
          </a:bodyPr>
          <a:lstStyle/>
          <a:p>
            <a:pPr algn="ctr"/>
            <a:r>
              <a:rPr lang="en-US" sz="6000" b="1" dirty="0">
                <a:solidFill>
                  <a:schemeClr val="accent1">
                    <a:lumMod val="75000"/>
                  </a:schemeClr>
                </a:solidFill>
                <a:effectLst>
                  <a:outerShdw blurRad="38100" dist="38100" dir="2700000" algn="tl">
                    <a:srgbClr val="000000">
                      <a:alpha val="43137"/>
                    </a:srgbClr>
                  </a:outerShdw>
                </a:effectLst>
                <a:latin typeface="+mn-lt"/>
              </a:rPr>
              <a:t>CONSULTORIAS </a:t>
            </a:r>
            <a:br>
              <a:rPr lang="en-US" sz="6000" b="1" dirty="0">
                <a:solidFill>
                  <a:schemeClr val="accent1">
                    <a:lumMod val="75000"/>
                  </a:schemeClr>
                </a:solidFill>
                <a:effectLst>
                  <a:outerShdw blurRad="38100" dist="38100" dir="2700000" algn="tl">
                    <a:srgbClr val="000000">
                      <a:alpha val="43137"/>
                    </a:srgbClr>
                  </a:outerShdw>
                </a:effectLst>
                <a:latin typeface="+mn-lt"/>
              </a:rPr>
            </a:br>
            <a:r>
              <a:rPr lang="en-US" sz="6000" b="1" dirty="0">
                <a:solidFill>
                  <a:schemeClr val="accent1">
                    <a:lumMod val="75000"/>
                  </a:schemeClr>
                </a:solidFill>
                <a:effectLst>
                  <a:outerShdw blurRad="38100" dist="38100" dir="2700000" algn="tl">
                    <a:srgbClr val="000000">
                      <a:alpha val="43137"/>
                    </a:srgbClr>
                  </a:outerShdw>
                </a:effectLst>
                <a:latin typeface="+mn-lt"/>
              </a:rPr>
              <a:t>CONTRATOS </a:t>
            </a:r>
            <a:br>
              <a:rPr lang="en-US" sz="6000" b="1" dirty="0">
                <a:solidFill>
                  <a:schemeClr val="accent1">
                    <a:lumMod val="75000"/>
                  </a:schemeClr>
                </a:solidFill>
                <a:effectLst>
                  <a:outerShdw blurRad="38100" dist="38100" dir="2700000" algn="tl">
                    <a:srgbClr val="000000">
                      <a:alpha val="43137"/>
                    </a:srgbClr>
                  </a:outerShdw>
                </a:effectLst>
                <a:latin typeface="+mn-lt"/>
              </a:rPr>
            </a:br>
            <a:r>
              <a:rPr lang="en-US" sz="6000" b="1" dirty="0">
                <a:solidFill>
                  <a:schemeClr val="accent1">
                    <a:lumMod val="75000"/>
                  </a:schemeClr>
                </a:solidFill>
                <a:effectLst>
                  <a:outerShdw blurRad="38100" dist="38100" dir="2700000" algn="tl">
                    <a:srgbClr val="000000">
                      <a:alpha val="43137"/>
                    </a:srgbClr>
                  </a:outerShdw>
                </a:effectLst>
                <a:latin typeface="+mn-lt"/>
              </a:rPr>
              <a:t>E </a:t>
            </a:r>
            <a:br>
              <a:rPr lang="en-US" sz="6000" b="1" dirty="0">
                <a:solidFill>
                  <a:schemeClr val="accent1">
                    <a:lumMod val="75000"/>
                  </a:schemeClr>
                </a:solidFill>
                <a:effectLst>
                  <a:outerShdw blurRad="38100" dist="38100" dir="2700000" algn="tl">
                    <a:srgbClr val="000000">
                      <a:alpha val="43137"/>
                    </a:srgbClr>
                  </a:outerShdw>
                </a:effectLst>
                <a:latin typeface="+mn-lt"/>
              </a:rPr>
            </a:br>
            <a:r>
              <a:rPr lang="en-US" sz="6000" b="1" dirty="0">
                <a:solidFill>
                  <a:schemeClr val="accent1">
                    <a:lumMod val="75000"/>
                  </a:schemeClr>
                </a:solidFill>
                <a:effectLst>
                  <a:outerShdw blurRad="38100" dist="38100" dir="2700000" algn="tl">
                    <a:srgbClr val="000000">
                      <a:alpha val="43137"/>
                    </a:srgbClr>
                  </a:outerShdw>
                </a:effectLst>
                <a:latin typeface="+mn-lt"/>
              </a:rPr>
              <a:t>PROJETOS  </a:t>
            </a:r>
            <a:r>
              <a:rPr lang="en-US" sz="6000" b="1" kern="1200" dirty="0">
                <a:solidFill>
                  <a:schemeClr val="accent1">
                    <a:lumMod val="75000"/>
                  </a:schemeClr>
                </a:solidFill>
                <a:effectLst>
                  <a:outerShdw blurRad="38100" dist="38100" dir="2700000" algn="tl">
                    <a:srgbClr val="000000">
                      <a:alpha val="43137"/>
                    </a:srgbClr>
                  </a:outerShdw>
                </a:effectLst>
                <a:latin typeface="+mn-lt"/>
              </a:rPr>
              <a:t> </a:t>
            </a:r>
            <a:br>
              <a:rPr lang="en-US" sz="6000" b="1" kern="1200" dirty="0">
                <a:solidFill>
                  <a:schemeClr val="accent1">
                    <a:lumMod val="75000"/>
                  </a:schemeClr>
                </a:solidFill>
                <a:effectLst>
                  <a:outerShdw blurRad="38100" dist="38100" dir="2700000" algn="tl">
                    <a:srgbClr val="000000">
                      <a:alpha val="43137"/>
                    </a:srgbClr>
                  </a:outerShdw>
                </a:effectLst>
                <a:latin typeface="+mn-lt"/>
              </a:rPr>
            </a:br>
            <a:r>
              <a:rPr lang="en-US" sz="6000" b="1" kern="1200" dirty="0">
                <a:solidFill>
                  <a:schemeClr val="accent1">
                    <a:lumMod val="75000"/>
                  </a:schemeClr>
                </a:solidFill>
                <a:effectLst>
                  <a:outerShdw blurRad="38100" dist="38100" dir="2700000" algn="tl">
                    <a:srgbClr val="000000">
                      <a:alpha val="43137"/>
                    </a:srgbClr>
                  </a:outerShdw>
                </a:effectLst>
                <a:latin typeface="+mn-lt"/>
              </a:rPr>
              <a:t> </a:t>
            </a:r>
          </a:p>
        </p:txBody>
      </p:sp>
      <p:sp>
        <p:nvSpPr>
          <p:cNvPr id="10" name="Rectangle 9">
            <a:extLst>
              <a:ext uri="{FF2B5EF4-FFF2-40B4-BE49-F238E27FC236}">
                <a16:creationId xmlns:a16="http://schemas.microsoft.com/office/drawing/2014/main" id="{C536F39F-4817-494C-A33A-C936CB02D3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338" y="643464"/>
            <a:ext cx="4010958" cy="5571072"/>
          </a:xfrm>
          <a:prstGeom prst="rect">
            <a:avLst/>
          </a:prstGeom>
          <a:solidFill>
            <a:srgbClr val="FFFFFF"/>
          </a:solidFill>
          <a:ln w="6350" cap="sq" cmpd="sng" algn="ctr">
            <a:solidFill>
              <a:schemeClr val="tx1">
                <a:lumMod val="75000"/>
                <a:lumOff val="25000"/>
              </a:schemeClr>
            </a:solidFill>
            <a:prstDash val="solid"/>
            <a:miter lim="800000"/>
          </a:ln>
          <a:effectLst/>
        </p:spPr>
      </p:sp>
      <p:pic>
        <p:nvPicPr>
          <p:cNvPr id="7" name="Imagem 3">
            <a:extLst>
              <a:ext uri="{FF2B5EF4-FFF2-40B4-BE49-F238E27FC236}">
                <a16:creationId xmlns:a16="http://schemas.microsoft.com/office/drawing/2014/main" id="{0CEB28C5-925B-4EBA-8C88-39562B89C4C9}"/>
              </a:ext>
            </a:extLst>
          </p:cNvPr>
          <p:cNvPicPr>
            <a:picLocks noGrp="1" noChangeAspect="1"/>
          </p:cNvPicPr>
          <p:nvPr>
            <p:ph idx="1"/>
          </p:nvPr>
        </p:nvPicPr>
        <p:blipFill>
          <a:blip r:embed="rId2"/>
          <a:stretch>
            <a:fillRect/>
          </a:stretch>
        </p:blipFill>
        <p:spPr>
          <a:xfrm>
            <a:off x="1058672" y="964692"/>
            <a:ext cx="3180290" cy="4928616"/>
          </a:xfrm>
          <a:prstGeom prst="rect">
            <a:avLst/>
          </a:prstGeom>
        </p:spPr>
      </p:pic>
    </p:spTree>
    <p:extLst>
      <p:ext uri="{BB962C8B-B14F-4D97-AF65-F5344CB8AC3E}">
        <p14:creationId xmlns:p14="http://schemas.microsoft.com/office/powerpoint/2010/main" val="42873155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EE21C93F-DE7D-4F75-A12E-84C9D383139A}"/>
              </a:ext>
            </a:extLst>
          </p:cNvPr>
          <p:cNvSpPr/>
          <p:nvPr/>
        </p:nvSpPr>
        <p:spPr>
          <a:xfrm>
            <a:off x="275999" y="1228232"/>
            <a:ext cx="11036968" cy="5608715"/>
          </a:xfrm>
          <a:prstGeom prst="rect">
            <a:avLst/>
          </a:prstGeom>
        </p:spPr>
        <p:txBody>
          <a:bodyPr wrap="square">
            <a:spAutoFit/>
          </a:bodyPr>
          <a:lstStyle/>
          <a:p>
            <a:pPr marL="228600" indent="-228600">
              <a:lnSpc>
                <a:spcPct val="90000"/>
              </a:lnSpc>
              <a:spcBef>
                <a:spcPts val="1000"/>
              </a:spcBef>
              <a:buFont typeface="Arial" panose="020B0604020202020204" pitchFamily="34" charset="0"/>
              <a:buChar char="•"/>
            </a:pPr>
            <a:r>
              <a:rPr lang="pt-BR" sz="3200" dirty="0">
                <a:solidFill>
                  <a:schemeClr val="accent1">
                    <a:lumMod val="75000"/>
                  </a:schemeClr>
                </a:solidFill>
              </a:rPr>
              <a:t>Consultoria individual para o  desenvolvimento do novo Portal do Conselho Nacional de Recursos Hídricos – CNRH</a:t>
            </a:r>
          </a:p>
          <a:p>
            <a:pPr>
              <a:lnSpc>
                <a:spcPct val="90000"/>
              </a:lnSpc>
              <a:spcBef>
                <a:spcPts val="1000"/>
              </a:spcBef>
            </a:pPr>
            <a:endParaRPr lang="pt-BR" sz="3200" dirty="0">
              <a:solidFill>
                <a:schemeClr val="accent1">
                  <a:lumMod val="75000"/>
                </a:schemeClr>
              </a:solidFill>
            </a:endParaRPr>
          </a:p>
          <a:p>
            <a:pPr marL="228600" indent="-228600">
              <a:lnSpc>
                <a:spcPct val="90000"/>
              </a:lnSpc>
              <a:spcBef>
                <a:spcPts val="1000"/>
              </a:spcBef>
              <a:buFont typeface="Arial" panose="020B0604020202020204" pitchFamily="34" charset="0"/>
              <a:buChar char="•"/>
            </a:pPr>
            <a:r>
              <a:rPr lang="pt-BR" sz="3200" dirty="0">
                <a:solidFill>
                  <a:schemeClr val="accent1">
                    <a:lumMod val="75000"/>
                  </a:schemeClr>
                </a:solidFill>
              </a:rPr>
              <a:t>Elaboração de subsídios técnicos para norma legal do CNRH sobre uso racional e reuso de água, utilizando-se como base as categorias de uso industrial, agrícola e doméstico</a:t>
            </a:r>
          </a:p>
          <a:p>
            <a:pPr marL="228600" indent="-228600">
              <a:lnSpc>
                <a:spcPct val="90000"/>
              </a:lnSpc>
              <a:spcBef>
                <a:spcPts val="1000"/>
              </a:spcBef>
              <a:buFont typeface="Arial" panose="020B0604020202020204" pitchFamily="34" charset="0"/>
              <a:buChar char="•"/>
            </a:pPr>
            <a:endParaRPr lang="pt-BR" sz="3200" dirty="0">
              <a:solidFill>
                <a:schemeClr val="accent1">
                  <a:lumMod val="75000"/>
                </a:schemeClr>
              </a:solidFill>
            </a:endParaRPr>
          </a:p>
          <a:p>
            <a:pPr marL="228600" indent="-228600">
              <a:lnSpc>
                <a:spcPct val="90000"/>
              </a:lnSpc>
              <a:spcBef>
                <a:spcPts val="1000"/>
              </a:spcBef>
              <a:buFont typeface="Arial" panose="020B0604020202020204" pitchFamily="34" charset="0"/>
              <a:buChar char="•"/>
            </a:pPr>
            <a:r>
              <a:rPr lang="pt-BR" sz="3200" dirty="0">
                <a:solidFill>
                  <a:schemeClr val="accent1">
                    <a:lumMod val="75000"/>
                  </a:schemeClr>
                </a:solidFill>
              </a:rPr>
              <a:t>Marco lógico e estratégia para a elaboração do PNRH a vigorar a partir de 2021</a:t>
            </a:r>
          </a:p>
          <a:p>
            <a:pPr marL="228600" indent="-228600">
              <a:lnSpc>
                <a:spcPct val="90000"/>
              </a:lnSpc>
              <a:spcBef>
                <a:spcPts val="1000"/>
              </a:spcBef>
              <a:buFont typeface="Arial" panose="020B0604020202020204" pitchFamily="34" charset="0"/>
              <a:buChar char="•"/>
            </a:pPr>
            <a:r>
              <a:rPr lang="pt-BR" sz="3200" dirty="0">
                <a:solidFill>
                  <a:schemeClr val="accent1">
                    <a:lumMod val="75000"/>
                  </a:schemeClr>
                </a:solidFill>
              </a:rPr>
              <a:t>Elaboração de estratégia de comunicação do Plano Nacional de Recursos Hídricos  	</a:t>
            </a:r>
            <a:r>
              <a:rPr lang="pt-BR" dirty="0"/>
              <a:t>						</a:t>
            </a:r>
          </a:p>
        </p:txBody>
      </p:sp>
      <p:sp>
        <p:nvSpPr>
          <p:cNvPr id="6" name="Retângulo 5">
            <a:extLst>
              <a:ext uri="{FF2B5EF4-FFF2-40B4-BE49-F238E27FC236}">
                <a16:creationId xmlns:a16="http://schemas.microsoft.com/office/drawing/2014/main" id="{9DB03114-C228-468B-8301-2F88482BF8BD}"/>
              </a:ext>
            </a:extLst>
          </p:cNvPr>
          <p:cNvSpPr/>
          <p:nvPr/>
        </p:nvSpPr>
        <p:spPr>
          <a:xfrm>
            <a:off x="5427383" y="703135"/>
            <a:ext cx="1337226" cy="646331"/>
          </a:xfrm>
          <a:prstGeom prst="rect">
            <a:avLst/>
          </a:prstGeom>
        </p:spPr>
        <p:txBody>
          <a:bodyPr wrap="none">
            <a:spAutoFit/>
          </a:bodyPr>
          <a:lstStyle/>
          <a:p>
            <a:pPr algn="ctr"/>
            <a:r>
              <a:rPr lang="pt-BR" sz="3600" b="1" dirty="0">
                <a:solidFill>
                  <a:srgbClr val="339933"/>
                </a:solidFill>
                <a:effectLst>
                  <a:outerShdw blurRad="38100" dist="38100" dir="2700000" algn="tl">
                    <a:srgbClr val="000000">
                      <a:alpha val="43137"/>
                    </a:srgbClr>
                  </a:outerShdw>
                </a:effectLst>
              </a:rPr>
              <a:t>CNRH</a:t>
            </a:r>
            <a:r>
              <a:rPr lang="pt-BR" b="1" dirty="0">
                <a:solidFill>
                  <a:srgbClr val="339933"/>
                </a:solidFill>
                <a:effectLst>
                  <a:outerShdw blurRad="38100" dist="38100" dir="2700000" algn="tl">
                    <a:srgbClr val="000000">
                      <a:alpha val="43137"/>
                    </a:srgbClr>
                  </a:outerShdw>
                </a:effectLst>
              </a:rPr>
              <a:t> </a:t>
            </a:r>
          </a:p>
        </p:txBody>
      </p:sp>
      <p:sp>
        <p:nvSpPr>
          <p:cNvPr id="8" name="Retângulo 7">
            <a:extLst>
              <a:ext uri="{FF2B5EF4-FFF2-40B4-BE49-F238E27FC236}">
                <a16:creationId xmlns:a16="http://schemas.microsoft.com/office/drawing/2014/main" id="{6D40F4EC-C9C2-4C86-815D-93FAC190E51B}"/>
              </a:ext>
            </a:extLst>
          </p:cNvPr>
          <p:cNvSpPr/>
          <p:nvPr/>
        </p:nvSpPr>
        <p:spPr>
          <a:xfrm>
            <a:off x="5507149" y="2416209"/>
            <a:ext cx="1177695" cy="646331"/>
          </a:xfrm>
          <a:prstGeom prst="rect">
            <a:avLst/>
          </a:prstGeom>
        </p:spPr>
        <p:txBody>
          <a:bodyPr wrap="none">
            <a:spAutoFit/>
          </a:bodyPr>
          <a:lstStyle/>
          <a:p>
            <a:pPr algn="ctr"/>
            <a:r>
              <a:rPr lang="pt-BR" sz="3600" b="1" dirty="0">
                <a:solidFill>
                  <a:srgbClr val="339933"/>
                </a:solidFill>
                <a:effectLst>
                  <a:outerShdw blurRad="38100" dist="38100" dir="2700000" algn="tl">
                    <a:srgbClr val="000000">
                      <a:alpha val="43137"/>
                    </a:srgbClr>
                  </a:outerShdw>
                </a:effectLst>
              </a:rPr>
              <a:t>CTCT</a:t>
            </a:r>
            <a:r>
              <a:rPr lang="pt-BR" b="1" dirty="0">
                <a:solidFill>
                  <a:srgbClr val="339933"/>
                </a:solidFill>
                <a:effectLst>
                  <a:outerShdw blurRad="38100" dist="38100" dir="2700000" algn="tl">
                    <a:srgbClr val="000000">
                      <a:alpha val="43137"/>
                    </a:srgbClr>
                  </a:outerShdw>
                </a:effectLst>
              </a:rPr>
              <a:t> </a:t>
            </a:r>
          </a:p>
        </p:txBody>
      </p:sp>
      <p:sp>
        <p:nvSpPr>
          <p:cNvPr id="9" name="Retângulo 8">
            <a:extLst>
              <a:ext uri="{FF2B5EF4-FFF2-40B4-BE49-F238E27FC236}">
                <a16:creationId xmlns:a16="http://schemas.microsoft.com/office/drawing/2014/main" id="{B3ECA6B7-E7E9-4CB4-A30F-6484D44F7CB0}"/>
              </a:ext>
            </a:extLst>
          </p:cNvPr>
          <p:cNvSpPr/>
          <p:nvPr/>
        </p:nvSpPr>
        <p:spPr>
          <a:xfrm>
            <a:off x="5189018" y="4314167"/>
            <a:ext cx="1813959" cy="646331"/>
          </a:xfrm>
          <a:prstGeom prst="rect">
            <a:avLst/>
          </a:prstGeom>
        </p:spPr>
        <p:txBody>
          <a:bodyPr wrap="none">
            <a:spAutoFit/>
          </a:bodyPr>
          <a:lstStyle/>
          <a:p>
            <a:pPr algn="ctr"/>
            <a:r>
              <a:rPr lang="pt-BR" sz="3600" b="1" dirty="0">
                <a:solidFill>
                  <a:srgbClr val="339933"/>
                </a:solidFill>
                <a:effectLst>
                  <a:outerShdw blurRad="38100" dist="38100" dir="2700000" algn="tl">
                    <a:srgbClr val="000000">
                      <a:alpha val="43137"/>
                    </a:srgbClr>
                  </a:outerShdw>
                </a:effectLst>
              </a:rPr>
              <a:t>CTPNRH</a:t>
            </a:r>
            <a:r>
              <a:rPr lang="pt-BR" b="1" dirty="0">
                <a:solidFill>
                  <a:srgbClr val="339933"/>
                </a:solidFill>
                <a:effectLst>
                  <a:outerShdw blurRad="38100" dist="38100" dir="2700000" algn="tl">
                    <a:srgbClr val="000000">
                      <a:alpha val="43137"/>
                    </a:srgbClr>
                  </a:outerShdw>
                </a:effectLst>
              </a:rPr>
              <a:t> </a:t>
            </a:r>
          </a:p>
        </p:txBody>
      </p:sp>
      <p:pic>
        <p:nvPicPr>
          <p:cNvPr id="11" name="Imagem 10">
            <a:extLst>
              <a:ext uri="{FF2B5EF4-FFF2-40B4-BE49-F238E27FC236}">
                <a16:creationId xmlns:a16="http://schemas.microsoft.com/office/drawing/2014/main" id="{75B4F664-43E5-4C15-A2CB-A82CFC499B7F}"/>
              </a:ext>
            </a:extLst>
          </p:cNvPr>
          <p:cNvPicPr>
            <a:picLocks noChangeAspect="1"/>
          </p:cNvPicPr>
          <p:nvPr/>
        </p:nvPicPr>
        <p:blipFill>
          <a:blip r:embed="rId2"/>
          <a:stretch>
            <a:fillRect/>
          </a:stretch>
        </p:blipFill>
        <p:spPr>
          <a:xfrm>
            <a:off x="11027563" y="21053"/>
            <a:ext cx="1164437" cy="1804572"/>
          </a:xfrm>
          <a:prstGeom prst="rect">
            <a:avLst/>
          </a:prstGeom>
        </p:spPr>
      </p:pic>
      <p:sp>
        <p:nvSpPr>
          <p:cNvPr id="12" name="Título 1">
            <a:extLst>
              <a:ext uri="{FF2B5EF4-FFF2-40B4-BE49-F238E27FC236}">
                <a16:creationId xmlns:a16="http://schemas.microsoft.com/office/drawing/2014/main" id="{1FD64421-AE91-4C62-9A2E-AD74829960BF}"/>
              </a:ext>
            </a:extLst>
          </p:cNvPr>
          <p:cNvSpPr txBox="1">
            <a:spLocks noGrp="1"/>
          </p:cNvSpPr>
          <p:nvPr>
            <p:ph type="title"/>
          </p:nvPr>
        </p:nvSpPr>
        <p:spPr>
          <a:xfrm>
            <a:off x="561403" y="0"/>
            <a:ext cx="10515600" cy="9233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b="1" dirty="0">
                <a:solidFill>
                  <a:schemeClr val="accent1">
                    <a:lumMod val="75000"/>
                  </a:schemeClr>
                </a:solidFill>
                <a:latin typeface="+mn-lt"/>
              </a:rPr>
              <a:t>CONSULTORIAS EM ANDAMENTO </a:t>
            </a:r>
          </a:p>
        </p:txBody>
      </p:sp>
    </p:spTree>
    <p:extLst>
      <p:ext uri="{BB962C8B-B14F-4D97-AF65-F5344CB8AC3E}">
        <p14:creationId xmlns:p14="http://schemas.microsoft.com/office/powerpoint/2010/main" val="20190306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EE21C93F-DE7D-4F75-A12E-84C9D383139A}"/>
              </a:ext>
            </a:extLst>
          </p:cNvPr>
          <p:cNvSpPr/>
          <p:nvPr/>
        </p:nvSpPr>
        <p:spPr>
          <a:xfrm>
            <a:off x="561403" y="1739746"/>
            <a:ext cx="11036968" cy="1356269"/>
          </a:xfrm>
          <a:prstGeom prst="rect">
            <a:avLst/>
          </a:prstGeom>
        </p:spPr>
        <p:txBody>
          <a:bodyPr wrap="square">
            <a:spAutoFit/>
          </a:bodyPr>
          <a:lstStyle/>
          <a:p>
            <a:pPr marL="228600" indent="-228600">
              <a:lnSpc>
                <a:spcPct val="90000"/>
              </a:lnSpc>
              <a:spcBef>
                <a:spcPts val="1000"/>
              </a:spcBef>
              <a:buFont typeface="Arial" panose="020B0604020202020204" pitchFamily="34" charset="0"/>
              <a:buChar char="•"/>
            </a:pPr>
            <a:r>
              <a:rPr lang="pt-BR" sz="3200" dirty="0">
                <a:solidFill>
                  <a:schemeClr val="accent1">
                    <a:lumMod val="75000"/>
                  </a:schemeClr>
                </a:solidFill>
              </a:rPr>
              <a:t>Transcrição das Reuniões das Câmaras Técnicas do Conselho Nacional de Recursos Hídricos </a:t>
            </a:r>
          </a:p>
          <a:p>
            <a:pPr>
              <a:lnSpc>
                <a:spcPct val="90000"/>
              </a:lnSpc>
              <a:spcBef>
                <a:spcPts val="1000"/>
              </a:spcBef>
            </a:pPr>
            <a:r>
              <a:rPr lang="pt-BR" dirty="0"/>
              <a:t>					</a:t>
            </a:r>
          </a:p>
        </p:txBody>
      </p:sp>
      <p:sp>
        <p:nvSpPr>
          <p:cNvPr id="6" name="Retângulo 5">
            <a:extLst>
              <a:ext uri="{FF2B5EF4-FFF2-40B4-BE49-F238E27FC236}">
                <a16:creationId xmlns:a16="http://schemas.microsoft.com/office/drawing/2014/main" id="{9DB03114-C228-468B-8301-2F88482BF8BD}"/>
              </a:ext>
            </a:extLst>
          </p:cNvPr>
          <p:cNvSpPr/>
          <p:nvPr/>
        </p:nvSpPr>
        <p:spPr>
          <a:xfrm>
            <a:off x="2053389" y="1093415"/>
            <a:ext cx="8085221" cy="646331"/>
          </a:xfrm>
          <a:prstGeom prst="rect">
            <a:avLst/>
          </a:prstGeom>
        </p:spPr>
        <p:txBody>
          <a:bodyPr wrap="square">
            <a:spAutoFit/>
          </a:bodyPr>
          <a:lstStyle/>
          <a:p>
            <a:pPr algn="ctr"/>
            <a:r>
              <a:rPr lang="pt-BR" sz="3600" b="1" dirty="0">
                <a:solidFill>
                  <a:srgbClr val="339933"/>
                </a:solidFill>
                <a:effectLst>
                  <a:outerShdw blurRad="38100" dist="38100" dir="2700000" algn="tl">
                    <a:srgbClr val="000000">
                      <a:alpha val="43137"/>
                    </a:srgbClr>
                  </a:outerShdw>
                </a:effectLst>
              </a:rPr>
              <a:t>SECRETARIA EXECUTIVA </a:t>
            </a:r>
            <a:r>
              <a:rPr lang="pt-BR" b="1" dirty="0">
                <a:solidFill>
                  <a:srgbClr val="339933"/>
                </a:solidFill>
                <a:effectLst>
                  <a:outerShdw blurRad="38100" dist="38100" dir="2700000" algn="tl">
                    <a:srgbClr val="000000">
                      <a:alpha val="43137"/>
                    </a:srgbClr>
                  </a:outerShdw>
                </a:effectLst>
              </a:rPr>
              <a:t> </a:t>
            </a:r>
          </a:p>
        </p:txBody>
      </p:sp>
      <p:pic>
        <p:nvPicPr>
          <p:cNvPr id="11" name="Imagem 10">
            <a:extLst>
              <a:ext uri="{FF2B5EF4-FFF2-40B4-BE49-F238E27FC236}">
                <a16:creationId xmlns:a16="http://schemas.microsoft.com/office/drawing/2014/main" id="{75B4F664-43E5-4C15-A2CB-A82CFC499B7F}"/>
              </a:ext>
            </a:extLst>
          </p:cNvPr>
          <p:cNvPicPr>
            <a:picLocks noChangeAspect="1"/>
          </p:cNvPicPr>
          <p:nvPr/>
        </p:nvPicPr>
        <p:blipFill>
          <a:blip r:embed="rId2"/>
          <a:stretch>
            <a:fillRect/>
          </a:stretch>
        </p:blipFill>
        <p:spPr>
          <a:xfrm>
            <a:off x="11027563" y="21053"/>
            <a:ext cx="1164437" cy="1804572"/>
          </a:xfrm>
          <a:prstGeom prst="rect">
            <a:avLst/>
          </a:prstGeom>
        </p:spPr>
      </p:pic>
      <p:sp>
        <p:nvSpPr>
          <p:cNvPr id="12" name="Título 1">
            <a:extLst>
              <a:ext uri="{FF2B5EF4-FFF2-40B4-BE49-F238E27FC236}">
                <a16:creationId xmlns:a16="http://schemas.microsoft.com/office/drawing/2014/main" id="{1FD64421-AE91-4C62-9A2E-AD74829960BF}"/>
              </a:ext>
            </a:extLst>
          </p:cNvPr>
          <p:cNvSpPr txBox="1">
            <a:spLocks noGrp="1"/>
          </p:cNvSpPr>
          <p:nvPr>
            <p:ph type="title"/>
          </p:nvPr>
        </p:nvSpPr>
        <p:spPr>
          <a:xfrm>
            <a:off x="561403" y="170076"/>
            <a:ext cx="10515600" cy="9233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b="1" dirty="0">
                <a:solidFill>
                  <a:schemeClr val="accent1">
                    <a:lumMod val="75000"/>
                  </a:schemeClr>
                </a:solidFill>
                <a:latin typeface="+mn-lt"/>
              </a:rPr>
              <a:t>CONTRATOS </a:t>
            </a:r>
          </a:p>
        </p:txBody>
      </p:sp>
      <p:sp>
        <p:nvSpPr>
          <p:cNvPr id="10" name="Título 1">
            <a:extLst>
              <a:ext uri="{FF2B5EF4-FFF2-40B4-BE49-F238E27FC236}">
                <a16:creationId xmlns:a16="http://schemas.microsoft.com/office/drawing/2014/main" id="{BF904D8A-E8AF-47C2-BA78-F3B6F600D555}"/>
              </a:ext>
            </a:extLst>
          </p:cNvPr>
          <p:cNvSpPr txBox="1">
            <a:spLocks/>
          </p:cNvSpPr>
          <p:nvPr/>
        </p:nvSpPr>
        <p:spPr>
          <a:xfrm>
            <a:off x="641214" y="3133108"/>
            <a:ext cx="10515600" cy="9233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b="1" dirty="0">
                <a:solidFill>
                  <a:schemeClr val="accent1">
                    <a:lumMod val="75000"/>
                  </a:schemeClr>
                </a:solidFill>
                <a:latin typeface="+mn-lt"/>
              </a:rPr>
              <a:t>PROJETOS  </a:t>
            </a:r>
          </a:p>
        </p:txBody>
      </p:sp>
      <p:sp>
        <p:nvSpPr>
          <p:cNvPr id="13" name="Retângulo 12">
            <a:extLst>
              <a:ext uri="{FF2B5EF4-FFF2-40B4-BE49-F238E27FC236}">
                <a16:creationId xmlns:a16="http://schemas.microsoft.com/office/drawing/2014/main" id="{5E66CE63-6D5F-4270-A134-F9543562CCCA}"/>
              </a:ext>
            </a:extLst>
          </p:cNvPr>
          <p:cNvSpPr/>
          <p:nvPr/>
        </p:nvSpPr>
        <p:spPr>
          <a:xfrm>
            <a:off x="513818" y="4814708"/>
            <a:ext cx="11036968" cy="1356269"/>
          </a:xfrm>
          <a:prstGeom prst="rect">
            <a:avLst/>
          </a:prstGeom>
        </p:spPr>
        <p:txBody>
          <a:bodyPr wrap="square">
            <a:spAutoFit/>
          </a:bodyPr>
          <a:lstStyle/>
          <a:p>
            <a:pPr marL="228600" indent="-228600">
              <a:lnSpc>
                <a:spcPct val="90000"/>
              </a:lnSpc>
              <a:spcBef>
                <a:spcPts val="1000"/>
              </a:spcBef>
              <a:buFont typeface="Arial" panose="020B0604020202020204" pitchFamily="34" charset="0"/>
              <a:buChar char="•"/>
            </a:pPr>
            <a:r>
              <a:rPr lang="pt-BR" sz="3200" dirty="0">
                <a:solidFill>
                  <a:schemeClr val="accent1">
                    <a:lumMod val="75000"/>
                  </a:schemeClr>
                </a:solidFill>
              </a:rPr>
              <a:t>Diálogos para o aperfeiçoamento da Política e do Sistema de Recursos Hídricos no Brasil. Em fase de conclusão. </a:t>
            </a:r>
          </a:p>
          <a:p>
            <a:pPr>
              <a:lnSpc>
                <a:spcPct val="90000"/>
              </a:lnSpc>
              <a:spcBef>
                <a:spcPts val="1000"/>
              </a:spcBef>
            </a:pPr>
            <a:r>
              <a:rPr lang="pt-BR" dirty="0"/>
              <a:t>					</a:t>
            </a:r>
          </a:p>
        </p:txBody>
      </p:sp>
      <p:sp>
        <p:nvSpPr>
          <p:cNvPr id="14" name="Retângulo 13">
            <a:extLst>
              <a:ext uri="{FF2B5EF4-FFF2-40B4-BE49-F238E27FC236}">
                <a16:creationId xmlns:a16="http://schemas.microsoft.com/office/drawing/2014/main" id="{3AAB4A51-0A0D-44C6-A3EF-5433A0C8F886}"/>
              </a:ext>
            </a:extLst>
          </p:cNvPr>
          <p:cNvSpPr/>
          <p:nvPr/>
        </p:nvSpPr>
        <p:spPr>
          <a:xfrm>
            <a:off x="1371600" y="4168377"/>
            <a:ext cx="9705403" cy="646331"/>
          </a:xfrm>
          <a:prstGeom prst="rect">
            <a:avLst/>
          </a:prstGeom>
        </p:spPr>
        <p:txBody>
          <a:bodyPr wrap="square">
            <a:spAutoFit/>
          </a:bodyPr>
          <a:lstStyle/>
          <a:p>
            <a:pPr algn="ctr"/>
            <a:r>
              <a:rPr lang="pt-BR" sz="3600" b="1" dirty="0">
                <a:solidFill>
                  <a:srgbClr val="339933"/>
                </a:solidFill>
                <a:effectLst>
                  <a:outerShdw blurRad="38100" dist="38100" dir="2700000" algn="tl">
                    <a:srgbClr val="000000">
                      <a:alpha val="43137"/>
                    </a:srgbClr>
                  </a:outerShdw>
                </a:effectLst>
              </a:rPr>
              <a:t>SRHQ-MMA/ANA/IPEA/BANCO MUNDIAL   </a:t>
            </a:r>
            <a:r>
              <a:rPr lang="pt-BR" b="1" dirty="0">
                <a:solidFill>
                  <a:srgbClr val="339933"/>
                </a:solidFill>
                <a:effectLst>
                  <a:outerShdw blurRad="38100" dist="38100" dir="2700000" algn="tl">
                    <a:srgbClr val="000000">
                      <a:alpha val="43137"/>
                    </a:srgbClr>
                  </a:outerShdw>
                </a:effectLst>
              </a:rPr>
              <a:t> </a:t>
            </a:r>
          </a:p>
        </p:txBody>
      </p:sp>
    </p:spTree>
    <p:extLst>
      <p:ext uri="{BB962C8B-B14F-4D97-AF65-F5344CB8AC3E}">
        <p14:creationId xmlns:p14="http://schemas.microsoft.com/office/powerpoint/2010/main" val="34771348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2DC6AB-ACCF-4AAE-93F8-85E41D76535F}"/>
              </a:ext>
            </a:extLst>
          </p:cNvPr>
          <p:cNvSpPr>
            <a:spLocks noGrp="1"/>
          </p:cNvSpPr>
          <p:nvPr>
            <p:ph type="title"/>
          </p:nvPr>
        </p:nvSpPr>
        <p:spPr>
          <a:xfrm>
            <a:off x="5138929" y="749412"/>
            <a:ext cx="6316576" cy="5134904"/>
          </a:xfrm>
        </p:spPr>
        <p:txBody>
          <a:bodyPr vert="horz" lIns="91440" tIns="45720" rIns="91440" bIns="45720" rtlCol="0" anchor="ctr">
            <a:normAutofit/>
          </a:bodyPr>
          <a:lstStyle/>
          <a:p>
            <a:pPr algn="ctr"/>
            <a:r>
              <a:rPr lang="en-US" sz="6000" b="1" dirty="0">
                <a:solidFill>
                  <a:schemeClr val="accent1">
                    <a:lumMod val="75000"/>
                  </a:schemeClr>
                </a:solidFill>
                <a:effectLst>
                  <a:outerShdw blurRad="38100" dist="38100" dir="2700000" algn="tl">
                    <a:srgbClr val="000000">
                      <a:alpha val="43137"/>
                    </a:srgbClr>
                  </a:outerShdw>
                </a:effectLst>
                <a:latin typeface="+mn-lt"/>
              </a:rPr>
              <a:t>CONSULTAS </a:t>
            </a:r>
            <a:br>
              <a:rPr lang="en-US" sz="6000" b="1" dirty="0">
                <a:solidFill>
                  <a:schemeClr val="accent1">
                    <a:lumMod val="75000"/>
                  </a:schemeClr>
                </a:solidFill>
                <a:effectLst>
                  <a:outerShdw blurRad="38100" dist="38100" dir="2700000" algn="tl">
                    <a:srgbClr val="000000">
                      <a:alpha val="43137"/>
                    </a:srgbClr>
                  </a:outerShdw>
                </a:effectLst>
                <a:latin typeface="+mn-lt"/>
              </a:rPr>
            </a:br>
            <a:r>
              <a:rPr lang="en-US" sz="6000" b="1" dirty="0">
                <a:solidFill>
                  <a:schemeClr val="accent1">
                    <a:lumMod val="75000"/>
                  </a:schemeClr>
                </a:solidFill>
                <a:effectLst>
                  <a:outerShdw blurRad="38100" dist="38100" dir="2700000" algn="tl">
                    <a:srgbClr val="000000">
                      <a:alpha val="43137"/>
                    </a:srgbClr>
                  </a:outerShdw>
                </a:effectLst>
                <a:latin typeface="+mn-lt"/>
              </a:rPr>
              <a:t>QUESTIONÁRIOS </a:t>
            </a:r>
            <a:br>
              <a:rPr lang="en-US" sz="6000" b="1" dirty="0">
                <a:solidFill>
                  <a:schemeClr val="accent1">
                    <a:lumMod val="75000"/>
                  </a:schemeClr>
                </a:solidFill>
                <a:effectLst>
                  <a:outerShdw blurRad="38100" dist="38100" dir="2700000" algn="tl">
                    <a:srgbClr val="000000">
                      <a:alpha val="43137"/>
                    </a:srgbClr>
                  </a:outerShdw>
                </a:effectLst>
                <a:latin typeface="+mn-lt"/>
              </a:rPr>
            </a:br>
            <a:r>
              <a:rPr lang="en-US" sz="6000" b="1" dirty="0">
                <a:solidFill>
                  <a:schemeClr val="accent1">
                    <a:lumMod val="75000"/>
                  </a:schemeClr>
                </a:solidFill>
                <a:effectLst>
                  <a:outerShdw blurRad="38100" dist="38100" dir="2700000" algn="tl">
                    <a:srgbClr val="000000">
                      <a:alpha val="43137"/>
                    </a:srgbClr>
                  </a:outerShdw>
                </a:effectLst>
                <a:latin typeface="+mn-lt"/>
              </a:rPr>
              <a:t>EMITIDOS </a:t>
            </a:r>
            <a:br>
              <a:rPr lang="en-US" sz="6000" b="1" kern="1200" dirty="0">
                <a:solidFill>
                  <a:schemeClr val="accent1">
                    <a:lumMod val="75000"/>
                  </a:schemeClr>
                </a:solidFill>
                <a:effectLst>
                  <a:outerShdw blurRad="38100" dist="38100" dir="2700000" algn="tl">
                    <a:srgbClr val="000000">
                      <a:alpha val="43137"/>
                    </a:srgbClr>
                  </a:outerShdw>
                </a:effectLst>
                <a:latin typeface="+mn-lt"/>
              </a:rPr>
            </a:br>
            <a:r>
              <a:rPr lang="en-US" sz="6000" b="1" kern="1200" dirty="0">
                <a:solidFill>
                  <a:schemeClr val="accent1">
                    <a:lumMod val="75000"/>
                  </a:schemeClr>
                </a:solidFill>
                <a:effectLst>
                  <a:outerShdw blurRad="38100" dist="38100" dir="2700000" algn="tl">
                    <a:srgbClr val="000000">
                      <a:alpha val="43137"/>
                    </a:srgbClr>
                  </a:outerShdw>
                </a:effectLst>
                <a:latin typeface="+mn-lt"/>
              </a:rPr>
              <a:t> </a:t>
            </a:r>
          </a:p>
        </p:txBody>
      </p:sp>
      <p:sp>
        <p:nvSpPr>
          <p:cNvPr id="10" name="Rectangle 9">
            <a:extLst>
              <a:ext uri="{FF2B5EF4-FFF2-40B4-BE49-F238E27FC236}">
                <a16:creationId xmlns:a16="http://schemas.microsoft.com/office/drawing/2014/main" id="{C536F39F-4817-494C-A33A-C936CB02D3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338" y="643464"/>
            <a:ext cx="4010958" cy="5571072"/>
          </a:xfrm>
          <a:prstGeom prst="rect">
            <a:avLst/>
          </a:prstGeom>
          <a:solidFill>
            <a:srgbClr val="FFFFFF"/>
          </a:solidFill>
          <a:ln w="6350" cap="sq" cmpd="sng" algn="ctr">
            <a:solidFill>
              <a:schemeClr val="tx1">
                <a:lumMod val="75000"/>
                <a:lumOff val="25000"/>
              </a:schemeClr>
            </a:solidFill>
            <a:prstDash val="solid"/>
            <a:miter lim="800000"/>
          </a:ln>
          <a:effectLst/>
        </p:spPr>
      </p:sp>
      <p:pic>
        <p:nvPicPr>
          <p:cNvPr id="7" name="Imagem 3">
            <a:extLst>
              <a:ext uri="{FF2B5EF4-FFF2-40B4-BE49-F238E27FC236}">
                <a16:creationId xmlns:a16="http://schemas.microsoft.com/office/drawing/2014/main" id="{0CEB28C5-925B-4EBA-8C88-39562B89C4C9}"/>
              </a:ext>
            </a:extLst>
          </p:cNvPr>
          <p:cNvPicPr>
            <a:picLocks noGrp="1" noChangeAspect="1"/>
          </p:cNvPicPr>
          <p:nvPr>
            <p:ph idx="1"/>
          </p:nvPr>
        </p:nvPicPr>
        <p:blipFill>
          <a:blip r:embed="rId2"/>
          <a:stretch>
            <a:fillRect/>
          </a:stretch>
        </p:blipFill>
        <p:spPr>
          <a:xfrm>
            <a:off x="1058672" y="964692"/>
            <a:ext cx="3180290" cy="4928616"/>
          </a:xfrm>
          <a:prstGeom prst="rect">
            <a:avLst/>
          </a:prstGeom>
        </p:spPr>
      </p:pic>
    </p:spTree>
    <p:extLst>
      <p:ext uri="{BB962C8B-B14F-4D97-AF65-F5344CB8AC3E}">
        <p14:creationId xmlns:p14="http://schemas.microsoft.com/office/powerpoint/2010/main" val="23310311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EE21C93F-DE7D-4F75-A12E-84C9D383139A}"/>
              </a:ext>
            </a:extLst>
          </p:cNvPr>
          <p:cNvSpPr/>
          <p:nvPr/>
        </p:nvSpPr>
        <p:spPr>
          <a:xfrm>
            <a:off x="202168" y="2122091"/>
            <a:ext cx="11787664" cy="4279120"/>
          </a:xfrm>
          <a:prstGeom prst="rect">
            <a:avLst/>
          </a:prstGeom>
        </p:spPr>
        <p:txBody>
          <a:bodyPr wrap="square">
            <a:spAutoFit/>
          </a:bodyPr>
          <a:lstStyle/>
          <a:p>
            <a:pPr marL="228600" indent="-228600">
              <a:lnSpc>
                <a:spcPct val="90000"/>
              </a:lnSpc>
              <a:spcBef>
                <a:spcPts val="1000"/>
              </a:spcBef>
              <a:buFont typeface="Arial" panose="020B0604020202020204" pitchFamily="34" charset="0"/>
              <a:buChar char="•"/>
            </a:pPr>
            <a:r>
              <a:rPr lang="pt-BR" sz="3200" dirty="0">
                <a:solidFill>
                  <a:schemeClr val="accent1">
                    <a:lumMod val="75000"/>
                  </a:schemeClr>
                </a:solidFill>
              </a:rPr>
              <a:t>Pesquisa de Percepção Institucional </a:t>
            </a:r>
          </a:p>
          <a:p>
            <a:pPr marL="228600" indent="-228600">
              <a:lnSpc>
                <a:spcPct val="90000"/>
              </a:lnSpc>
              <a:spcBef>
                <a:spcPts val="1000"/>
              </a:spcBef>
              <a:buFont typeface="Arial" panose="020B0604020202020204" pitchFamily="34" charset="0"/>
              <a:buChar char="•"/>
            </a:pPr>
            <a:endParaRPr lang="pt-BR" sz="3200" dirty="0">
              <a:solidFill>
                <a:schemeClr val="accent1">
                  <a:lumMod val="75000"/>
                </a:schemeClr>
              </a:solidFill>
            </a:endParaRPr>
          </a:p>
          <a:p>
            <a:pPr>
              <a:lnSpc>
                <a:spcPct val="90000"/>
              </a:lnSpc>
              <a:spcBef>
                <a:spcPts val="1000"/>
              </a:spcBef>
            </a:pPr>
            <a:endParaRPr lang="pt-BR" sz="3200" dirty="0">
              <a:solidFill>
                <a:schemeClr val="accent1">
                  <a:lumMod val="75000"/>
                </a:schemeClr>
              </a:solidFill>
            </a:endParaRPr>
          </a:p>
          <a:p>
            <a:pPr marL="228600" indent="-228600">
              <a:lnSpc>
                <a:spcPct val="90000"/>
              </a:lnSpc>
              <a:spcBef>
                <a:spcPts val="1000"/>
              </a:spcBef>
              <a:buFont typeface="Arial" panose="020B0604020202020204" pitchFamily="34" charset="0"/>
              <a:buChar char="•"/>
            </a:pPr>
            <a:r>
              <a:rPr lang="pt-BR" sz="3200" dirty="0">
                <a:solidFill>
                  <a:schemeClr val="accent1">
                    <a:lumMod val="75000"/>
                  </a:schemeClr>
                </a:solidFill>
              </a:rPr>
              <a:t>Definição de Prioridades do Plano Nacional de Recursos Hídricos 2016-2020</a:t>
            </a:r>
          </a:p>
          <a:p>
            <a:pPr marL="228600" indent="-228600">
              <a:lnSpc>
                <a:spcPct val="90000"/>
              </a:lnSpc>
              <a:spcBef>
                <a:spcPts val="1000"/>
              </a:spcBef>
              <a:buFont typeface="Arial" panose="020B0604020202020204" pitchFamily="34" charset="0"/>
              <a:buChar char="•"/>
            </a:pPr>
            <a:endParaRPr lang="pt-BR" sz="3200" dirty="0">
              <a:solidFill>
                <a:schemeClr val="accent1">
                  <a:lumMod val="75000"/>
                </a:schemeClr>
              </a:solidFill>
            </a:endParaRPr>
          </a:p>
          <a:p>
            <a:pPr marL="228600" indent="-228600">
              <a:lnSpc>
                <a:spcPct val="90000"/>
              </a:lnSpc>
              <a:spcBef>
                <a:spcPts val="1000"/>
              </a:spcBef>
              <a:buFont typeface="Arial" panose="020B0604020202020204" pitchFamily="34" charset="0"/>
              <a:buChar char="•"/>
            </a:pPr>
            <a:r>
              <a:rPr lang="pt-BR" sz="3200" dirty="0">
                <a:solidFill>
                  <a:schemeClr val="accent1">
                    <a:lumMod val="75000"/>
                  </a:schemeClr>
                </a:solidFill>
              </a:rPr>
              <a:t>Consulta sobre a aplicação de parcela dos recursos da CEFURH para o período 2019-2020</a:t>
            </a:r>
            <a:r>
              <a:rPr lang="pt-BR" dirty="0"/>
              <a:t>						</a:t>
            </a:r>
          </a:p>
        </p:txBody>
      </p:sp>
      <p:sp>
        <p:nvSpPr>
          <p:cNvPr id="6" name="Retângulo 5">
            <a:extLst>
              <a:ext uri="{FF2B5EF4-FFF2-40B4-BE49-F238E27FC236}">
                <a16:creationId xmlns:a16="http://schemas.microsoft.com/office/drawing/2014/main" id="{9DB03114-C228-468B-8301-2F88482BF8BD}"/>
              </a:ext>
            </a:extLst>
          </p:cNvPr>
          <p:cNvSpPr/>
          <p:nvPr/>
        </p:nvSpPr>
        <p:spPr>
          <a:xfrm>
            <a:off x="5353555" y="1596216"/>
            <a:ext cx="1337226" cy="646331"/>
          </a:xfrm>
          <a:prstGeom prst="rect">
            <a:avLst/>
          </a:prstGeom>
        </p:spPr>
        <p:txBody>
          <a:bodyPr wrap="none">
            <a:spAutoFit/>
          </a:bodyPr>
          <a:lstStyle/>
          <a:p>
            <a:pPr algn="ctr"/>
            <a:r>
              <a:rPr lang="pt-BR" sz="3600" b="1" dirty="0">
                <a:solidFill>
                  <a:srgbClr val="339933"/>
                </a:solidFill>
                <a:effectLst>
                  <a:outerShdw blurRad="38100" dist="38100" dir="2700000" algn="tl">
                    <a:srgbClr val="000000">
                      <a:alpha val="43137"/>
                    </a:srgbClr>
                  </a:outerShdw>
                </a:effectLst>
              </a:rPr>
              <a:t>CNRH</a:t>
            </a:r>
            <a:r>
              <a:rPr lang="pt-BR" b="1" dirty="0">
                <a:solidFill>
                  <a:srgbClr val="339933"/>
                </a:solidFill>
                <a:effectLst>
                  <a:outerShdw blurRad="38100" dist="38100" dir="2700000" algn="tl">
                    <a:srgbClr val="000000">
                      <a:alpha val="43137"/>
                    </a:srgbClr>
                  </a:outerShdw>
                </a:effectLst>
              </a:rPr>
              <a:t> </a:t>
            </a:r>
          </a:p>
        </p:txBody>
      </p:sp>
      <p:sp>
        <p:nvSpPr>
          <p:cNvPr id="8" name="Retângulo 7">
            <a:extLst>
              <a:ext uri="{FF2B5EF4-FFF2-40B4-BE49-F238E27FC236}">
                <a16:creationId xmlns:a16="http://schemas.microsoft.com/office/drawing/2014/main" id="{6D40F4EC-C9C2-4C86-815D-93FAC190E51B}"/>
              </a:ext>
            </a:extLst>
          </p:cNvPr>
          <p:cNvSpPr/>
          <p:nvPr/>
        </p:nvSpPr>
        <p:spPr>
          <a:xfrm>
            <a:off x="3246881" y="3047901"/>
            <a:ext cx="5550569" cy="646331"/>
          </a:xfrm>
          <a:prstGeom prst="rect">
            <a:avLst/>
          </a:prstGeom>
        </p:spPr>
        <p:txBody>
          <a:bodyPr wrap="square">
            <a:spAutoFit/>
          </a:bodyPr>
          <a:lstStyle/>
          <a:p>
            <a:pPr algn="ctr"/>
            <a:r>
              <a:rPr lang="pt-BR" sz="3600" b="1" dirty="0">
                <a:solidFill>
                  <a:srgbClr val="339933"/>
                </a:solidFill>
                <a:effectLst>
                  <a:outerShdw blurRad="38100" dist="38100" dir="2700000" algn="tl">
                    <a:srgbClr val="000000">
                      <a:alpha val="43137"/>
                    </a:srgbClr>
                  </a:outerShdw>
                </a:effectLst>
              </a:rPr>
              <a:t>CTPNRH e DRH/MMA</a:t>
            </a:r>
            <a:endParaRPr lang="pt-BR" b="1" dirty="0">
              <a:solidFill>
                <a:srgbClr val="339933"/>
              </a:solidFill>
              <a:effectLst>
                <a:outerShdw blurRad="38100" dist="38100" dir="2700000" algn="tl">
                  <a:srgbClr val="000000">
                    <a:alpha val="43137"/>
                  </a:srgbClr>
                </a:outerShdw>
              </a:effectLst>
            </a:endParaRPr>
          </a:p>
        </p:txBody>
      </p:sp>
      <p:sp>
        <p:nvSpPr>
          <p:cNvPr id="9" name="Retângulo 8">
            <a:extLst>
              <a:ext uri="{FF2B5EF4-FFF2-40B4-BE49-F238E27FC236}">
                <a16:creationId xmlns:a16="http://schemas.microsoft.com/office/drawing/2014/main" id="{B3ECA6B7-E7E9-4CB4-A30F-6484D44F7CB0}"/>
              </a:ext>
            </a:extLst>
          </p:cNvPr>
          <p:cNvSpPr/>
          <p:nvPr/>
        </p:nvSpPr>
        <p:spPr>
          <a:xfrm>
            <a:off x="3105368" y="4636226"/>
            <a:ext cx="7170825" cy="646331"/>
          </a:xfrm>
          <a:prstGeom prst="rect">
            <a:avLst/>
          </a:prstGeom>
        </p:spPr>
        <p:txBody>
          <a:bodyPr wrap="square">
            <a:spAutoFit/>
          </a:bodyPr>
          <a:lstStyle/>
          <a:p>
            <a:pPr algn="ctr"/>
            <a:r>
              <a:rPr lang="pt-BR" sz="3600" b="1" dirty="0">
                <a:solidFill>
                  <a:srgbClr val="339933"/>
                </a:solidFill>
                <a:effectLst>
                  <a:outerShdw blurRad="38100" dist="38100" dir="2700000" algn="tl">
                    <a:srgbClr val="000000">
                      <a:alpha val="43137"/>
                    </a:srgbClr>
                  </a:outerShdw>
                </a:effectLst>
              </a:rPr>
              <a:t>CTCOB E SECRETARIA EXECUTIVA </a:t>
            </a:r>
            <a:r>
              <a:rPr lang="pt-BR" b="1" dirty="0">
                <a:solidFill>
                  <a:srgbClr val="339933"/>
                </a:solidFill>
                <a:effectLst>
                  <a:outerShdw blurRad="38100" dist="38100" dir="2700000" algn="tl">
                    <a:srgbClr val="000000">
                      <a:alpha val="43137"/>
                    </a:srgbClr>
                  </a:outerShdw>
                </a:effectLst>
              </a:rPr>
              <a:t> </a:t>
            </a:r>
          </a:p>
        </p:txBody>
      </p:sp>
      <p:pic>
        <p:nvPicPr>
          <p:cNvPr id="11" name="Imagem 10">
            <a:extLst>
              <a:ext uri="{FF2B5EF4-FFF2-40B4-BE49-F238E27FC236}">
                <a16:creationId xmlns:a16="http://schemas.microsoft.com/office/drawing/2014/main" id="{75B4F664-43E5-4C15-A2CB-A82CFC499B7F}"/>
              </a:ext>
            </a:extLst>
          </p:cNvPr>
          <p:cNvPicPr>
            <a:picLocks noChangeAspect="1"/>
          </p:cNvPicPr>
          <p:nvPr/>
        </p:nvPicPr>
        <p:blipFill>
          <a:blip r:embed="rId2"/>
          <a:stretch>
            <a:fillRect/>
          </a:stretch>
        </p:blipFill>
        <p:spPr>
          <a:xfrm>
            <a:off x="11027563" y="21053"/>
            <a:ext cx="1164437" cy="1804572"/>
          </a:xfrm>
          <a:prstGeom prst="rect">
            <a:avLst/>
          </a:prstGeom>
        </p:spPr>
      </p:pic>
      <p:sp>
        <p:nvSpPr>
          <p:cNvPr id="12" name="Título 1">
            <a:extLst>
              <a:ext uri="{FF2B5EF4-FFF2-40B4-BE49-F238E27FC236}">
                <a16:creationId xmlns:a16="http://schemas.microsoft.com/office/drawing/2014/main" id="{1FD64421-AE91-4C62-9A2E-AD74829960BF}"/>
              </a:ext>
            </a:extLst>
          </p:cNvPr>
          <p:cNvSpPr txBox="1">
            <a:spLocks noGrp="1"/>
          </p:cNvSpPr>
          <p:nvPr>
            <p:ph type="title"/>
          </p:nvPr>
        </p:nvSpPr>
        <p:spPr>
          <a:xfrm>
            <a:off x="561403" y="0"/>
            <a:ext cx="10515600" cy="9233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b="1" dirty="0">
                <a:solidFill>
                  <a:schemeClr val="accent1">
                    <a:lumMod val="75000"/>
                  </a:schemeClr>
                </a:solidFill>
                <a:latin typeface="+mn-lt"/>
              </a:rPr>
              <a:t>CONSULTAS E QUESTIONÁRIOS </a:t>
            </a:r>
          </a:p>
        </p:txBody>
      </p:sp>
    </p:spTree>
    <p:extLst>
      <p:ext uri="{BB962C8B-B14F-4D97-AF65-F5344CB8AC3E}">
        <p14:creationId xmlns:p14="http://schemas.microsoft.com/office/powerpoint/2010/main" val="1842238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2DC6AB-ACCF-4AAE-93F8-85E41D76535F}"/>
              </a:ext>
            </a:extLst>
          </p:cNvPr>
          <p:cNvSpPr>
            <a:spLocks noGrp="1"/>
          </p:cNvSpPr>
          <p:nvPr>
            <p:ph type="title"/>
          </p:nvPr>
        </p:nvSpPr>
        <p:spPr>
          <a:xfrm>
            <a:off x="5138929" y="749412"/>
            <a:ext cx="6316576" cy="5134904"/>
          </a:xfrm>
        </p:spPr>
        <p:txBody>
          <a:bodyPr vert="horz" lIns="91440" tIns="45720" rIns="91440" bIns="45720" rtlCol="0" anchor="ctr">
            <a:normAutofit/>
          </a:bodyPr>
          <a:lstStyle/>
          <a:p>
            <a:pPr algn="ctr"/>
            <a:r>
              <a:rPr lang="en-US" sz="6000" b="1" dirty="0">
                <a:solidFill>
                  <a:schemeClr val="accent1">
                    <a:lumMod val="75000"/>
                  </a:schemeClr>
                </a:solidFill>
                <a:effectLst>
                  <a:outerShdw blurRad="38100" dist="38100" dir="2700000" algn="tl">
                    <a:srgbClr val="000000">
                      <a:alpha val="43137"/>
                    </a:srgbClr>
                  </a:outerShdw>
                </a:effectLst>
                <a:latin typeface="+mn-lt"/>
              </a:rPr>
              <a:t>ASSEMBLEIAS </a:t>
            </a:r>
            <a:br>
              <a:rPr lang="en-US" sz="6000" b="1" dirty="0">
                <a:solidFill>
                  <a:schemeClr val="accent1">
                    <a:lumMod val="75000"/>
                  </a:schemeClr>
                </a:solidFill>
                <a:effectLst>
                  <a:outerShdw blurRad="38100" dist="38100" dir="2700000" algn="tl">
                    <a:srgbClr val="000000">
                      <a:alpha val="43137"/>
                    </a:srgbClr>
                  </a:outerShdw>
                </a:effectLst>
                <a:latin typeface="+mn-lt"/>
              </a:rPr>
            </a:br>
            <a:r>
              <a:rPr lang="en-US" sz="6000" b="1" dirty="0">
                <a:solidFill>
                  <a:schemeClr val="accent1">
                    <a:lumMod val="75000"/>
                  </a:schemeClr>
                </a:solidFill>
                <a:effectLst>
                  <a:outerShdw blurRad="38100" dist="38100" dir="2700000" algn="tl">
                    <a:srgbClr val="000000">
                      <a:alpha val="43137"/>
                    </a:srgbClr>
                  </a:outerShdw>
                </a:effectLst>
                <a:latin typeface="+mn-lt"/>
              </a:rPr>
              <a:t>SETORIAIS </a:t>
            </a:r>
            <a:br>
              <a:rPr lang="en-US" sz="6000" b="1" dirty="0">
                <a:solidFill>
                  <a:schemeClr val="accent1">
                    <a:lumMod val="75000"/>
                  </a:schemeClr>
                </a:solidFill>
                <a:effectLst>
                  <a:outerShdw blurRad="38100" dist="38100" dir="2700000" algn="tl">
                    <a:srgbClr val="000000">
                      <a:alpha val="43137"/>
                    </a:srgbClr>
                  </a:outerShdw>
                </a:effectLst>
                <a:latin typeface="+mn-lt"/>
              </a:rPr>
            </a:br>
            <a:br>
              <a:rPr lang="en-US" sz="6000" b="1" dirty="0">
                <a:solidFill>
                  <a:schemeClr val="accent1">
                    <a:lumMod val="75000"/>
                  </a:schemeClr>
                </a:solidFill>
                <a:effectLst>
                  <a:outerShdw blurRad="38100" dist="38100" dir="2700000" algn="tl">
                    <a:srgbClr val="000000">
                      <a:alpha val="43137"/>
                    </a:srgbClr>
                  </a:outerShdw>
                </a:effectLst>
                <a:latin typeface="+mn-lt"/>
              </a:rPr>
            </a:br>
            <a:r>
              <a:rPr lang="en-US" sz="6000" b="1" dirty="0">
                <a:solidFill>
                  <a:schemeClr val="accent1">
                    <a:lumMod val="75000"/>
                  </a:schemeClr>
                </a:solidFill>
                <a:effectLst>
                  <a:outerShdw blurRad="38100" dist="38100" dir="2700000" algn="tl">
                    <a:srgbClr val="000000">
                      <a:alpha val="43137"/>
                    </a:srgbClr>
                  </a:outerShdw>
                </a:effectLst>
                <a:latin typeface="+mn-lt"/>
              </a:rPr>
              <a:t>2018-2021</a:t>
            </a:r>
            <a:endParaRPr lang="en-US" sz="6000" b="1" kern="1200" dirty="0">
              <a:solidFill>
                <a:schemeClr val="accent1">
                  <a:lumMod val="75000"/>
                </a:schemeClr>
              </a:solidFill>
              <a:effectLst>
                <a:outerShdw blurRad="38100" dist="38100" dir="2700000" algn="tl">
                  <a:srgbClr val="000000">
                    <a:alpha val="43137"/>
                  </a:srgbClr>
                </a:outerShdw>
              </a:effectLst>
              <a:latin typeface="+mn-lt"/>
            </a:endParaRPr>
          </a:p>
        </p:txBody>
      </p:sp>
      <p:pic>
        <p:nvPicPr>
          <p:cNvPr id="7" name="Imagem 3">
            <a:extLst>
              <a:ext uri="{FF2B5EF4-FFF2-40B4-BE49-F238E27FC236}">
                <a16:creationId xmlns:a16="http://schemas.microsoft.com/office/drawing/2014/main" id="{0CEB28C5-925B-4EBA-8C88-39562B89C4C9}"/>
              </a:ext>
            </a:extLst>
          </p:cNvPr>
          <p:cNvPicPr>
            <a:picLocks noGrp="1" noChangeAspect="1"/>
          </p:cNvPicPr>
          <p:nvPr>
            <p:ph idx="1"/>
          </p:nvPr>
        </p:nvPicPr>
        <p:blipFill>
          <a:blip r:embed="rId2"/>
          <a:stretch>
            <a:fillRect/>
          </a:stretch>
        </p:blipFill>
        <p:spPr>
          <a:xfrm>
            <a:off x="1058672" y="964692"/>
            <a:ext cx="3180290" cy="4928616"/>
          </a:xfrm>
          <a:prstGeom prst="rect">
            <a:avLst/>
          </a:prstGeom>
        </p:spPr>
      </p:pic>
    </p:spTree>
    <p:extLst>
      <p:ext uri="{BB962C8B-B14F-4D97-AF65-F5344CB8AC3E}">
        <p14:creationId xmlns:p14="http://schemas.microsoft.com/office/powerpoint/2010/main" val="4839281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2DC6AB-ACCF-4AAE-93F8-85E41D76535F}"/>
              </a:ext>
            </a:extLst>
          </p:cNvPr>
          <p:cNvSpPr>
            <a:spLocks noGrp="1"/>
          </p:cNvSpPr>
          <p:nvPr>
            <p:ph type="title"/>
          </p:nvPr>
        </p:nvSpPr>
        <p:spPr>
          <a:xfrm>
            <a:off x="5138929" y="749412"/>
            <a:ext cx="6316576" cy="5134904"/>
          </a:xfrm>
        </p:spPr>
        <p:txBody>
          <a:bodyPr vert="horz" lIns="91440" tIns="45720" rIns="91440" bIns="45720" rtlCol="0" anchor="ctr">
            <a:normAutofit/>
          </a:bodyPr>
          <a:lstStyle/>
          <a:p>
            <a:pPr algn="ctr"/>
            <a:r>
              <a:rPr lang="en-US" sz="6000" b="1" dirty="0">
                <a:solidFill>
                  <a:schemeClr val="accent1">
                    <a:lumMod val="75000"/>
                  </a:schemeClr>
                </a:solidFill>
                <a:effectLst>
                  <a:outerShdw blurRad="38100" dist="38100" dir="2700000" algn="tl">
                    <a:srgbClr val="000000">
                      <a:alpha val="43137"/>
                    </a:srgbClr>
                  </a:outerShdw>
                </a:effectLst>
                <a:latin typeface="+mn-lt"/>
              </a:rPr>
              <a:t>ATIVIDADES </a:t>
            </a:r>
            <a:br>
              <a:rPr lang="en-US" sz="6000" b="1" dirty="0">
                <a:solidFill>
                  <a:schemeClr val="accent1">
                    <a:lumMod val="75000"/>
                  </a:schemeClr>
                </a:solidFill>
                <a:effectLst>
                  <a:outerShdw blurRad="38100" dist="38100" dir="2700000" algn="tl">
                    <a:srgbClr val="000000">
                      <a:alpha val="43137"/>
                    </a:srgbClr>
                  </a:outerShdw>
                </a:effectLst>
                <a:latin typeface="+mn-lt"/>
              </a:rPr>
            </a:br>
            <a:r>
              <a:rPr lang="en-US" sz="6000" b="1" dirty="0">
                <a:solidFill>
                  <a:schemeClr val="accent1">
                    <a:lumMod val="75000"/>
                  </a:schemeClr>
                </a:solidFill>
                <a:effectLst>
                  <a:outerShdw blurRad="38100" dist="38100" dir="2700000" algn="tl">
                    <a:srgbClr val="000000">
                      <a:alpha val="43137"/>
                    </a:srgbClr>
                  </a:outerShdw>
                </a:effectLst>
                <a:latin typeface="+mn-lt"/>
              </a:rPr>
              <a:t>DO CONSELHO </a:t>
            </a:r>
            <a:endParaRPr lang="en-US" sz="6000" b="1" kern="1200" dirty="0">
              <a:solidFill>
                <a:schemeClr val="accent1">
                  <a:lumMod val="75000"/>
                </a:schemeClr>
              </a:solidFill>
              <a:effectLst>
                <a:outerShdw blurRad="38100" dist="38100" dir="2700000" algn="tl">
                  <a:srgbClr val="000000">
                    <a:alpha val="43137"/>
                  </a:srgbClr>
                </a:outerShdw>
              </a:effectLst>
              <a:latin typeface="+mn-lt"/>
            </a:endParaRPr>
          </a:p>
        </p:txBody>
      </p:sp>
      <p:sp>
        <p:nvSpPr>
          <p:cNvPr id="10" name="Rectangle 9">
            <a:extLst>
              <a:ext uri="{FF2B5EF4-FFF2-40B4-BE49-F238E27FC236}">
                <a16:creationId xmlns:a16="http://schemas.microsoft.com/office/drawing/2014/main" id="{C536F39F-4817-494C-A33A-C936CB02D3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338" y="643464"/>
            <a:ext cx="4010958" cy="5571072"/>
          </a:xfrm>
          <a:prstGeom prst="rect">
            <a:avLst/>
          </a:prstGeom>
          <a:solidFill>
            <a:srgbClr val="FFFFFF"/>
          </a:solidFill>
          <a:ln w="6350" cap="sq" cmpd="sng" algn="ctr">
            <a:solidFill>
              <a:schemeClr val="tx1">
                <a:lumMod val="75000"/>
                <a:lumOff val="25000"/>
              </a:schemeClr>
            </a:solidFill>
            <a:prstDash val="solid"/>
            <a:miter lim="800000"/>
          </a:ln>
          <a:effectLst/>
        </p:spPr>
      </p:sp>
      <p:pic>
        <p:nvPicPr>
          <p:cNvPr id="7" name="Imagem 3">
            <a:extLst>
              <a:ext uri="{FF2B5EF4-FFF2-40B4-BE49-F238E27FC236}">
                <a16:creationId xmlns:a16="http://schemas.microsoft.com/office/drawing/2014/main" id="{0CEB28C5-925B-4EBA-8C88-39562B89C4C9}"/>
              </a:ext>
            </a:extLst>
          </p:cNvPr>
          <p:cNvPicPr>
            <a:picLocks noGrp="1" noChangeAspect="1"/>
          </p:cNvPicPr>
          <p:nvPr>
            <p:ph idx="1"/>
          </p:nvPr>
        </p:nvPicPr>
        <p:blipFill>
          <a:blip r:embed="rId2"/>
          <a:stretch>
            <a:fillRect/>
          </a:stretch>
        </p:blipFill>
        <p:spPr>
          <a:xfrm>
            <a:off x="1058672" y="964692"/>
            <a:ext cx="3180290" cy="4928616"/>
          </a:xfrm>
          <a:prstGeom prst="rect">
            <a:avLst/>
          </a:prstGeom>
        </p:spPr>
      </p:pic>
    </p:spTree>
    <p:extLst>
      <p:ext uri="{BB962C8B-B14F-4D97-AF65-F5344CB8AC3E}">
        <p14:creationId xmlns:p14="http://schemas.microsoft.com/office/powerpoint/2010/main" val="40788184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Uma imagem contendo pessoa, interior, grupo, posando&#10;&#10;Descrição gerada com muito alta confiança">
            <a:extLst>
              <a:ext uri="{FF2B5EF4-FFF2-40B4-BE49-F238E27FC236}">
                <a16:creationId xmlns:a16="http://schemas.microsoft.com/office/drawing/2014/main" id="{5775CC6D-AE23-462C-AA05-F7FDB7EEBE55}"/>
              </a:ext>
            </a:extLst>
          </p:cNvPr>
          <p:cNvPicPr>
            <a:picLocks noChangeAspect="1"/>
          </p:cNvPicPr>
          <p:nvPr/>
        </p:nvPicPr>
        <p:blipFill rotWithShape="1">
          <a:blip r:embed="rId2">
            <a:extLst>
              <a:ext uri="{28A0092B-C50C-407E-A947-70E740481C1C}">
                <a14:useLocalDpi xmlns:a14="http://schemas.microsoft.com/office/drawing/2010/main" val="0"/>
              </a:ext>
            </a:extLst>
          </a:blip>
          <a:srcRect t="25733"/>
          <a:stretch/>
        </p:blipFill>
        <p:spPr>
          <a:xfrm>
            <a:off x="-1" y="1"/>
            <a:ext cx="12192000" cy="2423160"/>
          </a:xfrm>
          <a:prstGeom prst="rect">
            <a:avLst/>
          </a:prstGeom>
        </p:spPr>
      </p:pic>
      <p:pic>
        <p:nvPicPr>
          <p:cNvPr id="10" name="Imagem 9">
            <a:extLst>
              <a:ext uri="{FF2B5EF4-FFF2-40B4-BE49-F238E27FC236}">
                <a16:creationId xmlns:a16="http://schemas.microsoft.com/office/drawing/2014/main" id="{36C65E59-2F23-4C10-AF01-1CFCE1A862A4}"/>
              </a:ext>
            </a:extLst>
          </p:cNvPr>
          <p:cNvPicPr>
            <a:picLocks noChangeAspect="1"/>
          </p:cNvPicPr>
          <p:nvPr/>
        </p:nvPicPr>
        <p:blipFill>
          <a:blip r:embed="rId3"/>
          <a:stretch>
            <a:fillRect/>
          </a:stretch>
        </p:blipFill>
        <p:spPr>
          <a:xfrm>
            <a:off x="3957013" y="2657429"/>
            <a:ext cx="8234987" cy="3949045"/>
          </a:xfrm>
          <a:prstGeom prst="rect">
            <a:avLst/>
          </a:prstGeom>
        </p:spPr>
      </p:pic>
      <p:sp>
        <p:nvSpPr>
          <p:cNvPr id="12" name="CaixaDeTexto 11">
            <a:extLst>
              <a:ext uri="{FF2B5EF4-FFF2-40B4-BE49-F238E27FC236}">
                <a16:creationId xmlns:a16="http://schemas.microsoft.com/office/drawing/2014/main" id="{681C701A-06E9-45B6-8753-6595C7C4622B}"/>
              </a:ext>
            </a:extLst>
          </p:cNvPr>
          <p:cNvSpPr txBox="1"/>
          <p:nvPr/>
        </p:nvSpPr>
        <p:spPr>
          <a:xfrm>
            <a:off x="297485" y="2657429"/>
            <a:ext cx="3231778" cy="3554819"/>
          </a:xfrm>
          <a:prstGeom prst="rect">
            <a:avLst/>
          </a:prstGeom>
          <a:noFill/>
        </p:spPr>
        <p:txBody>
          <a:bodyPr wrap="square" rtlCol="0">
            <a:spAutoFit/>
          </a:bodyPr>
          <a:lstStyle/>
          <a:p>
            <a:pPr algn="ctr"/>
            <a:r>
              <a:rPr lang="pt-BR" sz="4500" b="1" dirty="0">
                <a:solidFill>
                  <a:schemeClr val="accent1">
                    <a:lumMod val="75000"/>
                  </a:schemeClr>
                </a:solidFill>
              </a:rPr>
              <a:t>300 Instituições inscritas no processo de habilitação</a:t>
            </a:r>
          </a:p>
        </p:txBody>
      </p:sp>
    </p:spTree>
    <p:extLst>
      <p:ext uri="{BB962C8B-B14F-4D97-AF65-F5344CB8AC3E}">
        <p14:creationId xmlns:p14="http://schemas.microsoft.com/office/powerpoint/2010/main" val="5064018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2DC6AB-ACCF-4AAE-93F8-85E41D76535F}"/>
              </a:ext>
            </a:extLst>
          </p:cNvPr>
          <p:cNvSpPr>
            <a:spLocks noGrp="1"/>
          </p:cNvSpPr>
          <p:nvPr>
            <p:ph type="title"/>
          </p:nvPr>
        </p:nvSpPr>
        <p:spPr>
          <a:xfrm>
            <a:off x="5138929" y="749412"/>
            <a:ext cx="6316576" cy="5134904"/>
          </a:xfrm>
        </p:spPr>
        <p:txBody>
          <a:bodyPr vert="horz" lIns="91440" tIns="45720" rIns="91440" bIns="45720" rtlCol="0" anchor="ctr">
            <a:normAutofit/>
          </a:bodyPr>
          <a:lstStyle/>
          <a:p>
            <a:pPr algn="ctr"/>
            <a:r>
              <a:rPr lang="en-US" sz="6000" b="1" dirty="0">
                <a:solidFill>
                  <a:schemeClr val="accent1">
                    <a:lumMod val="75000"/>
                  </a:schemeClr>
                </a:solidFill>
                <a:effectLst>
                  <a:outerShdw blurRad="38100" dist="38100" dir="2700000" algn="tl">
                    <a:srgbClr val="000000">
                      <a:alpha val="43137"/>
                    </a:srgbClr>
                  </a:outerShdw>
                </a:effectLst>
                <a:latin typeface="+mn-lt"/>
              </a:rPr>
              <a:t>RESULTADOS DO MANDATO </a:t>
            </a:r>
            <a:br>
              <a:rPr lang="en-US" sz="6000" b="1" dirty="0">
                <a:solidFill>
                  <a:schemeClr val="accent1">
                    <a:lumMod val="75000"/>
                  </a:schemeClr>
                </a:solidFill>
                <a:effectLst>
                  <a:outerShdw blurRad="38100" dist="38100" dir="2700000" algn="tl">
                    <a:srgbClr val="000000">
                      <a:alpha val="43137"/>
                    </a:srgbClr>
                  </a:outerShdw>
                </a:effectLst>
                <a:latin typeface="+mn-lt"/>
              </a:rPr>
            </a:br>
            <a:br>
              <a:rPr lang="en-US" sz="6000" b="1" dirty="0">
                <a:solidFill>
                  <a:schemeClr val="accent1">
                    <a:lumMod val="75000"/>
                  </a:schemeClr>
                </a:solidFill>
                <a:effectLst>
                  <a:outerShdw blurRad="38100" dist="38100" dir="2700000" algn="tl">
                    <a:srgbClr val="000000">
                      <a:alpha val="43137"/>
                    </a:srgbClr>
                  </a:outerShdw>
                </a:effectLst>
                <a:latin typeface="+mn-lt"/>
              </a:rPr>
            </a:br>
            <a:r>
              <a:rPr lang="en-US" sz="6000" b="1" dirty="0">
                <a:solidFill>
                  <a:schemeClr val="accent1">
                    <a:lumMod val="75000"/>
                  </a:schemeClr>
                </a:solidFill>
                <a:effectLst>
                  <a:outerShdw blurRad="38100" dist="38100" dir="2700000" algn="tl">
                    <a:srgbClr val="000000">
                      <a:alpha val="43137"/>
                    </a:srgbClr>
                  </a:outerShdw>
                </a:effectLst>
                <a:latin typeface="+mn-lt"/>
              </a:rPr>
              <a:t>2015-2018</a:t>
            </a:r>
            <a:endParaRPr lang="en-US" sz="6000" b="1" kern="1200" dirty="0">
              <a:solidFill>
                <a:schemeClr val="accent1">
                  <a:lumMod val="75000"/>
                </a:schemeClr>
              </a:solidFill>
              <a:effectLst>
                <a:outerShdw blurRad="38100" dist="38100" dir="2700000" algn="tl">
                  <a:srgbClr val="000000">
                    <a:alpha val="43137"/>
                  </a:srgbClr>
                </a:outerShdw>
              </a:effectLst>
              <a:latin typeface="+mn-lt"/>
            </a:endParaRPr>
          </a:p>
        </p:txBody>
      </p:sp>
      <p:pic>
        <p:nvPicPr>
          <p:cNvPr id="7" name="Imagem 3">
            <a:extLst>
              <a:ext uri="{FF2B5EF4-FFF2-40B4-BE49-F238E27FC236}">
                <a16:creationId xmlns:a16="http://schemas.microsoft.com/office/drawing/2014/main" id="{0CEB28C5-925B-4EBA-8C88-39562B89C4C9}"/>
              </a:ext>
            </a:extLst>
          </p:cNvPr>
          <p:cNvPicPr>
            <a:picLocks noGrp="1" noChangeAspect="1"/>
          </p:cNvPicPr>
          <p:nvPr>
            <p:ph idx="1"/>
          </p:nvPr>
        </p:nvPicPr>
        <p:blipFill>
          <a:blip r:embed="rId2"/>
          <a:stretch>
            <a:fillRect/>
          </a:stretch>
        </p:blipFill>
        <p:spPr>
          <a:xfrm>
            <a:off x="1058672" y="964692"/>
            <a:ext cx="3180290" cy="4928616"/>
          </a:xfrm>
          <a:prstGeom prst="rect">
            <a:avLst/>
          </a:prstGeom>
        </p:spPr>
      </p:pic>
    </p:spTree>
    <p:extLst>
      <p:ext uri="{BB962C8B-B14F-4D97-AF65-F5344CB8AC3E}">
        <p14:creationId xmlns:p14="http://schemas.microsoft.com/office/powerpoint/2010/main" val="36372483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3F74D9F-7BA0-4FCB-B3F8-54B7A279F0C9}"/>
              </a:ext>
            </a:extLst>
          </p:cNvPr>
          <p:cNvSpPr>
            <a:spLocks noGrp="1"/>
          </p:cNvSpPr>
          <p:nvPr>
            <p:ph type="title"/>
          </p:nvPr>
        </p:nvSpPr>
        <p:spPr>
          <a:xfrm>
            <a:off x="870284" y="0"/>
            <a:ext cx="10515600" cy="1325563"/>
          </a:xfrm>
        </p:spPr>
        <p:txBody>
          <a:bodyPr/>
          <a:lstStyle/>
          <a:p>
            <a:pPr algn="ctr"/>
            <a:r>
              <a:rPr lang="pt-BR" b="1" dirty="0">
                <a:solidFill>
                  <a:schemeClr val="accent1">
                    <a:lumMod val="75000"/>
                  </a:schemeClr>
                </a:solidFill>
                <a:latin typeface="+mn-lt"/>
              </a:rPr>
              <a:t>NORMAS E DELIBERAÇÕES (29)</a:t>
            </a:r>
          </a:p>
        </p:txBody>
      </p:sp>
      <p:graphicFrame>
        <p:nvGraphicFramePr>
          <p:cNvPr id="7" name="Espaço Reservado para Conteúdo 6">
            <a:extLst>
              <a:ext uri="{FF2B5EF4-FFF2-40B4-BE49-F238E27FC236}">
                <a16:creationId xmlns:a16="http://schemas.microsoft.com/office/drawing/2014/main" id="{7CBBD487-8F28-44DA-BFB4-E8171D7B2788}"/>
              </a:ext>
            </a:extLst>
          </p:cNvPr>
          <p:cNvGraphicFramePr>
            <a:graphicFrameLocks noGrp="1"/>
          </p:cNvGraphicFramePr>
          <p:nvPr>
            <p:ph idx="1"/>
            <p:extLst>
              <p:ext uri="{D42A27DB-BD31-4B8C-83A1-F6EECF244321}">
                <p14:modId xmlns:p14="http://schemas.microsoft.com/office/powerpoint/2010/main" val="2047779162"/>
              </p:ext>
            </p:extLst>
          </p:nvPr>
        </p:nvGraphicFramePr>
        <p:xfrm>
          <a:off x="0" y="882315"/>
          <a:ext cx="12192000" cy="5975685"/>
        </p:xfrm>
        <a:graphic>
          <a:graphicData uri="http://schemas.openxmlformats.org/drawingml/2006/chart">
            <c:chart xmlns:c="http://schemas.openxmlformats.org/drawingml/2006/chart" xmlns:r="http://schemas.openxmlformats.org/officeDocument/2006/relationships" r:id="rId2"/>
          </a:graphicData>
        </a:graphic>
      </p:graphicFrame>
      <p:pic>
        <p:nvPicPr>
          <p:cNvPr id="9" name="Imagem 8">
            <a:extLst>
              <a:ext uri="{FF2B5EF4-FFF2-40B4-BE49-F238E27FC236}">
                <a16:creationId xmlns:a16="http://schemas.microsoft.com/office/drawing/2014/main" id="{81F89D08-F76C-4CC5-B938-D54AF32CEF8B}"/>
              </a:ext>
            </a:extLst>
          </p:cNvPr>
          <p:cNvPicPr>
            <a:picLocks noChangeAspect="1"/>
          </p:cNvPicPr>
          <p:nvPr/>
        </p:nvPicPr>
        <p:blipFill>
          <a:blip r:embed="rId3"/>
          <a:stretch>
            <a:fillRect/>
          </a:stretch>
        </p:blipFill>
        <p:spPr>
          <a:xfrm>
            <a:off x="11027563" y="0"/>
            <a:ext cx="1164437" cy="1804572"/>
          </a:xfrm>
          <a:prstGeom prst="rect">
            <a:avLst/>
          </a:prstGeom>
        </p:spPr>
      </p:pic>
    </p:spTree>
    <p:extLst>
      <p:ext uri="{BB962C8B-B14F-4D97-AF65-F5344CB8AC3E}">
        <p14:creationId xmlns:p14="http://schemas.microsoft.com/office/powerpoint/2010/main" val="25811722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ela 4">
            <a:extLst>
              <a:ext uri="{FF2B5EF4-FFF2-40B4-BE49-F238E27FC236}">
                <a16:creationId xmlns:a16="http://schemas.microsoft.com/office/drawing/2014/main" id="{045CF51A-E36F-44F0-B456-96F319C51849}"/>
              </a:ext>
            </a:extLst>
          </p:cNvPr>
          <p:cNvGraphicFramePr>
            <a:graphicFrameLocks noGrp="1"/>
          </p:cNvGraphicFramePr>
          <p:nvPr>
            <p:extLst>
              <p:ext uri="{D42A27DB-BD31-4B8C-83A1-F6EECF244321}">
                <p14:modId xmlns:p14="http://schemas.microsoft.com/office/powerpoint/2010/main" val="2744561087"/>
              </p:ext>
            </p:extLst>
          </p:nvPr>
        </p:nvGraphicFramePr>
        <p:xfrm>
          <a:off x="353961" y="540775"/>
          <a:ext cx="11454582" cy="6233651"/>
        </p:xfrm>
        <a:graphic>
          <a:graphicData uri="http://schemas.openxmlformats.org/drawingml/2006/table">
            <a:tbl>
              <a:tblPr firstRow="1" firstCol="1" bandRow="1"/>
              <a:tblGrid>
                <a:gridCol w="5727291">
                  <a:extLst>
                    <a:ext uri="{9D8B030D-6E8A-4147-A177-3AD203B41FA5}">
                      <a16:colId xmlns:a16="http://schemas.microsoft.com/office/drawing/2014/main" val="2267321292"/>
                    </a:ext>
                  </a:extLst>
                </a:gridCol>
                <a:gridCol w="5727291">
                  <a:extLst>
                    <a:ext uri="{9D8B030D-6E8A-4147-A177-3AD203B41FA5}">
                      <a16:colId xmlns:a16="http://schemas.microsoft.com/office/drawing/2014/main" val="2259414481"/>
                    </a:ext>
                  </a:extLst>
                </a:gridCol>
              </a:tblGrid>
              <a:tr h="6233651">
                <a:tc>
                  <a:txBody>
                    <a:bodyPr/>
                    <a:lstStyle/>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2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Resolução nº 195, de 08 de março de 2018</a:t>
                      </a:r>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Altera a Resolução CNRH nº 70, de 19 de março de 2007, que “Estabelece os procedimentos, prazos e formas para promover a articulação entre o Conselho Nacional de Recursos Hídricos - CNRH e os Comitês de Bacia Hidrográfica, visando definir as prioridades de aplicação dos recursos provenientes da cobrança pelo uso da água, referidos no inciso II do § 1º do art. 17 da Lei nº 9.648, de 27 de maio de 1998, com a redação dada pelo art. 28 da Lei nº 9.984, de 17 de junho de 2000 e define os procedimentos de consulta para o biênio 2019/2020”.</a:t>
                      </a: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Consulta Pública</a:t>
                      </a: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2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Resolução nº 194, de 08 de março de 2018</a:t>
                      </a:r>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Aprova a proposta de instituição do Comitê da Bacia Hidrográfica do Rio Parnaíba, e dá outras providências.</a:t>
                      </a: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2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Resolução nº 193, de 08 de março de 2018</a:t>
                      </a:r>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Define os procedimentos de indicação de representantes titulares e suplentes dos Ministérios e de Secretarias Especiais da Presidência da República, dos Conselhos Estaduais de Recursos Hídricos, dos usuários e das organizações civis de recursos hídricos no Conselho Nacional de Recursos Hídricos e institui o Cadastro de Organizações Civis de Recursos Hídricos-COREH.</a:t>
                      </a: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2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Resolução nº 192, de 19 de dezembro de 2017</a:t>
                      </a:r>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Dispõe sobre o procedimento para atualização dos preços públicos unitários cobrados pelo uso de recursos hídricos de domínio da União, de que trata a Lei nº 9.433, de 8 de janeiro de 1997.</a:t>
                      </a: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2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Resolução nº 191, de 19 de dezembro de 2017</a:t>
                      </a:r>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Estabelece a composição da Câmara Técnica de Integração da Gestão das Bacias Hidrográficas e dos Sistemas Estuarinos e Zona Costeira – CTCOST, para o mandato de 1º de dezembro de 2017 a 30 de novembro de 2019.</a:t>
                      </a:r>
                    </a:p>
                  </a:txBody>
                  <a:tcPr marL="37004" marR="37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2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7"/>
                        </a:rPr>
                        <a:t>Resolução nº 190, de 19 de dezembro de 2017</a:t>
                      </a:r>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Aprova o programa de trabalho e a respectiva proposta orçamentária da Secretaria Executiva do Conselho Nacional de Recursos Hídricos para o exercício de 2018.</a:t>
                      </a: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2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8"/>
                        </a:rPr>
                        <a:t>Resolução nº 189, de 29 de junho de 2017</a:t>
                      </a:r>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Estabelece as prioridades para aplicação dos recursos provenientes da cobrança pelo uso de recursos hídricos, referidos no inciso II, do § 1º do art. 17, da Lei nº 9.648, de 1998, com a redação dada pelo art. 28, da Lei nº 9.984, de 2000, para o exercício orçamentário de 2018; e dá outras providencias.</a:t>
                      </a: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2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Resolução nº 188, de 07 de dezembro de 2016</a:t>
                      </a:r>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Altera o percentual de repasse referente à cobrança pelas águas transpostas da Bacia do rio Paraíba do Sul para a Bacia do rio Guandu.</a:t>
                      </a: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2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10"/>
                        </a:rPr>
                        <a:t>Resolução nº 187, de 07 de dezembro de 2016</a:t>
                      </a:r>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Aprova a delegação à Associação Executiva de Apoio à Gestão de Bacias Hidrográficas Peixe Vivo para desempenhar as funções de competência de Agência de Água da Bacia Hidrográfica do rio Verde Grande.</a:t>
                      </a: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2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11"/>
                        </a:rPr>
                        <a:t>Resolução nº 186, de 07 de dezembro de 2016</a:t>
                      </a:r>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Prorroga o prazo da delegação de competência à Associação </a:t>
                      </a:r>
                      <a:r>
                        <a:rPr lang="pt-BR" sz="1200" dirty="0" err="1">
                          <a:effectLst/>
                          <a:latin typeface="Calibri" panose="020F0502020204030204" pitchFamily="34" charset="0"/>
                          <a:ea typeface="Calibri" panose="020F0502020204030204" pitchFamily="34" charset="0"/>
                          <a:cs typeface="Times New Roman" panose="02020603050405020304" pitchFamily="18" charset="0"/>
                        </a:rPr>
                        <a:t>Multissetorial</a:t>
                      </a:r>
                      <a:r>
                        <a:rPr lang="pt-BR" sz="1200" dirty="0">
                          <a:effectLst/>
                          <a:latin typeface="Calibri" panose="020F0502020204030204" pitchFamily="34" charset="0"/>
                          <a:ea typeface="Calibri" panose="020F0502020204030204" pitchFamily="34" charset="0"/>
                          <a:cs typeface="Times New Roman" panose="02020603050405020304" pitchFamily="18" charset="0"/>
                        </a:rPr>
                        <a:t> de Usuários de Recursos Hídricos de Bacias Hidrográficas - ABHA Gestão de Águas para o exercício de funções e atividades inerentes à Agência de Água da Bacia Hidrográfica do Rio Paranaíba.</a:t>
                      </a: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2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12"/>
                        </a:rPr>
                        <a:t>Resolução nº 185, de 07 de dezembro de 2016</a:t>
                      </a:r>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Aprova os mecanismos e valores de cobrança pelo uso de recursos hídricos de domínio da União na Bacia Hidrográfica do Rio Paranaíba.</a:t>
                      </a: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200" dirty="0">
                          <a:effectLst/>
                          <a:latin typeface="Calibri" panose="020F0502020204030204" pitchFamily="34" charset="0"/>
                          <a:ea typeface="Calibri" panose="020F0502020204030204" pitchFamily="34" charset="0"/>
                          <a:cs typeface="Times New Roman" panose="02020603050405020304" pitchFamily="18" charset="0"/>
                        </a:rPr>
                        <a:t> </a:t>
                      </a:r>
                    </a:p>
                  </a:txBody>
                  <a:tcPr marL="37004" marR="37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6708566"/>
                  </a:ext>
                </a:extLst>
              </a:tr>
            </a:tbl>
          </a:graphicData>
        </a:graphic>
      </p:graphicFrame>
      <p:sp>
        <p:nvSpPr>
          <p:cNvPr id="6" name="Título 1">
            <a:extLst>
              <a:ext uri="{FF2B5EF4-FFF2-40B4-BE49-F238E27FC236}">
                <a16:creationId xmlns:a16="http://schemas.microsoft.com/office/drawing/2014/main" id="{9540CDFD-CB72-4318-8627-9783872CEDA2}"/>
              </a:ext>
            </a:extLst>
          </p:cNvPr>
          <p:cNvSpPr txBox="1">
            <a:spLocks noGrp="1"/>
          </p:cNvSpPr>
          <p:nvPr>
            <p:ph type="title"/>
          </p:nvPr>
        </p:nvSpPr>
        <p:spPr>
          <a:xfrm>
            <a:off x="383457" y="83574"/>
            <a:ext cx="11454582" cy="457202"/>
          </a:xfrm>
          <a:prstGeom prst="rect">
            <a:avLst/>
          </a:prstGeom>
          <a:solidFill>
            <a:schemeClr val="accent6">
              <a:lumMod val="20000"/>
              <a:lumOff val="80000"/>
            </a:schemeClr>
          </a:solidFill>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sz="2800" b="1" dirty="0">
                <a:latin typeface="+mn-lt"/>
              </a:rPr>
              <a:t>RESOLUÇÕES APROVADAS</a:t>
            </a:r>
          </a:p>
        </p:txBody>
      </p:sp>
    </p:spTree>
    <p:extLst>
      <p:ext uri="{BB962C8B-B14F-4D97-AF65-F5344CB8AC3E}">
        <p14:creationId xmlns:p14="http://schemas.microsoft.com/office/powerpoint/2010/main" val="42600817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hlinkClick r:id="rId2"/>
            <a:extLst>
              <a:ext uri="{FF2B5EF4-FFF2-40B4-BE49-F238E27FC236}">
                <a16:creationId xmlns:a16="http://schemas.microsoft.com/office/drawing/2014/main" id="{8C37994F-5A5E-45F7-A2C7-ECC944F46819}"/>
              </a:ext>
            </a:extLst>
          </p:cNvPr>
          <p:cNvSpPr>
            <a:spLocks noChangeArrowheads="1"/>
          </p:cNvSpPr>
          <p:nvPr/>
        </p:nvSpPr>
        <p:spPr bwMode="auto">
          <a:xfrm>
            <a:off x="5062538" y="158908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graphicFrame>
        <p:nvGraphicFramePr>
          <p:cNvPr id="10" name="Tabela 9">
            <a:extLst>
              <a:ext uri="{FF2B5EF4-FFF2-40B4-BE49-F238E27FC236}">
                <a16:creationId xmlns:a16="http://schemas.microsoft.com/office/drawing/2014/main" id="{6F24C161-55E3-4650-A18A-AEF008637587}"/>
              </a:ext>
            </a:extLst>
          </p:cNvPr>
          <p:cNvGraphicFramePr>
            <a:graphicFrameLocks noGrp="1"/>
          </p:cNvGraphicFramePr>
          <p:nvPr>
            <p:extLst>
              <p:ext uri="{D42A27DB-BD31-4B8C-83A1-F6EECF244321}">
                <p14:modId xmlns:p14="http://schemas.microsoft.com/office/powerpoint/2010/main" val="3818673546"/>
              </p:ext>
            </p:extLst>
          </p:nvPr>
        </p:nvGraphicFramePr>
        <p:xfrm>
          <a:off x="924560" y="10248901"/>
          <a:ext cx="8514080" cy="7428230"/>
        </p:xfrm>
        <a:graphic>
          <a:graphicData uri="http://schemas.openxmlformats.org/drawingml/2006/table">
            <a:tbl>
              <a:tblPr firstRow="1" firstCol="1" bandRow="1">
                <a:tableStyleId>{5C22544A-7EE6-4342-B048-85BDC9FD1C3A}</a:tableStyleId>
              </a:tblPr>
              <a:tblGrid>
                <a:gridCol w="4257040">
                  <a:extLst>
                    <a:ext uri="{9D8B030D-6E8A-4147-A177-3AD203B41FA5}">
                      <a16:colId xmlns:a16="http://schemas.microsoft.com/office/drawing/2014/main" val="1906060915"/>
                    </a:ext>
                  </a:extLst>
                </a:gridCol>
                <a:gridCol w="4257040">
                  <a:extLst>
                    <a:ext uri="{9D8B030D-6E8A-4147-A177-3AD203B41FA5}">
                      <a16:colId xmlns:a16="http://schemas.microsoft.com/office/drawing/2014/main" val="1044289389"/>
                    </a:ext>
                  </a:extLst>
                </a:gridCol>
              </a:tblGrid>
              <a:tr h="5069839">
                <a:tc>
                  <a:txBody>
                    <a:bodyPr/>
                    <a:lstStyle/>
                    <a:p>
                      <a:pPr algn="just">
                        <a:lnSpc>
                          <a:spcPct val="107000"/>
                        </a:lnSpc>
                        <a:spcAft>
                          <a:spcPts val="0"/>
                        </a:spcAft>
                      </a:pPr>
                      <a:r>
                        <a:rPr lang="pt-BR" sz="1200" u="sng" dirty="0">
                          <a:effectLst/>
                          <a:hlinkClick r:id="rId3"/>
                        </a:rPr>
                        <a:t>Resolução nº 184, de 07 de dezembro de 2016</a:t>
                      </a:r>
                      <a:endParaRPr lang="pt-BR" sz="1200" dirty="0">
                        <a:effectLst/>
                      </a:endParaRPr>
                    </a:p>
                    <a:p>
                      <a:pPr algn="just">
                        <a:lnSpc>
                          <a:spcPct val="107000"/>
                        </a:lnSpc>
                        <a:spcAft>
                          <a:spcPts val="0"/>
                        </a:spcAft>
                      </a:pPr>
                      <a:r>
                        <a:rPr lang="pt-BR" sz="1200" dirty="0">
                          <a:effectLst/>
                        </a:rPr>
                        <a:t>Estabelece diretrizes e critérios gerais para definição das derivações e captações de recursos hídricos superficiais e subterrâneos, e lançamentos de efluentes em corpos de água e acumulações de volumes de água de pouca expressão, considerados insignificantes, os quais independem de outorga de direito de uso de recursos hídricos, e dá outras providências.</a:t>
                      </a:r>
                    </a:p>
                    <a:p>
                      <a:pPr algn="just">
                        <a:lnSpc>
                          <a:spcPct val="107000"/>
                        </a:lnSpc>
                        <a:spcAft>
                          <a:spcPts val="0"/>
                        </a:spcAft>
                      </a:pPr>
                      <a:r>
                        <a:rPr lang="pt-BR" sz="1200" u="none" strike="noStrike" dirty="0">
                          <a:effectLst/>
                        </a:rPr>
                        <a:t> </a:t>
                      </a:r>
                      <a:endParaRPr lang="pt-BR" sz="1200" dirty="0">
                        <a:effectLst/>
                      </a:endParaRPr>
                    </a:p>
                    <a:p>
                      <a:pPr algn="just">
                        <a:lnSpc>
                          <a:spcPct val="107000"/>
                        </a:lnSpc>
                        <a:spcAft>
                          <a:spcPts val="0"/>
                        </a:spcAft>
                      </a:pPr>
                      <a:r>
                        <a:rPr lang="pt-BR" sz="1200" u="none" strike="noStrike" dirty="0">
                          <a:effectLst/>
                        </a:rPr>
                        <a:t> </a:t>
                      </a:r>
                      <a:endParaRPr lang="pt-BR" sz="1200" dirty="0">
                        <a:effectLst/>
                      </a:endParaRPr>
                    </a:p>
                    <a:p>
                      <a:pPr algn="just">
                        <a:lnSpc>
                          <a:spcPct val="107000"/>
                        </a:lnSpc>
                        <a:spcAft>
                          <a:spcPts val="0"/>
                        </a:spcAft>
                      </a:pPr>
                      <a:r>
                        <a:rPr lang="pt-BR" sz="1200" u="sng" dirty="0">
                          <a:effectLst/>
                          <a:hlinkClick r:id="rId4"/>
                        </a:rPr>
                        <a:t>Resolução nº 183, de 08 de dezembro de 2016</a:t>
                      </a:r>
                      <a:endParaRPr lang="pt-BR" sz="1200" dirty="0">
                        <a:effectLst/>
                      </a:endParaRPr>
                    </a:p>
                    <a:p>
                      <a:pPr algn="just">
                        <a:lnSpc>
                          <a:spcPct val="107000"/>
                        </a:lnSpc>
                        <a:spcAft>
                          <a:spcPts val="0"/>
                        </a:spcAft>
                      </a:pPr>
                      <a:r>
                        <a:rPr lang="pt-BR" sz="1200" dirty="0">
                          <a:effectLst/>
                        </a:rPr>
                        <a:t>Aprova os critérios para estabelecimento de acumulações, derivações, captações e lançamentos de pouca expressão, considerados insignificantes, para isenção da obrigatoriedade da outorga de direito de uso de recursos hídricos nos corpos </a:t>
                      </a:r>
                    </a:p>
                    <a:p>
                      <a:pPr algn="just">
                        <a:lnSpc>
                          <a:spcPct val="107000"/>
                        </a:lnSpc>
                        <a:spcAft>
                          <a:spcPts val="0"/>
                        </a:spcAft>
                      </a:pPr>
                      <a:r>
                        <a:rPr lang="pt-BR" sz="1200" dirty="0">
                          <a:effectLst/>
                        </a:rPr>
                        <a:t> </a:t>
                      </a:r>
                    </a:p>
                    <a:p>
                      <a:pPr algn="just">
                        <a:lnSpc>
                          <a:spcPct val="107000"/>
                        </a:lnSpc>
                        <a:spcAft>
                          <a:spcPts val="0"/>
                        </a:spcAft>
                      </a:pPr>
                      <a:r>
                        <a:rPr lang="pt-BR" sz="1200" u="sng" dirty="0">
                          <a:effectLst/>
                          <a:hlinkClick r:id="rId5"/>
                        </a:rPr>
                        <a:t>Resolução nº 182, de 08 de dezembro de 2016</a:t>
                      </a:r>
                      <a:endParaRPr lang="pt-BR" sz="1200" dirty="0">
                        <a:effectLst/>
                      </a:endParaRPr>
                    </a:p>
                    <a:p>
                      <a:pPr algn="just">
                        <a:lnSpc>
                          <a:spcPct val="107000"/>
                        </a:lnSpc>
                        <a:spcAft>
                          <a:spcPts val="0"/>
                        </a:spcAft>
                      </a:pPr>
                      <a:r>
                        <a:rPr lang="pt-BR" sz="1200" dirty="0">
                          <a:effectLst/>
                        </a:rPr>
                        <a:t>Estabelece composição e define suplências para a Câmara Técnica de Análise de Projeto – CTAP; Câmara Técnica de Águas Subterrâneas – CTAS; Câmara Técnica de Ciência e Tecnologia – CTCT; Câmara Técnica de Gestão de Recursos Hídricos </a:t>
                      </a:r>
                      <a:r>
                        <a:rPr lang="pt-BR" sz="1200" dirty="0" err="1">
                          <a:effectLst/>
                        </a:rPr>
                        <a:t>Transfronteiriços</a:t>
                      </a:r>
                      <a:r>
                        <a:rPr lang="pt-BR" sz="1200" dirty="0">
                          <a:effectLst/>
                        </a:rPr>
                        <a:t> – CTGRHT; e Câmara Técnica de Integração de Procedimentos, Ações de Outorga e Ações Reguladoras – CTPOAR; e dá outras providências.</a:t>
                      </a:r>
                    </a:p>
                    <a:p>
                      <a:pPr algn="just">
                        <a:lnSpc>
                          <a:spcPct val="107000"/>
                        </a:lnSpc>
                        <a:spcAft>
                          <a:spcPts val="0"/>
                        </a:spcAft>
                      </a:pPr>
                      <a:r>
                        <a:rPr lang="pt-BR" sz="1200" dirty="0">
                          <a:effectLst/>
                        </a:rPr>
                        <a:t> </a:t>
                      </a:r>
                    </a:p>
                    <a:p>
                      <a:pPr algn="just">
                        <a:lnSpc>
                          <a:spcPct val="107000"/>
                        </a:lnSpc>
                        <a:spcAft>
                          <a:spcPts val="0"/>
                        </a:spcAft>
                      </a:pPr>
                      <a:r>
                        <a:rPr lang="pt-BR" sz="1200" u="sng" dirty="0">
                          <a:effectLst/>
                          <a:hlinkClick r:id="rId6"/>
                        </a:rPr>
                        <a:t>Resolução nº 181, de 07 de dezembro de 2016</a:t>
                      </a:r>
                      <a:endParaRPr lang="pt-BR" sz="1200" dirty="0">
                        <a:effectLst/>
                      </a:endParaRPr>
                    </a:p>
                    <a:p>
                      <a:pPr algn="just">
                        <a:lnSpc>
                          <a:spcPct val="107000"/>
                        </a:lnSpc>
                        <a:spcAft>
                          <a:spcPts val="0"/>
                        </a:spcAft>
                      </a:pPr>
                      <a:r>
                        <a:rPr lang="pt-BR" sz="1200" dirty="0">
                          <a:effectLst/>
                        </a:rPr>
                        <a:t>Aprova as Prioridades, Ações e Metas do Plano Nacional de Recursos Hídricos para 2016-2020.</a:t>
                      </a:r>
                    </a:p>
                    <a:p>
                      <a:pPr algn="just">
                        <a:lnSpc>
                          <a:spcPct val="107000"/>
                        </a:lnSpc>
                        <a:spcAft>
                          <a:spcPts val="0"/>
                        </a:spcAft>
                      </a:pPr>
                      <a:r>
                        <a:rPr lang="pt-BR" sz="1200" dirty="0">
                          <a:effectLst/>
                        </a:rPr>
                        <a:t> </a:t>
                      </a:r>
                    </a:p>
                    <a:p>
                      <a:pPr algn="just">
                        <a:lnSpc>
                          <a:spcPct val="107000"/>
                        </a:lnSpc>
                        <a:spcAft>
                          <a:spcPts val="0"/>
                        </a:spcAft>
                      </a:pPr>
                      <a:r>
                        <a:rPr lang="pt-BR" sz="1200" u="sng" dirty="0">
                          <a:effectLst/>
                          <a:hlinkClick r:id="rId7"/>
                        </a:rPr>
                        <a:t>Resolução nº 180, de 08 de dezembro de 2016</a:t>
                      </a:r>
                      <a:endParaRPr lang="pt-BR" sz="1200" dirty="0">
                        <a:effectLst/>
                      </a:endParaRPr>
                    </a:p>
                    <a:p>
                      <a:pPr algn="just">
                        <a:lnSpc>
                          <a:spcPct val="107000"/>
                        </a:lnSpc>
                        <a:spcAft>
                          <a:spcPts val="0"/>
                        </a:spcAft>
                      </a:pPr>
                      <a:r>
                        <a:rPr lang="pt-BR" sz="1200" dirty="0">
                          <a:effectLst/>
                        </a:rPr>
                        <a:t>Estabelece o conteúdo mínimo para o Relatório Conjuntura dos Recursos Hídricos no Brasil; revoga o artigo 2° e o § 2º do artigo 3° da Resolução CNRH nº 58, e dá outras providências.</a:t>
                      </a:r>
                    </a:p>
                    <a:p>
                      <a:pPr algn="just">
                        <a:lnSpc>
                          <a:spcPct val="107000"/>
                        </a:lnSpc>
                        <a:spcAft>
                          <a:spcPts val="0"/>
                        </a:spcAft>
                      </a:pPr>
                      <a:r>
                        <a:rPr lang="pt-BR" sz="1200" dirty="0">
                          <a:effectLst/>
                        </a:rPr>
                        <a:t> </a:t>
                      </a:r>
                    </a:p>
                    <a:p>
                      <a:pPr algn="just">
                        <a:lnSpc>
                          <a:spcPct val="107000"/>
                        </a:lnSpc>
                        <a:spcAft>
                          <a:spcPts val="0"/>
                        </a:spcAft>
                      </a:pPr>
                      <a:r>
                        <a:rPr lang="pt-BR" sz="1200" u="sng" dirty="0">
                          <a:effectLst/>
                          <a:hlinkClick r:id="rId8"/>
                        </a:rPr>
                        <a:t>Resolução nº 179, de 08 de dezembro de 2016</a:t>
                      </a:r>
                      <a:endParaRPr lang="pt-BR" sz="1200" dirty="0">
                        <a:effectLst/>
                      </a:endParaRPr>
                    </a:p>
                    <a:p>
                      <a:pPr algn="just">
                        <a:lnSpc>
                          <a:spcPct val="107000"/>
                        </a:lnSpc>
                        <a:spcAft>
                          <a:spcPts val="0"/>
                        </a:spcAft>
                      </a:pPr>
                      <a:r>
                        <a:rPr lang="pt-BR" sz="1200" dirty="0">
                          <a:effectLst/>
                        </a:rPr>
                        <a:t>Aprova o programa de trabalho e a respectiva proposta orçamentária da Secretaria Executiva do Conselho Nacional de Recursos Hídricos para o exercício de 2017.</a:t>
                      </a:r>
                    </a:p>
                    <a:p>
                      <a:pPr algn="just">
                        <a:lnSpc>
                          <a:spcPct val="107000"/>
                        </a:lnSpc>
                        <a:spcAft>
                          <a:spcPts val="0"/>
                        </a:spcAft>
                      </a:pPr>
                      <a:r>
                        <a:rPr lang="pt-BR" sz="1200" dirty="0">
                          <a:effectLst/>
                        </a:rPr>
                        <a:t> </a:t>
                      </a:r>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7004" marR="37004" marT="0" marB="0"/>
                </a:tc>
                <a:tc>
                  <a:txBody>
                    <a:bodyPr/>
                    <a:lstStyle/>
                    <a:p>
                      <a:pPr algn="just">
                        <a:lnSpc>
                          <a:spcPct val="107000"/>
                        </a:lnSpc>
                        <a:spcAft>
                          <a:spcPts val="0"/>
                        </a:spcAft>
                      </a:pPr>
                      <a:r>
                        <a:rPr lang="pt-BR" sz="1200" u="sng" dirty="0">
                          <a:effectLst/>
                          <a:hlinkClick r:id="rId9"/>
                        </a:rPr>
                        <a:t>Resolução nº 178, de 29 de junho de 2016</a:t>
                      </a:r>
                      <a:endParaRPr lang="pt-BR" sz="1200" dirty="0">
                        <a:effectLst/>
                      </a:endParaRPr>
                    </a:p>
                    <a:p>
                      <a:pPr algn="just">
                        <a:lnSpc>
                          <a:spcPct val="107000"/>
                        </a:lnSpc>
                        <a:spcAft>
                          <a:spcPts val="0"/>
                        </a:spcAft>
                      </a:pPr>
                      <a:r>
                        <a:rPr lang="pt-BR" sz="1200" dirty="0">
                          <a:effectLst/>
                        </a:rPr>
                        <a:t>Altera a Resolução CNRH nº 144, de 10 de julho de 2012, que “Estabelece diretrizes para implementação da Política Nacional de Segurança de Barragens, aplicação de seus instrumentos e atuação do Sistema Nacional de Informações sobre Segurança de Barragens, em atendimento ao art. 20 da Lei n° 12.334, de 20 de setembro de 2010, que alterou o art. 35 da Lei nº 9.433, de 8 de janeiro de 1997”.</a:t>
                      </a:r>
                    </a:p>
                    <a:p>
                      <a:pPr algn="just">
                        <a:lnSpc>
                          <a:spcPct val="107000"/>
                        </a:lnSpc>
                        <a:spcAft>
                          <a:spcPts val="0"/>
                        </a:spcAft>
                      </a:pPr>
                      <a:r>
                        <a:rPr lang="pt-BR" sz="1200" dirty="0">
                          <a:effectLst/>
                        </a:rPr>
                        <a:t> </a:t>
                      </a:r>
                    </a:p>
                    <a:p>
                      <a:pPr algn="just">
                        <a:lnSpc>
                          <a:spcPct val="107000"/>
                        </a:lnSpc>
                        <a:spcAft>
                          <a:spcPts val="0"/>
                        </a:spcAft>
                      </a:pPr>
                      <a:r>
                        <a:rPr lang="pt-BR" sz="1200" u="sng" dirty="0">
                          <a:effectLst/>
                          <a:hlinkClick r:id="rId10"/>
                        </a:rPr>
                        <a:t>Resolução nº 177, de 29 de junho de 2016</a:t>
                      </a:r>
                      <a:endParaRPr lang="pt-BR" sz="1200" dirty="0">
                        <a:effectLst/>
                      </a:endParaRPr>
                    </a:p>
                    <a:p>
                      <a:pPr algn="just">
                        <a:lnSpc>
                          <a:spcPct val="107000"/>
                        </a:lnSpc>
                        <a:spcAft>
                          <a:spcPts val="0"/>
                        </a:spcAft>
                      </a:pPr>
                      <a:r>
                        <a:rPr lang="pt-BR" sz="1200" dirty="0">
                          <a:effectLst/>
                        </a:rPr>
                        <a:t>Estabelece composição e define a indicação de representações, em ordem progressiva, para eventuais substituições para a CTPNRH, CTIL e CTEM (mandato de 1º de julho de 2016 a 30 de junho de 2018), para a CTCOB (mandato de 1º de agosto de 2016 a 31 de julho de 2018), e dá outras providências.</a:t>
                      </a:r>
                    </a:p>
                    <a:p>
                      <a:pPr algn="just">
                        <a:lnSpc>
                          <a:spcPct val="107000"/>
                        </a:lnSpc>
                        <a:spcAft>
                          <a:spcPts val="0"/>
                        </a:spcAft>
                      </a:pPr>
                      <a:r>
                        <a:rPr lang="pt-BR" sz="1200" dirty="0">
                          <a:effectLst/>
                        </a:rPr>
                        <a:t> </a:t>
                      </a:r>
                    </a:p>
                    <a:p>
                      <a:pPr algn="just">
                        <a:lnSpc>
                          <a:spcPct val="107000"/>
                        </a:lnSpc>
                        <a:spcAft>
                          <a:spcPts val="0"/>
                        </a:spcAft>
                      </a:pPr>
                      <a:r>
                        <a:rPr lang="pt-BR" sz="1200" u="sng" dirty="0">
                          <a:effectLst/>
                          <a:hlinkClick r:id="rId11"/>
                        </a:rPr>
                        <a:t>Resolução nº 176, de 29 de junho de 2016</a:t>
                      </a:r>
                      <a:endParaRPr lang="pt-BR" sz="1200" dirty="0">
                        <a:effectLst/>
                      </a:endParaRPr>
                    </a:p>
                    <a:p>
                      <a:pPr algn="just">
                        <a:lnSpc>
                          <a:spcPct val="107000"/>
                        </a:lnSpc>
                        <a:spcAft>
                          <a:spcPts val="0"/>
                        </a:spcAft>
                      </a:pPr>
                      <a:r>
                        <a:rPr lang="pt-BR" sz="1200" dirty="0">
                          <a:effectLst/>
                        </a:rPr>
                        <a:t>Altera o Anexo da Resolução CNRH nº 152/2013, que trata da composição do Grupo de Acompanhamento da elaboração do Plano de Recursos Hídricos da Região Hidrográfica do Paraguai.</a:t>
                      </a:r>
                    </a:p>
                    <a:p>
                      <a:pPr algn="just">
                        <a:lnSpc>
                          <a:spcPct val="107000"/>
                        </a:lnSpc>
                        <a:spcAft>
                          <a:spcPts val="0"/>
                        </a:spcAft>
                      </a:pPr>
                      <a:r>
                        <a:rPr lang="pt-BR" sz="1200" u="sng" dirty="0">
                          <a:effectLst/>
                          <a:hlinkClick r:id="rId12"/>
                        </a:rPr>
                        <a:t>Resolução nº 175, de 09 de dezembro de 2015</a:t>
                      </a:r>
                      <a:endParaRPr lang="pt-BR" sz="1200" dirty="0">
                        <a:effectLst/>
                      </a:endParaRPr>
                    </a:p>
                    <a:p>
                      <a:pPr algn="just">
                        <a:lnSpc>
                          <a:spcPct val="107000"/>
                        </a:lnSpc>
                        <a:spcAft>
                          <a:spcPts val="0"/>
                        </a:spcAft>
                      </a:pPr>
                      <a:r>
                        <a:rPr lang="pt-BR" sz="1200" dirty="0">
                          <a:effectLst/>
                        </a:rPr>
                        <a:t>Estabelece a composição da Câmara Técnica de Integração da Gestão das Bacias Hidrográficas e dos Sistemas Estuarinos e Zona Costeira CTCOST, para o mandato de 1º de dezembro de 2015 a 30 de novembro de 2017.</a:t>
                      </a:r>
                    </a:p>
                    <a:p>
                      <a:pPr algn="just">
                        <a:lnSpc>
                          <a:spcPct val="107000"/>
                        </a:lnSpc>
                        <a:spcAft>
                          <a:spcPts val="0"/>
                        </a:spcAft>
                      </a:pPr>
                      <a:r>
                        <a:rPr lang="pt-BR" sz="1200" dirty="0">
                          <a:effectLst/>
                        </a:rPr>
                        <a:t> </a:t>
                      </a:r>
                    </a:p>
                    <a:p>
                      <a:pPr algn="just">
                        <a:lnSpc>
                          <a:spcPct val="107000"/>
                        </a:lnSpc>
                        <a:spcAft>
                          <a:spcPts val="0"/>
                        </a:spcAft>
                      </a:pPr>
                      <a:r>
                        <a:rPr lang="pt-BR" sz="1200" u="sng" dirty="0">
                          <a:effectLst/>
                          <a:hlinkClick r:id="rId13"/>
                        </a:rPr>
                        <a:t>Resolução nº 174, de 09 de dezembro de 2015</a:t>
                      </a:r>
                      <a:endParaRPr lang="pt-BR" sz="1200" dirty="0">
                        <a:effectLst/>
                      </a:endParaRPr>
                    </a:p>
                    <a:p>
                      <a:pPr algn="just">
                        <a:lnSpc>
                          <a:spcPct val="107000"/>
                        </a:lnSpc>
                        <a:spcAft>
                          <a:spcPts val="0"/>
                        </a:spcAft>
                      </a:pPr>
                      <a:r>
                        <a:rPr lang="pt-BR" sz="1200" dirty="0">
                          <a:effectLst/>
                        </a:rPr>
                        <a:t>Aprova os critérios para estabelecimento de derivações, captações e lançamentos de pouca expressão, considerados insignificantes, para isenção da obrigatoriedade da outorga de direito de uso de recursos hídricos nos corpos d’água de domínio da União da Bacia Hidrográfica do Rio Verde Grande.</a:t>
                      </a:r>
                    </a:p>
                    <a:p>
                      <a:pPr algn="just">
                        <a:lnSpc>
                          <a:spcPct val="107000"/>
                        </a:lnSpc>
                        <a:spcAft>
                          <a:spcPts val="0"/>
                        </a:spcAft>
                      </a:pPr>
                      <a:r>
                        <a:rPr lang="pt-BR" sz="1200" dirty="0">
                          <a:effectLst/>
                        </a:rPr>
                        <a:t> </a:t>
                      </a:r>
                      <a:endParaRPr lang="pt-BR"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7004" marR="37004" marT="0" marB="0"/>
                </a:tc>
                <a:extLst>
                  <a:ext uri="{0D108BD9-81ED-4DB2-BD59-A6C34878D82A}">
                    <a16:rowId xmlns:a16="http://schemas.microsoft.com/office/drawing/2014/main" val="1290645430"/>
                  </a:ext>
                </a:extLst>
              </a:tr>
            </a:tbl>
          </a:graphicData>
        </a:graphic>
      </p:graphicFrame>
      <p:graphicFrame>
        <p:nvGraphicFramePr>
          <p:cNvPr id="11" name="Tabela 10">
            <a:extLst>
              <a:ext uri="{FF2B5EF4-FFF2-40B4-BE49-F238E27FC236}">
                <a16:creationId xmlns:a16="http://schemas.microsoft.com/office/drawing/2014/main" id="{D2AB3088-673D-4D34-8DEA-AD82379E22E1}"/>
              </a:ext>
            </a:extLst>
          </p:cNvPr>
          <p:cNvGraphicFramePr>
            <a:graphicFrameLocks noGrp="1"/>
          </p:cNvGraphicFramePr>
          <p:nvPr>
            <p:extLst>
              <p:ext uri="{D42A27DB-BD31-4B8C-83A1-F6EECF244321}">
                <p14:modId xmlns:p14="http://schemas.microsoft.com/office/powerpoint/2010/main" val="66862360"/>
              </p:ext>
            </p:extLst>
          </p:nvPr>
        </p:nvGraphicFramePr>
        <p:xfrm>
          <a:off x="406399" y="607695"/>
          <a:ext cx="11455376" cy="6047105"/>
        </p:xfrm>
        <a:graphic>
          <a:graphicData uri="http://schemas.openxmlformats.org/drawingml/2006/table">
            <a:tbl>
              <a:tblPr firstRow="1" firstCol="1" bandRow="1"/>
              <a:tblGrid>
                <a:gridCol w="5727688">
                  <a:extLst>
                    <a:ext uri="{9D8B030D-6E8A-4147-A177-3AD203B41FA5}">
                      <a16:colId xmlns:a16="http://schemas.microsoft.com/office/drawing/2014/main" val="1599669035"/>
                    </a:ext>
                  </a:extLst>
                </a:gridCol>
                <a:gridCol w="5727688">
                  <a:extLst>
                    <a:ext uri="{9D8B030D-6E8A-4147-A177-3AD203B41FA5}">
                      <a16:colId xmlns:a16="http://schemas.microsoft.com/office/drawing/2014/main" val="3129374390"/>
                    </a:ext>
                  </a:extLst>
                </a:gridCol>
              </a:tblGrid>
              <a:tr h="6047105">
                <a:tc>
                  <a:txBody>
                    <a:bodyPr/>
                    <a:lstStyle/>
                    <a:p>
                      <a:pPr algn="just">
                        <a:lnSpc>
                          <a:spcPct val="107000"/>
                        </a:lnSpc>
                        <a:spcAft>
                          <a:spcPts val="0"/>
                        </a:spcAft>
                      </a:pPr>
                      <a:r>
                        <a:rPr lang="pt-BR" sz="11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Resolução nº 184, de 07 de dezembro de 2016</a:t>
                      </a:r>
                      <a:endParaRPr lang="pt-BR"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Estabelece diretrizes e critérios gerais para definição das derivações e captações de recursos hídricos superficiais e subterrâneos, e lançamentos de efluentes em corpos de água e acumulações de volumes de água de pouca expressão, considerados insignificantes, os quais independem de outorga de direito de uso de recursos hídricos, e dá outras providências.</a:t>
                      </a:r>
                    </a:p>
                    <a:p>
                      <a:pPr algn="just">
                        <a:lnSpc>
                          <a:spcPct val="107000"/>
                        </a:lnSpc>
                        <a:spcAft>
                          <a:spcPts val="0"/>
                        </a:spcAft>
                      </a:pPr>
                      <a:r>
                        <a:rPr lang="pt-BR" sz="1100" b="1" u="none" strike="noStrike" dirty="0">
                          <a:effectLst/>
                          <a:latin typeface="Calibri" panose="020F0502020204030204" pitchFamily="34" charset="0"/>
                          <a:ea typeface="Calibri" panose="020F0502020204030204" pitchFamily="34" charset="0"/>
                          <a:cs typeface="Times New Roman" panose="02020603050405020304" pitchFamily="18" charset="0"/>
                        </a:rPr>
                        <a:t> </a:t>
                      </a:r>
                      <a:endParaRPr lang="pt-BR"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100" b="1" u="none" strike="noStrike" dirty="0">
                          <a:effectLst/>
                          <a:latin typeface="Calibri" panose="020F0502020204030204" pitchFamily="34" charset="0"/>
                          <a:ea typeface="Calibri" panose="020F0502020204030204" pitchFamily="34" charset="0"/>
                          <a:cs typeface="Times New Roman" panose="02020603050405020304" pitchFamily="18" charset="0"/>
                        </a:rPr>
                        <a:t> </a:t>
                      </a:r>
                      <a:endParaRPr lang="pt-BR"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1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Resolução nº 183, de 08 de dezembro de 2016</a:t>
                      </a:r>
                      <a:endParaRPr lang="pt-BR"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Aprova os critérios para estabelecimento de acumulações, derivações, captações e lançamentos de pouca expressão, considerados insignificantes, para isenção da obrigatoriedade da outorga de direito de uso de recursos hídricos nos corpos </a:t>
                      </a: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1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Resolução nº 182, de 08 de dezembro de 2016</a:t>
                      </a:r>
                      <a:endParaRPr lang="pt-BR"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Estabelece composição e define suplências para a Câmara Técnica de Análise de Projeto – CTAP; Câmara Técnica de Águas Subterrâneas – CTAS; Câmara Técnica de Ciência e Tecnologia – CTCT; Câmara Técnica de Gestão de Recursos Hídricos </a:t>
                      </a:r>
                      <a:r>
                        <a:rPr lang="pt-BR" sz="1100" dirty="0" err="1">
                          <a:effectLst/>
                          <a:latin typeface="Calibri" panose="020F0502020204030204" pitchFamily="34" charset="0"/>
                          <a:ea typeface="Calibri" panose="020F0502020204030204" pitchFamily="34" charset="0"/>
                          <a:cs typeface="Times New Roman" panose="02020603050405020304" pitchFamily="18" charset="0"/>
                        </a:rPr>
                        <a:t>Transfronteiriços</a:t>
                      </a:r>
                      <a:r>
                        <a:rPr lang="pt-BR" sz="1100" dirty="0">
                          <a:effectLst/>
                          <a:latin typeface="Calibri" panose="020F0502020204030204" pitchFamily="34" charset="0"/>
                          <a:ea typeface="Calibri" panose="020F0502020204030204" pitchFamily="34" charset="0"/>
                          <a:cs typeface="Times New Roman" panose="02020603050405020304" pitchFamily="18" charset="0"/>
                        </a:rPr>
                        <a:t> – CTGRHT; e Câmara Técnica de Integração de Procedimentos, Ações de Outorga e Ações Reguladoras – CTPOAR; e dá outras providências.</a:t>
                      </a: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1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Resolução nº 181, de 07 de dezembro de 2016</a:t>
                      </a:r>
                      <a:endParaRPr lang="pt-BR"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Aprova as Prioridades, Ações e Metas do Plano Nacional de Recursos Hídricos para 2016-2020.</a:t>
                      </a: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1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7"/>
                        </a:rPr>
                        <a:t>Resolução nº 180, de 08 de dezembro de 2016</a:t>
                      </a:r>
                      <a:endParaRPr lang="pt-BR"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Estabelece o conteúdo mínimo para o Relatório Conjuntura dos Recursos Hídricos no Brasil; revoga o artigo 2° e o § 2º do artigo 3° da Resolução CNRH nº 58, e dá outras providências.</a:t>
                      </a: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37004" marR="37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0"/>
                        </a:spcAft>
                      </a:pPr>
                      <a:endParaRPr lang="pt-BR" sz="11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endParaRPr>
                    </a:p>
                    <a:p>
                      <a:pPr algn="just">
                        <a:lnSpc>
                          <a:spcPct val="107000"/>
                        </a:lnSpc>
                        <a:spcAft>
                          <a:spcPts val="0"/>
                        </a:spcAft>
                      </a:pPr>
                      <a:r>
                        <a:rPr lang="pt-BR" sz="11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8"/>
                        </a:rPr>
                        <a:t>Resolução nº 179, de 08 de dezembro de 2016</a:t>
                      </a:r>
                      <a:endParaRPr lang="pt-BR"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Aprova o programa de trabalho e a respectiva proposta orçamentária da Secretaria Executiva do Conselho Nacional de Recursos Hídricos para o exercício de 2017.</a:t>
                      </a:r>
                    </a:p>
                    <a:p>
                      <a:pPr algn="just">
                        <a:lnSpc>
                          <a:spcPct val="107000"/>
                        </a:lnSpc>
                        <a:spcAft>
                          <a:spcPts val="0"/>
                        </a:spcAft>
                      </a:pPr>
                      <a:endParaRPr lang="pt-BR" sz="11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endParaRPr>
                    </a:p>
                    <a:p>
                      <a:pPr algn="just">
                        <a:lnSpc>
                          <a:spcPct val="107000"/>
                        </a:lnSpc>
                        <a:spcAft>
                          <a:spcPts val="0"/>
                        </a:spcAft>
                      </a:pPr>
                      <a:r>
                        <a:rPr lang="pt-BR" sz="11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9"/>
                        </a:rPr>
                        <a:t>Resolução nº 178, de 29 de junho de 2016</a:t>
                      </a:r>
                      <a:endParaRPr lang="pt-BR"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Altera a Resolução CNRH nº 144, de 10 de julho de 2012, que “Estabelece diretrizes para implementação da Política Nacional de Segurança de Barragens, aplicação de seus instrumentos e atuação do Sistema Nacional de Informações sobre Segurança de Barragens, em atendimento ao art. 20 da Lei n° 12.334, de 20 de setembro de 2010, que alterou o art. 35 da Lei nº 9.433, de 8 de janeiro de 1997”.</a:t>
                      </a: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1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10"/>
                        </a:rPr>
                        <a:t>Resolução nº 177, de 29 de junho de 2016</a:t>
                      </a:r>
                      <a:endParaRPr lang="pt-BR"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Estabelece composição e define a indicação de representações, em ordem progressiva, para eventuais substituições para a CTPNRH, CTIL e CTEM (mandato de 1º de julho de 2016 a 30 de junho de 2018), para a CTCOB (mandato de 1º de agosto de 2016 a 31 de julho de 2018), e dá outras providências.</a:t>
                      </a: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1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11"/>
                        </a:rPr>
                        <a:t>Resolução nº 176, de 29 de junho de 2016</a:t>
                      </a:r>
                      <a:endParaRPr lang="pt-BR"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Altera o Anexo da Resolução CNRH nº 152/2013, que trata da composição do Grupo de Acompanhamento da elaboração do Plano de Recursos Hídricos da Região Hidrográfica do Paraguai.</a:t>
                      </a:r>
                    </a:p>
                    <a:p>
                      <a:pPr algn="just">
                        <a:lnSpc>
                          <a:spcPct val="107000"/>
                        </a:lnSpc>
                        <a:spcAft>
                          <a:spcPts val="0"/>
                        </a:spcAft>
                      </a:pPr>
                      <a:r>
                        <a:rPr lang="pt-BR" sz="11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12"/>
                        </a:rPr>
                        <a:t>Resolução nº 175, de 09 de dezembro de 2015</a:t>
                      </a:r>
                      <a:endParaRPr lang="pt-BR"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Estabelece a composição da Câmara Técnica de Integração da Gestão das Bacias Hidrográficas e dos Sistemas Estuarinos e Zona Costeira CTCOST, para o mandato de 1º de dezembro de 2015 a 30 de novembro de 2017.</a:t>
                      </a: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07000"/>
                        </a:lnSpc>
                        <a:spcAft>
                          <a:spcPts val="0"/>
                        </a:spcAft>
                      </a:pPr>
                      <a:r>
                        <a:rPr lang="pt-BR" sz="11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13"/>
                        </a:rPr>
                        <a:t>Resolução nº 174, de 09 de dezembro de 2015</a:t>
                      </a:r>
                      <a:endParaRPr lang="pt-BR" sz="1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Aprova os critérios para estabelecimento de derivações, captações e lançamentos de pouca expressão, considerados insignificantes, para isenção da obrigatoriedade da outorga de direito de uso de recursos hídricos nos corpos d’água de domínio da União da Bacia Hidrográfica do Rio Verde Grande.</a:t>
                      </a:r>
                    </a:p>
                    <a:p>
                      <a:pPr algn="just">
                        <a:lnSpc>
                          <a:spcPct val="107000"/>
                        </a:lnSpc>
                        <a:spcAft>
                          <a:spcPts val="0"/>
                        </a:spcAft>
                      </a:pPr>
                      <a:r>
                        <a:rPr lang="pt-BR"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37004" marR="370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94183"/>
                  </a:ext>
                </a:extLst>
              </a:tr>
            </a:tbl>
          </a:graphicData>
        </a:graphic>
      </p:graphicFrame>
      <p:sp>
        <p:nvSpPr>
          <p:cNvPr id="14" name="Título 1">
            <a:extLst>
              <a:ext uri="{FF2B5EF4-FFF2-40B4-BE49-F238E27FC236}">
                <a16:creationId xmlns:a16="http://schemas.microsoft.com/office/drawing/2014/main" id="{197D9B14-CF58-4A76-B3B3-46D86141D5B7}"/>
              </a:ext>
            </a:extLst>
          </p:cNvPr>
          <p:cNvSpPr txBox="1">
            <a:spLocks noGrp="1"/>
          </p:cNvSpPr>
          <p:nvPr>
            <p:ph type="title"/>
          </p:nvPr>
        </p:nvSpPr>
        <p:spPr>
          <a:xfrm>
            <a:off x="383457" y="83574"/>
            <a:ext cx="11454582" cy="457202"/>
          </a:xfrm>
          <a:prstGeom prst="rect">
            <a:avLst/>
          </a:prstGeom>
          <a:solidFill>
            <a:schemeClr val="accent6">
              <a:lumMod val="40000"/>
              <a:lumOff val="60000"/>
            </a:schemeClr>
          </a:solidFill>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sz="2800" b="1" dirty="0">
                <a:latin typeface="+mn-lt"/>
              </a:rPr>
              <a:t>RESOLUÇÕES APROVADAS</a:t>
            </a:r>
          </a:p>
        </p:txBody>
      </p:sp>
    </p:spTree>
    <p:extLst>
      <p:ext uri="{BB962C8B-B14F-4D97-AF65-F5344CB8AC3E}">
        <p14:creationId xmlns:p14="http://schemas.microsoft.com/office/powerpoint/2010/main" val="13367619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a 3">
            <a:extLst>
              <a:ext uri="{FF2B5EF4-FFF2-40B4-BE49-F238E27FC236}">
                <a16:creationId xmlns:a16="http://schemas.microsoft.com/office/drawing/2014/main" id="{0E6CC841-622D-41EF-BDB6-62AE8EA4F02C}"/>
              </a:ext>
            </a:extLst>
          </p:cNvPr>
          <p:cNvGraphicFramePr>
            <a:graphicFrameLocks noGrp="1"/>
          </p:cNvGraphicFramePr>
          <p:nvPr/>
        </p:nvGraphicFramePr>
        <p:xfrm>
          <a:off x="4038600" y="3818414"/>
          <a:ext cx="4114800" cy="365760"/>
        </p:xfrm>
        <a:graphic>
          <a:graphicData uri="http://schemas.openxmlformats.org/drawingml/2006/table">
            <a:tbl>
              <a:tblPr/>
              <a:tblGrid>
                <a:gridCol w="4114800">
                  <a:extLst>
                    <a:ext uri="{9D8B030D-6E8A-4147-A177-3AD203B41FA5}">
                      <a16:colId xmlns:a16="http://schemas.microsoft.com/office/drawing/2014/main" val="1369225353"/>
                    </a:ext>
                  </a:extLst>
                </a:gridCol>
              </a:tblGrid>
              <a:tr h="0">
                <a:tc>
                  <a:txBody>
                    <a:bodyPr/>
                    <a:lstStyle/>
                    <a:p>
                      <a:r>
                        <a:rPr lang="pt-BR" b="1" u="none" strike="noStrike">
                          <a:solidFill>
                            <a:srgbClr val="024A94"/>
                          </a:solidFill>
                          <a:effectLst/>
                          <a:latin typeface="Arial" panose="020B0604020202020204" pitchFamily="34" charset="0"/>
                          <a:hlinkClick r:id="rId2"/>
                        </a:rPr>
                        <a:t>Moções</a:t>
                      </a:r>
                      <a:endParaRPr lang="pt-BR" b="1">
                        <a:solidFill>
                          <a:srgbClr val="0071BC"/>
                        </a:solidFill>
                        <a:effectLst/>
                        <a:latin typeface="Arial" panose="020B0604020202020204" pitchFamily="34" charset="0"/>
                      </a:endParaRPr>
                    </a:p>
                  </a:txBody>
                  <a:tcPr anchor="ctr">
                    <a:lnL>
                      <a:noFill/>
                    </a:lnL>
                    <a:lnR>
                      <a:noFill/>
                    </a:lnR>
                    <a:lnT>
                      <a:noFill/>
                    </a:lnT>
                    <a:lnB>
                      <a:noFill/>
                    </a:lnB>
                    <a:solidFill>
                      <a:srgbClr val="FFFFFF"/>
                    </a:solidFill>
                  </a:tcPr>
                </a:tc>
                <a:extLst>
                  <a:ext uri="{0D108BD9-81ED-4DB2-BD59-A6C34878D82A}">
                    <a16:rowId xmlns:a16="http://schemas.microsoft.com/office/drawing/2014/main" val="2545665665"/>
                  </a:ext>
                </a:extLst>
              </a:tr>
            </a:tbl>
          </a:graphicData>
        </a:graphic>
      </p:graphicFrame>
      <p:graphicFrame>
        <p:nvGraphicFramePr>
          <p:cNvPr id="5" name="Tabela 4">
            <a:extLst>
              <a:ext uri="{FF2B5EF4-FFF2-40B4-BE49-F238E27FC236}">
                <a16:creationId xmlns:a16="http://schemas.microsoft.com/office/drawing/2014/main" id="{0B4CB2FD-76E1-4BF9-8145-7E3B59F169CB}"/>
              </a:ext>
            </a:extLst>
          </p:cNvPr>
          <p:cNvGraphicFramePr>
            <a:graphicFrameLocks noGrp="1"/>
          </p:cNvGraphicFramePr>
          <p:nvPr>
            <p:extLst>
              <p:ext uri="{D42A27DB-BD31-4B8C-83A1-F6EECF244321}">
                <p14:modId xmlns:p14="http://schemas.microsoft.com/office/powerpoint/2010/main" val="922422553"/>
              </p:ext>
            </p:extLst>
          </p:nvPr>
        </p:nvGraphicFramePr>
        <p:xfrm>
          <a:off x="1042219" y="926689"/>
          <a:ext cx="10107562" cy="4402395"/>
        </p:xfrm>
        <a:graphic>
          <a:graphicData uri="http://schemas.openxmlformats.org/drawingml/2006/table">
            <a:tbl>
              <a:tblPr/>
              <a:tblGrid>
                <a:gridCol w="10107562">
                  <a:extLst>
                    <a:ext uri="{9D8B030D-6E8A-4147-A177-3AD203B41FA5}">
                      <a16:colId xmlns:a16="http://schemas.microsoft.com/office/drawing/2014/main" val="2117240452"/>
                    </a:ext>
                  </a:extLst>
                </a:gridCol>
              </a:tblGrid>
              <a:tr h="4402395">
                <a:tc>
                  <a:txBody>
                    <a:bodyPr/>
                    <a:lstStyle/>
                    <a:p>
                      <a:r>
                        <a:rPr lang="pt-BR" sz="1600" b="1" u="none" strike="noStrike" dirty="0">
                          <a:solidFill>
                            <a:srgbClr val="024A94"/>
                          </a:solidFill>
                          <a:effectLst/>
                          <a:hlinkClick r:id="rId3"/>
                        </a:rPr>
                        <a:t>Moção nº 68, de 31 de outubro de 2017</a:t>
                      </a:r>
                      <a:endParaRPr lang="pt-BR" sz="1600" dirty="0"/>
                    </a:p>
                    <a:p>
                      <a:pPr algn="just"/>
                      <a:r>
                        <a:rPr lang="pt-BR" sz="1600" dirty="0">
                          <a:effectLst/>
                        </a:rPr>
                        <a:t>Recomenda ao Excelentíssimo Senhor Governador do Estado de Goiás, à Assembleia Legislativa de Goiás e ao Ministério Público que, no âmbito de suas respectivas competências, adotem os procedimentos necessários para o reestabelecimento do Conselho Estadual de Recursos Hídricos de Goiás.</a:t>
                      </a:r>
                    </a:p>
                    <a:p>
                      <a:br>
                        <a:rPr lang="pt-BR" sz="1600" dirty="0"/>
                      </a:br>
                      <a:endParaRPr lang="pt-BR" sz="1600" dirty="0"/>
                    </a:p>
                    <a:p>
                      <a:r>
                        <a:rPr lang="pt-BR" sz="1600" b="1" u="none" strike="noStrike" dirty="0">
                          <a:solidFill>
                            <a:srgbClr val="024A94"/>
                          </a:solidFill>
                          <a:effectLst/>
                          <a:hlinkClick r:id="rId4"/>
                        </a:rPr>
                        <a:t>Moção nº 67, de 07 de dezembro de 2016</a:t>
                      </a:r>
                      <a:endParaRPr lang="pt-BR" sz="1600" dirty="0"/>
                    </a:p>
                    <a:p>
                      <a:pPr algn="just"/>
                      <a:r>
                        <a:rPr lang="pt-BR" sz="1600" dirty="0">
                          <a:effectLst/>
                        </a:rPr>
                        <a:t>Recomenda ao Governo do Estado do Piauí que sejam tomadas ações de articulação com a União para a regularização do uso das águas superficiais e subterrâneas no Vale do Gurguéia – PI, além do planejamento para o uso múltiplo e integrado destes mananciais.</a:t>
                      </a:r>
                    </a:p>
                    <a:p>
                      <a:br>
                        <a:rPr lang="pt-BR" sz="1600" dirty="0"/>
                      </a:br>
                      <a:endParaRPr lang="pt-BR" sz="1600" dirty="0"/>
                    </a:p>
                    <a:p>
                      <a:r>
                        <a:rPr lang="pt-BR" sz="1600" b="1" u="none" strike="noStrike" dirty="0">
                          <a:solidFill>
                            <a:srgbClr val="024A94"/>
                          </a:solidFill>
                          <a:effectLst/>
                          <a:hlinkClick r:id="rId5"/>
                        </a:rPr>
                        <a:t>Moção nº 66, de 23 de setembro de 2015</a:t>
                      </a:r>
                      <a:endParaRPr lang="pt-BR" sz="1600" dirty="0"/>
                    </a:p>
                    <a:p>
                      <a:pPr algn="just"/>
                      <a:r>
                        <a:rPr lang="pt-BR" sz="1600" dirty="0">
                          <a:effectLst/>
                        </a:rPr>
                        <a:t>Recomenda ao Ministério do Planejamento, Orçamento e Gestão que sejam mantidos o não contingenciamento dos recursos da cobrança, previstos na lei nº 9.648 de 27 de maio de 1998, e a fonte de recursos 183 (Pagamento pelo uso dos recursos hídricos) que compõem a Lei Orçamentária Anual e são essenciais para o funcionamento do Sistema Nacional de Gerenciamento de Recursos Hídricos.</a:t>
                      </a:r>
                    </a:p>
                  </a:txBody>
                  <a:tcPr marL="42246" marR="42246" marT="21123" marB="21123">
                    <a:lnL>
                      <a:noFill/>
                    </a:lnL>
                    <a:lnR>
                      <a:noFill/>
                    </a:lnR>
                    <a:lnT>
                      <a:noFill/>
                    </a:lnT>
                    <a:lnB>
                      <a:noFill/>
                    </a:lnB>
                    <a:solidFill>
                      <a:schemeClr val="accent5">
                        <a:lumMod val="20000"/>
                        <a:lumOff val="80000"/>
                      </a:schemeClr>
                    </a:solidFill>
                  </a:tcPr>
                </a:tc>
                <a:extLst>
                  <a:ext uri="{0D108BD9-81ED-4DB2-BD59-A6C34878D82A}">
                    <a16:rowId xmlns:a16="http://schemas.microsoft.com/office/drawing/2014/main" val="1549213476"/>
                  </a:ext>
                </a:extLst>
              </a:tr>
            </a:tbl>
          </a:graphicData>
        </a:graphic>
      </p:graphicFrame>
      <p:sp>
        <p:nvSpPr>
          <p:cNvPr id="7" name="Retângulo 6">
            <a:extLst>
              <a:ext uri="{FF2B5EF4-FFF2-40B4-BE49-F238E27FC236}">
                <a16:creationId xmlns:a16="http://schemas.microsoft.com/office/drawing/2014/main" id="{77D15EAB-B514-4A8C-ADB6-F7F4AA5F1FA5}"/>
              </a:ext>
            </a:extLst>
          </p:cNvPr>
          <p:cNvSpPr/>
          <p:nvPr/>
        </p:nvSpPr>
        <p:spPr>
          <a:xfrm>
            <a:off x="1042219" y="560929"/>
            <a:ext cx="10107562" cy="365760"/>
          </a:xfrm>
          <a:prstGeom prst="rect">
            <a:avLst/>
          </a:prstGeom>
          <a:solidFill>
            <a:schemeClr val="accent6">
              <a:lumMod val="20000"/>
              <a:lumOff val="8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lang="pt-BR" b="1" dirty="0">
                <a:solidFill>
                  <a:schemeClr val="tx1"/>
                </a:solidFill>
              </a:rPr>
              <a:t>MOÇÕES APROVADAS</a:t>
            </a:r>
          </a:p>
        </p:txBody>
      </p:sp>
      <p:sp>
        <p:nvSpPr>
          <p:cNvPr id="9" name="Retângulo 8">
            <a:extLst>
              <a:ext uri="{FF2B5EF4-FFF2-40B4-BE49-F238E27FC236}">
                <a16:creationId xmlns:a16="http://schemas.microsoft.com/office/drawing/2014/main" id="{33E50BB3-AD62-4C05-8F12-EAD4FC0E1998}"/>
              </a:ext>
            </a:extLst>
          </p:cNvPr>
          <p:cNvSpPr/>
          <p:nvPr/>
        </p:nvSpPr>
        <p:spPr>
          <a:xfrm>
            <a:off x="1042219" y="5567392"/>
            <a:ext cx="10107562" cy="923330"/>
          </a:xfrm>
          <a:prstGeom prst="rect">
            <a:avLst/>
          </a:prstGeom>
          <a:solidFill>
            <a:schemeClr val="accent2">
              <a:lumMod val="20000"/>
              <a:lumOff val="80000"/>
            </a:schemeClr>
          </a:solidFill>
        </p:spPr>
        <p:style>
          <a:lnRef idx="1">
            <a:schemeClr val="accent5"/>
          </a:lnRef>
          <a:fillRef idx="2">
            <a:schemeClr val="accent5"/>
          </a:fillRef>
          <a:effectRef idx="1">
            <a:schemeClr val="accent5"/>
          </a:effectRef>
          <a:fontRef idx="minor">
            <a:schemeClr val="dk1"/>
          </a:fontRef>
        </p:style>
        <p:txBody>
          <a:bodyPr wrap="square">
            <a:spAutoFit/>
          </a:bodyPr>
          <a:lstStyle/>
          <a:p>
            <a:pPr fontAlgn="base"/>
            <a:r>
              <a:rPr lang="pt-BR" dirty="0">
                <a:solidFill>
                  <a:srgbClr val="005580"/>
                </a:solidFill>
                <a:latin typeface="open_sansregular"/>
                <a:hlinkClick r:id="rId6"/>
              </a:rPr>
              <a:t>Decreto Nº 9.335, de 5 de abril de 2018 </a:t>
            </a:r>
            <a:r>
              <a:rPr lang="pt-BR" dirty="0">
                <a:solidFill>
                  <a:srgbClr val="000000"/>
                </a:solidFill>
                <a:latin typeface="open_sansregular"/>
              </a:rPr>
              <a:t>                                                                                                             </a:t>
            </a:r>
          </a:p>
          <a:p>
            <a:pPr fontAlgn="base"/>
            <a:r>
              <a:rPr lang="pt-BR" dirty="0">
                <a:solidFill>
                  <a:srgbClr val="000000"/>
                </a:solidFill>
                <a:latin typeface="open_sansregular"/>
              </a:rPr>
              <a:t>Institui o Comitê da Bacia Hidrográfica do Rio Parnaíba, com área de atuação localizada nos Estados do Piauí, Maranhão e Ceará.</a:t>
            </a:r>
            <a:endParaRPr lang="pt-BR" b="0" i="0" dirty="0">
              <a:solidFill>
                <a:srgbClr val="000000"/>
              </a:solidFill>
              <a:effectLst/>
              <a:latin typeface="open_sansregular"/>
            </a:endParaRPr>
          </a:p>
        </p:txBody>
      </p:sp>
    </p:spTree>
    <p:extLst>
      <p:ext uri="{BB962C8B-B14F-4D97-AF65-F5344CB8AC3E}">
        <p14:creationId xmlns:p14="http://schemas.microsoft.com/office/powerpoint/2010/main" val="29510264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2DC6AB-ACCF-4AAE-93F8-85E41D76535F}"/>
              </a:ext>
            </a:extLst>
          </p:cNvPr>
          <p:cNvSpPr>
            <a:spLocks noGrp="1"/>
          </p:cNvSpPr>
          <p:nvPr>
            <p:ph type="title"/>
          </p:nvPr>
        </p:nvSpPr>
        <p:spPr>
          <a:xfrm>
            <a:off x="5138929" y="749412"/>
            <a:ext cx="6316576" cy="5134904"/>
          </a:xfrm>
        </p:spPr>
        <p:txBody>
          <a:bodyPr vert="horz" lIns="91440" tIns="45720" rIns="91440" bIns="45720" rtlCol="0" anchor="ctr">
            <a:normAutofit/>
          </a:bodyPr>
          <a:lstStyle/>
          <a:p>
            <a:pPr algn="ctr"/>
            <a:r>
              <a:rPr lang="en-US" sz="6000" b="1" dirty="0">
                <a:solidFill>
                  <a:schemeClr val="accent1">
                    <a:lumMod val="75000"/>
                  </a:schemeClr>
                </a:solidFill>
                <a:effectLst>
                  <a:outerShdw blurRad="38100" dist="38100" dir="2700000" algn="tl">
                    <a:srgbClr val="000000">
                      <a:alpha val="43137"/>
                    </a:srgbClr>
                  </a:outerShdw>
                </a:effectLst>
                <a:latin typeface="+mn-lt"/>
              </a:rPr>
              <a:t>NOVO PORTAL </a:t>
            </a:r>
            <a:br>
              <a:rPr lang="en-US" sz="6000" b="1" dirty="0">
                <a:solidFill>
                  <a:schemeClr val="accent1">
                    <a:lumMod val="75000"/>
                  </a:schemeClr>
                </a:solidFill>
                <a:effectLst>
                  <a:outerShdw blurRad="38100" dist="38100" dir="2700000" algn="tl">
                    <a:srgbClr val="000000">
                      <a:alpha val="43137"/>
                    </a:srgbClr>
                  </a:outerShdw>
                </a:effectLst>
                <a:latin typeface="+mn-lt"/>
              </a:rPr>
            </a:br>
            <a:r>
              <a:rPr lang="en-US" sz="6000" b="1" dirty="0">
                <a:solidFill>
                  <a:schemeClr val="accent1">
                    <a:lumMod val="75000"/>
                  </a:schemeClr>
                </a:solidFill>
                <a:effectLst>
                  <a:outerShdw blurRad="38100" dist="38100" dir="2700000" algn="tl">
                    <a:srgbClr val="000000">
                      <a:alpha val="43137"/>
                    </a:srgbClr>
                  </a:outerShdw>
                </a:effectLst>
                <a:latin typeface="+mn-lt"/>
              </a:rPr>
              <a:t>DO </a:t>
            </a:r>
            <a:br>
              <a:rPr lang="en-US" sz="6000" b="1" dirty="0">
                <a:solidFill>
                  <a:schemeClr val="accent1">
                    <a:lumMod val="75000"/>
                  </a:schemeClr>
                </a:solidFill>
                <a:effectLst>
                  <a:outerShdw blurRad="38100" dist="38100" dir="2700000" algn="tl">
                    <a:srgbClr val="000000">
                      <a:alpha val="43137"/>
                    </a:srgbClr>
                  </a:outerShdw>
                </a:effectLst>
                <a:latin typeface="+mn-lt"/>
              </a:rPr>
            </a:br>
            <a:r>
              <a:rPr lang="en-US" sz="6000" b="1" dirty="0">
                <a:solidFill>
                  <a:schemeClr val="accent1">
                    <a:lumMod val="75000"/>
                  </a:schemeClr>
                </a:solidFill>
                <a:effectLst>
                  <a:outerShdw blurRad="38100" dist="38100" dir="2700000" algn="tl">
                    <a:srgbClr val="000000">
                      <a:alpha val="43137"/>
                    </a:srgbClr>
                  </a:outerShdw>
                </a:effectLst>
                <a:latin typeface="+mn-lt"/>
              </a:rPr>
              <a:t>CONSELHO</a:t>
            </a:r>
            <a:br>
              <a:rPr lang="en-US" sz="6000" b="1" dirty="0">
                <a:solidFill>
                  <a:schemeClr val="accent1">
                    <a:lumMod val="75000"/>
                  </a:schemeClr>
                </a:solidFill>
                <a:effectLst>
                  <a:outerShdw blurRad="38100" dist="38100" dir="2700000" algn="tl">
                    <a:srgbClr val="000000">
                      <a:alpha val="43137"/>
                    </a:srgbClr>
                  </a:outerShdw>
                </a:effectLst>
                <a:latin typeface="+mn-lt"/>
              </a:rPr>
            </a:br>
            <a:r>
              <a:rPr lang="en-US" sz="6000" b="1" dirty="0">
                <a:solidFill>
                  <a:schemeClr val="accent1">
                    <a:lumMod val="75000"/>
                  </a:schemeClr>
                </a:solidFill>
                <a:effectLst>
                  <a:outerShdw blurRad="38100" dist="38100" dir="2700000" algn="tl">
                    <a:srgbClr val="000000">
                      <a:alpha val="43137"/>
                    </a:srgbClr>
                  </a:outerShdw>
                </a:effectLst>
                <a:latin typeface="+mn-lt"/>
              </a:rPr>
              <a:t>NACIONAL </a:t>
            </a:r>
            <a:endParaRPr lang="en-US" sz="6000" b="1" kern="1200" dirty="0">
              <a:solidFill>
                <a:schemeClr val="accent1">
                  <a:lumMod val="75000"/>
                </a:schemeClr>
              </a:solidFill>
              <a:effectLst>
                <a:outerShdw blurRad="38100" dist="38100" dir="2700000" algn="tl">
                  <a:srgbClr val="000000">
                    <a:alpha val="43137"/>
                  </a:srgbClr>
                </a:outerShdw>
              </a:effectLst>
              <a:latin typeface="+mn-lt"/>
            </a:endParaRPr>
          </a:p>
        </p:txBody>
      </p:sp>
      <p:pic>
        <p:nvPicPr>
          <p:cNvPr id="7" name="Imagem 3">
            <a:extLst>
              <a:ext uri="{FF2B5EF4-FFF2-40B4-BE49-F238E27FC236}">
                <a16:creationId xmlns:a16="http://schemas.microsoft.com/office/drawing/2014/main" id="{0CEB28C5-925B-4EBA-8C88-39562B89C4C9}"/>
              </a:ext>
            </a:extLst>
          </p:cNvPr>
          <p:cNvPicPr>
            <a:picLocks noGrp="1" noChangeAspect="1"/>
          </p:cNvPicPr>
          <p:nvPr>
            <p:ph idx="1"/>
          </p:nvPr>
        </p:nvPicPr>
        <p:blipFill>
          <a:blip r:embed="rId2"/>
          <a:stretch>
            <a:fillRect/>
          </a:stretch>
        </p:blipFill>
        <p:spPr>
          <a:xfrm>
            <a:off x="1058672" y="964692"/>
            <a:ext cx="3180290" cy="4928616"/>
          </a:xfrm>
          <a:prstGeom prst="rect">
            <a:avLst/>
          </a:prstGeom>
        </p:spPr>
      </p:pic>
    </p:spTree>
    <p:extLst>
      <p:ext uri="{BB962C8B-B14F-4D97-AF65-F5344CB8AC3E}">
        <p14:creationId xmlns:p14="http://schemas.microsoft.com/office/powerpoint/2010/main" val="19211739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5F0BA0B8-77B3-44E5-A6A8-3021FFE51BE5}"/>
              </a:ext>
            </a:extLst>
          </p:cNvPr>
          <p:cNvPicPr>
            <a:picLocks noChangeAspect="1"/>
          </p:cNvPicPr>
          <p:nvPr/>
        </p:nvPicPr>
        <p:blipFill rotWithShape="1">
          <a:blip r:embed="rId2"/>
          <a:srcRect t="8150" r="56500" b="18950"/>
          <a:stretch/>
        </p:blipFill>
        <p:spPr>
          <a:xfrm>
            <a:off x="1800917" y="130845"/>
            <a:ext cx="8804910" cy="6148256"/>
          </a:xfrm>
          <a:prstGeom prst="rect">
            <a:avLst/>
          </a:prstGeom>
        </p:spPr>
      </p:pic>
      <p:sp>
        <p:nvSpPr>
          <p:cNvPr id="5" name="CaixaDeTexto 4">
            <a:extLst>
              <a:ext uri="{FF2B5EF4-FFF2-40B4-BE49-F238E27FC236}">
                <a16:creationId xmlns:a16="http://schemas.microsoft.com/office/drawing/2014/main" id="{4B6D7A51-E9BA-4C60-9AE8-0749FB508817}"/>
              </a:ext>
            </a:extLst>
          </p:cNvPr>
          <p:cNvSpPr txBox="1"/>
          <p:nvPr/>
        </p:nvSpPr>
        <p:spPr>
          <a:xfrm>
            <a:off x="748145" y="6279101"/>
            <a:ext cx="10910455" cy="1200329"/>
          </a:xfrm>
          <a:prstGeom prst="rect">
            <a:avLst/>
          </a:prstGeom>
          <a:noFill/>
        </p:spPr>
        <p:txBody>
          <a:bodyPr wrap="square" rtlCol="0">
            <a:spAutoFit/>
          </a:bodyPr>
          <a:lstStyle/>
          <a:p>
            <a:pPr algn="ctr"/>
            <a:r>
              <a:rPr lang="pt-BR" sz="3600" dirty="0">
                <a:hlinkClick r:id="rId3"/>
              </a:rPr>
              <a:t>http://www.cnrh.gov.br</a:t>
            </a:r>
            <a:endParaRPr lang="pt-BR" sz="3600" dirty="0"/>
          </a:p>
          <a:p>
            <a:endParaRPr lang="pt-BR" sz="3600" dirty="0"/>
          </a:p>
        </p:txBody>
      </p:sp>
    </p:spTree>
    <p:extLst>
      <p:ext uri="{BB962C8B-B14F-4D97-AF65-F5344CB8AC3E}">
        <p14:creationId xmlns:p14="http://schemas.microsoft.com/office/powerpoint/2010/main" val="20303216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4448FF9A-1CF9-4991-A7BC-21EBEA81CB48}"/>
              </a:ext>
            </a:extLst>
          </p:cNvPr>
          <p:cNvSpPr/>
          <p:nvPr/>
        </p:nvSpPr>
        <p:spPr>
          <a:xfrm>
            <a:off x="2249630" y="4458992"/>
            <a:ext cx="7692739" cy="2308324"/>
          </a:xfrm>
          <a:prstGeom prst="rect">
            <a:avLst/>
          </a:prstGeom>
        </p:spPr>
        <p:txBody>
          <a:bodyPr wrap="square">
            <a:spAutoFit/>
          </a:bodyPr>
          <a:lstStyle/>
          <a:p>
            <a:pPr algn="ctr"/>
            <a:r>
              <a:rPr lang="pt-BR" sz="2400" dirty="0">
                <a:solidFill>
                  <a:schemeClr val="accent1"/>
                </a:solidFill>
              </a:rPr>
              <a:t>SEPN 505, Lote 2, Edifício Marie Prendi Cruz, </a:t>
            </a:r>
          </a:p>
          <a:p>
            <a:pPr algn="ctr"/>
            <a:r>
              <a:rPr lang="pt-BR" sz="2400" dirty="0">
                <a:solidFill>
                  <a:schemeClr val="accent1"/>
                </a:solidFill>
              </a:rPr>
              <a:t>1º andar, sala 108, CEP: 70.730-542, Brasília/DF.</a:t>
            </a:r>
          </a:p>
          <a:p>
            <a:pPr algn="ctr"/>
            <a:endParaRPr lang="pt-BR" sz="2400" dirty="0">
              <a:solidFill>
                <a:schemeClr val="accent1"/>
              </a:solidFill>
            </a:endParaRPr>
          </a:p>
          <a:p>
            <a:pPr algn="ctr"/>
            <a:r>
              <a:rPr lang="pt-BR" sz="2400" dirty="0">
                <a:solidFill>
                  <a:schemeClr val="accent1"/>
                </a:solidFill>
              </a:rPr>
              <a:t>E-mail: sec.executiva@cnrh.gov.br</a:t>
            </a:r>
          </a:p>
          <a:p>
            <a:pPr algn="ctr"/>
            <a:endParaRPr lang="pt-BR" sz="2400" dirty="0">
              <a:solidFill>
                <a:schemeClr val="accent1"/>
              </a:solidFill>
            </a:endParaRPr>
          </a:p>
          <a:p>
            <a:pPr algn="ctr"/>
            <a:r>
              <a:rPr lang="pt-BR" sz="2400" dirty="0">
                <a:solidFill>
                  <a:schemeClr val="accent1"/>
                </a:solidFill>
              </a:rPr>
              <a:t>Telefones: (61) 2028-2076 / 2667</a:t>
            </a:r>
          </a:p>
        </p:txBody>
      </p:sp>
      <p:pic>
        <p:nvPicPr>
          <p:cNvPr id="4" name="Imagem 3" descr="Uma imagem contendo clip-art&#10;&#10;Descrição gerada com alta confiança">
            <a:extLst>
              <a:ext uri="{FF2B5EF4-FFF2-40B4-BE49-F238E27FC236}">
                <a16:creationId xmlns:a16="http://schemas.microsoft.com/office/drawing/2014/main" id="{5D6F1CD7-2111-4602-8F7D-03DEC9AD36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6544" y="0"/>
            <a:ext cx="5818909" cy="2195316"/>
          </a:xfrm>
          <a:prstGeom prst="rect">
            <a:avLst/>
          </a:prstGeom>
        </p:spPr>
      </p:pic>
      <p:sp>
        <p:nvSpPr>
          <p:cNvPr id="6" name="CaixaDeTexto 5">
            <a:extLst>
              <a:ext uri="{FF2B5EF4-FFF2-40B4-BE49-F238E27FC236}">
                <a16:creationId xmlns:a16="http://schemas.microsoft.com/office/drawing/2014/main" id="{01ED47D2-F045-4FAB-84FD-3575D1461C78}"/>
              </a:ext>
            </a:extLst>
          </p:cNvPr>
          <p:cNvSpPr txBox="1"/>
          <p:nvPr/>
        </p:nvSpPr>
        <p:spPr>
          <a:xfrm>
            <a:off x="1717964" y="2941643"/>
            <a:ext cx="10162309" cy="707886"/>
          </a:xfrm>
          <a:prstGeom prst="rect">
            <a:avLst/>
          </a:prstGeom>
          <a:noFill/>
        </p:spPr>
        <p:txBody>
          <a:bodyPr wrap="square" rtlCol="0">
            <a:spAutoFit/>
          </a:bodyPr>
          <a:lstStyle/>
          <a:p>
            <a:r>
              <a:rPr lang="pt-BR" sz="4000" b="1" dirty="0">
                <a:solidFill>
                  <a:srgbClr val="339966"/>
                </a:solidFill>
                <a:effectLst>
                  <a:outerShdw blurRad="38100" dist="38100" dir="2700000" algn="tl">
                    <a:srgbClr val="000000">
                      <a:alpha val="43137"/>
                    </a:srgbClr>
                  </a:outerShdw>
                </a:effectLst>
              </a:rPr>
              <a:t>A Equipe da Secretaria Executiva Agradece!! </a:t>
            </a:r>
          </a:p>
        </p:txBody>
      </p:sp>
    </p:spTree>
    <p:extLst>
      <p:ext uri="{BB962C8B-B14F-4D97-AF65-F5344CB8AC3E}">
        <p14:creationId xmlns:p14="http://schemas.microsoft.com/office/powerpoint/2010/main" val="2609765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3F74D9F-7BA0-4FCB-B3F8-54B7A279F0C9}"/>
              </a:ext>
            </a:extLst>
          </p:cNvPr>
          <p:cNvSpPr>
            <a:spLocks noGrp="1"/>
          </p:cNvSpPr>
          <p:nvPr>
            <p:ph type="title"/>
          </p:nvPr>
        </p:nvSpPr>
        <p:spPr>
          <a:xfrm>
            <a:off x="838200" y="365125"/>
            <a:ext cx="10515600" cy="1325563"/>
          </a:xfrm>
        </p:spPr>
        <p:txBody>
          <a:bodyPr/>
          <a:lstStyle/>
          <a:p>
            <a:pPr algn="ctr"/>
            <a:r>
              <a:rPr lang="pt-BR" b="1" dirty="0">
                <a:solidFill>
                  <a:schemeClr val="accent1">
                    <a:lumMod val="75000"/>
                  </a:schemeClr>
                </a:solidFill>
                <a:latin typeface="+mn-lt"/>
              </a:rPr>
              <a:t>REUNIÕES CNRH (10) </a:t>
            </a:r>
          </a:p>
        </p:txBody>
      </p:sp>
      <p:graphicFrame>
        <p:nvGraphicFramePr>
          <p:cNvPr id="4" name="Espaço Reservado para Conteúdo 5">
            <a:extLst>
              <a:ext uri="{FF2B5EF4-FFF2-40B4-BE49-F238E27FC236}">
                <a16:creationId xmlns:a16="http://schemas.microsoft.com/office/drawing/2014/main" id="{986E7169-27A0-433F-8767-BB7F4EA9BC83}"/>
              </a:ext>
            </a:extLst>
          </p:cNvPr>
          <p:cNvGraphicFramePr>
            <a:graphicFrameLocks noGrp="1"/>
          </p:cNvGraphicFramePr>
          <p:nvPr>
            <p:ph idx="1"/>
            <p:extLst>
              <p:ext uri="{D42A27DB-BD31-4B8C-83A1-F6EECF244321}">
                <p14:modId xmlns:p14="http://schemas.microsoft.com/office/powerpoint/2010/main" val="4120669169"/>
              </p:ext>
            </p:extLst>
          </p:nvPr>
        </p:nvGraphicFramePr>
        <p:xfrm>
          <a:off x="838200" y="1875234"/>
          <a:ext cx="10515600" cy="4351338"/>
        </p:xfrm>
        <a:graphic>
          <a:graphicData uri="http://schemas.openxmlformats.org/drawingml/2006/chart">
            <c:chart xmlns:c="http://schemas.openxmlformats.org/drawingml/2006/chart" xmlns:r="http://schemas.openxmlformats.org/officeDocument/2006/relationships" r:id="rId2"/>
          </a:graphicData>
        </a:graphic>
      </p:graphicFrame>
      <p:pic>
        <p:nvPicPr>
          <p:cNvPr id="8" name="Imagem 7" descr="Uma imagem contendo pessoa, interior, grupo, pessoas&#10;&#10;Descrição gerada com muito alta confiança">
            <a:extLst>
              <a:ext uri="{FF2B5EF4-FFF2-40B4-BE49-F238E27FC236}">
                <a16:creationId xmlns:a16="http://schemas.microsoft.com/office/drawing/2014/main" id="{509FAF94-A6B3-436E-9AFA-DC58DC3339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82" y="1853990"/>
            <a:ext cx="12192000" cy="6858000"/>
          </a:xfrm>
          <a:prstGeom prst="rect">
            <a:avLst/>
          </a:prstGeom>
        </p:spPr>
      </p:pic>
      <p:pic>
        <p:nvPicPr>
          <p:cNvPr id="12" name="Imagem 11" descr="Uma imagem contendo interior, pessoa, mesa, sentado&#10;&#10;Descrição gerada com muito alta confiança">
            <a:extLst>
              <a:ext uri="{FF2B5EF4-FFF2-40B4-BE49-F238E27FC236}">
                <a16:creationId xmlns:a16="http://schemas.microsoft.com/office/drawing/2014/main" id="{412711CC-C276-422F-AAA2-7C5F822520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792" y="1864612"/>
            <a:ext cx="10701758" cy="6858000"/>
          </a:xfrm>
          <a:prstGeom prst="rect">
            <a:avLst/>
          </a:prstGeom>
        </p:spPr>
      </p:pic>
      <p:pic>
        <p:nvPicPr>
          <p:cNvPr id="16" name="Imagem 15" descr="Uma imagem contendo interior, teto, pessoa, chão&#10;&#10;Descrição gerada com muito alta confiança">
            <a:extLst>
              <a:ext uri="{FF2B5EF4-FFF2-40B4-BE49-F238E27FC236}">
                <a16:creationId xmlns:a16="http://schemas.microsoft.com/office/drawing/2014/main" id="{26318AE5-F282-4421-9FBB-C0E9D76DE4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3445" y="1875234"/>
            <a:ext cx="10245110" cy="6858000"/>
          </a:xfrm>
          <a:prstGeom prst="rect">
            <a:avLst/>
          </a:prstGeom>
        </p:spPr>
      </p:pic>
      <p:pic>
        <p:nvPicPr>
          <p:cNvPr id="18" name="Imagem 17" descr="Uma imagem contendo homem, interior, sentado&#10;&#10;Descrição gerada com alta confiança">
            <a:extLst>
              <a:ext uri="{FF2B5EF4-FFF2-40B4-BE49-F238E27FC236}">
                <a16:creationId xmlns:a16="http://schemas.microsoft.com/office/drawing/2014/main" id="{F78AB964-5A61-452E-AD3C-446BFE2530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3445" y="1853990"/>
            <a:ext cx="9920452" cy="6858000"/>
          </a:xfrm>
          <a:prstGeom prst="rect">
            <a:avLst/>
          </a:prstGeom>
        </p:spPr>
      </p:pic>
      <p:pic>
        <p:nvPicPr>
          <p:cNvPr id="20" name="Imagem 19">
            <a:extLst>
              <a:ext uri="{FF2B5EF4-FFF2-40B4-BE49-F238E27FC236}">
                <a16:creationId xmlns:a16="http://schemas.microsoft.com/office/drawing/2014/main" id="{785EA9AB-3A16-435C-AA60-94869ECCA5E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012535" y="0"/>
            <a:ext cx="1167483" cy="1801838"/>
          </a:xfrm>
          <a:prstGeom prst="rect">
            <a:avLst/>
          </a:prstGeom>
        </p:spPr>
      </p:pic>
    </p:spTree>
    <p:extLst>
      <p:ext uri="{BB962C8B-B14F-4D97-AF65-F5344CB8AC3E}">
        <p14:creationId xmlns:p14="http://schemas.microsoft.com/office/powerpoint/2010/main" val="3686937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500" fill="hold"/>
                                        <p:tgtEl>
                                          <p:spTgt spid="8"/>
                                        </p:tgtEl>
                                        <p:attrNameLst>
                                          <p:attrName>ppt_w</p:attrName>
                                        </p:attrNameLst>
                                      </p:cBhvr>
                                      <p:tavLst>
                                        <p:tav tm="0">
                                          <p:val>
                                            <p:fltVal val="0"/>
                                          </p:val>
                                        </p:tav>
                                        <p:tav tm="100000">
                                          <p:val>
                                            <p:strVal val="#ppt_w"/>
                                          </p:val>
                                        </p:tav>
                                      </p:tavLst>
                                    </p:anim>
                                    <p:anim calcmode="lin" valueType="num">
                                      <p:cBhvr>
                                        <p:cTn id="8" dur="1500" fill="hold"/>
                                        <p:tgtEl>
                                          <p:spTgt spid="8"/>
                                        </p:tgtEl>
                                        <p:attrNameLst>
                                          <p:attrName>ppt_h</p:attrName>
                                        </p:attrNameLst>
                                      </p:cBhvr>
                                      <p:tavLst>
                                        <p:tav tm="0">
                                          <p:val>
                                            <p:fltVal val="0"/>
                                          </p:val>
                                        </p:tav>
                                        <p:tav tm="100000">
                                          <p:val>
                                            <p:strVal val="#ppt_h"/>
                                          </p:val>
                                        </p:tav>
                                      </p:tavLst>
                                    </p:anim>
                                    <p:anim calcmode="lin" valueType="num">
                                      <p:cBhvr>
                                        <p:cTn id="9" dur="1500" fill="hold"/>
                                        <p:tgtEl>
                                          <p:spTgt spid="8"/>
                                        </p:tgtEl>
                                        <p:attrNameLst>
                                          <p:attrName>style.rotation</p:attrName>
                                        </p:attrNameLst>
                                      </p:cBhvr>
                                      <p:tavLst>
                                        <p:tav tm="0">
                                          <p:val>
                                            <p:fltVal val="90"/>
                                          </p:val>
                                        </p:tav>
                                        <p:tav tm="100000">
                                          <p:val>
                                            <p:fltVal val="0"/>
                                          </p:val>
                                        </p:tav>
                                      </p:tavLst>
                                    </p:anim>
                                    <p:animEffect transition="in" filter="fade">
                                      <p:cBhvr>
                                        <p:cTn id="10" dur="1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xit" presetSubtype="0" fill="hold" nodeType="clickEffect">
                                  <p:stCondLst>
                                    <p:cond delay="0"/>
                                  </p:stCondLst>
                                  <p:childTnLst>
                                    <p:anim calcmode="lin" valueType="num">
                                      <p:cBhvr>
                                        <p:cTn id="14" dur="1000"/>
                                        <p:tgtEl>
                                          <p:spTgt spid="8"/>
                                        </p:tgtEl>
                                        <p:attrNameLst>
                                          <p:attrName>ppt_w</p:attrName>
                                        </p:attrNameLst>
                                      </p:cBhvr>
                                      <p:tavLst>
                                        <p:tav tm="0">
                                          <p:val>
                                            <p:strVal val="ppt_w"/>
                                          </p:val>
                                        </p:tav>
                                        <p:tav tm="100000">
                                          <p:val>
                                            <p:fltVal val="0"/>
                                          </p:val>
                                        </p:tav>
                                      </p:tavLst>
                                    </p:anim>
                                    <p:anim calcmode="lin" valueType="num">
                                      <p:cBhvr>
                                        <p:cTn id="15" dur="1000"/>
                                        <p:tgtEl>
                                          <p:spTgt spid="8"/>
                                        </p:tgtEl>
                                        <p:attrNameLst>
                                          <p:attrName>ppt_h</p:attrName>
                                        </p:attrNameLst>
                                      </p:cBhvr>
                                      <p:tavLst>
                                        <p:tav tm="0">
                                          <p:val>
                                            <p:strVal val="ppt_h"/>
                                          </p:val>
                                        </p:tav>
                                        <p:tav tm="100000">
                                          <p:val>
                                            <p:fltVal val="0"/>
                                          </p:val>
                                        </p:tav>
                                      </p:tavLst>
                                    </p:anim>
                                    <p:anim calcmode="lin" valueType="num">
                                      <p:cBhvr>
                                        <p:cTn id="16" dur="1000"/>
                                        <p:tgtEl>
                                          <p:spTgt spid="8"/>
                                        </p:tgtEl>
                                        <p:attrNameLst>
                                          <p:attrName>style.rotation</p:attrName>
                                        </p:attrNameLst>
                                      </p:cBhvr>
                                      <p:tavLst>
                                        <p:tav tm="0">
                                          <p:val>
                                            <p:fltVal val="0"/>
                                          </p:val>
                                        </p:tav>
                                        <p:tav tm="100000">
                                          <p:val>
                                            <p:fltVal val="90"/>
                                          </p:val>
                                        </p:tav>
                                      </p:tavLst>
                                    </p:anim>
                                    <p:animEffect transition="out" filter="fade">
                                      <p:cBhvr>
                                        <p:cTn id="17" dur="1000"/>
                                        <p:tgtEl>
                                          <p:spTgt spid="8"/>
                                        </p:tgtEl>
                                      </p:cBhvr>
                                    </p:animEffect>
                                    <p:set>
                                      <p:cBhvr>
                                        <p:cTn id="18" dur="1" fill="hold">
                                          <p:stCondLst>
                                            <p:cond delay="999"/>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250" fill="hold"/>
                                        <p:tgtEl>
                                          <p:spTgt spid="12"/>
                                        </p:tgtEl>
                                        <p:attrNameLst>
                                          <p:attrName>ppt_x</p:attrName>
                                        </p:attrNameLst>
                                      </p:cBhvr>
                                      <p:tavLst>
                                        <p:tav tm="0">
                                          <p:val>
                                            <p:strVal val="#ppt_x"/>
                                          </p:val>
                                        </p:tav>
                                        <p:tav tm="100000">
                                          <p:val>
                                            <p:strVal val="#ppt_x"/>
                                          </p:val>
                                        </p:tav>
                                      </p:tavLst>
                                    </p:anim>
                                    <p:anim calcmode="lin" valueType="num">
                                      <p:cBhvr additive="base">
                                        <p:cTn id="24" dur="125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nodeType="clickEffect">
                                  <p:stCondLst>
                                    <p:cond delay="0"/>
                                  </p:stCondLst>
                                  <p:childTnLst>
                                    <p:anim calcmode="lin" valueType="num">
                                      <p:cBhvr additive="base">
                                        <p:cTn id="28" dur="1250"/>
                                        <p:tgtEl>
                                          <p:spTgt spid="12"/>
                                        </p:tgtEl>
                                        <p:attrNameLst>
                                          <p:attrName>ppt_x</p:attrName>
                                        </p:attrNameLst>
                                      </p:cBhvr>
                                      <p:tavLst>
                                        <p:tav tm="0">
                                          <p:val>
                                            <p:strVal val="ppt_x"/>
                                          </p:val>
                                        </p:tav>
                                        <p:tav tm="100000">
                                          <p:val>
                                            <p:strVal val="ppt_x"/>
                                          </p:val>
                                        </p:tav>
                                      </p:tavLst>
                                    </p:anim>
                                    <p:anim calcmode="lin" valueType="num">
                                      <p:cBhvr additive="base">
                                        <p:cTn id="29" dur="1250"/>
                                        <p:tgtEl>
                                          <p:spTgt spid="12"/>
                                        </p:tgtEl>
                                        <p:attrNameLst>
                                          <p:attrName>ppt_y</p:attrName>
                                        </p:attrNameLst>
                                      </p:cBhvr>
                                      <p:tavLst>
                                        <p:tav tm="0">
                                          <p:val>
                                            <p:strVal val="ppt_y"/>
                                          </p:val>
                                        </p:tav>
                                        <p:tav tm="100000">
                                          <p:val>
                                            <p:strVal val="1+ppt_h/2"/>
                                          </p:val>
                                        </p:tav>
                                      </p:tavLst>
                                    </p:anim>
                                    <p:set>
                                      <p:cBhvr>
                                        <p:cTn id="30" dur="1" fill="hold">
                                          <p:stCondLst>
                                            <p:cond delay="124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1000" fill="hold"/>
                                        <p:tgtEl>
                                          <p:spTgt spid="16"/>
                                        </p:tgtEl>
                                        <p:attrNameLst>
                                          <p:attrName>ppt_w</p:attrName>
                                        </p:attrNameLst>
                                      </p:cBhvr>
                                      <p:tavLst>
                                        <p:tav tm="0">
                                          <p:val>
                                            <p:fltVal val="0"/>
                                          </p:val>
                                        </p:tav>
                                        <p:tav tm="100000">
                                          <p:val>
                                            <p:strVal val="#ppt_w"/>
                                          </p:val>
                                        </p:tav>
                                      </p:tavLst>
                                    </p:anim>
                                    <p:anim calcmode="lin" valueType="num">
                                      <p:cBhvr>
                                        <p:cTn id="36" dur="1000" fill="hold"/>
                                        <p:tgtEl>
                                          <p:spTgt spid="16"/>
                                        </p:tgtEl>
                                        <p:attrNameLst>
                                          <p:attrName>ppt_h</p:attrName>
                                        </p:attrNameLst>
                                      </p:cBhvr>
                                      <p:tavLst>
                                        <p:tav tm="0">
                                          <p:val>
                                            <p:fltVal val="0"/>
                                          </p:val>
                                        </p:tav>
                                        <p:tav tm="100000">
                                          <p:val>
                                            <p:strVal val="#ppt_h"/>
                                          </p:val>
                                        </p:tav>
                                      </p:tavLst>
                                    </p:anim>
                                    <p:anim calcmode="lin" valueType="num">
                                      <p:cBhvr>
                                        <p:cTn id="37" dur="1000" fill="hold"/>
                                        <p:tgtEl>
                                          <p:spTgt spid="16"/>
                                        </p:tgtEl>
                                        <p:attrNameLst>
                                          <p:attrName>style.rotation</p:attrName>
                                        </p:attrNameLst>
                                      </p:cBhvr>
                                      <p:tavLst>
                                        <p:tav tm="0">
                                          <p:val>
                                            <p:fltVal val="90"/>
                                          </p:val>
                                        </p:tav>
                                        <p:tav tm="100000">
                                          <p:val>
                                            <p:fltVal val="0"/>
                                          </p:val>
                                        </p:tav>
                                      </p:tavLst>
                                    </p:anim>
                                    <p:animEffect transition="in" filter="fade">
                                      <p:cBhvr>
                                        <p:cTn id="38" dur="10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xit" presetSubtype="0" fill="hold" nodeType="clickEffect">
                                  <p:stCondLst>
                                    <p:cond delay="0"/>
                                  </p:stCondLst>
                                  <p:childTnLst>
                                    <p:anim calcmode="lin" valueType="num">
                                      <p:cBhvr>
                                        <p:cTn id="42" dur="1000"/>
                                        <p:tgtEl>
                                          <p:spTgt spid="16"/>
                                        </p:tgtEl>
                                        <p:attrNameLst>
                                          <p:attrName>ppt_w</p:attrName>
                                        </p:attrNameLst>
                                      </p:cBhvr>
                                      <p:tavLst>
                                        <p:tav tm="0">
                                          <p:val>
                                            <p:strVal val="ppt_w"/>
                                          </p:val>
                                        </p:tav>
                                        <p:tav tm="100000">
                                          <p:val>
                                            <p:fltVal val="0"/>
                                          </p:val>
                                        </p:tav>
                                      </p:tavLst>
                                    </p:anim>
                                    <p:anim calcmode="lin" valueType="num">
                                      <p:cBhvr>
                                        <p:cTn id="43" dur="1000"/>
                                        <p:tgtEl>
                                          <p:spTgt spid="16"/>
                                        </p:tgtEl>
                                        <p:attrNameLst>
                                          <p:attrName>ppt_h</p:attrName>
                                        </p:attrNameLst>
                                      </p:cBhvr>
                                      <p:tavLst>
                                        <p:tav tm="0">
                                          <p:val>
                                            <p:strVal val="ppt_h"/>
                                          </p:val>
                                        </p:tav>
                                        <p:tav tm="100000">
                                          <p:val>
                                            <p:fltVal val="0"/>
                                          </p:val>
                                        </p:tav>
                                      </p:tavLst>
                                    </p:anim>
                                    <p:anim calcmode="lin" valueType="num">
                                      <p:cBhvr>
                                        <p:cTn id="44" dur="1000"/>
                                        <p:tgtEl>
                                          <p:spTgt spid="16"/>
                                        </p:tgtEl>
                                        <p:attrNameLst>
                                          <p:attrName>style.rotation</p:attrName>
                                        </p:attrNameLst>
                                      </p:cBhvr>
                                      <p:tavLst>
                                        <p:tav tm="0">
                                          <p:val>
                                            <p:fltVal val="0"/>
                                          </p:val>
                                        </p:tav>
                                        <p:tav tm="100000">
                                          <p:val>
                                            <p:fltVal val="90"/>
                                          </p:val>
                                        </p:tav>
                                      </p:tavLst>
                                    </p:anim>
                                    <p:animEffect transition="out" filter="fade">
                                      <p:cBhvr>
                                        <p:cTn id="45" dur="1000"/>
                                        <p:tgtEl>
                                          <p:spTgt spid="16"/>
                                        </p:tgtEl>
                                      </p:cBhvr>
                                    </p:animEffect>
                                    <p:set>
                                      <p:cBhvr>
                                        <p:cTn id="46" dur="1" fill="hold">
                                          <p:stCondLst>
                                            <p:cond delay="999"/>
                                          </p:stCondLst>
                                        </p:cTn>
                                        <p:tgtEl>
                                          <p:spTgt spid="16"/>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animEffect transition="in" filter="fade">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2DC6AB-ACCF-4AAE-93F8-85E41D76535F}"/>
              </a:ext>
            </a:extLst>
          </p:cNvPr>
          <p:cNvSpPr>
            <a:spLocks noGrp="1"/>
          </p:cNvSpPr>
          <p:nvPr>
            <p:ph type="title"/>
          </p:nvPr>
        </p:nvSpPr>
        <p:spPr>
          <a:xfrm>
            <a:off x="5138929" y="749412"/>
            <a:ext cx="6316576" cy="5134904"/>
          </a:xfrm>
        </p:spPr>
        <p:txBody>
          <a:bodyPr vert="horz" lIns="91440" tIns="45720" rIns="91440" bIns="45720" rtlCol="0" anchor="ctr">
            <a:normAutofit/>
          </a:bodyPr>
          <a:lstStyle/>
          <a:p>
            <a:pPr algn="ctr"/>
            <a:br>
              <a:rPr lang="en-US" sz="7300" b="1" kern="1200" dirty="0">
                <a:solidFill>
                  <a:schemeClr val="accent1">
                    <a:lumMod val="75000"/>
                  </a:schemeClr>
                </a:solidFill>
                <a:effectLst>
                  <a:outerShdw blurRad="38100" dist="38100" dir="2700000" algn="tl">
                    <a:srgbClr val="000000">
                      <a:alpha val="43137"/>
                    </a:srgbClr>
                  </a:outerShdw>
                </a:effectLst>
                <a:latin typeface="+mn-lt"/>
              </a:rPr>
            </a:br>
            <a:r>
              <a:rPr lang="en-US" sz="6700" b="1" dirty="0">
                <a:solidFill>
                  <a:schemeClr val="accent1">
                    <a:lumMod val="75000"/>
                  </a:schemeClr>
                </a:solidFill>
                <a:effectLst>
                  <a:outerShdw blurRad="38100" dist="38100" dir="2700000" algn="tl">
                    <a:srgbClr val="000000">
                      <a:alpha val="43137"/>
                    </a:srgbClr>
                  </a:outerShdw>
                </a:effectLst>
                <a:latin typeface="+mn-lt"/>
              </a:rPr>
              <a:t>DEFINIÇÃO DE TEMAS </a:t>
            </a:r>
            <a:br>
              <a:rPr lang="en-US" sz="7300" b="1" dirty="0">
                <a:solidFill>
                  <a:schemeClr val="accent1">
                    <a:lumMod val="75000"/>
                  </a:schemeClr>
                </a:solidFill>
                <a:effectLst>
                  <a:outerShdw blurRad="38100" dist="38100" dir="2700000" algn="tl">
                    <a:srgbClr val="000000">
                      <a:alpha val="43137"/>
                    </a:srgbClr>
                  </a:outerShdw>
                </a:effectLst>
                <a:latin typeface="+mn-lt"/>
              </a:rPr>
            </a:br>
            <a:br>
              <a:rPr lang="en-US" sz="6000" b="1" kern="1200" dirty="0">
                <a:solidFill>
                  <a:schemeClr val="accent1">
                    <a:lumMod val="75000"/>
                  </a:schemeClr>
                </a:solidFill>
                <a:effectLst>
                  <a:outerShdw blurRad="38100" dist="38100" dir="2700000" algn="tl">
                    <a:srgbClr val="000000">
                      <a:alpha val="43137"/>
                    </a:srgbClr>
                  </a:outerShdw>
                </a:effectLst>
                <a:latin typeface="+mn-lt"/>
              </a:rPr>
            </a:br>
            <a:endParaRPr lang="en-US" b="1" kern="1200" dirty="0">
              <a:solidFill>
                <a:srgbClr val="339933"/>
              </a:solidFill>
              <a:latin typeface="+mn-lt"/>
            </a:endParaRPr>
          </a:p>
        </p:txBody>
      </p:sp>
      <p:sp>
        <p:nvSpPr>
          <p:cNvPr id="10" name="Rectangle 9">
            <a:extLst>
              <a:ext uri="{FF2B5EF4-FFF2-40B4-BE49-F238E27FC236}">
                <a16:creationId xmlns:a16="http://schemas.microsoft.com/office/drawing/2014/main" id="{C536F39F-4817-494C-A33A-C936CB02D3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338" y="643464"/>
            <a:ext cx="4010958" cy="5571072"/>
          </a:xfrm>
          <a:prstGeom prst="rect">
            <a:avLst/>
          </a:prstGeom>
          <a:solidFill>
            <a:srgbClr val="FFFFFF"/>
          </a:solidFill>
          <a:ln w="6350" cap="sq" cmpd="sng" algn="ctr">
            <a:solidFill>
              <a:schemeClr val="tx1">
                <a:lumMod val="75000"/>
                <a:lumOff val="25000"/>
              </a:schemeClr>
            </a:solidFill>
            <a:prstDash val="solid"/>
            <a:miter lim="800000"/>
          </a:ln>
          <a:effectLst/>
        </p:spPr>
      </p:sp>
      <p:pic>
        <p:nvPicPr>
          <p:cNvPr id="7" name="Imagem 3">
            <a:extLst>
              <a:ext uri="{FF2B5EF4-FFF2-40B4-BE49-F238E27FC236}">
                <a16:creationId xmlns:a16="http://schemas.microsoft.com/office/drawing/2014/main" id="{0CEB28C5-925B-4EBA-8C88-39562B89C4C9}"/>
              </a:ext>
            </a:extLst>
          </p:cNvPr>
          <p:cNvPicPr>
            <a:picLocks noGrp="1" noChangeAspect="1"/>
          </p:cNvPicPr>
          <p:nvPr>
            <p:ph idx="1"/>
          </p:nvPr>
        </p:nvPicPr>
        <p:blipFill>
          <a:blip r:embed="rId2"/>
          <a:stretch>
            <a:fillRect/>
          </a:stretch>
        </p:blipFill>
        <p:spPr>
          <a:xfrm>
            <a:off x="1058672" y="964692"/>
            <a:ext cx="3180290" cy="4928616"/>
          </a:xfrm>
          <a:prstGeom prst="rect">
            <a:avLst/>
          </a:prstGeom>
        </p:spPr>
      </p:pic>
    </p:spTree>
    <p:extLst>
      <p:ext uri="{BB962C8B-B14F-4D97-AF65-F5344CB8AC3E}">
        <p14:creationId xmlns:p14="http://schemas.microsoft.com/office/powerpoint/2010/main" val="3722676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a:extLst>
              <a:ext uri="{FF2B5EF4-FFF2-40B4-BE49-F238E27FC236}">
                <a16:creationId xmlns:a16="http://schemas.microsoft.com/office/drawing/2014/main" id="{84AAB740-D2D0-4949-AF78-EAB5C3FF1873}"/>
              </a:ext>
            </a:extLst>
          </p:cNvPr>
          <p:cNvSpPr/>
          <p:nvPr/>
        </p:nvSpPr>
        <p:spPr>
          <a:xfrm>
            <a:off x="223552" y="476521"/>
            <a:ext cx="11438021" cy="6001643"/>
          </a:xfrm>
          <a:prstGeom prst="rect">
            <a:avLst/>
          </a:prstGeom>
        </p:spPr>
        <p:txBody>
          <a:bodyPr wrap="square">
            <a:spAutoFit/>
          </a:bodyPr>
          <a:lstStyle/>
          <a:p>
            <a:endParaRPr lang="en-US" sz="4400" b="1" dirty="0">
              <a:solidFill>
                <a:srgbClr val="339933"/>
              </a:solidFill>
              <a:effectLst>
                <a:outerShdw blurRad="38100" dist="38100" dir="2700000" algn="tl">
                  <a:srgbClr val="000000">
                    <a:alpha val="43137"/>
                  </a:srgbClr>
                </a:outerShdw>
              </a:effectLst>
            </a:endParaRPr>
          </a:p>
          <a:p>
            <a:pPr marL="457200" indent="-457200" algn="just">
              <a:buFont typeface="Arial" panose="020B0604020202020204" pitchFamily="34" charset="0"/>
              <a:buChar char="•"/>
            </a:pPr>
            <a:r>
              <a:rPr lang="en-US" sz="3400" dirty="0" err="1">
                <a:solidFill>
                  <a:schemeClr val="accent1">
                    <a:lumMod val="75000"/>
                  </a:schemeClr>
                </a:solidFill>
              </a:rPr>
              <a:t>Análise</a:t>
            </a:r>
            <a:r>
              <a:rPr lang="en-US" sz="3400" dirty="0">
                <a:solidFill>
                  <a:schemeClr val="accent1">
                    <a:lumMod val="75000"/>
                  </a:schemeClr>
                </a:solidFill>
              </a:rPr>
              <a:t> do </a:t>
            </a:r>
            <a:r>
              <a:rPr lang="en-US" sz="3400" dirty="0" err="1">
                <a:solidFill>
                  <a:schemeClr val="accent1">
                    <a:lumMod val="75000"/>
                  </a:schemeClr>
                </a:solidFill>
              </a:rPr>
              <a:t>Relatório</a:t>
            </a:r>
            <a:r>
              <a:rPr lang="en-US" sz="3400" dirty="0">
                <a:solidFill>
                  <a:schemeClr val="accent1">
                    <a:lumMod val="75000"/>
                  </a:schemeClr>
                </a:solidFill>
              </a:rPr>
              <a:t> </a:t>
            </a:r>
            <a:r>
              <a:rPr lang="en-US" sz="3400" dirty="0" err="1">
                <a:solidFill>
                  <a:schemeClr val="accent1">
                    <a:lumMod val="75000"/>
                  </a:schemeClr>
                </a:solidFill>
              </a:rPr>
              <a:t>Anual</a:t>
            </a:r>
            <a:r>
              <a:rPr lang="en-US" sz="3400" dirty="0">
                <a:solidFill>
                  <a:schemeClr val="accent1">
                    <a:lumMod val="75000"/>
                  </a:schemeClr>
                </a:solidFill>
              </a:rPr>
              <a:t>  de </a:t>
            </a:r>
            <a:r>
              <a:rPr lang="en-US" sz="3400" dirty="0" err="1">
                <a:solidFill>
                  <a:schemeClr val="accent1">
                    <a:lumMod val="75000"/>
                  </a:schemeClr>
                </a:solidFill>
              </a:rPr>
              <a:t>Segurança</a:t>
            </a:r>
            <a:r>
              <a:rPr lang="en-US" sz="3400" dirty="0">
                <a:solidFill>
                  <a:schemeClr val="accent1">
                    <a:lumMod val="75000"/>
                  </a:schemeClr>
                </a:solidFill>
              </a:rPr>
              <a:t> de </a:t>
            </a:r>
            <a:r>
              <a:rPr lang="en-US" sz="3400" dirty="0" err="1">
                <a:solidFill>
                  <a:schemeClr val="accent1">
                    <a:lumMod val="75000"/>
                  </a:schemeClr>
                </a:solidFill>
              </a:rPr>
              <a:t>Barragens</a:t>
            </a:r>
            <a:endParaRPr lang="en-US" sz="3400" b="1" dirty="0">
              <a:solidFill>
                <a:srgbClr val="339933"/>
              </a:solidFill>
            </a:endParaRPr>
          </a:p>
          <a:p>
            <a:pPr marL="457200" lvl="0" indent="-457200" algn="just">
              <a:buFont typeface="Arial" panose="020B0604020202020204" pitchFamily="34" charset="0"/>
              <a:buChar char="•"/>
            </a:pPr>
            <a:r>
              <a:rPr lang="en-US" sz="3400" dirty="0" err="1">
                <a:solidFill>
                  <a:schemeClr val="accent1">
                    <a:lumMod val="75000"/>
                  </a:schemeClr>
                </a:solidFill>
              </a:rPr>
              <a:t>Monitoramento</a:t>
            </a:r>
            <a:r>
              <a:rPr lang="en-US" sz="3400" dirty="0">
                <a:solidFill>
                  <a:schemeClr val="accent1">
                    <a:lumMod val="75000"/>
                  </a:schemeClr>
                </a:solidFill>
              </a:rPr>
              <a:t> da </a:t>
            </a:r>
            <a:r>
              <a:rPr lang="en-US" sz="3400" dirty="0" err="1">
                <a:solidFill>
                  <a:schemeClr val="accent1">
                    <a:lumMod val="75000"/>
                  </a:schemeClr>
                </a:solidFill>
              </a:rPr>
              <a:t>Implementação</a:t>
            </a:r>
            <a:r>
              <a:rPr lang="en-US" sz="3400" dirty="0">
                <a:solidFill>
                  <a:schemeClr val="accent1">
                    <a:lumMod val="75000"/>
                  </a:schemeClr>
                </a:solidFill>
              </a:rPr>
              <a:t> do PNRH</a:t>
            </a:r>
          </a:p>
          <a:p>
            <a:pPr marL="457200" lvl="0" indent="-457200" algn="just">
              <a:buFont typeface="Arial" panose="020B0604020202020204" pitchFamily="34" charset="0"/>
              <a:buChar char="•"/>
            </a:pPr>
            <a:r>
              <a:rPr lang="en-US" sz="3400" dirty="0" err="1">
                <a:solidFill>
                  <a:schemeClr val="accent1">
                    <a:lumMod val="75000"/>
                  </a:schemeClr>
                </a:solidFill>
              </a:rPr>
              <a:t>Aprovação</a:t>
            </a:r>
            <a:r>
              <a:rPr lang="en-US" sz="3400" dirty="0">
                <a:solidFill>
                  <a:schemeClr val="accent1">
                    <a:lumMod val="75000"/>
                  </a:schemeClr>
                </a:solidFill>
              </a:rPr>
              <a:t> do </a:t>
            </a:r>
            <a:r>
              <a:rPr lang="en-US" sz="3400" dirty="0" err="1">
                <a:solidFill>
                  <a:schemeClr val="accent1">
                    <a:lumMod val="75000"/>
                  </a:schemeClr>
                </a:solidFill>
              </a:rPr>
              <a:t>Orçamento</a:t>
            </a:r>
            <a:r>
              <a:rPr lang="en-US" sz="3400" dirty="0">
                <a:solidFill>
                  <a:schemeClr val="accent1">
                    <a:lumMod val="75000"/>
                  </a:schemeClr>
                </a:solidFill>
              </a:rPr>
              <a:t> da Secretaria </a:t>
            </a:r>
            <a:r>
              <a:rPr lang="en-US" sz="3400" dirty="0" err="1">
                <a:solidFill>
                  <a:schemeClr val="accent1">
                    <a:lumMod val="75000"/>
                  </a:schemeClr>
                </a:solidFill>
              </a:rPr>
              <a:t>Executiva</a:t>
            </a:r>
            <a:endParaRPr lang="en-US" sz="3400" dirty="0">
              <a:solidFill>
                <a:schemeClr val="accent1">
                  <a:lumMod val="75000"/>
                </a:schemeClr>
              </a:solidFill>
            </a:endParaRPr>
          </a:p>
          <a:p>
            <a:pPr marL="457200" lvl="0" indent="-457200" algn="just">
              <a:buFont typeface="Arial" panose="020B0604020202020204" pitchFamily="34" charset="0"/>
              <a:buChar char="•"/>
            </a:pPr>
            <a:r>
              <a:rPr lang="en-US" sz="3400" dirty="0" err="1">
                <a:solidFill>
                  <a:schemeClr val="accent1">
                    <a:lumMod val="75000"/>
                  </a:schemeClr>
                </a:solidFill>
              </a:rPr>
              <a:t>Análise</a:t>
            </a:r>
            <a:r>
              <a:rPr lang="en-US" sz="3400" dirty="0">
                <a:solidFill>
                  <a:schemeClr val="accent1">
                    <a:lumMod val="75000"/>
                  </a:schemeClr>
                </a:solidFill>
              </a:rPr>
              <a:t> do </a:t>
            </a:r>
            <a:r>
              <a:rPr lang="en-US" sz="3400" dirty="0" err="1">
                <a:solidFill>
                  <a:schemeClr val="accent1">
                    <a:lumMod val="75000"/>
                  </a:schemeClr>
                </a:solidFill>
              </a:rPr>
              <a:t>Relatório</a:t>
            </a:r>
            <a:r>
              <a:rPr lang="en-US" sz="3400" dirty="0">
                <a:solidFill>
                  <a:schemeClr val="accent1">
                    <a:lumMod val="75000"/>
                  </a:schemeClr>
                </a:solidFill>
              </a:rPr>
              <a:t> da </a:t>
            </a:r>
            <a:r>
              <a:rPr lang="en-US" sz="3400" dirty="0" err="1">
                <a:solidFill>
                  <a:schemeClr val="accent1">
                    <a:lumMod val="75000"/>
                  </a:schemeClr>
                </a:solidFill>
              </a:rPr>
              <a:t>Aplicação</a:t>
            </a:r>
            <a:r>
              <a:rPr lang="en-US" sz="3400" dirty="0">
                <a:solidFill>
                  <a:schemeClr val="accent1">
                    <a:lumMod val="75000"/>
                  </a:schemeClr>
                </a:solidFill>
              </a:rPr>
              <a:t> de </a:t>
            </a:r>
            <a:r>
              <a:rPr lang="en-US" sz="3400" dirty="0" err="1">
                <a:solidFill>
                  <a:schemeClr val="accent1">
                    <a:lumMod val="75000"/>
                  </a:schemeClr>
                </a:solidFill>
              </a:rPr>
              <a:t>Parcela</a:t>
            </a:r>
            <a:r>
              <a:rPr lang="en-US" sz="3400" dirty="0">
                <a:solidFill>
                  <a:schemeClr val="accent1">
                    <a:lumMod val="75000"/>
                  </a:schemeClr>
                </a:solidFill>
              </a:rPr>
              <a:t> dos Recursos da </a:t>
            </a:r>
            <a:r>
              <a:rPr lang="en-US" sz="3400" dirty="0" err="1">
                <a:solidFill>
                  <a:schemeClr val="accent1">
                    <a:lumMod val="75000"/>
                  </a:schemeClr>
                </a:solidFill>
              </a:rPr>
              <a:t>Compensação</a:t>
            </a:r>
            <a:r>
              <a:rPr lang="en-US" sz="3400" dirty="0">
                <a:solidFill>
                  <a:schemeClr val="accent1">
                    <a:lumMod val="75000"/>
                  </a:schemeClr>
                </a:solidFill>
              </a:rPr>
              <a:t> </a:t>
            </a:r>
            <a:r>
              <a:rPr lang="en-US" sz="3400" dirty="0" err="1">
                <a:solidFill>
                  <a:schemeClr val="accent1">
                    <a:lumMod val="75000"/>
                  </a:schemeClr>
                </a:solidFill>
              </a:rPr>
              <a:t>Financeira</a:t>
            </a:r>
            <a:r>
              <a:rPr lang="en-US" sz="3400" dirty="0">
                <a:solidFill>
                  <a:schemeClr val="accent1">
                    <a:lumMod val="75000"/>
                  </a:schemeClr>
                </a:solidFill>
              </a:rPr>
              <a:t> </a:t>
            </a:r>
            <a:r>
              <a:rPr lang="en-US" sz="3400" dirty="0" err="1">
                <a:solidFill>
                  <a:schemeClr val="accent1">
                    <a:lumMod val="75000"/>
                  </a:schemeClr>
                </a:solidFill>
              </a:rPr>
              <a:t>pelo</a:t>
            </a:r>
            <a:r>
              <a:rPr lang="en-US" sz="3400" dirty="0">
                <a:solidFill>
                  <a:schemeClr val="accent1">
                    <a:lumMod val="75000"/>
                  </a:schemeClr>
                </a:solidFill>
              </a:rPr>
              <a:t> </a:t>
            </a:r>
            <a:r>
              <a:rPr lang="en-US" sz="3400" dirty="0" err="1">
                <a:solidFill>
                  <a:schemeClr val="accent1">
                    <a:lumMod val="75000"/>
                  </a:schemeClr>
                </a:solidFill>
              </a:rPr>
              <a:t>Uso</a:t>
            </a:r>
            <a:r>
              <a:rPr lang="en-US" sz="3400" dirty="0">
                <a:solidFill>
                  <a:schemeClr val="accent1">
                    <a:lumMod val="75000"/>
                  </a:schemeClr>
                </a:solidFill>
              </a:rPr>
              <a:t> dos Rec. </a:t>
            </a:r>
            <a:r>
              <a:rPr lang="en-US" sz="3400" dirty="0" err="1">
                <a:solidFill>
                  <a:schemeClr val="accent1">
                    <a:lumMod val="75000"/>
                  </a:schemeClr>
                </a:solidFill>
              </a:rPr>
              <a:t>Hidr</a:t>
            </a:r>
            <a:r>
              <a:rPr lang="en-US" sz="3400" dirty="0">
                <a:solidFill>
                  <a:schemeClr val="accent1">
                    <a:lumMod val="75000"/>
                  </a:schemeClr>
                </a:solidFill>
              </a:rPr>
              <a:t>.(CFURH) </a:t>
            </a:r>
          </a:p>
          <a:p>
            <a:pPr marL="457200" lvl="0" indent="-457200" algn="just">
              <a:buFont typeface="Arial" panose="020B0604020202020204" pitchFamily="34" charset="0"/>
              <a:buChar char="•"/>
            </a:pPr>
            <a:r>
              <a:rPr lang="en-US" sz="3400" dirty="0" err="1">
                <a:solidFill>
                  <a:schemeClr val="accent1">
                    <a:lumMod val="75000"/>
                  </a:schemeClr>
                </a:solidFill>
              </a:rPr>
              <a:t>Aprovação</a:t>
            </a:r>
            <a:r>
              <a:rPr lang="en-US" sz="3400" dirty="0">
                <a:solidFill>
                  <a:schemeClr val="accent1">
                    <a:lumMod val="75000"/>
                  </a:schemeClr>
                </a:solidFill>
              </a:rPr>
              <a:t> das </a:t>
            </a:r>
            <a:r>
              <a:rPr lang="en-US" sz="3400" dirty="0" err="1">
                <a:solidFill>
                  <a:schemeClr val="accent1">
                    <a:lumMod val="75000"/>
                  </a:schemeClr>
                </a:solidFill>
              </a:rPr>
              <a:t>Metodologias</a:t>
            </a:r>
            <a:r>
              <a:rPr lang="en-US" sz="3400" dirty="0">
                <a:solidFill>
                  <a:schemeClr val="accent1">
                    <a:lumMod val="75000"/>
                  </a:schemeClr>
                </a:solidFill>
              </a:rPr>
              <a:t> de </a:t>
            </a:r>
            <a:r>
              <a:rPr lang="en-US" sz="3400" dirty="0" err="1">
                <a:solidFill>
                  <a:schemeClr val="accent1">
                    <a:lumMod val="75000"/>
                  </a:schemeClr>
                </a:solidFill>
              </a:rPr>
              <a:t>Cobrança</a:t>
            </a:r>
            <a:r>
              <a:rPr lang="en-US" sz="3400" dirty="0">
                <a:solidFill>
                  <a:schemeClr val="accent1">
                    <a:lumMod val="75000"/>
                  </a:schemeClr>
                </a:solidFill>
              </a:rPr>
              <a:t> e </a:t>
            </a:r>
            <a:r>
              <a:rPr lang="en-US" sz="3400" dirty="0" err="1">
                <a:solidFill>
                  <a:schemeClr val="accent1">
                    <a:lumMod val="75000"/>
                  </a:schemeClr>
                </a:solidFill>
              </a:rPr>
              <a:t>Valores</a:t>
            </a:r>
            <a:r>
              <a:rPr lang="en-US" sz="3400" dirty="0">
                <a:solidFill>
                  <a:schemeClr val="accent1">
                    <a:lumMod val="75000"/>
                  </a:schemeClr>
                </a:solidFill>
              </a:rPr>
              <a:t> </a:t>
            </a:r>
            <a:r>
              <a:rPr lang="en-US" sz="3400" dirty="0" err="1">
                <a:solidFill>
                  <a:schemeClr val="accent1">
                    <a:lumMod val="75000"/>
                  </a:schemeClr>
                </a:solidFill>
              </a:rPr>
              <a:t>Propostos</a:t>
            </a:r>
            <a:r>
              <a:rPr lang="en-US" sz="3400" dirty="0">
                <a:solidFill>
                  <a:schemeClr val="accent1">
                    <a:lumMod val="75000"/>
                  </a:schemeClr>
                </a:solidFill>
              </a:rPr>
              <a:t> </a:t>
            </a:r>
            <a:r>
              <a:rPr lang="en-US" sz="3400" dirty="0" err="1">
                <a:solidFill>
                  <a:schemeClr val="accent1">
                    <a:lumMod val="75000"/>
                  </a:schemeClr>
                </a:solidFill>
              </a:rPr>
              <a:t>pelos</a:t>
            </a:r>
            <a:r>
              <a:rPr lang="en-US" sz="3400" dirty="0">
                <a:solidFill>
                  <a:schemeClr val="accent1">
                    <a:lumMod val="75000"/>
                  </a:schemeClr>
                </a:solidFill>
              </a:rPr>
              <a:t> CBHs dos Rios de </a:t>
            </a:r>
            <a:r>
              <a:rPr lang="en-US" sz="3400" dirty="0" err="1">
                <a:solidFill>
                  <a:schemeClr val="accent1">
                    <a:lumMod val="75000"/>
                  </a:schemeClr>
                </a:solidFill>
              </a:rPr>
              <a:t>Domínio</a:t>
            </a:r>
            <a:r>
              <a:rPr lang="en-US" sz="3400" dirty="0">
                <a:solidFill>
                  <a:schemeClr val="accent1">
                    <a:lumMod val="75000"/>
                  </a:schemeClr>
                </a:solidFill>
              </a:rPr>
              <a:t> da </a:t>
            </a:r>
            <a:r>
              <a:rPr lang="en-US" sz="3400" dirty="0" err="1">
                <a:solidFill>
                  <a:schemeClr val="accent1">
                    <a:lumMod val="75000"/>
                  </a:schemeClr>
                </a:solidFill>
              </a:rPr>
              <a:t>União</a:t>
            </a:r>
            <a:endParaRPr lang="en-US" sz="3400" dirty="0">
              <a:solidFill>
                <a:schemeClr val="accent1">
                  <a:lumMod val="75000"/>
                </a:schemeClr>
              </a:solidFill>
            </a:endParaRPr>
          </a:p>
          <a:p>
            <a:pPr marL="457200" lvl="0" indent="-457200" algn="just">
              <a:buFont typeface="Arial" panose="020B0604020202020204" pitchFamily="34" charset="0"/>
              <a:buChar char="•"/>
            </a:pPr>
            <a:r>
              <a:rPr lang="en-US" sz="3400" dirty="0" err="1">
                <a:solidFill>
                  <a:schemeClr val="accent1">
                    <a:lumMod val="75000"/>
                  </a:schemeClr>
                </a:solidFill>
              </a:rPr>
              <a:t>Análise</a:t>
            </a:r>
            <a:r>
              <a:rPr lang="en-US" sz="3400" dirty="0">
                <a:solidFill>
                  <a:schemeClr val="accent1">
                    <a:lumMod val="75000"/>
                  </a:schemeClr>
                </a:solidFill>
              </a:rPr>
              <a:t> das </a:t>
            </a:r>
            <a:r>
              <a:rPr lang="en-US" sz="3400" dirty="0" err="1">
                <a:solidFill>
                  <a:schemeClr val="accent1">
                    <a:lumMod val="75000"/>
                  </a:schemeClr>
                </a:solidFill>
              </a:rPr>
              <a:t>propostas</a:t>
            </a:r>
            <a:r>
              <a:rPr lang="en-US" sz="3400" dirty="0">
                <a:solidFill>
                  <a:schemeClr val="accent1">
                    <a:lumMod val="75000"/>
                  </a:schemeClr>
                </a:solidFill>
              </a:rPr>
              <a:t> de </a:t>
            </a:r>
            <a:r>
              <a:rPr lang="en-US" sz="3400" dirty="0" err="1">
                <a:solidFill>
                  <a:schemeClr val="accent1">
                    <a:lumMod val="75000"/>
                  </a:schemeClr>
                </a:solidFill>
              </a:rPr>
              <a:t>reajuste</a:t>
            </a:r>
            <a:r>
              <a:rPr lang="en-US" sz="3400" dirty="0">
                <a:solidFill>
                  <a:schemeClr val="accent1">
                    <a:lumMod val="75000"/>
                  </a:schemeClr>
                </a:solidFill>
              </a:rPr>
              <a:t> dos </a:t>
            </a:r>
            <a:r>
              <a:rPr lang="en-US" sz="3400" dirty="0" err="1">
                <a:solidFill>
                  <a:schemeClr val="accent1">
                    <a:lumMod val="75000"/>
                  </a:schemeClr>
                </a:solidFill>
              </a:rPr>
              <a:t>valores</a:t>
            </a:r>
            <a:r>
              <a:rPr lang="en-US" sz="3400" dirty="0">
                <a:solidFill>
                  <a:schemeClr val="accent1">
                    <a:lumMod val="75000"/>
                  </a:schemeClr>
                </a:solidFill>
              </a:rPr>
              <a:t> dos PPUs </a:t>
            </a:r>
            <a:r>
              <a:rPr lang="en-US" sz="3400" dirty="0" err="1">
                <a:solidFill>
                  <a:schemeClr val="accent1">
                    <a:lumMod val="75000"/>
                  </a:schemeClr>
                </a:solidFill>
              </a:rPr>
              <a:t>encaminhados</a:t>
            </a:r>
            <a:r>
              <a:rPr lang="en-US" sz="3400" dirty="0">
                <a:solidFill>
                  <a:schemeClr val="accent1">
                    <a:lumMod val="75000"/>
                  </a:schemeClr>
                </a:solidFill>
              </a:rPr>
              <a:t> </a:t>
            </a:r>
            <a:r>
              <a:rPr lang="en-US" sz="3400" dirty="0" err="1">
                <a:solidFill>
                  <a:schemeClr val="accent1">
                    <a:lumMod val="75000"/>
                  </a:schemeClr>
                </a:solidFill>
              </a:rPr>
              <a:t>pelos</a:t>
            </a:r>
            <a:r>
              <a:rPr lang="en-US" sz="3400" dirty="0">
                <a:solidFill>
                  <a:schemeClr val="accent1">
                    <a:lumMod val="75000"/>
                  </a:schemeClr>
                </a:solidFill>
              </a:rPr>
              <a:t> CBHs  dos Rios de </a:t>
            </a:r>
            <a:r>
              <a:rPr lang="en-US" sz="3400" dirty="0" err="1">
                <a:solidFill>
                  <a:schemeClr val="accent1">
                    <a:lumMod val="75000"/>
                  </a:schemeClr>
                </a:solidFill>
              </a:rPr>
              <a:t>Domínio</a:t>
            </a:r>
            <a:r>
              <a:rPr lang="en-US" sz="3400" dirty="0">
                <a:solidFill>
                  <a:schemeClr val="accent1">
                    <a:lumMod val="75000"/>
                  </a:schemeClr>
                </a:solidFill>
              </a:rPr>
              <a:t> do </a:t>
            </a:r>
            <a:r>
              <a:rPr lang="en-US" sz="3400" dirty="0" err="1">
                <a:solidFill>
                  <a:schemeClr val="accent1">
                    <a:lumMod val="75000"/>
                  </a:schemeClr>
                </a:solidFill>
              </a:rPr>
              <a:t>União</a:t>
            </a:r>
            <a:endParaRPr lang="en-US" sz="3400" dirty="0">
              <a:solidFill>
                <a:schemeClr val="accent1">
                  <a:lumMod val="75000"/>
                </a:schemeClr>
              </a:solidFill>
            </a:endParaRPr>
          </a:p>
          <a:p>
            <a:pPr marL="457200" lvl="0" indent="-457200" algn="just">
              <a:buFont typeface="Arial" panose="020B0604020202020204" pitchFamily="34" charset="0"/>
              <a:buChar char="•"/>
            </a:pPr>
            <a:r>
              <a:rPr lang="en-US" sz="3400" dirty="0" err="1">
                <a:solidFill>
                  <a:schemeClr val="accent1">
                    <a:lumMod val="75000"/>
                  </a:schemeClr>
                </a:solidFill>
              </a:rPr>
              <a:t>Análise</a:t>
            </a:r>
            <a:r>
              <a:rPr lang="en-US" sz="3400" dirty="0">
                <a:solidFill>
                  <a:schemeClr val="accent1">
                    <a:lumMod val="75000"/>
                  </a:schemeClr>
                </a:solidFill>
              </a:rPr>
              <a:t> do </a:t>
            </a:r>
            <a:r>
              <a:rPr lang="en-US" sz="3400" dirty="0" err="1">
                <a:solidFill>
                  <a:schemeClr val="accent1">
                    <a:lumMod val="75000"/>
                  </a:schemeClr>
                </a:solidFill>
              </a:rPr>
              <a:t>Relatório</a:t>
            </a:r>
            <a:r>
              <a:rPr lang="en-US" sz="3400" dirty="0">
                <a:solidFill>
                  <a:schemeClr val="accent1">
                    <a:lumMod val="75000"/>
                  </a:schemeClr>
                </a:solidFill>
              </a:rPr>
              <a:t> de </a:t>
            </a:r>
            <a:r>
              <a:rPr lang="en-US" sz="3400" dirty="0" err="1">
                <a:solidFill>
                  <a:schemeClr val="accent1">
                    <a:lumMod val="75000"/>
                  </a:schemeClr>
                </a:solidFill>
              </a:rPr>
              <a:t>Conjuntura</a:t>
            </a:r>
            <a:r>
              <a:rPr lang="en-US" sz="3400" dirty="0">
                <a:solidFill>
                  <a:schemeClr val="accent1">
                    <a:lumMod val="75000"/>
                  </a:schemeClr>
                </a:solidFill>
              </a:rPr>
              <a:t> (a </a:t>
            </a:r>
            <a:r>
              <a:rPr lang="en-US" sz="3400" dirty="0" err="1">
                <a:solidFill>
                  <a:schemeClr val="accent1">
                    <a:lumMod val="75000"/>
                  </a:schemeClr>
                </a:solidFill>
              </a:rPr>
              <a:t>cada</a:t>
            </a:r>
            <a:r>
              <a:rPr lang="en-US" sz="3400" dirty="0">
                <a:solidFill>
                  <a:schemeClr val="accent1">
                    <a:lumMod val="75000"/>
                  </a:schemeClr>
                </a:solidFill>
              </a:rPr>
              <a:t> 4 </a:t>
            </a:r>
            <a:r>
              <a:rPr lang="en-US" sz="3400" dirty="0" err="1">
                <a:solidFill>
                  <a:schemeClr val="accent1">
                    <a:lumMod val="75000"/>
                  </a:schemeClr>
                </a:solidFill>
              </a:rPr>
              <a:t>anos</a:t>
            </a:r>
            <a:r>
              <a:rPr lang="en-US" sz="3400" dirty="0">
                <a:solidFill>
                  <a:schemeClr val="accent1">
                    <a:lumMod val="75000"/>
                  </a:schemeClr>
                </a:solidFill>
              </a:rPr>
              <a:t>)</a:t>
            </a:r>
          </a:p>
        </p:txBody>
      </p:sp>
      <p:sp>
        <p:nvSpPr>
          <p:cNvPr id="7" name="Título 1">
            <a:extLst>
              <a:ext uri="{FF2B5EF4-FFF2-40B4-BE49-F238E27FC236}">
                <a16:creationId xmlns:a16="http://schemas.microsoft.com/office/drawing/2014/main" id="{7E32CF91-C337-47A9-B685-769C6F34EB67}"/>
              </a:ext>
            </a:extLst>
          </p:cNvPr>
          <p:cNvSpPr txBox="1">
            <a:spLocks/>
          </p:cNvSpPr>
          <p:nvPr/>
        </p:nvSpPr>
        <p:spPr>
          <a:xfrm>
            <a:off x="223552" y="72059"/>
            <a:ext cx="1174489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b="1" dirty="0">
                <a:solidFill>
                  <a:schemeClr val="accent1">
                    <a:lumMod val="75000"/>
                  </a:schemeClr>
                </a:solidFill>
                <a:latin typeface="+mn-lt"/>
              </a:rPr>
              <a:t>TEMAS PERMANENTES</a:t>
            </a:r>
          </a:p>
        </p:txBody>
      </p:sp>
      <p:pic>
        <p:nvPicPr>
          <p:cNvPr id="8" name="Imagem 7">
            <a:extLst>
              <a:ext uri="{FF2B5EF4-FFF2-40B4-BE49-F238E27FC236}">
                <a16:creationId xmlns:a16="http://schemas.microsoft.com/office/drawing/2014/main" id="{4BB1E291-428A-49B1-B5BA-30FEB8364933}"/>
              </a:ext>
            </a:extLst>
          </p:cNvPr>
          <p:cNvPicPr>
            <a:picLocks noChangeAspect="1"/>
          </p:cNvPicPr>
          <p:nvPr/>
        </p:nvPicPr>
        <p:blipFill>
          <a:blip r:embed="rId2"/>
          <a:stretch>
            <a:fillRect/>
          </a:stretch>
        </p:blipFill>
        <p:spPr>
          <a:xfrm>
            <a:off x="11027563" y="0"/>
            <a:ext cx="1164437" cy="1804572"/>
          </a:xfrm>
          <a:prstGeom prst="rect">
            <a:avLst/>
          </a:prstGeom>
        </p:spPr>
      </p:pic>
    </p:spTree>
    <p:extLst>
      <p:ext uri="{BB962C8B-B14F-4D97-AF65-F5344CB8AC3E}">
        <p14:creationId xmlns:p14="http://schemas.microsoft.com/office/powerpoint/2010/main" val="2665505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a:extLst>
              <a:ext uri="{FF2B5EF4-FFF2-40B4-BE49-F238E27FC236}">
                <a16:creationId xmlns:a16="http://schemas.microsoft.com/office/drawing/2014/main" id="{84AAB740-D2D0-4949-AF78-EAB5C3FF1873}"/>
              </a:ext>
            </a:extLst>
          </p:cNvPr>
          <p:cNvSpPr/>
          <p:nvPr/>
        </p:nvSpPr>
        <p:spPr>
          <a:xfrm>
            <a:off x="1183799" y="1397622"/>
            <a:ext cx="10150640" cy="4462760"/>
          </a:xfrm>
          <a:prstGeom prst="rect">
            <a:avLst/>
          </a:prstGeom>
        </p:spPr>
        <p:txBody>
          <a:bodyPr wrap="square">
            <a:spAutoFit/>
          </a:bodyPr>
          <a:lstStyle/>
          <a:p>
            <a:br>
              <a:rPr lang="en-US" sz="6000" b="1" dirty="0">
                <a:solidFill>
                  <a:srgbClr val="339933"/>
                </a:solidFill>
                <a:effectLst>
                  <a:outerShdw blurRad="38100" dist="38100" dir="2700000" algn="tl">
                    <a:srgbClr val="000000">
                      <a:alpha val="43137"/>
                    </a:srgbClr>
                  </a:outerShdw>
                </a:effectLst>
                <a:ea typeface="+mj-ea"/>
                <a:cs typeface="+mj-cs"/>
              </a:rPr>
            </a:br>
            <a:r>
              <a:rPr lang="en-US" sz="4400" b="1" dirty="0">
                <a:solidFill>
                  <a:srgbClr val="339933"/>
                </a:solidFill>
                <a:effectLst>
                  <a:outerShdw blurRad="38100" dist="38100" dir="2700000" algn="tl">
                    <a:srgbClr val="000000">
                      <a:alpha val="43137"/>
                    </a:srgbClr>
                  </a:outerShdw>
                </a:effectLst>
              </a:rPr>
              <a:t>2015</a:t>
            </a:r>
          </a:p>
          <a:p>
            <a:pPr marL="457200" indent="-457200">
              <a:buFont typeface="Arial" panose="020B0604020202020204" pitchFamily="34" charset="0"/>
              <a:buChar char="•"/>
            </a:pPr>
            <a:r>
              <a:rPr lang="en-US" sz="3600" dirty="0" err="1">
                <a:solidFill>
                  <a:schemeClr val="accent1">
                    <a:lumMod val="75000"/>
                  </a:schemeClr>
                </a:solidFill>
              </a:rPr>
              <a:t>Prioridades</a:t>
            </a:r>
            <a:r>
              <a:rPr lang="en-US" sz="3600" dirty="0">
                <a:solidFill>
                  <a:schemeClr val="accent1">
                    <a:lumMod val="75000"/>
                  </a:schemeClr>
                </a:solidFill>
              </a:rPr>
              <a:t> do CNRH</a:t>
            </a:r>
          </a:p>
          <a:p>
            <a:endParaRPr lang="en-US" sz="2800" b="1" dirty="0">
              <a:solidFill>
                <a:schemeClr val="accent1">
                  <a:lumMod val="75000"/>
                </a:schemeClr>
              </a:solidFill>
              <a:effectLst>
                <a:outerShdw blurRad="38100" dist="38100" dir="2700000" algn="tl">
                  <a:srgbClr val="000000">
                    <a:alpha val="43137"/>
                  </a:srgbClr>
                </a:outerShdw>
              </a:effectLst>
            </a:endParaRPr>
          </a:p>
          <a:p>
            <a:pPr lvl="0"/>
            <a:r>
              <a:rPr lang="en-US" sz="4400" b="1" dirty="0">
                <a:solidFill>
                  <a:srgbClr val="339933"/>
                </a:solidFill>
                <a:effectLst>
                  <a:outerShdw blurRad="38100" dist="38100" dir="2700000" algn="tl">
                    <a:srgbClr val="000000">
                      <a:alpha val="43137"/>
                    </a:srgbClr>
                  </a:outerShdw>
                </a:effectLst>
              </a:rPr>
              <a:t>2016</a:t>
            </a:r>
          </a:p>
          <a:p>
            <a:pPr marL="457200" lvl="0" indent="-457200">
              <a:buFont typeface="Arial" panose="020B0604020202020204" pitchFamily="34" charset="0"/>
              <a:buChar char="•"/>
            </a:pPr>
            <a:r>
              <a:rPr lang="en-US" sz="3600" dirty="0" err="1">
                <a:solidFill>
                  <a:schemeClr val="accent1">
                    <a:lumMod val="75000"/>
                  </a:schemeClr>
                </a:solidFill>
              </a:rPr>
              <a:t>Prioridades</a:t>
            </a:r>
            <a:r>
              <a:rPr lang="en-US" sz="3600" dirty="0">
                <a:solidFill>
                  <a:schemeClr val="accent1">
                    <a:lumMod val="75000"/>
                  </a:schemeClr>
                </a:solidFill>
              </a:rPr>
              <a:t> do PNRH</a:t>
            </a:r>
          </a:p>
          <a:p>
            <a:pPr lvl="0"/>
            <a:r>
              <a:rPr lang="en-US" sz="3600" dirty="0">
                <a:solidFill>
                  <a:schemeClr val="accent1">
                    <a:lumMod val="75000"/>
                  </a:schemeClr>
                </a:solidFill>
              </a:rPr>
              <a:t> </a:t>
            </a:r>
          </a:p>
        </p:txBody>
      </p:sp>
      <p:sp>
        <p:nvSpPr>
          <p:cNvPr id="7" name="Título 1">
            <a:extLst>
              <a:ext uri="{FF2B5EF4-FFF2-40B4-BE49-F238E27FC236}">
                <a16:creationId xmlns:a16="http://schemas.microsoft.com/office/drawing/2014/main" id="{7E32CF91-C337-47A9-B685-769C6F34EB67}"/>
              </a:ext>
            </a:extLst>
          </p:cNvPr>
          <p:cNvSpPr txBox="1">
            <a:spLocks/>
          </p:cNvSpPr>
          <p:nvPr/>
        </p:nvSpPr>
        <p:spPr>
          <a:xfrm>
            <a:off x="857561" y="7205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b="1" dirty="0">
                <a:solidFill>
                  <a:schemeClr val="accent1">
                    <a:lumMod val="75000"/>
                  </a:schemeClr>
                </a:solidFill>
                <a:latin typeface="+mn-lt"/>
              </a:rPr>
              <a:t>TEMAS ORIUNDOS DE </a:t>
            </a:r>
          </a:p>
          <a:p>
            <a:pPr algn="ctr"/>
            <a:r>
              <a:rPr lang="pt-BR" b="1" dirty="0">
                <a:solidFill>
                  <a:schemeClr val="accent1">
                    <a:lumMod val="75000"/>
                  </a:schemeClr>
                </a:solidFill>
                <a:latin typeface="+mn-lt"/>
              </a:rPr>
              <a:t>CONSULTAS DO CNRH</a:t>
            </a:r>
          </a:p>
        </p:txBody>
      </p:sp>
      <p:pic>
        <p:nvPicPr>
          <p:cNvPr id="8" name="Imagem 7">
            <a:extLst>
              <a:ext uri="{FF2B5EF4-FFF2-40B4-BE49-F238E27FC236}">
                <a16:creationId xmlns:a16="http://schemas.microsoft.com/office/drawing/2014/main" id="{4BB1E291-428A-49B1-B5BA-30FEB8364933}"/>
              </a:ext>
            </a:extLst>
          </p:cNvPr>
          <p:cNvPicPr>
            <a:picLocks noChangeAspect="1"/>
          </p:cNvPicPr>
          <p:nvPr/>
        </p:nvPicPr>
        <p:blipFill>
          <a:blip r:embed="rId2"/>
          <a:stretch>
            <a:fillRect/>
          </a:stretch>
        </p:blipFill>
        <p:spPr>
          <a:xfrm>
            <a:off x="11027563" y="0"/>
            <a:ext cx="1164437" cy="1804572"/>
          </a:xfrm>
          <a:prstGeom prst="rect">
            <a:avLst/>
          </a:prstGeom>
        </p:spPr>
      </p:pic>
    </p:spTree>
    <p:extLst>
      <p:ext uri="{BB962C8B-B14F-4D97-AF65-F5344CB8AC3E}">
        <p14:creationId xmlns:p14="http://schemas.microsoft.com/office/powerpoint/2010/main" val="14336030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a:extLst>
              <a:ext uri="{FF2B5EF4-FFF2-40B4-BE49-F238E27FC236}">
                <a16:creationId xmlns:a16="http://schemas.microsoft.com/office/drawing/2014/main" id="{84AAB740-D2D0-4949-AF78-EAB5C3FF1873}"/>
              </a:ext>
            </a:extLst>
          </p:cNvPr>
          <p:cNvSpPr/>
          <p:nvPr/>
        </p:nvSpPr>
        <p:spPr>
          <a:xfrm>
            <a:off x="1183799" y="1397622"/>
            <a:ext cx="10150640" cy="5201424"/>
          </a:xfrm>
          <a:prstGeom prst="rect">
            <a:avLst/>
          </a:prstGeom>
        </p:spPr>
        <p:txBody>
          <a:bodyPr wrap="square">
            <a:spAutoFit/>
          </a:bodyPr>
          <a:lstStyle/>
          <a:p>
            <a:endParaRPr lang="en-US" sz="4400" b="1" dirty="0">
              <a:solidFill>
                <a:srgbClr val="339933"/>
              </a:solidFill>
              <a:effectLst>
                <a:outerShdw blurRad="38100" dist="38100" dir="2700000" algn="tl">
                  <a:srgbClr val="000000">
                    <a:alpha val="43137"/>
                  </a:srgbClr>
                </a:outerShdw>
              </a:effectLst>
            </a:endParaRPr>
          </a:p>
          <a:p>
            <a:pPr marL="457200" indent="-457200">
              <a:buFont typeface="Arial" panose="020B0604020202020204" pitchFamily="34" charset="0"/>
              <a:buChar char="•"/>
            </a:pPr>
            <a:r>
              <a:rPr lang="en-US" sz="3600" dirty="0" err="1">
                <a:solidFill>
                  <a:schemeClr val="accent1">
                    <a:lumMod val="75000"/>
                  </a:schemeClr>
                </a:solidFill>
              </a:rPr>
              <a:t>Solicitações</a:t>
            </a:r>
            <a:r>
              <a:rPr lang="en-US" sz="3600" dirty="0">
                <a:solidFill>
                  <a:schemeClr val="accent1">
                    <a:lumMod val="75000"/>
                  </a:schemeClr>
                </a:solidFill>
              </a:rPr>
              <a:t> dos </a:t>
            </a:r>
            <a:r>
              <a:rPr lang="en-US" sz="3600" dirty="0" err="1">
                <a:solidFill>
                  <a:schemeClr val="accent1">
                    <a:lumMod val="75000"/>
                  </a:schemeClr>
                </a:solidFill>
              </a:rPr>
              <a:t>Conselheiros</a:t>
            </a:r>
            <a:r>
              <a:rPr lang="en-US" sz="3600" dirty="0">
                <a:solidFill>
                  <a:schemeClr val="accent1">
                    <a:lumMod val="75000"/>
                  </a:schemeClr>
                </a:solidFill>
              </a:rPr>
              <a:t> </a:t>
            </a:r>
          </a:p>
          <a:p>
            <a:pPr marL="457200" indent="-457200">
              <a:buFont typeface="Arial" panose="020B0604020202020204" pitchFamily="34" charset="0"/>
              <a:buChar char="•"/>
            </a:pPr>
            <a:r>
              <a:rPr lang="en-US" sz="3600" dirty="0" err="1">
                <a:solidFill>
                  <a:schemeClr val="accent1">
                    <a:lumMod val="75000"/>
                  </a:schemeClr>
                </a:solidFill>
              </a:rPr>
              <a:t>Solicitações</a:t>
            </a:r>
            <a:r>
              <a:rPr lang="en-US" sz="3600" dirty="0">
                <a:solidFill>
                  <a:schemeClr val="accent1">
                    <a:lumMod val="75000"/>
                  </a:schemeClr>
                </a:solidFill>
              </a:rPr>
              <a:t> dos CBHs de Rios de </a:t>
            </a:r>
            <a:r>
              <a:rPr lang="en-US" sz="3600" dirty="0" err="1">
                <a:solidFill>
                  <a:schemeClr val="accent1">
                    <a:lumMod val="75000"/>
                  </a:schemeClr>
                </a:solidFill>
              </a:rPr>
              <a:t>Domínio</a:t>
            </a:r>
            <a:r>
              <a:rPr lang="en-US" sz="3600" dirty="0">
                <a:solidFill>
                  <a:schemeClr val="accent1">
                    <a:lumMod val="75000"/>
                  </a:schemeClr>
                </a:solidFill>
              </a:rPr>
              <a:t> da </a:t>
            </a:r>
            <a:r>
              <a:rPr lang="en-US" sz="3600" dirty="0" err="1">
                <a:solidFill>
                  <a:schemeClr val="accent1">
                    <a:lumMod val="75000"/>
                  </a:schemeClr>
                </a:solidFill>
              </a:rPr>
              <a:t>União</a:t>
            </a:r>
            <a:r>
              <a:rPr lang="en-US" sz="3600" dirty="0">
                <a:solidFill>
                  <a:schemeClr val="accent1">
                    <a:lumMod val="75000"/>
                  </a:schemeClr>
                </a:solidFill>
              </a:rPr>
              <a:t> </a:t>
            </a:r>
          </a:p>
          <a:p>
            <a:pPr marL="457200" indent="-457200">
              <a:buFont typeface="Arial" panose="020B0604020202020204" pitchFamily="34" charset="0"/>
              <a:buChar char="•"/>
            </a:pPr>
            <a:r>
              <a:rPr lang="en-US" sz="3600" dirty="0" err="1">
                <a:solidFill>
                  <a:schemeClr val="accent1">
                    <a:lumMod val="75000"/>
                  </a:schemeClr>
                </a:solidFill>
              </a:rPr>
              <a:t>Propostas</a:t>
            </a:r>
            <a:r>
              <a:rPr lang="en-US" sz="3600" dirty="0">
                <a:solidFill>
                  <a:schemeClr val="accent1">
                    <a:lumMod val="75000"/>
                  </a:schemeClr>
                </a:solidFill>
              </a:rPr>
              <a:t> de </a:t>
            </a:r>
            <a:r>
              <a:rPr lang="en-US" sz="3600" dirty="0" err="1">
                <a:solidFill>
                  <a:schemeClr val="accent1">
                    <a:lumMod val="75000"/>
                  </a:schemeClr>
                </a:solidFill>
              </a:rPr>
              <a:t>Alteração</a:t>
            </a:r>
            <a:r>
              <a:rPr lang="en-US" sz="3600" dirty="0">
                <a:solidFill>
                  <a:schemeClr val="accent1">
                    <a:lumMod val="75000"/>
                  </a:schemeClr>
                </a:solidFill>
              </a:rPr>
              <a:t> da Lei 9.433/97</a:t>
            </a:r>
          </a:p>
          <a:p>
            <a:pPr marL="457200" indent="-457200">
              <a:buFont typeface="Arial" panose="020B0604020202020204" pitchFamily="34" charset="0"/>
              <a:buChar char="•"/>
            </a:pPr>
            <a:r>
              <a:rPr lang="en-US" sz="3600" dirty="0" err="1">
                <a:solidFill>
                  <a:schemeClr val="accent1">
                    <a:lumMod val="75000"/>
                  </a:schemeClr>
                </a:solidFill>
              </a:rPr>
              <a:t>Outras</a:t>
            </a:r>
            <a:r>
              <a:rPr lang="en-US" sz="3600" dirty="0">
                <a:solidFill>
                  <a:schemeClr val="accent1">
                    <a:lumMod val="75000"/>
                  </a:schemeClr>
                </a:solidFill>
              </a:rPr>
              <a:t> </a:t>
            </a:r>
            <a:r>
              <a:rPr lang="en-US" sz="3600" dirty="0" err="1">
                <a:solidFill>
                  <a:schemeClr val="accent1">
                    <a:lumMod val="75000"/>
                  </a:schemeClr>
                </a:solidFill>
              </a:rPr>
              <a:t>demandas</a:t>
            </a:r>
            <a:r>
              <a:rPr lang="en-US" sz="3600" dirty="0">
                <a:solidFill>
                  <a:schemeClr val="accent1">
                    <a:lumMod val="75000"/>
                  </a:schemeClr>
                </a:solidFill>
              </a:rPr>
              <a:t> do SINGREH</a:t>
            </a:r>
          </a:p>
          <a:p>
            <a:endParaRPr lang="en-US" sz="2800" b="1" dirty="0">
              <a:solidFill>
                <a:schemeClr val="accent1">
                  <a:lumMod val="75000"/>
                </a:schemeClr>
              </a:solidFill>
              <a:effectLst>
                <a:outerShdw blurRad="38100" dist="38100" dir="2700000" algn="tl">
                  <a:srgbClr val="000000">
                    <a:alpha val="43137"/>
                  </a:srgbClr>
                </a:outerShdw>
              </a:effectLst>
            </a:endParaRPr>
          </a:p>
          <a:p>
            <a:pPr lvl="0"/>
            <a:r>
              <a:rPr lang="en-US" sz="4400" b="1" dirty="0">
                <a:solidFill>
                  <a:srgbClr val="339933"/>
                </a:solidFill>
                <a:effectLst>
                  <a:outerShdw blurRad="38100" dist="38100" dir="2700000" algn="tl">
                    <a:srgbClr val="000000">
                      <a:alpha val="43137"/>
                    </a:srgbClr>
                  </a:outerShdw>
                </a:effectLst>
              </a:rPr>
              <a:t>2017</a:t>
            </a:r>
          </a:p>
          <a:p>
            <a:pPr marL="457200" lvl="0" indent="-457200">
              <a:buFont typeface="Arial" panose="020B0604020202020204" pitchFamily="34" charset="0"/>
              <a:buChar char="•"/>
            </a:pPr>
            <a:r>
              <a:rPr lang="en-US" sz="3600" dirty="0" err="1">
                <a:solidFill>
                  <a:schemeClr val="accent1">
                    <a:lumMod val="75000"/>
                  </a:schemeClr>
                </a:solidFill>
              </a:rPr>
              <a:t>Projeto</a:t>
            </a:r>
            <a:r>
              <a:rPr lang="en-US" sz="3600" dirty="0">
                <a:solidFill>
                  <a:schemeClr val="accent1">
                    <a:lumMod val="75000"/>
                  </a:schemeClr>
                </a:solidFill>
              </a:rPr>
              <a:t> </a:t>
            </a:r>
            <a:r>
              <a:rPr lang="en-US" sz="3600" dirty="0" err="1">
                <a:solidFill>
                  <a:schemeClr val="accent1">
                    <a:lumMod val="75000"/>
                  </a:schemeClr>
                </a:solidFill>
              </a:rPr>
              <a:t>Legado</a:t>
            </a:r>
            <a:r>
              <a:rPr lang="en-US" sz="3600" dirty="0">
                <a:solidFill>
                  <a:schemeClr val="accent1">
                    <a:lumMod val="75000"/>
                  </a:schemeClr>
                </a:solidFill>
              </a:rPr>
              <a:t> (ANA) </a:t>
            </a:r>
          </a:p>
          <a:p>
            <a:pPr lvl="0"/>
            <a:r>
              <a:rPr lang="en-US" sz="3600" dirty="0">
                <a:solidFill>
                  <a:schemeClr val="accent1">
                    <a:lumMod val="75000"/>
                  </a:schemeClr>
                </a:solidFill>
              </a:rPr>
              <a:t> </a:t>
            </a:r>
          </a:p>
        </p:txBody>
      </p:sp>
      <p:sp>
        <p:nvSpPr>
          <p:cNvPr id="7" name="Título 1">
            <a:extLst>
              <a:ext uri="{FF2B5EF4-FFF2-40B4-BE49-F238E27FC236}">
                <a16:creationId xmlns:a16="http://schemas.microsoft.com/office/drawing/2014/main" id="{7E32CF91-C337-47A9-B685-769C6F34EB67}"/>
              </a:ext>
            </a:extLst>
          </p:cNvPr>
          <p:cNvSpPr txBox="1">
            <a:spLocks/>
          </p:cNvSpPr>
          <p:nvPr/>
        </p:nvSpPr>
        <p:spPr>
          <a:xfrm>
            <a:off x="649014" y="23950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b="1" dirty="0">
                <a:solidFill>
                  <a:schemeClr val="accent1">
                    <a:lumMod val="75000"/>
                  </a:schemeClr>
                </a:solidFill>
                <a:latin typeface="+mn-lt"/>
              </a:rPr>
              <a:t>TEMAS ORIUNDOS DE </a:t>
            </a:r>
          </a:p>
          <a:p>
            <a:pPr algn="ctr"/>
            <a:r>
              <a:rPr lang="pt-BR" b="1" dirty="0">
                <a:solidFill>
                  <a:schemeClr val="accent1">
                    <a:lumMod val="75000"/>
                  </a:schemeClr>
                </a:solidFill>
                <a:latin typeface="+mn-lt"/>
              </a:rPr>
              <a:t>DEMANDAS ESPONTÂNEAS</a:t>
            </a:r>
          </a:p>
        </p:txBody>
      </p:sp>
      <p:pic>
        <p:nvPicPr>
          <p:cNvPr id="8" name="Imagem 7">
            <a:extLst>
              <a:ext uri="{FF2B5EF4-FFF2-40B4-BE49-F238E27FC236}">
                <a16:creationId xmlns:a16="http://schemas.microsoft.com/office/drawing/2014/main" id="{4BB1E291-428A-49B1-B5BA-30FEB8364933}"/>
              </a:ext>
            </a:extLst>
          </p:cNvPr>
          <p:cNvPicPr>
            <a:picLocks noChangeAspect="1"/>
          </p:cNvPicPr>
          <p:nvPr/>
        </p:nvPicPr>
        <p:blipFill>
          <a:blip r:embed="rId2"/>
          <a:stretch>
            <a:fillRect/>
          </a:stretch>
        </p:blipFill>
        <p:spPr>
          <a:xfrm>
            <a:off x="11027563" y="0"/>
            <a:ext cx="1164437" cy="1804572"/>
          </a:xfrm>
          <a:prstGeom prst="rect">
            <a:avLst/>
          </a:prstGeom>
        </p:spPr>
      </p:pic>
    </p:spTree>
    <p:extLst>
      <p:ext uri="{BB962C8B-B14F-4D97-AF65-F5344CB8AC3E}">
        <p14:creationId xmlns:p14="http://schemas.microsoft.com/office/powerpoint/2010/main" val="3523713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2DC6AB-ACCF-4AAE-93F8-85E41D76535F}"/>
              </a:ext>
            </a:extLst>
          </p:cNvPr>
          <p:cNvSpPr>
            <a:spLocks noGrp="1"/>
          </p:cNvSpPr>
          <p:nvPr>
            <p:ph type="title"/>
          </p:nvPr>
        </p:nvSpPr>
        <p:spPr>
          <a:xfrm>
            <a:off x="5138929" y="749412"/>
            <a:ext cx="6316576" cy="5134904"/>
          </a:xfrm>
        </p:spPr>
        <p:txBody>
          <a:bodyPr vert="horz" lIns="91440" tIns="45720" rIns="91440" bIns="45720" rtlCol="0" anchor="ctr">
            <a:normAutofit/>
          </a:bodyPr>
          <a:lstStyle/>
          <a:p>
            <a:pPr algn="ctr"/>
            <a:r>
              <a:rPr lang="en-US" sz="6000" b="1" dirty="0">
                <a:solidFill>
                  <a:schemeClr val="accent1">
                    <a:lumMod val="75000"/>
                  </a:schemeClr>
                </a:solidFill>
                <a:effectLst>
                  <a:outerShdw blurRad="38100" dist="38100" dir="2700000" algn="tl">
                    <a:srgbClr val="000000">
                      <a:alpha val="43137"/>
                    </a:srgbClr>
                  </a:outerShdw>
                </a:effectLst>
                <a:latin typeface="+mn-lt"/>
              </a:rPr>
              <a:t>ATIVIDADES </a:t>
            </a:r>
            <a:br>
              <a:rPr lang="en-US" sz="6000" b="1" dirty="0">
                <a:solidFill>
                  <a:schemeClr val="accent1">
                    <a:lumMod val="75000"/>
                  </a:schemeClr>
                </a:solidFill>
                <a:effectLst>
                  <a:outerShdw blurRad="38100" dist="38100" dir="2700000" algn="tl">
                    <a:srgbClr val="000000">
                      <a:alpha val="43137"/>
                    </a:srgbClr>
                  </a:outerShdw>
                </a:effectLst>
                <a:latin typeface="+mn-lt"/>
              </a:rPr>
            </a:br>
            <a:r>
              <a:rPr lang="en-US" sz="6000" b="1" dirty="0">
                <a:solidFill>
                  <a:schemeClr val="accent1">
                    <a:lumMod val="75000"/>
                  </a:schemeClr>
                </a:solidFill>
                <a:effectLst>
                  <a:outerShdw blurRad="38100" dist="38100" dir="2700000" algn="tl">
                    <a:srgbClr val="000000">
                      <a:alpha val="43137"/>
                    </a:srgbClr>
                  </a:outerShdw>
                </a:effectLst>
                <a:latin typeface="+mn-lt"/>
              </a:rPr>
              <a:t>DAS CÂMARAS TÉCNICAS </a:t>
            </a:r>
            <a:endParaRPr lang="en-US" sz="6000" b="1" kern="1200" dirty="0">
              <a:solidFill>
                <a:schemeClr val="accent1">
                  <a:lumMod val="75000"/>
                </a:schemeClr>
              </a:solidFill>
              <a:effectLst>
                <a:outerShdw blurRad="38100" dist="38100" dir="2700000" algn="tl">
                  <a:srgbClr val="000000">
                    <a:alpha val="43137"/>
                  </a:srgbClr>
                </a:outerShdw>
              </a:effectLst>
              <a:latin typeface="+mn-lt"/>
            </a:endParaRPr>
          </a:p>
        </p:txBody>
      </p:sp>
      <p:sp>
        <p:nvSpPr>
          <p:cNvPr id="10" name="Rectangle 9">
            <a:extLst>
              <a:ext uri="{FF2B5EF4-FFF2-40B4-BE49-F238E27FC236}">
                <a16:creationId xmlns:a16="http://schemas.microsoft.com/office/drawing/2014/main" id="{C536F39F-4817-494C-A33A-C936CB02D3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338" y="643464"/>
            <a:ext cx="4010958" cy="5571072"/>
          </a:xfrm>
          <a:prstGeom prst="rect">
            <a:avLst/>
          </a:prstGeom>
          <a:solidFill>
            <a:srgbClr val="FFFFFF"/>
          </a:solidFill>
          <a:ln w="6350" cap="sq" cmpd="sng" algn="ctr">
            <a:solidFill>
              <a:schemeClr val="tx1">
                <a:lumMod val="75000"/>
                <a:lumOff val="25000"/>
              </a:schemeClr>
            </a:solidFill>
            <a:prstDash val="solid"/>
            <a:miter lim="800000"/>
          </a:ln>
          <a:effectLst/>
        </p:spPr>
      </p:sp>
      <p:pic>
        <p:nvPicPr>
          <p:cNvPr id="7" name="Imagem 3">
            <a:extLst>
              <a:ext uri="{FF2B5EF4-FFF2-40B4-BE49-F238E27FC236}">
                <a16:creationId xmlns:a16="http://schemas.microsoft.com/office/drawing/2014/main" id="{0CEB28C5-925B-4EBA-8C88-39562B89C4C9}"/>
              </a:ext>
            </a:extLst>
          </p:cNvPr>
          <p:cNvPicPr>
            <a:picLocks noGrp="1" noChangeAspect="1"/>
          </p:cNvPicPr>
          <p:nvPr>
            <p:ph idx="1"/>
          </p:nvPr>
        </p:nvPicPr>
        <p:blipFill>
          <a:blip r:embed="rId2"/>
          <a:stretch>
            <a:fillRect/>
          </a:stretch>
        </p:blipFill>
        <p:spPr>
          <a:xfrm>
            <a:off x="1058672" y="964692"/>
            <a:ext cx="3180290" cy="4928616"/>
          </a:xfrm>
          <a:prstGeom prst="rect">
            <a:avLst/>
          </a:prstGeom>
        </p:spPr>
      </p:pic>
    </p:spTree>
    <p:extLst>
      <p:ext uri="{BB962C8B-B14F-4D97-AF65-F5344CB8AC3E}">
        <p14:creationId xmlns:p14="http://schemas.microsoft.com/office/powerpoint/2010/main" val="23536848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Espaço Reservado para Conteúdo 5">
            <a:extLst>
              <a:ext uri="{FF2B5EF4-FFF2-40B4-BE49-F238E27FC236}">
                <a16:creationId xmlns:a16="http://schemas.microsoft.com/office/drawing/2014/main" id="{506638A5-CCF3-4855-B16A-CF81165FF554}"/>
              </a:ext>
            </a:extLst>
          </p:cNvPr>
          <p:cNvGraphicFramePr>
            <a:graphicFrameLocks noGrp="1"/>
          </p:cNvGraphicFramePr>
          <p:nvPr>
            <p:ph idx="1"/>
            <p:extLst>
              <p:ext uri="{D42A27DB-BD31-4B8C-83A1-F6EECF244321}">
                <p14:modId xmlns:p14="http://schemas.microsoft.com/office/powerpoint/2010/main" val="259283443"/>
              </p:ext>
            </p:extLst>
          </p:nvPr>
        </p:nvGraphicFramePr>
        <p:xfrm>
          <a:off x="0" y="1010653"/>
          <a:ext cx="12192000" cy="5847347"/>
        </p:xfrm>
        <a:graphic>
          <a:graphicData uri="http://schemas.openxmlformats.org/drawingml/2006/chart">
            <c:chart xmlns:c="http://schemas.openxmlformats.org/drawingml/2006/chart" xmlns:r="http://schemas.openxmlformats.org/officeDocument/2006/relationships" r:id="rId2"/>
          </a:graphicData>
        </a:graphic>
      </p:graphicFrame>
      <p:sp>
        <p:nvSpPr>
          <p:cNvPr id="7" name="Título 1">
            <a:extLst>
              <a:ext uri="{FF2B5EF4-FFF2-40B4-BE49-F238E27FC236}">
                <a16:creationId xmlns:a16="http://schemas.microsoft.com/office/drawing/2014/main" id="{916727F1-B6B4-4B10-AF62-6F9B38781DFB}"/>
              </a:ext>
            </a:extLst>
          </p:cNvPr>
          <p:cNvSpPr txBox="1">
            <a:spLocks/>
          </p:cNvSpPr>
          <p:nvPr/>
        </p:nvSpPr>
        <p:spPr>
          <a:xfrm>
            <a:off x="899160" y="-10636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b="1" dirty="0">
                <a:solidFill>
                  <a:schemeClr val="accent1">
                    <a:lumMod val="75000"/>
                  </a:schemeClr>
                </a:solidFill>
                <a:latin typeface="+mn-lt"/>
              </a:rPr>
              <a:t>REUNIÕES CÂMARAS TÉCNICAS  (86)  </a:t>
            </a:r>
          </a:p>
        </p:txBody>
      </p:sp>
      <p:pic>
        <p:nvPicPr>
          <p:cNvPr id="8" name="Imagem 7">
            <a:extLst>
              <a:ext uri="{FF2B5EF4-FFF2-40B4-BE49-F238E27FC236}">
                <a16:creationId xmlns:a16="http://schemas.microsoft.com/office/drawing/2014/main" id="{F27A4FBA-E26E-4646-B240-0F885FC64039}"/>
              </a:ext>
            </a:extLst>
          </p:cNvPr>
          <p:cNvPicPr>
            <a:picLocks noChangeAspect="1"/>
          </p:cNvPicPr>
          <p:nvPr/>
        </p:nvPicPr>
        <p:blipFill>
          <a:blip r:embed="rId3"/>
          <a:stretch>
            <a:fillRect/>
          </a:stretch>
        </p:blipFill>
        <p:spPr>
          <a:xfrm>
            <a:off x="11027563" y="0"/>
            <a:ext cx="1164437" cy="1804572"/>
          </a:xfrm>
          <a:prstGeom prst="rect">
            <a:avLst/>
          </a:prstGeom>
        </p:spPr>
      </p:pic>
    </p:spTree>
    <p:extLst>
      <p:ext uri="{BB962C8B-B14F-4D97-AF65-F5344CB8AC3E}">
        <p14:creationId xmlns:p14="http://schemas.microsoft.com/office/powerpoint/2010/main" val="2528978304"/>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527</TotalTime>
  <Words>841</Words>
  <Application>Microsoft Office PowerPoint</Application>
  <PresentationFormat>Widescreen</PresentationFormat>
  <Paragraphs>220</Paragraphs>
  <Slides>28</Slides>
  <Notes>0</Notes>
  <HiddenSlides>0</HiddenSlides>
  <MMClips>0</MMClips>
  <ScaleCrop>false</ScaleCrop>
  <HeadingPairs>
    <vt:vector size="6" baseType="variant">
      <vt:variant>
        <vt:lpstr>Fontes usadas</vt:lpstr>
      </vt:variant>
      <vt:variant>
        <vt:i4>6</vt:i4>
      </vt:variant>
      <vt:variant>
        <vt:lpstr>Tema</vt:lpstr>
      </vt:variant>
      <vt:variant>
        <vt:i4>1</vt:i4>
      </vt:variant>
      <vt:variant>
        <vt:lpstr>Títulos de slides</vt:lpstr>
      </vt:variant>
      <vt:variant>
        <vt:i4>28</vt:i4>
      </vt:variant>
    </vt:vector>
  </HeadingPairs>
  <TitlesOfParts>
    <vt:vector size="35" baseType="lpstr">
      <vt:lpstr>Arial</vt:lpstr>
      <vt:lpstr>Calibri</vt:lpstr>
      <vt:lpstr>Calibri Light</vt:lpstr>
      <vt:lpstr>DejaVu Sans</vt:lpstr>
      <vt:lpstr>open_sansregular</vt:lpstr>
      <vt:lpstr>Times New Roman</vt:lpstr>
      <vt:lpstr>Tema do Office</vt:lpstr>
      <vt:lpstr>RELATO DAS ATIVIDADES 2015-2018 </vt:lpstr>
      <vt:lpstr>ATIVIDADES  DO CONSELHO </vt:lpstr>
      <vt:lpstr>REUNIÕES CNRH (10) </vt:lpstr>
      <vt:lpstr> DEFINIÇÃO DE TEMAS   </vt:lpstr>
      <vt:lpstr>Apresentação do PowerPoint</vt:lpstr>
      <vt:lpstr>Apresentação do PowerPoint</vt:lpstr>
      <vt:lpstr>Apresentação do PowerPoint</vt:lpstr>
      <vt:lpstr>ATIVIDADES  DAS CÂMARAS TÉCNICAS </vt:lpstr>
      <vt:lpstr>Apresentação do PowerPoint</vt:lpstr>
      <vt:lpstr>SEMINÁRIOS  E  OFICINAS   </vt:lpstr>
      <vt:lpstr>SEMINÁRIOS E OFICINAS</vt:lpstr>
      <vt:lpstr>SEMINÁRIOS E OFICINAS </vt:lpstr>
      <vt:lpstr>SEMINÁRIOS E OFICINAS  </vt:lpstr>
      <vt:lpstr>CONSULTORIAS  CONTRATOS  E  PROJETOS     </vt:lpstr>
      <vt:lpstr>CONSULTORIAS EM ANDAMENTO </vt:lpstr>
      <vt:lpstr>CONTRATOS </vt:lpstr>
      <vt:lpstr>CONSULTAS  QUESTIONÁRIOS  EMITIDOS   </vt:lpstr>
      <vt:lpstr>CONSULTAS E QUESTIONÁRIOS </vt:lpstr>
      <vt:lpstr>ASSEMBLEIAS  SETORIAIS   2018-2021</vt:lpstr>
      <vt:lpstr>Apresentação do PowerPoint</vt:lpstr>
      <vt:lpstr>RESULTADOS DO MANDATO   2015-2018</vt:lpstr>
      <vt:lpstr>NORMAS E DELIBERAÇÕES (29)</vt:lpstr>
      <vt:lpstr>RESOLUÇÕES APROVADAS</vt:lpstr>
      <vt:lpstr>RESOLUÇÕES APROVADAS</vt:lpstr>
      <vt:lpstr>Apresentação do PowerPoint</vt:lpstr>
      <vt:lpstr>NOVO PORTAL  DO  CONSELHO NACIONAL </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Liliana Pimentel</dc:creator>
  <cp:lastModifiedBy>Roseli dos Santos</cp:lastModifiedBy>
  <cp:revision>46</cp:revision>
  <dcterms:created xsi:type="dcterms:W3CDTF">2018-06-27T15:29:41Z</dcterms:created>
  <dcterms:modified xsi:type="dcterms:W3CDTF">2018-06-29T21:05:39Z</dcterms:modified>
</cp:coreProperties>
</file>