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8" r:id="rId2"/>
    <p:sldId id="272" r:id="rId3"/>
    <p:sldId id="259" r:id="rId4"/>
    <p:sldId id="273" r:id="rId5"/>
    <p:sldId id="260" r:id="rId6"/>
    <p:sldId id="274" r:id="rId7"/>
    <p:sldId id="261" r:id="rId8"/>
    <p:sldId id="262" r:id="rId9"/>
    <p:sldId id="283" r:id="rId10"/>
    <p:sldId id="277" r:id="rId11"/>
    <p:sldId id="278" r:id="rId12"/>
    <p:sldId id="279" r:id="rId13"/>
    <p:sldId id="265" r:id="rId14"/>
    <p:sldId id="266" r:id="rId15"/>
    <p:sldId id="281" r:id="rId16"/>
    <p:sldId id="284" r:id="rId17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FD765-7808-452E-B8E9-C5C8CFAFA4D0}" type="datetimeFigureOut">
              <a:rPr lang="pt-BR" smtClean="0"/>
              <a:pPr/>
              <a:t>09/08/2013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C432F-4F3E-4E21-AADF-59F3CF4BE4A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1276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1" tIns="45661" rIns="91321" bIns="45661" anchor="b"/>
          <a:lstStyle/>
          <a:p>
            <a:pPr algn="r"/>
            <a:fld id="{64EF13E6-75D2-4E16-9134-25D77110601C}" type="slidenum">
              <a:rPr lang="pt-BR" sz="1200"/>
              <a:pPr algn="r"/>
              <a:t>1</a:t>
            </a:fld>
            <a:endParaRPr lang="pt-BR" sz="1200" dirty="0"/>
          </a:p>
        </p:txBody>
      </p:sp>
      <p:sp>
        <p:nvSpPr>
          <p:cNvPr id="48131" name="Espaço Reservado para Anotações 3"/>
          <p:cNvSpPr>
            <a:spLocks noGrp="1"/>
          </p:cNvSpPr>
          <p:nvPr/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30000"/>
              </a:spcBef>
            </a:pPr>
            <a:endParaRPr lang="pt-BR" sz="1200" dirty="0">
              <a:latin typeface="Calibri" pitchFamily="34" charset="0"/>
            </a:endParaRPr>
          </a:p>
        </p:txBody>
      </p:sp>
      <p:sp>
        <p:nvSpPr>
          <p:cNvPr id="48132" name="Espaço Reservado para Imagem de Slid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Espaço Reservado para Anotações 5"/>
          <p:cNvSpPr>
            <a:spLocks noGrp="1"/>
          </p:cNvSpPr>
          <p:nvPr>
            <p:ph type="body" idx="1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1276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1" tIns="45661" rIns="91321" bIns="45661" anchor="b"/>
          <a:lstStyle/>
          <a:p>
            <a:pPr algn="r"/>
            <a:fld id="{64EF13E6-75D2-4E16-9134-25D77110601C}" type="slidenum">
              <a:rPr lang="pt-BR" sz="1200"/>
              <a:pPr algn="r"/>
              <a:t>10</a:t>
            </a:fld>
            <a:endParaRPr lang="pt-BR" sz="1200" dirty="0"/>
          </a:p>
        </p:txBody>
      </p:sp>
      <p:sp>
        <p:nvSpPr>
          <p:cNvPr id="48131" name="Espaço Reservado para Anotações 3"/>
          <p:cNvSpPr>
            <a:spLocks noGrp="1"/>
          </p:cNvSpPr>
          <p:nvPr/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30000"/>
              </a:spcBef>
            </a:pPr>
            <a:endParaRPr lang="pt-BR" sz="1200" dirty="0">
              <a:latin typeface="Calibri" pitchFamily="34" charset="0"/>
            </a:endParaRPr>
          </a:p>
        </p:txBody>
      </p:sp>
      <p:sp>
        <p:nvSpPr>
          <p:cNvPr id="48132" name="Espaço Reservado para Imagem de Slid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Espaço Reservado para Anotações 5"/>
          <p:cNvSpPr>
            <a:spLocks noGrp="1"/>
          </p:cNvSpPr>
          <p:nvPr>
            <p:ph type="body" idx="1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1276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1" tIns="45661" rIns="91321" bIns="45661" anchor="b"/>
          <a:lstStyle/>
          <a:p>
            <a:pPr algn="r"/>
            <a:fld id="{64EF13E6-75D2-4E16-9134-25D77110601C}" type="slidenum">
              <a:rPr lang="pt-BR" sz="1200"/>
              <a:pPr algn="r"/>
              <a:t>11</a:t>
            </a:fld>
            <a:endParaRPr lang="pt-BR" sz="1200" dirty="0"/>
          </a:p>
        </p:txBody>
      </p:sp>
      <p:sp>
        <p:nvSpPr>
          <p:cNvPr id="48131" name="Espaço Reservado para Anotações 3"/>
          <p:cNvSpPr>
            <a:spLocks noGrp="1"/>
          </p:cNvSpPr>
          <p:nvPr/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30000"/>
              </a:spcBef>
            </a:pPr>
            <a:endParaRPr lang="pt-BR" sz="1200" dirty="0">
              <a:latin typeface="Calibri" pitchFamily="34" charset="0"/>
            </a:endParaRPr>
          </a:p>
        </p:txBody>
      </p:sp>
      <p:sp>
        <p:nvSpPr>
          <p:cNvPr id="48132" name="Espaço Reservado para Imagem de Slid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Espaço Reservado para Anotações 5"/>
          <p:cNvSpPr>
            <a:spLocks noGrp="1"/>
          </p:cNvSpPr>
          <p:nvPr>
            <p:ph type="body" idx="1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1276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1" tIns="45661" rIns="91321" bIns="45661" anchor="b"/>
          <a:lstStyle/>
          <a:p>
            <a:pPr algn="r"/>
            <a:fld id="{64EF13E6-75D2-4E16-9134-25D77110601C}" type="slidenum">
              <a:rPr lang="pt-BR" sz="1200"/>
              <a:pPr algn="r"/>
              <a:t>12</a:t>
            </a:fld>
            <a:endParaRPr lang="pt-BR" sz="1200" dirty="0"/>
          </a:p>
        </p:txBody>
      </p:sp>
      <p:sp>
        <p:nvSpPr>
          <p:cNvPr id="48131" name="Espaço Reservado para Anotações 3"/>
          <p:cNvSpPr>
            <a:spLocks noGrp="1"/>
          </p:cNvSpPr>
          <p:nvPr/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30000"/>
              </a:spcBef>
            </a:pPr>
            <a:endParaRPr lang="pt-BR" sz="1200" dirty="0">
              <a:latin typeface="Calibri" pitchFamily="34" charset="0"/>
            </a:endParaRPr>
          </a:p>
        </p:txBody>
      </p:sp>
      <p:sp>
        <p:nvSpPr>
          <p:cNvPr id="48132" name="Espaço Reservado para Imagem de Slid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Espaço Reservado para Anotações 5"/>
          <p:cNvSpPr>
            <a:spLocks noGrp="1"/>
          </p:cNvSpPr>
          <p:nvPr>
            <p:ph type="body" idx="1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1276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1" tIns="45661" rIns="91321" bIns="45661" anchor="b"/>
          <a:lstStyle/>
          <a:p>
            <a:pPr algn="r"/>
            <a:fld id="{64EF13E6-75D2-4E16-9134-25D77110601C}" type="slidenum">
              <a:rPr lang="pt-BR" sz="1200"/>
              <a:pPr algn="r"/>
              <a:t>13</a:t>
            </a:fld>
            <a:endParaRPr lang="pt-BR" sz="1200" dirty="0"/>
          </a:p>
        </p:txBody>
      </p:sp>
      <p:sp>
        <p:nvSpPr>
          <p:cNvPr id="48131" name="Espaço Reservado para Anotações 3"/>
          <p:cNvSpPr>
            <a:spLocks noGrp="1"/>
          </p:cNvSpPr>
          <p:nvPr/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30000"/>
              </a:spcBef>
            </a:pPr>
            <a:endParaRPr lang="pt-BR" sz="1200" dirty="0">
              <a:latin typeface="Calibri" pitchFamily="34" charset="0"/>
            </a:endParaRPr>
          </a:p>
        </p:txBody>
      </p:sp>
      <p:sp>
        <p:nvSpPr>
          <p:cNvPr id="48132" name="Espaço Reservado para Imagem de Slid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Espaço Reservado para Anotações 5"/>
          <p:cNvSpPr>
            <a:spLocks noGrp="1"/>
          </p:cNvSpPr>
          <p:nvPr>
            <p:ph type="body" idx="1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1276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1" tIns="45661" rIns="91321" bIns="45661" anchor="b"/>
          <a:lstStyle/>
          <a:p>
            <a:pPr algn="r"/>
            <a:fld id="{64EF13E6-75D2-4E16-9134-25D77110601C}" type="slidenum">
              <a:rPr lang="pt-BR" sz="1200"/>
              <a:pPr algn="r"/>
              <a:t>14</a:t>
            </a:fld>
            <a:endParaRPr lang="pt-BR" sz="1200" dirty="0"/>
          </a:p>
        </p:txBody>
      </p:sp>
      <p:sp>
        <p:nvSpPr>
          <p:cNvPr id="48131" name="Espaço Reservado para Anotações 3"/>
          <p:cNvSpPr>
            <a:spLocks noGrp="1"/>
          </p:cNvSpPr>
          <p:nvPr/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30000"/>
              </a:spcBef>
            </a:pPr>
            <a:endParaRPr lang="pt-BR" sz="1200" dirty="0">
              <a:latin typeface="Calibri" pitchFamily="34" charset="0"/>
            </a:endParaRPr>
          </a:p>
        </p:txBody>
      </p:sp>
      <p:sp>
        <p:nvSpPr>
          <p:cNvPr id="48132" name="Espaço Reservado para Imagem de Slid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Espaço Reservado para Anotações 5"/>
          <p:cNvSpPr>
            <a:spLocks noGrp="1"/>
          </p:cNvSpPr>
          <p:nvPr>
            <p:ph type="body" idx="1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1276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1" tIns="45661" rIns="91321" bIns="45661" anchor="b"/>
          <a:lstStyle/>
          <a:p>
            <a:pPr algn="r"/>
            <a:fld id="{64EF13E6-75D2-4E16-9134-25D77110601C}" type="slidenum">
              <a:rPr lang="pt-BR" sz="1200"/>
              <a:pPr algn="r"/>
              <a:t>15</a:t>
            </a:fld>
            <a:endParaRPr lang="pt-BR" sz="1200" dirty="0"/>
          </a:p>
        </p:txBody>
      </p:sp>
      <p:sp>
        <p:nvSpPr>
          <p:cNvPr id="48131" name="Espaço Reservado para Anotações 3"/>
          <p:cNvSpPr>
            <a:spLocks noGrp="1"/>
          </p:cNvSpPr>
          <p:nvPr/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30000"/>
              </a:spcBef>
            </a:pPr>
            <a:endParaRPr lang="pt-BR" sz="1200" dirty="0">
              <a:latin typeface="Calibri" pitchFamily="34" charset="0"/>
            </a:endParaRPr>
          </a:p>
        </p:txBody>
      </p:sp>
      <p:sp>
        <p:nvSpPr>
          <p:cNvPr id="48132" name="Espaço Reservado para Imagem de Slid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Espaço Reservado para Anotações 5"/>
          <p:cNvSpPr>
            <a:spLocks noGrp="1"/>
          </p:cNvSpPr>
          <p:nvPr>
            <p:ph type="body" idx="1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1276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1" tIns="45661" rIns="91321" bIns="45661" anchor="b"/>
          <a:lstStyle/>
          <a:p>
            <a:pPr algn="r"/>
            <a:fld id="{64EF13E6-75D2-4E16-9134-25D77110601C}" type="slidenum">
              <a:rPr lang="pt-BR" sz="1200"/>
              <a:pPr algn="r"/>
              <a:t>16</a:t>
            </a:fld>
            <a:endParaRPr lang="pt-BR" sz="1200" dirty="0"/>
          </a:p>
        </p:txBody>
      </p:sp>
      <p:sp>
        <p:nvSpPr>
          <p:cNvPr id="48131" name="Espaço Reservado para Anotações 3"/>
          <p:cNvSpPr>
            <a:spLocks noGrp="1"/>
          </p:cNvSpPr>
          <p:nvPr/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30000"/>
              </a:spcBef>
            </a:pPr>
            <a:endParaRPr lang="pt-BR" sz="1200" dirty="0">
              <a:latin typeface="Calibri" pitchFamily="34" charset="0"/>
            </a:endParaRPr>
          </a:p>
        </p:txBody>
      </p:sp>
      <p:sp>
        <p:nvSpPr>
          <p:cNvPr id="48132" name="Espaço Reservado para Imagem de Slid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Espaço Reservado para Anotações 5"/>
          <p:cNvSpPr>
            <a:spLocks noGrp="1"/>
          </p:cNvSpPr>
          <p:nvPr>
            <p:ph type="body" idx="1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1276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1" tIns="45661" rIns="91321" bIns="45661" anchor="b"/>
          <a:lstStyle/>
          <a:p>
            <a:pPr algn="r"/>
            <a:fld id="{64EF13E6-75D2-4E16-9134-25D77110601C}" type="slidenum">
              <a:rPr lang="pt-BR" sz="1200"/>
              <a:pPr algn="r"/>
              <a:t>2</a:t>
            </a:fld>
            <a:endParaRPr lang="pt-BR" sz="1200" dirty="0"/>
          </a:p>
        </p:txBody>
      </p:sp>
      <p:sp>
        <p:nvSpPr>
          <p:cNvPr id="48131" name="Espaço Reservado para Anotações 3"/>
          <p:cNvSpPr>
            <a:spLocks noGrp="1"/>
          </p:cNvSpPr>
          <p:nvPr/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30000"/>
              </a:spcBef>
            </a:pPr>
            <a:endParaRPr lang="pt-BR" sz="1200" dirty="0">
              <a:latin typeface="Calibri" pitchFamily="34" charset="0"/>
            </a:endParaRPr>
          </a:p>
        </p:txBody>
      </p:sp>
      <p:sp>
        <p:nvSpPr>
          <p:cNvPr id="48132" name="Espaço Reservado para Imagem de Slid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Espaço Reservado para Anotações 5"/>
          <p:cNvSpPr>
            <a:spLocks noGrp="1"/>
          </p:cNvSpPr>
          <p:nvPr>
            <p:ph type="body" idx="1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1276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1" tIns="45661" rIns="91321" bIns="45661" anchor="b"/>
          <a:lstStyle/>
          <a:p>
            <a:pPr algn="r"/>
            <a:fld id="{64EF13E6-75D2-4E16-9134-25D77110601C}" type="slidenum">
              <a:rPr lang="pt-BR" sz="1200"/>
              <a:pPr algn="r"/>
              <a:t>3</a:t>
            </a:fld>
            <a:endParaRPr lang="pt-BR" sz="1200" dirty="0"/>
          </a:p>
        </p:txBody>
      </p:sp>
      <p:sp>
        <p:nvSpPr>
          <p:cNvPr id="48131" name="Espaço Reservado para Anotações 3"/>
          <p:cNvSpPr>
            <a:spLocks noGrp="1"/>
          </p:cNvSpPr>
          <p:nvPr/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30000"/>
              </a:spcBef>
            </a:pPr>
            <a:endParaRPr lang="pt-BR" sz="1200" dirty="0">
              <a:latin typeface="Calibri" pitchFamily="34" charset="0"/>
            </a:endParaRPr>
          </a:p>
        </p:txBody>
      </p:sp>
      <p:sp>
        <p:nvSpPr>
          <p:cNvPr id="48132" name="Espaço Reservado para Imagem de Slid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Espaço Reservado para Anotações 5"/>
          <p:cNvSpPr>
            <a:spLocks noGrp="1"/>
          </p:cNvSpPr>
          <p:nvPr>
            <p:ph type="body" idx="1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1276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1" tIns="45661" rIns="91321" bIns="45661" anchor="b"/>
          <a:lstStyle/>
          <a:p>
            <a:pPr algn="r"/>
            <a:fld id="{64EF13E6-75D2-4E16-9134-25D77110601C}" type="slidenum">
              <a:rPr lang="pt-BR" sz="1200"/>
              <a:pPr algn="r"/>
              <a:t>4</a:t>
            </a:fld>
            <a:endParaRPr lang="pt-BR" sz="1200" dirty="0"/>
          </a:p>
        </p:txBody>
      </p:sp>
      <p:sp>
        <p:nvSpPr>
          <p:cNvPr id="48131" name="Espaço Reservado para Anotações 3"/>
          <p:cNvSpPr>
            <a:spLocks noGrp="1"/>
          </p:cNvSpPr>
          <p:nvPr/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30000"/>
              </a:spcBef>
            </a:pPr>
            <a:endParaRPr lang="pt-BR" sz="1200" dirty="0">
              <a:latin typeface="Calibri" pitchFamily="34" charset="0"/>
            </a:endParaRPr>
          </a:p>
        </p:txBody>
      </p:sp>
      <p:sp>
        <p:nvSpPr>
          <p:cNvPr id="48132" name="Espaço Reservado para Imagem de Slid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Espaço Reservado para Anotações 5"/>
          <p:cNvSpPr>
            <a:spLocks noGrp="1"/>
          </p:cNvSpPr>
          <p:nvPr>
            <p:ph type="body" idx="1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1276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1" tIns="45661" rIns="91321" bIns="45661" anchor="b"/>
          <a:lstStyle/>
          <a:p>
            <a:pPr algn="r"/>
            <a:fld id="{64EF13E6-75D2-4E16-9134-25D77110601C}" type="slidenum">
              <a:rPr lang="pt-BR" sz="1200"/>
              <a:pPr algn="r"/>
              <a:t>5</a:t>
            </a:fld>
            <a:endParaRPr lang="pt-BR" sz="1200" dirty="0"/>
          </a:p>
        </p:txBody>
      </p:sp>
      <p:sp>
        <p:nvSpPr>
          <p:cNvPr id="48131" name="Espaço Reservado para Anotações 3"/>
          <p:cNvSpPr>
            <a:spLocks noGrp="1"/>
          </p:cNvSpPr>
          <p:nvPr/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30000"/>
              </a:spcBef>
            </a:pPr>
            <a:endParaRPr lang="pt-BR" sz="1200" dirty="0">
              <a:latin typeface="Calibri" pitchFamily="34" charset="0"/>
            </a:endParaRPr>
          </a:p>
        </p:txBody>
      </p:sp>
      <p:sp>
        <p:nvSpPr>
          <p:cNvPr id="48132" name="Espaço Reservado para Imagem de Slid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Espaço Reservado para Anotações 5"/>
          <p:cNvSpPr>
            <a:spLocks noGrp="1"/>
          </p:cNvSpPr>
          <p:nvPr>
            <p:ph type="body" idx="1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1276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1" tIns="45661" rIns="91321" bIns="45661" anchor="b"/>
          <a:lstStyle/>
          <a:p>
            <a:pPr algn="r"/>
            <a:fld id="{64EF13E6-75D2-4E16-9134-25D77110601C}" type="slidenum">
              <a:rPr lang="pt-BR" sz="1200"/>
              <a:pPr algn="r"/>
              <a:t>6</a:t>
            </a:fld>
            <a:endParaRPr lang="pt-BR" sz="1200" dirty="0"/>
          </a:p>
        </p:txBody>
      </p:sp>
      <p:sp>
        <p:nvSpPr>
          <p:cNvPr id="48131" name="Espaço Reservado para Anotações 3"/>
          <p:cNvSpPr>
            <a:spLocks noGrp="1"/>
          </p:cNvSpPr>
          <p:nvPr/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30000"/>
              </a:spcBef>
            </a:pPr>
            <a:endParaRPr lang="pt-BR" sz="1200" dirty="0">
              <a:latin typeface="Calibri" pitchFamily="34" charset="0"/>
            </a:endParaRPr>
          </a:p>
        </p:txBody>
      </p:sp>
      <p:sp>
        <p:nvSpPr>
          <p:cNvPr id="48132" name="Espaço Reservado para Imagem de Slid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Espaço Reservado para Anotações 5"/>
          <p:cNvSpPr>
            <a:spLocks noGrp="1"/>
          </p:cNvSpPr>
          <p:nvPr>
            <p:ph type="body" idx="1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1276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1" tIns="45661" rIns="91321" bIns="45661" anchor="b"/>
          <a:lstStyle/>
          <a:p>
            <a:pPr algn="r"/>
            <a:fld id="{64EF13E6-75D2-4E16-9134-25D77110601C}" type="slidenum">
              <a:rPr lang="pt-BR" sz="1200"/>
              <a:pPr algn="r"/>
              <a:t>7</a:t>
            </a:fld>
            <a:endParaRPr lang="pt-BR" sz="1200" dirty="0"/>
          </a:p>
        </p:txBody>
      </p:sp>
      <p:sp>
        <p:nvSpPr>
          <p:cNvPr id="48131" name="Espaço Reservado para Anotações 3"/>
          <p:cNvSpPr>
            <a:spLocks noGrp="1"/>
          </p:cNvSpPr>
          <p:nvPr/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30000"/>
              </a:spcBef>
            </a:pPr>
            <a:endParaRPr lang="pt-BR" sz="1200" dirty="0">
              <a:latin typeface="Calibri" pitchFamily="34" charset="0"/>
            </a:endParaRPr>
          </a:p>
        </p:txBody>
      </p:sp>
      <p:sp>
        <p:nvSpPr>
          <p:cNvPr id="48132" name="Espaço Reservado para Imagem de Slid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Espaço Reservado para Anotações 5"/>
          <p:cNvSpPr>
            <a:spLocks noGrp="1"/>
          </p:cNvSpPr>
          <p:nvPr>
            <p:ph type="body" idx="1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1276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1" tIns="45661" rIns="91321" bIns="45661" anchor="b"/>
          <a:lstStyle/>
          <a:p>
            <a:pPr algn="r"/>
            <a:fld id="{64EF13E6-75D2-4E16-9134-25D77110601C}" type="slidenum">
              <a:rPr lang="pt-BR" sz="1200"/>
              <a:pPr algn="r"/>
              <a:t>8</a:t>
            </a:fld>
            <a:endParaRPr lang="pt-BR" sz="1200" dirty="0"/>
          </a:p>
        </p:txBody>
      </p:sp>
      <p:sp>
        <p:nvSpPr>
          <p:cNvPr id="48131" name="Espaço Reservado para Anotações 3"/>
          <p:cNvSpPr>
            <a:spLocks noGrp="1"/>
          </p:cNvSpPr>
          <p:nvPr/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30000"/>
              </a:spcBef>
            </a:pPr>
            <a:endParaRPr lang="pt-BR" sz="1200" dirty="0">
              <a:latin typeface="Calibri" pitchFamily="34" charset="0"/>
            </a:endParaRPr>
          </a:p>
        </p:txBody>
      </p:sp>
      <p:sp>
        <p:nvSpPr>
          <p:cNvPr id="48132" name="Espaço Reservado para Imagem de Slid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Espaço Reservado para Anotações 5"/>
          <p:cNvSpPr>
            <a:spLocks noGrp="1"/>
          </p:cNvSpPr>
          <p:nvPr>
            <p:ph type="body" idx="1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1276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1" tIns="45661" rIns="91321" bIns="45661" anchor="b"/>
          <a:lstStyle/>
          <a:p>
            <a:pPr algn="r"/>
            <a:fld id="{64EF13E6-75D2-4E16-9134-25D77110601C}" type="slidenum">
              <a:rPr lang="pt-BR" sz="1200"/>
              <a:pPr algn="r"/>
              <a:t>9</a:t>
            </a:fld>
            <a:endParaRPr lang="pt-BR" sz="1200" dirty="0"/>
          </a:p>
        </p:txBody>
      </p:sp>
      <p:sp>
        <p:nvSpPr>
          <p:cNvPr id="48131" name="Espaço Reservado para Anotações 3"/>
          <p:cNvSpPr>
            <a:spLocks noGrp="1"/>
          </p:cNvSpPr>
          <p:nvPr/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30000"/>
              </a:spcBef>
            </a:pPr>
            <a:endParaRPr lang="pt-BR" sz="1200" dirty="0">
              <a:latin typeface="Calibri" pitchFamily="34" charset="0"/>
            </a:endParaRPr>
          </a:p>
        </p:txBody>
      </p:sp>
      <p:sp>
        <p:nvSpPr>
          <p:cNvPr id="48132" name="Espaço Reservado para Imagem de Slid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Espaço Reservado para Anotações 5"/>
          <p:cNvSpPr>
            <a:spLocks noGrp="1"/>
          </p:cNvSpPr>
          <p:nvPr>
            <p:ph type="body" idx="1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pt-B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CFFC3-66E9-47F5-A884-788B642B91C8}" type="datetimeFigureOut">
              <a:rPr lang="pt-BR" smtClean="0"/>
              <a:pPr/>
              <a:t>09/08/2013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C8BFF-E43F-4509-9DAA-E2DD59B5D9D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CFFC3-66E9-47F5-A884-788B642B91C8}" type="datetimeFigureOut">
              <a:rPr lang="pt-BR" smtClean="0"/>
              <a:pPr/>
              <a:t>09/08/2013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C8BFF-E43F-4509-9DAA-E2DD59B5D9D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CFFC3-66E9-47F5-A884-788B642B91C8}" type="datetimeFigureOut">
              <a:rPr lang="pt-BR" smtClean="0"/>
              <a:pPr/>
              <a:t>09/08/2013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C8BFF-E43F-4509-9DAA-E2DD59B5D9D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CFFC3-66E9-47F5-A884-788B642B91C8}" type="datetimeFigureOut">
              <a:rPr lang="pt-BR" smtClean="0"/>
              <a:pPr/>
              <a:t>09/08/2013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C8BFF-E43F-4509-9DAA-E2DD59B5D9D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CFFC3-66E9-47F5-A884-788B642B91C8}" type="datetimeFigureOut">
              <a:rPr lang="pt-BR" smtClean="0"/>
              <a:pPr/>
              <a:t>09/08/2013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C8BFF-E43F-4509-9DAA-E2DD59B5D9D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CFFC3-66E9-47F5-A884-788B642B91C8}" type="datetimeFigureOut">
              <a:rPr lang="pt-BR" smtClean="0"/>
              <a:pPr/>
              <a:t>09/08/2013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C8BFF-E43F-4509-9DAA-E2DD59B5D9D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CFFC3-66E9-47F5-A884-788B642B91C8}" type="datetimeFigureOut">
              <a:rPr lang="pt-BR" smtClean="0"/>
              <a:pPr/>
              <a:t>09/08/2013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C8BFF-E43F-4509-9DAA-E2DD59B5D9D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CFFC3-66E9-47F5-A884-788B642B91C8}" type="datetimeFigureOut">
              <a:rPr lang="pt-BR" smtClean="0"/>
              <a:pPr/>
              <a:t>09/08/2013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C8BFF-E43F-4509-9DAA-E2DD59B5D9D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CFFC3-66E9-47F5-A884-788B642B91C8}" type="datetimeFigureOut">
              <a:rPr lang="pt-BR" smtClean="0"/>
              <a:pPr/>
              <a:t>09/08/2013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C8BFF-E43F-4509-9DAA-E2DD59B5D9D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CFFC3-66E9-47F5-A884-788B642B91C8}" type="datetimeFigureOut">
              <a:rPr lang="pt-BR" smtClean="0"/>
              <a:pPr/>
              <a:t>09/08/2013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C8BFF-E43F-4509-9DAA-E2DD59B5D9D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CFFC3-66E9-47F5-A884-788B642B91C8}" type="datetimeFigureOut">
              <a:rPr lang="pt-BR" smtClean="0"/>
              <a:pPr/>
              <a:t>09/08/2013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C8BFF-E43F-4509-9DAA-E2DD59B5D9D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CFFC3-66E9-47F5-A884-788B642B91C8}" type="datetimeFigureOut">
              <a:rPr lang="pt-BR" smtClean="0"/>
              <a:pPr/>
              <a:t>09/08/2013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C8BFF-E43F-4509-9DAA-E2DD59B5D9D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ulo 2"/>
          <p:cNvSpPr txBox="1">
            <a:spLocks/>
          </p:cNvSpPr>
          <p:nvPr/>
        </p:nvSpPr>
        <p:spPr>
          <a:xfrm>
            <a:off x="0" y="2492896"/>
            <a:ext cx="9153744" cy="14401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800100" lvl="1" indent="-342900" algn="ctr" eaLnBrk="0" hangingPunct="0">
              <a:spcBef>
                <a:spcPct val="20000"/>
              </a:spcBef>
            </a:pPr>
            <a:r>
              <a:rPr kumimoji="0" lang="pt-BR" sz="4400" b="1" i="0" u="none" strike="noStrike" kern="0" normalizeH="0" baseline="0" noProof="0" dirty="0" smtClean="0"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Proposta de </a:t>
            </a:r>
            <a:r>
              <a:rPr lang="pt-BR" sz="4400" b="1" kern="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elaboração de Moção sobre </a:t>
            </a:r>
            <a:r>
              <a:rPr kumimoji="0" lang="pt-BR" sz="4400" b="1" i="0" u="none" strike="noStrike" kern="0" normalizeH="0" baseline="0" noProof="0" dirty="0" smtClean="0"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rio Madeira</a:t>
            </a:r>
          </a:p>
          <a:p>
            <a:pPr marL="800100" lvl="1" indent="-342900" algn="ctr" eaLnBrk="0" hangingPunct="0">
              <a:spcBef>
                <a:spcPct val="20000"/>
              </a:spcBef>
            </a:pPr>
            <a:endParaRPr lang="pt-BR" sz="4400" b="1" kern="0" dirty="0" smtClean="0">
              <a:latin typeface="Calibri" pitchFamily="34" charset="0"/>
              <a:cs typeface="Calibri" pitchFamily="34" charset="0"/>
            </a:endParaRPr>
          </a:p>
          <a:p>
            <a:pPr marL="800100" lvl="1" indent="-342900" algn="ctr" eaLnBrk="0" hangingPunct="0">
              <a:spcBef>
                <a:spcPct val="20000"/>
              </a:spcBef>
            </a:pPr>
            <a:endParaRPr kumimoji="0" lang="pt-BR" sz="44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800100" lvl="1" indent="-342900" algn="ctr" eaLnBrk="0" hangingPunct="0">
              <a:spcBef>
                <a:spcPct val="20000"/>
              </a:spcBef>
            </a:pPr>
            <a:r>
              <a:rPr lang="pt-BR" sz="2000" b="1" kern="0" dirty="0" smtClean="0">
                <a:latin typeface="Calibri" pitchFamily="34" charset="0"/>
                <a:cs typeface="Calibri" pitchFamily="34" charset="0"/>
              </a:rPr>
              <a:t>19 de Agosto-2013</a:t>
            </a:r>
          </a:p>
          <a:p>
            <a:pPr marL="800100" lvl="1" indent="-342900" algn="ctr" eaLnBrk="0" hangingPunct="0">
              <a:spcBef>
                <a:spcPct val="20000"/>
              </a:spcBef>
            </a:pPr>
            <a:r>
              <a:rPr kumimoji="0" lang="pt-BR" sz="2000" b="1" i="0" u="none" strike="noStrike" kern="0" normalizeH="0" baseline="0" noProof="0" dirty="0" smtClean="0">
                <a:uLnTx/>
                <a:uFillTx/>
                <a:latin typeface="Calibri" pitchFamily="34" charset="0"/>
                <a:cs typeface="Calibri" pitchFamily="34" charset="0"/>
              </a:rPr>
              <a:t>Brasília</a:t>
            </a:r>
            <a:endParaRPr kumimoji="0" lang="pt-BR" sz="2000" b="1" i="0" u="none" strike="noStrike" kern="0" normalizeH="0" baseline="0" noProof="0" dirty="0"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" name="Picture 7" descr="C:\Documents and Settings\joao.nogueira\Desktop\dd\barrinha.png"/>
          <p:cNvPicPr>
            <a:picLocks noChangeAspect="1" noChangeArrowheads="1"/>
          </p:cNvPicPr>
          <p:nvPr/>
        </p:nvPicPr>
        <p:blipFill>
          <a:blip r:embed="rId3" cstate="print"/>
          <a:srcRect b="15664"/>
          <a:stretch>
            <a:fillRect/>
          </a:stretch>
        </p:blipFill>
        <p:spPr bwMode="auto">
          <a:xfrm>
            <a:off x="0" y="5274"/>
            <a:ext cx="9144000" cy="119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83974"/>
            <a:ext cx="9144000" cy="12241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0" normalizeH="0" baseline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CONSELHO NACIONAL DE RECURSOS HÍDRICOS</a:t>
            </a:r>
            <a:r>
              <a:rPr kumimoji="0" lang="pt-BR" sz="2400" b="1" i="0" u="none" strike="noStrike" kern="0" normalizeH="0" baseline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kumimoji="0" lang="pt-BR" sz="2400" b="1" i="0" u="none" strike="noStrike" kern="0" normalizeH="0" baseline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kumimoji="0" lang="pt-BR" sz="2000" b="1" i="0" u="none" strike="noStrike" kern="0" normalizeH="0" baseline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Câmara Técnica de Gestão dos Recursos Hídricos Fronteiriços e Transfronteiriços – CTGRHT</a:t>
            </a:r>
            <a:endParaRPr kumimoji="0" lang="pt-BR" sz="2000" b="1" i="0" u="none" strike="noStrike" kern="0" normalizeH="0" baseline="0" noProof="0" dirty="0">
              <a:solidFill>
                <a:schemeClr val="bg1"/>
              </a:solidFill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02710" y="0"/>
            <a:ext cx="1141290" cy="393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Documents and Settings\joao.nogueira\Desktop\dd\barrinha.png"/>
          <p:cNvPicPr>
            <a:picLocks noChangeAspect="1" noChangeArrowheads="1"/>
          </p:cNvPicPr>
          <p:nvPr/>
        </p:nvPicPr>
        <p:blipFill>
          <a:blip r:embed="rId3" cstate="print"/>
          <a:srcRect b="15664"/>
          <a:stretch>
            <a:fillRect/>
          </a:stretch>
        </p:blipFill>
        <p:spPr bwMode="auto">
          <a:xfrm>
            <a:off x="0" y="5274"/>
            <a:ext cx="9144000" cy="119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9896" y="-12304"/>
            <a:ext cx="9144000" cy="119884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0" normalizeH="0" baseline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ESTUDOS HIDROVIÁRIOS</a:t>
            </a:r>
            <a:endParaRPr kumimoji="0" lang="pt-BR" sz="4800" b="1" i="0" u="none" strike="noStrike" kern="0" normalizeH="0" noProof="0" dirty="0" smtClean="0">
              <a:solidFill>
                <a:schemeClr val="bg1"/>
              </a:solidFill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0" y="1196752"/>
            <a:ext cx="9036496" cy="56612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 algn="just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ESTUDOS CONCLUÍDOS:</a:t>
            </a:r>
            <a:endParaRPr kumimoji="0" lang="pt-BR" sz="28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pt-BR" sz="8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pt-BR" sz="2400" b="1" i="0" u="none" strike="noStrike" kern="0" normalizeH="0" baseline="0" dirty="0" smtClean="0">
                <a:uLnTx/>
                <a:uFillTx/>
                <a:latin typeface="Calibri" pitchFamily="34" charset="0"/>
                <a:cs typeface="Calibri" pitchFamily="34" charset="0"/>
              </a:rPr>
              <a:t>Plano</a:t>
            </a:r>
            <a:r>
              <a:rPr kumimoji="0" lang="pt-BR" sz="2400" b="1" i="0" u="none" strike="noStrike" kern="0" normalizeH="0" dirty="0" smtClean="0">
                <a:uLnTx/>
                <a:uFillTx/>
                <a:latin typeface="Calibri" pitchFamily="34" charset="0"/>
                <a:cs typeface="Calibri" pitchFamily="34" charset="0"/>
              </a:rPr>
              <a:t> Nacional de Integração Hidroviária – PNIH: </a:t>
            </a:r>
            <a:r>
              <a:rPr kumimoji="0" lang="pt-BR" sz="2400" i="0" u="none" strike="noStrike" kern="0" normalizeH="0" dirty="0" smtClean="0">
                <a:uLnTx/>
                <a:uFillTx/>
                <a:latin typeface="Calibri" pitchFamily="34" charset="0"/>
                <a:cs typeface="Calibri" pitchFamily="34" charset="0"/>
              </a:rPr>
              <a:t>o </a:t>
            </a:r>
            <a:r>
              <a:rPr lang="pt-BR" sz="2400" dirty="0" smtClean="0"/>
              <a:t>principal objetivo é a realização de estudos e simulações logísticas sobre o transporte de cargas nas principais e potenciais </a:t>
            </a:r>
            <a:r>
              <a:rPr lang="pt-PT" sz="2400" dirty="0" smtClean="0"/>
              <a:t>hidrovias brasileiras, como também a identificação de possíveis áreas para novas instalações portuárias. </a:t>
            </a:r>
          </a:p>
          <a:p>
            <a:pPr marL="342900" lvl="0" indent="-342900" algn="just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pt-PT" sz="2400" b="1" kern="0" dirty="0" smtClean="0">
                <a:latin typeface="Calibri" pitchFamily="34" charset="0"/>
                <a:cs typeface="Calibri" pitchFamily="34" charset="0"/>
              </a:rPr>
              <a:t>Plano Hidroviário Estratégico – PHE:  objetivos - </a:t>
            </a:r>
          </a:p>
          <a:p>
            <a:pPr marL="342900" lvl="0" indent="-342900" algn="just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400" kern="0" dirty="0" smtClean="0">
                <a:latin typeface="Calibri" pitchFamily="34" charset="0"/>
              </a:rPr>
              <a:t>	-Desenvolver cenários de evolução da demanda; </a:t>
            </a:r>
          </a:p>
          <a:p>
            <a:pPr marL="342900" lvl="0" indent="-342900" algn="just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400" kern="0" dirty="0" smtClean="0">
                <a:latin typeface="Calibri" pitchFamily="34" charset="0"/>
              </a:rPr>
              <a:t>	-Estruturação de uma política setorial;</a:t>
            </a:r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pt-BR" sz="2400" kern="0" dirty="0" smtClean="0">
              <a:latin typeface="Calibri" pitchFamily="34" charset="0"/>
            </a:endParaRPr>
          </a:p>
          <a:p>
            <a:pPr marL="342900" lvl="0" indent="-342900" algn="just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400" kern="0" dirty="0" smtClean="0">
                <a:latin typeface="Calibri" pitchFamily="34" charset="0"/>
              </a:rPr>
              <a:t>	-Revisão da estrutura organizacional;</a:t>
            </a:r>
          </a:p>
          <a:p>
            <a:pPr marL="342900" lvl="0" indent="-342900" algn="just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400" kern="0" dirty="0" smtClean="0">
                <a:latin typeface="Calibri" pitchFamily="34" charset="0"/>
              </a:rPr>
              <a:t>	-Estruturação econômica e financeira para o setor; </a:t>
            </a:r>
            <a:r>
              <a:rPr lang="pt-BR" sz="2400" dirty="0" smtClean="0"/>
              <a:t> </a:t>
            </a:r>
          </a:p>
          <a:p>
            <a:pPr marL="342900" lvl="0" indent="-342900" algn="just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400" kern="0" dirty="0" smtClean="0">
                <a:latin typeface="Calibri" pitchFamily="34" charset="0"/>
              </a:rPr>
              <a:t>	-Indicar e priorizar as intervenções – portfólio de investimentos; </a:t>
            </a:r>
          </a:p>
          <a:p>
            <a:pPr marL="342900" lvl="0" indent="-342900" algn="just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400" kern="0" dirty="0" smtClean="0">
                <a:latin typeface="Calibri" pitchFamily="34" charset="0"/>
              </a:rPr>
              <a:t>	-Atualizar a base de dados do MT;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pt-BR" sz="36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pt-BR" sz="2400" b="1" i="0" u="none" strike="noStrike" kern="0" normalizeH="0" baseline="0" noProof="0" dirty="0"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Documents and Settings\joao.nogueira\Desktop\dd\barrinha.png"/>
          <p:cNvPicPr>
            <a:picLocks noChangeAspect="1" noChangeArrowheads="1"/>
          </p:cNvPicPr>
          <p:nvPr/>
        </p:nvPicPr>
        <p:blipFill>
          <a:blip r:embed="rId3" cstate="print"/>
          <a:srcRect b="15664"/>
          <a:stretch>
            <a:fillRect/>
          </a:stretch>
        </p:blipFill>
        <p:spPr bwMode="auto">
          <a:xfrm>
            <a:off x="0" y="5274"/>
            <a:ext cx="9144000" cy="119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9896" y="-12304"/>
            <a:ext cx="9144000" cy="119884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0" normalizeH="0" baseline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ESTUDOS HIDROVIÁRIOS</a:t>
            </a:r>
            <a:endParaRPr kumimoji="0" lang="pt-BR" sz="4800" b="1" i="0" u="none" strike="noStrike" kern="0" normalizeH="0" noProof="0" dirty="0" smtClean="0">
              <a:solidFill>
                <a:schemeClr val="bg1"/>
              </a:solidFill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0" y="1196752"/>
            <a:ext cx="9036496" cy="511256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pt-BR" sz="2800" b="1" i="0" u="none" strike="noStrike" kern="0" normalizeH="0" baseline="0" dirty="0" smtClean="0">
                <a:uLnTx/>
                <a:uFillTx/>
                <a:latin typeface="Calibri" pitchFamily="34" charset="0"/>
                <a:cs typeface="Calibri" pitchFamily="34" charset="0"/>
              </a:rPr>
              <a:t>ESTUDOS</a:t>
            </a:r>
            <a:r>
              <a:rPr kumimoji="0" lang="pt-BR" sz="2800" b="1" i="0" u="none" strike="noStrike" kern="0" normalizeH="0" dirty="0" smtClean="0">
                <a:uLnTx/>
                <a:uFillTx/>
                <a:latin typeface="Calibri" pitchFamily="34" charset="0"/>
                <a:cs typeface="Calibri" pitchFamily="34" charset="0"/>
              </a:rPr>
              <a:t> EM DESENVOLVIMENTO:</a:t>
            </a:r>
            <a:endParaRPr kumimoji="0" lang="pt-BR" sz="28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pt-BR" sz="36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pt-BR" sz="2400" b="1" i="0" u="none" strike="noStrike" kern="0" normalizeH="0" baseline="0" noProof="0" dirty="0"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179512" y="1772816"/>
            <a:ext cx="87849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dirty="0" smtClean="0"/>
              <a:t>Estudo de Viabilidade Técnico-Econômica e Ambiental – EVTEA: </a:t>
            </a:r>
            <a:r>
              <a:rPr lang="pt-BR" sz="2400" dirty="0" smtClean="0"/>
              <a:t> </a:t>
            </a:r>
            <a:r>
              <a:rPr lang="pt-BR" sz="2400" b="1" dirty="0" smtClean="0"/>
              <a:t>Objetivos: </a:t>
            </a:r>
          </a:p>
          <a:p>
            <a:pPr algn="just"/>
            <a:r>
              <a:rPr lang="pt-BR" sz="2400" dirty="0" smtClean="0"/>
              <a:t>-Levantamento de  campo: fluxo de carga e de passageiros, rede multimodal, levantamento batimétrico, </a:t>
            </a:r>
          </a:p>
          <a:p>
            <a:pPr algn="just"/>
            <a:r>
              <a:rPr lang="pt-BR" sz="2400" dirty="0" smtClean="0"/>
              <a:t>-Realização de análise técnica: fluxo de carga, alternativa de   </a:t>
            </a:r>
            <a:r>
              <a:rPr lang="pt-BR" sz="2400" dirty="0" err="1" smtClean="0"/>
              <a:t>comboio-tipo</a:t>
            </a:r>
            <a:r>
              <a:rPr lang="pt-BR" sz="2400" dirty="0" smtClean="0"/>
              <a:t>, traçado geométrico do canal, análise ambiental,  análise </a:t>
            </a:r>
            <a:r>
              <a:rPr lang="pt-BR" sz="2400" dirty="0" err="1" smtClean="0"/>
              <a:t>sócioambiental</a:t>
            </a:r>
            <a:r>
              <a:rPr lang="pt-BR" sz="2400" dirty="0" smtClean="0"/>
              <a:t> e análise financeira; </a:t>
            </a:r>
          </a:p>
          <a:p>
            <a:pPr algn="just"/>
            <a:r>
              <a:rPr lang="pt-BR" sz="2400" dirty="0" smtClean="0"/>
              <a:t>-Desenvolvimento dos projetos básicos e executivos da alternativa escolhida,</a:t>
            </a:r>
          </a:p>
          <a:p>
            <a:pPr algn="just"/>
            <a:r>
              <a:rPr lang="pt-BR" sz="2400" dirty="0" smtClean="0"/>
              <a:t>-Anteprojeto de terminais portuários, </a:t>
            </a:r>
          </a:p>
          <a:p>
            <a:pPr algn="just"/>
            <a:r>
              <a:rPr lang="pt-BR" sz="2400" dirty="0" smtClean="0"/>
              <a:t>-Estudo de transposição de desnível.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Documents and Settings\joao.nogueira\Desktop\dd\barrinha.png"/>
          <p:cNvPicPr>
            <a:picLocks noChangeAspect="1" noChangeArrowheads="1"/>
          </p:cNvPicPr>
          <p:nvPr/>
        </p:nvPicPr>
        <p:blipFill>
          <a:blip r:embed="rId3" cstate="print"/>
          <a:srcRect b="15664"/>
          <a:stretch>
            <a:fillRect/>
          </a:stretch>
        </p:blipFill>
        <p:spPr bwMode="auto">
          <a:xfrm>
            <a:off x="0" y="5274"/>
            <a:ext cx="9144000" cy="83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9896" y="-12303"/>
            <a:ext cx="9144000" cy="7770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0" normalizeH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HIDROVIA DO RIO MADEIRA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914672" y="1124744"/>
            <a:ext cx="6105600" cy="46085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0" normalizeH="0" baseline="0" noProof="0" dirty="0" smtClean="0"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EVTEA</a:t>
            </a:r>
            <a:r>
              <a:rPr kumimoji="0" lang="pt-BR" sz="3200" b="1" i="0" u="none" strike="noStrike" kern="0" normalizeH="0" noProof="0" dirty="0" smtClean="0"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– Hidrovia do </a:t>
            </a:r>
            <a:r>
              <a:rPr lang="pt-BR" sz="3200" b="1" kern="0" dirty="0" smtClean="0">
                <a:latin typeface="Calibri" pitchFamily="34" charset="0"/>
                <a:ea typeface="+mj-ea"/>
                <a:cs typeface="Calibri" pitchFamily="34" charset="0"/>
              </a:rPr>
              <a:t>Rio </a:t>
            </a:r>
            <a:r>
              <a:rPr kumimoji="0" lang="pt-BR" sz="3200" b="1" i="0" u="none" strike="noStrike" kern="0" normalizeH="0" noProof="0" dirty="0" smtClean="0"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Madeira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1" i="0" u="none" strike="noStrike" kern="0" normalizeH="0" baseline="0" noProof="0" dirty="0" smtClean="0"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kern="0" dirty="0" smtClean="0">
                <a:latin typeface="Calibri" pitchFamily="34" charset="0"/>
                <a:ea typeface="+mj-ea"/>
                <a:cs typeface="Calibri" pitchFamily="34" charset="0"/>
              </a:rPr>
              <a:t>Início serviço: 11/09/2012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kern="0" dirty="0" smtClean="0">
                <a:latin typeface="Calibri" pitchFamily="34" charset="0"/>
                <a:ea typeface="+mj-ea"/>
                <a:cs typeface="Calibri" pitchFamily="34" charset="0"/>
              </a:rPr>
              <a:t>Prazo de execução: 360 dias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3200" b="1" kern="0" dirty="0" smtClean="0"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kern="0" dirty="0" smtClean="0">
                <a:latin typeface="Calibri" pitchFamily="34" charset="0"/>
                <a:ea typeface="+mj-ea"/>
                <a:cs typeface="Calibri" pitchFamily="34" charset="0"/>
              </a:rPr>
              <a:t>Abrangência: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kern="0" dirty="0" smtClean="0">
                <a:latin typeface="Calibri" pitchFamily="34" charset="0"/>
                <a:ea typeface="+mj-ea"/>
                <a:cs typeface="Calibri" pitchFamily="34" charset="0"/>
              </a:rPr>
              <a:t>	Rio Madeira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kern="0" dirty="0" smtClean="0">
                <a:latin typeface="Calibri" pitchFamily="34" charset="0"/>
                <a:ea typeface="+mj-ea"/>
                <a:cs typeface="Calibri" pitchFamily="34" charset="0"/>
              </a:rPr>
              <a:t>	Rio Mamoré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kern="0" dirty="0" smtClean="0">
                <a:latin typeface="Calibri" pitchFamily="34" charset="0"/>
                <a:ea typeface="+mj-ea"/>
                <a:cs typeface="Calibri" pitchFamily="34" charset="0"/>
              </a:rPr>
              <a:t>	Rio Guaporé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3200" b="1" kern="0" dirty="0" smtClean="0"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3200" b="1" kern="0" dirty="0" smtClean="0"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1" i="0" u="none" strike="noStrike" kern="0" normalizeH="0" baseline="0" noProof="0" dirty="0" smtClean="0"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1" i="0" u="none" strike="noStrike" kern="0" normalizeH="0" baseline="0" noProof="0" dirty="0"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Documents and Settings\joao.nogueira\Desktop\dd\barrinha.png"/>
          <p:cNvPicPr>
            <a:picLocks noChangeAspect="1" noChangeArrowheads="1"/>
          </p:cNvPicPr>
          <p:nvPr/>
        </p:nvPicPr>
        <p:blipFill>
          <a:blip r:embed="rId3" cstate="print"/>
          <a:srcRect b="15664"/>
          <a:stretch>
            <a:fillRect/>
          </a:stretch>
        </p:blipFill>
        <p:spPr bwMode="auto">
          <a:xfrm>
            <a:off x="0" y="5274"/>
            <a:ext cx="9144000" cy="83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9896" y="-12304"/>
            <a:ext cx="9144000" cy="119884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0" normalizeH="0" baseline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HIDROVIA DO RIO MADEIRA</a:t>
            </a:r>
            <a:endParaRPr kumimoji="0" lang="pt-BR" sz="4800" b="1" i="0" u="none" strike="noStrike" kern="0" normalizeH="0" noProof="0" dirty="0" smtClean="0">
              <a:solidFill>
                <a:schemeClr val="bg1"/>
              </a:solidFill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79512" y="1148212"/>
            <a:ext cx="8964488" cy="623541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i="0" u="none" strike="noStrike" kern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ESTUDO EM ANDAMENTO</a:t>
            </a:r>
            <a:endParaRPr kumimoji="0" lang="pt-BR" sz="2400" i="0" u="none" strike="noStrike" kern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8" name="Picture 3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69708"/>
            <a:ext cx="91440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luxograma: Conector 11"/>
          <p:cNvSpPr>
            <a:spLocks noChangeArrowheads="1"/>
          </p:cNvSpPr>
          <p:nvPr/>
        </p:nvSpPr>
        <p:spPr bwMode="auto">
          <a:xfrm>
            <a:off x="8626475" y="2299610"/>
            <a:ext cx="71438" cy="71438"/>
          </a:xfrm>
          <a:prstGeom prst="flowChartConnector">
            <a:avLst/>
          </a:prstGeom>
          <a:solidFill>
            <a:srgbClr val="FFC000"/>
          </a:solidFill>
          <a:ln w="222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endParaRPr lang="pt-BR" b="1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8123238" y="2223410"/>
            <a:ext cx="503237" cy="138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pt-BR" sz="900" b="1">
                <a:solidFill>
                  <a:srgbClr val="000000"/>
                </a:solidFill>
                <a:cs typeface="Arial" charset="0"/>
              </a:rPr>
              <a:t>Santana</a:t>
            </a:r>
          </a:p>
        </p:txBody>
      </p:sp>
      <p:grpSp>
        <p:nvGrpSpPr>
          <p:cNvPr id="12" name="Grupo 22"/>
          <p:cNvGrpSpPr>
            <a:grpSpLocks/>
          </p:cNvGrpSpPr>
          <p:nvPr/>
        </p:nvGrpSpPr>
        <p:grpSpPr bwMode="auto">
          <a:xfrm>
            <a:off x="9530" y="1669848"/>
            <a:ext cx="9120746" cy="424687"/>
            <a:chOff x="9530" y="1463000"/>
            <a:chExt cx="9120746" cy="425216"/>
          </a:xfrm>
        </p:grpSpPr>
        <p:sp>
          <p:nvSpPr>
            <p:cNvPr id="13" name="CaixaDeTexto 12"/>
            <p:cNvSpPr txBox="1"/>
            <p:nvPr/>
          </p:nvSpPr>
          <p:spPr>
            <a:xfrm>
              <a:off x="9530" y="1472200"/>
              <a:ext cx="4067944" cy="416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pt-BR" sz="1050" b="1" dirty="0" smtClean="0">
                  <a:latin typeface="Arial" pitchFamily="34" charset="0"/>
                </a:rPr>
                <a:t>ÁREA DE INFLUÊNCIA: ACRE, AMAZONAS, AMAPÁ, PARÁ, MATO GROSSO, RORAIMA </a:t>
              </a:r>
              <a:r>
                <a:rPr lang="pt-BR" sz="1050" b="1" dirty="0">
                  <a:latin typeface="Arial" pitchFamily="34" charset="0"/>
                </a:rPr>
                <a:t>e </a:t>
              </a:r>
              <a:r>
                <a:rPr lang="pt-BR" sz="1050" b="1" dirty="0" smtClean="0">
                  <a:latin typeface="Arial" pitchFamily="34" charset="0"/>
                </a:rPr>
                <a:t>RONDÔNIA</a:t>
              </a:r>
              <a:endParaRPr lang="pt-BR" sz="1050" b="1" dirty="0">
                <a:latin typeface="Arial" pitchFamily="34" charset="0"/>
              </a:endParaRPr>
            </a:p>
          </p:txBody>
        </p:sp>
        <p:sp>
          <p:nvSpPr>
            <p:cNvPr id="14" name="CaixaDeTexto 13"/>
            <p:cNvSpPr txBox="1"/>
            <p:nvPr/>
          </p:nvSpPr>
          <p:spPr>
            <a:xfrm>
              <a:off x="4881804" y="1463000"/>
              <a:ext cx="4248472" cy="416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pt-BR" sz="1050" b="1" dirty="0" smtClean="0">
                  <a:latin typeface="Arial" pitchFamily="34" charset="0"/>
                </a:rPr>
                <a:t>PORTOS: PORTO VELHO/RO, MANAUS/AM, ITACOATIARA/AM, SANTARÉM/PA e SANTANA/AP</a:t>
              </a:r>
              <a:endParaRPr lang="pt-BR" sz="1050" b="1" dirty="0">
                <a:latin typeface="Arial" pitchFamily="34" charset="0"/>
              </a:endParaRPr>
            </a:p>
          </p:txBody>
        </p:sp>
      </p:grpSp>
      <p:sp>
        <p:nvSpPr>
          <p:cNvPr id="15" name="CaixaDeTexto 14"/>
          <p:cNvSpPr txBox="1"/>
          <p:nvPr/>
        </p:nvSpPr>
        <p:spPr bwMode="auto">
          <a:xfrm>
            <a:off x="3175" y="806230"/>
            <a:ext cx="968375" cy="862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1050" b="1" dirty="0">
                <a:latin typeface="Arial" pitchFamily="34" charset="0"/>
              </a:rPr>
              <a:t>       </a:t>
            </a:r>
            <a:r>
              <a:rPr lang="pt-BR" sz="1050" b="1" u="sng" dirty="0">
                <a:latin typeface="Arial" pitchFamily="34" charset="0"/>
              </a:rPr>
              <a:t>RIO</a:t>
            </a:r>
          </a:p>
          <a:p>
            <a:pPr>
              <a:defRPr/>
            </a:pPr>
            <a:endParaRPr lang="pt-BR" sz="800" b="1" u="sng" dirty="0">
              <a:latin typeface="Arial" pitchFamily="34" charset="0"/>
            </a:endParaRPr>
          </a:p>
          <a:p>
            <a:pPr>
              <a:defRPr/>
            </a:pPr>
            <a:r>
              <a:rPr lang="pt-BR" sz="1050" b="1" dirty="0">
                <a:latin typeface="Arial" pitchFamily="34" charset="0"/>
              </a:rPr>
              <a:t>SOLIMÕES</a:t>
            </a:r>
          </a:p>
          <a:p>
            <a:pPr>
              <a:defRPr/>
            </a:pPr>
            <a:r>
              <a:rPr lang="pt-BR" sz="1050" b="1" dirty="0">
                <a:latin typeface="Arial" pitchFamily="34" charset="0"/>
              </a:rPr>
              <a:t>AMAZONAS</a:t>
            </a:r>
          </a:p>
          <a:p>
            <a:pPr>
              <a:defRPr/>
            </a:pPr>
            <a:r>
              <a:rPr lang="pt-BR" sz="1050" b="1" dirty="0">
                <a:latin typeface="Arial" pitchFamily="34" charset="0"/>
              </a:rPr>
              <a:t>MADEIRA</a:t>
            </a:r>
          </a:p>
        </p:txBody>
      </p:sp>
      <p:sp>
        <p:nvSpPr>
          <p:cNvPr id="16" name="CaixaDeTexto 15"/>
          <p:cNvSpPr txBox="1"/>
          <p:nvPr/>
        </p:nvSpPr>
        <p:spPr bwMode="auto">
          <a:xfrm>
            <a:off x="971550" y="795117"/>
            <a:ext cx="1655763" cy="900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1050" b="1" u="sng" dirty="0">
                <a:latin typeface="Arial" pitchFamily="34" charset="0"/>
              </a:rPr>
              <a:t>EXTENSÃO - Km</a:t>
            </a:r>
          </a:p>
          <a:p>
            <a:pPr>
              <a:defRPr/>
            </a:pPr>
            <a:r>
              <a:rPr lang="pt-BR" sz="1050" b="1" dirty="0">
                <a:latin typeface="Arial" pitchFamily="34" charset="0"/>
              </a:rPr>
              <a:t>  </a:t>
            </a:r>
            <a:r>
              <a:rPr lang="pt-BR" sz="800" b="1" u="sng" dirty="0">
                <a:latin typeface="Arial" pitchFamily="34" charset="0"/>
              </a:rPr>
              <a:t>SNV</a:t>
            </a:r>
            <a:r>
              <a:rPr lang="pt-BR" sz="800" b="1" dirty="0">
                <a:latin typeface="Arial" pitchFamily="34" charset="0"/>
              </a:rPr>
              <a:t>                  </a:t>
            </a:r>
            <a:r>
              <a:rPr lang="pt-BR" sz="800" b="1" u="sng" dirty="0">
                <a:latin typeface="Arial" pitchFamily="34" charset="0"/>
              </a:rPr>
              <a:t>NAVEGÁVEL</a:t>
            </a:r>
            <a:r>
              <a:rPr lang="pt-BR" sz="1050" b="1" dirty="0">
                <a:latin typeface="Arial" pitchFamily="34" charset="0"/>
              </a:rPr>
              <a:t>  </a:t>
            </a:r>
          </a:p>
          <a:p>
            <a:pPr>
              <a:defRPr/>
            </a:pPr>
            <a:r>
              <a:rPr lang="pt-BR" sz="1050" b="1" dirty="0" smtClean="0">
                <a:latin typeface="Arial" pitchFamily="34" charset="0"/>
              </a:rPr>
              <a:t>1.620                1.620  </a:t>
            </a:r>
            <a:endParaRPr lang="pt-BR" sz="1050" b="1" dirty="0">
              <a:latin typeface="Arial" pitchFamily="34" charset="0"/>
            </a:endParaRPr>
          </a:p>
          <a:p>
            <a:pPr>
              <a:defRPr/>
            </a:pPr>
            <a:r>
              <a:rPr lang="pt-BR" sz="1050" b="1" dirty="0">
                <a:latin typeface="Arial" pitchFamily="34" charset="0"/>
              </a:rPr>
              <a:t>1.488                1.488</a:t>
            </a:r>
          </a:p>
          <a:p>
            <a:pPr>
              <a:defRPr/>
            </a:pPr>
            <a:r>
              <a:rPr lang="pt-BR" sz="1050" b="1" dirty="0">
                <a:latin typeface="Arial" pitchFamily="34" charset="0"/>
              </a:rPr>
              <a:t>1.546                1.156</a:t>
            </a:r>
          </a:p>
        </p:txBody>
      </p:sp>
      <p:sp>
        <p:nvSpPr>
          <p:cNvPr id="17" name="CaixaDeTexto 16"/>
          <p:cNvSpPr txBox="1"/>
          <p:nvPr/>
        </p:nvSpPr>
        <p:spPr bwMode="auto">
          <a:xfrm>
            <a:off x="2484438" y="809405"/>
            <a:ext cx="1636712" cy="860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1050" b="1" u="sng" dirty="0">
                <a:latin typeface="Arial" pitchFamily="34" charset="0"/>
              </a:rPr>
              <a:t>CARGA </a:t>
            </a:r>
            <a:r>
              <a:rPr lang="pt-BR" sz="1050" b="1" u="sng" dirty="0" smtClean="0">
                <a:latin typeface="Arial" pitchFamily="34" charset="0"/>
              </a:rPr>
              <a:t>2009 *</a:t>
            </a:r>
            <a:endParaRPr lang="pt-BR" sz="1050" b="1" u="sng" dirty="0">
              <a:latin typeface="Arial" pitchFamily="34" charset="0"/>
            </a:endParaRPr>
          </a:p>
          <a:p>
            <a:pPr algn="ctr">
              <a:defRPr/>
            </a:pPr>
            <a:endParaRPr lang="pt-BR" sz="800" b="1" u="sng" dirty="0">
              <a:latin typeface="Arial" pitchFamily="34" charset="0"/>
            </a:endParaRPr>
          </a:p>
          <a:p>
            <a:pPr algn="ctr">
              <a:defRPr/>
            </a:pPr>
            <a:r>
              <a:rPr lang="pt-BR" sz="1050" b="1" dirty="0">
                <a:latin typeface="Arial" pitchFamily="34" charset="0"/>
              </a:rPr>
              <a:t>-</a:t>
            </a:r>
          </a:p>
          <a:p>
            <a:pPr>
              <a:defRPr/>
            </a:pPr>
            <a:r>
              <a:rPr lang="pt-BR" sz="1050" b="1" dirty="0">
                <a:latin typeface="Arial" pitchFamily="34" charset="0"/>
              </a:rPr>
              <a:t>45,0 Milhões de t/ano</a:t>
            </a:r>
          </a:p>
          <a:p>
            <a:pPr>
              <a:defRPr/>
            </a:pPr>
            <a:r>
              <a:rPr lang="pt-BR" sz="1050" b="1" dirty="0">
                <a:latin typeface="Arial" pitchFamily="34" charset="0"/>
              </a:rPr>
              <a:t> 4,6 Milhões de t/ano</a:t>
            </a:r>
          </a:p>
        </p:txBody>
      </p:sp>
      <p:sp>
        <p:nvSpPr>
          <p:cNvPr id="18" name="CaixaDeTexto 17"/>
          <p:cNvSpPr txBox="1"/>
          <p:nvPr/>
        </p:nvSpPr>
        <p:spPr bwMode="auto">
          <a:xfrm>
            <a:off x="4117975" y="804642"/>
            <a:ext cx="1550988" cy="862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1050" b="1" u="sng" dirty="0">
                <a:latin typeface="Arial" pitchFamily="34" charset="0"/>
              </a:rPr>
              <a:t>CARGA </a:t>
            </a:r>
            <a:r>
              <a:rPr lang="pt-BR" sz="1050" b="1" u="sng" dirty="0" smtClean="0">
                <a:latin typeface="Arial" pitchFamily="34" charset="0"/>
              </a:rPr>
              <a:t>2015 **</a:t>
            </a:r>
            <a:endParaRPr lang="pt-BR" sz="1050" b="1" u="sng" dirty="0">
              <a:latin typeface="Arial" pitchFamily="34" charset="0"/>
            </a:endParaRPr>
          </a:p>
          <a:p>
            <a:pPr algn="ctr">
              <a:defRPr/>
            </a:pPr>
            <a:endParaRPr lang="pt-BR" sz="800" b="1" u="sng" dirty="0">
              <a:latin typeface="Arial" pitchFamily="34" charset="0"/>
            </a:endParaRPr>
          </a:p>
          <a:p>
            <a:pPr algn="ctr">
              <a:defRPr/>
            </a:pPr>
            <a:r>
              <a:rPr lang="pt-BR" sz="1050" b="1" dirty="0">
                <a:latin typeface="Arial" pitchFamily="34" charset="0"/>
              </a:rPr>
              <a:t>-</a:t>
            </a:r>
          </a:p>
          <a:p>
            <a:pPr>
              <a:defRPr/>
            </a:pPr>
            <a:r>
              <a:rPr lang="pt-BR" sz="1050" b="1" dirty="0">
                <a:latin typeface="Arial" pitchFamily="34" charset="0"/>
              </a:rPr>
              <a:t>77,0 Milhões de t/ano</a:t>
            </a:r>
          </a:p>
          <a:p>
            <a:pPr>
              <a:defRPr/>
            </a:pPr>
            <a:r>
              <a:rPr lang="pt-BR" sz="1050" b="1" dirty="0">
                <a:latin typeface="Arial" pitchFamily="34" charset="0"/>
              </a:rPr>
              <a:t> 8,9 Milhões de t/ano</a:t>
            </a:r>
          </a:p>
        </p:txBody>
      </p:sp>
      <p:sp>
        <p:nvSpPr>
          <p:cNvPr id="19" name="CaixaDeTexto 18"/>
          <p:cNvSpPr txBox="1"/>
          <p:nvPr/>
        </p:nvSpPr>
        <p:spPr bwMode="auto">
          <a:xfrm>
            <a:off x="5651500" y="804642"/>
            <a:ext cx="3481388" cy="862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1050" b="1" u="sng" dirty="0">
                <a:latin typeface="Arial" pitchFamily="34" charset="0"/>
              </a:rPr>
              <a:t>TIPO DE CARGA</a:t>
            </a:r>
          </a:p>
          <a:p>
            <a:pPr algn="ctr">
              <a:defRPr/>
            </a:pPr>
            <a:endParaRPr lang="pt-BR" sz="800" b="1" u="sng" dirty="0">
              <a:latin typeface="Arial" pitchFamily="34" charset="0"/>
            </a:endParaRPr>
          </a:p>
          <a:p>
            <a:pPr algn="ctr">
              <a:defRPr/>
            </a:pPr>
            <a:r>
              <a:rPr lang="pt-BR" sz="1050" b="1" dirty="0">
                <a:latin typeface="Arial" pitchFamily="34" charset="0"/>
              </a:rPr>
              <a:t>-</a:t>
            </a:r>
          </a:p>
          <a:p>
            <a:pPr>
              <a:defRPr/>
            </a:pPr>
            <a:r>
              <a:rPr lang="pt-BR" sz="1050" b="1" dirty="0">
                <a:latin typeface="Arial" pitchFamily="34" charset="0"/>
              </a:rPr>
              <a:t>Soja, Milho, Combustível, Industrializados e outros</a:t>
            </a:r>
          </a:p>
          <a:p>
            <a:pPr>
              <a:defRPr/>
            </a:pPr>
            <a:r>
              <a:rPr lang="pt-BR" sz="1050" b="1" dirty="0">
                <a:latin typeface="Arial" pitchFamily="34" charset="0"/>
              </a:rPr>
              <a:t>Soja, Milho, Combustível e outros</a:t>
            </a:r>
          </a:p>
        </p:txBody>
      </p:sp>
      <p:sp>
        <p:nvSpPr>
          <p:cNvPr id="20" name="Retângulo 34"/>
          <p:cNvSpPr>
            <a:spLocks noChangeArrowheads="1"/>
          </p:cNvSpPr>
          <p:nvPr/>
        </p:nvSpPr>
        <p:spPr bwMode="auto">
          <a:xfrm>
            <a:off x="0" y="799880"/>
            <a:ext cx="9144000" cy="863600"/>
          </a:xfrm>
          <a:prstGeom prst="rect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endParaRPr lang="pt-BR" b="1"/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 rot="20618504">
            <a:off x="7254875" y="2845710"/>
            <a:ext cx="966788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pt-BR" sz="9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Rio Amazonas</a:t>
            </a:r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auto">
          <a:xfrm rot="18960235">
            <a:off x="3292475" y="5020585"/>
            <a:ext cx="966788" cy="138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pt-BR" sz="9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Rio Madeira</a:t>
            </a: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 rot="1481857">
            <a:off x="2576513" y="3737885"/>
            <a:ext cx="966787" cy="138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pt-BR" sz="9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Rio Solimões</a:t>
            </a:r>
          </a:p>
        </p:txBody>
      </p:sp>
      <p:sp>
        <p:nvSpPr>
          <p:cNvPr id="24" name="Fluxograma: Conector 11"/>
          <p:cNvSpPr>
            <a:spLocks noChangeArrowheads="1"/>
          </p:cNvSpPr>
          <p:nvPr/>
        </p:nvSpPr>
        <p:spPr bwMode="auto">
          <a:xfrm>
            <a:off x="4510088" y="3526748"/>
            <a:ext cx="73025" cy="71437"/>
          </a:xfrm>
          <a:prstGeom prst="flowChartConnector">
            <a:avLst/>
          </a:prstGeom>
          <a:solidFill>
            <a:srgbClr val="FFC000"/>
          </a:solidFill>
          <a:ln w="222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endParaRPr lang="pt-BR" b="1"/>
          </a:p>
        </p:txBody>
      </p:sp>
      <p:sp>
        <p:nvSpPr>
          <p:cNvPr id="25" name="Rectangle 14"/>
          <p:cNvSpPr>
            <a:spLocks noChangeArrowheads="1"/>
          </p:cNvSpPr>
          <p:nvPr/>
        </p:nvSpPr>
        <p:spPr bwMode="auto">
          <a:xfrm>
            <a:off x="2155825" y="6025473"/>
            <a:ext cx="647700" cy="138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pt-BR" sz="900" b="1">
                <a:solidFill>
                  <a:srgbClr val="000000"/>
                </a:solidFill>
                <a:cs typeface="Arial" charset="0"/>
              </a:rPr>
              <a:t>Porto Velho</a:t>
            </a:r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2773363" y="5433335"/>
            <a:ext cx="646112" cy="138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pt-BR" sz="900" b="1">
                <a:solidFill>
                  <a:srgbClr val="000000"/>
                </a:solidFill>
                <a:cs typeface="Arial" charset="0"/>
              </a:rPr>
              <a:t>Humaitá</a:t>
            </a:r>
          </a:p>
        </p:txBody>
      </p:sp>
      <p:sp>
        <p:nvSpPr>
          <p:cNvPr id="27" name="Rectangle 14"/>
          <p:cNvSpPr>
            <a:spLocks noChangeArrowheads="1"/>
          </p:cNvSpPr>
          <p:nvPr/>
        </p:nvSpPr>
        <p:spPr bwMode="auto">
          <a:xfrm>
            <a:off x="5108575" y="3726773"/>
            <a:ext cx="647700" cy="138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pt-BR" sz="900" b="1">
                <a:solidFill>
                  <a:srgbClr val="000000"/>
                </a:solidFill>
                <a:cs typeface="Arial" charset="0"/>
              </a:rPr>
              <a:t>Itacoatiara</a:t>
            </a:r>
          </a:p>
        </p:txBody>
      </p:sp>
      <p:sp>
        <p:nvSpPr>
          <p:cNvPr id="28" name="Rectangle 14"/>
          <p:cNvSpPr>
            <a:spLocks noChangeArrowheads="1"/>
          </p:cNvSpPr>
          <p:nvPr/>
        </p:nvSpPr>
        <p:spPr bwMode="auto">
          <a:xfrm>
            <a:off x="4603750" y="3493410"/>
            <a:ext cx="649288" cy="138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pt-BR" sz="900" b="1">
                <a:solidFill>
                  <a:srgbClr val="000000"/>
                </a:solidFill>
                <a:cs typeface="Arial" charset="0"/>
              </a:rPr>
              <a:t>Manaus</a:t>
            </a:r>
          </a:p>
        </p:txBody>
      </p:sp>
      <p:sp>
        <p:nvSpPr>
          <p:cNvPr id="29" name="Fluxograma: Conector 11"/>
          <p:cNvSpPr>
            <a:spLocks noChangeArrowheads="1"/>
          </p:cNvSpPr>
          <p:nvPr/>
        </p:nvSpPr>
        <p:spPr bwMode="auto">
          <a:xfrm>
            <a:off x="7008813" y="3260048"/>
            <a:ext cx="73025" cy="73025"/>
          </a:xfrm>
          <a:prstGeom prst="flowChartConnector">
            <a:avLst/>
          </a:prstGeom>
          <a:solidFill>
            <a:srgbClr val="FFC000"/>
          </a:solidFill>
          <a:ln w="222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endParaRPr lang="pt-BR" b="1"/>
          </a:p>
        </p:txBody>
      </p:sp>
      <p:sp>
        <p:nvSpPr>
          <p:cNvPr id="30" name="Rectangle 14"/>
          <p:cNvSpPr>
            <a:spLocks noChangeArrowheads="1"/>
          </p:cNvSpPr>
          <p:nvPr/>
        </p:nvSpPr>
        <p:spPr bwMode="auto">
          <a:xfrm>
            <a:off x="7019925" y="3328310"/>
            <a:ext cx="720725" cy="138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pt-BR" sz="900" b="1">
                <a:solidFill>
                  <a:srgbClr val="000000"/>
                </a:solidFill>
                <a:cs typeface="Arial" charset="0"/>
              </a:rPr>
              <a:t>Santarém</a:t>
            </a:r>
          </a:p>
        </p:txBody>
      </p:sp>
      <p:sp>
        <p:nvSpPr>
          <p:cNvPr id="31" name="Fluxograma: Conector 11"/>
          <p:cNvSpPr>
            <a:spLocks noChangeArrowheads="1"/>
          </p:cNvSpPr>
          <p:nvPr/>
        </p:nvSpPr>
        <p:spPr bwMode="auto">
          <a:xfrm>
            <a:off x="25400" y="4063323"/>
            <a:ext cx="71438" cy="73025"/>
          </a:xfrm>
          <a:prstGeom prst="flowChartConnector">
            <a:avLst/>
          </a:prstGeom>
          <a:solidFill>
            <a:srgbClr val="FFC000"/>
          </a:solidFill>
          <a:ln w="222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endParaRPr lang="pt-BR" b="1"/>
          </a:p>
        </p:txBody>
      </p:sp>
      <p:sp>
        <p:nvSpPr>
          <p:cNvPr id="32" name="Rectangle 14"/>
          <p:cNvSpPr>
            <a:spLocks noChangeArrowheads="1"/>
          </p:cNvSpPr>
          <p:nvPr/>
        </p:nvSpPr>
        <p:spPr bwMode="auto">
          <a:xfrm rot="-3524152">
            <a:off x="-99219" y="3635492"/>
            <a:ext cx="720725" cy="138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pt-BR" sz="900" b="1">
                <a:solidFill>
                  <a:srgbClr val="000000"/>
                </a:solidFill>
                <a:cs typeface="Arial" charset="0"/>
              </a:rPr>
              <a:t>Tabatinga</a:t>
            </a:r>
          </a:p>
        </p:txBody>
      </p:sp>
      <p:sp>
        <p:nvSpPr>
          <p:cNvPr id="33" name="Fluxograma: Conector 11"/>
          <p:cNvSpPr>
            <a:spLocks noChangeArrowheads="1"/>
          </p:cNvSpPr>
          <p:nvPr/>
        </p:nvSpPr>
        <p:spPr bwMode="auto">
          <a:xfrm>
            <a:off x="5065713" y="3658510"/>
            <a:ext cx="71437" cy="71438"/>
          </a:xfrm>
          <a:prstGeom prst="flowChartConnector">
            <a:avLst/>
          </a:prstGeom>
          <a:solidFill>
            <a:srgbClr val="FFC000"/>
          </a:solidFill>
          <a:ln w="222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endParaRPr lang="pt-BR" b="1"/>
          </a:p>
        </p:txBody>
      </p:sp>
      <p:sp>
        <p:nvSpPr>
          <p:cNvPr id="34" name="Forma livre 33"/>
          <p:cNvSpPr/>
          <p:nvPr/>
        </p:nvSpPr>
        <p:spPr bwMode="auto">
          <a:xfrm>
            <a:off x="2914650" y="5658760"/>
            <a:ext cx="419100" cy="457200"/>
          </a:xfrm>
          <a:custGeom>
            <a:avLst/>
            <a:gdLst>
              <a:gd name="connsiteX0" fmla="*/ 0 w 419100"/>
              <a:gd name="connsiteY0" fmla="*/ 457200 h 457200"/>
              <a:gd name="connsiteX1" fmla="*/ 44450 w 419100"/>
              <a:gd name="connsiteY1" fmla="*/ 450850 h 457200"/>
              <a:gd name="connsiteX2" fmla="*/ 82550 w 419100"/>
              <a:gd name="connsiteY2" fmla="*/ 438150 h 457200"/>
              <a:gd name="connsiteX3" fmla="*/ 120650 w 419100"/>
              <a:gd name="connsiteY3" fmla="*/ 361950 h 457200"/>
              <a:gd name="connsiteX4" fmla="*/ 133350 w 419100"/>
              <a:gd name="connsiteY4" fmla="*/ 342900 h 457200"/>
              <a:gd name="connsiteX5" fmla="*/ 152400 w 419100"/>
              <a:gd name="connsiteY5" fmla="*/ 336550 h 457200"/>
              <a:gd name="connsiteX6" fmla="*/ 158750 w 419100"/>
              <a:gd name="connsiteY6" fmla="*/ 311150 h 457200"/>
              <a:gd name="connsiteX7" fmla="*/ 184150 w 419100"/>
              <a:gd name="connsiteY7" fmla="*/ 273050 h 457200"/>
              <a:gd name="connsiteX8" fmla="*/ 209550 w 419100"/>
              <a:gd name="connsiteY8" fmla="*/ 266700 h 457200"/>
              <a:gd name="connsiteX9" fmla="*/ 279400 w 419100"/>
              <a:gd name="connsiteY9" fmla="*/ 254000 h 457200"/>
              <a:gd name="connsiteX10" fmla="*/ 317500 w 419100"/>
              <a:gd name="connsiteY10" fmla="*/ 241300 h 457200"/>
              <a:gd name="connsiteX11" fmla="*/ 336550 w 419100"/>
              <a:gd name="connsiteY11" fmla="*/ 234950 h 457200"/>
              <a:gd name="connsiteX12" fmla="*/ 355600 w 419100"/>
              <a:gd name="connsiteY12" fmla="*/ 222250 h 457200"/>
              <a:gd name="connsiteX13" fmla="*/ 400050 w 419100"/>
              <a:gd name="connsiteY13" fmla="*/ 209550 h 457200"/>
              <a:gd name="connsiteX14" fmla="*/ 419100 w 419100"/>
              <a:gd name="connsiteY14" fmla="*/ 196850 h 457200"/>
              <a:gd name="connsiteX15" fmla="*/ 406400 w 419100"/>
              <a:gd name="connsiteY15" fmla="*/ 152400 h 457200"/>
              <a:gd name="connsiteX16" fmla="*/ 393700 w 419100"/>
              <a:gd name="connsiteY16" fmla="*/ 133350 h 457200"/>
              <a:gd name="connsiteX17" fmla="*/ 381000 w 419100"/>
              <a:gd name="connsiteY17" fmla="*/ 88900 h 457200"/>
              <a:gd name="connsiteX18" fmla="*/ 374650 w 419100"/>
              <a:gd name="connsiteY18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19100" h="457200">
                <a:moveTo>
                  <a:pt x="0" y="457200"/>
                </a:moveTo>
                <a:cubicBezTo>
                  <a:pt x="14817" y="455083"/>
                  <a:pt x="29866" y="454215"/>
                  <a:pt x="44450" y="450850"/>
                </a:cubicBezTo>
                <a:cubicBezTo>
                  <a:pt x="57494" y="447840"/>
                  <a:pt x="82550" y="438150"/>
                  <a:pt x="82550" y="438150"/>
                </a:cubicBezTo>
                <a:cubicBezTo>
                  <a:pt x="100077" y="385570"/>
                  <a:pt x="87824" y="411189"/>
                  <a:pt x="120650" y="361950"/>
                </a:cubicBezTo>
                <a:cubicBezTo>
                  <a:pt x="124883" y="355600"/>
                  <a:pt x="126110" y="345313"/>
                  <a:pt x="133350" y="342900"/>
                </a:cubicBezTo>
                <a:lnTo>
                  <a:pt x="152400" y="336550"/>
                </a:lnTo>
                <a:cubicBezTo>
                  <a:pt x="154517" y="328083"/>
                  <a:pt x="154847" y="318956"/>
                  <a:pt x="158750" y="311150"/>
                </a:cubicBezTo>
                <a:cubicBezTo>
                  <a:pt x="165576" y="297498"/>
                  <a:pt x="169342" y="276752"/>
                  <a:pt x="184150" y="273050"/>
                </a:cubicBezTo>
                <a:cubicBezTo>
                  <a:pt x="192617" y="270933"/>
                  <a:pt x="200964" y="268261"/>
                  <a:pt x="209550" y="266700"/>
                </a:cubicBezTo>
                <a:cubicBezTo>
                  <a:pt x="251177" y="259132"/>
                  <a:pt x="246164" y="263971"/>
                  <a:pt x="279400" y="254000"/>
                </a:cubicBezTo>
                <a:cubicBezTo>
                  <a:pt x="292222" y="250153"/>
                  <a:pt x="304800" y="245533"/>
                  <a:pt x="317500" y="241300"/>
                </a:cubicBezTo>
                <a:cubicBezTo>
                  <a:pt x="323850" y="239183"/>
                  <a:pt x="330981" y="238663"/>
                  <a:pt x="336550" y="234950"/>
                </a:cubicBezTo>
                <a:cubicBezTo>
                  <a:pt x="342900" y="230717"/>
                  <a:pt x="348585" y="225256"/>
                  <a:pt x="355600" y="222250"/>
                </a:cubicBezTo>
                <a:cubicBezTo>
                  <a:pt x="384084" y="210043"/>
                  <a:pt x="375336" y="221907"/>
                  <a:pt x="400050" y="209550"/>
                </a:cubicBezTo>
                <a:cubicBezTo>
                  <a:pt x="406876" y="206137"/>
                  <a:pt x="412750" y="201083"/>
                  <a:pt x="419100" y="196850"/>
                </a:cubicBezTo>
                <a:cubicBezTo>
                  <a:pt x="417065" y="188712"/>
                  <a:pt x="410955" y="161510"/>
                  <a:pt x="406400" y="152400"/>
                </a:cubicBezTo>
                <a:cubicBezTo>
                  <a:pt x="402987" y="145574"/>
                  <a:pt x="397113" y="140176"/>
                  <a:pt x="393700" y="133350"/>
                </a:cubicBezTo>
                <a:cubicBezTo>
                  <a:pt x="389145" y="124240"/>
                  <a:pt x="383035" y="97038"/>
                  <a:pt x="381000" y="88900"/>
                </a:cubicBezTo>
                <a:cubicBezTo>
                  <a:pt x="374075" y="12726"/>
                  <a:pt x="374650" y="42429"/>
                  <a:pt x="374650" y="0"/>
                </a:cubicBezTo>
              </a:path>
            </a:pathLst>
          </a:custGeom>
          <a:noFill/>
          <a:ln w="3810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pt-BR" sz="1000" b="1">
              <a:latin typeface="Arial Narrow" pitchFamily="34" charset="0"/>
            </a:endParaRPr>
          </a:p>
        </p:txBody>
      </p:sp>
      <p:sp>
        <p:nvSpPr>
          <p:cNvPr id="35" name="Forma livre 34"/>
          <p:cNvSpPr/>
          <p:nvPr/>
        </p:nvSpPr>
        <p:spPr bwMode="auto">
          <a:xfrm>
            <a:off x="3255963" y="3734710"/>
            <a:ext cx="1830387" cy="1809750"/>
          </a:xfrm>
          <a:custGeom>
            <a:avLst/>
            <a:gdLst>
              <a:gd name="connsiteX0" fmla="*/ 1830633 w 1830633"/>
              <a:gd name="connsiteY0" fmla="*/ 0 h 1809750"/>
              <a:gd name="connsiteX1" fmla="*/ 1824283 w 1830633"/>
              <a:gd name="connsiteY1" fmla="*/ 19050 h 1809750"/>
              <a:gd name="connsiteX2" fmla="*/ 1798883 w 1830633"/>
              <a:gd name="connsiteY2" fmla="*/ 57150 h 1809750"/>
              <a:gd name="connsiteX3" fmla="*/ 1786183 w 1830633"/>
              <a:gd name="connsiteY3" fmla="*/ 76200 h 1809750"/>
              <a:gd name="connsiteX4" fmla="*/ 1773483 w 1830633"/>
              <a:gd name="connsiteY4" fmla="*/ 95250 h 1809750"/>
              <a:gd name="connsiteX5" fmla="*/ 1760783 w 1830633"/>
              <a:gd name="connsiteY5" fmla="*/ 133350 h 1809750"/>
              <a:gd name="connsiteX6" fmla="*/ 1748083 w 1830633"/>
              <a:gd name="connsiteY6" fmla="*/ 177800 h 1809750"/>
              <a:gd name="connsiteX7" fmla="*/ 1722683 w 1830633"/>
              <a:gd name="connsiteY7" fmla="*/ 215900 h 1809750"/>
              <a:gd name="connsiteX8" fmla="*/ 1716333 w 1830633"/>
              <a:gd name="connsiteY8" fmla="*/ 234950 h 1809750"/>
              <a:gd name="connsiteX9" fmla="*/ 1690933 w 1830633"/>
              <a:gd name="connsiteY9" fmla="*/ 273050 h 1809750"/>
              <a:gd name="connsiteX10" fmla="*/ 1678233 w 1830633"/>
              <a:gd name="connsiteY10" fmla="*/ 292100 h 1809750"/>
              <a:gd name="connsiteX11" fmla="*/ 1646483 w 1830633"/>
              <a:gd name="connsiteY11" fmla="*/ 349250 h 1809750"/>
              <a:gd name="connsiteX12" fmla="*/ 1627433 w 1830633"/>
              <a:gd name="connsiteY12" fmla="*/ 361950 h 1809750"/>
              <a:gd name="connsiteX13" fmla="*/ 1595683 w 1830633"/>
              <a:gd name="connsiteY13" fmla="*/ 387350 h 1809750"/>
              <a:gd name="connsiteX14" fmla="*/ 1582983 w 1830633"/>
              <a:gd name="connsiteY14" fmla="*/ 406400 h 1809750"/>
              <a:gd name="connsiteX15" fmla="*/ 1563933 w 1830633"/>
              <a:gd name="connsiteY15" fmla="*/ 412750 h 1809750"/>
              <a:gd name="connsiteX16" fmla="*/ 1481383 w 1830633"/>
              <a:gd name="connsiteY16" fmla="*/ 431800 h 1809750"/>
              <a:gd name="connsiteX17" fmla="*/ 1475033 w 1830633"/>
              <a:gd name="connsiteY17" fmla="*/ 450850 h 1809750"/>
              <a:gd name="connsiteX18" fmla="*/ 1449633 w 1830633"/>
              <a:gd name="connsiteY18" fmla="*/ 508000 h 1809750"/>
              <a:gd name="connsiteX19" fmla="*/ 1436933 w 1830633"/>
              <a:gd name="connsiteY19" fmla="*/ 558800 h 1809750"/>
              <a:gd name="connsiteX20" fmla="*/ 1411533 w 1830633"/>
              <a:gd name="connsiteY20" fmla="*/ 596900 h 1809750"/>
              <a:gd name="connsiteX21" fmla="*/ 1386133 w 1830633"/>
              <a:gd name="connsiteY21" fmla="*/ 654050 h 1809750"/>
              <a:gd name="connsiteX22" fmla="*/ 1367083 w 1830633"/>
              <a:gd name="connsiteY22" fmla="*/ 660400 h 1809750"/>
              <a:gd name="connsiteX23" fmla="*/ 1348033 w 1830633"/>
              <a:gd name="connsiteY23" fmla="*/ 679450 h 1809750"/>
              <a:gd name="connsiteX24" fmla="*/ 1309933 w 1830633"/>
              <a:gd name="connsiteY24" fmla="*/ 692150 h 1809750"/>
              <a:gd name="connsiteX25" fmla="*/ 1290883 w 1830633"/>
              <a:gd name="connsiteY25" fmla="*/ 704850 h 1809750"/>
              <a:gd name="connsiteX26" fmla="*/ 1271833 w 1830633"/>
              <a:gd name="connsiteY26" fmla="*/ 711200 h 1809750"/>
              <a:gd name="connsiteX27" fmla="*/ 1233733 w 1830633"/>
              <a:gd name="connsiteY27" fmla="*/ 736600 h 1809750"/>
              <a:gd name="connsiteX28" fmla="*/ 1201983 w 1830633"/>
              <a:gd name="connsiteY28" fmla="*/ 768350 h 1809750"/>
              <a:gd name="connsiteX29" fmla="*/ 1182933 w 1830633"/>
              <a:gd name="connsiteY29" fmla="*/ 787400 h 1809750"/>
              <a:gd name="connsiteX30" fmla="*/ 1113083 w 1830633"/>
              <a:gd name="connsiteY30" fmla="*/ 793750 h 1809750"/>
              <a:gd name="connsiteX31" fmla="*/ 1094033 w 1830633"/>
              <a:gd name="connsiteY31" fmla="*/ 800100 h 1809750"/>
              <a:gd name="connsiteX32" fmla="*/ 1055933 w 1830633"/>
              <a:gd name="connsiteY32" fmla="*/ 857250 h 1809750"/>
              <a:gd name="connsiteX33" fmla="*/ 1043233 w 1830633"/>
              <a:gd name="connsiteY33" fmla="*/ 876300 h 1809750"/>
              <a:gd name="connsiteX34" fmla="*/ 1005133 w 1830633"/>
              <a:gd name="connsiteY34" fmla="*/ 908050 h 1809750"/>
              <a:gd name="connsiteX35" fmla="*/ 986083 w 1830633"/>
              <a:gd name="connsiteY35" fmla="*/ 920750 h 1809750"/>
              <a:gd name="connsiteX36" fmla="*/ 979733 w 1830633"/>
              <a:gd name="connsiteY36" fmla="*/ 939800 h 1809750"/>
              <a:gd name="connsiteX37" fmla="*/ 935283 w 1830633"/>
              <a:gd name="connsiteY37" fmla="*/ 952500 h 1809750"/>
              <a:gd name="connsiteX38" fmla="*/ 916233 w 1830633"/>
              <a:gd name="connsiteY38" fmla="*/ 965200 h 1809750"/>
              <a:gd name="connsiteX39" fmla="*/ 852733 w 1830633"/>
              <a:gd name="connsiteY39" fmla="*/ 984250 h 1809750"/>
              <a:gd name="connsiteX40" fmla="*/ 814633 w 1830633"/>
              <a:gd name="connsiteY40" fmla="*/ 1003300 h 1809750"/>
              <a:gd name="connsiteX41" fmla="*/ 776533 w 1830633"/>
              <a:gd name="connsiteY41" fmla="*/ 1035050 h 1809750"/>
              <a:gd name="connsiteX42" fmla="*/ 757483 w 1830633"/>
              <a:gd name="connsiteY42" fmla="*/ 1054100 h 1809750"/>
              <a:gd name="connsiteX43" fmla="*/ 719383 w 1830633"/>
              <a:gd name="connsiteY43" fmla="*/ 1073150 h 1809750"/>
              <a:gd name="connsiteX44" fmla="*/ 649533 w 1830633"/>
              <a:gd name="connsiteY44" fmla="*/ 1079500 h 1809750"/>
              <a:gd name="connsiteX45" fmla="*/ 611433 w 1830633"/>
              <a:gd name="connsiteY45" fmla="*/ 1104900 h 1809750"/>
              <a:gd name="connsiteX46" fmla="*/ 579683 w 1830633"/>
              <a:gd name="connsiteY46" fmla="*/ 1155700 h 1809750"/>
              <a:gd name="connsiteX47" fmla="*/ 566983 w 1830633"/>
              <a:gd name="connsiteY47" fmla="*/ 1174750 h 1809750"/>
              <a:gd name="connsiteX48" fmla="*/ 547933 w 1830633"/>
              <a:gd name="connsiteY48" fmla="*/ 1212850 h 1809750"/>
              <a:gd name="connsiteX49" fmla="*/ 528883 w 1830633"/>
              <a:gd name="connsiteY49" fmla="*/ 1225550 h 1809750"/>
              <a:gd name="connsiteX50" fmla="*/ 522533 w 1830633"/>
              <a:gd name="connsiteY50" fmla="*/ 1244600 h 1809750"/>
              <a:gd name="connsiteX51" fmla="*/ 446333 w 1830633"/>
              <a:gd name="connsiteY51" fmla="*/ 1263650 h 1809750"/>
              <a:gd name="connsiteX52" fmla="*/ 389183 w 1830633"/>
              <a:gd name="connsiteY52" fmla="*/ 1282700 h 1809750"/>
              <a:gd name="connsiteX53" fmla="*/ 370133 w 1830633"/>
              <a:gd name="connsiteY53" fmla="*/ 1289050 h 1809750"/>
              <a:gd name="connsiteX54" fmla="*/ 319333 w 1830633"/>
              <a:gd name="connsiteY54" fmla="*/ 1295400 h 1809750"/>
              <a:gd name="connsiteX55" fmla="*/ 312983 w 1830633"/>
              <a:gd name="connsiteY55" fmla="*/ 1314450 h 1809750"/>
              <a:gd name="connsiteX56" fmla="*/ 312983 w 1830633"/>
              <a:gd name="connsiteY56" fmla="*/ 1377950 h 1809750"/>
              <a:gd name="connsiteX57" fmla="*/ 293933 w 1830633"/>
              <a:gd name="connsiteY57" fmla="*/ 1390650 h 1809750"/>
              <a:gd name="connsiteX58" fmla="*/ 281233 w 1830633"/>
              <a:gd name="connsiteY58" fmla="*/ 1435100 h 1809750"/>
              <a:gd name="connsiteX59" fmla="*/ 262183 w 1830633"/>
              <a:gd name="connsiteY59" fmla="*/ 1492250 h 1809750"/>
              <a:gd name="connsiteX60" fmla="*/ 243133 w 1830633"/>
              <a:gd name="connsiteY60" fmla="*/ 1498600 h 1809750"/>
              <a:gd name="connsiteX61" fmla="*/ 224083 w 1830633"/>
              <a:gd name="connsiteY61" fmla="*/ 1511300 h 1809750"/>
              <a:gd name="connsiteX62" fmla="*/ 185983 w 1830633"/>
              <a:gd name="connsiteY62" fmla="*/ 1524000 h 1809750"/>
              <a:gd name="connsiteX63" fmla="*/ 166933 w 1830633"/>
              <a:gd name="connsiteY63" fmla="*/ 1530350 h 1809750"/>
              <a:gd name="connsiteX64" fmla="*/ 147883 w 1830633"/>
              <a:gd name="connsiteY64" fmla="*/ 1543050 h 1809750"/>
              <a:gd name="connsiteX65" fmla="*/ 122483 w 1830633"/>
              <a:gd name="connsiteY65" fmla="*/ 1568450 h 1809750"/>
              <a:gd name="connsiteX66" fmla="*/ 116133 w 1830633"/>
              <a:gd name="connsiteY66" fmla="*/ 1587500 h 1809750"/>
              <a:gd name="connsiteX67" fmla="*/ 97083 w 1830633"/>
              <a:gd name="connsiteY67" fmla="*/ 1606550 h 1809750"/>
              <a:gd name="connsiteX68" fmla="*/ 65333 w 1830633"/>
              <a:gd name="connsiteY68" fmla="*/ 1638300 h 1809750"/>
              <a:gd name="connsiteX69" fmla="*/ 20883 w 1830633"/>
              <a:gd name="connsiteY69" fmla="*/ 1695450 h 1809750"/>
              <a:gd name="connsiteX70" fmla="*/ 14533 w 1830633"/>
              <a:gd name="connsiteY70" fmla="*/ 1714500 h 1809750"/>
              <a:gd name="connsiteX71" fmla="*/ 1833 w 1830633"/>
              <a:gd name="connsiteY71" fmla="*/ 1733550 h 1809750"/>
              <a:gd name="connsiteX72" fmla="*/ 14533 w 1830633"/>
              <a:gd name="connsiteY72" fmla="*/ 1778000 h 1809750"/>
              <a:gd name="connsiteX73" fmla="*/ 14533 w 1830633"/>
              <a:gd name="connsiteY7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1830633" h="1809750">
                <a:moveTo>
                  <a:pt x="1830633" y="0"/>
                </a:moveTo>
                <a:cubicBezTo>
                  <a:pt x="1828516" y="6350"/>
                  <a:pt x="1827534" y="13199"/>
                  <a:pt x="1824283" y="19050"/>
                </a:cubicBezTo>
                <a:cubicBezTo>
                  <a:pt x="1816870" y="32393"/>
                  <a:pt x="1807350" y="44450"/>
                  <a:pt x="1798883" y="57150"/>
                </a:cubicBezTo>
                <a:lnTo>
                  <a:pt x="1786183" y="76200"/>
                </a:lnTo>
                <a:cubicBezTo>
                  <a:pt x="1781950" y="82550"/>
                  <a:pt x="1775896" y="88010"/>
                  <a:pt x="1773483" y="95250"/>
                </a:cubicBezTo>
                <a:cubicBezTo>
                  <a:pt x="1769250" y="107950"/>
                  <a:pt x="1764030" y="120363"/>
                  <a:pt x="1760783" y="133350"/>
                </a:cubicBezTo>
                <a:cubicBezTo>
                  <a:pt x="1759288" y="139329"/>
                  <a:pt x="1752224" y="170347"/>
                  <a:pt x="1748083" y="177800"/>
                </a:cubicBezTo>
                <a:cubicBezTo>
                  <a:pt x="1740670" y="191143"/>
                  <a:pt x="1727510" y="201420"/>
                  <a:pt x="1722683" y="215900"/>
                </a:cubicBezTo>
                <a:cubicBezTo>
                  <a:pt x="1720566" y="222250"/>
                  <a:pt x="1719584" y="229099"/>
                  <a:pt x="1716333" y="234950"/>
                </a:cubicBezTo>
                <a:cubicBezTo>
                  <a:pt x="1708920" y="248293"/>
                  <a:pt x="1699400" y="260350"/>
                  <a:pt x="1690933" y="273050"/>
                </a:cubicBezTo>
                <a:cubicBezTo>
                  <a:pt x="1686700" y="279400"/>
                  <a:pt x="1680646" y="284860"/>
                  <a:pt x="1678233" y="292100"/>
                </a:cubicBezTo>
                <a:cubicBezTo>
                  <a:pt x="1671616" y="311951"/>
                  <a:pt x="1665198" y="336773"/>
                  <a:pt x="1646483" y="349250"/>
                </a:cubicBezTo>
                <a:lnTo>
                  <a:pt x="1627433" y="361950"/>
                </a:lnTo>
                <a:cubicBezTo>
                  <a:pt x="1591037" y="416545"/>
                  <a:pt x="1639500" y="352297"/>
                  <a:pt x="1595683" y="387350"/>
                </a:cubicBezTo>
                <a:cubicBezTo>
                  <a:pt x="1589724" y="392118"/>
                  <a:pt x="1588942" y="401632"/>
                  <a:pt x="1582983" y="406400"/>
                </a:cubicBezTo>
                <a:cubicBezTo>
                  <a:pt x="1577756" y="410581"/>
                  <a:pt x="1570455" y="411245"/>
                  <a:pt x="1563933" y="412750"/>
                </a:cubicBezTo>
                <a:cubicBezTo>
                  <a:pt x="1472850" y="433769"/>
                  <a:pt x="1527429" y="416451"/>
                  <a:pt x="1481383" y="431800"/>
                </a:cubicBezTo>
                <a:cubicBezTo>
                  <a:pt x="1479266" y="438150"/>
                  <a:pt x="1478026" y="444863"/>
                  <a:pt x="1475033" y="450850"/>
                </a:cubicBezTo>
                <a:cubicBezTo>
                  <a:pt x="1457297" y="486322"/>
                  <a:pt x="1460555" y="453392"/>
                  <a:pt x="1449633" y="508000"/>
                </a:cubicBezTo>
                <a:cubicBezTo>
                  <a:pt x="1447874" y="516797"/>
                  <a:pt x="1443035" y="547817"/>
                  <a:pt x="1436933" y="558800"/>
                </a:cubicBezTo>
                <a:cubicBezTo>
                  <a:pt x="1429520" y="572143"/>
                  <a:pt x="1416360" y="582420"/>
                  <a:pt x="1411533" y="596900"/>
                </a:cubicBezTo>
                <a:cubicBezTo>
                  <a:pt x="1407652" y="608542"/>
                  <a:pt x="1399855" y="643072"/>
                  <a:pt x="1386133" y="654050"/>
                </a:cubicBezTo>
                <a:cubicBezTo>
                  <a:pt x="1380906" y="658231"/>
                  <a:pt x="1373433" y="658283"/>
                  <a:pt x="1367083" y="660400"/>
                </a:cubicBezTo>
                <a:cubicBezTo>
                  <a:pt x="1360733" y="666750"/>
                  <a:pt x="1355883" y="675089"/>
                  <a:pt x="1348033" y="679450"/>
                </a:cubicBezTo>
                <a:cubicBezTo>
                  <a:pt x="1336331" y="685951"/>
                  <a:pt x="1321072" y="684724"/>
                  <a:pt x="1309933" y="692150"/>
                </a:cubicBezTo>
                <a:cubicBezTo>
                  <a:pt x="1303583" y="696383"/>
                  <a:pt x="1297709" y="701437"/>
                  <a:pt x="1290883" y="704850"/>
                </a:cubicBezTo>
                <a:cubicBezTo>
                  <a:pt x="1284896" y="707843"/>
                  <a:pt x="1277684" y="707949"/>
                  <a:pt x="1271833" y="711200"/>
                </a:cubicBezTo>
                <a:cubicBezTo>
                  <a:pt x="1258490" y="718613"/>
                  <a:pt x="1233733" y="736600"/>
                  <a:pt x="1233733" y="736600"/>
                </a:cubicBezTo>
                <a:cubicBezTo>
                  <a:pt x="1210450" y="771525"/>
                  <a:pt x="1233733" y="741892"/>
                  <a:pt x="1201983" y="768350"/>
                </a:cubicBezTo>
                <a:cubicBezTo>
                  <a:pt x="1195084" y="774099"/>
                  <a:pt x="1191568" y="784933"/>
                  <a:pt x="1182933" y="787400"/>
                </a:cubicBezTo>
                <a:cubicBezTo>
                  <a:pt x="1160453" y="793823"/>
                  <a:pt x="1136366" y="791633"/>
                  <a:pt x="1113083" y="793750"/>
                </a:cubicBezTo>
                <a:cubicBezTo>
                  <a:pt x="1106733" y="795867"/>
                  <a:pt x="1098766" y="795367"/>
                  <a:pt x="1094033" y="800100"/>
                </a:cubicBezTo>
                <a:lnTo>
                  <a:pt x="1055933" y="857250"/>
                </a:lnTo>
                <a:cubicBezTo>
                  <a:pt x="1051700" y="863600"/>
                  <a:pt x="1049583" y="872067"/>
                  <a:pt x="1043233" y="876300"/>
                </a:cubicBezTo>
                <a:cubicBezTo>
                  <a:pt x="995935" y="907832"/>
                  <a:pt x="1054026" y="867306"/>
                  <a:pt x="1005133" y="908050"/>
                </a:cubicBezTo>
                <a:cubicBezTo>
                  <a:pt x="999270" y="912936"/>
                  <a:pt x="992433" y="916517"/>
                  <a:pt x="986083" y="920750"/>
                </a:cubicBezTo>
                <a:cubicBezTo>
                  <a:pt x="983966" y="927100"/>
                  <a:pt x="984466" y="935067"/>
                  <a:pt x="979733" y="939800"/>
                </a:cubicBezTo>
                <a:cubicBezTo>
                  <a:pt x="976696" y="942837"/>
                  <a:pt x="935503" y="952445"/>
                  <a:pt x="935283" y="952500"/>
                </a:cubicBezTo>
                <a:cubicBezTo>
                  <a:pt x="928933" y="956733"/>
                  <a:pt x="923248" y="962194"/>
                  <a:pt x="916233" y="965200"/>
                </a:cubicBezTo>
                <a:cubicBezTo>
                  <a:pt x="891385" y="975849"/>
                  <a:pt x="878344" y="967176"/>
                  <a:pt x="852733" y="984250"/>
                </a:cubicBezTo>
                <a:cubicBezTo>
                  <a:pt x="828114" y="1000663"/>
                  <a:pt x="840923" y="994537"/>
                  <a:pt x="814633" y="1003300"/>
                </a:cubicBezTo>
                <a:cubicBezTo>
                  <a:pt x="758978" y="1058955"/>
                  <a:pt x="829577" y="990847"/>
                  <a:pt x="776533" y="1035050"/>
                </a:cubicBezTo>
                <a:cubicBezTo>
                  <a:pt x="769634" y="1040799"/>
                  <a:pt x="764382" y="1048351"/>
                  <a:pt x="757483" y="1054100"/>
                </a:cubicBezTo>
                <a:cubicBezTo>
                  <a:pt x="747075" y="1062773"/>
                  <a:pt x="733209" y="1071175"/>
                  <a:pt x="719383" y="1073150"/>
                </a:cubicBezTo>
                <a:cubicBezTo>
                  <a:pt x="696239" y="1076456"/>
                  <a:pt x="672816" y="1077383"/>
                  <a:pt x="649533" y="1079500"/>
                </a:cubicBezTo>
                <a:cubicBezTo>
                  <a:pt x="631633" y="1085467"/>
                  <a:pt x="622243" y="1085441"/>
                  <a:pt x="611433" y="1104900"/>
                </a:cubicBezTo>
                <a:cubicBezTo>
                  <a:pt x="580317" y="1160908"/>
                  <a:pt x="618994" y="1129492"/>
                  <a:pt x="579683" y="1155700"/>
                </a:cubicBezTo>
                <a:cubicBezTo>
                  <a:pt x="575450" y="1162050"/>
                  <a:pt x="570396" y="1167924"/>
                  <a:pt x="566983" y="1174750"/>
                </a:cubicBezTo>
                <a:cubicBezTo>
                  <a:pt x="556654" y="1195408"/>
                  <a:pt x="566131" y="1194652"/>
                  <a:pt x="547933" y="1212850"/>
                </a:cubicBezTo>
                <a:cubicBezTo>
                  <a:pt x="542537" y="1218246"/>
                  <a:pt x="535233" y="1221317"/>
                  <a:pt x="528883" y="1225550"/>
                </a:cubicBezTo>
                <a:cubicBezTo>
                  <a:pt x="526766" y="1231900"/>
                  <a:pt x="526714" y="1239373"/>
                  <a:pt x="522533" y="1244600"/>
                </a:cubicBezTo>
                <a:cubicBezTo>
                  <a:pt x="505461" y="1265940"/>
                  <a:pt x="466047" y="1261460"/>
                  <a:pt x="446333" y="1263650"/>
                </a:cubicBezTo>
                <a:lnTo>
                  <a:pt x="389183" y="1282700"/>
                </a:lnTo>
                <a:cubicBezTo>
                  <a:pt x="382833" y="1284817"/>
                  <a:pt x="376775" y="1288220"/>
                  <a:pt x="370133" y="1289050"/>
                </a:cubicBezTo>
                <a:lnTo>
                  <a:pt x="319333" y="1295400"/>
                </a:lnTo>
                <a:cubicBezTo>
                  <a:pt x="317216" y="1301750"/>
                  <a:pt x="312983" y="1307757"/>
                  <a:pt x="312983" y="1314450"/>
                </a:cubicBezTo>
                <a:cubicBezTo>
                  <a:pt x="312983" y="1357136"/>
                  <a:pt x="345062" y="1305772"/>
                  <a:pt x="312983" y="1377950"/>
                </a:cubicBezTo>
                <a:cubicBezTo>
                  <a:pt x="309883" y="1384924"/>
                  <a:pt x="300283" y="1386417"/>
                  <a:pt x="293933" y="1390650"/>
                </a:cubicBezTo>
                <a:cubicBezTo>
                  <a:pt x="287881" y="1408806"/>
                  <a:pt x="285220" y="1415166"/>
                  <a:pt x="281233" y="1435100"/>
                </a:cubicBezTo>
                <a:cubicBezTo>
                  <a:pt x="277397" y="1454281"/>
                  <a:pt x="279791" y="1478163"/>
                  <a:pt x="262183" y="1492250"/>
                </a:cubicBezTo>
                <a:cubicBezTo>
                  <a:pt x="256956" y="1496431"/>
                  <a:pt x="249120" y="1495607"/>
                  <a:pt x="243133" y="1498600"/>
                </a:cubicBezTo>
                <a:cubicBezTo>
                  <a:pt x="236307" y="1502013"/>
                  <a:pt x="231057" y="1508200"/>
                  <a:pt x="224083" y="1511300"/>
                </a:cubicBezTo>
                <a:cubicBezTo>
                  <a:pt x="211850" y="1516737"/>
                  <a:pt x="198683" y="1519767"/>
                  <a:pt x="185983" y="1524000"/>
                </a:cubicBezTo>
                <a:cubicBezTo>
                  <a:pt x="179633" y="1526117"/>
                  <a:pt x="172502" y="1526637"/>
                  <a:pt x="166933" y="1530350"/>
                </a:cubicBezTo>
                <a:lnTo>
                  <a:pt x="147883" y="1543050"/>
                </a:lnTo>
                <a:cubicBezTo>
                  <a:pt x="130950" y="1593850"/>
                  <a:pt x="156350" y="1534583"/>
                  <a:pt x="122483" y="1568450"/>
                </a:cubicBezTo>
                <a:cubicBezTo>
                  <a:pt x="117750" y="1573183"/>
                  <a:pt x="119846" y="1581931"/>
                  <a:pt x="116133" y="1587500"/>
                </a:cubicBezTo>
                <a:cubicBezTo>
                  <a:pt x="111152" y="1594972"/>
                  <a:pt x="102832" y="1599651"/>
                  <a:pt x="97083" y="1606550"/>
                </a:cubicBezTo>
                <a:cubicBezTo>
                  <a:pt x="70625" y="1638300"/>
                  <a:pt x="100258" y="1615017"/>
                  <a:pt x="65333" y="1638300"/>
                </a:cubicBezTo>
                <a:cubicBezTo>
                  <a:pt x="34952" y="1683872"/>
                  <a:pt x="50726" y="1665607"/>
                  <a:pt x="20883" y="1695450"/>
                </a:cubicBezTo>
                <a:cubicBezTo>
                  <a:pt x="18766" y="1701800"/>
                  <a:pt x="17526" y="1708513"/>
                  <a:pt x="14533" y="1714500"/>
                </a:cubicBezTo>
                <a:cubicBezTo>
                  <a:pt x="11120" y="1721326"/>
                  <a:pt x="2912" y="1725995"/>
                  <a:pt x="1833" y="1733550"/>
                </a:cubicBezTo>
                <a:cubicBezTo>
                  <a:pt x="0" y="1746381"/>
                  <a:pt x="12944" y="1765291"/>
                  <a:pt x="14533" y="1778000"/>
                </a:cubicBezTo>
                <a:cubicBezTo>
                  <a:pt x="15846" y="1788502"/>
                  <a:pt x="14533" y="1799167"/>
                  <a:pt x="14533" y="1809750"/>
                </a:cubicBezTo>
              </a:path>
            </a:pathLst>
          </a:custGeom>
          <a:noFill/>
          <a:ln w="3810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pt-BR" sz="1000" b="1">
              <a:latin typeface="Arial Narrow" pitchFamily="34" charset="0"/>
            </a:endParaRPr>
          </a:p>
        </p:txBody>
      </p:sp>
      <p:sp>
        <p:nvSpPr>
          <p:cNvPr id="36" name="Fluxograma: Conector 12"/>
          <p:cNvSpPr>
            <a:spLocks noChangeArrowheads="1"/>
          </p:cNvSpPr>
          <p:nvPr/>
        </p:nvSpPr>
        <p:spPr bwMode="auto">
          <a:xfrm>
            <a:off x="3241675" y="5571448"/>
            <a:ext cx="73025" cy="71437"/>
          </a:xfrm>
          <a:prstGeom prst="flowChartConnector">
            <a:avLst/>
          </a:prstGeom>
          <a:solidFill>
            <a:srgbClr val="FFC000"/>
          </a:solidFill>
          <a:ln w="222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endParaRPr lang="pt-BR" b="1"/>
          </a:p>
        </p:txBody>
      </p:sp>
      <p:sp>
        <p:nvSpPr>
          <p:cNvPr id="37" name="CaixaDeTexto 36"/>
          <p:cNvSpPr txBox="1"/>
          <p:nvPr/>
        </p:nvSpPr>
        <p:spPr bwMode="auto">
          <a:xfrm>
            <a:off x="7395052" y="6430536"/>
            <a:ext cx="1741916" cy="41549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1050" b="1" dirty="0" smtClean="0">
                <a:latin typeface="Arial" pitchFamily="34" charset="0"/>
              </a:rPr>
              <a:t>*  Fonte: SPNT/ANTAQ</a:t>
            </a:r>
          </a:p>
          <a:p>
            <a:pPr>
              <a:defRPr/>
            </a:pPr>
            <a:r>
              <a:rPr lang="pt-BR" sz="1050" b="1" dirty="0" smtClean="0">
                <a:latin typeface="Arial" pitchFamily="34" charset="0"/>
              </a:rPr>
              <a:t>** Fonte: SPNT</a:t>
            </a:r>
            <a:endParaRPr lang="pt-BR" sz="1050" b="1" dirty="0">
              <a:latin typeface="Arial" pitchFamily="34" charset="0"/>
            </a:endParaRPr>
          </a:p>
        </p:txBody>
      </p:sp>
      <p:sp>
        <p:nvSpPr>
          <p:cNvPr id="38" name="Fluxograma: Conector 12"/>
          <p:cNvSpPr>
            <a:spLocks noChangeArrowheads="1"/>
          </p:cNvSpPr>
          <p:nvPr/>
        </p:nvSpPr>
        <p:spPr bwMode="auto">
          <a:xfrm>
            <a:off x="2855913" y="6068335"/>
            <a:ext cx="73025" cy="73025"/>
          </a:xfrm>
          <a:prstGeom prst="flowChartConnector">
            <a:avLst/>
          </a:prstGeom>
          <a:solidFill>
            <a:srgbClr val="FFC000"/>
          </a:solidFill>
          <a:ln w="222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ct val="50000"/>
              </a:spcBef>
            </a:pPr>
            <a:endParaRPr lang="pt-BR" b="1"/>
          </a:p>
        </p:txBody>
      </p:sp>
      <p:sp>
        <p:nvSpPr>
          <p:cNvPr id="39" name="CaixaDeTexto 38"/>
          <p:cNvSpPr txBox="1"/>
          <p:nvPr/>
        </p:nvSpPr>
        <p:spPr bwMode="auto">
          <a:xfrm>
            <a:off x="3851920" y="1679036"/>
            <a:ext cx="1080120" cy="41549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pt-BR" sz="1050" b="1" dirty="0" smtClean="0">
              <a:latin typeface="Arial" pitchFamily="34" charset="0"/>
            </a:endParaRPr>
          </a:p>
          <a:p>
            <a:pPr>
              <a:defRPr/>
            </a:pPr>
            <a:endParaRPr lang="pt-BR" sz="1050" b="1" dirty="0"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Documents and Settings\joao.nogueira\Desktop\dd\barrinha.png"/>
          <p:cNvPicPr>
            <a:picLocks noChangeAspect="1" noChangeArrowheads="1"/>
          </p:cNvPicPr>
          <p:nvPr/>
        </p:nvPicPr>
        <p:blipFill>
          <a:blip r:embed="rId3" cstate="print"/>
          <a:srcRect b="15664"/>
          <a:stretch>
            <a:fillRect/>
          </a:stretch>
        </p:blipFill>
        <p:spPr bwMode="auto">
          <a:xfrm>
            <a:off x="0" y="5274"/>
            <a:ext cx="9144000" cy="83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9896" y="-12304"/>
            <a:ext cx="9144000" cy="119884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0" normalizeH="0" baseline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Integração</a:t>
            </a:r>
            <a:r>
              <a:rPr kumimoji="0" lang="pt-BR" sz="4800" b="1" i="0" u="none" strike="noStrike" kern="0" normalizeH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 Regional</a:t>
            </a: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690" y="908720"/>
            <a:ext cx="9073008" cy="4927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Documents and Settings\joao.nogueira\Desktop\dd\barrinha.png"/>
          <p:cNvPicPr>
            <a:picLocks noChangeAspect="1" noChangeArrowheads="1"/>
          </p:cNvPicPr>
          <p:nvPr/>
        </p:nvPicPr>
        <p:blipFill>
          <a:blip r:embed="rId3" cstate="print"/>
          <a:srcRect b="15664"/>
          <a:stretch>
            <a:fillRect/>
          </a:stretch>
        </p:blipFill>
        <p:spPr bwMode="auto">
          <a:xfrm>
            <a:off x="0" y="5274"/>
            <a:ext cx="9144000" cy="119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9896" y="-12304"/>
            <a:ext cx="9144000" cy="119884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4800" b="1" kern="0" noProof="0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REDE MULTIMODAL</a:t>
            </a:r>
            <a:endParaRPr kumimoji="0" lang="pt-BR" sz="4800" b="1" i="0" u="none" strike="noStrike" kern="0" normalizeH="0" noProof="0" dirty="0" smtClean="0">
              <a:solidFill>
                <a:schemeClr val="bg1"/>
              </a:solidFill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0" normalizeH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PERU-BOLÍVIA-BRASIL</a:t>
            </a:r>
            <a:endParaRPr kumimoji="0" lang="pt-BR" sz="2800" b="1" i="0" u="none" strike="noStrike" kern="0" normalizeH="0" baseline="0" noProof="0" dirty="0">
              <a:solidFill>
                <a:schemeClr val="bg1"/>
              </a:solidFill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21002" t="19323" r="20717" b="14305"/>
          <a:stretch>
            <a:fillRect/>
          </a:stretch>
        </p:blipFill>
        <p:spPr bwMode="auto">
          <a:xfrm>
            <a:off x="827584" y="1268760"/>
            <a:ext cx="734117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Documents and Settings\joao.nogueira\Desktop\dd\barrinha.png"/>
          <p:cNvPicPr>
            <a:picLocks noChangeAspect="1" noChangeArrowheads="1"/>
          </p:cNvPicPr>
          <p:nvPr/>
        </p:nvPicPr>
        <p:blipFill>
          <a:blip r:embed="rId3" cstate="print"/>
          <a:srcRect b="15664"/>
          <a:stretch>
            <a:fillRect/>
          </a:stretch>
        </p:blipFill>
        <p:spPr bwMode="auto">
          <a:xfrm>
            <a:off x="0" y="5274"/>
            <a:ext cx="9144000" cy="119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9896" y="-12304"/>
            <a:ext cx="9144000" cy="119884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4800" b="1" kern="0" dirty="0" smtClean="0">
                <a:solidFill>
                  <a:schemeClr val="bg1"/>
                </a:solidFill>
                <a:latin typeface="Calibri" pitchFamily="34" charset="0"/>
                <a:ea typeface="+mj-ea"/>
                <a:cs typeface="Calibri" pitchFamily="34" charset="0"/>
              </a:rPr>
              <a:t>CTGRHT</a:t>
            </a:r>
            <a:endParaRPr kumimoji="0" lang="pt-BR" sz="2800" b="1" i="0" u="none" strike="noStrike" kern="0" normalizeH="0" baseline="0" noProof="0" dirty="0">
              <a:solidFill>
                <a:schemeClr val="bg1"/>
              </a:solidFill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115616" y="1916832"/>
            <a:ext cx="6105600" cy="46085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3200" b="1" kern="0" noProof="0" dirty="0" smtClean="0"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3200" b="1" kern="0" dirty="0" smtClean="0"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3200" b="1" kern="0" noProof="0" dirty="0" smtClean="0"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1" kern="0" noProof="0" dirty="0" smtClean="0">
                <a:latin typeface="Calibri" pitchFamily="34" charset="0"/>
                <a:ea typeface="+mj-ea"/>
                <a:cs typeface="Calibri" pitchFamily="34" charset="0"/>
              </a:rPr>
              <a:t>Obrigado.</a:t>
            </a:r>
            <a:endParaRPr kumimoji="0" lang="pt-BR" sz="3200" b="1" i="0" u="none" strike="noStrike" kern="0" normalizeH="0" noProof="0" dirty="0" smtClean="0"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3200" b="1" kern="0" baseline="0" dirty="0" smtClean="0"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3200" b="1" kern="0" baseline="0" dirty="0" smtClean="0"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0" normalizeH="0" noProof="0" dirty="0" smtClean="0"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Alexandre Vaz Sampaio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2400" b="1" kern="0" dirty="0" smtClean="0">
                <a:latin typeface="Calibri" pitchFamily="34" charset="0"/>
                <a:ea typeface="+mj-ea"/>
                <a:cs typeface="Calibri" pitchFamily="34" charset="0"/>
              </a:rPr>
              <a:t>Ministério dos Transportes</a:t>
            </a:r>
            <a:endParaRPr lang="pt-BR" sz="2400" b="1" kern="0" noProof="0" dirty="0" smtClean="0"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kern="0" noProof="0" dirty="0" smtClean="0">
                <a:latin typeface="Calibri" pitchFamily="34" charset="0"/>
                <a:ea typeface="+mj-ea"/>
                <a:cs typeface="Calibri" pitchFamily="34" charset="0"/>
              </a:rPr>
              <a:t>61-2029-7552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1" i="0" u="none" strike="noStrike" kern="0" normalizeH="0" baseline="0" noProof="0" dirty="0" smtClean="0"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3200" b="1" kern="0" dirty="0" smtClean="0"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3200" b="1" kern="0" dirty="0" smtClean="0"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1" i="0" u="none" strike="noStrike" kern="0" normalizeH="0" baseline="0" noProof="0" dirty="0" smtClean="0"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1" i="0" u="none" strike="noStrike" kern="0" normalizeH="0" baseline="0" noProof="0" dirty="0"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Documents and Settings\joao.nogueira\Desktop\dd\barrinha.png"/>
          <p:cNvPicPr>
            <a:picLocks noChangeAspect="1" noChangeArrowheads="1"/>
          </p:cNvPicPr>
          <p:nvPr/>
        </p:nvPicPr>
        <p:blipFill>
          <a:blip r:embed="rId3" cstate="print"/>
          <a:srcRect b="15664"/>
          <a:stretch>
            <a:fillRect/>
          </a:stretch>
        </p:blipFill>
        <p:spPr bwMode="auto">
          <a:xfrm>
            <a:off x="0" y="5274"/>
            <a:ext cx="9144000" cy="83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9896" y="-12303"/>
            <a:ext cx="9144000" cy="7770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4800" b="1" kern="0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CTGHRT</a:t>
            </a:r>
            <a:endParaRPr kumimoji="0" lang="pt-BR" sz="4800" b="1" i="0" u="none" strike="noStrike" kern="0" normalizeH="0" noProof="0" dirty="0" smtClean="0">
              <a:solidFill>
                <a:schemeClr val="bg1"/>
              </a:solidFill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914672" y="1124744"/>
            <a:ext cx="7905800" cy="460851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0" normalizeH="0" baseline="0" noProof="0" dirty="0" smtClean="0"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Reuniões</a:t>
            </a:r>
            <a:r>
              <a:rPr kumimoji="0" lang="pt-BR" sz="3200" b="1" i="0" u="none" strike="noStrike" kern="0" normalizeH="0" noProof="0" dirty="0" smtClean="0"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preparatórias: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1" i="0" u="none" strike="noStrike" kern="0" normalizeH="0" baseline="0" noProof="0" dirty="0" smtClean="0"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2800" b="1" kern="0" dirty="0" smtClean="0">
                <a:latin typeface="Calibri" pitchFamily="34" charset="0"/>
                <a:ea typeface="+mj-ea"/>
                <a:cs typeface="Calibri" pitchFamily="34" charset="0"/>
              </a:rPr>
              <a:t> Dia: 05/06/2013,  realizada no MT com Participação do MT, ANA e MME;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pt-BR" sz="2800" b="1" kern="0" dirty="0" smtClean="0"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2800" b="1" kern="0" dirty="0" smtClean="0">
                <a:latin typeface="Calibri" pitchFamily="34" charset="0"/>
                <a:ea typeface="+mj-ea"/>
                <a:cs typeface="Calibri" pitchFamily="34" charset="0"/>
              </a:rPr>
              <a:t>Dia: 06/06/2013, realizada no MRE com a participação do MRE, MT, ANA e MME;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pt-BR" sz="2800" b="1" kern="0" dirty="0" smtClean="0"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2800" b="1" kern="0" dirty="0" smtClean="0">
                <a:latin typeface="Calibri" pitchFamily="34" charset="0"/>
                <a:ea typeface="+mj-ea"/>
                <a:cs typeface="Calibri" pitchFamily="34" charset="0"/>
              </a:rPr>
              <a:t>Dia: 20/06/2013, realizada na ANA, com a participação da ANA e MT. </a:t>
            </a:r>
            <a:endParaRPr lang="pt-BR" sz="3200" b="1" kern="0" dirty="0" smtClean="0"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1" i="0" u="none" strike="noStrike" kern="0" normalizeH="0" baseline="0" noProof="0" dirty="0" smtClean="0"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3200" b="1" i="0" u="none" strike="noStrike" kern="0" normalizeH="0" baseline="0" noProof="0" dirty="0"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Documents and Settings\joao.nogueira\Desktop\dd\barrinha.png"/>
          <p:cNvPicPr>
            <a:picLocks noChangeAspect="1" noChangeArrowheads="1"/>
          </p:cNvPicPr>
          <p:nvPr/>
        </p:nvPicPr>
        <p:blipFill>
          <a:blip r:embed="rId3" cstate="print"/>
          <a:srcRect b="15664"/>
          <a:stretch>
            <a:fillRect/>
          </a:stretch>
        </p:blipFill>
        <p:spPr bwMode="auto">
          <a:xfrm>
            <a:off x="0" y="5274"/>
            <a:ext cx="9144000" cy="83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40430"/>
            <a:ext cx="9144000" cy="7527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0" normalizeH="0" baseline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OBJETIVO</a:t>
            </a:r>
            <a:endParaRPr kumimoji="0" lang="pt-BR" sz="4800" b="1" i="0" u="none" strike="noStrike" kern="0" normalizeH="0" baseline="0" noProof="0" dirty="0">
              <a:solidFill>
                <a:schemeClr val="bg1"/>
              </a:solidFill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10886" y="1229410"/>
            <a:ext cx="9144000" cy="399979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pt-BR" sz="3200" b="1" dirty="0" smtClean="0"/>
              <a:t>Objetivos iniciais para formação do GT do rio Madeira:</a:t>
            </a:r>
            <a:endParaRPr lang="pt-BR" sz="3200" dirty="0" smtClean="0"/>
          </a:p>
          <a:p>
            <a:pPr marL="342900" indent="-342900" algn="just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Implementar o Comitê da Bacia Hidrográfica - CBH do Rio Madeira; </a:t>
            </a:r>
          </a:p>
          <a:p>
            <a:pPr marL="342900" indent="-342900" algn="just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Utilizar o rio Madeira como eixo de integração e desenvolvimento entre o Brasil, Bolívia e o Peru; </a:t>
            </a:r>
          </a:p>
          <a:p>
            <a:pPr marL="342900" indent="-342900" algn="just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Articular uma gestão compartilhada de informações hidrológicas e de sedimentos entre o Brasil, Bolívia e o Peru, </a:t>
            </a:r>
          </a:p>
          <a:p>
            <a:r>
              <a:rPr lang="pt-BR" sz="3200" dirty="0" smtClean="0"/>
              <a:t> 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Documents and Settings\joao.nogueira\Desktop\dd\barrinha.png"/>
          <p:cNvPicPr>
            <a:picLocks noChangeAspect="1" noChangeArrowheads="1"/>
          </p:cNvPicPr>
          <p:nvPr/>
        </p:nvPicPr>
        <p:blipFill>
          <a:blip r:embed="rId3" cstate="print"/>
          <a:srcRect b="15664"/>
          <a:stretch>
            <a:fillRect/>
          </a:stretch>
        </p:blipFill>
        <p:spPr bwMode="auto">
          <a:xfrm>
            <a:off x="0" y="5274"/>
            <a:ext cx="9144000" cy="83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40430"/>
            <a:ext cx="9144000" cy="7527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0" normalizeH="0" baseline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AJUSTES</a:t>
            </a:r>
            <a:endParaRPr kumimoji="0" lang="pt-BR" sz="4800" b="1" i="0" u="none" strike="noStrike" kern="0" normalizeH="0" baseline="0" noProof="0" dirty="0">
              <a:solidFill>
                <a:schemeClr val="bg1"/>
              </a:solidFill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10886" y="1229410"/>
            <a:ext cx="9144000" cy="486388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 algn="just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A criação de </a:t>
            </a:r>
            <a:r>
              <a:rPr lang="pt-BR" sz="2800" b="1" kern="0" dirty="0" err="1" smtClean="0">
                <a:latin typeface="Calibri" pitchFamily="34" charset="0"/>
                <a:cs typeface="Calibri" pitchFamily="34" charset="0"/>
              </a:rPr>
              <a:t>CBH-Rio</a:t>
            </a: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 Madeira depende da mobilização local e não seria o foco principal das competências CTGRHT. A CTIL tem como competência analisar proposta de instituição dos </a:t>
            </a:r>
            <a:r>
              <a:rPr lang="pt-BR" sz="2800" b="1" kern="0" dirty="0" err="1" smtClean="0">
                <a:latin typeface="Calibri" pitchFamily="34" charset="0"/>
                <a:cs typeface="Calibri" pitchFamily="34" charset="0"/>
              </a:rPr>
              <a:t>CBHs</a:t>
            </a: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BR" sz="2400" b="1" kern="0" dirty="0" smtClean="0">
                <a:latin typeface="Calibri" pitchFamily="34" charset="0"/>
                <a:cs typeface="Calibri" pitchFamily="34" charset="0"/>
              </a:rPr>
              <a:t>(resolução CNRH nº5/2000, art.9º)</a:t>
            </a: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42900" indent="-342900" algn="just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Utilizar o rio Madeira como eixo de integração e desenvolvimento entre o Brasil, Bolívia e o Peru, cuja ação  depende da política externa do Brasil; </a:t>
            </a:r>
          </a:p>
          <a:p>
            <a:pPr marL="342900" indent="-342900" algn="just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Articular uma gestão compartilhada de informações hidrologias e de sedimentos entre o Brasil, Bolívia e o Peru, cuja ação depende da participação da ANA; </a:t>
            </a:r>
          </a:p>
          <a:p>
            <a:pPr marL="342900" indent="-342900" algn="just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Direcionar o foco para uma ação mais imediata; </a:t>
            </a:r>
          </a:p>
          <a:p>
            <a:r>
              <a:rPr lang="pt-BR" sz="3200" dirty="0" smtClean="0"/>
              <a:t> 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Documents and Settings\joao.nogueira\Desktop\dd\barrinha.png"/>
          <p:cNvPicPr>
            <a:picLocks noChangeAspect="1" noChangeArrowheads="1"/>
          </p:cNvPicPr>
          <p:nvPr/>
        </p:nvPicPr>
        <p:blipFill>
          <a:blip r:embed="rId3" cstate="print"/>
          <a:srcRect b="15664"/>
          <a:stretch>
            <a:fillRect/>
          </a:stretch>
        </p:blipFill>
        <p:spPr bwMode="auto">
          <a:xfrm>
            <a:off x="0" y="5274"/>
            <a:ext cx="9144000" cy="83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40430"/>
            <a:ext cx="9144000" cy="7527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0" normalizeH="0" baseline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AÇÃO</a:t>
            </a:r>
            <a:r>
              <a:rPr kumimoji="0" lang="pt-BR" sz="4800" b="1" i="0" u="none" strike="noStrike" kern="0" normalizeH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 DE CURTO PRAZO</a:t>
            </a:r>
            <a:endParaRPr kumimoji="0" lang="pt-BR" sz="4800" b="1" i="0" u="none" strike="noStrike" kern="0" normalizeH="0" baseline="0" noProof="0" dirty="0">
              <a:solidFill>
                <a:schemeClr val="bg1"/>
              </a:solidFill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-18934" y="1128938"/>
            <a:ext cx="9144000" cy="50907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IDENFICAÇÃO DAS REIVINDICAÇÕES ATUAIS: </a:t>
            </a:r>
            <a:endParaRPr kumimoji="0" lang="pt-BR" sz="28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pt-BR" sz="8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Possível alteração do regime hidrológico do rio Madeira em função da implantação das barragens de Jirau e Santo António</a:t>
            </a:r>
            <a:r>
              <a:rPr kumimoji="0" lang="pt-BR" sz="2800" b="1" i="0" u="none" strike="noStrike" kern="0" normalizeH="0" baseline="0" noProof="0" dirty="0" smtClean="0">
                <a:uLnTx/>
                <a:uFillTx/>
                <a:latin typeface="Calibri" pitchFamily="34" charset="0"/>
                <a:cs typeface="Calibri" pitchFamily="34" charset="0"/>
              </a:rPr>
              <a:t>;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pt-BR" sz="8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pt-BR" sz="2800" b="1" i="0" u="none" strike="noStrike" kern="0" normalizeH="0" baseline="0" noProof="0" dirty="0" smtClean="0">
                <a:uLnTx/>
                <a:uFillTx/>
                <a:latin typeface="Calibri" pitchFamily="34" charset="0"/>
                <a:cs typeface="Calibri" pitchFamily="34" charset="0"/>
              </a:rPr>
              <a:t>Possível aumento do transporte de sedimento do rio Madeira;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pt-BR" sz="8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pt-BR" sz="2800" b="1" i="0" u="none" strike="noStrike" kern="0" normalizeH="0" baseline="0" noProof="0" dirty="0" smtClean="0">
                <a:uLnTx/>
                <a:uFillTx/>
                <a:latin typeface="Calibri" pitchFamily="34" charset="0"/>
                <a:cs typeface="Calibri" pitchFamily="34" charset="0"/>
              </a:rPr>
              <a:t>Possível diminuição da profundidade da lâmina d’água interferindo</a:t>
            </a:r>
            <a:r>
              <a:rPr kumimoji="0" lang="pt-BR" sz="2800" b="1" i="0" u="none" strike="noStrike" kern="0" normalizeH="0" noProof="0" dirty="0" smtClean="0">
                <a:uLnTx/>
                <a:uFillTx/>
                <a:latin typeface="Calibri" pitchFamily="34" charset="0"/>
                <a:cs typeface="Calibri" pitchFamily="34" charset="0"/>
              </a:rPr>
              <a:t> na navegação a jusante da UHE de Santo António;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pt-BR" sz="2800" b="1" kern="0" baseline="0" dirty="0" smtClean="0">
                <a:latin typeface="Calibri" pitchFamily="34" charset="0"/>
                <a:cs typeface="Calibri" pitchFamily="34" charset="0"/>
              </a:rPr>
              <a:t>Deslocamento</a:t>
            </a: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 de madeira ao longo do rio Madeira;</a:t>
            </a:r>
            <a:endParaRPr kumimoji="0" lang="pt-BR" sz="2800" b="1" i="0" u="none" strike="noStrike" kern="0" normalizeH="0" baseline="0" noProof="0" dirty="0"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Documents and Settings\joao.nogueira\Desktop\dd\barrinha.png"/>
          <p:cNvPicPr>
            <a:picLocks noChangeAspect="1" noChangeArrowheads="1"/>
          </p:cNvPicPr>
          <p:nvPr/>
        </p:nvPicPr>
        <p:blipFill>
          <a:blip r:embed="rId3" cstate="print"/>
          <a:srcRect b="15664"/>
          <a:stretch>
            <a:fillRect/>
          </a:stretch>
        </p:blipFill>
        <p:spPr bwMode="auto">
          <a:xfrm>
            <a:off x="0" y="5274"/>
            <a:ext cx="9144000" cy="83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40430"/>
            <a:ext cx="9144000" cy="7527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0" normalizeH="0" baseline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AÇÃO LONGO PRAZO</a:t>
            </a:r>
            <a:endParaRPr kumimoji="0" lang="pt-BR" sz="4800" b="1" i="0" u="none" strike="noStrike" kern="0" normalizeH="0" baseline="0" noProof="0" dirty="0">
              <a:solidFill>
                <a:schemeClr val="bg1"/>
              </a:solidFill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0" y="1124744"/>
            <a:ext cx="9144000" cy="28803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MONITORAMENTO PREVENTIVO: </a:t>
            </a:r>
            <a:endParaRPr kumimoji="0" lang="pt-BR" sz="28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pt-BR" sz="8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pt-BR" sz="2800" b="1" kern="0" noProof="0" dirty="0" smtClean="0">
                <a:latin typeface="Calibri" pitchFamily="34" charset="0"/>
                <a:cs typeface="Calibri" pitchFamily="34" charset="0"/>
              </a:rPr>
              <a:t>Alteração do ocupação do solo nas nascentes do rio Madeira</a:t>
            </a:r>
            <a:r>
              <a:rPr kumimoji="0" lang="pt-BR" sz="2800" b="1" i="0" u="none" strike="noStrike" kern="0" normalizeH="0" baseline="0" noProof="0" dirty="0" smtClean="0">
                <a:uLnTx/>
                <a:uFillTx/>
                <a:latin typeface="Calibri" pitchFamily="34" charset="0"/>
                <a:cs typeface="Calibri" pitchFamily="34" charset="0"/>
              </a:rPr>
              <a:t>;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Proposta de projeto para a UHE binacional (Brasil/Bolívia) de </a:t>
            </a:r>
            <a:r>
              <a:rPr lang="pt-BR" sz="2800" b="1" kern="0" dirty="0" err="1" smtClean="0">
                <a:latin typeface="Calibri" pitchFamily="34" charset="0"/>
                <a:cs typeface="Calibri" pitchFamily="34" charset="0"/>
              </a:rPr>
              <a:t>Guajará-Mirim</a:t>
            </a: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, no rio Madeira;  </a:t>
            </a:r>
            <a:endParaRPr kumimoji="0" lang="pt-BR" sz="28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pt-BR" sz="8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Documents and Settings\joao.nogueira\Desktop\dd\barrinha.png"/>
          <p:cNvPicPr>
            <a:picLocks noChangeAspect="1" noChangeArrowheads="1"/>
          </p:cNvPicPr>
          <p:nvPr/>
        </p:nvPicPr>
        <p:blipFill>
          <a:blip r:embed="rId3" cstate="print"/>
          <a:srcRect b="15664"/>
          <a:stretch>
            <a:fillRect/>
          </a:stretch>
        </p:blipFill>
        <p:spPr bwMode="auto">
          <a:xfrm>
            <a:off x="0" y="5274"/>
            <a:ext cx="9144000" cy="83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40430"/>
            <a:ext cx="9144000" cy="7527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800" b="1" i="0" u="none" strike="noStrike" kern="0" normalizeH="0" baseline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Ação</a:t>
            </a:r>
            <a:r>
              <a:rPr kumimoji="0" lang="pt-BR" sz="4800" b="1" i="0" u="none" strike="noStrike" kern="0" normalizeH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 proposta</a:t>
            </a:r>
            <a:endParaRPr kumimoji="0" lang="pt-BR" sz="4800" b="1" i="0" u="none" strike="noStrike" kern="0" normalizeH="0" baseline="0" noProof="0" dirty="0">
              <a:solidFill>
                <a:schemeClr val="bg1"/>
              </a:solidFill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0" y="1052736"/>
            <a:ext cx="9144000" cy="41764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719138" lvl="2" indent="-360363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kumimoji="0" lang="pt-BR" sz="2800" b="1" i="0" u="none" strike="noStrike" kern="0" normalizeH="0" baseline="0" noProof="0" dirty="0" smtClean="0">
                <a:uLnTx/>
                <a:uFillTx/>
                <a:latin typeface="Calibri" pitchFamily="34" charset="0"/>
                <a:cs typeface="Calibri" pitchFamily="34" charset="0"/>
              </a:rPr>
              <a:t>Focar</a:t>
            </a:r>
            <a:r>
              <a:rPr kumimoji="0" lang="pt-BR" sz="2800" b="1" i="0" u="none" strike="noStrike" kern="0" normalizeH="0" noProof="0" dirty="0" smtClean="0">
                <a:uLnTx/>
                <a:uFillTx/>
                <a:latin typeface="Calibri" pitchFamily="34" charset="0"/>
                <a:cs typeface="Calibri" pitchFamily="34" charset="0"/>
              </a:rPr>
              <a:t> diretamente </a:t>
            </a: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a</a:t>
            </a:r>
            <a:r>
              <a:rPr kumimoji="0" lang="pt-BR" sz="2800" b="1" i="0" u="none" strike="noStrike" kern="0" normalizeH="0" noProof="0" dirty="0" smtClean="0">
                <a:uLnTx/>
                <a:uFillTx/>
                <a:latin typeface="Calibri" pitchFamily="34" charset="0"/>
                <a:cs typeface="Calibri" pitchFamily="34" charset="0"/>
              </a:rPr>
              <a:t>s reivindicações existentes;</a:t>
            </a:r>
          </a:p>
          <a:p>
            <a:pPr marL="1165225" lvl="2" indent="-446088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pt-BR" sz="2800" b="1" kern="0" noProof="0" dirty="0" smtClean="0">
                <a:latin typeface="Calibri" pitchFamily="34" charset="0"/>
                <a:cs typeface="Calibri" pitchFamily="34" charset="0"/>
              </a:rPr>
              <a:t>Propor a elaboração de uma moção sobre o rio Madeira, </a:t>
            </a:r>
            <a:r>
              <a:rPr kumimoji="0" lang="pt-BR" sz="2800" b="1" i="0" u="none" strike="noStrike" kern="0" normalizeH="0" baseline="0" noProof="0" dirty="0" smtClean="0">
                <a:uLnTx/>
                <a:uFillTx/>
                <a:latin typeface="Calibri" pitchFamily="34" charset="0"/>
                <a:cs typeface="Calibri" pitchFamily="34" charset="0"/>
              </a:rPr>
              <a:t>	</a:t>
            </a:r>
          </a:p>
          <a:p>
            <a:pPr marL="1165225" lvl="2" indent="-446088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Aprovação da moção seria o produto gerado na conclusão do GT - Rio Madeira; </a:t>
            </a:r>
          </a:p>
          <a:p>
            <a:pPr marL="1165225" lvl="2" indent="-446088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Aprovação da moção irá substituir a necessidade  da criação do GT.</a:t>
            </a:r>
          </a:p>
          <a:p>
            <a:pPr marL="1165225" lvl="2" indent="-446088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pt-BR" sz="2800" b="1" kern="0" noProof="0" dirty="0" smtClean="0">
                <a:latin typeface="Calibri" pitchFamily="34" charset="0"/>
                <a:cs typeface="Calibri" pitchFamily="34" charset="0"/>
              </a:rPr>
              <a:t>Apresentar a moção na CTGRHT para consolidar a identificação </a:t>
            </a:r>
            <a:r>
              <a:rPr lang="pt-BR" sz="2800" b="1" kern="0" noProof="0" dirty="0" smtClean="0">
                <a:latin typeface="Calibri" pitchFamily="34" charset="0"/>
                <a:cs typeface="Calibri" pitchFamily="34" charset="0"/>
              </a:rPr>
              <a:t>das </a:t>
            </a: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reivindicações </a:t>
            </a:r>
            <a:r>
              <a:rPr lang="pt-BR" sz="2800" b="1" kern="0" noProof="0" dirty="0" smtClean="0">
                <a:latin typeface="Calibri" pitchFamily="34" charset="0"/>
                <a:cs typeface="Calibri" pitchFamily="34" charset="0"/>
              </a:rPr>
              <a:t>existentes</a:t>
            </a:r>
            <a:r>
              <a:rPr lang="pt-BR" sz="2800" b="1" kern="0" noProof="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1165225" lvl="2" indent="-446088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pt-BR" sz="2800" b="1" kern="0" noProof="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Documents and Settings\joao.nogueira\Desktop\dd\barrinha.png"/>
          <p:cNvPicPr>
            <a:picLocks noChangeAspect="1" noChangeArrowheads="1"/>
          </p:cNvPicPr>
          <p:nvPr/>
        </p:nvPicPr>
        <p:blipFill>
          <a:blip r:embed="rId3" cstate="print"/>
          <a:srcRect b="15664"/>
          <a:stretch>
            <a:fillRect/>
          </a:stretch>
        </p:blipFill>
        <p:spPr bwMode="auto">
          <a:xfrm>
            <a:off x="0" y="5274"/>
            <a:ext cx="9144000" cy="83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3544" y="51316"/>
            <a:ext cx="9144000" cy="72427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0" normalizeH="0" baseline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RECOMENDAÇÕES</a:t>
            </a:r>
            <a:r>
              <a:rPr kumimoji="0" lang="pt-BR" sz="4000" b="1" i="0" u="none" strike="noStrike" kern="0" normalizeH="0" noProof="0" dirty="0" smtClean="0">
                <a:solidFill>
                  <a:schemeClr val="bg1"/>
                </a:solidFill>
                <a:uLnTx/>
                <a:uFillTx/>
                <a:latin typeface="Calibri" pitchFamily="34" charset="0"/>
                <a:ea typeface="Calibri" pitchFamily="34" charset="0"/>
                <a:cs typeface="Calibri" pitchFamily="34" charset="0"/>
              </a:rPr>
              <a:t> DA MOÇÃO</a:t>
            </a:r>
            <a:endParaRPr kumimoji="0" lang="pt-BR" sz="4000" b="1" i="0" u="none" strike="noStrike" kern="0" normalizeH="0" baseline="0" noProof="0" dirty="0">
              <a:solidFill>
                <a:schemeClr val="bg1"/>
              </a:solidFill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>
          <a:xfrm>
            <a:off x="0" y="1196752"/>
            <a:ext cx="9036496" cy="511256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Solicitar a ANA um detalhamento do Plano Estratégico de Recursos Hídricos da Margem Direita do Amazonas – PERH-MDA, com foco no rio Madeira e seus formadores; </a:t>
            </a:r>
            <a:endParaRPr kumimoji="0" lang="pt-BR" sz="28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pt-BR" sz="8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pt-BR" sz="2800" b="1" i="0" u="none" strike="noStrike" kern="0" normalizeH="0" baseline="0" noProof="0" dirty="0" smtClean="0">
                <a:uLnTx/>
                <a:uFillTx/>
                <a:latin typeface="Calibri" pitchFamily="34" charset="0"/>
                <a:cs typeface="Calibri" pitchFamily="34" charset="0"/>
              </a:rPr>
              <a:t>Solicitar ao</a:t>
            </a:r>
            <a:r>
              <a:rPr kumimoji="0" lang="pt-BR" sz="2800" b="1" i="0" u="none" strike="noStrike" kern="0" normalizeH="0" noProof="0" dirty="0" smtClean="0">
                <a:uLnTx/>
                <a:uFillTx/>
                <a:latin typeface="Calibri" pitchFamily="34" charset="0"/>
                <a:cs typeface="Calibri" pitchFamily="34" charset="0"/>
              </a:rPr>
              <a:t> MMA  a implementação das ações previstas na Resolução nº 128/2011, que aprova o PERH-MDA, a qual deveria “</a:t>
            </a:r>
            <a:r>
              <a:rPr kumimoji="0" lang="pt-BR" sz="2800" b="1" i="1" u="none" strike="noStrike" kern="0" normalizeH="0" noProof="0" dirty="0" smtClean="0">
                <a:uLnTx/>
                <a:uFillTx/>
                <a:latin typeface="Calibri" pitchFamily="34" charset="0"/>
                <a:cs typeface="Calibri" pitchFamily="34" charset="0"/>
              </a:rPr>
              <a:t>promover a gradual criação de CBH na região”</a:t>
            </a:r>
            <a:r>
              <a:rPr lang="pt-BR" sz="2800" b="1" kern="0" noProof="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pt-BR" sz="2800" b="1" i="0" u="none" strike="noStrike" kern="0" normalizeH="0" baseline="0" dirty="0" smtClean="0">
                <a:uLnTx/>
                <a:uFillTx/>
                <a:latin typeface="Calibri" pitchFamily="34" charset="0"/>
                <a:cs typeface="Calibri" pitchFamily="34" charset="0"/>
              </a:rPr>
              <a:t>Solicitar</a:t>
            </a:r>
            <a:r>
              <a:rPr kumimoji="0" lang="pt-BR" sz="2800" b="1" i="0" u="none" strike="noStrike" kern="0" normalizeH="0" dirty="0" smtClean="0">
                <a:uLnTx/>
                <a:uFillTx/>
                <a:latin typeface="Calibri" pitchFamily="34" charset="0"/>
                <a:cs typeface="Calibri" pitchFamily="34" charset="0"/>
              </a:rPr>
              <a:t> ao MRE o detalhamento do Tratado de Cooperação Amazônica entre o Brasil, a Bolívia e o Peru, com o enfoque de integração e desenvolvimento econômica na região; </a:t>
            </a:r>
            <a:endParaRPr kumimoji="0" lang="pt-BR" sz="28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pt-BR" sz="3600" b="1" i="0" u="none" strike="noStrike" kern="0" normalizeH="0" baseline="0" noProof="0" dirty="0" smtClean="0"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pt-BR" sz="2400" b="1" i="0" u="none" strike="noStrike" kern="0" normalizeH="0" baseline="0" noProof="0" dirty="0"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C:\Documents and Settings\joao.nogueira\Desktop\dd\barrinha.png"/>
          <p:cNvPicPr>
            <a:picLocks noChangeAspect="1" noChangeArrowheads="1"/>
          </p:cNvPicPr>
          <p:nvPr/>
        </p:nvPicPr>
        <p:blipFill>
          <a:blip r:embed="rId3" cstate="print"/>
          <a:srcRect b="15664"/>
          <a:stretch>
            <a:fillRect/>
          </a:stretch>
        </p:blipFill>
        <p:spPr bwMode="auto">
          <a:xfrm>
            <a:off x="0" y="5274"/>
            <a:ext cx="9144000" cy="119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9896" y="-12304"/>
            <a:ext cx="9144000" cy="1198849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4800" b="1" kern="0" noProof="0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Exposição Setorial</a:t>
            </a:r>
            <a:endParaRPr kumimoji="0" lang="pt-BR" sz="4800" b="1" i="0" u="none" strike="noStrike" kern="0" normalizeH="0" noProof="0" dirty="0" smtClean="0">
              <a:solidFill>
                <a:schemeClr val="bg1"/>
              </a:solidFill>
              <a:uLnTx/>
              <a:uFillTx/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0" y="1772816"/>
            <a:ext cx="9036496" cy="35730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 algn="just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ESTUDOS HIDROVIÁRIOS</a:t>
            </a:r>
          </a:p>
          <a:p>
            <a:pPr marL="342900" lvl="0" indent="-342900" algn="just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endParaRPr lang="pt-BR" sz="2800" b="1" kern="0" dirty="0" smtClean="0">
              <a:latin typeface="Calibri" pitchFamily="34" charset="0"/>
              <a:cs typeface="Calibri" pitchFamily="34" charset="0"/>
            </a:endParaRPr>
          </a:p>
          <a:p>
            <a:pPr marL="342900" lvl="0" indent="-342900" algn="just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HIDROVIA DO RIO MADEIRA</a:t>
            </a:r>
          </a:p>
          <a:p>
            <a:pPr marL="342900" lvl="0" indent="-342900" algn="just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endParaRPr lang="pt-BR" sz="2800" b="1" kern="0" dirty="0" smtClean="0">
              <a:latin typeface="Calibri" pitchFamily="34" charset="0"/>
              <a:cs typeface="Calibri" pitchFamily="34" charset="0"/>
            </a:endParaRPr>
          </a:p>
          <a:p>
            <a:pPr marL="342900" lvl="0" indent="-342900" algn="just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MAPA DE INTEGRAÇÃO REGIONAL</a:t>
            </a:r>
          </a:p>
          <a:p>
            <a:pPr marL="342900" lvl="0" indent="-342900" algn="just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endParaRPr lang="pt-BR" sz="2800" b="1" kern="0" dirty="0" smtClean="0">
              <a:latin typeface="Calibri" pitchFamily="34" charset="0"/>
              <a:cs typeface="Calibri" pitchFamily="34" charset="0"/>
            </a:endParaRPr>
          </a:p>
          <a:p>
            <a:pPr marL="342900" lvl="0" indent="-342900" algn="just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pt-BR" sz="2800" b="1" kern="0" dirty="0" smtClean="0">
                <a:latin typeface="Calibri" pitchFamily="34" charset="0"/>
                <a:cs typeface="Calibri" pitchFamily="34" charset="0"/>
              </a:rPr>
              <a:t>REDE MULTIMODAL  </a:t>
            </a:r>
            <a:endParaRPr kumimoji="0" lang="pt-BR" sz="2400" b="1" i="0" u="none" strike="noStrike" kern="0" normalizeH="0" baseline="0" noProof="0" dirty="0"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1172</TotalTime>
  <Words>780</Words>
  <Application>Microsoft Office PowerPoint</Application>
  <PresentationFormat>Apresentação na tela (4:3)</PresentationFormat>
  <Paragraphs>163</Paragraphs>
  <Slides>16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MT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alexandre.v.sampaio</dc:creator>
  <cp:lastModifiedBy>alexandre.v.sampaio</cp:lastModifiedBy>
  <cp:revision>73</cp:revision>
  <dcterms:created xsi:type="dcterms:W3CDTF">2012-10-05T18:26:48Z</dcterms:created>
  <dcterms:modified xsi:type="dcterms:W3CDTF">2013-08-09T20:27:41Z</dcterms:modified>
</cp:coreProperties>
</file>