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878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77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7960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3954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8387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4396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3736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4247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570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469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985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73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785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470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644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245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91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9B8697-2DEA-4DC9-A9EC-F1FA782C20C9}" type="datetimeFigureOut">
              <a:rPr lang="pt-BR" smtClean="0"/>
              <a:t>04/07/2016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D1EB76-C4B6-4ED8-8CCC-2F11769515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38835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831269" y="1388745"/>
            <a:ext cx="765763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pt-BR" sz="24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CÂMARA TÉCNICA DE COBRANÇA PELO USO DE RECURSOS HÍDRICOS DO CONSELHO NACIONAL DE RECURSOS HÍDRICOS (CTCOB-CNRH) </a:t>
            </a:r>
          </a:p>
          <a:p>
            <a:pPr algn="ctr"/>
            <a:endParaRPr lang="pt-BR" sz="2400" b="1" cap="none" spc="0" dirty="0" smtClean="0">
              <a:ln/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4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 DE TRABALHO ENTIDADES DELEGATÁRIAS (GTED</a:t>
            </a:r>
            <a:r>
              <a:rPr lang="pt-BR" sz="24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</a:rPr>
              <a:t>)</a:t>
            </a:r>
          </a:p>
          <a:p>
            <a:pPr algn="ctr"/>
            <a:endParaRPr lang="pt-BR" sz="2400" b="1" cap="none" spc="0" dirty="0">
              <a:ln/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algn="ctr"/>
            <a:r>
              <a:rPr lang="pt-BR" sz="24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</a:rPr>
              <a:t>Destaques do Relatório Final </a:t>
            </a:r>
          </a:p>
          <a:p>
            <a:pPr algn="ctr"/>
            <a:endParaRPr lang="pt-BR" sz="2400" b="1" cap="none" spc="0" dirty="0" smtClean="0">
              <a:ln/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algn="ctr"/>
            <a:r>
              <a:rPr lang="pt-BR" sz="24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</a:rPr>
              <a:t>Junho 2016</a:t>
            </a:r>
            <a:endParaRPr lang="pt-BR" sz="2400" b="1" cap="none" spc="0" dirty="0">
              <a:ln/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59462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957987"/>
              </p:ext>
            </p:extLst>
          </p:nvPr>
        </p:nvGraphicFramePr>
        <p:xfrm>
          <a:off x="762121" y="922868"/>
          <a:ext cx="7653745" cy="54949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3698"/>
                <a:gridCol w="788314"/>
                <a:gridCol w="1049525"/>
                <a:gridCol w="969368"/>
                <a:gridCol w="1206452"/>
                <a:gridCol w="2176388"/>
              </a:tblGrid>
              <a:tr h="889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Delegatária/CBH</a:t>
                      </a:r>
                      <a:endParaRPr lang="pt-B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CG-Período</a:t>
                      </a:r>
                      <a:endParaRPr lang="pt-B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7.5% do repasse da cobrança ou da arrecadação 2015 (R$)</a:t>
                      </a:r>
                      <a:endParaRPr lang="pt-BR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Repasse extra </a:t>
                      </a:r>
                      <a:endParaRPr lang="pt-BR" sz="8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(R$ 2015)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Recursos humanos atendimento contrato (estimativa)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Observações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</a:tr>
              <a:tr h="740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AGB Peixe Vivo/SF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01/07/10-31/12/15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1.433.350,00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1.150.000,00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 18 funcionários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Renovada a delegação até 2021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Teve repasses extras até 2014 que totalizaram R$ 4.750.000,00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1786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IBIO AGB Doce/Doce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>
                          <a:effectLst/>
                        </a:rPr>
                        <a:t>26/09/11 -31/12/15</a:t>
                      </a:r>
                      <a:endParaRPr lang="pt-BR" sz="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802.500,00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935.774,00 (estimado)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10 cargos de livre provimento e 14 mediante concurso público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Renovada a delegação até </a:t>
                      </a:r>
                      <a:r>
                        <a:rPr lang="pt-BR" sz="900" b="1" dirty="0" smtClean="0">
                          <a:effectLst/>
                        </a:rPr>
                        <a:t>2020.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Os repasses extras até 2014 totalizaram R$ 2.450.000,00.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Teve repasse de recursos em 2015 para custeio totalizando repasse de R$ 1.738.273,00.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Teve repasse extra de recursos em 2015 para investimentos de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10.975.600,00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</a:tr>
              <a:tr h="740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AGEVAP/Ceivap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06/06/04-30/06/16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802.500,00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1.284.046,00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18 funcionários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Renovada a delegação até </a:t>
                      </a:r>
                      <a:r>
                        <a:rPr lang="pt-BR" sz="900" b="1" dirty="0" smtClean="0">
                          <a:effectLst/>
                        </a:rPr>
                        <a:t>2021.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Teve repasse extra para custeio </a:t>
                      </a:r>
                      <a:r>
                        <a:rPr lang="pt-BR" sz="900" b="1" dirty="0" smtClean="0">
                          <a:effectLst/>
                        </a:rPr>
                        <a:t>em </a:t>
                      </a:r>
                      <a:r>
                        <a:rPr lang="pt-BR" sz="900" b="1" dirty="0">
                          <a:effectLst/>
                        </a:rPr>
                        <a:t>2014 de R$ 1.171.585,00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9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Fundação Agência PCJ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>
                          <a:effectLst/>
                        </a:rPr>
                        <a:t>27/01/11-31/12/20</a:t>
                      </a:r>
                      <a:endParaRPr lang="pt-BR" sz="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>
                          <a:effectLst/>
                        </a:rPr>
                        <a:t>1.281.318,00</a:t>
                      </a:r>
                      <a:endParaRPr lang="pt-BR" sz="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16 funcionários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</a:tr>
              <a:tr h="740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ABHA/Paranaíba</a:t>
                      </a:r>
                      <a:endParaRPr lang="pt-BR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07/03/12-31/12/16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 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420.000,00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03 funcionários próprios e um terceirizado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Exercia funções de secretaria executiva. Não tem cobrança.</a:t>
                      </a:r>
                      <a:endParaRPr lang="pt-BR" sz="800" b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900" b="1" dirty="0">
                          <a:effectLst/>
                        </a:rPr>
                        <a:t>Repasse até 2014 de R$ 1.555.000,00</a:t>
                      </a:r>
                      <a:endParaRPr lang="pt-BR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79" marR="46879" marT="0" marB="0" anchor="ctr"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863600" y="44026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Quadro resumo  </a:t>
            </a:r>
            <a:endParaRPr lang="pt-BR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887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25188" y="292374"/>
            <a:ext cx="87618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Destaques - Aspectos operacionais e estruturais da sustentabilidade econômico financeira das entidades delegatárias</a:t>
            </a:r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25188" y="1372064"/>
            <a:ext cx="8761862" cy="5217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avaliação da sustentabilidade econômico-financeira das delegatárias por parte do GT-ED limitou-se a análise de dados macro, associados aos contratos de gestão e às informações apresentadas à CTCOB;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foi possível avaliar a classificação das despesas e fazer a análise dos balanços financeiros;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Quatro entidades delegatárias das funções de agência de água relataram dificuldades financeiras para exercício de suas funções. Destas, três (AGEVAP, IBIO AGB Doce e AGB Peixe Vivo) receberam recursos adicionais da ANA, provenientes da fonte 183, para complementar sua receita de custeio nos anos de 2014 e 2015;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ponto de vista das receitas, a vinculação do custeio das entidades delegatárias ao repasse dos recursos da cobrança condominial como uma única fonte de recursos configura-se em outra questão que precisa ser solucionada de forma mais estrutural no âmbito do sistema de gerenciamento de recursos hídricos;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245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7421" y="128600"/>
            <a:ext cx="89665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Destaques - Processo de indicação, seleção e delegação para exercício das funções de agência de águas</a:t>
            </a:r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11" y="1082681"/>
            <a:ext cx="7588156" cy="577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84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1539" y="308044"/>
            <a:ext cx="6475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Considerações finais e recomendações 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48017" y="1190095"/>
            <a:ext cx="8140890" cy="511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Retomada, na CTCOB, da discussão da evolução da situação das delegatárias em relação a sua sustentabilidade econômico financeira tendo em vista as metas do contrato de gestão e o exercício da função de secretaria executiva;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Proposição, pelo CNRH, de procedimento contendo regras gerais para a avaliação da sustentabilidade econômico financeira das delegatárias com vistas à indicação, seleção, contratação e delegação;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Proposição, pelo CNRH, de normativa para a aplicação dos recursos da cobrança pelo setor elétrico para apoio ao custeio das delegatárias.</a:t>
            </a:r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916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02608" y="527418"/>
            <a:ext cx="818183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grupo (GT-ED) foi criado na 85ª reunião da CTCOB (agosto/14) com o objetivo de:</a:t>
            </a:r>
          </a:p>
          <a:p>
            <a:endParaRPr lang="pt-BR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Analisar e propor à CTCOB alternativas de ordem institucional para a solução dos problemas operacionais e estruturais da sustentabilidade econômico financeira das entidades delegatárias, no exercício das funções de Agência de Bacia Hidrográfica.</a:t>
            </a:r>
          </a:p>
        </p:txBody>
      </p:sp>
      <p:sp>
        <p:nvSpPr>
          <p:cNvPr id="3" name="Retângulo 2"/>
          <p:cNvSpPr/>
          <p:nvPr/>
        </p:nvSpPr>
        <p:spPr>
          <a:xfrm>
            <a:off x="518615" y="3516279"/>
            <a:ext cx="8488907" cy="2843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Integrantes: 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Zeila Piotto (FIESP); </a:t>
            </a:r>
            <a:r>
              <a:rPr lang="pt-BR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Jaildo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Santos Pereira (OTEP); João Clímaco Soares de Mendonça (ONG); Mônica </a:t>
            </a:r>
            <a:r>
              <a:rPr lang="pt-BR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Irion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Almeida (Concessionárias/autorizadas Geração de Energia Elétrica); Sílvio Siqueira (Saneamento); Geraldo Góes (SRHU). A </a:t>
            </a:r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grupo foi feita pela representante da FIESP, </a:t>
            </a:r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Zeila Piotto 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relatoria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pelo representante da OTEP, </a:t>
            </a:r>
            <a:r>
              <a:rPr lang="pt-BR" sz="2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Jaildo</a:t>
            </a:r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Pereira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BR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realizadas: Foram realizadas 05 reuniões no período de novembro de 2014 à agosto de 2015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690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26033" y="842327"/>
            <a:ext cx="87541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cap="none" spc="0" dirty="0" smtClean="0">
                <a:ln/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artigo 51 da Lei 9433/97, prevê que o Conselho Nacional de Recursos Hídricos e os Conselhos Estaduais de Recursos Hídricos poderão delegar  às organizações sem fins lucrativos, por prazo determinado, o exercício de funções de competência das Agências de Água, enquanto esses organismos não estiverem constituídos. </a:t>
            </a:r>
          </a:p>
        </p:txBody>
      </p:sp>
      <p:sp>
        <p:nvSpPr>
          <p:cNvPr id="5" name="Retângulo 4"/>
          <p:cNvSpPr/>
          <p:nvPr/>
        </p:nvSpPr>
        <p:spPr>
          <a:xfrm>
            <a:off x="341615" y="2586210"/>
            <a:ext cx="85230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não foi feita a regulamentação das Agências, prevista na Lei 9433/07, a Lei nº 10.881/04, determinou o regramento para que a ANA estabeleça contrato de gestão com entidades delegatárias das funções de competência das Agências de Água relativas à gestão de recursos hídricos de domínio da União previstas nos artigos 41 e 44 da Lei nº 9.433/97, observando-se as mesmas condições estabelecidas nos artigos 42 e 43 da Lei nº 9.433/1997, quais sejam: </a:t>
            </a:r>
          </a:p>
          <a:p>
            <a:pPr algn="just"/>
            <a:endParaRPr lang="pt-BR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lvl="3" algn="just" defTabSz="179388"/>
            <a:r>
              <a:rPr lang="pt-BR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- prévia existência do respectivo ou respectivos Comitês de Bacia Hidrográfica; </a:t>
            </a:r>
            <a:endParaRPr lang="pt-BR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lvl="0" algn="just" defTabSz="179388"/>
            <a:r>
              <a:rPr lang="pt-BR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- viabilidade financeira assegurada pela cobrança do uso dos recursos hídricos em sua área de atuação. </a:t>
            </a:r>
            <a:endParaRPr lang="pt-BR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41615" y="205806"/>
            <a:ext cx="5106161" cy="369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LEGAL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55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39851" y="310066"/>
            <a:ext cx="6044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LEGAL – COMPETÊNCIAS </a:t>
            </a:r>
            <a:r>
              <a:rPr lang="pt-BR" sz="1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14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arts</a:t>
            </a:r>
            <a:r>
              <a:rPr lang="pt-BR" sz="1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41 e 44 Lei 9433/97) </a:t>
            </a:r>
            <a:endParaRPr lang="pt-BR" sz="14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39851" y="1050878"/>
            <a:ext cx="8495730" cy="5432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ompete as Agências de Água, além de exercer as funções de secretaria executiva:</a:t>
            </a:r>
          </a:p>
          <a:p>
            <a:pPr>
              <a:lnSpc>
                <a:spcPts val="1900"/>
              </a:lnSpc>
            </a:pPr>
            <a:endParaRPr lang="pt-BR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- manter balanço atualizado da disponibilidade de recursos hídricos em sua área de atuação;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- manter o cadastro de usuários de recursos hídricos;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- efetuar, mediante delegação do outorgante, a cobrança pelo uso de recursos hídricos;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 - analisar e emitir pareceres sobre os projetos e obras a serem financiados com recursos gerados pela cobrança pelo uso de Recursos Hídricos e encaminhá-los à instituição financeira responsável pela administração desses recursos;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- acompanhar a administração financeira dos recursos arrecadados com a cobrança pelo uso de recursos hídricos em sua área de atuação;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 - gerir o Sistema de Informações sobre Recursos Hídricos em sua área de atuação;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 - celebrar convênios e contratar financiamentos e serviços para a execução de suas competências;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VIII - elaborar a sua proposta orçamentária e submetê-la à apreciação do respectivo ou respectivos Comitês de Bacia Hidrográfica;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IX - promover os estudos necessários para a gestão dos recursos hídricos em sua área de atuação;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- elaborar o Plano de Recursos Hídricos para apreciação do respectivo Comitê de Bacia Hidrográfica;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 - propor ao respectivo ou respectivos Comitês de Bacia Hidrográfica: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o enquadramento dos corpos de água nas classes de uso, para encaminhamento ao respectivo Conselho Nacional ou Conselhos Estaduais de Recursos Hídricos, de acordo com o domínio destes;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os valores a serem cobrados pelo uso de recursos hídricos;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o plano de aplicação dos recursos arrecadados com a cobrança pelo uso de recursos hídricos;</a:t>
            </a:r>
          </a:p>
          <a:p>
            <a:pPr>
              <a:lnSpc>
                <a:spcPts val="1900"/>
              </a:lnSpc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o rateio de custo das obras de uso múltiplo, de interesse comum ou coletivo.</a:t>
            </a:r>
            <a:endParaRPr 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130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2358" y="2277873"/>
            <a:ext cx="882327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defTabSz="179388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Resoluções ANA </a:t>
            </a:r>
          </a:p>
          <a:p>
            <a:pPr marL="177800" defTabSz="179388"/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177800" algn="just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ANA nº 2019, de 15/12/2014 - Estabelece procedimentos a serem adotados pelas entidades delegatárias de funções de Agência de Água para a seleção e recrutamento de pessoal, nos termos do art. 9º da Lei nº 10.881, de 9 de junho de 2004, e dá outras providências.</a:t>
            </a:r>
          </a:p>
          <a:p>
            <a:pPr marL="355600" indent="-177800" algn="just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ANA nº 2018, de 15/12/2014 - Dispõe sobre o enquadramento das despesas a ser observados pelas entidades delegatárias de função de Agência de Água, referentes à aplicação dos valores arrecadados com a cobrança pelos usos de recursos hídricos de domínio da União, no âmbito dos contratos de gestão firmados nos termos da Lei nº10.888, de 9 de junho de 2004.</a:t>
            </a:r>
          </a:p>
          <a:p>
            <a:pPr marL="355600" indent="-177800" algn="just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ANA nº 498, de 10/09/2012 - Institui a Comissão de Acompanhamento de Contratos de Gestão - CACG.</a:t>
            </a:r>
          </a:p>
          <a:p>
            <a:pPr marL="355600" indent="-177800" algn="just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ANA nº 146, de 04/05/2012 - Constitui Comissão de Avaliação dos Contratos de Gestão celebrados entre a ANA e as entidades delegatárias de funções de Agência de Águas.</a:t>
            </a:r>
          </a:p>
          <a:p>
            <a:pPr marL="355600" indent="-177800" algn="just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ANA nº 552, de 08/08/2011 - Estabelece os procedimentos para compras e contratação de obras e serviços com emprego de recursos públicos pelas entidades delegatárias de funções de agência de água, nos termos do Artigo 9º da Lei nº 10.881, de 9/06/2004.</a:t>
            </a:r>
          </a:p>
          <a:p>
            <a:pPr marL="355600" indent="-177800" algn="just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Resolução ANA nº 306, de 26/05/2008 - Estabelece os procedimentos a serem adotados pelas entidades delegatárias de funções de competência das Agências de Água para a seleção e recrutamento de pessoal</a:t>
            </a:r>
            <a:endParaRPr 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66131" y="377492"/>
            <a:ext cx="4010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REGULAMENTAÇÃO CNRH e ANA 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02358" y="990434"/>
            <a:ext cx="86595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defTabSz="179388"/>
            <a:r>
              <a:rPr lang="pt-B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Resoluções CNRH </a:t>
            </a:r>
          </a:p>
          <a:p>
            <a:pPr marL="177800" defTabSz="179388"/>
            <a:endParaRPr lang="pt-BR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177800"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Diversas Resoluções de delegação das funções de agência de bacia às entidades sem fins lucrativos, mediante solicitação dos Comitês de bacia de rios de domínio da União.</a:t>
            </a:r>
          </a:p>
          <a:p>
            <a:pPr marL="355600" indent="-177800">
              <a:buFont typeface="Wingdings" panose="05000000000000000000" pitchFamily="2" charset="2"/>
              <a:buChar char="Ø"/>
            </a:pPr>
            <a:endParaRPr lang="pt-BR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07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5" y="1058747"/>
            <a:ext cx="8013545" cy="5560418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72955" y="254661"/>
            <a:ext cx="8918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FONTES DE RECURSOS PARA OS ENTES DO SISTEMA DE RECURSOS HÍDRICOS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100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8367" y="387908"/>
            <a:ext cx="86390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LIMITES E USO DOS RECURSOS DA COBRANÇA </a:t>
            </a:r>
            <a:r>
              <a:rPr lang="pt-BR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FONTES 116 e 183 - PELO USO DOS RECURSOS HÍDRICOS</a:t>
            </a:r>
            <a:endParaRPr lang="pt-BR" sz="2200" dirty="0"/>
          </a:p>
        </p:txBody>
      </p:sp>
      <p:sp>
        <p:nvSpPr>
          <p:cNvPr id="3" name="Retângulo 2"/>
          <p:cNvSpPr/>
          <p:nvPr/>
        </p:nvSpPr>
        <p:spPr>
          <a:xfrm>
            <a:off x="511792" y="2239456"/>
            <a:ext cx="83456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Lei 9433/97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 em 7,5%</a:t>
            </a:r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montante de recursos da cobrança que podem ser destinados </a:t>
            </a:r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 pagamento de despesas de implementação e custeio administrativo </a:t>
            </a:r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órgãos e entidades integrantes do Sistema Nacional de Gerenciamento dos Recursos Hídricos (SINGREH).</a:t>
            </a:r>
          </a:p>
          <a:p>
            <a:pPr algn="just"/>
            <a:endParaRPr lang="pt-BR" sz="2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Restando, portanto, 92.5% que podem ser investidos em programas, planos e demais ações.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647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23081" y="15861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ABORDAGEM DO TRABALHO DO GTED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194481" y="710814"/>
            <a:ext cx="84889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UcPeriod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Análise dos contratos de gestão – repasse de recursos e infraestrutura para atendimento das metas para as seguintes entidades: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94481" y="4865482"/>
            <a:ext cx="85366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UcPeriod" startAt="3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Avaliação dos aspectos operacionais e estruturais da sustentabilidade econômico financeira das entidades delegatárias </a:t>
            </a:r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42248" y="5705182"/>
            <a:ext cx="85366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UcPeriod" startAt="4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 de indicação, seleção e delegação para exercício das funções de agência de águas</a:t>
            </a:r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94481" y="4186664"/>
            <a:ext cx="8536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UcPeriod" startAt="2"/>
            </a:pP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Alocação dos recursos para o atendimento dos contratos de gestão </a:t>
            </a:r>
          </a:p>
        </p:txBody>
      </p:sp>
      <p:sp>
        <p:nvSpPr>
          <p:cNvPr id="9" name="Retângulo 8"/>
          <p:cNvSpPr/>
          <p:nvPr/>
        </p:nvSpPr>
        <p:spPr>
          <a:xfrm>
            <a:off x="620973" y="1862426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AGB Peixe Vivo/ CBH-SF;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IBIO AGB Doce/CBH Doce;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AGEVAP/CEIVAP;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Fundação Agência PCJ/CBH-PCJ; e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ABHA/CBH- Paranaíba</a:t>
            </a:r>
            <a:r>
              <a:rPr lang="pt-BR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61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6005" y="1231544"/>
            <a:ext cx="8768687" cy="522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consta dos contratos ou dos planos de trabalho uma estimativa de demanda de recursos humanos para atendimento das metas e dos indicadores;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entidade define como faz a gestão deste atendimento - se por intermédio de equipe própria ou de equipe terceirizada;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fica claro quais das metas previstas no contrato de gestão constituem atividades meio (custeio) ou atividades fins, dificultando a sua alocação e a verificação dos limites de custeio;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agrupamento de indicadores apresenta características similares na maioria dos contratos, entretanto, com metas distintas para cada Comitê;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dimensionamento de recursos para exercício da função de secretaria executiva fica “embutido” nas demais despesas com pessoal;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existência de contratos de gestão com outros entes, dificulta a alocação de mão de obra e demais insumos;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atuação das entidades no que se refere às atividades de gerenciamento de projetos, exercício de funções de agente técnico é muito distinta (mão de obra própria ou terceirizada). Além disso, não existe uma definição clara de como deve ser feita a alocação dos custos (custos de contratação de agentes técnicos e financeiros).</a:t>
            </a:r>
            <a:endParaRPr 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11539" y="349157"/>
            <a:ext cx="8301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Contratos de gestão – destaques: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300266"/>
      </p:ext>
    </p:extLst>
  </p:cSld>
  <p:clrMapOvr>
    <a:masterClrMapping/>
  </p:clrMapOvr>
</p:sld>
</file>

<file path=ppt/theme/theme1.xml><?xml version="1.0" encoding="utf-8"?>
<a:theme xmlns:a="http://schemas.openxmlformats.org/drawingml/2006/main" name="Fatia">
  <a:themeElements>
    <a:clrScheme name="Personalizada 1">
      <a:dk1>
        <a:sysClr val="windowText" lastClr="000000"/>
      </a:dk1>
      <a:lt1>
        <a:sysClr val="window" lastClr="FFFFFF"/>
      </a:lt1>
      <a:dk2>
        <a:srgbClr val="A4CFEE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A4C4DE"/>
      </a:folHlink>
    </a:clrScheme>
    <a:fontScheme name="Fati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t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190</TotalTime>
  <Words>1765</Words>
  <Application>Microsoft Office PowerPoint</Application>
  <PresentationFormat>Apresentação na tela (4:3)</PresentationFormat>
  <Paragraphs>127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</vt:lpstr>
      <vt:lpstr>Wingdings 3</vt:lpstr>
      <vt:lpstr>Fatia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zc_piotto@uol.com.br</dc:creator>
  <cp:lastModifiedBy>zc_piotto@uol.com.br</cp:lastModifiedBy>
  <cp:revision>27</cp:revision>
  <dcterms:created xsi:type="dcterms:W3CDTF">2016-06-30T20:49:09Z</dcterms:created>
  <dcterms:modified xsi:type="dcterms:W3CDTF">2016-07-04T12:31:44Z</dcterms:modified>
</cp:coreProperties>
</file>