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66" r:id="rId13"/>
    <p:sldId id="274" r:id="rId14"/>
    <p:sldId id="267" r:id="rId15"/>
    <p:sldId id="269" r:id="rId16"/>
    <p:sldId id="270" r:id="rId17"/>
    <p:sldId id="271" r:id="rId18"/>
    <p:sldId id="272" r:id="rId19"/>
    <p:sldId id="275" r:id="rId20"/>
    <p:sldId id="276" r:id="rId21"/>
    <p:sldId id="273" r:id="rId22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 Amaral" initials="PA" lastIdx="1" clrIdx="0">
    <p:extLst>
      <p:ext uri="{19B8F6BF-5375-455C-9EA6-DF929625EA0E}">
        <p15:presenceInfo xmlns:p15="http://schemas.microsoft.com/office/powerpoint/2012/main" userId="701a3e51ea43b5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D00"/>
    <a:srgbClr val="1D2393"/>
    <a:srgbClr val="E27508"/>
    <a:srgbClr val="EA7500"/>
    <a:srgbClr val="DE6F00"/>
    <a:srgbClr val="171B73"/>
    <a:srgbClr val="1B2087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F463C-CA69-7D44-90D3-0D38F70F05ED}" v="42" dt="2023-10-05T16:52:57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2" autoAdjust="0"/>
    <p:restoredTop sz="87227" autoAdjust="0"/>
  </p:normalViewPr>
  <p:slideViewPr>
    <p:cSldViewPr>
      <p:cViewPr varScale="1">
        <p:scale>
          <a:sx n="143" d="100"/>
          <a:sy n="143" d="100"/>
        </p:scale>
        <p:origin x="2216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32"/>
    </p:cViewPr>
  </p:sorterViewPr>
  <p:notesViewPr>
    <p:cSldViewPr>
      <p:cViewPr varScale="1">
        <p:scale>
          <a:sx n="55" d="100"/>
          <a:sy n="55" d="100"/>
        </p:scale>
        <p:origin x="-152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30" cy="5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pt-BR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748" y="0"/>
            <a:ext cx="3075930" cy="5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pt-BR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957" y="4861119"/>
            <a:ext cx="5681387" cy="460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28"/>
            <a:ext cx="3075930" cy="5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pt-BR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748" y="9720628"/>
            <a:ext cx="3075930" cy="5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0E5A6D36-7C12-4B82-B5DD-578AF2447E3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473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6EC6B-E9D0-40F4-B2D6-9BDD2EC35802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pt-BR" altLang="en-US" noProof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pt-BR" altLang="en-US" noProof="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5E034A-F2F8-4B27-96B7-D56C5D5F5ECF}" type="slidenum">
              <a:rPr lang="pt-BR" altLang="en-US" smtClean="0"/>
              <a:pPr/>
              <a:t>‹nº›</a:t>
            </a:fld>
            <a:endParaRPr lang="pt-BR" alt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E2750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609599" y="1219200"/>
            <a:ext cx="7883525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E2750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8" y="152400"/>
            <a:ext cx="2133600" cy="5302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5C159-4AE6-4944-8618-F6B706A37D25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5550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B7164-EE1B-4B30-A881-163D6B1074B1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8336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7813"/>
            <a:ext cx="8218487" cy="1206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5256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256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93410E-7A4C-46A7-824A-742D7D68616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2910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C95C3-C8EB-4D7D-AA15-0411608F69D7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9064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0C5D-C3B5-418D-8D5F-0735AB5E0F59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5111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CC600-7FDA-436F-A07C-E162B9895650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9046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CBDB0-C4B8-4A3D-B95E-D11E28DA1A17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0174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7272E-DF8E-41DD-B70E-C05918BA35D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2369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9B787-7F1F-4081-A9C3-0DA139BCD818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1868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D9D4-97E1-464C-A5B2-5B85968D5327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5633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33DA8-7A70-4969-B8CB-0A01C16D7A02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4568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79389"/>
            <a:ext cx="1981200" cy="492339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7813"/>
            <a:ext cx="82184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dirty="0"/>
              <a:t>Clique para editar o estilo do título mestre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dirty="0"/>
              <a:t>Clique para editar os estilos do texto mestre</a:t>
            </a:r>
          </a:p>
          <a:p>
            <a:pPr lvl="1"/>
            <a:r>
              <a:rPr lang="pt-BR" altLang="en-US" dirty="0"/>
              <a:t>Segundo nível</a:t>
            </a:r>
          </a:p>
          <a:p>
            <a:pPr lvl="2"/>
            <a:r>
              <a:rPr lang="pt-BR" altLang="en-US" dirty="0"/>
              <a:t>Terceiro nível</a:t>
            </a:r>
          </a:p>
          <a:p>
            <a:pPr lvl="3"/>
            <a:r>
              <a:rPr lang="pt-BR" altLang="en-US" dirty="0"/>
              <a:t>Quarto nível</a:t>
            </a:r>
          </a:p>
          <a:p>
            <a:pPr lvl="4"/>
            <a:r>
              <a:rPr lang="pt-BR" altLang="en-US" dirty="0"/>
              <a:t>Quinto nível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493B533-513B-45A7-A5B6-FEBD8104D97A}" type="slidenum">
              <a:rPr lang="pt-BR" altLang="en-US" smtClean="0"/>
              <a:pPr/>
              <a:t>‹nº›</a:t>
            </a:fld>
            <a:endParaRPr lang="pt-BR" altLang="en-US"/>
          </a:p>
        </p:txBody>
      </p:sp>
      <p:sp>
        <p:nvSpPr>
          <p:cNvPr id="12295" name="Freeform 7"/>
          <p:cNvSpPr>
            <a:spLocks noChangeArrowheads="1"/>
          </p:cNvSpPr>
          <p:nvPr/>
        </p:nvSpPr>
        <p:spPr bwMode="auto">
          <a:xfrm>
            <a:off x="381000" y="298450"/>
            <a:ext cx="7215188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E2750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57200" y="6524625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E27508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022350" indent="-350838" algn="just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339850" indent="-315913" algn="just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1681163" indent="-339725" algn="just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just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just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just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just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262495"/>
            <a:ext cx="6768752" cy="1314450"/>
          </a:xfrm>
        </p:spPr>
        <p:txBody>
          <a:bodyPr/>
          <a:lstStyle/>
          <a:p>
            <a:pPr algn="ctr"/>
            <a:r>
              <a:rPr lang="pt-BR" altLang="en-US" sz="5400" dirty="0"/>
              <a:t>Painel de Indicadores do Desenvolvimento Regional </a:t>
            </a:r>
            <a:br>
              <a:rPr lang="pt-BR" altLang="en-US" sz="5400" dirty="0"/>
            </a:br>
            <a:endParaRPr lang="pt-BR" alt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4005064"/>
            <a:ext cx="6118447" cy="2016224"/>
          </a:xfrm>
        </p:spPr>
        <p:txBody>
          <a:bodyPr/>
          <a:lstStyle/>
          <a:p>
            <a:pPr algn="r"/>
            <a:r>
              <a:rPr lang="pt-BR" altLang="en-US" dirty="0">
                <a:latin typeface="+mj-lt"/>
              </a:rPr>
              <a:t>Pedro Amaral</a:t>
            </a:r>
          </a:p>
          <a:p>
            <a:pPr algn="r"/>
            <a:r>
              <a:rPr lang="pt-BR" altLang="en-US" sz="1400" dirty="0">
                <a:latin typeface="+mj-lt"/>
              </a:rPr>
              <a:t>Professor do Departamento de Economia e </a:t>
            </a:r>
            <a:r>
              <a:rPr lang="pt-BR" altLang="en-US" sz="1400" dirty="0" err="1">
                <a:latin typeface="+mj-lt"/>
              </a:rPr>
              <a:t>Cedeplar</a:t>
            </a:r>
            <a:r>
              <a:rPr lang="pt-BR" altLang="en-US" sz="1400" dirty="0">
                <a:latin typeface="+mj-lt"/>
              </a:rPr>
              <a:t>, UFMG</a:t>
            </a:r>
          </a:p>
          <a:p>
            <a:pPr algn="r"/>
            <a:r>
              <a:rPr lang="pt-BR" altLang="en-US" sz="1400" dirty="0" err="1">
                <a:latin typeface="+mj-lt"/>
              </a:rPr>
              <a:t>Visiting</a:t>
            </a:r>
            <a:r>
              <a:rPr lang="pt-BR" altLang="en-US" sz="1400" dirty="0">
                <a:latin typeface="+mj-lt"/>
              </a:rPr>
              <a:t> Professor, </a:t>
            </a:r>
            <a:r>
              <a:rPr lang="pt-BR" altLang="en-US" sz="1400" dirty="0" err="1">
                <a:latin typeface="+mj-lt"/>
              </a:rPr>
              <a:t>University</a:t>
            </a:r>
            <a:r>
              <a:rPr lang="pt-BR" altLang="en-US" sz="1400" dirty="0">
                <a:latin typeface="+mj-lt"/>
              </a:rPr>
              <a:t> </a:t>
            </a:r>
            <a:r>
              <a:rPr lang="pt-BR" altLang="en-US" sz="1400" dirty="0" err="1">
                <a:latin typeface="+mj-lt"/>
              </a:rPr>
              <a:t>of</a:t>
            </a:r>
            <a:r>
              <a:rPr lang="pt-BR" altLang="en-US" sz="1400" dirty="0">
                <a:latin typeface="+mj-lt"/>
              </a:rPr>
              <a:t> Chicago</a:t>
            </a:r>
          </a:p>
          <a:p>
            <a:pPr algn="r"/>
            <a:r>
              <a:rPr lang="pt-BR" altLang="en-US" sz="1400" dirty="0">
                <a:latin typeface="+mj-lt"/>
              </a:rPr>
              <a:t>Fellow - Center for </a:t>
            </a:r>
            <a:r>
              <a:rPr lang="pt-BR" altLang="en-US" sz="1400" dirty="0" err="1">
                <a:latin typeface="+mj-lt"/>
              </a:rPr>
              <a:t>Spatial</a:t>
            </a:r>
            <a:r>
              <a:rPr lang="pt-BR" altLang="en-US" sz="1400" dirty="0">
                <a:latin typeface="+mj-lt"/>
              </a:rPr>
              <a:t> Data Science, </a:t>
            </a:r>
            <a:r>
              <a:rPr lang="pt-BR" altLang="en-US" sz="1400" dirty="0" err="1">
                <a:latin typeface="+mj-lt"/>
              </a:rPr>
              <a:t>University</a:t>
            </a:r>
            <a:r>
              <a:rPr lang="pt-BR" altLang="en-US" sz="1400" dirty="0">
                <a:latin typeface="+mj-lt"/>
              </a:rPr>
              <a:t> </a:t>
            </a:r>
            <a:r>
              <a:rPr lang="pt-BR" altLang="en-US" sz="1400" dirty="0" err="1">
                <a:latin typeface="+mj-lt"/>
              </a:rPr>
              <a:t>of</a:t>
            </a:r>
            <a:r>
              <a:rPr lang="pt-BR" altLang="en-US" sz="1400" dirty="0">
                <a:latin typeface="+mj-lt"/>
              </a:rPr>
              <a:t> Chicago</a:t>
            </a:r>
          </a:p>
          <a:p>
            <a:pPr algn="r"/>
            <a:endParaRPr lang="pt-BR" altLang="en-US" sz="1400" dirty="0">
              <a:latin typeface="+mj-lt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7508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pt-B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Philipe </a:t>
            </a:r>
            <a:r>
              <a:rPr kumimoji="0" lang="pt-BR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Scherrer</a:t>
            </a:r>
            <a:endParaRPr kumimoji="0" lang="pt-BR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7508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Pesquisador do </a:t>
            </a:r>
            <a:r>
              <a:rPr kumimoji="0" lang="pt-B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Cedeplar</a:t>
            </a:r>
            <a:r>
              <a:rPr kumimoji="0" lang="pt-B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/UFMG</a:t>
            </a:r>
          </a:p>
          <a:p>
            <a:pPr algn="r"/>
            <a:endParaRPr lang="pt-BR" altLang="en-US" sz="1400" dirty="0">
              <a:latin typeface="+mj-lt"/>
            </a:endParaRPr>
          </a:p>
          <a:p>
            <a:pPr algn="r"/>
            <a:endParaRPr lang="pt-BR" alt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BF13-A6CC-53CB-6F1B-52508CFD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Ações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8EB9-6697-8B18-FC30-3CD55505D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Eixo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Neoindustrialização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Indicador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valor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adicionado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indústria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(VAB) do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Nordeste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VAB da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indústria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pt-B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Alcançar o crescimento econômico sustentado, com foco no ganho de produtividade, assegurando a redução das desigualdades sociais e regionais e a sustentabilidade ambiental.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SUDECO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pt-B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AGREGAÇÃO DE VALOR AOS PRODUTOS DE EXPORTAÇÃO - Gerar/promover oportunidades de agregação de valor com potencial econômico e investir em novas indústrias de beneficiamento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67C5-1405-CE6F-5460-6D4DC99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Ações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C7-25C5-91A1-876A-E347390F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Horizontal – Política Regional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Descasamento entre governança e ação efetiva, metas e indicadores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papel dos: 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Fundos Constitucionais, 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Fundos de Desenvolvimento, 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Fundos de Investimentos Fiscais, 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Incentivos Fiscais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67C5-1405-CE6F-5460-6D4DC99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C7-25C5-91A1-876A-E347390F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Variada disponibilidade de dados, mas sem a necessária granularidade regional e temporal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24E35-32E7-D9C9-2BDE-C4987083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19375"/>
            <a:ext cx="6408154" cy="38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67C5-1405-CE6F-5460-6D4DC99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C7-25C5-91A1-876A-E347390F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Bases municipais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</a:t>
            </a:r>
          </a:p>
          <a:p>
            <a:pPr lvl="1"/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/MDIC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DATASUS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INEP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INPI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SICONFI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Agências, etc.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67C5-1405-CE6F-5460-6D4DC99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C7-25C5-91A1-876A-E347390F1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412875"/>
            <a:ext cx="2376264" cy="5256213"/>
          </a:xfrm>
        </p:spPr>
        <p:txBody>
          <a:bodyPr/>
          <a:lstStyle/>
          <a:p>
            <a:pPr algn="l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sub-estaduais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Estratos geográficos da PNAD/IBGE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articulação com IBGE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F8A09-96E1-9918-DF64-10EC0886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35" y="701278"/>
            <a:ext cx="6164765" cy="56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4550-8D46-9510-ABE3-28111D55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EA97-5933-11E3-82C5-7E4F21E5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74" y="1124744"/>
            <a:ext cx="8229600" cy="5256213"/>
          </a:xfrm>
        </p:spPr>
        <p:txBody>
          <a:bodyPr/>
          <a:lstStyle/>
          <a:p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resumo</a:t>
            </a:r>
            <a:r>
              <a:rPr lang="en-US" dirty="0"/>
              <a:t> e </a:t>
            </a:r>
            <a:r>
              <a:rPr lang="en-US" dirty="0" err="1"/>
              <a:t>indicadores</a:t>
            </a:r>
            <a:r>
              <a:rPr lang="en-US" dirty="0"/>
              <a:t> </a:t>
            </a:r>
            <a:r>
              <a:rPr lang="en-US" dirty="0" err="1"/>
              <a:t>compostos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7F30583-2A03-0F80-2007-8C43B3BE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35" y="1853297"/>
            <a:ext cx="5056130" cy="456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4550-8D46-9510-ABE3-28111D55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EA97-5933-11E3-82C5-7E4F21E5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74" y="1124744"/>
            <a:ext cx="8229600" cy="5256213"/>
          </a:xfrm>
        </p:spPr>
        <p:txBody>
          <a:bodyPr/>
          <a:lstStyle/>
          <a:p>
            <a:r>
              <a:rPr lang="en-US" dirty="0" err="1"/>
              <a:t>Índices</a:t>
            </a:r>
            <a:r>
              <a:rPr lang="en-US" dirty="0"/>
              <a:t> </a:t>
            </a:r>
            <a:r>
              <a:rPr lang="en-US" dirty="0" err="1"/>
              <a:t>analíticos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B0521-A636-4E2C-6F1F-1CBD922F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17" y="2600202"/>
            <a:ext cx="4243483" cy="2664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92E5C4-4DB9-DBC0-BA03-982D696DE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191991"/>
            <a:ext cx="4103687" cy="376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4550-8D46-9510-ABE3-28111D55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EA97-5933-11E3-82C5-7E4F21E5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74" y="1124744"/>
            <a:ext cx="8229600" cy="5256213"/>
          </a:xfrm>
        </p:spPr>
        <p:txBody>
          <a:bodyPr/>
          <a:lstStyle/>
          <a:p>
            <a:r>
              <a:rPr lang="en-US" dirty="0" err="1"/>
              <a:t>Representações</a:t>
            </a:r>
            <a:endParaRPr lang="en-US" dirty="0"/>
          </a:p>
        </p:txBody>
      </p:sp>
      <p:pic>
        <p:nvPicPr>
          <p:cNvPr id="1026" name="Picture 2" descr="Univariate Local Indicators of Spatial Association (LISA) cluster maps... |  Download Scientific Diagram">
            <a:extLst>
              <a:ext uri="{FF2B5EF4-FFF2-40B4-BE49-F238E27FC236}">
                <a16:creationId xmlns:a16="http://schemas.microsoft.com/office/drawing/2014/main" id="{B948145B-337A-1403-4545-4685F0C6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1971281"/>
            <a:ext cx="7668344" cy="395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9708-93DA-26C2-2354-1AA7BE3A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/>
              <a:t>Finais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BAC8-AB98-E34D-236F-D72435F33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Painel de Indicadores: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Foco multidimensional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Múltiplas escalas territoriais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e diagnóstico de curto prazo</a:t>
            </a:r>
          </a:p>
          <a:p>
            <a:endParaRPr lang="en-US" dirty="0"/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direta entre meta e medida de impacto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simplificados e compostos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e monitoramento de ações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pactuação de dados</a:t>
            </a:r>
          </a:p>
        </p:txBody>
      </p:sp>
    </p:spTree>
    <p:extLst>
      <p:ext uri="{BB962C8B-B14F-4D97-AF65-F5344CB8AC3E}">
        <p14:creationId xmlns:p14="http://schemas.microsoft.com/office/powerpoint/2010/main" val="35460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FCE90-6C59-034C-A4C9-E93A1DBC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95BDA-599D-1F85-F98E-B2AFEF7F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NDR: “</a:t>
            </a:r>
            <a:r>
              <a:rPr lang="pt-BR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reduzir as desigualdades regionais e fortalecer a coesão social, econômica, política e territorial do Brasil”</a:t>
            </a:r>
            <a:endParaRPr lang="pt-B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multidimensional</a:t>
            </a:r>
          </a:p>
          <a:p>
            <a:pPr lvl="1">
              <a:lnSpc>
                <a:spcPct val="150000"/>
              </a:lnSpc>
            </a:pPr>
            <a:r>
              <a:rPr lang="pt-BR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Requer a compreensão da pobreza para além da ótica da renda</a:t>
            </a:r>
          </a:p>
          <a:p>
            <a:pPr lvl="1">
              <a:lnSpc>
                <a:spcPct val="150000"/>
              </a:lnSpc>
            </a:pPr>
            <a:r>
              <a:rPr lang="pt-B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Pobreza </a:t>
            </a:r>
            <a:r>
              <a:rPr lang="pt-BR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enquanto incapacidade do indivíduo realizar os funcionamentos que ele valoriza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FCE90-6C59-034C-A4C9-E93A1DBC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95BDA-599D-1F85-F98E-B2AFEF7F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“Convergência do nível de desenvolvimento e qualidade de vida entre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regiões brasileiras”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“Competitividade regional e a geração de emprego e renda em territórios”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“Diversificação econômica”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“Rede de cidades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policêntrica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[...] fortalecendo polos em diferentes escalas geográficas”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Múltiplas escalas territoriais: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Nível municipal,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sub-estadual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UF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FCE90-6C59-034C-A4C9-E93A1DBC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95BDA-599D-1F85-F98E-B2AFEF7F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do capitalismo no Brasil - Constante e permanente redistribuição espacial das atividades econômicas, com tendência à centralização: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Concentração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Desconcentração concentrada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desigual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Interiorização e centralidade das cidades médias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Crise e resiliência heterogênea, espacial e setorialmente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dinâmica e necessidade de acompanhamento e diagnóstico permanente e de curto prazo</a:t>
            </a:r>
          </a:p>
        </p:txBody>
      </p:sp>
    </p:spTree>
    <p:extLst>
      <p:ext uri="{BB962C8B-B14F-4D97-AF65-F5344CB8AC3E}">
        <p14:creationId xmlns:p14="http://schemas.microsoft.com/office/powerpoint/2010/main" val="6512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FCE90-6C59-034C-A4C9-E93A1DBC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95BDA-599D-1F85-F98E-B2AFEF7F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Três pilares principais para um Painel de Indicadores Regionais: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Foco multidimensional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Múltiplas escalas territoriais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e diagnóstico de curto prazo</a:t>
            </a:r>
          </a:p>
        </p:txBody>
      </p:sp>
    </p:spTree>
    <p:extLst>
      <p:ext uri="{BB962C8B-B14F-4D97-AF65-F5344CB8AC3E}">
        <p14:creationId xmlns:p14="http://schemas.microsoft.com/office/powerpoint/2010/main" val="13322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67C5-1405-CE6F-5460-6D4DC99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Painel</a:t>
            </a:r>
            <a:r>
              <a:rPr lang="en-US" dirty="0"/>
              <a:t> de </a:t>
            </a:r>
            <a:r>
              <a:rPr lang="en-US" dirty="0" err="1"/>
              <a:t>Indicadores</a:t>
            </a:r>
            <a:r>
              <a:rPr lang="en-US" dirty="0"/>
              <a:t> </a:t>
            </a:r>
            <a:r>
              <a:rPr lang="en-US" dirty="0" err="1"/>
              <a:t>Regionais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C7-25C5-91A1-876A-E347390F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Painel de dados vs. Painel de indicadores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Indicadores: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permita descrever, classificar, ordenar, comparar ou quantificar a evolução de algum processo específico, permitindo assim a correta informação para tomada de decisões e justificativa e motivação para a política pública 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entre meta, ação e impacto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67C5-1405-CE6F-5460-6D4DC99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C7-25C5-91A1-876A-E347390F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entre os Eixos da PNDR e Objetivos de Desenvolvimento Sustentável.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e capacitação profissional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4 - Educação de qualidade. Assegurar a educação inclusiva e equitativa e de qualidade, e promover oportunidades de aprendizagem ao longo da vida para todas e todos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67C5-1405-CE6F-5460-6D4DC99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C7-25C5-91A1-876A-E347390F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social e acesso a serviços </a:t>
            </a:r>
          </a:p>
          <a:p>
            <a:pPr lvl="1"/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Erradicação da Pobreza; </a:t>
            </a:r>
          </a:p>
          <a:p>
            <a:pPr lvl="1"/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Fome Zero e Agricultura Sustentável; </a:t>
            </a:r>
          </a:p>
          <a:p>
            <a:pPr lvl="1"/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Saúde e Bem-Estar; </a:t>
            </a:r>
          </a:p>
          <a:p>
            <a:pPr lvl="1"/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Igualdade de Gênero</a:t>
            </a:r>
            <a:r>
              <a:rPr lang="pt-BR" sz="1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pt-B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Energia Limpa e Acessível; </a:t>
            </a:r>
          </a:p>
          <a:p>
            <a:pPr lvl="1"/>
            <a:r>
              <a:rPr lang="pt-BR" sz="1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16. </a:t>
            </a:r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Paz, Justiça e Instituições Eficazes.</a:t>
            </a:r>
            <a:r>
              <a:rPr lang="pt-BR" dirty="0">
                <a:effectLst/>
              </a:rPr>
              <a:t> 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relação entre os Eixos da PNDR e os ODS permite compatibilizar o diagnóstico e permitir o diálogo nas avaliações.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manutenção da independência e especificidades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67C5-1405-CE6F-5460-6D4DC99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Ações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C7-25C5-91A1-876A-E347390F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ações possuem forte heterogeneidade regional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Desafio de compatibilização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vs. Autonomia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Especificidades dos PRD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Sudene, Sudam,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Sudeco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deplar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a855c-efc8-46ea-97a0-c43d7e8e6e79">
      <Terms xmlns="http://schemas.microsoft.com/office/infopath/2007/PartnerControls"/>
    </lcf76f155ced4ddcb4097134ff3c332f>
    <TaxCatchAll xmlns="78db5608-8c2c-4db4-8a2c-3ba50e2ca056" xsi:nil="true"/>
    <SharedWithUsers xmlns="78db5608-8c2c-4db4-8a2c-3ba50e2ca056">
      <UserInfo>
        <DisplayName>Carlos Henrique Rosa</DisplayName>
        <AccountId>14</AccountId>
        <AccountType/>
      </UserInfo>
      <UserInfo>
        <DisplayName>Marcia Severino Sousa Silva</DisplayName>
        <AccountId>12</AccountId>
        <AccountType/>
      </UserInfo>
      <UserInfo>
        <DisplayName>Ari Domiciano Costa Azevedo</DisplayName>
        <AccountId>43</AccountId>
        <AccountType/>
      </UserInfo>
      <UserInfo>
        <DisplayName>Vicente Correia Lima Neto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424E612495CA49BA2B3EE0A4C46307" ma:contentTypeVersion="13" ma:contentTypeDescription="Crie um novo documento." ma:contentTypeScope="" ma:versionID="3602576dea253148ba40aeb5dbaec110">
  <xsd:schema xmlns:xsd="http://www.w3.org/2001/XMLSchema" xmlns:xs="http://www.w3.org/2001/XMLSchema" xmlns:p="http://schemas.microsoft.com/office/2006/metadata/properties" xmlns:ns2="b57a855c-efc8-46ea-97a0-c43d7e8e6e79" xmlns:ns3="78db5608-8c2c-4db4-8a2c-3ba50e2ca056" targetNamespace="http://schemas.microsoft.com/office/2006/metadata/properties" ma:root="true" ma:fieldsID="24c83a761fefa2e65d815ba9c48df86d" ns2:_="" ns3:_="">
    <xsd:import namespace="b57a855c-efc8-46ea-97a0-c43d7e8e6e79"/>
    <xsd:import namespace="78db5608-8c2c-4db4-8a2c-3ba50e2c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855c-efc8-46ea-97a0-c43d7e8e6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5608-8c2c-4db4-8a2c-3ba50e2ca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54f877-c3a7-4ab3-8f7c-c41cf1dbebab}" ma:internalName="TaxCatchAll" ma:showField="CatchAllData" ma:web="78db5608-8c2c-4db4-8a2c-3ba50e2c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AFD87-A051-47F5-9ABB-D50EFB8AD417}">
  <ds:schemaRefs>
    <ds:schemaRef ds:uri="http://schemas.microsoft.com/office/2006/metadata/properties"/>
    <ds:schemaRef ds:uri="http://schemas.microsoft.com/office/infopath/2007/PartnerControls"/>
    <ds:schemaRef ds:uri="b57a855c-efc8-46ea-97a0-c43d7e8e6e79"/>
    <ds:schemaRef ds:uri="78db5608-8c2c-4db4-8a2c-3ba50e2ca056"/>
  </ds:schemaRefs>
</ds:datastoreItem>
</file>

<file path=customXml/itemProps2.xml><?xml version="1.0" encoding="utf-8"?>
<ds:datastoreItem xmlns:ds="http://schemas.openxmlformats.org/officeDocument/2006/customXml" ds:itemID="{D9672434-68E2-4470-81BF-77857AA94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47B6AF-8BF7-4FE7-A317-3AE13B22A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a855c-efc8-46ea-97a0-c43d7e8e6e79"/>
    <ds:schemaRef ds:uri="78db5608-8c2c-4db4-8a2c-3ba50e2ca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644</Words>
  <Application>Microsoft Office PowerPoint</Application>
  <PresentationFormat>Apresentação na tela (4:3)</PresentationFormat>
  <Paragraphs>144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Cedeplar</vt:lpstr>
      <vt:lpstr>Painel de Indicadores do Desenvolvimento Regional  </vt:lpstr>
      <vt:lpstr>Motivação</vt:lpstr>
      <vt:lpstr>Motivação</vt:lpstr>
      <vt:lpstr>Motivação</vt:lpstr>
      <vt:lpstr>Motivação</vt:lpstr>
      <vt:lpstr>Painel de Indicadores Regionais</vt:lpstr>
      <vt:lpstr>Metas</vt:lpstr>
      <vt:lpstr>Metas</vt:lpstr>
      <vt:lpstr>Ações</vt:lpstr>
      <vt:lpstr>Ações</vt:lpstr>
      <vt:lpstr>Ações</vt:lpstr>
      <vt:lpstr>Impactos</vt:lpstr>
      <vt:lpstr>Impactos</vt:lpstr>
      <vt:lpstr>Impactos</vt:lpstr>
      <vt:lpstr>Impactos</vt:lpstr>
      <vt:lpstr>Impactos</vt:lpstr>
      <vt:lpstr>Impactos</vt:lpstr>
      <vt:lpstr>Considerações Finais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Série de Estudos Virtuais - Pandemia: Interdisciplinaridade e Transdisciplinaridade</dc:title>
  <dc:creator>Pedro Amaral</dc:creator>
  <cp:lastModifiedBy>Carlos Henrique Rosa</cp:lastModifiedBy>
  <cp:revision>11</cp:revision>
  <dcterms:created xsi:type="dcterms:W3CDTF">2020-07-16T18:00:54Z</dcterms:created>
  <dcterms:modified xsi:type="dcterms:W3CDTF">2024-04-30T14:44:25Z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0x010100FB424E612495CA49BA2B3EE0A4C46307</vt:lpwstr>
  </property>
</Properties>
</file>