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56"/>
  </p:notesMasterIdLst>
  <p:sldIdLst>
    <p:sldId id="256" r:id="rId5"/>
    <p:sldId id="1396" r:id="rId6"/>
    <p:sldId id="257" r:id="rId7"/>
    <p:sldId id="1448" r:id="rId8"/>
    <p:sldId id="1397" r:id="rId9"/>
    <p:sldId id="1398" r:id="rId10"/>
    <p:sldId id="1356" r:id="rId11"/>
    <p:sldId id="1402" r:id="rId12"/>
    <p:sldId id="1412" r:id="rId13"/>
    <p:sldId id="1413" r:id="rId14"/>
    <p:sldId id="1405" r:id="rId15"/>
    <p:sldId id="1408" r:id="rId16"/>
    <p:sldId id="1407" r:id="rId17"/>
    <p:sldId id="1411" r:id="rId18"/>
    <p:sldId id="1415" r:id="rId19"/>
    <p:sldId id="1414" r:id="rId20"/>
    <p:sldId id="1417" r:id="rId21"/>
    <p:sldId id="1446" r:id="rId22"/>
    <p:sldId id="1447" r:id="rId23"/>
    <p:sldId id="1450" r:id="rId24"/>
    <p:sldId id="1426" r:id="rId25"/>
    <p:sldId id="1427" r:id="rId26"/>
    <p:sldId id="1424" r:id="rId27"/>
    <p:sldId id="1425" r:id="rId28"/>
    <p:sldId id="1429" r:id="rId29"/>
    <p:sldId id="1428" r:id="rId30"/>
    <p:sldId id="1422" r:id="rId31"/>
    <p:sldId id="1420" r:id="rId32"/>
    <p:sldId id="1431" r:id="rId33"/>
    <p:sldId id="1432" r:id="rId34"/>
    <p:sldId id="1430" r:id="rId35"/>
    <p:sldId id="1433" r:id="rId36"/>
    <p:sldId id="1434" r:id="rId37"/>
    <p:sldId id="1437" r:id="rId38"/>
    <p:sldId id="1438" r:id="rId39"/>
    <p:sldId id="1439" r:id="rId40"/>
    <p:sldId id="1418" r:id="rId41"/>
    <p:sldId id="1442" r:id="rId42"/>
    <p:sldId id="263" r:id="rId43"/>
    <p:sldId id="258" r:id="rId44"/>
    <p:sldId id="259" r:id="rId45"/>
    <p:sldId id="260" r:id="rId46"/>
    <p:sldId id="261" r:id="rId47"/>
    <p:sldId id="1436" r:id="rId48"/>
    <p:sldId id="1441" r:id="rId49"/>
    <p:sldId id="1443" r:id="rId50"/>
    <p:sldId id="1444" r:id="rId51"/>
    <p:sldId id="1445" r:id="rId52"/>
    <p:sldId id="1440" r:id="rId53"/>
    <p:sldId id="1435" r:id="rId54"/>
    <p:sldId id="1376" r:id="rId55"/>
  </p:sldIdLst>
  <p:sldSz cx="12192000" cy="6858000"/>
  <p:notesSz cx="6858000" cy="9144000"/>
  <p:embeddedFontLst>
    <p:embeddedFont>
      <p:font typeface="Arial Bold" panose="020B0604020202020204" charset="0"/>
      <p:bold r:id="rId57"/>
    </p:embeddedFont>
    <p:embeddedFont>
      <p:font typeface="Rawline Black" panose="020B0604020202020204" charset="0"/>
      <p:regular r:id="rId58"/>
      <p:bold r:id="rId59"/>
      <p:italic r:id="rId60"/>
      <p:boldItalic r:id="rId61"/>
    </p:embeddedFont>
    <p:embeddedFont>
      <p:font typeface="Roboto" panose="02000000000000000000" pitchFamily="2" charset="0"/>
      <p:regular r:id="rId62"/>
      <p:bold r:id="rId63"/>
      <p:italic r:id="rId64"/>
      <p:boldItalic r:id="rId65"/>
    </p:embeddedFont>
    <p:embeddedFont>
      <p:font typeface="Segoe Script" panose="030B0504020000000003" pitchFamily="66" charset="0"/>
      <p:regular r:id="rId66"/>
      <p:bold r:id="rId67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183EFF"/>
    <a:srgbClr val="FCC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E6F138-ABF2-453C-BB55-F9F39A6E89FB}" v="21" dt="2026-05-22T20:23:39.4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Estilo Médio 1 - Ênfas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A111915-BE36-4E01-A7E5-04B1672EAD32}" styleName="Estilo Claro 2 - Ênfase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B301B821-A1FF-4177-AEE7-76D212191A09}" styleName="Estilo Médio 1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46F890A9-2807-4EBB-B81D-B2AA78EC7F39}" styleName="Estilo Escuro 2 - Ênfase 5/Ênfas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35758FB7-9AC5-4552-8A53-C91805E547FA}" styleName="Estilo com Tema 1 - Ênfas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97436" autoAdjust="0"/>
  </p:normalViewPr>
  <p:slideViewPr>
    <p:cSldViewPr snapToGrid="0">
      <p:cViewPr varScale="1">
        <p:scale>
          <a:sx n="106" d="100"/>
          <a:sy n="106" d="100"/>
        </p:scale>
        <p:origin x="7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font" Target="fonts/font7.fntdata"/><Relationship Id="rId68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font" Target="fonts/font2.fntdata"/><Relationship Id="rId66" Type="http://schemas.openxmlformats.org/officeDocument/2006/relationships/font" Target="fonts/font10.fntdata"/><Relationship Id="rId5" Type="http://schemas.openxmlformats.org/officeDocument/2006/relationships/slide" Target="slides/slide1.xml"/><Relationship Id="rId61" Type="http://schemas.openxmlformats.org/officeDocument/2006/relationships/font" Target="fonts/font5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notesMaster" Target="notesMasters/notesMaster1.xml"/><Relationship Id="rId64" Type="http://schemas.openxmlformats.org/officeDocument/2006/relationships/font" Target="fonts/font8.fntdata"/><Relationship Id="rId69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3.fntdata"/><Relationship Id="rId67" Type="http://schemas.openxmlformats.org/officeDocument/2006/relationships/font" Target="fonts/font11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font" Target="fonts/font6.fntdata"/><Relationship Id="rId7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font" Target="fonts/font1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25FA78-3D80-4B28-96AD-AEBDCF20C621}" type="doc">
      <dgm:prSet loTypeId="urn:microsoft.com/office/officeart/2005/8/layout/hierarchy4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pt-BR"/>
        </a:p>
      </dgm:t>
    </dgm:pt>
    <dgm:pt modelId="{A0AF28A0-E9B8-41E7-958B-F2BF93380E3D}">
      <dgm:prSet custT="1"/>
      <dgm:spPr>
        <a:solidFill>
          <a:srgbClr val="00B050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pt-BR" sz="2400" b="1" dirty="0">
              <a:latin typeface="Arial" panose="020B0604020202020204" pitchFamily="34" charset="0"/>
              <a:cs typeface="Arial" panose="020B0604020202020204" pitchFamily="34" charset="0"/>
            </a:rPr>
            <a:t>PNDR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pt-BR" sz="1800" b="1" dirty="0">
              <a:latin typeface="Arial" panose="020B0604020202020204" pitchFamily="34" charset="0"/>
              <a:cs typeface="Arial" panose="020B0604020202020204" pitchFamily="34" charset="0"/>
            </a:rPr>
            <a:t>Decreto n° 11.962/2024</a:t>
          </a:r>
        </a:p>
        <a:p>
          <a:pPr>
            <a:lnSpc>
              <a:spcPct val="100000"/>
            </a:lnSpc>
            <a:spcAft>
              <a:spcPts val="0"/>
            </a:spcAft>
          </a:pPr>
          <a:endParaRPr lang="pt-BR" sz="1800" b="1" dirty="0">
            <a:latin typeface="Arial" panose="020B0604020202020204" pitchFamily="34" charset="0"/>
            <a:cs typeface="Arial" panose="020B0604020202020204" pitchFamily="34" charset="0"/>
          </a:endParaRPr>
        </a:p>
        <a:p>
          <a:pPr>
            <a:lnSpc>
              <a:spcPct val="90000"/>
            </a:lnSpc>
            <a:spcAft>
              <a:spcPct val="35000"/>
            </a:spcAft>
          </a:pPr>
          <a:r>
            <a:rPr lang="pt-BR" sz="2400" dirty="0">
              <a:latin typeface="Arial" panose="020B0604020202020204" pitchFamily="34" charset="0"/>
              <a:cs typeface="Arial" panose="020B0604020202020204" pitchFamily="34" charset="0"/>
            </a:rPr>
            <a:t>Reduzir as desigualdades econômicas e sociais, intrarregionais e inter-regionais</a:t>
          </a:r>
        </a:p>
      </dgm:t>
    </dgm:pt>
    <dgm:pt modelId="{DA368C60-6C55-4B2C-B7C5-B6D30077ED45}" type="parTrans" cxnId="{8E0BC368-76B8-4350-8351-D03209035008}">
      <dgm:prSet/>
      <dgm:spPr/>
      <dgm:t>
        <a:bodyPr/>
        <a:lstStyle/>
        <a:p>
          <a:endParaRPr lang="pt-BR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80F67BC-B705-4CC6-B5B2-50256C87DCFE}" type="sibTrans" cxnId="{8E0BC368-76B8-4350-8351-D03209035008}">
      <dgm:prSet/>
      <dgm:spPr/>
      <dgm:t>
        <a:bodyPr/>
        <a:lstStyle/>
        <a:p>
          <a:endParaRPr lang="pt-BR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1D0BC89-4D5E-4967-80DB-ABDE72A96CAC}">
      <dgm:prSet phldrT="[Texto]" custT="1"/>
      <dgm:spPr>
        <a:solidFill>
          <a:srgbClr val="FF0000"/>
        </a:solidFill>
      </dgm:spPr>
      <dgm:t>
        <a:bodyPr/>
        <a:lstStyle/>
        <a:p>
          <a:r>
            <a:rPr lang="pt-BR" sz="1600" dirty="0">
              <a:latin typeface="Arial" panose="020B0604020202020204" pitchFamily="34" charset="0"/>
              <a:cs typeface="Arial" panose="020B0604020202020204" pitchFamily="34" charset="0"/>
            </a:rPr>
            <a:t>Agregação de valor e diversidade econômica</a:t>
          </a:r>
        </a:p>
      </dgm:t>
    </dgm:pt>
    <dgm:pt modelId="{4618ABBE-228D-4B30-9C23-6BFC4A822221}" type="parTrans" cxnId="{668A8425-6868-4B76-AA62-FAEA66945A9A}">
      <dgm:prSet/>
      <dgm:spPr/>
      <dgm:t>
        <a:bodyPr/>
        <a:lstStyle/>
        <a:p>
          <a:endParaRPr lang="pt-BR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6BB8919-FB00-441D-A92F-1359B99667E4}" type="sibTrans" cxnId="{668A8425-6868-4B76-AA62-FAEA66945A9A}">
      <dgm:prSet/>
      <dgm:spPr/>
      <dgm:t>
        <a:bodyPr/>
        <a:lstStyle/>
        <a:p>
          <a:endParaRPr lang="pt-BR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F94C0A1-E95B-478A-90AE-1C45DACC9E71}">
      <dgm:prSet phldrT="[Texto]" custT="1"/>
      <dgm:spPr/>
      <dgm:t>
        <a:bodyPr/>
        <a:lstStyle/>
        <a:p>
          <a:r>
            <a:rPr lang="pt-BR" sz="1600" dirty="0">
              <a:latin typeface="Arial" panose="020B0604020202020204" pitchFamily="34" charset="0"/>
              <a:cs typeface="Arial" panose="020B0604020202020204" pitchFamily="34" charset="0"/>
            </a:rPr>
            <a:t>Convergência de renda</a:t>
          </a:r>
        </a:p>
      </dgm:t>
    </dgm:pt>
    <dgm:pt modelId="{C5601213-7751-4FB2-812C-EDD72BE09F95}" type="sibTrans" cxnId="{00A42AFF-1C8A-4767-B3BE-7772960822AC}">
      <dgm:prSet/>
      <dgm:spPr/>
      <dgm:t>
        <a:bodyPr/>
        <a:lstStyle/>
        <a:p>
          <a:endParaRPr lang="pt-BR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DEDAAAB-F5F0-4337-BF63-A300D00AF572}" type="parTrans" cxnId="{00A42AFF-1C8A-4767-B3BE-7772960822AC}">
      <dgm:prSet/>
      <dgm:spPr/>
      <dgm:t>
        <a:bodyPr/>
        <a:lstStyle/>
        <a:p>
          <a:endParaRPr lang="pt-BR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E67C05D-DA81-4AEB-9CA8-74F7CFC4BB30}">
      <dgm:prSet phldrT="[Texto]" custT="1"/>
      <dgm:spPr/>
      <dgm:t>
        <a:bodyPr/>
        <a:lstStyle/>
        <a:p>
          <a:r>
            <a:rPr lang="pt-BR" sz="1600" dirty="0">
              <a:latin typeface="Arial" panose="020B0604020202020204" pitchFamily="34" charset="0"/>
              <a:cs typeface="Arial" panose="020B0604020202020204" pitchFamily="34" charset="0"/>
            </a:rPr>
            <a:t>Cidades policêntricas</a:t>
          </a:r>
        </a:p>
      </dgm:t>
    </dgm:pt>
    <dgm:pt modelId="{6467B761-5ACD-4177-BA6F-2500A7DC8743}" type="parTrans" cxnId="{ABEDF074-19CF-4309-9B4B-ED56D106BD7A}">
      <dgm:prSet/>
      <dgm:spPr/>
      <dgm:t>
        <a:bodyPr/>
        <a:lstStyle/>
        <a:p>
          <a:endParaRPr lang="pt-BR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0F68041-68EF-4614-ADBF-B784A16D4A18}" type="sibTrans" cxnId="{ABEDF074-19CF-4309-9B4B-ED56D106BD7A}">
      <dgm:prSet/>
      <dgm:spPr/>
      <dgm:t>
        <a:bodyPr/>
        <a:lstStyle/>
        <a:p>
          <a:endParaRPr lang="pt-BR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11A79A9-ABDA-48C8-8D34-BE54E4EC8392}">
      <dgm:prSet phldrT="[Texto]" custT="1"/>
      <dgm:spPr/>
      <dgm:t>
        <a:bodyPr/>
        <a:lstStyle/>
        <a:p>
          <a:r>
            <a:rPr lang="pt-BR" sz="1550" dirty="0">
              <a:latin typeface="Arial" panose="020B0604020202020204" pitchFamily="34" charset="0"/>
              <a:cs typeface="Arial" panose="020B0604020202020204" pitchFamily="34" charset="0"/>
            </a:rPr>
            <a:t>Competitividade regional</a:t>
          </a:r>
        </a:p>
      </dgm:t>
    </dgm:pt>
    <dgm:pt modelId="{7140922D-7784-4A80-8044-E00E738977F3}" type="parTrans" cxnId="{91122B77-FE52-44E9-9F31-4E3D145F8E53}">
      <dgm:prSet/>
      <dgm:spPr/>
      <dgm:t>
        <a:bodyPr/>
        <a:lstStyle/>
        <a:p>
          <a:endParaRPr lang="pt-BR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EC8DDD4-69F8-4A43-BD44-222731555724}" type="sibTrans" cxnId="{91122B77-FE52-44E9-9F31-4E3D145F8E53}">
      <dgm:prSet/>
      <dgm:spPr/>
      <dgm:t>
        <a:bodyPr/>
        <a:lstStyle/>
        <a:p>
          <a:endParaRPr lang="pt-BR" sz="12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05F377E-7AA6-4EED-89DC-5AE58E0B0BEC}" type="pres">
      <dgm:prSet presAssocID="{7D25FA78-3D80-4B28-96AD-AEBDCF20C621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23D7B9F-2A2E-47C4-9430-A5493DFD9845}" type="pres">
      <dgm:prSet presAssocID="{A0AF28A0-E9B8-41E7-958B-F2BF93380E3D}" presName="vertOne" presStyleCnt="0"/>
      <dgm:spPr/>
    </dgm:pt>
    <dgm:pt modelId="{DCC1DF2B-4F77-4759-8C2A-80DA59892323}" type="pres">
      <dgm:prSet presAssocID="{A0AF28A0-E9B8-41E7-958B-F2BF93380E3D}" presName="txOne" presStyleLbl="node0" presStyleIdx="0" presStyleCnt="1" custLinFactNeighborX="0" custLinFactNeighborY="-110">
        <dgm:presLayoutVars>
          <dgm:chPref val="3"/>
        </dgm:presLayoutVars>
      </dgm:prSet>
      <dgm:spPr/>
    </dgm:pt>
    <dgm:pt modelId="{1C5E2977-8D20-454D-8873-EDEFFDBA3655}" type="pres">
      <dgm:prSet presAssocID="{A0AF28A0-E9B8-41E7-958B-F2BF93380E3D}" presName="parTransOne" presStyleCnt="0"/>
      <dgm:spPr/>
    </dgm:pt>
    <dgm:pt modelId="{96B32774-9C74-42AE-9F16-B0E566FFA245}" type="pres">
      <dgm:prSet presAssocID="{A0AF28A0-E9B8-41E7-958B-F2BF93380E3D}" presName="horzOne" presStyleCnt="0"/>
      <dgm:spPr/>
    </dgm:pt>
    <dgm:pt modelId="{A1547A07-ACA0-4C4E-92FD-4F76CA17D333}" type="pres">
      <dgm:prSet presAssocID="{7F94C0A1-E95B-478A-90AE-1C45DACC9E71}" presName="vertTwo" presStyleCnt="0"/>
      <dgm:spPr/>
    </dgm:pt>
    <dgm:pt modelId="{D01B805C-0D0B-4FC4-8423-52EE9E65493D}" type="pres">
      <dgm:prSet presAssocID="{7F94C0A1-E95B-478A-90AE-1C45DACC9E71}" presName="txTwo" presStyleLbl="node2" presStyleIdx="0" presStyleCnt="4" custLinFactNeighborY="708">
        <dgm:presLayoutVars>
          <dgm:chPref val="3"/>
        </dgm:presLayoutVars>
      </dgm:prSet>
      <dgm:spPr/>
    </dgm:pt>
    <dgm:pt modelId="{550BEDD4-67EB-4B98-8C07-D027DEEEBB30}" type="pres">
      <dgm:prSet presAssocID="{7F94C0A1-E95B-478A-90AE-1C45DACC9E71}" presName="horzTwo" presStyleCnt="0"/>
      <dgm:spPr/>
    </dgm:pt>
    <dgm:pt modelId="{63E20509-A6C9-4BC3-B18D-A29B2C2C2D1F}" type="pres">
      <dgm:prSet presAssocID="{C5601213-7751-4FB2-812C-EDD72BE09F95}" presName="sibSpaceTwo" presStyleCnt="0"/>
      <dgm:spPr/>
    </dgm:pt>
    <dgm:pt modelId="{3ABDA11C-3553-4417-B3DA-7EE39D43E70E}" type="pres">
      <dgm:prSet presAssocID="{AE67C05D-DA81-4AEB-9CA8-74F7CFC4BB30}" presName="vertTwo" presStyleCnt="0"/>
      <dgm:spPr/>
    </dgm:pt>
    <dgm:pt modelId="{5192312F-D01C-4431-AC7C-3B8C344577B9}" type="pres">
      <dgm:prSet presAssocID="{AE67C05D-DA81-4AEB-9CA8-74F7CFC4BB30}" presName="txTwo" presStyleLbl="node2" presStyleIdx="1" presStyleCnt="4" custLinFactNeighborY="708">
        <dgm:presLayoutVars>
          <dgm:chPref val="3"/>
        </dgm:presLayoutVars>
      </dgm:prSet>
      <dgm:spPr/>
    </dgm:pt>
    <dgm:pt modelId="{2F8982E8-EC1E-4DCC-91BE-CB02D3F4E075}" type="pres">
      <dgm:prSet presAssocID="{AE67C05D-DA81-4AEB-9CA8-74F7CFC4BB30}" presName="horzTwo" presStyleCnt="0"/>
      <dgm:spPr/>
    </dgm:pt>
    <dgm:pt modelId="{A03CA51E-9A98-4D68-BEAF-5C54A3EDCDF3}" type="pres">
      <dgm:prSet presAssocID="{A0F68041-68EF-4614-ADBF-B784A16D4A18}" presName="sibSpaceTwo" presStyleCnt="0"/>
      <dgm:spPr/>
    </dgm:pt>
    <dgm:pt modelId="{FBAE6A54-D6EB-4B62-98A2-1E8AAE7660B2}" type="pres">
      <dgm:prSet presAssocID="{811A79A9-ABDA-48C8-8D34-BE54E4EC8392}" presName="vertTwo" presStyleCnt="0"/>
      <dgm:spPr/>
    </dgm:pt>
    <dgm:pt modelId="{874AB03F-C269-4B62-8615-34CCF2BCA81E}" type="pres">
      <dgm:prSet presAssocID="{811A79A9-ABDA-48C8-8D34-BE54E4EC8392}" presName="txTwo" presStyleLbl="node2" presStyleIdx="2" presStyleCnt="4" custScaleX="104348" custLinFactNeighborY="708">
        <dgm:presLayoutVars>
          <dgm:chPref val="3"/>
        </dgm:presLayoutVars>
      </dgm:prSet>
      <dgm:spPr/>
    </dgm:pt>
    <dgm:pt modelId="{2FA538EA-38A4-4851-9338-C53A80693EE7}" type="pres">
      <dgm:prSet presAssocID="{811A79A9-ABDA-48C8-8D34-BE54E4EC8392}" presName="horzTwo" presStyleCnt="0"/>
      <dgm:spPr/>
    </dgm:pt>
    <dgm:pt modelId="{EFBD8180-3F96-44F5-84A3-4EABE2FACE27}" type="pres">
      <dgm:prSet presAssocID="{DEC8DDD4-69F8-4A43-BD44-222731555724}" presName="sibSpaceTwo" presStyleCnt="0"/>
      <dgm:spPr/>
    </dgm:pt>
    <dgm:pt modelId="{8BD204AC-3E97-4444-A894-0275AEBFDB4F}" type="pres">
      <dgm:prSet presAssocID="{B1D0BC89-4D5E-4967-80DB-ABDE72A96CAC}" presName="vertTwo" presStyleCnt="0"/>
      <dgm:spPr/>
    </dgm:pt>
    <dgm:pt modelId="{821CBC85-D378-449C-B8C8-10EB5FEF5E8C}" type="pres">
      <dgm:prSet presAssocID="{B1D0BC89-4D5E-4967-80DB-ABDE72A96CAC}" presName="txTwo" presStyleLbl="node2" presStyleIdx="3" presStyleCnt="4" custLinFactNeighborY="708">
        <dgm:presLayoutVars>
          <dgm:chPref val="3"/>
        </dgm:presLayoutVars>
      </dgm:prSet>
      <dgm:spPr/>
    </dgm:pt>
    <dgm:pt modelId="{6230392B-1B15-442E-AE7F-9761494E8E9E}" type="pres">
      <dgm:prSet presAssocID="{B1D0BC89-4D5E-4967-80DB-ABDE72A96CAC}" presName="horzTwo" presStyleCnt="0"/>
      <dgm:spPr/>
    </dgm:pt>
  </dgm:ptLst>
  <dgm:cxnLst>
    <dgm:cxn modelId="{668A8425-6868-4B76-AA62-FAEA66945A9A}" srcId="{A0AF28A0-E9B8-41E7-958B-F2BF93380E3D}" destId="{B1D0BC89-4D5E-4967-80DB-ABDE72A96CAC}" srcOrd="3" destOrd="0" parTransId="{4618ABBE-228D-4B30-9C23-6BFC4A822221}" sibTransId="{E6BB8919-FB00-441D-A92F-1359B99667E4}"/>
    <dgm:cxn modelId="{9A810B67-C319-4DA7-906C-B81077A284E1}" type="presOf" srcId="{B1D0BC89-4D5E-4967-80DB-ABDE72A96CAC}" destId="{821CBC85-D378-449C-B8C8-10EB5FEF5E8C}" srcOrd="0" destOrd="0" presId="urn:microsoft.com/office/officeart/2005/8/layout/hierarchy4"/>
    <dgm:cxn modelId="{8E0BC368-76B8-4350-8351-D03209035008}" srcId="{7D25FA78-3D80-4B28-96AD-AEBDCF20C621}" destId="{A0AF28A0-E9B8-41E7-958B-F2BF93380E3D}" srcOrd="0" destOrd="0" parTransId="{DA368C60-6C55-4B2C-B7C5-B6D30077ED45}" sibTransId="{F80F67BC-B705-4CC6-B5B2-50256C87DCFE}"/>
    <dgm:cxn modelId="{8892D970-5ADC-4BC6-B94F-170A754371A6}" type="presOf" srcId="{7F94C0A1-E95B-478A-90AE-1C45DACC9E71}" destId="{D01B805C-0D0B-4FC4-8423-52EE9E65493D}" srcOrd="0" destOrd="0" presId="urn:microsoft.com/office/officeart/2005/8/layout/hierarchy4"/>
    <dgm:cxn modelId="{574A1A53-F699-4351-A7EB-F69341B5C445}" type="presOf" srcId="{7D25FA78-3D80-4B28-96AD-AEBDCF20C621}" destId="{F05F377E-7AA6-4EED-89DC-5AE58E0B0BEC}" srcOrd="0" destOrd="0" presId="urn:microsoft.com/office/officeart/2005/8/layout/hierarchy4"/>
    <dgm:cxn modelId="{ABEDF074-19CF-4309-9B4B-ED56D106BD7A}" srcId="{A0AF28A0-E9B8-41E7-958B-F2BF93380E3D}" destId="{AE67C05D-DA81-4AEB-9CA8-74F7CFC4BB30}" srcOrd="1" destOrd="0" parTransId="{6467B761-5ACD-4177-BA6F-2500A7DC8743}" sibTransId="{A0F68041-68EF-4614-ADBF-B784A16D4A18}"/>
    <dgm:cxn modelId="{91122B77-FE52-44E9-9F31-4E3D145F8E53}" srcId="{A0AF28A0-E9B8-41E7-958B-F2BF93380E3D}" destId="{811A79A9-ABDA-48C8-8D34-BE54E4EC8392}" srcOrd="2" destOrd="0" parTransId="{7140922D-7784-4A80-8044-E00E738977F3}" sibTransId="{DEC8DDD4-69F8-4A43-BD44-222731555724}"/>
    <dgm:cxn modelId="{A208FD86-A7C8-42FA-AC3C-ECC157ADFAA2}" type="presOf" srcId="{811A79A9-ABDA-48C8-8D34-BE54E4EC8392}" destId="{874AB03F-C269-4B62-8615-34CCF2BCA81E}" srcOrd="0" destOrd="0" presId="urn:microsoft.com/office/officeart/2005/8/layout/hierarchy4"/>
    <dgm:cxn modelId="{6E57CEA7-2864-44AD-AE1A-96F6B487CDCC}" type="presOf" srcId="{AE67C05D-DA81-4AEB-9CA8-74F7CFC4BB30}" destId="{5192312F-D01C-4431-AC7C-3B8C344577B9}" srcOrd="0" destOrd="0" presId="urn:microsoft.com/office/officeart/2005/8/layout/hierarchy4"/>
    <dgm:cxn modelId="{584141C2-8381-462A-BE6E-9E9B3BBF18AF}" type="presOf" srcId="{A0AF28A0-E9B8-41E7-958B-F2BF93380E3D}" destId="{DCC1DF2B-4F77-4759-8C2A-80DA59892323}" srcOrd="0" destOrd="0" presId="urn:microsoft.com/office/officeart/2005/8/layout/hierarchy4"/>
    <dgm:cxn modelId="{00A42AFF-1C8A-4767-B3BE-7772960822AC}" srcId="{A0AF28A0-E9B8-41E7-958B-F2BF93380E3D}" destId="{7F94C0A1-E95B-478A-90AE-1C45DACC9E71}" srcOrd="0" destOrd="0" parTransId="{EDEDAAAB-F5F0-4337-BF63-A300D00AF572}" sibTransId="{C5601213-7751-4FB2-812C-EDD72BE09F95}"/>
    <dgm:cxn modelId="{D401C0ED-7BE3-4D1B-918E-DC20B938EFEB}" type="presParOf" srcId="{F05F377E-7AA6-4EED-89DC-5AE58E0B0BEC}" destId="{123D7B9F-2A2E-47C4-9430-A5493DFD9845}" srcOrd="0" destOrd="0" presId="urn:microsoft.com/office/officeart/2005/8/layout/hierarchy4"/>
    <dgm:cxn modelId="{7081B546-6971-48A2-B408-87646070E456}" type="presParOf" srcId="{123D7B9F-2A2E-47C4-9430-A5493DFD9845}" destId="{DCC1DF2B-4F77-4759-8C2A-80DA59892323}" srcOrd="0" destOrd="0" presId="urn:microsoft.com/office/officeart/2005/8/layout/hierarchy4"/>
    <dgm:cxn modelId="{D5892D32-658C-4CD6-9B10-D05AB57F0E4D}" type="presParOf" srcId="{123D7B9F-2A2E-47C4-9430-A5493DFD9845}" destId="{1C5E2977-8D20-454D-8873-EDEFFDBA3655}" srcOrd="1" destOrd="0" presId="urn:microsoft.com/office/officeart/2005/8/layout/hierarchy4"/>
    <dgm:cxn modelId="{84314C45-55D8-4112-876A-0215D5063962}" type="presParOf" srcId="{123D7B9F-2A2E-47C4-9430-A5493DFD9845}" destId="{96B32774-9C74-42AE-9F16-B0E566FFA245}" srcOrd="2" destOrd="0" presId="urn:microsoft.com/office/officeart/2005/8/layout/hierarchy4"/>
    <dgm:cxn modelId="{96C32D96-A788-4E87-8520-3B6C49C6217F}" type="presParOf" srcId="{96B32774-9C74-42AE-9F16-B0E566FFA245}" destId="{A1547A07-ACA0-4C4E-92FD-4F76CA17D333}" srcOrd="0" destOrd="0" presId="urn:microsoft.com/office/officeart/2005/8/layout/hierarchy4"/>
    <dgm:cxn modelId="{37AA55E8-75A9-4F14-9057-0D5B68BA3EA0}" type="presParOf" srcId="{A1547A07-ACA0-4C4E-92FD-4F76CA17D333}" destId="{D01B805C-0D0B-4FC4-8423-52EE9E65493D}" srcOrd="0" destOrd="0" presId="urn:microsoft.com/office/officeart/2005/8/layout/hierarchy4"/>
    <dgm:cxn modelId="{D65F3FB0-471B-46AA-A5A1-D05045183BDB}" type="presParOf" srcId="{A1547A07-ACA0-4C4E-92FD-4F76CA17D333}" destId="{550BEDD4-67EB-4B98-8C07-D027DEEEBB30}" srcOrd="1" destOrd="0" presId="urn:microsoft.com/office/officeart/2005/8/layout/hierarchy4"/>
    <dgm:cxn modelId="{4F0DCEF2-14C5-41D6-9711-C2FD8A3EF3D0}" type="presParOf" srcId="{96B32774-9C74-42AE-9F16-B0E566FFA245}" destId="{63E20509-A6C9-4BC3-B18D-A29B2C2C2D1F}" srcOrd="1" destOrd="0" presId="urn:microsoft.com/office/officeart/2005/8/layout/hierarchy4"/>
    <dgm:cxn modelId="{63BA9A4D-B02B-46F2-AB91-DBF319091B80}" type="presParOf" srcId="{96B32774-9C74-42AE-9F16-B0E566FFA245}" destId="{3ABDA11C-3553-4417-B3DA-7EE39D43E70E}" srcOrd="2" destOrd="0" presId="urn:microsoft.com/office/officeart/2005/8/layout/hierarchy4"/>
    <dgm:cxn modelId="{0A2D3D56-ED33-4DE1-854D-F93DFCBCF2CA}" type="presParOf" srcId="{3ABDA11C-3553-4417-B3DA-7EE39D43E70E}" destId="{5192312F-D01C-4431-AC7C-3B8C344577B9}" srcOrd="0" destOrd="0" presId="urn:microsoft.com/office/officeart/2005/8/layout/hierarchy4"/>
    <dgm:cxn modelId="{08B705B1-FB65-476D-9D0F-19A6E9B2252C}" type="presParOf" srcId="{3ABDA11C-3553-4417-B3DA-7EE39D43E70E}" destId="{2F8982E8-EC1E-4DCC-91BE-CB02D3F4E075}" srcOrd="1" destOrd="0" presId="urn:microsoft.com/office/officeart/2005/8/layout/hierarchy4"/>
    <dgm:cxn modelId="{8BB7CE10-DEF9-415A-8BAF-01144C4AED09}" type="presParOf" srcId="{96B32774-9C74-42AE-9F16-B0E566FFA245}" destId="{A03CA51E-9A98-4D68-BEAF-5C54A3EDCDF3}" srcOrd="3" destOrd="0" presId="urn:microsoft.com/office/officeart/2005/8/layout/hierarchy4"/>
    <dgm:cxn modelId="{D581B11C-E5B6-406F-A0BE-C5779CE73FBD}" type="presParOf" srcId="{96B32774-9C74-42AE-9F16-B0E566FFA245}" destId="{FBAE6A54-D6EB-4B62-98A2-1E8AAE7660B2}" srcOrd="4" destOrd="0" presId="urn:microsoft.com/office/officeart/2005/8/layout/hierarchy4"/>
    <dgm:cxn modelId="{6E258AF8-1F46-44CB-A42E-29C7468A2F9F}" type="presParOf" srcId="{FBAE6A54-D6EB-4B62-98A2-1E8AAE7660B2}" destId="{874AB03F-C269-4B62-8615-34CCF2BCA81E}" srcOrd="0" destOrd="0" presId="urn:microsoft.com/office/officeart/2005/8/layout/hierarchy4"/>
    <dgm:cxn modelId="{9B8255CE-ADF5-4430-B489-A2155BA0FC08}" type="presParOf" srcId="{FBAE6A54-D6EB-4B62-98A2-1E8AAE7660B2}" destId="{2FA538EA-38A4-4851-9338-C53A80693EE7}" srcOrd="1" destOrd="0" presId="urn:microsoft.com/office/officeart/2005/8/layout/hierarchy4"/>
    <dgm:cxn modelId="{3DF08931-130F-4D29-BD9C-DE449739AD6E}" type="presParOf" srcId="{96B32774-9C74-42AE-9F16-B0E566FFA245}" destId="{EFBD8180-3F96-44F5-84A3-4EABE2FACE27}" srcOrd="5" destOrd="0" presId="urn:microsoft.com/office/officeart/2005/8/layout/hierarchy4"/>
    <dgm:cxn modelId="{6E8BB5A3-3EC6-48BF-85A1-DEC27C9B4414}" type="presParOf" srcId="{96B32774-9C74-42AE-9F16-B0E566FFA245}" destId="{8BD204AC-3E97-4444-A894-0275AEBFDB4F}" srcOrd="6" destOrd="0" presId="urn:microsoft.com/office/officeart/2005/8/layout/hierarchy4"/>
    <dgm:cxn modelId="{CDF6D0F9-E46E-4327-B629-85F152888654}" type="presParOf" srcId="{8BD204AC-3E97-4444-A894-0275AEBFDB4F}" destId="{821CBC85-D378-449C-B8C8-10EB5FEF5E8C}" srcOrd="0" destOrd="0" presId="urn:microsoft.com/office/officeart/2005/8/layout/hierarchy4"/>
    <dgm:cxn modelId="{3082B39C-FCF5-4C9B-94B3-B4F65C45A00D}" type="presParOf" srcId="{8BD204AC-3E97-4444-A894-0275AEBFDB4F}" destId="{6230392B-1B15-442E-AE7F-9761494E8E9E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E8144B4-A3F2-4DFD-9035-415D9018E298}" type="doc">
      <dgm:prSet loTypeId="urn:microsoft.com/office/officeart/2005/8/layout/b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8C3043A0-7887-4C29-8D0A-A31AC1EF6661}">
      <dgm:prSet phldrT="[Texto]" custT="1"/>
      <dgm:spPr>
        <a:solidFill>
          <a:srgbClr val="FFC000"/>
        </a:solidFill>
      </dgm:spPr>
      <dgm:t>
        <a:bodyPr/>
        <a:lstStyle/>
        <a:p>
          <a:r>
            <a:rPr lang="pt-BR" sz="18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Reuniões prévias </a:t>
          </a:r>
          <a:r>
            <a:rPr lang="pt-BR" sz="1800" dirty="0" err="1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Condel</a:t>
          </a:r>
          <a:r>
            <a:rPr lang="pt-BR" sz="18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 SUDAM</a:t>
          </a:r>
          <a:endParaRPr lang="pt-BR" sz="1800" dirty="0"/>
        </a:p>
      </dgm:t>
    </dgm:pt>
    <dgm:pt modelId="{3463878B-331E-4CFE-8B26-080F25A487D9}" type="parTrans" cxnId="{1B655CA7-2756-4904-84B0-4556DFF764C0}">
      <dgm:prSet/>
      <dgm:spPr/>
      <dgm:t>
        <a:bodyPr/>
        <a:lstStyle/>
        <a:p>
          <a:endParaRPr lang="pt-BR" sz="2400"/>
        </a:p>
      </dgm:t>
    </dgm:pt>
    <dgm:pt modelId="{3D5A2158-FFE8-4650-8989-EB5838FAF11D}" type="sibTrans" cxnId="{1B655CA7-2756-4904-84B0-4556DFF764C0}">
      <dgm:prSet/>
      <dgm:spPr/>
      <dgm:t>
        <a:bodyPr/>
        <a:lstStyle/>
        <a:p>
          <a:endParaRPr lang="pt-BR" sz="2400"/>
        </a:p>
      </dgm:t>
    </dgm:pt>
    <dgm:pt modelId="{16FFE2B3-AC12-45B8-AB00-6261727A0D0A}">
      <dgm:prSet phldrT="[Texto]" custT="1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pt-BR" sz="1600" baseline="0" dirty="0">
              <a:solidFill>
                <a:schemeClr val="tx1"/>
              </a:solidFill>
            </a:rPr>
            <a:t>Proposta de Programações de Financiamento com a inclusão do Programa</a:t>
          </a:r>
          <a:endParaRPr lang="pt-BR" sz="1600" dirty="0"/>
        </a:p>
      </dgm:t>
    </dgm:pt>
    <dgm:pt modelId="{B44D6DFA-5D8B-402D-80C6-621C4B81F296}" type="parTrans" cxnId="{A6BEDB41-EB4A-42BD-8F91-FC1B6AB8B619}">
      <dgm:prSet/>
      <dgm:spPr/>
      <dgm:t>
        <a:bodyPr/>
        <a:lstStyle/>
        <a:p>
          <a:endParaRPr lang="pt-BR" sz="2400"/>
        </a:p>
      </dgm:t>
    </dgm:pt>
    <dgm:pt modelId="{9A6D5CA5-2A92-4F8D-8B26-3D35F5626023}" type="sibTrans" cxnId="{A6BEDB41-EB4A-42BD-8F91-FC1B6AB8B619}">
      <dgm:prSet/>
      <dgm:spPr/>
      <dgm:t>
        <a:bodyPr/>
        <a:lstStyle/>
        <a:p>
          <a:endParaRPr lang="pt-BR" sz="2400"/>
        </a:p>
      </dgm:t>
    </dgm:pt>
    <dgm:pt modelId="{B73715C4-80B7-422C-B0AA-2A4D134CBFA6}">
      <dgm:prSet phldrT="[Texto]" custT="1"/>
      <dgm:spPr>
        <a:solidFill>
          <a:srgbClr val="FF0000"/>
        </a:solidFill>
      </dgm:spPr>
      <dgm:t>
        <a:bodyPr/>
        <a:lstStyle/>
        <a:p>
          <a:r>
            <a:rPr lang="pt-BR" sz="1800" dirty="0"/>
            <a:t>Aprovação Programação FNE 2027</a:t>
          </a:r>
        </a:p>
      </dgm:t>
    </dgm:pt>
    <dgm:pt modelId="{0B3124A2-F5C8-4BB3-B7D0-C8AD1D7D89DA}" type="parTrans" cxnId="{D832BA2B-005F-4A55-98DC-D83391CE49FC}">
      <dgm:prSet/>
      <dgm:spPr/>
      <dgm:t>
        <a:bodyPr/>
        <a:lstStyle/>
        <a:p>
          <a:endParaRPr lang="pt-BR" sz="2400"/>
        </a:p>
      </dgm:t>
    </dgm:pt>
    <dgm:pt modelId="{BE099F19-3470-4C94-A4AE-655A78C5C2B2}" type="sibTrans" cxnId="{D832BA2B-005F-4A55-98DC-D83391CE49FC}">
      <dgm:prSet/>
      <dgm:spPr/>
      <dgm:t>
        <a:bodyPr/>
        <a:lstStyle/>
        <a:p>
          <a:endParaRPr lang="pt-BR" sz="2400"/>
        </a:p>
      </dgm:t>
    </dgm:pt>
    <dgm:pt modelId="{66CA0638-8ABA-4AEB-BAA9-BBF2294694FD}">
      <dgm:prSet phldrT="[Texto]" custT="1"/>
      <dgm:spPr>
        <a:solidFill>
          <a:schemeClr val="bg2">
            <a:lumMod val="90000"/>
          </a:schemeClr>
        </a:solidFill>
        <a:ln>
          <a:noFill/>
        </a:ln>
      </dgm:spPr>
      <dgm:t>
        <a:bodyPr/>
        <a:lstStyle/>
        <a:p>
          <a:r>
            <a:rPr lang="pt-BR" sz="1800" dirty="0">
              <a:solidFill>
                <a:schemeClr val="tx1"/>
              </a:solidFill>
            </a:rPr>
            <a:t>Reunião 1</a:t>
          </a:r>
        </a:p>
        <a:p>
          <a:r>
            <a:rPr lang="pt-BR" sz="1800" dirty="0">
              <a:solidFill>
                <a:schemeClr val="tx1"/>
              </a:solidFill>
            </a:rPr>
            <a:t>GT nº 2 NIR</a:t>
          </a:r>
        </a:p>
      </dgm:t>
    </dgm:pt>
    <dgm:pt modelId="{049C7125-BAD6-4585-B794-B24E6FD46799}" type="parTrans" cxnId="{C18EAC73-923B-4BB5-8233-BAC360FD286C}">
      <dgm:prSet/>
      <dgm:spPr/>
      <dgm:t>
        <a:bodyPr/>
        <a:lstStyle/>
        <a:p>
          <a:endParaRPr lang="pt-BR" sz="2400"/>
        </a:p>
      </dgm:t>
    </dgm:pt>
    <dgm:pt modelId="{9947BA6D-3053-405A-8D0E-5369A031D5D8}" type="sibTrans" cxnId="{C18EAC73-923B-4BB5-8233-BAC360FD286C}">
      <dgm:prSet/>
      <dgm:spPr/>
      <dgm:t>
        <a:bodyPr/>
        <a:lstStyle/>
        <a:p>
          <a:endParaRPr lang="pt-BR" sz="2400"/>
        </a:p>
      </dgm:t>
    </dgm:pt>
    <dgm:pt modelId="{92EC6CB8-3571-47DE-AF6E-7A1DB603BCCE}">
      <dgm:prSet phldrT="[Texto]" custT="1"/>
      <dgm:spPr>
        <a:solidFill>
          <a:schemeClr val="bg2">
            <a:lumMod val="90000"/>
          </a:schemeClr>
        </a:solidFill>
        <a:ln>
          <a:noFill/>
        </a:ln>
      </dgm:spPr>
      <dgm:t>
        <a:bodyPr/>
        <a:lstStyle/>
        <a:p>
          <a:r>
            <a:rPr lang="pt-BR" sz="1800" dirty="0">
              <a:solidFill>
                <a:schemeClr val="tx1"/>
              </a:solidFill>
            </a:rPr>
            <a:t>Reunião 2</a:t>
          </a:r>
        </a:p>
        <a:p>
          <a:r>
            <a:rPr lang="pt-BR" sz="1800" dirty="0">
              <a:solidFill>
                <a:schemeClr val="tx1"/>
              </a:solidFill>
            </a:rPr>
            <a:t>GT nº 2 NIR</a:t>
          </a:r>
        </a:p>
      </dgm:t>
    </dgm:pt>
    <dgm:pt modelId="{52CF0012-8A14-4CD6-98C3-6E253EDDC7C7}" type="parTrans" cxnId="{697E9E29-18FB-488A-A6A9-D3018B850C16}">
      <dgm:prSet/>
      <dgm:spPr/>
      <dgm:t>
        <a:bodyPr/>
        <a:lstStyle/>
        <a:p>
          <a:endParaRPr lang="pt-BR" sz="2400"/>
        </a:p>
      </dgm:t>
    </dgm:pt>
    <dgm:pt modelId="{7AAB85BF-CF46-43CF-862A-827D09086F9B}" type="sibTrans" cxnId="{697E9E29-18FB-488A-A6A9-D3018B850C16}">
      <dgm:prSet/>
      <dgm:spPr/>
      <dgm:t>
        <a:bodyPr/>
        <a:lstStyle/>
        <a:p>
          <a:endParaRPr lang="pt-BR" sz="2400"/>
        </a:p>
      </dgm:t>
    </dgm:pt>
    <dgm:pt modelId="{917E2F9F-EAD3-483B-962F-8014D32AC059}">
      <dgm:prSet phldrT="[Texto]" custT="1"/>
      <dgm:spPr>
        <a:solidFill>
          <a:schemeClr val="bg2">
            <a:lumMod val="90000"/>
          </a:schemeClr>
        </a:solidFill>
        <a:ln>
          <a:noFill/>
        </a:ln>
      </dgm:spPr>
      <dgm:t>
        <a:bodyPr/>
        <a:lstStyle/>
        <a:p>
          <a:r>
            <a:rPr lang="pt-BR" sz="1800" dirty="0">
              <a:solidFill>
                <a:schemeClr val="tx1"/>
              </a:solidFill>
            </a:rPr>
            <a:t>Reunião 3</a:t>
          </a:r>
        </a:p>
        <a:p>
          <a:r>
            <a:rPr lang="pt-BR" sz="1800" dirty="0">
              <a:solidFill>
                <a:schemeClr val="tx1"/>
              </a:solidFill>
            </a:rPr>
            <a:t>GT nº 2 NIR</a:t>
          </a:r>
        </a:p>
        <a:p>
          <a:r>
            <a:rPr lang="pt-BR" sz="1800" dirty="0">
              <a:solidFill>
                <a:schemeClr val="tx1"/>
              </a:solidFill>
            </a:rPr>
            <a:t>(se necessário)</a:t>
          </a:r>
        </a:p>
      </dgm:t>
    </dgm:pt>
    <dgm:pt modelId="{38D3302A-FB40-4679-A6A7-5D2F01F72C0E}" type="parTrans" cxnId="{6CBB7110-1959-4510-AD12-9E082AAAF5B5}">
      <dgm:prSet/>
      <dgm:spPr/>
      <dgm:t>
        <a:bodyPr/>
        <a:lstStyle/>
        <a:p>
          <a:endParaRPr lang="pt-BR" sz="2400"/>
        </a:p>
      </dgm:t>
    </dgm:pt>
    <dgm:pt modelId="{94E3F3C3-2539-44BD-85EA-E0350FFCD46F}" type="sibTrans" cxnId="{6CBB7110-1959-4510-AD12-9E082AAAF5B5}">
      <dgm:prSet/>
      <dgm:spPr/>
      <dgm:t>
        <a:bodyPr/>
        <a:lstStyle/>
        <a:p>
          <a:endParaRPr lang="pt-BR" sz="2400"/>
        </a:p>
      </dgm:t>
    </dgm:pt>
    <dgm:pt modelId="{AC78BF79-BEC6-4962-BF44-3CE30E54647C}">
      <dgm:prSet phldrT="[Texto]" custT="1"/>
      <dgm:spPr>
        <a:solidFill>
          <a:schemeClr val="bg2">
            <a:lumMod val="90000"/>
          </a:schemeClr>
        </a:solidFill>
        <a:ln>
          <a:noFill/>
        </a:ln>
      </dgm:spPr>
      <dgm:t>
        <a:bodyPr/>
        <a:lstStyle/>
        <a:p>
          <a:r>
            <a:rPr lang="pt-BR" sz="1800">
              <a:solidFill>
                <a:schemeClr val="tx1"/>
              </a:solidFill>
            </a:rPr>
            <a:t>Consolidação</a:t>
          </a:r>
        </a:p>
      </dgm:t>
    </dgm:pt>
    <dgm:pt modelId="{89D7F86E-79A4-4BCB-977B-5AF19414C0A8}" type="parTrans" cxnId="{EBE62F56-9C74-480C-B81B-692D75379CDD}">
      <dgm:prSet/>
      <dgm:spPr/>
      <dgm:t>
        <a:bodyPr/>
        <a:lstStyle/>
        <a:p>
          <a:endParaRPr lang="pt-BR" sz="2400"/>
        </a:p>
      </dgm:t>
    </dgm:pt>
    <dgm:pt modelId="{D27205D0-4736-4CC3-B318-6644E5BAD286}" type="sibTrans" cxnId="{EBE62F56-9C74-480C-B81B-692D75379CDD}">
      <dgm:prSet/>
      <dgm:spPr/>
      <dgm:t>
        <a:bodyPr/>
        <a:lstStyle/>
        <a:p>
          <a:endParaRPr lang="pt-BR" sz="2400"/>
        </a:p>
      </dgm:t>
    </dgm:pt>
    <dgm:pt modelId="{66F8AA60-B426-4463-B954-D23183AAC604}">
      <dgm:prSet phldrT="[Texto]" custT="1"/>
      <dgm:spPr/>
      <dgm:t>
        <a:bodyPr/>
        <a:lstStyle/>
        <a:p>
          <a:r>
            <a:rPr lang="pt-BR" sz="1800" dirty="0"/>
            <a:t>Reunião NIR</a:t>
          </a:r>
        </a:p>
      </dgm:t>
    </dgm:pt>
    <dgm:pt modelId="{76DA2031-D8BB-4AF8-8F0B-4B7D1EBD5068}" type="parTrans" cxnId="{E53C5401-BB16-4A70-BF2B-B3C5FC970853}">
      <dgm:prSet/>
      <dgm:spPr/>
      <dgm:t>
        <a:bodyPr/>
        <a:lstStyle/>
        <a:p>
          <a:endParaRPr lang="pt-BR" sz="2400"/>
        </a:p>
      </dgm:t>
    </dgm:pt>
    <dgm:pt modelId="{4EBB9C68-648A-4D85-948B-17C4E770BFE0}" type="sibTrans" cxnId="{E53C5401-BB16-4A70-BF2B-B3C5FC970853}">
      <dgm:prSet/>
      <dgm:spPr/>
      <dgm:t>
        <a:bodyPr/>
        <a:lstStyle/>
        <a:p>
          <a:endParaRPr lang="pt-BR" sz="2400"/>
        </a:p>
      </dgm:t>
    </dgm:pt>
    <dgm:pt modelId="{6BBAACE3-254D-40D9-9BFB-4AFFC0577F7E}">
      <dgm:prSet phldrT="[Texto]" custT="1"/>
      <dgm:spPr>
        <a:solidFill>
          <a:srgbClr val="FFC000"/>
        </a:solidFill>
        <a:ln>
          <a:noFill/>
        </a:ln>
      </dgm:spPr>
      <dgm:t>
        <a:bodyPr/>
        <a:lstStyle/>
        <a:p>
          <a:r>
            <a:rPr lang="pt-BR" sz="18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Reuniões prévias </a:t>
          </a:r>
          <a:r>
            <a:rPr lang="pt-BR" sz="1800" dirty="0" err="1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Condel</a:t>
          </a:r>
          <a:r>
            <a:rPr lang="pt-BR" sz="18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 SUDENE</a:t>
          </a:r>
          <a:endParaRPr lang="pt-BR" sz="1800" dirty="0">
            <a:solidFill>
              <a:schemeClr val="tx1"/>
            </a:solidFill>
          </a:endParaRPr>
        </a:p>
      </dgm:t>
    </dgm:pt>
    <dgm:pt modelId="{CB59CB6E-56C5-43EF-90DD-14246F1923AC}" type="parTrans" cxnId="{0517E0B1-D02B-4654-99A1-5E73AF984C2E}">
      <dgm:prSet/>
      <dgm:spPr/>
      <dgm:t>
        <a:bodyPr/>
        <a:lstStyle/>
        <a:p>
          <a:endParaRPr lang="pt-BR"/>
        </a:p>
      </dgm:t>
    </dgm:pt>
    <dgm:pt modelId="{38C9BAEE-280F-4A2D-AF78-878E7F63E586}" type="sibTrans" cxnId="{0517E0B1-D02B-4654-99A1-5E73AF984C2E}">
      <dgm:prSet/>
      <dgm:spPr/>
      <dgm:t>
        <a:bodyPr/>
        <a:lstStyle/>
        <a:p>
          <a:endParaRPr lang="pt-BR"/>
        </a:p>
      </dgm:t>
    </dgm:pt>
    <dgm:pt modelId="{309ACCE0-C082-49DA-80BC-A6A6867DF875}">
      <dgm:prSet phldrT="[Texto]" custT="1"/>
      <dgm:spPr>
        <a:solidFill>
          <a:schemeClr val="bg1">
            <a:lumMod val="75000"/>
          </a:schemeClr>
        </a:solidFill>
        <a:ln>
          <a:noFill/>
        </a:ln>
      </dgm:spPr>
      <dgm:t>
        <a:bodyPr/>
        <a:lstStyle/>
        <a:p>
          <a:r>
            <a:rPr lang="pt-BR" sz="1800" dirty="0">
              <a:solidFill>
                <a:schemeClr val="tx1"/>
              </a:solidFill>
            </a:rPr>
            <a:t>Elaboração minuta</a:t>
          </a:r>
        </a:p>
        <a:p>
          <a:r>
            <a:rPr lang="pt-BR" sz="1800" dirty="0">
              <a:solidFill>
                <a:schemeClr val="tx1"/>
              </a:solidFill>
            </a:rPr>
            <a:t>Resolução CE-CIPDR</a:t>
          </a:r>
          <a:endParaRPr lang="pt-BR" sz="1800" dirty="0"/>
        </a:p>
      </dgm:t>
    </dgm:pt>
    <dgm:pt modelId="{75BD9CF9-DEB3-4ED7-9B1B-496D67C76939}" type="parTrans" cxnId="{B650C1B7-9634-44BF-B532-611F2EAEA02E}">
      <dgm:prSet/>
      <dgm:spPr/>
      <dgm:t>
        <a:bodyPr/>
        <a:lstStyle/>
        <a:p>
          <a:endParaRPr lang="pt-BR"/>
        </a:p>
      </dgm:t>
    </dgm:pt>
    <dgm:pt modelId="{E757AD86-1BA9-45C2-918C-C631121AB0D5}" type="sibTrans" cxnId="{B650C1B7-9634-44BF-B532-611F2EAEA02E}">
      <dgm:prSet/>
      <dgm:spPr/>
      <dgm:t>
        <a:bodyPr/>
        <a:lstStyle/>
        <a:p>
          <a:endParaRPr lang="pt-BR"/>
        </a:p>
      </dgm:t>
    </dgm:pt>
    <dgm:pt modelId="{F47D06B4-E570-4D17-A8D6-F1E13CD6313D}">
      <dgm:prSet phldrT="[Texto]" custT="1"/>
      <dgm:spPr>
        <a:solidFill>
          <a:srgbClr val="FFC000"/>
        </a:solidFill>
        <a:ln>
          <a:noFill/>
        </a:ln>
      </dgm:spPr>
      <dgm:t>
        <a:bodyPr/>
        <a:lstStyle/>
        <a:p>
          <a:r>
            <a:rPr lang="pt-BR" sz="18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Reuniões prévias </a:t>
          </a:r>
          <a:r>
            <a:rPr lang="pt-BR" sz="1800" dirty="0" err="1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Condel</a:t>
          </a:r>
          <a:r>
            <a:rPr lang="pt-BR" sz="18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 SUDECO</a:t>
          </a:r>
          <a:endParaRPr lang="pt-BR" sz="1800" dirty="0"/>
        </a:p>
      </dgm:t>
    </dgm:pt>
    <dgm:pt modelId="{0F6331BE-3422-4109-A12D-FD1DDC42B9F7}" type="parTrans" cxnId="{EDF2C6CE-E69E-491A-9019-84F5DD3D3A2A}">
      <dgm:prSet/>
      <dgm:spPr/>
      <dgm:t>
        <a:bodyPr/>
        <a:lstStyle/>
        <a:p>
          <a:endParaRPr lang="pt-BR"/>
        </a:p>
      </dgm:t>
    </dgm:pt>
    <dgm:pt modelId="{4F000123-9378-40AC-8A8D-63370FED4A42}" type="sibTrans" cxnId="{EDF2C6CE-E69E-491A-9019-84F5DD3D3A2A}">
      <dgm:prSet/>
      <dgm:spPr/>
      <dgm:t>
        <a:bodyPr/>
        <a:lstStyle/>
        <a:p>
          <a:endParaRPr lang="pt-BR"/>
        </a:p>
      </dgm:t>
    </dgm:pt>
    <dgm:pt modelId="{340BCA4A-1702-4BB8-8540-DAADD14EEC71}">
      <dgm:prSet phldrT="[Texto]"/>
      <dgm:spPr>
        <a:solidFill>
          <a:schemeClr val="bg1">
            <a:lumMod val="75000"/>
          </a:schemeClr>
        </a:solidFill>
        <a:ln>
          <a:noFill/>
        </a:ln>
      </dgm:spPr>
      <dgm:t>
        <a:bodyPr/>
        <a:lstStyle/>
        <a:p>
          <a:r>
            <a:rPr lang="pt-BR" dirty="0">
              <a:solidFill>
                <a:schemeClr val="tx1"/>
              </a:solidFill>
            </a:rPr>
            <a:t>Proposta de Portaria MIDR: Diretrizes e Orientações Gerais FCF 2027</a:t>
          </a:r>
        </a:p>
      </dgm:t>
    </dgm:pt>
    <dgm:pt modelId="{7F35BB3F-064C-496D-94E6-CA52D7990578}" type="parTrans" cxnId="{8AF688AC-6811-4F5B-AD17-BBF920711368}">
      <dgm:prSet/>
      <dgm:spPr/>
      <dgm:t>
        <a:bodyPr/>
        <a:lstStyle/>
        <a:p>
          <a:endParaRPr lang="pt-BR"/>
        </a:p>
      </dgm:t>
    </dgm:pt>
    <dgm:pt modelId="{DB384238-5D60-4964-B961-8AA371D03DE7}" type="sibTrans" cxnId="{8AF688AC-6811-4F5B-AD17-BBF920711368}">
      <dgm:prSet/>
      <dgm:spPr/>
      <dgm:t>
        <a:bodyPr/>
        <a:lstStyle/>
        <a:p>
          <a:endParaRPr lang="pt-BR"/>
        </a:p>
      </dgm:t>
    </dgm:pt>
    <dgm:pt modelId="{19B86BB6-5C30-4B03-8C0E-62F63B92C289}">
      <dgm:prSet phldrT="[Texto]" custT="1"/>
      <dgm:spPr>
        <a:solidFill>
          <a:srgbClr val="70AD47">
            <a:lumMod val="50000"/>
          </a:srgbClr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68580" tIns="68580" rIns="68580" bIns="68580" numCol="1" spcCol="1270" anchor="ctr" anchorCtr="0"/>
        <a:lstStyle/>
        <a:p>
          <a:pPr marL="0"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baseline="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Nova Diretrizes e Orientações Gerais FCF 2027</a:t>
          </a:r>
        </a:p>
        <a:p>
          <a:pPr marL="0"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baseline="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(Portaria)</a:t>
          </a:r>
        </a:p>
      </dgm:t>
    </dgm:pt>
    <dgm:pt modelId="{555C7333-A797-41A2-9D8E-DE1C19007F6E}" type="parTrans" cxnId="{350804D4-D367-4AC5-9359-D34478346546}">
      <dgm:prSet/>
      <dgm:spPr/>
      <dgm:t>
        <a:bodyPr/>
        <a:lstStyle/>
        <a:p>
          <a:endParaRPr lang="pt-BR"/>
        </a:p>
      </dgm:t>
    </dgm:pt>
    <dgm:pt modelId="{BAE67317-FFDE-44C8-B631-D1B87354010B}" type="sibTrans" cxnId="{350804D4-D367-4AC5-9359-D34478346546}">
      <dgm:prSet/>
      <dgm:spPr/>
      <dgm:t>
        <a:bodyPr/>
        <a:lstStyle/>
        <a:p>
          <a:endParaRPr lang="pt-BR"/>
        </a:p>
      </dgm:t>
    </dgm:pt>
    <dgm:pt modelId="{52BC067F-A998-46B2-9307-A379BB4FFE1B}">
      <dgm:prSet phldrT="[Texto]" custT="1"/>
      <dgm:spPr>
        <a:solidFill>
          <a:srgbClr val="FF0000"/>
        </a:solidFill>
        <a:ln>
          <a:noFill/>
        </a:ln>
      </dgm:spPr>
      <dgm:t>
        <a:bodyPr/>
        <a:lstStyle/>
        <a:p>
          <a:r>
            <a:rPr lang="pt-BR" sz="1800" dirty="0"/>
            <a:t>Aprovação Programação FCO 2027</a:t>
          </a:r>
          <a:endParaRPr lang="pt-BR" sz="1800" baseline="0" dirty="0">
            <a:solidFill>
              <a:schemeClr val="tx1"/>
            </a:solidFill>
          </a:endParaRPr>
        </a:p>
      </dgm:t>
    </dgm:pt>
    <dgm:pt modelId="{AD8445FD-2FD8-49C1-BBFD-9128809906D0}" type="parTrans" cxnId="{C2DF108C-C34E-4BF8-8C9A-F77099258996}">
      <dgm:prSet/>
      <dgm:spPr/>
      <dgm:t>
        <a:bodyPr/>
        <a:lstStyle/>
        <a:p>
          <a:endParaRPr lang="pt-BR"/>
        </a:p>
      </dgm:t>
    </dgm:pt>
    <dgm:pt modelId="{2FE09629-E261-42A8-AB6E-A64ABDC64E1C}" type="sibTrans" cxnId="{C2DF108C-C34E-4BF8-8C9A-F77099258996}">
      <dgm:prSet/>
      <dgm:spPr/>
      <dgm:t>
        <a:bodyPr/>
        <a:lstStyle/>
        <a:p>
          <a:endParaRPr lang="pt-BR"/>
        </a:p>
      </dgm:t>
    </dgm:pt>
    <dgm:pt modelId="{26CDBDC8-6E44-4F99-A9A8-305F486C9EA6}">
      <dgm:prSet phldrT="[Texto]"/>
      <dgm:spPr>
        <a:solidFill>
          <a:srgbClr val="FFFF00"/>
        </a:solidFill>
        <a:ln>
          <a:noFill/>
        </a:ln>
      </dgm:spPr>
      <dgm:t>
        <a:bodyPr/>
        <a:lstStyle/>
        <a:p>
          <a:r>
            <a:rPr lang="pt-BR" dirty="0">
              <a:solidFill>
                <a:schemeClr val="tx1"/>
              </a:solidFill>
            </a:rPr>
            <a:t>Aprovação do Programa via</a:t>
          </a:r>
        </a:p>
        <a:p>
          <a:r>
            <a:rPr lang="pt-BR" dirty="0">
              <a:solidFill>
                <a:schemeClr val="tx1"/>
              </a:solidFill>
            </a:rPr>
            <a:t>Resolução CE-CIPDR</a:t>
          </a:r>
          <a:endParaRPr lang="pt-BR" dirty="0"/>
        </a:p>
      </dgm:t>
    </dgm:pt>
    <dgm:pt modelId="{7E201BAE-B0C3-4FEB-B4D1-9CEAE07EDEF7}" type="parTrans" cxnId="{916A1F03-A13C-4CB1-A5BB-A29F4675F740}">
      <dgm:prSet/>
      <dgm:spPr/>
      <dgm:t>
        <a:bodyPr/>
        <a:lstStyle/>
        <a:p>
          <a:endParaRPr lang="pt-BR"/>
        </a:p>
      </dgm:t>
    </dgm:pt>
    <dgm:pt modelId="{58176601-6882-4862-A9B9-70254B4BF924}" type="sibTrans" cxnId="{916A1F03-A13C-4CB1-A5BB-A29F4675F740}">
      <dgm:prSet/>
      <dgm:spPr/>
      <dgm:t>
        <a:bodyPr/>
        <a:lstStyle/>
        <a:p>
          <a:endParaRPr lang="pt-BR"/>
        </a:p>
      </dgm:t>
    </dgm:pt>
    <dgm:pt modelId="{F3818B87-4A6E-4167-8BCC-6883CFDC1EE5}">
      <dgm:prSet phldrT="[Texto]"/>
      <dgm:spPr>
        <a:solidFill>
          <a:srgbClr val="FF0000"/>
        </a:solidFill>
        <a:ln w="12700" cap="flat" cmpd="sng" algn="ctr">
          <a:noFill/>
          <a:prstDash val="solid"/>
          <a:miter lim="800000"/>
        </a:ln>
        <a:effectLst/>
      </dgm:spPr>
      <dgm:t>
        <a:bodyPr spcFirstLastPara="0" vert="horz" wrap="square" lIns="68580" tIns="68580" rIns="68580" bIns="68580" numCol="1" spcCol="1270" anchor="ctr" anchorCtr="0"/>
        <a:lstStyle/>
        <a:p>
          <a:pPr>
            <a:buNone/>
          </a:pPr>
          <a:r>
            <a:rPr lang="pt-BR" dirty="0"/>
            <a:t>Aprovação Programação FNO 2027</a:t>
          </a:r>
          <a:endParaRPr lang="pt-BR" dirty="0">
            <a:solidFill>
              <a:schemeClr val="bg1"/>
            </a:solidFill>
            <a:latin typeface="Calibri" panose="020F0502020204030204"/>
            <a:ea typeface="+mn-ea"/>
            <a:cs typeface="+mn-cs"/>
          </a:endParaRPr>
        </a:p>
      </dgm:t>
    </dgm:pt>
    <dgm:pt modelId="{2B0DE784-9735-4BE2-9E53-599FBE56AE3A}" type="parTrans" cxnId="{054A6306-9895-4582-9293-924CA567015A}">
      <dgm:prSet/>
      <dgm:spPr/>
      <dgm:t>
        <a:bodyPr/>
        <a:lstStyle/>
        <a:p>
          <a:endParaRPr lang="pt-BR"/>
        </a:p>
      </dgm:t>
    </dgm:pt>
    <dgm:pt modelId="{F3D907DE-2A1A-49BA-A6A9-CCA6336C363D}" type="sibTrans" cxnId="{054A6306-9895-4582-9293-924CA567015A}">
      <dgm:prSet/>
      <dgm:spPr/>
      <dgm:t>
        <a:bodyPr/>
        <a:lstStyle/>
        <a:p>
          <a:endParaRPr lang="pt-BR"/>
        </a:p>
      </dgm:t>
    </dgm:pt>
    <dgm:pt modelId="{BEADF7C5-3984-47FB-AB79-05DA376054B0}" type="pres">
      <dgm:prSet presAssocID="{CE8144B4-A3F2-4DFD-9035-415D9018E298}" presName="Name0" presStyleCnt="0">
        <dgm:presLayoutVars>
          <dgm:dir/>
          <dgm:resizeHandles/>
        </dgm:presLayoutVars>
      </dgm:prSet>
      <dgm:spPr/>
    </dgm:pt>
    <dgm:pt modelId="{B18E13FD-86B0-4BC3-A7A7-26836D925196}" type="pres">
      <dgm:prSet presAssocID="{66CA0638-8ABA-4AEB-BAA9-BBF2294694FD}" presName="compNode" presStyleCnt="0"/>
      <dgm:spPr/>
    </dgm:pt>
    <dgm:pt modelId="{E0C05E9C-BE7A-433B-94F0-A991FE9A7C40}" type="pres">
      <dgm:prSet presAssocID="{66CA0638-8ABA-4AEB-BAA9-BBF2294694FD}" presName="dummyConnPt" presStyleCnt="0"/>
      <dgm:spPr/>
    </dgm:pt>
    <dgm:pt modelId="{4414C86A-53B9-441F-8223-A8B214CA3226}" type="pres">
      <dgm:prSet presAssocID="{66CA0638-8ABA-4AEB-BAA9-BBF2294694FD}" presName="node" presStyleLbl="node1" presStyleIdx="0" presStyleCnt="16">
        <dgm:presLayoutVars>
          <dgm:bulletEnabled val="1"/>
        </dgm:presLayoutVars>
      </dgm:prSet>
      <dgm:spPr/>
    </dgm:pt>
    <dgm:pt modelId="{77C827D7-2CC3-4BD1-AAD5-F65435F9B19D}" type="pres">
      <dgm:prSet presAssocID="{9947BA6D-3053-405A-8D0E-5369A031D5D8}" presName="sibTrans" presStyleLbl="bgSibTrans2D1" presStyleIdx="0" presStyleCnt="15"/>
      <dgm:spPr/>
    </dgm:pt>
    <dgm:pt modelId="{8635D72C-1E0E-4339-BCBD-2D793FDD2EDA}" type="pres">
      <dgm:prSet presAssocID="{92EC6CB8-3571-47DE-AF6E-7A1DB603BCCE}" presName="compNode" presStyleCnt="0"/>
      <dgm:spPr/>
    </dgm:pt>
    <dgm:pt modelId="{110AA301-CC3C-4C52-A531-D9E2CE23E140}" type="pres">
      <dgm:prSet presAssocID="{92EC6CB8-3571-47DE-AF6E-7A1DB603BCCE}" presName="dummyConnPt" presStyleCnt="0"/>
      <dgm:spPr/>
    </dgm:pt>
    <dgm:pt modelId="{4913BFB7-783C-4CC9-AA99-AE205B95C7D7}" type="pres">
      <dgm:prSet presAssocID="{92EC6CB8-3571-47DE-AF6E-7A1DB603BCCE}" presName="node" presStyleLbl="node1" presStyleIdx="1" presStyleCnt="16">
        <dgm:presLayoutVars>
          <dgm:bulletEnabled val="1"/>
        </dgm:presLayoutVars>
      </dgm:prSet>
      <dgm:spPr/>
    </dgm:pt>
    <dgm:pt modelId="{87CBC3A2-050D-40A9-821C-AFC2E7019C9B}" type="pres">
      <dgm:prSet presAssocID="{7AAB85BF-CF46-43CF-862A-827D09086F9B}" presName="sibTrans" presStyleLbl="bgSibTrans2D1" presStyleIdx="1" presStyleCnt="15"/>
      <dgm:spPr/>
    </dgm:pt>
    <dgm:pt modelId="{3EB0E955-61A6-44AA-941B-3674EE71BC48}" type="pres">
      <dgm:prSet presAssocID="{917E2F9F-EAD3-483B-962F-8014D32AC059}" presName="compNode" presStyleCnt="0"/>
      <dgm:spPr/>
    </dgm:pt>
    <dgm:pt modelId="{65C2D7E9-D194-4501-8CD1-F249DA2BF474}" type="pres">
      <dgm:prSet presAssocID="{917E2F9F-EAD3-483B-962F-8014D32AC059}" presName="dummyConnPt" presStyleCnt="0"/>
      <dgm:spPr/>
    </dgm:pt>
    <dgm:pt modelId="{D32A4713-027B-458A-9909-012567EAB955}" type="pres">
      <dgm:prSet presAssocID="{917E2F9F-EAD3-483B-962F-8014D32AC059}" presName="node" presStyleLbl="node1" presStyleIdx="2" presStyleCnt="16">
        <dgm:presLayoutVars>
          <dgm:bulletEnabled val="1"/>
        </dgm:presLayoutVars>
      </dgm:prSet>
      <dgm:spPr/>
    </dgm:pt>
    <dgm:pt modelId="{4FBF5C53-42E5-4F03-9411-3325B4FFC35C}" type="pres">
      <dgm:prSet presAssocID="{94E3F3C3-2539-44BD-85EA-E0350FFCD46F}" presName="sibTrans" presStyleLbl="bgSibTrans2D1" presStyleIdx="2" presStyleCnt="15"/>
      <dgm:spPr/>
    </dgm:pt>
    <dgm:pt modelId="{857D7B3A-EB01-4DCF-B42F-A3EB5B417F4D}" type="pres">
      <dgm:prSet presAssocID="{AC78BF79-BEC6-4962-BF44-3CE30E54647C}" presName="compNode" presStyleCnt="0"/>
      <dgm:spPr/>
    </dgm:pt>
    <dgm:pt modelId="{F883B165-D5CD-4C12-9B4A-1977DAE837E4}" type="pres">
      <dgm:prSet presAssocID="{AC78BF79-BEC6-4962-BF44-3CE30E54647C}" presName="dummyConnPt" presStyleCnt="0"/>
      <dgm:spPr/>
    </dgm:pt>
    <dgm:pt modelId="{6F786D39-D8DB-458B-9246-B76D144C7DA9}" type="pres">
      <dgm:prSet presAssocID="{AC78BF79-BEC6-4962-BF44-3CE30E54647C}" presName="node" presStyleLbl="node1" presStyleIdx="3" presStyleCnt="16">
        <dgm:presLayoutVars>
          <dgm:bulletEnabled val="1"/>
        </dgm:presLayoutVars>
      </dgm:prSet>
      <dgm:spPr/>
    </dgm:pt>
    <dgm:pt modelId="{E66D66B5-C19E-416C-B1C3-C3F881DA81CC}" type="pres">
      <dgm:prSet presAssocID="{D27205D0-4736-4CC3-B318-6644E5BAD286}" presName="sibTrans" presStyleLbl="bgSibTrans2D1" presStyleIdx="3" presStyleCnt="15"/>
      <dgm:spPr/>
    </dgm:pt>
    <dgm:pt modelId="{708670E7-12E0-4A80-A9C0-FBCC4D91505A}" type="pres">
      <dgm:prSet presAssocID="{66F8AA60-B426-4463-B954-D23183AAC604}" presName="compNode" presStyleCnt="0"/>
      <dgm:spPr/>
    </dgm:pt>
    <dgm:pt modelId="{CBAA65AD-4832-46AE-93D5-22FCC55313E2}" type="pres">
      <dgm:prSet presAssocID="{66F8AA60-B426-4463-B954-D23183AAC604}" presName="dummyConnPt" presStyleCnt="0"/>
      <dgm:spPr/>
    </dgm:pt>
    <dgm:pt modelId="{8F487A63-00AF-487D-8E25-C07B6BA148EC}" type="pres">
      <dgm:prSet presAssocID="{66F8AA60-B426-4463-B954-D23183AAC604}" presName="node" presStyleLbl="node1" presStyleIdx="4" presStyleCnt="16">
        <dgm:presLayoutVars>
          <dgm:bulletEnabled val="1"/>
        </dgm:presLayoutVars>
      </dgm:prSet>
      <dgm:spPr/>
    </dgm:pt>
    <dgm:pt modelId="{C389A82D-F21E-45AE-A2A9-8E7161EB9827}" type="pres">
      <dgm:prSet presAssocID="{4EBB9C68-648A-4D85-948B-17C4E770BFE0}" presName="sibTrans" presStyleLbl="bgSibTrans2D1" presStyleIdx="4" presStyleCnt="15"/>
      <dgm:spPr/>
    </dgm:pt>
    <dgm:pt modelId="{B3C3DCC2-B4CB-4BC9-8218-5E2CAE04A6F1}" type="pres">
      <dgm:prSet presAssocID="{309ACCE0-C082-49DA-80BC-A6A6867DF875}" presName="compNode" presStyleCnt="0"/>
      <dgm:spPr/>
    </dgm:pt>
    <dgm:pt modelId="{B0AC3726-90D4-4768-953A-721300B18B06}" type="pres">
      <dgm:prSet presAssocID="{309ACCE0-C082-49DA-80BC-A6A6867DF875}" presName="dummyConnPt" presStyleCnt="0"/>
      <dgm:spPr/>
    </dgm:pt>
    <dgm:pt modelId="{487BCF4A-81D9-49C6-9D38-9BB12C9FC3C3}" type="pres">
      <dgm:prSet presAssocID="{309ACCE0-C082-49DA-80BC-A6A6867DF875}" presName="node" presStyleLbl="node1" presStyleIdx="5" presStyleCnt="16">
        <dgm:presLayoutVars>
          <dgm:bulletEnabled val="1"/>
        </dgm:presLayoutVars>
      </dgm:prSet>
      <dgm:spPr/>
    </dgm:pt>
    <dgm:pt modelId="{F46EF6AE-92FE-49CA-BBE6-FE9900E2B3FB}" type="pres">
      <dgm:prSet presAssocID="{E757AD86-1BA9-45C2-918C-C631121AB0D5}" presName="sibTrans" presStyleLbl="bgSibTrans2D1" presStyleIdx="5" presStyleCnt="15"/>
      <dgm:spPr/>
    </dgm:pt>
    <dgm:pt modelId="{8CC437A9-AACB-4CF9-B43F-C9E13962CA80}" type="pres">
      <dgm:prSet presAssocID="{26CDBDC8-6E44-4F99-A9A8-305F486C9EA6}" presName="compNode" presStyleCnt="0"/>
      <dgm:spPr/>
    </dgm:pt>
    <dgm:pt modelId="{12FD9BD1-1277-43C6-AAA4-E740B09F075A}" type="pres">
      <dgm:prSet presAssocID="{26CDBDC8-6E44-4F99-A9A8-305F486C9EA6}" presName="dummyConnPt" presStyleCnt="0"/>
      <dgm:spPr/>
    </dgm:pt>
    <dgm:pt modelId="{D246F4E1-8212-4461-9F9A-777F50DF0ED7}" type="pres">
      <dgm:prSet presAssocID="{26CDBDC8-6E44-4F99-A9A8-305F486C9EA6}" presName="node" presStyleLbl="node1" presStyleIdx="6" presStyleCnt="16">
        <dgm:presLayoutVars>
          <dgm:bulletEnabled val="1"/>
        </dgm:presLayoutVars>
      </dgm:prSet>
      <dgm:spPr/>
    </dgm:pt>
    <dgm:pt modelId="{074CB2AA-4340-4010-909B-7375B91E882D}" type="pres">
      <dgm:prSet presAssocID="{58176601-6882-4862-A9B9-70254B4BF924}" presName="sibTrans" presStyleLbl="bgSibTrans2D1" presStyleIdx="6" presStyleCnt="15"/>
      <dgm:spPr/>
    </dgm:pt>
    <dgm:pt modelId="{282BF1D4-AB85-4E7A-96A0-BE25FB507802}" type="pres">
      <dgm:prSet presAssocID="{340BCA4A-1702-4BB8-8540-DAADD14EEC71}" presName="compNode" presStyleCnt="0"/>
      <dgm:spPr/>
    </dgm:pt>
    <dgm:pt modelId="{6D879481-1FBB-4E2C-B759-48B93661F715}" type="pres">
      <dgm:prSet presAssocID="{340BCA4A-1702-4BB8-8540-DAADD14EEC71}" presName="dummyConnPt" presStyleCnt="0"/>
      <dgm:spPr/>
    </dgm:pt>
    <dgm:pt modelId="{426AE443-A322-48DC-AA00-2E6DCDBC10B0}" type="pres">
      <dgm:prSet presAssocID="{340BCA4A-1702-4BB8-8540-DAADD14EEC71}" presName="node" presStyleLbl="node1" presStyleIdx="7" presStyleCnt="16">
        <dgm:presLayoutVars>
          <dgm:bulletEnabled val="1"/>
        </dgm:presLayoutVars>
      </dgm:prSet>
      <dgm:spPr/>
    </dgm:pt>
    <dgm:pt modelId="{F7E14E62-2836-4DD6-90DF-6ADE40BB8B03}" type="pres">
      <dgm:prSet presAssocID="{DB384238-5D60-4964-B961-8AA371D03DE7}" presName="sibTrans" presStyleLbl="bgSibTrans2D1" presStyleIdx="7" presStyleCnt="15"/>
      <dgm:spPr/>
    </dgm:pt>
    <dgm:pt modelId="{E7B2F6BA-F6C1-483D-B8CC-EA240282D989}" type="pres">
      <dgm:prSet presAssocID="{19B86BB6-5C30-4B03-8C0E-62F63B92C289}" presName="compNode" presStyleCnt="0"/>
      <dgm:spPr/>
    </dgm:pt>
    <dgm:pt modelId="{E73BFE0D-5907-4C8F-B408-4319FCB53305}" type="pres">
      <dgm:prSet presAssocID="{19B86BB6-5C30-4B03-8C0E-62F63B92C289}" presName="dummyConnPt" presStyleCnt="0"/>
      <dgm:spPr/>
    </dgm:pt>
    <dgm:pt modelId="{952E8D54-CE35-49AD-ACCE-C5B3ECEC202B}" type="pres">
      <dgm:prSet presAssocID="{19B86BB6-5C30-4B03-8C0E-62F63B92C289}" presName="node" presStyleLbl="node1" presStyleIdx="8" presStyleCnt="16">
        <dgm:presLayoutVars>
          <dgm:bulletEnabled val="1"/>
        </dgm:presLayoutVars>
      </dgm:prSet>
      <dgm:spPr>
        <a:xfrm>
          <a:off x="5479808" y="159997"/>
          <a:ext cx="2058096" cy="1234858"/>
        </a:xfrm>
        <a:prstGeom prst="roundRect">
          <a:avLst>
            <a:gd name="adj" fmla="val 10000"/>
          </a:avLst>
        </a:prstGeom>
      </dgm:spPr>
    </dgm:pt>
    <dgm:pt modelId="{705546D9-8B78-495D-82D7-F5FC814397FA}" type="pres">
      <dgm:prSet presAssocID="{BAE67317-FFDE-44C8-B631-D1B87354010B}" presName="sibTrans" presStyleLbl="bgSibTrans2D1" presStyleIdx="8" presStyleCnt="15"/>
      <dgm:spPr/>
    </dgm:pt>
    <dgm:pt modelId="{5B9439CD-3AC0-486D-ACD5-3FEA5CAB5461}" type="pres">
      <dgm:prSet presAssocID="{F47D06B4-E570-4D17-A8D6-F1E13CD6313D}" presName="compNode" presStyleCnt="0"/>
      <dgm:spPr/>
    </dgm:pt>
    <dgm:pt modelId="{754CC4C2-CC9C-4A96-9738-21FE0E578888}" type="pres">
      <dgm:prSet presAssocID="{F47D06B4-E570-4D17-A8D6-F1E13CD6313D}" presName="dummyConnPt" presStyleCnt="0"/>
      <dgm:spPr/>
    </dgm:pt>
    <dgm:pt modelId="{00469D77-2505-4E57-9DFF-B44E96BC5BD0}" type="pres">
      <dgm:prSet presAssocID="{F47D06B4-E570-4D17-A8D6-F1E13CD6313D}" presName="node" presStyleLbl="node1" presStyleIdx="9" presStyleCnt="16">
        <dgm:presLayoutVars>
          <dgm:bulletEnabled val="1"/>
        </dgm:presLayoutVars>
      </dgm:prSet>
      <dgm:spPr/>
    </dgm:pt>
    <dgm:pt modelId="{044AD6B1-A388-41AC-841F-1B960DCB3CD4}" type="pres">
      <dgm:prSet presAssocID="{4F000123-9378-40AC-8A8D-63370FED4A42}" presName="sibTrans" presStyleLbl="bgSibTrans2D1" presStyleIdx="9" presStyleCnt="15"/>
      <dgm:spPr/>
    </dgm:pt>
    <dgm:pt modelId="{C6BDCFDC-2BF9-46B8-9CF1-302AADCD5991}" type="pres">
      <dgm:prSet presAssocID="{6BBAACE3-254D-40D9-9BFB-4AFFC0577F7E}" presName="compNode" presStyleCnt="0"/>
      <dgm:spPr/>
    </dgm:pt>
    <dgm:pt modelId="{9302DBFC-AA0E-438A-B562-79208D93F2E9}" type="pres">
      <dgm:prSet presAssocID="{6BBAACE3-254D-40D9-9BFB-4AFFC0577F7E}" presName="dummyConnPt" presStyleCnt="0"/>
      <dgm:spPr/>
    </dgm:pt>
    <dgm:pt modelId="{B7893050-700C-4534-B412-027BD9596E07}" type="pres">
      <dgm:prSet presAssocID="{6BBAACE3-254D-40D9-9BFB-4AFFC0577F7E}" presName="node" presStyleLbl="node1" presStyleIdx="10" presStyleCnt="16">
        <dgm:presLayoutVars>
          <dgm:bulletEnabled val="1"/>
        </dgm:presLayoutVars>
      </dgm:prSet>
      <dgm:spPr/>
    </dgm:pt>
    <dgm:pt modelId="{EC9C3202-1354-4056-9BE7-BCF85C6FB360}" type="pres">
      <dgm:prSet presAssocID="{38C9BAEE-280F-4A2D-AF78-878E7F63E586}" presName="sibTrans" presStyleLbl="bgSibTrans2D1" presStyleIdx="10" presStyleCnt="15"/>
      <dgm:spPr/>
    </dgm:pt>
    <dgm:pt modelId="{D26EBD09-5887-4E1A-83B1-EF58BD5BB69C}" type="pres">
      <dgm:prSet presAssocID="{8C3043A0-7887-4C29-8D0A-A31AC1EF6661}" presName="compNode" presStyleCnt="0"/>
      <dgm:spPr/>
    </dgm:pt>
    <dgm:pt modelId="{EDC67DF0-4AE2-4945-AF46-699B0F76E47B}" type="pres">
      <dgm:prSet presAssocID="{8C3043A0-7887-4C29-8D0A-A31AC1EF6661}" presName="dummyConnPt" presStyleCnt="0"/>
      <dgm:spPr/>
    </dgm:pt>
    <dgm:pt modelId="{B9E589C2-C554-4C5E-9427-961F6D5E7278}" type="pres">
      <dgm:prSet presAssocID="{8C3043A0-7887-4C29-8D0A-A31AC1EF6661}" presName="node" presStyleLbl="node1" presStyleIdx="11" presStyleCnt="16">
        <dgm:presLayoutVars>
          <dgm:bulletEnabled val="1"/>
        </dgm:presLayoutVars>
      </dgm:prSet>
      <dgm:spPr/>
    </dgm:pt>
    <dgm:pt modelId="{71356CC3-672A-4CBB-8AFD-EF608A70C242}" type="pres">
      <dgm:prSet presAssocID="{3D5A2158-FFE8-4650-8989-EB5838FAF11D}" presName="sibTrans" presStyleLbl="bgSibTrans2D1" presStyleIdx="11" presStyleCnt="15"/>
      <dgm:spPr/>
    </dgm:pt>
    <dgm:pt modelId="{B3A19AF3-6A1E-4AC0-B5B8-8A1972EB409D}" type="pres">
      <dgm:prSet presAssocID="{16FFE2B3-AC12-45B8-AB00-6261727A0D0A}" presName="compNode" presStyleCnt="0"/>
      <dgm:spPr/>
    </dgm:pt>
    <dgm:pt modelId="{E7B8CCBB-F5A7-4CA7-BC62-EDDAE4350F1B}" type="pres">
      <dgm:prSet presAssocID="{16FFE2B3-AC12-45B8-AB00-6261727A0D0A}" presName="dummyConnPt" presStyleCnt="0"/>
      <dgm:spPr/>
    </dgm:pt>
    <dgm:pt modelId="{E6B23C31-7DCE-492D-8169-4BCFE7E4BFF4}" type="pres">
      <dgm:prSet presAssocID="{16FFE2B3-AC12-45B8-AB00-6261727A0D0A}" presName="node" presStyleLbl="node1" presStyleIdx="12" presStyleCnt="16">
        <dgm:presLayoutVars>
          <dgm:bulletEnabled val="1"/>
        </dgm:presLayoutVars>
      </dgm:prSet>
      <dgm:spPr/>
    </dgm:pt>
    <dgm:pt modelId="{5D785D90-F378-42F4-BB5A-1A8A4EF4A590}" type="pres">
      <dgm:prSet presAssocID="{9A6D5CA5-2A92-4F8D-8B26-3D35F5626023}" presName="sibTrans" presStyleLbl="bgSibTrans2D1" presStyleIdx="12" presStyleCnt="15"/>
      <dgm:spPr/>
    </dgm:pt>
    <dgm:pt modelId="{E1542C7B-EA63-475B-8365-9EFD598441B1}" type="pres">
      <dgm:prSet presAssocID="{52BC067F-A998-46B2-9307-A379BB4FFE1B}" presName="compNode" presStyleCnt="0"/>
      <dgm:spPr/>
    </dgm:pt>
    <dgm:pt modelId="{92BEF6C2-0734-4B78-AEDE-DB6F126207E9}" type="pres">
      <dgm:prSet presAssocID="{52BC067F-A998-46B2-9307-A379BB4FFE1B}" presName="dummyConnPt" presStyleCnt="0"/>
      <dgm:spPr/>
    </dgm:pt>
    <dgm:pt modelId="{D062062A-99B6-44BB-8344-108BCEB59FB4}" type="pres">
      <dgm:prSet presAssocID="{52BC067F-A998-46B2-9307-A379BB4FFE1B}" presName="node" presStyleLbl="node1" presStyleIdx="13" presStyleCnt="16">
        <dgm:presLayoutVars>
          <dgm:bulletEnabled val="1"/>
        </dgm:presLayoutVars>
      </dgm:prSet>
      <dgm:spPr/>
    </dgm:pt>
    <dgm:pt modelId="{979B7B81-AEC8-4888-9E90-5E4562811F89}" type="pres">
      <dgm:prSet presAssocID="{2FE09629-E261-42A8-AB6E-A64ABDC64E1C}" presName="sibTrans" presStyleLbl="bgSibTrans2D1" presStyleIdx="13" presStyleCnt="15"/>
      <dgm:spPr/>
    </dgm:pt>
    <dgm:pt modelId="{8D46D2F4-1F67-457C-BD9A-9544A2856DB4}" type="pres">
      <dgm:prSet presAssocID="{B73715C4-80B7-422C-B0AA-2A4D134CBFA6}" presName="compNode" presStyleCnt="0"/>
      <dgm:spPr/>
    </dgm:pt>
    <dgm:pt modelId="{EB8F6A86-41F5-4651-A5E5-377D37FD07FA}" type="pres">
      <dgm:prSet presAssocID="{B73715C4-80B7-422C-B0AA-2A4D134CBFA6}" presName="dummyConnPt" presStyleCnt="0"/>
      <dgm:spPr/>
    </dgm:pt>
    <dgm:pt modelId="{DE1FBCEA-3BB7-484E-BC3F-8B6FB58D45F9}" type="pres">
      <dgm:prSet presAssocID="{B73715C4-80B7-422C-B0AA-2A4D134CBFA6}" presName="node" presStyleLbl="node1" presStyleIdx="14" presStyleCnt="16">
        <dgm:presLayoutVars>
          <dgm:bulletEnabled val="1"/>
        </dgm:presLayoutVars>
      </dgm:prSet>
      <dgm:spPr/>
    </dgm:pt>
    <dgm:pt modelId="{4511B191-52DE-45ED-9E09-6C9976A133FE}" type="pres">
      <dgm:prSet presAssocID="{BE099F19-3470-4C94-A4AE-655A78C5C2B2}" presName="sibTrans" presStyleLbl="bgSibTrans2D1" presStyleIdx="14" presStyleCnt="15"/>
      <dgm:spPr/>
    </dgm:pt>
    <dgm:pt modelId="{E23C7AA9-DE48-4B53-B227-45C282672125}" type="pres">
      <dgm:prSet presAssocID="{F3818B87-4A6E-4167-8BCC-6883CFDC1EE5}" presName="compNode" presStyleCnt="0"/>
      <dgm:spPr/>
    </dgm:pt>
    <dgm:pt modelId="{62673905-809C-4B38-BB51-74921185845E}" type="pres">
      <dgm:prSet presAssocID="{F3818B87-4A6E-4167-8BCC-6883CFDC1EE5}" presName="dummyConnPt" presStyleCnt="0"/>
      <dgm:spPr/>
    </dgm:pt>
    <dgm:pt modelId="{B7BD2701-F621-4E1E-84B8-6D578916CF92}" type="pres">
      <dgm:prSet presAssocID="{F3818B87-4A6E-4167-8BCC-6883CFDC1EE5}" presName="node" presStyleLbl="node1" presStyleIdx="15" presStyleCnt="16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</dgm:pt>
  </dgm:ptLst>
  <dgm:cxnLst>
    <dgm:cxn modelId="{E53C5401-BB16-4A70-BF2B-B3C5FC970853}" srcId="{CE8144B4-A3F2-4DFD-9035-415D9018E298}" destId="{66F8AA60-B426-4463-B954-D23183AAC604}" srcOrd="4" destOrd="0" parTransId="{76DA2031-D8BB-4AF8-8F0B-4B7D1EBD5068}" sibTransId="{4EBB9C68-648A-4D85-948B-17C4E770BFE0}"/>
    <dgm:cxn modelId="{D6EECF01-342F-4894-90C0-41D1A88E3185}" type="presOf" srcId="{CE8144B4-A3F2-4DFD-9035-415D9018E298}" destId="{BEADF7C5-3984-47FB-AB79-05DA376054B0}" srcOrd="0" destOrd="0" presId="urn:microsoft.com/office/officeart/2005/8/layout/bProcess4"/>
    <dgm:cxn modelId="{916A1F03-A13C-4CB1-A5BB-A29F4675F740}" srcId="{CE8144B4-A3F2-4DFD-9035-415D9018E298}" destId="{26CDBDC8-6E44-4F99-A9A8-305F486C9EA6}" srcOrd="6" destOrd="0" parTransId="{7E201BAE-B0C3-4FEB-B4D1-9CEAE07EDEF7}" sibTransId="{58176601-6882-4862-A9B9-70254B4BF924}"/>
    <dgm:cxn modelId="{054A6306-9895-4582-9293-924CA567015A}" srcId="{CE8144B4-A3F2-4DFD-9035-415D9018E298}" destId="{F3818B87-4A6E-4167-8BCC-6883CFDC1EE5}" srcOrd="15" destOrd="0" parTransId="{2B0DE784-9735-4BE2-9E53-599FBE56AE3A}" sibTransId="{F3D907DE-2A1A-49BA-A6A9-CCA6336C363D}"/>
    <dgm:cxn modelId="{F8601A08-273C-4B29-9DFC-515BEF531A38}" type="presOf" srcId="{9A6D5CA5-2A92-4F8D-8B26-3D35F5626023}" destId="{5D785D90-F378-42F4-BB5A-1A8A4EF4A590}" srcOrd="0" destOrd="0" presId="urn:microsoft.com/office/officeart/2005/8/layout/bProcess4"/>
    <dgm:cxn modelId="{6CBB7110-1959-4510-AD12-9E082AAAF5B5}" srcId="{CE8144B4-A3F2-4DFD-9035-415D9018E298}" destId="{917E2F9F-EAD3-483B-962F-8014D32AC059}" srcOrd="2" destOrd="0" parTransId="{38D3302A-FB40-4679-A6A7-5D2F01F72C0E}" sibTransId="{94E3F3C3-2539-44BD-85EA-E0350FFCD46F}"/>
    <dgm:cxn modelId="{2764E510-68CC-44C7-AA9A-37D5DB1062DF}" type="presOf" srcId="{DB384238-5D60-4964-B961-8AA371D03DE7}" destId="{F7E14E62-2836-4DD6-90DF-6ADE40BB8B03}" srcOrd="0" destOrd="0" presId="urn:microsoft.com/office/officeart/2005/8/layout/bProcess4"/>
    <dgm:cxn modelId="{83C62A11-F81F-48DB-8C3C-6E36973A64F7}" type="presOf" srcId="{58176601-6882-4862-A9B9-70254B4BF924}" destId="{074CB2AA-4340-4010-909B-7375B91E882D}" srcOrd="0" destOrd="0" presId="urn:microsoft.com/office/officeart/2005/8/layout/bProcess4"/>
    <dgm:cxn modelId="{1E5E8B1A-E7B4-4E1A-8AFF-5C98DEDF72A9}" type="presOf" srcId="{66F8AA60-B426-4463-B954-D23183AAC604}" destId="{8F487A63-00AF-487D-8E25-C07B6BA148EC}" srcOrd="0" destOrd="0" presId="urn:microsoft.com/office/officeart/2005/8/layout/bProcess4"/>
    <dgm:cxn modelId="{1B604B1D-5F67-4C45-9826-0163B65676BA}" type="presOf" srcId="{66CA0638-8ABA-4AEB-BAA9-BBF2294694FD}" destId="{4414C86A-53B9-441F-8223-A8B214CA3226}" srcOrd="0" destOrd="0" presId="urn:microsoft.com/office/officeart/2005/8/layout/bProcess4"/>
    <dgm:cxn modelId="{73534F1F-8BE0-4319-BFAD-EA8B0BB72792}" type="presOf" srcId="{9947BA6D-3053-405A-8D0E-5369A031D5D8}" destId="{77C827D7-2CC3-4BD1-AAD5-F65435F9B19D}" srcOrd="0" destOrd="0" presId="urn:microsoft.com/office/officeart/2005/8/layout/bProcess4"/>
    <dgm:cxn modelId="{697E9E29-18FB-488A-A6A9-D3018B850C16}" srcId="{CE8144B4-A3F2-4DFD-9035-415D9018E298}" destId="{92EC6CB8-3571-47DE-AF6E-7A1DB603BCCE}" srcOrd="1" destOrd="0" parTransId="{52CF0012-8A14-4CD6-98C3-6E253EDDC7C7}" sibTransId="{7AAB85BF-CF46-43CF-862A-827D09086F9B}"/>
    <dgm:cxn modelId="{D832BA2B-005F-4A55-98DC-D83391CE49FC}" srcId="{CE8144B4-A3F2-4DFD-9035-415D9018E298}" destId="{B73715C4-80B7-422C-B0AA-2A4D134CBFA6}" srcOrd="14" destOrd="0" parTransId="{0B3124A2-F5C8-4BB3-B7D0-C8AD1D7D89DA}" sibTransId="{BE099F19-3470-4C94-A4AE-655A78C5C2B2}"/>
    <dgm:cxn modelId="{1C738A3C-D807-480D-9DF0-F711DD599459}" type="presOf" srcId="{8C3043A0-7887-4C29-8D0A-A31AC1EF6661}" destId="{B9E589C2-C554-4C5E-9427-961F6D5E7278}" srcOrd="0" destOrd="0" presId="urn:microsoft.com/office/officeart/2005/8/layout/bProcess4"/>
    <dgm:cxn modelId="{A6BEDB41-EB4A-42BD-8F91-FC1B6AB8B619}" srcId="{CE8144B4-A3F2-4DFD-9035-415D9018E298}" destId="{16FFE2B3-AC12-45B8-AB00-6261727A0D0A}" srcOrd="12" destOrd="0" parTransId="{B44D6DFA-5D8B-402D-80C6-621C4B81F296}" sibTransId="{9A6D5CA5-2A92-4F8D-8B26-3D35F5626023}"/>
    <dgm:cxn modelId="{9060BB4C-DB27-46B5-BB7A-9EEC82CFEA1D}" type="presOf" srcId="{BE099F19-3470-4C94-A4AE-655A78C5C2B2}" destId="{4511B191-52DE-45ED-9E09-6C9976A133FE}" srcOrd="0" destOrd="0" presId="urn:microsoft.com/office/officeart/2005/8/layout/bProcess4"/>
    <dgm:cxn modelId="{2422584F-5E4E-4514-BDA8-30464515A759}" type="presOf" srcId="{917E2F9F-EAD3-483B-962F-8014D32AC059}" destId="{D32A4713-027B-458A-9909-012567EAB955}" srcOrd="0" destOrd="0" presId="urn:microsoft.com/office/officeart/2005/8/layout/bProcess4"/>
    <dgm:cxn modelId="{B0C19A53-658B-41DB-ADEE-6D8FC87E1A44}" type="presOf" srcId="{3D5A2158-FFE8-4650-8989-EB5838FAF11D}" destId="{71356CC3-672A-4CBB-8AFD-EF608A70C242}" srcOrd="0" destOrd="0" presId="urn:microsoft.com/office/officeart/2005/8/layout/bProcess4"/>
    <dgm:cxn modelId="{C18EAC73-923B-4BB5-8233-BAC360FD286C}" srcId="{CE8144B4-A3F2-4DFD-9035-415D9018E298}" destId="{66CA0638-8ABA-4AEB-BAA9-BBF2294694FD}" srcOrd="0" destOrd="0" parTransId="{049C7125-BAD6-4585-B794-B24E6FD46799}" sibTransId="{9947BA6D-3053-405A-8D0E-5369A031D5D8}"/>
    <dgm:cxn modelId="{EBE62F56-9C74-480C-B81B-692D75379CDD}" srcId="{CE8144B4-A3F2-4DFD-9035-415D9018E298}" destId="{AC78BF79-BEC6-4962-BF44-3CE30E54647C}" srcOrd="3" destOrd="0" parTransId="{89D7F86E-79A4-4BCB-977B-5AF19414C0A8}" sibTransId="{D27205D0-4736-4CC3-B318-6644E5BAD286}"/>
    <dgm:cxn modelId="{5D182179-E260-4C52-A848-9C2D28DBB03B}" type="presOf" srcId="{F47D06B4-E570-4D17-A8D6-F1E13CD6313D}" destId="{00469D77-2505-4E57-9DFF-B44E96BC5BD0}" srcOrd="0" destOrd="0" presId="urn:microsoft.com/office/officeart/2005/8/layout/bProcess4"/>
    <dgm:cxn modelId="{7B99CE7E-DF0A-460A-9BDC-1BD55BABFBB5}" type="presOf" srcId="{309ACCE0-C082-49DA-80BC-A6A6867DF875}" destId="{487BCF4A-81D9-49C6-9D38-9BB12C9FC3C3}" srcOrd="0" destOrd="0" presId="urn:microsoft.com/office/officeart/2005/8/layout/bProcess4"/>
    <dgm:cxn modelId="{3701DB7E-FEAA-46FF-B78D-231CCFB8E6B9}" type="presOf" srcId="{4F000123-9378-40AC-8A8D-63370FED4A42}" destId="{044AD6B1-A388-41AC-841F-1B960DCB3CD4}" srcOrd="0" destOrd="0" presId="urn:microsoft.com/office/officeart/2005/8/layout/bProcess4"/>
    <dgm:cxn modelId="{75283180-425C-4120-9293-23969BB7FBED}" type="presOf" srcId="{92EC6CB8-3571-47DE-AF6E-7A1DB603BCCE}" destId="{4913BFB7-783C-4CC9-AA99-AE205B95C7D7}" srcOrd="0" destOrd="0" presId="urn:microsoft.com/office/officeart/2005/8/layout/bProcess4"/>
    <dgm:cxn modelId="{2F790083-2E9A-489F-97EE-B9938B6A040E}" type="presOf" srcId="{16FFE2B3-AC12-45B8-AB00-6261727A0D0A}" destId="{E6B23C31-7DCE-492D-8169-4BCFE7E4BFF4}" srcOrd="0" destOrd="0" presId="urn:microsoft.com/office/officeart/2005/8/layout/bProcess4"/>
    <dgm:cxn modelId="{EDFB7389-B261-4A11-B3B5-89C8DF34808F}" type="presOf" srcId="{BAE67317-FFDE-44C8-B631-D1B87354010B}" destId="{705546D9-8B78-495D-82D7-F5FC814397FA}" srcOrd="0" destOrd="0" presId="urn:microsoft.com/office/officeart/2005/8/layout/bProcess4"/>
    <dgm:cxn modelId="{C2DF108C-C34E-4BF8-8C9A-F77099258996}" srcId="{CE8144B4-A3F2-4DFD-9035-415D9018E298}" destId="{52BC067F-A998-46B2-9307-A379BB4FFE1B}" srcOrd="13" destOrd="0" parTransId="{AD8445FD-2FD8-49C1-BBFD-9128809906D0}" sibTransId="{2FE09629-E261-42A8-AB6E-A64ABDC64E1C}"/>
    <dgm:cxn modelId="{E86A8A94-4850-4CDA-A9A6-23D7963CDB2E}" type="presOf" srcId="{B73715C4-80B7-422C-B0AA-2A4D134CBFA6}" destId="{DE1FBCEA-3BB7-484E-BC3F-8B6FB58D45F9}" srcOrd="0" destOrd="0" presId="urn:microsoft.com/office/officeart/2005/8/layout/bProcess4"/>
    <dgm:cxn modelId="{21A1F496-74BF-4359-90B3-F8F8130F3414}" type="presOf" srcId="{26CDBDC8-6E44-4F99-A9A8-305F486C9EA6}" destId="{D246F4E1-8212-4461-9F9A-777F50DF0ED7}" srcOrd="0" destOrd="0" presId="urn:microsoft.com/office/officeart/2005/8/layout/bProcess4"/>
    <dgm:cxn modelId="{FC86299B-73DD-4991-B23E-A987BEE239D8}" type="presOf" srcId="{4EBB9C68-648A-4D85-948B-17C4E770BFE0}" destId="{C389A82D-F21E-45AE-A2A9-8E7161EB9827}" srcOrd="0" destOrd="0" presId="urn:microsoft.com/office/officeart/2005/8/layout/bProcess4"/>
    <dgm:cxn modelId="{EFFED69B-6F71-41DF-BDAF-A0856271F3C8}" type="presOf" srcId="{E757AD86-1BA9-45C2-918C-C631121AB0D5}" destId="{F46EF6AE-92FE-49CA-BBE6-FE9900E2B3FB}" srcOrd="0" destOrd="0" presId="urn:microsoft.com/office/officeart/2005/8/layout/bProcess4"/>
    <dgm:cxn modelId="{B311EC9F-A690-402D-B730-BFA04B1C5CDF}" type="presOf" srcId="{6BBAACE3-254D-40D9-9BFB-4AFFC0577F7E}" destId="{B7893050-700C-4534-B412-027BD9596E07}" srcOrd="0" destOrd="0" presId="urn:microsoft.com/office/officeart/2005/8/layout/bProcess4"/>
    <dgm:cxn modelId="{930108A5-22BC-41AB-88E9-1AA7FBF0F311}" type="presOf" srcId="{52BC067F-A998-46B2-9307-A379BB4FFE1B}" destId="{D062062A-99B6-44BB-8344-108BCEB59FB4}" srcOrd="0" destOrd="0" presId="urn:microsoft.com/office/officeart/2005/8/layout/bProcess4"/>
    <dgm:cxn modelId="{1B655CA7-2756-4904-84B0-4556DFF764C0}" srcId="{CE8144B4-A3F2-4DFD-9035-415D9018E298}" destId="{8C3043A0-7887-4C29-8D0A-A31AC1EF6661}" srcOrd="11" destOrd="0" parTransId="{3463878B-331E-4CFE-8B26-080F25A487D9}" sibTransId="{3D5A2158-FFE8-4650-8989-EB5838FAF11D}"/>
    <dgm:cxn modelId="{8AF688AC-6811-4F5B-AD17-BBF920711368}" srcId="{CE8144B4-A3F2-4DFD-9035-415D9018E298}" destId="{340BCA4A-1702-4BB8-8540-DAADD14EEC71}" srcOrd="7" destOrd="0" parTransId="{7F35BB3F-064C-496D-94E6-CA52D7990578}" sibTransId="{DB384238-5D60-4964-B961-8AA371D03DE7}"/>
    <dgm:cxn modelId="{6E0A0CAE-4490-4D9E-98DF-A006A80371F8}" type="presOf" srcId="{94E3F3C3-2539-44BD-85EA-E0350FFCD46F}" destId="{4FBF5C53-42E5-4F03-9411-3325B4FFC35C}" srcOrd="0" destOrd="0" presId="urn:microsoft.com/office/officeart/2005/8/layout/bProcess4"/>
    <dgm:cxn modelId="{FCA9C7AE-A37B-41A7-9069-99E6233CC56A}" type="presOf" srcId="{D27205D0-4736-4CC3-B318-6644E5BAD286}" destId="{E66D66B5-C19E-416C-B1C3-C3F881DA81CC}" srcOrd="0" destOrd="0" presId="urn:microsoft.com/office/officeart/2005/8/layout/bProcess4"/>
    <dgm:cxn modelId="{0517E0B1-D02B-4654-99A1-5E73AF984C2E}" srcId="{CE8144B4-A3F2-4DFD-9035-415D9018E298}" destId="{6BBAACE3-254D-40D9-9BFB-4AFFC0577F7E}" srcOrd="10" destOrd="0" parTransId="{CB59CB6E-56C5-43EF-90DD-14246F1923AC}" sibTransId="{38C9BAEE-280F-4A2D-AF78-878E7F63E586}"/>
    <dgm:cxn modelId="{B650C1B7-9634-44BF-B532-611F2EAEA02E}" srcId="{CE8144B4-A3F2-4DFD-9035-415D9018E298}" destId="{309ACCE0-C082-49DA-80BC-A6A6867DF875}" srcOrd="5" destOrd="0" parTransId="{75BD9CF9-DEB3-4ED7-9B1B-496D67C76939}" sibTransId="{E757AD86-1BA9-45C2-918C-C631121AB0D5}"/>
    <dgm:cxn modelId="{BFEE0CBA-0C52-4E2D-9B4A-6828A2AB1B75}" type="presOf" srcId="{7AAB85BF-CF46-43CF-862A-827D09086F9B}" destId="{87CBC3A2-050D-40A9-821C-AFC2E7019C9B}" srcOrd="0" destOrd="0" presId="urn:microsoft.com/office/officeart/2005/8/layout/bProcess4"/>
    <dgm:cxn modelId="{383D31C2-4430-44C9-A75D-F92561A9BF33}" type="presOf" srcId="{19B86BB6-5C30-4B03-8C0E-62F63B92C289}" destId="{952E8D54-CE35-49AD-ACCE-C5B3ECEC202B}" srcOrd="0" destOrd="0" presId="urn:microsoft.com/office/officeart/2005/8/layout/bProcess4"/>
    <dgm:cxn modelId="{EDF2C6CE-E69E-491A-9019-84F5DD3D3A2A}" srcId="{CE8144B4-A3F2-4DFD-9035-415D9018E298}" destId="{F47D06B4-E570-4D17-A8D6-F1E13CD6313D}" srcOrd="9" destOrd="0" parTransId="{0F6331BE-3422-4109-A12D-FD1DDC42B9F7}" sibTransId="{4F000123-9378-40AC-8A8D-63370FED4A42}"/>
    <dgm:cxn modelId="{F14185D1-CE67-41A4-B3E1-B9528013BEA4}" type="presOf" srcId="{AC78BF79-BEC6-4962-BF44-3CE30E54647C}" destId="{6F786D39-D8DB-458B-9246-B76D144C7DA9}" srcOrd="0" destOrd="0" presId="urn:microsoft.com/office/officeart/2005/8/layout/bProcess4"/>
    <dgm:cxn modelId="{350804D4-D367-4AC5-9359-D34478346546}" srcId="{CE8144B4-A3F2-4DFD-9035-415D9018E298}" destId="{19B86BB6-5C30-4B03-8C0E-62F63B92C289}" srcOrd="8" destOrd="0" parTransId="{555C7333-A797-41A2-9D8E-DE1C19007F6E}" sibTransId="{BAE67317-FFDE-44C8-B631-D1B87354010B}"/>
    <dgm:cxn modelId="{C44D6BDD-DDAB-4308-A7A5-80867E839531}" type="presOf" srcId="{2FE09629-E261-42A8-AB6E-A64ABDC64E1C}" destId="{979B7B81-AEC8-4888-9E90-5E4562811F89}" srcOrd="0" destOrd="0" presId="urn:microsoft.com/office/officeart/2005/8/layout/bProcess4"/>
    <dgm:cxn modelId="{C77AC6E5-C60D-4592-A59B-2CA05D9BA200}" type="presOf" srcId="{340BCA4A-1702-4BB8-8540-DAADD14EEC71}" destId="{426AE443-A322-48DC-AA00-2E6DCDBC10B0}" srcOrd="0" destOrd="0" presId="urn:microsoft.com/office/officeart/2005/8/layout/bProcess4"/>
    <dgm:cxn modelId="{B344B8E6-5E9F-4741-BD64-62248C2C4261}" type="presOf" srcId="{F3818B87-4A6E-4167-8BCC-6883CFDC1EE5}" destId="{B7BD2701-F621-4E1E-84B8-6D578916CF92}" srcOrd="0" destOrd="0" presId="urn:microsoft.com/office/officeart/2005/8/layout/bProcess4"/>
    <dgm:cxn modelId="{C5F316F8-E0A9-48A4-93BD-03BA49683273}" type="presOf" srcId="{38C9BAEE-280F-4A2D-AF78-878E7F63E586}" destId="{EC9C3202-1354-4056-9BE7-BCF85C6FB360}" srcOrd="0" destOrd="0" presId="urn:microsoft.com/office/officeart/2005/8/layout/bProcess4"/>
    <dgm:cxn modelId="{178FD5D7-23D1-42A3-A7A7-24262110EEEA}" type="presParOf" srcId="{BEADF7C5-3984-47FB-AB79-05DA376054B0}" destId="{B18E13FD-86B0-4BC3-A7A7-26836D925196}" srcOrd="0" destOrd="0" presId="urn:microsoft.com/office/officeart/2005/8/layout/bProcess4"/>
    <dgm:cxn modelId="{11BDAA1A-1C5E-4CA6-B1F6-D72A93D0F93C}" type="presParOf" srcId="{B18E13FD-86B0-4BC3-A7A7-26836D925196}" destId="{E0C05E9C-BE7A-433B-94F0-A991FE9A7C40}" srcOrd="0" destOrd="0" presId="urn:microsoft.com/office/officeart/2005/8/layout/bProcess4"/>
    <dgm:cxn modelId="{DCCA7E67-6F6E-4B3D-A196-561976139321}" type="presParOf" srcId="{B18E13FD-86B0-4BC3-A7A7-26836D925196}" destId="{4414C86A-53B9-441F-8223-A8B214CA3226}" srcOrd="1" destOrd="0" presId="urn:microsoft.com/office/officeart/2005/8/layout/bProcess4"/>
    <dgm:cxn modelId="{BFC4B545-A761-4198-9C70-CB1DE6DE51D3}" type="presParOf" srcId="{BEADF7C5-3984-47FB-AB79-05DA376054B0}" destId="{77C827D7-2CC3-4BD1-AAD5-F65435F9B19D}" srcOrd="1" destOrd="0" presId="urn:microsoft.com/office/officeart/2005/8/layout/bProcess4"/>
    <dgm:cxn modelId="{1447B455-7FB1-455B-AF2D-07DEE6F2971A}" type="presParOf" srcId="{BEADF7C5-3984-47FB-AB79-05DA376054B0}" destId="{8635D72C-1E0E-4339-BCBD-2D793FDD2EDA}" srcOrd="2" destOrd="0" presId="urn:microsoft.com/office/officeart/2005/8/layout/bProcess4"/>
    <dgm:cxn modelId="{B35A6049-894E-47D5-9F4A-DFB09245282D}" type="presParOf" srcId="{8635D72C-1E0E-4339-BCBD-2D793FDD2EDA}" destId="{110AA301-CC3C-4C52-A531-D9E2CE23E140}" srcOrd="0" destOrd="0" presId="urn:microsoft.com/office/officeart/2005/8/layout/bProcess4"/>
    <dgm:cxn modelId="{5B8F67B4-DB35-4048-822B-EF1206D30661}" type="presParOf" srcId="{8635D72C-1E0E-4339-BCBD-2D793FDD2EDA}" destId="{4913BFB7-783C-4CC9-AA99-AE205B95C7D7}" srcOrd="1" destOrd="0" presId="urn:microsoft.com/office/officeart/2005/8/layout/bProcess4"/>
    <dgm:cxn modelId="{5C8A4E83-7D57-4E7F-BE16-5FA97FBAE014}" type="presParOf" srcId="{BEADF7C5-3984-47FB-AB79-05DA376054B0}" destId="{87CBC3A2-050D-40A9-821C-AFC2E7019C9B}" srcOrd="3" destOrd="0" presId="urn:microsoft.com/office/officeart/2005/8/layout/bProcess4"/>
    <dgm:cxn modelId="{03DC3287-EE2F-4027-825E-B65487F8DB4A}" type="presParOf" srcId="{BEADF7C5-3984-47FB-AB79-05DA376054B0}" destId="{3EB0E955-61A6-44AA-941B-3674EE71BC48}" srcOrd="4" destOrd="0" presId="urn:microsoft.com/office/officeart/2005/8/layout/bProcess4"/>
    <dgm:cxn modelId="{B49B1FEC-21BE-4B4C-B5FE-5E69FF692592}" type="presParOf" srcId="{3EB0E955-61A6-44AA-941B-3674EE71BC48}" destId="{65C2D7E9-D194-4501-8CD1-F249DA2BF474}" srcOrd="0" destOrd="0" presId="urn:microsoft.com/office/officeart/2005/8/layout/bProcess4"/>
    <dgm:cxn modelId="{FBDA1E38-69C5-4285-ACA7-CCBE0772D0C1}" type="presParOf" srcId="{3EB0E955-61A6-44AA-941B-3674EE71BC48}" destId="{D32A4713-027B-458A-9909-012567EAB955}" srcOrd="1" destOrd="0" presId="urn:microsoft.com/office/officeart/2005/8/layout/bProcess4"/>
    <dgm:cxn modelId="{25D14D5C-177C-4E36-A545-BEA94868ABB4}" type="presParOf" srcId="{BEADF7C5-3984-47FB-AB79-05DA376054B0}" destId="{4FBF5C53-42E5-4F03-9411-3325B4FFC35C}" srcOrd="5" destOrd="0" presId="urn:microsoft.com/office/officeart/2005/8/layout/bProcess4"/>
    <dgm:cxn modelId="{0B2A06AE-61A7-4B3D-8A84-343D66C35E30}" type="presParOf" srcId="{BEADF7C5-3984-47FB-AB79-05DA376054B0}" destId="{857D7B3A-EB01-4DCF-B42F-A3EB5B417F4D}" srcOrd="6" destOrd="0" presId="urn:microsoft.com/office/officeart/2005/8/layout/bProcess4"/>
    <dgm:cxn modelId="{C4DC9D99-7BC5-49C1-8763-20AAF052F77F}" type="presParOf" srcId="{857D7B3A-EB01-4DCF-B42F-A3EB5B417F4D}" destId="{F883B165-D5CD-4C12-9B4A-1977DAE837E4}" srcOrd="0" destOrd="0" presId="urn:microsoft.com/office/officeart/2005/8/layout/bProcess4"/>
    <dgm:cxn modelId="{FCD236DF-497F-40AE-A264-9037E9BDCECA}" type="presParOf" srcId="{857D7B3A-EB01-4DCF-B42F-A3EB5B417F4D}" destId="{6F786D39-D8DB-458B-9246-B76D144C7DA9}" srcOrd="1" destOrd="0" presId="urn:microsoft.com/office/officeart/2005/8/layout/bProcess4"/>
    <dgm:cxn modelId="{59EDB8C6-5DB3-42D7-9107-D6EB077B0A94}" type="presParOf" srcId="{BEADF7C5-3984-47FB-AB79-05DA376054B0}" destId="{E66D66B5-C19E-416C-B1C3-C3F881DA81CC}" srcOrd="7" destOrd="0" presId="urn:microsoft.com/office/officeart/2005/8/layout/bProcess4"/>
    <dgm:cxn modelId="{B4A90600-F701-4A73-81C3-CF5E0C179870}" type="presParOf" srcId="{BEADF7C5-3984-47FB-AB79-05DA376054B0}" destId="{708670E7-12E0-4A80-A9C0-FBCC4D91505A}" srcOrd="8" destOrd="0" presId="urn:microsoft.com/office/officeart/2005/8/layout/bProcess4"/>
    <dgm:cxn modelId="{7CE2AF13-BF07-4530-AB27-7E1C5723DD0E}" type="presParOf" srcId="{708670E7-12E0-4A80-A9C0-FBCC4D91505A}" destId="{CBAA65AD-4832-46AE-93D5-22FCC55313E2}" srcOrd="0" destOrd="0" presId="urn:microsoft.com/office/officeart/2005/8/layout/bProcess4"/>
    <dgm:cxn modelId="{E25FBD7C-D449-4E0E-8812-996560178239}" type="presParOf" srcId="{708670E7-12E0-4A80-A9C0-FBCC4D91505A}" destId="{8F487A63-00AF-487D-8E25-C07B6BA148EC}" srcOrd="1" destOrd="0" presId="urn:microsoft.com/office/officeart/2005/8/layout/bProcess4"/>
    <dgm:cxn modelId="{12EB04A5-47A9-4EDC-A877-D3967BA7161D}" type="presParOf" srcId="{BEADF7C5-3984-47FB-AB79-05DA376054B0}" destId="{C389A82D-F21E-45AE-A2A9-8E7161EB9827}" srcOrd="9" destOrd="0" presId="urn:microsoft.com/office/officeart/2005/8/layout/bProcess4"/>
    <dgm:cxn modelId="{3CEA3BD5-1607-48A8-B798-2977C1058326}" type="presParOf" srcId="{BEADF7C5-3984-47FB-AB79-05DA376054B0}" destId="{B3C3DCC2-B4CB-4BC9-8218-5E2CAE04A6F1}" srcOrd="10" destOrd="0" presId="urn:microsoft.com/office/officeart/2005/8/layout/bProcess4"/>
    <dgm:cxn modelId="{FC2A4DC5-A88F-4169-9521-13C9F5DC8619}" type="presParOf" srcId="{B3C3DCC2-B4CB-4BC9-8218-5E2CAE04A6F1}" destId="{B0AC3726-90D4-4768-953A-721300B18B06}" srcOrd="0" destOrd="0" presId="urn:microsoft.com/office/officeart/2005/8/layout/bProcess4"/>
    <dgm:cxn modelId="{6960B0B8-3968-4769-9391-192618AA21C2}" type="presParOf" srcId="{B3C3DCC2-B4CB-4BC9-8218-5E2CAE04A6F1}" destId="{487BCF4A-81D9-49C6-9D38-9BB12C9FC3C3}" srcOrd="1" destOrd="0" presId="urn:microsoft.com/office/officeart/2005/8/layout/bProcess4"/>
    <dgm:cxn modelId="{BE66FEE7-817D-4B4D-B241-B7C49A5EBF2A}" type="presParOf" srcId="{BEADF7C5-3984-47FB-AB79-05DA376054B0}" destId="{F46EF6AE-92FE-49CA-BBE6-FE9900E2B3FB}" srcOrd="11" destOrd="0" presId="urn:microsoft.com/office/officeart/2005/8/layout/bProcess4"/>
    <dgm:cxn modelId="{8F74BB8E-8AD1-4DDC-A1CC-FCA1BF1A8245}" type="presParOf" srcId="{BEADF7C5-3984-47FB-AB79-05DA376054B0}" destId="{8CC437A9-AACB-4CF9-B43F-C9E13962CA80}" srcOrd="12" destOrd="0" presId="urn:microsoft.com/office/officeart/2005/8/layout/bProcess4"/>
    <dgm:cxn modelId="{0835F242-D4C4-4F5B-B67F-BFE4CC1912BD}" type="presParOf" srcId="{8CC437A9-AACB-4CF9-B43F-C9E13962CA80}" destId="{12FD9BD1-1277-43C6-AAA4-E740B09F075A}" srcOrd="0" destOrd="0" presId="urn:microsoft.com/office/officeart/2005/8/layout/bProcess4"/>
    <dgm:cxn modelId="{2389D628-D3D0-4581-94D0-B5548955F094}" type="presParOf" srcId="{8CC437A9-AACB-4CF9-B43F-C9E13962CA80}" destId="{D246F4E1-8212-4461-9F9A-777F50DF0ED7}" srcOrd="1" destOrd="0" presId="urn:microsoft.com/office/officeart/2005/8/layout/bProcess4"/>
    <dgm:cxn modelId="{9B47A825-68DE-418C-9288-97881F1EBA32}" type="presParOf" srcId="{BEADF7C5-3984-47FB-AB79-05DA376054B0}" destId="{074CB2AA-4340-4010-909B-7375B91E882D}" srcOrd="13" destOrd="0" presId="urn:microsoft.com/office/officeart/2005/8/layout/bProcess4"/>
    <dgm:cxn modelId="{ADBBA206-ADC2-4912-A398-CF7254D5FEAF}" type="presParOf" srcId="{BEADF7C5-3984-47FB-AB79-05DA376054B0}" destId="{282BF1D4-AB85-4E7A-96A0-BE25FB507802}" srcOrd="14" destOrd="0" presId="urn:microsoft.com/office/officeart/2005/8/layout/bProcess4"/>
    <dgm:cxn modelId="{4F407A30-3061-4116-BCE4-9250A93BF69A}" type="presParOf" srcId="{282BF1D4-AB85-4E7A-96A0-BE25FB507802}" destId="{6D879481-1FBB-4E2C-B759-48B93661F715}" srcOrd="0" destOrd="0" presId="urn:microsoft.com/office/officeart/2005/8/layout/bProcess4"/>
    <dgm:cxn modelId="{A68846C2-7535-4490-A38B-D786B246E430}" type="presParOf" srcId="{282BF1D4-AB85-4E7A-96A0-BE25FB507802}" destId="{426AE443-A322-48DC-AA00-2E6DCDBC10B0}" srcOrd="1" destOrd="0" presId="urn:microsoft.com/office/officeart/2005/8/layout/bProcess4"/>
    <dgm:cxn modelId="{1DF250D8-EDB4-4603-9019-EB5F2552802E}" type="presParOf" srcId="{BEADF7C5-3984-47FB-AB79-05DA376054B0}" destId="{F7E14E62-2836-4DD6-90DF-6ADE40BB8B03}" srcOrd="15" destOrd="0" presId="urn:microsoft.com/office/officeart/2005/8/layout/bProcess4"/>
    <dgm:cxn modelId="{70704FE7-4472-46E1-9209-CC6505D0BE2A}" type="presParOf" srcId="{BEADF7C5-3984-47FB-AB79-05DA376054B0}" destId="{E7B2F6BA-F6C1-483D-B8CC-EA240282D989}" srcOrd="16" destOrd="0" presId="urn:microsoft.com/office/officeart/2005/8/layout/bProcess4"/>
    <dgm:cxn modelId="{8D619814-7122-44E9-9B37-64E5C0480650}" type="presParOf" srcId="{E7B2F6BA-F6C1-483D-B8CC-EA240282D989}" destId="{E73BFE0D-5907-4C8F-B408-4319FCB53305}" srcOrd="0" destOrd="0" presId="urn:microsoft.com/office/officeart/2005/8/layout/bProcess4"/>
    <dgm:cxn modelId="{50596AFA-1F75-447A-8A25-03AAFB885FE5}" type="presParOf" srcId="{E7B2F6BA-F6C1-483D-B8CC-EA240282D989}" destId="{952E8D54-CE35-49AD-ACCE-C5B3ECEC202B}" srcOrd="1" destOrd="0" presId="urn:microsoft.com/office/officeart/2005/8/layout/bProcess4"/>
    <dgm:cxn modelId="{0C96382B-E927-44A8-B596-B6B794D04E1E}" type="presParOf" srcId="{BEADF7C5-3984-47FB-AB79-05DA376054B0}" destId="{705546D9-8B78-495D-82D7-F5FC814397FA}" srcOrd="17" destOrd="0" presId="urn:microsoft.com/office/officeart/2005/8/layout/bProcess4"/>
    <dgm:cxn modelId="{94CB96A2-EDC9-4D4E-83D5-04981960D0CD}" type="presParOf" srcId="{BEADF7C5-3984-47FB-AB79-05DA376054B0}" destId="{5B9439CD-3AC0-486D-ACD5-3FEA5CAB5461}" srcOrd="18" destOrd="0" presId="urn:microsoft.com/office/officeart/2005/8/layout/bProcess4"/>
    <dgm:cxn modelId="{9A3A6ABB-5ECA-4AA5-8235-9DDD2F62EA31}" type="presParOf" srcId="{5B9439CD-3AC0-486D-ACD5-3FEA5CAB5461}" destId="{754CC4C2-CC9C-4A96-9738-21FE0E578888}" srcOrd="0" destOrd="0" presId="urn:microsoft.com/office/officeart/2005/8/layout/bProcess4"/>
    <dgm:cxn modelId="{DC55BCEF-1101-4062-A8BB-307E2DD9385B}" type="presParOf" srcId="{5B9439CD-3AC0-486D-ACD5-3FEA5CAB5461}" destId="{00469D77-2505-4E57-9DFF-B44E96BC5BD0}" srcOrd="1" destOrd="0" presId="urn:microsoft.com/office/officeart/2005/8/layout/bProcess4"/>
    <dgm:cxn modelId="{7CB48EAD-E588-4C83-A272-9EBB8DB3ECA2}" type="presParOf" srcId="{BEADF7C5-3984-47FB-AB79-05DA376054B0}" destId="{044AD6B1-A388-41AC-841F-1B960DCB3CD4}" srcOrd="19" destOrd="0" presId="urn:microsoft.com/office/officeart/2005/8/layout/bProcess4"/>
    <dgm:cxn modelId="{F2386827-132A-4520-8990-5854331C74BB}" type="presParOf" srcId="{BEADF7C5-3984-47FB-AB79-05DA376054B0}" destId="{C6BDCFDC-2BF9-46B8-9CF1-302AADCD5991}" srcOrd="20" destOrd="0" presId="urn:microsoft.com/office/officeart/2005/8/layout/bProcess4"/>
    <dgm:cxn modelId="{8A6E6E56-A715-437A-AC8E-D974C34B0191}" type="presParOf" srcId="{C6BDCFDC-2BF9-46B8-9CF1-302AADCD5991}" destId="{9302DBFC-AA0E-438A-B562-79208D93F2E9}" srcOrd="0" destOrd="0" presId="urn:microsoft.com/office/officeart/2005/8/layout/bProcess4"/>
    <dgm:cxn modelId="{0B78E90F-FD2C-46E7-8ED8-129EAC03355E}" type="presParOf" srcId="{C6BDCFDC-2BF9-46B8-9CF1-302AADCD5991}" destId="{B7893050-700C-4534-B412-027BD9596E07}" srcOrd="1" destOrd="0" presId="urn:microsoft.com/office/officeart/2005/8/layout/bProcess4"/>
    <dgm:cxn modelId="{1676F199-ED13-4728-842C-61192F17FE3D}" type="presParOf" srcId="{BEADF7C5-3984-47FB-AB79-05DA376054B0}" destId="{EC9C3202-1354-4056-9BE7-BCF85C6FB360}" srcOrd="21" destOrd="0" presId="urn:microsoft.com/office/officeart/2005/8/layout/bProcess4"/>
    <dgm:cxn modelId="{7ECF86B0-6AC3-44C7-91AB-4A1FCFA41CE9}" type="presParOf" srcId="{BEADF7C5-3984-47FB-AB79-05DA376054B0}" destId="{D26EBD09-5887-4E1A-83B1-EF58BD5BB69C}" srcOrd="22" destOrd="0" presId="urn:microsoft.com/office/officeart/2005/8/layout/bProcess4"/>
    <dgm:cxn modelId="{68FE25DC-F0A4-4B4E-A7AC-382E10041FC1}" type="presParOf" srcId="{D26EBD09-5887-4E1A-83B1-EF58BD5BB69C}" destId="{EDC67DF0-4AE2-4945-AF46-699B0F76E47B}" srcOrd="0" destOrd="0" presId="urn:microsoft.com/office/officeart/2005/8/layout/bProcess4"/>
    <dgm:cxn modelId="{3853034B-676D-4225-BF41-9DA72C312F11}" type="presParOf" srcId="{D26EBD09-5887-4E1A-83B1-EF58BD5BB69C}" destId="{B9E589C2-C554-4C5E-9427-961F6D5E7278}" srcOrd="1" destOrd="0" presId="urn:microsoft.com/office/officeart/2005/8/layout/bProcess4"/>
    <dgm:cxn modelId="{A2FDA111-2C14-4C8D-A2EB-BD7C0C4A61C5}" type="presParOf" srcId="{BEADF7C5-3984-47FB-AB79-05DA376054B0}" destId="{71356CC3-672A-4CBB-8AFD-EF608A70C242}" srcOrd="23" destOrd="0" presId="urn:microsoft.com/office/officeart/2005/8/layout/bProcess4"/>
    <dgm:cxn modelId="{14092BFA-99E5-4E4D-8AFB-5BBD4E3A541A}" type="presParOf" srcId="{BEADF7C5-3984-47FB-AB79-05DA376054B0}" destId="{B3A19AF3-6A1E-4AC0-B5B8-8A1972EB409D}" srcOrd="24" destOrd="0" presId="urn:microsoft.com/office/officeart/2005/8/layout/bProcess4"/>
    <dgm:cxn modelId="{C6F1C5DB-14D0-4D7B-85D2-5589688DF602}" type="presParOf" srcId="{B3A19AF3-6A1E-4AC0-B5B8-8A1972EB409D}" destId="{E7B8CCBB-F5A7-4CA7-BC62-EDDAE4350F1B}" srcOrd="0" destOrd="0" presId="urn:microsoft.com/office/officeart/2005/8/layout/bProcess4"/>
    <dgm:cxn modelId="{9E4E4358-85F5-447D-A6D2-2335B1CAD3F9}" type="presParOf" srcId="{B3A19AF3-6A1E-4AC0-B5B8-8A1972EB409D}" destId="{E6B23C31-7DCE-492D-8169-4BCFE7E4BFF4}" srcOrd="1" destOrd="0" presId="urn:microsoft.com/office/officeart/2005/8/layout/bProcess4"/>
    <dgm:cxn modelId="{E5CBAFEE-1C07-4AE0-A11B-6BF469A303D2}" type="presParOf" srcId="{BEADF7C5-3984-47FB-AB79-05DA376054B0}" destId="{5D785D90-F378-42F4-BB5A-1A8A4EF4A590}" srcOrd="25" destOrd="0" presId="urn:microsoft.com/office/officeart/2005/8/layout/bProcess4"/>
    <dgm:cxn modelId="{28FBDA3F-0386-48A8-9A88-583B8F2E8849}" type="presParOf" srcId="{BEADF7C5-3984-47FB-AB79-05DA376054B0}" destId="{E1542C7B-EA63-475B-8365-9EFD598441B1}" srcOrd="26" destOrd="0" presId="urn:microsoft.com/office/officeart/2005/8/layout/bProcess4"/>
    <dgm:cxn modelId="{A402E5BB-B624-4CC1-B810-605BD6E7DAF7}" type="presParOf" srcId="{E1542C7B-EA63-475B-8365-9EFD598441B1}" destId="{92BEF6C2-0734-4B78-AEDE-DB6F126207E9}" srcOrd="0" destOrd="0" presId="urn:microsoft.com/office/officeart/2005/8/layout/bProcess4"/>
    <dgm:cxn modelId="{647FBF1C-292D-4E5B-898C-C21452911C3A}" type="presParOf" srcId="{E1542C7B-EA63-475B-8365-9EFD598441B1}" destId="{D062062A-99B6-44BB-8344-108BCEB59FB4}" srcOrd="1" destOrd="0" presId="urn:microsoft.com/office/officeart/2005/8/layout/bProcess4"/>
    <dgm:cxn modelId="{569A6559-4CAD-4290-B3BE-6DC70C3224E3}" type="presParOf" srcId="{BEADF7C5-3984-47FB-AB79-05DA376054B0}" destId="{979B7B81-AEC8-4888-9E90-5E4562811F89}" srcOrd="27" destOrd="0" presId="urn:microsoft.com/office/officeart/2005/8/layout/bProcess4"/>
    <dgm:cxn modelId="{314C0DB3-8FE8-4E58-80FA-A172FADCAC4F}" type="presParOf" srcId="{BEADF7C5-3984-47FB-AB79-05DA376054B0}" destId="{8D46D2F4-1F67-457C-BD9A-9544A2856DB4}" srcOrd="28" destOrd="0" presId="urn:microsoft.com/office/officeart/2005/8/layout/bProcess4"/>
    <dgm:cxn modelId="{BBA65988-2839-4C3E-A770-C11312449F52}" type="presParOf" srcId="{8D46D2F4-1F67-457C-BD9A-9544A2856DB4}" destId="{EB8F6A86-41F5-4651-A5E5-377D37FD07FA}" srcOrd="0" destOrd="0" presId="urn:microsoft.com/office/officeart/2005/8/layout/bProcess4"/>
    <dgm:cxn modelId="{9834AE35-D04B-4F03-8D2D-874361E5B5D6}" type="presParOf" srcId="{8D46D2F4-1F67-457C-BD9A-9544A2856DB4}" destId="{DE1FBCEA-3BB7-484E-BC3F-8B6FB58D45F9}" srcOrd="1" destOrd="0" presId="urn:microsoft.com/office/officeart/2005/8/layout/bProcess4"/>
    <dgm:cxn modelId="{567A92F2-452E-4734-A929-97C83BC33ABB}" type="presParOf" srcId="{BEADF7C5-3984-47FB-AB79-05DA376054B0}" destId="{4511B191-52DE-45ED-9E09-6C9976A133FE}" srcOrd="29" destOrd="0" presId="urn:microsoft.com/office/officeart/2005/8/layout/bProcess4"/>
    <dgm:cxn modelId="{CF2E5810-8C1E-46FE-87A7-4E072BDAE846}" type="presParOf" srcId="{BEADF7C5-3984-47FB-AB79-05DA376054B0}" destId="{E23C7AA9-DE48-4B53-B227-45C282672125}" srcOrd="30" destOrd="0" presId="urn:microsoft.com/office/officeart/2005/8/layout/bProcess4"/>
    <dgm:cxn modelId="{276CEF34-F049-45C2-BDF0-2E8316EEA9CA}" type="presParOf" srcId="{E23C7AA9-DE48-4B53-B227-45C282672125}" destId="{62673905-809C-4B38-BB51-74921185845E}" srcOrd="0" destOrd="0" presId="urn:microsoft.com/office/officeart/2005/8/layout/bProcess4"/>
    <dgm:cxn modelId="{7FF99990-B040-4480-86DB-759CEC4DC7F0}" type="presParOf" srcId="{E23C7AA9-DE48-4B53-B227-45C282672125}" destId="{B7BD2701-F621-4E1E-84B8-6D578916CF92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C1DF2B-4F77-4759-8C2A-80DA59892323}">
      <dsp:nvSpPr>
        <dsp:cNvPr id="0" name=""/>
        <dsp:cNvSpPr/>
      </dsp:nvSpPr>
      <dsp:spPr>
        <a:xfrm>
          <a:off x="2006" y="357"/>
          <a:ext cx="6824777" cy="1743757"/>
        </a:xfrm>
        <a:prstGeom prst="roundRect">
          <a:avLst>
            <a:gd name="adj" fmla="val 10000"/>
          </a:avLst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BR" sz="2400" b="1" kern="1200" dirty="0">
              <a:latin typeface="Arial" panose="020B0604020202020204" pitchFamily="34" charset="0"/>
              <a:cs typeface="Arial" panose="020B0604020202020204" pitchFamily="34" charset="0"/>
            </a:rPr>
            <a:t>PNDR</a:t>
          </a:r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BR" sz="1800" b="1" kern="1200" dirty="0">
              <a:latin typeface="Arial" panose="020B0604020202020204" pitchFamily="34" charset="0"/>
              <a:cs typeface="Arial" panose="020B0604020202020204" pitchFamily="34" charset="0"/>
            </a:rPr>
            <a:t>Decreto n° 11.962/2024</a:t>
          </a:r>
        </a:p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endParaRPr lang="pt-BR" sz="18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>
              <a:latin typeface="Arial" panose="020B0604020202020204" pitchFamily="34" charset="0"/>
              <a:cs typeface="Arial" panose="020B0604020202020204" pitchFamily="34" charset="0"/>
            </a:rPr>
            <a:t>Reduzir as desigualdades econômicas e sociais, intrarregionais e inter-regionais</a:t>
          </a:r>
        </a:p>
      </dsp:txBody>
      <dsp:txXfrm>
        <a:off x="53079" y="51430"/>
        <a:ext cx="6722631" cy="1641611"/>
      </dsp:txXfrm>
    </dsp:sp>
    <dsp:sp modelId="{D01B805C-0D0B-4FC4-8423-52EE9E65493D}">
      <dsp:nvSpPr>
        <dsp:cNvPr id="0" name=""/>
        <dsp:cNvSpPr/>
      </dsp:nvSpPr>
      <dsp:spPr>
        <a:xfrm>
          <a:off x="2006" y="1926555"/>
          <a:ext cx="1588827" cy="174375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latin typeface="Arial" panose="020B0604020202020204" pitchFamily="34" charset="0"/>
              <a:cs typeface="Arial" panose="020B0604020202020204" pitchFamily="34" charset="0"/>
            </a:rPr>
            <a:t>Convergência de renda</a:t>
          </a:r>
        </a:p>
      </dsp:txBody>
      <dsp:txXfrm>
        <a:off x="48541" y="1973090"/>
        <a:ext cx="1495757" cy="1650687"/>
      </dsp:txXfrm>
    </dsp:sp>
    <dsp:sp modelId="{5192312F-D01C-4431-AC7C-3B8C344577B9}">
      <dsp:nvSpPr>
        <dsp:cNvPr id="0" name=""/>
        <dsp:cNvSpPr/>
      </dsp:nvSpPr>
      <dsp:spPr>
        <a:xfrm>
          <a:off x="1724296" y="1926555"/>
          <a:ext cx="1588827" cy="174375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latin typeface="Arial" panose="020B0604020202020204" pitchFamily="34" charset="0"/>
              <a:cs typeface="Arial" panose="020B0604020202020204" pitchFamily="34" charset="0"/>
            </a:rPr>
            <a:t>Cidades policêntricas</a:t>
          </a:r>
        </a:p>
      </dsp:txBody>
      <dsp:txXfrm>
        <a:off x="1770831" y="1973090"/>
        <a:ext cx="1495757" cy="1650687"/>
      </dsp:txXfrm>
    </dsp:sp>
    <dsp:sp modelId="{874AB03F-C269-4B62-8615-34CCF2BCA81E}">
      <dsp:nvSpPr>
        <dsp:cNvPr id="0" name=""/>
        <dsp:cNvSpPr/>
      </dsp:nvSpPr>
      <dsp:spPr>
        <a:xfrm>
          <a:off x="3446585" y="1926555"/>
          <a:ext cx="1657909" cy="174375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68897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50" kern="1200" dirty="0">
              <a:latin typeface="Arial" panose="020B0604020202020204" pitchFamily="34" charset="0"/>
              <a:cs typeface="Arial" panose="020B0604020202020204" pitchFamily="34" charset="0"/>
            </a:rPr>
            <a:t>Competitividade regional</a:t>
          </a:r>
        </a:p>
      </dsp:txBody>
      <dsp:txXfrm>
        <a:off x="3495143" y="1975113"/>
        <a:ext cx="1560793" cy="1646641"/>
      </dsp:txXfrm>
    </dsp:sp>
    <dsp:sp modelId="{821CBC85-D378-449C-B8C8-10EB5FEF5E8C}">
      <dsp:nvSpPr>
        <dsp:cNvPr id="0" name=""/>
        <dsp:cNvSpPr/>
      </dsp:nvSpPr>
      <dsp:spPr>
        <a:xfrm>
          <a:off x="5237956" y="1926555"/>
          <a:ext cx="1588827" cy="1743757"/>
        </a:xfrm>
        <a:prstGeom prst="roundRect">
          <a:avLst>
            <a:gd name="adj" fmla="val 10000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latin typeface="Arial" panose="020B0604020202020204" pitchFamily="34" charset="0"/>
              <a:cs typeface="Arial" panose="020B0604020202020204" pitchFamily="34" charset="0"/>
            </a:rPr>
            <a:t>Agregação de valor e diversidade econômica</a:t>
          </a:r>
        </a:p>
      </dsp:txBody>
      <dsp:txXfrm>
        <a:off x="5284491" y="1973090"/>
        <a:ext cx="1495757" cy="16506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C827D7-2CC3-4BD1-AAD5-F65435F9B19D}">
      <dsp:nvSpPr>
        <dsp:cNvPr id="0" name=""/>
        <dsp:cNvSpPr/>
      </dsp:nvSpPr>
      <dsp:spPr>
        <a:xfrm rot="5400000">
          <a:off x="-347689" y="1141197"/>
          <a:ext cx="1536365" cy="185228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14C86A-53B9-441F-8223-A8B214CA3226}">
      <dsp:nvSpPr>
        <dsp:cNvPr id="0" name=""/>
        <dsp:cNvSpPr/>
      </dsp:nvSpPr>
      <dsp:spPr>
        <a:xfrm>
          <a:off x="5270" y="159997"/>
          <a:ext cx="2058096" cy="1234858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>
              <a:solidFill>
                <a:schemeClr val="tx1"/>
              </a:solidFill>
            </a:rPr>
            <a:t>Reunião 1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>
              <a:solidFill>
                <a:schemeClr val="tx1"/>
              </a:solidFill>
            </a:rPr>
            <a:t>GT nº 2 NIR</a:t>
          </a:r>
        </a:p>
      </dsp:txBody>
      <dsp:txXfrm>
        <a:off x="41438" y="196165"/>
        <a:ext cx="1985760" cy="1162522"/>
      </dsp:txXfrm>
    </dsp:sp>
    <dsp:sp modelId="{87CBC3A2-050D-40A9-821C-AFC2E7019C9B}">
      <dsp:nvSpPr>
        <dsp:cNvPr id="0" name=""/>
        <dsp:cNvSpPr/>
      </dsp:nvSpPr>
      <dsp:spPr>
        <a:xfrm rot="5400000">
          <a:off x="-347689" y="2684770"/>
          <a:ext cx="1536365" cy="185228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13BFB7-783C-4CC9-AA99-AE205B95C7D7}">
      <dsp:nvSpPr>
        <dsp:cNvPr id="0" name=""/>
        <dsp:cNvSpPr/>
      </dsp:nvSpPr>
      <dsp:spPr>
        <a:xfrm>
          <a:off x="5270" y="1703570"/>
          <a:ext cx="2058096" cy="1234858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>
              <a:solidFill>
                <a:schemeClr val="tx1"/>
              </a:solidFill>
            </a:rPr>
            <a:t>Reunião 2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>
              <a:solidFill>
                <a:schemeClr val="tx1"/>
              </a:solidFill>
            </a:rPr>
            <a:t>GT nº 2 NIR</a:t>
          </a:r>
        </a:p>
      </dsp:txBody>
      <dsp:txXfrm>
        <a:off x="41438" y="1739738"/>
        <a:ext cx="1985760" cy="1162522"/>
      </dsp:txXfrm>
    </dsp:sp>
    <dsp:sp modelId="{4FBF5C53-42E5-4F03-9411-3325B4FFC35C}">
      <dsp:nvSpPr>
        <dsp:cNvPr id="0" name=""/>
        <dsp:cNvSpPr/>
      </dsp:nvSpPr>
      <dsp:spPr>
        <a:xfrm rot="5400000">
          <a:off x="-347689" y="4228342"/>
          <a:ext cx="1536365" cy="185228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2A4713-027B-458A-9909-012567EAB955}">
      <dsp:nvSpPr>
        <dsp:cNvPr id="0" name=""/>
        <dsp:cNvSpPr/>
      </dsp:nvSpPr>
      <dsp:spPr>
        <a:xfrm>
          <a:off x="5270" y="3247143"/>
          <a:ext cx="2058096" cy="1234858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>
              <a:solidFill>
                <a:schemeClr val="tx1"/>
              </a:solidFill>
            </a:rPr>
            <a:t>Reunião 3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>
              <a:solidFill>
                <a:schemeClr val="tx1"/>
              </a:solidFill>
            </a:rPr>
            <a:t>GT nº 2 NIR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>
              <a:solidFill>
                <a:schemeClr val="tx1"/>
              </a:solidFill>
            </a:rPr>
            <a:t>(se necessário)</a:t>
          </a:r>
        </a:p>
      </dsp:txBody>
      <dsp:txXfrm>
        <a:off x="41438" y="3283311"/>
        <a:ext cx="1985760" cy="1162522"/>
      </dsp:txXfrm>
    </dsp:sp>
    <dsp:sp modelId="{E66D66B5-C19E-416C-B1C3-C3F881DA81CC}">
      <dsp:nvSpPr>
        <dsp:cNvPr id="0" name=""/>
        <dsp:cNvSpPr/>
      </dsp:nvSpPr>
      <dsp:spPr>
        <a:xfrm>
          <a:off x="424097" y="5000129"/>
          <a:ext cx="2730061" cy="185228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786D39-D8DB-458B-9246-B76D144C7DA9}">
      <dsp:nvSpPr>
        <dsp:cNvPr id="0" name=""/>
        <dsp:cNvSpPr/>
      </dsp:nvSpPr>
      <dsp:spPr>
        <a:xfrm>
          <a:off x="5270" y="4790715"/>
          <a:ext cx="2058096" cy="1234858"/>
        </a:xfrm>
        <a:prstGeom prst="roundRect">
          <a:avLst>
            <a:gd name="adj" fmla="val 10000"/>
          </a:avLst>
        </a:prstGeom>
        <a:solidFill>
          <a:schemeClr val="bg2">
            <a:lumMod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>
              <a:solidFill>
                <a:schemeClr val="tx1"/>
              </a:solidFill>
            </a:rPr>
            <a:t>Consolidação</a:t>
          </a:r>
        </a:p>
      </dsp:txBody>
      <dsp:txXfrm>
        <a:off x="41438" y="4826883"/>
        <a:ext cx="1985760" cy="1162522"/>
      </dsp:txXfrm>
    </dsp:sp>
    <dsp:sp modelId="{C389A82D-F21E-45AE-A2A9-8E7161EB9827}">
      <dsp:nvSpPr>
        <dsp:cNvPr id="0" name=""/>
        <dsp:cNvSpPr/>
      </dsp:nvSpPr>
      <dsp:spPr>
        <a:xfrm rot="16200000">
          <a:off x="2389579" y="4228342"/>
          <a:ext cx="1536365" cy="185228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487A63-00AF-487D-8E25-C07B6BA148EC}">
      <dsp:nvSpPr>
        <dsp:cNvPr id="0" name=""/>
        <dsp:cNvSpPr/>
      </dsp:nvSpPr>
      <dsp:spPr>
        <a:xfrm>
          <a:off x="2742539" y="4790715"/>
          <a:ext cx="2058096" cy="123485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Reunião NIR</a:t>
          </a:r>
        </a:p>
      </dsp:txBody>
      <dsp:txXfrm>
        <a:off x="2778707" y="4826883"/>
        <a:ext cx="1985760" cy="1162522"/>
      </dsp:txXfrm>
    </dsp:sp>
    <dsp:sp modelId="{F46EF6AE-92FE-49CA-BBE6-FE9900E2B3FB}">
      <dsp:nvSpPr>
        <dsp:cNvPr id="0" name=""/>
        <dsp:cNvSpPr/>
      </dsp:nvSpPr>
      <dsp:spPr>
        <a:xfrm rot="16200000">
          <a:off x="2389579" y="2684770"/>
          <a:ext cx="1536365" cy="185228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7BCF4A-81D9-49C6-9D38-9BB12C9FC3C3}">
      <dsp:nvSpPr>
        <dsp:cNvPr id="0" name=""/>
        <dsp:cNvSpPr/>
      </dsp:nvSpPr>
      <dsp:spPr>
        <a:xfrm>
          <a:off x="2742539" y="3247143"/>
          <a:ext cx="2058096" cy="1234858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>
              <a:solidFill>
                <a:schemeClr val="tx1"/>
              </a:solidFill>
            </a:rPr>
            <a:t>Elaboração minuta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>
              <a:solidFill>
                <a:schemeClr val="tx1"/>
              </a:solidFill>
            </a:rPr>
            <a:t>Resolução CE-CIPDR</a:t>
          </a:r>
          <a:endParaRPr lang="pt-BR" sz="1800" kern="1200" dirty="0"/>
        </a:p>
      </dsp:txBody>
      <dsp:txXfrm>
        <a:off x="2778707" y="3283311"/>
        <a:ext cx="1985760" cy="1162522"/>
      </dsp:txXfrm>
    </dsp:sp>
    <dsp:sp modelId="{074CB2AA-4340-4010-909B-7375B91E882D}">
      <dsp:nvSpPr>
        <dsp:cNvPr id="0" name=""/>
        <dsp:cNvSpPr/>
      </dsp:nvSpPr>
      <dsp:spPr>
        <a:xfrm rot="16200000">
          <a:off x="2389579" y="1141197"/>
          <a:ext cx="1536365" cy="185228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46F4E1-8212-4461-9F9A-777F50DF0ED7}">
      <dsp:nvSpPr>
        <dsp:cNvPr id="0" name=""/>
        <dsp:cNvSpPr/>
      </dsp:nvSpPr>
      <dsp:spPr>
        <a:xfrm>
          <a:off x="2742539" y="1703570"/>
          <a:ext cx="2058096" cy="1234858"/>
        </a:xfrm>
        <a:prstGeom prst="roundRect">
          <a:avLst>
            <a:gd name="adj" fmla="val 10000"/>
          </a:avLst>
        </a:prstGeom>
        <a:solidFill>
          <a:srgbClr val="FFFF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>
              <a:solidFill>
                <a:schemeClr val="tx1"/>
              </a:solidFill>
            </a:rPr>
            <a:t>Aprovação do Programa via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>
              <a:solidFill>
                <a:schemeClr val="tx1"/>
              </a:solidFill>
            </a:rPr>
            <a:t>Resolução CE-CIPDR</a:t>
          </a:r>
          <a:endParaRPr lang="pt-BR" sz="1700" kern="1200" dirty="0"/>
        </a:p>
      </dsp:txBody>
      <dsp:txXfrm>
        <a:off x="2778707" y="1739738"/>
        <a:ext cx="1985760" cy="1162522"/>
      </dsp:txXfrm>
    </dsp:sp>
    <dsp:sp modelId="{F7E14E62-2836-4DD6-90DF-6ADE40BB8B03}">
      <dsp:nvSpPr>
        <dsp:cNvPr id="0" name=""/>
        <dsp:cNvSpPr/>
      </dsp:nvSpPr>
      <dsp:spPr>
        <a:xfrm>
          <a:off x="3161366" y="369411"/>
          <a:ext cx="2730061" cy="185228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6AE443-A322-48DC-AA00-2E6DCDBC10B0}">
      <dsp:nvSpPr>
        <dsp:cNvPr id="0" name=""/>
        <dsp:cNvSpPr/>
      </dsp:nvSpPr>
      <dsp:spPr>
        <a:xfrm>
          <a:off x="2742539" y="159997"/>
          <a:ext cx="2058096" cy="1234858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>
              <a:solidFill>
                <a:schemeClr val="tx1"/>
              </a:solidFill>
            </a:rPr>
            <a:t>Proposta de Portaria MIDR: Diretrizes e Orientações Gerais FCF 2027</a:t>
          </a:r>
        </a:p>
      </dsp:txBody>
      <dsp:txXfrm>
        <a:off x="2778707" y="196165"/>
        <a:ext cx="1985760" cy="1162522"/>
      </dsp:txXfrm>
    </dsp:sp>
    <dsp:sp modelId="{705546D9-8B78-495D-82D7-F5FC814397FA}">
      <dsp:nvSpPr>
        <dsp:cNvPr id="0" name=""/>
        <dsp:cNvSpPr/>
      </dsp:nvSpPr>
      <dsp:spPr>
        <a:xfrm rot="5400000">
          <a:off x="5126848" y="1141197"/>
          <a:ext cx="1536365" cy="185228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2E8D54-CE35-49AD-ACCE-C5B3ECEC202B}">
      <dsp:nvSpPr>
        <dsp:cNvPr id="0" name=""/>
        <dsp:cNvSpPr/>
      </dsp:nvSpPr>
      <dsp:spPr>
        <a:xfrm>
          <a:off x="5479808" y="159997"/>
          <a:ext cx="2058096" cy="1234858"/>
        </a:xfrm>
        <a:prstGeom prst="roundRect">
          <a:avLst>
            <a:gd name="adj" fmla="val 10000"/>
          </a:avLst>
        </a:prstGeom>
        <a:solidFill>
          <a:srgbClr val="70AD47">
            <a:lumMod val="5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baseline="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Nova Diretrizes e Orientações Gerais FCF 2027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baseline="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(Portaria)</a:t>
          </a:r>
        </a:p>
      </dsp:txBody>
      <dsp:txXfrm>
        <a:off x="5515976" y="196165"/>
        <a:ext cx="1985760" cy="1162522"/>
      </dsp:txXfrm>
    </dsp:sp>
    <dsp:sp modelId="{044AD6B1-A388-41AC-841F-1B960DCB3CD4}">
      <dsp:nvSpPr>
        <dsp:cNvPr id="0" name=""/>
        <dsp:cNvSpPr/>
      </dsp:nvSpPr>
      <dsp:spPr>
        <a:xfrm rot="5400000">
          <a:off x="5126848" y="2684770"/>
          <a:ext cx="1536365" cy="185228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469D77-2505-4E57-9DFF-B44E96BC5BD0}">
      <dsp:nvSpPr>
        <dsp:cNvPr id="0" name=""/>
        <dsp:cNvSpPr/>
      </dsp:nvSpPr>
      <dsp:spPr>
        <a:xfrm>
          <a:off x="5479808" y="1703570"/>
          <a:ext cx="2058096" cy="1234858"/>
        </a:xfrm>
        <a:prstGeom prst="roundRect">
          <a:avLst>
            <a:gd name="adj" fmla="val 10000"/>
          </a:avLst>
        </a:prstGeom>
        <a:solidFill>
          <a:srgbClr val="FFC0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Reuniões prévias </a:t>
          </a:r>
          <a:r>
            <a:rPr lang="pt-BR" sz="1800" kern="1200" dirty="0" err="1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Condel</a:t>
          </a:r>
          <a:r>
            <a:rPr lang="pt-BR" sz="18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 SUDECO</a:t>
          </a:r>
          <a:endParaRPr lang="pt-BR" sz="1800" kern="1200" dirty="0"/>
        </a:p>
      </dsp:txBody>
      <dsp:txXfrm>
        <a:off x="5515976" y="1739738"/>
        <a:ext cx="1985760" cy="1162522"/>
      </dsp:txXfrm>
    </dsp:sp>
    <dsp:sp modelId="{EC9C3202-1354-4056-9BE7-BCF85C6FB360}">
      <dsp:nvSpPr>
        <dsp:cNvPr id="0" name=""/>
        <dsp:cNvSpPr/>
      </dsp:nvSpPr>
      <dsp:spPr>
        <a:xfrm rot="5400000">
          <a:off x="5126848" y="4228342"/>
          <a:ext cx="1536365" cy="185228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893050-700C-4534-B412-027BD9596E07}">
      <dsp:nvSpPr>
        <dsp:cNvPr id="0" name=""/>
        <dsp:cNvSpPr/>
      </dsp:nvSpPr>
      <dsp:spPr>
        <a:xfrm>
          <a:off x="5479808" y="3247143"/>
          <a:ext cx="2058096" cy="1234858"/>
        </a:xfrm>
        <a:prstGeom prst="roundRect">
          <a:avLst>
            <a:gd name="adj" fmla="val 10000"/>
          </a:avLst>
        </a:prstGeom>
        <a:solidFill>
          <a:srgbClr val="FFC0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Reuniões prévias </a:t>
          </a:r>
          <a:r>
            <a:rPr lang="pt-BR" sz="1800" kern="1200" dirty="0" err="1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Condel</a:t>
          </a:r>
          <a:r>
            <a:rPr lang="pt-BR" sz="18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 SUDENE</a:t>
          </a:r>
          <a:endParaRPr lang="pt-BR" sz="1800" kern="1200" dirty="0">
            <a:solidFill>
              <a:schemeClr val="tx1"/>
            </a:solidFill>
          </a:endParaRPr>
        </a:p>
      </dsp:txBody>
      <dsp:txXfrm>
        <a:off x="5515976" y="3283311"/>
        <a:ext cx="1985760" cy="1162522"/>
      </dsp:txXfrm>
    </dsp:sp>
    <dsp:sp modelId="{71356CC3-672A-4CBB-8AFD-EF608A70C242}">
      <dsp:nvSpPr>
        <dsp:cNvPr id="0" name=""/>
        <dsp:cNvSpPr/>
      </dsp:nvSpPr>
      <dsp:spPr>
        <a:xfrm>
          <a:off x="5898634" y="5000129"/>
          <a:ext cx="2730061" cy="185228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E589C2-C554-4C5E-9427-961F6D5E7278}">
      <dsp:nvSpPr>
        <dsp:cNvPr id="0" name=""/>
        <dsp:cNvSpPr/>
      </dsp:nvSpPr>
      <dsp:spPr>
        <a:xfrm>
          <a:off x="5479808" y="4790715"/>
          <a:ext cx="2058096" cy="1234858"/>
        </a:xfrm>
        <a:prstGeom prst="roundRect">
          <a:avLst>
            <a:gd name="adj" fmla="val 10000"/>
          </a:avLst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Reuniões prévias </a:t>
          </a:r>
          <a:r>
            <a:rPr lang="pt-BR" sz="1800" kern="1200" dirty="0" err="1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Condel</a:t>
          </a:r>
          <a:r>
            <a:rPr lang="pt-BR" sz="1800" kern="12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rPr>
            <a:t> SUDAM</a:t>
          </a:r>
          <a:endParaRPr lang="pt-BR" sz="1800" kern="1200" dirty="0"/>
        </a:p>
      </dsp:txBody>
      <dsp:txXfrm>
        <a:off x="5515976" y="4826883"/>
        <a:ext cx="1985760" cy="1162522"/>
      </dsp:txXfrm>
    </dsp:sp>
    <dsp:sp modelId="{5D785D90-F378-42F4-BB5A-1A8A4EF4A590}">
      <dsp:nvSpPr>
        <dsp:cNvPr id="0" name=""/>
        <dsp:cNvSpPr/>
      </dsp:nvSpPr>
      <dsp:spPr>
        <a:xfrm rot="16200000">
          <a:off x="7864117" y="4228342"/>
          <a:ext cx="1536365" cy="185228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B23C31-7DCE-492D-8169-4BCFE7E4BFF4}">
      <dsp:nvSpPr>
        <dsp:cNvPr id="0" name=""/>
        <dsp:cNvSpPr/>
      </dsp:nvSpPr>
      <dsp:spPr>
        <a:xfrm>
          <a:off x="8217077" y="4790715"/>
          <a:ext cx="2058096" cy="1234858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baseline="0" dirty="0">
              <a:solidFill>
                <a:schemeClr val="tx1"/>
              </a:solidFill>
            </a:rPr>
            <a:t>Proposta de Programações de Financiamento com a inclusão do Programa</a:t>
          </a:r>
          <a:endParaRPr lang="pt-BR" sz="1600" kern="1200" dirty="0"/>
        </a:p>
      </dsp:txBody>
      <dsp:txXfrm>
        <a:off x="8253245" y="4826883"/>
        <a:ext cx="1985760" cy="1162522"/>
      </dsp:txXfrm>
    </dsp:sp>
    <dsp:sp modelId="{979B7B81-AEC8-4888-9E90-5E4562811F89}">
      <dsp:nvSpPr>
        <dsp:cNvPr id="0" name=""/>
        <dsp:cNvSpPr/>
      </dsp:nvSpPr>
      <dsp:spPr>
        <a:xfrm rot="16200000">
          <a:off x="7864117" y="2684770"/>
          <a:ext cx="1536365" cy="185228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62062A-99B6-44BB-8344-108BCEB59FB4}">
      <dsp:nvSpPr>
        <dsp:cNvPr id="0" name=""/>
        <dsp:cNvSpPr/>
      </dsp:nvSpPr>
      <dsp:spPr>
        <a:xfrm>
          <a:off x="8217077" y="3247143"/>
          <a:ext cx="2058096" cy="1234858"/>
        </a:xfrm>
        <a:prstGeom prst="roundRect">
          <a:avLst>
            <a:gd name="adj" fmla="val 10000"/>
          </a:avLst>
        </a:prstGeom>
        <a:solidFill>
          <a:srgbClr val="FF00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Aprovação Programação FCO 2027</a:t>
          </a:r>
          <a:endParaRPr lang="pt-BR" sz="1800" kern="1200" baseline="0" dirty="0">
            <a:solidFill>
              <a:schemeClr val="tx1"/>
            </a:solidFill>
          </a:endParaRPr>
        </a:p>
      </dsp:txBody>
      <dsp:txXfrm>
        <a:off x="8253245" y="3283311"/>
        <a:ext cx="1985760" cy="1162522"/>
      </dsp:txXfrm>
    </dsp:sp>
    <dsp:sp modelId="{4511B191-52DE-45ED-9E09-6C9976A133FE}">
      <dsp:nvSpPr>
        <dsp:cNvPr id="0" name=""/>
        <dsp:cNvSpPr/>
      </dsp:nvSpPr>
      <dsp:spPr>
        <a:xfrm rot="16200000">
          <a:off x="7864117" y="1141197"/>
          <a:ext cx="1536365" cy="185228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1FBCEA-3BB7-484E-BC3F-8B6FB58D45F9}">
      <dsp:nvSpPr>
        <dsp:cNvPr id="0" name=""/>
        <dsp:cNvSpPr/>
      </dsp:nvSpPr>
      <dsp:spPr>
        <a:xfrm>
          <a:off x="8217077" y="1703570"/>
          <a:ext cx="2058096" cy="1234858"/>
        </a:xfrm>
        <a:prstGeom prst="roundRect">
          <a:avLst>
            <a:gd name="adj" fmla="val 10000"/>
          </a:avLst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Aprovação Programação FNE 2027</a:t>
          </a:r>
        </a:p>
      </dsp:txBody>
      <dsp:txXfrm>
        <a:off x="8253245" y="1739738"/>
        <a:ext cx="1985760" cy="1162522"/>
      </dsp:txXfrm>
    </dsp:sp>
    <dsp:sp modelId="{B7BD2701-F621-4E1E-84B8-6D578916CF92}">
      <dsp:nvSpPr>
        <dsp:cNvPr id="0" name=""/>
        <dsp:cNvSpPr/>
      </dsp:nvSpPr>
      <dsp:spPr>
        <a:xfrm>
          <a:off x="8217077" y="159997"/>
          <a:ext cx="2058096" cy="1234858"/>
        </a:xfrm>
        <a:prstGeom prst="roundRect">
          <a:avLst>
            <a:gd name="adj" fmla="val 10000"/>
          </a:avLst>
        </a:prstGeom>
        <a:solidFill>
          <a:srgbClr val="FF00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700" kern="1200" dirty="0"/>
            <a:t>Aprovação Programação FNO 2027</a:t>
          </a:r>
          <a:endParaRPr lang="pt-BR" sz="1700" kern="1200" dirty="0">
            <a:solidFill>
              <a:schemeClr val="bg1"/>
            </a:solidFill>
            <a:latin typeface="Calibri" panose="020F0502020204030204"/>
            <a:ea typeface="+mn-ea"/>
            <a:cs typeface="+mn-cs"/>
          </a:endParaRPr>
        </a:p>
      </dsp:txBody>
      <dsp:txXfrm>
        <a:off x="8253245" y="196165"/>
        <a:ext cx="1985760" cy="11625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AF5CDC-792F-4DC9-B40E-26F9041F15A5}" type="datetimeFigureOut">
              <a:rPr lang="pt-BR" smtClean="0"/>
              <a:t>25/05/2026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1581D5-57C0-4DA3-875C-D1B625BE907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1951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>
          <a:extLst>
            <a:ext uri="{FF2B5EF4-FFF2-40B4-BE49-F238E27FC236}">
              <a16:creationId xmlns:a16="http://schemas.microsoft.com/office/drawing/2014/main" id="{1BC42FC6-4BE8-8A36-AEA0-AD590CB533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36d31402734_1_0:notes">
            <a:extLst>
              <a:ext uri="{FF2B5EF4-FFF2-40B4-BE49-F238E27FC236}">
                <a16:creationId xmlns:a16="http://schemas.microsoft.com/office/drawing/2014/main" id="{26879D75-E768-6C67-5406-53EA5D6D8B1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45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310" name="Google Shape;310;g36d31402734_1_0:notes">
            <a:extLst>
              <a:ext uri="{FF2B5EF4-FFF2-40B4-BE49-F238E27FC236}">
                <a16:creationId xmlns:a16="http://schemas.microsoft.com/office/drawing/2014/main" id="{1C873B0E-E933-4DE0-0C1F-26372314F04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2" y="4400556"/>
            <a:ext cx="5486410" cy="3600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450" tIns="44725" rIns="89450" bIns="447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311" name="Google Shape;311;g36d31402734_1_0:notes">
            <a:extLst>
              <a:ext uri="{FF2B5EF4-FFF2-40B4-BE49-F238E27FC236}">
                <a16:creationId xmlns:a16="http://schemas.microsoft.com/office/drawing/2014/main" id="{3219F63E-888A-A048-712D-ACB62F745CF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21" y="8685225"/>
            <a:ext cx="2971805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450" tIns="44725" rIns="89450" bIns="447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400"/>
              <a:t>2</a:t>
            </a:fld>
            <a:endParaRPr sz="1400"/>
          </a:p>
        </p:txBody>
      </p:sp>
    </p:spTree>
    <p:extLst>
      <p:ext uri="{BB962C8B-B14F-4D97-AF65-F5344CB8AC3E}">
        <p14:creationId xmlns:p14="http://schemas.microsoft.com/office/powerpoint/2010/main" val="2588123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B1A104-4CD9-28B1-C5DD-41D35E49E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142C7708-BB48-0CC9-B26E-88D6906CB8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6207E16-6A99-E17D-2F4A-75EBD73CB1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05F7A7A-3464-C1F3-2149-336B0667A0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76D9D6-A5D1-4692-B2D2-4F7B2D5169B1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0257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613632-9ADC-ED10-8353-AA7069369C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1953F09-3FB6-6C15-7DA3-C9D3EB24D7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D902E4A-4578-E6ED-9115-412B81FD9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AC2B-1138-4FFD-9A8B-5B819F772C48}" type="datetimeFigureOut">
              <a:rPr lang="pt-BR" smtClean="0"/>
              <a:t>25/05/2026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8907689-1CC9-583A-AD4D-AECDC2648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8A102CF-038D-D285-160F-7CB25D337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4C7DA-77F6-45D9-9568-869AAB44974C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58956E92-BC80-A540-EF4D-200097A1A5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899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538E4-A847-77BB-FCBB-E72922EFD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23AD7F5-6E2B-6FA4-68CE-56A1AE5EFD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1A7F9B5-F432-8663-B8F8-303598AB9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AC2B-1138-4FFD-9A8B-5B819F772C48}" type="datetimeFigureOut">
              <a:rPr lang="pt-BR" smtClean="0"/>
              <a:t>25/05/2026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B0DB246-A9B7-3603-2524-84F3C8A37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B3D5B4A-BE2C-6FA0-6863-565340C90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4C7DA-77F6-45D9-9568-869AAB4497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8873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786BAAE-EC58-4692-ABD0-BEE82210F2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DB6B1FC-A4EF-523E-855E-94EC9F8B9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A8AB21D-B2CA-70AD-4A39-5B9094807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AC2B-1138-4FFD-9A8B-5B819F772C48}" type="datetimeFigureOut">
              <a:rPr lang="pt-BR" smtClean="0"/>
              <a:t>25/05/2026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6005A60-57E8-3D90-DF04-19FEED48D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D53D51E-FF4B-EC51-3099-70B344E79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4C7DA-77F6-45D9-9568-869AAB4497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32804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1115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22AC1A-EC4F-573A-9923-CD665141C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5E24A9B-582E-1488-7F9A-22D128F414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712CEA0-779A-6202-EFAB-4B109914D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AC2B-1138-4FFD-9A8B-5B819F772C48}" type="datetimeFigureOut">
              <a:rPr lang="pt-BR" smtClean="0"/>
              <a:t>25/05/2026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A1A1B8C-2538-1E26-E14A-972CB411C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70D9607-9333-E4C8-CFCB-028BD4FC1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4C7DA-77F6-45D9-9568-869AAB4497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43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5DEA96-867C-6450-7355-2D8C7C528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8925A1D-2865-5054-24C7-FFC465D04C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59269C4-AA2B-DE7A-00BC-DD302E8C5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AC2B-1138-4FFD-9A8B-5B819F772C48}" type="datetimeFigureOut">
              <a:rPr lang="pt-BR" smtClean="0"/>
              <a:t>25/05/2026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C929549-440E-4708-917A-FF794F485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43C7CCE-DB97-AF8E-D0CA-9CE3012B1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4C7DA-77F6-45D9-9568-869AAB4497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366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CBA0B0-8642-2FBE-0925-F83E27EEF8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7CDCCCF-9956-0A03-BA49-AFD36ACFE4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9F73C82-8C03-FDA7-07E2-ABC534913D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DBCFDA5-D07F-B477-C684-AB574C2B1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AC2B-1138-4FFD-9A8B-5B819F772C48}" type="datetimeFigureOut">
              <a:rPr lang="pt-BR" smtClean="0"/>
              <a:t>25/05/2026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466803A-4960-9296-82A6-9F27D0C01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A028ED6-58A2-1E46-8D00-B0E8F4ACA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4C7DA-77F6-45D9-9568-869AAB4497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4570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26B322-2512-9DF1-17C2-F3174F96A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C165AE7-43FB-5097-B6F6-E80DCFE237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D634386-D62E-4788-8C35-83275469C8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4679154F-D094-220D-C9E1-AC4C0932F0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29D05B92-505D-CA2F-1E34-85B06C2694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1FD2F37E-5865-3951-5352-3563DC641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AC2B-1138-4FFD-9A8B-5B819F772C48}" type="datetimeFigureOut">
              <a:rPr lang="pt-BR" smtClean="0"/>
              <a:t>25/05/2026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E5980719-1644-9E07-458D-72F0FDB68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98C592E8-D426-1F92-8AA2-EBE18FAFF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4C7DA-77F6-45D9-9568-869AAB4497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4391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15FD74-DD2B-B2B1-F167-5A2C57AC4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C4B3726-8164-FA37-395D-948BF67C2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AC2B-1138-4FFD-9A8B-5B819F772C48}" type="datetimeFigureOut">
              <a:rPr lang="pt-BR" smtClean="0"/>
              <a:t>25/05/2026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F466B2B5-1807-D8F5-E1F1-22E5FE062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24C456C-4012-31EC-A2D4-E36C8F4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4C7DA-77F6-45D9-9568-869AAB4497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3990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97F582F-0444-D1F9-E879-2DFCB589B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AC2B-1138-4FFD-9A8B-5B819F772C48}" type="datetimeFigureOut">
              <a:rPr lang="pt-BR" smtClean="0"/>
              <a:t>25/05/2026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4182353-6618-9FA6-61CF-3B4839543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986376C-BE79-3688-F967-A75764B2A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4C7DA-77F6-45D9-9568-869AAB4497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5081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203E80-50B0-CB0C-328F-5E037AD66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A1DE81A-F82A-5792-D32C-8349000E81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89F6618-BF20-A058-27E1-37B948E3C8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1BB1EDE-9B08-AD8E-C99D-8ACA19798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AC2B-1138-4FFD-9A8B-5B819F772C48}" type="datetimeFigureOut">
              <a:rPr lang="pt-BR" smtClean="0"/>
              <a:t>25/05/2026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6C8A08D-B2AB-9FAE-8618-D9B1FAD64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FE65811-71F7-33A2-A42B-1834110AD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4C7DA-77F6-45D9-9568-869AAB4497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5581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3D92CA-BED0-A3B6-657D-A1065D61C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B9C1CF8-2637-151B-3DFB-CF14F224C3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D181B9B-3A56-CFDB-4FEA-8EAAE09CB2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FC6FDEA-F0BE-018F-079C-ECAAD5342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2AC2B-1138-4FFD-9A8B-5B819F772C48}" type="datetimeFigureOut">
              <a:rPr lang="pt-BR" smtClean="0"/>
              <a:t>25/05/2026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CF847B4-C327-0636-9955-E6B1947B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C240EAE-3204-5B5C-2C49-D8693A8CF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4C7DA-77F6-45D9-9568-869AAB44974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268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DE83FD23-1A8E-E50F-B9B3-5A192CE16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0883A69-7168-99FC-1924-F70E371537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214067D-A814-4C90-9043-7D7652AF6D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F2AC2B-1138-4FFD-9A8B-5B819F772C48}" type="datetimeFigureOut">
              <a:rPr lang="pt-BR" smtClean="0"/>
              <a:t>25/05/2026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147A243-DA40-A776-D651-F7219814F1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03B7506-FC93-B25B-5F04-C8B59876F1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14C7DA-77F6-45D9-9568-869AAB44974C}" type="slidenum">
              <a:rPr lang="pt-BR" smtClean="0"/>
              <a:t>‹nº›</a:t>
            </a:fld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5FDA59EC-ACE4-2092-F8D6-A2433901AD0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BDE464CE-DD33-339C-362A-5B345A4676F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348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mailto:divina.reis@mdr.gov.br" TargetMode="External"/><Relationship Id="rId13" Type="http://schemas.openxmlformats.org/officeDocument/2006/relationships/image" Target="../media/image11.png"/><Relationship Id="rId3" Type="http://schemas.openxmlformats.org/officeDocument/2006/relationships/hyperlink" Target="mailto:carlos.rosa@mdr.gov.br" TargetMode="External"/><Relationship Id="rId7" Type="http://schemas.openxmlformats.org/officeDocument/2006/relationships/hyperlink" Target="mailto:giovani.gianetti@gmail.com" TargetMode="External"/><Relationship Id="rId12" Type="http://schemas.openxmlformats.org/officeDocument/2006/relationships/image" Target="../media/image10.png"/><Relationship Id="rId2" Type="http://schemas.openxmlformats.org/officeDocument/2006/relationships/hyperlink" Target="mailto:vicente.neto@mdr.gov.br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mariana_policarpo@hotmail.com" TargetMode="External"/><Relationship Id="rId11" Type="http://schemas.openxmlformats.org/officeDocument/2006/relationships/hyperlink" Target="mailto:dginf.sdr@mdr.gov.br" TargetMode="External"/><Relationship Id="rId5" Type="http://schemas.openxmlformats.org/officeDocument/2006/relationships/hyperlink" Target="mailto:diego.pereira@mdr.gov.br" TargetMode="External"/><Relationship Id="rId10" Type="http://schemas.openxmlformats.org/officeDocument/2006/relationships/hyperlink" Target="mailto:gabriele.silva@mdr.gov.br" TargetMode="External"/><Relationship Id="rId4" Type="http://schemas.openxmlformats.org/officeDocument/2006/relationships/hyperlink" Target="mailto:ana.leal@mdr.gov.br" TargetMode="External"/><Relationship Id="rId9" Type="http://schemas.openxmlformats.org/officeDocument/2006/relationships/hyperlink" Target="mailto:nayara.lima@mdr.gov.br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2C47158A-812B-55CB-8DA5-25DACA797D75}"/>
              </a:ext>
            </a:extLst>
          </p:cNvPr>
          <p:cNvSpPr txBox="1"/>
          <p:nvPr/>
        </p:nvSpPr>
        <p:spPr>
          <a:xfrm>
            <a:off x="578402" y="1109851"/>
            <a:ext cx="77527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solidFill>
                  <a:schemeClr val="accent4"/>
                </a:solidFill>
                <a:latin typeface="Rawline Black" panose="00000A00000000000000" pitchFamily="2" charset="0"/>
              </a:rPr>
              <a:t>Programa</a:t>
            </a:r>
          </a:p>
          <a:p>
            <a:pPr algn="ctr"/>
            <a:r>
              <a:rPr lang="pt-BR" sz="4800" b="1" dirty="0">
                <a:solidFill>
                  <a:schemeClr val="accent4"/>
                </a:solidFill>
                <a:latin typeface="Rawline Black" panose="00000A00000000000000" pitchFamily="2" charset="0"/>
              </a:rPr>
              <a:t>Diversifica </a:t>
            </a:r>
            <a:r>
              <a:rPr lang="pt-BR" sz="4800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</a:rPr>
              <a:t>MAIS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B65A774-3D06-5D72-58E6-4B1D0C274EF9}"/>
              </a:ext>
            </a:extLst>
          </p:cNvPr>
          <p:cNvSpPr txBox="1"/>
          <p:nvPr/>
        </p:nvSpPr>
        <p:spPr>
          <a:xfrm>
            <a:off x="3140818" y="6122726"/>
            <a:ext cx="2581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>
                <a:solidFill>
                  <a:schemeClr val="bg1"/>
                </a:solidFill>
                <a:latin typeface="Rawline Medium" panose="00000600000000000000" pitchFamily="2" charset="0"/>
              </a:rPr>
              <a:t>28 de Maio de 2026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F7C5C68-D4AE-2719-0BF9-FAE182C44510}"/>
              </a:ext>
            </a:extLst>
          </p:cNvPr>
          <p:cNvSpPr txBox="1"/>
          <p:nvPr/>
        </p:nvSpPr>
        <p:spPr>
          <a:xfrm>
            <a:off x="1384303" y="5253261"/>
            <a:ext cx="60946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</a:rPr>
              <a:t>Reunião NIR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BA11AEF-4204-A72C-FAFB-CCA95946AB5C}"/>
              </a:ext>
            </a:extLst>
          </p:cNvPr>
          <p:cNvSpPr txBox="1"/>
          <p:nvPr/>
        </p:nvSpPr>
        <p:spPr>
          <a:xfrm>
            <a:off x="578402" y="2964201"/>
            <a:ext cx="75553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pt-BR" sz="3600" b="1" dirty="0">
                <a:solidFill>
                  <a:schemeClr val="bg1"/>
                </a:solidFill>
                <a:latin typeface="Rawline Medium" panose="00000600000000000000"/>
              </a:rPr>
              <a:t>AGREGAÇÃO DE VALOR E DIVERSIDADE ECONÔMICA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1DA1840-DEB9-8046-13D2-3C5D541855CB}"/>
              </a:ext>
            </a:extLst>
          </p:cNvPr>
          <p:cNvSpPr txBox="1"/>
          <p:nvPr/>
        </p:nvSpPr>
        <p:spPr>
          <a:xfrm>
            <a:off x="955019" y="4587718"/>
            <a:ext cx="6878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  <a:latin typeface="Rawline Black" panose="00000A00000000000000" pitchFamily="2" charset="0"/>
              </a:rPr>
              <a:t>Objetivo 4 da PNDR</a:t>
            </a:r>
          </a:p>
        </p:txBody>
      </p:sp>
    </p:spTree>
    <p:extLst>
      <p:ext uri="{BB962C8B-B14F-4D97-AF65-F5344CB8AC3E}">
        <p14:creationId xmlns:p14="http://schemas.microsoft.com/office/powerpoint/2010/main" val="28418512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9A1B1-E414-8593-B262-6AD1B6A2A3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D0F4D051-EEDD-0884-AB8C-A48B3798051E}"/>
              </a:ext>
            </a:extLst>
          </p:cNvPr>
          <p:cNvSpPr txBox="1"/>
          <p:nvPr/>
        </p:nvSpPr>
        <p:spPr>
          <a:xfrm>
            <a:off x="734908" y="235956"/>
            <a:ext cx="11211697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3200" dirty="0">
                <a:latin typeface="Arial Bold"/>
              </a:rPr>
              <a:t>Programa Objetivo 4: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3200" dirty="0">
                <a:latin typeface="Arial Bold"/>
              </a:rPr>
              <a:t>Agregação de valor e diversidade econômica – etapa 1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FAE920C-8D36-3990-A7EC-ADCC64FD8C30}"/>
              </a:ext>
            </a:extLst>
          </p:cNvPr>
          <p:cNvSpPr txBox="1"/>
          <p:nvPr/>
        </p:nvSpPr>
        <p:spPr>
          <a:xfrm>
            <a:off x="884043" y="1698786"/>
            <a:ext cx="10913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0070C0"/>
                </a:solidFill>
                <a:latin typeface="Aptos" panose="020B0004020202020204" pitchFamily="34" charset="0"/>
              </a:rPr>
              <a:t>Diversifica CERRADO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9FA904B-FC98-2479-DF7E-57497A1B586D}"/>
              </a:ext>
            </a:extLst>
          </p:cNvPr>
          <p:cNvSpPr txBox="1"/>
          <p:nvPr/>
        </p:nvSpPr>
        <p:spPr>
          <a:xfrm>
            <a:off x="884042" y="2434353"/>
            <a:ext cx="10913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latin typeface="Aptos" panose="020B0004020202020204" pitchFamily="34" charset="0"/>
              </a:rPr>
              <a:t>CONSEQUÊNCIAS: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1E85AF40-EDBA-5969-6E4B-6EBBD628FF55}"/>
              </a:ext>
            </a:extLst>
          </p:cNvPr>
          <p:cNvSpPr/>
          <p:nvPr/>
        </p:nvSpPr>
        <p:spPr>
          <a:xfrm>
            <a:off x="579120" y="3037492"/>
            <a:ext cx="2712720" cy="372906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1600" b="1" dirty="0">
                <a:solidFill>
                  <a:schemeClr val="tx1"/>
                </a:solidFill>
              </a:rPr>
              <a:t>Econômicas:</a:t>
            </a:r>
            <a:endParaRPr lang="pt-BR" sz="1600" dirty="0">
              <a:solidFill>
                <a:schemeClr val="tx1"/>
              </a:solidFill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pt-BR" sz="1600" dirty="0">
                <a:solidFill>
                  <a:schemeClr val="tx1"/>
                </a:solidFill>
              </a:rPr>
              <a:t>baixa densidade industrial regional;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pt-BR" sz="1600" dirty="0">
                <a:solidFill>
                  <a:schemeClr val="tx1"/>
                </a:solidFill>
              </a:rPr>
              <a:t>reduzido encadeamento produtivo local;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pt-BR" sz="1600" dirty="0">
                <a:solidFill>
                  <a:schemeClr val="tx1"/>
                </a:solidFill>
              </a:rPr>
              <a:t>baixa geração de empregos qualificados;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pt-BR" sz="1600" dirty="0">
                <a:solidFill>
                  <a:schemeClr val="tx1"/>
                </a:solidFill>
              </a:rPr>
              <a:t>dependência excessiva da exportação de commodities;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pt-BR" sz="1600" dirty="0">
                <a:solidFill>
                  <a:schemeClr val="tx1"/>
                </a:solidFill>
              </a:rPr>
              <a:t>vulnerabilidade a oscilações de preços internacionais.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A780E90D-0627-A11A-0A42-8E2C5DC5E328}"/>
              </a:ext>
            </a:extLst>
          </p:cNvPr>
          <p:cNvSpPr/>
          <p:nvPr/>
        </p:nvSpPr>
        <p:spPr>
          <a:xfrm>
            <a:off x="3454400" y="3037492"/>
            <a:ext cx="2712720" cy="372906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2000" b="1" dirty="0">
                <a:solidFill>
                  <a:schemeClr val="tx1"/>
                </a:solidFill>
              </a:rPr>
              <a:t>Territoriais:</a:t>
            </a:r>
            <a:endParaRPr lang="pt-BR" sz="2000" dirty="0">
              <a:solidFill>
                <a:schemeClr val="tx1"/>
              </a:solidFill>
            </a:endParaRPr>
          </a:p>
          <a:p>
            <a:pPr marL="457200" lvl="0" indent="-457200" algn="just">
              <a:buFont typeface="+mj-lt"/>
              <a:buAutoNum type="arabicPeriod"/>
            </a:pPr>
            <a:r>
              <a:rPr lang="pt-BR" sz="2000" dirty="0">
                <a:solidFill>
                  <a:schemeClr val="tx1"/>
                </a:solidFill>
              </a:rPr>
              <a:t>concentração de renda e riqueza;</a:t>
            </a:r>
          </a:p>
          <a:p>
            <a:pPr marL="457200" lvl="0" indent="-457200" algn="just">
              <a:buFont typeface="+mj-lt"/>
              <a:buAutoNum type="arabicPeriod"/>
            </a:pPr>
            <a:r>
              <a:rPr lang="pt-BR" sz="2000" dirty="0">
                <a:solidFill>
                  <a:schemeClr val="tx1"/>
                </a:solidFill>
              </a:rPr>
              <a:t>frágil integração econômica regional;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pt-BR" sz="2000" dirty="0">
                <a:solidFill>
                  <a:schemeClr val="tx1"/>
                </a:solidFill>
              </a:rPr>
              <a:t>desigualdades </a:t>
            </a:r>
            <a:r>
              <a:rPr lang="pt-BR" sz="2000" dirty="0" err="1">
                <a:solidFill>
                  <a:schemeClr val="tx1"/>
                </a:solidFill>
              </a:rPr>
              <a:t>intra</a:t>
            </a:r>
            <a:r>
              <a:rPr lang="pt-BR" sz="2000" dirty="0">
                <a:solidFill>
                  <a:schemeClr val="tx1"/>
                </a:solidFill>
              </a:rPr>
              <a:t> e inter-regionais.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F521D806-A86A-EA66-AA37-A4C16E3CBFFE}"/>
              </a:ext>
            </a:extLst>
          </p:cNvPr>
          <p:cNvSpPr/>
          <p:nvPr/>
        </p:nvSpPr>
        <p:spPr>
          <a:xfrm>
            <a:off x="6358605" y="3037492"/>
            <a:ext cx="2712720" cy="372906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b="1" dirty="0">
                <a:solidFill>
                  <a:schemeClr val="tx1"/>
                </a:solidFill>
              </a:rPr>
              <a:t>Sociais:</a:t>
            </a:r>
            <a:endParaRPr lang="pt-BR" dirty="0">
              <a:solidFill>
                <a:schemeClr val="tx1"/>
              </a:solidFill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pt-BR" dirty="0">
                <a:solidFill>
                  <a:schemeClr val="tx1"/>
                </a:solidFill>
              </a:rPr>
              <a:t>baixa inclusão produtiva de pequenos produtores;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pt-BR" dirty="0">
                <a:solidFill>
                  <a:schemeClr val="tx1"/>
                </a:solidFill>
              </a:rPr>
              <a:t>reduzida participação de MPMEs inovadoras nas cadeias produtivas;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pt-BR" dirty="0">
                <a:solidFill>
                  <a:schemeClr val="tx1"/>
                </a:solidFill>
              </a:rPr>
              <a:t>poucos empregos qualificados fora da agricultura primária.</a:t>
            </a:r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205F6B6C-7D24-171F-D7ED-5B8279EC6C91}"/>
              </a:ext>
            </a:extLst>
          </p:cNvPr>
          <p:cNvSpPr/>
          <p:nvPr/>
        </p:nvSpPr>
        <p:spPr>
          <a:xfrm>
            <a:off x="9233885" y="3037492"/>
            <a:ext cx="2712720" cy="3729068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b="1" dirty="0">
                <a:solidFill>
                  <a:schemeClr val="tx1"/>
                </a:solidFill>
              </a:rPr>
              <a:t>Ambientais:</a:t>
            </a:r>
            <a:endParaRPr lang="pt-BR" dirty="0">
              <a:solidFill>
                <a:schemeClr val="tx1"/>
              </a:solidFill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pt-BR" dirty="0">
                <a:solidFill>
                  <a:schemeClr val="tx1"/>
                </a:solidFill>
              </a:rPr>
              <a:t>pressão sobre recursos naturais;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pt-BR" dirty="0">
                <a:solidFill>
                  <a:schemeClr val="tx1"/>
                </a:solidFill>
              </a:rPr>
              <a:t>expansão do desmatamento no Cerrado;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pt-BR" dirty="0">
                <a:solidFill>
                  <a:schemeClr val="tx1"/>
                </a:solidFill>
              </a:rPr>
              <a:t>aumento de emissões associadas à mudança do uso da terra.</a:t>
            </a:r>
          </a:p>
        </p:txBody>
      </p:sp>
    </p:spTree>
    <p:extLst>
      <p:ext uri="{BB962C8B-B14F-4D97-AF65-F5344CB8AC3E}">
        <p14:creationId xmlns:p14="http://schemas.microsoft.com/office/powerpoint/2010/main" val="19298462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A65C1-CA31-10EA-7E84-8FD1C2C841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ABEAC7CF-5F92-065F-BFEF-908E35D01C30}"/>
              </a:ext>
            </a:extLst>
          </p:cNvPr>
          <p:cNvSpPr txBox="1"/>
          <p:nvPr/>
        </p:nvSpPr>
        <p:spPr>
          <a:xfrm>
            <a:off x="734908" y="235956"/>
            <a:ext cx="11211697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3200" dirty="0">
                <a:latin typeface="Arial Bold"/>
              </a:rPr>
              <a:t>Programa Objetivo 4: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3200" dirty="0">
                <a:latin typeface="Arial Bold"/>
              </a:rPr>
              <a:t>Agregação de valor e diversidade econômica – etapa 1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D551D02-7FF5-23FD-6ABB-45CE3F3D8716}"/>
              </a:ext>
            </a:extLst>
          </p:cNvPr>
          <p:cNvSpPr txBox="1"/>
          <p:nvPr/>
        </p:nvSpPr>
        <p:spPr>
          <a:xfrm>
            <a:off x="884043" y="1698786"/>
            <a:ext cx="10913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0070C0"/>
                </a:solidFill>
                <a:latin typeface="Aptos" panose="020B0004020202020204" pitchFamily="34" charset="0"/>
              </a:rPr>
              <a:t>Diversifica CERRADO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929B4E10-2C94-6713-8B9B-1B341CE8468B}"/>
              </a:ext>
            </a:extLst>
          </p:cNvPr>
          <p:cNvSpPr/>
          <p:nvPr/>
        </p:nvSpPr>
        <p:spPr>
          <a:xfrm>
            <a:off x="3017519" y="3148410"/>
            <a:ext cx="7266107" cy="3350524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Promover a diversificação econômica e a agregação de valor nas cadeias produtivas do agronegócio nas regiões do Cerrado, estimulando atividades produtivas mais intensivas em conhecimento, ambientalmente sustentáveis e socialmente inclusivas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5669EBF-193C-E2B7-C82C-0FC46402B1E9}"/>
              </a:ext>
            </a:extLst>
          </p:cNvPr>
          <p:cNvSpPr txBox="1"/>
          <p:nvPr/>
        </p:nvSpPr>
        <p:spPr>
          <a:xfrm>
            <a:off x="884042" y="2485153"/>
            <a:ext cx="10913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tx2"/>
                </a:solidFill>
                <a:latin typeface="Aptos" panose="020B0004020202020204" pitchFamily="34" charset="0"/>
              </a:rPr>
              <a:t>OBJETIVO:</a:t>
            </a:r>
          </a:p>
        </p:txBody>
      </p:sp>
    </p:spTree>
    <p:extLst>
      <p:ext uri="{BB962C8B-B14F-4D97-AF65-F5344CB8AC3E}">
        <p14:creationId xmlns:p14="http://schemas.microsoft.com/office/powerpoint/2010/main" val="212493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28593E-D371-DC8A-2225-BBAD8BCAB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F0B0E070-303C-C0ED-43A2-6478F8B7C571}"/>
              </a:ext>
            </a:extLst>
          </p:cNvPr>
          <p:cNvSpPr txBox="1"/>
          <p:nvPr/>
        </p:nvSpPr>
        <p:spPr>
          <a:xfrm>
            <a:off x="734908" y="235956"/>
            <a:ext cx="11211697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3200" dirty="0">
                <a:latin typeface="Arial Bold"/>
              </a:rPr>
              <a:t>Programa Objetivo 4: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3200" dirty="0">
                <a:latin typeface="Arial Bold"/>
              </a:rPr>
              <a:t>Agregação de valor e diversidade econômica – etapa 1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566FB0C-7713-603F-7B8E-430970A194B2}"/>
              </a:ext>
            </a:extLst>
          </p:cNvPr>
          <p:cNvSpPr txBox="1"/>
          <p:nvPr/>
        </p:nvSpPr>
        <p:spPr>
          <a:xfrm>
            <a:off x="884043" y="1617506"/>
            <a:ext cx="10913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0070C0"/>
                </a:solidFill>
                <a:latin typeface="Aptos" panose="020B0004020202020204" pitchFamily="34" charset="0"/>
              </a:rPr>
              <a:t>Diversifica CERRADO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458EC80-AFFF-414A-9EEA-1381739BDACE}"/>
              </a:ext>
            </a:extLst>
          </p:cNvPr>
          <p:cNvSpPr txBox="1"/>
          <p:nvPr/>
        </p:nvSpPr>
        <p:spPr>
          <a:xfrm>
            <a:off x="884042" y="2302273"/>
            <a:ext cx="10913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tx2"/>
                </a:solidFill>
                <a:latin typeface="Aptos" panose="020B0004020202020204" pitchFamily="34" charset="0"/>
              </a:rPr>
              <a:t>OBJETIVOS ESPECÍFICOS: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0B730659-877E-5A02-47A4-7F2E68CDE5ED}"/>
              </a:ext>
            </a:extLst>
          </p:cNvPr>
          <p:cNvSpPr/>
          <p:nvPr/>
        </p:nvSpPr>
        <p:spPr>
          <a:xfrm>
            <a:off x="628365" y="2843610"/>
            <a:ext cx="2702560" cy="188769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Estimular o desenvolvimento de novos segmentos produtivos associados ao agronegócio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94A21E49-6057-44FF-9908-378581AFE55A}"/>
              </a:ext>
            </a:extLst>
          </p:cNvPr>
          <p:cNvSpPr/>
          <p:nvPr/>
        </p:nvSpPr>
        <p:spPr>
          <a:xfrm>
            <a:off x="628365" y="4855290"/>
            <a:ext cx="2702560" cy="188769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Fortalecer encadeamentos produtivos locais a montante e a jusante das cadeias agrícolas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6FE4087B-C1FD-C6C2-4C04-4E31C3DCAD18}"/>
              </a:ext>
            </a:extLst>
          </p:cNvPr>
          <p:cNvSpPr/>
          <p:nvPr/>
        </p:nvSpPr>
        <p:spPr>
          <a:xfrm>
            <a:off x="3523965" y="2854188"/>
            <a:ext cx="2702560" cy="188769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Ampliar a participação de micro, pequenas e médias empresas inovadoras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0AB59C7C-4094-2836-A70C-294830C17ABE}"/>
              </a:ext>
            </a:extLst>
          </p:cNvPr>
          <p:cNvSpPr/>
          <p:nvPr/>
        </p:nvSpPr>
        <p:spPr>
          <a:xfrm>
            <a:off x="3523965" y="4865868"/>
            <a:ext cx="2702560" cy="188769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Promover maior inclusão produtiva da agricultura familiar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4ACE9CEF-C8D4-A4A2-4A87-6F39BDCC5C6C}"/>
              </a:ext>
            </a:extLst>
          </p:cNvPr>
          <p:cNvSpPr/>
          <p:nvPr/>
        </p:nvSpPr>
        <p:spPr>
          <a:xfrm>
            <a:off x="6348445" y="2854188"/>
            <a:ext cx="2702560" cy="188769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Estimular a industrialização e diferenciação de produtos agrícolas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D96F5033-1C95-0BA8-B7A1-DB6621B0AAE8}"/>
              </a:ext>
            </a:extLst>
          </p:cNvPr>
          <p:cNvSpPr/>
          <p:nvPr/>
        </p:nvSpPr>
        <p:spPr>
          <a:xfrm>
            <a:off x="6348445" y="4865868"/>
            <a:ext cx="2702560" cy="188769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Fomentar inovação tecnológica aplicada ao agronegócio regional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22ABB3FD-0193-90E2-396D-3860857620F2}"/>
              </a:ext>
            </a:extLst>
          </p:cNvPr>
          <p:cNvSpPr/>
          <p:nvPr/>
        </p:nvSpPr>
        <p:spPr>
          <a:xfrm>
            <a:off x="9244045" y="2864766"/>
            <a:ext cx="2702560" cy="188769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Incentivar práticas produtivas sustentáveis e de baixo impacto ambiental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A00F3A60-8D5C-6B69-93BF-8C1B81578C8E}"/>
              </a:ext>
            </a:extLst>
          </p:cNvPr>
          <p:cNvSpPr/>
          <p:nvPr/>
        </p:nvSpPr>
        <p:spPr>
          <a:xfrm>
            <a:off x="9244045" y="4853288"/>
            <a:ext cx="2702560" cy="188769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Estimular a diversificação produtiva em atividades de maior complexidade econômica</a:t>
            </a:r>
          </a:p>
        </p:txBody>
      </p:sp>
    </p:spTree>
    <p:extLst>
      <p:ext uri="{BB962C8B-B14F-4D97-AF65-F5344CB8AC3E}">
        <p14:creationId xmlns:p14="http://schemas.microsoft.com/office/powerpoint/2010/main" val="1348390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C99945-8D6B-10A9-7891-E3B9FEF713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8A7CB7B4-350B-E990-4AB3-1769DBE2791B}"/>
              </a:ext>
            </a:extLst>
          </p:cNvPr>
          <p:cNvSpPr txBox="1"/>
          <p:nvPr/>
        </p:nvSpPr>
        <p:spPr>
          <a:xfrm>
            <a:off x="734908" y="235956"/>
            <a:ext cx="11211697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3200" dirty="0">
                <a:latin typeface="Arial Bold"/>
              </a:rPr>
              <a:t>Programa Objetivo 4: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3200" dirty="0">
                <a:latin typeface="Arial Bold"/>
              </a:rPr>
              <a:t>Agregação de valor e diversidade econômica – etapa 1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BCE9C5F-CC85-FF4E-1405-FD777B930F25}"/>
              </a:ext>
            </a:extLst>
          </p:cNvPr>
          <p:cNvSpPr txBox="1"/>
          <p:nvPr/>
        </p:nvSpPr>
        <p:spPr>
          <a:xfrm>
            <a:off x="884043" y="1698786"/>
            <a:ext cx="10913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0070C0"/>
                </a:solidFill>
                <a:latin typeface="Aptos" panose="020B0004020202020204" pitchFamily="34" charset="0"/>
              </a:rPr>
              <a:t>Diversifica CERRADO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306FDAFF-64A2-D9EA-6865-5981A5BD9A52}"/>
              </a:ext>
            </a:extLst>
          </p:cNvPr>
          <p:cNvSpPr txBox="1"/>
          <p:nvPr/>
        </p:nvSpPr>
        <p:spPr>
          <a:xfrm>
            <a:off x="884042" y="2485153"/>
            <a:ext cx="10913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tx2"/>
                </a:solidFill>
                <a:latin typeface="Aptos" panose="020B0004020202020204" pitchFamily="34" charset="0"/>
              </a:rPr>
              <a:t>BENEFICIÁRIOS: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7C267C33-0B68-DAF3-A582-03F40953928E}"/>
              </a:ext>
            </a:extLst>
          </p:cNvPr>
          <p:cNvSpPr/>
          <p:nvPr/>
        </p:nvSpPr>
        <p:spPr>
          <a:xfrm>
            <a:off x="1391920" y="3301652"/>
            <a:ext cx="4704080" cy="95504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Agricultores familiares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42E519F7-9D02-BC88-CD91-859FE1C3DF3E}"/>
              </a:ext>
            </a:extLst>
          </p:cNvPr>
          <p:cNvSpPr/>
          <p:nvPr/>
        </p:nvSpPr>
        <p:spPr>
          <a:xfrm>
            <a:off x="1391920" y="4452172"/>
            <a:ext cx="4704080" cy="95504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Médio produtor rural (Pronamp)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4CFDAF36-12AC-82D7-030F-BA2C6324718E}"/>
              </a:ext>
            </a:extLst>
          </p:cNvPr>
          <p:cNvSpPr/>
          <p:nvPr/>
        </p:nvSpPr>
        <p:spPr>
          <a:xfrm>
            <a:off x="1391920" y="5602692"/>
            <a:ext cx="4704080" cy="95504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Cooperativas agropecuárias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418A826D-B0CF-1E7E-8BAA-7BB5C27AB9B4}"/>
              </a:ext>
            </a:extLst>
          </p:cNvPr>
          <p:cNvSpPr/>
          <p:nvPr/>
        </p:nvSpPr>
        <p:spPr>
          <a:xfrm>
            <a:off x="6837680" y="3276252"/>
            <a:ext cx="4704080" cy="95504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err="1"/>
              <a:t>MEI’s</a:t>
            </a:r>
            <a:r>
              <a:rPr lang="pt-BR" sz="2400" b="1" dirty="0"/>
              <a:t>, Micro, pequenas e médias empresas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EE3AE835-EBD5-3CB9-0757-9716EFAD6C6D}"/>
              </a:ext>
            </a:extLst>
          </p:cNvPr>
          <p:cNvSpPr/>
          <p:nvPr/>
        </p:nvSpPr>
        <p:spPr>
          <a:xfrm>
            <a:off x="6837680" y="4426772"/>
            <a:ext cx="4704080" cy="95504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Startups de tecnologia ligadas ao agronegócio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AB2500D9-5242-858D-E95E-AD85BCE72D10}"/>
              </a:ext>
            </a:extLst>
          </p:cNvPr>
          <p:cNvSpPr/>
          <p:nvPr/>
        </p:nvSpPr>
        <p:spPr>
          <a:xfrm>
            <a:off x="6837680" y="5577292"/>
            <a:ext cx="4704080" cy="95504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Beneficiários da Estratégia Rotas de Integração Nacional</a:t>
            </a:r>
          </a:p>
        </p:txBody>
      </p:sp>
    </p:spTree>
    <p:extLst>
      <p:ext uri="{BB962C8B-B14F-4D97-AF65-F5344CB8AC3E}">
        <p14:creationId xmlns:p14="http://schemas.microsoft.com/office/powerpoint/2010/main" val="3511146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B3F400-DE22-01FC-E18A-C536A834F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40C2BD34-EEDB-0531-B03E-15D56CCE9258}"/>
              </a:ext>
            </a:extLst>
          </p:cNvPr>
          <p:cNvSpPr txBox="1"/>
          <p:nvPr/>
        </p:nvSpPr>
        <p:spPr>
          <a:xfrm>
            <a:off x="614662" y="548222"/>
            <a:ext cx="3176691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3200" dirty="0">
                <a:latin typeface="Arial Bold"/>
              </a:rPr>
              <a:t>Programa Objetivo 4: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3200" dirty="0">
                <a:latin typeface="Arial Bold"/>
              </a:rPr>
              <a:t>Agregação de valor e diversidade econômica – etapa 1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F6A6EF67-C2F9-2BC8-C581-D73B0FE6E551}"/>
              </a:ext>
            </a:extLst>
          </p:cNvPr>
          <p:cNvSpPr txBox="1"/>
          <p:nvPr/>
        </p:nvSpPr>
        <p:spPr>
          <a:xfrm>
            <a:off x="398036" y="4551052"/>
            <a:ext cx="3393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0070C0"/>
                </a:solidFill>
                <a:latin typeface="Aptos" panose="020B0004020202020204" pitchFamily="34" charset="0"/>
              </a:rPr>
              <a:t>Diversifica CERRADO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35CB765-CD49-6E29-CEA0-84D09B526BD4}"/>
              </a:ext>
            </a:extLst>
          </p:cNvPr>
          <p:cNvSpPr txBox="1"/>
          <p:nvPr/>
        </p:nvSpPr>
        <p:spPr>
          <a:xfrm>
            <a:off x="281195" y="5937781"/>
            <a:ext cx="3626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tx2"/>
                </a:solidFill>
                <a:latin typeface="Aptos" panose="020B0004020202020204" pitchFamily="34" charset="0"/>
              </a:rPr>
              <a:t>ÁREA DE ATUAÇÃO: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CD49AF4C-ABDD-EEFF-39A8-52E08B137D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548222"/>
            <a:ext cx="8534400" cy="602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6436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F544E2-5AEF-8C1D-4093-D6BB77E0D5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2AFC84A3-5D30-72AE-614C-AD7C0C5B36B2}"/>
              </a:ext>
            </a:extLst>
          </p:cNvPr>
          <p:cNvSpPr txBox="1"/>
          <p:nvPr/>
        </p:nvSpPr>
        <p:spPr>
          <a:xfrm>
            <a:off x="734908" y="235956"/>
            <a:ext cx="11211697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3200" dirty="0">
                <a:latin typeface="Arial Bold"/>
              </a:rPr>
              <a:t>Programa Objetivo 4: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3200" dirty="0">
                <a:latin typeface="Arial Bold"/>
              </a:rPr>
              <a:t>Agregação de valor e diversidade econômica – etapa 1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3241D50-64C7-C401-9386-0385C6AFBFA5}"/>
              </a:ext>
            </a:extLst>
          </p:cNvPr>
          <p:cNvSpPr txBox="1"/>
          <p:nvPr/>
        </p:nvSpPr>
        <p:spPr>
          <a:xfrm>
            <a:off x="884043" y="1617506"/>
            <a:ext cx="10913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0070C0"/>
                </a:solidFill>
                <a:latin typeface="Aptos" panose="020B0004020202020204" pitchFamily="34" charset="0"/>
              </a:rPr>
              <a:t>Diversifica CERRADO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8769661-8489-33C2-C42A-1F79D05DDF43}"/>
              </a:ext>
            </a:extLst>
          </p:cNvPr>
          <p:cNvSpPr txBox="1"/>
          <p:nvPr/>
        </p:nvSpPr>
        <p:spPr>
          <a:xfrm>
            <a:off x="884042" y="2302273"/>
            <a:ext cx="10913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tx2"/>
                </a:solidFill>
                <a:latin typeface="Aptos" panose="020B0004020202020204" pitchFamily="34" charset="0"/>
              </a:rPr>
              <a:t>ÁREA DE ATUAÇÃO: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06A4633-E6C9-45B2-6BB5-2F3E8B8CCFFC}"/>
              </a:ext>
            </a:extLst>
          </p:cNvPr>
          <p:cNvSpPr txBox="1"/>
          <p:nvPr/>
        </p:nvSpPr>
        <p:spPr>
          <a:xfrm>
            <a:off x="884046" y="2971708"/>
            <a:ext cx="11062559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000" dirty="0"/>
              <a:t>As regiões escolhidas não foram selecionadas apenas por produzirem muito. </a:t>
            </a:r>
          </a:p>
          <a:p>
            <a:pPr algn="just"/>
            <a:endParaRPr lang="pt-BR" sz="2000" dirty="0"/>
          </a:p>
          <a:p>
            <a:pPr algn="just"/>
            <a:r>
              <a:rPr lang="pt-BR" sz="2000" dirty="0"/>
              <a:t>Foram priorizados territórios que combinam dinamismo produtivo com melhores condições de sustentar processos de diversificação econômica. </a:t>
            </a:r>
          </a:p>
          <a:p>
            <a:pPr algn="just">
              <a:buNone/>
            </a:pPr>
            <a:endParaRPr lang="pt-BR" sz="2000" b="1" dirty="0"/>
          </a:p>
          <a:p>
            <a:pPr algn="just"/>
            <a:r>
              <a:rPr lang="pt-BR" sz="2000" dirty="0"/>
              <a:t>As </a:t>
            </a:r>
            <a:r>
              <a:rPr lang="pt-BR" sz="2000" dirty="0" err="1"/>
              <a:t>RGIs</a:t>
            </a:r>
            <a:r>
              <a:rPr lang="pt-BR" sz="2000" dirty="0"/>
              <a:t> priorizadas estariam mais aptas a transformar a força das cadeias agrícolas em agregação de valor, inovação e novos encadeamentos produtivos.</a:t>
            </a:r>
          </a:p>
          <a:p>
            <a:pPr algn="just"/>
            <a:endParaRPr lang="pt-BR" sz="2000" dirty="0"/>
          </a:p>
          <a:p>
            <a:pPr algn="just"/>
            <a:r>
              <a:rPr lang="pt-BR" sz="2000" dirty="0"/>
              <a:t>Necessidade de concentrar esforços onde a ação do MIDR tende a gerar resultados mais consistentes e com maior alcance regional.</a:t>
            </a:r>
          </a:p>
        </p:txBody>
      </p:sp>
    </p:spTree>
    <p:extLst>
      <p:ext uri="{BB962C8B-B14F-4D97-AF65-F5344CB8AC3E}">
        <p14:creationId xmlns:p14="http://schemas.microsoft.com/office/powerpoint/2010/main" val="3829665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2E6C25-1AA5-B064-170B-78FE1443C1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0CDC2A3F-A277-9F82-B13D-BB27FCD8AA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0321830"/>
              </p:ext>
            </p:extLst>
          </p:nvPr>
        </p:nvGraphicFramePr>
        <p:xfrm>
          <a:off x="720090" y="695108"/>
          <a:ext cx="11144250" cy="5939962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2228214">
                  <a:extLst>
                    <a:ext uri="{9D8B030D-6E8A-4147-A177-3AD203B41FA5}">
                      <a16:colId xmlns:a16="http://schemas.microsoft.com/office/drawing/2014/main" val="1064550476"/>
                    </a:ext>
                  </a:extLst>
                </a:gridCol>
                <a:gridCol w="2229009">
                  <a:extLst>
                    <a:ext uri="{9D8B030D-6E8A-4147-A177-3AD203B41FA5}">
                      <a16:colId xmlns:a16="http://schemas.microsoft.com/office/drawing/2014/main" val="2199798569"/>
                    </a:ext>
                  </a:extLst>
                </a:gridCol>
                <a:gridCol w="2229009">
                  <a:extLst>
                    <a:ext uri="{9D8B030D-6E8A-4147-A177-3AD203B41FA5}">
                      <a16:colId xmlns:a16="http://schemas.microsoft.com/office/drawing/2014/main" val="685063149"/>
                    </a:ext>
                  </a:extLst>
                </a:gridCol>
                <a:gridCol w="2229009">
                  <a:extLst>
                    <a:ext uri="{9D8B030D-6E8A-4147-A177-3AD203B41FA5}">
                      <a16:colId xmlns:a16="http://schemas.microsoft.com/office/drawing/2014/main" val="2453851656"/>
                    </a:ext>
                  </a:extLst>
                </a:gridCol>
                <a:gridCol w="2229009">
                  <a:extLst>
                    <a:ext uri="{9D8B030D-6E8A-4147-A177-3AD203B41FA5}">
                      <a16:colId xmlns:a16="http://schemas.microsoft.com/office/drawing/2014/main" val="3818842653"/>
                    </a:ext>
                  </a:extLst>
                </a:gridCol>
              </a:tblGrid>
              <a:tr h="22464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300" kern="100">
                          <a:effectLst/>
                        </a:rPr>
                        <a:t>INSUMOS</a:t>
                      </a:r>
                      <a:endParaRPr lang="pt-BR" sz="13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300" kern="100">
                          <a:effectLst/>
                        </a:rPr>
                        <a:t>ATIVIDADES</a:t>
                      </a:r>
                      <a:endParaRPr lang="pt-BR" sz="13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300" kern="100">
                          <a:effectLst/>
                        </a:rPr>
                        <a:t>PRODUTOS</a:t>
                      </a:r>
                      <a:endParaRPr lang="pt-BR" sz="13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300" kern="100">
                          <a:effectLst/>
                        </a:rPr>
                        <a:t>RESULTADOS</a:t>
                      </a:r>
                      <a:endParaRPr lang="pt-BR" sz="13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pt-BR" sz="1300" kern="100">
                          <a:effectLst/>
                        </a:rPr>
                        <a:t>IMPACTOS</a:t>
                      </a:r>
                      <a:endParaRPr lang="pt-BR" sz="13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56296923"/>
                  </a:ext>
                </a:extLst>
              </a:tr>
              <a:tr h="5353195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buFont typeface="+mj-lt"/>
                        <a:buAutoNum type="arabicParenR"/>
                      </a:pPr>
                      <a:r>
                        <a:rPr lang="pt-BR" sz="1300" b="0" kern="100" dirty="0">
                          <a:effectLst/>
                        </a:rPr>
                        <a:t>Recursos orçamentários do MIDR;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buFont typeface="+mj-lt"/>
                        <a:buAutoNum type="arabicParenR"/>
                      </a:pPr>
                      <a:r>
                        <a:rPr lang="pt-BR" sz="1300" b="0" kern="100" dirty="0">
                          <a:effectLst/>
                        </a:rPr>
                        <a:t>Fundos Constitucionais de Financiamento do Centro Oeste (FCO), do Norte (FNO) e do Nordeste (FNE);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buFont typeface="+mj-lt"/>
                        <a:buAutoNum type="arabicParenR"/>
                      </a:pPr>
                      <a:r>
                        <a:rPr lang="pt-BR" sz="1300" b="0" kern="100" dirty="0">
                          <a:effectLst/>
                        </a:rPr>
                        <a:t>Recursos do BNDES;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buFont typeface="+mj-lt"/>
                        <a:buAutoNum type="arabicParenR"/>
                      </a:pPr>
                      <a:r>
                        <a:rPr lang="pt-BR" sz="1300" b="0" kern="100" dirty="0">
                          <a:effectLst/>
                        </a:rPr>
                        <a:t>Recursos privados;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buFont typeface="+mj-lt"/>
                        <a:buAutoNum type="arabicParenR"/>
                      </a:pPr>
                      <a:r>
                        <a:rPr lang="pt-BR" sz="1300" b="0" kern="100" dirty="0">
                          <a:effectLst/>
                        </a:rPr>
                        <a:t>Parcerias institucionais com estados, municípios, Instituições de pesquisa (Embrapa, universidades) e Bancos públicos e agências de desenvolvimento.</a:t>
                      </a:r>
                      <a:endParaRPr lang="pt-BR" sz="1300" b="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buFont typeface="+mj-lt"/>
                        <a:buAutoNum type="arabicParenR"/>
                      </a:pPr>
                      <a:r>
                        <a:rPr lang="pt-BR" sz="1300" kern="100" dirty="0">
                          <a:effectLst/>
                        </a:rPr>
                        <a:t>Mapeamento de oportunidades de diversificação produtiva;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buFont typeface="+mj-lt"/>
                        <a:buAutoNum type="arabicParenR"/>
                      </a:pPr>
                      <a:r>
                        <a:rPr lang="pt-BR" sz="1300" kern="100" dirty="0">
                          <a:effectLst/>
                        </a:rPr>
                        <a:t>Articulação entre produtores, empresas e centros de pesquisa;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buFont typeface="+mj-lt"/>
                        <a:buAutoNum type="arabicParenR"/>
                      </a:pPr>
                      <a:r>
                        <a:rPr lang="pt-BR" sz="1300" kern="100" dirty="0">
                          <a:effectLst/>
                        </a:rPr>
                        <a:t>Capacitação de produtores e empreendedores;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buFont typeface="+mj-lt"/>
                        <a:buAutoNum type="arabicParenR"/>
                      </a:pPr>
                      <a:r>
                        <a:rPr lang="pt-BR" sz="1300" kern="100" dirty="0">
                          <a:effectLst/>
                        </a:rPr>
                        <a:t>Estruturação de linhas de financiamentos adequadas à diversificação produtiva;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buFont typeface="+mj-lt"/>
                        <a:buAutoNum type="arabicParenR"/>
                      </a:pPr>
                      <a:r>
                        <a:rPr lang="pt-BR" sz="1300" kern="100" dirty="0">
                          <a:effectLst/>
                        </a:rPr>
                        <a:t>Apoio à estruturação de cadeias agroindustriais;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buFont typeface="+mj-lt"/>
                        <a:buAutoNum type="arabicParenR"/>
                      </a:pPr>
                      <a:r>
                        <a:rPr lang="pt-BR" sz="1300" kern="100" dirty="0">
                          <a:effectLst/>
                        </a:rPr>
                        <a:t>Apoio a estruturação de centros de inovações e parques tecnológicos;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buFont typeface="+mj-lt"/>
                        <a:buAutoNum type="arabicParenR"/>
                      </a:pPr>
                      <a:r>
                        <a:rPr lang="pt-BR" sz="1300" kern="100" dirty="0">
                          <a:effectLst/>
                        </a:rPr>
                        <a:t>Fomento à inovação tecnológica aplicada ao agronegócio;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buFont typeface="+mj-lt"/>
                        <a:buAutoNum type="arabicParenR"/>
                      </a:pPr>
                      <a:r>
                        <a:rPr lang="pt-BR" sz="1300" kern="100" dirty="0">
                          <a:effectLst/>
                        </a:rPr>
                        <a:t>Promoção de práticas produtivas sustentáveis.</a:t>
                      </a:r>
                      <a:endParaRPr lang="pt-BR" sz="13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buFont typeface="+mj-lt"/>
                        <a:buAutoNum type="arabicParenR"/>
                      </a:pPr>
                      <a:r>
                        <a:rPr lang="pt-BR" sz="1300" kern="100" dirty="0">
                          <a:effectLst/>
                        </a:rPr>
                        <a:t>Diagnósticos territoriais das cadeias produtivas;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buFont typeface="+mj-lt"/>
                        <a:buAutoNum type="arabicParenR"/>
                      </a:pPr>
                      <a:r>
                        <a:rPr lang="pt-BR" sz="1300" kern="100" dirty="0">
                          <a:effectLst/>
                        </a:rPr>
                        <a:t>Linhas/programas com condições diferenciadas para o financiamento da diversificação produtiva com recursos do FCO, FNO e FNE;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buFont typeface="+mj-lt"/>
                        <a:buAutoNum type="arabicParenR"/>
                      </a:pPr>
                      <a:r>
                        <a:rPr lang="pt-BR" sz="1300" kern="100" dirty="0">
                          <a:effectLst/>
                        </a:rPr>
                        <a:t>Linhas/programas de financiamento utilizando-se de recursos do BNDES para o apoio a diversificação produtiva nas áreas que os Fundos Constitucionais não atuam;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buFont typeface="+mj-lt"/>
                        <a:buAutoNum type="arabicParenR"/>
                      </a:pPr>
                      <a:r>
                        <a:rPr lang="pt-BR" sz="1300" kern="100" dirty="0">
                          <a:effectLst/>
                        </a:rPr>
                        <a:t>Redes de inovação no agronegócio;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buFont typeface="+mj-lt"/>
                        <a:buAutoNum type="arabicParenR"/>
                      </a:pPr>
                      <a:r>
                        <a:rPr lang="pt-BR" sz="1300" kern="100" dirty="0">
                          <a:effectLst/>
                        </a:rPr>
                        <a:t>Projetos-piloto de bioeconomia e agroindústria sustentável;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buFont typeface="+mj-lt"/>
                        <a:buAutoNum type="arabicParenR"/>
                      </a:pPr>
                      <a:r>
                        <a:rPr lang="pt-BR" sz="13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Linhas/programas específicos do FINEP e FAPS para o PDCerrado.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buFont typeface="+mj-lt"/>
                        <a:buAutoNum type="arabicParenR"/>
                      </a:pPr>
                      <a:r>
                        <a:rPr lang="pt-BR" sz="1300" kern="100">
                          <a:effectLst/>
                        </a:rPr>
                        <a:t>Fortalecimento de arranjos produtivos locais;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buFont typeface="+mj-lt"/>
                        <a:buAutoNum type="arabicParenR"/>
                      </a:pPr>
                      <a:r>
                        <a:rPr lang="pt-BR" sz="1300" kern="100">
                          <a:effectLst/>
                        </a:rPr>
                        <a:t>Maior integração entre agricultura, indústria e serviços;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buFont typeface="+mj-lt"/>
                        <a:buAutoNum type="arabicParenR"/>
                      </a:pPr>
                      <a:r>
                        <a:rPr lang="pt-BR" sz="1300" kern="100">
                          <a:effectLst/>
                        </a:rPr>
                        <a:t>Ampliação da inovação tecnológica no agronegócio;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buFont typeface="+mj-lt"/>
                        <a:buAutoNum type="arabicParenR"/>
                      </a:pPr>
                      <a:r>
                        <a:rPr lang="pt-BR" sz="1300" kern="100">
                          <a:effectLst/>
                        </a:rPr>
                        <a:t>Expansão de atividades produtivas associadas às cadeias agrícolas (montante e jusante);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buFont typeface="+mj-lt"/>
                        <a:buAutoNum type="arabicParenR"/>
                      </a:pPr>
                      <a:r>
                        <a:rPr lang="pt-BR" sz="1300" kern="100">
                          <a:effectLst/>
                        </a:rPr>
                        <a:t>Ampliação da participação de MPMEs e agricultura familiar nos financiamentos realizados com recursos dos Fundos Constitucionais;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buFont typeface="+mj-lt"/>
                        <a:buAutoNum type="arabicParenR"/>
                      </a:pPr>
                      <a:r>
                        <a:rPr lang="pt-BR" sz="1300" kern="100">
                          <a:effectLst/>
                        </a:rPr>
                        <a:t>Maior geração de empregos qualificados;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buFont typeface="+mj-lt"/>
                        <a:buAutoNum type="arabicParenR"/>
                      </a:pPr>
                      <a:r>
                        <a:rPr lang="pt-BR" sz="1300" kern="100">
                          <a:effectLst/>
                        </a:rPr>
                        <a:t>Maior complexidade econômica regional;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buFont typeface="+mj-lt"/>
                        <a:buAutoNum type="arabicParenR"/>
                      </a:pPr>
                      <a:r>
                        <a:rPr lang="pt-BR" sz="1300" kern="100">
                          <a:effectLst/>
                        </a:rPr>
                        <a:t>Aumento da diversificação econômica regional.</a:t>
                      </a:r>
                      <a:endParaRPr lang="pt-BR" sz="13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buFont typeface="+mj-lt"/>
                        <a:buAutoNum type="arabicParenR"/>
                      </a:pPr>
                      <a:r>
                        <a:rPr lang="pt-BR" sz="1300" kern="100" dirty="0">
                          <a:effectLst/>
                        </a:rPr>
                        <a:t>Redução das desigualdades regionais;</a:t>
                      </a: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rabicParenR"/>
                      </a:pPr>
                      <a:r>
                        <a:rPr lang="pt-BR" sz="1300" kern="100" dirty="0">
                          <a:effectLst/>
                        </a:rPr>
                        <a:t>Fortalecimento de um modelo de desenvolvimento regional mais diversificado, inovador e ambientalmente sustentável nas regiões produtoras do Cerrado.</a:t>
                      </a:r>
                      <a:endParaRPr lang="pt-BR" sz="13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7184349"/>
                  </a:ext>
                </a:extLst>
              </a:tr>
            </a:tbl>
          </a:graphicData>
        </a:graphic>
      </p:graphicFrame>
      <p:sp>
        <p:nvSpPr>
          <p:cNvPr id="7" name="CaixaDeTexto 6">
            <a:extLst>
              <a:ext uri="{FF2B5EF4-FFF2-40B4-BE49-F238E27FC236}">
                <a16:creationId xmlns:a16="http://schemas.microsoft.com/office/drawing/2014/main" id="{E4BB74A3-28F9-BD20-72D8-5BF9938A0808}"/>
              </a:ext>
            </a:extLst>
          </p:cNvPr>
          <p:cNvSpPr txBox="1"/>
          <p:nvPr/>
        </p:nvSpPr>
        <p:spPr>
          <a:xfrm>
            <a:off x="639287" y="233443"/>
            <a:ext cx="10913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tx2"/>
                </a:solidFill>
                <a:latin typeface="Aptos" panose="020B0004020202020204" pitchFamily="34" charset="0"/>
              </a:rPr>
              <a:t>MODELO LÓGICO:</a:t>
            </a:r>
          </a:p>
        </p:txBody>
      </p:sp>
    </p:spTree>
    <p:extLst>
      <p:ext uri="{BB962C8B-B14F-4D97-AF65-F5344CB8AC3E}">
        <p14:creationId xmlns:p14="http://schemas.microsoft.com/office/powerpoint/2010/main" val="30475218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9D0F11-CEB2-EAAC-B3BD-1075D7F18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2640B2B3-DA79-7E76-3862-2E548A3B873C}"/>
              </a:ext>
            </a:extLst>
          </p:cNvPr>
          <p:cNvSpPr txBox="1"/>
          <p:nvPr/>
        </p:nvSpPr>
        <p:spPr>
          <a:xfrm>
            <a:off x="734908" y="235956"/>
            <a:ext cx="11211697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3200" dirty="0">
                <a:latin typeface="Arial Bold"/>
              </a:rPr>
              <a:t>Programa Objetivo 4: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3200" dirty="0">
                <a:latin typeface="Arial Bold"/>
              </a:rPr>
              <a:t>Agregação de valor e diversidade econômica – etapa 1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BC65DF4-65F0-1114-68D8-5547657596CB}"/>
              </a:ext>
            </a:extLst>
          </p:cNvPr>
          <p:cNvSpPr txBox="1"/>
          <p:nvPr/>
        </p:nvSpPr>
        <p:spPr>
          <a:xfrm>
            <a:off x="884043" y="1617506"/>
            <a:ext cx="10913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0070C0"/>
                </a:solidFill>
                <a:latin typeface="Aptos" panose="020B0004020202020204" pitchFamily="34" charset="0"/>
              </a:rPr>
              <a:t>Diversifica CERRADO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C6CF1CD-1318-835F-87BE-2D9993B4FA12}"/>
              </a:ext>
            </a:extLst>
          </p:cNvPr>
          <p:cNvSpPr txBox="1"/>
          <p:nvPr/>
        </p:nvSpPr>
        <p:spPr>
          <a:xfrm>
            <a:off x="884042" y="2302273"/>
            <a:ext cx="10913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tx2"/>
                </a:solidFill>
                <a:latin typeface="Aptos" panose="020B0004020202020204" pitchFamily="34" charset="0"/>
              </a:rPr>
              <a:t>ESTRATÉGIA DE IMPLEMENTAÇÃO: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3A82926-A982-CEA7-1202-FD0A9526DEFD}"/>
              </a:ext>
            </a:extLst>
          </p:cNvPr>
          <p:cNvSpPr txBox="1"/>
          <p:nvPr/>
        </p:nvSpPr>
        <p:spPr>
          <a:xfrm>
            <a:off x="884042" y="2947560"/>
            <a:ext cx="1106255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dirty="0"/>
              <a:t>Consiste em substituir, gradativamente, a partir de 2027, o financiamento das atividades rurais contratadas com recursos dos Fundos Constitucionais, isoladamente, pelo financiamento de atividades que permitirá a diversificação produtiva na área de atuação do programa.</a:t>
            </a:r>
          </a:p>
          <a:p>
            <a:pPr algn="ctr"/>
            <a:endParaRPr lang="pt-BR" sz="2400" dirty="0"/>
          </a:p>
          <a:p>
            <a:pPr algn="ctr"/>
            <a:r>
              <a:rPr lang="pt-BR" sz="2400" dirty="0"/>
              <a:t>Concomitantemente ao processo de concessão dos financiamentos e motivado pela mudança de paradigma ao apoiar com maior intensidade atividades econômicas não-consolidadas, estruturar apoio para melhorar a competitividade do território alvo do Programa.</a:t>
            </a:r>
          </a:p>
        </p:txBody>
      </p:sp>
    </p:spTree>
    <p:extLst>
      <p:ext uri="{BB962C8B-B14F-4D97-AF65-F5344CB8AC3E}">
        <p14:creationId xmlns:p14="http://schemas.microsoft.com/office/powerpoint/2010/main" val="339887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6970FF-4550-5574-B823-2C33805A3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DBB3008E-57AE-EA2F-62B8-1C39D8C8EF7C}"/>
              </a:ext>
            </a:extLst>
          </p:cNvPr>
          <p:cNvSpPr txBox="1"/>
          <p:nvPr/>
        </p:nvSpPr>
        <p:spPr>
          <a:xfrm>
            <a:off x="734908" y="235956"/>
            <a:ext cx="11211697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3200" dirty="0">
                <a:latin typeface="Arial Bold"/>
              </a:rPr>
              <a:t>Programa Objetivo 4: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3200" dirty="0">
                <a:latin typeface="Arial Bold"/>
              </a:rPr>
              <a:t>Agregação de valor e diversidade econômica – etapa 1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2EB9595-8D95-EFBA-D24F-3254C8265B8B}"/>
              </a:ext>
            </a:extLst>
          </p:cNvPr>
          <p:cNvSpPr txBox="1"/>
          <p:nvPr/>
        </p:nvSpPr>
        <p:spPr>
          <a:xfrm>
            <a:off x="884043" y="1617506"/>
            <a:ext cx="10913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0070C0"/>
                </a:solidFill>
                <a:latin typeface="Aptos" panose="020B0004020202020204" pitchFamily="34" charset="0"/>
              </a:rPr>
              <a:t>Diversifica CERRADO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BC43ECE-7380-52D7-21BA-7F5CBCCE3250}"/>
              </a:ext>
            </a:extLst>
          </p:cNvPr>
          <p:cNvSpPr txBox="1"/>
          <p:nvPr/>
        </p:nvSpPr>
        <p:spPr>
          <a:xfrm>
            <a:off x="884042" y="2302273"/>
            <a:ext cx="10913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tx2"/>
                </a:solidFill>
                <a:latin typeface="Aptos" panose="020B0004020202020204" pitchFamily="34" charset="0"/>
              </a:rPr>
              <a:t>ESTRATÉGIA DE IMPLEMENTAÇÃO: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3C4B50B0-8A71-E45D-4CA2-66ED07473B18}"/>
              </a:ext>
            </a:extLst>
          </p:cNvPr>
          <p:cNvSpPr/>
          <p:nvPr/>
        </p:nvSpPr>
        <p:spPr>
          <a:xfrm>
            <a:off x="552978" y="3885064"/>
            <a:ext cx="2771249" cy="96815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FINANCIAMENTOS</a:t>
            </a:r>
          </a:p>
        </p:txBody>
      </p:sp>
      <p:sp>
        <p:nvSpPr>
          <p:cNvPr id="6" name="Seta: para a Direita 5">
            <a:extLst>
              <a:ext uri="{FF2B5EF4-FFF2-40B4-BE49-F238E27FC236}">
                <a16:creationId xmlns:a16="http://schemas.microsoft.com/office/drawing/2014/main" id="{27C28AF8-E17A-975A-2193-913B9FA83CF7}"/>
              </a:ext>
            </a:extLst>
          </p:cNvPr>
          <p:cNvSpPr/>
          <p:nvPr/>
        </p:nvSpPr>
        <p:spPr>
          <a:xfrm rot="20435642">
            <a:off x="3423085" y="3450723"/>
            <a:ext cx="1600200" cy="86868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Gargalos</a:t>
            </a:r>
          </a:p>
        </p:txBody>
      </p:sp>
      <p:sp>
        <p:nvSpPr>
          <p:cNvPr id="8" name="Seta: para a Direita 7">
            <a:extLst>
              <a:ext uri="{FF2B5EF4-FFF2-40B4-BE49-F238E27FC236}">
                <a16:creationId xmlns:a16="http://schemas.microsoft.com/office/drawing/2014/main" id="{DD14E5D4-6535-D2CD-E361-D821912C0D38}"/>
              </a:ext>
            </a:extLst>
          </p:cNvPr>
          <p:cNvSpPr/>
          <p:nvPr/>
        </p:nvSpPr>
        <p:spPr>
          <a:xfrm>
            <a:off x="3521944" y="4349039"/>
            <a:ext cx="1600200" cy="86868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Assimetria</a:t>
            </a:r>
          </a:p>
        </p:txBody>
      </p:sp>
      <p:sp>
        <p:nvSpPr>
          <p:cNvPr id="9" name="Seta: para a Direita 8">
            <a:extLst>
              <a:ext uri="{FF2B5EF4-FFF2-40B4-BE49-F238E27FC236}">
                <a16:creationId xmlns:a16="http://schemas.microsoft.com/office/drawing/2014/main" id="{F8765D52-2FC0-4A91-087C-97D12F21BFDD}"/>
              </a:ext>
            </a:extLst>
          </p:cNvPr>
          <p:cNvSpPr/>
          <p:nvPr/>
        </p:nvSpPr>
        <p:spPr>
          <a:xfrm rot="1210080">
            <a:off x="3424918" y="5265710"/>
            <a:ext cx="1600200" cy="868680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Falhas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9F62C103-45CA-17E6-16EB-9709B770C8C0}"/>
              </a:ext>
            </a:extLst>
          </p:cNvPr>
          <p:cNvSpPr/>
          <p:nvPr/>
        </p:nvSpPr>
        <p:spPr>
          <a:xfrm>
            <a:off x="9418320" y="2616947"/>
            <a:ext cx="2220702" cy="88130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Eixo 1</a:t>
            </a:r>
          </a:p>
          <a:p>
            <a:pPr algn="ctr"/>
            <a:r>
              <a:rPr lang="pt-BR" b="1" dirty="0"/>
              <a:t>CAPACITAÇÃO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2C933CF5-436B-DFB2-929D-FDAD00EBD10C}"/>
              </a:ext>
            </a:extLst>
          </p:cNvPr>
          <p:cNvSpPr/>
          <p:nvPr/>
        </p:nvSpPr>
        <p:spPr>
          <a:xfrm>
            <a:off x="9418320" y="3676515"/>
            <a:ext cx="2220702" cy="89352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Eixo 2</a:t>
            </a:r>
          </a:p>
          <a:p>
            <a:pPr algn="ctr"/>
            <a:r>
              <a:rPr lang="pt-BR" b="1" dirty="0">
                <a:solidFill>
                  <a:schemeClr val="tx1"/>
                </a:solidFill>
              </a:rPr>
              <a:t>ESTRUTURAÇÃO PRODUTIVA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20FEA6F-7230-C70D-AC6E-916346FBC1E7}"/>
              </a:ext>
            </a:extLst>
          </p:cNvPr>
          <p:cNvSpPr txBox="1"/>
          <p:nvPr/>
        </p:nvSpPr>
        <p:spPr>
          <a:xfrm>
            <a:off x="552978" y="4979203"/>
            <a:ext cx="28922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600" dirty="0"/>
              <a:t>Mudanças de paradigmas;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600" dirty="0"/>
              <a:t>Definição de metas ousadas;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pt-BR" sz="1600" dirty="0"/>
              <a:t>Monitoramento eficaz.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D043C690-91B9-A937-8E20-F0ACEEF1BBF8}"/>
              </a:ext>
            </a:extLst>
          </p:cNvPr>
          <p:cNvSpPr/>
          <p:nvPr/>
        </p:nvSpPr>
        <p:spPr>
          <a:xfrm>
            <a:off x="5198898" y="3057599"/>
            <a:ext cx="1425422" cy="3326014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Identificar ações e projetos para que a SDR/MIDR atue visando corrigir as </a:t>
            </a:r>
            <a:r>
              <a:rPr lang="pt-BR" sz="1400" b="1" dirty="0">
                <a:solidFill>
                  <a:schemeClr val="tx1"/>
                </a:solidFill>
              </a:rPr>
              <a:t>externalidades </a:t>
            </a:r>
            <a:r>
              <a:rPr lang="pt-BR" b="1" dirty="0">
                <a:solidFill>
                  <a:schemeClr val="tx1"/>
                </a:solidFill>
              </a:rPr>
              <a:t>negativas</a:t>
            </a:r>
          </a:p>
        </p:txBody>
      </p:sp>
      <p:sp>
        <p:nvSpPr>
          <p:cNvPr id="14" name="Seta: para a Direita 13">
            <a:extLst>
              <a:ext uri="{FF2B5EF4-FFF2-40B4-BE49-F238E27FC236}">
                <a16:creationId xmlns:a16="http://schemas.microsoft.com/office/drawing/2014/main" id="{94943D65-281A-BBE2-F03F-63ABFBA17414}"/>
              </a:ext>
            </a:extLst>
          </p:cNvPr>
          <p:cNvSpPr/>
          <p:nvPr/>
        </p:nvSpPr>
        <p:spPr>
          <a:xfrm>
            <a:off x="6841795" y="3137776"/>
            <a:ext cx="2418080" cy="1593800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Organização de agenda de trabalho</a:t>
            </a: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D53342FB-DA3F-8006-1B46-94509A0A0F3A}"/>
              </a:ext>
            </a:extLst>
          </p:cNvPr>
          <p:cNvSpPr/>
          <p:nvPr/>
        </p:nvSpPr>
        <p:spPr>
          <a:xfrm>
            <a:off x="9418320" y="4794984"/>
            <a:ext cx="2220702" cy="881304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Eixo 3</a:t>
            </a:r>
          </a:p>
          <a:p>
            <a:pPr algn="ctr"/>
            <a:r>
              <a:rPr lang="pt-BR" b="1" dirty="0"/>
              <a:t>INFRAESTRUTURA</a:t>
            </a:r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1F16D28F-B04A-6B05-83AB-D6595108FD2D}"/>
              </a:ext>
            </a:extLst>
          </p:cNvPr>
          <p:cNvSpPr/>
          <p:nvPr/>
        </p:nvSpPr>
        <p:spPr>
          <a:xfrm>
            <a:off x="9418320" y="5884724"/>
            <a:ext cx="2220702" cy="88130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Eixo 4</a:t>
            </a:r>
          </a:p>
          <a:p>
            <a:pPr algn="ctr"/>
            <a:r>
              <a:rPr lang="pt-BR" b="1" dirty="0"/>
              <a:t>INOVAÇÃO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F3F4F3E4-CD2F-F7EA-3860-C2B16A7B050F}"/>
              </a:ext>
            </a:extLst>
          </p:cNvPr>
          <p:cNvSpPr txBox="1"/>
          <p:nvPr/>
        </p:nvSpPr>
        <p:spPr>
          <a:xfrm>
            <a:off x="6950485" y="4703925"/>
            <a:ext cx="1893146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600" dirty="0" err="1"/>
              <a:t>ACT’s</a:t>
            </a:r>
            <a:r>
              <a:rPr lang="pt-BR" sz="1600" dirty="0"/>
              <a:t>, Agendas </a:t>
            </a:r>
            <a:r>
              <a:rPr lang="pt-BR" sz="1600" dirty="0" err="1"/>
              <a:t>bilaterias</a:t>
            </a:r>
            <a:r>
              <a:rPr lang="pt-BR" sz="1600" dirty="0"/>
              <a:t>; Convênios; TEDs; </a:t>
            </a:r>
          </a:p>
          <a:p>
            <a:pPr algn="just"/>
            <a:endParaRPr lang="pt-BR" sz="1600" dirty="0"/>
          </a:p>
          <a:p>
            <a:pPr algn="just"/>
            <a:r>
              <a:rPr lang="pt-BR" sz="1600" dirty="0"/>
              <a:t>Universidades, Institutos técnicos, entes federados, ministérios</a:t>
            </a:r>
          </a:p>
        </p:txBody>
      </p:sp>
    </p:spTree>
    <p:extLst>
      <p:ext uri="{BB962C8B-B14F-4D97-AF65-F5344CB8AC3E}">
        <p14:creationId xmlns:p14="http://schemas.microsoft.com/office/powerpoint/2010/main" val="31426001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16B918-0EA3-CD22-6441-19BE36BE32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C0B36D10-9F6A-6F70-D24F-9C4E281F19D4}"/>
              </a:ext>
            </a:extLst>
          </p:cNvPr>
          <p:cNvSpPr txBox="1"/>
          <p:nvPr/>
        </p:nvSpPr>
        <p:spPr>
          <a:xfrm>
            <a:off x="734908" y="235956"/>
            <a:ext cx="11211697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3200" dirty="0">
                <a:latin typeface="Arial Bold"/>
              </a:rPr>
              <a:t>Programa Objetivo 4: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3200" dirty="0">
                <a:latin typeface="Arial Bold"/>
              </a:rPr>
              <a:t>Agregação de valor e diversidade econômica – etapa 1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93675EE-20C7-3493-4FE2-3434E711BE60}"/>
              </a:ext>
            </a:extLst>
          </p:cNvPr>
          <p:cNvSpPr txBox="1"/>
          <p:nvPr/>
        </p:nvSpPr>
        <p:spPr>
          <a:xfrm>
            <a:off x="884043" y="1617506"/>
            <a:ext cx="10913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0070C0"/>
                </a:solidFill>
                <a:latin typeface="Aptos" panose="020B0004020202020204" pitchFamily="34" charset="0"/>
              </a:rPr>
              <a:t>Diversifica CERRADO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5B12122-73F3-AEEE-9F25-DBCFB878E994}"/>
              </a:ext>
            </a:extLst>
          </p:cNvPr>
          <p:cNvSpPr txBox="1"/>
          <p:nvPr/>
        </p:nvSpPr>
        <p:spPr>
          <a:xfrm>
            <a:off x="884042" y="2302273"/>
            <a:ext cx="10913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tx2"/>
                </a:solidFill>
                <a:latin typeface="Aptos" panose="020B0004020202020204" pitchFamily="34" charset="0"/>
              </a:rPr>
              <a:t>ESTRATÉGIA DE IMPLEMENTAÇÃO: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C405A6F2-3E76-5E95-B491-716ACBD3039E}"/>
              </a:ext>
            </a:extLst>
          </p:cNvPr>
          <p:cNvSpPr/>
          <p:nvPr/>
        </p:nvSpPr>
        <p:spPr>
          <a:xfrm>
            <a:off x="541864" y="2872093"/>
            <a:ext cx="2791569" cy="96815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FINANCIAMENTOS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68656992-6F40-501D-5BD3-2B33FAEFCC98}"/>
              </a:ext>
            </a:extLst>
          </p:cNvPr>
          <p:cNvSpPr/>
          <p:nvPr/>
        </p:nvSpPr>
        <p:spPr>
          <a:xfrm>
            <a:off x="3383280" y="2884319"/>
            <a:ext cx="2143760" cy="88130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Eixo 1</a:t>
            </a:r>
          </a:p>
          <a:p>
            <a:pPr algn="ctr"/>
            <a:r>
              <a:rPr lang="pt-BR" b="1" dirty="0"/>
              <a:t>CAPACITAÇÃO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B165543F-9A3B-3FE9-DA4B-BB7EB862E123}"/>
              </a:ext>
            </a:extLst>
          </p:cNvPr>
          <p:cNvSpPr/>
          <p:nvPr/>
        </p:nvSpPr>
        <p:spPr>
          <a:xfrm>
            <a:off x="5626733" y="2878206"/>
            <a:ext cx="2068725" cy="89352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Eixo 2</a:t>
            </a:r>
          </a:p>
          <a:p>
            <a:pPr algn="ctr"/>
            <a:r>
              <a:rPr lang="pt-BR" b="1" dirty="0">
                <a:solidFill>
                  <a:schemeClr val="tx1"/>
                </a:solidFill>
              </a:rPr>
              <a:t>ESTRUTURAÇÃO PRODUTIVA</a:t>
            </a: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AA755D6B-A7A8-F24B-A0B0-B2205C5A19A1}"/>
              </a:ext>
            </a:extLst>
          </p:cNvPr>
          <p:cNvSpPr/>
          <p:nvPr/>
        </p:nvSpPr>
        <p:spPr>
          <a:xfrm>
            <a:off x="7795151" y="2884319"/>
            <a:ext cx="2068725" cy="881304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Eixo 3</a:t>
            </a:r>
          </a:p>
          <a:p>
            <a:pPr algn="ctr"/>
            <a:r>
              <a:rPr lang="pt-BR" b="1" dirty="0"/>
              <a:t>INFRAESTRUTURA</a:t>
            </a:r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6B6C235A-E6A9-9498-0A4F-719E26032E56}"/>
              </a:ext>
            </a:extLst>
          </p:cNvPr>
          <p:cNvSpPr/>
          <p:nvPr/>
        </p:nvSpPr>
        <p:spPr>
          <a:xfrm>
            <a:off x="9963569" y="2915520"/>
            <a:ext cx="2068725" cy="88130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Eixo 4</a:t>
            </a:r>
          </a:p>
          <a:p>
            <a:pPr algn="ctr"/>
            <a:r>
              <a:rPr lang="pt-BR" b="1" dirty="0"/>
              <a:t>INOVAÇÃO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48BE3731-42D2-A58F-A2AC-F8DFB9C170DB}"/>
              </a:ext>
            </a:extLst>
          </p:cNvPr>
          <p:cNvSpPr/>
          <p:nvPr/>
        </p:nvSpPr>
        <p:spPr>
          <a:xfrm>
            <a:off x="3383280" y="3923318"/>
            <a:ext cx="2143760" cy="2698726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Capacitação profissionalizante;</a:t>
            </a:r>
          </a:p>
          <a:p>
            <a:pPr algn="ctr"/>
            <a:r>
              <a:rPr lang="pt-BR" dirty="0"/>
              <a:t>Fortalecimento das capacidades institucionais dos entes federados;</a:t>
            </a:r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65A4A5A5-EF4A-84B7-4253-FA470098A9F6}"/>
              </a:ext>
            </a:extLst>
          </p:cNvPr>
          <p:cNvSpPr/>
          <p:nvPr/>
        </p:nvSpPr>
        <p:spPr>
          <a:xfrm>
            <a:off x="5626733" y="3917205"/>
            <a:ext cx="2068725" cy="273616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1"/>
                </a:solidFill>
              </a:rPr>
              <a:t>Apoio a cadeias econômicas específicas;</a:t>
            </a:r>
          </a:p>
          <a:p>
            <a:pPr algn="ctr"/>
            <a:r>
              <a:rPr lang="pt-BR" dirty="0">
                <a:solidFill>
                  <a:schemeClr val="tx1"/>
                </a:solidFill>
              </a:rPr>
              <a:t>Conexão de produtores à mercados;</a:t>
            </a:r>
          </a:p>
          <a:p>
            <a:pPr algn="ctr"/>
            <a:r>
              <a:rPr lang="pt-BR" dirty="0">
                <a:solidFill>
                  <a:schemeClr val="tx1"/>
                </a:solidFill>
              </a:rPr>
              <a:t>Criação de projetos regionais.</a:t>
            </a:r>
          </a:p>
        </p:txBody>
      </p:sp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9F503C4D-F1E7-9175-F0A6-C22473E1D7AC}"/>
              </a:ext>
            </a:extLst>
          </p:cNvPr>
          <p:cNvSpPr/>
          <p:nvPr/>
        </p:nvSpPr>
        <p:spPr>
          <a:xfrm>
            <a:off x="7795151" y="3923318"/>
            <a:ext cx="2068725" cy="2698726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/>
              <a:t>Fomento à infraestrutura municipal – transportes, energia</a:t>
            </a:r>
          </a:p>
          <a:p>
            <a:pPr algn="ctr"/>
            <a:r>
              <a:rPr lang="pt-BR" sz="1600" b="1" dirty="0"/>
              <a:t>Articulação dos investimentos dos demais programas do PPA com a territorialização do Diversifica</a:t>
            </a:r>
          </a:p>
        </p:txBody>
      </p:sp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5881E27C-A312-3A20-1674-03B53B8009A7}"/>
              </a:ext>
            </a:extLst>
          </p:cNvPr>
          <p:cNvSpPr/>
          <p:nvPr/>
        </p:nvSpPr>
        <p:spPr>
          <a:xfrm>
            <a:off x="9963569" y="3954519"/>
            <a:ext cx="2068725" cy="269872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/>
              <a:t>Editais territorialmente convergentes com as dinâmicas econômicas que promovam inovação e tecnologia de base sustentável;</a:t>
            </a:r>
          </a:p>
        </p:txBody>
      </p:sp>
      <p:sp>
        <p:nvSpPr>
          <p:cNvPr id="21" name="Retângulo: Cantos Arredondados 20">
            <a:extLst>
              <a:ext uri="{FF2B5EF4-FFF2-40B4-BE49-F238E27FC236}">
                <a16:creationId xmlns:a16="http://schemas.microsoft.com/office/drawing/2014/main" id="{AFD529F3-A5B5-693F-0F38-0BB18A7F9C19}"/>
              </a:ext>
            </a:extLst>
          </p:cNvPr>
          <p:cNvSpPr/>
          <p:nvPr/>
        </p:nvSpPr>
        <p:spPr>
          <a:xfrm>
            <a:off x="863722" y="3891131"/>
            <a:ext cx="2068725" cy="2698726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Concessão de crédito com recursos dos Fundos Constitucionais de Financiamento (FNO, FNE e FCO) ao público alvo do programa</a:t>
            </a:r>
          </a:p>
        </p:txBody>
      </p:sp>
    </p:spTree>
    <p:extLst>
      <p:ext uri="{BB962C8B-B14F-4D97-AF65-F5344CB8AC3E}">
        <p14:creationId xmlns:p14="http://schemas.microsoft.com/office/powerpoint/2010/main" val="29247898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>
          <a:extLst>
            <a:ext uri="{FF2B5EF4-FFF2-40B4-BE49-F238E27FC236}">
              <a16:creationId xmlns:a16="http://schemas.microsoft.com/office/drawing/2014/main" id="{070F4BE3-34B4-5F62-3CA9-CAD7707AF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A2875B73-F6CD-A02D-74CB-C1BA4B926209}"/>
              </a:ext>
            </a:extLst>
          </p:cNvPr>
          <p:cNvSpPr txBox="1"/>
          <p:nvPr/>
        </p:nvSpPr>
        <p:spPr>
          <a:xfrm>
            <a:off x="639287" y="215426"/>
            <a:ext cx="109134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b="1" dirty="0">
                <a:solidFill>
                  <a:srgbClr val="183EFF"/>
                </a:solidFill>
                <a:latin typeface="Rawline Black" panose="00000A00000000000000" pitchFamily="2" charset="0"/>
              </a:rPr>
              <a:t>Política Nacional de Desenvolvimento Regional – a PNDR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B8A6B44-2D46-00F4-DEC4-94FD77679648}"/>
              </a:ext>
            </a:extLst>
          </p:cNvPr>
          <p:cNvSpPr txBox="1"/>
          <p:nvPr/>
        </p:nvSpPr>
        <p:spPr>
          <a:xfrm rot="16200000">
            <a:off x="-109032" y="4329425"/>
            <a:ext cx="18909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 b="1" i="0" dirty="0">
                <a:solidFill>
                  <a:schemeClr val="accent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OBJETIVOS DA PNDR</a:t>
            </a:r>
            <a:endParaRPr lang="pt-BR" sz="16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19416861-8635-CC91-677C-8E3A539B5F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9402329"/>
              </p:ext>
            </p:extLst>
          </p:nvPr>
        </p:nvGraphicFramePr>
        <p:xfrm>
          <a:off x="1284018" y="1797270"/>
          <a:ext cx="6828791" cy="3670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Imagem 7">
            <a:extLst>
              <a:ext uri="{FF2B5EF4-FFF2-40B4-BE49-F238E27FC236}">
                <a16:creationId xmlns:a16="http://schemas.microsoft.com/office/drawing/2014/main" id="{430CE502-961C-8447-5DBF-8293815274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809" y="1882868"/>
            <a:ext cx="3952380" cy="4023169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29D50980-1537-0FCA-0E8A-F3F64110B95F}"/>
              </a:ext>
            </a:extLst>
          </p:cNvPr>
          <p:cNvSpPr txBox="1"/>
          <p:nvPr/>
        </p:nvSpPr>
        <p:spPr>
          <a:xfrm>
            <a:off x="8112809" y="1372833"/>
            <a:ext cx="3649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rgbClr val="183E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Nova Tipologia da PNDR</a:t>
            </a:r>
          </a:p>
        </p:txBody>
      </p:sp>
    </p:spTree>
    <p:extLst>
      <p:ext uri="{BB962C8B-B14F-4D97-AF65-F5344CB8AC3E}">
        <p14:creationId xmlns:p14="http://schemas.microsoft.com/office/powerpoint/2010/main" val="18881941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4F89AF-118B-036F-28BB-E1871E3843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FA042577-D40D-E2BF-7602-A6329F3F4E5C}"/>
              </a:ext>
            </a:extLst>
          </p:cNvPr>
          <p:cNvSpPr txBox="1"/>
          <p:nvPr/>
        </p:nvSpPr>
        <p:spPr>
          <a:xfrm>
            <a:off x="734908" y="235956"/>
            <a:ext cx="11211697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3200" dirty="0">
                <a:latin typeface="Arial Bold"/>
              </a:rPr>
              <a:t>Programa Objetivo 4: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3200" dirty="0">
                <a:latin typeface="Arial Bold"/>
              </a:rPr>
              <a:t>Agregação de valor e diversidade econômica – etapa 1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D197C43-1FE8-4A82-00A3-2A72F7B2775B}"/>
              </a:ext>
            </a:extLst>
          </p:cNvPr>
          <p:cNvSpPr txBox="1"/>
          <p:nvPr/>
        </p:nvSpPr>
        <p:spPr>
          <a:xfrm>
            <a:off x="884043" y="1617506"/>
            <a:ext cx="10913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0070C0"/>
                </a:solidFill>
                <a:latin typeface="Aptos" panose="020B0004020202020204" pitchFamily="34" charset="0"/>
              </a:rPr>
              <a:t>Diversifica CERRADO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B8306D1-6BC3-9034-6D61-B666A0C7BF1D}"/>
              </a:ext>
            </a:extLst>
          </p:cNvPr>
          <p:cNvSpPr txBox="1"/>
          <p:nvPr/>
        </p:nvSpPr>
        <p:spPr>
          <a:xfrm>
            <a:off x="884042" y="2302273"/>
            <a:ext cx="10913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tx2"/>
                </a:solidFill>
                <a:latin typeface="Aptos" panose="020B0004020202020204" pitchFamily="34" charset="0"/>
              </a:rPr>
              <a:t>ESTRATÉGIA DE IMPLEMENTAÇÃO: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8ED2DE52-354F-52B1-FFA5-7C63C60A8870}"/>
              </a:ext>
            </a:extLst>
          </p:cNvPr>
          <p:cNvSpPr/>
          <p:nvPr/>
        </p:nvSpPr>
        <p:spPr>
          <a:xfrm>
            <a:off x="552024" y="3796653"/>
            <a:ext cx="2791569" cy="96815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FINANCIAMENTOS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A05C90F6-6920-F7F8-B3EC-762A688E870E}"/>
              </a:ext>
            </a:extLst>
          </p:cNvPr>
          <p:cNvSpPr/>
          <p:nvPr/>
        </p:nvSpPr>
        <p:spPr>
          <a:xfrm>
            <a:off x="3393440" y="3808879"/>
            <a:ext cx="2143760" cy="88130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Eixo 1</a:t>
            </a:r>
          </a:p>
          <a:p>
            <a:pPr algn="ctr"/>
            <a:r>
              <a:rPr lang="pt-BR" b="1" dirty="0"/>
              <a:t>CAPACITAÇÃO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331463F6-6F10-8388-14FB-20E4F85D0ADE}"/>
              </a:ext>
            </a:extLst>
          </p:cNvPr>
          <p:cNvSpPr/>
          <p:nvPr/>
        </p:nvSpPr>
        <p:spPr>
          <a:xfrm>
            <a:off x="5636893" y="3802766"/>
            <a:ext cx="2068725" cy="89352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Eixo 2</a:t>
            </a:r>
          </a:p>
          <a:p>
            <a:pPr algn="ctr"/>
            <a:r>
              <a:rPr lang="pt-BR" b="1" dirty="0">
                <a:solidFill>
                  <a:schemeClr val="tx1"/>
                </a:solidFill>
              </a:rPr>
              <a:t>ESTRUTURAÇÃO PRODUTIVA</a:t>
            </a: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78B70FEC-D3A0-5656-4651-06A3EC599994}"/>
              </a:ext>
            </a:extLst>
          </p:cNvPr>
          <p:cNvSpPr/>
          <p:nvPr/>
        </p:nvSpPr>
        <p:spPr>
          <a:xfrm>
            <a:off x="7805311" y="3808879"/>
            <a:ext cx="2068725" cy="881304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Eixo 3</a:t>
            </a:r>
          </a:p>
          <a:p>
            <a:pPr algn="ctr"/>
            <a:r>
              <a:rPr lang="pt-BR" b="1" dirty="0"/>
              <a:t>INFRAESTRUTURA</a:t>
            </a:r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66B91153-BD05-C5E0-B083-872707C1289D}"/>
              </a:ext>
            </a:extLst>
          </p:cNvPr>
          <p:cNvSpPr/>
          <p:nvPr/>
        </p:nvSpPr>
        <p:spPr>
          <a:xfrm>
            <a:off x="9973729" y="3840080"/>
            <a:ext cx="2068725" cy="88130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Eixo 4</a:t>
            </a:r>
          </a:p>
          <a:p>
            <a:pPr algn="ctr"/>
            <a:r>
              <a:rPr lang="pt-BR" b="1" dirty="0"/>
              <a:t>INOVAÇÃO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51A190CD-A888-4FC3-FCB8-6A9322E16509}"/>
              </a:ext>
            </a:extLst>
          </p:cNvPr>
          <p:cNvSpPr/>
          <p:nvPr/>
        </p:nvSpPr>
        <p:spPr>
          <a:xfrm>
            <a:off x="3393440" y="4847878"/>
            <a:ext cx="2143760" cy="160785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PCDR</a:t>
            </a:r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5930F63D-B144-8467-ACEE-EE31162B7224}"/>
              </a:ext>
            </a:extLst>
          </p:cNvPr>
          <p:cNvSpPr/>
          <p:nvPr/>
        </p:nvSpPr>
        <p:spPr>
          <a:xfrm>
            <a:off x="5636893" y="4841765"/>
            <a:ext cx="2068725" cy="163015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Rotas de Integração Nacional</a:t>
            </a:r>
          </a:p>
          <a:p>
            <a:pPr algn="ctr"/>
            <a:r>
              <a:rPr lang="pt-BR" b="1" dirty="0">
                <a:solidFill>
                  <a:schemeClr val="tx1"/>
                </a:solidFill>
              </a:rPr>
              <a:t>Fronteira Integrada</a:t>
            </a:r>
          </a:p>
        </p:txBody>
      </p:sp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EEA93066-2C3F-8484-0ABB-319568A95590}"/>
              </a:ext>
            </a:extLst>
          </p:cNvPr>
          <p:cNvSpPr/>
          <p:nvPr/>
        </p:nvSpPr>
        <p:spPr>
          <a:xfrm>
            <a:off x="7805311" y="4847878"/>
            <a:ext cx="2068725" cy="1607852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Innova</a:t>
            </a:r>
          </a:p>
          <a:p>
            <a:pPr algn="ctr"/>
            <a:r>
              <a:rPr lang="pt-BR" b="1" dirty="0"/>
              <a:t>Calha Norte</a:t>
            </a:r>
          </a:p>
        </p:txBody>
      </p:sp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7B82C517-164D-B714-07D3-4E708D706A93}"/>
              </a:ext>
            </a:extLst>
          </p:cNvPr>
          <p:cNvSpPr/>
          <p:nvPr/>
        </p:nvSpPr>
        <p:spPr>
          <a:xfrm>
            <a:off x="9973729" y="4879079"/>
            <a:ext cx="2068725" cy="160785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err="1"/>
              <a:t>Bioregio</a:t>
            </a:r>
            <a:endParaRPr lang="pt-BR" b="1" dirty="0"/>
          </a:p>
        </p:txBody>
      </p:sp>
      <p:sp>
        <p:nvSpPr>
          <p:cNvPr id="21" name="Retângulo: Cantos Arredondados 20">
            <a:extLst>
              <a:ext uri="{FF2B5EF4-FFF2-40B4-BE49-F238E27FC236}">
                <a16:creationId xmlns:a16="http://schemas.microsoft.com/office/drawing/2014/main" id="{3F870794-BCBC-00EA-F16E-8D2B550E48C1}"/>
              </a:ext>
            </a:extLst>
          </p:cNvPr>
          <p:cNvSpPr/>
          <p:nvPr/>
        </p:nvSpPr>
        <p:spPr>
          <a:xfrm>
            <a:off x="873882" y="4815691"/>
            <a:ext cx="2068725" cy="1607852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Programações de Financiamento</a:t>
            </a:r>
          </a:p>
          <a:p>
            <a:pPr algn="ctr"/>
            <a:r>
              <a:rPr lang="pt-BR" dirty="0"/>
              <a:t>FCO, FNE e FNO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2525D15-88DA-88C7-A3AE-1D0185E057B2}"/>
              </a:ext>
            </a:extLst>
          </p:cNvPr>
          <p:cNvSpPr txBox="1"/>
          <p:nvPr/>
        </p:nvSpPr>
        <p:spPr>
          <a:xfrm>
            <a:off x="873882" y="3017920"/>
            <a:ext cx="109134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1" dirty="0">
                <a:solidFill>
                  <a:srgbClr val="FF0000"/>
                </a:solidFill>
                <a:latin typeface="Aptos" panose="020B0004020202020204" pitchFamily="34" charset="0"/>
              </a:rPr>
              <a:t>ALINHAMENTO DAS ESTRATÉGIAS E INSTRUMENTOS DE FINANCIAMENTO DA PNDR</a:t>
            </a:r>
          </a:p>
        </p:txBody>
      </p:sp>
    </p:spTree>
    <p:extLst>
      <p:ext uri="{BB962C8B-B14F-4D97-AF65-F5344CB8AC3E}">
        <p14:creationId xmlns:p14="http://schemas.microsoft.com/office/powerpoint/2010/main" val="18785664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5E356D-DF6D-574D-43D9-7DD38C09A0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DD1FFC9C-2525-20CE-62B7-BE6E0C1C9135}"/>
              </a:ext>
            </a:extLst>
          </p:cNvPr>
          <p:cNvSpPr txBox="1"/>
          <p:nvPr/>
        </p:nvSpPr>
        <p:spPr>
          <a:xfrm>
            <a:off x="734908" y="235956"/>
            <a:ext cx="11211697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3200" dirty="0">
                <a:latin typeface="Arial Bold"/>
              </a:rPr>
              <a:t>Programa Objetivo 4: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3200" dirty="0">
                <a:latin typeface="Arial Bold"/>
              </a:rPr>
              <a:t>Agregação de valor e diversidade econômica – etapa 1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BEA807F-75E5-D103-BE82-A70F9EBFDC9C}"/>
              </a:ext>
            </a:extLst>
          </p:cNvPr>
          <p:cNvSpPr txBox="1"/>
          <p:nvPr/>
        </p:nvSpPr>
        <p:spPr>
          <a:xfrm>
            <a:off x="884043" y="1617506"/>
            <a:ext cx="10913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0070C0"/>
                </a:solidFill>
                <a:latin typeface="Aptos" panose="020B0004020202020204" pitchFamily="34" charset="0"/>
              </a:rPr>
              <a:t>Diversifica CERRADO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3EC2A9B-A183-FF8E-691F-762186ECE41F}"/>
              </a:ext>
            </a:extLst>
          </p:cNvPr>
          <p:cNvSpPr txBox="1"/>
          <p:nvPr/>
        </p:nvSpPr>
        <p:spPr>
          <a:xfrm>
            <a:off x="884042" y="2302273"/>
            <a:ext cx="10913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tx2"/>
                </a:solidFill>
                <a:latin typeface="Aptos" panose="020B0004020202020204" pitchFamily="34" charset="0"/>
              </a:rPr>
              <a:t>ESTRATÉGIA DE IMPLEMENTAÇÃO – Fase 1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5D5F6050-FB9E-C47D-3456-7DEDF82BFEC3}"/>
              </a:ext>
            </a:extLst>
          </p:cNvPr>
          <p:cNvSpPr/>
          <p:nvPr/>
        </p:nvSpPr>
        <p:spPr>
          <a:xfrm>
            <a:off x="1085850" y="3796882"/>
            <a:ext cx="3646170" cy="186096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FINANCIAMENTOS</a:t>
            </a:r>
          </a:p>
        </p:txBody>
      </p:sp>
      <p:sp>
        <p:nvSpPr>
          <p:cNvPr id="6" name="Seta: para a Direita 5">
            <a:extLst>
              <a:ext uri="{FF2B5EF4-FFF2-40B4-BE49-F238E27FC236}">
                <a16:creationId xmlns:a16="http://schemas.microsoft.com/office/drawing/2014/main" id="{45255FA3-FBF5-FE86-A48F-4F8DCAA9D574}"/>
              </a:ext>
            </a:extLst>
          </p:cNvPr>
          <p:cNvSpPr/>
          <p:nvPr/>
        </p:nvSpPr>
        <p:spPr>
          <a:xfrm rot="20435642">
            <a:off x="5294067" y="3450724"/>
            <a:ext cx="1600200" cy="86868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Seta: para a Direita 7">
            <a:extLst>
              <a:ext uri="{FF2B5EF4-FFF2-40B4-BE49-F238E27FC236}">
                <a16:creationId xmlns:a16="http://schemas.microsoft.com/office/drawing/2014/main" id="{AE26C88E-BE8D-0314-2F1A-71F7C33373F0}"/>
              </a:ext>
            </a:extLst>
          </p:cNvPr>
          <p:cNvSpPr/>
          <p:nvPr/>
        </p:nvSpPr>
        <p:spPr>
          <a:xfrm>
            <a:off x="5392926" y="4349040"/>
            <a:ext cx="1600200" cy="86868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eta: para a Direita 8">
            <a:extLst>
              <a:ext uri="{FF2B5EF4-FFF2-40B4-BE49-F238E27FC236}">
                <a16:creationId xmlns:a16="http://schemas.microsoft.com/office/drawing/2014/main" id="{2B612E28-C5AE-2ADE-2634-E8862298EB38}"/>
              </a:ext>
            </a:extLst>
          </p:cNvPr>
          <p:cNvSpPr/>
          <p:nvPr/>
        </p:nvSpPr>
        <p:spPr>
          <a:xfrm rot="1210080">
            <a:off x="5295900" y="5265711"/>
            <a:ext cx="1600200" cy="868680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4E5227B0-B8A9-F5E5-4271-CAA5BF8329A7}"/>
              </a:ext>
            </a:extLst>
          </p:cNvPr>
          <p:cNvSpPr/>
          <p:nvPr/>
        </p:nvSpPr>
        <p:spPr>
          <a:xfrm>
            <a:off x="7600950" y="2863930"/>
            <a:ext cx="3505200" cy="106299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Articulação/parcerias com Governos Estaduais e Municipais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B6ED57EA-31F7-C4C8-BD34-224093B4A538}"/>
              </a:ext>
            </a:extLst>
          </p:cNvPr>
          <p:cNvSpPr/>
          <p:nvPr/>
        </p:nvSpPr>
        <p:spPr>
          <a:xfrm>
            <a:off x="7600950" y="4331712"/>
            <a:ext cx="3505200" cy="106299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Estabelecimento de parcerias para o apoio à iniciativas inovadoras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E4B1764A-F8DF-C73F-8A7A-A9CA6C4D47A8}"/>
              </a:ext>
            </a:extLst>
          </p:cNvPr>
          <p:cNvSpPr/>
          <p:nvPr/>
        </p:nvSpPr>
        <p:spPr>
          <a:xfrm>
            <a:off x="7600950" y="5700051"/>
            <a:ext cx="3505200" cy="106299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Ações de fomento ao setor produtivo</a:t>
            </a:r>
          </a:p>
        </p:txBody>
      </p:sp>
    </p:spTree>
    <p:extLst>
      <p:ext uri="{BB962C8B-B14F-4D97-AF65-F5344CB8AC3E}">
        <p14:creationId xmlns:p14="http://schemas.microsoft.com/office/powerpoint/2010/main" val="26105717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D373C5-B524-2EE5-9B8F-68395C5EA3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EABBFB36-084D-CCB2-47BB-145AD8E7220D}"/>
              </a:ext>
            </a:extLst>
          </p:cNvPr>
          <p:cNvSpPr txBox="1"/>
          <p:nvPr/>
        </p:nvSpPr>
        <p:spPr>
          <a:xfrm>
            <a:off x="734908" y="235956"/>
            <a:ext cx="11211697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3200" dirty="0">
                <a:latin typeface="Arial Bold"/>
              </a:rPr>
              <a:t>Programa Objetivo 4: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3200" dirty="0">
                <a:latin typeface="Arial Bold"/>
              </a:rPr>
              <a:t>Agregação de valor e diversidade econômica – etapa 1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3D2085E1-153B-1E55-B687-56716AB69076}"/>
              </a:ext>
            </a:extLst>
          </p:cNvPr>
          <p:cNvSpPr txBox="1"/>
          <p:nvPr/>
        </p:nvSpPr>
        <p:spPr>
          <a:xfrm>
            <a:off x="884043" y="1617506"/>
            <a:ext cx="10913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0070C0"/>
                </a:solidFill>
                <a:latin typeface="Aptos" panose="020B0004020202020204" pitchFamily="34" charset="0"/>
              </a:rPr>
              <a:t>Diversifica CERRADO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F8AD927-41C1-7870-7091-F0D13D7721BA}"/>
              </a:ext>
            </a:extLst>
          </p:cNvPr>
          <p:cNvSpPr txBox="1"/>
          <p:nvPr/>
        </p:nvSpPr>
        <p:spPr>
          <a:xfrm>
            <a:off x="884042" y="2302273"/>
            <a:ext cx="10913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tx2"/>
                </a:solidFill>
                <a:latin typeface="Aptos" panose="020B0004020202020204" pitchFamily="34" charset="0"/>
              </a:rPr>
              <a:t>ESTRATÉGIA DE IMPLEMENTAÇÃO – Fase 1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4496AB8-8A9C-3C90-240A-A861E55D660C}"/>
              </a:ext>
            </a:extLst>
          </p:cNvPr>
          <p:cNvSpPr txBox="1"/>
          <p:nvPr/>
        </p:nvSpPr>
        <p:spPr>
          <a:xfrm>
            <a:off x="3647661" y="3764697"/>
            <a:ext cx="50554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400" b="1" dirty="0"/>
              <a:t>SAI: </a:t>
            </a:r>
            <a:r>
              <a:rPr lang="pt-BR" sz="2400" dirty="0"/>
              <a:t>contratações rurais</a:t>
            </a:r>
          </a:p>
        </p:txBody>
      </p:sp>
      <p:sp>
        <p:nvSpPr>
          <p:cNvPr id="4" name="Seta: para a Direita 3">
            <a:extLst>
              <a:ext uri="{FF2B5EF4-FFF2-40B4-BE49-F238E27FC236}">
                <a16:creationId xmlns:a16="http://schemas.microsoft.com/office/drawing/2014/main" id="{0E88F19F-9B56-CD32-247C-80C54FF8E462}"/>
              </a:ext>
            </a:extLst>
          </p:cNvPr>
          <p:cNvSpPr/>
          <p:nvPr/>
        </p:nvSpPr>
        <p:spPr>
          <a:xfrm>
            <a:off x="1590261" y="4769599"/>
            <a:ext cx="1954695" cy="1133061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Seta: para a Direita 6">
            <a:extLst>
              <a:ext uri="{FF2B5EF4-FFF2-40B4-BE49-F238E27FC236}">
                <a16:creationId xmlns:a16="http://schemas.microsoft.com/office/drawing/2014/main" id="{10ADFEE3-7B8B-B504-352F-96091D0AFEC7}"/>
              </a:ext>
            </a:extLst>
          </p:cNvPr>
          <p:cNvSpPr/>
          <p:nvPr/>
        </p:nvSpPr>
        <p:spPr>
          <a:xfrm rot="10800000">
            <a:off x="1391479" y="3429000"/>
            <a:ext cx="1954695" cy="113306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1BC5FA1-CE3B-E2EA-84EB-2905051C5205}"/>
              </a:ext>
            </a:extLst>
          </p:cNvPr>
          <p:cNvSpPr txBox="1"/>
          <p:nvPr/>
        </p:nvSpPr>
        <p:spPr>
          <a:xfrm>
            <a:off x="3647661" y="5105296"/>
            <a:ext cx="81498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400" b="1" dirty="0"/>
              <a:t>ENTRA: </a:t>
            </a:r>
            <a:r>
              <a:rPr lang="pt-BR" sz="2400" dirty="0"/>
              <a:t>contratações setores </a:t>
            </a:r>
            <a:r>
              <a:rPr lang="pt-BR" sz="2400" b="1" dirty="0">
                <a:solidFill>
                  <a:schemeClr val="accent1"/>
                </a:solidFill>
              </a:rPr>
              <a:t>Programa Diversifica CERRADO</a:t>
            </a:r>
          </a:p>
        </p:txBody>
      </p:sp>
    </p:spTree>
    <p:extLst>
      <p:ext uri="{BB962C8B-B14F-4D97-AF65-F5344CB8AC3E}">
        <p14:creationId xmlns:p14="http://schemas.microsoft.com/office/powerpoint/2010/main" val="27631574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B62F60-A6F2-16A0-5766-C52866CAF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227526F7-B994-9A02-D862-5BD8AABA3ACA}"/>
              </a:ext>
            </a:extLst>
          </p:cNvPr>
          <p:cNvSpPr txBox="1"/>
          <p:nvPr/>
        </p:nvSpPr>
        <p:spPr>
          <a:xfrm>
            <a:off x="734908" y="235956"/>
            <a:ext cx="11211697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3200" dirty="0">
                <a:latin typeface="Arial Bold"/>
              </a:rPr>
              <a:t>Programa Objetivo 4: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3200" dirty="0">
                <a:latin typeface="Arial Bold"/>
              </a:rPr>
              <a:t>Agregação de valor e diversidade econômica – etapa 1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08998DB-2956-3D8E-F048-080BA03AD50F}"/>
              </a:ext>
            </a:extLst>
          </p:cNvPr>
          <p:cNvSpPr txBox="1"/>
          <p:nvPr/>
        </p:nvSpPr>
        <p:spPr>
          <a:xfrm>
            <a:off x="884043" y="1617506"/>
            <a:ext cx="10913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0070C0"/>
                </a:solidFill>
                <a:latin typeface="Aptos" panose="020B0004020202020204" pitchFamily="34" charset="0"/>
              </a:rPr>
              <a:t>Diversifica CERRADO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3A17FBC-34A2-1E9D-A502-47393A2E4B5F}"/>
              </a:ext>
            </a:extLst>
          </p:cNvPr>
          <p:cNvSpPr txBox="1"/>
          <p:nvPr/>
        </p:nvSpPr>
        <p:spPr>
          <a:xfrm>
            <a:off x="884042" y="2302273"/>
            <a:ext cx="10913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tx2"/>
                </a:solidFill>
                <a:latin typeface="Aptos" panose="020B0004020202020204" pitchFamily="34" charset="0"/>
              </a:rPr>
              <a:t>ESTRATÉGIA DE IMPLEMENTAÇÃO – Fase 1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07CD193F-6AB8-0667-3EA1-1A1BF0A23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920" y="2863930"/>
            <a:ext cx="10393668" cy="3906424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1299C471-7C4E-B826-32F5-64EB2972CCEA}"/>
              </a:ext>
            </a:extLst>
          </p:cNvPr>
          <p:cNvSpPr/>
          <p:nvPr/>
        </p:nvSpPr>
        <p:spPr>
          <a:xfrm>
            <a:off x="8325811" y="4417356"/>
            <a:ext cx="1274496" cy="1302818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4220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C0556F-2E16-B4C3-CC4F-7D3DE3F99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0F16EF52-E88D-6834-7F3E-269FE7E83EEA}"/>
              </a:ext>
            </a:extLst>
          </p:cNvPr>
          <p:cNvSpPr txBox="1"/>
          <p:nvPr/>
        </p:nvSpPr>
        <p:spPr>
          <a:xfrm>
            <a:off x="734908" y="235956"/>
            <a:ext cx="11211697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3200" dirty="0">
                <a:latin typeface="Arial Bold"/>
              </a:rPr>
              <a:t>Programa Objetivo 4: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3200" dirty="0">
                <a:latin typeface="Arial Bold"/>
              </a:rPr>
              <a:t>Agregação de valor e diversidade econômica – etapa 1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25C2251-5B61-6B41-D272-224EBDB7A024}"/>
              </a:ext>
            </a:extLst>
          </p:cNvPr>
          <p:cNvSpPr txBox="1"/>
          <p:nvPr/>
        </p:nvSpPr>
        <p:spPr>
          <a:xfrm>
            <a:off x="884043" y="1617506"/>
            <a:ext cx="10913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0070C0"/>
                </a:solidFill>
                <a:latin typeface="Aptos" panose="020B0004020202020204" pitchFamily="34" charset="0"/>
              </a:rPr>
              <a:t>Diversifica CERRADO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55CD4764-48CE-8AFF-0A71-96B2E89A5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637" y="2352725"/>
            <a:ext cx="6174644" cy="211919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B0713DC8-9EA3-DBCF-4F41-0E4AD08DE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7359" y="4321480"/>
            <a:ext cx="6809246" cy="2291187"/>
          </a:xfrm>
          <a:prstGeom prst="rect">
            <a:avLst/>
          </a:prstGeom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753EDFB1-28B0-2C83-7377-A391BA88128C}"/>
              </a:ext>
            </a:extLst>
          </p:cNvPr>
          <p:cNvSpPr/>
          <p:nvPr/>
        </p:nvSpPr>
        <p:spPr>
          <a:xfrm>
            <a:off x="4791807" y="3248298"/>
            <a:ext cx="1014619" cy="1073182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9D722DFD-F5D5-9801-7D82-E4D45A6CF7B6}"/>
              </a:ext>
            </a:extLst>
          </p:cNvPr>
          <p:cNvSpPr/>
          <p:nvPr/>
        </p:nvSpPr>
        <p:spPr>
          <a:xfrm>
            <a:off x="8963758" y="5240494"/>
            <a:ext cx="1890346" cy="1195475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74151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2971F3-6E19-442A-A438-0A496EF93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extLst>
              <a:ext uri="{FF2B5EF4-FFF2-40B4-BE49-F238E27FC236}">
                <a16:creationId xmlns:a16="http://schemas.microsoft.com/office/drawing/2014/main" id="{9693594F-9ADB-6632-9623-50F1EF5A80DC}"/>
              </a:ext>
            </a:extLst>
          </p:cNvPr>
          <p:cNvSpPr/>
          <p:nvPr/>
        </p:nvSpPr>
        <p:spPr>
          <a:xfrm>
            <a:off x="1868556" y="4541453"/>
            <a:ext cx="8454887" cy="2063296"/>
          </a:xfrm>
          <a:prstGeom prst="rect">
            <a:avLst/>
          </a:prstGeom>
          <a:solidFill>
            <a:schemeClr val="bg1"/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E3E0144-2539-743B-01B6-422C847CBF56}"/>
              </a:ext>
            </a:extLst>
          </p:cNvPr>
          <p:cNvSpPr txBox="1"/>
          <p:nvPr/>
        </p:nvSpPr>
        <p:spPr>
          <a:xfrm>
            <a:off x="734908" y="235956"/>
            <a:ext cx="11211697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3200" dirty="0">
                <a:latin typeface="Arial Bold"/>
              </a:rPr>
              <a:t>Programa Objetivo 4: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3200" dirty="0">
                <a:latin typeface="Arial Bold"/>
              </a:rPr>
              <a:t>Agregação de valor e diversidade econômica – etapa 1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118B537-51D4-CF65-E089-CF0899508B48}"/>
              </a:ext>
            </a:extLst>
          </p:cNvPr>
          <p:cNvSpPr txBox="1"/>
          <p:nvPr/>
        </p:nvSpPr>
        <p:spPr>
          <a:xfrm>
            <a:off x="884043" y="1617506"/>
            <a:ext cx="10913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0070C0"/>
                </a:solidFill>
                <a:latin typeface="Aptos" panose="020B0004020202020204" pitchFamily="34" charset="0"/>
              </a:rPr>
              <a:t>Diversifica CERRADO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CDEA45F-5F17-010A-596A-0F6B08C8CF18}"/>
              </a:ext>
            </a:extLst>
          </p:cNvPr>
          <p:cNvSpPr txBox="1"/>
          <p:nvPr/>
        </p:nvSpPr>
        <p:spPr>
          <a:xfrm>
            <a:off x="884042" y="2302273"/>
            <a:ext cx="10913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tx2"/>
                </a:solidFill>
                <a:latin typeface="Aptos" panose="020B0004020202020204" pitchFamily="34" charset="0"/>
              </a:rPr>
              <a:t>ESTRATÉGIA DE IMPLEMENTAÇÃO – Fase 1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71EC678-CFAB-D2AC-4C18-EBF9265A140E}"/>
              </a:ext>
            </a:extLst>
          </p:cNvPr>
          <p:cNvSpPr txBox="1"/>
          <p:nvPr/>
        </p:nvSpPr>
        <p:spPr>
          <a:xfrm>
            <a:off x="734908" y="3037492"/>
            <a:ext cx="11307958" cy="674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taxa anual de substituição dos financiamentos será calculada da seguinte maneira, para cada um dos Fundos Constitucionais de Financiamento: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56493C5-610C-CA85-E83D-6AC2BD962B51}"/>
              </a:ext>
            </a:extLst>
          </p:cNvPr>
          <p:cNvSpPr txBox="1"/>
          <p:nvPr/>
        </p:nvSpPr>
        <p:spPr>
          <a:xfrm>
            <a:off x="638647" y="3994104"/>
            <a:ext cx="11307958" cy="378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lphaLcParenR"/>
            </a:pPr>
            <a:r>
              <a:rPr lang="pt-BR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</a:t>
            </a:r>
            <a:r>
              <a:rPr lang="pt-BR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axa anual de substituição dos financiamentos nos demais municípios (TS</a:t>
            </a:r>
            <a:r>
              <a:rPr lang="pt-BR" b="1" kern="100" baseline="-25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NP</a:t>
            </a:r>
            <a:r>
              <a:rPr lang="pt-BR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):</a:t>
            </a: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8211889-B0BD-CB59-776E-691D5B1F0098}"/>
              </a:ext>
            </a:extLst>
          </p:cNvPr>
          <p:cNvSpPr txBox="1"/>
          <p:nvPr/>
        </p:nvSpPr>
        <p:spPr>
          <a:xfrm>
            <a:off x="3082286" y="4930081"/>
            <a:ext cx="3276600" cy="1267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Taxa de crescimento médio anual das contratações totais nos últimos 4 anos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315D176-D94B-6A45-0BD7-2087A510DBBA}"/>
              </a:ext>
            </a:extLst>
          </p:cNvPr>
          <p:cNvSpPr txBox="1"/>
          <p:nvPr/>
        </p:nvSpPr>
        <p:spPr>
          <a:xfrm>
            <a:off x="1209544" y="5177032"/>
            <a:ext cx="2598014" cy="664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3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TS</a:t>
            </a:r>
            <a:r>
              <a:rPr lang="pt-BR" sz="3600" b="1" kern="100" baseline="-25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NP</a:t>
            </a:r>
            <a:r>
              <a:rPr lang="pt-BR" sz="3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=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D104A7D-42E5-1826-E068-5B9E7844AA69}"/>
              </a:ext>
            </a:extLst>
          </p:cNvPr>
          <p:cNvSpPr txBox="1"/>
          <p:nvPr/>
        </p:nvSpPr>
        <p:spPr>
          <a:xfrm>
            <a:off x="6851373" y="4930081"/>
            <a:ext cx="3120887" cy="1370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Inflação acumulada nos últimos 12 meses em janeiro do ANO X</a:t>
            </a:r>
          </a:p>
          <a:p>
            <a:pPr marL="44958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IPCA</a:t>
            </a:r>
            <a:endParaRPr lang="pt-BR" sz="18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Sinal de Multiplicação 11">
            <a:extLst>
              <a:ext uri="{FF2B5EF4-FFF2-40B4-BE49-F238E27FC236}">
                <a16:creationId xmlns:a16="http://schemas.microsoft.com/office/drawing/2014/main" id="{6E59B282-959C-199A-C2DD-5D282DA2FA56}"/>
              </a:ext>
            </a:extLst>
          </p:cNvPr>
          <p:cNvSpPr/>
          <p:nvPr/>
        </p:nvSpPr>
        <p:spPr>
          <a:xfrm>
            <a:off x="6483625" y="4987439"/>
            <a:ext cx="735495" cy="940904"/>
          </a:xfrm>
          <a:prstGeom prst="mathMultiply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40996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761463-533A-4C7F-00E8-0C2EA3438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89A1136C-F973-68F6-86FA-4C8F96D07872}"/>
              </a:ext>
            </a:extLst>
          </p:cNvPr>
          <p:cNvSpPr txBox="1"/>
          <p:nvPr/>
        </p:nvSpPr>
        <p:spPr>
          <a:xfrm>
            <a:off x="734908" y="235956"/>
            <a:ext cx="11211697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3200" dirty="0">
                <a:latin typeface="Arial Bold"/>
              </a:rPr>
              <a:t>Programa Objetivo 4: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3200" dirty="0">
                <a:latin typeface="Arial Bold"/>
              </a:rPr>
              <a:t>Agregação de valor e diversidade econômica – etapa 1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21B997D-9BB6-CBE1-5E7B-E8AB697C445F}"/>
              </a:ext>
            </a:extLst>
          </p:cNvPr>
          <p:cNvSpPr txBox="1"/>
          <p:nvPr/>
        </p:nvSpPr>
        <p:spPr>
          <a:xfrm>
            <a:off x="884043" y="1617506"/>
            <a:ext cx="10913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0070C0"/>
                </a:solidFill>
                <a:latin typeface="Aptos" panose="020B0004020202020204" pitchFamily="34" charset="0"/>
              </a:rPr>
              <a:t>Diversifica CERRADO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2F37D71-3266-5D35-5E5A-6C1E5BCD21AF}"/>
              </a:ext>
            </a:extLst>
          </p:cNvPr>
          <p:cNvSpPr txBox="1"/>
          <p:nvPr/>
        </p:nvSpPr>
        <p:spPr>
          <a:xfrm>
            <a:off x="884042" y="2302273"/>
            <a:ext cx="10913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tx2"/>
                </a:solidFill>
                <a:latin typeface="Aptos" panose="020B0004020202020204" pitchFamily="34" charset="0"/>
              </a:rPr>
              <a:t>ESTRATÉGIA DE IMPLEMENTAÇÃO – Fase 1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B8138CD-A44C-8AE7-49D6-0D336F6E2EA3}"/>
              </a:ext>
            </a:extLst>
          </p:cNvPr>
          <p:cNvSpPr txBox="1"/>
          <p:nvPr/>
        </p:nvSpPr>
        <p:spPr>
          <a:xfrm>
            <a:off x="734908" y="4005852"/>
            <a:ext cx="11307958" cy="378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lphaLcParenR" startAt="2"/>
            </a:pPr>
            <a:r>
              <a:rPr lang="pt-BR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Taxa anual de substituição dos financiamentos nos municípios prioritários</a:t>
            </a:r>
            <a:r>
              <a:rPr lang="pt-BR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(TS</a:t>
            </a:r>
            <a:r>
              <a:rPr lang="pt-BR" b="1" kern="100" baseline="-250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</a:t>
            </a:r>
            <a:r>
              <a:rPr lang="pt-BR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r>
              <a:rPr lang="pt-BR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120D798-7B58-AABB-D267-3930D9FFCF9F}"/>
              </a:ext>
            </a:extLst>
          </p:cNvPr>
          <p:cNvSpPr txBox="1"/>
          <p:nvPr/>
        </p:nvSpPr>
        <p:spPr>
          <a:xfrm>
            <a:off x="638647" y="3037492"/>
            <a:ext cx="11307958" cy="674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 taxa anual de substituição dos financiamentos será calculada da seguinte maneira, para cada um dos Fundos Constitucionais de Financiamento: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B3AF2C5E-DC54-57C7-C0AF-70C1E399A279}"/>
              </a:ext>
            </a:extLst>
          </p:cNvPr>
          <p:cNvSpPr/>
          <p:nvPr/>
        </p:nvSpPr>
        <p:spPr>
          <a:xfrm>
            <a:off x="1868556" y="4541453"/>
            <a:ext cx="8454887" cy="2063296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6687B83-871D-6475-64E2-FFED04FE7F63}"/>
              </a:ext>
            </a:extLst>
          </p:cNvPr>
          <p:cNvSpPr txBox="1"/>
          <p:nvPr/>
        </p:nvSpPr>
        <p:spPr>
          <a:xfrm>
            <a:off x="3776870" y="5076463"/>
            <a:ext cx="2272748" cy="8556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4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1,5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3FA76225-1525-316B-EE26-BDA619F787F9}"/>
              </a:ext>
            </a:extLst>
          </p:cNvPr>
          <p:cNvSpPr txBox="1"/>
          <p:nvPr/>
        </p:nvSpPr>
        <p:spPr>
          <a:xfrm>
            <a:off x="2411896" y="5209098"/>
            <a:ext cx="2272748" cy="664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36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TS</a:t>
            </a:r>
            <a:r>
              <a:rPr lang="pt-BR" sz="3600" b="1" kern="100" baseline="-250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</a:t>
            </a:r>
            <a:r>
              <a:rPr lang="pt-BR" sz="3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=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C550095-6C56-6877-C29A-7670BF64B11F}"/>
              </a:ext>
            </a:extLst>
          </p:cNvPr>
          <p:cNvSpPr txBox="1"/>
          <p:nvPr/>
        </p:nvSpPr>
        <p:spPr>
          <a:xfrm>
            <a:off x="6785113" y="4981053"/>
            <a:ext cx="2219739" cy="10464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60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TS</a:t>
            </a:r>
            <a:r>
              <a:rPr lang="pt-BR" sz="6000" b="1" kern="100" baseline="-250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NP</a:t>
            </a:r>
            <a:endParaRPr lang="pt-BR" sz="60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Sinal de Multiplicação 12">
            <a:extLst>
              <a:ext uri="{FF2B5EF4-FFF2-40B4-BE49-F238E27FC236}">
                <a16:creationId xmlns:a16="http://schemas.microsoft.com/office/drawing/2014/main" id="{4919DC51-ACF1-7318-AB3B-9CE9880B328B}"/>
              </a:ext>
            </a:extLst>
          </p:cNvPr>
          <p:cNvSpPr/>
          <p:nvPr/>
        </p:nvSpPr>
        <p:spPr>
          <a:xfrm>
            <a:off x="6049618" y="5033821"/>
            <a:ext cx="735495" cy="940904"/>
          </a:xfrm>
          <a:prstGeom prst="mathMultiply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99305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DA41D-DAE5-D896-A33E-B462AE27C6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54BFE90A-ECB9-23E1-9367-D5C32BB2D8F9}"/>
              </a:ext>
            </a:extLst>
          </p:cNvPr>
          <p:cNvSpPr txBox="1"/>
          <p:nvPr/>
        </p:nvSpPr>
        <p:spPr>
          <a:xfrm>
            <a:off x="734908" y="235956"/>
            <a:ext cx="11211697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3200" dirty="0">
                <a:latin typeface="Arial Bold"/>
              </a:rPr>
              <a:t>Programa Objetivo 4: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3200" dirty="0">
                <a:latin typeface="Arial Bold"/>
              </a:rPr>
              <a:t>Agregação de valor e diversidade econômica – etapa 1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4AFE3D35-8119-74A8-CD88-3F394017CAEC}"/>
              </a:ext>
            </a:extLst>
          </p:cNvPr>
          <p:cNvSpPr txBox="1"/>
          <p:nvPr/>
        </p:nvSpPr>
        <p:spPr>
          <a:xfrm>
            <a:off x="884043" y="1617506"/>
            <a:ext cx="10913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0070C0"/>
                </a:solidFill>
                <a:latin typeface="Aptos" panose="020B0004020202020204" pitchFamily="34" charset="0"/>
              </a:rPr>
              <a:t>Diversifica CERRADO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8A44CBB-E01E-EAB8-F329-FC18B2E379DF}"/>
              </a:ext>
            </a:extLst>
          </p:cNvPr>
          <p:cNvSpPr txBox="1"/>
          <p:nvPr/>
        </p:nvSpPr>
        <p:spPr>
          <a:xfrm>
            <a:off x="884042" y="2302273"/>
            <a:ext cx="10913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tx2"/>
                </a:solidFill>
                <a:latin typeface="Aptos" panose="020B0004020202020204" pitchFamily="34" charset="0"/>
              </a:rPr>
              <a:t>ESTRATÉGIA DE IMPLEMENTAÇÃO – Fase 1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AB11AFD-2C9D-F472-F860-4B1482CDD890}"/>
              </a:ext>
            </a:extLst>
          </p:cNvPr>
          <p:cNvSpPr txBox="1"/>
          <p:nvPr/>
        </p:nvSpPr>
        <p:spPr>
          <a:xfrm>
            <a:off x="6340754" y="4759635"/>
            <a:ext cx="3293998" cy="15754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1800" b="1" kern="100" dirty="0">
                <a:solidFill>
                  <a:srgbClr val="C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Nos demais municípios:</a:t>
            </a:r>
            <a:r>
              <a:rPr lang="pt-BR" sz="1800" kern="100" dirty="0">
                <a:solidFill>
                  <a:srgbClr val="C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FNO TS</a:t>
            </a:r>
            <a:r>
              <a:rPr lang="pt-BR" kern="100" baseline="-25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NP</a:t>
            </a:r>
            <a:r>
              <a:rPr lang="pt-BR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=  </a:t>
            </a:r>
            <a:r>
              <a:rPr lang="pt-BR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14,0</a:t>
            </a:r>
            <a:r>
              <a:rPr lang="pt-BR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%</a:t>
            </a: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FNE TS</a:t>
            </a:r>
            <a:r>
              <a:rPr lang="pt-BR" kern="100" baseline="-250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NP</a:t>
            </a:r>
            <a:r>
              <a:rPr lang="pt-BR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=  15,6%</a:t>
            </a: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FCO TS</a:t>
            </a:r>
            <a:r>
              <a:rPr lang="pt-BR" kern="100" baseline="-250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NP</a:t>
            </a:r>
            <a:r>
              <a:rPr lang="pt-BR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=  10,6%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65E5282-6FD6-6880-6201-C1B5A71CB062}"/>
              </a:ext>
            </a:extLst>
          </p:cNvPr>
          <p:cNvSpPr txBox="1"/>
          <p:nvPr/>
        </p:nvSpPr>
        <p:spPr>
          <a:xfrm>
            <a:off x="2939184" y="4759635"/>
            <a:ext cx="3730453" cy="15754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2075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1800" b="1" kern="100" dirty="0">
                <a:solidFill>
                  <a:schemeClr val="accent6">
                    <a:lumMod val="75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Nos municípios prioritários:</a:t>
            </a:r>
            <a:r>
              <a:rPr lang="pt-BR" sz="1800" kern="100" dirty="0">
                <a:solidFill>
                  <a:schemeClr val="accent6">
                    <a:lumMod val="75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628650" algn="l"/>
              </a:tabLst>
            </a:pPr>
            <a:r>
              <a:rPr lang="pt-BR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FNO TS</a:t>
            </a:r>
            <a:r>
              <a:rPr lang="pt-BR" kern="100" baseline="-25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</a:t>
            </a:r>
            <a:r>
              <a:rPr lang="pt-BR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= 21,0%</a:t>
            </a: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628650" algn="l"/>
              </a:tabLst>
            </a:pPr>
            <a:r>
              <a:rPr lang="pt-BR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FNE TS</a:t>
            </a:r>
            <a:r>
              <a:rPr lang="pt-BR" kern="100" baseline="-250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</a:t>
            </a:r>
            <a:r>
              <a:rPr lang="pt-BR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= 23,4%</a:t>
            </a:r>
          </a:p>
          <a:p>
            <a:pPr marL="742950" lvl="1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628650" algn="l"/>
              </a:tabLst>
            </a:pPr>
            <a:r>
              <a:rPr lang="pt-BR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FCO TS</a:t>
            </a:r>
            <a:r>
              <a:rPr lang="pt-BR" kern="100" baseline="-250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</a:t>
            </a:r>
            <a:r>
              <a:rPr lang="pt-BR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= 15,8%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9B2FD5D-A438-7D42-C255-58322705E8B1}"/>
              </a:ext>
            </a:extLst>
          </p:cNvPr>
          <p:cNvSpPr txBox="1"/>
          <p:nvPr/>
        </p:nvSpPr>
        <p:spPr>
          <a:xfrm>
            <a:off x="3047048" y="2943194"/>
            <a:ext cx="6097904" cy="601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3200" b="1" kern="100" dirty="0">
                <a:solidFill>
                  <a:srgbClr val="C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EXEMPLO (2026):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2212806-EF34-E9BE-392D-23FBA22270C9}"/>
              </a:ext>
            </a:extLst>
          </p:cNvPr>
          <p:cNvSpPr txBox="1"/>
          <p:nvPr/>
        </p:nvSpPr>
        <p:spPr>
          <a:xfrm>
            <a:off x="2715744" y="3784616"/>
            <a:ext cx="68788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kern="100" dirty="0">
                <a:solidFill>
                  <a:schemeClr val="accent4">
                    <a:lumMod val="75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TAXA ANUAL DE SUBSTITUIÇÃO DOS FINANCIAMENTOS </a:t>
            </a:r>
            <a:endParaRPr lang="pt-BR" sz="2000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3456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09F9B2-B8BB-4ABD-14DE-E01AC0ED2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extLst>
              <a:ext uri="{FF2B5EF4-FFF2-40B4-BE49-F238E27FC236}">
                <a16:creationId xmlns:a16="http://schemas.microsoft.com/office/drawing/2014/main" id="{470ABA65-4B1C-3D41-90C2-32EB7B06448C}"/>
              </a:ext>
            </a:extLst>
          </p:cNvPr>
          <p:cNvSpPr/>
          <p:nvPr/>
        </p:nvSpPr>
        <p:spPr>
          <a:xfrm>
            <a:off x="1868556" y="2194774"/>
            <a:ext cx="8454887" cy="1814830"/>
          </a:xfrm>
          <a:prstGeom prst="rect">
            <a:avLst/>
          </a:prstGeom>
          <a:solidFill>
            <a:schemeClr val="bg1"/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E61F07C-F70C-2C42-602D-5ACE1C3BFBF9}"/>
              </a:ext>
            </a:extLst>
          </p:cNvPr>
          <p:cNvSpPr txBox="1"/>
          <p:nvPr/>
        </p:nvSpPr>
        <p:spPr>
          <a:xfrm>
            <a:off x="884043" y="237820"/>
            <a:ext cx="10913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0070C0"/>
                </a:solidFill>
                <a:latin typeface="Aptos" panose="020B0004020202020204" pitchFamily="34" charset="0"/>
              </a:rPr>
              <a:t>Diversifica CERRADO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18A068C-E017-633B-CC54-1B9DB9F8C269}"/>
              </a:ext>
            </a:extLst>
          </p:cNvPr>
          <p:cNvSpPr txBox="1"/>
          <p:nvPr/>
        </p:nvSpPr>
        <p:spPr>
          <a:xfrm>
            <a:off x="884042" y="922587"/>
            <a:ext cx="10913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tx2"/>
                </a:solidFill>
                <a:latin typeface="Aptos" panose="020B0004020202020204" pitchFamily="34" charset="0"/>
              </a:rPr>
              <a:t>ESTRATÉGIA DE IMPLEMENTAÇÃO – Fase 1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7F13AB9-C444-6084-2F80-C587176C62A1}"/>
              </a:ext>
            </a:extLst>
          </p:cNvPr>
          <p:cNvSpPr txBox="1"/>
          <p:nvPr/>
        </p:nvSpPr>
        <p:spPr>
          <a:xfrm>
            <a:off x="638647" y="1445124"/>
            <a:ext cx="11307958" cy="378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lphaLcParenR"/>
            </a:pPr>
            <a:r>
              <a:rPr lang="pt-BR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</a:t>
            </a:r>
            <a:r>
              <a:rPr lang="pt-BR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axa anual de substituição dos financiamentos nos demais municípios:</a:t>
            </a: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7D94BEA-AFEC-5BEF-46BA-82B3619BBF74}"/>
              </a:ext>
            </a:extLst>
          </p:cNvPr>
          <p:cNvSpPr txBox="1"/>
          <p:nvPr/>
        </p:nvSpPr>
        <p:spPr>
          <a:xfrm>
            <a:off x="4369946" y="2408070"/>
            <a:ext cx="3276600" cy="1267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Financiamentos rurais nos demais municípios (</a:t>
            </a:r>
            <a:r>
              <a:rPr lang="pt-BR" sz="1800" b="1" u="sng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exceto Pronaf e microcrédito</a:t>
            </a:r>
            <a:r>
              <a:rPr lang="pt-BR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 no </a:t>
            </a:r>
            <a:r>
              <a:rPr lang="pt-BR" sz="1800" b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ANO</a:t>
            </a:r>
            <a:r>
              <a:rPr lang="pt-BR" sz="1800" b="1" kern="100" baseline="-250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x</a:t>
            </a:r>
            <a:r>
              <a:rPr lang="pt-BR" sz="1800" b="1" kern="100" baseline="-25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- 1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32C3961-86CF-07C5-0D3B-7F634650C2AB}"/>
              </a:ext>
            </a:extLst>
          </p:cNvPr>
          <p:cNvSpPr txBox="1"/>
          <p:nvPr/>
        </p:nvSpPr>
        <p:spPr>
          <a:xfrm>
            <a:off x="1713139" y="2423264"/>
            <a:ext cx="2440004" cy="971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Valor do financiamento a ser substituído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FC855BA-D9B2-30AA-1EF8-8B66182C1B5D}"/>
              </a:ext>
            </a:extLst>
          </p:cNvPr>
          <p:cNvSpPr txBox="1"/>
          <p:nvPr/>
        </p:nvSpPr>
        <p:spPr>
          <a:xfrm>
            <a:off x="8090092" y="2576511"/>
            <a:ext cx="2025882" cy="664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3600" b="1" kern="100" dirty="0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TS</a:t>
            </a:r>
            <a:r>
              <a:rPr lang="pt-BR" sz="3600" b="1" kern="100" baseline="-25000" dirty="0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NP</a:t>
            </a:r>
            <a:endParaRPr lang="pt-BR" sz="3600" b="1" kern="100" dirty="0">
              <a:solidFill>
                <a:srgbClr val="C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Sinal de Multiplicação 11">
            <a:extLst>
              <a:ext uri="{FF2B5EF4-FFF2-40B4-BE49-F238E27FC236}">
                <a16:creationId xmlns:a16="http://schemas.microsoft.com/office/drawing/2014/main" id="{ABCFC1E9-A5C7-0C0F-FDDE-EF05180D953A}"/>
              </a:ext>
            </a:extLst>
          </p:cNvPr>
          <p:cNvSpPr/>
          <p:nvPr/>
        </p:nvSpPr>
        <p:spPr>
          <a:xfrm>
            <a:off x="7798097" y="2438458"/>
            <a:ext cx="735495" cy="940904"/>
          </a:xfrm>
          <a:prstGeom prst="mathMultiply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Igual a 13">
            <a:extLst>
              <a:ext uri="{FF2B5EF4-FFF2-40B4-BE49-F238E27FC236}">
                <a16:creationId xmlns:a16="http://schemas.microsoft.com/office/drawing/2014/main" id="{B0BF9EBC-FF63-9C87-2B59-5367462F0A82}"/>
              </a:ext>
            </a:extLst>
          </p:cNvPr>
          <p:cNvSpPr/>
          <p:nvPr/>
        </p:nvSpPr>
        <p:spPr>
          <a:xfrm>
            <a:off x="4112952" y="2742000"/>
            <a:ext cx="772789" cy="408648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470F780A-C328-89D6-B408-2C237A0042B5}"/>
              </a:ext>
            </a:extLst>
          </p:cNvPr>
          <p:cNvSpPr txBox="1"/>
          <p:nvPr/>
        </p:nvSpPr>
        <p:spPr>
          <a:xfrm>
            <a:off x="1868556" y="3289141"/>
            <a:ext cx="2025882" cy="537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800" b="1" kern="100" dirty="0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(VFS</a:t>
            </a:r>
            <a:r>
              <a:rPr lang="pt-BR" sz="2800" b="1" kern="100" baseline="-25000" dirty="0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NP</a:t>
            </a:r>
            <a:r>
              <a:rPr lang="pt-BR" sz="2800" b="1" kern="100" dirty="0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endParaRPr lang="pt-BR" sz="2800" b="1" kern="100" dirty="0">
              <a:solidFill>
                <a:srgbClr val="C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BBD2EAC9-4B84-0624-3FE5-C3224869BDC2}"/>
              </a:ext>
            </a:extLst>
          </p:cNvPr>
          <p:cNvSpPr/>
          <p:nvPr/>
        </p:nvSpPr>
        <p:spPr>
          <a:xfrm>
            <a:off x="1868556" y="4556830"/>
            <a:ext cx="8454887" cy="1814830"/>
          </a:xfrm>
          <a:prstGeom prst="rect">
            <a:avLst/>
          </a:prstGeom>
          <a:solidFill>
            <a:schemeClr val="bg1"/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E7028EE8-1EB7-9387-B49C-A20A1147C538}"/>
              </a:ext>
            </a:extLst>
          </p:cNvPr>
          <p:cNvSpPr txBox="1"/>
          <p:nvPr/>
        </p:nvSpPr>
        <p:spPr>
          <a:xfrm>
            <a:off x="4369946" y="4894461"/>
            <a:ext cx="3276600" cy="971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>
              <a:lnSpc>
                <a:spcPct val="107000"/>
              </a:lnSpc>
              <a:spcAft>
                <a:spcPts val="800"/>
              </a:spcAft>
            </a:pPr>
            <a:r>
              <a:rPr lang="pt-BR" sz="2400" b="1" kern="100" dirty="0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VFPTC</a:t>
            </a:r>
            <a:r>
              <a:rPr lang="pt-BR" sz="2400" b="1" kern="100" baseline="-25000" dirty="0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NP</a:t>
            </a:r>
            <a:r>
              <a:rPr lang="pt-BR" sz="2400" b="1" kern="100" dirty="0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449580" algn="ctr">
              <a:lnSpc>
                <a:spcPct val="107000"/>
              </a:lnSpc>
              <a:spcAft>
                <a:spcPts val="800"/>
              </a:spcAft>
            </a:pPr>
            <a:r>
              <a:rPr lang="pt-BR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 </a:t>
            </a:r>
            <a:r>
              <a:rPr lang="pt-BR" sz="2400" b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Ano</a:t>
            </a:r>
            <a:r>
              <a:rPr lang="pt-BR" sz="2400" b="1" kern="100" baseline="-250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x</a:t>
            </a:r>
            <a:r>
              <a:rPr lang="pt-BR" sz="2400" b="1" kern="100" baseline="-25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- 1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ACE7E0F5-1194-DD2D-3261-578DDB40B253}"/>
              </a:ext>
            </a:extLst>
          </p:cNvPr>
          <p:cNvSpPr txBox="1"/>
          <p:nvPr/>
        </p:nvSpPr>
        <p:spPr>
          <a:xfrm>
            <a:off x="1713139" y="4644203"/>
            <a:ext cx="2440004" cy="14007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1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Valor dos financiamento dos setores </a:t>
            </a:r>
            <a:r>
              <a:rPr lang="pt-BR" sz="1600" b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PTCerrado</a:t>
            </a:r>
            <a:r>
              <a:rPr lang="pt-BR" sz="1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no ANO X nos demais  municípios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6B0AD277-5B7E-A0E8-C6AC-380D312573CF}"/>
              </a:ext>
            </a:extLst>
          </p:cNvPr>
          <p:cNvSpPr txBox="1"/>
          <p:nvPr/>
        </p:nvSpPr>
        <p:spPr>
          <a:xfrm>
            <a:off x="8128530" y="5011774"/>
            <a:ext cx="2025882" cy="664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3600" b="1" kern="100" dirty="0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VFS</a:t>
            </a:r>
            <a:r>
              <a:rPr lang="pt-BR" sz="3600" b="1" kern="100" baseline="-25000" dirty="0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NP</a:t>
            </a:r>
            <a:endParaRPr lang="pt-BR" sz="36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Igual a 20">
            <a:extLst>
              <a:ext uri="{FF2B5EF4-FFF2-40B4-BE49-F238E27FC236}">
                <a16:creationId xmlns:a16="http://schemas.microsoft.com/office/drawing/2014/main" id="{238C6644-003F-8583-1574-9C449A9A6010}"/>
              </a:ext>
            </a:extLst>
          </p:cNvPr>
          <p:cNvSpPr/>
          <p:nvPr/>
        </p:nvSpPr>
        <p:spPr>
          <a:xfrm>
            <a:off x="4112952" y="5104056"/>
            <a:ext cx="772789" cy="408648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40E0B787-7E67-E8B0-D9FD-D7ADC2EDAB87}"/>
              </a:ext>
            </a:extLst>
          </p:cNvPr>
          <p:cNvSpPr txBox="1"/>
          <p:nvPr/>
        </p:nvSpPr>
        <p:spPr>
          <a:xfrm>
            <a:off x="1528343" y="5877668"/>
            <a:ext cx="2809595" cy="537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800" b="1" kern="100" dirty="0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(VFPTC</a:t>
            </a:r>
            <a:r>
              <a:rPr lang="pt-BR" sz="2800" b="1" kern="100" baseline="-25000" dirty="0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NP</a:t>
            </a:r>
            <a:r>
              <a:rPr lang="pt-BR" sz="2800" b="1" kern="100" dirty="0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endParaRPr lang="pt-BR" sz="2800" b="1" kern="100" dirty="0">
              <a:solidFill>
                <a:srgbClr val="C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Sinal de Adição 22">
            <a:extLst>
              <a:ext uri="{FF2B5EF4-FFF2-40B4-BE49-F238E27FC236}">
                <a16:creationId xmlns:a16="http://schemas.microsoft.com/office/drawing/2014/main" id="{5A8FA55B-8E2B-61D4-F81B-2977E42515DF}"/>
              </a:ext>
            </a:extLst>
          </p:cNvPr>
          <p:cNvSpPr/>
          <p:nvPr/>
        </p:nvSpPr>
        <p:spPr>
          <a:xfrm>
            <a:off x="7798097" y="5016191"/>
            <a:ext cx="837526" cy="728283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15351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3DF3852-BD3E-C740-C075-CF08539271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extLst>
              <a:ext uri="{FF2B5EF4-FFF2-40B4-BE49-F238E27FC236}">
                <a16:creationId xmlns:a16="http://schemas.microsoft.com/office/drawing/2014/main" id="{9D89B2B2-0CB4-4803-BDDE-09E426EA9EEA}"/>
              </a:ext>
            </a:extLst>
          </p:cNvPr>
          <p:cNvSpPr/>
          <p:nvPr/>
        </p:nvSpPr>
        <p:spPr>
          <a:xfrm>
            <a:off x="1767406" y="2577343"/>
            <a:ext cx="8454887" cy="1814830"/>
          </a:xfrm>
          <a:prstGeom prst="rect">
            <a:avLst/>
          </a:prstGeom>
          <a:solidFill>
            <a:schemeClr val="bg1"/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7C7271E-3E59-3D5F-4EA8-CAEA9C88CDF5}"/>
              </a:ext>
            </a:extLst>
          </p:cNvPr>
          <p:cNvSpPr txBox="1"/>
          <p:nvPr/>
        </p:nvSpPr>
        <p:spPr>
          <a:xfrm>
            <a:off x="884043" y="237820"/>
            <a:ext cx="10913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0070C0"/>
                </a:solidFill>
                <a:latin typeface="Aptos" panose="020B0004020202020204" pitchFamily="34" charset="0"/>
              </a:rPr>
              <a:t>Diversifica CERRADO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E774842-078D-7573-2DAE-6085F2C54B71}"/>
              </a:ext>
            </a:extLst>
          </p:cNvPr>
          <p:cNvSpPr txBox="1"/>
          <p:nvPr/>
        </p:nvSpPr>
        <p:spPr>
          <a:xfrm>
            <a:off x="884042" y="922587"/>
            <a:ext cx="10913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tx2"/>
                </a:solidFill>
                <a:latin typeface="Aptos" panose="020B0004020202020204" pitchFamily="34" charset="0"/>
              </a:rPr>
              <a:t>ESTRATÉGIA DE IMPLEMENTAÇÃO – Fase 1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4C64BBC-FFF8-9C0A-CB07-882327528F5A}"/>
              </a:ext>
            </a:extLst>
          </p:cNvPr>
          <p:cNvSpPr txBox="1"/>
          <p:nvPr/>
        </p:nvSpPr>
        <p:spPr>
          <a:xfrm>
            <a:off x="638647" y="1445124"/>
            <a:ext cx="11307958" cy="378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lphaLcParenR"/>
            </a:pPr>
            <a:r>
              <a:rPr lang="pt-BR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</a:t>
            </a:r>
            <a:r>
              <a:rPr lang="pt-BR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axa anual de substituição dos financiamentos nos demais municípios:</a:t>
            </a: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55D5E91-7953-F048-F0D0-BCEEE7D5502A}"/>
              </a:ext>
            </a:extLst>
          </p:cNvPr>
          <p:cNvSpPr txBox="1"/>
          <p:nvPr/>
        </p:nvSpPr>
        <p:spPr>
          <a:xfrm>
            <a:off x="4268796" y="2790639"/>
            <a:ext cx="3276600" cy="12676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Financiamentos rurais nos demais municípios (</a:t>
            </a:r>
            <a:r>
              <a:rPr lang="pt-BR" sz="1800" b="1" u="sng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exceto Pronaf e microcrédito</a:t>
            </a:r>
            <a:r>
              <a:rPr lang="pt-BR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 no </a:t>
            </a:r>
            <a:r>
              <a:rPr lang="pt-BR" sz="1800" b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ANO</a:t>
            </a:r>
            <a:r>
              <a:rPr lang="pt-BR" sz="1800" b="1" kern="100" baseline="-250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x</a:t>
            </a:r>
            <a:r>
              <a:rPr lang="pt-BR" sz="1800" b="1" kern="100" baseline="-25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- 1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C52B07E-2322-E758-7D30-F09743D0945F}"/>
              </a:ext>
            </a:extLst>
          </p:cNvPr>
          <p:cNvSpPr txBox="1"/>
          <p:nvPr/>
        </p:nvSpPr>
        <p:spPr>
          <a:xfrm>
            <a:off x="1611989" y="2805833"/>
            <a:ext cx="2440004" cy="971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Valor do financiamento a ser substituído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BFCEDDC-93FC-0A0B-5899-835207E00AAE}"/>
              </a:ext>
            </a:extLst>
          </p:cNvPr>
          <p:cNvSpPr txBox="1"/>
          <p:nvPr/>
        </p:nvSpPr>
        <p:spPr>
          <a:xfrm>
            <a:off x="7988942" y="2959080"/>
            <a:ext cx="2025882" cy="664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3600" b="1" kern="100" dirty="0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TS</a:t>
            </a:r>
            <a:r>
              <a:rPr lang="pt-BR" sz="3600" b="1" kern="100" baseline="-25000" dirty="0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NP</a:t>
            </a:r>
            <a:endParaRPr lang="pt-BR" sz="3600" b="1" kern="100" dirty="0">
              <a:solidFill>
                <a:srgbClr val="C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Sinal de Multiplicação 11">
            <a:extLst>
              <a:ext uri="{FF2B5EF4-FFF2-40B4-BE49-F238E27FC236}">
                <a16:creationId xmlns:a16="http://schemas.microsoft.com/office/drawing/2014/main" id="{462FBFCD-92BC-3E65-9740-FC1DF916CAC5}"/>
              </a:ext>
            </a:extLst>
          </p:cNvPr>
          <p:cNvSpPr/>
          <p:nvPr/>
        </p:nvSpPr>
        <p:spPr>
          <a:xfrm>
            <a:off x="7696947" y="2821027"/>
            <a:ext cx="735495" cy="940904"/>
          </a:xfrm>
          <a:prstGeom prst="mathMultiply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Igual a 13">
            <a:extLst>
              <a:ext uri="{FF2B5EF4-FFF2-40B4-BE49-F238E27FC236}">
                <a16:creationId xmlns:a16="http://schemas.microsoft.com/office/drawing/2014/main" id="{9B0CC3AA-220B-9688-3466-08F8AA590C58}"/>
              </a:ext>
            </a:extLst>
          </p:cNvPr>
          <p:cNvSpPr/>
          <p:nvPr/>
        </p:nvSpPr>
        <p:spPr>
          <a:xfrm>
            <a:off x="4011802" y="3124569"/>
            <a:ext cx="772789" cy="408648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9DD0A2C5-A57B-314E-E749-B817A35034D4}"/>
              </a:ext>
            </a:extLst>
          </p:cNvPr>
          <p:cNvSpPr txBox="1"/>
          <p:nvPr/>
        </p:nvSpPr>
        <p:spPr>
          <a:xfrm>
            <a:off x="1767406" y="3671710"/>
            <a:ext cx="2025882" cy="537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800" b="1" kern="100" dirty="0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(VFS</a:t>
            </a:r>
            <a:r>
              <a:rPr lang="pt-BR" sz="2800" b="1" kern="100" baseline="-25000" dirty="0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NP</a:t>
            </a:r>
            <a:r>
              <a:rPr lang="pt-BR" sz="2800" b="1" kern="100" dirty="0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endParaRPr lang="pt-BR" sz="2800" b="1" kern="100" dirty="0">
              <a:solidFill>
                <a:srgbClr val="C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0B5A96D1-3959-BD10-972D-39F6B1C28031}"/>
              </a:ext>
            </a:extLst>
          </p:cNvPr>
          <p:cNvSpPr/>
          <p:nvPr/>
        </p:nvSpPr>
        <p:spPr>
          <a:xfrm>
            <a:off x="1767406" y="4805350"/>
            <a:ext cx="8454887" cy="1814830"/>
          </a:xfrm>
          <a:prstGeom prst="rect">
            <a:avLst/>
          </a:prstGeom>
          <a:solidFill>
            <a:schemeClr val="bg1"/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235EF06-C850-702E-8359-199683749A71}"/>
              </a:ext>
            </a:extLst>
          </p:cNvPr>
          <p:cNvSpPr txBox="1"/>
          <p:nvPr/>
        </p:nvSpPr>
        <p:spPr>
          <a:xfrm>
            <a:off x="4308733" y="5250693"/>
            <a:ext cx="3276600" cy="537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R$ 3,9 bilhões</a:t>
            </a:r>
            <a:endParaRPr lang="pt-BR" sz="2800" b="1" kern="100" baseline="-250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5EA14CD-01CA-2AEC-70F6-599394AAE37B}"/>
              </a:ext>
            </a:extLst>
          </p:cNvPr>
          <p:cNvSpPr txBox="1"/>
          <p:nvPr/>
        </p:nvSpPr>
        <p:spPr>
          <a:xfrm>
            <a:off x="1407964" y="5332041"/>
            <a:ext cx="2636774" cy="410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0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R$ 413,4 milhões</a:t>
            </a:r>
            <a:endParaRPr lang="pt-BR" sz="2000" b="1" kern="100" baseline="-250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CECD9DF-D3C8-FE19-E0E1-38BFD974587E}"/>
              </a:ext>
            </a:extLst>
          </p:cNvPr>
          <p:cNvSpPr txBox="1"/>
          <p:nvPr/>
        </p:nvSpPr>
        <p:spPr>
          <a:xfrm>
            <a:off x="7988942" y="5187087"/>
            <a:ext cx="2025882" cy="664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36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10,6%</a:t>
            </a:r>
            <a:endParaRPr lang="pt-BR" sz="36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Sinal de Multiplicação 19">
            <a:extLst>
              <a:ext uri="{FF2B5EF4-FFF2-40B4-BE49-F238E27FC236}">
                <a16:creationId xmlns:a16="http://schemas.microsoft.com/office/drawing/2014/main" id="{BF5613CD-0A63-DB2F-D861-7C420209B664}"/>
              </a:ext>
            </a:extLst>
          </p:cNvPr>
          <p:cNvSpPr/>
          <p:nvPr/>
        </p:nvSpPr>
        <p:spPr>
          <a:xfrm>
            <a:off x="7696947" y="5049034"/>
            <a:ext cx="735495" cy="940904"/>
          </a:xfrm>
          <a:prstGeom prst="mathMultiply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Igual a 23">
            <a:extLst>
              <a:ext uri="{FF2B5EF4-FFF2-40B4-BE49-F238E27FC236}">
                <a16:creationId xmlns:a16="http://schemas.microsoft.com/office/drawing/2014/main" id="{1600631F-CD07-DF0B-2E51-645142CE61D9}"/>
              </a:ext>
            </a:extLst>
          </p:cNvPr>
          <p:cNvSpPr/>
          <p:nvPr/>
        </p:nvSpPr>
        <p:spPr>
          <a:xfrm>
            <a:off x="4011802" y="5352576"/>
            <a:ext cx="772789" cy="408648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65B25C90-039B-558C-50D9-ADB511F00B2D}"/>
              </a:ext>
            </a:extLst>
          </p:cNvPr>
          <p:cNvSpPr txBox="1"/>
          <p:nvPr/>
        </p:nvSpPr>
        <p:spPr>
          <a:xfrm>
            <a:off x="1693354" y="5731518"/>
            <a:ext cx="2025882" cy="537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800" b="1" kern="100" dirty="0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(VFS</a:t>
            </a:r>
            <a:r>
              <a:rPr lang="pt-BR" sz="2800" b="1" kern="100" baseline="-25000" dirty="0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NP</a:t>
            </a:r>
            <a:r>
              <a:rPr lang="pt-BR" sz="2800" b="1" kern="100" dirty="0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endParaRPr lang="pt-BR" sz="2800" b="1" kern="100" dirty="0">
              <a:solidFill>
                <a:srgbClr val="C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8C66E08B-49ED-AE80-A2EC-84DEC9D48712}"/>
              </a:ext>
            </a:extLst>
          </p:cNvPr>
          <p:cNvSpPr txBox="1"/>
          <p:nvPr/>
        </p:nvSpPr>
        <p:spPr>
          <a:xfrm>
            <a:off x="2780347" y="1807498"/>
            <a:ext cx="6097904" cy="601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3200" b="1" kern="100" dirty="0">
                <a:solidFill>
                  <a:srgbClr val="C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FCO – EXEMPLO (2026):</a:t>
            </a:r>
          </a:p>
        </p:txBody>
      </p:sp>
    </p:spTree>
    <p:extLst>
      <p:ext uri="{BB962C8B-B14F-4D97-AF65-F5344CB8AC3E}">
        <p14:creationId xmlns:p14="http://schemas.microsoft.com/office/powerpoint/2010/main" val="2410643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CBA60C5E-BAC7-F488-3177-1AB5C60D3C5C}"/>
              </a:ext>
            </a:extLst>
          </p:cNvPr>
          <p:cNvSpPr txBox="1"/>
          <p:nvPr/>
        </p:nvSpPr>
        <p:spPr>
          <a:xfrm>
            <a:off x="734908" y="235956"/>
            <a:ext cx="11211697" cy="615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3600" dirty="0">
                <a:latin typeface="Arial Bold"/>
              </a:rPr>
              <a:t>O Objetivo 4 da Política Nacional de Desenvolvimento Regional (PNDR):</a:t>
            </a:r>
          </a:p>
          <a:p>
            <a:pPr algn="just"/>
            <a:endParaRPr lang="pt-BR" sz="18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just"/>
            <a:endParaRPr lang="pt-BR" sz="1800" b="0" i="0" dirty="0">
              <a:solidFill>
                <a:srgbClr val="000000"/>
              </a:solidFill>
              <a:effectLst/>
              <a:latin typeface="Aptos" panose="020B0004020202020204" pitchFamily="34" charset="0"/>
            </a:endParaRPr>
          </a:p>
          <a:p>
            <a:pPr algn="ctr"/>
            <a:r>
              <a:rPr lang="pt-BR" sz="2800" dirty="0">
                <a:solidFill>
                  <a:srgbClr val="0070C0"/>
                </a:solidFill>
                <a:latin typeface="Aptos" panose="020B0004020202020204" pitchFamily="34" charset="0"/>
              </a:rPr>
              <a:t>Fomentar a agregação de valor e a diversificação econômica em cadeias produtivas estratégicas para o desenvolvimento regional, observados critérios como geração de renda e sustentabilidade, sobretudo em regiões com forte especialização na produção de </a:t>
            </a:r>
            <a:r>
              <a:rPr lang="pt-BR" sz="2800" b="1" dirty="0">
                <a:solidFill>
                  <a:srgbClr val="0070C0"/>
                </a:solidFill>
                <a:latin typeface="Aptos" panose="020B0004020202020204" pitchFamily="34" charset="0"/>
              </a:rPr>
              <a:t>commodities</a:t>
            </a:r>
            <a:r>
              <a:rPr lang="pt-BR" sz="2800" dirty="0">
                <a:solidFill>
                  <a:srgbClr val="0070C0"/>
                </a:solidFill>
                <a:latin typeface="Aptos" panose="020B0004020202020204" pitchFamily="34" charset="0"/>
              </a:rPr>
              <a:t> agrícolas ou minerais</a:t>
            </a:r>
            <a:r>
              <a:rPr lang="pt-BR" sz="2800" b="0" i="0" dirty="0">
                <a:solidFill>
                  <a:srgbClr val="0070C0"/>
                </a:solidFill>
                <a:effectLst/>
                <a:latin typeface="Aptos" panose="020B0004020202020204" pitchFamily="34" charset="0"/>
              </a:rPr>
              <a:t>.</a:t>
            </a:r>
          </a:p>
          <a:p>
            <a:pPr algn="ctr"/>
            <a:endParaRPr lang="pt-BR" sz="2800" dirty="0">
              <a:solidFill>
                <a:srgbClr val="183EFF"/>
              </a:solidFill>
              <a:latin typeface="Aptos" panose="020B0004020202020204" pitchFamily="34" charset="0"/>
            </a:endParaRPr>
          </a:p>
          <a:p>
            <a:pPr algn="just"/>
            <a:r>
              <a:rPr lang="pt-BR" sz="2200" b="0" u="sng" dirty="0">
                <a:solidFill>
                  <a:srgbClr val="00B050"/>
                </a:solidFill>
                <a:latin typeface="Aptos" panose="020B0004020202020204" pitchFamily="34" charset="0"/>
              </a:rPr>
              <a:t>Como trabalhar o Objetivo 4:</a:t>
            </a:r>
          </a:p>
          <a:p>
            <a:pPr lvl="1" algn="just">
              <a:spcBef>
                <a:spcPts val="600"/>
              </a:spcBef>
              <a:spcAft>
                <a:spcPts val="600"/>
              </a:spcAft>
            </a:pPr>
            <a:r>
              <a:rPr lang="pt-BR" sz="2200" dirty="0">
                <a:solidFill>
                  <a:srgbClr val="00B050"/>
                </a:solidFill>
                <a:latin typeface="Aptos" panose="020B0004020202020204" pitchFamily="34" charset="0"/>
              </a:rPr>
              <a:t>Implementação em 2 etapas:</a:t>
            </a:r>
          </a:p>
          <a:p>
            <a:pPr lvl="2" algn="just">
              <a:spcBef>
                <a:spcPts val="600"/>
              </a:spcBef>
              <a:spcAft>
                <a:spcPts val="600"/>
              </a:spcAft>
            </a:pPr>
            <a:r>
              <a:rPr lang="pt-BR" sz="2200" dirty="0">
                <a:solidFill>
                  <a:srgbClr val="00B050"/>
                </a:solidFill>
                <a:latin typeface="Aptos" panose="020B0004020202020204" pitchFamily="34" charset="0"/>
              </a:rPr>
              <a:t>1º - commodities agrícolas;</a:t>
            </a:r>
          </a:p>
          <a:p>
            <a:pPr lvl="2" algn="just">
              <a:spcBef>
                <a:spcPts val="600"/>
              </a:spcBef>
              <a:spcAft>
                <a:spcPts val="600"/>
              </a:spcAft>
            </a:pPr>
            <a:r>
              <a:rPr lang="pt-BR" sz="2200" dirty="0">
                <a:solidFill>
                  <a:srgbClr val="00B050"/>
                </a:solidFill>
                <a:latin typeface="Aptos" panose="020B0004020202020204" pitchFamily="34" charset="0"/>
              </a:rPr>
              <a:t>2º commodities minerais.</a:t>
            </a:r>
          </a:p>
        </p:txBody>
      </p:sp>
    </p:spTree>
    <p:extLst>
      <p:ext uri="{BB962C8B-B14F-4D97-AF65-F5344CB8AC3E}">
        <p14:creationId xmlns:p14="http://schemas.microsoft.com/office/powerpoint/2010/main" val="37486565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0EA2E5E-5E88-A424-DD2B-659D25BAC5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C838566-76D2-3D84-E6E2-4783B16DCA2A}"/>
              </a:ext>
            </a:extLst>
          </p:cNvPr>
          <p:cNvSpPr txBox="1"/>
          <p:nvPr/>
        </p:nvSpPr>
        <p:spPr>
          <a:xfrm>
            <a:off x="884043" y="237820"/>
            <a:ext cx="10913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0070C0"/>
                </a:solidFill>
                <a:latin typeface="Aptos" panose="020B0004020202020204" pitchFamily="34" charset="0"/>
              </a:rPr>
              <a:t>Diversifica CERRADO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0363A87-594E-B3E9-00C2-AAEF341AD3A9}"/>
              </a:ext>
            </a:extLst>
          </p:cNvPr>
          <p:cNvSpPr txBox="1"/>
          <p:nvPr/>
        </p:nvSpPr>
        <p:spPr>
          <a:xfrm>
            <a:off x="884042" y="922587"/>
            <a:ext cx="10913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tx2"/>
                </a:solidFill>
                <a:latin typeface="Aptos" panose="020B0004020202020204" pitchFamily="34" charset="0"/>
              </a:rPr>
              <a:t>ESTRATÉGIA DE IMPLEMENTAÇÃO – Fase 1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C3A70DB-76EE-3824-6AC2-C964DB73D427}"/>
              </a:ext>
            </a:extLst>
          </p:cNvPr>
          <p:cNvSpPr txBox="1"/>
          <p:nvPr/>
        </p:nvSpPr>
        <p:spPr>
          <a:xfrm>
            <a:off x="638647" y="1445124"/>
            <a:ext cx="11307958" cy="378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lphaLcParenR"/>
            </a:pPr>
            <a:r>
              <a:rPr lang="pt-BR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</a:t>
            </a:r>
            <a:r>
              <a:rPr lang="pt-BR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axa anual de substituição dos financiamentos nos demais municípios:</a:t>
            </a: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1A4919DF-4375-BE1D-F9DB-A2BA9117F72C}"/>
              </a:ext>
            </a:extLst>
          </p:cNvPr>
          <p:cNvSpPr txBox="1"/>
          <p:nvPr/>
        </p:nvSpPr>
        <p:spPr>
          <a:xfrm>
            <a:off x="2780347" y="1807498"/>
            <a:ext cx="6097904" cy="601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3200" b="1" kern="100" dirty="0">
                <a:solidFill>
                  <a:srgbClr val="C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FCO – EXEMPLO (2026):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E21C0A01-ADB9-49BE-9133-09692023ABEB}"/>
              </a:ext>
            </a:extLst>
          </p:cNvPr>
          <p:cNvSpPr/>
          <p:nvPr/>
        </p:nvSpPr>
        <p:spPr>
          <a:xfrm>
            <a:off x="1739084" y="2554051"/>
            <a:ext cx="8454887" cy="1814830"/>
          </a:xfrm>
          <a:prstGeom prst="rect">
            <a:avLst/>
          </a:prstGeom>
          <a:solidFill>
            <a:schemeClr val="bg1"/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9C1811D1-5DAC-3AE6-DBE3-28432596F680}"/>
              </a:ext>
            </a:extLst>
          </p:cNvPr>
          <p:cNvSpPr txBox="1"/>
          <p:nvPr/>
        </p:nvSpPr>
        <p:spPr>
          <a:xfrm>
            <a:off x="4240474" y="2891682"/>
            <a:ext cx="3276600" cy="971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>
              <a:lnSpc>
                <a:spcPct val="107000"/>
              </a:lnSpc>
              <a:spcAft>
                <a:spcPts val="800"/>
              </a:spcAft>
            </a:pPr>
            <a:r>
              <a:rPr lang="pt-BR" sz="2400" b="1" kern="100" dirty="0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VFPTC</a:t>
            </a:r>
            <a:r>
              <a:rPr lang="pt-BR" sz="2400" b="1" kern="100" baseline="-25000" dirty="0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NP</a:t>
            </a:r>
            <a:r>
              <a:rPr lang="pt-BR" sz="2400" b="1" kern="100" dirty="0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449580" algn="ctr">
              <a:lnSpc>
                <a:spcPct val="107000"/>
              </a:lnSpc>
              <a:spcAft>
                <a:spcPts val="800"/>
              </a:spcAft>
            </a:pPr>
            <a:r>
              <a:rPr lang="pt-BR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 </a:t>
            </a:r>
            <a:r>
              <a:rPr lang="pt-BR" sz="2400" b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Ano</a:t>
            </a:r>
            <a:r>
              <a:rPr lang="pt-BR" sz="2400" b="1" kern="100" baseline="-250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x</a:t>
            </a:r>
            <a:r>
              <a:rPr lang="pt-BR" sz="2400" b="1" kern="100" baseline="-25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- 1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F0FB31B-5625-B645-E480-3D4AB01262D1}"/>
              </a:ext>
            </a:extLst>
          </p:cNvPr>
          <p:cNvSpPr txBox="1"/>
          <p:nvPr/>
        </p:nvSpPr>
        <p:spPr>
          <a:xfrm>
            <a:off x="1583667" y="2641424"/>
            <a:ext cx="2440004" cy="14007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1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Valor dos financiamento dos setores </a:t>
            </a:r>
            <a:r>
              <a:rPr lang="pt-BR" sz="1600" b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PDCerrado</a:t>
            </a:r>
            <a:r>
              <a:rPr lang="pt-BR" sz="1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no ANO X nos demais  municípios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8A3E443D-F7D1-DDAE-C954-7E25E422259D}"/>
              </a:ext>
            </a:extLst>
          </p:cNvPr>
          <p:cNvSpPr txBox="1"/>
          <p:nvPr/>
        </p:nvSpPr>
        <p:spPr>
          <a:xfrm>
            <a:off x="7999058" y="3008995"/>
            <a:ext cx="2025882" cy="664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3600" b="1" kern="100" dirty="0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VFS</a:t>
            </a:r>
            <a:r>
              <a:rPr lang="pt-BR" sz="3600" b="1" kern="100" baseline="-25000" dirty="0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NP</a:t>
            </a:r>
            <a:endParaRPr lang="pt-BR" sz="36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Igual a 20">
            <a:extLst>
              <a:ext uri="{FF2B5EF4-FFF2-40B4-BE49-F238E27FC236}">
                <a16:creationId xmlns:a16="http://schemas.microsoft.com/office/drawing/2014/main" id="{4160A837-BD3A-D050-A3DE-F125765F0E08}"/>
              </a:ext>
            </a:extLst>
          </p:cNvPr>
          <p:cNvSpPr/>
          <p:nvPr/>
        </p:nvSpPr>
        <p:spPr>
          <a:xfrm>
            <a:off x="3983480" y="3101277"/>
            <a:ext cx="772789" cy="408648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8F069EAD-56F9-4724-07B9-653867EE6EE8}"/>
              </a:ext>
            </a:extLst>
          </p:cNvPr>
          <p:cNvSpPr txBox="1"/>
          <p:nvPr/>
        </p:nvSpPr>
        <p:spPr>
          <a:xfrm>
            <a:off x="1398871" y="3874889"/>
            <a:ext cx="2809595" cy="537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800" b="1" kern="100" dirty="0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(VFPTC</a:t>
            </a:r>
            <a:r>
              <a:rPr lang="pt-BR" sz="2800" b="1" kern="100" baseline="-25000" dirty="0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NP</a:t>
            </a:r>
            <a:r>
              <a:rPr lang="pt-BR" sz="2800" b="1" kern="100" dirty="0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endParaRPr lang="pt-BR" sz="2800" b="1" kern="100" dirty="0">
              <a:solidFill>
                <a:srgbClr val="C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Sinal de Adição 22">
            <a:extLst>
              <a:ext uri="{FF2B5EF4-FFF2-40B4-BE49-F238E27FC236}">
                <a16:creationId xmlns:a16="http://schemas.microsoft.com/office/drawing/2014/main" id="{54B725F0-80F7-057C-B518-900AAB086325}"/>
              </a:ext>
            </a:extLst>
          </p:cNvPr>
          <p:cNvSpPr/>
          <p:nvPr/>
        </p:nvSpPr>
        <p:spPr>
          <a:xfrm>
            <a:off x="7668625" y="3013412"/>
            <a:ext cx="837526" cy="728283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60894DB9-6EA4-1311-973A-27A63DF595CF}"/>
              </a:ext>
            </a:extLst>
          </p:cNvPr>
          <p:cNvSpPr/>
          <p:nvPr/>
        </p:nvSpPr>
        <p:spPr>
          <a:xfrm>
            <a:off x="1739084" y="4706512"/>
            <a:ext cx="8454887" cy="1814830"/>
          </a:xfrm>
          <a:prstGeom prst="rect">
            <a:avLst/>
          </a:prstGeom>
          <a:solidFill>
            <a:schemeClr val="bg1"/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300ADF6B-E2F7-E375-FB93-7D17EA1CDE3B}"/>
              </a:ext>
            </a:extLst>
          </p:cNvPr>
          <p:cNvSpPr txBox="1"/>
          <p:nvPr/>
        </p:nvSpPr>
        <p:spPr>
          <a:xfrm>
            <a:off x="4471097" y="5099243"/>
            <a:ext cx="2880517" cy="869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>
              <a:lnSpc>
                <a:spcPct val="107000"/>
              </a:lnSpc>
              <a:spcAft>
                <a:spcPts val="800"/>
              </a:spcAft>
            </a:pPr>
            <a:r>
              <a:rPr lang="pt-BR" sz="2400" b="1" kern="100" dirty="0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R$ 524,2 milhões</a:t>
            </a:r>
            <a:endParaRPr lang="pt-BR" sz="2400" b="1" kern="100" baseline="-250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41B6D485-7929-63B3-CF48-BC75D8794AA8}"/>
              </a:ext>
            </a:extLst>
          </p:cNvPr>
          <p:cNvSpPr txBox="1"/>
          <p:nvPr/>
        </p:nvSpPr>
        <p:spPr>
          <a:xfrm>
            <a:off x="1543476" y="4985152"/>
            <a:ext cx="2440004" cy="998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R$ 937,6 milhões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3BEEF049-7CE4-2948-335E-E44E51AC7577}"/>
              </a:ext>
            </a:extLst>
          </p:cNvPr>
          <p:cNvSpPr txBox="1"/>
          <p:nvPr/>
        </p:nvSpPr>
        <p:spPr>
          <a:xfrm>
            <a:off x="7999058" y="5195723"/>
            <a:ext cx="2025882" cy="739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000" b="1" kern="100" dirty="0">
                <a:solidFill>
                  <a:srgbClr val="C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R$ 413,4 milhões</a:t>
            </a:r>
            <a:endParaRPr lang="pt-BR" sz="20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Igual a 30">
            <a:extLst>
              <a:ext uri="{FF2B5EF4-FFF2-40B4-BE49-F238E27FC236}">
                <a16:creationId xmlns:a16="http://schemas.microsoft.com/office/drawing/2014/main" id="{4797E9F0-68E6-3CC8-4D7B-FDDF7B9CAA53}"/>
              </a:ext>
            </a:extLst>
          </p:cNvPr>
          <p:cNvSpPr/>
          <p:nvPr/>
        </p:nvSpPr>
        <p:spPr>
          <a:xfrm>
            <a:off x="3983480" y="5253738"/>
            <a:ext cx="772789" cy="408648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58C59A9B-D91B-2074-124F-F53020D3D8AF}"/>
              </a:ext>
            </a:extLst>
          </p:cNvPr>
          <p:cNvSpPr txBox="1"/>
          <p:nvPr/>
        </p:nvSpPr>
        <p:spPr>
          <a:xfrm>
            <a:off x="1398871" y="6027350"/>
            <a:ext cx="2809595" cy="537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800" b="1" kern="100" dirty="0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(VFPTC</a:t>
            </a:r>
            <a:r>
              <a:rPr lang="pt-BR" sz="2800" b="1" kern="100" baseline="-25000" dirty="0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NP</a:t>
            </a:r>
            <a:r>
              <a:rPr lang="pt-BR" sz="2800" b="1" kern="100" dirty="0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endParaRPr lang="pt-BR" sz="2800" b="1" kern="100" dirty="0">
              <a:solidFill>
                <a:srgbClr val="C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Sinal de Adição 32">
            <a:extLst>
              <a:ext uri="{FF2B5EF4-FFF2-40B4-BE49-F238E27FC236}">
                <a16:creationId xmlns:a16="http://schemas.microsoft.com/office/drawing/2014/main" id="{A7D07391-E982-7324-F9CE-E5F70750CBA6}"/>
              </a:ext>
            </a:extLst>
          </p:cNvPr>
          <p:cNvSpPr/>
          <p:nvPr/>
        </p:nvSpPr>
        <p:spPr>
          <a:xfrm>
            <a:off x="7668625" y="5165873"/>
            <a:ext cx="837526" cy="728283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989C6B86-EC45-E24C-E966-D6FDE7A6E5FC}"/>
              </a:ext>
            </a:extLst>
          </p:cNvPr>
          <p:cNvSpPr txBox="1"/>
          <p:nvPr/>
        </p:nvSpPr>
        <p:spPr>
          <a:xfrm>
            <a:off x="7999058" y="5831544"/>
            <a:ext cx="2025882" cy="473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400" b="1" kern="100" dirty="0">
                <a:solidFill>
                  <a:srgbClr val="0070C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(44,1%)</a:t>
            </a:r>
            <a:endParaRPr lang="pt-BR" sz="2400" b="1" kern="100" dirty="0">
              <a:solidFill>
                <a:srgbClr val="0070C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3288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AB1E8A-2D16-8622-1535-F713FD4922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extLst>
              <a:ext uri="{FF2B5EF4-FFF2-40B4-BE49-F238E27FC236}">
                <a16:creationId xmlns:a16="http://schemas.microsoft.com/office/drawing/2014/main" id="{6EC9CEFC-5EEA-3DA4-3732-35C89C69FC98}"/>
              </a:ext>
            </a:extLst>
          </p:cNvPr>
          <p:cNvSpPr/>
          <p:nvPr/>
        </p:nvSpPr>
        <p:spPr>
          <a:xfrm>
            <a:off x="1868556" y="2194774"/>
            <a:ext cx="8454887" cy="1814830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C1A82645-BA36-8257-7C37-583704EB67CF}"/>
              </a:ext>
            </a:extLst>
          </p:cNvPr>
          <p:cNvSpPr txBox="1"/>
          <p:nvPr/>
        </p:nvSpPr>
        <p:spPr>
          <a:xfrm>
            <a:off x="884043" y="237820"/>
            <a:ext cx="10913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0070C0"/>
                </a:solidFill>
                <a:latin typeface="Aptos" panose="020B0004020202020204" pitchFamily="34" charset="0"/>
              </a:rPr>
              <a:t>Diversifica CERRADO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867A38E-71D4-1991-4376-C497F7FF9DD1}"/>
              </a:ext>
            </a:extLst>
          </p:cNvPr>
          <p:cNvSpPr txBox="1"/>
          <p:nvPr/>
        </p:nvSpPr>
        <p:spPr>
          <a:xfrm>
            <a:off x="884042" y="922587"/>
            <a:ext cx="10913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tx2"/>
                </a:solidFill>
                <a:latin typeface="Aptos" panose="020B0004020202020204" pitchFamily="34" charset="0"/>
              </a:rPr>
              <a:t>ESTRATÉGIA DE IMPLEMENTAÇÃO – Fase 1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567C4B8-61A2-9A2A-C1F2-5373A2E2F49A}"/>
              </a:ext>
            </a:extLst>
          </p:cNvPr>
          <p:cNvSpPr txBox="1"/>
          <p:nvPr/>
        </p:nvSpPr>
        <p:spPr>
          <a:xfrm>
            <a:off x="4369946" y="2408070"/>
            <a:ext cx="3276600" cy="15640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Financiamentos rurais nos municípios prioritários (</a:t>
            </a:r>
            <a:r>
              <a:rPr lang="pt-BR" sz="1800" b="1" u="sng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exceto Pronaf e microcrédito</a:t>
            </a:r>
            <a:r>
              <a:rPr lang="pt-BR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 no </a:t>
            </a:r>
            <a:r>
              <a:rPr lang="pt-BR" sz="1800" b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ANO</a:t>
            </a:r>
            <a:r>
              <a:rPr lang="pt-BR" sz="1800" b="1" kern="100" baseline="-250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x</a:t>
            </a:r>
            <a:r>
              <a:rPr lang="pt-BR" sz="1800" b="1" kern="100" baseline="-25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- 1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28D0D64-D751-AEE9-B31E-575DB3991E6E}"/>
              </a:ext>
            </a:extLst>
          </p:cNvPr>
          <p:cNvSpPr txBox="1"/>
          <p:nvPr/>
        </p:nvSpPr>
        <p:spPr>
          <a:xfrm>
            <a:off x="1713139" y="2423264"/>
            <a:ext cx="2440004" cy="971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Valor do financiamento a ser substituído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F01BBC0-A1BA-749C-6868-6551C827CC3D}"/>
              </a:ext>
            </a:extLst>
          </p:cNvPr>
          <p:cNvSpPr txBox="1"/>
          <p:nvPr/>
        </p:nvSpPr>
        <p:spPr>
          <a:xfrm>
            <a:off x="8090092" y="2576511"/>
            <a:ext cx="2025882" cy="664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3600" b="1" kern="100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TS</a:t>
            </a:r>
            <a:r>
              <a:rPr lang="pt-BR" sz="3600" b="1" kern="100" baseline="-25000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</a:t>
            </a:r>
            <a:endParaRPr lang="pt-BR" sz="3600" b="1" kern="100" dirty="0">
              <a:solidFill>
                <a:schemeClr val="accent6">
                  <a:lumMod val="50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Sinal de Multiplicação 11">
            <a:extLst>
              <a:ext uri="{FF2B5EF4-FFF2-40B4-BE49-F238E27FC236}">
                <a16:creationId xmlns:a16="http://schemas.microsoft.com/office/drawing/2014/main" id="{D54863F9-2A6F-A6DF-0445-310C0A391346}"/>
              </a:ext>
            </a:extLst>
          </p:cNvPr>
          <p:cNvSpPr/>
          <p:nvPr/>
        </p:nvSpPr>
        <p:spPr>
          <a:xfrm>
            <a:off x="7798097" y="2438458"/>
            <a:ext cx="735495" cy="940904"/>
          </a:xfrm>
          <a:prstGeom prst="mathMultiply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Igual a 13">
            <a:extLst>
              <a:ext uri="{FF2B5EF4-FFF2-40B4-BE49-F238E27FC236}">
                <a16:creationId xmlns:a16="http://schemas.microsoft.com/office/drawing/2014/main" id="{9AED0859-BEC1-B3A3-0F0D-AD6CFED3F7AD}"/>
              </a:ext>
            </a:extLst>
          </p:cNvPr>
          <p:cNvSpPr/>
          <p:nvPr/>
        </p:nvSpPr>
        <p:spPr>
          <a:xfrm>
            <a:off x="4112952" y="2742000"/>
            <a:ext cx="772789" cy="408648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B7BC779-4299-A28F-EB97-5FF948CEF3EA}"/>
              </a:ext>
            </a:extLst>
          </p:cNvPr>
          <p:cNvSpPr txBox="1"/>
          <p:nvPr/>
        </p:nvSpPr>
        <p:spPr>
          <a:xfrm>
            <a:off x="1868556" y="3289141"/>
            <a:ext cx="2025882" cy="537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800" b="1" kern="100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(VFS</a:t>
            </a:r>
            <a:r>
              <a:rPr lang="pt-BR" sz="2800" b="1" kern="100" baseline="-25000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</a:t>
            </a:r>
            <a:r>
              <a:rPr lang="pt-BR" sz="2800" b="1" kern="100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endParaRPr lang="pt-BR" sz="2800" b="1" kern="100" dirty="0">
              <a:solidFill>
                <a:schemeClr val="accent6">
                  <a:lumMod val="50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2363A4F9-7F42-DDD0-A733-684748701042}"/>
              </a:ext>
            </a:extLst>
          </p:cNvPr>
          <p:cNvSpPr/>
          <p:nvPr/>
        </p:nvSpPr>
        <p:spPr>
          <a:xfrm>
            <a:off x="1868556" y="4556830"/>
            <a:ext cx="8454887" cy="1814830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FBD70705-909F-C0C7-4356-20A8C48B4ECE}"/>
              </a:ext>
            </a:extLst>
          </p:cNvPr>
          <p:cNvSpPr txBox="1"/>
          <p:nvPr/>
        </p:nvSpPr>
        <p:spPr>
          <a:xfrm>
            <a:off x="4369946" y="4894461"/>
            <a:ext cx="3276600" cy="971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>
              <a:lnSpc>
                <a:spcPct val="107000"/>
              </a:lnSpc>
              <a:spcAft>
                <a:spcPts val="800"/>
              </a:spcAft>
            </a:pPr>
            <a:r>
              <a:rPr lang="pt-BR" sz="2400" b="1" kern="100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VFPTC</a:t>
            </a:r>
            <a:r>
              <a:rPr lang="pt-BR" sz="2400" b="1" kern="100" baseline="-25000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</a:t>
            </a:r>
            <a:r>
              <a:rPr lang="pt-BR" sz="2400" b="1" kern="100" dirty="0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449580" algn="ctr">
              <a:lnSpc>
                <a:spcPct val="107000"/>
              </a:lnSpc>
              <a:spcAft>
                <a:spcPts val="800"/>
              </a:spcAft>
            </a:pPr>
            <a:r>
              <a:rPr lang="pt-BR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 </a:t>
            </a:r>
            <a:r>
              <a:rPr lang="pt-BR" sz="2400" b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Ano</a:t>
            </a:r>
            <a:r>
              <a:rPr lang="pt-BR" sz="2400" b="1" kern="100" baseline="-250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x</a:t>
            </a:r>
            <a:r>
              <a:rPr lang="pt-BR" sz="2400" b="1" kern="100" baseline="-25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- 1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FF681C35-122D-8B9F-ED26-28D9E8008FFB}"/>
              </a:ext>
            </a:extLst>
          </p:cNvPr>
          <p:cNvSpPr txBox="1"/>
          <p:nvPr/>
        </p:nvSpPr>
        <p:spPr>
          <a:xfrm>
            <a:off x="1713139" y="4644203"/>
            <a:ext cx="2440004" cy="14007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1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Valor dos financiamento dos setores </a:t>
            </a:r>
            <a:r>
              <a:rPr lang="pt-BR" sz="1600" b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PTCerrado</a:t>
            </a:r>
            <a:r>
              <a:rPr lang="pt-BR" sz="1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no ANO X nos demais  municípios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A6A9B642-F051-701B-8994-7C3B853403B2}"/>
              </a:ext>
            </a:extLst>
          </p:cNvPr>
          <p:cNvSpPr txBox="1"/>
          <p:nvPr/>
        </p:nvSpPr>
        <p:spPr>
          <a:xfrm>
            <a:off x="8128530" y="5011774"/>
            <a:ext cx="2025882" cy="664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3600" b="1" kern="100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VFS</a:t>
            </a:r>
            <a:r>
              <a:rPr lang="pt-BR" sz="3600" b="1" kern="100" baseline="-25000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</a:t>
            </a:r>
            <a:endParaRPr lang="pt-BR" sz="3600" b="1" kern="100" dirty="0">
              <a:solidFill>
                <a:schemeClr val="accent6">
                  <a:lumMod val="50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Igual a 20">
            <a:extLst>
              <a:ext uri="{FF2B5EF4-FFF2-40B4-BE49-F238E27FC236}">
                <a16:creationId xmlns:a16="http://schemas.microsoft.com/office/drawing/2014/main" id="{F3ADCC8D-7706-602D-7100-E0F7871E1417}"/>
              </a:ext>
            </a:extLst>
          </p:cNvPr>
          <p:cNvSpPr/>
          <p:nvPr/>
        </p:nvSpPr>
        <p:spPr>
          <a:xfrm>
            <a:off x="4112952" y="5104056"/>
            <a:ext cx="772789" cy="408648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4CBDA2F9-39D6-4605-1AB9-22820C134E9A}"/>
              </a:ext>
            </a:extLst>
          </p:cNvPr>
          <p:cNvSpPr txBox="1"/>
          <p:nvPr/>
        </p:nvSpPr>
        <p:spPr>
          <a:xfrm>
            <a:off x="1528343" y="5877668"/>
            <a:ext cx="2809595" cy="537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800" b="1" kern="100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(VFPTC</a:t>
            </a:r>
            <a:r>
              <a:rPr lang="pt-BR" sz="2800" b="1" kern="100" baseline="-25000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</a:t>
            </a:r>
            <a:r>
              <a:rPr lang="pt-BR" sz="2800" b="1" kern="100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endParaRPr lang="pt-BR" sz="2800" b="1" kern="100" dirty="0">
              <a:solidFill>
                <a:schemeClr val="accent6">
                  <a:lumMod val="50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Sinal de Adição 22">
            <a:extLst>
              <a:ext uri="{FF2B5EF4-FFF2-40B4-BE49-F238E27FC236}">
                <a16:creationId xmlns:a16="http://schemas.microsoft.com/office/drawing/2014/main" id="{2DE1C71F-B5F6-6975-036B-0BF89222257F}"/>
              </a:ext>
            </a:extLst>
          </p:cNvPr>
          <p:cNvSpPr/>
          <p:nvPr/>
        </p:nvSpPr>
        <p:spPr>
          <a:xfrm>
            <a:off x="7798097" y="5016191"/>
            <a:ext cx="837526" cy="728283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ABA239E-25ED-8600-046D-34F8830DF543}"/>
              </a:ext>
            </a:extLst>
          </p:cNvPr>
          <p:cNvSpPr txBox="1"/>
          <p:nvPr/>
        </p:nvSpPr>
        <p:spPr>
          <a:xfrm>
            <a:off x="686775" y="1509999"/>
            <a:ext cx="11307958" cy="378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lphaLcParenR" startAt="2"/>
            </a:pPr>
            <a:r>
              <a:rPr lang="pt-BR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Taxa anual de substituição dos financiamentos nos municípios prioritários</a:t>
            </a:r>
            <a:r>
              <a:rPr lang="pt-BR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(TS</a:t>
            </a:r>
            <a:r>
              <a:rPr lang="pt-BR" b="1" kern="100" baseline="-250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</a:t>
            </a:r>
            <a:r>
              <a:rPr lang="pt-BR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r>
              <a:rPr lang="pt-BR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0751602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74218F67-9E86-ACF2-5C1A-174C6343FA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ângulo 12">
            <a:extLst>
              <a:ext uri="{FF2B5EF4-FFF2-40B4-BE49-F238E27FC236}">
                <a16:creationId xmlns:a16="http://schemas.microsoft.com/office/drawing/2014/main" id="{E772E870-7F5D-7754-F77B-231738760557}"/>
              </a:ext>
            </a:extLst>
          </p:cNvPr>
          <p:cNvSpPr/>
          <p:nvPr/>
        </p:nvSpPr>
        <p:spPr>
          <a:xfrm>
            <a:off x="1809361" y="4805350"/>
            <a:ext cx="8454887" cy="1814830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6247062-EC58-3DFD-6DC5-D0BC5DBB89D6}"/>
              </a:ext>
            </a:extLst>
          </p:cNvPr>
          <p:cNvSpPr txBox="1"/>
          <p:nvPr/>
        </p:nvSpPr>
        <p:spPr>
          <a:xfrm>
            <a:off x="884043" y="237820"/>
            <a:ext cx="10913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0070C0"/>
                </a:solidFill>
                <a:latin typeface="Aptos" panose="020B0004020202020204" pitchFamily="34" charset="0"/>
              </a:rPr>
              <a:t>Diversifica CERRADO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D6BC1C2-45EF-6DDC-5740-CC99BF570A89}"/>
              </a:ext>
            </a:extLst>
          </p:cNvPr>
          <p:cNvSpPr txBox="1"/>
          <p:nvPr/>
        </p:nvSpPr>
        <p:spPr>
          <a:xfrm>
            <a:off x="884042" y="922587"/>
            <a:ext cx="10913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tx2"/>
                </a:solidFill>
                <a:latin typeface="Aptos" panose="020B0004020202020204" pitchFamily="34" charset="0"/>
              </a:rPr>
              <a:t>ESTRATÉGIA DE IMPLEMENTAÇÃO – Fase 1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ECA1270-1450-3004-AF9A-775274036C6B}"/>
              </a:ext>
            </a:extLst>
          </p:cNvPr>
          <p:cNvSpPr txBox="1"/>
          <p:nvPr/>
        </p:nvSpPr>
        <p:spPr>
          <a:xfrm>
            <a:off x="4385943" y="5288108"/>
            <a:ext cx="3276600" cy="537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R$ 2,9 bilhões</a:t>
            </a:r>
            <a:endParaRPr lang="pt-BR" sz="2800" b="1" kern="100" baseline="-250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B0FEEB0-07B3-F591-C98B-3C6592727D3C}"/>
              </a:ext>
            </a:extLst>
          </p:cNvPr>
          <p:cNvSpPr txBox="1"/>
          <p:nvPr/>
        </p:nvSpPr>
        <p:spPr>
          <a:xfrm>
            <a:off x="1575574" y="5364140"/>
            <a:ext cx="2440004" cy="378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R$ 452,4 milhões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340B6C5-2733-3AB2-DFAA-BAB355E8A685}"/>
              </a:ext>
            </a:extLst>
          </p:cNvPr>
          <p:cNvSpPr txBox="1"/>
          <p:nvPr/>
        </p:nvSpPr>
        <p:spPr>
          <a:xfrm>
            <a:off x="8030897" y="5187087"/>
            <a:ext cx="2025882" cy="664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3600" b="1" kern="100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15,8%</a:t>
            </a:r>
            <a:endParaRPr lang="pt-BR" sz="3600" b="1" kern="100" dirty="0">
              <a:solidFill>
                <a:schemeClr val="accent6">
                  <a:lumMod val="50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Sinal de Multiplicação 11">
            <a:extLst>
              <a:ext uri="{FF2B5EF4-FFF2-40B4-BE49-F238E27FC236}">
                <a16:creationId xmlns:a16="http://schemas.microsoft.com/office/drawing/2014/main" id="{F6F5324C-8FD0-F838-84CC-04FF6AD45947}"/>
              </a:ext>
            </a:extLst>
          </p:cNvPr>
          <p:cNvSpPr/>
          <p:nvPr/>
        </p:nvSpPr>
        <p:spPr>
          <a:xfrm>
            <a:off x="7738902" y="5049034"/>
            <a:ext cx="735495" cy="940904"/>
          </a:xfrm>
          <a:prstGeom prst="mathMultiply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Igual a 13">
            <a:extLst>
              <a:ext uri="{FF2B5EF4-FFF2-40B4-BE49-F238E27FC236}">
                <a16:creationId xmlns:a16="http://schemas.microsoft.com/office/drawing/2014/main" id="{111FFA8B-9BBE-39E3-F647-559EB31CA1FA}"/>
              </a:ext>
            </a:extLst>
          </p:cNvPr>
          <p:cNvSpPr/>
          <p:nvPr/>
        </p:nvSpPr>
        <p:spPr>
          <a:xfrm>
            <a:off x="4053757" y="5352576"/>
            <a:ext cx="772789" cy="408648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EADB4313-1623-5572-536E-98D80B6D360B}"/>
              </a:ext>
            </a:extLst>
          </p:cNvPr>
          <p:cNvSpPr txBox="1"/>
          <p:nvPr/>
        </p:nvSpPr>
        <p:spPr>
          <a:xfrm>
            <a:off x="1767946" y="5721146"/>
            <a:ext cx="2025882" cy="537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800" b="1" kern="100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(VFS</a:t>
            </a:r>
            <a:r>
              <a:rPr lang="pt-BR" sz="2800" b="1" kern="100" baseline="-25000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</a:t>
            </a:r>
            <a:r>
              <a:rPr lang="pt-BR" sz="2800" b="1" kern="100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endParaRPr lang="pt-BR" sz="2800" b="1" kern="100" dirty="0">
              <a:solidFill>
                <a:schemeClr val="accent6">
                  <a:lumMod val="50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A1750EC-DD0F-AC2C-4370-4DE8A09EF219}"/>
              </a:ext>
            </a:extLst>
          </p:cNvPr>
          <p:cNvSpPr txBox="1"/>
          <p:nvPr/>
        </p:nvSpPr>
        <p:spPr>
          <a:xfrm>
            <a:off x="686775" y="1509999"/>
            <a:ext cx="11307958" cy="378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lphaLcParenR" startAt="2"/>
            </a:pPr>
            <a:r>
              <a:rPr lang="pt-BR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Taxa anual de substituição dos financiamentos nos municípios prioritários</a:t>
            </a:r>
            <a:r>
              <a:rPr lang="pt-BR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(TS</a:t>
            </a:r>
            <a:r>
              <a:rPr lang="pt-BR" b="1" kern="100" baseline="-250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</a:t>
            </a:r>
            <a:r>
              <a:rPr lang="pt-BR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r>
              <a:rPr lang="pt-BR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8970FF9-A893-9AEE-AB4B-AD710E2CD2A8}"/>
              </a:ext>
            </a:extLst>
          </p:cNvPr>
          <p:cNvSpPr txBox="1"/>
          <p:nvPr/>
        </p:nvSpPr>
        <p:spPr>
          <a:xfrm>
            <a:off x="2780347" y="1807498"/>
            <a:ext cx="6097904" cy="601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3200" b="1" kern="100" dirty="0">
                <a:solidFill>
                  <a:srgbClr val="C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FCO – EXEMPLO (2026):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7CAE0A2C-65B4-88AF-8267-B99C4F13B337}"/>
              </a:ext>
            </a:extLst>
          </p:cNvPr>
          <p:cNvSpPr/>
          <p:nvPr/>
        </p:nvSpPr>
        <p:spPr>
          <a:xfrm>
            <a:off x="1868556" y="2614322"/>
            <a:ext cx="8454887" cy="1814830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25FBFE2-D9EE-7610-A657-8A0E65EC9A2D}"/>
              </a:ext>
            </a:extLst>
          </p:cNvPr>
          <p:cNvSpPr txBox="1"/>
          <p:nvPr/>
        </p:nvSpPr>
        <p:spPr>
          <a:xfrm>
            <a:off x="4369946" y="2827618"/>
            <a:ext cx="3276600" cy="15640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Financiamentos rurais nos municípios prioritários (</a:t>
            </a:r>
            <a:r>
              <a:rPr lang="pt-BR" sz="1800" b="1" u="sng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exceto Pronaf e microcrédito</a:t>
            </a:r>
            <a:r>
              <a:rPr lang="pt-BR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 no </a:t>
            </a:r>
            <a:r>
              <a:rPr lang="pt-BR" sz="1800" b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ANO</a:t>
            </a:r>
            <a:r>
              <a:rPr lang="pt-BR" sz="1800" b="1" kern="100" baseline="-250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x</a:t>
            </a:r>
            <a:r>
              <a:rPr lang="pt-BR" sz="1800" b="1" kern="100" baseline="-25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- 1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BC11D70-0B0D-DC4C-8FEB-E956C237FCFB}"/>
              </a:ext>
            </a:extLst>
          </p:cNvPr>
          <p:cNvSpPr txBox="1"/>
          <p:nvPr/>
        </p:nvSpPr>
        <p:spPr>
          <a:xfrm>
            <a:off x="1713139" y="2842812"/>
            <a:ext cx="2440004" cy="971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Valor do financiamento a ser substituído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A4FE54F2-7778-05B6-0EA0-98AB50EA9ECD}"/>
              </a:ext>
            </a:extLst>
          </p:cNvPr>
          <p:cNvSpPr txBox="1"/>
          <p:nvPr/>
        </p:nvSpPr>
        <p:spPr>
          <a:xfrm>
            <a:off x="8090092" y="2996059"/>
            <a:ext cx="2025882" cy="664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3600" b="1" kern="100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TS</a:t>
            </a:r>
            <a:r>
              <a:rPr lang="pt-BR" sz="3600" b="1" kern="100" baseline="-25000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</a:t>
            </a:r>
            <a:endParaRPr lang="pt-BR" sz="3600" b="1" kern="100" dirty="0">
              <a:solidFill>
                <a:schemeClr val="accent6">
                  <a:lumMod val="50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Sinal de Multiplicação 23">
            <a:extLst>
              <a:ext uri="{FF2B5EF4-FFF2-40B4-BE49-F238E27FC236}">
                <a16:creationId xmlns:a16="http://schemas.microsoft.com/office/drawing/2014/main" id="{55D7977B-E177-E5D8-2E09-01F09C5239B5}"/>
              </a:ext>
            </a:extLst>
          </p:cNvPr>
          <p:cNvSpPr/>
          <p:nvPr/>
        </p:nvSpPr>
        <p:spPr>
          <a:xfrm>
            <a:off x="7798097" y="2858006"/>
            <a:ext cx="735495" cy="940904"/>
          </a:xfrm>
          <a:prstGeom prst="mathMultiply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Igual a 24">
            <a:extLst>
              <a:ext uri="{FF2B5EF4-FFF2-40B4-BE49-F238E27FC236}">
                <a16:creationId xmlns:a16="http://schemas.microsoft.com/office/drawing/2014/main" id="{9BA01B57-0841-177D-134D-51C1960648C2}"/>
              </a:ext>
            </a:extLst>
          </p:cNvPr>
          <p:cNvSpPr/>
          <p:nvPr/>
        </p:nvSpPr>
        <p:spPr>
          <a:xfrm>
            <a:off x="4112952" y="3161548"/>
            <a:ext cx="772789" cy="408648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FB9CA3F0-D2FF-C175-FBF4-AE6E648D0D5C}"/>
              </a:ext>
            </a:extLst>
          </p:cNvPr>
          <p:cNvSpPr txBox="1"/>
          <p:nvPr/>
        </p:nvSpPr>
        <p:spPr>
          <a:xfrm>
            <a:off x="1868556" y="3708689"/>
            <a:ext cx="2025882" cy="537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800" b="1" kern="100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(VFS</a:t>
            </a:r>
            <a:r>
              <a:rPr lang="pt-BR" sz="2800" b="1" kern="100" baseline="-25000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</a:t>
            </a:r>
            <a:r>
              <a:rPr lang="pt-BR" sz="2800" b="1" kern="100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endParaRPr lang="pt-BR" sz="2800" b="1" kern="100" dirty="0">
              <a:solidFill>
                <a:schemeClr val="accent6">
                  <a:lumMod val="50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9287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0F669653-ED10-3765-0B43-2C5B41970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47543A4-83BD-8146-F7BE-FB6812D28790}"/>
              </a:ext>
            </a:extLst>
          </p:cNvPr>
          <p:cNvSpPr txBox="1"/>
          <p:nvPr/>
        </p:nvSpPr>
        <p:spPr>
          <a:xfrm>
            <a:off x="884043" y="237820"/>
            <a:ext cx="10913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0070C0"/>
                </a:solidFill>
                <a:latin typeface="Aptos" panose="020B0004020202020204" pitchFamily="34" charset="0"/>
              </a:rPr>
              <a:t>Diversifica CERRADO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8E822E0-31DE-B189-402D-BB036E15580C}"/>
              </a:ext>
            </a:extLst>
          </p:cNvPr>
          <p:cNvSpPr txBox="1"/>
          <p:nvPr/>
        </p:nvSpPr>
        <p:spPr>
          <a:xfrm>
            <a:off x="884042" y="922587"/>
            <a:ext cx="10913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tx2"/>
                </a:solidFill>
                <a:latin typeface="Aptos" panose="020B0004020202020204" pitchFamily="34" charset="0"/>
              </a:rPr>
              <a:t>ESTRATÉGIA DE IMPLEMENTAÇÃO – Fase 1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0C434B3F-166E-8718-76FB-ECA1FAB7261E}"/>
              </a:ext>
            </a:extLst>
          </p:cNvPr>
          <p:cNvSpPr/>
          <p:nvPr/>
        </p:nvSpPr>
        <p:spPr>
          <a:xfrm>
            <a:off x="1868556" y="2521585"/>
            <a:ext cx="8454887" cy="1814830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7247E6CC-D47E-4C7A-C4DD-96A9E63C6ECD}"/>
              </a:ext>
            </a:extLst>
          </p:cNvPr>
          <p:cNvSpPr txBox="1"/>
          <p:nvPr/>
        </p:nvSpPr>
        <p:spPr>
          <a:xfrm>
            <a:off x="4369946" y="2859216"/>
            <a:ext cx="3276600" cy="9717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>
              <a:lnSpc>
                <a:spcPct val="107000"/>
              </a:lnSpc>
              <a:spcAft>
                <a:spcPts val="800"/>
              </a:spcAft>
            </a:pPr>
            <a:r>
              <a:rPr lang="pt-BR" sz="2400" b="1" kern="100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VFPTC</a:t>
            </a:r>
            <a:r>
              <a:rPr lang="pt-BR" sz="2400" b="1" kern="100" baseline="-25000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</a:t>
            </a:r>
            <a:r>
              <a:rPr lang="pt-BR" sz="2400" b="1" kern="100" dirty="0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449580" algn="ctr">
              <a:lnSpc>
                <a:spcPct val="107000"/>
              </a:lnSpc>
              <a:spcAft>
                <a:spcPts val="800"/>
              </a:spcAft>
            </a:pPr>
            <a:r>
              <a:rPr lang="pt-BR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 </a:t>
            </a:r>
            <a:r>
              <a:rPr lang="pt-BR" sz="2400" b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Ano</a:t>
            </a:r>
            <a:r>
              <a:rPr lang="pt-BR" sz="2400" b="1" kern="100" baseline="-250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x</a:t>
            </a:r>
            <a:r>
              <a:rPr lang="pt-BR" sz="2400" b="1" kern="100" baseline="-250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- 1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6634159-FAE1-A262-D60A-6B391112549E}"/>
              </a:ext>
            </a:extLst>
          </p:cNvPr>
          <p:cNvSpPr txBox="1"/>
          <p:nvPr/>
        </p:nvSpPr>
        <p:spPr>
          <a:xfrm>
            <a:off x="1713139" y="2608958"/>
            <a:ext cx="2440004" cy="14007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1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Valor dos financiamento dos setores </a:t>
            </a:r>
            <a:r>
              <a:rPr lang="pt-BR" sz="1600" b="1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PDCerrado</a:t>
            </a:r>
            <a:r>
              <a:rPr lang="pt-BR" sz="16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no ANO X nos demais  municípios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32167AEE-6A91-4DA1-27BD-42B15A638EC7}"/>
              </a:ext>
            </a:extLst>
          </p:cNvPr>
          <p:cNvSpPr txBox="1"/>
          <p:nvPr/>
        </p:nvSpPr>
        <p:spPr>
          <a:xfrm>
            <a:off x="8128530" y="2976529"/>
            <a:ext cx="2025882" cy="664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3600" b="1" kern="100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VFS</a:t>
            </a:r>
            <a:r>
              <a:rPr lang="pt-BR" sz="3600" b="1" kern="100" baseline="-25000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</a:t>
            </a:r>
            <a:endParaRPr lang="pt-BR" sz="3600" b="1" kern="100" dirty="0">
              <a:solidFill>
                <a:schemeClr val="accent6">
                  <a:lumMod val="50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Igual a 20">
            <a:extLst>
              <a:ext uri="{FF2B5EF4-FFF2-40B4-BE49-F238E27FC236}">
                <a16:creationId xmlns:a16="http://schemas.microsoft.com/office/drawing/2014/main" id="{C6EBE655-8904-DBEA-E629-CFCCE22DA420}"/>
              </a:ext>
            </a:extLst>
          </p:cNvPr>
          <p:cNvSpPr/>
          <p:nvPr/>
        </p:nvSpPr>
        <p:spPr>
          <a:xfrm>
            <a:off x="4112952" y="3068811"/>
            <a:ext cx="772789" cy="408648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3BD7043C-D45E-4E34-E79A-8A3FB11ACE2D}"/>
              </a:ext>
            </a:extLst>
          </p:cNvPr>
          <p:cNvSpPr txBox="1"/>
          <p:nvPr/>
        </p:nvSpPr>
        <p:spPr>
          <a:xfrm>
            <a:off x="1528343" y="3842423"/>
            <a:ext cx="2809595" cy="537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800" b="1" kern="100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(VFPTC</a:t>
            </a:r>
            <a:r>
              <a:rPr lang="pt-BR" sz="2800" b="1" kern="100" baseline="-25000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</a:t>
            </a:r>
            <a:r>
              <a:rPr lang="pt-BR" sz="2800" b="1" kern="100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endParaRPr lang="pt-BR" sz="2800" b="1" kern="100" dirty="0">
              <a:solidFill>
                <a:schemeClr val="accent6">
                  <a:lumMod val="50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Sinal de Adição 22">
            <a:extLst>
              <a:ext uri="{FF2B5EF4-FFF2-40B4-BE49-F238E27FC236}">
                <a16:creationId xmlns:a16="http://schemas.microsoft.com/office/drawing/2014/main" id="{60A2A7EE-2A78-586C-279D-D79E288A7E53}"/>
              </a:ext>
            </a:extLst>
          </p:cNvPr>
          <p:cNvSpPr/>
          <p:nvPr/>
        </p:nvSpPr>
        <p:spPr>
          <a:xfrm>
            <a:off x="7798097" y="2980946"/>
            <a:ext cx="837526" cy="728283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C67E018-6E4C-41B2-8BBD-254E9E59C573}"/>
              </a:ext>
            </a:extLst>
          </p:cNvPr>
          <p:cNvSpPr txBox="1"/>
          <p:nvPr/>
        </p:nvSpPr>
        <p:spPr>
          <a:xfrm>
            <a:off x="686775" y="1509999"/>
            <a:ext cx="11307958" cy="3785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lphaLcParenR" startAt="2"/>
            </a:pPr>
            <a:r>
              <a:rPr lang="pt-BR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Taxa anual de substituição dos financiamentos nos municípios prioritários</a:t>
            </a:r>
            <a:r>
              <a:rPr lang="pt-BR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(TS</a:t>
            </a:r>
            <a:r>
              <a:rPr lang="pt-BR" b="1" kern="100" baseline="-250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</a:t>
            </a:r>
            <a:r>
              <a:rPr lang="pt-BR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r>
              <a:rPr lang="pt-BR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  <a:r>
              <a:rPr lang="pt-BR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25D3B9F-E930-E28D-0715-7A5ADA74EC45}"/>
              </a:ext>
            </a:extLst>
          </p:cNvPr>
          <p:cNvSpPr txBox="1"/>
          <p:nvPr/>
        </p:nvSpPr>
        <p:spPr>
          <a:xfrm>
            <a:off x="2780347" y="1807498"/>
            <a:ext cx="6097904" cy="601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3200" b="1" kern="100" dirty="0">
                <a:solidFill>
                  <a:srgbClr val="C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FCO – EXEMPLO (2026):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D874080A-670E-8530-2EAB-344BDA8FE068}"/>
              </a:ext>
            </a:extLst>
          </p:cNvPr>
          <p:cNvSpPr/>
          <p:nvPr/>
        </p:nvSpPr>
        <p:spPr>
          <a:xfrm>
            <a:off x="1868556" y="4662465"/>
            <a:ext cx="8454887" cy="1814830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AF37236-FC1D-8301-4AB1-CDC8A081355B}"/>
              </a:ext>
            </a:extLst>
          </p:cNvPr>
          <p:cNvSpPr txBox="1"/>
          <p:nvPr/>
        </p:nvSpPr>
        <p:spPr>
          <a:xfrm>
            <a:off x="4369946" y="5052679"/>
            <a:ext cx="3276600" cy="998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>
              <a:lnSpc>
                <a:spcPct val="107000"/>
              </a:lnSpc>
              <a:spcAft>
                <a:spcPts val="800"/>
              </a:spcAft>
            </a:pPr>
            <a:r>
              <a:rPr lang="pt-BR" sz="2800" b="1" kern="100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R$ 726,6 milhões</a:t>
            </a:r>
            <a:endParaRPr lang="pt-BR" sz="2800" b="1" kern="100" baseline="-250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4890D5A-EF3A-0462-F0F7-A1B895E327DF}"/>
              </a:ext>
            </a:extLst>
          </p:cNvPr>
          <p:cNvSpPr txBox="1"/>
          <p:nvPr/>
        </p:nvSpPr>
        <p:spPr>
          <a:xfrm>
            <a:off x="1672948" y="4984696"/>
            <a:ext cx="2440004" cy="998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R$ 1.179,0 milhões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D48E1B8F-586B-3779-39B5-8249D0DB288D}"/>
              </a:ext>
            </a:extLst>
          </p:cNvPr>
          <p:cNvSpPr txBox="1"/>
          <p:nvPr/>
        </p:nvSpPr>
        <p:spPr>
          <a:xfrm>
            <a:off x="8128530" y="5117409"/>
            <a:ext cx="2025882" cy="869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400" b="1" kern="100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R$ 452,4 milhões</a:t>
            </a:r>
            <a:endParaRPr lang="pt-BR" sz="2400" b="1" kern="100" dirty="0">
              <a:solidFill>
                <a:schemeClr val="accent6">
                  <a:lumMod val="50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Igual a 23">
            <a:extLst>
              <a:ext uri="{FF2B5EF4-FFF2-40B4-BE49-F238E27FC236}">
                <a16:creationId xmlns:a16="http://schemas.microsoft.com/office/drawing/2014/main" id="{DD69746C-1B3A-9F61-CF19-D2199EB81F98}"/>
              </a:ext>
            </a:extLst>
          </p:cNvPr>
          <p:cNvSpPr/>
          <p:nvPr/>
        </p:nvSpPr>
        <p:spPr>
          <a:xfrm>
            <a:off x="4112952" y="5209691"/>
            <a:ext cx="772789" cy="408648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201959F4-675E-3D3E-5FA2-AE1EF1629A29}"/>
              </a:ext>
            </a:extLst>
          </p:cNvPr>
          <p:cNvSpPr txBox="1"/>
          <p:nvPr/>
        </p:nvSpPr>
        <p:spPr>
          <a:xfrm>
            <a:off x="1528343" y="5983303"/>
            <a:ext cx="2809595" cy="537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800" b="1" kern="100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(VFPTC</a:t>
            </a:r>
            <a:r>
              <a:rPr lang="pt-BR" sz="2800" b="1" kern="100" baseline="-25000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</a:t>
            </a:r>
            <a:r>
              <a:rPr lang="pt-BR" sz="2800" b="1" kern="100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endParaRPr lang="pt-BR" sz="2800" b="1" kern="100" dirty="0">
              <a:solidFill>
                <a:schemeClr val="accent6">
                  <a:lumMod val="50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Sinal de Adição 25">
            <a:extLst>
              <a:ext uri="{FF2B5EF4-FFF2-40B4-BE49-F238E27FC236}">
                <a16:creationId xmlns:a16="http://schemas.microsoft.com/office/drawing/2014/main" id="{A88FF5BB-771B-42E9-5C2F-4E15981D8FC3}"/>
              </a:ext>
            </a:extLst>
          </p:cNvPr>
          <p:cNvSpPr/>
          <p:nvPr/>
        </p:nvSpPr>
        <p:spPr>
          <a:xfrm>
            <a:off x="7798097" y="5121826"/>
            <a:ext cx="837526" cy="728283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0B3A7C96-2796-F33B-B691-363BCB0A9E46}"/>
              </a:ext>
            </a:extLst>
          </p:cNvPr>
          <p:cNvSpPr txBox="1"/>
          <p:nvPr/>
        </p:nvSpPr>
        <p:spPr>
          <a:xfrm>
            <a:off x="8128530" y="5850109"/>
            <a:ext cx="2025882" cy="473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400" b="1" kern="100" dirty="0">
                <a:solidFill>
                  <a:srgbClr val="0070C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(38,4%)</a:t>
            </a:r>
            <a:endParaRPr lang="pt-BR" sz="2400" b="1" kern="100" dirty="0">
              <a:solidFill>
                <a:srgbClr val="0070C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9419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2CBB41-C03B-305C-007F-7D47F8338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FC6074F-AE75-7191-AD6D-DC616D8CBECD}"/>
              </a:ext>
            </a:extLst>
          </p:cNvPr>
          <p:cNvSpPr txBox="1"/>
          <p:nvPr/>
        </p:nvSpPr>
        <p:spPr>
          <a:xfrm>
            <a:off x="884043" y="237820"/>
            <a:ext cx="10913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0070C0"/>
                </a:solidFill>
                <a:latin typeface="Aptos" panose="020B0004020202020204" pitchFamily="34" charset="0"/>
              </a:rPr>
              <a:t>Diversifica CERRADO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3DD1A49-89D7-721D-A7B3-07392F809183}"/>
              </a:ext>
            </a:extLst>
          </p:cNvPr>
          <p:cNvSpPr txBox="1"/>
          <p:nvPr/>
        </p:nvSpPr>
        <p:spPr>
          <a:xfrm>
            <a:off x="884043" y="769176"/>
            <a:ext cx="10913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tx2"/>
                </a:solidFill>
                <a:latin typeface="Aptos" panose="020B0004020202020204" pitchFamily="34" charset="0"/>
              </a:rPr>
              <a:t>ESTRATÉGIA DE IMPLEMENTAÇÃO – Fase 1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883EDD7-9C73-AD8B-AA02-6C58DECF5333}"/>
              </a:ext>
            </a:extLst>
          </p:cNvPr>
          <p:cNvSpPr txBox="1"/>
          <p:nvPr/>
        </p:nvSpPr>
        <p:spPr>
          <a:xfrm>
            <a:off x="2780347" y="1807498"/>
            <a:ext cx="6097904" cy="601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3200" b="1" kern="100" dirty="0">
                <a:solidFill>
                  <a:srgbClr val="C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FCO – EXEMPLO (2026):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798B46D1-9BEF-632B-62B6-791B5FD19AA5}"/>
              </a:ext>
            </a:extLst>
          </p:cNvPr>
          <p:cNvSpPr/>
          <p:nvPr/>
        </p:nvSpPr>
        <p:spPr>
          <a:xfrm>
            <a:off x="1868556" y="4662465"/>
            <a:ext cx="8454887" cy="1814830"/>
          </a:xfrm>
          <a:prstGeom prst="rect">
            <a:avLst/>
          </a:prstGeom>
          <a:solidFill>
            <a:schemeClr val="bg1"/>
          </a:solidFill>
          <a:ln w="635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C6827B4-7AF5-2B18-3F82-85AB8DA9B320}"/>
              </a:ext>
            </a:extLst>
          </p:cNvPr>
          <p:cNvSpPr txBox="1"/>
          <p:nvPr/>
        </p:nvSpPr>
        <p:spPr>
          <a:xfrm>
            <a:off x="4369946" y="5052679"/>
            <a:ext cx="3276600" cy="998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>
              <a:lnSpc>
                <a:spcPct val="107000"/>
              </a:lnSpc>
              <a:spcAft>
                <a:spcPts val="800"/>
              </a:spcAft>
            </a:pPr>
            <a:r>
              <a:rPr lang="pt-BR" sz="2800" b="1" kern="100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R$ 726,6 milhões</a:t>
            </a:r>
            <a:endParaRPr lang="pt-BR" sz="2800" b="1" kern="100" baseline="-250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3C3D615-4190-6907-7324-5C88564D9A52}"/>
              </a:ext>
            </a:extLst>
          </p:cNvPr>
          <p:cNvSpPr txBox="1"/>
          <p:nvPr/>
        </p:nvSpPr>
        <p:spPr>
          <a:xfrm>
            <a:off x="1672948" y="4984696"/>
            <a:ext cx="2440004" cy="998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R$ 1.179,0 milhões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7EE57295-ACF9-ED09-1A95-88183EE82C73}"/>
              </a:ext>
            </a:extLst>
          </p:cNvPr>
          <p:cNvSpPr txBox="1"/>
          <p:nvPr/>
        </p:nvSpPr>
        <p:spPr>
          <a:xfrm>
            <a:off x="8128530" y="5117409"/>
            <a:ext cx="2025882" cy="869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400" b="1" kern="100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R$ 452,4 milhões</a:t>
            </a:r>
            <a:endParaRPr lang="pt-BR" sz="2400" b="1" kern="100" dirty="0">
              <a:solidFill>
                <a:schemeClr val="accent6">
                  <a:lumMod val="50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Igual a 23">
            <a:extLst>
              <a:ext uri="{FF2B5EF4-FFF2-40B4-BE49-F238E27FC236}">
                <a16:creationId xmlns:a16="http://schemas.microsoft.com/office/drawing/2014/main" id="{34093E44-449D-4722-C87B-29E1534AA733}"/>
              </a:ext>
            </a:extLst>
          </p:cNvPr>
          <p:cNvSpPr/>
          <p:nvPr/>
        </p:nvSpPr>
        <p:spPr>
          <a:xfrm>
            <a:off x="4112952" y="5209691"/>
            <a:ext cx="772789" cy="408648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0EC1CACE-6FC9-ADA9-9B11-0BDFF3C137DB}"/>
              </a:ext>
            </a:extLst>
          </p:cNvPr>
          <p:cNvSpPr txBox="1"/>
          <p:nvPr/>
        </p:nvSpPr>
        <p:spPr>
          <a:xfrm>
            <a:off x="1528343" y="5983303"/>
            <a:ext cx="2809595" cy="537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800" b="1" kern="100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(VFPTC</a:t>
            </a:r>
            <a:r>
              <a:rPr lang="pt-BR" sz="2800" b="1" kern="100" baseline="-25000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</a:t>
            </a:r>
            <a:r>
              <a:rPr lang="pt-BR" sz="2800" b="1" kern="100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endParaRPr lang="pt-BR" sz="2800" b="1" kern="100" dirty="0">
              <a:solidFill>
                <a:schemeClr val="accent6">
                  <a:lumMod val="50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Sinal de Adição 25">
            <a:extLst>
              <a:ext uri="{FF2B5EF4-FFF2-40B4-BE49-F238E27FC236}">
                <a16:creationId xmlns:a16="http://schemas.microsoft.com/office/drawing/2014/main" id="{8E1A4019-E466-3454-2CCB-36ABBE78A20D}"/>
              </a:ext>
            </a:extLst>
          </p:cNvPr>
          <p:cNvSpPr/>
          <p:nvPr/>
        </p:nvSpPr>
        <p:spPr>
          <a:xfrm>
            <a:off x="7798097" y="5121826"/>
            <a:ext cx="837526" cy="728283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A752A995-D058-883E-4C0C-E1D11E3D4314}"/>
              </a:ext>
            </a:extLst>
          </p:cNvPr>
          <p:cNvSpPr txBox="1"/>
          <p:nvPr/>
        </p:nvSpPr>
        <p:spPr>
          <a:xfrm>
            <a:off x="8128530" y="5850109"/>
            <a:ext cx="2025882" cy="473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400" b="1" kern="100" dirty="0">
                <a:solidFill>
                  <a:srgbClr val="0070C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(38,4%)</a:t>
            </a:r>
            <a:endParaRPr lang="pt-BR" sz="2400" b="1" kern="100" dirty="0">
              <a:solidFill>
                <a:srgbClr val="0070C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AE3B9FD8-4A72-F19F-F5FB-D57284203ED6}"/>
              </a:ext>
            </a:extLst>
          </p:cNvPr>
          <p:cNvSpPr/>
          <p:nvPr/>
        </p:nvSpPr>
        <p:spPr>
          <a:xfrm>
            <a:off x="1868556" y="2606398"/>
            <a:ext cx="8454887" cy="1814830"/>
          </a:xfrm>
          <a:prstGeom prst="rect">
            <a:avLst/>
          </a:prstGeom>
          <a:solidFill>
            <a:schemeClr val="bg1"/>
          </a:solidFill>
          <a:ln w="635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83DF7959-D5D2-1E1C-14B8-D7F9B2740345}"/>
              </a:ext>
            </a:extLst>
          </p:cNvPr>
          <p:cNvSpPr txBox="1"/>
          <p:nvPr/>
        </p:nvSpPr>
        <p:spPr>
          <a:xfrm>
            <a:off x="4600569" y="2999129"/>
            <a:ext cx="2880517" cy="8691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>
              <a:lnSpc>
                <a:spcPct val="107000"/>
              </a:lnSpc>
              <a:spcAft>
                <a:spcPts val="800"/>
              </a:spcAft>
            </a:pPr>
            <a:r>
              <a:rPr lang="pt-BR" sz="2400" b="1" kern="100" dirty="0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R$ 524,2 milhões</a:t>
            </a:r>
            <a:endParaRPr lang="pt-BR" sz="2400" b="1" kern="100" baseline="-250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AF4E0B2-1301-1A3C-9561-1B1EEF4A83AC}"/>
              </a:ext>
            </a:extLst>
          </p:cNvPr>
          <p:cNvSpPr txBox="1"/>
          <p:nvPr/>
        </p:nvSpPr>
        <p:spPr>
          <a:xfrm>
            <a:off x="1672948" y="2885038"/>
            <a:ext cx="2440004" cy="998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R$ 937,6 milhões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23A5B202-23D2-467F-9E39-F15B1E529A7C}"/>
              </a:ext>
            </a:extLst>
          </p:cNvPr>
          <p:cNvSpPr txBox="1"/>
          <p:nvPr/>
        </p:nvSpPr>
        <p:spPr>
          <a:xfrm>
            <a:off x="8128530" y="3095609"/>
            <a:ext cx="2025882" cy="739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000" b="1" kern="100" dirty="0">
                <a:solidFill>
                  <a:srgbClr val="C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R$ 413,4 milhões</a:t>
            </a:r>
            <a:endParaRPr lang="pt-BR" sz="20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Igual a 12">
            <a:extLst>
              <a:ext uri="{FF2B5EF4-FFF2-40B4-BE49-F238E27FC236}">
                <a16:creationId xmlns:a16="http://schemas.microsoft.com/office/drawing/2014/main" id="{A96FFAA8-9CEA-9CF6-075F-4452CD20899B}"/>
              </a:ext>
            </a:extLst>
          </p:cNvPr>
          <p:cNvSpPr/>
          <p:nvPr/>
        </p:nvSpPr>
        <p:spPr>
          <a:xfrm>
            <a:off x="4112952" y="3153624"/>
            <a:ext cx="772789" cy="408648"/>
          </a:xfrm>
          <a:prstGeom prst="mathEqual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66699A26-6B2C-C210-39AC-82BE9D324B14}"/>
              </a:ext>
            </a:extLst>
          </p:cNvPr>
          <p:cNvSpPr txBox="1"/>
          <p:nvPr/>
        </p:nvSpPr>
        <p:spPr>
          <a:xfrm>
            <a:off x="1528343" y="3927236"/>
            <a:ext cx="2809595" cy="537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800" b="1" kern="100" dirty="0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(VFPTC</a:t>
            </a:r>
            <a:r>
              <a:rPr lang="pt-BR" sz="2800" b="1" kern="100" baseline="-25000" dirty="0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NP</a:t>
            </a:r>
            <a:r>
              <a:rPr lang="pt-BR" sz="2800" b="1" kern="100" dirty="0">
                <a:solidFill>
                  <a:srgbClr val="C0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  <a:endParaRPr lang="pt-BR" sz="2800" b="1" kern="100" dirty="0">
              <a:solidFill>
                <a:srgbClr val="C0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Sinal de Adição 14">
            <a:extLst>
              <a:ext uri="{FF2B5EF4-FFF2-40B4-BE49-F238E27FC236}">
                <a16:creationId xmlns:a16="http://schemas.microsoft.com/office/drawing/2014/main" id="{FB52B43C-3EF0-49AA-55CC-3FCA01632B26}"/>
              </a:ext>
            </a:extLst>
          </p:cNvPr>
          <p:cNvSpPr/>
          <p:nvPr/>
        </p:nvSpPr>
        <p:spPr>
          <a:xfrm>
            <a:off x="7798097" y="3065759"/>
            <a:ext cx="837526" cy="728283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CaixaDeTexto 27">
            <a:extLst>
              <a:ext uri="{FF2B5EF4-FFF2-40B4-BE49-F238E27FC236}">
                <a16:creationId xmlns:a16="http://schemas.microsoft.com/office/drawing/2014/main" id="{02F94FFD-50AD-5F9A-F184-0D6F7203A3D4}"/>
              </a:ext>
            </a:extLst>
          </p:cNvPr>
          <p:cNvSpPr txBox="1"/>
          <p:nvPr/>
        </p:nvSpPr>
        <p:spPr>
          <a:xfrm>
            <a:off x="8128530" y="3731430"/>
            <a:ext cx="2025882" cy="473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400" b="1" kern="100" dirty="0">
                <a:solidFill>
                  <a:srgbClr val="0070C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(44,1%)</a:t>
            </a:r>
            <a:endParaRPr lang="pt-BR" sz="2400" b="1" kern="100" dirty="0">
              <a:solidFill>
                <a:srgbClr val="0070C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762FC580-2B34-9C15-3C8C-A4D6E8A248EB}"/>
              </a:ext>
            </a:extLst>
          </p:cNvPr>
          <p:cNvSpPr/>
          <p:nvPr/>
        </p:nvSpPr>
        <p:spPr>
          <a:xfrm>
            <a:off x="5145247" y="2344390"/>
            <a:ext cx="2243585" cy="4209716"/>
          </a:xfrm>
          <a:prstGeom prst="ellipse">
            <a:avLst/>
          </a:prstGeom>
          <a:noFill/>
          <a:ln w="889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3C83CAF1-87D1-ECA9-CE4A-B86DF047D687}"/>
              </a:ext>
            </a:extLst>
          </p:cNvPr>
          <p:cNvSpPr/>
          <p:nvPr/>
        </p:nvSpPr>
        <p:spPr>
          <a:xfrm>
            <a:off x="8231409" y="2359961"/>
            <a:ext cx="2243585" cy="4209716"/>
          </a:xfrm>
          <a:prstGeom prst="ellipse">
            <a:avLst/>
          </a:prstGeom>
          <a:noFill/>
          <a:ln w="889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386BDE16-F677-F95F-A856-D55B1FDAA377}"/>
              </a:ext>
            </a:extLst>
          </p:cNvPr>
          <p:cNvSpPr/>
          <p:nvPr/>
        </p:nvSpPr>
        <p:spPr>
          <a:xfrm>
            <a:off x="1711593" y="2408753"/>
            <a:ext cx="2883339" cy="4209716"/>
          </a:xfrm>
          <a:prstGeom prst="ellipse">
            <a:avLst/>
          </a:prstGeom>
          <a:noFill/>
          <a:ln w="1270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7B0CE01D-4630-91A6-D00F-AC79A5EF7528}"/>
              </a:ext>
            </a:extLst>
          </p:cNvPr>
          <p:cNvSpPr txBox="1"/>
          <p:nvPr/>
        </p:nvSpPr>
        <p:spPr>
          <a:xfrm>
            <a:off x="9984048" y="5141721"/>
            <a:ext cx="2025882" cy="6749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b="1" kern="100" dirty="0">
                <a:solidFill>
                  <a:schemeClr val="accent6">
                    <a:lumMod val="50000"/>
                  </a:schemeClr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Municípios prioritários</a:t>
            </a:r>
            <a:endParaRPr lang="pt-BR" b="1" kern="100" dirty="0">
              <a:solidFill>
                <a:schemeClr val="accent6">
                  <a:lumMod val="50000"/>
                </a:schemeClr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B2CA1E7C-C6BD-9529-CB2F-3F87418B11B1}"/>
              </a:ext>
            </a:extLst>
          </p:cNvPr>
          <p:cNvSpPr txBox="1"/>
          <p:nvPr/>
        </p:nvSpPr>
        <p:spPr>
          <a:xfrm>
            <a:off x="9984048" y="3080007"/>
            <a:ext cx="2025882" cy="971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958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b="1" kern="100" dirty="0">
                <a:solidFill>
                  <a:srgbClr val="FF00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Municípios NÃO prioritários</a:t>
            </a:r>
            <a:endParaRPr lang="pt-BR" b="1" kern="100" dirty="0">
              <a:solidFill>
                <a:srgbClr val="FF0000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Retângulo: Cantos Arredondados 34">
            <a:extLst>
              <a:ext uri="{FF2B5EF4-FFF2-40B4-BE49-F238E27FC236}">
                <a16:creationId xmlns:a16="http://schemas.microsoft.com/office/drawing/2014/main" id="{9FE77F7A-B841-20A0-CAD8-2068C0889D81}"/>
              </a:ext>
            </a:extLst>
          </p:cNvPr>
          <p:cNvSpPr/>
          <p:nvPr/>
        </p:nvSpPr>
        <p:spPr>
          <a:xfrm>
            <a:off x="585035" y="1311010"/>
            <a:ext cx="2175825" cy="913157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Total financiamentos </a:t>
            </a:r>
            <a:r>
              <a:rPr lang="pt-BR" b="1" dirty="0" err="1"/>
              <a:t>PDCerrado</a:t>
            </a:r>
            <a:r>
              <a:rPr lang="pt-BR" b="1" dirty="0"/>
              <a:t> 2026</a:t>
            </a:r>
          </a:p>
        </p:txBody>
      </p:sp>
      <p:sp>
        <p:nvSpPr>
          <p:cNvPr id="36" name="Retângulo: Cantos Arredondados 35">
            <a:extLst>
              <a:ext uri="{FF2B5EF4-FFF2-40B4-BE49-F238E27FC236}">
                <a16:creationId xmlns:a16="http://schemas.microsoft.com/office/drawing/2014/main" id="{C5E4B4DD-6B5C-3BDF-5763-8E1B05AC1749}"/>
              </a:ext>
            </a:extLst>
          </p:cNvPr>
          <p:cNvSpPr/>
          <p:nvPr/>
        </p:nvSpPr>
        <p:spPr>
          <a:xfrm>
            <a:off x="9766345" y="1323134"/>
            <a:ext cx="2243585" cy="1019447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/>
              <a:t>Incremento financiamentos</a:t>
            </a:r>
          </a:p>
          <a:p>
            <a:pPr algn="ctr"/>
            <a:r>
              <a:rPr lang="pt-BR" b="1" dirty="0" err="1"/>
              <a:t>PDCerrado</a:t>
            </a:r>
            <a:endParaRPr lang="pt-BR" b="1" dirty="0"/>
          </a:p>
        </p:txBody>
      </p:sp>
      <p:sp>
        <p:nvSpPr>
          <p:cNvPr id="37" name="Retângulo: Cantos Arredondados 36">
            <a:extLst>
              <a:ext uri="{FF2B5EF4-FFF2-40B4-BE49-F238E27FC236}">
                <a16:creationId xmlns:a16="http://schemas.microsoft.com/office/drawing/2014/main" id="{D7C295D7-08DC-DFA6-07F1-D88C62536C59}"/>
              </a:ext>
            </a:extLst>
          </p:cNvPr>
          <p:cNvSpPr/>
          <p:nvPr/>
        </p:nvSpPr>
        <p:spPr>
          <a:xfrm>
            <a:off x="4135140" y="1278581"/>
            <a:ext cx="4256925" cy="502986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/>
              <a:t>Financiamentos setores </a:t>
            </a:r>
            <a:r>
              <a:rPr lang="pt-BR" sz="1600" b="1" dirty="0" err="1"/>
              <a:t>PDCerrado</a:t>
            </a:r>
            <a:r>
              <a:rPr lang="pt-BR" sz="1600" b="1" dirty="0"/>
              <a:t> em 2025</a:t>
            </a:r>
          </a:p>
        </p:txBody>
      </p:sp>
    </p:spTree>
    <p:extLst>
      <p:ext uri="{BB962C8B-B14F-4D97-AF65-F5344CB8AC3E}">
        <p14:creationId xmlns:p14="http://schemas.microsoft.com/office/powerpoint/2010/main" val="3054092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5" grpId="0" animBg="1"/>
      <p:bldP spid="36" grpId="0" animBg="1"/>
      <p:bldP spid="3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BD1065-B0CE-3FFE-A80A-A94DF57B52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A2C56B65-2F28-D863-1DDA-0C65F738C023}"/>
              </a:ext>
            </a:extLst>
          </p:cNvPr>
          <p:cNvSpPr txBox="1"/>
          <p:nvPr/>
        </p:nvSpPr>
        <p:spPr>
          <a:xfrm>
            <a:off x="884043" y="237820"/>
            <a:ext cx="10913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0070C0"/>
                </a:solidFill>
                <a:latin typeface="Aptos" panose="020B0004020202020204" pitchFamily="34" charset="0"/>
              </a:rPr>
              <a:t>Diversifica CERRADO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EBAB230-5A6C-A9D6-0207-70C89835B5D9}"/>
              </a:ext>
            </a:extLst>
          </p:cNvPr>
          <p:cNvSpPr txBox="1"/>
          <p:nvPr/>
        </p:nvSpPr>
        <p:spPr>
          <a:xfrm>
            <a:off x="884042" y="922587"/>
            <a:ext cx="10913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tx2"/>
                </a:solidFill>
                <a:latin typeface="Aptos" panose="020B0004020202020204" pitchFamily="34" charset="0"/>
              </a:rPr>
              <a:t>ESTRATÉGIA DE IMPLEMENTAÇÃO – Fase 1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91BFF7D-CCAD-A490-B927-676F0935C5F8}"/>
              </a:ext>
            </a:extLst>
          </p:cNvPr>
          <p:cNvSpPr txBox="1"/>
          <p:nvPr/>
        </p:nvSpPr>
        <p:spPr>
          <a:xfrm>
            <a:off x="3217227" y="1510703"/>
            <a:ext cx="6097904" cy="601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3200" b="1" kern="100" dirty="0">
                <a:solidFill>
                  <a:srgbClr val="C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FCO – EXEMPLO (2026):</a:t>
            </a:r>
          </a:p>
        </p:txBody>
      </p:sp>
      <p:sp>
        <p:nvSpPr>
          <p:cNvPr id="35" name="Retângulo: Cantos Arredondados 34">
            <a:extLst>
              <a:ext uri="{FF2B5EF4-FFF2-40B4-BE49-F238E27FC236}">
                <a16:creationId xmlns:a16="http://schemas.microsoft.com/office/drawing/2014/main" id="{4466EA12-DE60-EE3D-3CC8-522634868EF4}"/>
              </a:ext>
            </a:extLst>
          </p:cNvPr>
          <p:cNvSpPr/>
          <p:nvPr/>
        </p:nvSpPr>
        <p:spPr>
          <a:xfrm>
            <a:off x="3550166" y="2238409"/>
            <a:ext cx="2676325" cy="1315099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Total financiamentos </a:t>
            </a:r>
            <a:r>
              <a:rPr lang="pt-BR" sz="2000" b="1" dirty="0" err="1"/>
              <a:t>PDCerrado</a:t>
            </a:r>
            <a:r>
              <a:rPr lang="pt-BR" sz="2000" b="1" dirty="0"/>
              <a:t> 2026</a:t>
            </a:r>
          </a:p>
        </p:txBody>
      </p:sp>
      <p:sp>
        <p:nvSpPr>
          <p:cNvPr id="36" name="Retângulo: Cantos Arredondados 35">
            <a:extLst>
              <a:ext uri="{FF2B5EF4-FFF2-40B4-BE49-F238E27FC236}">
                <a16:creationId xmlns:a16="http://schemas.microsoft.com/office/drawing/2014/main" id="{06D02F69-E261-13EB-F164-E8685D80BE45}"/>
              </a:ext>
            </a:extLst>
          </p:cNvPr>
          <p:cNvSpPr/>
          <p:nvPr/>
        </p:nvSpPr>
        <p:spPr>
          <a:xfrm>
            <a:off x="3550166" y="5164489"/>
            <a:ext cx="2757605" cy="1315099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Incremento financiamentos</a:t>
            </a:r>
          </a:p>
          <a:p>
            <a:pPr algn="ctr"/>
            <a:r>
              <a:rPr lang="pt-BR" sz="2000" b="1" dirty="0" err="1"/>
              <a:t>PDCerrado</a:t>
            </a:r>
            <a:endParaRPr lang="pt-BR" sz="2000" b="1" dirty="0"/>
          </a:p>
        </p:txBody>
      </p:sp>
      <p:sp>
        <p:nvSpPr>
          <p:cNvPr id="37" name="Retângulo: Cantos Arredondados 36">
            <a:extLst>
              <a:ext uri="{FF2B5EF4-FFF2-40B4-BE49-F238E27FC236}">
                <a16:creationId xmlns:a16="http://schemas.microsoft.com/office/drawing/2014/main" id="{B1AC6C00-2CA0-F85F-5604-0A3F85240188}"/>
              </a:ext>
            </a:extLst>
          </p:cNvPr>
          <p:cNvSpPr/>
          <p:nvPr/>
        </p:nvSpPr>
        <p:spPr>
          <a:xfrm>
            <a:off x="3550166" y="3715236"/>
            <a:ext cx="2676325" cy="131509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Financiamentos setores </a:t>
            </a:r>
            <a:r>
              <a:rPr lang="pt-BR" sz="2000" b="1" dirty="0" err="1"/>
              <a:t>PDCerrado</a:t>
            </a:r>
            <a:r>
              <a:rPr lang="pt-BR" sz="2000" b="1" dirty="0"/>
              <a:t> em 2025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306148B2-9BAD-7DF6-3BE6-5E15A03DDC8D}"/>
              </a:ext>
            </a:extLst>
          </p:cNvPr>
          <p:cNvSpPr/>
          <p:nvPr/>
        </p:nvSpPr>
        <p:spPr>
          <a:xfrm>
            <a:off x="6638806" y="2238409"/>
            <a:ext cx="2676325" cy="1315099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/>
              <a:t>R$ 2.2116,6 milhões</a:t>
            </a:r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F4121BA4-0953-8FBE-B597-6639992DC723}"/>
              </a:ext>
            </a:extLst>
          </p:cNvPr>
          <p:cNvSpPr/>
          <p:nvPr/>
        </p:nvSpPr>
        <p:spPr>
          <a:xfrm>
            <a:off x="6638806" y="5164489"/>
            <a:ext cx="2757605" cy="1315099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/>
              <a:t>R$ 865,8 milhões</a:t>
            </a:r>
          </a:p>
        </p:txBody>
      </p:sp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DE330A64-13DA-56A3-B0EF-0E43BD2E451E}"/>
              </a:ext>
            </a:extLst>
          </p:cNvPr>
          <p:cNvSpPr/>
          <p:nvPr/>
        </p:nvSpPr>
        <p:spPr>
          <a:xfrm>
            <a:off x="6638806" y="3715236"/>
            <a:ext cx="2676325" cy="131509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/>
              <a:t>R$ 1.250,8 milhões</a:t>
            </a:r>
          </a:p>
        </p:txBody>
      </p:sp>
      <p:sp>
        <p:nvSpPr>
          <p:cNvPr id="18" name="Estrela: 10 Pontas 17">
            <a:extLst>
              <a:ext uri="{FF2B5EF4-FFF2-40B4-BE49-F238E27FC236}">
                <a16:creationId xmlns:a16="http://schemas.microsoft.com/office/drawing/2014/main" id="{81A1C809-6BD4-E55D-72A6-B27C43185D92}"/>
              </a:ext>
            </a:extLst>
          </p:cNvPr>
          <p:cNvSpPr/>
          <p:nvPr/>
        </p:nvSpPr>
        <p:spPr>
          <a:xfrm>
            <a:off x="9727446" y="4792515"/>
            <a:ext cx="1952427" cy="1827665"/>
          </a:xfrm>
          <a:prstGeom prst="star10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/>
              <a:t>40,9% do total</a:t>
            </a:r>
          </a:p>
        </p:txBody>
      </p:sp>
    </p:spTree>
    <p:extLst>
      <p:ext uri="{BB962C8B-B14F-4D97-AF65-F5344CB8AC3E}">
        <p14:creationId xmlns:p14="http://schemas.microsoft.com/office/powerpoint/2010/main" val="151471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6C440B-FA81-7434-8683-0566C5729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A8DE351F-0C67-C377-0183-B213D2EC2CD7}"/>
              </a:ext>
            </a:extLst>
          </p:cNvPr>
          <p:cNvSpPr txBox="1"/>
          <p:nvPr/>
        </p:nvSpPr>
        <p:spPr>
          <a:xfrm>
            <a:off x="884043" y="237820"/>
            <a:ext cx="10913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0070C0"/>
                </a:solidFill>
                <a:latin typeface="Aptos" panose="020B0004020202020204" pitchFamily="34" charset="0"/>
              </a:rPr>
              <a:t>Diversifica CERRADO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EBADEF4-5115-DBDF-AA39-C7D56B35D502}"/>
              </a:ext>
            </a:extLst>
          </p:cNvPr>
          <p:cNvSpPr txBox="1"/>
          <p:nvPr/>
        </p:nvSpPr>
        <p:spPr>
          <a:xfrm>
            <a:off x="884042" y="922587"/>
            <a:ext cx="10913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tx2"/>
                </a:solidFill>
                <a:latin typeface="Aptos" panose="020B0004020202020204" pitchFamily="34" charset="0"/>
              </a:rPr>
              <a:t>ESTRATÉGIA DE IMPLEMENTAÇÃO – Fase 1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E67D2CD-2835-DB1E-7472-6E6469DDE2C5}"/>
              </a:ext>
            </a:extLst>
          </p:cNvPr>
          <p:cNvSpPr txBox="1"/>
          <p:nvPr/>
        </p:nvSpPr>
        <p:spPr>
          <a:xfrm>
            <a:off x="2241988" y="1503828"/>
            <a:ext cx="8197531" cy="601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3200" b="1" kern="100" dirty="0">
                <a:solidFill>
                  <a:srgbClr val="C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Programação do FCO – EXEMPLO (2026):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B1989A1A-B667-4866-19BC-0E54445F205B}"/>
              </a:ext>
            </a:extLst>
          </p:cNvPr>
          <p:cNvSpPr/>
          <p:nvPr/>
        </p:nvSpPr>
        <p:spPr>
          <a:xfrm>
            <a:off x="884042" y="2479040"/>
            <a:ext cx="4419478" cy="60125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400" b="1" dirty="0"/>
              <a:t>Total FCO 2026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DF7DC6BA-378D-5B81-622F-F8BC11EDF0F3}"/>
              </a:ext>
            </a:extLst>
          </p:cNvPr>
          <p:cNvSpPr/>
          <p:nvPr/>
        </p:nvSpPr>
        <p:spPr>
          <a:xfrm>
            <a:off x="884042" y="3206746"/>
            <a:ext cx="4419478" cy="60125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400" b="1" dirty="0"/>
              <a:t>Pronaf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00A23539-45ED-9DBA-74B5-C8D300E14A09}"/>
              </a:ext>
            </a:extLst>
          </p:cNvPr>
          <p:cNvSpPr/>
          <p:nvPr/>
        </p:nvSpPr>
        <p:spPr>
          <a:xfrm>
            <a:off x="884042" y="3934452"/>
            <a:ext cx="4419478" cy="60125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400" b="1" dirty="0"/>
              <a:t>Demais Rural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477D1546-D514-A184-7FA6-EDD022397631}"/>
              </a:ext>
            </a:extLst>
          </p:cNvPr>
          <p:cNvSpPr/>
          <p:nvPr/>
        </p:nvSpPr>
        <p:spPr>
          <a:xfrm>
            <a:off x="884042" y="4662158"/>
            <a:ext cx="4419478" cy="60125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400" b="1" dirty="0"/>
              <a:t>Indústria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39869087-A2F3-5DC1-FBBD-1935814E92EF}"/>
              </a:ext>
            </a:extLst>
          </p:cNvPr>
          <p:cNvSpPr/>
          <p:nvPr/>
        </p:nvSpPr>
        <p:spPr>
          <a:xfrm>
            <a:off x="884042" y="5389864"/>
            <a:ext cx="4419478" cy="60125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400" b="1" dirty="0"/>
              <a:t>Comércio e Serviços</a:t>
            </a: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D9343A1F-DA61-B430-6CF0-E8A4C3377886}"/>
              </a:ext>
            </a:extLst>
          </p:cNvPr>
          <p:cNvSpPr/>
          <p:nvPr/>
        </p:nvSpPr>
        <p:spPr>
          <a:xfrm>
            <a:off x="884042" y="6117570"/>
            <a:ext cx="4419478" cy="60125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400" b="1" dirty="0"/>
              <a:t>Outros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3125C541-6158-04BD-0C44-7E55BE4A5FDA}"/>
              </a:ext>
            </a:extLst>
          </p:cNvPr>
          <p:cNvSpPr/>
          <p:nvPr/>
        </p:nvSpPr>
        <p:spPr>
          <a:xfrm>
            <a:off x="5537322" y="2479039"/>
            <a:ext cx="1930278" cy="60125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2400" b="1" dirty="0"/>
              <a:t>R$ 14.018,9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700E024B-E4FA-146F-FD8F-823945B7E5C4}"/>
              </a:ext>
            </a:extLst>
          </p:cNvPr>
          <p:cNvSpPr/>
          <p:nvPr/>
        </p:nvSpPr>
        <p:spPr>
          <a:xfrm>
            <a:off x="5537322" y="3206746"/>
            <a:ext cx="1930278" cy="60125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2400" b="1" dirty="0"/>
              <a:t>R$ 949,3</a:t>
            </a:r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B10E0B9C-43CD-EFC6-A262-65404E608261}"/>
              </a:ext>
            </a:extLst>
          </p:cNvPr>
          <p:cNvSpPr/>
          <p:nvPr/>
        </p:nvSpPr>
        <p:spPr>
          <a:xfrm>
            <a:off x="5537322" y="3934452"/>
            <a:ext cx="1930278" cy="60125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2400" b="1" dirty="0"/>
              <a:t>R$ 5.257,1</a:t>
            </a: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C4ABEE50-EF9F-3D7F-4F59-D8D7AE80FF63}"/>
              </a:ext>
            </a:extLst>
          </p:cNvPr>
          <p:cNvSpPr/>
          <p:nvPr/>
        </p:nvSpPr>
        <p:spPr>
          <a:xfrm>
            <a:off x="5537322" y="4662158"/>
            <a:ext cx="1930278" cy="60125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2400" b="1" dirty="0"/>
              <a:t>R$ 1.666,5</a:t>
            </a:r>
          </a:p>
        </p:txBody>
      </p:sp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1D0E30C7-6CAF-EB61-7119-33142F72118C}"/>
              </a:ext>
            </a:extLst>
          </p:cNvPr>
          <p:cNvSpPr/>
          <p:nvPr/>
        </p:nvSpPr>
        <p:spPr>
          <a:xfrm>
            <a:off x="5537322" y="5410071"/>
            <a:ext cx="1930278" cy="60125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2400" b="1" dirty="0"/>
              <a:t>R$ 2.002,3</a:t>
            </a:r>
          </a:p>
        </p:txBody>
      </p:sp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807E76F9-9BEA-B5AC-2014-467EC6663031}"/>
              </a:ext>
            </a:extLst>
          </p:cNvPr>
          <p:cNvSpPr/>
          <p:nvPr/>
        </p:nvSpPr>
        <p:spPr>
          <a:xfrm>
            <a:off x="5537322" y="6157984"/>
            <a:ext cx="1930278" cy="60125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2400" b="1" dirty="0"/>
              <a:t>R$ 4.143,6</a:t>
            </a:r>
          </a:p>
        </p:txBody>
      </p:sp>
      <p:sp>
        <p:nvSpPr>
          <p:cNvPr id="21" name="Retângulo: Cantos Arredondados 20">
            <a:extLst>
              <a:ext uri="{FF2B5EF4-FFF2-40B4-BE49-F238E27FC236}">
                <a16:creationId xmlns:a16="http://schemas.microsoft.com/office/drawing/2014/main" id="{890B637F-EEB8-1F01-4560-A30E2779A377}"/>
              </a:ext>
            </a:extLst>
          </p:cNvPr>
          <p:cNvSpPr/>
          <p:nvPr/>
        </p:nvSpPr>
        <p:spPr>
          <a:xfrm>
            <a:off x="9672381" y="2479039"/>
            <a:ext cx="1930278" cy="60125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2400" b="1" dirty="0"/>
              <a:t>R$ 14.018,9</a:t>
            </a:r>
          </a:p>
        </p:txBody>
      </p:sp>
      <p:sp>
        <p:nvSpPr>
          <p:cNvPr id="22" name="Retângulo: Cantos Arredondados 21">
            <a:extLst>
              <a:ext uri="{FF2B5EF4-FFF2-40B4-BE49-F238E27FC236}">
                <a16:creationId xmlns:a16="http://schemas.microsoft.com/office/drawing/2014/main" id="{643A0621-935A-440A-4532-1803E97EC9F3}"/>
              </a:ext>
            </a:extLst>
          </p:cNvPr>
          <p:cNvSpPr/>
          <p:nvPr/>
        </p:nvSpPr>
        <p:spPr>
          <a:xfrm>
            <a:off x="9672381" y="3206746"/>
            <a:ext cx="1930278" cy="60125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2400" b="1" dirty="0"/>
              <a:t>R$ 949,3</a:t>
            </a:r>
          </a:p>
        </p:txBody>
      </p:sp>
      <p:sp>
        <p:nvSpPr>
          <p:cNvPr id="23" name="Retângulo: Cantos Arredondados 22">
            <a:extLst>
              <a:ext uri="{FF2B5EF4-FFF2-40B4-BE49-F238E27FC236}">
                <a16:creationId xmlns:a16="http://schemas.microsoft.com/office/drawing/2014/main" id="{72203905-308D-FBB4-CB59-C8EDB40C641E}"/>
              </a:ext>
            </a:extLst>
          </p:cNvPr>
          <p:cNvSpPr/>
          <p:nvPr/>
        </p:nvSpPr>
        <p:spPr>
          <a:xfrm>
            <a:off x="9672381" y="3934452"/>
            <a:ext cx="1930278" cy="601255"/>
          </a:xfrm>
          <a:prstGeom prst="round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2400" b="1" dirty="0"/>
              <a:t>R$ 4.391,3</a:t>
            </a:r>
          </a:p>
        </p:txBody>
      </p:sp>
      <p:sp>
        <p:nvSpPr>
          <p:cNvPr id="24" name="Retângulo: Cantos Arredondados 23">
            <a:extLst>
              <a:ext uri="{FF2B5EF4-FFF2-40B4-BE49-F238E27FC236}">
                <a16:creationId xmlns:a16="http://schemas.microsoft.com/office/drawing/2014/main" id="{1A3CD77C-CC8C-E1E4-3C37-0BCE4795A19D}"/>
              </a:ext>
            </a:extLst>
          </p:cNvPr>
          <p:cNvSpPr/>
          <p:nvPr/>
        </p:nvSpPr>
        <p:spPr>
          <a:xfrm>
            <a:off x="9672381" y="4662158"/>
            <a:ext cx="1930278" cy="60125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2400" b="1" dirty="0"/>
              <a:t>R$ 2.099,4</a:t>
            </a:r>
          </a:p>
        </p:txBody>
      </p:sp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CE442800-C8F1-2A22-3472-307D5F0E938B}"/>
              </a:ext>
            </a:extLst>
          </p:cNvPr>
          <p:cNvSpPr/>
          <p:nvPr/>
        </p:nvSpPr>
        <p:spPr>
          <a:xfrm>
            <a:off x="9672381" y="5410071"/>
            <a:ext cx="1930278" cy="601255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2400" b="1" dirty="0"/>
              <a:t>R$ 2.435,3</a:t>
            </a:r>
          </a:p>
        </p:txBody>
      </p:sp>
      <p:sp>
        <p:nvSpPr>
          <p:cNvPr id="26" name="Retângulo: Cantos Arredondados 25">
            <a:extLst>
              <a:ext uri="{FF2B5EF4-FFF2-40B4-BE49-F238E27FC236}">
                <a16:creationId xmlns:a16="http://schemas.microsoft.com/office/drawing/2014/main" id="{376D612F-1623-61B4-4ADA-0CBD5CA3CA89}"/>
              </a:ext>
            </a:extLst>
          </p:cNvPr>
          <p:cNvSpPr/>
          <p:nvPr/>
        </p:nvSpPr>
        <p:spPr>
          <a:xfrm>
            <a:off x="9672381" y="6157984"/>
            <a:ext cx="1930278" cy="60125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pt-BR" sz="2400" b="1" dirty="0"/>
              <a:t>R$ 4.143,6</a:t>
            </a:r>
          </a:p>
        </p:txBody>
      </p:sp>
      <p:sp>
        <p:nvSpPr>
          <p:cNvPr id="27" name="Retângulo: Cantos Arredondados 26">
            <a:extLst>
              <a:ext uri="{FF2B5EF4-FFF2-40B4-BE49-F238E27FC236}">
                <a16:creationId xmlns:a16="http://schemas.microsoft.com/office/drawing/2014/main" id="{60FF4B83-6ADE-4E7E-6A39-95F9E2945A63}"/>
              </a:ext>
            </a:extLst>
          </p:cNvPr>
          <p:cNvSpPr/>
          <p:nvPr/>
        </p:nvSpPr>
        <p:spPr>
          <a:xfrm>
            <a:off x="7652673" y="2084045"/>
            <a:ext cx="1834634" cy="1125416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b="1" dirty="0"/>
              <a:t>R$ 865,8 milhões</a:t>
            </a:r>
          </a:p>
        </p:txBody>
      </p:sp>
      <p:sp>
        <p:nvSpPr>
          <p:cNvPr id="28" name="Seta: para a Direita 27">
            <a:extLst>
              <a:ext uri="{FF2B5EF4-FFF2-40B4-BE49-F238E27FC236}">
                <a16:creationId xmlns:a16="http://schemas.microsoft.com/office/drawing/2014/main" id="{7E92E2C9-0434-78A0-0098-7B6A767FA527}"/>
              </a:ext>
            </a:extLst>
          </p:cNvPr>
          <p:cNvSpPr/>
          <p:nvPr/>
        </p:nvSpPr>
        <p:spPr>
          <a:xfrm rot="18579810">
            <a:off x="7526366" y="3428999"/>
            <a:ext cx="1046480" cy="80607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Seta: para a Direita 29">
            <a:extLst>
              <a:ext uri="{FF2B5EF4-FFF2-40B4-BE49-F238E27FC236}">
                <a16:creationId xmlns:a16="http://schemas.microsoft.com/office/drawing/2014/main" id="{9CB62264-60B9-22C4-6484-8966389C44DD}"/>
              </a:ext>
            </a:extLst>
          </p:cNvPr>
          <p:cNvSpPr/>
          <p:nvPr/>
        </p:nvSpPr>
        <p:spPr>
          <a:xfrm rot="2591741">
            <a:off x="8310286" y="3925549"/>
            <a:ext cx="2050726" cy="57173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Seta: para a Direita 30">
            <a:extLst>
              <a:ext uri="{FF2B5EF4-FFF2-40B4-BE49-F238E27FC236}">
                <a16:creationId xmlns:a16="http://schemas.microsoft.com/office/drawing/2014/main" id="{52AE00FF-6739-BF70-D074-734EC0B8A105}"/>
              </a:ext>
            </a:extLst>
          </p:cNvPr>
          <p:cNvSpPr/>
          <p:nvPr/>
        </p:nvSpPr>
        <p:spPr>
          <a:xfrm rot="3378628">
            <a:off x="7910915" y="4407678"/>
            <a:ext cx="2482543" cy="57173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15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0" grpId="0" animBg="1"/>
      <p:bldP spid="3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39D229-50B8-74B4-979C-1117CA6577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E46701E4-4275-0835-5FAE-FC6FFECFFE19}"/>
              </a:ext>
            </a:extLst>
          </p:cNvPr>
          <p:cNvSpPr txBox="1"/>
          <p:nvPr/>
        </p:nvSpPr>
        <p:spPr>
          <a:xfrm>
            <a:off x="734908" y="235956"/>
            <a:ext cx="11211697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3200" dirty="0">
                <a:latin typeface="Arial Bold"/>
              </a:rPr>
              <a:t>Programa Objetivo 4: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3200" dirty="0">
                <a:latin typeface="Arial Bold"/>
              </a:rPr>
              <a:t>Agregação de valor e diversidade econômica – etapa 1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F1C6F45-21C7-D25E-D1A2-7EA6D89971B1}"/>
              </a:ext>
            </a:extLst>
          </p:cNvPr>
          <p:cNvSpPr txBox="1"/>
          <p:nvPr/>
        </p:nvSpPr>
        <p:spPr>
          <a:xfrm>
            <a:off x="884043" y="1617506"/>
            <a:ext cx="10913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0070C0"/>
                </a:solidFill>
                <a:latin typeface="Aptos" panose="020B0004020202020204" pitchFamily="34" charset="0"/>
              </a:rPr>
              <a:t>Diversifica CERRADO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C3CDF31-B043-AAD7-53B7-2D657A485623}"/>
              </a:ext>
            </a:extLst>
          </p:cNvPr>
          <p:cNvSpPr txBox="1"/>
          <p:nvPr/>
        </p:nvSpPr>
        <p:spPr>
          <a:xfrm>
            <a:off x="884042" y="2302273"/>
            <a:ext cx="10913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tx2"/>
                </a:solidFill>
                <a:latin typeface="Aptos" panose="020B0004020202020204" pitchFamily="34" charset="0"/>
              </a:rPr>
              <a:t>ESTRATÉGIA DE IMPLEMENTAÇÃO – Fase 1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48FB0BB-4F35-4397-D373-99A91457B1B1}"/>
              </a:ext>
            </a:extLst>
          </p:cNvPr>
          <p:cNvSpPr txBox="1"/>
          <p:nvPr/>
        </p:nvSpPr>
        <p:spPr>
          <a:xfrm>
            <a:off x="809474" y="3324622"/>
            <a:ext cx="1106255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dirty="0"/>
              <a:t>ELEGIBILIDADE DAS ATIVIDADES</a:t>
            </a:r>
          </a:p>
        </p:txBody>
      </p:sp>
    </p:spTree>
    <p:extLst>
      <p:ext uri="{BB962C8B-B14F-4D97-AF65-F5344CB8AC3E}">
        <p14:creationId xmlns:p14="http://schemas.microsoft.com/office/powerpoint/2010/main" val="31686299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ppt_media/imag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6384" y="310896"/>
            <a:ext cx="969264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1F386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Framework de elegibilidade setorial</a:t>
            </a:r>
            <a:endParaRPr lang="en-US" sz="2200" dirty="0"/>
          </a:p>
        </p:txBody>
      </p:sp>
      <p:sp>
        <p:nvSpPr>
          <p:cNvPr id="4" name="Shape 1"/>
          <p:cNvSpPr/>
          <p:nvPr/>
        </p:nvSpPr>
        <p:spPr>
          <a:xfrm>
            <a:off x="786384" y="777240"/>
            <a:ext cx="2743200" cy="0"/>
          </a:xfrm>
          <a:prstGeom prst="line">
            <a:avLst/>
          </a:prstGeom>
          <a:noFill/>
          <a:ln w="25400">
            <a:solidFill>
              <a:srgbClr val="3383AB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786384" y="850392"/>
            <a:ext cx="98755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44546A"/>
                </a:solidFill>
              </a:rPr>
              <a:t>O </a:t>
            </a:r>
            <a:r>
              <a:rPr lang="en-US" sz="1050" dirty="0" err="1">
                <a:solidFill>
                  <a:srgbClr val="44546A"/>
                </a:solidFill>
              </a:rPr>
              <a:t>papel</a:t>
            </a:r>
            <a:r>
              <a:rPr lang="en-US" sz="1050" dirty="0">
                <a:solidFill>
                  <a:srgbClr val="44546A"/>
                </a:solidFill>
              </a:rPr>
              <a:t> funcional da atividade na </a:t>
            </a:r>
            <a:r>
              <a:rPr lang="en-US" sz="1050" dirty="0" err="1">
                <a:solidFill>
                  <a:srgbClr val="44546A"/>
                </a:solidFill>
              </a:rPr>
              <a:t>transformação</a:t>
            </a:r>
            <a:r>
              <a:rPr lang="en-US" sz="1050" dirty="0">
                <a:solidFill>
                  <a:srgbClr val="44546A"/>
                </a:solidFill>
              </a:rPr>
              <a:t> </a:t>
            </a:r>
            <a:r>
              <a:rPr lang="en-US" sz="1050" dirty="0" err="1">
                <a:solidFill>
                  <a:srgbClr val="44546A"/>
                </a:solidFill>
              </a:rPr>
              <a:t>produtiva</a:t>
            </a:r>
            <a:r>
              <a:rPr lang="en-US" sz="1050" dirty="0">
                <a:solidFill>
                  <a:srgbClr val="44546A"/>
                </a:solidFill>
              </a:rPr>
              <a:t>.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11228832" y="292608"/>
            <a:ext cx="42062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b="1" dirty="0">
                <a:solidFill>
                  <a:srgbClr val="3383AB"/>
                </a:solidFill>
              </a:rPr>
              <a:t>02</a:t>
            </a:r>
            <a:endParaRPr lang="en-US" sz="850" dirty="0"/>
          </a:p>
        </p:txBody>
      </p:sp>
      <p:sp>
        <p:nvSpPr>
          <p:cNvPr id="7" name="Shape 4"/>
          <p:cNvSpPr/>
          <p:nvPr/>
        </p:nvSpPr>
        <p:spPr>
          <a:xfrm>
            <a:off x="786384" y="6437376"/>
            <a:ext cx="10561320" cy="0"/>
          </a:xfrm>
          <a:prstGeom prst="line">
            <a:avLst/>
          </a:prstGeom>
          <a:noFill/>
          <a:ln w="8890">
            <a:solidFill>
              <a:srgbClr val="D9E2E8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786384" y="6510528"/>
            <a:ext cx="493776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 err="1">
                <a:solidFill>
                  <a:srgbClr val="7A8793"/>
                </a:solidFill>
              </a:rPr>
              <a:t>Programa</a:t>
            </a:r>
            <a:r>
              <a:rPr lang="en-US" sz="750" dirty="0">
                <a:solidFill>
                  <a:srgbClr val="7A8793"/>
                </a:solidFill>
              </a:rPr>
              <a:t> </a:t>
            </a:r>
            <a:r>
              <a:rPr lang="en-US" sz="750" dirty="0" err="1">
                <a:solidFill>
                  <a:srgbClr val="7A8793"/>
                </a:solidFill>
              </a:rPr>
              <a:t>Transforma</a:t>
            </a:r>
            <a:r>
              <a:rPr lang="en-US" sz="750" dirty="0">
                <a:solidFill>
                  <a:srgbClr val="7A8793"/>
                </a:solidFill>
              </a:rPr>
              <a:t> </a:t>
            </a:r>
            <a:r>
              <a:rPr lang="en-US" sz="750" dirty="0" err="1">
                <a:solidFill>
                  <a:srgbClr val="7A8793"/>
                </a:solidFill>
              </a:rPr>
              <a:t>Cerrado</a:t>
            </a:r>
            <a:r>
              <a:rPr lang="en-US" sz="750" dirty="0">
                <a:solidFill>
                  <a:srgbClr val="7A8793"/>
                </a:solidFill>
              </a:rPr>
              <a:t> – PNDR </a:t>
            </a:r>
            <a:r>
              <a:rPr lang="en-US" sz="750" dirty="0" err="1">
                <a:solidFill>
                  <a:srgbClr val="7A8793"/>
                </a:solidFill>
              </a:rPr>
              <a:t>objetivo</a:t>
            </a:r>
            <a:r>
              <a:rPr lang="en-US" sz="750" dirty="0">
                <a:solidFill>
                  <a:srgbClr val="7A8793"/>
                </a:solidFill>
              </a:rPr>
              <a:t> 4</a:t>
            </a:r>
            <a:endParaRPr lang="en-US" sz="750" dirty="0"/>
          </a:p>
        </p:txBody>
      </p:sp>
      <p:sp>
        <p:nvSpPr>
          <p:cNvPr id="10" name="Shape 7"/>
          <p:cNvSpPr/>
          <p:nvPr/>
        </p:nvSpPr>
        <p:spPr>
          <a:xfrm>
            <a:off x="2487168" y="1901952"/>
            <a:ext cx="1243584" cy="0"/>
          </a:xfrm>
          <a:prstGeom prst="line">
            <a:avLst/>
          </a:prstGeom>
          <a:noFill/>
          <a:ln w="15240">
            <a:solidFill>
              <a:srgbClr val="3383AB"/>
            </a:solidFill>
            <a:prstDash val="solid"/>
            <a:headEnd type="none"/>
            <a:tailEnd type="triangle"/>
          </a:ln>
        </p:spPr>
        <p:txBody>
          <a:bodyPr/>
          <a:lstStyle/>
          <a:p>
            <a:endParaRPr lang="pt-BR"/>
          </a:p>
        </p:txBody>
      </p:sp>
      <p:sp>
        <p:nvSpPr>
          <p:cNvPr id="11" name="Shape 8"/>
          <p:cNvSpPr/>
          <p:nvPr/>
        </p:nvSpPr>
        <p:spPr>
          <a:xfrm>
            <a:off x="4983480" y="1901952"/>
            <a:ext cx="1280160" cy="0"/>
          </a:xfrm>
          <a:prstGeom prst="line">
            <a:avLst/>
          </a:prstGeom>
          <a:noFill/>
          <a:ln w="15240">
            <a:solidFill>
              <a:srgbClr val="3383AB"/>
            </a:solidFill>
            <a:prstDash val="solid"/>
            <a:headEnd type="none"/>
            <a:tailEnd type="triangle"/>
          </a:ln>
        </p:spPr>
        <p:txBody>
          <a:bodyPr/>
          <a:lstStyle/>
          <a:p>
            <a:endParaRPr lang="pt-BR"/>
          </a:p>
        </p:txBody>
      </p:sp>
      <p:sp>
        <p:nvSpPr>
          <p:cNvPr id="12" name="Shape 9"/>
          <p:cNvSpPr/>
          <p:nvPr/>
        </p:nvSpPr>
        <p:spPr>
          <a:xfrm>
            <a:off x="7479792" y="1901952"/>
            <a:ext cx="1280160" cy="0"/>
          </a:xfrm>
          <a:prstGeom prst="line">
            <a:avLst/>
          </a:prstGeom>
          <a:noFill/>
          <a:ln w="15240">
            <a:solidFill>
              <a:srgbClr val="3383AB"/>
            </a:solidFill>
            <a:prstDash val="solid"/>
            <a:headEnd type="none"/>
            <a:tailEnd type="triangle"/>
          </a:ln>
        </p:spPr>
        <p:txBody>
          <a:bodyPr/>
          <a:lstStyle/>
          <a:p>
            <a:endParaRPr lang="pt-BR"/>
          </a:p>
        </p:txBody>
      </p:sp>
      <p:sp>
        <p:nvSpPr>
          <p:cNvPr id="13" name="Shape 10"/>
          <p:cNvSpPr/>
          <p:nvPr/>
        </p:nvSpPr>
        <p:spPr>
          <a:xfrm>
            <a:off x="9030990" y="2503474"/>
            <a:ext cx="0" cy="576072"/>
          </a:xfrm>
          <a:prstGeom prst="line">
            <a:avLst/>
          </a:prstGeom>
          <a:noFill/>
          <a:ln w="15240">
            <a:solidFill>
              <a:srgbClr val="E97132"/>
            </a:solidFill>
            <a:prstDash val="solid"/>
            <a:headEnd type="none"/>
            <a:tailEnd type="triangle"/>
          </a:ln>
        </p:spPr>
        <p:txBody>
          <a:bodyPr/>
          <a:lstStyle/>
          <a:p>
            <a:endParaRPr lang="pt-BR"/>
          </a:p>
        </p:txBody>
      </p:sp>
      <p:sp>
        <p:nvSpPr>
          <p:cNvPr id="14" name="Shape 11"/>
          <p:cNvSpPr/>
          <p:nvPr/>
        </p:nvSpPr>
        <p:spPr>
          <a:xfrm>
            <a:off x="9030990" y="3875074"/>
            <a:ext cx="0" cy="594360"/>
          </a:xfrm>
          <a:prstGeom prst="line">
            <a:avLst/>
          </a:prstGeom>
          <a:noFill/>
          <a:ln w="15240">
            <a:solidFill>
              <a:srgbClr val="E97132"/>
            </a:solidFill>
            <a:prstDash val="solid"/>
            <a:headEnd type="none"/>
            <a:tailEnd type="triangle"/>
          </a:ln>
        </p:spPr>
        <p:txBody>
          <a:bodyPr/>
          <a:lstStyle/>
          <a:p>
            <a:endParaRPr lang="pt-BR"/>
          </a:p>
        </p:txBody>
      </p:sp>
      <p:sp>
        <p:nvSpPr>
          <p:cNvPr id="15" name="Shape 12"/>
          <p:cNvSpPr/>
          <p:nvPr/>
        </p:nvSpPr>
        <p:spPr>
          <a:xfrm>
            <a:off x="868680" y="1408176"/>
            <a:ext cx="1600200" cy="978408"/>
          </a:xfrm>
          <a:prstGeom prst="roundRect">
            <a:avLst>
              <a:gd name="adj" fmla="val 5607"/>
            </a:avLst>
          </a:prstGeom>
          <a:solidFill>
            <a:srgbClr val="FFFFFF"/>
          </a:solidFill>
          <a:ln w="13970">
            <a:solidFill>
              <a:srgbClr val="3383AB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6" name="Text 13"/>
          <p:cNvSpPr/>
          <p:nvPr/>
        </p:nvSpPr>
        <p:spPr>
          <a:xfrm>
            <a:off x="941832" y="1481328"/>
            <a:ext cx="1453896" cy="83210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1F3864"/>
                </a:solidFill>
              </a:rPr>
              <a:t>Seção</a:t>
            </a:r>
            <a:endParaRPr lang="en-US" sz="1200" dirty="0"/>
          </a:p>
          <a:p>
            <a:pPr marL="0" indent="0" algn="ctr">
              <a:buNone/>
            </a:pPr>
            <a:r>
              <a:rPr lang="en-US" sz="1200" b="1" dirty="0">
                <a:solidFill>
                  <a:srgbClr val="1F3864"/>
                </a:solidFill>
              </a:rPr>
              <a:t>CNAE</a:t>
            </a:r>
            <a:endParaRPr lang="en-US" sz="1200" dirty="0"/>
          </a:p>
        </p:txBody>
      </p:sp>
      <p:sp>
        <p:nvSpPr>
          <p:cNvPr id="17" name="Shape 14"/>
          <p:cNvSpPr/>
          <p:nvPr/>
        </p:nvSpPr>
        <p:spPr>
          <a:xfrm>
            <a:off x="3657600" y="1408176"/>
            <a:ext cx="1325880" cy="978408"/>
          </a:xfrm>
          <a:prstGeom prst="roundRect">
            <a:avLst>
              <a:gd name="adj" fmla="val 5607"/>
            </a:avLst>
          </a:prstGeom>
          <a:solidFill>
            <a:srgbClr val="FFFFFF"/>
          </a:solidFill>
          <a:ln w="13970">
            <a:solidFill>
              <a:srgbClr val="3383AB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8" name="Text 15"/>
          <p:cNvSpPr/>
          <p:nvPr/>
        </p:nvSpPr>
        <p:spPr>
          <a:xfrm>
            <a:off x="3730752" y="1481328"/>
            <a:ext cx="1179576" cy="83210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1F3864"/>
                </a:solidFill>
              </a:rPr>
              <a:t>Divisão</a:t>
            </a:r>
            <a:endParaRPr lang="en-US" sz="1200" dirty="0"/>
          </a:p>
        </p:txBody>
      </p:sp>
      <p:sp>
        <p:nvSpPr>
          <p:cNvPr id="19" name="Shape 16"/>
          <p:cNvSpPr/>
          <p:nvPr/>
        </p:nvSpPr>
        <p:spPr>
          <a:xfrm>
            <a:off x="6199632" y="1408176"/>
            <a:ext cx="1325880" cy="978408"/>
          </a:xfrm>
          <a:prstGeom prst="roundRect">
            <a:avLst>
              <a:gd name="adj" fmla="val 5607"/>
            </a:avLst>
          </a:prstGeom>
          <a:solidFill>
            <a:srgbClr val="FFFFFF"/>
          </a:solidFill>
          <a:ln w="13970">
            <a:solidFill>
              <a:srgbClr val="3383AB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0" name="Text 17"/>
          <p:cNvSpPr/>
          <p:nvPr/>
        </p:nvSpPr>
        <p:spPr>
          <a:xfrm>
            <a:off x="6272784" y="1481328"/>
            <a:ext cx="1179576" cy="83210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1F3864"/>
                </a:solidFill>
              </a:rPr>
              <a:t>Grupo</a:t>
            </a:r>
            <a:endParaRPr lang="en-US" sz="1200" dirty="0"/>
          </a:p>
        </p:txBody>
      </p:sp>
      <p:sp>
        <p:nvSpPr>
          <p:cNvPr id="21" name="Shape 18"/>
          <p:cNvSpPr/>
          <p:nvPr/>
        </p:nvSpPr>
        <p:spPr>
          <a:xfrm>
            <a:off x="8686800" y="1408176"/>
            <a:ext cx="1691640" cy="978408"/>
          </a:xfrm>
          <a:prstGeom prst="roundRect">
            <a:avLst>
              <a:gd name="adj" fmla="val 5607"/>
            </a:avLst>
          </a:prstGeom>
          <a:solidFill>
            <a:srgbClr val="FFFFFF"/>
          </a:solidFill>
          <a:ln w="13970">
            <a:solidFill>
              <a:srgbClr val="3383AB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2" name="Text 19"/>
          <p:cNvSpPr/>
          <p:nvPr/>
        </p:nvSpPr>
        <p:spPr>
          <a:xfrm>
            <a:off x="8759952" y="1481328"/>
            <a:ext cx="1545336" cy="83210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150" b="1" dirty="0">
                <a:solidFill>
                  <a:srgbClr val="1F3864"/>
                </a:solidFill>
              </a:rPr>
              <a:t>Classe /</a:t>
            </a:r>
            <a:endParaRPr lang="en-US" sz="1150" dirty="0"/>
          </a:p>
          <a:p>
            <a:pPr marL="0" indent="0" algn="ctr">
              <a:buNone/>
            </a:pPr>
            <a:r>
              <a:rPr lang="en-US" sz="1150" b="1" dirty="0">
                <a:solidFill>
                  <a:srgbClr val="1F3864"/>
                </a:solidFill>
              </a:rPr>
              <a:t>Subclasse</a:t>
            </a:r>
            <a:endParaRPr lang="en-US" sz="1150" dirty="0"/>
          </a:p>
        </p:txBody>
      </p:sp>
      <p:sp>
        <p:nvSpPr>
          <p:cNvPr id="23" name="Shape 20"/>
          <p:cNvSpPr/>
          <p:nvPr/>
        </p:nvSpPr>
        <p:spPr>
          <a:xfrm>
            <a:off x="7933710" y="3116122"/>
            <a:ext cx="2194560" cy="758952"/>
          </a:xfrm>
          <a:prstGeom prst="roundRect">
            <a:avLst>
              <a:gd name="adj" fmla="val 7229"/>
            </a:avLst>
          </a:prstGeom>
          <a:solidFill>
            <a:srgbClr val="FFFFFF"/>
          </a:solidFill>
          <a:ln w="13970">
            <a:solidFill>
              <a:srgbClr val="E97132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4" name="Text 21"/>
          <p:cNvSpPr/>
          <p:nvPr/>
        </p:nvSpPr>
        <p:spPr>
          <a:xfrm>
            <a:off x="8006862" y="3181594"/>
            <a:ext cx="2048256" cy="61264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200" b="1" dirty="0" err="1">
                <a:solidFill>
                  <a:srgbClr val="1F3864"/>
                </a:solidFill>
              </a:rPr>
              <a:t>Classificação</a:t>
            </a:r>
            <a:endParaRPr lang="en-US" sz="1200" dirty="0"/>
          </a:p>
        </p:txBody>
      </p:sp>
      <p:sp>
        <p:nvSpPr>
          <p:cNvPr id="25" name="Shape 22"/>
          <p:cNvSpPr/>
          <p:nvPr/>
        </p:nvSpPr>
        <p:spPr>
          <a:xfrm>
            <a:off x="6129926" y="4544568"/>
            <a:ext cx="1737360" cy="502920"/>
          </a:xfrm>
          <a:prstGeom prst="roundRect">
            <a:avLst>
              <a:gd name="adj" fmla="val 10909"/>
            </a:avLst>
          </a:prstGeom>
          <a:solidFill>
            <a:srgbClr val="70AD47"/>
          </a:solidFill>
          <a:ln w="13970">
            <a:solidFill>
              <a:srgbClr val="70AD47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6" name="Text 23"/>
          <p:cNvSpPr/>
          <p:nvPr/>
        </p:nvSpPr>
        <p:spPr>
          <a:xfrm>
            <a:off x="6203078" y="4617720"/>
            <a:ext cx="1591056" cy="35661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1F3864"/>
                </a:solidFill>
              </a:rPr>
              <a:t>Elegível</a:t>
            </a:r>
            <a:endParaRPr lang="en-US" sz="1200" dirty="0"/>
          </a:p>
        </p:txBody>
      </p:sp>
      <p:sp>
        <p:nvSpPr>
          <p:cNvPr id="27" name="Shape 24"/>
          <p:cNvSpPr/>
          <p:nvPr/>
        </p:nvSpPr>
        <p:spPr>
          <a:xfrm>
            <a:off x="8141606" y="4544568"/>
            <a:ext cx="1828800" cy="502920"/>
          </a:xfrm>
          <a:prstGeom prst="roundRect">
            <a:avLst>
              <a:gd name="adj" fmla="val 10909"/>
            </a:avLst>
          </a:prstGeom>
          <a:solidFill>
            <a:srgbClr val="FFC000"/>
          </a:solidFill>
          <a:ln w="13970">
            <a:solidFill>
              <a:srgbClr val="FFC000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8" name="Text 25"/>
          <p:cNvSpPr/>
          <p:nvPr/>
        </p:nvSpPr>
        <p:spPr>
          <a:xfrm>
            <a:off x="8214758" y="4617720"/>
            <a:ext cx="1682496" cy="35661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200" b="1" dirty="0" err="1">
                <a:solidFill>
                  <a:srgbClr val="1F3864"/>
                </a:solidFill>
              </a:rPr>
              <a:t>Condicionado</a:t>
            </a:r>
            <a:r>
              <a:rPr lang="en-US" sz="1200" b="1" dirty="0">
                <a:solidFill>
                  <a:srgbClr val="1F3864"/>
                </a:solidFill>
              </a:rPr>
              <a:t> (*)</a:t>
            </a:r>
            <a:endParaRPr lang="en-US" sz="1200" dirty="0"/>
          </a:p>
        </p:txBody>
      </p:sp>
      <p:sp>
        <p:nvSpPr>
          <p:cNvPr id="29" name="Shape 26"/>
          <p:cNvSpPr/>
          <p:nvPr/>
        </p:nvSpPr>
        <p:spPr>
          <a:xfrm>
            <a:off x="10244726" y="4544568"/>
            <a:ext cx="1920240" cy="502920"/>
          </a:xfrm>
          <a:prstGeom prst="roundRect">
            <a:avLst>
              <a:gd name="adj" fmla="val 10909"/>
            </a:avLst>
          </a:prstGeom>
          <a:solidFill>
            <a:srgbClr val="C00000"/>
          </a:solidFill>
          <a:ln w="13970">
            <a:solidFill>
              <a:srgbClr val="C00000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30" name="Text 27"/>
          <p:cNvSpPr/>
          <p:nvPr/>
        </p:nvSpPr>
        <p:spPr>
          <a:xfrm>
            <a:off x="10317878" y="4617720"/>
            <a:ext cx="1773936" cy="35661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1F3864"/>
                </a:solidFill>
              </a:rPr>
              <a:t>Não elegível</a:t>
            </a:r>
            <a:endParaRPr lang="en-US" sz="1200" dirty="0"/>
          </a:p>
        </p:txBody>
      </p:sp>
      <p:sp>
        <p:nvSpPr>
          <p:cNvPr id="31" name="Shape 28"/>
          <p:cNvSpPr/>
          <p:nvPr/>
        </p:nvSpPr>
        <p:spPr>
          <a:xfrm>
            <a:off x="618518" y="2743200"/>
            <a:ext cx="2880360" cy="2423160"/>
          </a:xfrm>
          <a:prstGeom prst="roundRect">
            <a:avLst>
              <a:gd name="adj" fmla="val 2642"/>
            </a:avLst>
          </a:prstGeom>
          <a:solidFill>
            <a:srgbClr val="FFFFFF"/>
          </a:solidFill>
          <a:ln w="11430">
            <a:solidFill>
              <a:srgbClr val="D7E1E6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32" name="Shape 29"/>
          <p:cNvSpPr/>
          <p:nvPr/>
        </p:nvSpPr>
        <p:spPr>
          <a:xfrm>
            <a:off x="799326" y="2871216"/>
            <a:ext cx="1207008" cy="256032"/>
          </a:xfrm>
          <a:prstGeom prst="roundRect">
            <a:avLst>
              <a:gd name="adj" fmla="val 21429"/>
            </a:avLst>
          </a:prstGeom>
          <a:solidFill>
            <a:srgbClr val="70AD47"/>
          </a:solidFill>
          <a:ln w="12700">
            <a:solidFill>
              <a:srgbClr val="70AD47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33" name="Text 30"/>
          <p:cNvSpPr/>
          <p:nvPr/>
        </p:nvSpPr>
        <p:spPr>
          <a:xfrm>
            <a:off x="810542" y="2907792"/>
            <a:ext cx="111556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FFFFFF"/>
                </a:solidFill>
              </a:rPr>
              <a:t>REGRA</a:t>
            </a:r>
            <a:endParaRPr lang="en-US" sz="1000" dirty="0"/>
          </a:p>
        </p:txBody>
      </p:sp>
      <p:sp>
        <p:nvSpPr>
          <p:cNvPr id="34" name="Text 31"/>
          <p:cNvSpPr/>
          <p:nvPr/>
        </p:nvSpPr>
        <p:spPr>
          <a:xfrm>
            <a:off x="764822" y="3236976"/>
            <a:ext cx="2587752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300" b="1" dirty="0" err="1">
                <a:solidFill>
                  <a:srgbClr val="1F3864"/>
                </a:solidFill>
              </a:rPr>
              <a:t>Elegível</a:t>
            </a:r>
            <a:r>
              <a:rPr lang="en-US" sz="1300" b="1" dirty="0">
                <a:solidFill>
                  <a:srgbClr val="1F3864"/>
                </a:solidFill>
              </a:rPr>
              <a:t> </a:t>
            </a:r>
            <a:r>
              <a:rPr lang="en-US" sz="1300" b="1" dirty="0" err="1">
                <a:solidFill>
                  <a:srgbClr val="1F3864"/>
                </a:solidFill>
              </a:rPr>
              <a:t>quando</a:t>
            </a:r>
            <a:endParaRPr lang="en-US" sz="1300" dirty="0"/>
          </a:p>
        </p:txBody>
      </p:sp>
      <p:sp>
        <p:nvSpPr>
          <p:cNvPr id="35" name="Text 32"/>
          <p:cNvSpPr/>
          <p:nvPr/>
        </p:nvSpPr>
        <p:spPr>
          <a:xfrm>
            <a:off x="783110" y="3675888"/>
            <a:ext cx="2551176" cy="1380744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171616"/>
                </a:solidFill>
              </a:rPr>
              <a:t>• diversifica a base produtiva</a:t>
            </a:r>
            <a:endParaRPr lang="en-US" sz="1400" dirty="0"/>
          </a:p>
          <a:p>
            <a:pPr marL="0" indent="0">
              <a:buNone/>
            </a:pPr>
            <a:r>
              <a:rPr lang="en-US" sz="1400" dirty="0">
                <a:solidFill>
                  <a:srgbClr val="171616"/>
                </a:solidFill>
              </a:rPr>
              <a:t>• agrega valor no território</a:t>
            </a:r>
            <a:endParaRPr lang="en-US" sz="1400" dirty="0"/>
          </a:p>
          <a:p>
            <a:pPr marL="0" indent="0">
              <a:buNone/>
            </a:pPr>
            <a:r>
              <a:rPr lang="en-US" sz="1400" dirty="0">
                <a:solidFill>
                  <a:srgbClr val="171616"/>
                </a:solidFill>
              </a:rPr>
              <a:t>• fortalece encadeamentos locais</a:t>
            </a:r>
            <a:endParaRPr lang="en-US" sz="1400" dirty="0"/>
          </a:p>
          <a:p>
            <a:pPr marL="0" indent="0">
              <a:buNone/>
            </a:pPr>
            <a:r>
              <a:rPr lang="en-US" sz="1400" dirty="0">
                <a:solidFill>
                  <a:srgbClr val="171616"/>
                </a:solidFill>
              </a:rPr>
              <a:t>• reduz dependência de commodities</a:t>
            </a:r>
            <a:endParaRPr lang="en-US" sz="1400" dirty="0"/>
          </a:p>
        </p:txBody>
      </p:sp>
      <p:sp>
        <p:nvSpPr>
          <p:cNvPr id="41" name="Shape 38"/>
          <p:cNvSpPr/>
          <p:nvPr/>
        </p:nvSpPr>
        <p:spPr>
          <a:xfrm>
            <a:off x="3538566" y="2743200"/>
            <a:ext cx="2331720" cy="2423160"/>
          </a:xfrm>
          <a:prstGeom prst="roundRect">
            <a:avLst>
              <a:gd name="adj" fmla="val 2745"/>
            </a:avLst>
          </a:prstGeom>
          <a:solidFill>
            <a:srgbClr val="FFFFFF"/>
          </a:solidFill>
          <a:ln w="11430">
            <a:solidFill>
              <a:srgbClr val="D7E1E6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42" name="Shape 39"/>
          <p:cNvSpPr/>
          <p:nvPr/>
        </p:nvSpPr>
        <p:spPr>
          <a:xfrm>
            <a:off x="3650362" y="2871216"/>
            <a:ext cx="1207008" cy="256032"/>
          </a:xfrm>
          <a:prstGeom prst="roundRect">
            <a:avLst>
              <a:gd name="adj" fmla="val 21429"/>
            </a:avLst>
          </a:prstGeom>
          <a:solidFill>
            <a:srgbClr val="C00000"/>
          </a:solidFill>
          <a:ln w="12700">
            <a:solidFill>
              <a:srgbClr val="C0000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43" name="Text 40"/>
          <p:cNvSpPr/>
          <p:nvPr/>
        </p:nvSpPr>
        <p:spPr>
          <a:xfrm>
            <a:off x="8604504" y="2907792"/>
            <a:ext cx="111556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FFFFFF"/>
                </a:solidFill>
              </a:rPr>
              <a:t>EXCLUSÃO</a:t>
            </a:r>
            <a:endParaRPr lang="en-US" sz="1000" dirty="0"/>
          </a:p>
        </p:txBody>
      </p:sp>
      <p:sp>
        <p:nvSpPr>
          <p:cNvPr id="44" name="Text 41"/>
          <p:cNvSpPr/>
          <p:nvPr/>
        </p:nvSpPr>
        <p:spPr>
          <a:xfrm>
            <a:off x="3684870" y="3236976"/>
            <a:ext cx="2039112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300" b="1" dirty="0">
                <a:solidFill>
                  <a:srgbClr val="1F3864"/>
                </a:solidFill>
              </a:rPr>
              <a:t>Não </a:t>
            </a:r>
            <a:r>
              <a:rPr lang="en-US" sz="1300" b="1" dirty="0" err="1">
                <a:solidFill>
                  <a:srgbClr val="1F3864"/>
                </a:solidFill>
              </a:rPr>
              <a:t>elegível</a:t>
            </a:r>
            <a:r>
              <a:rPr lang="en-US" sz="1300" b="1" dirty="0">
                <a:solidFill>
                  <a:srgbClr val="1F3864"/>
                </a:solidFill>
              </a:rPr>
              <a:t> </a:t>
            </a:r>
            <a:r>
              <a:rPr lang="en-US" sz="1300" b="1" dirty="0" err="1">
                <a:solidFill>
                  <a:srgbClr val="1F3864"/>
                </a:solidFill>
              </a:rPr>
              <a:t>quando</a:t>
            </a:r>
            <a:endParaRPr lang="en-US" sz="1300" dirty="0"/>
          </a:p>
        </p:txBody>
      </p:sp>
      <p:sp>
        <p:nvSpPr>
          <p:cNvPr id="45" name="Text 42"/>
          <p:cNvSpPr/>
          <p:nvPr/>
        </p:nvSpPr>
        <p:spPr>
          <a:xfrm>
            <a:off x="3703158" y="3572373"/>
            <a:ext cx="2002536" cy="1380744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171616"/>
                </a:solidFill>
              </a:rPr>
              <a:t>• reforça especialização primária</a:t>
            </a:r>
            <a:endParaRPr lang="en-US" sz="1400" dirty="0"/>
          </a:p>
          <a:p>
            <a:pPr marL="0" indent="0">
              <a:buNone/>
            </a:pPr>
            <a:r>
              <a:rPr lang="en-US" sz="1400" dirty="0">
                <a:solidFill>
                  <a:srgbClr val="171616"/>
                </a:solidFill>
              </a:rPr>
              <a:t>• </a:t>
            </a:r>
            <a:r>
              <a:rPr lang="en-US" sz="1400" dirty="0" err="1">
                <a:solidFill>
                  <a:srgbClr val="171616"/>
                </a:solidFill>
              </a:rPr>
              <a:t>pouco</a:t>
            </a:r>
            <a:r>
              <a:rPr lang="en-US" sz="1400" dirty="0">
                <a:solidFill>
                  <a:srgbClr val="171616"/>
                </a:solidFill>
              </a:rPr>
              <a:t> </a:t>
            </a:r>
            <a:r>
              <a:rPr lang="en-US" sz="1400" dirty="0" err="1">
                <a:solidFill>
                  <a:srgbClr val="171616"/>
                </a:solidFill>
              </a:rPr>
              <a:t>impacto</a:t>
            </a:r>
            <a:r>
              <a:rPr lang="en-US" sz="1400" dirty="0">
                <a:solidFill>
                  <a:srgbClr val="171616"/>
                </a:solidFill>
              </a:rPr>
              <a:t> estrutural</a:t>
            </a:r>
            <a:endParaRPr lang="en-US" sz="1400" dirty="0"/>
          </a:p>
        </p:txBody>
      </p:sp>
      <p:sp>
        <p:nvSpPr>
          <p:cNvPr id="46" name="Text 30">
            <a:extLst>
              <a:ext uri="{FF2B5EF4-FFF2-40B4-BE49-F238E27FC236}">
                <a16:creationId xmlns:a16="http://schemas.microsoft.com/office/drawing/2014/main" id="{4BA23E99-7811-150D-711E-46F8BAC2A2E4}"/>
              </a:ext>
            </a:extLst>
          </p:cNvPr>
          <p:cNvSpPr/>
          <p:nvPr/>
        </p:nvSpPr>
        <p:spPr>
          <a:xfrm>
            <a:off x="3722814" y="2913197"/>
            <a:ext cx="111556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FFFFFF"/>
                </a:solidFill>
              </a:rPr>
              <a:t>EXCLUSÃO</a:t>
            </a:r>
            <a:endParaRPr lang="en-US" sz="1000" dirty="0"/>
          </a:p>
        </p:txBody>
      </p:sp>
      <p:sp>
        <p:nvSpPr>
          <p:cNvPr id="50" name="Shape 44">
            <a:extLst>
              <a:ext uri="{FF2B5EF4-FFF2-40B4-BE49-F238E27FC236}">
                <a16:creationId xmlns:a16="http://schemas.microsoft.com/office/drawing/2014/main" id="{6BD17FF3-DCC0-5783-4652-58882CC25C05}"/>
              </a:ext>
            </a:extLst>
          </p:cNvPr>
          <p:cNvSpPr/>
          <p:nvPr/>
        </p:nvSpPr>
        <p:spPr>
          <a:xfrm>
            <a:off x="649224" y="5202936"/>
            <a:ext cx="5221062" cy="1184960"/>
          </a:xfrm>
          <a:prstGeom prst="roundRect">
            <a:avLst>
              <a:gd name="adj" fmla="val 3478"/>
            </a:avLst>
          </a:prstGeom>
          <a:solidFill>
            <a:srgbClr val="FFFFFF"/>
          </a:solidFill>
          <a:ln w="10160">
            <a:solidFill>
              <a:srgbClr val="D3E2EA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52" name="Text 46">
            <a:extLst>
              <a:ext uri="{FF2B5EF4-FFF2-40B4-BE49-F238E27FC236}">
                <a16:creationId xmlns:a16="http://schemas.microsoft.com/office/drawing/2014/main" id="{C449B397-0732-F009-7C51-E5CD508A6478}"/>
              </a:ext>
            </a:extLst>
          </p:cNvPr>
          <p:cNvSpPr/>
          <p:nvPr/>
        </p:nvSpPr>
        <p:spPr>
          <a:xfrm>
            <a:off x="813815" y="5346380"/>
            <a:ext cx="4882399" cy="886144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171616"/>
                </a:solidFill>
              </a:rPr>
              <a:t>1. Seção define a orientação geral.</a:t>
            </a:r>
            <a:endParaRPr lang="en-US" sz="1400" dirty="0"/>
          </a:p>
          <a:p>
            <a:pPr marL="0" indent="0">
              <a:buNone/>
            </a:pPr>
            <a:r>
              <a:rPr lang="en-US" sz="1400" dirty="0">
                <a:solidFill>
                  <a:srgbClr val="171616"/>
                </a:solidFill>
              </a:rPr>
              <a:t>2. Divisão e grupo explicam a lógica econômica.</a:t>
            </a:r>
            <a:endParaRPr lang="en-US" sz="1400" dirty="0"/>
          </a:p>
          <a:p>
            <a:pPr marL="0" indent="0">
              <a:buNone/>
            </a:pPr>
            <a:r>
              <a:rPr lang="en-US" sz="1400" dirty="0">
                <a:solidFill>
                  <a:srgbClr val="171616"/>
                </a:solidFill>
              </a:rPr>
              <a:t>3. Classe e subclasse resolvem exceções, condicionantes e casos heterogêneos.</a:t>
            </a:r>
            <a:endParaRPr lang="en-US" sz="1400" dirty="0"/>
          </a:p>
          <a:p>
            <a:pPr marL="0" indent="0">
              <a:buNone/>
            </a:pPr>
            <a:endParaRPr lang="en-US" sz="1400" dirty="0"/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B5C22840-3F55-2450-3307-2A1B59A85F66}"/>
              </a:ext>
            </a:extLst>
          </p:cNvPr>
          <p:cNvSpPr txBox="1"/>
          <p:nvPr/>
        </p:nvSpPr>
        <p:spPr>
          <a:xfrm>
            <a:off x="8141606" y="5089243"/>
            <a:ext cx="1828800" cy="859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dirty="0"/>
              <a:t>* Significa que dentro de uma classe CNAE apenas certas subclasses são elegíveis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ppt_media/imag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6384" y="310896"/>
            <a:ext cx="969264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1F386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Razão de dependência e classes de remuneração/emprego</a:t>
            </a:r>
            <a:endParaRPr lang="en-US" sz="2200" dirty="0"/>
          </a:p>
        </p:txBody>
      </p:sp>
      <p:sp>
        <p:nvSpPr>
          <p:cNvPr id="4" name="Shape 1"/>
          <p:cNvSpPr/>
          <p:nvPr/>
        </p:nvSpPr>
        <p:spPr>
          <a:xfrm>
            <a:off x="786384" y="777240"/>
            <a:ext cx="2743200" cy="0"/>
          </a:xfrm>
          <a:prstGeom prst="line">
            <a:avLst/>
          </a:prstGeom>
          <a:noFill/>
          <a:ln w="25400">
            <a:solidFill>
              <a:srgbClr val="3383AB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786384" y="850392"/>
            <a:ext cx="98755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44546A"/>
                </a:solidFill>
              </a:rPr>
              <a:t>O indicador central compara a base salarial commodity com a massa salarial elegível ao Objetivo 4.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11228832" y="292608"/>
            <a:ext cx="42062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b="1" dirty="0">
                <a:solidFill>
                  <a:srgbClr val="3383AB"/>
                </a:solidFill>
              </a:rPr>
              <a:t>08</a:t>
            </a:r>
            <a:endParaRPr lang="en-US" sz="850" dirty="0"/>
          </a:p>
        </p:txBody>
      </p:sp>
      <p:sp>
        <p:nvSpPr>
          <p:cNvPr id="7" name="Shape 4"/>
          <p:cNvSpPr/>
          <p:nvPr/>
        </p:nvSpPr>
        <p:spPr>
          <a:xfrm>
            <a:off x="786384" y="6437376"/>
            <a:ext cx="10561320" cy="0"/>
          </a:xfrm>
          <a:prstGeom prst="line">
            <a:avLst/>
          </a:prstGeom>
          <a:noFill/>
          <a:ln w="8890">
            <a:solidFill>
              <a:srgbClr val="D9E2E8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0" name="Shape 7"/>
          <p:cNvSpPr/>
          <p:nvPr/>
        </p:nvSpPr>
        <p:spPr>
          <a:xfrm>
            <a:off x="868680" y="1234440"/>
            <a:ext cx="4526280" cy="1143000"/>
          </a:xfrm>
          <a:prstGeom prst="roundRect">
            <a:avLst>
              <a:gd name="adj" fmla="val 5600"/>
            </a:avLst>
          </a:prstGeom>
          <a:solidFill>
            <a:srgbClr val="FFFFFF"/>
          </a:solidFill>
          <a:ln w="12700">
            <a:solidFill>
              <a:srgbClr val="D5E0E6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1" name="Text 8"/>
          <p:cNvSpPr/>
          <p:nvPr/>
        </p:nvSpPr>
        <p:spPr>
          <a:xfrm>
            <a:off x="1115568" y="1618312"/>
            <a:ext cx="179222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b="1" dirty="0">
                <a:solidFill>
                  <a:srgbClr val="1F3864"/>
                </a:solidFill>
              </a:rPr>
              <a:t>razão de dependência</a:t>
            </a:r>
            <a:endParaRPr lang="en-US" dirty="0"/>
          </a:p>
        </p:txBody>
      </p:sp>
      <p:sp>
        <p:nvSpPr>
          <p:cNvPr id="12" name="Text 9"/>
          <p:cNvSpPr/>
          <p:nvPr/>
        </p:nvSpPr>
        <p:spPr>
          <a:xfrm>
            <a:off x="2907792" y="1585364"/>
            <a:ext cx="228600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44546A"/>
                </a:solidFill>
              </a:rPr>
              <a:t>=</a:t>
            </a:r>
            <a:endParaRPr lang="en-US" sz="2000" dirty="0"/>
          </a:p>
        </p:txBody>
      </p:sp>
      <p:sp>
        <p:nvSpPr>
          <p:cNvPr id="13" name="Text 10"/>
          <p:cNvSpPr/>
          <p:nvPr/>
        </p:nvSpPr>
        <p:spPr>
          <a:xfrm>
            <a:off x="3228868" y="1404037"/>
            <a:ext cx="2041872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Autofit/>
          </a:bodyPr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C00000"/>
                </a:solidFill>
              </a:rPr>
              <a:t>massa salarial em commodities agrícolas e minerais</a:t>
            </a:r>
            <a:endParaRPr lang="en-US" sz="1200" dirty="0"/>
          </a:p>
        </p:txBody>
      </p:sp>
      <p:sp>
        <p:nvSpPr>
          <p:cNvPr id="14" name="Shape 11"/>
          <p:cNvSpPr/>
          <p:nvPr/>
        </p:nvSpPr>
        <p:spPr>
          <a:xfrm>
            <a:off x="3200400" y="1803783"/>
            <a:ext cx="1920240" cy="0"/>
          </a:xfrm>
          <a:prstGeom prst="line">
            <a:avLst/>
          </a:prstGeom>
          <a:noFill/>
          <a:ln w="12700">
            <a:solidFill>
              <a:srgbClr val="44546A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5" name="Text 12"/>
          <p:cNvSpPr/>
          <p:nvPr/>
        </p:nvSpPr>
        <p:spPr>
          <a:xfrm>
            <a:off x="3246120" y="1867791"/>
            <a:ext cx="184708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200" b="1" dirty="0">
                <a:solidFill>
                  <a:srgbClr val="70AD47"/>
                </a:solidFill>
              </a:rPr>
              <a:t>massa salarial elegível OBJ4</a:t>
            </a:r>
            <a:endParaRPr lang="en-US" sz="1200" dirty="0"/>
          </a:p>
        </p:txBody>
      </p:sp>
      <p:sp>
        <p:nvSpPr>
          <p:cNvPr id="16" name="Shape 13"/>
          <p:cNvSpPr/>
          <p:nvPr/>
        </p:nvSpPr>
        <p:spPr>
          <a:xfrm>
            <a:off x="5715000" y="1234440"/>
            <a:ext cx="4983480" cy="1143000"/>
          </a:xfrm>
          <a:prstGeom prst="roundRect">
            <a:avLst>
              <a:gd name="adj" fmla="val 6400"/>
            </a:avLst>
          </a:prstGeom>
          <a:solidFill>
            <a:srgbClr val="FFFFFF"/>
          </a:solidFill>
          <a:ln w="10160">
            <a:solidFill>
              <a:srgbClr val="D6DEE3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7" name="Text 14"/>
          <p:cNvSpPr/>
          <p:nvPr/>
        </p:nvSpPr>
        <p:spPr>
          <a:xfrm>
            <a:off x="5879592" y="1344168"/>
            <a:ext cx="4654296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rgbClr val="1F3864"/>
                </a:solidFill>
              </a:rPr>
              <a:t>Interpretação</a:t>
            </a:r>
            <a:endParaRPr lang="en-US" sz="1600" dirty="0"/>
          </a:p>
        </p:txBody>
      </p:sp>
      <p:sp>
        <p:nvSpPr>
          <p:cNvPr id="18" name="Text 15"/>
          <p:cNvSpPr/>
          <p:nvPr/>
        </p:nvSpPr>
        <p:spPr>
          <a:xfrm>
            <a:off x="5879592" y="1673352"/>
            <a:ext cx="4654296" cy="6126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200" dirty="0">
                <a:solidFill>
                  <a:srgbClr val="171616"/>
                </a:solidFill>
              </a:rPr>
              <a:t>Quanto maior a razão, maior a dependência relativa da estrutura formal local em commodities frente à massa salarial OBJ4. A comparação pode ser feita contra Brasil/universo filtrado ou grupos de referência.</a:t>
            </a:r>
            <a:endParaRPr lang="en-US" sz="1200" dirty="0"/>
          </a:p>
        </p:txBody>
      </p:sp>
      <p:sp>
        <p:nvSpPr>
          <p:cNvPr id="19" name="Text 16"/>
          <p:cNvSpPr/>
          <p:nvPr/>
        </p:nvSpPr>
        <p:spPr>
          <a:xfrm>
            <a:off x="868680" y="2788920"/>
            <a:ext cx="384048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1F3864"/>
                </a:solidFill>
              </a:rPr>
              <a:t>Remuneração × emprego na RAIS 2024</a:t>
            </a:r>
            <a:endParaRPr lang="en-US" sz="1300" dirty="0"/>
          </a:p>
        </p:txBody>
      </p:sp>
      <p:sp>
        <p:nvSpPr>
          <p:cNvPr id="20" name="Shape 17"/>
          <p:cNvSpPr/>
          <p:nvPr/>
        </p:nvSpPr>
        <p:spPr>
          <a:xfrm>
            <a:off x="3291840" y="3200400"/>
            <a:ext cx="0" cy="2057400"/>
          </a:xfrm>
          <a:prstGeom prst="line">
            <a:avLst/>
          </a:prstGeom>
          <a:noFill/>
          <a:ln w="13970">
            <a:solidFill>
              <a:srgbClr val="AAB8C2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1" name="Shape 18"/>
          <p:cNvSpPr/>
          <p:nvPr/>
        </p:nvSpPr>
        <p:spPr>
          <a:xfrm>
            <a:off x="1097280" y="4206240"/>
            <a:ext cx="4434840" cy="0"/>
          </a:xfrm>
          <a:prstGeom prst="line">
            <a:avLst/>
          </a:prstGeom>
          <a:noFill/>
          <a:ln w="13970">
            <a:solidFill>
              <a:srgbClr val="AAB8C2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2" name="Shape 19"/>
          <p:cNvSpPr/>
          <p:nvPr/>
        </p:nvSpPr>
        <p:spPr>
          <a:xfrm>
            <a:off x="1143000" y="3246120"/>
            <a:ext cx="2093976" cy="905256"/>
          </a:xfrm>
          <a:prstGeom prst="roundRect">
            <a:avLst>
              <a:gd name="adj" fmla="val 8081"/>
            </a:avLst>
          </a:prstGeom>
          <a:solidFill>
            <a:srgbClr val="F7F9FA"/>
          </a:solidFill>
          <a:ln w="10160">
            <a:solidFill>
              <a:srgbClr val="D6DEE3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3" name="Text 20"/>
          <p:cNvSpPr/>
          <p:nvPr/>
        </p:nvSpPr>
        <p:spPr>
          <a:xfrm>
            <a:off x="1307592" y="3355848"/>
            <a:ext cx="1764792" cy="75895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400" b="1" dirty="0">
                <a:solidFill>
                  <a:srgbClr val="44546A"/>
                </a:solidFill>
              </a:rPr>
              <a:t>Baixa remuneração</a:t>
            </a:r>
            <a:endParaRPr lang="en-US" sz="1400" dirty="0"/>
          </a:p>
          <a:p>
            <a:pPr marL="0" indent="0">
              <a:buNone/>
            </a:pPr>
            <a:r>
              <a:rPr lang="en-US" sz="1400" b="1" dirty="0">
                <a:solidFill>
                  <a:srgbClr val="44546A"/>
                </a:solidFill>
              </a:rPr>
              <a:t>Baixo emprego</a:t>
            </a:r>
            <a:endParaRPr lang="en-US" sz="1400" dirty="0"/>
          </a:p>
        </p:txBody>
      </p:sp>
      <p:sp>
        <p:nvSpPr>
          <p:cNvPr id="25" name="Shape 22"/>
          <p:cNvSpPr/>
          <p:nvPr/>
        </p:nvSpPr>
        <p:spPr>
          <a:xfrm>
            <a:off x="3291840" y="3246120"/>
            <a:ext cx="2093976" cy="905256"/>
          </a:xfrm>
          <a:prstGeom prst="roundRect">
            <a:avLst>
              <a:gd name="adj" fmla="val 8081"/>
            </a:avLst>
          </a:prstGeom>
          <a:solidFill>
            <a:srgbClr val="F7F9FA"/>
          </a:solidFill>
          <a:ln w="10160">
            <a:solidFill>
              <a:srgbClr val="D6DEE3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6" name="Text 23"/>
          <p:cNvSpPr/>
          <p:nvPr/>
        </p:nvSpPr>
        <p:spPr>
          <a:xfrm>
            <a:off x="3456432" y="3355847"/>
            <a:ext cx="1764792" cy="74066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400" b="1" dirty="0">
                <a:solidFill>
                  <a:srgbClr val="3383AB"/>
                </a:solidFill>
              </a:rPr>
              <a:t>Alta remuneração</a:t>
            </a:r>
            <a:endParaRPr lang="en-US" sz="1400" dirty="0"/>
          </a:p>
          <a:p>
            <a:pPr marL="0" indent="0">
              <a:buNone/>
            </a:pPr>
            <a:r>
              <a:rPr lang="en-US" sz="1400" b="1" dirty="0">
                <a:solidFill>
                  <a:srgbClr val="3383AB"/>
                </a:solidFill>
              </a:rPr>
              <a:t>Baixo emprego</a:t>
            </a:r>
            <a:endParaRPr lang="en-US" sz="1400" dirty="0"/>
          </a:p>
        </p:txBody>
      </p:sp>
      <p:sp>
        <p:nvSpPr>
          <p:cNvPr id="28" name="Shape 25"/>
          <p:cNvSpPr/>
          <p:nvPr/>
        </p:nvSpPr>
        <p:spPr>
          <a:xfrm>
            <a:off x="1143000" y="4206240"/>
            <a:ext cx="2093976" cy="905256"/>
          </a:xfrm>
          <a:prstGeom prst="roundRect">
            <a:avLst>
              <a:gd name="adj" fmla="val 8081"/>
            </a:avLst>
          </a:prstGeom>
          <a:solidFill>
            <a:srgbClr val="F7F9FA"/>
          </a:solidFill>
          <a:ln w="10160">
            <a:solidFill>
              <a:srgbClr val="D6DEE3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9" name="Text 26"/>
          <p:cNvSpPr/>
          <p:nvPr/>
        </p:nvSpPr>
        <p:spPr>
          <a:xfrm>
            <a:off x="1307592" y="4315968"/>
            <a:ext cx="1764792" cy="7132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400" b="1" dirty="0">
                <a:solidFill>
                  <a:srgbClr val="E97132"/>
                </a:solidFill>
              </a:rPr>
              <a:t>Baixa remuneração</a:t>
            </a:r>
            <a:endParaRPr lang="en-US" sz="1400" dirty="0"/>
          </a:p>
          <a:p>
            <a:pPr marL="0" indent="0">
              <a:buNone/>
            </a:pPr>
            <a:r>
              <a:rPr lang="en-US" sz="1400" b="1" dirty="0">
                <a:solidFill>
                  <a:srgbClr val="E97132"/>
                </a:solidFill>
              </a:rPr>
              <a:t>Alto emprego</a:t>
            </a:r>
            <a:endParaRPr lang="en-US" sz="1400" dirty="0"/>
          </a:p>
        </p:txBody>
      </p:sp>
      <p:sp>
        <p:nvSpPr>
          <p:cNvPr id="31" name="Shape 28"/>
          <p:cNvSpPr/>
          <p:nvPr/>
        </p:nvSpPr>
        <p:spPr>
          <a:xfrm>
            <a:off x="3291840" y="4206240"/>
            <a:ext cx="2093976" cy="905256"/>
          </a:xfrm>
          <a:prstGeom prst="roundRect">
            <a:avLst>
              <a:gd name="adj" fmla="val 8081"/>
            </a:avLst>
          </a:prstGeom>
          <a:solidFill>
            <a:srgbClr val="F7F9FA"/>
          </a:solidFill>
          <a:ln w="10160">
            <a:solidFill>
              <a:srgbClr val="D6DEE3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32" name="Text 29"/>
          <p:cNvSpPr/>
          <p:nvPr/>
        </p:nvSpPr>
        <p:spPr>
          <a:xfrm>
            <a:off x="3456432" y="4315967"/>
            <a:ext cx="1764792" cy="704085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400" b="1" dirty="0">
                <a:solidFill>
                  <a:srgbClr val="70AD47"/>
                </a:solidFill>
              </a:rPr>
              <a:t>Alta remuneração</a:t>
            </a:r>
            <a:endParaRPr lang="en-US" sz="1400" dirty="0"/>
          </a:p>
          <a:p>
            <a:pPr marL="0" indent="0">
              <a:buNone/>
            </a:pPr>
            <a:r>
              <a:rPr lang="en-US" sz="1400" b="1" dirty="0">
                <a:solidFill>
                  <a:srgbClr val="70AD47"/>
                </a:solidFill>
              </a:rPr>
              <a:t>Alto emprego</a:t>
            </a:r>
            <a:endParaRPr lang="en-US" sz="1400" dirty="0"/>
          </a:p>
        </p:txBody>
      </p:sp>
      <p:sp>
        <p:nvSpPr>
          <p:cNvPr id="34" name="Shape 31"/>
          <p:cNvSpPr/>
          <p:nvPr/>
        </p:nvSpPr>
        <p:spPr>
          <a:xfrm>
            <a:off x="6400800" y="2926080"/>
            <a:ext cx="1920240" cy="2103120"/>
          </a:xfrm>
          <a:prstGeom prst="roundRect">
            <a:avLst>
              <a:gd name="adj" fmla="val 3333"/>
            </a:avLst>
          </a:prstGeom>
          <a:solidFill>
            <a:srgbClr val="FFFFFF"/>
          </a:solidFill>
          <a:ln w="11430">
            <a:solidFill>
              <a:srgbClr val="D7E1E6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35" name="Shape 32"/>
          <p:cNvSpPr/>
          <p:nvPr/>
        </p:nvSpPr>
        <p:spPr>
          <a:xfrm>
            <a:off x="6547104" y="3054096"/>
            <a:ext cx="1207008" cy="256032"/>
          </a:xfrm>
          <a:prstGeom prst="roundRect">
            <a:avLst>
              <a:gd name="adj" fmla="val 21429"/>
            </a:avLst>
          </a:prstGeom>
          <a:solidFill>
            <a:srgbClr val="3383AB"/>
          </a:solidFill>
          <a:ln w="12700">
            <a:solidFill>
              <a:srgbClr val="3383A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36" name="Text 33"/>
          <p:cNvSpPr/>
          <p:nvPr/>
        </p:nvSpPr>
        <p:spPr>
          <a:xfrm>
            <a:off x="6592824" y="3090672"/>
            <a:ext cx="111556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FFFFFF"/>
                </a:solidFill>
              </a:rPr>
              <a:t>MÉDIAS</a:t>
            </a:r>
            <a:endParaRPr lang="en-US" sz="1000" dirty="0"/>
          </a:p>
        </p:txBody>
      </p:sp>
      <p:sp>
        <p:nvSpPr>
          <p:cNvPr id="37" name="Text 34"/>
          <p:cNvSpPr/>
          <p:nvPr/>
        </p:nvSpPr>
        <p:spPr>
          <a:xfrm>
            <a:off x="6547104" y="3419856"/>
            <a:ext cx="1627632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300" b="1" dirty="0">
                <a:solidFill>
                  <a:srgbClr val="1F3864"/>
                </a:solidFill>
              </a:rPr>
              <a:t>Referências</a:t>
            </a:r>
            <a:endParaRPr lang="en-US" sz="1300" dirty="0"/>
          </a:p>
        </p:txBody>
      </p:sp>
      <p:sp>
        <p:nvSpPr>
          <p:cNvPr id="38" name="Text 35"/>
          <p:cNvSpPr/>
          <p:nvPr/>
        </p:nvSpPr>
        <p:spPr>
          <a:xfrm>
            <a:off x="6565392" y="3858768"/>
            <a:ext cx="1591056" cy="1060704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1200" dirty="0">
                <a:solidFill>
                  <a:srgbClr val="171616"/>
                </a:solidFill>
              </a:rPr>
              <a:t>• média simples das razões</a:t>
            </a:r>
            <a:endParaRPr lang="en-US" sz="1200" dirty="0"/>
          </a:p>
          <a:p>
            <a:pPr marL="0" indent="0">
              <a:buNone/>
            </a:pPr>
            <a:r>
              <a:rPr lang="en-US" sz="1200" dirty="0">
                <a:solidFill>
                  <a:srgbClr val="171616"/>
                </a:solidFill>
              </a:rPr>
              <a:t>• média </a:t>
            </a:r>
            <a:r>
              <a:rPr lang="en-US" sz="1200" dirty="0" err="1">
                <a:solidFill>
                  <a:srgbClr val="171616"/>
                </a:solidFill>
              </a:rPr>
              <a:t>ponderada</a:t>
            </a:r>
            <a:r>
              <a:rPr lang="en-US" sz="1200" dirty="0">
                <a:solidFill>
                  <a:srgbClr val="171616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1200" dirty="0">
                <a:solidFill>
                  <a:srgbClr val="171616"/>
                </a:solidFill>
              </a:rPr>
              <a:t>• quartis de PIB, PIB pc e população</a:t>
            </a:r>
            <a:endParaRPr lang="en-US" sz="1200" dirty="0"/>
          </a:p>
        </p:txBody>
      </p:sp>
      <p:sp>
        <p:nvSpPr>
          <p:cNvPr id="39" name="Shape 36"/>
          <p:cNvSpPr/>
          <p:nvPr/>
        </p:nvSpPr>
        <p:spPr>
          <a:xfrm>
            <a:off x="8732520" y="2926080"/>
            <a:ext cx="1920240" cy="2103120"/>
          </a:xfrm>
          <a:prstGeom prst="roundRect">
            <a:avLst>
              <a:gd name="adj" fmla="val 3333"/>
            </a:avLst>
          </a:prstGeom>
          <a:solidFill>
            <a:srgbClr val="FFFFFF"/>
          </a:solidFill>
          <a:ln w="11430">
            <a:solidFill>
              <a:srgbClr val="D7E1E6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40" name="Shape 37"/>
          <p:cNvSpPr/>
          <p:nvPr/>
        </p:nvSpPr>
        <p:spPr>
          <a:xfrm>
            <a:off x="8878824" y="3054096"/>
            <a:ext cx="1207008" cy="256032"/>
          </a:xfrm>
          <a:prstGeom prst="roundRect">
            <a:avLst>
              <a:gd name="adj" fmla="val 21429"/>
            </a:avLst>
          </a:prstGeom>
          <a:solidFill>
            <a:srgbClr val="156082"/>
          </a:solidFill>
          <a:ln w="12700">
            <a:solidFill>
              <a:srgbClr val="156082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41" name="Text 38"/>
          <p:cNvSpPr/>
          <p:nvPr/>
        </p:nvSpPr>
        <p:spPr>
          <a:xfrm>
            <a:off x="8924544" y="3090672"/>
            <a:ext cx="111556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FFFFFF"/>
                </a:solidFill>
              </a:rPr>
              <a:t>CLASSES</a:t>
            </a:r>
            <a:endParaRPr lang="en-US" sz="1000" dirty="0"/>
          </a:p>
        </p:txBody>
      </p:sp>
      <p:sp>
        <p:nvSpPr>
          <p:cNvPr id="42" name="Text 39"/>
          <p:cNvSpPr/>
          <p:nvPr/>
        </p:nvSpPr>
        <p:spPr>
          <a:xfrm>
            <a:off x="8878824" y="3419856"/>
            <a:ext cx="1627632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300" b="1" dirty="0" err="1">
                <a:solidFill>
                  <a:srgbClr val="1F3864"/>
                </a:solidFill>
              </a:rPr>
              <a:t>Indicador</a:t>
            </a:r>
            <a:endParaRPr lang="en-US" sz="1300" dirty="0"/>
          </a:p>
        </p:txBody>
      </p:sp>
      <p:sp>
        <p:nvSpPr>
          <p:cNvPr id="43" name="Text 40"/>
          <p:cNvSpPr/>
          <p:nvPr/>
        </p:nvSpPr>
        <p:spPr>
          <a:xfrm>
            <a:off x="8897112" y="3858768"/>
            <a:ext cx="1591056" cy="1060704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1200" dirty="0">
                <a:solidFill>
                  <a:srgbClr val="171616"/>
                </a:solidFill>
              </a:rPr>
              <a:t>• abaixo/acima da média</a:t>
            </a:r>
            <a:endParaRPr lang="en-US" sz="1200" dirty="0"/>
          </a:p>
          <a:p>
            <a:pPr marL="0" indent="0">
              <a:buNone/>
            </a:pPr>
            <a:r>
              <a:rPr lang="en-US" sz="1200" dirty="0">
                <a:solidFill>
                  <a:srgbClr val="171616"/>
                </a:solidFill>
              </a:rPr>
              <a:t>• percentis dentro de </a:t>
            </a:r>
            <a:r>
              <a:rPr lang="en-US" sz="1200" dirty="0" err="1">
                <a:solidFill>
                  <a:srgbClr val="171616"/>
                </a:solidFill>
              </a:rPr>
              <a:t>cada</a:t>
            </a:r>
            <a:r>
              <a:rPr lang="en-US" sz="1200" dirty="0">
                <a:solidFill>
                  <a:srgbClr val="171616"/>
                </a:solidFill>
              </a:rPr>
              <a:t> </a:t>
            </a:r>
            <a:r>
              <a:rPr lang="en-US" sz="1200" dirty="0" err="1">
                <a:solidFill>
                  <a:srgbClr val="171616"/>
                </a:solidFill>
              </a:rPr>
              <a:t>grupo</a:t>
            </a:r>
            <a:endParaRPr lang="en-US" sz="1200" dirty="0"/>
          </a:p>
        </p:txBody>
      </p:sp>
      <p:sp>
        <p:nvSpPr>
          <p:cNvPr id="44" name="Text 5">
            <a:extLst>
              <a:ext uri="{FF2B5EF4-FFF2-40B4-BE49-F238E27FC236}">
                <a16:creationId xmlns:a16="http://schemas.microsoft.com/office/drawing/2014/main" id="{834FA635-EE18-73B9-7E08-19AB1E315326}"/>
              </a:ext>
            </a:extLst>
          </p:cNvPr>
          <p:cNvSpPr/>
          <p:nvPr/>
        </p:nvSpPr>
        <p:spPr>
          <a:xfrm>
            <a:off x="786384" y="6510528"/>
            <a:ext cx="493776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 err="1">
                <a:solidFill>
                  <a:srgbClr val="7A8793"/>
                </a:solidFill>
              </a:rPr>
              <a:t>Programa</a:t>
            </a:r>
            <a:r>
              <a:rPr lang="en-US" sz="750" dirty="0">
                <a:solidFill>
                  <a:srgbClr val="7A8793"/>
                </a:solidFill>
              </a:rPr>
              <a:t> </a:t>
            </a:r>
            <a:r>
              <a:rPr lang="en-US" sz="750" dirty="0" err="1">
                <a:solidFill>
                  <a:srgbClr val="7A8793"/>
                </a:solidFill>
              </a:rPr>
              <a:t>Transforma</a:t>
            </a:r>
            <a:r>
              <a:rPr lang="en-US" sz="750" dirty="0">
                <a:solidFill>
                  <a:srgbClr val="7A8793"/>
                </a:solidFill>
              </a:rPr>
              <a:t> </a:t>
            </a:r>
            <a:r>
              <a:rPr lang="en-US" sz="750" dirty="0" err="1">
                <a:solidFill>
                  <a:srgbClr val="7A8793"/>
                </a:solidFill>
              </a:rPr>
              <a:t>Cerrado</a:t>
            </a:r>
            <a:r>
              <a:rPr lang="en-US" sz="750" dirty="0">
                <a:solidFill>
                  <a:srgbClr val="7A8793"/>
                </a:solidFill>
              </a:rPr>
              <a:t> – PNDR </a:t>
            </a:r>
            <a:r>
              <a:rPr lang="en-US" sz="750" dirty="0" err="1">
                <a:solidFill>
                  <a:srgbClr val="7A8793"/>
                </a:solidFill>
              </a:rPr>
              <a:t>objetivo</a:t>
            </a:r>
            <a:r>
              <a:rPr lang="en-US" sz="750" dirty="0">
                <a:solidFill>
                  <a:srgbClr val="7A8793"/>
                </a:solidFill>
              </a:rPr>
              <a:t> 4</a:t>
            </a:r>
            <a:endParaRPr lang="en-US" sz="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2D8106-8F4D-31EF-4D21-8E0C0618D3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06AD1376-00C7-25DE-5359-090EB8496141}"/>
              </a:ext>
            </a:extLst>
          </p:cNvPr>
          <p:cNvSpPr txBox="1"/>
          <p:nvPr/>
        </p:nvSpPr>
        <p:spPr>
          <a:xfrm>
            <a:off x="734908" y="235956"/>
            <a:ext cx="112116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3600" dirty="0">
                <a:latin typeface="Arial Bold"/>
              </a:rPr>
              <a:t>O Objetivo 4 da Política Nacional de Desenvolvimento Regional (PNDR):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D7B6916B-C495-94D5-6768-433EA4AA07EC}"/>
              </a:ext>
            </a:extLst>
          </p:cNvPr>
          <p:cNvSpPr txBox="1"/>
          <p:nvPr/>
        </p:nvSpPr>
        <p:spPr>
          <a:xfrm>
            <a:off x="2041442" y="1749931"/>
            <a:ext cx="77527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 b="1" dirty="0">
                <a:latin typeface="Rawline Black" panose="00000A00000000000000" pitchFamily="2" charset="0"/>
              </a:rPr>
              <a:t>Programa</a:t>
            </a:r>
          </a:p>
          <a:p>
            <a:pPr algn="ctr"/>
            <a:r>
              <a:rPr lang="pt-BR" sz="4800" b="1" dirty="0">
                <a:latin typeface="Rawline Black" panose="00000A00000000000000" pitchFamily="2" charset="0"/>
              </a:rPr>
              <a:t>Diversifica </a:t>
            </a:r>
            <a:r>
              <a:rPr lang="pt-BR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</a:rPr>
              <a:t>MAIS</a:t>
            </a:r>
          </a:p>
        </p:txBody>
      </p:sp>
      <p:sp>
        <p:nvSpPr>
          <p:cNvPr id="3" name="Seta: para a Direita 2">
            <a:extLst>
              <a:ext uri="{FF2B5EF4-FFF2-40B4-BE49-F238E27FC236}">
                <a16:creationId xmlns:a16="http://schemas.microsoft.com/office/drawing/2014/main" id="{B37B37E2-EDFA-A038-3790-F9CD78072BA2}"/>
              </a:ext>
            </a:extLst>
          </p:cNvPr>
          <p:cNvSpPr/>
          <p:nvPr/>
        </p:nvSpPr>
        <p:spPr>
          <a:xfrm rot="2591741">
            <a:off x="6340828" y="3585100"/>
            <a:ext cx="1566688" cy="78533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: para a Direita 5">
            <a:extLst>
              <a:ext uri="{FF2B5EF4-FFF2-40B4-BE49-F238E27FC236}">
                <a16:creationId xmlns:a16="http://schemas.microsoft.com/office/drawing/2014/main" id="{6CDEBAC0-59EC-B6AA-4BD1-D3205F4CA006}"/>
              </a:ext>
            </a:extLst>
          </p:cNvPr>
          <p:cNvSpPr/>
          <p:nvPr/>
        </p:nvSpPr>
        <p:spPr>
          <a:xfrm rot="7631690">
            <a:off x="4337991" y="3546178"/>
            <a:ext cx="1566688" cy="78533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23A3C45-7656-6731-EBC3-72491B1E8502}"/>
              </a:ext>
            </a:extLst>
          </p:cNvPr>
          <p:cNvSpPr txBox="1"/>
          <p:nvPr/>
        </p:nvSpPr>
        <p:spPr>
          <a:xfrm>
            <a:off x="1761828" y="4558099"/>
            <a:ext cx="26922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0070C0"/>
                </a:solidFill>
                <a:latin typeface="Aptos" panose="020B0004020202020204" pitchFamily="34" charset="0"/>
              </a:rPr>
              <a:t>Diversifica</a:t>
            </a:r>
            <a:endParaRPr lang="pt-BR" sz="3200" b="1" i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30B0504020000000003" pitchFamily="66" charset="0"/>
            </a:endParaRPr>
          </a:p>
          <a:p>
            <a:pPr algn="ctr"/>
            <a:r>
              <a:rPr lang="pt-BR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</a:rPr>
              <a:t>MAIS</a:t>
            </a:r>
            <a:r>
              <a:rPr lang="pt-BR" sz="3200" b="1" dirty="0">
                <a:solidFill>
                  <a:srgbClr val="0070C0"/>
                </a:solidFill>
                <a:latin typeface="Aptos" panose="020B0004020202020204" pitchFamily="34" charset="0"/>
              </a:rPr>
              <a:t> </a:t>
            </a:r>
          </a:p>
          <a:p>
            <a:pPr algn="ctr"/>
            <a:r>
              <a:rPr lang="pt-BR" sz="3200" b="1" dirty="0">
                <a:solidFill>
                  <a:srgbClr val="0070C0"/>
                </a:solidFill>
                <a:latin typeface="Aptos" panose="020B0004020202020204" pitchFamily="34" charset="0"/>
              </a:rPr>
              <a:t>CERRADO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6EA9C124-578C-261F-BA7E-EA9FEEEECEE4}"/>
              </a:ext>
            </a:extLst>
          </p:cNvPr>
          <p:cNvSpPr txBox="1"/>
          <p:nvPr/>
        </p:nvSpPr>
        <p:spPr>
          <a:xfrm>
            <a:off x="7433095" y="4635943"/>
            <a:ext cx="38343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FF0000"/>
                </a:solidFill>
                <a:latin typeface="Aptos" panose="020B0004020202020204" pitchFamily="34" charset="0"/>
              </a:rPr>
              <a:t>Diversifica</a:t>
            </a:r>
            <a:r>
              <a:rPr lang="pt-BR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</a:rPr>
              <a:t> MAIS</a:t>
            </a:r>
            <a:r>
              <a:rPr lang="pt-BR" sz="3200" b="1" dirty="0">
                <a:solidFill>
                  <a:srgbClr val="0070C0"/>
                </a:solidFill>
                <a:latin typeface="Aptos" panose="020B0004020202020204" pitchFamily="34" charset="0"/>
              </a:rPr>
              <a:t> </a:t>
            </a:r>
            <a:endParaRPr lang="pt-BR" sz="3200" b="1" dirty="0">
              <a:solidFill>
                <a:srgbClr val="FF0000"/>
              </a:solidFill>
              <a:latin typeface="Aptos" panose="020B0004020202020204" pitchFamily="34" charset="0"/>
            </a:endParaRPr>
          </a:p>
          <a:p>
            <a:pPr algn="ctr"/>
            <a:r>
              <a:rPr lang="pt-BR" sz="3200" b="1" dirty="0">
                <a:solidFill>
                  <a:srgbClr val="FF0000"/>
                </a:solidFill>
                <a:latin typeface="Aptos" panose="020B0004020202020204" pitchFamily="34" charset="0"/>
              </a:rPr>
              <a:t>Commodities Minerais</a:t>
            </a:r>
          </a:p>
        </p:txBody>
      </p:sp>
    </p:spTree>
    <p:extLst>
      <p:ext uri="{BB962C8B-B14F-4D97-AF65-F5344CB8AC3E}">
        <p14:creationId xmlns:p14="http://schemas.microsoft.com/office/powerpoint/2010/main" val="400326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ppt_media/imag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6384" y="310896"/>
            <a:ext cx="969264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1F386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Produção primária e </a:t>
            </a:r>
            <a:r>
              <a:rPr lang="en-US" sz="2200" b="1" dirty="0" err="1">
                <a:solidFill>
                  <a:srgbClr val="1F386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extrativas</a:t>
            </a:r>
            <a:endParaRPr lang="en-US" sz="2200" dirty="0"/>
          </a:p>
        </p:txBody>
      </p:sp>
      <p:sp>
        <p:nvSpPr>
          <p:cNvPr id="4" name="Shape 1"/>
          <p:cNvSpPr/>
          <p:nvPr/>
        </p:nvSpPr>
        <p:spPr>
          <a:xfrm>
            <a:off x="786384" y="777240"/>
            <a:ext cx="2743200" cy="0"/>
          </a:xfrm>
          <a:prstGeom prst="line">
            <a:avLst/>
          </a:prstGeom>
          <a:noFill/>
          <a:ln w="25400">
            <a:solidFill>
              <a:srgbClr val="3383AB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786384" y="850392"/>
            <a:ext cx="98755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44546A"/>
                </a:solidFill>
              </a:rPr>
              <a:t>A elegibilidade é </a:t>
            </a:r>
            <a:r>
              <a:rPr lang="en-US" sz="1050" dirty="0" err="1">
                <a:solidFill>
                  <a:srgbClr val="44546A"/>
                </a:solidFill>
              </a:rPr>
              <a:t>seletiva</a:t>
            </a:r>
            <a:r>
              <a:rPr lang="en-US" sz="1050" dirty="0">
                <a:solidFill>
                  <a:srgbClr val="44546A"/>
                </a:solidFill>
              </a:rPr>
              <a:t>, </a:t>
            </a:r>
            <a:r>
              <a:rPr lang="en-US" sz="1050" dirty="0" err="1">
                <a:solidFill>
                  <a:srgbClr val="44546A"/>
                </a:solidFill>
              </a:rPr>
              <a:t>direcionando</a:t>
            </a:r>
            <a:r>
              <a:rPr lang="en-US" sz="1050" dirty="0">
                <a:solidFill>
                  <a:srgbClr val="44546A"/>
                </a:solidFill>
              </a:rPr>
              <a:t> para </a:t>
            </a:r>
            <a:r>
              <a:rPr lang="en-US" sz="1050" dirty="0" err="1">
                <a:solidFill>
                  <a:srgbClr val="44546A"/>
                </a:solidFill>
              </a:rPr>
              <a:t>uma</a:t>
            </a:r>
            <a:r>
              <a:rPr lang="en-US" sz="1050" dirty="0">
                <a:solidFill>
                  <a:srgbClr val="44546A"/>
                </a:solidFill>
              </a:rPr>
              <a:t> </a:t>
            </a:r>
            <a:r>
              <a:rPr lang="en-US" sz="1050" dirty="0" err="1">
                <a:solidFill>
                  <a:srgbClr val="44546A"/>
                </a:solidFill>
              </a:rPr>
              <a:t>diversificação</a:t>
            </a:r>
            <a:r>
              <a:rPr lang="en-US" sz="1050" dirty="0">
                <a:solidFill>
                  <a:srgbClr val="44546A"/>
                </a:solidFill>
              </a:rPr>
              <a:t> </a:t>
            </a:r>
            <a:r>
              <a:rPr lang="en-US" sz="1050" dirty="0" err="1">
                <a:solidFill>
                  <a:srgbClr val="44546A"/>
                </a:solidFill>
              </a:rPr>
              <a:t>produtiva</a:t>
            </a:r>
            <a:r>
              <a:rPr lang="en-US" sz="1050" dirty="0">
                <a:solidFill>
                  <a:srgbClr val="44546A"/>
                </a:solidFill>
              </a:rPr>
              <a:t>.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11228832" y="292608"/>
            <a:ext cx="42062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b="1" dirty="0">
                <a:solidFill>
                  <a:srgbClr val="3383AB"/>
                </a:solidFill>
              </a:rPr>
              <a:t>03</a:t>
            </a:r>
            <a:endParaRPr lang="en-US" sz="850" dirty="0"/>
          </a:p>
        </p:txBody>
      </p:sp>
      <p:sp>
        <p:nvSpPr>
          <p:cNvPr id="7" name="Shape 4"/>
          <p:cNvSpPr/>
          <p:nvPr/>
        </p:nvSpPr>
        <p:spPr>
          <a:xfrm>
            <a:off x="786384" y="6437376"/>
            <a:ext cx="10561320" cy="0"/>
          </a:xfrm>
          <a:prstGeom prst="line">
            <a:avLst/>
          </a:prstGeom>
          <a:noFill/>
          <a:ln w="8890">
            <a:solidFill>
              <a:srgbClr val="D9E2E8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0" name="Shape 7"/>
          <p:cNvSpPr/>
          <p:nvPr/>
        </p:nvSpPr>
        <p:spPr>
          <a:xfrm>
            <a:off x="868680" y="1243584"/>
            <a:ext cx="2907792" cy="4407408"/>
          </a:xfrm>
          <a:prstGeom prst="roundRect">
            <a:avLst>
              <a:gd name="adj" fmla="val 2516"/>
            </a:avLst>
          </a:prstGeom>
          <a:solidFill>
            <a:srgbClr val="FFFFFF"/>
          </a:solidFill>
          <a:ln w="10160">
            <a:solidFill>
              <a:srgbClr val="CFE6CC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1" name="Text 8"/>
          <p:cNvSpPr/>
          <p:nvPr/>
        </p:nvSpPr>
        <p:spPr>
          <a:xfrm>
            <a:off x="1033272" y="1353312"/>
            <a:ext cx="257860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400" b="1" dirty="0">
                <a:solidFill>
                  <a:srgbClr val="70AD47"/>
                </a:solidFill>
              </a:rPr>
              <a:t>Agropecuária diversificada</a:t>
            </a:r>
            <a:endParaRPr lang="en-US" sz="1400" dirty="0"/>
          </a:p>
        </p:txBody>
      </p:sp>
      <p:sp>
        <p:nvSpPr>
          <p:cNvPr id="12" name="Text 9"/>
          <p:cNvSpPr/>
          <p:nvPr/>
        </p:nvSpPr>
        <p:spPr>
          <a:xfrm>
            <a:off x="1033272" y="1682496"/>
            <a:ext cx="2578608" cy="3877056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171616"/>
                </a:solidFill>
              </a:rPr>
              <a:t>Elegíveis: hortifrutis, mandioca, feijão, arroz, café, cacau, uva, apicultura, leite, aves, suínos, caprinos e ovinos.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171616"/>
                </a:solidFill>
              </a:rPr>
              <a:t>Racional: ampliar circuitos de abastecimento, agroindustrialização e diferenciação por qualidade/origem.</a:t>
            </a:r>
            <a:endParaRPr lang="en-US" dirty="0"/>
          </a:p>
        </p:txBody>
      </p:sp>
      <p:sp>
        <p:nvSpPr>
          <p:cNvPr id="13" name="Shape 10"/>
          <p:cNvSpPr/>
          <p:nvPr/>
        </p:nvSpPr>
        <p:spPr>
          <a:xfrm>
            <a:off x="3977640" y="1243584"/>
            <a:ext cx="2907792" cy="4407408"/>
          </a:xfrm>
          <a:prstGeom prst="roundRect">
            <a:avLst>
              <a:gd name="adj" fmla="val 2516"/>
            </a:avLst>
          </a:prstGeom>
          <a:solidFill>
            <a:srgbClr val="FFFFFF"/>
          </a:solidFill>
          <a:ln w="10160">
            <a:solidFill>
              <a:srgbClr val="F0CACA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4" name="Text 11"/>
          <p:cNvSpPr/>
          <p:nvPr/>
        </p:nvSpPr>
        <p:spPr>
          <a:xfrm>
            <a:off x="4142232" y="1353312"/>
            <a:ext cx="257860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400" b="1" dirty="0">
                <a:solidFill>
                  <a:srgbClr val="C00000"/>
                </a:solidFill>
              </a:rPr>
              <a:t>Commodities e pecuária de corte</a:t>
            </a:r>
            <a:endParaRPr lang="en-US" sz="1400" dirty="0"/>
          </a:p>
        </p:txBody>
      </p:sp>
      <p:sp>
        <p:nvSpPr>
          <p:cNvPr id="15" name="Text 12"/>
          <p:cNvSpPr/>
          <p:nvPr/>
        </p:nvSpPr>
        <p:spPr>
          <a:xfrm>
            <a:off x="4142232" y="1682496"/>
            <a:ext cx="2578608" cy="3877056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171616"/>
                </a:solidFill>
              </a:rPr>
              <a:t>Não elegíveis: algodão, soja, milho, cana-de-açúcar, produção florestal de larga escala e grandes animais para corte.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171616"/>
                </a:solidFill>
              </a:rPr>
              <a:t>Racional: cadeias consolidadas, com logística, tecnologia e processamento estruturados, tendem a aprofundar especialização.</a:t>
            </a:r>
            <a:endParaRPr lang="en-US" dirty="0"/>
          </a:p>
        </p:txBody>
      </p:sp>
      <p:sp>
        <p:nvSpPr>
          <p:cNvPr id="16" name="Shape 13"/>
          <p:cNvSpPr/>
          <p:nvPr/>
        </p:nvSpPr>
        <p:spPr>
          <a:xfrm>
            <a:off x="7086600" y="1243584"/>
            <a:ext cx="2907792" cy="4407408"/>
          </a:xfrm>
          <a:prstGeom prst="roundRect">
            <a:avLst>
              <a:gd name="adj" fmla="val 2516"/>
            </a:avLst>
          </a:prstGeom>
          <a:solidFill>
            <a:srgbClr val="FFFFFF"/>
          </a:solidFill>
          <a:ln w="10160">
            <a:solidFill>
              <a:srgbClr val="F2E1A3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7" name="Text 14"/>
          <p:cNvSpPr/>
          <p:nvPr/>
        </p:nvSpPr>
        <p:spPr>
          <a:xfrm>
            <a:off x="7251192" y="1353312"/>
            <a:ext cx="2578608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400" b="1" dirty="0">
                <a:solidFill>
                  <a:srgbClr val="C00000"/>
                </a:solidFill>
              </a:rPr>
              <a:t>Extrativas minerais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18" name="Text 15"/>
          <p:cNvSpPr/>
          <p:nvPr/>
        </p:nvSpPr>
        <p:spPr>
          <a:xfrm>
            <a:off x="7251192" y="1682496"/>
            <a:ext cx="2578608" cy="3877056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171616"/>
                </a:solidFill>
              </a:rPr>
              <a:t>Regra geral: não elegíveis.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171616"/>
                </a:solidFill>
              </a:rPr>
              <a:t>Exceção: gesso, calcário e minerais para adubos, fertilizantes e produtos químicos de uso agropecuário.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171616"/>
                </a:solidFill>
              </a:rPr>
              <a:t>Racional: função transversal para cadeias agropecuárias diversificadas</a:t>
            </a:r>
            <a:r>
              <a:rPr lang="en-US" sz="1200" dirty="0">
                <a:solidFill>
                  <a:srgbClr val="171616"/>
                </a:solidFill>
              </a:rPr>
              <a:t>.</a:t>
            </a:r>
            <a:endParaRPr lang="en-US" sz="1200" dirty="0"/>
          </a:p>
        </p:txBody>
      </p:sp>
      <p:sp>
        <p:nvSpPr>
          <p:cNvPr id="20" name="Text 17"/>
          <p:cNvSpPr/>
          <p:nvPr/>
        </p:nvSpPr>
        <p:spPr>
          <a:xfrm>
            <a:off x="1124712" y="5870448"/>
            <a:ext cx="233172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FFFFFF"/>
                </a:solidFill>
              </a:rPr>
              <a:t>A: 91 de 122 subclasses elegíveis</a:t>
            </a:r>
            <a:endParaRPr lang="en-US" sz="1000" dirty="0"/>
          </a:p>
        </p:txBody>
      </p:sp>
      <p:sp>
        <p:nvSpPr>
          <p:cNvPr id="23" name="Text 5">
            <a:extLst>
              <a:ext uri="{FF2B5EF4-FFF2-40B4-BE49-F238E27FC236}">
                <a16:creationId xmlns:a16="http://schemas.microsoft.com/office/drawing/2014/main" id="{0A8AE459-9EB7-205D-596A-63B4BEB4A24E}"/>
              </a:ext>
            </a:extLst>
          </p:cNvPr>
          <p:cNvSpPr/>
          <p:nvPr/>
        </p:nvSpPr>
        <p:spPr>
          <a:xfrm>
            <a:off x="786384" y="6510528"/>
            <a:ext cx="493776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 err="1">
                <a:solidFill>
                  <a:srgbClr val="7A8793"/>
                </a:solidFill>
              </a:rPr>
              <a:t>Programa</a:t>
            </a:r>
            <a:r>
              <a:rPr lang="en-US" sz="750" dirty="0">
                <a:solidFill>
                  <a:srgbClr val="7A8793"/>
                </a:solidFill>
              </a:rPr>
              <a:t> </a:t>
            </a:r>
            <a:r>
              <a:rPr lang="en-US" sz="750" dirty="0" err="1">
                <a:solidFill>
                  <a:srgbClr val="7A8793"/>
                </a:solidFill>
              </a:rPr>
              <a:t>Transforma</a:t>
            </a:r>
            <a:r>
              <a:rPr lang="en-US" sz="750" dirty="0">
                <a:solidFill>
                  <a:srgbClr val="7A8793"/>
                </a:solidFill>
              </a:rPr>
              <a:t> </a:t>
            </a:r>
            <a:r>
              <a:rPr lang="en-US" sz="750" dirty="0" err="1">
                <a:solidFill>
                  <a:srgbClr val="7A8793"/>
                </a:solidFill>
              </a:rPr>
              <a:t>Cerrado</a:t>
            </a:r>
            <a:r>
              <a:rPr lang="en-US" sz="750" dirty="0">
                <a:solidFill>
                  <a:srgbClr val="7A8793"/>
                </a:solidFill>
              </a:rPr>
              <a:t> – PNDR </a:t>
            </a:r>
            <a:r>
              <a:rPr lang="en-US" sz="750" dirty="0" err="1">
                <a:solidFill>
                  <a:srgbClr val="7A8793"/>
                </a:solidFill>
              </a:rPr>
              <a:t>objetivo</a:t>
            </a:r>
            <a:r>
              <a:rPr lang="en-US" sz="750" dirty="0">
                <a:solidFill>
                  <a:srgbClr val="7A8793"/>
                </a:solidFill>
              </a:rPr>
              <a:t> 4</a:t>
            </a:r>
            <a:endParaRPr lang="en-US" sz="750" dirty="0"/>
          </a:p>
        </p:txBody>
      </p:sp>
      <p:sp>
        <p:nvSpPr>
          <p:cNvPr id="24" name="Shape 16">
            <a:extLst>
              <a:ext uri="{FF2B5EF4-FFF2-40B4-BE49-F238E27FC236}">
                <a16:creationId xmlns:a16="http://schemas.microsoft.com/office/drawing/2014/main" id="{A15807D8-1624-EEC2-D6EB-94FA16C31A3C}"/>
              </a:ext>
            </a:extLst>
          </p:cNvPr>
          <p:cNvSpPr/>
          <p:nvPr/>
        </p:nvSpPr>
        <p:spPr>
          <a:xfrm>
            <a:off x="1078992" y="5833872"/>
            <a:ext cx="2423160" cy="292608"/>
          </a:xfrm>
          <a:prstGeom prst="roundRect">
            <a:avLst>
              <a:gd name="adj" fmla="val 18750"/>
            </a:avLst>
          </a:prstGeom>
          <a:solidFill>
            <a:srgbClr val="70AD47"/>
          </a:solidFill>
          <a:ln w="12700">
            <a:solidFill>
              <a:srgbClr val="70AD47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5" name="Text 17">
            <a:extLst>
              <a:ext uri="{FF2B5EF4-FFF2-40B4-BE49-F238E27FC236}">
                <a16:creationId xmlns:a16="http://schemas.microsoft.com/office/drawing/2014/main" id="{781558CB-1D68-B790-2423-52F1E2EF2F91}"/>
              </a:ext>
            </a:extLst>
          </p:cNvPr>
          <p:cNvSpPr/>
          <p:nvPr/>
        </p:nvSpPr>
        <p:spPr>
          <a:xfrm>
            <a:off x="1124712" y="5870448"/>
            <a:ext cx="233172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FFFFFF"/>
                </a:solidFill>
              </a:rPr>
              <a:t>A: 91 de 122 subclasses elegíveis</a:t>
            </a:r>
            <a:endParaRPr lang="en-US" sz="1000" dirty="0"/>
          </a:p>
        </p:txBody>
      </p:sp>
      <p:sp>
        <p:nvSpPr>
          <p:cNvPr id="26" name="Shape 18">
            <a:extLst>
              <a:ext uri="{FF2B5EF4-FFF2-40B4-BE49-F238E27FC236}">
                <a16:creationId xmlns:a16="http://schemas.microsoft.com/office/drawing/2014/main" id="{FD98099A-0EE7-4233-1D26-ED428C8C7E72}"/>
              </a:ext>
            </a:extLst>
          </p:cNvPr>
          <p:cNvSpPr/>
          <p:nvPr/>
        </p:nvSpPr>
        <p:spPr>
          <a:xfrm>
            <a:off x="7360920" y="5833872"/>
            <a:ext cx="2331720" cy="292608"/>
          </a:xfrm>
          <a:prstGeom prst="roundRect">
            <a:avLst>
              <a:gd name="adj" fmla="val 18750"/>
            </a:avLst>
          </a:prstGeom>
          <a:solidFill>
            <a:srgbClr val="FFC000"/>
          </a:solidFill>
          <a:ln w="12700">
            <a:solidFill>
              <a:srgbClr val="FFC00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7" name="Text 19">
            <a:extLst>
              <a:ext uri="{FF2B5EF4-FFF2-40B4-BE49-F238E27FC236}">
                <a16:creationId xmlns:a16="http://schemas.microsoft.com/office/drawing/2014/main" id="{5E7D236D-9141-5032-86BE-191D99AE11A3}"/>
              </a:ext>
            </a:extLst>
          </p:cNvPr>
          <p:cNvSpPr/>
          <p:nvPr/>
        </p:nvSpPr>
        <p:spPr>
          <a:xfrm>
            <a:off x="7406640" y="5870448"/>
            <a:ext cx="224028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1F3864"/>
                </a:solidFill>
              </a:rPr>
              <a:t>B: 4 de 45 subclasses elegíveis</a:t>
            </a:r>
            <a:endParaRPr lang="en-US" sz="10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ppt_media/imag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6384" y="310896"/>
            <a:ext cx="969264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1F386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Indústrias de </a:t>
            </a:r>
            <a:r>
              <a:rPr lang="en-US" sz="2200" b="1" dirty="0" err="1">
                <a:solidFill>
                  <a:srgbClr val="1F386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transformação</a:t>
            </a:r>
            <a:r>
              <a:rPr lang="en-US" sz="2200" b="1" dirty="0">
                <a:solidFill>
                  <a:srgbClr val="1F386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:</a:t>
            </a:r>
            <a:endParaRPr lang="en-US" sz="2200" dirty="0"/>
          </a:p>
        </p:txBody>
      </p:sp>
      <p:sp>
        <p:nvSpPr>
          <p:cNvPr id="4" name="Shape 1"/>
          <p:cNvSpPr/>
          <p:nvPr/>
        </p:nvSpPr>
        <p:spPr>
          <a:xfrm>
            <a:off x="786384" y="777240"/>
            <a:ext cx="2743200" cy="0"/>
          </a:xfrm>
          <a:prstGeom prst="line">
            <a:avLst/>
          </a:prstGeom>
          <a:noFill/>
          <a:ln w="25400">
            <a:solidFill>
              <a:srgbClr val="3383AB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786384" y="850392"/>
            <a:ext cx="98755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44546A"/>
                </a:solidFill>
              </a:rPr>
              <a:t>A transformação industrial é tratada como principal vetor de adensamento das cadeias regionais.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11228832" y="292608"/>
            <a:ext cx="42062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b="1" dirty="0">
                <a:solidFill>
                  <a:srgbClr val="3383AB"/>
                </a:solidFill>
              </a:rPr>
              <a:t>04</a:t>
            </a:r>
            <a:endParaRPr lang="en-US" sz="850" dirty="0"/>
          </a:p>
        </p:txBody>
      </p:sp>
      <p:sp>
        <p:nvSpPr>
          <p:cNvPr id="7" name="Shape 4"/>
          <p:cNvSpPr/>
          <p:nvPr/>
        </p:nvSpPr>
        <p:spPr>
          <a:xfrm>
            <a:off x="786384" y="6437376"/>
            <a:ext cx="10561320" cy="0"/>
          </a:xfrm>
          <a:prstGeom prst="line">
            <a:avLst/>
          </a:prstGeom>
          <a:noFill/>
          <a:ln w="8890">
            <a:solidFill>
              <a:srgbClr val="D9E2E8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0" name="Shape 7"/>
          <p:cNvSpPr/>
          <p:nvPr/>
        </p:nvSpPr>
        <p:spPr>
          <a:xfrm>
            <a:off x="1993392" y="1984248"/>
            <a:ext cx="1261872" cy="0"/>
          </a:xfrm>
          <a:prstGeom prst="line">
            <a:avLst/>
          </a:prstGeom>
          <a:noFill/>
          <a:ln w="15240">
            <a:solidFill>
              <a:srgbClr val="3383AB"/>
            </a:solidFill>
            <a:prstDash val="solid"/>
            <a:headEnd type="none"/>
            <a:tailEnd type="triangle"/>
          </a:ln>
        </p:spPr>
        <p:txBody>
          <a:bodyPr/>
          <a:lstStyle/>
          <a:p>
            <a:endParaRPr lang="pt-BR"/>
          </a:p>
        </p:txBody>
      </p:sp>
      <p:sp>
        <p:nvSpPr>
          <p:cNvPr id="11" name="Shape 8"/>
          <p:cNvSpPr/>
          <p:nvPr/>
        </p:nvSpPr>
        <p:spPr>
          <a:xfrm>
            <a:off x="4736592" y="1984248"/>
            <a:ext cx="1271016" cy="0"/>
          </a:xfrm>
          <a:prstGeom prst="line">
            <a:avLst/>
          </a:prstGeom>
          <a:noFill/>
          <a:ln w="15240">
            <a:solidFill>
              <a:srgbClr val="3383AB"/>
            </a:solidFill>
            <a:prstDash val="solid"/>
            <a:headEnd type="none"/>
            <a:tailEnd type="triangle"/>
          </a:ln>
        </p:spPr>
        <p:txBody>
          <a:bodyPr/>
          <a:lstStyle/>
          <a:p>
            <a:endParaRPr lang="pt-BR"/>
          </a:p>
        </p:txBody>
      </p:sp>
      <p:sp>
        <p:nvSpPr>
          <p:cNvPr id="12" name="Shape 9"/>
          <p:cNvSpPr/>
          <p:nvPr/>
        </p:nvSpPr>
        <p:spPr>
          <a:xfrm>
            <a:off x="7479792" y="1984248"/>
            <a:ext cx="1280160" cy="0"/>
          </a:xfrm>
          <a:prstGeom prst="line">
            <a:avLst/>
          </a:prstGeom>
          <a:noFill/>
          <a:ln w="15240">
            <a:solidFill>
              <a:srgbClr val="3383AB"/>
            </a:solidFill>
            <a:prstDash val="solid"/>
            <a:headEnd type="none"/>
            <a:tailEnd type="triangle"/>
          </a:ln>
        </p:spPr>
        <p:txBody>
          <a:bodyPr/>
          <a:lstStyle/>
          <a:p>
            <a:endParaRPr lang="pt-BR"/>
          </a:p>
        </p:txBody>
      </p:sp>
      <p:sp>
        <p:nvSpPr>
          <p:cNvPr id="13" name="Shape 10"/>
          <p:cNvSpPr/>
          <p:nvPr/>
        </p:nvSpPr>
        <p:spPr>
          <a:xfrm>
            <a:off x="804672" y="1536192"/>
            <a:ext cx="1371600" cy="896112"/>
          </a:xfrm>
          <a:prstGeom prst="roundRect">
            <a:avLst>
              <a:gd name="adj" fmla="val 6122"/>
            </a:avLst>
          </a:prstGeom>
          <a:solidFill>
            <a:srgbClr val="FFFFFF"/>
          </a:solidFill>
          <a:ln w="13970">
            <a:solidFill>
              <a:srgbClr val="3383AB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4" name="Text 11"/>
          <p:cNvSpPr/>
          <p:nvPr/>
        </p:nvSpPr>
        <p:spPr>
          <a:xfrm>
            <a:off x="877824" y="1609344"/>
            <a:ext cx="1225296" cy="7498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020" b="1" dirty="0" err="1">
                <a:solidFill>
                  <a:srgbClr val="1F3864"/>
                </a:solidFill>
              </a:rPr>
              <a:t>Matéria</a:t>
            </a:r>
            <a:r>
              <a:rPr lang="en-US" sz="1020" b="1" dirty="0">
                <a:solidFill>
                  <a:srgbClr val="1F3864"/>
                </a:solidFill>
              </a:rPr>
              <a:t>-prima</a:t>
            </a:r>
            <a:endParaRPr lang="en-US" sz="1020" dirty="0"/>
          </a:p>
        </p:txBody>
      </p:sp>
      <p:sp>
        <p:nvSpPr>
          <p:cNvPr id="15" name="Shape 12"/>
          <p:cNvSpPr/>
          <p:nvPr/>
        </p:nvSpPr>
        <p:spPr>
          <a:xfrm>
            <a:off x="3200400" y="1536192"/>
            <a:ext cx="1627632" cy="896112"/>
          </a:xfrm>
          <a:prstGeom prst="roundRect">
            <a:avLst>
              <a:gd name="adj" fmla="val 6122"/>
            </a:avLst>
          </a:prstGeom>
          <a:solidFill>
            <a:srgbClr val="FFFFFF"/>
          </a:solidFill>
          <a:ln w="13970">
            <a:solidFill>
              <a:srgbClr val="3383AB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6" name="Text 13"/>
          <p:cNvSpPr/>
          <p:nvPr/>
        </p:nvSpPr>
        <p:spPr>
          <a:xfrm>
            <a:off x="3273552" y="1609344"/>
            <a:ext cx="1481328" cy="7498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020" b="1" dirty="0">
                <a:solidFill>
                  <a:srgbClr val="1F3864"/>
                </a:solidFill>
              </a:rPr>
              <a:t>Beneficiamento</a:t>
            </a:r>
            <a:endParaRPr lang="en-US" sz="1020" dirty="0"/>
          </a:p>
          <a:p>
            <a:pPr marL="0" indent="0" algn="ctr">
              <a:buNone/>
            </a:pPr>
            <a:r>
              <a:rPr lang="en-US" sz="1020" b="1" dirty="0">
                <a:solidFill>
                  <a:srgbClr val="1F3864"/>
                </a:solidFill>
              </a:rPr>
              <a:t>industrial</a:t>
            </a:r>
            <a:endParaRPr lang="en-US" sz="1020" dirty="0"/>
          </a:p>
        </p:txBody>
      </p:sp>
      <p:sp>
        <p:nvSpPr>
          <p:cNvPr id="17" name="Shape 14"/>
          <p:cNvSpPr/>
          <p:nvPr/>
        </p:nvSpPr>
        <p:spPr>
          <a:xfrm>
            <a:off x="5925312" y="1536192"/>
            <a:ext cx="1627632" cy="896112"/>
          </a:xfrm>
          <a:prstGeom prst="roundRect">
            <a:avLst>
              <a:gd name="adj" fmla="val 6122"/>
            </a:avLst>
          </a:prstGeom>
          <a:solidFill>
            <a:srgbClr val="FFFFFF"/>
          </a:solidFill>
          <a:ln w="13970">
            <a:solidFill>
              <a:srgbClr val="3383AB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8" name="Text 15"/>
          <p:cNvSpPr/>
          <p:nvPr/>
        </p:nvSpPr>
        <p:spPr>
          <a:xfrm>
            <a:off x="5998464" y="1609344"/>
            <a:ext cx="1481328" cy="7498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020" b="1" dirty="0">
                <a:solidFill>
                  <a:srgbClr val="1F3864"/>
                </a:solidFill>
              </a:rPr>
              <a:t>Produto com</a:t>
            </a:r>
            <a:endParaRPr lang="en-US" sz="1020" dirty="0"/>
          </a:p>
          <a:p>
            <a:pPr marL="0" indent="0" algn="ctr">
              <a:buNone/>
            </a:pPr>
            <a:r>
              <a:rPr lang="en-US" sz="1020" b="1" dirty="0" err="1">
                <a:solidFill>
                  <a:srgbClr val="1F3864"/>
                </a:solidFill>
              </a:rPr>
              <a:t>maior</a:t>
            </a:r>
            <a:r>
              <a:rPr lang="en-US" sz="1020" b="1" dirty="0">
                <a:solidFill>
                  <a:srgbClr val="1F3864"/>
                </a:solidFill>
              </a:rPr>
              <a:t> valor </a:t>
            </a:r>
            <a:r>
              <a:rPr lang="en-US" sz="1020" b="1" dirty="0" err="1">
                <a:solidFill>
                  <a:srgbClr val="1F3864"/>
                </a:solidFill>
              </a:rPr>
              <a:t>agregado</a:t>
            </a:r>
            <a:endParaRPr lang="en-US" sz="1020" dirty="0"/>
          </a:p>
        </p:txBody>
      </p:sp>
      <p:sp>
        <p:nvSpPr>
          <p:cNvPr id="19" name="Shape 16"/>
          <p:cNvSpPr/>
          <p:nvPr/>
        </p:nvSpPr>
        <p:spPr>
          <a:xfrm>
            <a:off x="8650224" y="1536192"/>
            <a:ext cx="1719072" cy="896112"/>
          </a:xfrm>
          <a:prstGeom prst="roundRect">
            <a:avLst>
              <a:gd name="adj" fmla="val 6122"/>
            </a:avLst>
          </a:prstGeom>
          <a:solidFill>
            <a:srgbClr val="FFFFFF"/>
          </a:solidFill>
          <a:ln w="13970">
            <a:solidFill>
              <a:srgbClr val="3383AB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0" name="Text 17"/>
          <p:cNvSpPr/>
          <p:nvPr/>
        </p:nvSpPr>
        <p:spPr>
          <a:xfrm>
            <a:off x="8723376" y="1609344"/>
            <a:ext cx="1572768" cy="7498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020" b="1" dirty="0" err="1">
                <a:solidFill>
                  <a:srgbClr val="1F3864"/>
                </a:solidFill>
              </a:rPr>
              <a:t>Transformação</a:t>
            </a:r>
            <a:endParaRPr lang="en-US" sz="1020" dirty="0"/>
          </a:p>
          <a:p>
            <a:pPr marL="0" indent="0" algn="ctr">
              <a:buNone/>
            </a:pPr>
            <a:r>
              <a:rPr lang="en-US" sz="1020" b="1" dirty="0">
                <a:solidFill>
                  <a:srgbClr val="1F3864"/>
                </a:solidFill>
              </a:rPr>
              <a:t>do território</a:t>
            </a:r>
            <a:endParaRPr lang="en-US" sz="1020" dirty="0"/>
          </a:p>
        </p:txBody>
      </p:sp>
      <p:sp>
        <p:nvSpPr>
          <p:cNvPr id="21" name="Shape 18"/>
          <p:cNvSpPr/>
          <p:nvPr/>
        </p:nvSpPr>
        <p:spPr>
          <a:xfrm>
            <a:off x="868680" y="3035808"/>
            <a:ext cx="2788920" cy="2304288"/>
          </a:xfrm>
          <a:prstGeom prst="roundRect">
            <a:avLst>
              <a:gd name="adj" fmla="val 2778"/>
            </a:avLst>
          </a:prstGeom>
          <a:solidFill>
            <a:srgbClr val="FFFFFF"/>
          </a:solidFill>
          <a:ln w="11430">
            <a:solidFill>
              <a:srgbClr val="D7E1E6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2" name="Shape 19"/>
          <p:cNvSpPr/>
          <p:nvPr/>
        </p:nvSpPr>
        <p:spPr>
          <a:xfrm>
            <a:off x="1014984" y="3163824"/>
            <a:ext cx="1207008" cy="256032"/>
          </a:xfrm>
          <a:prstGeom prst="roundRect">
            <a:avLst>
              <a:gd name="adj" fmla="val 21429"/>
            </a:avLst>
          </a:prstGeom>
          <a:solidFill>
            <a:srgbClr val="70AD47"/>
          </a:solidFill>
          <a:ln w="12700">
            <a:solidFill>
              <a:srgbClr val="70AD47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3" name="Text 20"/>
          <p:cNvSpPr/>
          <p:nvPr/>
        </p:nvSpPr>
        <p:spPr>
          <a:xfrm>
            <a:off x="1060704" y="3200400"/>
            <a:ext cx="111556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FFFFFF"/>
                </a:solidFill>
              </a:rPr>
              <a:t>ELEGÍVEL</a:t>
            </a:r>
            <a:endParaRPr lang="en-US" sz="1000" dirty="0"/>
          </a:p>
        </p:txBody>
      </p:sp>
      <p:sp>
        <p:nvSpPr>
          <p:cNvPr id="24" name="Text 21"/>
          <p:cNvSpPr/>
          <p:nvPr/>
        </p:nvSpPr>
        <p:spPr>
          <a:xfrm>
            <a:off x="1014984" y="3529584"/>
            <a:ext cx="2496312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300" b="1" dirty="0">
                <a:solidFill>
                  <a:srgbClr val="1F3864"/>
                </a:solidFill>
              </a:rPr>
              <a:t>Agroindústria e manufatura</a:t>
            </a:r>
            <a:endParaRPr lang="en-US" sz="1300" dirty="0"/>
          </a:p>
        </p:txBody>
      </p:sp>
      <p:sp>
        <p:nvSpPr>
          <p:cNvPr id="25" name="Text 22"/>
          <p:cNvSpPr/>
          <p:nvPr/>
        </p:nvSpPr>
        <p:spPr>
          <a:xfrm>
            <a:off x="1033272" y="3778713"/>
            <a:ext cx="2459736" cy="126187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1100" dirty="0">
                <a:solidFill>
                  <a:srgbClr val="171616"/>
                </a:solidFill>
              </a:rPr>
              <a:t>• alimentos, têxteis, vestuário</a:t>
            </a:r>
            <a:endParaRPr lang="en-US" sz="1100" dirty="0"/>
          </a:p>
          <a:p>
            <a:pPr marL="0" indent="0">
              <a:buNone/>
            </a:pPr>
            <a:r>
              <a:rPr lang="en-US" sz="1100" dirty="0">
                <a:solidFill>
                  <a:srgbClr val="171616"/>
                </a:solidFill>
              </a:rPr>
              <a:t>• couros, calçados e artefatos</a:t>
            </a:r>
            <a:endParaRPr lang="en-US" sz="1100" dirty="0"/>
          </a:p>
          <a:p>
            <a:pPr marL="0" indent="0">
              <a:buNone/>
            </a:pPr>
            <a:r>
              <a:rPr lang="en-US" sz="1100" dirty="0">
                <a:solidFill>
                  <a:srgbClr val="171616"/>
                </a:solidFill>
              </a:rPr>
              <a:t>• demais manufaturas com transformação produtiva</a:t>
            </a:r>
            <a:endParaRPr lang="en-US" sz="1100" dirty="0"/>
          </a:p>
        </p:txBody>
      </p:sp>
      <p:sp>
        <p:nvSpPr>
          <p:cNvPr id="26" name="Shape 23"/>
          <p:cNvSpPr/>
          <p:nvPr/>
        </p:nvSpPr>
        <p:spPr>
          <a:xfrm>
            <a:off x="3886200" y="3035808"/>
            <a:ext cx="2788920" cy="2304288"/>
          </a:xfrm>
          <a:prstGeom prst="roundRect">
            <a:avLst>
              <a:gd name="adj" fmla="val 2778"/>
            </a:avLst>
          </a:prstGeom>
          <a:solidFill>
            <a:srgbClr val="FFFFFF"/>
          </a:solidFill>
          <a:ln w="11430">
            <a:solidFill>
              <a:srgbClr val="D7E1E6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7" name="Shape 24"/>
          <p:cNvSpPr/>
          <p:nvPr/>
        </p:nvSpPr>
        <p:spPr>
          <a:xfrm>
            <a:off x="4032504" y="3163824"/>
            <a:ext cx="1207008" cy="256032"/>
          </a:xfrm>
          <a:prstGeom prst="roundRect">
            <a:avLst>
              <a:gd name="adj" fmla="val 21429"/>
            </a:avLst>
          </a:prstGeom>
          <a:solidFill>
            <a:srgbClr val="C00000"/>
          </a:solidFill>
          <a:ln w="12700">
            <a:solidFill>
              <a:srgbClr val="C0000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8" name="Text 25"/>
          <p:cNvSpPr/>
          <p:nvPr/>
        </p:nvSpPr>
        <p:spPr>
          <a:xfrm>
            <a:off x="4078224" y="3200400"/>
            <a:ext cx="111556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FFFFFF"/>
                </a:solidFill>
              </a:rPr>
              <a:t>EXCEÇÕES</a:t>
            </a:r>
            <a:endParaRPr lang="en-US" sz="1000" dirty="0"/>
          </a:p>
        </p:txBody>
      </p:sp>
      <p:sp>
        <p:nvSpPr>
          <p:cNvPr id="29" name="Text 26"/>
          <p:cNvSpPr/>
          <p:nvPr/>
        </p:nvSpPr>
        <p:spPr>
          <a:xfrm>
            <a:off x="4032504" y="3529584"/>
            <a:ext cx="2496312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300" b="1" dirty="0">
                <a:solidFill>
                  <a:srgbClr val="1F3864"/>
                </a:solidFill>
              </a:rPr>
              <a:t>Segmentos excluídos</a:t>
            </a:r>
            <a:endParaRPr lang="en-US" sz="1300" dirty="0"/>
          </a:p>
        </p:txBody>
      </p:sp>
      <p:sp>
        <p:nvSpPr>
          <p:cNvPr id="30" name="Text 27"/>
          <p:cNvSpPr/>
          <p:nvPr/>
        </p:nvSpPr>
        <p:spPr>
          <a:xfrm>
            <a:off x="4050792" y="3804596"/>
            <a:ext cx="2459736" cy="126187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1100" dirty="0">
                <a:solidFill>
                  <a:srgbClr val="171616"/>
                </a:solidFill>
              </a:rPr>
              <a:t>• abate de grandes animais, açúcar</a:t>
            </a:r>
            <a:endParaRPr lang="en-US" sz="1100" dirty="0"/>
          </a:p>
          <a:p>
            <a:pPr marL="0" indent="0">
              <a:buNone/>
            </a:pPr>
            <a:r>
              <a:rPr lang="en-US" sz="1100" dirty="0">
                <a:solidFill>
                  <a:srgbClr val="171616"/>
                </a:solidFill>
              </a:rPr>
              <a:t>• bebidas em geral, exceto vinhos</a:t>
            </a:r>
            <a:endParaRPr lang="en-US" sz="1100" dirty="0"/>
          </a:p>
          <a:p>
            <a:pPr marL="0" indent="0">
              <a:buNone/>
            </a:pPr>
            <a:r>
              <a:rPr lang="en-US" sz="1100" dirty="0">
                <a:solidFill>
                  <a:srgbClr val="171616"/>
                </a:solidFill>
              </a:rPr>
              <a:t>• fumo, madeira, celulose e papel</a:t>
            </a:r>
            <a:endParaRPr lang="en-US" sz="1100" dirty="0"/>
          </a:p>
          <a:p>
            <a:pPr marL="0" indent="0">
              <a:buNone/>
            </a:pPr>
            <a:r>
              <a:rPr lang="en-US" sz="1100" dirty="0">
                <a:solidFill>
                  <a:srgbClr val="171616"/>
                </a:solidFill>
              </a:rPr>
              <a:t>• coque, petróleo, biocombustíveis, veículos e defesa</a:t>
            </a:r>
            <a:endParaRPr lang="en-US" sz="1100" dirty="0"/>
          </a:p>
        </p:txBody>
      </p:sp>
      <p:sp>
        <p:nvSpPr>
          <p:cNvPr id="31" name="Shape 28"/>
          <p:cNvSpPr/>
          <p:nvPr/>
        </p:nvSpPr>
        <p:spPr>
          <a:xfrm>
            <a:off x="6903720" y="3035808"/>
            <a:ext cx="2788920" cy="2304288"/>
          </a:xfrm>
          <a:prstGeom prst="roundRect">
            <a:avLst>
              <a:gd name="adj" fmla="val 2778"/>
            </a:avLst>
          </a:prstGeom>
          <a:solidFill>
            <a:srgbClr val="FFFFFF"/>
          </a:solidFill>
          <a:ln w="11430">
            <a:solidFill>
              <a:srgbClr val="D7E1E6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32" name="Shape 29"/>
          <p:cNvSpPr/>
          <p:nvPr/>
        </p:nvSpPr>
        <p:spPr>
          <a:xfrm>
            <a:off x="7050024" y="3163824"/>
            <a:ext cx="1207008" cy="256032"/>
          </a:xfrm>
          <a:prstGeom prst="roundRect">
            <a:avLst>
              <a:gd name="adj" fmla="val 21429"/>
            </a:avLst>
          </a:prstGeom>
          <a:solidFill>
            <a:srgbClr val="FFC000"/>
          </a:solidFill>
          <a:ln w="12700">
            <a:solidFill>
              <a:srgbClr val="FFC00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33" name="Text 30"/>
          <p:cNvSpPr/>
          <p:nvPr/>
        </p:nvSpPr>
        <p:spPr>
          <a:xfrm>
            <a:off x="7095744" y="3200400"/>
            <a:ext cx="111556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FFFFFF"/>
                </a:solidFill>
              </a:rPr>
              <a:t>CONDICIONADO</a:t>
            </a:r>
            <a:endParaRPr lang="en-US" sz="1000" dirty="0"/>
          </a:p>
        </p:txBody>
      </p:sp>
      <p:sp>
        <p:nvSpPr>
          <p:cNvPr id="35" name="Text 32"/>
          <p:cNvSpPr/>
          <p:nvPr/>
        </p:nvSpPr>
        <p:spPr>
          <a:xfrm>
            <a:off x="7068312" y="3709702"/>
            <a:ext cx="2459736" cy="1261872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1100" dirty="0">
                <a:solidFill>
                  <a:srgbClr val="171616"/>
                </a:solidFill>
              </a:rPr>
              <a:t>• metalmecânica regional vs. metalurgia básica</a:t>
            </a:r>
            <a:endParaRPr lang="en-US" sz="1100" dirty="0"/>
          </a:p>
          <a:p>
            <a:pPr marL="0" indent="0">
              <a:buNone/>
            </a:pPr>
            <a:r>
              <a:rPr lang="en-US" sz="1100" dirty="0">
                <a:solidFill>
                  <a:srgbClr val="171616"/>
                </a:solidFill>
              </a:rPr>
              <a:t>• cimento vs. artefatos e pré-moldados</a:t>
            </a:r>
            <a:endParaRPr lang="en-US" sz="1100" dirty="0"/>
          </a:p>
          <a:p>
            <a:pPr marL="0" indent="0">
              <a:buNone/>
            </a:pPr>
            <a:r>
              <a:rPr lang="en-US" sz="1100" dirty="0">
                <a:solidFill>
                  <a:srgbClr val="171616"/>
                </a:solidFill>
              </a:rPr>
              <a:t>• infraestrutura </a:t>
            </a:r>
            <a:r>
              <a:rPr lang="en-US" sz="1100" dirty="0" err="1">
                <a:solidFill>
                  <a:srgbClr val="171616"/>
                </a:solidFill>
              </a:rPr>
              <a:t>produtiva</a:t>
            </a:r>
            <a:r>
              <a:rPr lang="en-US" sz="1100" dirty="0">
                <a:solidFill>
                  <a:srgbClr val="171616"/>
                </a:solidFill>
              </a:rPr>
              <a:t> </a:t>
            </a:r>
            <a:r>
              <a:rPr lang="en-US" sz="1100" dirty="0" err="1">
                <a:solidFill>
                  <a:srgbClr val="171616"/>
                </a:solidFill>
              </a:rPr>
              <a:t>vinculada</a:t>
            </a:r>
            <a:endParaRPr lang="en-US" sz="1100" dirty="0"/>
          </a:p>
        </p:txBody>
      </p:sp>
      <p:sp>
        <p:nvSpPr>
          <p:cNvPr id="36" name="Shape 33"/>
          <p:cNvSpPr/>
          <p:nvPr/>
        </p:nvSpPr>
        <p:spPr>
          <a:xfrm>
            <a:off x="3012862" y="5491318"/>
            <a:ext cx="1417320" cy="822960"/>
          </a:xfrm>
          <a:prstGeom prst="roundRect">
            <a:avLst>
              <a:gd name="adj" fmla="val 6667"/>
            </a:avLst>
          </a:prstGeom>
          <a:solidFill>
            <a:srgbClr val="FFFFFF"/>
          </a:solidFill>
          <a:ln w="10160">
            <a:solidFill>
              <a:srgbClr val="D5E0E6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37" name="Text 34"/>
          <p:cNvSpPr/>
          <p:nvPr/>
        </p:nvSpPr>
        <p:spPr>
          <a:xfrm>
            <a:off x="3104302" y="5601046"/>
            <a:ext cx="123444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200" b="1" dirty="0">
                <a:solidFill>
                  <a:srgbClr val="1F3864"/>
                </a:solidFill>
              </a:rPr>
              <a:t>310</a:t>
            </a:r>
            <a:endParaRPr lang="en-US" sz="2200" dirty="0"/>
          </a:p>
        </p:txBody>
      </p:sp>
      <p:sp>
        <p:nvSpPr>
          <p:cNvPr id="38" name="Text 35"/>
          <p:cNvSpPr/>
          <p:nvPr/>
        </p:nvSpPr>
        <p:spPr>
          <a:xfrm>
            <a:off x="3131734" y="5925312"/>
            <a:ext cx="1179576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000" dirty="0">
                <a:solidFill>
                  <a:srgbClr val="44546A"/>
                </a:solidFill>
              </a:rPr>
              <a:t>subclasses elegíveis na seção C</a:t>
            </a:r>
            <a:endParaRPr lang="en-US" sz="1000" dirty="0"/>
          </a:p>
        </p:txBody>
      </p:sp>
      <p:sp>
        <p:nvSpPr>
          <p:cNvPr id="39" name="Shape 36"/>
          <p:cNvSpPr/>
          <p:nvPr/>
        </p:nvSpPr>
        <p:spPr>
          <a:xfrm>
            <a:off x="6135624" y="5449824"/>
            <a:ext cx="1417320" cy="822960"/>
          </a:xfrm>
          <a:prstGeom prst="roundRect">
            <a:avLst>
              <a:gd name="adj" fmla="val 6667"/>
            </a:avLst>
          </a:prstGeom>
          <a:solidFill>
            <a:srgbClr val="FFFFFF"/>
          </a:solidFill>
          <a:ln w="10160">
            <a:solidFill>
              <a:srgbClr val="D5E0E6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40" name="Text 37"/>
          <p:cNvSpPr/>
          <p:nvPr/>
        </p:nvSpPr>
        <p:spPr>
          <a:xfrm>
            <a:off x="6227064" y="5559552"/>
            <a:ext cx="123444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200" b="1" dirty="0">
                <a:solidFill>
                  <a:srgbClr val="3383AB"/>
                </a:solidFill>
              </a:rPr>
              <a:t>74%</a:t>
            </a:r>
            <a:endParaRPr lang="en-US" sz="2200" dirty="0"/>
          </a:p>
        </p:txBody>
      </p:sp>
      <p:sp>
        <p:nvSpPr>
          <p:cNvPr id="41" name="Text 38"/>
          <p:cNvSpPr/>
          <p:nvPr/>
        </p:nvSpPr>
        <p:spPr>
          <a:xfrm>
            <a:off x="6254496" y="5833872"/>
            <a:ext cx="1179576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000" dirty="0">
                <a:solidFill>
                  <a:srgbClr val="44546A"/>
                </a:solidFill>
              </a:rPr>
              <a:t>das subclasses industriais</a:t>
            </a:r>
            <a:endParaRPr lang="en-US" sz="1000" dirty="0"/>
          </a:p>
        </p:txBody>
      </p:sp>
      <p:sp>
        <p:nvSpPr>
          <p:cNvPr id="42" name="Text 5">
            <a:extLst>
              <a:ext uri="{FF2B5EF4-FFF2-40B4-BE49-F238E27FC236}">
                <a16:creationId xmlns:a16="http://schemas.microsoft.com/office/drawing/2014/main" id="{B7568F85-1C1F-C830-B0FE-3E84C552A19B}"/>
              </a:ext>
            </a:extLst>
          </p:cNvPr>
          <p:cNvSpPr/>
          <p:nvPr/>
        </p:nvSpPr>
        <p:spPr>
          <a:xfrm>
            <a:off x="786384" y="6510528"/>
            <a:ext cx="493776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 err="1">
                <a:solidFill>
                  <a:srgbClr val="7A8793"/>
                </a:solidFill>
              </a:rPr>
              <a:t>Programa</a:t>
            </a:r>
            <a:r>
              <a:rPr lang="en-US" sz="750" dirty="0">
                <a:solidFill>
                  <a:srgbClr val="7A8793"/>
                </a:solidFill>
              </a:rPr>
              <a:t> </a:t>
            </a:r>
            <a:r>
              <a:rPr lang="en-US" sz="750" dirty="0" err="1">
                <a:solidFill>
                  <a:srgbClr val="7A8793"/>
                </a:solidFill>
              </a:rPr>
              <a:t>Transforma</a:t>
            </a:r>
            <a:r>
              <a:rPr lang="en-US" sz="750" dirty="0">
                <a:solidFill>
                  <a:srgbClr val="7A8793"/>
                </a:solidFill>
              </a:rPr>
              <a:t> </a:t>
            </a:r>
            <a:r>
              <a:rPr lang="en-US" sz="750" dirty="0" err="1">
                <a:solidFill>
                  <a:srgbClr val="7A8793"/>
                </a:solidFill>
              </a:rPr>
              <a:t>Cerrado</a:t>
            </a:r>
            <a:r>
              <a:rPr lang="en-US" sz="750" dirty="0">
                <a:solidFill>
                  <a:srgbClr val="7A8793"/>
                </a:solidFill>
              </a:rPr>
              <a:t> – PNDR </a:t>
            </a:r>
            <a:r>
              <a:rPr lang="en-US" sz="750" dirty="0" err="1">
                <a:solidFill>
                  <a:srgbClr val="7A8793"/>
                </a:solidFill>
              </a:rPr>
              <a:t>objetivo</a:t>
            </a:r>
            <a:r>
              <a:rPr lang="en-US" sz="750" dirty="0">
                <a:solidFill>
                  <a:srgbClr val="7A8793"/>
                </a:solidFill>
              </a:rPr>
              <a:t> 4</a:t>
            </a:r>
            <a:endParaRPr lang="en-US" sz="75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ppt_media/imag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6384" y="310896"/>
            <a:ext cx="969264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1F386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Infraestrutura, logística e serviços de </a:t>
            </a:r>
            <a:r>
              <a:rPr lang="en-US" sz="2200" b="1" dirty="0" err="1">
                <a:solidFill>
                  <a:srgbClr val="1F386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apoio</a:t>
            </a:r>
            <a:r>
              <a:rPr lang="en-US" sz="2200" b="1" dirty="0">
                <a:solidFill>
                  <a:srgbClr val="1F386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:</a:t>
            </a:r>
            <a:endParaRPr lang="en-US" sz="2200" dirty="0"/>
          </a:p>
        </p:txBody>
      </p:sp>
      <p:sp>
        <p:nvSpPr>
          <p:cNvPr id="4" name="Shape 1"/>
          <p:cNvSpPr/>
          <p:nvPr/>
        </p:nvSpPr>
        <p:spPr>
          <a:xfrm>
            <a:off x="786384" y="777240"/>
            <a:ext cx="2743200" cy="0"/>
          </a:xfrm>
          <a:prstGeom prst="line">
            <a:avLst/>
          </a:prstGeom>
          <a:noFill/>
          <a:ln w="25400">
            <a:solidFill>
              <a:srgbClr val="3383AB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786384" y="850392"/>
            <a:ext cx="98755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44546A"/>
                </a:solidFill>
              </a:rPr>
              <a:t>Setores </a:t>
            </a:r>
            <a:r>
              <a:rPr lang="en-US" sz="1050" dirty="0" err="1">
                <a:solidFill>
                  <a:srgbClr val="44546A"/>
                </a:solidFill>
              </a:rPr>
              <a:t>transversais</a:t>
            </a:r>
            <a:r>
              <a:rPr lang="en-US" sz="1050" dirty="0">
                <a:solidFill>
                  <a:srgbClr val="44546A"/>
                </a:solidFill>
              </a:rPr>
              <a:t> </a:t>
            </a:r>
            <a:r>
              <a:rPr lang="en-US" sz="1050" dirty="0" err="1">
                <a:solidFill>
                  <a:srgbClr val="44546A"/>
                </a:solidFill>
              </a:rPr>
              <a:t>elegíveis</a:t>
            </a:r>
            <a:r>
              <a:rPr lang="en-US" sz="1050" dirty="0">
                <a:solidFill>
                  <a:srgbClr val="44546A"/>
                </a:solidFill>
              </a:rPr>
              <a:t> apenas quando funcionam como elo de agregação, coordenação ou viabilização produtiva.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11228832" y="292608"/>
            <a:ext cx="42062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b="1" dirty="0">
                <a:solidFill>
                  <a:srgbClr val="3383AB"/>
                </a:solidFill>
              </a:rPr>
              <a:t>05</a:t>
            </a:r>
            <a:endParaRPr lang="en-US" sz="850" dirty="0"/>
          </a:p>
        </p:txBody>
      </p:sp>
      <p:sp>
        <p:nvSpPr>
          <p:cNvPr id="7" name="Shape 4"/>
          <p:cNvSpPr/>
          <p:nvPr/>
        </p:nvSpPr>
        <p:spPr>
          <a:xfrm>
            <a:off x="786384" y="6437376"/>
            <a:ext cx="10561320" cy="0"/>
          </a:xfrm>
          <a:prstGeom prst="line">
            <a:avLst/>
          </a:prstGeom>
          <a:noFill/>
          <a:ln w="8890">
            <a:solidFill>
              <a:srgbClr val="D9E2E8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0" name="Shape 7"/>
          <p:cNvSpPr/>
          <p:nvPr/>
        </p:nvSpPr>
        <p:spPr>
          <a:xfrm>
            <a:off x="868680" y="1261872"/>
            <a:ext cx="2514600" cy="4343400"/>
          </a:xfrm>
          <a:prstGeom prst="roundRect">
            <a:avLst>
              <a:gd name="adj" fmla="val 2909"/>
            </a:avLst>
          </a:prstGeom>
          <a:solidFill>
            <a:srgbClr val="FFFFFF"/>
          </a:solidFill>
          <a:ln w="10160">
            <a:solidFill>
              <a:srgbClr val="CFE6CC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1" name="Text 8"/>
          <p:cNvSpPr/>
          <p:nvPr/>
        </p:nvSpPr>
        <p:spPr>
          <a:xfrm>
            <a:off x="1033272" y="1371600"/>
            <a:ext cx="2185416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/>
          </a:bodyPr>
          <a:lstStyle/>
          <a:p>
            <a:pPr marL="0" indent="0">
              <a:buNone/>
            </a:pPr>
            <a:r>
              <a:rPr lang="en-US" sz="1200" b="1" dirty="0">
                <a:solidFill>
                  <a:srgbClr val="70AD47"/>
                </a:solidFill>
              </a:rPr>
              <a:t>Água, resíduos e economia circular</a:t>
            </a:r>
            <a:endParaRPr lang="en-US" sz="1200" dirty="0"/>
          </a:p>
        </p:txBody>
      </p:sp>
      <p:sp>
        <p:nvSpPr>
          <p:cNvPr id="12" name="Text 9"/>
          <p:cNvSpPr/>
          <p:nvPr/>
        </p:nvSpPr>
        <p:spPr>
          <a:xfrm>
            <a:off x="1033272" y="1700784"/>
            <a:ext cx="2185416" cy="38130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171616"/>
                </a:solidFill>
              </a:rPr>
              <a:t>Elegíveis quando apoiam adequação sanitária, ambiental, reaproveitamento de materiais e serviços estratégicos à produção local.</a:t>
            </a: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>
                <a:solidFill>
                  <a:srgbClr val="171616"/>
                </a:solidFill>
              </a:rPr>
              <a:t>Restrição: gestão de redes de água/esgoto tende a ser não elegível</a:t>
            </a:r>
            <a:r>
              <a:rPr lang="en-US" sz="1100" dirty="0">
                <a:solidFill>
                  <a:srgbClr val="171616"/>
                </a:solidFill>
              </a:rPr>
              <a:t>.</a:t>
            </a:r>
            <a:endParaRPr lang="en-US" sz="1100" dirty="0"/>
          </a:p>
        </p:txBody>
      </p:sp>
      <p:sp>
        <p:nvSpPr>
          <p:cNvPr id="13" name="Shape 10"/>
          <p:cNvSpPr/>
          <p:nvPr/>
        </p:nvSpPr>
        <p:spPr>
          <a:xfrm>
            <a:off x="3657600" y="1261872"/>
            <a:ext cx="2514600" cy="4343400"/>
          </a:xfrm>
          <a:prstGeom prst="roundRect">
            <a:avLst>
              <a:gd name="adj" fmla="val 2909"/>
            </a:avLst>
          </a:prstGeom>
          <a:solidFill>
            <a:srgbClr val="FFFFFF"/>
          </a:solidFill>
          <a:ln w="10160">
            <a:solidFill>
              <a:srgbClr val="F2E1A3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4" name="Text 11"/>
          <p:cNvSpPr/>
          <p:nvPr/>
        </p:nvSpPr>
        <p:spPr>
          <a:xfrm>
            <a:off x="3822192" y="1371600"/>
            <a:ext cx="2185416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200" b="1" dirty="0">
                <a:solidFill>
                  <a:srgbClr val="FFC000"/>
                </a:solidFill>
              </a:rPr>
              <a:t>Construção produtiva</a:t>
            </a:r>
            <a:endParaRPr lang="en-US" sz="1200" dirty="0"/>
          </a:p>
        </p:txBody>
      </p:sp>
      <p:sp>
        <p:nvSpPr>
          <p:cNvPr id="15" name="Text 12"/>
          <p:cNvSpPr/>
          <p:nvPr/>
        </p:nvSpPr>
        <p:spPr>
          <a:xfrm>
            <a:off x="3822192" y="1700784"/>
            <a:ext cx="2185416" cy="38130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600" dirty="0">
                <a:solidFill>
                  <a:srgbClr val="171616"/>
                </a:solidFill>
              </a:rPr>
              <a:t>Elegível somente para infraestrutura diretamente vinculada à atividade apoiada: irrigação, poços, montagem de instalações industriais e serviços especializados.</a:t>
            </a: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r>
              <a:rPr lang="en-US" sz="1600" dirty="0">
                <a:solidFill>
                  <a:srgbClr val="171616"/>
                </a:solidFill>
              </a:rPr>
              <a:t>Construção genérica: não elegível</a:t>
            </a:r>
            <a:r>
              <a:rPr lang="en-US" sz="1100" dirty="0">
                <a:solidFill>
                  <a:srgbClr val="171616"/>
                </a:solidFill>
              </a:rPr>
              <a:t>.</a:t>
            </a:r>
            <a:endParaRPr lang="en-US" sz="1100" dirty="0"/>
          </a:p>
        </p:txBody>
      </p:sp>
      <p:sp>
        <p:nvSpPr>
          <p:cNvPr id="16" name="Shape 13"/>
          <p:cNvSpPr/>
          <p:nvPr/>
        </p:nvSpPr>
        <p:spPr>
          <a:xfrm>
            <a:off x="6446520" y="1261872"/>
            <a:ext cx="2514600" cy="4343400"/>
          </a:xfrm>
          <a:prstGeom prst="roundRect">
            <a:avLst>
              <a:gd name="adj" fmla="val 2909"/>
            </a:avLst>
          </a:prstGeom>
          <a:solidFill>
            <a:srgbClr val="FFFFFF"/>
          </a:solidFill>
          <a:ln w="10160">
            <a:solidFill>
              <a:srgbClr val="F0CACA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7" name="Text 14"/>
          <p:cNvSpPr/>
          <p:nvPr/>
        </p:nvSpPr>
        <p:spPr>
          <a:xfrm>
            <a:off x="6611112" y="1371600"/>
            <a:ext cx="2185416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 fontScale="92500"/>
          </a:bodyPr>
          <a:lstStyle/>
          <a:p>
            <a:pPr marL="0" indent="0">
              <a:buNone/>
            </a:pPr>
            <a:r>
              <a:rPr lang="en-US" sz="1100" b="1" dirty="0">
                <a:solidFill>
                  <a:srgbClr val="C00000"/>
                </a:solidFill>
              </a:rPr>
              <a:t>Comércio, transporte e armazenagem</a:t>
            </a:r>
            <a:endParaRPr lang="en-US" sz="1100" dirty="0"/>
          </a:p>
        </p:txBody>
      </p:sp>
      <p:sp>
        <p:nvSpPr>
          <p:cNvPr id="18" name="Text 15"/>
          <p:cNvSpPr/>
          <p:nvPr/>
        </p:nvSpPr>
        <p:spPr>
          <a:xfrm>
            <a:off x="6611112" y="1700784"/>
            <a:ext cx="2185416" cy="38130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600" dirty="0" err="1">
                <a:solidFill>
                  <a:srgbClr val="171616"/>
                </a:solidFill>
              </a:rPr>
              <a:t>Regra</a:t>
            </a:r>
            <a:r>
              <a:rPr lang="en-US" sz="1600" dirty="0">
                <a:solidFill>
                  <a:srgbClr val="171616"/>
                </a:solidFill>
              </a:rPr>
              <a:t> </a:t>
            </a:r>
            <a:r>
              <a:rPr lang="en-US" sz="1600" dirty="0" err="1">
                <a:solidFill>
                  <a:srgbClr val="171616"/>
                </a:solidFill>
              </a:rPr>
              <a:t>geral</a:t>
            </a:r>
            <a:r>
              <a:rPr lang="en-US" sz="1600" dirty="0">
                <a:solidFill>
                  <a:srgbClr val="171616"/>
                </a:solidFill>
              </a:rPr>
              <a:t>: </a:t>
            </a:r>
            <a:r>
              <a:rPr lang="en-US" sz="1600" dirty="0" err="1">
                <a:solidFill>
                  <a:srgbClr val="171616"/>
                </a:solidFill>
              </a:rPr>
              <a:t>não</a:t>
            </a:r>
            <a:r>
              <a:rPr lang="en-US" sz="1600" dirty="0">
                <a:solidFill>
                  <a:srgbClr val="171616"/>
                </a:solidFill>
              </a:rPr>
              <a:t> </a:t>
            </a:r>
            <a:r>
              <a:rPr lang="en-US" sz="1600" dirty="0" err="1">
                <a:solidFill>
                  <a:srgbClr val="171616"/>
                </a:solidFill>
              </a:rPr>
              <a:t>elegíveis</a:t>
            </a:r>
            <a:r>
              <a:rPr lang="en-US" sz="1600" dirty="0">
                <a:solidFill>
                  <a:srgbClr val="171616"/>
                </a:solidFill>
              </a:rPr>
              <a:t>. </a:t>
            </a:r>
          </a:p>
          <a:p>
            <a:pPr marL="0" indent="0">
              <a:buNone/>
            </a:pPr>
            <a:endParaRPr lang="en-US" sz="1600" dirty="0">
              <a:solidFill>
                <a:srgbClr val="171616"/>
              </a:solidFill>
            </a:endParaRPr>
          </a:p>
          <a:p>
            <a:pPr marL="0" indent="0">
              <a:buNone/>
            </a:pPr>
            <a:r>
              <a:rPr lang="en-US" sz="1600" dirty="0" err="1">
                <a:solidFill>
                  <a:srgbClr val="171616"/>
                </a:solidFill>
              </a:rPr>
              <a:t>Capturam</a:t>
            </a:r>
            <a:r>
              <a:rPr lang="en-US" sz="1600" dirty="0">
                <a:solidFill>
                  <a:srgbClr val="171616"/>
                </a:solidFill>
              </a:rPr>
              <a:t> </a:t>
            </a:r>
            <a:r>
              <a:rPr lang="en-US" sz="1600" dirty="0" err="1">
                <a:solidFill>
                  <a:srgbClr val="171616"/>
                </a:solidFill>
              </a:rPr>
              <a:t>margens</a:t>
            </a:r>
            <a:r>
              <a:rPr lang="en-US" sz="1600" dirty="0">
                <a:solidFill>
                  <a:srgbClr val="171616"/>
                </a:solidFill>
              </a:rPr>
              <a:t>.</a:t>
            </a:r>
            <a:endParaRPr lang="en-US" sz="1600" dirty="0"/>
          </a:p>
          <a:p>
            <a:pPr marL="0" indent="0">
              <a:buNone/>
            </a:pPr>
            <a:endParaRPr lang="en-US" sz="1100" dirty="0"/>
          </a:p>
        </p:txBody>
      </p:sp>
      <p:sp>
        <p:nvSpPr>
          <p:cNvPr id="19" name="Shape 16"/>
          <p:cNvSpPr/>
          <p:nvPr/>
        </p:nvSpPr>
        <p:spPr>
          <a:xfrm>
            <a:off x="9235440" y="1261872"/>
            <a:ext cx="2057400" cy="4343400"/>
          </a:xfrm>
          <a:prstGeom prst="roundRect">
            <a:avLst>
              <a:gd name="adj" fmla="val 3556"/>
            </a:avLst>
          </a:prstGeom>
          <a:solidFill>
            <a:srgbClr val="FFFFFF"/>
          </a:solidFill>
          <a:ln w="10160">
            <a:solidFill>
              <a:srgbClr val="F2D1B5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0" name="Text 17"/>
          <p:cNvSpPr/>
          <p:nvPr/>
        </p:nvSpPr>
        <p:spPr>
          <a:xfrm>
            <a:off x="9400032" y="1371600"/>
            <a:ext cx="1728216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200" b="1" dirty="0">
                <a:solidFill>
                  <a:schemeClr val="accent6">
                    <a:lumMod val="75000"/>
                  </a:schemeClr>
                </a:solidFill>
              </a:rPr>
              <a:t>Alojamento e alimentação</a:t>
            </a:r>
            <a:endParaRPr lang="en-US" sz="1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Text 18"/>
          <p:cNvSpPr/>
          <p:nvPr/>
        </p:nvSpPr>
        <p:spPr>
          <a:xfrm>
            <a:off x="9400032" y="1700784"/>
            <a:ext cx="1728216" cy="381304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marL="0" indent="0">
              <a:buNone/>
            </a:pPr>
            <a:r>
              <a:rPr lang="en-US" sz="1600" dirty="0" err="1">
                <a:solidFill>
                  <a:srgbClr val="171616"/>
                </a:solidFill>
              </a:rPr>
              <a:t>Elegíveis</a:t>
            </a:r>
            <a:r>
              <a:rPr lang="en-US" sz="1600" dirty="0">
                <a:solidFill>
                  <a:srgbClr val="171616"/>
                </a:solidFill>
              </a:rPr>
              <a:t>: vínculo com turismo territorial, identidade regional e demanda </a:t>
            </a:r>
            <a:r>
              <a:rPr lang="en-US" sz="1600" dirty="0" err="1">
                <a:solidFill>
                  <a:srgbClr val="171616"/>
                </a:solidFill>
              </a:rPr>
              <a:t>por</a:t>
            </a:r>
            <a:r>
              <a:rPr lang="en-US" sz="1600" dirty="0">
                <a:solidFill>
                  <a:srgbClr val="171616"/>
                </a:solidFill>
              </a:rPr>
              <a:t> </a:t>
            </a:r>
            <a:r>
              <a:rPr lang="en-US" sz="1600" dirty="0" err="1">
                <a:solidFill>
                  <a:srgbClr val="171616"/>
                </a:solidFill>
              </a:rPr>
              <a:t>produção</a:t>
            </a:r>
            <a:r>
              <a:rPr lang="en-US" sz="1600" dirty="0">
                <a:solidFill>
                  <a:srgbClr val="171616"/>
                </a:solidFill>
              </a:rPr>
              <a:t> </a:t>
            </a:r>
            <a:r>
              <a:rPr lang="en-US" sz="1600" dirty="0" err="1">
                <a:solidFill>
                  <a:srgbClr val="171616"/>
                </a:solidFill>
              </a:rPr>
              <a:t>agropecuária</a:t>
            </a:r>
            <a:r>
              <a:rPr lang="en-US" sz="1600" dirty="0">
                <a:solidFill>
                  <a:srgbClr val="171616"/>
                </a:solidFill>
              </a:rPr>
              <a:t>/agroindustrial local.</a:t>
            </a:r>
            <a:endParaRPr lang="en-US" sz="1600" dirty="0"/>
          </a:p>
        </p:txBody>
      </p:sp>
      <p:sp>
        <p:nvSpPr>
          <p:cNvPr id="22" name="Shape 19"/>
          <p:cNvSpPr/>
          <p:nvPr/>
        </p:nvSpPr>
        <p:spPr>
          <a:xfrm>
            <a:off x="877824" y="5797296"/>
            <a:ext cx="1965960" cy="310896"/>
          </a:xfrm>
          <a:prstGeom prst="roundRect">
            <a:avLst>
              <a:gd name="adj" fmla="val 17647"/>
            </a:avLst>
          </a:prstGeom>
          <a:solidFill>
            <a:srgbClr val="1F3864"/>
          </a:solidFill>
          <a:ln w="12700">
            <a:solidFill>
              <a:srgbClr val="1F3864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3" name="Text 20"/>
          <p:cNvSpPr/>
          <p:nvPr/>
        </p:nvSpPr>
        <p:spPr>
          <a:xfrm>
            <a:off x="923544" y="5833872"/>
            <a:ext cx="187452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FFFFFF"/>
                </a:solidFill>
              </a:rPr>
              <a:t>Função &gt; rótulo setorial</a:t>
            </a:r>
            <a:endParaRPr lang="en-US" sz="1000" dirty="0"/>
          </a:p>
        </p:txBody>
      </p:sp>
      <p:sp>
        <p:nvSpPr>
          <p:cNvPr id="24" name="Text 21"/>
          <p:cNvSpPr/>
          <p:nvPr/>
        </p:nvSpPr>
        <p:spPr>
          <a:xfrm>
            <a:off x="2971800" y="5788152"/>
            <a:ext cx="7040880" cy="32004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ctr">
            <a:normAutofit/>
          </a:bodyPr>
          <a:lstStyle/>
          <a:p>
            <a:pPr marL="0" indent="0">
              <a:buNone/>
            </a:pPr>
            <a:r>
              <a:rPr lang="en-US" sz="1100" dirty="0">
                <a:solidFill>
                  <a:srgbClr val="44546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 mesmo setor pode ser enquadrado de forma distinta conforme a classe/subclasse e o vínculo com a cadeia priorizada.</a:t>
            </a:r>
            <a:endParaRPr lang="en-US" sz="1100" dirty="0"/>
          </a:p>
        </p:txBody>
      </p:sp>
      <p:sp>
        <p:nvSpPr>
          <p:cNvPr id="25" name="Text 5">
            <a:extLst>
              <a:ext uri="{FF2B5EF4-FFF2-40B4-BE49-F238E27FC236}">
                <a16:creationId xmlns:a16="http://schemas.microsoft.com/office/drawing/2014/main" id="{B5779FC9-68C8-4500-67B1-8682A6065853}"/>
              </a:ext>
            </a:extLst>
          </p:cNvPr>
          <p:cNvSpPr/>
          <p:nvPr/>
        </p:nvSpPr>
        <p:spPr>
          <a:xfrm>
            <a:off x="786384" y="6510528"/>
            <a:ext cx="493776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 err="1">
                <a:solidFill>
                  <a:srgbClr val="7A8793"/>
                </a:solidFill>
              </a:rPr>
              <a:t>Programa</a:t>
            </a:r>
            <a:r>
              <a:rPr lang="en-US" sz="750" dirty="0">
                <a:solidFill>
                  <a:srgbClr val="7A8793"/>
                </a:solidFill>
              </a:rPr>
              <a:t> </a:t>
            </a:r>
            <a:r>
              <a:rPr lang="en-US" sz="750" dirty="0" err="1">
                <a:solidFill>
                  <a:srgbClr val="7A8793"/>
                </a:solidFill>
              </a:rPr>
              <a:t>Transforma</a:t>
            </a:r>
            <a:r>
              <a:rPr lang="en-US" sz="750" dirty="0">
                <a:solidFill>
                  <a:srgbClr val="7A8793"/>
                </a:solidFill>
              </a:rPr>
              <a:t> </a:t>
            </a:r>
            <a:r>
              <a:rPr lang="en-US" sz="750" dirty="0" err="1">
                <a:solidFill>
                  <a:srgbClr val="7A8793"/>
                </a:solidFill>
              </a:rPr>
              <a:t>Cerrado</a:t>
            </a:r>
            <a:r>
              <a:rPr lang="en-US" sz="750" dirty="0">
                <a:solidFill>
                  <a:srgbClr val="7A8793"/>
                </a:solidFill>
              </a:rPr>
              <a:t> – PNDR </a:t>
            </a:r>
            <a:r>
              <a:rPr lang="en-US" sz="750" dirty="0" err="1">
                <a:solidFill>
                  <a:srgbClr val="7A8793"/>
                </a:solidFill>
              </a:rPr>
              <a:t>objetivo</a:t>
            </a:r>
            <a:r>
              <a:rPr lang="en-US" sz="750" dirty="0">
                <a:solidFill>
                  <a:srgbClr val="7A8793"/>
                </a:solidFill>
              </a:rPr>
              <a:t> 4</a:t>
            </a:r>
            <a:endParaRPr lang="en-US" sz="75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ppt_media/imag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6384" y="310896"/>
            <a:ext cx="969264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2200" b="1" dirty="0">
                <a:solidFill>
                  <a:srgbClr val="1F3864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Serviços</a:t>
            </a:r>
            <a:endParaRPr lang="en-US" sz="2200" dirty="0"/>
          </a:p>
        </p:txBody>
      </p:sp>
      <p:sp>
        <p:nvSpPr>
          <p:cNvPr id="4" name="Shape 1"/>
          <p:cNvSpPr/>
          <p:nvPr/>
        </p:nvSpPr>
        <p:spPr>
          <a:xfrm>
            <a:off x="786384" y="777240"/>
            <a:ext cx="2743200" cy="0"/>
          </a:xfrm>
          <a:prstGeom prst="line">
            <a:avLst/>
          </a:prstGeom>
          <a:noFill/>
          <a:ln w="25400">
            <a:solidFill>
              <a:srgbClr val="3383AB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786384" y="850392"/>
            <a:ext cx="987552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44546A"/>
                </a:solidFill>
              </a:rPr>
              <a:t>A política também reconhece atividades que elevam capital humano, conectividade e sofisticação produtiva.</a:t>
            </a:r>
            <a:endParaRPr lang="en-US" sz="1050" dirty="0"/>
          </a:p>
        </p:txBody>
      </p:sp>
      <p:sp>
        <p:nvSpPr>
          <p:cNvPr id="6" name="Text 3"/>
          <p:cNvSpPr/>
          <p:nvPr/>
        </p:nvSpPr>
        <p:spPr>
          <a:xfrm>
            <a:off x="11228832" y="292608"/>
            <a:ext cx="42062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850" b="1" dirty="0">
                <a:solidFill>
                  <a:srgbClr val="3383AB"/>
                </a:solidFill>
              </a:rPr>
              <a:t>06</a:t>
            </a:r>
            <a:endParaRPr lang="en-US" sz="850" dirty="0"/>
          </a:p>
        </p:txBody>
      </p:sp>
      <p:sp>
        <p:nvSpPr>
          <p:cNvPr id="7" name="Shape 4"/>
          <p:cNvSpPr/>
          <p:nvPr/>
        </p:nvSpPr>
        <p:spPr>
          <a:xfrm>
            <a:off x="786384" y="6437376"/>
            <a:ext cx="10561320" cy="0"/>
          </a:xfrm>
          <a:prstGeom prst="line">
            <a:avLst/>
          </a:prstGeom>
          <a:noFill/>
          <a:ln w="8890">
            <a:solidFill>
              <a:srgbClr val="D9E2E8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0" name="Shape 7"/>
          <p:cNvSpPr/>
          <p:nvPr/>
        </p:nvSpPr>
        <p:spPr>
          <a:xfrm>
            <a:off x="868680" y="1243584"/>
            <a:ext cx="2423160" cy="2057400"/>
          </a:xfrm>
          <a:prstGeom prst="roundRect">
            <a:avLst>
              <a:gd name="adj" fmla="val 3111"/>
            </a:avLst>
          </a:prstGeom>
          <a:solidFill>
            <a:srgbClr val="FFFFFF"/>
          </a:solidFill>
          <a:ln w="11430">
            <a:solidFill>
              <a:srgbClr val="D7E1E6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1" name="Shape 8"/>
          <p:cNvSpPr/>
          <p:nvPr/>
        </p:nvSpPr>
        <p:spPr>
          <a:xfrm>
            <a:off x="1014984" y="1371600"/>
            <a:ext cx="1207008" cy="256032"/>
          </a:xfrm>
          <a:prstGeom prst="roundRect">
            <a:avLst>
              <a:gd name="adj" fmla="val 21429"/>
            </a:avLst>
          </a:prstGeom>
          <a:solidFill>
            <a:srgbClr val="70AD47"/>
          </a:solidFill>
          <a:ln w="12700">
            <a:solidFill>
              <a:srgbClr val="70AD47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2" name="Text 9"/>
          <p:cNvSpPr/>
          <p:nvPr/>
        </p:nvSpPr>
        <p:spPr>
          <a:xfrm>
            <a:off x="1060704" y="1408176"/>
            <a:ext cx="111556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FFFFFF"/>
                </a:solidFill>
              </a:rPr>
              <a:t>ELEGÍVEL</a:t>
            </a:r>
            <a:endParaRPr lang="en-US" sz="1000" dirty="0"/>
          </a:p>
        </p:txBody>
      </p:sp>
      <p:sp>
        <p:nvSpPr>
          <p:cNvPr id="13" name="Text 10"/>
          <p:cNvSpPr/>
          <p:nvPr/>
        </p:nvSpPr>
        <p:spPr>
          <a:xfrm>
            <a:off x="1014984" y="1737360"/>
            <a:ext cx="2130552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300" b="1" dirty="0">
                <a:solidFill>
                  <a:srgbClr val="1F3864"/>
                </a:solidFill>
              </a:rPr>
              <a:t>Capacidades produtivas</a:t>
            </a:r>
            <a:endParaRPr lang="en-US" sz="1300" dirty="0"/>
          </a:p>
        </p:txBody>
      </p:sp>
      <p:sp>
        <p:nvSpPr>
          <p:cNvPr id="14" name="Text 11"/>
          <p:cNvSpPr/>
          <p:nvPr/>
        </p:nvSpPr>
        <p:spPr>
          <a:xfrm>
            <a:off x="1033272" y="2141768"/>
            <a:ext cx="2093976" cy="1014984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1100" dirty="0">
                <a:solidFill>
                  <a:srgbClr val="171616"/>
                </a:solidFill>
              </a:rPr>
              <a:t>• informação e comunicação</a:t>
            </a:r>
            <a:endParaRPr lang="en-US" sz="1100" dirty="0"/>
          </a:p>
          <a:p>
            <a:pPr marL="0" indent="0">
              <a:buNone/>
            </a:pPr>
            <a:r>
              <a:rPr lang="en-US" sz="1100" dirty="0">
                <a:solidFill>
                  <a:srgbClr val="171616"/>
                </a:solidFill>
              </a:rPr>
              <a:t>• educação e saúde</a:t>
            </a:r>
            <a:endParaRPr lang="en-US" sz="1100" dirty="0"/>
          </a:p>
          <a:p>
            <a:pPr marL="0" indent="0">
              <a:buNone/>
            </a:pPr>
            <a:r>
              <a:rPr lang="en-US" sz="1100" dirty="0">
                <a:solidFill>
                  <a:srgbClr val="171616"/>
                </a:solidFill>
              </a:rPr>
              <a:t>• serviços profissionais, científicos e técnicos</a:t>
            </a:r>
            <a:endParaRPr lang="en-US" sz="1100" dirty="0"/>
          </a:p>
          <a:p>
            <a:pPr marL="0" indent="0">
              <a:buNone/>
            </a:pPr>
            <a:r>
              <a:rPr lang="en-US" sz="1100" dirty="0">
                <a:solidFill>
                  <a:srgbClr val="171616"/>
                </a:solidFill>
              </a:rPr>
              <a:t>• atividades criativas selecionadas</a:t>
            </a:r>
            <a:endParaRPr lang="en-US" sz="1100" dirty="0"/>
          </a:p>
        </p:txBody>
      </p:sp>
      <p:sp>
        <p:nvSpPr>
          <p:cNvPr id="15" name="Shape 12"/>
          <p:cNvSpPr/>
          <p:nvPr/>
        </p:nvSpPr>
        <p:spPr>
          <a:xfrm>
            <a:off x="3566160" y="1243584"/>
            <a:ext cx="2423160" cy="2057400"/>
          </a:xfrm>
          <a:prstGeom prst="roundRect">
            <a:avLst>
              <a:gd name="adj" fmla="val 3111"/>
            </a:avLst>
          </a:prstGeom>
          <a:solidFill>
            <a:srgbClr val="FFFFFF"/>
          </a:solidFill>
          <a:ln w="11430">
            <a:solidFill>
              <a:srgbClr val="D7E1E6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6" name="Shape 13"/>
          <p:cNvSpPr/>
          <p:nvPr/>
        </p:nvSpPr>
        <p:spPr>
          <a:xfrm>
            <a:off x="3712464" y="1371600"/>
            <a:ext cx="1207008" cy="256032"/>
          </a:xfrm>
          <a:prstGeom prst="roundRect">
            <a:avLst>
              <a:gd name="adj" fmla="val 21429"/>
            </a:avLst>
          </a:prstGeom>
          <a:solidFill>
            <a:srgbClr val="C00000"/>
          </a:solidFill>
          <a:ln w="12700">
            <a:solidFill>
              <a:srgbClr val="C0000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7" name="Text 14"/>
          <p:cNvSpPr/>
          <p:nvPr/>
        </p:nvSpPr>
        <p:spPr>
          <a:xfrm>
            <a:off x="3758184" y="1408176"/>
            <a:ext cx="111556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 algn="ctr">
              <a:buNone/>
            </a:pPr>
            <a:r>
              <a:rPr lang="en-US" sz="1000" b="1" dirty="0">
                <a:solidFill>
                  <a:srgbClr val="FFFFFF"/>
                </a:solidFill>
              </a:rPr>
              <a:t>EXCEÇÕES</a:t>
            </a:r>
            <a:endParaRPr lang="en-US" sz="1000" dirty="0"/>
          </a:p>
        </p:txBody>
      </p:sp>
      <p:sp>
        <p:nvSpPr>
          <p:cNvPr id="19" name="Text 16"/>
          <p:cNvSpPr/>
          <p:nvPr/>
        </p:nvSpPr>
        <p:spPr>
          <a:xfrm>
            <a:off x="3730752" y="2176272"/>
            <a:ext cx="2093976" cy="1014984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1100" dirty="0">
                <a:solidFill>
                  <a:srgbClr val="171616"/>
                </a:solidFill>
              </a:rPr>
              <a:t>• cartórios, sedes administrativas e consultoria gerencial</a:t>
            </a:r>
            <a:endParaRPr lang="en-US" sz="1100" dirty="0"/>
          </a:p>
          <a:p>
            <a:pPr marL="0" indent="0">
              <a:buNone/>
            </a:pPr>
            <a:r>
              <a:rPr lang="en-US" sz="1100" dirty="0">
                <a:solidFill>
                  <a:srgbClr val="171616"/>
                </a:solidFill>
              </a:rPr>
              <a:t>• administração pública e organismos internacionais</a:t>
            </a:r>
            <a:endParaRPr lang="en-US" sz="1100" dirty="0"/>
          </a:p>
          <a:p>
            <a:pPr marL="0" indent="0">
              <a:buNone/>
            </a:pPr>
            <a:r>
              <a:rPr lang="en-US" sz="1100" dirty="0">
                <a:solidFill>
                  <a:srgbClr val="171616"/>
                </a:solidFill>
              </a:rPr>
              <a:t>• imobiliárias, finanças e serviços pessoais genéricos</a:t>
            </a:r>
            <a:endParaRPr lang="en-US" sz="1100" dirty="0"/>
          </a:p>
        </p:txBody>
      </p:sp>
      <p:sp>
        <p:nvSpPr>
          <p:cNvPr id="20" name="Shape 17"/>
          <p:cNvSpPr/>
          <p:nvPr/>
        </p:nvSpPr>
        <p:spPr>
          <a:xfrm>
            <a:off x="6263640" y="1243584"/>
            <a:ext cx="2423160" cy="2057400"/>
          </a:xfrm>
          <a:prstGeom prst="roundRect">
            <a:avLst>
              <a:gd name="adj" fmla="val 3111"/>
            </a:avLst>
          </a:prstGeom>
          <a:solidFill>
            <a:srgbClr val="FFFFFF"/>
          </a:solidFill>
          <a:ln w="11430">
            <a:solidFill>
              <a:srgbClr val="D7E1E6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1" name="Shape 18"/>
          <p:cNvSpPr/>
          <p:nvPr/>
        </p:nvSpPr>
        <p:spPr>
          <a:xfrm>
            <a:off x="6409944" y="1371600"/>
            <a:ext cx="1207008" cy="256032"/>
          </a:xfrm>
          <a:prstGeom prst="roundRect">
            <a:avLst>
              <a:gd name="adj" fmla="val 21429"/>
            </a:avLst>
          </a:prstGeom>
          <a:solidFill>
            <a:srgbClr val="FFC000"/>
          </a:solidFill>
          <a:ln w="12700">
            <a:solidFill>
              <a:srgbClr val="FFC00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2" name="Text 19"/>
          <p:cNvSpPr/>
          <p:nvPr/>
        </p:nvSpPr>
        <p:spPr>
          <a:xfrm>
            <a:off x="6455664" y="1408176"/>
            <a:ext cx="111556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/>
            <a:r>
              <a:rPr lang="en-US" sz="1000" b="1" dirty="0">
                <a:solidFill>
                  <a:srgbClr val="FFFFFF"/>
                </a:solidFill>
              </a:rPr>
              <a:t>CONDICIONADO</a:t>
            </a:r>
            <a:endParaRPr lang="en-US" sz="1000" dirty="0"/>
          </a:p>
        </p:txBody>
      </p:sp>
      <p:sp>
        <p:nvSpPr>
          <p:cNvPr id="24" name="Text 21"/>
          <p:cNvSpPr/>
          <p:nvPr/>
        </p:nvSpPr>
        <p:spPr>
          <a:xfrm>
            <a:off x="6428232" y="2064125"/>
            <a:ext cx="2093976" cy="1014984"/>
          </a:xfrm>
          <a:prstGeom prst="rect">
            <a:avLst/>
          </a:prstGeom>
          <a:noFill/>
          <a:ln/>
        </p:spPr>
        <p:txBody>
          <a:bodyPr wrap="square" lIns="127" tIns="127" rIns="127" bIns="127" rtlCol="0" anchor="ctr">
            <a:normAutofit/>
          </a:bodyPr>
          <a:lstStyle/>
          <a:p>
            <a:pPr marL="0" indent="0">
              <a:buNone/>
            </a:pPr>
            <a:r>
              <a:rPr lang="en-US" sz="1100" dirty="0">
                <a:solidFill>
                  <a:srgbClr val="171616"/>
                </a:solidFill>
              </a:rPr>
              <a:t>• agências de viagens e operadores turísticos</a:t>
            </a:r>
            <a:endParaRPr lang="en-US" sz="1100" dirty="0"/>
          </a:p>
          <a:p>
            <a:pPr marL="0" indent="0">
              <a:buNone/>
            </a:pPr>
            <a:r>
              <a:rPr lang="en-US" sz="1100" dirty="0">
                <a:solidFill>
                  <a:srgbClr val="171616"/>
                </a:solidFill>
              </a:rPr>
              <a:t>• seguros e avaliação de riscos</a:t>
            </a:r>
            <a:endParaRPr lang="en-US" sz="1100" dirty="0"/>
          </a:p>
          <a:p>
            <a:pPr marL="0" indent="0">
              <a:buNone/>
            </a:pPr>
            <a:r>
              <a:rPr lang="en-US" sz="1100" dirty="0">
                <a:solidFill>
                  <a:srgbClr val="171616"/>
                </a:solidFill>
              </a:rPr>
              <a:t>• manutenção de equipamentos e bens produtivos</a:t>
            </a:r>
            <a:endParaRPr lang="en-US" sz="1100" dirty="0"/>
          </a:p>
        </p:txBody>
      </p:sp>
      <p:sp>
        <p:nvSpPr>
          <p:cNvPr id="25" name="Text 22"/>
          <p:cNvSpPr/>
          <p:nvPr/>
        </p:nvSpPr>
        <p:spPr>
          <a:xfrm>
            <a:off x="868680" y="3730752"/>
            <a:ext cx="3657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b="1" dirty="0" err="1">
                <a:solidFill>
                  <a:srgbClr val="1F3864"/>
                </a:solidFill>
              </a:rPr>
              <a:t>Sumário</a:t>
            </a:r>
            <a:r>
              <a:rPr lang="en-US" b="1" dirty="0">
                <a:solidFill>
                  <a:srgbClr val="1F3864"/>
                </a:solidFill>
              </a:rPr>
              <a:t> das </a:t>
            </a:r>
            <a:r>
              <a:rPr lang="en-US" b="1" dirty="0" err="1">
                <a:solidFill>
                  <a:srgbClr val="1F3864"/>
                </a:solidFill>
              </a:rPr>
              <a:t>classificações</a:t>
            </a:r>
            <a:endParaRPr lang="en-US" dirty="0"/>
          </a:p>
        </p:txBody>
      </p:sp>
      <p:sp>
        <p:nvSpPr>
          <p:cNvPr id="26" name="Text 23"/>
          <p:cNvSpPr/>
          <p:nvPr/>
        </p:nvSpPr>
        <p:spPr>
          <a:xfrm>
            <a:off x="868679" y="4041648"/>
            <a:ext cx="4591841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44546A"/>
                </a:solidFill>
              </a:rPr>
              <a:t>A base classifica 1.331 subclasses CNAE; 635 foram marcadas </a:t>
            </a:r>
            <a:r>
              <a:rPr lang="en-US" sz="1100" dirty="0" err="1">
                <a:solidFill>
                  <a:srgbClr val="44546A"/>
                </a:solidFill>
              </a:rPr>
              <a:t>como</a:t>
            </a:r>
            <a:r>
              <a:rPr lang="en-US" sz="1100" dirty="0">
                <a:solidFill>
                  <a:srgbClr val="44546A"/>
                </a:solidFill>
              </a:rPr>
              <a:t> </a:t>
            </a:r>
            <a:r>
              <a:rPr lang="en-US" sz="1100" dirty="0" err="1">
                <a:solidFill>
                  <a:srgbClr val="44546A"/>
                </a:solidFill>
              </a:rPr>
              <a:t>elegíveis</a:t>
            </a:r>
            <a:r>
              <a:rPr lang="en-US" sz="1100" dirty="0">
                <a:solidFill>
                  <a:srgbClr val="44546A"/>
                </a:solidFill>
              </a:rPr>
              <a:t>.</a:t>
            </a:r>
            <a:endParaRPr lang="en-US" sz="1100" dirty="0"/>
          </a:p>
        </p:txBody>
      </p:sp>
      <p:sp>
        <p:nvSpPr>
          <p:cNvPr id="27" name="Text 24"/>
          <p:cNvSpPr/>
          <p:nvPr/>
        </p:nvSpPr>
        <p:spPr>
          <a:xfrm>
            <a:off x="868680" y="4581144"/>
            <a:ext cx="19659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44546A"/>
                </a:solidFill>
              </a:rPr>
              <a:t>C Ind. transformação</a:t>
            </a:r>
            <a:endParaRPr lang="en-US" sz="1050" dirty="0"/>
          </a:p>
        </p:txBody>
      </p:sp>
      <p:sp>
        <p:nvSpPr>
          <p:cNvPr id="28" name="Shape 25"/>
          <p:cNvSpPr/>
          <p:nvPr/>
        </p:nvSpPr>
        <p:spPr>
          <a:xfrm>
            <a:off x="2898648" y="4608576"/>
            <a:ext cx="1719072" cy="118872"/>
          </a:xfrm>
          <a:prstGeom prst="rect">
            <a:avLst/>
          </a:prstGeom>
          <a:solidFill>
            <a:srgbClr val="EAF0F3"/>
          </a:solidFill>
          <a:ln w="12700">
            <a:solidFill>
              <a:srgbClr val="EAF0F3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29" name="Shape 26"/>
          <p:cNvSpPr/>
          <p:nvPr/>
        </p:nvSpPr>
        <p:spPr>
          <a:xfrm>
            <a:off x="2898648" y="4608576"/>
            <a:ext cx="839232" cy="118872"/>
          </a:xfrm>
          <a:prstGeom prst="rect">
            <a:avLst/>
          </a:prstGeom>
          <a:solidFill>
            <a:srgbClr val="3383AB"/>
          </a:solidFill>
          <a:ln w="12700">
            <a:solidFill>
              <a:srgbClr val="3383AB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30" name="Text 27"/>
          <p:cNvSpPr/>
          <p:nvPr/>
        </p:nvSpPr>
        <p:spPr>
          <a:xfrm>
            <a:off x="4672584" y="4581144"/>
            <a:ext cx="5029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100" b="1" dirty="0">
                <a:solidFill>
                  <a:srgbClr val="1F3864"/>
                </a:solidFill>
              </a:rPr>
              <a:t>310</a:t>
            </a:r>
            <a:endParaRPr lang="en-US" sz="1100" dirty="0"/>
          </a:p>
        </p:txBody>
      </p:sp>
      <p:sp>
        <p:nvSpPr>
          <p:cNvPr id="31" name="Text 28"/>
          <p:cNvSpPr/>
          <p:nvPr/>
        </p:nvSpPr>
        <p:spPr>
          <a:xfrm>
            <a:off x="868680" y="4864608"/>
            <a:ext cx="19659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44546A"/>
                </a:solidFill>
              </a:rPr>
              <a:t>A Agropecuária</a:t>
            </a:r>
            <a:endParaRPr lang="en-US" sz="1050" dirty="0"/>
          </a:p>
        </p:txBody>
      </p:sp>
      <p:sp>
        <p:nvSpPr>
          <p:cNvPr id="32" name="Shape 29"/>
          <p:cNvSpPr/>
          <p:nvPr/>
        </p:nvSpPr>
        <p:spPr>
          <a:xfrm>
            <a:off x="2898648" y="4892040"/>
            <a:ext cx="1719072" cy="118872"/>
          </a:xfrm>
          <a:prstGeom prst="rect">
            <a:avLst/>
          </a:prstGeom>
          <a:solidFill>
            <a:srgbClr val="EAF0F3"/>
          </a:solidFill>
          <a:ln w="12700">
            <a:solidFill>
              <a:srgbClr val="EAF0F3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33" name="Shape 30"/>
          <p:cNvSpPr/>
          <p:nvPr/>
        </p:nvSpPr>
        <p:spPr>
          <a:xfrm>
            <a:off x="2898648" y="4892040"/>
            <a:ext cx="246355" cy="118872"/>
          </a:xfrm>
          <a:prstGeom prst="rect">
            <a:avLst/>
          </a:prstGeom>
          <a:solidFill>
            <a:srgbClr val="70AD47"/>
          </a:solidFill>
          <a:ln w="12700">
            <a:solidFill>
              <a:srgbClr val="70AD47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34" name="Text 31"/>
          <p:cNvSpPr/>
          <p:nvPr/>
        </p:nvSpPr>
        <p:spPr>
          <a:xfrm>
            <a:off x="4672584" y="4864608"/>
            <a:ext cx="5029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100" b="1" dirty="0">
                <a:solidFill>
                  <a:srgbClr val="1F3864"/>
                </a:solidFill>
              </a:rPr>
              <a:t>91</a:t>
            </a:r>
            <a:endParaRPr lang="en-US" sz="1100" dirty="0"/>
          </a:p>
        </p:txBody>
      </p:sp>
      <p:sp>
        <p:nvSpPr>
          <p:cNvPr id="35" name="Text 32"/>
          <p:cNvSpPr/>
          <p:nvPr/>
        </p:nvSpPr>
        <p:spPr>
          <a:xfrm>
            <a:off x="868680" y="5148072"/>
            <a:ext cx="19659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44546A"/>
                </a:solidFill>
              </a:rPr>
              <a:t>Q Saúde</a:t>
            </a:r>
            <a:endParaRPr lang="en-US" sz="1050" dirty="0"/>
          </a:p>
        </p:txBody>
      </p:sp>
      <p:sp>
        <p:nvSpPr>
          <p:cNvPr id="36" name="Shape 33"/>
          <p:cNvSpPr/>
          <p:nvPr/>
        </p:nvSpPr>
        <p:spPr>
          <a:xfrm>
            <a:off x="2898648" y="5175504"/>
            <a:ext cx="1719072" cy="118872"/>
          </a:xfrm>
          <a:prstGeom prst="rect">
            <a:avLst/>
          </a:prstGeom>
          <a:solidFill>
            <a:srgbClr val="EAF0F3"/>
          </a:solidFill>
          <a:ln w="12700">
            <a:solidFill>
              <a:srgbClr val="EAF0F3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37" name="Shape 34"/>
          <p:cNvSpPr/>
          <p:nvPr/>
        </p:nvSpPr>
        <p:spPr>
          <a:xfrm>
            <a:off x="2898648" y="5175504"/>
            <a:ext cx="143482" cy="118872"/>
          </a:xfrm>
          <a:prstGeom prst="rect">
            <a:avLst/>
          </a:prstGeom>
          <a:solidFill>
            <a:srgbClr val="156082"/>
          </a:solidFill>
          <a:ln w="12700">
            <a:solidFill>
              <a:srgbClr val="156082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38" name="Text 35"/>
          <p:cNvSpPr/>
          <p:nvPr/>
        </p:nvSpPr>
        <p:spPr>
          <a:xfrm>
            <a:off x="4672584" y="5148072"/>
            <a:ext cx="5029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100" b="1" dirty="0">
                <a:solidFill>
                  <a:srgbClr val="1F3864"/>
                </a:solidFill>
              </a:rPr>
              <a:t>53</a:t>
            </a:r>
            <a:endParaRPr lang="en-US" sz="1100" dirty="0"/>
          </a:p>
        </p:txBody>
      </p:sp>
      <p:sp>
        <p:nvSpPr>
          <p:cNvPr id="39" name="Text 36"/>
          <p:cNvSpPr/>
          <p:nvPr/>
        </p:nvSpPr>
        <p:spPr>
          <a:xfrm>
            <a:off x="868680" y="5431536"/>
            <a:ext cx="19659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44546A"/>
                </a:solidFill>
              </a:rPr>
              <a:t>J Informação</a:t>
            </a:r>
            <a:endParaRPr lang="en-US" sz="1050" dirty="0"/>
          </a:p>
        </p:txBody>
      </p:sp>
      <p:sp>
        <p:nvSpPr>
          <p:cNvPr id="40" name="Shape 37"/>
          <p:cNvSpPr/>
          <p:nvPr/>
        </p:nvSpPr>
        <p:spPr>
          <a:xfrm>
            <a:off x="2898648" y="5458968"/>
            <a:ext cx="1719072" cy="118872"/>
          </a:xfrm>
          <a:prstGeom prst="rect">
            <a:avLst/>
          </a:prstGeom>
          <a:solidFill>
            <a:srgbClr val="EAF0F3"/>
          </a:solidFill>
          <a:ln w="12700">
            <a:solidFill>
              <a:srgbClr val="EAF0F3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41" name="Shape 38"/>
          <p:cNvSpPr/>
          <p:nvPr/>
        </p:nvSpPr>
        <p:spPr>
          <a:xfrm>
            <a:off x="2898648" y="5458968"/>
            <a:ext cx="127238" cy="118872"/>
          </a:xfrm>
          <a:prstGeom prst="rect">
            <a:avLst/>
          </a:prstGeom>
          <a:solidFill>
            <a:srgbClr val="E97132"/>
          </a:solidFill>
          <a:ln w="12700">
            <a:solidFill>
              <a:srgbClr val="E97132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42" name="Text 39"/>
          <p:cNvSpPr/>
          <p:nvPr/>
        </p:nvSpPr>
        <p:spPr>
          <a:xfrm>
            <a:off x="4672584" y="5431536"/>
            <a:ext cx="5029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100" b="1" dirty="0">
                <a:solidFill>
                  <a:srgbClr val="1F3864"/>
                </a:solidFill>
              </a:rPr>
              <a:t>47</a:t>
            </a:r>
            <a:endParaRPr lang="en-US" sz="1100" dirty="0"/>
          </a:p>
        </p:txBody>
      </p:sp>
      <p:sp>
        <p:nvSpPr>
          <p:cNvPr id="43" name="Text 40"/>
          <p:cNvSpPr/>
          <p:nvPr/>
        </p:nvSpPr>
        <p:spPr>
          <a:xfrm>
            <a:off x="868680" y="5715000"/>
            <a:ext cx="19659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marL="0" indent="0">
              <a:buNone/>
            </a:pPr>
            <a:r>
              <a:rPr lang="en-US" sz="1050" dirty="0">
                <a:solidFill>
                  <a:srgbClr val="44546A"/>
                </a:solidFill>
              </a:rPr>
              <a:t>M Prof. científicas</a:t>
            </a:r>
            <a:endParaRPr lang="en-US" sz="1050" dirty="0"/>
          </a:p>
        </p:txBody>
      </p:sp>
      <p:sp>
        <p:nvSpPr>
          <p:cNvPr id="44" name="Shape 41"/>
          <p:cNvSpPr/>
          <p:nvPr/>
        </p:nvSpPr>
        <p:spPr>
          <a:xfrm>
            <a:off x="2898648" y="5742432"/>
            <a:ext cx="1719072" cy="118872"/>
          </a:xfrm>
          <a:prstGeom prst="rect">
            <a:avLst/>
          </a:prstGeom>
          <a:solidFill>
            <a:srgbClr val="EAF0F3"/>
          </a:solidFill>
          <a:ln w="12700">
            <a:solidFill>
              <a:srgbClr val="EAF0F3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45" name="Shape 42"/>
          <p:cNvSpPr/>
          <p:nvPr/>
        </p:nvSpPr>
        <p:spPr>
          <a:xfrm>
            <a:off x="2898648" y="5742432"/>
            <a:ext cx="105581" cy="118872"/>
          </a:xfrm>
          <a:prstGeom prst="rect">
            <a:avLst/>
          </a:prstGeom>
          <a:solidFill>
            <a:srgbClr val="FFC000"/>
          </a:solidFill>
          <a:ln w="12700">
            <a:solidFill>
              <a:srgbClr val="FFC00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46" name="Text 43"/>
          <p:cNvSpPr/>
          <p:nvPr/>
        </p:nvSpPr>
        <p:spPr>
          <a:xfrm>
            <a:off x="4672584" y="5715000"/>
            <a:ext cx="5029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100" b="1" dirty="0">
                <a:solidFill>
                  <a:srgbClr val="1F3864"/>
                </a:solidFill>
              </a:rPr>
              <a:t>39</a:t>
            </a:r>
            <a:endParaRPr lang="en-US" sz="1100" dirty="0"/>
          </a:p>
        </p:txBody>
      </p:sp>
      <p:sp>
        <p:nvSpPr>
          <p:cNvPr id="50" name="Text 5">
            <a:extLst>
              <a:ext uri="{FF2B5EF4-FFF2-40B4-BE49-F238E27FC236}">
                <a16:creationId xmlns:a16="http://schemas.microsoft.com/office/drawing/2014/main" id="{27A804B4-A74B-A04E-7F45-6B41A2FEF198}"/>
              </a:ext>
            </a:extLst>
          </p:cNvPr>
          <p:cNvSpPr/>
          <p:nvPr/>
        </p:nvSpPr>
        <p:spPr>
          <a:xfrm>
            <a:off x="786384" y="6510528"/>
            <a:ext cx="493776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750" dirty="0" err="1">
                <a:solidFill>
                  <a:srgbClr val="7A8793"/>
                </a:solidFill>
              </a:rPr>
              <a:t>Programa</a:t>
            </a:r>
            <a:r>
              <a:rPr lang="en-US" sz="750" dirty="0">
                <a:solidFill>
                  <a:srgbClr val="7A8793"/>
                </a:solidFill>
              </a:rPr>
              <a:t> </a:t>
            </a:r>
            <a:r>
              <a:rPr lang="en-US" sz="750" dirty="0" err="1">
                <a:solidFill>
                  <a:srgbClr val="7A8793"/>
                </a:solidFill>
              </a:rPr>
              <a:t>Transforma</a:t>
            </a:r>
            <a:r>
              <a:rPr lang="en-US" sz="750" dirty="0">
                <a:solidFill>
                  <a:srgbClr val="7A8793"/>
                </a:solidFill>
              </a:rPr>
              <a:t> </a:t>
            </a:r>
            <a:r>
              <a:rPr lang="en-US" sz="750" dirty="0" err="1">
                <a:solidFill>
                  <a:srgbClr val="7A8793"/>
                </a:solidFill>
              </a:rPr>
              <a:t>Cerrado</a:t>
            </a:r>
            <a:r>
              <a:rPr lang="en-US" sz="750" dirty="0">
                <a:solidFill>
                  <a:srgbClr val="7A8793"/>
                </a:solidFill>
              </a:rPr>
              <a:t> – PNDR </a:t>
            </a:r>
            <a:r>
              <a:rPr lang="en-US" sz="750" dirty="0" err="1">
                <a:solidFill>
                  <a:srgbClr val="7A8793"/>
                </a:solidFill>
              </a:rPr>
              <a:t>objetivo</a:t>
            </a:r>
            <a:r>
              <a:rPr lang="en-US" sz="750" dirty="0">
                <a:solidFill>
                  <a:srgbClr val="7A8793"/>
                </a:solidFill>
              </a:rPr>
              <a:t> 4</a:t>
            </a:r>
            <a:endParaRPr lang="en-US" sz="75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A2E606-E78F-5EC6-4634-07E164EE3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AB39B267-7428-CD43-2634-9EC22BE57F04}"/>
              </a:ext>
            </a:extLst>
          </p:cNvPr>
          <p:cNvSpPr txBox="1"/>
          <p:nvPr/>
        </p:nvSpPr>
        <p:spPr>
          <a:xfrm>
            <a:off x="711323" y="337346"/>
            <a:ext cx="10913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0070C0"/>
                </a:solidFill>
                <a:latin typeface="Aptos" panose="020B0004020202020204" pitchFamily="34" charset="0"/>
              </a:rPr>
              <a:t>Diversifica CERRADO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A394EFF5-B09F-1AD1-F6BB-43934759E11B}"/>
              </a:ext>
            </a:extLst>
          </p:cNvPr>
          <p:cNvSpPr txBox="1"/>
          <p:nvPr/>
        </p:nvSpPr>
        <p:spPr>
          <a:xfrm>
            <a:off x="711322" y="1022113"/>
            <a:ext cx="10913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tx2"/>
                </a:solidFill>
                <a:latin typeface="Aptos" panose="020B0004020202020204" pitchFamily="34" charset="0"/>
              </a:rPr>
              <a:t>ESTRATÉGIA DE IMPLEMENTAÇÃO – Fase 1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70F6B54-D635-4FBF-E987-86AFCD650B4C}"/>
              </a:ext>
            </a:extLst>
          </p:cNvPr>
          <p:cNvSpPr txBox="1"/>
          <p:nvPr/>
        </p:nvSpPr>
        <p:spPr>
          <a:xfrm>
            <a:off x="692914" y="1583770"/>
            <a:ext cx="10913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latin typeface="Aptos" panose="020B0004020202020204" pitchFamily="34" charset="0"/>
              </a:rPr>
              <a:t>GOVERNANÇA</a:t>
            </a:r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A9122124-73E2-95F2-EAA5-3C4AF8676698}"/>
              </a:ext>
            </a:extLst>
          </p:cNvPr>
          <p:cNvSpPr/>
          <p:nvPr/>
        </p:nvSpPr>
        <p:spPr>
          <a:xfrm>
            <a:off x="2563825" y="2112319"/>
            <a:ext cx="6810797" cy="111670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Comitê-Executivo da Câmara de Políticas de Integração Nacional e Desenvolvimento Regional (CE-CPINDR)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EFBE77AA-7A14-7CB4-77CB-76BECBA15287}"/>
              </a:ext>
            </a:extLst>
          </p:cNvPr>
          <p:cNvSpPr/>
          <p:nvPr/>
        </p:nvSpPr>
        <p:spPr>
          <a:xfrm>
            <a:off x="3620510" y="3176125"/>
            <a:ext cx="4649550" cy="821341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/>
              <a:t>MIDR:</a:t>
            </a:r>
            <a:r>
              <a:rPr lang="pt-BR" sz="1200" dirty="0"/>
              <a:t> estabelecer as diretrizes e orientações gerais para as aplicações dos recursos dos Fundos Constitucionais de Financiamento do Norte, Nordeste e Centro-Oeste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71D92FE3-ADDD-DC0C-D68A-5A98667BAA7E}"/>
              </a:ext>
            </a:extLst>
          </p:cNvPr>
          <p:cNvSpPr/>
          <p:nvPr/>
        </p:nvSpPr>
        <p:spPr>
          <a:xfrm>
            <a:off x="3954307" y="3937074"/>
            <a:ext cx="4074340" cy="1067850"/>
          </a:xfrm>
          <a:prstGeom prst="ellipse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/>
              <a:t>Conselho Deliberativo da respectiva superintendência de desenvolvimento das regiões Norte, Nordeste e Centro-Oeste: </a:t>
            </a:r>
            <a:r>
              <a:rPr lang="pt-BR" sz="1000" dirty="0"/>
              <a:t>estabelecer, anualmente, as diretrizes, prioridades e programas de financiamento dos Fundos Constitucionais de Financiamento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B5BA0512-F598-F3AB-03D5-E8922BAC8F59}"/>
              </a:ext>
            </a:extLst>
          </p:cNvPr>
          <p:cNvSpPr/>
          <p:nvPr/>
        </p:nvSpPr>
        <p:spPr>
          <a:xfrm>
            <a:off x="5238244" y="4946258"/>
            <a:ext cx="1461961" cy="1557716"/>
          </a:xfrm>
          <a:prstGeom prst="round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50" dirty="0"/>
              <a:t>Programação de Financiamento dos Fundos Constitucionais de Financiamento do Norte, Nordeste e Centro-Oeste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78952628-B7D7-7DB1-4527-50787F39B871}"/>
              </a:ext>
            </a:extLst>
          </p:cNvPr>
          <p:cNvSpPr/>
          <p:nvPr/>
        </p:nvSpPr>
        <p:spPr>
          <a:xfrm>
            <a:off x="9793284" y="3704126"/>
            <a:ext cx="1625285" cy="2014714"/>
          </a:xfrm>
          <a:prstGeom prst="round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/>
              <a:t>Operacionalização</a:t>
            </a:r>
          </a:p>
          <a:p>
            <a:pPr algn="ctr"/>
            <a:r>
              <a:rPr lang="pt-BR" sz="1200" b="1" dirty="0"/>
              <a:t>Apoio Técnico:</a:t>
            </a:r>
            <a:br>
              <a:rPr lang="pt-BR" sz="1200" b="1" dirty="0"/>
            </a:br>
            <a:r>
              <a:rPr lang="pt-BR" sz="1200" dirty="0"/>
              <a:t>SDR/MIDR</a:t>
            </a:r>
          </a:p>
          <a:p>
            <a:pPr algn="ctr"/>
            <a:r>
              <a:rPr lang="pt-BR" sz="1200" dirty="0"/>
              <a:t>SNFI/MIDR</a:t>
            </a:r>
          </a:p>
          <a:p>
            <a:pPr algn="ctr"/>
            <a:r>
              <a:rPr lang="pt-BR" sz="1200" dirty="0"/>
              <a:t>SUDAM</a:t>
            </a:r>
          </a:p>
          <a:p>
            <a:pPr algn="ctr"/>
            <a:r>
              <a:rPr lang="pt-BR" sz="1200" dirty="0"/>
              <a:t>SUDECO</a:t>
            </a:r>
          </a:p>
          <a:p>
            <a:pPr algn="ctr"/>
            <a:r>
              <a:rPr lang="pt-BR" sz="1200" dirty="0"/>
              <a:t>SUDENE</a:t>
            </a:r>
          </a:p>
        </p:txBody>
      </p:sp>
    </p:spTree>
    <p:extLst>
      <p:ext uri="{BB962C8B-B14F-4D97-AF65-F5344CB8AC3E}">
        <p14:creationId xmlns:p14="http://schemas.microsoft.com/office/powerpoint/2010/main" val="332744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776185-7DCD-989D-1C47-CFDE5ED1ED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85A2A442-9908-254D-CA25-B0FE8C6D0574}"/>
              </a:ext>
            </a:extLst>
          </p:cNvPr>
          <p:cNvSpPr txBox="1"/>
          <p:nvPr/>
        </p:nvSpPr>
        <p:spPr>
          <a:xfrm>
            <a:off x="711323" y="337346"/>
            <a:ext cx="10913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0070C0"/>
                </a:solidFill>
                <a:latin typeface="Aptos" panose="020B0004020202020204" pitchFamily="34" charset="0"/>
              </a:rPr>
              <a:t>Diversifica CERRADO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2BA212A-7554-2BC5-648A-168038BA502E}"/>
              </a:ext>
            </a:extLst>
          </p:cNvPr>
          <p:cNvSpPr txBox="1"/>
          <p:nvPr/>
        </p:nvSpPr>
        <p:spPr>
          <a:xfrm>
            <a:off x="711322" y="1022113"/>
            <a:ext cx="10913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tx2"/>
                </a:solidFill>
                <a:latin typeface="Aptos" panose="020B0004020202020204" pitchFamily="34" charset="0"/>
              </a:rPr>
              <a:t>ESTRATÉGIA DE IMPLEMENTAÇÃO – Fase 1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48F20EC-4ED9-253E-44C8-3E7D51AA253F}"/>
              </a:ext>
            </a:extLst>
          </p:cNvPr>
          <p:cNvSpPr txBox="1"/>
          <p:nvPr/>
        </p:nvSpPr>
        <p:spPr>
          <a:xfrm>
            <a:off x="692914" y="1583770"/>
            <a:ext cx="10913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latin typeface="Aptos" panose="020B0004020202020204" pitchFamily="34" charset="0"/>
              </a:rPr>
              <a:t>GOVERNANÇA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DA4FA55-AAB2-C1C2-E531-137377843258}"/>
              </a:ext>
            </a:extLst>
          </p:cNvPr>
          <p:cNvSpPr txBox="1"/>
          <p:nvPr/>
        </p:nvSpPr>
        <p:spPr>
          <a:xfrm>
            <a:off x="912368" y="2186781"/>
            <a:ext cx="11062559" cy="41703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000" b="1" dirty="0"/>
              <a:t>Caberá ao Comitê Executivo (CE-CPINDR):</a:t>
            </a:r>
          </a:p>
          <a:p>
            <a:pPr algn="just"/>
            <a:endParaRPr lang="pt-BR" sz="2000" b="1" dirty="0"/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pt-BR" sz="2000" dirty="0"/>
              <a:t>aprovar o Programa e suas revisões periódicas;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pt-BR" sz="2000" dirty="0"/>
              <a:t>estabelecer critérios técnicos de elegibilidade territoriais, setoriais e para o cálculo da taxa anual de substituição dos financiamentos para cada um dos FCF;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pt-BR" sz="2000" dirty="0"/>
              <a:t>deliberar sobre o relatório de monitoramento anual do programa;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pt-BR" sz="2000" dirty="0"/>
              <a:t>recomendar ao MIDR ajustes nas diretrizes e orientações gerais para os Eixos do programa e para a aplicação dos recursos dos FCF visando maior aderência dos instrumentos de financiamento ao programa; e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pt-BR" sz="2000" dirty="0"/>
              <a:t>delegar competências às Secretarias Nacionais do MIDR e suas vinculadas para a gestão do programa.</a:t>
            </a:r>
          </a:p>
        </p:txBody>
      </p:sp>
    </p:spTree>
    <p:extLst>
      <p:ext uri="{BB962C8B-B14F-4D97-AF65-F5344CB8AC3E}">
        <p14:creationId xmlns:p14="http://schemas.microsoft.com/office/powerpoint/2010/main" val="16897553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435E00-EA00-DF6A-C5C0-5199866B9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D42997F3-D477-2F21-5634-0E1217A44BFC}"/>
              </a:ext>
            </a:extLst>
          </p:cNvPr>
          <p:cNvSpPr txBox="1"/>
          <p:nvPr/>
        </p:nvSpPr>
        <p:spPr>
          <a:xfrm>
            <a:off x="711323" y="337346"/>
            <a:ext cx="10913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0070C0"/>
                </a:solidFill>
                <a:latin typeface="Aptos" panose="020B0004020202020204" pitchFamily="34" charset="0"/>
              </a:rPr>
              <a:t>Diversifica CERRADO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780E417-C55C-8A1C-2A74-5EA4D63757E3}"/>
              </a:ext>
            </a:extLst>
          </p:cNvPr>
          <p:cNvSpPr txBox="1"/>
          <p:nvPr/>
        </p:nvSpPr>
        <p:spPr>
          <a:xfrm>
            <a:off x="711322" y="1022113"/>
            <a:ext cx="10913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tx2"/>
                </a:solidFill>
                <a:latin typeface="Aptos" panose="020B0004020202020204" pitchFamily="34" charset="0"/>
              </a:rPr>
              <a:t>ESTRATÉGIA DE IMPLEMENTAÇÃO – Fase 1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629CEC5-EDBC-51AB-E566-7D307D47616B}"/>
              </a:ext>
            </a:extLst>
          </p:cNvPr>
          <p:cNvSpPr txBox="1"/>
          <p:nvPr/>
        </p:nvSpPr>
        <p:spPr>
          <a:xfrm>
            <a:off x="692914" y="1583770"/>
            <a:ext cx="10913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latin typeface="Aptos" panose="020B0004020202020204" pitchFamily="34" charset="0"/>
              </a:rPr>
              <a:t>GOVERNANÇA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13DB989-149F-F069-5ACE-4523915EC394}"/>
              </a:ext>
            </a:extLst>
          </p:cNvPr>
          <p:cNvSpPr txBox="1"/>
          <p:nvPr/>
        </p:nvSpPr>
        <p:spPr>
          <a:xfrm>
            <a:off x="912368" y="1888017"/>
            <a:ext cx="11062559" cy="48167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000" b="1" dirty="0"/>
              <a:t>Caberá à SDR/MIDR:</a:t>
            </a:r>
          </a:p>
          <a:p>
            <a:pPr algn="just"/>
            <a:endParaRPr lang="pt-BR" sz="2000" b="1" dirty="0"/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pt-BR" sz="1600" dirty="0"/>
              <a:t>propor ao MIDR, em conjunto com a SNFI, a Portaria estabelecendo as diretrizes e orientações gerais para as aplicações dos recursos dos FCF de forma a contemplar o Programa;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pt-BR" sz="1600" dirty="0"/>
              <a:t>dar publicidade a lista com as elegibilidades territoriais e setoriais;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pt-BR" sz="1600" dirty="0"/>
              <a:t>promover a integração entre os eixos do programa e os demais programas / estratégias da PNDR, articulado as suas bases com os respectivos instrumentos de financiamento;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pt-BR" sz="1600" dirty="0"/>
              <a:t>comunicar aos bancos administradores dos FCF, em conjunto com a SNFI, em janeiro de todo ano, a taxa anual de substituição dos financiamentos para cada um dos FCF;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pt-BR" sz="1600" dirty="0"/>
              <a:t>elaborar monitoramentos mensais dos financiamentos concedidos no âmbito do programa;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pt-BR" sz="1600" dirty="0"/>
              <a:t>elaborar, quando da elaboração do relatório de monitoramento anual da PNDR, o relatório de monitoramento anual do programa;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pt-BR" sz="1600" dirty="0"/>
              <a:t>propor ao CE-CPINDR recomendações visando a maior aderência dos instrumentos de financiamento ao programa;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pt-BR" sz="1600" dirty="0"/>
              <a:t>realizar ações de divulgações, prospecções e fomento ao programa, em conjunto com as Superintendências.</a:t>
            </a:r>
          </a:p>
        </p:txBody>
      </p:sp>
    </p:spTree>
    <p:extLst>
      <p:ext uri="{BB962C8B-B14F-4D97-AF65-F5344CB8AC3E}">
        <p14:creationId xmlns:p14="http://schemas.microsoft.com/office/powerpoint/2010/main" val="30861477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D01499-DF48-9F28-7B9F-5C8066AF0D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05D8830A-8C02-966B-9ED5-5436BD6AF68C}"/>
              </a:ext>
            </a:extLst>
          </p:cNvPr>
          <p:cNvSpPr txBox="1"/>
          <p:nvPr/>
        </p:nvSpPr>
        <p:spPr>
          <a:xfrm>
            <a:off x="711323" y="337346"/>
            <a:ext cx="10913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0070C0"/>
                </a:solidFill>
                <a:latin typeface="Aptos" panose="020B0004020202020204" pitchFamily="34" charset="0"/>
              </a:rPr>
              <a:t>Diversifica CERRADO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3F78236-06D7-BE6F-0ACF-20FCDE8AF718}"/>
              </a:ext>
            </a:extLst>
          </p:cNvPr>
          <p:cNvSpPr txBox="1"/>
          <p:nvPr/>
        </p:nvSpPr>
        <p:spPr>
          <a:xfrm>
            <a:off x="711322" y="1022113"/>
            <a:ext cx="10913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tx2"/>
                </a:solidFill>
                <a:latin typeface="Aptos" panose="020B0004020202020204" pitchFamily="34" charset="0"/>
              </a:rPr>
              <a:t>ESTRATÉGIA DE IMPLEMENTAÇÃO – Fase 1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CD0F40A-C1FB-BC06-936B-858B0C30C34D}"/>
              </a:ext>
            </a:extLst>
          </p:cNvPr>
          <p:cNvSpPr txBox="1"/>
          <p:nvPr/>
        </p:nvSpPr>
        <p:spPr>
          <a:xfrm>
            <a:off x="692914" y="1583770"/>
            <a:ext cx="10913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latin typeface="Aptos" panose="020B0004020202020204" pitchFamily="34" charset="0"/>
              </a:rPr>
              <a:t>GOVERNANÇA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2227480-1E52-F849-01C1-C62C414FB91E}"/>
              </a:ext>
            </a:extLst>
          </p:cNvPr>
          <p:cNvSpPr txBox="1"/>
          <p:nvPr/>
        </p:nvSpPr>
        <p:spPr>
          <a:xfrm>
            <a:off x="912368" y="2186781"/>
            <a:ext cx="11062559" cy="2200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b="1" dirty="0"/>
              <a:t>Caberá à SNFI/MIDR: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pt-BR" sz="1400" dirty="0"/>
              <a:t>propor ao MIDR a Portaria estabelecendo as diretrizes e orientações gerais para as aplicações dos recursos dos FCF de forma a contemplar o Programa;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pt-BR" sz="1400" dirty="0"/>
              <a:t>disponibilizar informações necessárias ao monitoramento mensal do programa;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pt-BR" sz="1400" dirty="0"/>
              <a:t>incluir, quando da elaboração do parecer técnico conjunto com as Superintendências, analisando o Relatório Circunstanciado sobre as atividades desenvolvidas e resultados obtidos pelos FCF, uma breve avaliação do programa;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pt-BR" sz="1400" dirty="0"/>
              <a:t>propor ao CE-CPINDR recomendações visando a maior aderência dos instrumentos de financiamento ao programa.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3BDE294-8A5A-958B-3B2F-32A829DDD336}"/>
              </a:ext>
            </a:extLst>
          </p:cNvPr>
          <p:cNvSpPr txBox="1"/>
          <p:nvPr/>
        </p:nvSpPr>
        <p:spPr>
          <a:xfrm>
            <a:off x="866513" y="4459409"/>
            <a:ext cx="11062559" cy="1985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b="1" dirty="0"/>
              <a:t>Caberá à SUDAM, SUDECO e SUDENE: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pt-BR" sz="1400" dirty="0"/>
              <a:t>propor aos Conselhos as diretrizes e prioridades para as aplicações dos recursos dos FCF de forma a contemplar o Programa;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pt-BR" sz="1400" dirty="0"/>
              <a:t>incluir, quando da elaboração do parecer técnico conjunto com a SNFI, analisando o Relatório Circunstanciado sobre as atividades desenvolvidas e resultados obtidos pelos FCF, uma breve avaliação do programa no âmbito de sua área de atuação;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pt-BR" sz="1400" dirty="0"/>
              <a:t>realizar ações de divulgações, prospecções e fomento ao programa, em conjunto com a SDR;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pt-BR" sz="1400" dirty="0"/>
              <a:t>propor ao CE-CPINDR recomendações visando a maior aderência dos instrumentos de financiamento ao programa.</a:t>
            </a:r>
          </a:p>
        </p:txBody>
      </p:sp>
    </p:spTree>
    <p:extLst>
      <p:ext uri="{BB962C8B-B14F-4D97-AF65-F5344CB8AC3E}">
        <p14:creationId xmlns:p14="http://schemas.microsoft.com/office/powerpoint/2010/main" val="23230384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C4BB3C-3728-1AAE-1CD2-0FF924106B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A27EA6B1-6AC0-BEB7-771A-33D208A49941}"/>
              </a:ext>
            </a:extLst>
          </p:cNvPr>
          <p:cNvSpPr txBox="1"/>
          <p:nvPr/>
        </p:nvSpPr>
        <p:spPr>
          <a:xfrm>
            <a:off x="711323" y="337346"/>
            <a:ext cx="10913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0070C0"/>
                </a:solidFill>
                <a:latin typeface="Aptos" panose="020B0004020202020204" pitchFamily="34" charset="0"/>
              </a:rPr>
              <a:t>Diversifica CERRADO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2DBA6678-DF88-A57F-B045-B394217419DC}"/>
              </a:ext>
            </a:extLst>
          </p:cNvPr>
          <p:cNvSpPr txBox="1"/>
          <p:nvPr/>
        </p:nvSpPr>
        <p:spPr>
          <a:xfrm>
            <a:off x="711322" y="1022113"/>
            <a:ext cx="10913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tx2"/>
                </a:solidFill>
                <a:latin typeface="Aptos" panose="020B0004020202020204" pitchFamily="34" charset="0"/>
              </a:rPr>
              <a:t>ESTRATÉGIA DE IMPLEMENTAÇÃO – Fase 1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4CF0A02-5CF4-143A-EA37-27154E1D65C8}"/>
              </a:ext>
            </a:extLst>
          </p:cNvPr>
          <p:cNvSpPr txBox="1"/>
          <p:nvPr/>
        </p:nvSpPr>
        <p:spPr>
          <a:xfrm>
            <a:off x="692914" y="1583770"/>
            <a:ext cx="10913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latin typeface="Aptos" panose="020B0004020202020204" pitchFamily="34" charset="0"/>
              </a:rPr>
              <a:t>GOVERNANÇA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5F90A18-4B2D-E0CF-D7AD-3678192800CB}"/>
              </a:ext>
            </a:extLst>
          </p:cNvPr>
          <p:cNvSpPr txBox="1"/>
          <p:nvPr/>
        </p:nvSpPr>
        <p:spPr>
          <a:xfrm>
            <a:off x="912368" y="2186781"/>
            <a:ext cx="11062559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2000" b="1" dirty="0"/>
              <a:t>Caberá ao Núcleo de Inteligência Regional (NIR):</a:t>
            </a:r>
          </a:p>
          <a:p>
            <a:pPr algn="just"/>
            <a:endParaRPr lang="pt-BR" sz="2000" b="1" dirty="0"/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pt-BR" sz="2000" dirty="0"/>
              <a:t>consolidar propostas de ajustes, revisões, e recomendações do Programa e submeter à deliberação do</a:t>
            </a:r>
            <a:r>
              <a:rPr lang="pt-BR" sz="2000" b="1" dirty="0"/>
              <a:t> </a:t>
            </a:r>
            <a:r>
              <a:rPr lang="pt-BR" sz="2000" dirty="0"/>
              <a:t>CE-CPINDR; e</a:t>
            </a:r>
          </a:p>
          <a:p>
            <a:pPr marL="457200" indent="-457200" algn="just">
              <a:spcBef>
                <a:spcPts val="600"/>
              </a:spcBef>
              <a:spcAft>
                <a:spcPts val="600"/>
              </a:spcAft>
              <a:buFont typeface="+mj-lt"/>
              <a:buAutoNum type="arabicParenR"/>
            </a:pPr>
            <a:r>
              <a:rPr lang="pt-BR" sz="2000" dirty="0"/>
              <a:t>apoiar a elaboração do Relatório de Monitoramento Anual do Programa;</a:t>
            </a:r>
          </a:p>
        </p:txBody>
      </p:sp>
    </p:spTree>
    <p:extLst>
      <p:ext uri="{BB962C8B-B14F-4D97-AF65-F5344CB8AC3E}">
        <p14:creationId xmlns:p14="http://schemas.microsoft.com/office/powerpoint/2010/main" val="10658037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74AB1F-661B-3220-734B-3AAF8FD174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60B1A56-E97C-58FD-A066-C3A2A03851B9}"/>
              </a:ext>
            </a:extLst>
          </p:cNvPr>
          <p:cNvSpPr txBox="1"/>
          <p:nvPr/>
        </p:nvSpPr>
        <p:spPr>
          <a:xfrm>
            <a:off x="711323" y="337346"/>
            <a:ext cx="10913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0070C0"/>
                </a:solidFill>
                <a:latin typeface="Aptos" panose="020B0004020202020204" pitchFamily="34" charset="0"/>
              </a:rPr>
              <a:t>Diversifica CERRADO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32AB90A-987A-CF7F-FE5F-70F57B605522}"/>
              </a:ext>
            </a:extLst>
          </p:cNvPr>
          <p:cNvSpPr txBox="1"/>
          <p:nvPr/>
        </p:nvSpPr>
        <p:spPr>
          <a:xfrm>
            <a:off x="711322" y="1022113"/>
            <a:ext cx="10913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tx2"/>
                </a:solidFill>
                <a:latin typeface="Aptos" panose="020B0004020202020204" pitchFamily="34" charset="0"/>
              </a:rPr>
              <a:t>ESTRATÉGIA DE IMPLEMENTAÇÃO – Fase 1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4950E6F-FC07-871B-4569-CD87A8187CDD}"/>
              </a:ext>
            </a:extLst>
          </p:cNvPr>
          <p:cNvSpPr txBox="1"/>
          <p:nvPr/>
        </p:nvSpPr>
        <p:spPr>
          <a:xfrm>
            <a:off x="925245" y="2368825"/>
            <a:ext cx="1095024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/>
              <a:t>Base de dados histórica com identificação das </a:t>
            </a:r>
            <a:r>
              <a:rPr lang="pt-BR" sz="2400" dirty="0" err="1"/>
              <a:t>CNAEs</a:t>
            </a:r>
            <a:r>
              <a:rPr lang="pt-BR" sz="2400" dirty="0"/>
              <a:t>, no mínimo, a nível municipal;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/>
              <a:t>Regras para limitar a substituição dos financiamentos não rurais pelos financiamentos dos setores apoiados pelo programa;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/>
              <a:t>Incorporação dos normativos do PDCerrado nas Programações de Financiamento dos Fundos Constitucionais de Financiamento;</a:t>
            </a:r>
          </a:p>
          <a:p>
            <a:pPr marL="285750" indent="-2857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400" dirty="0"/>
              <a:t>Criação de mecanismos de monitoramento dos financiamentos no âmbito do PDCerrado de modo a permitir ajustes ao longo do ano.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C0FAE966-888F-4C5B-DE0A-9C285919EEB8}"/>
              </a:ext>
            </a:extLst>
          </p:cNvPr>
          <p:cNvSpPr txBox="1"/>
          <p:nvPr/>
        </p:nvSpPr>
        <p:spPr>
          <a:xfrm>
            <a:off x="692914" y="1583770"/>
            <a:ext cx="10913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FF0000"/>
                </a:solidFill>
                <a:latin typeface="Aptos" panose="020B0004020202020204" pitchFamily="34" charset="0"/>
              </a:rPr>
              <a:t>DESAFIOS</a:t>
            </a:r>
          </a:p>
        </p:txBody>
      </p:sp>
    </p:spTree>
    <p:extLst>
      <p:ext uri="{BB962C8B-B14F-4D97-AF65-F5344CB8AC3E}">
        <p14:creationId xmlns:p14="http://schemas.microsoft.com/office/powerpoint/2010/main" val="2292128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662CEB-291A-2D4E-4741-CAFA3CB512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8D1C5686-3AF8-03B7-9470-2437185B27F0}"/>
              </a:ext>
            </a:extLst>
          </p:cNvPr>
          <p:cNvSpPr txBox="1"/>
          <p:nvPr/>
        </p:nvSpPr>
        <p:spPr>
          <a:xfrm>
            <a:off x="734908" y="235956"/>
            <a:ext cx="11211697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3200" dirty="0">
                <a:latin typeface="Arial Bold"/>
              </a:rPr>
              <a:t>Programa Objetivo 4: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3200" dirty="0">
                <a:latin typeface="Arial Bold"/>
              </a:rPr>
              <a:t>Agregação de valor e diversidade econômica – etapa 1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793DE075-A4AF-7399-4131-177179032931}"/>
              </a:ext>
            </a:extLst>
          </p:cNvPr>
          <p:cNvSpPr txBox="1"/>
          <p:nvPr/>
        </p:nvSpPr>
        <p:spPr>
          <a:xfrm>
            <a:off x="884043" y="1698786"/>
            <a:ext cx="10913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0070C0"/>
                </a:solidFill>
                <a:latin typeface="Aptos" panose="020B0004020202020204" pitchFamily="34" charset="0"/>
              </a:rPr>
              <a:t>commodities</a:t>
            </a:r>
            <a:r>
              <a:rPr lang="pt-BR" sz="3200" dirty="0">
                <a:solidFill>
                  <a:srgbClr val="0070C0"/>
                </a:solidFill>
                <a:latin typeface="Aptos" panose="020B0004020202020204" pitchFamily="34" charset="0"/>
              </a:rPr>
              <a:t> </a:t>
            </a:r>
            <a:r>
              <a:rPr lang="pt-BR" sz="3200" b="1" dirty="0">
                <a:solidFill>
                  <a:srgbClr val="0070C0"/>
                </a:solidFill>
                <a:latin typeface="Aptos" panose="020B0004020202020204" pitchFamily="34" charset="0"/>
              </a:rPr>
              <a:t>agrícolas no bioma cerrado*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315C454-D9F0-BC14-7108-07DEB4ED0D32}"/>
              </a:ext>
            </a:extLst>
          </p:cNvPr>
          <p:cNvSpPr txBox="1"/>
          <p:nvPr/>
        </p:nvSpPr>
        <p:spPr>
          <a:xfrm>
            <a:off x="6522720" y="2598555"/>
            <a:ext cx="5274748" cy="36499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 bioma Cerrado, com cerca de 22% do território nacional, é hoje a principal região produtora de commodities agrícolas do país (soja, milho, algodão, cana-de-açúcar). Apesar de sua riqueza produtiva, enfrenta: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concentração fundiária e vulnerabilidade dos pequenos produtores;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pressões ambientais, como desmatamento e escassez hídrica;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SzPct val="100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pt-BR" kern="100" dirty="0">
                <a:latin typeface="Aptos" panose="020B0004020202020204" pitchFamily="34" charset="0"/>
                <a:cs typeface="Times New Roman" panose="02020603050405020304" pitchFamily="18" charset="0"/>
              </a:rPr>
              <a:t>baixa diversificação econômica e fragilidade nas cadeias locais de valor.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EC33C10-732B-04E0-F791-C5B1D2FDC309}"/>
              </a:ext>
            </a:extLst>
          </p:cNvPr>
          <p:cNvSpPr txBox="1"/>
          <p:nvPr/>
        </p:nvSpPr>
        <p:spPr>
          <a:xfrm>
            <a:off x="884042" y="6436221"/>
            <a:ext cx="109134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b="1" dirty="0">
                <a:solidFill>
                  <a:schemeClr val="accent6"/>
                </a:solidFill>
                <a:latin typeface="Aptos" panose="020B0004020202020204" pitchFamily="34" charset="0"/>
              </a:rPr>
              <a:t>(*) Considera-se para efeito deste trabalho o cerrado toda a porção do bioma cerrado acrescidas de toda área do MATOPIBA e os estados de RO, MT e TO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C9A643B-CA95-DE77-832B-431E111988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35" y="2283561"/>
            <a:ext cx="5614956" cy="396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4427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1546C8-10D8-85FE-7D9A-F865D8344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21;p1">
            <a:extLst>
              <a:ext uri="{FF2B5EF4-FFF2-40B4-BE49-F238E27FC236}">
                <a16:creationId xmlns:a16="http://schemas.microsoft.com/office/drawing/2014/main" id="{1B741CF0-BCA4-5C47-0A35-D4AB27D35C46}"/>
              </a:ext>
            </a:extLst>
          </p:cNvPr>
          <p:cNvSpPr txBox="1"/>
          <p:nvPr/>
        </p:nvSpPr>
        <p:spPr>
          <a:xfrm>
            <a:off x="7500935" y="1898669"/>
            <a:ext cx="4058760" cy="4678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buClr>
                <a:schemeClr val="dk1"/>
              </a:buClr>
              <a:buSzPts val="1800"/>
            </a:pPr>
            <a:r>
              <a:rPr lang="pt-BR" sz="1500" b="1" u="sng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Equipe Técnica:</a:t>
            </a:r>
          </a:p>
          <a:p>
            <a:pPr algn="ctr">
              <a:buClr>
                <a:schemeClr val="dk1"/>
              </a:buClr>
              <a:buSzPts val="1800"/>
            </a:pPr>
            <a:endParaRPr lang="pt-BR" sz="1500" b="1" u="sng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ctr">
              <a:buClr>
                <a:schemeClr val="dk1"/>
              </a:buClr>
              <a:buSzPts val="1800"/>
            </a:pPr>
            <a:r>
              <a:rPr lang="pt-BR" sz="1500" b="1" dirty="0">
                <a:solidFill>
                  <a:schemeClr val="dk1"/>
                </a:solidFill>
                <a:latin typeface="Roboto"/>
                <a:ea typeface="Roboto"/>
                <a:cs typeface="Roboto"/>
              </a:rPr>
              <a:t>Vicente Correia Lima Neto</a:t>
            </a:r>
          </a:p>
          <a:p>
            <a:pPr algn="ctr">
              <a:buClr>
                <a:schemeClr val="dk1"/>
              </a:buClr>
              <a:buSzPts val="1800"/>
            </a:pPr>
            <a:r>
              <a:rPr lang="pt-BR" sz="15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  <a:hlinkClick r:id="rId2"/>
              </a:rPr>
              <a:t>vicente.neto@mdr.gov.br</a:t>
            </a:r>
            <a:endParaRPr lang="pt-BR" sz="15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ctr">
              <a:buClr>
                <a:schemeClr val="dk1"/>
              </a:buClr>
              <a:buSzPts val="1800"/>
            </a:pPr>
            <a:r>
              <a:rPr lang="pt-BR" sz="15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Carlos Henrique Rosa </a:t>
            </a:r>
          </a:p>
          <a:p>
            <a:pPr algn="ctr">
              <a:buClr>
                <a:schemeClr val="dk1"/>
              </a:buClr>
              <a:buSzPts val="1800"/>
            </a:pPr>
            <a:r>
              <a:rPr lang="pt-BR" sz="15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  <a:hlinkClick r:id="rId3"/>
              </a:rPr>
              <a:t>carlos.rosa@mdr.gov.br</a:t>
            </a:r>
            <a:endParaRPr lang="pt-BR" sz="15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ctr">
              <a:buClr>
                <a:schemeClr val="dk1"/>
              </a:buClr>
              <a:buSzPts val="1800"/>
            </a:pPr>
            <a:r>
              <a:rPr lang="pt-BR" sz="15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Ana Luísa Borges Leal </a:t>
            </a:r>
          </a:p>
          <a:p>
            <a:pPr algn="ctr">
              <a:buClr>
                <a:schemeClr val="dk1"/>
              </a:buClr>
              <a:buSzPts val="1800"/>
            </a:pPr>
            <a:r>
              <a:rPr lang="pt-BR" sz="15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  <a:hlinkClick r:id="rId4"/>
              </a:rPr>
              <a:t>ana.leal@mdr.gov.br</a:t>
            </a:r>
            <a:endParaRPr lang="pt-BR" sz="15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ctr">
              <a:buClr>
                <a:schemeClr val="dk1"/>
              </a:buClr>
              <a:buSzPts val="1800"/>
            </a:pPr>
            <a:r>
              <a:rPr lang="pt-BR" sz="15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Diego Pereira de Oliveira </a:t>
            </a:r>
          </a:p>
          <a:p>
            <a:pPr algn="ctr">
              <a:buClr>
                <a:schemeClr val="dk1"/>
              </a:buClr>
              <a:buSzPts val="1800"/>
            </a:pPr>
            <a:r>
              <a:rPr lang="pt-BR" sz="15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  <a:hlinkClick r:id="rId5"/>
              </a:rPr>
              <a:t>diego.pereira@mdr.gov.br</a:t>
            </a:r>
            <a:endParaRPr lang="pt-BR" sz="15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ctr">
              <a:buClr>
                <a:schemeClr val="dk1"/>
              </a:buClr>
              <a:buSzPts val="1800"/>
            </a:pPr>
            <a:r>
              <a:rPr lang="pt-BR" sz="15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Mariana Policarpo</a:t>
            </a:r>
          </a:p>
          <a:p>
            <a:pPr algn="ctr">
              <a:buClr>
                <a:schemeClr val="dk1"/>
              </a:buClr>
              <a:buSzPts val="1800"/>
            </a:pPr>
            <a:r>
              <a:rPr lang="pt-BR" sz="15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  <a:hlinkClick r:id="rId6"/>
              </a:rPr>
              <a:t>mariana_policarpo@hotmail.com</a:t>
            </a:r>
            <a:endParaRPr lang="pt-BR" sz="15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ctr">
              <a:buClr>
                <a:schemeClr val="dk1"/>
              </a:buClr>
              <a:buSzPts val="1800"/>
            </a:pPr>
            <a:r>
              <a:rPr lang="pt-BR" sz="15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Giovani William Gianetti </a:t>
            </a:r>
          </a:p>
          <a:p>
            <a:pPr algn="ctr">
              <a:buClr>
                <a:schemeClr val="dk1"/>
              </a:buClr>
              <a:buSzPts val="1800"/>
            </a:pPr>
            <a:r>
              <a:rPr lang="pt-BR" sz="15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  <a:hlinkClick r:id="rId7"/>
              </a:rPr>
              <a:t>giovani.gianetti@gmail.com</a:t>
            </a:r>
            <a:endParaRPr lang="pt-BR" sz="15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ctr">
              <a:buClr>
                <a:schemeClr val="dk1"/>
              </a:buClr>
              <a:buSzPts val="1800"/>
            </a:pPr>
            <a:r>
              <a:rPr lang="pt-BR" sz="15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Divina Suzette Gomes dos Reis </a:t>
            </a:r>
          </a:p>
          <a:p>
            <a:pPr algn="ctr">
              <a:buClr>
                <a:schemeClr val="dk1"/>
              </a:buClr>
              <a:buSzPts val="1800"/>
            </a:pPr>
            <a:r>
              <a:rPr lang="pt-BR" sz="15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  <a:hlinkClick r:id="rId8"/>
              </a:rPr>
              <a:t>divina.reis@mdr.gov.br</a:t>
            </a:r>
            <a:endParaRPr lang="pt-BR" sz="15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ctr">
              <a:buClr>
                <a:schemeClr val="dk1"/>
              </a:buClr>
              <a:buSzPts val="1800"/>
            </a:pPr>
            <a:r>
              <a:rPr lang="pt-BR" sz="15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Nayara de Araujo Lima </a:t>
            </a:r>
          </a:p>
          <a:p>
            <a:pPr algn="ctr">
              <a:buClr>
                <a:schemeClr val="dk1"/>
              </a:buClr>
              <a:buSzPts val="1800"/>
            </a:pPr>
            <a:r>
              <a:rPr lang="pt-BR" sz="15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  <a:hlinkClick r:id="rId9"/>
              </a:rPr>
              <a:t>nayara.lima@mdr.gov.br</a:t>
            </a:r>
            <a:endParaRPr lang="pt-BR" sz="15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ctr">
              <a:buClr>
                <a:schemeClr val="dk1"/>
              </a:buClr>
              <a:buSzPts val="1800"/>
            </a:pPr>
            <a:r>
              <a:rPr lang="pt-BR" sz="15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Gabriele dos Santos Silva</a:t>
            </a:r>
          </a:p>
          <a:p>
            <a:pPr algn="ctr">
              <a:buClr>
                <a:schemeClr val="dk1"/>
              </a:buClr>
              <a:buSzPts val="1800"/>
            </a:pPr>
            <a:r>
              <a:rPr lang="pt-BR" sz="1500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  <a:hlinkClick r:id="rId10"/>
              </a:rPr>
              <a:t>gabriele.silva@mdr.gov.br</a:t>
            </a:r>
            <a:endParaRPr lang="pt-BR" sz="15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" name="Google Shape;221;p1">
            <a:extLst>
              <a:ext uri="{FF2B5EF4-FFF2-40B4-BE49-F238E27FC236}">
                <a16:creationId xmlns:a16="http://schemas.microsoft.com/office/drawing/2014/main" id="{C7737BFE-A9F4-178C-DE94-14DE18A79448}"/>
              </a:ext>
            </a:extLst>
          </p:cNvPr>
          <p:cNvSpPr txBox="1"/>
          <p:nvPr/>
        </p:nvSpPr>
        <p:spPr>
          <a:xfrm>
            <a:off x="759765" y="2567238"/>
            <a:ext cx="5976315" cy="3108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/>
            <a:r>
              <a:rPr lang="pt-BR" b="1" dirty="0"/>
              <a:t>Departamento de Gestão da Informação, Monitoramento e Avaliação das Políticas de Desenvolvimento Regional e Ordenamento Territorial (DGINF)</a:t>
            </a:r>
          </a:p>
          <a:p>
            <a:pPr algn="ctr"/>
            <a:endParaRPr lang="pt-BR" dirty="0"/>
          </a:p>
          <a:p>
            <a:pPr algn="ctr"/>
            <a:r>
              <a:rPr lang="pt-BR" b="1" dirty="0"/>
              <a:t>Secretaria Nacional de Políticas de Desenvolvimento Regional e Territorial (SDR)</a:t>
            </a:r>
          </a:p>
          <a:p>
            <a:pPr algn="ctr"/>
            <a:endParaRPr lang="pt-BR" b="1" dirty="0"/>
          </a:p>
          <a:p>
            <a:pPr algn="ctr"/>
            <a:r>
              <a:rPr lang="pt-BR" b="1" dirty="0"/>
              <a:t>Ministério da Integração e Desenvolvimento Regional (MIDR)</a:t>
            </a:r>
          </a:p>
          <a:p>
            <a:pPr algn="just"/>
            <a:br>
              <a:rPr lang="pt-BR" dirty="0"/>
            </a:br>
            <a:r>
              <a:rPr lang="pt-BR" dirty="0"/>
              <a:t>Telefone: 2034-5604/5365/5948</a:t>
            </a:r>
          </a:p>
          <a:p>
            <a:pPr algn="just"/>
            <a:r>
              <a:rPr lang="pt-BR" dirty="0"/>
              <a:t>E-mail: </a:t>
            </a:r>
            <a:r>
              <a:rPr lang="pt-BR" u="sng" dirty="0">
                <a:hlinkClick r:id="rId11" tooltip="mailto:dginf.sdr@mdr.gov.br"/>
              </a:rPr>
              <a:t>dginf.sdr@mdr.gov.br</a:t>
            </a:r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6272A6F-8BC7-557F-832F-8AD41620CCF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48056" y="355752"/>
            <a:ext cx="5895887" cy="1622074"/>
          </a:xfrm>
          <a:prstGeom prst="rect">
            <a:avLst/>
          </a:prstGeom>
        </p:spPr>
      </p:pic>
      <p:sp>
        <p:nvSpPr>
          <p:cNvPr id="7" name="Google Shape;221;p1">
            <a:extLst>
              <a:ext uri="{FF2B5EF4-FFF2-40B4-BE49-F238E27FC236}">
                <a16:creationId xmlns:a16="http://schemas.microsoft.com/office/drawing/2014/main" id="{77530535-0AF2-475C-F460-3375E840943C}"/>
              </a:ext>
            </a:extLst>
          </p:cNvPr>
          <p:cNvSpPr txBox="1"/>
          <p:nvPr/>
        </p:nvSpPr>
        <p:spPr>
          <a:xfrm>
            <a:off x="4691060" y="1898669"/>
            <a:ext cx="2809875" cy="492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buClr>
                <a:schemeClr val="dk1"/>
              </a:buClr>
              <a:buSzPts val="1800"/>
            </a:pPr>
            <a:r>
              <a:rPr lang="pt-BR" sz="2800" b="1" dirty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OBRIGADO!</a:t>
            </a:r>
            <a:endParaRPr lang="pt-BR" sz="2800" dirty="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CB52C055-C2C9-1ED7-63C7-D56341C9ECF7}"/>
              </a:ext>
            </a:extLst>
          </p:cNvPr>
          <p:cNvSpPr/>
          <p:nvPr/>
        </p:nvSpPr>
        <p:spPr>
          <a:xfrm>
            <a:off x="5933440" y="355752"/>
            <a:ext cx="2966720" cy="1366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 descr="Logotipo&#10;&#10;O conteúdo gerado por IA pode estar incorreto.">
            <a:extLst>
              <a:ext uri="{FF2B5EF4-FFF2-40B4-BE49-F238E27FC236}">
                <a16:creationId xmlns:a16="http://schemas.microsoft.com/office/drawing/2014/main" id="{1A4C833C-6CF8-4C5D-8D30-E867A027CE7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579" y="355752"/>
            <a:ext cx="3261360" cy="156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86328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5200B667-5EEE-0767-B785-3B08E5F8B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2" name="Retângulo 1"/>
            <p:cNvSpPr/>
            <p:nvPr/>
          </p:nvSpPr>
          <p:spPr>
            <a:xfrm>
              <a:off x="3515932" y="4043966"/>
              <a:ext cx="5962919" cy="1468192"/>
            </a:xfrm>
            <a:prstGeom prst="rect">
              <a:avLst/>
            </a:prstGeom>
            <a:solidFill>
              <a:srgbClr val="F9FA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8593" y="4043966"/>
              <a:ext cx="5674813" cy="12131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385132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E8855-733E-1D88-BBA5-3F956807E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5D72D120-7F21-EB0A-BF3A-2CF80A8DE04D}"/>
              </a:ext>
            </a:extLst>
          </p:cNvPr>
          <p:cNvSpPr txBox="1"/>
          <p:nvPr/>
        </p:nvSpPr>
        <p:spPr>
          <a:xfrm>
            <a:off x="734908" y="235956"/>
            <a:ext cx="11211697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3200" dirty="0">
                <a:latin typeface="Arial Bold"/>
              </a:rPr>
              <a:t>Programa Objetivo 4: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3200" dirty="0">
                <a:latin typeface="Arial Bold"/>
              </a:rPr>
              <a:t>Agregação de valor e diversidade econômica – etapa 1</a:t>
            </a:r>
          </a:p>
        </p:txBody>
      </p:sp>
      <p:pic>
        <p:nvPicPr>
          <p:cNvPr id="4" name="Picture 4" descr="Cedeplar: Centro de Desenvolvimento e Planejamento Regional de Minas Gerais  - UFMG - Home">
            <a:extLst>
              <a:ext uri="{FF2B5EF4-FFF2-40B4-BE49-F238E27FC236}">
                <a16:creationId xmlns:a16="http://schemas.microsoft.com/office/drawing/2014/main" id="{E0D74FDC-D2E5-7504-93EC-A40534830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298" y="1672878"/>
            <a:ext cx="2053472" cy="138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43755873-923C-7CE9-517B-2B0DF58C1271}"/>
              </a:ext>
            </a:extLst>
          </p:cNvPr>
          <p:cNvSpPr txBox="1">
            <a:spLocks/>
          </p:cNvSpPr>
          <p:nvPr/>
        </p:nvSpPr>
        <p:spPr>
          <a:xfrm>
            <a:off x="734908" y="3243656"/>
            <a:ext cx="3501812" cy="3317240"/>
          </a:xfrm>
          <a:prstGeom prst="rect">
            <a:avLst/>
          </a:prstGeom>
        </p:spPr>
        <p:txBody>
          <a:bodyPr wrap="square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sz="2400" dirty="0"/>
              <a:t>Elaborar diagnósticos e indicadores que permitam a proposição de ação ou ações visando a construção de um programa no âmbito da SDR que promova a </a:t>
            </a:r>
            <a:r>
              <a:rPr lang="pt-BR" sz="2400" b="1" dirty="0"/>
              <a:t>diversificação</a:t>
            </a:r>
            <a:r>
              <a:rPr lang="pt-BR" sz="2400" dirty="0"/>
              <a:t>, a </a:t>
            </a:r>
            <a:r>
              <a:rPr lang="pt-BR" sz="2400" b="1" dirty="0"/>
              <a:t>agregação de valor </a:t>
            </a:r>
            <a:r>
              <a:rPr lang="pt-BR" sz="2400" dirty="0"/>
              <a:t>e a </a:t>
            </a:r>
            <a:r>
              <a:rPr lang="pt-BR" sz="2400" b="1" dirty="0"/>
              <a:t>sustentabilidade</a:t>
            </a:r>
            <a:r>
              <a:rPr lang="pt-BR" sz="2400" dirty="0"/>
              <a:t> nas principais </a:t>
            </a:r>
            <a:r>
              <a:rPr lang="pt-BR" sz="2400" b="1" dirty="0"/>
              <a:t>cadeias produtivas agrícolas</a:t>
            </a:r>
            <a:r>
              <a:rPr lang="pt-BR" sz="2400" dirty="0"/>
              <a:t>, em especial, as </a:t>
            </a:r>
            <a:r>
              <a:rPr lang="pt-BR" sz="2400" b="1" dirty="0"/>
              <a:t>commodities</a:t>
            </a:r>
            <a:r>
              <a:rPr lang="pt-BR" sz="2400" dirty="0"/>
              <a:t>, no bioma </a:t>
            </a:r>
            <a:r>
              <a:rPr lang="pt-BR" sz="2400" b="1" dirty="0"/>
              <a:t>Cerrado</a:t>
            </a:r>
            <a:r>
              <a:rPr lang="pt-BR" sz="2400" dirty="0"/>
              <a:t>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949FD10-9472-09B8-D90F-BCF1F0E2A981}"/>
              </a:ext>
            </a:extLst>
          </p:cNvPr>
          <p:cNvSpPr txBox="1"/>
          <p:nvPr/>
        </p:nvSpPr>
        <p:spPr>
          <a:xfrm>
            <a:off x="5283202" y="1815118"/>
            <a:ext cx="60960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pt-BR" sz="2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META 1: </a:t>
            </a:r>
            <a:r>
              <a:rPr lang="pt-BR" sz="2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Caracterização dos sistemas de produção das principais commodities do Cerrado;</a:t>
            </a:r>
          </a:p>
          <a:p>
            <a:pPr algn="just">
              <a:buNone/>
            </a:pPr>
            <a:endParaRPr lang="pt-BR" sz="2400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BR" sz="24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META 2: </a:t>
            </a:r>
            <a:r>
              <a:rPr lang="pt-BR" sz="2400" dirty="0"/>
              <a:t>Identificação de sub-regiões prioritárias para a diversificação econômica;</a:t>
            </a:r>
          </a:p>
          <a:p>
            <a:pPr algn="just">
              <a:buNone/>
            </a:pPr>
            <a:endParaRPr lang="pt-BR" sz="2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pt-BR" sz="24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META 3: </a:t>
            </a:r>
            <a:r>
              <a:rPr lang="pt-BR" sz="2400" dirty="0"/>
              <a:t>Ações e instrumentos para promover sustentabilidade nas cadeias agrícolas do Cerrado;</a:t>
            </a:r>
          </a:p>
          <a:p>
            <a:pPr algn="just"/>
            <a:endParaRPr lang="pt-BR" sz="2400" dirty="0"/>
          </a:p>
          <a:p>
            <a:pPr algn="just"/>
            <a:r>
              <a:rPr lang="pt-BR" sz="2400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META 4: </a:t>
            </a:r>
            <a:r>
              <a:rPr lang="pt-BR" sz="2400" dirty="0"/>
              <a:t>Seminário.</a:t>
            </a:r>
          </a:p>
        </p:txBody>
      </p:sp>
    </p:spTree>
    <p:extLst>
      <p:ext uri="{BB962C8B-B14F-4D97-AF65-F5344CB8AC3E}">
        <p14:creationId xmlns:p14="http://schemas.microsoft.com/office/powerpoint/2010/main" val="21109819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702761-0F5C-20A6-FE24-44597E42C2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2">
            <a:extLst>
              <a:ext uri="{FF2B5EF4-FFF2-40B4-BE49-F238E27FC236}">
                <a16:creationId xmlns:a16="http://schemas.microsoft.com/office/drawing/2014/main" id="{B1F100F1-87A2-5290-B6E6-6E3C74C4EDB6}"/>
              </a:ext>
            </a:extLst>
          </p:cNvPr>
          <p:cNvSpPr txBox="1"/>
          <p:nvPr/>
        </p:nvSpPr>
        <p:spPr>
          <a:xfrm>
            <a:off x="961826" y="310319"/>
            <a:ext cx="10607040" cy="448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pt-BR"/>
            </a:defPPr>
            <a:lvl1pPr>
              <a:lnSpc>
                <a:spcPts val="3528"/>
              </a:lnSpc>
              <a:defRPr sz="3600" b="1" spc="-19">
                <a:solidFill>
                  <a:srgbClr val="000000"/>
                </a:solidFill>
                <a:latin typeface="Arial Bold"/>
              </a:defRPr>
            </a:lvl1pPr>
          </a:lstStyle>
          <a:p>
            <a:r>
              <a:rPr lang="en-US" dirty="0"/>
              <a:t>O </a:t>
            </a:r>
            <a:r>
              <a:rPr lang="en-US" dirty="0" err="1"/>
              <a:t>caminho</a:t>
            </a:r>
            <a:r>
              <a:rPr lang="en-US" dirty="0"/>
              <a:t> </a:t>
            </a:r>
            <a:r>
              <a:rPr lang="en-US" dirty="0" err="1"/>
              <a:t>até</a:t>
            </a:r>
            <a:r>
              <a:rPr lang="en-US" dirty="0"/>
              <a:t> a </a:t>
            </a:r>
            <a:r>
              <a:rPr lang="en-US" dirty="0" err="1"/>
              <a:t>instituição</a:t>
            </a:r>
            <a:r>
              <a:rPr lang="en-US" dirty="0"/>
              <a:t> do Programa: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0F79CE80-FD68-CA4D-23ED-601055522E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78907984"/>
              </p:ext>
            </p:extLst>
          </p:nvPr>
        </p:nvGraphicFramePr>
        <p:xfrm>
          <a:off x="1408722" y="734284"/>
          <a:ext cx="10280445" cy="61855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EDCEB572-EE54-35B3-BE50-6737176A6AEE}"/>
              </a:ext>
            </a:extLst>
          </p:cNvPr>
          <p:cNvCxnSpPr/>
          <p:nvPr/>
        </p:nvCxnSpPr>
        <p:spPr>
          <a:xfrm>
            <a:off x="1824643" y="1022464"/>
            <a:ext cx="1117440" cy="90000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ector reto 3">
            <a:extLst>
              <a:ext uri="{FF2B5EF4-FFF2-40B4-BE49-F238E27FC236}">
                <a16:creationId xmlns:a16="http://schemas.microsoft.com/office/drawing/2014/main" id="{43D8EB6F-BFB4-B705-DBDE-8632BE0B52A6}"/>
              </a:ext>
            </a:extLst>
          </p:cNvPr>
          <p:cNvCxnSpPr>
            <a:cxnSpLocks/>
          </p:cNvCxnSpPr>
          <p:nvPr/>
        </p:nvCxnSpPr>
        <p:spPr>
          <a:xfrm flipV="1">
            <a:off x="1884794" y="1047403"/>
            <a:ext cx="1117440" cy="850122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00403972-AC8E-B55F-B003-3CB9B9723AFD}"/>
              </a:ext>
            </a:extLst>
          </p:cNvPr>
          <p:cNvCxnSpPr/>
          <p:nvPr/>
        </p:nvCxnSpPr>
        <p:spPr>
          <a:xfrm>
            <a:off x="1824643" y="2599062"/>
            <a:ext cx="1117440" cy="90000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30FC05AA-42D1-A9EA-C7D4-68A5E4C3A739}"/>
              </a:ext>
            </a:extLst>
          </p:cNvPr>
          <p:cNvCxnSpPr>
            <a:cxnSpLocks/>
          </p:cNvCxnSpPr>
          <p:nvPr/>
        </p:nvCxnSpPr>
        <p:spPr>
          <a:xfrm flipV="1">
            <a:off x="1884794" y="2624001"/>
            <a:ext cx="1117440" cy="850122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976069E9-F2FB-6FA1-CB41-D56A7348141C}"/>
              </a:ext>
            </a:extLst>
          </p:cNvPr>
          <p:cNvCxnSpPr/>
          <p:nvPr/>
        </p:nvCxnSpPr>
        <p:spPr>
          <a:xfrm>
            <a:off x="1764492" y="4175660"/>
            <a:ext cx="1117440" cy="90000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259DB5DC-1E7D-039D-9584-52B3BA03EC95}"/>
              </a:ext>
            </a:extLst>
          </p:cNvPr>
          <p:cNvCxnSpPr>
            <a:cxnSpLocks/>
          </p:cNvCxnSpPr>
          <p:nvPr/>
        </p:nvCxnSpPr>
        <p:spPr>
          <a:xfrm flipV="1">
            <a:off x="1824643" y="4200599"/>
            <a:ext cx="1117440" cy="850122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0E7455F2-E01C-5C5F-8E08-ADF8E29F0678}"/>
              </a:ext>
            </a:extLst>
          </p:cNvPr>
          <p:cNvCxnSpPr/>
          <p:nvPr/>
        </p:nvCxnSpPr>
        <p:spPr>
          <a:xfrm>
            <a:off x="1824643" y="5673716"/>
            <a:ext cx="1117440" cy="90000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E2501240-4839-6999-260D-20C0DFA9F7B1}"/>
              </a:ext>
            </a:extLst>
          </p:cNvPr>
          <p:cNvCxnSpPr>
            <a:cxnSpLocks/>
          </p:cNvCxnSpPr>
          <p:nvPr/>
        </p:nvCxnSpPr>
        <p:spPr>
          <a:xfrm flipV="1">
            <a:off x="1884794" y="5698655"/>
            <a:ext cx="1117440" cy="850122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8165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A100A-6265-10F2-74CD-74A6DDB27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A390B99E-2DF0-66C3-31DE-BA47146E996C}"/>
              </a:ext>
            </a:extLst>
          </p:cNvPr>
          <p:cNvSpPr txBox="1"/>
          <p:nvPr/>
        </p:nvSpPr>
        <p:spPr>
          <a:xfrm>
            <a:off x="734908" y="235956"/>
            <a:ext cx="11211697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3200" dirty="0">
                <a:latin typeface="Arial Bold"/>
              </a:rPr>
              <a:t>Programa Objetivo 4: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3200" dirty="0">
                <a:latin typeface="Arial Bold"/>
              </a:rPr>
              <a:t>Agregação de valor e diversidade econômica – etapa 1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9FB88E1-40CB-5082-CF51-F92D175C58D7}"/>
              </a:ext>
            </a:extLst>
          </p:cNvPr>
          <p:cNvSpPr txBox="1"/>
          <p:nvPr/>
        </p:nvSpPr>
        <p:spPr>
          <a:xfrm>
            <a:off x="884043" y="1698786"/>
            <a:ext cx="10913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0070C0"/>
                </a:solidFill>
                <a:latin typeface="Aptos" panose="020B0004020202020204" pitchFamily="34" charset="0"/>
              </a:rPr>
              <a:t>Diversifica CERRADO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B2E0CADA-82C0-0B8E-91A3-92346CFA4372}"/>
              </a:ext>
            </a:extLst>
          </p:cNvPr>
          <p:cNvSpPr/>
          <p:nvPr/>
        </p:nvSpPr>
        <p:spPr>
          <a:xfrm>
            <a:off x="2997200" y="3148410"/>
            <a:ext cx="6888480" cy="335052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/>
              <a:t>Baixa diversificação econômica e reduzida agregação de valor nas cadeias produtivas do agronegócio em regiões do Cerrado altamente especializadas na produção de commodities agrícolas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3D1D546-9A4E-401A-1649-9EBF18DDA405}"/>
              </a:ext>
            </a:extLst>
          </p:cNvPr>
          <p:cNvSpPr txBox="1"/>
          <p:nvPr/>
        </p:nvSpPr>
        <p:spPr>
          <a:xfrm>
            <a:off x="884042" y="2485153"/>
            <a:ext cx="10913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latin typeface="Aptos" panose="020B0004020202020204" pitchFamily="34" charset="0"/>
              </a:rPr>
              <a:t>PROBLEMA A SER ENFRENTADO:</a:t>
            </a:r>
          </a:p>
        </p:txBody>
      </p:sp>
    </p:spTree>
    <p:extLst>
      <p:ext uri="{BB962C8B-B14F-4D97-AF65-F5344CB8AC3E}">
        <p14:creationId xmlns:p14="http://schemas.microsoft.com/office/powerpoint/2010/main" val="2313174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E8E26A-C2B1-44B9-703A-5821593A70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57D89CD6-9D15-2A04-378F-6CB9B9DFF305}"/>
              </a:ext>
            </a:extLst>
          </p:cNvPr>
          <p:cNvSpPr txBox="1"/>
          <p:nvPr/>
        </p:nvSpPr>
        <p:spPr>
          <a:xfrm>
            <a:off x="734908" y="235956"/>
            <a:ext cx="11211697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3200" dirty="0">
                <a:latin typeface="Arial Bold"/>
              </a:rPr>
              <a:t>Programa Objetivo 4: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pt-BR" sz="3200" dirty="0">
                <a:latin typeface="Arial Bold"/>
              </a:rPr>
              <a:t>Agregação de valor e diversidade econômica – etapa 1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1C520219-6299-86AD-2553-4BFA2085525C}"/>
              </a:ext>
            </a:extLst>
          </p:cNvPr>
          <p:cNvSpPr txBox="1"/>
          <p:nvPr/>
        </p:nvSpPr>
        <p:spPr>
          <a:xfrm>
            <a:off x="884043" y="1698786"/>
            <a:ext cx="10913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0070C0"/>
                </a:solidFill>
                <a:latin typeface="Aptos" panose="020B0004020202020204" pitchFamily="34" charset="0"/>
              </a:rPr>
              <a:t>Diversifica CERRADO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7CFD71D-2533-8942-828D-005D533BCAC6}"/>
              </a:ext>
            </a:extLst>
          </p:cNvPr>
          <p:cNvSpPr txBox="1"/>
          <p:nvPr/>
        </p:nvSpPr>
        <p:spPr>
          <a:xfrm>
            <a:off x="884042" y="2434353"/>
            <a:ext cx="109134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rgbClr val="FF0000"/>
                </a:solidFill>
                <a:latin typeface="Aptos" panose="020B0004020202020204" pitchFamily="34" charset="0"/>
              </a:rPr>
              <a:t>CAUSAS: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A450926-A5DF-0B7C-D0E2-9310DD9A85F8}"/>
              </a:ext>
            </a:extLst>
          </p:cNvPr>
          <p:cNvSpPr/>
          <p:nvPr/>
        </p:nvSpPr>
        <p:spPr>
          <a:xfrm>
            <a:off x="579120" y="3037492"/>
            <a:ext cx="2712720" cy="372906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600" b="1" dirty="0">
                <a:solidFill>
                  <a:schemeClr val="tx1"/>
                </a:solidFill>
              </a:rPr>
              <a:t>Estruturais:</a:t>
            </a:r>
            <a:endParaRPr lang="pt-BR" sz="1600" dirty="0">
              <a:solidFill>
                <a:schemeClr val="tx1"/>
              </a:solidFill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pt-BR" sz="1600" dirty="0">
                <a:solidFill>
                  <a:schemeClr val="tx1"/>
                </a:solidFill>
              </a:rPr>
              <a:t>especialização produtiva em commodities agrícolas;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pt-BR" sz="1600" dirty="0">
                <a:solidFill>
                  <a:schemeClr val="tx1"/>
                </a:solidFill>
              </a:rPr>
              <a:t>baixa industrialização nas regiões produtoras;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pt-BR" sz="1600" dirty="0">
                <a:solidFill>
                  <a:schemeClr val="tx1"/>
                </a:solidFill>
              </a:rPr>
              <a:t>baixa densidade de cadeias agroindustriais locais;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pt-BR" sz="1600" dirty="0">
                <a:solidFill>
                  <a:schemeClr val="tx1"/>
                </a:solidFill>
              </a:rPr>
              <a:t>reduzido aproveitamento das oportunidades a montante e jusante do agronegócio.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54AB899E-DCB7-FB71-1F7F-FAFFC20E4C49}"/>
              </a:ext>
            </a:extLst>
          </p:cNvPr>
          <p:cNvSpPr/>
          <p:nvPr/>
        </p:nvSpPr>
        <p:spPr>
          <a:xfrm>
            <a:off x="3454400" y="3037492"/>
            <a:ext cx="2712720" cy="372906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b="1" dirty="0">
                <a:solidFill>
                  <a:schemeClr val="tx1"/>
                </a:solidFill>
              </a:rPr>
              <a:t>Econômicas:</a:t>
            </a:r>
            <a:endParaRPr lang="pt-BR" dirty="0">
              <a:solidFill>
                <a:schemeClr val="tx1"/>
              </a:solidFill>
            </a:endParaRPr>
          </a:p>
          <a:p>
            <a:pPr marL="342900" lvl="0" indent="-342900" algn="just">
              <a:buFont typeface="+mj-lt"/>
              <a:buAutoNum type="arabicPeriod"/>
            </a:pPr>
            <a:r>
              <a:rPr lang="pt-BR" dirty="0">
                <a:solidFill>
                  <a:schemeClr val="tx1"/>
                </a:solidFill>
              </a:rPr>
              <a:t>mercados dominados por oligopsônios internacionais;</a:t>
            </a:r>
          </a:p>
          <a:p>
            <a:pPr marL="342900" lvl="0" indent="-342900" algn="just">
              <a:buFont typeface="+mj-lt"/>
              <a:buAutoNum type="arabicPeriod"/>
            </a:pPr>
            <a:r>
              <a:rPr lang="pt-BR" dirty="0">
                <a:solidFill>
                  <a:schemeClr val="tx1"/>
                </a:solidFill>
              </a:rPr>
              <a:t>baixa agregação de valor nos produtos exportados;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pt-BR" dirty="0">
                <a:solidFill>
                  <a:schemeClr val="tx1"/>
                </a:solidFill>
              </a:rPr>
              <a:t>escassez de investimentos em processamento local.</a:t>
            </a:r>
            <a:endParaRPr lang="pt-BR" sz="3200" dirty="0">
              <a:solidFill>
                <a:schemeClr val="tx1"/>
              </a:solidFill>
            </a:endParaRPr>
          </a:p>
        </p:txBody>
      </p:sp>
      <p:sp>
        <p:nvSpPr>
          <p:cNvPr id="11" name="Retângulo: Cantos Arredondados 10">
            <a:extLst>
              <a:ext uri="{FF2B5EF4-FFF2-40B4-BE49-F238E27FC236}">
                <a16:creationId xmlns:a16="http://schemas.microsoft.com/office/drawing/2014/main" id="{91CBB0FF-CD62-CF4E-F835-9166512B43C1}"/>
              </a:ext>
            </a:extLst>
          </p:cNvPr>
          <p:cNvSpPr/>
          <p:nvPr/>
        </p:nvSpPr>
        <p:spPr>
          <a:xfrm>
            <a:off x="6358605" y="3037492"/>
            <a:ext cx="2712720" cy="372906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b="1" dirty="0">
                <a:solidFill>
                  <a:schemeClr val="tx1"/>
                </a:solidFill>
              </a:rPr>
              <a:t>Institucionais:</a:t>
            </a:r>
          </a:p>
          <a:p>
            <a:pPr marL="457200" lvl="0" indent="-457200" algn="just">
              <a:buFont typeface="+mj-lt"/>
              <a:buAutoNum type="arabicPeriod"/>
            </a:pPr>
            <a:r>
              <a:rPr lang="pt-BR" sz="2000" dirty="0">
                <a:solidFill>
                  <a:schemeClr val="tx1"/>
                </a:solidFill>
              </a:rPr>
              <a:t>políticas públicas historicamente focadas na produção primária;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pt-BR" sz="2000" dirty="0">
                <a:solidFill>
                  <a:schemeClr val="tx1"/>
                </a:solidFill>
              </a:rPr>
              <a:t>limitada integração entre política agrícola e política regional.</a:t>
            </a: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01CD3C41-256A-3D97-E67F-EAF7E0CEC383}"/>
              </a:ext>
            </a:extLst>
          </p:cNvPr>
          <p:cNvSpPr/>
          <p:nvPr/>
        </p:nvSpPr>
        <p:spPr>
          <a:xfrm>
            <a:off x="9233885" y="3037492"/>
            <a:ext cx="2712720" cy="372906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b="1" dirty="0">
                <a:solidFill>
                  <a:schemeClr val="tx1"/>
                </a:solidFill>
              </a:rPr>
              <a:t>Tecnológicas:</a:t>
            </a:r>
            <a:endParaRPr lang="pt-BR" sz="2000" dirty="0">
              <a:solidFill>
                <a:schemeClr val="tx1"/>
              </a:solidFill>
            </a:endParaRPr>
          </a:p>
          <a:p>
            <a:pPr marL="457200" lvl="0" indent="-457200" algn="just">
              <a:buFont typeface="+mj-lt"/>
              <a:buAutoNum type="arabicPeriod"/>
            </a:pPr>
            <a:r>
              <a:rPr lang="pt-BR" dirty="0">
                <a:solidFill>
                  <a:schemeClr val="tx1"/>
                </a:solidFill>
              </a:rPr>
              <a:t>baixa difusão de inovação industrial e tecnológica no interior do Cerrado;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pt-BR" dirty="0">
                <a:solidFill>
                  <a:schemeClr val="tx1"/>
                </a:solidFill>
              </a:rPr>
              <a:t>fraca integração entre sistemas regionais de inovação e cadeias produtivas.</a:t>
            </a:r>
          </a:p>
        </p:txBody>
      </p:sp>
    </p:spTree>
    <p:extLst>
      <p:ext uri="{BB962C8B-B14F-4D97-AF65-F5344CB8AC3E}">
        <p14:creationId xmlns:p14="http://schemas.microsoft.com/office/powerpoint/2010/main" val="420124129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B424E612495CA49BA2B3EE0A4C46307" ma:contentTypeVersion="15" ma:contentTypeDescription="Crie um novo documento." ma:contentTypeScope="" ma:versionID="3f00c3b97059907a1ce4f4a88e2bd7e3">
  <xsd:schema xmlns:xsd="http://www.w3.org/2001/XMLSchema" xmlns:xs="http://www.w3.org/2001/XMLSchema" xmlns:p="http://schemas.microsoft.com/office/2006/metadata/properties" xmlns:ns2="b57a855c-efc8-46ea-97a0-c43d7e8e6e79" xmlns:ns3="78db5608-8c2c-4db4-8a2c-3ba50e2ca056" targetNamespace="http://schemas.microsoft.com/office/2006/metadata/properties" ma:root="true" ma:fieldsID="6babc790bafdfea375789fa9cce9c2ad" ns2:_="" ns3:_="">
    <xsd:import namespace="b57a855c-efc8-46ea-97a0-c43d7e8e6e79"/>
    <xsd:import namespace="78db5608-8c2c-4db4-8a2c-3ba50e2ca05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7a855c-efc8-46ea-97a0-c43d7e8e6e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Marcações de imagem" ma:readOnly="false" ma:fieldId="{5cf76f15-5ced-4ddc-b409-7134ff3c332f}" ma:taxonomyMulti="true" ma:sspId="5fd7c703-4c59-4b94-8590-81cf4c3969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2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db5608-8c2c-4db4-8a2c-3ba50e2ca05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6a54f877-c3a7-4ab3-8f7c-c41cf1dbebab}" ma:internalName="TaxCatchAll" ma:showField="CatchAllData" ma:web="78db5608-8c2c-4db4-8a2c-3ba50e2ca05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57a855c-efc8-46ea-97a0-c43d7e8e6e79">
      <Terms xmlns="http://schemas.microsoft.com/office/infopath/2007/PartnerControls"/>
    </lcf76f155ced4ddcb4097134ff3c332f>
    <TaxCatchAll xmlns="78db5608-8c2c-4db4-8a2c-3ba50e2ca056"/>
  </documentManagement>
</p:properties>
</file>

<file path=customXml/itemProps1.xml><?xml version="1.0" encoding="utf-8"?>
<ds:datastoreItem xmlns:ds="http://schemas.openxmlformats.org/officeDocument/2006/customXml" ds:itemID="{E38C77FF-900C-4110-B6B7-B1E9A912491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F6B6581-806C-4F2A-B858-00FDDE95FC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57a855c-efc8-46ea-97a0-c43d7e8e6e79"/>
    <ds:schemaRef ds:uri="78db5608-8c2c-4db4-8a2c-3ba50e2ca05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7650E06-343D-451A-AC69-6FB1BBB31912}">
  <ds:schemaRefs>
    <ds:schemaRef ds:uri="78db5608-8c2c-4db4-8a2c-3ba50e2ca056"/>
    <ds:schemaRef ds:uri="http://purl.org/dc/terms/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b57a855c-efc8-46ea-97a0-c43d7e8e6e79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19144</TotalTime>
  <Words>4361</Words>
  <Application>Microsoft Office PowerPoint</Application>
  <PresentationFormat>Widescreen</PresentationFormat>
  <Paragraphs>718</Paragraphs>
  <Slides>51</Slides>
  <Notes>8</Notes>
  <HiddenSlides>4</HiddenSlides>
  <MMClips>0</MMClips>
  <ScaleCrop>false</ScaleCrop>
  <HeadingPairs>
    <vt:vector size="6" baseType="variant">
      <vt:variant>
        <vt:lpstr>Fontes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51</vt:i4>
      </vt:variant>
    </vt:vector>
  </HeadingPairs>
  <TitlesOfParts>
    <vt:vector size="62" baseType="lpstr">
      <vt:lpstr>Arial Bold</vt:lpstr>
      <vt:lpstr>Calibri Light</vt:lpstr>
      <vt:lpstr>Segoe Script</vt:lpstr>
      <vt:lpstr>Roboto</vt:lpstr>
      <vt:lpstr>Wingdings</vt:lpstr>
      <vt:lpstr>Rawline Black</vt:lpstr>
      <vt:lpstr>Aptos</vt:lpstr>
      <vt:lpstr>Arial</vt:lpstr>
      <vt:lpstr>Rawline Medium</vt:lpstr>
      <vt:lpstr>Calibri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Felipe Matheus</dc:creator>
  <cp:lastModifiedBy>Vicente Correia Lima Neto</cp:lastModifiedBy>
  <cp:revision>176</cp:revision>
  <cp:lastPrinted>2026-05-25T12:50:56Z</cp:lastPrinted>
  <dcterms:created xsi:type="dcterms:W3CDTF">2023-01-30T14:26:30Z</dcterms:created>
  <dcterms:modified xsi:type="dcterms:W3CDTF">2026-05-25T14:57:32Z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0x010100FB424E612495CA49BA2B3EE0A4C46307</vt:lpwstr>
  </property>
</Properties>
</file>