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2" r:id="rId4"/>
    <p:sldId id="273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9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BDC8A-8A69-1C30-9262-3D50BD8BB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AAFECC-EF86-81B7-10F6-A25EE8C0C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08149A-3FA6-AEE4-56D9-6648781F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30683-8EE2-5E5F-FDF0-A6B4DF9A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995821-D35C-F0DA-C504-C676D2D4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61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97E28-5C49-9185-B681-092F855C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6918FA-0DB0-DC40-BF2C-E8475A52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547912-D133-1A53-4347-12CC0399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594485-A347-1402-60C3-AD98DC3D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F51CCF-2EB5-7D95-A1C2-8A646791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42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7308FC-0145-C8B2-B03E-362BF5D2F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072FEB-8A0D-DBB0-EB6B-C91033ABA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C063AF-D06C-5C0F-7457-8C721A21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D32F86-817E-E01B-40BD-5155D769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5DD393-9A7F-9DF8-974B-B800DD63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3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DC957-39AD-C037-0429-52DEE419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43B84-37B1-AEE1-7257-B005746D3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D28118-4350-CA2E-7697-4F723464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E7A715-ABCB-6CDA-1D26-64D1A200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827FA8-5EEB-7986-4FBD-5EABC69E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39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CD3D8-4E2E-4386-EBA9-5F53250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E52210-228F-9098-EAFC-2ED8F5E4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9402A6-BD9F-40BD-9F04-64B95AC8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028A17-362F-0BA0-8412-AF451D2E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A78F1-0F83-4F41-BBC9-BFBB06DC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6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8221F-A9ED-29BA-07D7-B1430FCD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26BF95-B368-1898-75DF-7393EE7FE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6A7A5E-C338-B3D5-6812-F5A3BD5B2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B9F786-61D2-DA85-AD24-C7E04545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2C087D-2D22-1741-6821-9C7EFBEF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6725B3-34FD-67AB-4264-588A8EF6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94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F016F-4B57-F229-386E-5E11E659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CC2EBE-1287-5848-1270-17FFEF56E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1A5474-3190-CB9C-CE22-D3AC01DC7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EE87F9-B1ED-9207-ED41-41078AEC1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D3AB0B-D62C-5D41-B557-D6789AFF4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9ECA1E1-E931-B802-A860-FFC2186D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DFAF93-D2EF-1D8C-EDB5-02AEC274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8885EC-EA50-D72B-88B3-86747240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85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E4369-00C7-20F2-0C6C-4E43538F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8AC363-4300-365A-8687-1881E01A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F2EC2A-73CD-4864-451C-9D5931AF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88A2B2-E35B-D5AA-4335-13B15958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93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E248EE-0AF2-1E8A-873A-F06CB1CB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FA1551-ECC6-6357-9702-9446D9DD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83276F-729A-C0DC-40B8-3CAB785F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09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DD959-BA53-7810-10FA-655FF317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DD84D-DA1C-FAFA-C7BD-22DE2663F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C35E01-B72A-E2B3-13DB-EC5BC255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051551-AD98-E4AD-FCC1-303F7C4C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E5F8DF-44C5-95EE-E833-0303B2B6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E8A847-0AA4-1D30-E90E-F0AB5E64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9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21212-9B07-8C50-62FE-0274E0A0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59BEE4-A632-0C48-9144-668B8F2F0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A1C041-A4CB-8A0A-4A6F-041320CAB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FCCCAF-3EB0-86E5-ACA2-B26A93B1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B822A8-E3AE-5B1C-6878-9B5ACB90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442DAB-6310-643A-FECA-3D89FD2D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77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69B2FEF-D87F-C523-FAD9-3C248E3F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4A089C-A41E-2393-FC50-A698D5667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9EF574-703D-2F3B-C59C-FB9D6D127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1061-D23B-4714-A9E2-60212EFD962D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CDEEE5-B6EC-C90E-3876-0FC6C1B3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EC8E9C-E420-E34E-E050-4D27720C7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6915-873A-4FCC-824C-5D441632D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41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aula.montandon@mctic.gov.br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alabr.cgu.gov.br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hyperlink" Target="https://wiki.cgu.gov.br/index.php/Fala.BR_-_Manua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treinafalabr.cgu.gov.b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FA8C-7600-FCAD-F612-1A8277596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34" y="4385518"/>
            <a:ext cx="5558118" cy="1145706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latin typeface="Rawline" panose="00000500000000000000" pitchFamily="2" charset="0"/>
              </a:rPr>
              <a:t>1º Encontro do Comitê das Ouvidorias do MIDR e suas vinculadas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A89453-C1C9-F905-4366-EF2B5A11B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892055"/>
            <a:ext cx="5997388" cy="533400"/>
          </a:xfrm>
        </p:spPr>
        <p:txBody>
          <a:bodyPr/>
          <a:lstStyle/>
          <a:p>
            <a:r>
              <a:rPr lang="pt-BR" dirty="0"/>
              <a:t>setembro de 2023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06066FF-1C09-8DBD-2568-99B8CD074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5878" y="0"/>
            <a:ext cx="3786122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58C7770-B05A-CC50-6F6B-FB8DE7506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59207" y="1844795"/>
            <a:ext cx="5060157" cy="227178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14E73EB-98A0-D7D7-267D-3042DB2E9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35486" y="657603"/>
            <a:ext cx="2507597" cy="5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4" y="1495425"/>
            <a:ext cx="4199966" cy="4351338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rgbClr val="000000"/>
                </a:solidFill>
              </a:rPr>
              <a:t>Permissão para o colaborador tramitar manifestações para qualquer usuário do órgão;</a:t>
            </a:r>
          </a:p>
          <a:p>
            <a:r>
              <a:rPr lang="pt-BR" sz="1800" dirty="0">
                <a:solidFill>
                  <a:srgbClr val="000000"/>
                </a:solidFill>
              </a:rPr>
              <a:t>Alertas por e-mail – tramitação para unidade e para usuário;</a:t>
            </a:r>
          </a:p>
          <a:p>
            <a:r>
              <a:rPr lang="pt-BR" sz="1800" dirty="0">
                <a:solidFill>
                  <a:srgbClr val="000000"/>
                </a:solidFill>
              </a:rPr>
              <a:t>Possibilitar que manifestações com situação concluída sejam tramitadas;</a:t>
            </a:r>
          </a:p>
          <a:p>
            <a:r>
              <a:rPr lang="pt-BR" sz="1800" dirty="0">
                <a:solidFill>
                  <a:srgbClr val="000000"/>
                </a:solidFill>
              </a:rPr>
              <a:t>Possibilidade de filtrar manifestações por unidade;</a:t>
            </a:r>
          </a:p>
          <a:p>
            <a:r>
              <a:rPr lang="pt-BR" sz="1800" dirty="0">
                <a:solidFill>
                  <a:srgbClr val="000000"/>
                </a:solidFill>
              </a:rPr>
              <a:t>Funcionalidade Tratar disponível para manifestações concluídas;</a:t>
            </a:r>
          </a:p>
          <a:p>
            <a:r>
              <a:rPr lang="pt-BR" sz="1800" b="1" dirty="0">
                <a:solidFill>
                  <a:srgbClr val="000000"/>
                </a:solidFill>
              </a:rPr>
              <a:t>VER TELA DA </a:t>
            </a:r>
            <a:r>
              <a:rPr lang="pt-BR" sz="1800" b="1" dirty="0" smtClean="0">
                <a:solidFill>
                  <a:srgbClr val="000000"/>
                </a:solidFill>
              </a:rPr>
              <a:t>TRATAR (NOVO)</a:t>
            </a:r>
            <a:endParaRPr lang="pt-BR" sz="1800" b="1" dirty="0">
              <a:solidFill>
                <a:srgbClr val="00000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975284" y="533401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u="sng" dirty="0" smtClean="0">
                <a:latin typeface="+mn-lt"/>
              </a:rPr>
              <a:t>Tratamento das manifestações:</a:t>
            </a:r>
            <a:endParaRPr lang="pt-BR" sz="2400" b="1" u="sng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7369" y="1260648"/>
            <a:ext cx="6157912" cy="40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975284" y="533401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u="sng" dirty="0" smtClean="0">
                <a:latin typeface="+mn-lt"/>
              </a:rPr>
              <a:t>Fluxo completo do tratamento da manifestação:</a:t>
            </a:r>
            <a:endParaRPr lang="pt-BR" sz="2400" b="1" u="sng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7112" y="1390823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600" dirty="0">
                <a:solidFill>
                  <a:srgbClr val="000000"/>
                </a:solidFill>
              </a:rPr>
              <a:t>Cadastrar equipe e associar </a:t>
            </a:r>
            <a:r>
              <a:rPr lang="pt-BR" sz="2600" dirty="0" smtClean="0">
                <a:solidFill>
                  <a:srgbClr val="000000"/>
                </a:solidFill>
              </a:rPr>
              <a:t>unidades </a:t>
            </a:r>
            <a:r>
              <a:rPr lang="pt-BR" sz="2600" dirty="0">
                <a:solidFill>
                  <a:srgbClr val="000000"/>
                </a:solidFill>
              </a:rPr>
              <a:t>a uma equipe;</a:t>
            </a:r>
          </a:p>
          <a:p>
            <a:pPr algn="just"/>
            <a:r>
              <a:rPr lang="pt-BR" sz="2600" dirty="0" smtClean="0">
                <a:solidFill>
                  <a:srgbClr val="000000"/>
                </a:solidFill>
              </a:rPr>
              <a:t>Possibilidade de Alteração </a:t>
            </a:r>
            <a:r>
              <a:rPr lang="pt-BR" sz="2600" dirty="0">
                <a:solidFill>
                  <a:srgbClr val="000000"/>
                </a:solidFill>
              </a:rPr>
              <a:t>de tipo, aplicação de </a:t>
            </a:r>
            <a:r>
              <a:rPr lang="pt-BR" sz="2600" dirty="0" err="1">
                <a:solidFill>
                  <a:srgbClr val="000000"/>
                </a:solidFill>
              </a:rPr>
              <a:t>tag</a:t>
            </a:r>
            <a:r>
              <a:rPr lang="pt-BR" sz="2600" dirty="0">
                <a:solidFill>
                  <a:srgbClr val="000000"/>
                </a:solidFill>
              </a:rPr>
              <a:t>, arquivamento, encaminhamento em lote para </a:t>
            </a:r>
            <a:r>
              <a:rPr lang="pt-BR" sz="2600" dirty="0" smtClean="0">
                <a:solidFill>
                  <a:srgbClr val="000000"/>
                </a:solidFill>
              </a:rPr>
              <a:t>equipes responsáveis pela manifestação;</a:t>
            </a:r>
          </a:p>
          <a:p>
            <a:pPr algn="just"/>
            <a:r>
              <a:rPr lang="pt-BR" sz="2600" dirty="0" smtClean="0">
                <a:solidFill>
                  <a:srgbClr val="000000"/>
                </a:solidFill>
              </a:rPr>
              <a:t>Equipe da Ouvidoria </a:t>
            </a:r>
            <a:r>
              <a:rPr lang="pt-BR" sz="2600" dirty="0">
                <a:solidFill>
                  <a:srgbClr val="000000"/>
                </a:solidFill>
              </a:rPr>
              <a:t>solicita subsídios para um colaborador;</a:t>
            </a:r>
          </a:p>
          <a:p>
            <a:pPr algn="just"/>
            <a:r>
              <a:rPr lang="pt-BR" sz="2600" dirty="0" smtClean="0">
                <a:solidFill>
                  <a:srgbClr val="000000"/>
                </a:solidFill>
              </a:rPr>
              <a:t>Distribuição </a:t>
            </a:r>
            <a:r>
              <a:rPr lang="pt-BR" sz="2600" dirty="0">
                <a:solidFill>
                  <a:srgbClr val="000000"/>
                </a:solidFill>
              </a:rPr>
              <a:t>de </a:t>
            </a:r>
            <a:r>
              <a:rPr lang="pt-BR" sz="2600" dirty="0" smtClean="0">
                <a:solidFill>
                  <a:srgbClr val="000000"/>
                </a:solidFill>
              </a:rPr>
              <a:t>uma, ou várias manifestações, para colaboradores;</a:t>
            </a:r>
          </a:p>
          <a:p>
            <a:pPr algn="just"/>
            <a:r>
              <a:rPr lang="pt-BR" sz="2600" dirty="0">
                <a:solidFill>
                  <a:srgbClr val="000000"/>
                </a:solidFill>
              </a:rPr>
              <a:t>Colaborador elabora a resposta e envia para aprovação do seu superior;</a:t>
            </a:r>
          </a:p>
          <a:p>
            <a:pPr algn="just"/>
            <a:r>
              <a:rPr lang="pt-BR" sz="2600" dirty="0">
                <a:solidFill>
                  <a:srgbClr val="000000"/>
                </a:solidFill>
              </a:rPr>
              <a:t>Superior aprova resposta e devolve </a:t>
            </a:r>
            <a:r>
              <a:rPr lang="pt-BR" sz="2600" dirty="0" smtClean="0">
                <a:solidFill>
                  <a:srgbClr val="000000"/>
                </a:solidFill>
              </a:rPr>
              <a:t>à equipe da Ouvidoria</a:t>
            </a:r>
            <a:r>
              <a:rPr lang="pt-BR" sz="2600" dirty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pt-BR" sz="2600" dirty="0" smtClean="0">
                <a:solidFill>
                  <a:srgbClr val="000000"/>
                </a:solidFill>
              </a:rPr>
              <a:t>Servidor da Ouvidoria </a:t>
            </a:r>
            <a:r>
              <a:rPr lang="pt-BR" sz="2600" dirty="0">
                <a:solidFill>
                  <a:srgbClr val="000000"/>
                </a:solidFill>
              </a:rPr>
              <a:t>seleciona as informações que serão usadas na resposta e </a:t>
            </a:r>
            <a:r>
              <a:rPr lang="pt-BR" sz="2600" dirty="0" smtClean="0">
                <a:solidFill>
                  <a:srgbClr val="000000"/>
                </a:solidFill>
              </a:rPr>
              <a:t>exporta automaticamente </a:t>
            </a:r>
            <a:r>
              <a:rPr lang="pt-BR" sz="2600" dirty="0">
                <a:solidFill>
                  <a:srgbClr val="000000"/>
                </a:solidFill>
              </a:rPr>
              <a:t>para o campo resposta;</a:t>
            </a:r>
          </a:p>
          <a:p>
            <a:pPr algn="just"/>
            <a:r>
              <a:rPr lang="pt-BR" sz="2600" dirty="0" smtClean="0">
                <a:solidFill>
                  <a:srgbClr val="000000"/>
                </a:solidFill>
              </a:rPr>
              <a:t>Servidor da Ouvidoria </a:t>
            </a:r>
            <a:r>
              <a:rPr lang="pt-BR" sz="2600" dirty="0">
                <a:solidFill>
                  <a:srgbClr val="000000"/>
                </a:solidFill>
              </a:rPr>
              <a:t>responde conclusivamente.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0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DD4CF98E-FA89-3D41-B0CD-2CF9A1C5A1A7}"/>
              </a:ext>
            </a:extLst>
          </p:cNvPr>
          <p:cNvSpPr txBox="1"/>
          <p:nvPr/>
        </p:nvSpPr>
        <p:spPr>
          <a:xfrm>
            <a:off x="3610398" y="909836"/>
            <a:ext cx="5296643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6600" b="1" spc="300" dirty="0" smtClean="0">
                <a:solidFill>
                  <a:schemeClr val="tx2"/>
                </a:solidFill>
                <a:latin typeface="Nunito Sans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OUVIDORIA</a:t>
            </a:r>
            <a:endParaRPr lang="en-US" sz="6600" b="1" spc="300" dirty="0">
              <a:solidFill>
                <a:schemeClr val="tx2"/>
              </a:solidFill>
              <a:latin typeface="Nunito Sans" pitchFamily="2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5125" y="1905685"/>
            <a:ext cx="702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spc="300" dirty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  <a:ea typeface="Noto Sans Light" panose="020B0402040504020204" pitchFamily="34" charset="0"/>
                <a:cs typeface="Noto Sans Light" panose="020B0402040504020204" pitchFamily="34" charset="0"/>
              </a:rPr>
              <a:t>UM INSTRUMENTO A SERVIÇO DA DEMOCRACIA</a:t>
            </a:r>
            <a:endParaRPr lang="en-US" spc="300" dirty="0">
              <a:solidFill>
                <a:schemeClr val="tx1">
                  <a:lumMod val="60000"/>
                  <a:lumOff val="40000"/>
                </a:schemeClr>
              </a:solidFill>
              <a:latin typeface="Nunito Sans" pitchFamily="2" charset="77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048000" y="292116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b="1" dirty="0" smtClean="0"/>
              <a:t>Paula Paes </a:t>
            </a:r>
            <a:r>
              <a:rPr lang="pt-BR" b="1" dirty="0" err="1" smtClean="0"/>
              <a:t>Montandon</a:t>
            </a:r>
            <a:r>
              <a:rPr lang="pt-BR" b="1" dirty="0" smtClean="0"/>
              <a:t> Vasconcelos</a:t>
            </a:r>
            <a:endParaRPr lang="pt-BR" b="1" dirty="0"/>
          </a:p>
          <a:p>
            <a:pPr algn="ctr">
              <a:lnSpc>
                <a:spcPct val="120000"/>
              </a:lnSpc>
            </a:pPr>
            <a:r>
              <a:rPr lang="pt-BR" dirty="0" smtClean="0"/>
              <a:t>Ouvidora do Ministério da Ciência, Tecnologia e Inovação</a:t>
            </a:r>
            <a:endParaRPr lang="pt-BR" dirty="0"/>
          </a:p>
          <a:p>
            <a:pPr algn="ctr">
              <a:lnSpc>
                <a:spcPct val="120000"/>
              </a:lnSpc>
            </a:pPr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  <a:hlinkClick r:id="rId8"/>
              </a:rPr>
              <a:t>paula.montandon@mcti.gov.br</a:t>
            </a:r>
            <a:endParaRPr lang="pt-BR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1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0" y="727248"/>
            <a:ext cx="11004550" cy="768177"/>
          </a:xfrm>
        </p:spPr>
        <p:txBody>
          <a:bodyPr>
            <a:normAutofit/>
          </a:bodyPr>
          <a:lstStyle/>
          <a:p>
            <a:r>
              <a:rPr lang="pt-BR" sz="2400" b="1" u="sng" dirty="0" smtClean="0">
                <a:latin typeface="+mn-lt"/>
              </a:rPr>
              <a:t>Módulo de triagem e Tratamento Fala.BR</a:t>
            </a:r>
            <a:endParaRPr lang="pt-BR" sz="2400" b="1" u="sng" dirty="0">
              <a:latin typeface="+mn-lt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4" y="1825625"/>
            <a:ext cx="99721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i="0" dirty="0" smtClean="0">
                <a:solidFill>
                  <a:srgbClr val="000000"/>
                </a:solidFill>
                <a:effectLst/>
              </a:rPr>
              <a:t>Regulamentação: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000000"/>
                </a:solidFill>
              </a:rPr>
              <a:t>Estabelece orientações para o tratamento de manifestações para os integrantes do SISOUV - </a:t>
            </a:r>
            <a:r>
              <a:rPr lang="pt-BR" sz="1800" dirty="0">
                <a:solidFill>
                  <a:srgbClr val="FF0000"/>
                </a:solidFill>
              </a:rPr>
              <a:t>Portaria Nº 581, de 9 de março de 2021</a:t>
            </a:r>
            <a:r>
              <a:rPr lang="pt-BR" sz="1800" dirty="0">
                <a:solidFill>
                  <a:srgbClr val="000000"/>
                </a:solidFill>
              </a:rPr>
              <a:t>. </a:t>
            </a:r>
            <a:endParaRPr lang="pt-BR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pt-BR" sz="1900" dirty="0" smtClean="0">
                <a:solidFill>
                  <a:srgbClr val="FF0000"/>
                </a:solidFill>
              </a:rPr>
              <a:t>Art</a:t>
            </a:r>
            <a:r>
              <a:rPr lang="pt-BR" sz="1900" dirty="0">
                <a:solidFill>
                  <a:srgbClr val="FF0000"/>
                </a:solidFill>
              </a:rPr>
              <a:t>. 19. </a:t>
            </a:r>
          </a:p>
          <a:p>
            <a:pPr lvl="1" algn="just"/>
            <a:r>
              <a:rPr lang="pt-BR" sz="1900" dirty="0" smtClean="0">
                <a:solidFill>
                  <a:srgbClr val="000000"/>
                </a:solidFill>
              </a:rPr>
              <a:t>§ </a:t>
            </a:r>
            <a:r>
              <a:rPr lang="pt-BR" sz="1900" dirty="0">
                <a:solidFill>
                  <a:srgbClr val="000000"/>
                </a:solidFill>
              </a:rPr>
              <a:t>1º A fim de cumprir requisitos de segurança e rastreabilidade, o envio de manifestações para áreas responsáveis e, no caso de denúncias, para as áreas de apuração será realizado, sempre que possível, por intermédio do módulo de triagem e tratamento da Plataforma Fala.BR</a:t>
            </a:r>
            <a:r>
              <a:rPr lang="pt-BR" sz="19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 algn="just">
              <a:buNone/>
            </a:pPr>
            <a:endParaRPr lang="pt-BR" sz="1900" dirty="0" smtClean="0">
              <a:solidFill>
                <a:srgbClr val="000000"/>
              </a:solidFill>
            </a:endParaRPr>
          </a:p>
          <a:p>
            <a:pPr lvl="1" algn="just"/>
            <a:r>
              <a:rPr lang="pt-BR" sz="1900" dirty="0">
                <a:solidFill>
                  <a:srgbClr val="FF0000"/>
                </a:solidFill>
              </a:rPr>
              <a:t>Art. 23</a:t>
            </a:r>
            <a:r>
              <a:rPr lang="pt-BR" sz="1900" dirty="0"/>
              <a:t>. A Plataforma Fala.BR é de uso obrigatório pelos órgãos e pelas entidades da administração pública federal a que se refere o art. 2º do Decreto nº 9.492, de 2018, sem prejuízo de sua integração com sistemas informatizados de ouvidoria.</a:t>
            </a:r>
            <a:endParaRPr lang="pt-BR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2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0" y="727248"/>
            <a:ext cx="11004550" cy="768177"/>
          </a:xfrm>
        </p:spPr>
        <p:txBody>
          <a:bodyPr>
            <a:normAutofit/>
          </a:bodyPr>
          <a:lstStyle/>
          <a:p>
            <a:r>
              <a:rPr lang="pt-BR" sz="2400" b="1" u="sng" dirty="0" smtClean="0">
                <a:latin typeface="+mn-lt"/>
              </a:rPr>
              <a:t>Módulo de triagem e Tratamento Fala.BR</a:t>
            </a:r>
            <a:endParaRPr lang="pt-BR" sz="2400" b="1" u="sng" dirty="0">
              <a:latin typeface="+mn-lt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308" y="1794048"/>
            <a:ext cx="9972116" cy="475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i="0" dirty="0" smtClean="0">
                <a:solidFill>
                  <a:srgbClr val="000000"/>
                </a:solidFill>
                <a:effectLst/>
              </a:rPr>
              <a:t>Regulamentação:</a:t>
            </a:r>
          </a:p>
          <a:p>
            <a:pPr marL="0" indent="0" algn="just">
              <a:buNone/>
            </a:pPr>
            <a:r>
              <a:rPr lang="pt-BR" sz="1900" dirty="0">
                <a:solidFill>
                  <a:srgbClr val="000000"/>
                </a:solidFill>
              </a:rPr>
              <a:t>D</a:t>
            </a:r>
            <a:r>
              <a:rPr lang="pt-BR" sz="1900" dirty="0" smtClean="0"/>
              <a:t>ispõe sobre as salvaguardas de proteção à identidade dos denunciantes de ilícitos e de irregularidades praticados contra a administração pública federal </a:t>
            </a:r>
            <a:r>
              <a:rPr lang="pt-BR" sz="1900" b="1" dirty="0" smtClean="0"/>
              <a:t>direta e indireta</a:t>
            </a:r>
            <a:r>
              <a:rPr lang="pt-BR" sz="1900" dirty="0" smtClean="0"/>
              <a:t>. </a:t>
            </a:r>
            <a:r>
              <a:rPr lang="pt-BR" sz="1800" dirty="0" smtClean="0">
                <a:solidFill>
                  <a:srgbClr val="FF0000"/>
                </a:solidFill>
              </a:rPr>
              <a:t>Decreto Nº 10.153, de 3 de dezembro de 2019 </a:t>
            </a:r>
          </a:p>
          <a:p>
            <a:pPr marL="0" indent="0" algn="just">
              <a:buNone/>
            </a:pPr>
            <a:endParaRPr lang="pt-BR" sz="1800" dirty="0" smtClean="0">
              <a:solidFill>
                <a:srgbClr val="FF0000"/>
              </a:solidFill>
            </a:endParaRPr>
          </a:p>
          <a:p>
            <a:pPr lvl="1" algn="just"/>
            <a:r>
              <a:rPr lang="pt-BR" sz="1800" dirty="0">
                <a:solidFill>
                  <a:srgbClr val="FF0000"/>
                </a:solidFill>
              </a:rPr>
              <a:t>Art. 9º </a:t>
            </a:r>
            <a:r>
              <a:rPr lang="pt-BR" sz="1800" dirty="0"/>
              <a:t> As unidades do Sistema de Ouvidoria do Poder Executivo federal implantarão medidas necessárias para o recebimento, a triagem e o encaminhamento das denúncias e para a proteção das informações recebidas</a:t>
            </a:r>
            <a:r>
              <a:rPr lang="pt-BR" sz="1800" dirty="0" smtClean="0"/>
              <a:t>.</a:t>
            </a:r>
          </a:p>
          <a:p>
            <a:pPr marL="457200" lvl="1" indent="0" algn="just">
              <a:buNone/>
            </a:pPr>
            <a:endParaRPr lang="pt-BR" sz="1800" dirty="0" smtClean="0"/>
          </a:p>
          <a:p>
            <a:pPr marL="457200" lvl="1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Observação: </a:t>
            </a:r>
            <a:r>
              <a:rPr lang="pt-BR" sz="1800" dirty="0" smtClean="0">
                <a:solidFill>
                  <a:srgbClr val="000000"/>
                </a:solidFill>
              </a:rPr>
              <a:t>A </a:t>
            </a:r>
            <a:r>
              <a:rPr lang="pt-BR" sz="1800" dirty="0">
                <a:solidFill>
                  <a:srgbClr val="000000"/>
                </a:solidFill>
              </a:rPr>
              <a:t>Triagem, Tramitação e Tratamento estão disponíveis somente para as manifestações de </a:t>
            </a:r>
            <a:r>
              <a:rPr lang="pt-BR" sz="1800" dirty="0" smtClean="0">
                <a:solidFill>
                  <a:srgbClr val="000000"/>
                </a:solidFill>
              </a:rPr>
              <a:t>Ouvidoria.</a:t>
            </a:r>
            <a:endParaRPr lang="pt-B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5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559" y="1794048"/>
            <a:ext cx="99721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Fala.BR – Ambientes e Manual</a:t>
            </a:r>
          </a:p>
          <a:p>
            <a:pPr marL="0" indent="0">
              <a:buNone/>
            </a:pPr>
            <a:endParaRPr lang="pt-BR" sz="2000" b="1" i="0" dirty="0" smtClean="0">
              <a:solidFill>
                <a:srgbClr val="FF0000"/>
              </a:solidFill>
              <a:effectLst/>
            </a:endParaRPr>
          </a:p>
          <a:p>
            <a:pPr algn="just"/>
            <a:r>
              <a:rPr lang="pt-BR" sz="1800" b="1" dirty="0" smtClean="0">
                <a:solidFill>
                  <a:srgbClr val="000000"/>
                </a:solidFill>
              </a:rPr>
              <a:t>Ambientes</a:t>
            </a:r>
            <a:endParaRPr lang="pt-BR" sz="2400" b="1" dirty="0"/>
          </a:p>
          <a:p>
            <a:pPr marL="0" indent="0">
              <a:buNone/>
            </a:pPr>
            <a:r>
              <a:rPr lang="pt-BR" sz="1800" dirty="0">
                <a:solidFill>
                  <a:srgbClr val="000000"/>
                </a:solidFill>
                <a:hlinkClick r:id="rId8"/>
              </a:rPr>
              <a:t>https://falabr.cgu.gov.br</a:t>
            </a:r>
            <a:r>
              <a:rPr lang="pt-BR" sz="1800" dirty="0" smtClean="0">
                <a:solidFill>
                  <a:srgbClr val="000000"/>
                </a:solidFill>
                <a:hlinkClick r:id="rId8"/>
              </a:rPr>
              <a:t>/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000000"/>
                </a:solidFill>
                <a:hlinkClick r:id="rId9"/>
              </a:rPr>
              <a:t>https://treinafalabr.cgu.gov.br</a:t>
            </a:r>
            <a:r>
              <a:rPr lang="pt-BR" sz="1800" dirty="0" smtClean="0">
                <a:solidFill>
                  <a:srgbClr val="000000"/>
                </a:solidFill>
                <a:hlinkClick r:id="rId9"/>
              </a:rPr>
              <a:t>/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</a:endParaRPr>
          </a:p>
          <a:p>
            <a:r>
              <a:rPr lang="pt-BR" sz="1800" dirty="0" smtClean="0">
                <a:solidFill>
                  <a:srgbClr val="000000"/>
                </a:solidFill>
              </a:rPr>
              <a:t>Manual</a:t>
            </a:r>
          </a:p>
          <a:p>
            <a:pPr marL="0" indent="0">
              <a:buNone/>
            </a:pPr>
            <a:r>
              <a:rPr lang="pt-BR" sz="1800" dirty="0">
                <a:hlinkClick r:id="rId10"/>
              </a:rPr>
              <a:t>https://wiki.cgu.gov.br/index.php/Fala.BR_-_</a:t>
            </a:r>
            <a:r>
              <a:rPr lang="pt-BR" sz="1800" dirty="0" smtClean="0">
                <a:hlinkClick r:id="rId10"/>
              </a:rPr>
              <a:t>Manual</a:t>
            </a:r>
            <a:endParaRPr lang="pt-BR" sz="1800" dirty="0" smtClean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1339850" y="727248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u="sng" dirty="0" smtClean="0">
                <a:latin typeface="+mn-lt"/>
              </a:rPr>
              <a:t>Módulo de triagem e Tratamento Fala.BR</a:t>
            </a:r>
            <a:endParaRPr lang="pt-BR" sz="2400" b="1" u="sng" dirty="0">
              <a:latin typeface="+mn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4757" y="2042147"/>
            <a:ext cx="4850524" cy="32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1339850" y="727248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u="sng" dirty="0" smtClean="0">
                <a:latin typeface="+mn-lt"/>
              </a:rPr>
              <a:t>Módulo de triagem e Tratamento Fala.BR </a:t>
            </a:r>
            <a:r>
              <a:rPr lang="pt-BR" sz="2400" b="1" dirty="0" smtClean="0">
                <a:latin typeface="+mn-lt"/>
              </a:rPr>
              <a:t> - </a:t>
            </a:r>
            <a:r>
              <a:rPr lang="pt-BR" sz="2400" b="1" dirty="0" smtClean="0">
                <a:solidFill>
                  <a:srgbClr val="FF0000"/>
                </a:solidFill>
                <a:latin typeface="Rawline" panose="00000500000000000000" pitchFamily="2" charset="0"/>
              </a:rPr>
              <a:t>Configurando </a:t>
            </a:r>
            <a:r>
              <a:rPr lang="pt-BR" sz="2400" b="1" dirty="0">
                <a:solidFill>
                  <a:srgbClr val="FF0000"/>
                </a:solidFill>
                <a:latin typeface="Rawline" panose="00000500000000000000" pitchFamily="2" charset="0"/>
              </a:rPr>
              <a:t>Unidades</a:t>
            </a:r>
          </a:p>
          <a:p>
            <a:endParaRPr lang="pt-BR" sz="2400" b="1" u="sng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512" y="1495425"/>
            <a:ext cx="639169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4" y="1495425"/>
            <a:ext cx="9972116" cy="4351338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rgbClr val="000000"/>
                </a:solidFill>
              </a:rPr>
              <a:t>Gestão </a:t>
            </a:r>
            <a:r>
              <a:rPr lang="pt-BR" sz="1800" dirty="0">
                <a:solidFill>
                  <a:srgbClr val="000000"/>
                </a:solidFill>
              </a:rPr>
              <a:t>permitida para os usuário com perfil </a:t>
            </a:r>
            <a:r>
              <a:rPr lang="pt-BR" sz="1800" dirty="0" smtClean="0">
                <a:solidFill>
                  <a:srgbClr val="000000"/>
                </a:solidFill>
              </a:rPr>
              <a:t>de</a:t>
            </a:r>
          </a:p>
          <a:p>
            <a:pPr marL="0" indent="0">
              <a:buNone/>
            </a:pPr>
            <a:r>
              <a:rPr lang="pt-BR" sz="1800" dirty="0" smtClean="0">
                <a:solidFill>
                  <a:srgbClr val="000000"/>
                </a:solidFill>
              </a:rPr>
              <a:t> </a:t>
            </a:r>
            <a:r>
              <a:rPr lang="pt-BR" sz="1800" dirty="0">
                <a:solidFill>
                  <a:srgbClr val="000000"/>
                </a:solidFill>
              </a:rPr>
              <a:t>Gestor;</a:t>
            </a:r>
          </a:p>
          <a:p>
            <a:r>
              <a:rPr lang="pt-BR" sz="1800" dirty="0" smtClean="0">
                <a:solidFill>
                  <a:srgbClr val="000000"/>
                </a:solidFill>
              </a:rPr>
              <a:t>Sem </a:t>
            </a:r>
            <a:r>
              <a:rPr lang="pt-BR" sz="1800" dirty="0">
                <a:solidFill>
                  <a:srgbClr val="000000"/>
                </a:solidFill>
              </a:rPr>
              <a:t>limitação de quantidade;</a:t>
            </a:r>
          </a:p>
          <a:p>
            <a:r>
              <a:rPr lang="pt-BR" sz="1800" dirty="0" smtClean="0">
                <a:solidFill>
                  <a:srgbClr val="000000"/>
                </a:solidFill>
              </a:rPr>
              <a:t>Podem </a:t>
            </a:r>
            <a:r>
              <a:rPr lang="pt-BR" sz="1800" dirty="0">
                <a:solidFill>
                  <a:srgbClr val="000000"/>
                </a:solidFill>
              </a:rPr>
              <a:t>ser criadas unidades </a:t>
            </a:r>
            <a:r>
              <a:rPr lang="pt-BR" sz="1800" dirty="0" smtClean="0">
                <a:solidFill>
                  <a:srgbClr val="000000"/>
                </a:solidFill>
              </a:rPr>
              <a:t>dentro </a:t>
            </a:r>
            <a:r>
              <a:rPr lang="pt-BR" sz="1800" dirty="0">
                <a:solidFill>
                  <a:srgbClr val="000000"/>
                </a:solidFill>
              </a:rPr>
              <a:t>e </a:t>
            </a:r>
            <a:endParaRPr lang="pt-BR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rgbClr val="000000"/>
                </a:solidFill>
              </a:rPr>
              <a:t>fora </a:t>
            </a:r>
            <a:r>
              <a:rPr lang="pt-BR" sz="1800" dirty="0">
                <a:solidFill>
                  <a:srgbClr val="000000"/>
                </a:solidFill>
              </a:rPr>
              <a:t>da Ouvidoria;</a:t>
            </a:r>
          </a:p>
          <a:p>
            <a:endParaRPr lang="pt-BR" sz="18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436" y="1742694"/>
            <a:ext cx="5472853" cy="38568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755" y="3575571"/>
            <a:ext cx="4973681" cy="284189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1339850" y="727248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u="sng" dirty="0" smtClean="0">
                <a:latin typeface="+mn-lt"/>
              </a:rPr>
              <a:t>Módulo de triagem e Tratamento Fala.BR </a:t>
            </a:r>
            <a:r>
              <a:rPr lang="pt-BR" sz="2400" b="1" dirty="0" smtClean="0">
                <a:latin typeface="+mn-lt"/>
              </a:rPr>
              <a:t> - </a:t>
            </a:r>
            <a:r>
              <a:rPr lang="pt-BR" sz="2400" b="1" dirty="0" smtClean="0">
                <a:solidFill>
                  <a:srgbClr val="FF0000"/>
                </a:solidFill>
                <a:latin typeface="Rawline" panose="00000500000000000000" pitchFamily="2" charset="0"/>
              </a:rPr>
              <a:t>Configurando </a:t>
            </a:r>
            <a:r>
              <a:rPr lang="pt-BR" sz="2400" b="1" dirty="0">
                <a:solidFill>
                  <a:srgbClr val="FF0000"/>
                </a:solidFill>
                <a:latin typeface="Rawline" panose="00000500000000000000" pitchFamily="2" charset="0"/>
              </a:rPr>
              <a:t>Unidades</a:t>
            </a:r>
          </a:p>
          <a:p>
            <a:endParaRPr lang="pt-BR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42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4" y="1495425"/>
            <a:ext cx="419996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r>
              <a:rPr lang="pt-BR" sz="1800" dirty="0" smtClean="0">
                <a:solidFill>
                  <a:srgbClr val="000000"/>
                </a:solidFill>
              </a:rPr>
              <a:t>Análise </a:t>
            </a:r>
            <a:r>
              <a:rPr lang="pt-BR" sz="1800" dirty="0">
                <a:solidFill>
                  <a:srgbClr val="000000"/>
                </a:solidFill>
              </a:rPr>
              <a:t>rápida das manifestações; </a:t>
            </a:r>
            <a:endParaRPr lang="pt-BR" sz="1800" dirty="0" smtClean="0">
              <a:solidFill>
                <a:srgbClr val="000000"/>
              </a:solidFill>
            </a:endParaRPr>
          </a:p>
          <a:p>
            <a:r>
              <a:rPr lang="pt-BR" sz="1800" dirty="0" smtClean="0">
                <a:solidFill>
                  <a:srgbClr val="000000"/>
                </a:solidFill>
              </a:rPr>
              <a:t>Teor </a:t>
            </a:r>
            <a:r>
              <a:rPr lang="pt-BR" sz="1800" dirty="0">
                <a:solidFill>
                  <a:srgbClr val="000000"/>
                </a:solidFill>
              </a:rPr>
              <a:t>reduzido, </a:t>
            </a:r>
            <a:r>
              <a:rPr lang="pt-BR" sz="1800" dirty="0" err="1">
                <a:solidFill>
                  <a:srgbClr val="000000"/>
                </a:solidFill>
              </a:rPr>
              <a:t>PopUp</a:t>
            </a:r>
            <a:r>
              <a:rPr lang="pt-BR" sz="1800" dirty="0">
                <a:solidFill>
                  <a:srgbClr val="000000"/>
                </a:solidFill>
              </a:rPr>
              <a:t> para leitura completa </a:t>
            </a:r>
            <a:r>
              <a:rPr lang="pt-BR" sz="1800" dirty="0" smtClean="0">
                <a:solidFill>
                  <a:srgbClr val="000000"/>
                </a:solidFill>
              </a:rPr>
              <a:t>e </a:t>
            </a:r>
            <a:r>
              <a:rPr lang="pt-BR" sz="1800" dirty="0">
                <a:solidFill>
                  <a:srgbClr val="000000"/>
                </a:solidFill>
              </a:rPr>
              <a:t>consultar anexos, link para manifestação completa; </a:t>
            </a:r>
            <a:endParaRPr lang="pt-BR" sz="1800" dirty="0" smtClean="0">
              <a:solidFill>
                <a:srgbClr val="000000"/>
              </a:solidFill>
            </a:endParaRPr>
          </a:p>
          <a:p>
            <a:r>
              <a:rPr lang="pt-BR" sz="1800" dirty="0" smtClean="0">
                <a:solidFill>
                  <a:srgbClr val="000000"/>
                </a:solidFill>
              </a:rPr>
              <a:t>Alteração </a:t>
            </a:r>
            <a:r>
              <a:rPr lang="pt-BR" sz="1800" dirty="0">
                <a:solidFill>
                  <a:srgbClr val="000000"/>
                </a:solidFill>
              </a:rPr>
              <a:t>de </a:t>
            </a:r>
            <a:r>
              <a:rPr lang="pt-BR" sz="1800" dirty="0" smtClean="0">
                <a:solidFill>
                  <a:srgbClr val="000000"/>
                </a:solidFill>
              </a:rPr>
              <a:t>tipo e atribuição </a:t>
            </a:r>
            <a:r>
              <a:rPr lang="pt-BR" sz="1800" dirty="0">
                <a:solidFill>
                  <a:srgbClr val="000000"/>
                </a:solidFill>
              </a:rPr>
              <a:t>de </a:t>
            </a:r>
            <a:r>
              <a:rPr lang="pt-BR" sz="1800" dirty="0" smtClean="0">
                <a:solidFill>
                  <a:srgbClr val="000000"/>
                </a:solidFill>
              </a:rPr>
              <a:t>prioridade</a:t>
            </a:r>
            <a:r>
              <a:rPr lang="pt-BR" sz="1800" dirty="0">
                <a:solidFill>
                  <a:srgbClr val="000000"/>
                </a:solidFill>
              </a:rPr>
              <a:t>;</a:t>
            </a:r>
            <a:endParaRPr lang="pt-BR" sz="1800" dirty="0" smtClean="0">
              <a:solidFill>
                <a:srgbClr val="000000"/>
              </a:solidFill>
            </a:endParaRPr>
          </a:p>
          <a:p>
            <a:r>
              <a:rPr lang="pt-BR" sz="1800" dirty="0" smtClean="0">
                <a:solidFill>
                  <a:srgbClr val="000000"/>
                </a:solidFill>
              </a:rPr>
              <a:t>Possibilidade </a:t>
            </a:r>
            <a:r>
              <a:rPr lang="pt-BR" sz="1800" dirty="0">
                <a:solidFill>
                  <a:srgbClr val="000000"/>
                </a:solidFill>
              </a:rPr>
              <a:t>de </a:t>
            </a:r>
            <a:r>
              <a:rPr lang="pt-BR" sz="1800" dirty="0" smtClean="0">
                <a:solidFill>
                  <a:srgbClr val="000000"/>
                </a:solidFill>
              </a:rPr>
              <a:t>arquivamento, encaminhamento</a:t>
            </a:r>
            <a:r>
              <a:rPr lang="pt-BR" sz="1800" dirty="0">
                <a:solidFill>
                  <a:srgbClr val="000000"/>
                </a:solidFill>
              </a:rPr>
              <a:t>, </a:t>
            </a:r>
            <a:r>
              <a:rPr lang="pt-BR" sz="1800" dirty="0" smtClean="0">
                <a:solidFill>
                  <a:srgbClr val="000000"/>
                </a:solidFill>
              </a:rPr>
              <a:t>tramitação e tratamento;</a:t>
            </a:r>
          </a:p>
          <a:p>
            <a:r>
              <a:rPr lang="pt-BR" sz="1800" dirty="0" smtClean="0">
                <a:solidFill>
                  <a:srgbClr val="000000"/>
                </a:solidFill>
              </a:rPr>
              <a:t>Possibilidade </a:t>
            </a:r>
            <a:r>
              <a:rPr lang="pt-BR" sz="1800" dirty="0">
                <a:solidFill>
                  <a:srgbClr val="000000"/>
                </a:solidFill>
              </a:rPr>
              <a:t>execução de ações em lote; </a:t>
            </a:r>
            <a:endParaRPr lang="pt-BR" sz="1800" dirty="0" smtClean="0">
              <a:solidFill>
                <a:srgbClr val="000000"/>
              </a:solidFill>
            </a:endParaRPr>
          </a:p>
          <a:p>
            <a:r>
              <a:rPr lang="pt-BR" sz="1800" dirty="0" smtClean="0">
                <a:solidFill>
                  <a:srgbClr val="000000"/>
                </a:solidFill>
              </a:rPr>
              <a:t>Possibilidade </a:t>
            </a:r>
            <a:r>
              <a:rPr lang="pt-BR" sz="1800" dirty="0">
                <a:solidFill>
                  <a:srgbClr val="000000"/>
                </a:solidFill>
              </a:rPr>
              <a:t>de filtrar </a:t>
            </a:r>
            <a:r>
              <a:rPr lang="pt-BR" sz="1800" dirty="0" smtClean="0">
                <a:solidFill>
                  <a:srgbClr val="000000"/>
                </a:solidFill>
              </a:rPr>
              <a:t>manifestações </a:t>
            </a:r>
            <a:br>
              <a:rPr lang="pt-BR" sz="1800" dirty="0" smtClean="0">
                <a:solidFill>
                  <a:srgbClr val="000000"/>
                </a:solidFill>
              </a:rPr>
            </a:br>
            <a:r>
              <a:rPr lang="pt-BR" sz="1800" dirty="0" smtClean="0">
                <a:solidFill>
                  <a:srgbClr val="000000"/>
                </a:solidFill>
              </a:rPr>
              <a:t>por </a:t>
            </a:r>
            <a:r>
              <a:rPr lang="pt-BR" sz="1800" dirty="0">
                <a:solidFill>
                  <a:srgbClr val="000000"/>
                </a:solidFill>
              </a:rPr>
              <a:t>tipo, </a:t>
            </a:r>
            <a:r>
              <a:rPr lang="pt-BR" sz="1800" dirty="0" err="1">
                <a:solidFill>
                  <a:srgbClr val="000000"/>
                </a:solidFill>
              </a:rPr>
              <a:t>tag</a:t>
            </a:r>
            <a:r>
              <a:rPr lang="pt-BR" sz="1800" dirty="0">
                <a:solidFill>
                  <a:srgbClr val="000000"/>
                </a:solidFill>
              </a:rPr>
              <a:t>, data </a:t>
            </a:r>
            <a:r>
              <a:rPr lang="pt-BR" sz="1800" dirty="0" err="1" smtClean="0">
                <a:solidFill>
                  <a:srgbClr val="000000"/>
                </a:solidFill>
              </a:rPr>
              <a:t>etc</a:t>
            </a:r>
            <a:r>
              <a:rPr lang="pt-BR" sz="1800" dirty="0" smtClean="0">
                <a:solidFill>
                  <a:srgbClr val="000000"/>
                </a:solidFill>
              </a:rPr>
              <a:t>;</a:t>
            </a:r>
          </a:p>
          <a:p>
            <a:r>
              <a:rPr lang="pt-BR" sz="1800" b="1" dirty="0" smtClean="0">
                <a:solidFill>
                  <a:srgbClr val="000000"/>
                </a:solidFill>
              </a:rPr>
              <a:t>VER </a:t>
            </a:r>
            <a:r>
              <a:rPr lang="pt-BR" sz="1800" b="1" dirty="0">
                <a:solidFill>
                  <a:srgbClr val="000000"/>
                </a:solidFill>
              </a:rPr>
              <a:t>TELA DE TRIAGEM</a:t>
            </a:r>
            <a:endParaRPr lang="pt-BR" sz="18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1339850" y="727248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u="sng" dirty="0" smtClean="0">
                <a:latin typeface="+mn-lt"/>
              </a:rPr>
              <a:t>Triagem de manifestações:</a:t>
            </a:r>
            <a:endParaRPr lang="pt-BR" sz="2400" b="1" u="sng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750" y="1794048"/>
            <a:ext cx="6248400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4" y="1495425"/>
            <a:ext cx="419996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1800" dirty="0" smtClean="0">
              <a:solidFill>
                <a:srgbClr val="000000"/>
              </a:solidFill>
            </a:endParaRPr>
          </a:p>
          <a:p>
            <a:r>
              <a:rPr lang="pt-BR" sz="1800" dirty="0">
                <a:solidFill>
                  <a:srgbClr val="000000"/>
                </a:solidFill>
              </a:rPr>
              <a:t>Novo conceito no Fala.BR – atribuir manifestação para um </a:t>
            </a:r>
            <a:r>
              <a:rPr lang="pt-BR" sz="1800" dirty="0" smtClean="0">
                <a:solidFill>
                  <a:srgbClr val="000000"/>
                </a:solidFill>
              </a:rPr>
              <a:t>Servidor/Colaborador;</a:t>
            </a:r>
            <a:endParaRPr lang="pt-BR" sz="1800" dirty="0">
              <a:solidFill>
                <a:srgbClr val="000000"/>
              </a:solidFill>
            </a:endParaRPr>
          </a:p>
          <a:p>
            <a:r>
              <a:rPr lang="pt-BR" sz="1800" dirty="0">
                <a:solidFill>
                  <a:srgbClr val="000000"/>
                </a:solidFill>
              </a:rPr>
              <a:t>Distribuição dentro/fora da Ouvidoria para </a:t>
            </a:r>
            <a:r>
              <a:rPr lang="pt-BR" sz="1800" dirty="0" smtClean="0">
                <a:solidFill>
                  <a:srgbClr val="000000"/>
                </a:solidFill>
              </a:rPr>
              <a:t>colaboradores, </a:t>
            </a:r>
            <a:r>
              <a:rPr lang="pt-BR" sz="1800" dirty="0">
                <a:solidFill>
                  <a:srgbClr val="000000"/>
                </a:solidFill>
              </a:rPr>
              <a:t>Grupo de </a:t>
            </a:r>
            <a:r>
              <a:rPr lang="pt-BR" sz="1800" dirty="0" smtClean="0">
                <a:solidFill>
                  <a:srgbClr val="000000"/>
                </a:solidFill>
              </a:rPr>
              <a:t>Colaboradores </a:t>
            </a:r>
            <a:r>
              <a:rPr lang="pt-BR" sz="1800" dirty="0">
                <a:solidFill>
                  <a:srgbClr val="000000"/>
                </a:solidFill>
              </a:rPr>
              <a:t>ou Equipe;</a:t>
            </a:r>
          </a:p>
          <a:p>
            <a:r>
              <a:rPr lang="pt-BR" sz="1800" dirty="0">
                <a:solidFill>
                  <a:srgbClr val="000000"/>
                </a:solidFill>
              </a:rPr>
              <a:t>Colaborador (ponto focal):</a:t>
            </a:r>
          </a:p>
          <a:p>
            <a:r>
              <a:rPr lang="pt-BR" sz="1800" dirty="0">
                <a:solidFill>
                  <a:srgbClr val="000000"/>
                </a:solidFill>
              </a:rPr>
              <a:t>Não visualiza dados do manifestante;</a:t>
            </a:r>
          </a:p>
          <a:p>
            <a:r>
              <a:rPr lang="pt-BR" sz="1800" dirty="0" smtClean="0">
                <a:solidFill>
                  <a:srgbClr val="000000"/>
                </a:solidFill>
              </a:rPr>
              <a:t>Colaborador não </a:t>
            </a:r>
            <a:r>
              <a:rPr lang="pt-BR" sz="1800" dirty="0">
                <a:solidFill>
                  <a:srgbClr val="000000"/>
                </a:solidFill>
              </a:rPr>
              <a:t>responde </a:t>
            </a:r>
            <a:r>
              <a:rPr lang="pt-BR" sz="1800" dirty="0" smtClean="0">
                <a:solidFill>
                  <a:srgbClr val="000000"/>
                </a:solidFill>
              </a:rPr>
              <a:t>manifestação diretamente ao usuário;</a:t>
            </a:r>
            <a:endParaRPr lang="pt-BR" sz="1800" dirty="0">
              <a:solidFill>
                <a:srgbClr val="000000"/>
              </a:solidFill>
            </a:endParaRPr>
          </a:p>
          <a:p>
            <a:r>
              <a:rPr lang="pt-BR" sz="1800" dirty="0" smtClean="0">
                <a:solidFill>
                  <a:srgbClr val="000000"/>
                </a:solidFill>
              </a:rPr>
              <a:t>Colaborador apenas </a:t>
            </a:r>
            <a:r>
              <a:rPr lang="pt-BR" sz="1800" dirty="0">
                <a:solidFill>
                  <a:srgbClr val="000000"/>
                </a:solidFill>
              </a:rPr>
              <a:t>insere dados para a Ouvidoria.</a:t>
            </a:r>
          </a:p>
          <a:p>
            <a:r>
              <a:rPr lang="pt-BR" sz="1800" b="1" dirty="0">
                <a:solidFill>
                  <a:srgbClr val="000000"/>
                </a:solidFill>
              </a:rPr>
              <a:t>VER TELA DA TRAMITAÇÃO.</a:t>
            </a:r>
            <a:endParaRPr lang="pt-BR" sz="1800" b="1" dirty="0">
              <a:solidFill>
                <a:srgbClr val="00000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1339850" y="727248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u="sng" dirty="0" smtClean="0">
                <a:latin typeface="+mn-lt"/>
              </a:rPr>
              <a:t>Tramitação das manifestações:</a:t>
            </a:r>
            <a:endParaRPr lang="pt-BR" sz="2400" b="1" u="sng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275" y="956469"/>
            <a:ext cx="43434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80F7B04-6CFE-6882-F14F-15E46FCD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8745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01CD8DE-E672-50AF-316F-FA71124BC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58563" y="5976938"/>
            <a:ext cx="833437" cy="8810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44BDDC9-C2B0-10F6-C2DC-D6BC5081E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93424" y="1"/>
            <a:ext cx="798576" cy="10668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4" y="1495425"/>
            <a:ext cx="4199966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1800" dirty="0">
                <a:solidFill>
                  <a:srgbClr val="000000"/>
                </a:solidFill>
              </a:rPr>
              <a:t>Funcionalidade que permite a instrução da manifestação;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Possibilidade de registro na manifestação das análises realizadas pela Ouvidoria;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Única funcionalidade acessível para o Colaborador;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Possibilidade inserção de textos e anexos;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Colaborador sinaliza para Ouvidoria que encerrou sua contribuição;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Opção de selecionar quais textos e anexos serão copiados para a tela de resposta automaticamente;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Para o Respondente, o filtro padrão é: MANIFESTAÇÕES NÃO RESPONDIDAS;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Para o Colaborador, o filtro padrão é: MANIFESTAÇÕES NÃO TRATADAS;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</a:rPr>
              <a:t>Busca por número diretamente na tela Tratar Novo;</a:t>
            </a:r>
            <a:endParaRPr lang="pt-BR" sz="1800" dirty="0">
              <a:solidFill>
                <a:srgbClr val="00000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D1472CD-58A3-A576-9011-C7A29DFC7F6F}"/>
              </a:ext>
            </a:extLst>
          </p:cNvPr>
          <p:cNvSpPr txBox="1">
            <a:spLocks/>
          </p:cNvSpPr>
          <p:nvPr/>
        </p:nvSpPr>
        <p:spPr>
          <a:xfrm>
            <a:off x="975284" y="533401"/>
            <a:ext cx="11004550" cy="768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u="sng" dirty="0" smtClean="0">
                <a:latin typeface="+mn-lt"/>
              </a:rPr>
              <a:t>Tratamento das manifestações:</a:t>
            </a:r>
            <a:endParaRPr lang="pt-BR" sz="2400" b="1" u="sng" dirty="0">
              <a:latin typeface="+mn-lt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6E1516EF-76C0-4994-E821-0E967B649F40}"/>
              </a:ext>
            </a:extLst>
          </p:cNvPr>
          <p:cNvSpPr txBox="1">
            <a:spLocks/>
          </p:cNvSpPr>
          <p:nvPr/>
        </p:nvSpPr>
        <p:spPr>
          <a:xfrm>
            <a:off x="6477559" y="1495425"/>
            <a:ext cx="4881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>
                <a:solidFill>
                  <a:srgbClr val="000000"/>
                </a:solidFill>
              </a:rPr>
              <a:t>Filtros prontos Gestor e Respondente</a:t>
            </a:r>
          </a:p>
          <a:p>
            <a:pPr marL="914217" lvl="1" indent="0" algn="just">
              <a:buNone/>
            </a:pPr>
            <a:r>
              <a:rPr lang="pt-BR" sz="3200" b="1" dirty="0">
                <a:solidFill>
                  <a:srgbClr val="000000"/>
                </a:solidFill>
              </a:rPr>
              <a:t>Vencendo hoje</a:t>
            </a:r>
            <a:r>
              <a:rPr lang="pt-BR" sz="3200" dirty="0">
                <a:solidFill>
                  <a:srgbClr val="000000"/>
                </a:solidFill>
              </a:rPr>
              <a:t>: Manifestações cujo prazo de resposta termina hoje</a:t>
            </a:r>
            <a:r>
              <a:rPr lang="pt-BR" sz="3200" dirty="0" smtClean="0">
                <a:solidFill>
                  <a:srgbClr val="000000"/>
                </a:solidFill>
              </a:rPr>
              <a:t>.</a:t>
            </a:r>
            <a:endParaRPr lang="pt-BR" sz="3200" dirty="0">
              <a:solidFill>
                <a:srgbClr val="000000"/>
              </a:solidFill>
            </a:endParaRPr>
          </a:p>
          <a:p>
            <a:pPr marL="914217" lvl="1" indent="0" algn="just">
              <a:buNone/>
            </a:pPr>
            <a:r>
              <a:rPr lang="pt-BR" sz="3200" b="1" dirty="0">
                <a:solidFill>
                  <a:srgbClr val="000000"/>
                </a:solidFill>
              </a:rPr>
              <a:t>Vencendo em 5 dias: </a:t>
            </a:r>
            <a:r>
              <a:rPr lang="pt-BR" sz="3200" dirty="0">
                <a:solidFill>
                  <a:srgbClr val="000000"/>
                </a:solidFill>
              </a:rPr>
              <a:t>Manifestações cujo prazo de resposta termina em 5 dias corridos</a:t>
            </a:r>
            <a:r>
              <a:rPr lang="pt-BR" sz="3200" dirty="0" smtClean="0">
                <a:solidFill>
                  <a:srgbClr val="000000"/>
                </a:solidFill>
              </a:rPr>
              <a:t>.</a:t>
            </a:r>
            <a:endParaRPr lang="pt-BR" sz="3200" dirty="0">
              <a:solidFill>
                <a:srgbClr val="000000"/>
              </a:solidFill>
            </a:endParaRPr>
          </a:p>
          <a:p>
            <a:pPr marL="914217" lvl="1" indent="0" algn="just">
              <a:buNone/>
            </a:pPr>
            <a:r>
              <a:rPr lang="pt-BR" sz="3200" b="1" dirty="0">
                <a:solidFill>
                  <a:srgbClr val="000000"/>
                </a:solidFill>
              </a:rPr>
              <a:t>Tratadas: </a:t>
            </a:r>
            <a:r>
              <a:rPr lang="pt-BR" sz="3200" dirty="0">
                <a:solidFill>
                  <a:srgbClr val="000000"/>
                </a:solidFill>
              </a:rPr>
              <a:t>Manifestações cujo tratamento foi finalizado por algum colaborador.</a:t>
            </a:r>
          </a:p>
          <a:p>
            <a:pPr marL="914217" lvl="1" indent="0" algn="just">
              <a:buNone/>
            </a:pPr>
            <a:r>
              <a:rPr lang="pt-BR" sz="3200" b="1" dirty="0">
                <a:solidFill>
                  <a:srgbClr val="000000"/>
                </a:solidFill>
              </a:rPr>
              <a:t>Atualizadas após conclusão: </a:t>
            </a:r>
            <a:r>
              <a:rPr lang="pt-BR" sz="3200" dirty="0">
                <a:solidFill>
                  <a:srgbClr val="000000"/>
                </a:solidFill>
              </a:rPr>
              <a:t>Manifestações não resolvidas cujo tratamento foi reaberto pela área responsável.</a:t>
            </a:r>
          </a:p>
          <a:p>
            <a:pPr lvl="1" algn="just"/>
            <a:endParaRPr lang="pt-BR" sz="3200" dirty="0">
              <a:solidFill>
                <a:srgbClr val="000000"/>
              </a:solidFill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</a:rPr>
              <a:t>Filtros prontos Colaborador</a:t>
            </a:r>
          </a:p>
          <a:p>
            <a:pPr marL="914217" lvl="1" indent="0" algn="just">
              <a:buNone/>
            </a:pPr>
            <a:r>
              <a:rPr lang="pt-BR" sz="3200" b="1" dirty="0">
                <a:solidFill>
                  <a:srgbClr val="000000"/>
                </a:solidFill>
              </a:rPr>
              <a:t>Vencendo: </a:t>
            </a:r>
            <a:r>
              <a:rPr lang="pt-BR" sz="3200" dirty="0">
                <a:solidFill>
                  <a:srgbClr val="000000"/>
                </a:solidFill>
              </a:rPr>
              <a:t>Manifestações não tratadas cujo prazo de tratamento termina hoje ou no próximo dia útil.</a:t>
            </a:r>
          </a:p>
          <a:p>
            <a:pPr marL="914217" lvl="1" indent="0" algn="just">
              <a:buNone/>
            </a:pPr>
            <a:r>
              <a:rPr lang="pt-BR" sz="3200" b="1" dirty="0">
                <a:solidFill>
                  <a:srgbClr val="000000"/>
                </a:solidFill>
              </a:rPr>
              <a:t>Tratamento reaberto: </a:t>
            </a:r>
            <a:r>
              <a:rPr lang="pt-BR" sz="3200" dirty="0">
                <a:solidFill>
                  <a:srgbClr val="000000"/>
                </a:solidFill>
              </a:rPr>
              <a:t>Manifestações cujo tratamento foi reaberto.</a:t>
            </a:r>
          </a:p>
          <a:p>
            <a:pPr marL="914217" lvl="1" indent="0" algn="just">
              <a:buNone/>
            </a:pPr>
            <a:r>
              <a:rPr lang="pt-BR" sz="3200" b="1" dirty="0">
                <a:solidFill>
                  <a:srgbClr val="000000"/>
                </a:solidFill>
              </a:rPr>
              <a:t>Não resolvidas: </a:t>
            </a:r>
            <a:r>
              <a:rPr lang="pt-BR" sz="3200" dirty="0">
                <a:solidFill>
                  <a:srgbClr val="000000"/>
                </a:solidFill>
              </a:rPr>
              <a:t>Manifestações com resposta conclusiva, mas que ainda não foram totalmente resolvidas</a:t>
            </a:r>
            <a:endParaRPr lang="pt-BR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67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AF989645C9B04DA5E7782040F662CF" ma:contentTypeVersion="15" ma:contentTypeDescription="Crie um novo documento." ma:contentTypeScope="" ma:versionID="ea6ded6e7a959052d875539f8e563081">
  <xsd:schema xmlns:xsd="http://www.w3.org/2001/XMLSchema" xmlns:xs="http://www.w3.org/2001/XMLSchema" xmlns:p="http://schemas.microsoft.com/office/2006/metadata/properties" xmlns:ns2="50e1d3fc-47d9-4c33-82a6-0e2b9ad3a06b" xmlns:ns3="aca66e2b-0c10-4147-97e8-44ac920e9f2b" targetNamespace="http://schemas.microsoft.com/office/2006/metadata/properties" ma:root="true" ma:fieldsID="6ca0fdb51f3d66917d9ae340e752b8dd" ns2:_="" ns3:_="">
    <xsd:import namespace="50e1d3fc-47d9-4c33-82a6-0e2b9ad3a06b"/>
    <xsd:import namespace="aca66e2b-0c10-4147-97e8-44ac920e9f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1d3fc-47d9-4c33-82a6-0e2b9ad3a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tatus de liberação" ma:internalName="Status_x0020_de_x0020_libera_x00e7__x00e3_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66e2b-0c10-4147-97e8-44ac920e9f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cb7d94b-1223-4b31-8769-1054227a3f26}" ma:internalName="TaxCatchAll" ma:showField="CatchAllData" ma:web="aca66e2b-0c10-4147-97e8-44ac920e9f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e1d3fc-47d9-4c33-82a6-0e2b9ad3a06b">
      <Terms xmlns="http://schemas.microsoft.com/office/infopath/2007/PartnerControls"/>
    </lcf76f155ced4ddcb4097134ff3c332f>
    <_Flow_SignoffStatus xmlns="50e1d3fc-47d9-4c33-82a6-0e2b9ad3a06b" xsi:nil="true"/>
    <TaxCatchAll xmlns="aca66e2b-0c10-4147-97e8-44ac920e9f2b" xsi:nil="true"/>
  </documentManagement>
</p:properties>
</file>

<file path=customXml/itemProps1.xml><?xml version="1.0" encoding="utf-8"?>
<ds:datastoreItem xmlns:ds="http://schemas.openxmlformats.org/officeDocument/2006/customXml" ds:itemID="{18CBAA2E-5AA6-46A0-9959-63772E39FB0E}"/>
</file>

<file path=customXml/itemProps2.xml><?xml version="1.0" encoding="utf-8"?>
<ds:datastoreItem xmlns:ds="http://schemas.openxmlformats.org/officeDocument/2006/customXml" ds:itemID="{51C04BA9-7E95-4F76-91D2-F7DA657C6708}"/>
</file>

<file path=customXml/itemProps3.xml><?xml version="1.0" encoding="utf-8"?>
<ds:datastoreItem xmlns:ds="http://schemas.openxmlformats.org/officeDocument/2006/customXml" ds:itemID="{8B6A4331-C778-46D8-8D68-43726452D1B1}"/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758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Lato Heavy</vt:lpstr>
      <vt:lpstr>Noto Sans Light</vt:lpstr>
      <vt:lpstr>Nunito Sans</vt:lpstr>
      <vt:lpstr>Rawline</vt:lpstr>
      <vt:lpstr>Source Sans Pro</vt:lpstr>
      <vt:lpstr>Tema do Office</vt:lpstr>
      <vt:lpstr>1º Encontro do Comitê das Ouvidorias do MIDR e suas vinculadas </vt:lpstr>
      <vt:lpstr>Módulo de triagem e Tratamento Fala.BR</vt:lpstr>
      <vt:lpstr>Módulo de triagem e Tratamento Fala.BR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Encontro do Comitê das Ouvidorias do MIDR e suas vinculadas</dc:title>
  <dc:creator>Lidiane Holanda</dc:creator>
  <cp:lastModifiedBy>Ricardo Luis Neves Cardoso</cp:lastModifiedBy>
  <cp:revision>25</cp:revision>
  <dcterms:created xsi:type="dcterms:W3CDTF">2023-09-04T22:05:33Z</dcterms:created>
  <dcterms:modified xsi:type="dcterms:W3CDTF">2023-09-12T22:23:31Z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0x01010079AF989645C9B04DA5E7782040F662CF</vt:lpwstr>
  </property>
</Properties>
</file>