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8" r:id="rId8"/>
    <p:sldId id="263" r:id="rId9"/>
    <p:sldId id="264" r:id="rId10"/>
    <p:sldId id="270" r:id="rId11"/>
    <p:sldId id="271" r:id="rId12"/>
    <p:sldId id="272" r:id="rId13"/>
    <p:sldId id="269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5E9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75" d="100"/>
          <a:sy n="75" d="100"/>
        </p:scale>
        <p:origin x="-636" y="-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9328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28860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0044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353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22045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082407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96568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3721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38382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29263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19077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7DFD4-9844-4CA1-B0AC-1A3125EB5421}" type="datetimeFigureOut">
              <a:rPr lang="pt-BR" smtClean="0"/>
              <a:pPr/>
              <a:t>13/08/2018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1E6A5-2F28-49A6-882A-FAACF6EFA2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8226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" y="0"/>
            <a:ext cx="12189703" cy="685800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811658" y="1756880"/>
            <a:ext cx="682430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Contrato de Impacto Social</a:t>
            </a:r>
          </a:p>
          <a:p>
            <a:r>
              <a:rPr lang="pt-BR" sz="4000" b="1" i="1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PLS 338, de 2018</a:t>
            </a:r>
            <a:endParaRPr lang="pt-BR" sz="4000" b="1" i="1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402448" y="5188448"/>
            <a:ext cx="573009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Sylvio K. Coelho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Reunião do Comitê de Investimento e Negócios de Impacto</a:t>
            </a: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Brasília, </a:t>
            </a:r>
            <a:r>
              <a:rPr lang="pt-BR" dirty="0" smtClean="0">
                <a:solidFill>
                  <a:schemeClr val="bg1"/>
                </a:solidFill>
              </a:rPr>
              <a:t>14 </a:t>
            </a:r>
            <a:r>
              <a:rPr lang="pt-BR" dirty="0" smtClean="0">
                <a:solidFill>
                  <a:schemeClr val="bg1"/>
                </a:solidFill>
              </a:rPr>
              <a:t>de </a:t>
            </a:r>
            <a:r>
              <a:rPr lang="pt-BR" dirty="0" smtClean="0">
                <a:solidFill>
                  <a:schemeClr val="bg1"/>
                </a:solidFill>
              </a:rPr>
              <a:t>agosto </a:t>
            </a:r>
            <a:r>
              <a:rPr lang="pt-BR" dirty="0" smtClean="0">
                <a:solidFill>
                  <a:schemeClr val="bg1"/>
                </a:solidFill>
              </a:rPr>
              <a:t>de </a:t>
            </a:r>
            <a:r>
              <a:rPr lang="pt-BR" dirty="0" smtClean="0">
                <a:solidFill>
                  <a:schemeClr val="bg1"/>
                </a:solidFill>
              </a:rPr>
              <a:t>2018</a:t>
            </a:r>
            <a:endParaRPr lang="pt-B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22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-584200"/>
            <a:ext cx="12192000" cy="74422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685723" y="1041400"/>
            <a:ext cx="68149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3200" dirty="0" smtClean="0"/>
              <a:t> Cabe à contratada e  a seus parceiros investidores o risco de não </a:t>
            </a:r>
            <a:r>
              <a:rPr lang="pt-BR" sz="3200" dirty="0" err="1" smtClean="0"/>
              <a:t>atingimento</a:t>
            </a:r>
            <a:r>
              <a:rPr lang="pt-BR" sz="3200" dirty="0" smtClean="0"/>
              <a:t> das metas contratadas.</a:t>
            </a:r>
          </a:p>
          <a:p>
            <a:pPr>
              <a:buFont typeface="Arial" pitchFamily="34" charset="0"/>
              <a:buChar char="•"/>
            </a:pPr>
            <a:endParaRPr lang="pt-BR" sz="3200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3200" dirty="0" smtClean="0">
                <a:latin typeface="+mj-lt"/>
              </a:rPr>
              <a:t> </a:t>
            </a:r>
            <a:r>
              <a:rPr lang="pt-BR" sz="3200" dirty="0" smtClean="0"/>
              <a:t>O Poder Público não pode assumir obrigação financeira pelo não </a:t>
            </a:r>
            <a:r>
              <a:rPr lang="pt-BR" sz="3200" dirty="0" err="1" smtClean="0"/>
              <a:t>atingimento</a:t>
            </a:r>
            <a:r>
              <a:rPr lang="pt-BR" sz="3200" dirty="0" smtClean="0"/>
              <a:t> das metas contratadas.</a:t>
            </a:r>
            <a:endParaRPr lang="pt-BR" sz="32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95686" y="470693"/>
            <a:ext cx="1514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  <a:latin typeface="+mj-lt"/>
              </a:rPr>
              <a:t>Inovação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4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25310" y="2259449"/>
            <a:ext cx="3303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Matriz de Riscos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42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5401" y="-584200"/>
            <a:ext cx="12192000" cy="74422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685723" y="1651000"/>
            <a:ext cx="64013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smtClean="0"/>
              <a:t>O </a:t>
            </a:r>
            <a:r>
              <a:rPr lang="pt-BR" sz="3200" dirty="0" err="1" smtClean="0"/>
              <a:t>atingimento</a:t>
            </a:r>
            <a:r>
              <a:rPr lang="pt-BR" sz="3200" dirty="0" smtClean="0"/>
              <a:t> das metas claras, será verificado por agente independente.</a:t>
            </a:r>
            <a:endParaRPr lang="pt-BR" sz="32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095686" y="470693"/>
            <a:ext cx="1514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  <a:latin typeface="+mj-lt"/>
              </a:rPr>
              <a:t>Inovação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5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25310" y="2259449"/>
            <a:ext cx="297357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Avaliação por</a:t>
            </a:r>
          </a:p>
          <a:p>
            <a:r>
              <a:rPr lang="pt-BR" sz="3600" b="1" dirty="0" smtClean="0">
                <a:solidFill>
                  <a:schemeClr val="bg1"/>
                </a:solidFill>
              </a:rPr>
              <a:t>a</a:t>
            </a:r>
            <a:r>
              <a:rPr lang="pt-BR" sz="3600" b="1" dirty="0" smtClean="0">
                <a:solidFill>
                  <a:schemeClr val="bg1"/>
                </a:solidFill>
              </a:rPr>
              <a:t>gente</a:t>
            </a:r>
          </a:p>
          <a:p>
            <a:r>
              <a:rPr lang="pt-BR" sz="3600" b="1" dirty="0" smtClean="0">
                <a:solidFill>
                  <a:schemeClr val="bg1"/>
                </a:solidFill>
              </a:rPr>
              <a:t> independente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42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5401" y="-584200"/>
            <a:ext cx="12192000" cy="74422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685723" y="1651000"/>
            <a:ext cx="71125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sz="3200" dirty="0" smtClean="0"/>
              <a:t> Lei nº 11.079, de 30/12/2004 - PPP</a:t>
            </a:r>
          </a:p>
          <a:p>
            <a:pPr algn="just">
              <a:buFont typeface="Arial" pitchFamily="34" charset="0"/>
              <a:buChar char="•"/>
            </a:pPr>
            <a:r>
              <a:rPr lang="pt-BR" sz="3200" dirty="0" smtClean="0"/>
              <a:t> </a:t>
            </a:r>
            <a:r>
              <a:rPr lang="pt-BR" sz="3200" dirty="0" smtClean="0"/>
              <a:t>Lei nº 10.520, de 17/07/2002 - Pregão</a:t>
            </a:r>
          </a:p>
          <a:p>
            <a:pPr algn="just">
              <a:buFont typeface="Arial" pitchFamily="34" charset="0"/>
              <a:buChar char="•"/>
            </a:pPr>
            <a:r>
              <a:rPr lang="pt-BR" sz="3200" dirty="0" smtClean="0"/>
              <a:t>Lei nº 8.666, de 21/06/1993 - Licitações</a:t>
            </a:r>
            <a:endParaRPr lang="pt-BR" sz="32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1" y="2247901"/>
            <a:ext cx="3530600" cy="1211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Leis </a:t>
            </a:r>
            <a:r>
              <a:rPr lang="pt-BR" sz="3600" b="1" dirty="0" smtClean="0">
                <a:solidFill>
                  <a:schemeClr val="bg1"/>
                </a:solidFill>
              </a:rPr>
              <a:t>de aplicação</a:t>
            </a:r>
          </a:p>
          <a:p>
            <a:r>
              <a:rPr lang="pt-BR" sz="3600" b="1" dirty="0" smtClean="0">
                <a:solidFill>
                  <a:schemeClr val="bg1"/>
                </a:solidFill>
              </a:rPr>
              <a:t>Subsidiária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42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" y="0"/>
            <a:ext cx="12190851" cy="685864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9257017" y="421240"/>
            <a:ext cx="2363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Obrigado</a:t>
            </a:r>
            <a:endParaRPr lang="pt-BR" sz="36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903190" y="3536875"/>
            <a:ext cx="8386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t"/>
            <a:r>
              <a:rPr lang="pt-BR" sz="3600" dirty="0" smtClean="0">
                <a:latin typeface="AvenirNext LT Pro Bold" panose="020B0804020202020204" pitchFamily="34" charset="0"/>
              </a:rPr>
              <a:t>s</a:t>
            </a:r>
            <a:r>
              <a:rPr lang="pt-BR" sz="3600" dirty="0" smtClean="0">
                <a:latin typeface="AvenirNext LT Pro Bold" panose="020B0804020202020204" pitchFamily="34" charset="0"/>
              </a:rPr>
              <a:t>ylvio.k.coelho@gmail.com</a:t>
            </a:r>
            <a:endParaRPr lang="pt-BR" sz="3600" dirty="0">
              <a:latin typeface="AvenirNext LT Pro Bold" panose="020B08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095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" y="0"/>
            <a:ext cx="12190851" cy="685864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9113176" y="421239"/>
            <a:ext cx="28696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Diagnóstico</a:t>
            </a:r>
            <a:endParaRPr lang="pt-BR" sz="36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211211" y="3429323"/>
            <a:ext cx="97707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/>
              <a:t>A expansão dos serviços públicos prestados eficientemente apenas de maneira estatal chegou ao seu limite</a:t>
            </a:r>
            <a:r>
              <a:rPr lang="pt-BR" sz="4400" dirty="0" smtClean="0"/>
              <a:t>.</a:t>
            </a:r>
            <a:endParaRPr lang="pt-BR" sz="4400" dirty="0" smtClean="0"/>
          </a:p>
        </p:txBody>
      </p:sp>
    </p:spTree>
    <p:extLst>
      <p:ext uri="{BB962C8B-B14F-4D97-AF65-F5344CB8AC3E}">
        <p14:creationId xmlns="" xmlns:p14="http://schemas.microsoft.com/office/powerpoint/2010/main" val="417769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" y="0"/>
            <a:ext cx="12190851" cy="685864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9411127" y="421240"/>
            <a:ext cx="2339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Convicção</a:t>
            </a:r>
            <a:endParaRPr lang="pt-BR" sz="36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44429" y="2685836"/>
            <a:ext cx="99042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smtClean="0"/>
              <a:t>A prestação</a:t>
            </a:r>
            <a:r>
              <a:rPr lang="pt-BR" sz="3200" dirty="0" smtClean="0"/>
              <a:t> </a:t>
            </a:r>
            <a:r>
              <a:rPr lang="pt-BR" sz="3200" dirty="0" smtClean="0"/>
              <a:t>de mais e melhores serviços públicos exige crescente envolvimento da iniciativa privada, de maneira associada com o Estado ou de forma autônoma, regulada pelo Poder Público. </a:t>
            </a:r>
            <a:endParaRPr lang="pt-B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92851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" y="0"/>
            <a:ext cx="12190851" cy="685864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9411127" y="421240"/>
            <a:ext cx="1955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Solução</a:t>
            </a:r>
            <a:endParaRPr lang="pt-BR" sz="36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168400" y="2590800"/>
            <a:ext cx="949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pt-BR" sz="3200" dirty="0" smtClean="0"/>
              <a:t>	Introdução do Contrato de Impacto Social, fundamentado na transparência</a:t>
            </a:r>
            <a:r>
              <a:rPr lang="pt-BR" sz="3200" dirty="0" smtClean="0"/>
              <a:t>, no m</a:t>
            </a:r>
            <a:r>
              <a:rPr lang="pt-BR" sz="3200" dirty="0" smtClean="0"/>
              <a:t>érito</a:t>
            </a:r>
            <a:r>
              <a:rPr lang="pt-BR" sz="3200" dirty="0" smtClean="0"/>
              <a:t>, na </a:t>
            </a:r>
            <a:r>
              <a:rPr lang="pt-BR" sz="3200" dirty="0" err="1" smtClean="0"/>
              <a:t>a</a:t>
            </a:r>
            <a:r>
              <a:rPr lang="pt-BR" sz="3200" i="1" dirty="0" err="1" smtClean="0"/>
              <a:t>ccountability</a:t>
            </a:r>
            <a:r>
              <a:rPr lang="pt-BR" sz="3200" i="1" dirty="0" smtClean="0"/>
              <a:t> e</a:t>
            </a:r>
            <a:r>
              <a:rPr lang="pt-BR" sz="3200" dirty="0" smtClean="0"/>
              <a:t> </a:t>
            </a:r>
            <a:r>
              <a:rPr lang="pt-BR" sz="3200" dirty="0" smtClean="0"/>
              <a:t>n</a:t>
            </a:r>
            <a:r>
              <a:rPr lang="pt-BR" sz="3200" dirty="0" smtClean="0"/>
              <a:t>a busca da eficiência</a:t>
            </a:r>
            <a:r>
              <a:rPr lang="pt-BR" sz="3200" dirty="0" smtClean="0"/>
              <a:t>.</a:t>
            </a:r>
            <a:endParaRPr lang="pt-BR" sz="3200" dirty="0"/>
          </a:p>
        </p:txBody>
      </p:sp>
    </p:spTree>
    <p:extLst>
      <p:ext uri="{BB962C8B-B14F-4D97-AF65-F5344CB8AC3E}">
        <p14:creationId xmlns="" xmlns:p14="http://schemas.microsoft.com/office/powerpoint/2010/main" val="62485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" y="0"/>
            <a:ext cx="12190851" cy="685864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9257017" y="421240"/>
            <a:ext cx="2786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dirty="0" smtClean="0">
                <a:solidFill>
                  <a:schemeClr val="bg1"/>
                </a:solidFill>
                <a:latin typeface="AvenirNext LT Pro Bold" panose="020B0804020202020204" pitchFamily="34" charset="0"/>
              </a:rPr>
              <a:t>Referências</a:t>
            </a:r>
            <a:endParaRPr lang="pt-BR" sz="3600" dirty="0">
              <a:solidFill>
                <a:schemeClr val="bg1"/>
              </a:solidFill>
              <a:latin typeface="AvenirNext LT Pro Bold" panose="020B080402020202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949037" y="3178278"/>
            <a:ext cx="82950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dirty="0" smtClean="0"/>
              <a:t>Experiências com CIS de outros países;</a:t>
            </a:r>
            <a:endParaRPr lang="pt-BR" sz="3200" dirty="0" smtClean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dirty="0" smtClean="0"/>
              <a:t>Experiência nacional com OS e OSCIP e PPP; 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dirty="0" smtClean="0"/>
              <a:t>Estudos de adaptação do marco legal</a:t>
            </a:r>
            <a:r>
              <a:rPr lang="pt-BR" sz="3200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3697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-584200"/>
            <a:ext cx="12192000" cy="74422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565637" y="2259449"/>
            <a:ext cx="30479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Contrato de</a:t>
            </a:r>
          </a:p>
          <a:p>
            <a:r>
              <a:rPr lang="pt-BR" sz="3600" b="1" dirty="0" smtClean="0">
                <a:solidFill>
                  <a:schemeClr val="bg1"/>
                </a:solidFill>
              </a:rPr>
              <a:t> Impacto social</a:t>
            </a:r>
            <a:endParaRPr lang="pt-BR" sz="3600" b="1" dirty="0">
              <a:solidFill>
                <a:schemeClr val="bg1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685723" y="914400"/>
            <a:ext cx="68149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smtClean="0"/>
              <a:t>Acordo de vontades por meio do qual uma entidade pública ou privada, com ou sem fins lucrativos, se compromete a atingir determinadas metas de interesse social mediante o pagamento de contraprestação do poder público, condicionada à verificação, por agente independente, do </a:t>
            </a:r>
            <a:r>
              <a:rPr lang="pt-BR" sz="3200" dirty="0" err="1" smtClean="0"/>
              <a:t>atingimento</a:t>
            </a:r>
            <a:r>
              <a:rPr lang="pt-BR" sz="3200" dirty="0" smtClean="0"/>
              <a:t> dos objetivos.</a:t>
            </a:r>
            <a:endParaRPr lang="pt-BR" sz="3200" dirty="0"/>
          </a:p>
        </p:txBody>
      </p:sp>
    </p:spTree>
    <p:extLst>
      <p:ext uri="{BB962C8B-B14F-4D97-AF65-F5344CB8AC3E}">
        <p14:creationId xmlns="" xmlns:p14="http://schemas.microsoft.com/office/powerpoint/2010/main" val="254266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-584200"/>
            <a:ext cx="12192000" cy="74422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711123" y="2273300"/>
            <a:ext cx="68149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O contratado será remunerado em função do </a:t>
            </a:r>
            <a:r>
              <a:rPr lang="pt-BR" sz="3200" dirty="0" err="1" smtClean="0"/>
              <a:t>atingimento</a:t>
            </a:r>
            <a:r>
              <a:rPr lang="pt-BR" sz="3200" dirty="0" smtClean="0"/>
              <a:t> de metas. </a:t>
            </a:r>
            <a:endParaRPr lang="pt-BR" sz="3200" dirty="0">
              <a:latin typeface="+mj-lt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095686" y="470693"/>
            <a:ext cx="1651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  <a:latin typeface="+mj-lt"/>
              </a:rPr>
              <a:t>Inovação  1 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52400" y="2259449"/>
            <a:ext cx="38179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Pagamento</a:t>
            </a:r>
            <a:r>
              <a:rPr lang="pt-BR" sz="3600" b="1" dirty="0" smtClean="0">
                <a:solidFill>
                  <a:schemeClr val="bg1"/>
                </a:solidFill>
              </a:rPr>
              <a:t> por</a:t>
            </a:r>
          </a:p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 </a:t>
            </a:r>
            <a:r>
              <a:rPr lang="pt-BR" sz="3600" b="1" dirty="0" err="1" smtClean="0">
                <a:solidFill>
                  <a:schemeClr val="bg1"/>
                </a:solidFill>
              </a:rPr>
              <a:t>atingimento</a:t>
            </a:r>
            <a:r>
              <a:rPr lang="pt-BR" sz="3600" b="1" dirty="0" smtClean="0">
                <a:solidFill>
                  <a:schemeClr val="bg1"/>
                </a:solidFill>
              </a:rPr>
              <a:t> de metas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-584200"/>
            <a:ext cx="12192000" cy="74422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685723" y="2259449"/>
            <a:ext cx="590607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smtClean="0"/>
              <a:t>Edital poderá exigir somente as condições de habilitação técnica estritamente necessárias ao desempenho da atividade</a:t>
            </a:r>
            <a:r>
              <a:rPr lang="pt-PT" sz="3200" dirty="0" smtClean="0">
                <a:latin typeface="+mj-lt"/>
              </a:rPr>
              <a:t>.</a:t>
            </a:r>
            <a:endParaRPr lang="pt-BR" sz="3200" dirty="0">
              <a:latin typeface="+mj-lt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095686" y="470693"/>
            <a:ext cx="1514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  <a:latin typeface="+mj-lt"/>
              </a:rPr>
              <a:t>Inovação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2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0" y="2259449"/>
            <a:ext cx="358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Empresas privadas</a:t>
            </a:r>
          </a:p>
          <a:p>
            <a:pPr algn="ctr"/>
            <a:r>
              <a:rPr lang="pt-BR" sz="3600" b="1" dirty="0" smtClean="0">
                <a:solidFill>
                  <a:schemeClr val="bg1"/>
                </a:solidFill>
              </a:rPr>
              <a:t> podem ser contratadas</a:t>
            </a:r>
            <a:endParaRPr lang="pt-B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058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-584200"/>
            <a:ext cx="12192000" cy="74422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4685723" y="2259449"/>
            <a:ext cx="68149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As</a:t>
            </a:r>
            <a:r>
              <a:rPr lang="pt-BR" sz="3200" dirty="0" smtClean="0"/>
              <a:t> metas contratadas serão de domínio público, cujo </a:t>
            </a:r>
            <a:r>
              <a:rPr lang="pt-BR" sz="3200" dirty="0" err="1" smtClean="0"/>
              <a:t>atingimento</a:t>
            </a:r>
            <a:r>
              <a:rPr lang="pt-BR" sz="3200" dirty="0" smtClean="0"/>
              <a:t> será objetivamente verificável.</a:t>
            </a:r>
            <a:endParaRPr lang="pt-BR" sz="3200" dirty="0">
              <a:latin typeface="+mj-lt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095686" y="470693"/>
            <a:ext cx="1514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solidFill>
                  <a:schemeClr val="bg1"/>
                </a:solidFill>
                <a:latin typeface="+mj-lt"/>
              </a:rPr>
              <a:t>Inovação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3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25310" y="2259449"/>
            <a:ext cx="28164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</a:rPr>
              <a:t>Promoção de </a:t>
            </a:r>
          </a:p>
          <a:p>
            <a:r>
              <a:rPr lang="pt-BR" sz="3600" b="1" dirty="0" smtClean="0">
                <a:solidFill>
                  <a:schemeClr val="bg1"/>
                </a:solidFill>
              </a:rPr>
              <a:t>transparência</a:t>
            </a:r>
          </a:p>
        </p:txBody>
      </p:sp>
    </p:spTree>
    <p:extLst>
      <p:ext uri="{BB962C8B-B14F-4D97-AF65-F5344CB8AC3E}">
        <p14:creationId xmlns="" xmlns:p14="http://schemas.microsoft.com/office/powerpoint/2010/main" val="19342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311</Words>
  <Application>Microsoft Office PowerPoint</Application>
  <PresentationFormat>Personalizar</PresentationFormat>
  <Paragraphs>47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Senado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Marko Antonio Candido de Oliveira</dc:creator>
  <cp:lastModifiedBy>SYLVIOK</cp:lastModifiedBy>
  <cp:revision>19</cp:revision>
  <dcterms:created xsi:type="dcterms:W3CDTF">2017-12-05T21:31:54Z</dcterms:created>
  <dcterms:modified xsi:type="dcterms:W3CDTF">2018-08-13T20:59:28Z</dcterms:modified>
</cp:coreProperties>
</file>