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3866" r:id="rId2"/>
  </p:sldMasterIdLst>
  <p:notesMasterIdLst>
    <p:notesMasterId r:id="rId70"/>
  </p:notesMasterIdLst>
  <p:sldIdLst>
    <p:sldId id="293" r:id="rId3"/>
    <p:sldId id="318" r:id="rId4"/>
    <p:sldId id="319" r:id="rId5"/>
    <p:sldId id="314" r:id="rId6"/>
    <p:sldId id="1678" r:id="rId7"/>
    <p:sldId id="307" r:id="rId8"/>
    <p:sldId id="308" r:id="rId9"/>
    <p:sldId id="257" r:id="rId10"/>
    <p:sldId id="259" r:id="rId11"/>
    <p:sldId id="1644" r:id="rId12"/>
    <p:sldId id="1595" r:id="rId13"/>
    <p:sldId id="1643" r:id="rId14"/>
    <p:sldId id="1599" r:id="rId15"/>
    <p:sldId id="1636" r:id="rId16"/>
    <p:sldId id="1638" r:id="rId17"/>
    <p:sldId id="1637" r:id="rId18"/>
    <p:sldId id="1578" r:id="rId19"/>
    <p:sldId id="1645" r:id="rId20"/>
    <p:sldId id="1654" r:id="rId21"/>
    <p:sldId id="1258" r:id="rId22"/>
    <p:sldId id="1634" r:id="rId23"/>
    <p:sldId id="1646" r:id="rId24"/>
    <p:sldId id="1635" r:id="rId25"/>
    <p:sldId id="1647" r:id="rId26"/>
    <p:sldId id="1639" r:id="rId27"/>
    <p:sldId id="1648" r:id="rId28"/>
    <p:sldId id="1640" r:id="rId29"/>
    <p:sldId id="1649" r:id="rId30"/>
    <p:sldId id="1650" r:id="rId31"/>
    <p:sldId id="1642" r:id="rId32"/>
    <p:sldId id="1651" r:id="rId33"/>
    <p:sldId id="1641" r:id="rId34"/>
    <p:sldId id="1652" r:id="rId35"/>
    <p:sldId id="1653" r:id="rId36"/>
    <p:sldId id="1655" r:id="rId37"/>
    <p:sldId id="1657" r:id="rId38"/>
    <p:sldId id="1660" r:id="rId39"/>
    <p:sldId id="1661" r:id="rId40"/>
    <p:sldId id="1663" r:id="rId41"/>
    <p:sldId id="1664" r:id="rId42"/>
    <p:sldId id="1665" r:id="rId43"/>
    <p:sldId id="1666" r:id="rId44"/>
    <p:sldId id="1667" r:id="rId45"/>
    <p:sldId id="1668" r:id="rId46"/>
    <p:sldId id="1669" r:id="rId47"/>
    <p:sldId id="1670" r:id="rId48"/>
    <p:sldId id="1671" r:id="rId49"/>
    <p:sldId id="1672" r:id="rId50"/>
    <p:sldId id="1673" r:id="rId51"/>
    <p:sldId id="1674" r:id="rId52"/>
    <p:sldId id="1675" r:id="rId53"/>
    <p:sldId id="1656" r:id="rId54"/>
    <p:sldId id="1658" r:id="rId55"/>
    <p:sldId id="1676" r:id="rId56"/>
    <p:sldId id="258" r:id="rId57"/>
    <p:sldId id="1677" r:id="rId58"/>
    <p:sldId id="260" r:id="rId59"/>
    <p:sldId id="261" r:id="rId60"/>
    <p:sldId id="262" r:id="rId61"/>
    <p:sldId id="263" r:id="rId62"/>
    <p:sldId id="264" r:id="rId63"/>
    <p:sldId id="265" r:id="rId64"/>
    <p:sldId id="266" r:id="rId65"/>
    <p:sldId id="267" r:id="rId66"/>
    <p:sldId id="268" r:id="rId67"/>
    <p:sldId id="1659" r:id="rId68"/>
    <p:sldId id="1679" r:id="rId69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Bombardi" initials="F" lastIdx="7" clrIdx="0">
    <p:extLst>
      <p:ext uri="{19B8F6BF-5375-455C-9EA6-DF929625EA0E}">
        <p15:presenceInfo xmlns:p15="http://schemas.microsoft.com/office/powerpoint/2012/main" userId="S-1-5-21-499919510-2517470818-2995438569-2111" providerId="AD"/>
      </p:ext>
    </p:extLst>
  </p:cmAuthor>
  <p:cmAuthor id="2" name="Marcia Soares (Márcia Soares)" initials="MS(S" lastIdx="3" clrIdx="1">
    <p:extLst>
      <p:ext uri="{19B8F6BF-5375-455C-9EA6-DF929625EA0E}">
        <p15:presenceInfo xmlns:p15="http://schemas.microsoft.com/office/powerpoint/2012/main" userId="S-1-5-21-1161975898-3023619224-890137498-3239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6AC"/>
    <a:srgbClr val="A9CEDC"/>
    <a:srgbClr val="AABAD7"/>
    <a:srgbClr val="FF6600"/>
    <a:srgbClr val="3D4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15B7E-2FF4-4404-AF27-70890596432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B3C3A-57D4-48B7-953C-DC589FB30F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6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Fundo no campo das Financas sociais é uma instância</a:t>
            </a:r>
            <a:r>
              <a:rPr lang="pt-BR" baseline="0" dirty="0"/>
              <a:t> institucionalizada. O nosso fundo não é fundo.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B3C3A-57D4-48B7-953C-DC589FB30F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4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422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166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379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A56F-24FD-467F-8DA8-E598DD6EFAC7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911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724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A56F-24FD-467F-8DA8-E598DD6EFAC7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624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918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A56F-24FD-467F-8DA8-E598DD6EFAC7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360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A56F-24FD-467F-8DA8-E598DD6EFAC7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278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99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498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A56F-24FD-467F-8DA8-E598DD6EFAC7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319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079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A56F-24FD-467F-8DA8-E598DD6EFAC7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821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206375" y="831850"/>
            <a:ext cx="7391400" cy="41576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51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722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831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345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673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A56F-24FD-467F-8DA8-E598DD6EFAC7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135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76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Reforçar: a partir daqui entramos em</a:t>
            </a:r>
            <a:r>
              <a:rPr lang="pt-BR" baseline="0" dirty="0"/>
              <a:t> algumas discussões conceituais que não deve nunca girar em torno de si de forma contraproducente. Acima de tudo precisamos resolver os problemas, dessa forma somando diferentes concepções e nomenclaturas. Mais do que dizer é ou não é um negócio de impacto é olhar para aspectos relevantes do modelo de negócio que poderiam ser fortalecidos para que ele seja uma ótima solução de mercado para melhorar o mundo.</a:t>
            </a:r>
          </a:p>
          <a:p>
            <a:r>
              <a:rPr lang="pt-BR" baseline="0" dirty="0"/>
              <a:t>Em todo caso, talvez de forma contraditória, é importante termos um conceito claro sobre o nosso objeto de estudos. Isso fortalece o nosso poder de mobilização de capital, de construção de políticas públicas de fomento e regulação, e amplia a visão sobre o ecossistema de impacto.</a:t>
            </a:r>
          </a:p>
          <a:p>
            <a:r>
              <a:rPr lang="pt-BR" baseline="0" dirty="0"/>
              <a:t>Não quer dizer que o surgimento do temo Negócios de Impacto coincide com o surgimento dessa modalidade de negócios. Provavelmente há muitos anos já temos modelos de negócios com essas características.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A56F-24FD-467F-8DA8-E598DD6EFAC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6519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A56F-24FD-467F-8DA8-E598DD6EFAC7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053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9330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A56F-24FD-467F-8DA8-E598DD6EFAC7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283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1881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A56F-24FD-467F-8DA8-E598DD6EFAC7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499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535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A56F-24FD-467F-8DA8-E598DD6EFAC7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864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5590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206375" y="831850"/>
            <a:ext cx="7391400" cy="41576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>
                <a:solidFill>
                  <a:prstClr val="black"/>
                </a:solidFill>
              </a:rPr>
              <a:pPr/>
              <a:t>51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18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9625"/>
            <a:ext cx="7178676" cy="403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73789" y="5118728"/>
            <a:ext cx="5390305" cy="484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16576" y="10235582"/>
            <a:ext cx="2919748" cy="53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53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A56F-24FD-467F-8DA8-E598DD6EFAC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4154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9625"/>
            <a:ext cx="7178676" cy="403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73789" y="5118728"/>
            <a:ext cx="5390305" cy="484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16576" y="10235582"/>
            <a:ext cx="2919748" cy="53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3214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9625"/>
            <a:ext cx="7178676" cy="403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73789" y="5118728"/>
            <a:ext cx="5390305" cy="484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16576" y="10235582"/>
            <a:ext cx="2919748" cy="53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23030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9625"/>
            <a:ext cx="7178676" cy="403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73789" y="5118728"/>
            <a:ext cx="5390265" cy="484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3816575" y="10235582"/>
            <a:ext cx="2919789" cy="53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1015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9625"/>
            <a:ext cx="7178676" cy="403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73789" y="5118728"/>
            <a:ext cx="5390265" cy="484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16575" y="10235582"/>
            <a:ext cx="2919789" cy="53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1375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9625"/>
            <a:ext cx="7178676" cy="403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73789" y="5118728"/>
            <a:ext cx="5390265" cy="484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3816575" y="10235582"/>
            <a:ext cx="2919789" cy="53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1264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9625"/>
            <a:ext cx="7178676" cy="403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73789" y="5118728"/>
            <a:ext cx="5390265" cy="484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816575" y="10235582"/>
            <a:ext cx="2919789" cy="53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6725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9625"/>
            <a:ext cx="7178676" cy="403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73789" y="5118728"/>
            <a:ext cx="5390265" cy="484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3816575" y="10235582"/>
            <a:ext cx="2919789" cy="53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6177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9625"/>
            <a:ext cx="7178676" cy="403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73789" y="5118728"/>
            <a:ext cx="5390265" cy="484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3816575" y="10235582"/>
            <a:ext cx="2919789" cy="53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0036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9625"/>
            <a:ext cx="7178676" cy="403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73789" y="5118728"/>
            <a:ext cx="5390265" cy="484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816575" y="10235582"/>
            <a:ext cx="2919789" cy="53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6557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9625"/>
            <a:ext cx="7178676" cy="403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73789" y="5118728"/>
            <a:ext cx="5390265" cy="484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3816575" y="10235582"/>
            <a:ext cx="2919789" cy="53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9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A56F-24FD-467F-8DA8-E598DD6EFAC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2591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9625"/>
            <a:ext cx="7178676" cy="403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73789" y="5118728"/>
            <a:ext cx="5390265" cy="484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sldNum" idx="12"/>
          </p:nvPr>
        </p:nvSpPr>
        <p:spPr>
          <a:xfrm>
            <a:off x="3816575" y="10235582"/>
            <a:ext cx="2919789" cy="53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051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A56F-24FD-467F-8DA8-E598DD6EFAC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424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A56F-24FD-467F-8DA8-E598DD6EFAC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185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206375" y="831850"/>
            <a:ext cx="7391400" cy="41576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68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29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D1E45-571F-4F8D-B16D-92F2B63C22FB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5808-7844-4F82-8472-5CC67F7D7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9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D1E45-571F-4F8D-B16D-92F2B63C22FB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5808-7844-4F82-8472-5CC67F7D7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89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485" y="801550"/>
            <a:ext cx="11184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93485" y="332058"/>
            <a:ext cx="11184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94400" y="1828800"/>
            <a:ext cx="11184000" cy="44511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8001"/>
            <a:ext cx="10079297" cy="25200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Member Firms and DTTL: Insert appropriate copyright (Go Header &amp; Footer to edit this text)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28" y="6408001"/>
            <a:ext cx="1056117" cy="25200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86420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5502-81AD-41ED-8D03-1E478265712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443A-35D5-4683-BA43-8FB9F77700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7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5502-81AD-41ED-8D03-1E478265712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443A-35D5-4683-BA43-8FB9F77700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6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03AC-5EB1-43B6-AA3A-B8CB9FD020C3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A256-6E5F-45BC-8681-9F2D3B646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5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485" y="801550"/>
            <a:ext cx="11184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93485" y="332058"/>
            <a:ext cx="11184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94400" y="1828800"/>
            <a:ext cx="11184000" cy="44511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8001"/>
            <a:ext cx="10079297" cy="25200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Member Firms and DTTL: Insert appropriate copyright (Go Header &amp; Footer to edit this text)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28" y="6408001"/>
            <a:ext cx="1056117" cy="25200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8007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29998"/>
            <a:ext cx="12199911" cy="6661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744" y="935907"/>
            <a:ext cx="8939016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9945808-7844-4F82-8472-5CC67F7D7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29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5" r:id="rId2"/>
    <p:sldLayoutId id="21474838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A5502-81AD-41ED-8D03-1E478265712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9443A-35D5-4683-BA43-8FB9F77700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73" r:id="rId2"/>
    <p:sldLayoutId id="2147483874" r:id="rId3"/>
    <p:sldLayoutId id="21474838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emf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29.png"/><Relationship Id="rId5" Type="http://schemas.openxmlformats.org/officeDocument/2006/relationships/image" Target="../media/image5.jpeg"/><Relationship Id="rId15" Type="http://schemas.openxmlformats.org/officeDocument/2006/relationships/image" Target="../media/image4.jpe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jpe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5" Type="http://schemas.openxmlformats.org/officeDocument/2006/relationships/image" Target="../media/image3.png"/><Relationship Id="rId10" Type="http://schemas.openxmlformats.org/officeDocument/2006/relationships/image" Target="../media/image30.jpeg"/><Relationship Id="rId4" Type="http://schemas.openxmlformats.org/officeDocument/2006/relationships/image" Target="../media/image4.jpeg"/><Relationship Id="rId9" Type="http://schemas.openxmlformats.org/officeDocument/2006/relationships/image" Target="../media/image16.pn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36.png"/><Relationship Id="rId3" Type="http://schemas.openxmlformats.org/officeDocument/2006/relationships/image" Target="../media/image2.emf"/><Relationship Id="rId21" Type="http://schemas.openxmlformats.org/officeDocument/2006/relationships/image" Target="../media/image39.png"/><Relationship Id="rId7" Type="http://schemas.openxmlformats.org/officeDocument/2006/relationships/image" Target="../media/image6.jpeg"/><Relationship Id="rId12" Type="http://schemas.openxmlformats.org/officeDocument/2006/relationships/image" Target="../media/image16.png"/><Relationship Id="rId17" Type="http://schemas.openxmlformats.org/officeDocument/2006/relationships/image" Target="../media/image35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5.png"/><Relationship Id="rId24" Type="http://schemas.openxmlformats.org/officeDocument/2006/relationships/image" Target="../media/image42.png"/><Relationship Id="rId5" Type="http://schemas.openxmlformats.org/officeDocument/2006/relationships/image" Target="../media/image4.jpe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14.png"/><Relationship Id="rId19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32.png"/><Relationship Id="rId5" Type="http://schemas.openxmlformats.org/officeDocument/2006/relationships/image" Target="../media/image14.png"/><Relationship Id="rId10" Type="http://schemas.openxmlformats.org/officeDocument/2006/relationships/image" Target="../media/image34.png"/><Relationship Id="rId4" Type="http://schemas.openxmlformats.org/officeDocument/2006/relationships/image" Target="../media/image5.jpe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5.jpeg"/><Relationship Id="rId9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48.jpeg"/><Relationship Id="rId3" Type="http://schemas.openxmlformats.org/officeDocument/2006/relationships/image" Target="../media/image2.emf"/><Relationship Id="rId21" Type="http://schemas.openxmlformats.org/officeDocument/2006/relationships/image" Target="../media/image51.jpeg"/><Relationship Id="rId7" Type="http://schemas.openxmlformats.org/officeDocument/2006/relationships/image" Target="../media/image6.jpeg"/><Relationship Id="rId12" Type="http://schemas.openxmlformats.org/officeDocument/2006/relationships/image" Target="../media/image17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6.png"/><Relationship Id="rId5" Type="http://schemas.openxmlformats.org/officeDocument/2006/relationships/image" Target="../media/image4.jpe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15.png"/><Relationship Id="rId19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44.jpeg"/><Relationship Id="rId22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emf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17.png"/><Relationship Id="rId4" Type="http://schemas.openxmlformats.org/officeDocument/2006/relationships/image" Target="../media/image49.png"/><Relationship Id="rId9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56.png"/><Relationship Id="rId9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55.jp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4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18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11" Type="http://schemas.openxmlformats.org/officeDocument/2006/relationships/image" Target="../media/image60.png"/><Relationship Id="rId5" Type="http://schemas.openxmlformats.org/officeDocument/2006/relationships/image" Target="../media/image50.png"/><Relationship Id="rId10" Type="http://schemas.openxmlformats.org/officeDocument/2006/relationships/image" Target="../media/image17.png"/><Relationship Id="rId4" Type="http://schemas.openxmlformats.org/officeDocument/2006/relationships/image" Target="../media/image4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117122" y="1570088"/>
            <a:ext cx="59528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>
                    <a:lumMod val="65000"/>
                  </a:schemeClr>
                </a:solidFill>
              </a:rPr>
              <a:t>Comitê da Estratégia Nacional de Investimentos e Negócios de Impacto (</a:t>
            </a:r>
            <a:r>
              <a:rPr lang="pt-BR" sz="4000" b="1" dirty="0" err="1">
                <a:solidFill>
                  <a:schemeClr val="bg1">
                    <a:lumMod val="65000"/>
                  </a:schemeClr>
                </a:solidFill>
              </a:rPr>
              <a:t>Enimpacto</a:t>
            </a:r>
            <a:r>
              <a:rPr lang="pt-BR" sz="4000" b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29263" y="4147100"/>
            <a:ext cx="7540683" cy="1490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500" dirty="0">
                <a:solidFill>
                  <a:schemeClr val="bg1"/>
                </a:solidFill>
                <a:latin typeface="+mn-lt"/>
              </a:rPr>
              <a:t>2</a:t>
            </a:r>
            <a:r>
              <a:rPr kumimoji="0" lang="pt-BR" sz="3500" b="0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ª Reunião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0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09 de maio de 2018</a:t>
            </a:r>
          </a:p>
        </p:txBody>
      </p:sp>
      <p:pic>
        <p:nvPicPr>
          <p:cNvPr id="7" name="image3.png">
            <a:extLst>
              <a:ext uri="{FF2B5EF4-FFF2-40B4-BE49-F238E27FC236}">
                <a16:creationId xmlns:a16="http://schemas.microsoft.com/office/drawing/2014/main" id="{4A520E58-461B-4D2E-85F8-9B733B7116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1" y="830212"/>
            <a:ext cx="4457700" cy="44577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72353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10D2F6A-F992-45E2-A25F-181B9F161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Apresentação GT 1 – </a:t>
            </a:r>
            <a:r>
              <a:rPr lang="en-US" dirty="0" err="1"/>
              <a:t>Ampliação</a:t>
            </a:r>
            <a:r>
              <a:rPr lang="en-US" dirty="0"/>
              <a:t> da </a:t>
            </a:r>
            <a:r>
              <a:rPr lang="en-US" dirty="0" err="1"/>
              <a:t>Oferta</a:t>
            </a:r>
            <a:r>
              <a:rPr lang="en-US" dirty="0"/>
              <a:t> de Capital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121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8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4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1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2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1342093" y="-14086"/>
            <a:ext cx="108499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41A99A"/>
                </a:solidFill>
                <a:latin typeface="Calibri" panose="020F0502020204030204" pitchFamily="34" charset="0"/>
              </a:rPr>
              <a:t>GT1 (</a:t>
            </a:r>
            <a:r>
              <a:rPr lang="en-US" sz="3800" dirty="0" err="1">
                <a:solidFill>
                  <a:srgbClr val="41A99A"/>
                </a:solidFill>
                <a:latin typeface="Calibri" panose="020F0502020204030204" pitchFamily="34" charset="0"/>
              </a:rPr>
              <a:t>Ampliação</a:t>
            </a:r>
            <a:r>
              <a:rPr lang="en-US" sz="3800" dirty="0">
                <a:solidFill>
                  <a:srgbClr val="41A99A"/>
                </a:solidFill>
                <a:latin typeface="Calibri" panose="020F0502020204030204" pitchFamily="34" charset="0"/>
              </a:rPr>
              <a:t> da </a:t>
            </a:r>
            <a:r>
              <a:rPr lang="en-US" sz="3800" dirty="0" err="1">
                <a:solidFill>
                  <a:srgbClr val="41A99A"/>
                </a:solidFill>
                <a:latin typeface="Calibri" panose="020F0502020204030204" pitchFamily="34" charset="0"/>
              </a:rPr>
              <a:t>Oferta</a:t>
            </a:r>
            <a:r>
              <a:rPr lang="en-US" sz="3800" dirty="0">
                <a:solidFill>
                  <a:srgbClr val="41A99A"/>
                </a:solidFill>
                <a:latin typeface="Calibri" panose="020F0502020204030204" pitchFamily="34" charset="0"/>
              </a:rPr>
              <a:t> de Capital) - </a:t>
            </a:r>
            <a:r>
              <a:rPr lang="en-US" sz="3800" dirty="0" err="1">
                <a:solidFill>
                  <a:srgbClr val="41A99A"/>
                </a:solidFill>
                <a:latin typeface="Calibri" panose="020F0502020204030204" pitchFamily="34" charset="0"/>
              </a:rPr>
              <a:t>Participantes</a:t>
            </a:r>
            <a:endParaRPr lang="en-US" sz="3800" dirty="0">
              <a:solidFill>
                <a:srgbClr val="41A99A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14" descr="data:image/png;base64,iVBORw0KGgoAAAANSUhEUgAAAWMAAACOCAMAAADTsZk7AAAA51BMVEX///8AH1cfP3tZWVlTU1NdXV1PT09XV1cAAExUVFTi4uKjo6Ovr6+Xl5cAMHS7u7sAGlXMzMzn6OyBgYFubm7s7Oxrep5hYWGmpqbDw8MAAENzc3P29vatra0AAEnq6uoZN3Lb29vT09MADVCIiIhISEh7e3uSkpJoaGgAFVNDQ0MAJ3AAIG20t8MAMXSEkK1TXH1+hJpWaJNyeZLCyNW2vM06UoV5hqZLVXhmbokAAD0AKXCrssbQ1N+mrsOao7uNkqZgcZgdLl41QWsMJFlKX44AEGiGjKEnRH6dorI9SW/Z3OVaY4Fm+Fo1AAALcUlEQVR4nO2cC3uaShPH1+wCgighapBIVAzemjTt6bFpe2yaXt9z2pzv/3neBfYyoFF78aT6zP952nLZRfw5zMzOLiUEhUKhUCgUCoVCoVAoFAqFQqFQKBQKhUKhUCgUCoVCoVAoFAqFQqFQKBQKhUKhUCjU4+r29clj38Kh64+/3vw1f+ybOGhF36qzN8//+vrY93HAOjmeVY6/fb04Q8i70kn1uFKpfL6tVs7ePva9HKhOeiniSjXqVSpnt499Nwep6CJDXOmRs4x06bTnxWDP8bx8Y1g43JaH+eU8z2vDDr7cjL0h/FjdJdtLWtNxHTY4JH2aZYgrZ+Qjhz17XTodMgPsTZmbb9RNFxx2GNObBh3rM545kZvnZg10aZum3vEtatm2RekU/nIHoz+rOWJux69Tg+49LTXoGudq26NTsVWjBcbU0JvTFvVBj7rcdGmBMbXUNv8dkzgiUTgNmE8OTvMzgbhSJW9Siz6elVo4li39R0Qt+TSvYRwMaaDObMM4YoY80wwYcDQHImnFlePP5M+LjHU5gZsYidiqG015cA1jg4wVs60YnxstdTgIJuTAlGPNGH8if2Q7xxelNpFl5V6yb9vKyNYy5g37Yncbxk2jow57ZkIOSyfKU6TB7u8c+JJHdoWdAfNcz5jUDBn2tmEMr1tOa/Zfz2ea8Rthx8upBQloyP/2Kcgw1jMmRtaDbMe4HsDU5cB0r824cvG3chxnZWPK6QaSW6oNjNXvsQ3j2A7Gh2e/QtobZ6HujbDqatlZZE+zCyLTRsa8R852q9ytRgN6fnj5RCZgxpXqnLwWjC/+KDd0bCumFhwfbGLMw56T/rsVY+LZQWB1Xeenv9Fvp6dVwLh3n43zsszi41JT7jKDQsDfxJiHvW76z3aMSVSjRhDQFvBG+6ST2/n8duUcB4h4mRPuqe2lphGdWgWXuZGxcN9bMubyJxyzEezfYPrdl/9dLhqNxeLq5tnSNAd0FXwoHan93vJP0jHqhf3NjH1Ko+9hzDVMrIDtXV3o5sO7f66PMl03Fs8KcWXeA4hnz8m92u8tVziLgLZhnIe972LMewf7l8f9MxjM310OjgTmq2fg3HvImKdu2j33lmf2zr+fcRb2vpMxiamxb1UhTvfyWfRicSQpNzS+f6E75vnae5XJVTcz7tAO2ItVPQ7i7vBsDzAGm1m7lYzJFJT59kOpBV/fkJeXEvKRNuXKcTGt0CFwC8YhbYI9TxeLAGMSGGGowfoUJtihSreHSQCOw+LFfuifFOtgcR/dXEvIjQ/iXCnk6RLcNr6ibVnAubcM5TkgY58Gro6VkU1BAqyLFL5FQTJhGPuWv30RxvuSvFKmfP0iO3VSCHmv4T436rLKjMk40IbsGUwldpAxaQZBoB1EEnTVdkhVaY5MA23g8FJ7olMR7q7uyLsrBfk0PXUPGffewxHJ2fK4dolxzIKmoOFaVPvQAuO2PQWM2ywYiyt7FsgF+aVkvSK0jNLn/P66ky5i8YzMFeTLdIr/tsB4DosXveULLTEmIQusxPXcumFQUFcvMCYdaMfE512arufxUaMB3Tk/Tmt+PPTG1Ni/8vG8IbkuXpF75S6uTkqM+cjuWIXA5eImh2Uu2VfcogalhmFYcIbZMRlsZNhwXsPpii52MXnojy1qWRallkv2TpGy3dSSFeTBiyLj428Fd/x++UL94YqCTexOkqRWzGejYWGgVu7nuHXeJVzyueL4D3zFx9fNkYZ8R24l8svbAmNO9StIK3Ahy3dJOeQ8u1A++UuR8a0qbKbp8WPf9J7pRI8+OORbcieGfJcnkHEVFIRWlI9R6/UFMD5qROQ0N+zrO5C7zd4UMrfl7Bi1VvMFYDy4EUO/o6MbwLj6FAykV2UVqPW6gYZ8zZOL3CU3XgLLha4Cl25+v26hR85c8nVOW405Zv+Stwr47Plj3/A+6sMAQh5Ib/FBl9mekk9qALJiHI3aqAh65KPrV8KybzRWsF6o90teVxiO1xTamSpl1p78yA/aH3ubG/3X0oWKzFvckxepZQ+Aq/hb+o2LX+Mp/CdrRmx6nUbthxZpOk9+x7LRXcGSb/Kwpxj35mpGevb513xgO+w/fPJnGUfhbzl3/aoBGC9eZi5aM1bJ8XH1v3DGP8v4d9UphHyUFYckYz6sExHvuPqfvGp6qIwLkBtv06RZMu7di1H1g4j9Wr1TiGFRWKt7xdJZekQDK/gKx6sXWhcZt706rNyFcjvU5bv4vF4DFwe+Im2d3kzh7uJa3YWuynH558MDYfn7/CpByAPysiEZH38SE9QPIY6mpjE2TPCOR2ibwdSEL93E1Jy2wBF/pGJee8zMFv+juwPGdn8yMg3GWuonMOXJkXpxp26yLv84Vet3Rirm8Y78AozZoLLfHE2bdKRnBmq8O783VcZuB2bQpaaxi7UyAHLjJbmUjKtP88TtQSvu2undxMFIWpJvdh2OfqKROmaL20nUZLLy7rNQbbF6CrBpqjoyYBwE0/Tinq3SOUtO+TE5UeKxlFeUjGTG1mdq5tqYmt0w4idt9ZuOs4VGrmLqs3SL/xSy0zSboR0a5i7mDQHkG3I6GMiIl00yPYg4EgbUVk+bXEuRmJL61Mjvt/VEgNSMHbGArc2U8QHGclLPZ9Lulhk3xbyKehAgY3H1SBmyJx6YjinsdCLmYH3VO7+R/m5CgYZ8eT9vDETEy0oVD4e7iI2LB0LJT94tGTJhYo58/jRjJaYeZ+iPpS2N5QTVCsZWKQ+EjGVr1W0qF9MwYcgTq5jp9VmT7FIK8uAVuRqIoXP6hsK6jKJJm4W7rCsw8vt0WHkeqsw4dhO9VGBVXuEx8RnLjH07KE5NQcbyUlR0i/gDEaUiXTF1O2RBMTx3abLT/FpBXpAvA1EBOtuUtDWZbU10yBpTuZUI45ssLYmAjCOvORq1OsZaxqrDMmPiMpuNXf0R6xg71DBzGfI1Vs+2WdcFacmY2XSyw0V1EnJjfnedJ27cjDflxU6nxWwVh1sqPkm2CSv3AIx5EpL4EWS2ivFwDeP0V+KYlT9fxzi2Es/Nda5+lTDhmMEShLg2ZfYOFzoLyINXt4sscePeeJuhR/ucyiAytuXB5hZ27LNp7k7XMw7lO7yrGGcNWpbMFNbaMVu9Ws7vWoXr9TuWubs3IwTkRnSVlSr+nG05uuvLb6/ByATDZWWb0Iynco3besbKpT/EOA2LIvatY0zKEVopKd2kY+0w9uWQF/fX6fu7J2dbD6DHwsEN5av/vi0eX0fG8HAiDFoxjmwV59cyDqQDMmSo0utC5TItucJ+LeOmvKT6fxqWbkkcn+5yMXkG+frtixkffzy/2ITYEcEqUitbu/kbS1GgXEQzf9Lb1C5/IcLyCOm0VuYVQZCbb92WA4xmPp7sjAKdu+Vtkq3sOBa/Zc0WRybCx9WFHcc0TyIje6c5XAp5cJrONc17m604sQPP6fstNRqODNtrR36gh8eRwTr9vkfV46gZT4wm75yMYr34GI5BJqPEd4ZNWz3hoUXdoWvQmOpxHqvH7XiihhlrGXOv0x22h2PlM3ybTeK2U5MfETXz7zM1d1shzSz560X168cVb9csid8OlwWysSQ9EIABf9RMj7RUFAE1+rFtmqMk4mNAecQE8yDRMDBNZoKgX+MpRLq27onC3s8+ThccQI1eXWqk1vHzXI03Zno9HR/0p9IVjTBI9+muX4ngkAfvLz5/PdvOFzt+WKygtP1ynZwfAXE6autMIw7T1I0fUk0j3Uyf11fK98EVSDQstNGn1BZsTYalu027F0bOztLt70KnjcFp7/02Voz6YZ0uXnx8joh3q9MB/gebO9cpIkahUCgUCoVCoVAoFAqFQqFQKBQKhUKhUCgUCoVCoVAoFAqFQqFQKBQKhUKhUCgUCrUL/R+GZ+3mxTydRAAAAABJRU5ErkJggg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16" descr="data:image/png;base64,iVBORw0KGgoAAAANSUhEUgAAAWMAAACOCAMAAADTsZk7AAAA51BMVEX///8AH1cfP3tZWVlTU1NdXV1PT09XV1cAAExUVFTi4uKjo6Ovr6+Xl5cAMHS7u7sAGlXMzMzn6OyBgYFubm7s7Oxrep5hYWGmpqbDw8MAAENzc3P29vatra0AAEnq6uoZN3Lb29vT09MADVCIiIhISEh7e3uSkpJoaGgAFVNDQ0MAJ3AAIG20t8MAMXSEkK1TXH1+hJpWaJNyeZLCyNW2vM06UoV5hqZLVXhmbokAAD0AKXCrssbQ1N+mrsOao7uNkqZgcZgdLl41QWsMJFlKX44AEGiGjKEnRH6dorI9SW/Z3OVaY4Fm+Fo1AAALcUlEQVR4nO2cC3uaShPH1+wCgighapBIVAzemjTt6bFpe2yaXt9z2pzv/3neBfYyoFF78aT6zP952nLZRfw5zMzOLiUEhUKhUCgUCoVCoVAoFAqFQqFQKBQKhUKhUCgUCoVCoVAoFAqFQqFQKBQKhUKhUCjU4+r29clj38Kh64+/3vw1f+ybOGhF36qzN8//+vrY93HAOjmeVY6/fb04Q8i70kn1uFKpfL6tVs7ePva9HKhOeiniSjXqVSpnt499Nwep6CJDXOmRs4x06bTnxWDP8bx8Y1g43JaH+eU8z2vDDr7cjL0h/FjdJdtLWtNxHTY4JH2aZYgrZ+Qjhz17XTodMgPsTZmbb9RNFxx2GNObBh3rM545kZvnZg10aZum3vEtatm2RekU/nIHoz+rOWJux69Tg+49LTXoGudq26NTsVWjBcbU0JvTFvVBj7rcdGmBMbXUNv8dkzgiUTgNmE8OTvMzgbhSJW9Siz6elVo4li39R0Qt+TSvYRwMaaDObMM4YoY80wwYcDQHImnFlePP5M+LjHU5gZsYidiqG015cA1jg4wVs60YnxstdTgIJuTAlGPNGH8if2Q7xxelNpFl5V6yb9vKyNYy5g37Yncbxk2jow57ZkIOSyfKU6TB7u8c+JJHdoWdAfNcz5jUDBn2tmEMr1tOa/Zfz2ea8Rthx8upBQloyP/2Kcgw1jMmRtaDbMe4HsDU5cB0r824cvG3chxnZWPK6QaSW6oNjNXvsQ3j2A7Gh2e/QtobZ6HujbDqatlZZE+zCyLTRsa8R852q9ytRgN6fnj5RCZgxpXqnLwWjC/+KDd0bCumFhwfbGLMw56T/rsVY+LZQWB1Xeenv9Fvp6dVwLh3n43zsszi41JT7jKDQsDfxJiHvW76z3aMSVSjRhDQFvBG+6ST2/n8duUcB4h4mRPuqe2lphGdWgWXuZGxcN9bMubyJxyzEezfYPrdl/9dLhqNxeLq5tnSNAd0FXwoHan93vJP0jHqhf3NjH1Ko+9hzDVMrIDtXV3o5sO7f66PMl03Fs8KcWXeA4hnz8m92u8tVziLgLZhnIe972LMewf7l8f9MxjM310OjgTmq2fg3HvImKdu2j33lmf2zr+fcRb2vpMxiamxb1UhTvfyWfRicSQpNzS+f6E75vnae5XJVTcz7tAO2ItVPQ7i7vBsDzAGm1m7lYzJFJT59kOpBV/fkJeXEvKRNuXKcTGt0CFwC8YhbYI9TxeLAGMSGGGowfoUJtihSreHSQCOw+LFfuifFOtgcR/dXEvIjQ/iXCnk6RLcNr6ibVnAubcM5TkgY58Gro6VkU1BAqyLFL5FQTJhGPuWv30RxvuSvFKmfP0iO3VSCHmv4T436rLKjMk40IbsGUwldpAxaQZBoB1EEnTVdkhVaY5MA23g8FJ7olMR7q7uyLsrBfk0PXUPGffewxHJ2fK4dolxzIKmoOFaVPvQAuO2PQWM2ywYiyt7FsgF+aVkvSK0jNLn/P66ky5i8YzMFeTLdIr/tsB4DosXveULLTEmIQusxPXcumFQUFcvMCYdaMfE512arufxUaMB3Tk/Tmt+PPTG1Ni/8vG8IbkuXpF75S6uTkqM+cjuWIXA5eImh2Uu2VfcogalhmFYcIbZMRlsZNhwXsPpii52MXnojy1qWRallkv2TpGy3dSSFeTBiyLj428Fd/x++UL94YqCTexOkqRWzGejYWGgVu7nuHXeJVzyueL4D3zFx9fNkYZ8R24l8svbAmNO9StIK3Ahy3dJOeQ8u1A++UuR8a0qbKbp8WPf9J7pRI8+OORbcieGfJcnkHEVFIRWlI9R6/UFMD5qROQ0N+zrO5C7zd4UMrfl7Bi1VvMFYDy4EUO/o6MbwLj6FAykV2UVqPW6gYZ8zZOL3CU3XgLLha4Cl25+v26hR85c8nVOW405Zv+Stwr47Plj3/A+6sMAQh5Ib/FBl9mekk9qALJiHI3aqAh65KPrV8KybzRWsF6o90teVxiO1xTamSpl1p78yA/aH3ubG/3X0oWKzFvckxepZQ+Aq/hb+o2LX+Mp/CdrRmx6nUbthxZpOk9+x7LRXcGSb/Kwpxj35mpGevb513xgO+w/fPJnGUfhbzl3/aoBGC9eZi5aM1bJ8XH1v3DGP8v4d9UphHyUFYckYz6sExHvuPqfvGp6qIwLkBtv06RZMu7di1H1g4j9Wr1TiGFRWKt7xdJZekQDK/gKx6sXWhcZt706rNyFcjvU5bv4vF4DFwe+Im2d3kzh7uJa3YWuynH558MDYfn7/CpByAPysiEZH38SE9QPIY6mpjE2TPCOR2ibwdSEL93E1Jy2wBF/pGJee8zMFv+juwPGdn8yMg3GWuonMOXJkXpxp26yLv84Vet3Rirm8Y78AozZoLLfHE2bdKRnBmq8O783VcZuB2bQpaaxi7UyAHLjJbmUjKtP88TtQSvu2undxMFIWpJvdh2OfqKROmaL20nUZLLy7rNQbbF6CrBpqjoyYBwE0/Tinq3SOUtO+TE5UeKxlFeUjGTG1mdq5tqYmt0w4idt9ZuOs4VGrmLqs3SL/xSy0zSboR0a5i7mDQHkG3I6GMiIl00yPYg4EgbUVk+bXEuRmJL61Mjvt/VEgNSMHbGArc2U8QHGclLPZ9Lulhk3xbyKehAgY3H1SBmyJx6YjinsdCLmYH3VO7+R/m5CgYZ8eT9vDETEy0oVD4e7iI2LB0LJT94tGTJhYo58/jRjJaYeZ+iPpS2N5QTVCsZWKQ+EjGVr1W0qF9MwYcgTq5jp9VmT7FIK8uAVuRqIoXP6hsK6jKJJm4W7rCsw8vt0WHkeqsw4dhO9VGBVXuEx8RnLjH07KE5NQcbyUlR0i/gDEaUiXTF1O2RBMTx3abLT/FpBXpAvA1EBOtuUtDWZbU10yBpTuZUI45ssLYmAjCOvORq1OsZaxqrDMmPiMpuNXf0R6xg71DBzGfI1Vs+2WdcFacmY2XSyw0V1EnJjfnedJ27cjDflxU6nxWwVh1sqPkm2CSv3AIx5EpL4EWS2ivFwDeP0V+KYlT9fxzi2Es/Nda5+lTDhmMEShLg2ZfYOFzoLyINXt4sscePeeJuhR/ucyiAytuXB5hZ27LNp7k7XMw7lO7yrGGcNWpbMFNbaMVu9Ws7vWoXr9TuWubs3IwTkRnSVlSr+nG05uuvLb6/ByATDZWWb0Iynco3besbKpT/EOA2LIvatY0zKEVopKd2kY+0w9uWQF/fX6fu7J2dbD6DHwsEN5av/vi0eX0fG8HAiDFoxjmwV59cyDqQDMmSo0utC5TItucJ+LeOmvKT6fxqWbkkcn+5yMXkG+frtixkffzy/2ITYEcEqUitbu/kbS1GgXEQzf9Lb1C5/IcLyCOm0VuYVQZCbb92WA4xmPp7sjAKdu+Vtkq3sOBa/Zc0WRybCx9WFHcc0TyIje6c5XAp5cJrONc17m604sQPP6fstNRqODNtrR36gh8eRwTr9vkfV46gZT4wm75yMYr34GI5BJqPEd4ZNWz3hoUXdoWvQmOpxHqvH7XiihhlrGXOv0x22h2PlM3ybTeK2U5MfETXz7zM1d1shzSz560X168cVb9csid8OlwWysSQ9EIABf9RMj7RUFAE1+rFtmqMk4mNAecQE8yDRMDBNZoKgX+MpRLq27onC3s8+ThccQI1eXWqk1vHzXI03Zno9HR/0p9IVjTBI9+muX4ngkAfvLz5/PdvOFzt+WKygtP1ynZwfAXE6autMIw7T1I0fUk0j3Uyf11fK98EVSDQstNGn1BZsTYalu027F0bOztLt70KnjcFp7/02Voz6YZ0uXnx8joh3q9MB/gebO9cpIkahUCgUCoVCoVAoFAqFQqFQKBQKhUKhUCgUCoVCoVAoFAqFQqFQKBQKhUKhUCgUCrUL/R+GZ+3mxTydRAAAAABJRU5ErkJggg==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134465" y="1000877"/>
            <a:ext cx="11956172" cy="5657377"/>
            <a:chOff x="134465" y="1000877"/>
            <a:chExt cx="11956172" cy="5657377"/>
          </a:xfrm>
        </p:grpSpPr>
        <p:grpSp>
          <p:nvGrpSpPr>
            <p:cNvPr id="9" name="Grupo 8"/>
            <p:cNvGrpSpPr/>
            <p:nvPr/>
          </p:nvGrpSpPr>
          <p:grpSpPr>
            <a:xfrm>
              <a:off x="134465" y="1000877"/>
              <a:ext cx="11933900" cy="5657377"/>
              <a:chOff x="277270" y="1124744"/>
              <a:chExt cx="11933900" cy="5657377"/>
            </a:xfrm>
          </p:grpSpPr>
          <p:pic>
            <p:nvPicPr>
              <p:cNvPr id="26" name="Imagem 25">
                <a:extLst>
                  <a:ext uri="{FF2B5EF4-FFF2-40B4-BE49-F238E27FC236}">
                    <a16:creationId xmlns:a16="http://schemas.microsoft.com/office/drawing/2014/main" id="{83D683FE-A910-4F4C-9B40-9802DCC9E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4117" y="1988840"/>
                <a:ext cx="1438275" cy="933450"/>
              </a:xfrm>
              <a:prstGeom prst="rect">
                <a:avLst/>
              </a:prstGeom>
            </p:spPr>
          </p:pic>
          <p:pic>
            <p:nvPicPr>
              <p:cNvPr id="27" name="Picture 14" descr="http://www.bndes.gov.br/SiteBNDES/bndes/imagens/marca_bndes.jpg">
                <a:extLst>
                  <a:ext uri="{FF2B5EF4-FFF2-40B4-BE49-F238E27FC236}">
                    <a16:creationId xmlns:a16="http://schemas.microsoft.com/office/drawing/2014/main" id="{F13D99CC-018F-4D69-9B69-C391E42D22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3632" y="2348880"/>
                <a:ext cx="1865164" cy="38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58" descr="http://fapetec.org/adm/img/projetos/91795744d2dbd3afdf18b52bdfe19fab.jpg">
                <a:extLst>
                  <a:ext uri="{FF2B5EF4-FFF2-40B4-BE49-F238E27FC236}">
                    <a16:creationId xmlns:a16="http://schemas.microsoft.com/office/drawing/2014/main" id="{2C9F0945-B562-4C0C-9527-4FE5481418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6854" y="3284983"/>
                <a:ext cx="1439483" cy="779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2" descr="https://wikioso.org/wp-content/uploads/2013/03/numero-da-caixa-economica.jpg">
                <a:extLst>
                  <a:ext uri="{FF2B5EF4-FFF2-40B4-BE49-F238E27FC236}">
                    <a16:creationId xmlns:a16="http://schemas.microsoft.com/office/drawing/2014/main" id="{F940C548-413E-4D81-B296-DE7EC88E88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087888" y="2204864"/>
                <a:ext cx="1697503" cy="599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Imagem 30">
                <a:extLst>
                  <a:ext uri="{FF2B5EF4-FFF2-40B4-BE49-F238E27FC236}">
                    <a16:creationId xmlns:a16="http://schemas.microsoft.com/office/drawing/2014/main" id="{726B68AD-E44F-41B7-A43B-898361642B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05086" y="3140968"/>
                <a:ext cx="762472" cy="1368152"/>
              </a:xfrm>
              <a:prstGeom prst="rect">
                <a:avLst/>
              </a:prstGeom>
            </p:spPr>
          </p:pic>
          <p:pic>
            <p:nvPicPr>
              <p:cNvPr id="32" name="Imagem 31">
                <a:extLst>
                  <a:ext uri="{FF2B5EF4-FFF2-40B4-BE49-F238E27FC236}">
                    <a16:creationId xmlns:a16="http://schemas.microsoft.com/office/drawing/2014/main" id="{949DF5CA-02AD-4CC2-BCCE-C2676F1814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9274" y="1225933"/>
                <a:ext cx="1640872" cy="475757"/>
              </a:xfrm>
              <a:prstGeom prst="rect">
                <a:avLst/>
              </a:prstGeom>
            </p:spPr>
          </p:pic>
          <p:pic>
            <p:nvPicPr>
              <p:cNvPr id="33" name="Imagem 32">
                <a:extLst>
                  <a:ext uri="{FF2B5EF4-FFF2-40B4-BE49-F238E27FC236}">
                    <a16:creationId xmlns:a16="http://schemas.microsoft.com/office/drawing/2014/main" id="{6B2E19E5-07E9-4F70-81F9-C68B71DFA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00256" y="2132856"/>
                <a:ext cx="1605771" cy="566607"/>
              </a:xfrm>
              <a:prstGeom prst="rect">
                <a:avLst/>
              </a:prstGeom>
            </p:spPr>
          </p:pic>
          <p:pic>
            <p:nvPicPr>
              <p:cNvPr id="35" name="Imagem 34">
                <a:extLst>
                  <a:ext uri="{FF2B5EF4-FFF2-40B4-BE49-F238E27FC236}">
                    <a16:creationId xmlns:a16="http://schemas.microsoft.com/office/drawing/2014/main" id="{E7756F89-60E5-4BC9-A925-356ADFC335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5400" y="2132856"/>
                <a:ext cx="1515583" cy="742432"/>
              </a:xfrm>
              <a:prstGeom prst="rect">
                <a:avLst/>
              </a:prstGeom>
            </p:spPr>
          </p:pic>
          <p:pic>
            <p:nvPicPr>
              <p:cNvPr id="37" name="Picture 24" descr="http://startse.infomoney.com.br/portal/wp-content/uploads/2016/02/anjos.png">
                <a:extLst>
                  <a:ext uri="{FF2B5EF4-FFF2-40B4-BE49-F238E27FC236}">
                    <a16:creationId xmlns:a16="http://schemas.microsoft.com/office/drawing/2014/main" id="{09BCB672-0159-4FEC-B756-12EDC7AD7C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4285" y="4552355"/>
                <a:ext cx="808519" cy="808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Imagem 37">
                <a:extLst>
                  <a:ext uri="{FF2B5EF4-FFF2-40B4-BE49-F238E27FC236}">
                    <a16:creationId xmlns:a16="http://schemas.microsoft.com/office/drawing/2014/main" id="{1CA6BB2A-3B94-4405-9D44-9408378AA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2404" y="4648088"/>
                <a:ext cx="1694395" cy="561678"/>
              </a:xfrm>
              <a:prstGeom prst="rect">
                <a:avLst/>
              </a:prstGeom>
            </p:spPr>
          </p:pic>
          <p:pic>
            <p:nvPicPr>
              <p:cNvPr id="39" name="Imagem 38">
                <a:extLst>
                  <a:ext uri="{FF2B5EF4-FFF2-40B4-BE49-F238E27FC236}">
                    <a16:creationId xmlns:a16="http://schemas.microsoft.com/office/drawing/2014/main" id="{2D6FC83B-B36F-4698-BF01-53414A773F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07968" y="1196752"/>
                <a:ext cx="3285523" cy="403484"/>
              </a:xfrm>
              <a:prstGeom prst="rect">
                <a:avLst/>
              </a:prstGeom>
            </p:spPr>
          </p:pic>
          <p:pic>
            <p:nvPicPr>
              <p:cNvPr id="40" name="Imagem 8">
                <a:extLst>
                  <a:ext uri="{FF2B5EF4-FFF2-40B4-BE49-F238E27FC236}">
                    <a16:creationId xmlns:a16="http://schemas.microsoft.com/office/drawing/2014/main" id="{D83A5C12-8453-4504-9621-7C166F12A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1651" y="4415534"/>
                <a:ext cx="2509519" cy="993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Imagem 40">
                <a:extLst>
                  <a:ext uri="{FF2B5EF4-FFF2-40B4-BE49-F238E27FC236}">
                    <a16:creationId xmlns:a16="http://schemas.microsoft.com/office/drawing/2014/main" id="{2209EBE4-493F-41A0-B333-1BC2DF69F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67608" y="1124744"/>
                <a:ext cx="2760387" cy="660092"/>
              </a:xfrm>
              <a:prstGeom prst="rect">
                <a:avLst/>
              </a:prstGeom>
            </p:spPr>
          </p:pic>
          <p:pic>
            <p:nvPicPr>
              <p:cNvPr id="46" name="Picture 6" descr="Resultado de imagem para BB LOGO">
                <a:extLst>
                  <a:ext uri="{FF2B5EF4-FFF2-40B4-BE49-F238E27FC236}">
                    <a16:creationId xmlns:a16="http://schemas.microsoft.com/office/drawing/2014/main" id="{3CB89878-D8EB-4C81-95E0-2FF0A7AA4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5221" y="2195198"/>
                <a:ext cx="869000" cy="869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Imagem 50">
                <a:extLst>
                  <a:ext uri="{FF2B5EF4-FFF2-40B4-BE49-F238E27FC236}">
                    <a16:creationId xmlns:a16="http://schemas.microsoft.com/office/drawing/2014/main" id="{BD0FE669-D26E-40C5-A538-EDE6341F4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6854" y="4552995"/>
                <a:ext cx="1656880" cy="864339"/>
              </a:xfrm>
              <a:prstGeom prst="rect">
                <a:avLst/>
              </a:prstGeom>
            </p:spPr>
          </p:pic>
          <p:pic>
            <p:nvPicPr>
              <p:cNvPr id="3" name="Imagem 2"/>
              <p:cNvPicPr>
                <a:picLocks noChangeAspect="1"/>
              </p:cNvPicPr>
              <p:nvPr/>
            </p:nvPicPr>
            <p:blipFill rotWithShape="1">
              <a:blip r:embed="rId19"/>
              <a:srcRect t="36560" b="36560"/>
              <a:stretch/>
            </p:blipFill>
            <p:spPr>
              <a:xfrm>
                <a:off x="7175221" y="4568340"/>
                <a:ext cx="2326609" cy="625384"/>
              </a:xfrm>
              <a:prstGeom prst="rect">
                <a:avLst/>
              </a:prstGeom>
            </p:spPr>
          </p:pic>
          <p:pic>
            <p:nvPicPr>
              <p:cNvPr id="2050" name="Picture 2" descr="https://d2yty0x2cuh2al.cloudfront.net/uploads/image/file/777375/large_fc7219248680e478c0dc19a8fd572d01.jpg"/>
              <p:cNvPicPr>
                <a:picLocks noChangeAspect="1" noChangeArrowheads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365" b="-1731"/>
              <a:stretch/>
            </p:blipFill>
            <p:spPr bwMode="auto">
              <a:xfrm>
                <a:off x="277270" y="5933916"/>
                <a:ext cx="1852332" cy="595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http://www.riopretoshopping.com.br/thumb/media/servicos/04/01/itauunibanco.png__w470_h330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1744" y="2852936"/>
                <a:ext cx="2376264" cy="1668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8" name="Picture 10" descr="https://static1.squarespace.com/static/58d072963e00bea07a2ca2da/5a0e33e6652deaed3c5e4db4/5a0e33fdf9619ae2895a586a/1510881284117/NESst-logo.png?format=500w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8322" y="5587187"/>
                <a:ext cx="1620223" cy="790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http://static1.squarespace.com/static/55f81999e4b04ede8aaf26da/t/5756fb3a01dbae9245bdb16d/1465318203707/thumbnail.jpg?format=1000w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2540" y="3068958"/>
                <a:ext cx="2228518" cy="1199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6" name="Picture 18" descr="https://impactspace.com/images/uploads/03202016_083540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7006" y="5886439"/>
                <a:ext cx="2533059" cy="557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Imagem 4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93123" y="5680936"/>
                <a:ext cx="1324005" cy="110118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30198" y="3332955"/>
                <a:ext cx="3885713" cy="63931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08368" y="1196752"/>
                <a:ext cx="2527300" cy="570068"/>
              </a:xfrm>
              <a:prstGeom prst="rect">
                <a:avLst/>
              </a:prstGeom>
            </p:spPr>
          </p:pic>
        </p:grpSp>
        <p:pic>
          <p:nvPicPr>
            <p:cNvPr id="16386" name="Picture 2" descr="Derraik &amp; Menezes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7078" y="5613039"/>
              <a:ext cx="1822208" cy="745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4" descr="Velloza Advogados Associados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3588" y="5613039"/>
              <a:ext cx="2197049" cy="55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066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1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2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1433064" y="26199"/>
            <a:ext cx="992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41A99A"/>
                </a:solidFill>
                <a:latin typeface="+mj-lt"/>
              </a:defRPr>
            </a:lvl1pPr>
          </a:lstStyle>
          <a:p>
            <a:r>
              <a:rPr lang="en-US" dirty="0" err="1">
                <a:latin typeface="Calibri" panose="020F0502020204030204" pitchFamily="34" charset="0"/>
              </a:rPr>
              <a:t>Eixo</a:t>
            </a:r>
            <a:r>
              <a:rPr lang="en-US" dirty="0">
                <a:latin typeface="Calibri" panose="020F0502020204030204" pitchFamily="34" charset="0"/>
              </a:rPr>
              <a:t> 1 - Macro-</a:t>
            </a:r>
            <a:r>
              <a:rPr lang="en-US" dirty="0" err="1">
                <a:latin typeface="Calibri" panose="020F0502020204030204" pitchFamily="34" charset="0"/>
              </a:rPr>
              <a:t>objetivos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87438" y="1270122"/>
            <a:ext cx="3232297" cy="2446909"/>
          </a:xfrm>
          <a:prstGeom prst="roundRect">
            <a:avLst/>
          </a:prstGeom>
          <a:solidFill>
            <a:srgbClr val="41A99A"/>
          </a:solidFill>
          <a:ln w="9525">
            <a:noFill/>
            <a:beve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39252" y="1600277"/>
            <a:ext cx="20324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Ampliação</a:t>
            </a:r>
            <a:r>
              <a:rPr lang="pt-BR" sz="2600" b="1" dirty="0">
                <a:solidFill>
                  <a:schemeClr val="bg1"/>
                </a:solidFill>
              </a:rPr>
              <a:t> da oferta de capital</a:t>
            </a: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4271549" y="1267815"/>
            <a:ext cx="7056783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Ampliar a disponibilidade e adequação dos recursos do governo a Negócios de Impacto (investimento e/ou empréstimo)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Atrair capital privado para investimento/ financiamento a Negócios de Impacto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Estimular a compra/contratação de Negócios de Impacto pelo Estado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3435" y="5689616"/>
            <a:ext cx="12216680" cy="792088"/>
            <a:chOff x="3435" y="5689616"/>
            <a:chExt cx="12216680" cy="792088"/>
          </a:xfrm>
        </p:grpSpPr>
        <p:sp>
          <p:nvSpPr>
            <p:cNvPr id="23" name="Retângulo 22"/>
            <p:cNvSpPr/>
            <p:nvPr/>
          </p:nvSpPr>
          <p:spPr>
            <a:xfrm>
              <a:off x="3435" y="5689616"/>
              <a:ext cx="12216680" cy="792088"/>
            </a:xfrm>
            <a:prstGeom prst="rect">
              <a:avLst/>
            </a:prstGeom>
            <a:solidFill>
              <a:srgbClr val="41A99A"/>
            </a:solidFill>
            <a:ln w="9525">
              <a:noFill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856502" y="5806976"/>
              <a:ext cx="10935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Os 3 </a:t>
              </a:r>
              <a:r>
                <a:rPr lang="pt-BR" sz="2800" b="1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macro-objetivos</a:t>
              </a:r>
              <a:r>
                <a:rPr lang="pt-BR" sz="2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do eixo 1 somam um total de 18 ações estratégicas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74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1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2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1290981" y="-87198"/>
            <a:ext cx="992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41A99A"/>
                </a:solidFill>
                <a:latin typeface="+mj-lt"/>
              </a:defRPr>
            </a:lvl1pPr>
          </a:lstStyle>
          <a:p>
            <a:r>
              <a:rPr lang="en-US" dirty="0" err="1">
                <a:latin typeface="Calibri" panose="020F0502020204030204" pitchFamily="34" charset="0"/>
              </a:rPr>
              <a:t>Subgrupo</a:t>
            </a:r>
            <a:r>
              <a:rPr lang="en-US" dirty="0">
                <a:latin typeface="Calibri" panose="020F0502020204030204" pitchFamily="34" charset="0"/>
              </a:rPr>
              <a:t> 1 – l</a:t>
            </a:r>
            <a:r>
              <a:rPr lang="pt-BR" dirty="0">
                <a:latin typeface="Calibri" panose="020F0502020204030204" pitchFamily="34" charset="0"/>
              </a:rPr>
              <a:t>í</a:t>
            </a:r>
            <a:r>
              <a:rPr lang="en-US" dirty="0">
                <a:latin typeface="Calibri" panose="020F0502020204030204" pitchFamily="34" charset="0"/>
              </a:rPr>
              <a:t>der BNDES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90981" y="1606939"/>
            <a:ext cx="19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Ampliação da oferta de capital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74191" y="3284984"/>
            <a:ext cx="5184576" cy="3623776"/>
            <a:chOff x="3215680" y="1988840"/>
            <a:chExt cx="5184576" cy="3623776"/>
          </a:xfrm>
        </p:grpSpPr>
        <p:sp>
          <p:nvSpPr>
            <p:cNvPr id="5" name="Retângulo 4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3287688" y="2134741"/>
              <a:ext cx="5112568" cy="3477875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Escopo inicial de trabalho</a:t>
              </a: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200" dirty="0">
                  <a:latin typeface="Calibri" panose="020F0502020204030204" pitchFamily="34" charset="0"/>
                </a:rPr>
                <a:t>Fundo social de natureza contábil que está sendo estruturado pelo BNDES.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2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200" dirty="0">
                  <a:latin typeface="Calibri" panose="020F0502020204030204" pitchFamily="34" charset="0"/>
                </a:rPr>
                <a:t>Mapeamento com informações e oportunidades sobre fundos garantidores </a:t>
              </a:r>
            </a:p>
            <a:p>
              <a:endParaRPr lang="pt-BR" sz="2200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r>
                <a:rPr lang="pt-BR" sz="2200" dirty="0">
                  <a:latin typeface="Calibri" panose="020F0502020204030204" pitchFamily="34" charset="0"/>
                </a:rPr>
                <a:t> 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435" y="1163754"/>
            <a:ext cx="12216680" cy="1675994"/>
            <a:chOff x="-3476" y="5749462"/>
            <a:chExt cx="12216680" cy="792088"/>
          </a:xfrm>
        </p:grpSpPr>
        <p:sp>
          <p:nvSpPr>
            <p:cNvPr id="6" name="Retângulo 5"/>
            <p:cNvSpPr/>
            <p:nvPr/>
          </p:nvSpPr>
          <p:spPr>
            <a:xfrm>
              <a:off x="-3476" y="5749462"/>
              <a:ext cx="12216680" cy="792088"/>
            </a:xfrm>
            <a:prstGeom prst="rect">
              <a:avLst/>
            </a:prstGeom>
            <a:solidFill>
              <a:srgbClr val="41A99A"/>
            </a:solidFill>
            <a:ln w="9525">
              <a:noFill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44596" y="5783494"/>
              <a:ext cx="10579642" cy="741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1.1.1. Estimular que fundos sociais e outros instrumentos financeiros de agências de fomento e bancos públicos fomentem Negócios de Impacto.</a:t>
              </a:r>
            </a:p>
            <a:p>
              <a:endParaRPr lang="pt-BR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r>
                <a:rPr lang="pt-BR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1.2.3. Estimular iniciativas de </a:t>
              </a:r>
              <a:r>
                <a:rPr lang="pt-BR" sz="2400" b="1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co-investimento</a:t>
              </a:r>
              <a:r>
                <a:rPr lang="pt-BR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entre atores públicos e privados.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384032" y="3284984"/>
            <a:ext cx="5184576" cy="3328569"/>
            <a:chOff x="3215680" y="1988840"/>
            <a:chExt cx="5184576" cy="3328569"/>
          </a:xfrm>
        </p:grpSpPr>
        <p:sp>
          <p:nvSpPr>
            <p:cNvPr id="23" name="Retângulo 22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87688" y="2284587"/>
              <a:ext cx="5112568" cy="2123658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Calibri" panose="020F0502020204030204" pitchFamily="34" charset="0"/>
                </a:rPr>
                <a:t>Atores</a:t>
              </a:r>
              <a:r>
                <a:rPr lang="en-US" sz="2200" dirty="0">
                  <a:latin typeface="Calibri" panose="020F0502020204030204" pitchFamily="34" charset="0"/>
                </a:rPr>
                <a:t> a </a:t>
              </a:r>
              <a:r>
                <a:rPr lang="en-US" sz="2200" dirty="0" err="1">
                  <a:latin typeface="Calibri" panose="020F0502020204030204" pitchFamily="34" charset="0"/>
                </a:rPr>
                <a:t>engajar</a:t>
              </a:r>
              <a:endParaRPr lang="pt-BR" sz="2200" dirty="0">
                <a:latin typeface="Calibri" panose="020F0502020204030204" pitchFamily="34" charset="0"/>
              </a:endParaRP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ABDE</a:t>
              </a: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SITAWI</a:t>
              </a:r>
            </a:p>
            <a:p>
              <a:pPr algn="ctr">
                <a:buClr>
                  <a:srgbClr val="41A99A"/>
                </a:buClr>
              </a:pPr>
              <a:endParaRPr lang="pt-BR" sz="2200" dirty="0">
                <a:latin typeface="Calibri" panose="020F0502020204030204" pitchFamily="34" charset="0"/>
              </a:endParaRP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Aceleradoras e incubadoras de impacto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41788" y="1153608"/>
            <a:ext cx="11539974" cy="4408654"/>
            <a:chOff x="219506" y="1319078"/>
            <a:chExt cx="11539974" cy="4408654"/>
          </a:xfrm>
        </p:grpSpPr>
        <p:pic>
          <p:nvPicPr>
            <p:cNvPr id="25" name="Imagem 25">
              <a:extLst>
                <a:ext uri="{FF2B5EF4-FFF2-40B4-BE49-F238E27FC236}">
                  <a16:creationId xmlns:a16="http://schemas.microsoft.com/office/drawing/2014/main" id="{83D683FE-A910-4F4C-9B40-9802DCC9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282" y="4507502"/>
              <a:ext cx="1880151" cy="1220230"/>
            </a:xfrm>
            <a:prstGeom prst="rect">
              <a:avLst/>
            </a:prstGeom>
          </p:spPr>
        </p:pic>
        <p:pic>
          <p:nvPicPr>
            <p:cNvPr id="27" name="Picture 58" descr="http://fapetec.org/adm/img/projetos/91795744d2dbd3afdf18b52bdfe19fab.jpg">
              <a:extLst>
                <a:ext uri="{FF2B5EF4-FFF2-40B4-BE49-F238E27FC236}">
                  <a16:creationId xmlns:a16="http://schemas.microsoft.com/office/drawing/2014/main" id="{2C9F0945-B562-4C0C-9527-4FE5481418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53458" y="1358047"/>
              <a:ext cx="1868251" cy="1011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2" descr="https://wikioso.org/wp-content/uploads/2013/03/numero-da-caixa-economica.jpg">
              <a:extLst>
                <a:ext uri="{FF2B5EF4-FFF2-40B4-BE49-F238E27FC236}">
                  <a16:creationId xmlns:a16="http://schemas.microsoft.com/office/drawing/2014/main" id="{F940C548-413E-4D81-B296-DE7EC88E88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39828" y="3565231"/>
              <a:ext cx="2187825" cy="773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Imagem 8">
              <a:extLst>
                <a:ext uri="{FF2B5EF4-FFF2-40B4-BE49-F238E27FC236}">
                  <a16:creationId xmlns:a16="http://schemas.microsoft.com/office/drawing/2014/main" id="{D83A5C12-8453-4504-9621-7C166F12A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981" y="4551294"/>
              <a:ext cx="2440499" cy="96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m 40">
              <a:extLst>
                <a:ext uri="{FF2B5EF4-FFF2-40B4-BE49-F238E27FC236}">
                  <a16:creationId xmlns:a16="http://schemas.microsoft.com/office/drawing/2014/main" id="{2209EBE4-493F-41A0-B333-1BC2DF69F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9506" y="2370016"/>
              <a:ext cx="3720322" cy="889641"/>
            </a:xfrm>
            <a:prstGeom prst="rect">
              <a:avLst/>
            </a:prstGeom>
          </p:spPr>
        </p:pic>
        <p:pic>
          <p:nvPicPr>
            <p:cNvPr id="31" name="Picture 6" descr="Resultado de imagem para BB LOGO">
              <a:extLst>
                <a:ext uri="{FF2B5EF4-FFF2-40B4-BE49-F238E27FC236}">
                  <a16:creationId xmlns:a16="http://schemas.microsoft.com/office/drawing/2014/main" id="{3CB89878-D8EB-4C81-95E0-2FF0A7AA4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753" y="1768410"/>
              <a:ext cx="1153099" cy="1153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agem 50">
              <a:extLst>
                <a:ext uri="{FF2B5EF4-FFF2-40B4-BE49-F238E27FC236}">
                  <a16:creationId xmlns:a16="http://schemas.microsoft.com/office/drawing/2014/main" id="{BD0FE669-D26E-40C5-A538-EDE6341F4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06987" y="4679586"/>
              <a:ext cx="1814722" cy="946680"/>
            </a:xfrm>
            <a:prstGeom prst="rect">
              <a:avLst/>
            </a:prstGeom>
          </p:spPr>
        </p:pic>
        <p:pic>
          <p:nvPicPr>
            <p:cNvPr id="33" name="Picture 18" descr="https://impactspace.com/images/uploads/03202016_083540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096" y="3239930"/>
              <a:ext cx="2593954" cy="57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agem 38">
              <a:extLst>
                <a:ext uri="{FF2B5EF4-FFF2-40B4-BE49-F238E27FC236}">
                  <a16:creationId xmlns:a16="http://schemas.microsoft.com/office/drawing/2014/main" id="{2D6FC83B-B36F-4698-BF01-53414A773F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506" y="1319078"/>
              <a:ext cx="3777327" cy="622295"/>
            </a:xfrm>
            <a:prstGeom prst="rect">
              <a:avLst/>
            </a:prstGeom>
          </p:spPr>
        </p:pic>
        <p:pic>
          <p:nvPicPr>
            <p:cNvPr id="35" name="Picture 24" descr="http://startse.infomoney.com.br/portal/wp-content/uploads/2016/02/anjos.png">
              <a:extLst>
                <a:ext uri="{FF2B5EF4-FFF2-40B4-BE49-F238E27FC236}">
                  <a16:creationId xmlns:a16="http://schemas.microsoft.com/office/drawing/2014/main" id="{09BCB672-0159-4FEC-B756-12EDC7AD7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1135" y="1319078"/>
              <a:ext cx="1005020" cy="1005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726B68AD-E44F-41B7-A43B-898361642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2195" y="2616693"/>
              <a:ext cx="950775" cy="1706036"/>
            </a:xfrm>
            <a:prstGeom prst="rect">
              <a:avLst/>
            </a:prstGeom>
          </p:spPr>
        </p:pic>
        <p:pic>
          <p:nvPicPr>
            <p:cNvPr id="37" name="Picture 14" descr="http://www.bndes.gov.br/SiteBNDES/bndes/imagens/marca_bndes.jpg">
              <a:extLst>
                <a:ext uri="{FF2B5EF4-FFF2-40B4-BE49-F238E27FC236}">
                  <a16:creationId xmlns:a16="http://schemas.microsoft.com/office/drawing/2014/main" id="{F13D99CC-018F-4D69-9B69-C391E42D2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44" y="3664834"/>
              <a:ext cx="2893465" cy="595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98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1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2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1271464" y="0"/>
            <a:ext cx="992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41A99A"/>
                </a:solidFill>
                <a:latin typeface="+mj-lt"/>
              </a:defRPr>
            </a:lvl1pPr>
          </a:lstStyle>
          <a:p>
            <a:r>
              <a:rPr lang="en-US" dirty="0" err="1">
                <a:latin typeface="Calibri" panose="020F0502020204030204" pitchFamily="34" charset="0"/>
              </a:rPr>
              <a:t>Subgrupo</a:t>
            </a:r>
            <a:r>
              <a:rPr lang="en-US" dirty="0">
                <a:latin typeface="Calibri" panose="020F0502020204030204" pitchFamily="34" charset="0"/>
              </a:rPr>
              <a:t> 2 – l</a:t>
            </a:r>
            <a:r>
              <a:rPr lang="pt-BR" dirty="0">
                <a:latin typeface="Calibri" panose="020F0502020204030204" pitchFamily="34" charset="0"/>
              </a:rPr>
              <a:t>í</a:t>
            </a:r>
            <a:r>
              <a:rPr lang="en-US" dirty="0">
                <a:latin typeface="Calibri" panose="020F0502020204030204" pitchFamily="34" charset="0"/>
              </a:rPr>
              <a:t>der Apex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90981" y="1606939"/>
            <a:ext cx="19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Ampliação da oferta de capital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51359" y="2692245"/>
            <a:ext cx="6076689" cy="4832092"/>
            <a:chOff x="3215680" y="1956601"/>
            <a:chExt cx="5262661" cy="4832092"/>
          </a:xfrm>
        </p:grpSpPr>
        <p:sp>
          <p:nvSpPr>
            <p:cNvPr id="5" name="Retângulo 4"/>
            <p:cNvSpPr/>
            <p:nvPr/>
          </p:nvSpPr>
          <p:spPr>
            <a:xfrm>
              <a:off x="3215680" y="1988840"/>
              <a:ext cx="5112568" cy="374064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3365773" y="1956601"/>
              <a:ext cx="5112568" cy="4832092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Escopo inicial de trabalho</a:t>
              </a: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200" dirty="0">
                  <a:latin typeface="Calibri" panose="020F0502020204030204" pitchFamily="34" charset="0"/>
                </a:rPr>
                <a:t>Potencializar sinergias com o projeto ABVCAP/Apex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2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200" dirty="0">
                  <a:latin typeface="Calibri" panose="020F0502020204030204" pitchFamily="34" charset="0"/>
                </a:rPr>
                <a:t>Mapeamento de potenciais investidores estrangeiros (FT e ANDE)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2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200" dirty="0">
                  <a:latin typeface="Calibri" panose="020F0502020204030204" pitchFamily="34" charset="0"/>
                </a:rPr>
                <a:t>Questionário para atores chave (Apex)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2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200" dirty="0">
                  <a:latin typeface="Calibri" panose="020F0502020204030204" pitchFamily="34" charset="0"/>
                </a:rPr>
                <a:t>Ações de engajamento potencias investidores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200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r>
                <a:rPr lang="pt-BR" sz="2200" dirty="0">
                  <a:latin typeface="Calibri" panose="020F0502020204030204" pitchFamily="34" charset="0"/>
                </a:rPr>
                <a:t> 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27490" y="1347930"/>
            <a:ext cx="11692410" cy="958978"/>
            <a:chOff x="499590" y="5858657"/>
            <a:chExt cx="11692410" cy="632741"/>
          </a:xfrm>
        </p:grpSpPr>
        <p:sp>
          <p:nvSpPr>
            <p:cNvPr id="6" name="Retângulo 5"/>
            <p:cNvSpPr/>
            <p:nvPr/>
          </p:nvSpPr>
          <p:spPr>
            <a:xfrm>
              <a:off x="499590" y="5869468"/>
              <a:ext cx="11692410" cy="621930"/>
            </a:xfrm>
            <a:prstGeom prst="rect">
              <a:avLst/>
            </a:prstGeom>
            <a:solidFill>
              <a:srgbClr val="41A99A"/>
            </a:solidFill>
            <a:ln w="9525">
              <a:noFill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839362" y="5858657"/>
              <a:ext cx="10579642" cy="392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1.2.2. Atrair recursos financeiros internacionais para investimento em fundos de impacto e/ou diretamente em Negócios de Impacto. 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878458" y="2600827"/>
            <a:ext cx="5120288" cy="4370427"/>
            <a:chOff x="3215680" y="1940096"/>
            <a:chExt cx="5120288" cy="4370427"/>
          </a:xfrm>
        </p:grpSpPr>
        <p:sp>
          <p:nvSpPr>
            <p:cNvPr id="23" name="Retângulo 22"/>
            <p:cNvSpPr/>
            <p:nvPr/>
          </p:nvSpPr>
          <p:spPr>
            <a:xfrm>
              <a:off x="3215680" y="1988840"/>
              <a:ext cx="5112568" cy="367052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23400" y="1940096"/>
              <a:ext cx="5112568" cy="4370427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Calibri" panose="020F0502020204030204" pitchFamily="34" charset="0"/>
                </a:rPr>
                <a:t>Atores</a:t>
              </a:r>
              <a:r>
                <a:rPr lang="en-US" sz="2200" dirty="0">
                  <a:latin typeface="Calibri" panose="020F0502020204030204" pitchFamily="34" charset="0"/>
                </a:rPr>
                <a:t> a </a:t>
              </a:r>
              <a:r>
                <a:rPr lang="en-US" sz="2200" dirty="0" err="1">
                  <a:latin typeface="Calibri" panose="020F0502020204030204" pitchFamily="34" charset="0"/>
                </a:rPr>
                <a:t>engajar</a:t>
              </a:r>
              <a:endParaRPr lang="pt-BR" sz="2200" dirty="0">
                <a:latin typeface="Calibri" panose="020F0502020204030204" pitchFamily="34" charset="0"/>
              </a:endParaRP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BID</a:t>
              </a:r>
            </a:p>
            <a:p>
              <a:pPr algn="ctr">
                <a:buClr>
                  <a:srgbClr val="41A99A"/>
                </a:buClr>
              </a:pPr>
              <a:endParaRPr lang="pt-BR" sz="2200" dirty="0">
                <a:latin typeface="Calibri" panose="020F0502020204030204" pitchFamily="34" charset="0"/>
              </a:endParaRP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Caixa </a:t>
              </a:r>
            </a:p>
            <a:p>
              <a:pPr algn="ctr">
                <a:buClr>
                  <a:srgbClr val="41A99A"/>
                </a:buClr>
              </a:pPr>
              <a:endParaRPr lang="pt-BR" sz="2200" dirty="0">
                <a:latin typeface="Calibri" panose="020F0502020204030204" pitchFamily="34" charset="0"/>
              </a:endParaRP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Anjos do Brasil</a:t>
              </a:r>
            </a:p>
            <a:p>
              <a:pPr algn="ctr">
                <a:buClr>
                  <a:srgbClr val="41A99A"/>
                </a:buClr>
              </a:pPr>
              <a:endParaRPr lang="pt-BR" sz="2200" dirty="0">
                <a:latin typeface="Calibri" panose="020F0502020204030204" pitchFamily="34" charset="0"/>
              </a:endParaRP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IFC </a:t>
              </a:r>
            </a:p>
            <a:p>
              <a:pPr algn="ctr">
                <a:buClr>
                  <a:srgbClr val="41A99A"/>
                </a:buClr>
              </a:pPr>
              <a:endParaRPr lang="pt-BR" sz="2200" dirty="0">
                <a:latin typeface="Calibri" panose="020F0502020204030204" pitchFamily="34" charset="0"/>
              </a:endParaRPr>
            </a:p>
            <a:p>
              <a:pPr algn="ctr">
                <a:buClr>
                  <a:srgbClr val="41A99A"/>
                </a:buClr>
              </a:pPr>
              <a:endParaRPr lang="pt-BR" sz="2200" dirty="0">
                <a:latin typeface="Calibri" panose="020F0502020204030204" pitchFamily="34" charset="0"/>
              </a:endParaRPr>
            </a:p>
            <a:p>
              <a:pPr algn="ctr">
                <a:buClr>
                  <a:srgbClr val="41A99A"/>
                </a:buClr>
              </a:pPr>
              <a:endParaRPr lang="pt-BR" sz="1800" dirty="0">
                <a:latin typeface="Calibri" panose="020F0502020204030204" pitchFamily="34" charset="0"/>
              </a:endParaRPr>
            </a:p>
            <a:p>
              <a:pPr algn="ctr">
                <a:buClr>
                  <a:srgbClr val="41A99A"/>
                </a:buClr>
              </a:pPr>
              <a:endParaRPr lang="pt-BR" sz="1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79507" y="1337275"/>
            <a:ext cx="10074301" cy="4983352"/>
            <a:chOff x="703371" y="1752273"/>
            <a:chExt cx="10074301" cy="4983352"/>
          </a:xfrm>
        </p:grpSpPr>
        <p:pic>
          <p:nvPicPr>
            <p:cNvPr id="25" name="Imagem 37">
              <a:extLst>
                <a:ext uri="{FF2B5EF4-FFF2-40B4-BE49-F238E27FC236}">
                  <a16:creationId xmlns:a16="http://schemas.microsoft.com/office/drawing/2014/main" id="{1CA6BB2A-3B94-4405-9D44-9408378AA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3046" y="2893703"/>
              <a:ext cx="2331483" cy="917099"/>
            </a:xfrm>
            <a:prstGeom prst="rect">
              <a:avLst/>
            </a:prstGeom>
          </p:spPr>
        </p:pic>
        <p:pic>
          <p:nvPicPr>
            <p:cNvPr id="26" name="Imagem 8">
              <a:extLst>
                <a:ext uri="{FF2B5EF4-FFF2-40B4-BE49-F238E27FC236}">
                  <a16:creationId xmlns:a16="http://schemas.microsoft.com/office/drawing/2014/main" id="{D83A5C12-8453-4504-9621-7C166F12A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682" y="5437987"/>
              <a:ext cx="3100398" cy="122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m 40">
              <a:extLst>
                <a:ext uri="{FF2B5EF4-FFF2-40B4-BE49-F238E27FC236}">
                  <a16:creationId xmlns:a16="http://schemas.microsoft.com/office/drawing/2014/main" id="{2209EBE4-493F-41A0-B333-1BC2DF69F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3371" y="2897148"/>
              <a:ext cx="3229634" cy="772304"/>
            </a:xfrm>
            <a:prstGeom prst="rect">
              <a:avLst/>
            </a:prstGeom>
          </p:spPr>
        </p:pic>
        <p:pic>
          <p:nvPicPr>
            <p:cNvPr id="28" name="Picture 6" descr="Resultado de imagem para BB LOGO">
              <a:extLst>
                <a:ext uri="{FF2B5EF4-FFF2-40B4-BE49-F238E27FC236}">
                  <a16:creationId xmlns:a16="http://schemas.microsoft.com/office/drawing/2014/main" id="{3CB89878-D8EB-4C81-95E0-2FF0A7AA4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71" y="5367473"/>
              <a:ext cx="1368152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Imagem 2"/>
            <p:cNvPicPr>
              <a:picLocks noChangeAspect="1"/>
            </p:cNvPicPr>
            <p:nvPr/>
          </p:nvPicPr>
          <p:blipFill rotWithShape="1">
            <a:blip r:embed="rId8"/>
            <a:srcRect t="36560" b="36560"/>
            <a:stretch/>
          </p:blipFill>
          <p:spPr>
            <a:xfrm>
              <a:off x="6274105" y="1752273"/>
              <a:ext cx="2787316" cy="74922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19242" y="4251626"/>
              <a:ext cx="4358430" cy="71709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3371" y="4330124"/>
              <a:ext cx="3109282" cy="701343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6B2E19E5-07E9-4F70-81F9-C68B71DFA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32" y="1753506"/>
              <a:ext cx="2463028" cy="869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5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1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2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1343472" y="15458"/>
            <a:ext cx="992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41A99A"/>
                </a:solidFill>
                <a:latin typeface="+mj-lt"/>
              </a:defRPr>
            </a:lvl1pPr>
          </a:lstStyle>
          <a:p>
            <a:r>
              <a:rPr lang="en-US" dirty="0" err="1">
                <a:latin typeface="Calibri" panose="020F0502020204030204" pitchFamily="34" charset="0"/>
              </a:rPr>
              <a:t>Subgrupo</a:t>
            </a:r>
            <a:r>
              <a:rPr lang="en-US" dirty="0">
                <a:latin typeface="Calibri" panose="020F0502020204030204" pitchFamily="34" charset="0"/>
              </a:rPr>
              <a:t> 3 – l</a:t>
            </a:r>
            <a:r>
              <a:rPr lang="pt-BR" dirty="0">
                <a:latin typeface="Calibri" panose="020F0502020204030204" pitchFamily="34" charset="0"/>
              </a:rPr>
              <a:t>í</a:t>
            </a:r>
            <a:r>
              <a:rPr lang="en-US" dirty="0">
                <a:latin typeface="Calibri" panose="020F0502020204030204" pitchFamily="34" charset="0"/>
              </a:rPr>
              <a:t>der Wright Capital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90981" y="1606939"/>
            <a:ext cx="19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Ampliação da oferta de capital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38853" y="3266166"/>
            <a:ext cx="5268973" cy="3328569"/>
            <a:chOff x="1229315" y="2064398"/>
            <a:chExt cx="5268973" cy="3328569"/>
          </a:xfrm>
        </p:grpSpPr>
        <p:sp>
          <p:nvSpPr>
            <p:cNvPr id="5" name="Retângulo 4"/>
            <p:cNvSpPr/>
            <p:nvPr/>
          </p:nvSpPr>
          <p:spPr>
            <a:xfrm>
              <a:off x="1229315" y="2064398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1385720" y="2265407"/>
              <a:ext cx="5112568" cy="2800767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Escopo inicial de trabalho</a:t>
              </a:r>
            </a:p>
            <a:p>
              <a:pPr>
                <a:buClr>
                  <a:srgbClr val="41A99A"/>
                </a:buClr>
              </a:pPr>
              <a:endParaRPr lang="pt-BR" sz="22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200" dirty="0">
                  <a:latin typeface="Calibri" panose="020F0502020204030204" pitchFamily="34" charset="0"/>
                </a:rPr>
                <a:t>Mapeamento sobre instrumentos de investimento de impacto no Brasil </a:t>
              </a:r>
              <a:endParaRPr lang="pt-BR" sz="2200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endParaRPr lang="pt-BR" sz="2200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r>
                <a:rPr lang="pt-BR" sz="2200" dirty="0">
                  <a:solidFill>
                    <a:srgbClr val="41A99A"/>
                  </a:solidFill>
                  <a:latin typeface="Calibri" panose="020F0502020204030204" pitchFamily="34" charset="0"/>
                </a:rPr>
                <a:t>2</a:t>
              </a:r>
              <a:r>
                <a:rPr lang="pt-BR" sz="2200" dirty="0">
                  <a:latin typeface="Calibri" panose="020F0502020204030204" pitchFamily="34" charset="0"/>
                </a:rPr>
                <a:t>.  Atuar entrave já diagnosticado,     referente a fundos de previdência x produtos de impacto 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-24680" y="1126761"/>
            <a:ext cx="12216680" cy="1675993"/>
            <a:chOff x="-24680" y="5699310"/>
            <a:chExt cx="12216680" cy="792088"/>
          </a:xfrm>
        </p:grpSpPr>
        <p:sp>
          <p:nvSpPr>
            <p:cNvPr id="6" name="Retângulo 5"/>
            <p:cNvSpPr/>
            <p:nvPr/>
          </p:nvSpPr>
          <p:spPr>
            <a:xfrm>
              <a:off x="-24680" y="5699310"/>
              <a:ext cx="12216680" cy="792088"/>
            </a:xfrm>
            <a:prstGeom prst="rect">
              <a:avLst/>
            </a:prstGeom>
            <a:solidFill>
              <a:srgbClr val="41A99A"/>
            </a:solidFill>
            <a:ln w="9525">
              <a:noFill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38410" y="5737318"/>
              <a:ext cx="11825475" cy="683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1.2.4. Apropriar e disseminar instrumentos híbridos estruturados para apoio aos Negócios de Impacto, como, por exemplo, cessão de dívida combinada com participação acionária, securitização, entre outros, de forma a fomentar a melhoria em termos de regulação e compartilhamento de melhores práticas entre instituições financeiras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307379" y="3040783"/>
            <a:ext cx="5144121" cy="3505901"/>
            <a:chOff x="3215680" y="1811508"/>
            <a:chExt cx="5144121" cy="3505901"/>
          </a:xfrm>
        </p:grpSpPr>
        <p:sp>
          <p:nvSpPr>
            <p:cNvPr id="23" name="Retângulo 22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47233" y="1811508"/>
              <a:ext cx="5112568" cy="2462213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200" dirty="0">
                <a:latin typeface="Calibri" panose="020F0502020204030204" pitchFamily="34" charset="0"/>
              </a:endParaRPr>
            </a:p>
            <a:p>
              <a:pPr algn="ctr"/>
              <a:r>
                <a:rPr lang="en-US" sz="2200" dirty="0" err="1">
                  <a:latin typeface="Calibri" panose="020F0502020204030204" pitchFamily="34" charset="0"/>
                </a:rPr>
                <a:t>Atores</a:t>
              </a:r>
              <a:r>
                <a:rPr lang="en-US" sz="2200" dirty="0">
                  <a:latin typeface="Calibri" panose="020F0502020204030204" pitchFamily="34" charset="0"/>
                </a:rPr>
                <a:t> a </a:t>
              </a:r>
              <a:r>
                <a:rPr lang="en-US" sz="2200" dirty="0" err="1">
                  <a:latin typeface="Calibri" panose="020F0502020204030204" pitchFamily="34" charset="0"/>
                </a:rPr>
                <a:t>engajar</a:t>
              </a:r>
              <a:endParaRPr lang="pt-BR" sz="2200" dirty="0">
                <a:latin typeface="Calibri" panose="020F0502020204030204" pitchFamily="34" charset="0"/>
              </a:endParaRP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pPr algn="ctr">
                <a:buClr>
                  <a:srgbClr val="41A99A"/>
                </a:buClr>
              </a:pPr>
              <a:endParaRPr lang="pt-BR" sz="2200" dirty="0">
                <a:latin typeface="Calibri" panose="020F0502020204030204" pitchFamily="34" charset="0"/>
              </a:endParaRP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SUSEP </a:t>
              </a: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ANBIMA </a:t>
              </a: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FEBRABAN 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41702" y="947175"/>
            <a:ext cx="11095548" cy="5691144"/>
            <a:chOff x="141702" y="947175"/>
            <a:chExt cx="11095548" cy="5691144"/>
          </a:xfrm>
        </p:grpSpPr>
        <p:pic>
          <p:nvPicPr>
            <p:cNvPr id="25" name="Picture 14" descr="http://www.bndes.gov.br/SiteBNDES/bndes/imagens/marca_bndes.jpg">
              <a:extLst>
                <a:ext uri="{FF2B5EF4-FFF2-40B4-BE49-F238E27FC236}">
                  <a16:creationId xmlns:a16="http://schemas.microsoft.com/office/drawing/2014/main" id="{F13D99CC-018F-4D69-9B69-C391E42D2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96" y="4882400"/>
              <a:ext cx="2384069" cy="490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m 34">
              <a:extLst>
                <a:ext uri="{FF2B5EF4-FFF2-40B4-BE49-F238E27FC236}">
                  <a16:creationId xmlns:a16="http://schemas.microsoft.com/office/drawing/2014/main" id="{E7756F89-60E5-4BC9-A925-356ADFC33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276" y="3606168"/>
              <a:ext cx="2143410" cy="1049982"/>
            </a:xfrm>
            <a:prstGeom prst="rect">
              <a:avLst/>
            </a:prstGeom>
          </p:spPr>
        </p:pic>
        <p:pic>
          <p:nvPicPr>
            <p:cNvPr id="27" name="Imagem 38">
              <a:extLst>
                <a:ext uri="{FF2B5EF4-FFF2-40B4-BE49-F238E27FC236}">
                  <a16:creationId xmlns:a16="http://schemas.microsoft.com/office/drawing/2014/main" id="{2D6FC83B-B36F-4698-BF01-53414A773F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457" y="2417472"/>
              <a:ext cx="4224351" cy="638330"/>
            </a:xfrm>
            <a:prstGeom prst="rect">
              <a:avLst/>
            </a:prstGeom>
          </p:spPr>
        </p:pic>
        <p:pic>
          <p:nvPicPr>
            <p:cNvPr id="28" name="Imagem 8">
              <a:extLst>
                <a:ext uri="{FF2B5EF4-FFF2-40B4-BE49-F238E27FC236}">
                  <a16:creationId xmlns:a16="http://schemas.microsoft.com/office/drawing/2014/main" id="{D83A5C12-8453-4504-9621-7C166F12A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0938" y="4808986"/>
              <a:ext cx="1832987" cy="72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m 40">
              <a:extLst>
                <a:ext uri="{FF2B5EF4-FFF2-40B4-BE49-F238E27FC236}">
                  <a16:creationId xmlns:a16="http://schemas.microsoft.com/office/drawing/2014/main" id="{2209EBE4-493F-41A0-B333-1BC2DF69F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1702" y="1119462"/>
              <a:ext cx="3650042" cy="872835"/>
            </a:xfrm>
            <a:prstGeom prst="rect">
              <a:avLst/>
            </a:prstGeom>
          </p:spPr>
        </p:pic>
        <p:pic>
          <p:nvPicPr>
            <p:cNvPr id="30" name="Picture 6" descr="Resultado de imagem para BB LOGO">
              <a:extLst>
                <a:ext uri="{FF2B5EF4-FFF2-40B4-BE49-F238E27FC236}">
                  <a16:creationId xmlns:a16="http://schemas.microsoft.com/office/drawing/2014/main" id="{3CB89878-D8EB-4C81-95E0-2FF0A7AA4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96" y="5658030"/>
              <a:ext cx="980289" cy="980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s://d2yty0x2cuh2al.cloudfront.net/uploads/image/file/777375/large_fc7219248680e478c0dc19a8fd572d01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65" b="-1731"/>
            <a:stretch/>
          </p:blipFill>
          <p:spPr bwMode="auto">
            <a:xfrm>
              <a:off x="6275826" y="3887632"/>
              <a:ext cx="2391605" cy="768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www.riopretoshopping.com.br/thumb/media/servicos/04/01/itauunibanco.png__w470_h33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767" y="2232661"/>
              <a:ext cx="2138311" cy="1501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agem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14690" y="5111181"/>
              <a:ext cx="1180842" cy="982115"/>
            </a:xfrm>
            <a:prstGeom prst="rect">
              <a:avLst/>
            </a:prstGeom>
          </p:spPr>
        </p:pic>
        <p:pic>
          <p:nvPicPr>
            <p:cNvPr id="61" name="Picture 2" descr="Derraik &amp; Menezes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1717" y="2094065"/>
              <a:ext cx="1822208" cy="745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Velloza Advogados Associado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0201" y="3467175"/>
              <a:ext cx="2197049" cy="55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Imagem 62">
              <a:extLst>
                <a:ext uri="{FF2B5EF4-FFF2-40B4-BE49-F238E27FC236}">
                  <a16:creationId xmlns:a16="http://schemas.microsoft.com/office/drawing/2014/main" id="{83D683FE-A910-4F4C-9B40-9802DCC9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43548" y="5646834"/>
              <a:ext cx="1438275" cy="933450"/>
            </a:xfrm>
            <a:prstGeom prst="rect">
              <a:avLst/>
            </a:prstGeom>
          </p:spPr>
        </p:pic>
        <p:pic>
          <p:nvPicPr>
            <p:cNvPr id="64" name="Picture 12" descr="http://static1.squarespace.com/static/55f81999e4b04ede8aaf26da/t/5756fb3a01dbae9245bdb16d/1465318203707/thumbnail.jpg?format=1000w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597" y="947175"/>
              <a:ext cx="2228518" cy="1199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60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1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2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1415480" y="0"/>
            <a:ext cx="992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41A99A"/>
                </a:solidFill>
                <a:latin typeface="+mj-lt"/>
              </a:defRPr>
            </a:lvl1pPr>
          </a:lstStyle>
          <a:p>
            <a:r>
              <a:rPr lang="en-US" dirty="0" err="1">
                <a:latin typeface="Calibri" panose="020F0502020204030204" pitchFamily="34" charset="0"/>
              </a:rPr>
              <a:t>Subgrupo</a:t>
            </a:r>
            <a:r>
              <a:rPr lang="en-US" dirty="0">
                <a:latin typeface="Calibri" panose="020F0502020204030204" pitchFamily="34" charset="0"/>
              </a:rPr>
              <a:t> 4 – l</a:t>
            </a:r>
            <a:r>
              <a:rPr lang="pt-BR" dirty="0">
                <a:latin typeface="Calibri" panose="020F0502020204030204" pitchFamily="34" charset="0"/>
              </a:rPr>
              <a:t>í</a:t>
            </a:r>
            <a:r>
              <a:rPr lang="en-US" dirty="0">
                <a:latin typeface="Calibri" panose="020F0502020204030204" pitchFamily="34" charset="0"/>
              </a:rPr>
              <a:t>der FTFS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90981" y="1606939"/>
            <a:ext cx="19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Ampliação da oferta de capital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74191" y="3284984"/>
            <a:ext cx="5184576" cy="3886552"/>
            <a:chOff x="3215680" y="1988840"/>
            <a:chExt cx="5184576" cy="3886552"/>
          </a:xfrm>
        </p:grpSpPr>
        <p:sp>
          <p:nvSpPr>
            <p:cNvPr id="5" name="Retângulo 4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3287688" y="2058963"/>
              <a:ext cx="5112568" cy="3816429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Escopo inicial de trabalho</a:t>
              </a: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200" dirty="0">
                  <a:latin typeface="Calibri" panose="020F0502020204030204" pitchFamily="34" charset="0"/>
                </a:rPr>
                <a:t>Aproximação com </a:t>
              </a:r>
              <a:r>
                <a:rPr lang="pt-BR" sz="2200" dirty="0" err="1">
                  <a:latin typeface="Calibri" panose="020F0502020204030204" pitchFamily="34" charset="0"/>
                </a:rPr>
                <a:t>PitchGov.SP</a:t>
              </a:r>
              <a:r>
                <a:rPr lang="pt-BR" sz="2200" dirty="0">
                  <a:latin typeface="Calibri" panose="020F0502020204030204" pitchFamily="34" charset="0"/>
                </a:rPr>
                <a:t> e possíveis espaços para divulgação.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2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200" dirty="0">
                  <a:latin typeface="Calibri" panose="020F0502020204030204" pitchFamily="34" charset="0"/>
                </a:rPr>
                <a:t>Aproximação com TCU.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2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200" dirty="0">
                  <a:latin typeface="Calibri" panose="020F0502020204030204" pitchFamily="34" charset="0"/>
                </a:rPr>
                <a:t>Mapeamento de NI que vendem para governos</a:t>
              </a:r>
            </a:p>
            <a:p>
              <a:endParaRPr lang="pt-BR" sz="2200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r>
                <a:rPr lang="pt-BR" sz="2200" dirty="0">
                  <a:latin typeface="Calibri" panose="020F0502020204030204" pitchFamily="34" charset="0"/>
                </a:rPr>
                <a:t> 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435" y="1039719"/>
            <a:ext cx="12216680" cy="1675992"/>
            <a:chOff x="-24680" y="5699310"/>
            <a:chExt cx="12216680" cy="792088"/>
          </a:xfrm>
        </p:grpSpPr>
        <p:sp>
          <p:nvSpPr>
            <p:cNvPr id="6" name="Retângulo 5"/>
            <p:cNvSpPr/>
            <p:nvPr/>
          </p:nvSpPr>
          <p:spPr>
            <a:xfrm>
              <a:off x="-24680" y="5699310"/>
              <a:ext cx="12216680" cy="792088"/>
            </a:xfrm>
            <a:prstGeom prst="rect">
              <a:avLst/>
            </a:prstGeom>
            <a:solidFill>
              <a:srgbClr val="41A99A"/>
            </a:solidFill>
            <a:ln w="9525">
              <a:noFill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23243" y="5728956"/>
              <a:ext cx="11549297" cy="741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1.3.1. Produzir e disseminar guia com casos de Negócios de Impacto que já venderam para governos (municipais, estaduais e federal). </a:t>
              </a:r>
            </a:p>
            <a:p>
              <a:r>
                <a:rPr lang="pt-BR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1.3.2. Sistematizar e disseminar mecanismos de apoio (</a:t>
              </a:r>
              <a:r>
                <a:rPr lang="pt-BR" sz="1600" b="1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ex</a:t>
              </a:r>
              <a:r>
                <a:rPr lang="pt-BR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: termos de referência e contratos padrões) para facilitar processos de contratação de Negócios de Impacto</a:t>
              </a:r>
            </a:p>
            <a:p>
              <a:r>
                <a:rPr lang="pt-BR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1.3.3. Integrar órgãos de controle (TCU, CGU, CGE e TCE) em processos de compras públicas desde o início por gestores públicos.</a:t>
              </a:r>
            </a:p>
            <a:p>
              <a:r>
                <a:rPr lang="pt-BR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1.3.5. Realizar estudos, por meio de cooperações técnicas internacionais para identificar caminhos possíveis para a compra/contratação do Estado a Negócios de Impacto (em diferentes níveis)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742232" y="3333365"/>
            <a:ext cx="5112568" cy="3328569"/>
            <a:chOff x="3573880" y="2037221"/>
            <a:chExt cx="5112568" cy="3328569"/>
          </a:xfrm>
        </p:grpSpPr>
        <p:sp>
          <p:nvSpPr>
            <p:cNvPr id="23" name="Retângulo 22"/>
            <p:cNvSpPr/>
            <p:nvPr/>
          </p:nvSpPr>
          <p:spPr>
            <a:xfrm>
              <a:off x="3573880" y="2037221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776907" y="2085678"/>
              <a:ext cx="4115635" cy="3231654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Calibri" panose="020F0502020204030204" pitchFamily="34" charset="0"/>
                </a:rPr>
                <a:t>Atores</a:t>
              </a:r>
              <a:r>
                <a:rPr lang="en-US" sz="2200" dirty="0">
                  <a:latin typeface="Calibri" panose="020F0502020204030204" pitchFamily="34" charset="0"/>
                </a:rPr>
                <a:t> a </a:t>
              </a:r>
              <a:r>
                <a:rPr lang="en-US" sz="2200" dirty="0" err="1">
                  <a:latin typeface="Calibri" panose="020F0502020204030204" pitchFamily="34" charset="0"/>
                </a:rPr>
                <a:t>engajar</a:t>
              </a:r>
              <a:endParaRPr lang="pt-BR" sz="2200" dirty="0">
                <a:latin typeface="Calibri" panose="020F0502020204030204" pitchFamily="34" charset="0"/>
              </a:endParaRP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pPr lvl="1" algn="ctr"/>
              <a:r>
                <a:rPr lang="pt-BR" sz="2000" dirty="0">
                  <a:latin typeface="Calibri" panose="020F0502020204030204" pitchFamily="34" charset="0"/>
                </a:rPr>
                <a:t>TCU </a:t>
              </a:r>
            </a:p>
            <a:p>
              <a:pPr lvl="1" algn="ctr"/>
              <a:r>
                <a:rPr lang="pt-BR" sz="2000" dirty="0">
                  <a:latin typeface="Calibri" panose="020F0502020204030204" pitchFamily="34" charset="0"/>
                </a:rPr>
                <a:t>Caixa </a:t>
              </a:r>
            </a:p>
            <a:p>
              <a:pPr lvl="1" algn="ctr"/>
              <a:r>
                <a:rPr lang="pt-BR" sz="2000" dirty="0">
                  <a:latin typeface="Calibri" panose="020F0502020204030204" pitchFamily="34" charset="0"/>
                </a:rPr>
                <a:t>ENAP </a:t>
              </a:r>
            </a:p>
            <a:p>
              <a:pPr lvl="1" algn="ctr"/>
              <a:r>
                <a:rPr lang="pt-BR" sz="2000" dirty="0">
                  <a:latin typeface="Calibri" panose="020F0502020204030204" pitchFamily="34" charset="0"/>
                </a:rPr>
                <a:t>CNM – organizadora do Encontro Nacional de Prefeitos </a:t>
              </a:r>
            </a:p>
            <a:p>
              <a:pPr lvl="1" algn="ctr"/>
              <a:r>
                <a:rPr lang="pt-BR" sz="2000" dirty="0">
                  <a:latin typeface="Calibri" panose="020F0502020204030204" pitchFamily="34" charset="0"/>
                </a:rPr>
                <a:t>Secretaria de Inovação do Governo de SP </a:t>
              </a:r>
            </a:p>
            <a:p>
              <a:pPr lvl="1" algn="ctr"/>
              <a:r>
                <a:rPr lang="pt-BR" sz="2000" dirty="0">
                  <a:latin typeface="Calibri" panose="020F0502020204030204" pitchFamily="34" charset="0"/>
                </a:rPr>
                <a:t>Sebrae RJ  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435456" y="1462512"/>
            <a:ext cx="10625438" cy="3798455"/>
            <a:chOff x="282868" y="1449305"/>
            <a:chExt cx="10625438" cy="3798455"/>
          </a:xfrm>
        </p:grpSpPr>
        <p:pic>
          <p:nvPicPr>
            <p:cNvPr id="25" name="Picture 58" descr="http://fapetec.org/adm/img/projetos/91795744d2dbd3afdf18b52bdfe19fab.jpg">
              <a:extLst>
                <a:ext uri="{FF2B5EF4-FFF2-40B4-BE49-F238E27FC236}">
                  <a16:creationId xmlns:a16="http://schemas.microsoft.com/office/drawing/2014/main" id="{2C9F0945-B562-4C0C-9527-4FE5481418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80793" y="1605388"/>
              <a:ext cx="1641944" cy="889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m 30">
              <a:extLst>
                <a:ext uri="{FF2B5EF4-FFF2-40B4-BE49-F238E27FC236}">
                  <a16:creationId xmlns:a16="http://schemas.microsoft.com/office/drawing/2014/main" id="{726B68AD-E44F-41B7-A43B-898361642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8942" y="3006336"/>
              <a:ext cx="974173" cy="1748021"/>
            </a:xfrm>
            <a:prstGeom prst="rect">
              <a:avLst/>
            </a:prstGeom>
          </p:spPr>
        </p:pic>
        <p:pic>
          <p:nvPicPr>
            <p:cNvPr id="27" name="Imagem 8">
              <a:extLst>
                <a:ext uri="{FF2B5EF4-FFF2-40B4-BE49-F238E27FC236}">
                  <a16:creationId xmlns:a16="http://schemas.microsoft.com/office/drawing/2014/main" id="{D83A5C12-8453-4504-9621-7C166F12A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824" y="1449305"/>
              <a:ext cx="2966482" cy="1174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m 40">
              <a:extLst>
                <a:ext uri="{FF2B5EF4-FFF2-40B4-BE49-F238E27FC236}">
                  <a16:creationId xmlns:a16="http://schemas.microsoft.com/office/drawing/2014/main" id="{2209EBE4-493F-41A0-B333-1BC2DF69F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2904" y="2736688"/>
              <a:ext cx="2787126" cy="666486"/>
            </a:xfrm>
            <a:prstGeom prst="rect">
              <a:avLst/>
            </a:prstGeom>
          </p:spPr>
        </p:pic>
        <p:pic>
          <p:nvPicPr>
            <p:cNvPr id="29" name="Picture 6" descr="Resultado de imagem para BB LOGO">
              <a:extLst>
                <a:ext uri="{FF2B5EF4-FFF2-40B4-BE49-F238E27FC236}">
                  <a16:creationId xmlns:a16="http://schemas.microsoft.com/office/drawing/2014/main" id="{3CB89878-D8EB-4C81-95E0-2FF0A7AA4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35" y="4044167"/>
              <a:ext cx="1203593" cy="1203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https://static1.squarespace.com/static/58d072963e00bea07a2ca2da/5a0e33e6652deaed3c5e4db4/5a0e33fdf9619ae2895a586a/1510881284117/NESst-logo.png?format=500w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7979" y="3224157"/>
              <a:ext cx="2010698" cy="98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949DF5CA-02AD-4CC2-BCCE-C2676F181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868" y="1631775"/>
              <a:ext cx="2534991" cy="734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23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A99A"/>
          </a:solidFill>
          <a:ln w="9525">
            <a:noFill/>
            <a:bevel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1055440" y="1484784"/>
            <a:ext cx="1029714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Obrigado!</a:t>
            </a:r>
          </a:p>
          <a:p>
            <a:endParaRPr lang="pt-BR" sz="6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Força Tarefa de Finanças Sociais</a:t>
            </a:r>
          </a:p>
          <a:p>
            <a:endParaRPr lang="pt-BR" sz="2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Diretoria Executiva</a:t>
            </a:r>
          </a:p>
          <a:p>
            <a:endParaRPr lang="pt-BR" sz="2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Beto Scretas – beto@ice.org.br</a:t>
            </a:r>
          </a:p>
          <a:p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Célia Cruz – celia@ice.org.br</a:t>
            </a:r>
          </a:p>
          <a:p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Diogo </a:t>
            </a:r>
            <a:r>
              <a:rPr lang="pt-BR" sz="28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Quitério</a:t>
            </a:r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diogo@ice.org.br</a:t>
            </a:r>
          </a:p>
          <a:p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Debora Souza Batista – debora@ice.org.br</a:t>
            </a:r>
          </a:p>
        </p:txBody>
      </p:sp>
    </p:spTree>
    <p:extLst>
      <p:ext uri="{BB962C8B-B14F-4D97-AF65-F5344CB8AC3E}">
        <p14:creationId xmlns:p14="http://schemas.microsoft.com/office/powerpoint/2010/main" val="340750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10D2F6A-F992-45E2-A25F-181B9F161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Considerações</a:t>
            </a:r>
            <a:r>
              <a:rPr lang="en-US" dirty="0"/>
              <a:t> do Comitê</a:t>
            </a:r>
            <a:endParaRPr lang="pt-BR" dirty="0"/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B0834E56-5B60-4F98-9F92-2A5C0144F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(Quais cuidados sugerem, quais recomendações aos próximos passos e, se for o caso, outras prioridades para o GT)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0890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10D2F6A-F992-45E2-A25F-181B9F161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Apresentação GT 2 – </a:t>
            </a:r>
            <a:r>
              <a:rPr lang="en-US" dirty="0" err="1"/>
              <a:t>Aumento</a:t>
            </a:r>
            <a:r>
              <a:rPr lang="en-US" dirty="0"/>
              <a:t> do </a:t>
            </a:r>
            <a:r>
              <a:rPr lang="en-US" dirty="0" err="1"/>
              <a:t>Número</a:t>
            </a:r>
            <a:r>
              <a:rPr lang="en-US" dirty="0"/>
              <a:t> de Negócios de Impacto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875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3791100"/>
            <a:ext cx="12192000" cy="2137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Conteúdo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906463" y="1327787"/>
            <a:ext cx="10566400" cy="22594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t-BR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Aprovar o Regimento do Comitê</a:t>
            </a:r>
          </a:p>
          <a:p>
            <a:pPr>
              <a:spcBef>
                <a:spcPts val="600"/>
              </a:spcBef>
            </a:pPr>
            <a:r>
              <a:rPr lang="pt-BR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Apresentar a governança do Comitê</a:t>
            </a:r>
          </a:p>
          <a:p>
            <a:pPr>
              <a:spcBef>
                <a:spcPts val="600"/>
              </a:spcBef>
            </a:pPr>
            <a:r>
              <a:rPr lang="pt-BR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Debater e aperfeiçoar o Plano de Trabalho e os Desafios de cada GT</a:t>
            </a:r>
          </a:p>
          <a:p>
            <a:pPr>
              <a:spcBef>
                <a:spcPts val="600"/>
              </a:spcBef>
            </a:pP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</a:t>
            </a:r>
            <a:r>
              <a:rPr lang="pt-BR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efinir</a:t>
            </a:r>
            <a:r>
              <a:rPr lang="pt-BR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as principais entregas do Comitê em 2018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06463" y="367665"/>
            <a:ext cx="8682037" cy="756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|Objetivos da reunião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12192000" cy="142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917453" y="4042125"/>
            <a:ext cx="1084665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RESULTADO ESPERADO AO FINAL DA RENIÃO :</a:t>
            </a:r>
          </a:p>
          <a:p>
            <a:pPr marL="263525" lvl="0" indent="-263525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Regimento Interno do Comitê aprovado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63525" lvl="0" indent="-263525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Planos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de Trabalho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cada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GT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amadurecidos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pelo Comitê</a:t>
            </a:r>
          </a:p>
          <a:p>
            <a:pPr marL="263525" lvl="0" indent="-263525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rincipais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entregas do Comitê definidas coletivamente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8989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4925" y="2306782"/>
            <a:ext cx="1797627" cy="429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631504" y="1772816"/>
            <a:ext cx="10563653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Introdução (Valéria Barros – Sebrae)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Subgrupo 1 – líderes Carolina - </a:t>
            </a:r>
            <a:r>
              <a:rPr lang="pt-BR" dirty="0" err="1">
                <a:latin typeface="Calibri" panose="020F0502020204030204" pitchFamily="34" charset="0"/>
              </a:rPr>
              <a:t>Pipe</a:t>
            </a:r>
            <a:r>
              <a:rPr lang="pt-BR" dirty="0">
                <a:latin typeface="Calibri" panose="020F0502020204030204" pitchFamily="34" charset="0"/>
              </a:rPr>
              <a:t> e Anna – </a:t>
            </a:r>
            <a:r>
              <a:rPr lang="pt-BR" dirty="0" err="1">
                <a:latin typeface="Calibri" panose="020F0502020204030204" pitchFamily="34" charset="0"/>
              </a:rPr>
              <a:t>Quintessa</a:t>
            </a:r>
            <a:r>
              <a:rPr lang="pt-BR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Subgrupo 2 – líderes Irina - BB  e  Diego – FBB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Subgrupo 3 – líderes Fernando - Vivenda e </a:t>
            </a:r>
            <a:r>
              <a:rPr lang="pt-BR" dirty="0" err="1">
                <a:latin typeface="Calibri" panose="020F0502020204030204" pitchFamily="34" charset="0"/>
              </a:rPr>
              <a:t>Maure</a:t>
            </a:r>
            <a:r>
              <a:rPr lang="pt-BR" dirty="0">
                <a:latin typeface="Calibri" panose="020F0502020204030204" pitchFamily="34" charset="0"/>
              </a:rPr>
              <a:t> - Artemísia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Subgrupo 4 – líderes Alessandra e Claudio – MDS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Subgrupo  5 – líderes William – FINEP e Sergio – INSPER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79868" y="632882"/>
            <a:ext cx="79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DBAAB"/>
                </a:solidFill>
                <a:latin typeface="Futura Md BT" panose="020B0602020204020303"/>
              </a:rPr>
              <a:t>Agenda</a:t>
            </a:r>
            <a:endParaRPr lang="en-US" sz="3200" dirty="0">
              <a:solidFill>
                <a:srgbClr val="4DBAAB"/>
              </a:solidFill>
              <a:latin typeface="Futura Md BT" panose="020B0602020204020303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0" y="-66484"/>
          <a:ext cx="2207568" cy="692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4" imgW="578808" imgH="1656311" progId="CorelDraw.Graphic.16">
                  <p:embed/>
                </p:oleObj>
              </mc:Choice>
              <mc:Fallback>
                <p:oleObj name="CorelDRAW" r:id="rId4" imgW="578808" imgH="1656311" progId="CorelDraw.Graphic.16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66484"/>
                        <a:ext cx="2207568" cy="692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932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4925" y="2306782"/>
            <a:ext cx="1797627" cy="429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63552" y="1823194"/>
            <a:ext cx="10131605" cy="369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Introdução (Valéria Barros – Sebrae)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Subgrupo 1 – líderes Carolina -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Pipe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e Anna –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Quintessa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2 – líderes Irina - BB  e  Diego – FBB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Subgrupo 3 – líderes Fernando Vivenda e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Maure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Artemísia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4 – líderes Alessandra e Cláudio – MDS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Subgrupo  5 -  William -  FINEP e Sérgio - INSPER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79868" y="632882"/>
            <a:ext cx="79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DBAAB"/>
                </a:solidFill>
                <a:latin typeface="Futura Md BT" panose="020B0602020204020303"/>
              </a:rPr>
              <a:t>Agenda</a:t>
            </a:r>
            <a:endParaRPr lang="en-US" sz="3200" dirty="0">
              <a:solidFill>
                <a:srgbClr val="4DBAAB"/>
              </a:solidFill>
              <a:latin typeface="Futura Md BT" panose="020B0602020204020303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-90412" y="-100549"/>
          <a:ext cx="2422826" cy="692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orelDRAW" r:id="rId4" imgW="578808" imgH="1656311" progId="CorelDraw.Graphic.16">
                  <p:embed/>
                </p:oleObj>
              </mc:Choice>
              <mc:Fallback>
                <p:oleObj name="CorelDRAW" r:id="rId4" imgW="578808" imgH="1656311" progId="CorelDraw.Graphic.16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0412" y="-100549"/>
                        <a:ext cx="2422826" cy="692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526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8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4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1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2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1265042" y="83674"/>
            <a:ext cx="10454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1A99A"/>
                </a:solidFill>
                <a:latin typeface="Calibri" panose="020F0502020204030204" pitchFamily="34" charset="0"/>
              </a:rPr>
              <a:t>GT2 – AUMENTO DO Nº DE NEGÓCIOS DE IMPACTO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83D683FE-A910-4F4C-9B40-9802DCC9E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6" y="2890014"/>
            <a:ext cx="1438275" cy="933450"/>
          </a:xfrm>
          <a:prstGeom prst="rect">
            <a:avLst/>
          </a:prstGeom>
        </p:spPr>
      </p:pic>
      <p:pic>
        <p:nvPicPr>
          <p:cNvPr id="27" name="Picture 14" descr="http://www.bndes.gov.br/SiteBNDES/bndes/imagens/marca_bndes.jpg">
            <a:extLst>
              <a:ext uri="{FF2B5EF4-FFF2-40B4-BE49-F238E27FC236}">
                <a16:creationId xmlns:a16="http://schemas.microsoft.com/office/drawing/2014/main" id="{F13D99CC-018F-4D69-9B69-C391E42D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594" y="2188552"/>
            <a:ext cx="1865164" cy="383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8" descr="http://fapetec.org/adm/img/projetos/91795744d2dbd3afdf18b52bdfe19fab.jpg">
            <a:extLst>
              <a:ext uri="{FF2B5EF4-FFF2-40B4-BE49-F238E27FC236}">
                <a16:creationId xmlns:a16="http://schemas.microsoft.com/office/drawing/2014/main" id="{2C9F0945-B562-4C0C-9527-4FE548141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217" y="2007954"/>
            <a:ext cx="1439483" cy="779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ikioso.org/wp-content/uploads/2013/03/numero-da-caixa-economica.jpg">
            <a:extLst>
              <a:ext uri="{FF2B5EF4-FFF2-40B4-BE49-F238E27FC236}">
                <a16:creationId xmlns:a16="http://schemas.microsoft.com/office/drawing/2014/main" id="{F940C548-413E-4D81-B296-DE7EC88E8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2501" y="2077604"/>
            <a:ext cx="1697503" cy="599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726B68AD-E44F-41B7-A43B-898361642B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86" y="4685772"/>
            <a:ext cx="762472" cy="1368152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6B2E19E5-07E9-4F70-81F9-C68B71DFA4D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984" y="3952639"/>
            <a:ext cx="1605771" cy="566607"/>
          </a:xfrm>
          <a:prstGeom prst="rect">
            <a:avLst/>
          </a:prstGeom>
        </p:spPr>
      </p:pic>
      <p:pic>
        <p:nvPicPr>
          <p:cNvPr id="40" name="Imagem 8">
            <a:extLst>
              <a:ext uri="{FF2B5EF4-FFF2-40B4-BE49-F238E27FC236}">
                <a16:creationId xmlns:a16="http://schemas.microsoft.com/office/drawing/2014/main" id="{D83A5C12-8453-4504-9621-7C166F12A9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552" y="4672004"/>
            <a:ext cx="2509519" cy="9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2209EBE4-493F-41A0-B333-1BC2DF69F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4928" y="922265"/>
            <a:ext cx="2760387" cy="660092"/>
          </a:xfrm>
          <a:prstGeom prst="rect">
            <a:avLst/>
          </a:prstGeom>
        </p:spPr>
      </p:pic>
      <p:pic>
        <p:nvPicPr>
          <p:cNvPr id="46" name="Picture 6" descr="Resultado de imagem para BB LOGO">
            <a:extLst>
              <a:ext uri="{FF2B5EF4-FFF2-40B4-BE49-F238E27FC236}">
                <a16:creationId xmlns:a16="http://schemas.microsoft.com/office/drawing/2014/main" id="{3CB89878-D8EB-4C81-95E0-2FF0A7AA4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04" y="1991207"/>
            <a:ext cx="869000" cy="86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data:image/png;base64,iVBORw0KGgoAAAANSUhEUgAAAWMAAACOCAMAAADTsZk7AAAA51BMVEX///8AH1cfP3tZWVlTU1NdXV1PT09XV1cAAExUVFTi4uKjo6Ovr6+Xl5cAMHS7u7sAGlXMzMzn6OyBgYFubm7s7Oxrep5hYWGmpqbDw8MAAENzc3P29vatra0AAEnq6uoZN3Lb29vT09MADVCIiIhISEh7e3uSkpJoaGgAFVNDQ0MAJ3AAIG20t8MAMXSEkK1TXH1+hJpWaJNyeZLCyNW2vM06UoV5hqZLVXhmbokAAD0AKXCrssbQ1N+mrsOao7uNkqZgcZgdLl41QWsMJFlKX44AEGiGjKEnRH6dorI9SW/Z3OVaY4Fm+Fo1AAALcUlEQVR4nO2cC3uaShPH1+wCgighapBIVAzemjTt6bFpe2yaXt9z2pzv/3neBfYyoFF78aT6zP952nLZRfw5zMzOLiUEhUKhUCgUCoVCoVAoFAqFQqFQKBQKhUKhUCgUCoVCoVAoFAqFQqFQKBQKhUKhUCjU4+r29clj38Kh64+/3vw1f+ybOGhF36qzN8//+vrY93HAOjmeVY6/fb04Q8i70kn1uFKpfL6tVs7ePva9HKhOeiniSjXqVSpnt499Nwep6CJDXOmRs4x06bTnxWDP8bx8Y1g43JaH+eU8z2vDDr7cjL0h/FjdJdtLWtNxHTY4JH2aZYgrZ+Qjhz17XTodMgPsTZmbb9RNFxx2GNObBh3rM545kZvnZg10aZum3vEtatm2RekU/nIHoz+rOWJux69Tg+49LTXoGudq26NTsVWjBcbU0JvTFvVBj7rcdGmBMbXUNv8dkzgiUTgNmE8OTvMzgbhSJW9Siz6elVo4li39R0Qt+TSvYRwMaaDObMM4YoY80wwYcDQHImnFlePP5M+LjHU5gZsYidiqG015cA1jg4wVs60YnxstdTgIJuTAlGPNGH8if2Q7xxelNpFl5V6yb9vKyNYy5g37Yncbxk2jow57ZkIOSyfKU6TB7u8c+JJHdoWdAfNcz5jUDBn2tmEMr1tOa/Zfz2ea8Rthx8upBQloyP/2Kcgw1jMmRtaDbMe4HsDU5cB0r824cvG3chxnZWPK6QaSW6oNjNXvsQ3j2A7Gh2e/QtobZ6HujbDqatlZZE+zCyLTRsa8R852q9ytRgN6fnj5RCZgxpXqnLwWjC/+KDd0bCumFhwfbGLMw56T/rsVY+LZQWB1Xeenv9Fvp6dVwLh3n43zsszi41JT7jKDQsDfxJiHvW76z3aMSVSjRhDQFvBG+6ST2/n8duUcB4h4mRPuqe2lphGdWgWXuZGxcN9bMubyJxyzEezfYPrdl/9dLhqNxeLq5tnSNAd0FXwoHan93vJP0jHqhf3NjH1Ko+9hzDVMrIDtXV3o5sO7f66PMl03Fs8KcWXeA4hnz8m92u8tVziLgLZhnIe972LMewf7l8f9MxjM310OjgTmq2fg3HvImKdu2j33lmf2zr+fcRb2vpMxiamxb1UhTvfyWfRicSQpNzS+f6E75vnae5XJVTcz7tAO2ItVPQ7i7vBsDzAGm1m7lYzJFJT59kOpBV/fkJeXEvKRNuXKcTGt0CFwC8YhbYI9TxeLAGMSGGGowfoUJtihSreHSQCOw+LFfuifFOtgcR/dXEvIjQ/iXCnk6RLcNr6ibVnAubcM5TkgY58Gro6VkU1BAqyLFL5FQTJhGPuWv30RxvuSvFKmfP0iO3VSCHmv4T436rLKjMk40IbsGUwldpAxaQZBoB1EEnTVdkhVaY5MA23g8FJ7olMR7q7uyLsrBfk0PXUPGffewxHJ2fK4dolxzIKmoOFaVPvQAuO2PQWM2ywYiyt7FsgF+aVkvSK0jNLn/P66ky5i8YzMFeTLdIr/tsB4DosXveULLTEmIQusxPXcumFQUFcvMCYdaMfE512arufxUaMB3Tk/Tmt+PPTG1Ni/8vG8IbkuXpF75S6uTkqM+cjuWIXA5eImh2Uu2VfcogalhmFYcIbZMRlsZNhwXsPpii52MXnojy1qWRallkv2TpGy3dSSFeTBiyLj428Fd/x++UL94YqCTexOkqRWzGejYWGgVu7nuHXeJVzyueL4D3zFx9fNkYZ8R24l8svbAmNO9StIK3Ahy3dJOeQ8u1A++UuR8a0qbKbp8WPf9J7pRI8+OORbcieGfJcnkHEVFIRWlI9R6/UFMD5qROQ0N+zrO5C7zd4UMrfl7Bi1VvMFYDy4EUO/o6MbwLj6FAykV2UVqPW6gYZ8zZOL3CU3XgLLha4Cl25+v26hR85c8nVOW405Zv+Stwr47Plj3/A+6sMAQh5Ib/FBl9mekk9qALJiHI3aqAh65KPrV8KybzRWsF6o90teVxiO1xTamSpl1p78yA/aH3ubG/3X0oWKzFvckxepZQ+Aq/hb+o2LX+Mp/CdrRmx6nUbthxZpOk9+x7LRXcGSb/Kwpxj35mpGevb513xgO+w/fPJnGUfhbzl3/aoBGC9eZi5aM1bJ8XH1v3DGP8v4d9UphHyUFYckYz6sExHvuPqfvGp6qIwLkBtv06RZMu7di1H1g4j9Wr1TiGFRWKt7xdJZekQDK/gKx6sXWhcZt706rNyFcjvU5bv4vF4DFwe+Im2d3kzh7uJa3YWuynH558MDYfn7/CpByAPysiEZH38SE9QPIY6mpjE2TPCOR2ibwdSEL93E1Jy2wBF/pGJee8zMFv+juwPGdn8yMg3GWuonMOXJkXpxp26yLv84Vet3Rirm8Y78AozZoLLfHE2bdKRnBmq8O783VcZuB2bQpaaxi7UyAHLjJbmUjKtP88TtQSvu2undxMFIWpJvdh2OfqKROmaL20nUZLLy7rNQbbF6CrBpqjoyYBwE0/Tinq3SOUtO+TE5UeKxlFeUjGTG1mdq5tqYmt0w4idt9ZuOs4VGrmLqs3SL/xSy0zSboR0a5i7mDQHkG3I6GMiIl00yPYg4EgbUVk+bXEuRmJL61Mjvt/VEgNSMHbGArc2U8QHGclLPZ9Lulhk3xbyKehAgY3H1SBmyJx6YjinsdCLmYH3VO7+R/m5CgYZ8eT9vDETEy0oVD4e7iI2LB0LJT94tGTJhYo58/jRjJaYeZ+iPpS2N5QTVCsZWKQ+EjGVr1W0qF9MwYcgTq5jp9VmT7FIK8uAVuRqIoXP6hsK6jKJJm4W7rCsw8vt0WHkeqsw4dhO9VGBVXuEx8RnLjH07KE5NQcbyUlR0i/gDEaUiXTF1O2RBMTx3abLT/FpBXpAvA1EBOtuUtDWZbU10yBpTuZUI45ssLYmAjCOvORq1OsZaxqrDMmPiMpuNXf0R6xg71DBzGfI1Vs+2WdcFacmY2XSyw0V1EnJjfnedJ27cjDflxU6nxWwVh1sqPkm2CSv3AIx5EpL4EWS2ivFwDeP0V+KYlT9fxzi2Es/Nda5+lTDhmMEShLg2ZfYOFzoLyINXt4sscePeeJuhR/ucyiAytuXB5hZ27LNp7k7XMw7lO7yrGGcNWpbMFNbaMVu9Ws7vWoXr9TuWubs3IwTkRnSVlSr+nG05uuvLb6/ByATDZWWb0Iynco3besbKpT/EOA2LIvatY0zKEVopKd2kY+0w9uWQF/fX6fu7J2dbD6DHwsEN5av/vi0eX0fG8HAiDFoxjmwV59cyDqQDMmSo0utC5TItucJ+LeOmvKT6fxqWbkkcn+5yMXkG+frtixkffzy/2ITYEcEqUitbu/kbS1GgXEQzf9Lb1C5/IcLyCOm0VuYVQZCbb92WA4xmPp7sjAKdu+Vtkq3sOBa/Zc0WRybCx9WFHcc0TyIje6c5XAp5cJrONc17m604sQPP6fstNRqODNtrR36gh8eRwTr9vkfV46gZT4wm75yMYr34GI5BJqPEd4ZNWz3hoUXdoWvQmOpxHqvH7XiihhlrGXOv0x22h2PlM3ybTeK2U5MfETXz7zM1d1shzSz560X168cVb9csid8OlwWysSQ9EIABf9RMj7RUFAE1+rFtmqMk4mNAecQE8yDRMDBNZoKgX+MpRLq27onC3s8+ThccQI1eXWqk1vHzXI03Zno9HR/0p9IVjTBI9+muX4ngkAfvLz5/PdvOFzt+WKygtP1ynZwfAXE6autMIw7T1I0fUk0j3Uyf11fK98EVSDQstNGn1BZsTYalu027F0bOztLt70KnjcFp7/02Voz6YZ0uXnx8joh3q9MB/gebO9cpIkahUCgUCoVCoVAoFAqFQqFQKBQKhUKhUCgUCoVCoVAoFAqFQqFQKBQKhUKhUCgUCrUL/R+GZ+3mxTydRAAAAABJRU5ErkJggg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16" descr="data:image/png;base64,iVBORw0KGgoAAAANSUhEUgAAAWMAAACOCAMAAADTsZk7AAAA51BMVEX///8AH1cfP3tZWVlTU1NdXV1PT09XV1cAAExUVFTi4uKjo6Ovr6+Xl5cAMHS7u7sAGlXMzMzn6OyBgYFubm7s7Oxrep5hYWGmpqbDw8MAAENzc3P29vatra0AAEnq6uoZN3Lb29vT09MADVCIiIhISEh7e3uSkpJoaGgAFVNDQ0MAJ3AAIG20t8MAMXSEkK1TXH1+hJpWaJNyeZLCyNW2vM06UoV5hqZLVXhmbokAAD0AKXCrssbQ1N+mrsOao7uNkqZgcZgdLl41QWsMJFlKX44AEGiGjKEnRH6dorI9SW/Z3OVaY4Fm+Fo1AAALcUlEQVR4nO2cC3uaShPH1+wCgighapBIVAzemjTt6bFpe2yaXt9z2pzv/3neBfYyoFF78aT6zP952nLZRfw5zMzOLiUEhUKhUCgUCoVCoVAoFAqFQqFQKBQKhUKhUCgUCoVCoVAoFAqFQqFQKBQKhUKhUCjU4+r29clj38Kh64+/3vw1f+ybOGhF36qzN8//+vrY93HAOjmeVY6/fb04Q8i70kn1uFKpfL6tVs7ePva9HKhOeiniSjXqVSpnt499Nwep6CJDXOmRs4x06bTnxWDP8bx8Y1g43JaH+eU8z2vDDr7cjL0h/FjdJdtLWtNxHTY4JH2aZYgrZ+Qjhz17XTodMgPsTZmbb9RNFxx2GNObBh3rM545kZvnZg10aZum3vEtatm2RekU/nIHoz+rOWJux69Tg+49LTXoGudq26NTsVWjBcbU0JvTFvVBj7rcdGmBMbXUNv8dkzgiUTgNmE8OTvMzgbhSJW9Siz6elVo4li39R0Qt+TSvYRwMaaDObMM4YoY80wwYcDQHImnFlePP5M+LjHU5gZsYidiqG015cA1jg4wVs60YnxstdTgIJuTAlGPNGH8if2Q7xxelNpFl5V6yb9vKyNYy5g37Yncbxk2jow57ZkIOSyfKU6TB7u8c+JJHdoWdAfNcz5jUDBn2tmEMr1tOa/Zfz2ea8Rthx8upBQloyP/2Kcgw1jMmRtaDbMe4HsDU5cB0r824cvG3chxnZWPK6QaSW6oNjNXvsQ3j2A7Gh2e/QtobZ6HujbDqatlZZE+zCyLTRsa8R852q9ytRgN6fnj5RCZgxpXqnLwWjC/+KDd0bCumFhwfbGLMw56T/rsVY+LZQWB1Xeenv9Fvp6dVwLh3n43zsszi41JT7jKDQsDfxJiHvW76z3aMSVSjRhDQFvBG+6ST2/n8duUcB4h4mRPuqe2lphGdWgWXuZGxcN9bMubyJxyzEezfYPrdl/9dLhqNxeLq5tnSNAd0FXwoHan93vJP0jHqhf3NjH1Ko+9hzDVMrIDtXV3o5sO7f66PMl03Fs8KcWXeA4hnz8m92u8tVziLgLZhnIe972LMewf7l8f9MxjM310OjgTmq2fg3HvImKdu2j33lmf2zr+fcRb2vpMxiamxb1UhTvfyWfRicSQpNzS+f6E75vnae5XJVTcz7tAO2ItVPQ7i7vBsDzAGm1m7lYzJFJT59kOpBV/fkJeXEvKRNuXKcTGt0CFwC8YhbYI9TxeLAGMSGGGowfoUJtihSreHSQCOw+LFfuifFOtgcR/dXEvIjQ/iXCnk6RLcNr6ibVnAubcM5TkgY58Gro6VkU1BAqyLFL5FQTJhGPuWv30RxvuSvFKmfP0iO3VSCHmv4T436rLKjMk40IbsGUwldpAxaQZBoB1EEnTVdkhVaY5MA23g8FJ7olMR7q7uyLsrBfk0PXUPGffewxHJ2fK4dolxzIKmoOFaVPvQAuO2PQWM2ywYiyt7FsgF+aVkvSK0jNLn/P66ky5i8YzMFeTLdIr/tsB4DosXveULLTEmIQusxPXcumFQUFcvMCYdaMfE512arufxUaMB3Tk/Tmt+PPTG1Ni/8vG8IbkuXpF75S6uTkqM+cjuWIXA5eImh2Uu2VfcogalhmFYcIbZMRlsZNhwXsPpii52MXnojy1qWRallkv2TpGy3dSSFeTBiyLj428Fd/x++UL94YqCTexOkqRWzGejYWGgVu7nuHXeJVzyueL4D3zFx9fNkYZ8R24l8svbAmNO9StIK3Ahy3dJOeQ8u1A++UuR8a0qbKbp8WPf9J7pRI8+OORbcieGfJcnkHEVFIRWlI9R6/UFMD5qROQ0N+zrO5C7zd4UMrfl7Bi1VvMFYDy4EUO/o6MbwLj6FAykV2UVqPW6gYZ8zZOL3CU3XgLLha4Cl25+v26hR85c8nVOW405Zv+Stwr47Plj3/A+6sMAQh5Ib/FBl9mekk9qALJiHI3aqAh65KPrV8KybzRWsF6o90teVxiO1xTamSpl1p78yA/aH3ubG/3X0oWKzFvckxepZQ+Aq/hb+o2LX+Mp/CdrRmx6nUbthxZpOk9+x7LRXcGSb/Kwpxj35mpGevb513xgO+w/fPJnGUfhbzl3/aoBGC9eZi5aM1bJ8XH1v3DGP8v4d9UphHyUFYckYz6sExHvuPqfvGp6qIwLkBtv06RZMu7di1H1g4j9Wr1TiGFRWKt7xdJZekQDK/gKx6sXWhcZt706rNyFcjvU5bv4vF4DFwe+Im2d3kzh7uJa3YWuynH558MDYfn7/CpByAPysiEZH38SE9QPIY6mpjE2TPCOR2ibwdSEL93E1Jy2wBF/pGJee8zMFv+juwPGdn8yMg3GWuonMOXJkXpxp26yLv84Vet3Rirm8Y78AozZoLLfHE2bdKRnBmq8O783VcZuB2bQpaaxi7UyAHLjJbmUjKtP88TtQSvu2undxMFIWpJvdh2OfqKROmaL20nUZLLy7rNQbbF6CrBpqjoyYBwE0/Tinq3SOUtO+TE5UeKxlFeUjGTG1mdq5tqYmt0w4idt9ZuOs4VGrmLqs3SL/xSy0zSboR0a5i7mDQHkG3I6GMiIl00yPYg4EgbUVk+bXEuRmJL61Mjvt/VEgNSMHbGArc2U8QHGclLPZ9Lulhk3xbyKehAgY3H1SBmyJx6YjinsdCLmYH3VO7+R/m5CgYZ8eT9vDETEy0oVD4e7iI2LB0LJT94tGTJhYo58/jRjJaYeZ+iPpS2N5QTVCsZWKQ+EjGVr1W0qF9MwYcgTq5jp9VmT7FIK8uAVuRqIoXP6hsK6jKJJm4W7rCsw8vt0WHkeqsw4dhO9VGBVXuEx8RnLjH07KE5NQcbyUlR0i/gDEaUiXTF1O2RBMTx3abLT/FpBXpAvA1EBOtuUtDWZbU10yBpTuZUI45ssLYmAjCOvORq1OsZaxqrDMmPiMpuNXf0R6xg71DBzGfI1Vs+2WdcFacmY2XSyw0V1EnJjfnedJ27cjDflxU6nxWwVh1sqPkm2CSv3AIx5EpL4EWS2ivFwDeP0V+KYlT9fxzi2Es/Nda5+lTDhmMEShLg2ZfYOFzoLyINXt4sscePeeJuhR/ucyiAytuXB5hZ27LNp7k7XMw7lO7yrGGcNWpbMFNbaMVu9Ws7vWoXr9TuWubs3IwTkRnSVlSr+nG05uuvLb6/ByATDZWWb0Iynco3besbKpT/EOA2LIvatY0zKEVopKd2kY+0w9uWQF/fX6fu7J2dbD6DHwsEN5av/vi0eX0fG8HAiDFoxjmwV59cyDqQDMmSo0utC5TItucJ+LeOmvKT6fxqWbkkcn+5yMXkG+frtixkffzy/2ITYEcEqUitbu/kbS1GgXEQzf9Lb1C5/IcLyCOm0VuYVQZCbb92WA4xmPp7sjAKdu+Vtkq3sOBa/Zc0WRybCx9WFHcc0TyIje6c5XAp5cJrONc17m604sQPP6fstNRqODNtrR36gh8eRwTr9vkfV46gZT4wm75yMYr34GI5BJqPEd4ZNWz3hoUXdoWvQmOpxHqvH7XiihhlrGXOv0x22h2PlM3ybTeK2U5MfETXz7zM1d1shzSz560X168cVb9csid8OlwWysSQ9EIABf9RMj7RUFAE1+rFtmqMk4mNAecQE8yDRMDBNZoKgX+MpRLq27onC3s8+ThccQI1eXWqk1vHzXI03Zno9HR/0p9IVjTBI9+muX4ngkAfvLz5/PdvOFzt+WKygtP1ynZwfAXE6autMIw7T1I0fUk0j3Uyf11fK98EVSDQstNGn1BZsTYalu027F0bOztLt70KnjcFp7/02Voz6YZ0uXnx8joh3q9MB/gebO9cpIkahUCgUCoVCoVAoFAqFQqFQKBQKhUKhUCgUCoVCoVAoFAqFQqFQKBQKhUKhUCgUCrUL/R+GZ+3mxTydRAAAAABJRU5ErkJggg==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66" name="Picture 18" descr="https://impactspace.com/images/uploads/03202016_08354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94" y="5906804"/>
            <a:ext cx="2533059" cy="557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90B339F-97ED-4367-8D30-7116F46C45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46630" y="849979"/>
            <a:ext cx="3795110" cy="92080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B5D49A1-67BE-4EA9-AF31-18C6DDB5DC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27111" y="978978"/>
            <a:ext cx="2304256" cy="94963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0EE6AA6-1A8E-46AE-B1F8-6D519BAD39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226" y="2987640"/>
            <a:ext cx="1438275" cy="129764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646EECD-8E59-4611-9C88-43155B34168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8753" y="2875873"/>
            <a:ext cx="2928442" cy="79823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83C8DA68-9228-49B3-B6A6-DCFD18AC68A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7733" y="2200243"/>
            <a:ext cx="2838450" cy="6096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8C34E29-3F26-4AF5-B001-3F56EC972B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02964" y="3018640"/>
            <a:ext cx="2261149" cy="597428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76569E7A-C31B-41EB-A2DB-3573A046FC0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02203" y="4144189"/>
            <a:ext cx="2393797" cy="706679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3332911E-B5BE-4388-98AD-05D985A82C0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40183" y="3952639"/>
            <a:ext cx="2210945" cy="1147241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9874E01A-A7E8-451A-AB61-545C2923751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13041" y="5451128"/>
            <a:ext cx="2828925" cy="962025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082FA1D6-9ACA-4DC4-8E1D-E9140180E4C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15020" y="4672004"/>
            <a:ext cx="1143000" cy="819150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4E8B4CF1-97ED-4A42-95A6-38226724994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77106" y="5487186"/>
            <a:ext cx="2400300" cy="1133475"/>
          </a:xfrm>
          <a:prstGeom prst="rect">
            <a:avLst/>
          </a:prstGeom>
        </p:spPr>
      </p:pic>
      <p:pic>
        <p:nvPicPr>
          <p:cNvPr id="52" name="Imagem 2">
            <a:extLst>
              <a:ext uri="{FF2B5EF4-FFF2-40B4-BE49-F238E27FC236}">
                <a16:creationId xmlns:a16="http://schemas.microsoft.com/office/drawing/2014/main" id="{C8ADF8D1-8882-484C-B8F3-3504E84268CD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36560" b="36560"/>
          <a:stretch/>
        </p:blipFill>
        <p:spPr>
          <a:xfrm>
            <a:off x="7262004" y="3168428"/>
            <a:ext cx="160734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70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4925" y="2306782"/>
            <a:ext cx="1797627" cy="429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63552" y="1823194"/>
            <a:ext cx="10131605" cy="369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Introdução (Valéria Barros – Sebrae)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Subgrupo 1 – líderes Carolina – PIPE e Anna - </a:t>
            </a:r>
            <a:r>
              <a:rPr lang="pt-BR" dirty="0" err="1">
                <a:latin typeface="Calibri" panose="020F0502020204030204" pitchFamily="34" charset="0"/>
              </a:rPr>
              <a:t>Quintessa</a:t>
            </a:r>
            <a:r>
              <a:rPr lang="pt-BR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Subgrupo 2 – líderes Irina – BB e Diego - FBB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3 – líderes Fernando – Vivenda e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Maure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- Artemísia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4 – líderes  Alessandra e Claudio – MDS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Subgrupo 5 – líderes William – FINEP e Sérgio - INSPER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79868" y="632882"/>
            <a:ext cx="79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DBAAB"/>
                </a:solidFill>
                <a:latin typeface="Futura Md BT" panose="020B0602020204020303"/>
              </a:rPr>
              <a:t>Agenda</a:t>
            </a:r>
            <a:endParaRPr lang="en-US" sz="3200" dirty="0">
              <a:solidFill>
                <a:srgbClr val="4DBAAB"/>
              </a:solidFill>
              <a:latin typeface="Futura Md BT" panose="020B0602020204020303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-90412" y="-100549"/>
          <a:ext cx="2422826" cy="692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orelDRAW" r:id="rId4" imgW="578808" imgH="1656311" progId="CorelDraw.Graphic.16">
                  <p:embed/>
                </p:oleObj>
              </mc:Choice>
              <mc:Fallback>
                <p:oleObj name="CorelDRAW" r:id="rId4" imgW="578808" imgH="1656311" progId="CorelDraw.Graphic.16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0412" y="-100549"/>
                        <a:ext cx="2422826" cy="692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2772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1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2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1271464" y="-171400"/>
            <a:ext cx="992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41A99A"/>
                </a:solidFill>
                <a:latin typeface="+mj-lt"/>
              </a:defRPr>
            </a:lvl1pPr>
          </a:lstStyle>
          <a:p>
            <a:r>
              <a:rPr lang="en-US" dirty="0" err="1">
                <a:latin typeface="Calibri" panose="020F0502020204030204" pitchFamily="34" charset="0"/>
              </a:rPr>
              <a:t>Subgrupo</a:t>
            </a:r>
            <a:r>
              <a:rPr lang="en-US" dirty="0">
                <a:latin typeface="Calibri" panose="020F0502020204030204" pitchFamily="34" charset="0"/>
              </a:rPr>
              <a:t> 1 – l</a:t>
            </a:r>
            <a:r>
              <a:rPr lang="pt-BR" dirty="0">
                <a:latin typeface="Calibri" panose="020F0502020204030204" pitchFamily="34" charset="0"/>
              </a:rPr>
              <a:t>í</a:t>
            </a:r>
            <a:r>
              <a:rPr lang="en-US" dirty="0" err="1">
                <a:latin typeface="Calibri" panose="020F0502020204030204" pitchFamily="34" charset="0"/>
              </a:rPr>
              <a:t>deres</a:t>
            </a:r>
            <a:r>
              <a:rPr lang="en-US" dirty="0">
                <a:latin typeface="Calibri" panose="020F0502020204030204" pitchFamily="34" charset="0"/>
              </a:rPr>
              <a:t> Pipe e </a:t>
            </a:r>
            <a:r>
              <a:rPr lang="en-US" dirty="0" err="1">
                <a:latin typeface="Calibri" panose="020F0502020204030204" pitchFamily="34" charset="0"/>
              </a:rPr>
              <a:t>Quintessa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90981" y="1606939"/>
            <a:ext cx="19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Ampliação da oferta de capital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19336" y="2530629"/>
            <a:ext cx="5639431" cy="5346919"/>
            <a:chOff x="3215680" y="1988840"/>
            <a:chExt cx="5184576" cy="4425642"/>
          </a:xfrm>
        </p:grpSpPr>
        <p:sp>
          <p:nvSpPr>
            <p:cNvPr id="5" name="Retângulo 4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3287688" y="2134741"/>
              <a:ext cx="5112568" cy="4279741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Escopo inicial de trabalho</a:t>
              </a: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pPr marL="457200" indent="-457200">
                <a:buAutoNum type="arabicPeriod"/>
              </a:pPr>
              <a:r>
                <a:rPr lang="pt-BR" sz="2200" b="1" dirty="0">
                  <a:latin typeface="Calibri" panose="020F0502020204030204" pitchFamily="34" charset="0"/>
                </a:rPr>
                <a:t>Mapear os processos de incubação e aceleração do setor de negócios de impacto no país</a:t>
              </a:r>
            </a:p>
            <a:p>
              <a:pPr marL="457200" indent="-457200">
                <a:buAutoNum type="arabicPeriod"/>
              </a:pPr>
              <a:r>
                <a:rPr lang="pt-BR" sz="2200" b="1" dirty="0">
                  <a:latin typeface="Calibri" panose="020F0502020204030204" pitchFamily="34" charset="0"/>
                </a:rPr>
                <a:t>Alinhar com hubs de negócios de impacto um “Banco de chamadas do setor de impacto”</a:t>
              </a:r>
            </a:p>
            <a:p>
              <a:pPr marL="457200" indent="-457200">
                <a:buAutoNum type="arabicPeriod"/>
              </a:pPr>
              <a:r>
                <a:rPr lang="pt-BR" sz="2200" b="1" dirty="0">
                  <a:latin typeface="Calibri" panose="020F0502020204030204" pitchFamily="34" charset="0"/>
                </a:rPr>
                <a:t>Patrocinar empreendedores para que sejam impulsionados por programas de aceleração</a:t>
              </a:r>
            </a:p>
            <a:p>
              <a:pPr marL="457200" indent="-457200">
                <a:buAutoNum type="arabicPeriod"/>
              </a:pPr>
              <a:endParaRPr lang="pt-BR" sz="2200" b="1" dirty="0">
                <a:latin typeface="Calibri" panose="020F0502020204030204" pitchFamily="34" charset="0"/>
              </a:endParaRPr>
            </a:p>
            <a:p>
              <a:pPr marL="457200" indent="-457200">
                <a:buAutoNum type="arabicPeriod"/>
              </a:pPr>
              <a:endParaRPr lang="pt-BR" sz="2200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pPr marL="457200" indent="-457200">
                <a:buAutoNum type="arabicPeriod"/>
              </a:pPr>
              <a:endParaRPr lang="pt-BR" sz="2200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r>
                <a:rPr lang="pt-BR" sz="2200" dirty="0">
                  <a:latin typeface="Calibri" panose="020F0502020204030204" pitchFamily="34" charset="0"/>
                </a:rPr>
                <a:t> 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-24680" y="1556792"/>
            <a:ext cx="12216680" cy="933720"/>
            <a:chOff x="-3476" y="5749462"/>
            <a:chExt cx="12216680" cy="792088"/>
          </a:xfrm>
        </p:grpSpPr>
        <p:sp>
          <p:nvSpPr>
            <p:cNvPr id="6" name="Retângulo 5"/>
            <p:cNvSpPr/>
            <p:nvPr/>
          </p:nvSpPr>
          <p:spPr>
            <a:xfrm>
              <a:off x="-3476" y="5749462"/>
              <a:ext cx="12216680" cy="792088"/>
            </a:xfrm>
            <a:prstGeom prst="rect">
              <a:avLst/>
            </a:prstGeom>
            <a:solidFill>
              <a:srgbClr val="41A99A"/>
            </a:solidFill>
            <a:ln w="9525">
              <a:noFill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-3476" y="5783494"/>
              <a:ext cx="11227714" cy="704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2.1.2. Mapear e apoiar processos de incubação e aceleração de Negócios de Impacto por organizações da sociedade civil.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096000" y="2622602"/>
            <a:ext cx="5472608" cy="3990951"/>
            <a:chOff x="3215680" y="1988840"/>
            <a:chExt cx="5184576" cy="3328569"/>
          </a:xfrm>
        </p:grpSpPr>
        <p:sp>
          <p:nvSpPr>
            <p:cNvPr id="23" name="Retângulo 22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87688" y="2284587"/>
              <a:ext cx="5112568" cy="1771192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Calibri" panose="020F0502020204030204" pitchFamily="34" charset="0"/>
                </a:rPr>
                <a:t>Atores</a:t>
              </a:r>
              <a:r>
                <a:rPr lang="en-US" sz="2200" dirty="0">
                  <a:latin typeface="Calibri" panose="020F0502020204030204" pitchFamily="34" charset="0"/>
                </a:rPr>
                <a:t> a </a:t>
              </a:r>
              <a:r>
                <a:rPr lang="en-US" sz="2200" dirty="0" err="1">
                  <a:latin typeface="Calibri" panose="020F0502020204030204" pitchFamily="34" charset="0"/>
                </a:rPr>
                <a:t>engajar</a:t>
              </a:r>
              <a:endParaRPr lang="pt-BR" sz="2200" dirty="0">
                <a:latin typeface="Calibri" panose="020F0502020204030204" pitchFamily="34" charset="0"/>
              </a:endParaRP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ANPROTEC</a:t>
              </a: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Todas as organizações que lançam editais</a:t>
              </a: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Aceleradoras e incubadoras de impacto</a:t>
              </a: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Secretarias de Governo</a:t>
              </a: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PITCH GOV SP</a:t>
              </a:r>
            </a:p>
          </p:txBody>
        </p:sp>
      </p:grpSp>
      <p:pic>
        <p:nvPicPr>
          <p:cNvPr id="27" name="Picture 58" descr="http://fapetec.org/adm/img/projetos/91795744d2dbd3afdf18b52bdfe19fab.jpg">
            <a:extLst>
              <a:ext uri="{FF2B5EF4-FFF2-40B4-BE49-F238E27FC236}">
                <a16:creationId xmlns:a16="http://schemas.microsoft.com/office/drawing/2014/main" id="{2C9F0945-B562-4C0C-9527-4FE548141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05986" y="572117"/>
            <a:ext cx="1063503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8">
            <a:extLst>
              <a:ext uri="{FF2B5EF4-FFF2-40B4-BE49-F238E27FC236}">
                <a16:creationId xmlns:a16="http://schemas.microsoft.com/office/drawing/2014/main" id="{D83A5C12-8453-4504-9621-7C166F12A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46" y="409789"/>
            <a:ext cx="1584176" cy="62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40">
            <a:extLst>
              <a:ext uri="{FF2B5EF4-FFF2-40B4-BE49-F238E27FC236}">
                <a16:creationId xmlns:a16="http://schemas.microsoft.com/office/drawing/2014/main" id="{2209EBE4-493F-41A0-B333-1BC2DF69F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61" y="946273"/>
            <a:ext cx="2107873" cy="504056"/>
          </a:xfrm>
          <a:prstGeom prst="rect">
            <a:avLst/>
          </a:prstGeom>
        </p:spPr>
      </p:pic>
      <p:pic>
        <p:nvPicPr>
          <p:cNvPr id="33" name="Picture 18" descr="https://impactspace.com/images/uploads/03202016_0835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01" y="645849"/>
            <a:ext cx="1636545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9F42C6E1-F058-4278-9C8D-ADD830B218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2029" y="56550"/>
            <a:ext cx="762472" cy="1368152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A2CF59A5-39AB-42AC-BC86-CA46C68ED7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0194" y="-3771"/>
            <a:ext cx="1929295" cy="644439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4D4B6DE4-A099-4EDB-AF1D-A2865739CB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1000" y="409789"/>
            <a:ext cx="1153308" cy="1040540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B095343A-D9E9-4574-846C-09E0422B9C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3596" y="602866"/>
            <a:ext cx="2107873" cy="5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36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4925" y="2306782"/>
            <a:ext cx="1797627" cy="429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63552" y="1823194"/>
            <a:ext cx="10131605" cy="369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Introdução (Valéria Barros – Sebrae)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1 – líderes Carolina -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Pipe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e Anna -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Quintessa</a:t>
            </a:r>
            <a:endParaRPr lang="pt-BR" dirty="0">
              <a:solidFill>
                <a:schemeClr val="tx2">
                  <a:lumMod val="10000"/>
                  <a:lumOff val="9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Subgrupo 2 – líderes Irina – BB e Diego - FBB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3 – líderes Fernando – Vivenda e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Maure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– Artemísia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4 – líderes Alessandra e Claudio – MDS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Subgrupo 5 – líderes William – FINEP e Sérgio - INSPER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79868" y="632882"/>
            <a:ext cx="79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DBAAB"/>
                </a:solidFill>
                <a:latin typeface="Futura Md BT" panose="020B0602020204020303"/>
              </a:rPr>
              <a:t>Agenda</a:t>
            </a:r>
            <a:endParaRPr lang="en-US" sz="3200" dirty="0">
              <a:solidFill>
                <a:srgbClr val="4DBAAB"/>
              </a:solidFill>
              <a:latin typeface="Futura Md BT" panose="020B0602020204020303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-90412" y="-100549"/>
          <a:ext cx="2422826" cy="692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orelDRAW" r:id="rId4" imgW="578808" imgH="1656311" progId="CorelDraw.Graphic.16">
                  <p:embed/>
                </p:oleObj>
              </mc:Choice>
              <mc:Fallback>
                <p:oleObj name="CorelDRAW" r:id="rId4" imgW="578808" imgH="1656311" progId="CorelDraw.Graphic.16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0412" y="-100549"/>
                        <a:ext cx="2422826" cy="692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9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1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2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1271464" y="0"/>
            <a:ext cx="992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41A99A"/>
                </a:solidFill>
                <a:latin typeface="+mj-lt"/>
              </a:defRPr>
            </a:lvl1pPr>
          </a:lstStyle>
          <a:p>
            <a:r>
              <a:rPr lang="en-US" dirty="0" err="1">
                <a:latin typeface="Calibri" panose="020F0502020204030204" pitchFamily="34" charset="0"/>
              </a:rPr>
              <a:t>Subgrupo</a:t>
            </a:r>
            <a:r>
              <a:rPr lang="en-US" dirty="0">
                <a:latin typeface="Calibri" panose="020F0502020204030204" pitchFamily="34" charset="0"/>
              </a:rPr>
              <a:t> 2 – l</a:t>
            </a:r>
            <a:r>
              <a:rPr lang="pt-BR" dirty="0">
                <a:latin typeface="Calibri" panose="020F0502020204030204" pitchFamily="34" charset="0"/>
              </a:rPr>
              <a:t>í</a:t>
            </a:r>
            <a:r>
              <a:rPr lang="en-US" dirty="0">
                <a:latin typeface="Calibri" panose="020F0502020204030204" pitchFamily="34" charset="0"/>
              </a:rPr>
              <a:t>der BB E FBB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90981" y="1606939"/>
            <a:ext cx="19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Ampliação da oferta de capital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51383" y="2724561"/>
            <a:ext cx="5213655" cy="4524315"/>
            <a:chOff x="3149942" y="1786572"/>
            <a:chExt cx="5213655" cy="4524315"/>
          </a:xfrm>
        </p:grpSpPr>
        <p:sp>
          <p:nvSpPr>
            <p:cNvPr id="5" name="Retângulo 4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3149942" y="1786572"/>
              <a:ext cx="5213655" cy="4524315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endParaRPr lang="pt-BR" sz="2200" dirty="0">
                <a:latin typeface="Calibri" panose="020F0502020204030204" pitchFamily="34" charset="0"/>
              </a:endParaRPr>
            </a:p>
            <a:p>
              <a:pPr algn="ctr"/>
              <a:r>
                <a:rPr lang="pt-BR" sz="2000" dirty="0">
                  <a:latin typeface="Calibri" panose="020F0502020204030204" pitchFamily="34" charset="0"/>
                </a:rPr>
                <a:t>Escopo inicial de trabalho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000" b="1" dirty="0">
                  <a:latin typeface="Calibri" panose="020F0502020204030204" pitchFamily="34" charset="0"/>
                </a:rPr>
                <a:t>Ampliar a relação com os </a:t>
              </a:r>
              <a:r>
                <a:rPr lang="pt-BR" sz="2000" b="1" dirty="0" err="1">
                  <a:latin typeface="Calibri" panose="020F0502020204030204" pitchFamily="34" charset="0"/>
                </a:rPr>
                <a:t>telecentros</a:t>
              </a:r>
              <a:r>
                <a:rPr lang="pt-BR" sz="2000" b="1" dirty="0">
                  <a:latin typeface="Calibri" panose="020F0502020204030204" pitchFamily="34" charset="0"/>
                </a:rPr>
                <a:t> para capacitação e mentoria de empreendedores em temas priorizados e segmentos de públicos específicos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000" b="1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000" b="1" dirty="0">
                  <a:latin typeface="Calibri" panose="020F0502020204030204" pitchFamily="34" charset="0"/>
                </a:rPr>
                <a:t>Ampliar espaços de interação e aprendizagem online usando os agentes da Movera para orientações quanto acesso à capital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200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200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r>
                <a:rPr lang="pt-BR" sz="2200" dirty="0">
                  <a:latin typeface="Calibri" panose="020F0502020204030204" pitchFamily="34" charset="0"/>
                </a:rPr>
                <a:t> 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51384" y="1668798"/>
            <a:ext cx="11692410" cy="968119"/>
            <a:chOff x="499590" y="5852626"/>
            <a:chExt cx="11692410" cy="638772"/>
          </a:xfrm>
        </p:grpSpPr>
        <p:sp>
          <p:nvSpPr>
            <p:cNvPr id="6" name="Retângulo 5"/>
            <p:cNvSpPr/>
            <p:nvPr/>
          </p:nvSpPr>
          <p:spPr>
            <a:xfrm>
              <a:off x="499590" y="5869468"/>
              <a:ext cx="11692410" cy="621930"/>
            </a:xfrm>
            <a:prstGeom prst="rect">
              <a:avLst/>
            </a:prstGeom>
            <a:solidFill>
              <a:srgbClr val="41A99A"/>
            </a:solidFill>
            <a:ln w="9525">
              <a:noFill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715614" y="5852626"/>
              <a:ext cx="10749446" cy="548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2.1.3. Expandir programas de mentoria aos empreendedores com especialistas de mercado e/ou de impacto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426962" y="2926829"/>
            <a:ext cx="5184576" cy="3328569"/>
            <a:chOff x="3215680" y="1988840"/>
            <a:chExt cx="5184576" cy="3328569"/>
          </a:xfrm>
        </p:grpSpPr>
        <p:sp>
          <p:nvSpPr>
            <p:cNvPr id="23" name="Retângulo 22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87688" y="2036891"/>
              <a:ext cx="5112568" cy="3262432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Calibri" panose="020F0502020204030204" pitchFamily="34" charset="0"/>
                </a:rPr>
                <a:t>Atores</a:t>
              </a:r>
              <a:r>
                <a:rPr lang="en-US" sz="2200" dirty="0">
                  <a:latin typeface="Calibri" panose="020F0502020204030204" pitchFamily="34" charset="0"/>
                </a:rPr>
                <a:t> a </a:t>
              </a:r>
              <a:r>
                <a:rPr lang="en-US" sz="2200" dirty="0" err="1">
                  <a:latin typeface="Calibri" panose="020F0502020204030204" pitchFamily="34" charset="0"/>
                </a:rPr>
                <a:t>engajar</a:t>
              </a:r>
              <a:endParaRPr lang="pt-BR" sz="2200" dirty="0">
                <a:latin typeface="Calibri" panose="020F0502020204030204" pitchFamily="34" charset="0"/>
              </a:endParaRPr>
            </a:p>
            <a:p>
              <a:r>
                <a:rPr lang="pt-BR" sz="2200" dirty="0">
                  <a:latin typeface="Calibri" panose="020F0502020204030204" pitchFamily="34" charset="0"/>
                </a:rPr>
                <a:t>		</a:t>
              </a:r>
            </a:p>
            <a:p>
              <a:pPr algn="ctr">
                <a:buClr>
                  <a:srgbClr val="41A99A"/>
                </a:buClr>
              </a:pPr>
              <a:r>
                <a:rPr lang="pt-BR" sz="1800" dirty="0">
                  <a:latin typeface="Calibri" panose="020F0502020204030204" pitchFamily="34" charset="0"/>
                </a:rPr>
                <a:t>MDS</a:t>
              </a:r>
            </a:p>
            <a:p>
              <a:pPr algn="ctr">
                <a:buClr>
                  <a:srgbClr val="41A99A"/>
                </a:buClr>
              </a:pPr>
              <a:r>
                <a:rPr lang="pt-BR" sz="1800" dirty="0">
                  <a:latin typeface="Calibri" panose="020F0502020204030204" pitchFamily="34" charset="0"/>
                </a:rPr>
                <a:t>MCTIC</a:t>
              </a:r>
            </a:p>
            <a:p>
              <a:pPr algn="ctr">
                <a:buClr>
                  <a:srgbClr val="41A99A"/>
                </a:buClr>
              </a:pPr>
              <a:r>
                <a:rPr lang="pt-BR" sz="1800" dirty="0">
                  <a:latin typeface="Calibri" panose="020F0502020204030204" pitchFamily="34" charset="0"/>
                </a:rPr>
                <a:t>Organizações que são especialistas em mentoria de Impacto</a:t>
              </a:r>
            </a:p>
            <a:p>
              <a:pPr algn="ctr">
                <a:buClr>
                  <a:srgbClr val="41A99A"/>
                </a:buClr>
              </a:pPr>
              <a:r>
                <a:rPr lang="pt-BR" sz="1800" dirty="0">
                  <a:latin typeface="Calibri" panose="020F0502020204030204" pitchFamily="34" charset="0"/>
                </a:rPr>
                <a:t>ANPROTEC</a:t>
              </a:r>
            </a:p>
            <a:p>
              <a:pPr algn="ctr">
                <a:buClr>
                  <a:srgbClr val="41A99A"/>
                </a:buClr>
              </a:pPr>
              <a:r>
                <a:rPr lang="pt-BR" sz="1800" dirty="0">
                  <a:latin typeface="Calibri" panose="020F0502020204030204" pitchFamily="34" charset="0"/>
                </a:rPr>
                <a:t>INOVATIVA BRASIL</a:t>
              </a:r>
            </a:p>
            <a:p>
              <a:pPr algn="ctr">
                <a:buClr>
                  <a:srgbClr val="41A99A"/>
                </a:buClr>
              </a:pPr>
              <a:r>
                <a:rPr lang="pt-BR" sz="1800" dirty="0">
                  <a:latin typeface="Calibri" panose="020F0502020204030204" pitchFamily="34" charset="0"/>
                </a:rPr>
                <a:t>CUFA</a:t>
              </a:r>
            </a:p>
            <a:p>
              <a:pPr algn="ctr">
                <a:buClr>
                  <a:srgbClr val="41A99A"/>
                </a:buClr>
              </a:pPr>
              <a:r>
                <a:rPr lang="pt-BR" sz="1800" dirty="0">
                  <a:latin typeface="Calibri" panose="020F0502020204030204" pitchFamily="34" charset="0"/>
                </a:rPr>
                <a:t>ITAÚ SOCIAL</a:t>
              </a:r>
            </a:p>
            <a:p>
              <a:pPr algn="ctr">
                <a:buClr>
                  <a:srgbClr val="41A99A"/>
                </a:buClr>
              </a:pPr>
              <a:endParaRPr lang="pt-BR" sz="18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6" name="Imagem 8">
            <a:extLst>
              <a:ext uri="{FF2B5EF4-FFF2-40B4-BE49-F238E27FC236}">
                <a16:creationId xmlns:a16="http://schemas.microsoft.com/office/drawing/2014/main" id="{D83A5C12-8453-4504-9621-7C166F12A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5" y="750727"/>
            <a:ext cx="1723953" cy="68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40">
            <a:extLst>
              <a:ext uri="{FF2B5EF4-FFF2-40B4-BE49-F238E27FC236}">
                <a16:creationId xmlns:a16="http://schemas.microsoft.com/office/drawing/2014/main" id="{2209EBE4-493F-41A0-B333-1BC2DF69F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10" y="944268"/>
            <a:ext cx="1896291" cy="453461"/>
          </a:xfrm>
          <a:prstGeom prst="rect">
            <a:avLst/>
          </a:prstGeom>
        </p:spPr>
      </p:pic>
      <p:pic>
        <p:nvPicPr>
          <p:cNvPr id="28" name="Picture 6" descr="Resultado de imagem para BB LOGO">
            <a:extLst>
              <a:ext uri="{FF2B5EF4-FFF2-40B4-BE49-F238E27FC236}">
                <a16:creationId xmlns:a16="http://schemas.microsoft.com/office/drawing/2014/main" id="{3CB89878-D8EB-4C81-95E0-2FF0A7AA4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84" y="827997"/>
            <a:ext cx="596973" cy="596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7976433A-1B7C-4124-82D0-C8CBFC0AA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6923" y="784969"/>
            <a:ext cx="2838450" cy="609600"/>
          </a:xfrm>
          <a:prstGeom prst="rect">
            <a:avLst/>
          </a:prstGeom>
        </p:spPr>
      </p:pic>
      <p:pic>
        <p:nvPicPr>
          <p:cNvPr id="34" name="Picture 22" descr="https://wikioso.org/wp-content/uploads/2013/03/numero-da-caixa-economica.jpg">
            <a:extLst>
              <a:ext uri="{FF2B5EF4-FFF2-40B4-BE49-F238E27FC236}">
                <a16:creationId xmlns:a16="http://schemas.microsoft.com/office/drawing/2014/main" id="{D52D5A06-2A23-493B-8D06-83747E485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0602" y="781327"/>
            <a:ext cx="1697503" cy="599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23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4925" y="2306782"/>
            <a:ext cx="1797627" cy="429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63552" y="1823194"/>
            <a:ext cx="10131605" cy="369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Introdução (Valéria Barros– Sebrae)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1 – líderes Carolina –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Pipe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e Anna -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Quintessa</a:t>
            </a:r>
            <a:endParaRPr lang="pt-BR" dirty="0">
              <a:solidFill>
                <a:schemeClr val="tx2">
                  <a:lumMod val="10000"/>
                  <a:lumOff val="9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2 – líderes Irina – BB e Diego - FBB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Subgrupo 3 – líderes Fernando – Vivenda e 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Maure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 - Artemísia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4 – líderes Alessandra e Claudio – MDS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Subgrupo 5 – líderes William – FINEP e  Sérgio - INSPER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79868" y="632882"/>
            <a:ext cx="79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DBAAB"/>
                </a:solidFill>
                <a:latin typeface="Futura Md BT" panose="020B0602020204020303"/>
              </a:rPr>
              <a:t>Agenda</a:t>
            </a:r>
            <a:endParaRPr lang="en-US" sz="3200" dirty="0">
              <a:solidFill>
                <a:srgbClr val="4DBAAB"/>
              </a:solidFill>
              <a:latin typeface="Futura Md BT" panose="020B0602020204020303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-90412" y="-100549"/>
          <a:ext cx="2422826" cy="692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orelDRAW" r:id="rId4" imgW="578808" imgH="1656311" progId="CorelDraw.Graphic.16">
                  <p:embed/>
                </p:oleObj>
              </mc:Choice>
              <mc:Fallback>
                <p:oleObj name="CorelDRAW" r:id="rId4" imgW="578808" imgH="1656311" progId="CorelDraw.Graphic.16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0412" y="-100549"/>
                        <a:ext cx="2422826" cy="692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144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1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2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1343472" y="15458"/>
            <a:ext cx="992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41A99A"/>
                </a:solidFill>
                <a:latin typeface="+mj-lt"/>
              </a:defRPr>
            </a:lvl1pPr>
          </a:lstStyle>
          <a:p>
            <a:r>
              <a:rPr lang="en-US" dirty="0" err="1">
                <a:latin typeface="Calibri" panose="020F0502020204030204" pitchFamily="34" charset="0"/>
              </a:rPr>
              <a:t>Subgrupo</a:t>
            </a:r>
            <a:r>
              <a:rPr lang="en-US" dirty="0">
                <a:latin typeface="Calibri" panose="020F0502020204030204" pitchFamily="34" charset="0"/>
              </a:rPr>
              <a:t> 3 – l</a:t>
            </a:r>
            <a:r>
              <a:rPr lang="pt-BR" dirty="0">
                <a:latin typeface="Calibri" panose="020F0502020204030204" pitchFamily="34" charset="0"/>
              </a:rPr>
              <a:t>í</a:t>
            </a:r>
            <a:r>
              <a:rPr lang="en-US" dirty="0" err="1">
                <a:latin typeface="Calibri" panose="020F0502020204030204" pitchFamily="34" charset="0"/>
              </a:rPr>
              <a:t>deres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Vivenda</a:t>
            </a:r>
            <a:r>
              <a:rPr lang="en-US" dirty="0">
                <a:latin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</a:rPr>
              <a:t>Artemísia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90981" y="1606939"/>
            <a:ext cx="19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Ampliação da oferta de capital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79507" y="3292193"/>
            <a:ext cx="5184576" cy="3328569"/>
            <a:chOff x="3215680" y="1988840"/>
            <a:chExt cx="5184576" cy="3328569"/>
          </a:xfrm>
        </p:grpSpPr>
        <p:sp>
          <p:nvSpPr>
            <p:cNvPr id="5" name="Retângulo 4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3287688" y="2134741"/>
              <a:ext cx="5112568" cy="3170099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Escopo inicial de trabalho</a:t>
              </a:r>
            </a:p>
            <a:p>
              <a:r>
                <a:rPr lang="pt-BR" sz="2200" b="1" dirty="0">
                  <a:solidFill>
                    <a:srgbClr val="41A99A"/>
                  </a:solidFill>
                  <a:latin typeface="Calibri" panose="020F0502020204030204" pitchFamily="34" charset="0"/>
                </a:rPr>
                <a:t>1</a:t>
              </a:r>
              <a:r>
                <a:rPr lang="pt-BR" sz="1800" b="1" dirty="0">
                  <a:latin typeface="Calibri" panose="020F0502020204030204" pitchFamily="34" charset="0"/>
                </a:rPr>
                <a:t>. Mapear, sistematizar e divulgar iniciativas já existentes no Brasil e no mundo que possam servir de modelo para implementação no Brasil como desafios / prêmios / </a:t>
              </a:r>
              <a:r>
                <a:rPr lang="pt-BR" sz="1800" b="1" dirty="0" err="1">
                  <a:latin typeface="Calibri" panose="020F0502020204030204" pitchFamily="34" charset="0"/>
                </a:rPr>
                <a:t>challenges</a:t>
              </a:r>
              <a:r>
                <a:rPr lang="pt-BR" sz="1800" b="1" dirty="0">
                  <a:latin typeface="Calibri" panose="020F0502020204030204" pitchFamily="34" charset="0"/>
                </a:rPr>
                <a:t>. </a:t>
              </a:r>
            </a:p>
            <a:p>
              <a:r>
                <a:rPr lang="pt-BR" sz="2200" b="1" dirty="0">
                  <a:solidFill>
                    <a:srgbClr val="41A99A"/>
                  </a:solidFill>
                  <a:latin typeface="Calibri" panose="020F0502020204030204" pitchFamily="34" charset="0"/>
                </a:rPr>
                <a:t>2</a:t>
              </a:r>
              <a:r>
                <a:rPr lang="pt-BR" sz="2200" dirty="0">
                  <a:latin typeface="Calibri" panose="020F0502020204030204" pitchFamily="34" charset="0"/>
                </a:rPr>
                <a:t>. </a:t>
              </a:r>
              <a:r>
                <a:rPr lang="pt-BR" sz="1800" b="1" dirty="0">
                  <a:latin typeface="Calibri" panose="020F0502020204030204" pitchFamily="34" charset="0"/>
                </a:rPr>
                <a:t>Estimular que órgãos de fomento, empresas publico-privadas ou cooperação internacional adotem programas de inovação aberta em sua estratégia conectando agentes públicos com negócios de impacto social</a:t>
              </a:r>
              <a:r>
                <a:rPr lang="pt-BR" sz="2000" b="1" dirty="0">
                  <a:latin typeface="Calibri" panose="020F0502020204030204" pitchFamily="34" charset="0"/>
                </a:rPr>
                <a:t>.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0" y="1700954"/>
            <a:ext cx="12216680" cy="1368004"/>
            <a:chOff x="-24680" y="5699380"/>
            <a:chExt cx="12216680" cy="646530"/>
          </a:xfrm>
        </p:grpSpPr>
        <p:sp>
          <p:nvSpPr>
            <p:cNvPr id="6" name="Retângulo 5"/>
            <p:cNvSpPr/>
            <p:nvPr/>
          </p:nvSpPr>
          <p:spPr>
            <a:xfrm>
              <a:off x="-24680" y="5699380"/>
              <a:ext cx="12216680" cy="646530"/>
            </a:xfrm>
            <a:prstGeom prst="rect">
              <a:avLst/>
            </a:prstGeom>
            <a:solidFill>
              <a:srgbClr val="41A99A"/>
            </a:solidFill>
            <a:ln w="9525">
              <a:noFill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38410" y="5737318"/>
              <a:ext cx="11825475" cy="567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2.2.1. </a:t>
              </a:r>
              <a:r>
                <a:rPr lang="pt-BR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Estimular que gestores públicos compartilhem seus desafios de gestão e atendimento à população para que empreendedores possam sugerir soluções complementares à políticas públicas</a:t>
              </a:r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371776" y="3292193"/>
            <a:ext cx="5124824" cy="3328569"/>
            <a:chOff x="3203424" y="1751602"/>
            <a:chExt cx="5124824" cy="3328569"/>
          </a:xfrm>
        </p:grpSpPr>
        <p:sp>
          <p:nvSpPr>
            <p:cNvPr id="23" name="Retângulo 22"/>
            <p:cNvSpPr/>
            <p:nvPr/>
          </p:nvSpPr>
          <p:spPr>
            <a:xfrm>
              <a:off x="3203424" y="1751602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15680" y="2184779"/>
              <a:ext cx="5112568" cy="2462213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Calibri" panose="020F0502020204030204" pitchFamily="34" charset="0"/>
                </a:rPr>
                <a:t>Atores</a:t>
              </a:r>
              <a:r>
                <a:rPr lang="en-US" sz="2200" dirty="0">
                  <a:latin typeface="Calibri" panose="020F0502020204030204" pitchFamily="34" charset="0"/>
                </a:rPr>
                <a:t> a </a:t>
              </a:r>
              <a:r>
                <a:rPr lang="en-US" sz="2200" dirty="0" err="1">
                  <a:latin typeface="Calibri" panose="020F0502020204030204" pitchFamily="34" charset="0"/>
                </a:rPr>
                <a:t>engajar</a:t>
              </a:r>
              <a:endParaRPr lang="pt-BR" sz="2200" dirty="0">
                <a:latin typeface="Calibri" panose="020F0502020204030204" pitchFamily="34" charset="0"/>
              </a:endParaRPr>
            </a:p>
            <a:p>
              <a:r>
                <a:rPr lang="pt-BR" sz="2200" dirty="0">
                  <a:latin typeface="Calibri" panose="020F0502020204030204" pitchFamily="34" charset="0"/>
                </a:rPr>
                <a:t>    Secretarias de Governo e da </a:t>
              </a:r>
              <a:r>
                <a:rPr lang="pt-BR" sz="2200" dirty="0" err="1">
                  <a:latin typeface="Calibri" panose="020F0502020204030204" pitchFamily="34" charset="0"/>
                </a:rPr>
                <a:t>Presidencia</a:t>
              </a:r>
              <a:endParaRPr lang="pt-BR" sz="2200" dirty="0">
                <a:latin typeface="Calibri" panose="020F0502020204030204" pitchFamily="34" charset="0"/>
              </a:endParaRPr>
            </a:p>
            <a:p>
              <a:r>
                <a:rPr lang="pt-BR" sz="2200" dirty="0">
                  <a:latin typeface="Calibri" panose="020F0502020204030204" pitchFamily="34" charset="0"/>
                </a:rPr>
                <a:t>		PITCH GOV</a:t>
              </a: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MCTIC</a:t>
              </a: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APEX</a:t>
              </a: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ENAP</a:t>
              </a:r>
            </a:p>
            <a:p>
              <a:pPr algn="ctr">
                <a:buClr>
                  <a:srgbClr val="41A99A"/>
                </a:buClr>
              </a:pPr>
              <a:endParaRPr lang="pt-BR" sz="22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8" name="Imagem 8">
            <a:extLst>
              <a:ext uri="{FF2B5EF4-FFF2-40B4-BE49-F238E27FC236}">
                <a16:creationId xmlns:a16="http://schemas.microsoft.com/office/drawing/2014/main" id="{D83A5C12-8453-4504-9621-7C166F12A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060" y="856083"/>
            <a:ext cx="183298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m 40">
            <a:extLst>
              <a:ext uri="{FF2B5EF4-FFF2-40B4-BE49-F238E27FC236}">
                <a16:creationId xmlns:a16="http://schemas.microsoft.com/office/drawing/2014/main" id="{2209EBE4-493F-41A0-B333-1BC2DF69F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97" y="925309"/>
            <a:ext cx="2016224" cy="482140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D58D8008-F252-4897-A624-4521EB68B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965" y="749942"/>
            <a:ext cx="2928442" cy="798236"/>
          </a:xfrm>
          <a:prstGeom prst="rect">
            <a:avLst/>
          </a:prstGeom>
        </p:spPr>
      </p:pic>
      <p:pic>
        <p:nvPicPr>
          <p:cNvPr id="35" name="Imagem 30">
            <a:extLst>
              <a:ext uri="{FF2B5EF4-FFF2-40B4-BE49-F238E27FC236}">
                <a16:creationId xmlns:a16="http://schemas.microsoft.com/office/drawing/2014/main" id="{2B43A622-7340-438D-A71C-4EDD8C3DBA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2781" y="571932"/>
            <a:ext cx="576810" cy="103500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AFF35C8F-4AE7-48D6-B025-7D284D4FF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2250" y="758661"/>
            <a:ext cx="1752086" cy="9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41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1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2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1343472" y="15458"/>
            <a:ext cx="992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41A99A"/>
                </a:solidFill>
                <a:latin typeface="+mj-lt"/>
              </a:defRPr>
            </a:lvl1pPr>
          </a:lstStyle>
          <a:p>
            <a:r>
              <a:rPr lang="en-US" dirty="0" err="1">
                <a:latin typeface="Calibri" panose="020F0502020204030204" pitchFamily="34" charset="0"/>
              </a:rPr>
              <a:t>Subgrupo</a:t>
            </a:r>
            <a:r>
              <a:rPr lang="en-US" dirty="0">
                <a:latin typeface="Calibri" panose="020F0502020204030204" pitchFamily="34" charset="0"/>
              </a:rPr>
              <a:t> 3 – l</a:t>
            </a:r>
            <a:r>
              <a:rPr lang="pt-BR" dirty="0">
                <a:latin typeface="Calibri" panose="020F0502020204030204" pitchFamily="34" charset="0"/>
              </a:rPr>
              <a:t>í</a:t>
            </a:r>
            <a:r>
              <a:rPr lang="en-US" dirty="0" err="1">
                <a:latin typeface="Calibri" panose="020F0502020204030204" pitchFamily="34" charset="0"/>
              </a:rPr>
              <a:t>deres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Vivenda</a:t>
            </a:r>
            <a:r>
              <a:rPr lang="en-US" dirty="0">
                <a:latin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</a:rPr>
              <a:t>Artemísia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90981" y="1606939"/>
            <a:ext cx="19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Ampliação da oferta de capital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35456" y="3310910"/>
            <a:ext cx="5672391" cy="3592999"/>
            <a:chOff x="3215680" y="1988840"/>
            <a:chExt cx="5112568" cy="3592999"/>
          </a:xfrm>
        </p:grpSpPr>
        <p:sp>
          <p:nvSpPr>
            <p:cNvPr id="5" name="Retângulo 4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3287688" y="2134741"/>
              <a:ext cx="5029882" cy="3447098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Escopo inicial de trabalho</a:t>
              </a:r>
            </a:p>
            <a:p>
              <a:r>
                <a:rPr lang="pt-BR" sz="2200" b="1" dirty="0">
                  <a:solidFill>
                    <a:srgbClr val="41A99A"/>
                  </a:solidFill>
                  <a:latin typeface="Calibri" panose="020F0502020204030204" pitchFamily="34" charset="0"/>
                </a:rPr>
                <a:t>1</a:t>
              </a:r>
              <a:r>
                <a:rPr lang="pt-BR" sz="1800" b="1" dirty="0">
                  <a:latin typeface="Calibri" panose="020F0502020204030204" pitchFamily="34" charset="0"/>
                </a:rPr>
                <a:t>. </a:t>
              </a:r>
              <a:r>
                <a:rPr lang="pt-BR" sz="1400" b="1" dirty="0">
                  <a:latin typeface="Calibri" panose="020F0502020204030204" pitchFamily="34" charset="0"/>
                </a:rPr>
                <a:t>Fomentar mecanismos financeiros de apoio para que negócios possam ganhar capacidade de atendimento para firmar parcerias com grandes corporações.</a:t>
              </a:r>
            </a:p>
            <a:p>
              <a:r>
                <a:rPr lang="pt-BR" sz="2200" b="1" dirty="0">
                  <a:solidFill>
                    <a:srgbClr val="41A99A"/>
                  </a:solidFill>
                  <a:latin typeface="Calibri" panose="020F0502020204030204" pitchFamily="34" charset="0"/>
                </a:rPr>
                <a:t>2</a:t>
              </a:r>
              <a:r>
                <a:rPr lang="pt-BR" sz="2200" b="1" dirty="0">
                  <a:latin typeface="Calibri" panose="020F0502020204030204" pitchFamily="34" charset="0"/>
                </a:rPr>
                <a:t>. </a:t>
              </a:r>
              <a:r>
                <a:rPr lang="pt-BR" sz="1400" b="1" dirty="0">
                  <a:latin typeface="Calibri" panose="020F0502020204030204" pitchFamily="34" charset="0"/>
                </a:rPr>
                <a:t>Estimular que órgãos de fomento criem linhas de apoio a empresas que se interessam em tomar financiamento para apoiar o desenvolvimento de ações inovadoras em sua cadeia produtiva, em termos de impacto ambiental e social.</a:t>
              </a:r>
            </a:p>
            <a:p>
              <a:endParaRPr lang="pt-BR" sz="1400" b="1" dirty="0">
                <a:latin typeface="Calibri" panose="020F0502020204030204" pitchFamily="34" charset="0"/>
              </a:endParaRPr>
            </a:p>
            <a:p>
              <a:r>
                <a:rPr lang="pt-BR" sz="2200" b="1" dirty="0">
                  <a:solidFill>
                    <a:srgbClr val="41A99A"/>
                  </a:solidFill>
                  <a:latin typeface="Calibri" panose="020F0502020204030204" pitchFamily="34" charset="0"/>
                </a:rPr>
                <a:t>3</a:t>
              </a:r>
              <a:r>
                <a:rPr lang="pt-BR" sz="1400" b="1" dirty="0">
                  <a:latin typeface="Calibri" panose="020F0502020204030204" pitchFamily="34" charset="0"/>
                </a:rPr>
                <a:t>. Viabilizar que empresas de impacto social tenham um selo e minimizem a percepção de risco da área de Compras de grandes empresas</a:t>
              </a:r>
            </a:p>
            <a:p>
              <a:endParaRPr lang="pt-BR" sz="18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-24680" y="1781061"/>
            <a:ext cx="12244796" cy="1358689"/>
            <a:chOff x="-24680" y="5690502"/>
            <a:chExt cx="12244796" cy="792088"/>
          </a:xfrm>
        </p:grpSpPr>
        <p:sp>
          <p:nvSpPr>
            <p:cNvPr id="6" name="Retângulo 5"/>
            <p:cNvSpPr/>
            <p:nvPr/>
          </p:nvSpPr>
          <p:spPr>
            <a:xfrm>
              <a:off x="-24680" y="5690502"/>
              <a:ext cx="12216680" cy="792088"/>
            </a:xfrm>
            <a:prstGeom prst="rect">
              <a:avLst/>
            </a:prstGeom>
            <a:solidFill>
              <a:srgbClr val="41A99A"/>
            </a:solidFill>
            <a:ln w="9525">
              <a:noFill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94641" y="5728312"/>
              <a:ext cx="11825475" cy="378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2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2.2.2. </a:t>
              </a:r>
              <a:r>
                <a:rPr lang="pt-BR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Apoiar a inclusão dos Negócios de Impacto na cadeia de valor das empresas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371776" y="3310910"/>
            <a:ext cx="5196832" cy="3603775"/>
            <a:chOff x="3203424" y="1910991"/>
            <a:chExt cx="5196832" cy="3603775"/>
          </a:xfrm>
        </p:grpSpPr>
        <p:sp>
          <p:nvSpPr>
            <p:cNvPr id="23" name="Retângulo 22"/>
            <p:cNvSpPr/>
            <p:nvPr/>
          </p:nvSpPr>
          <p:spPr>
            <a:xfrm>
              <a:off x="3203424" y="1910991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87688" y="2036891"/>
              <a:ext cx="5112568" cy="3477875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alibri" panose="020F0502020204030204" pitchFamily="34" charset="0"/>
                </a:rPr>
                <a:t>         </a:t>
              </a:r>
              <a:r>
                <a:rPr lang="en-US" sz="2200" dirty="0" err="1">
                  <a:latin typeface="Calibri" panose="020F0502020204030204" pitchFamily="34" charset="0"/>
                </a:rPr>
                <a:t>Atores</a:t>
              </a:r>
              <a:r>
                <a:rPr lang="en-US" sz="2200" dirty="0">
                  <a:latin typeface="Calibri" panose="020F0502020204030204" pitchFamily="34" charset="0"/>
                </a:rPr>
                <a:t> a </a:t>
              </a:r>
              <a:r>
                <a:rPr lang="en-US" sz="2200" dirty="0" err="1">
                  <a:latin typeface="Calibri" panose="020F0502020204030204" pitchFamily="34" charset="0"/>
                </a:rPr>
                <a:t>engajar</a:t>
              </a:r>
              <a:endParaRPr lang="pt-BR" sz="2200" dirty="0">
                <a:latin typeface="Calibri" panose="020F0502020204030204" pitchFamily="34" charset="0"/>
              </a:endParaRPr>
            </a:p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        MCTIC</a:t>
              </a:r>
            </a:p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       CAIXA</a:t>
              </a:r>
            </a:p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  BB</a:t>
              </a:r>
            </a:p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        BNDES</a:t>
              </a:r>
            </a:p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      APEX</a:t>
              </a:r>
            </a:p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Entidades que tem boas práticas em concessão de selos. </a:t>
              </a: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endParaRPr lang="pt-BR" sz="22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8" name="Imagem 8">
            <a:extLst>
              <a:ext uri="{FF2B5EF4-FFF2-40B4-BE49-F238E27FC236}">
                <a16:creationId xmlns:a16="http://schemas.microsoft.com/office/drawing/2014/main" id="{D83A5C12-8453-4504-9621-7C166F12A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060" y="856083"/>
            <a:ext cx="183298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m 40">
            <a:extLst>
              <a:ext uri="{FF2B5EF4-FFF2-40B4-BE49-F238E27FC236}">
                <a16:creationId xmlns:a16="http://schemas.microsoft.com/office/drawing/2014/main" id="{2209EBE4-493F-41A0-B333-1BC2DF69F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97" y="925309"/>
            <a:ext cx="2016224" cy="482140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D58D8008-F252-4897-A624-4521EB68B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965" y="749942"/>
            <a:ext cx="2928442" cy="798236"/>
          </a:xfrm>
          <a:prstGeom prst="rect">
            <a:avLst/>
          </a:prstGeom>
        </p:spPr>
      </p:pic>
      <p:pic>
        <p:nvPicPr>
          <p:cNvPr id="35" name="Imagem 30">
            <a:extLst>
              <a:ext uri="{FF2B5EF4-FFF2-40B4-BE49-F238E27FC236}">
                <a16:creationId xmlns:a16="http://schemas.microsoft.com/office/drawing/2014/main" id="{2B43A622-7340-438D-A71C-4EDD8C3DBA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2781" y="571932"/>
            <a:ext cx="576810" cy="103500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AFF35C8F-4AE7-48D6-B025-7D284D4FF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2250" y="758661"/>
            <a:ext cx="1752086" cy="9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0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FB7051A-0B6E-41B5-BBF7-9648812AD89B}"/>
              </a:ext>
            </a:extLst>
          </p:cNvPr>
          <p:cNvSpPr txBox="1"/>
          <p:nvPr/>
        </p:nvSpPr>
        <p:spPr>
          <a:xfrm>
            <a:off x="821094" y="578498"/>
            <a:ext cx="84721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Estrutura</a:t>
            </a:r>
            <a:r>
              <a:rPr lang="en-US" sz="2000" dirty="0"/>
              <a:t> da reunião:</a:t>
            </a:r>
          </a:p>
          <a:p>
            <a:r>
              <a:rPr lang="en-US" sz="2000" dirty="0" err="1"/>
              <a:t>Momento</a:t>
            </a:r>
            <a:r>
              <a:rPr lang="en-US" sz="2000" dirty="0"/>
              <a:t> 0:</a:t>
            </a:r>
          </a:p>
          <a:p>
            <a:pPr lvl="0"/>
            <a:r>
              <a:rPr lang="pt-BR" sz="2000" dirty="0"/>
              <a:t>1) Abertura da sessão;</a:t>
            </a:r>
          </a:p>
          <a:p>
            <a:pPr lvl="0"/>
            <a:r>
              <a:rPr lang="pt-BR" sz="2000" dirty="0"/>
              <a:t>2) Discussão e aprovação da ata;</a:t>
            </a:r>
          </a:p>
          <a:p>
            <a:pPr lvl="0"/>
            <a:r>
              <a:rPr lang="pt-BR" sz="2000" dirty="0"/>
              <a:t>3</a:t>
            </a:r>
            <a:r>
              <a:rPr lang="en-US" sz="2000" dirty="0"/>
              <a:t>) </a:t>
            </a:r>
            <a:r>
              <a:rPr lang="pt-BR" sz="2000" dirty="0"/>
              <a:t>Aprovação do Regimento Interno</a:t>
            </a:r>
          </a:p>
          <a:p>
            <a:r>
              <a:rPr lang="en-US" sz="2000" dirty="0"/>
              <a:t>4) Apresentação da </a:t>
            </a:r>
            <a:r>
              <a:rPr lang="en-US" sz="2000" dirty="0" err="1"/>
              <a:t>Governança</a:t>
            </a:r>
            <a:r>
              <a:rPr lang="en-US" sz="2000" dirty="0"/>
              <a:t> do Comitê</a:t>
            </a:r>
            <a:endParaRPr lang="pt-BR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M</a:t>
            </a:r>
            <a:r>
              <a:rPr lang="pt-BR" sz="2000" dirty="0" err="1"/>
              <a:t>omento</a:t>
            </a:r>
            <a:r>
              <a:rPr lang="pt-BR" sz="2000" dirty="0"/>
              <a:t> 1:</a:t>
            </a:r>
          </a:p>
          <a:p>
            <a:pPr lvl="0"/>
            <a:r>
              <a:rPr lang="en-US" sz="2000" dirty="0"/>
              <a:t>	a) Apresentação de </a:t>
            </a:r>
            <a:r>
              <a:rPr lang="en-US" sz="2000" dirty="0" err="1"/>
              <a:t>cada</a:t>
            </a:r>
            <a:r>
              <a:rPr lang="en-US" sz="2000" dirty="0"/>
              <a:t> GT (</a:t>
            </a:r>
            <a:r>
              <a:rPr lang="en-US" sz="2000" dirty="0" err="1"/>
              <a:t>Ações</a:t>
            </a:r>
            <a:r>
              <a:rPr lang="en-US" sz="2000" dirty="0"/>
              <a:t> </a:t>
            </a:r>
            <a:r>
              <a:rPr lang="en-US" sz="2000" dirty="0" err="1"/>
              <a:t>Prioritárias</a:t>
            </a:r>
            <a:r>
              <a:rPr lang="en-US" sz="2000" dirty="0"/>
              <a:t>, </a:t>
            </a:r>
            <a:r>
              <a:rPr lang="en-US" sz="2000" dirty="0" err="1"/>
              <a:t>Desafios</a:t>
            </a:r>
            <a:r>
              <a:rPr lang="en-US" sz="2000" dirty="0"/>
              <a:t> das </a:t>
            </a:r>
            <a:r>
              <a:rPr lang="en-US" sz="2000" dirty="0" err="1"/>
              <a:t>Ações</a:t>
            </a:r>
            <a:r>
              <a:rPr lang="en-US" sz="2000" dirty="0"/>
              <a:t>, </a:t>
            </a:r>
            <a:r>
              <a:rPr lang="en-US" sz="2000" dirty="0" err="1"/>
              <a:t>Próximos</a:t>
            </a:r>
            <a:r>
              <a:rPr lang="en-US" sz="2000" dirty="0"/>
              <a:t> </a:t>
            </a:r>
            <a:r>
              <a:rPr lang="en-US" sz="2000" dirty="0" err="1"/>
              <a:t>Passos</a:t>
            </a:r>
            <a:r>
              <a:rPr lang="en-US" sz="2000" dirty="0"/>
              <a:t> do GT) 15 min </a:t>
            </a:r>
            <a:r>
              <a:rPr lang="en-US" sz="2000" dirty="0" err="1"/>
              <a:t>por</a:t>
            </a:r>
            <a:r>
              <a:rPr lang="en-US" sz="2000" dirty="0"/>
              <a:t> GT (1 hora)</a:t>
            </a:r>
          </a:p>
          <a:p>
            <a:pPr lvl="0"/>
            <a:r>
              <a:rPr lang="en-US" sz="2000" dirty="0"/>
              <a:t>	b) Comitê </a:t>
            </a:r>
            <a:r>
              <a:rPr lang="en-US" sz="2000" dirty="0" err="1"/>
              <a:t>contribui</a:t>
            </a:r>
            <a:r>
              <a:rPr lang="en-US" sz="2000" dirty="0"/>
              <a:t> (</a:t>
            </a:r>
            <a:r>
              <a:rPr lang="en-US" sz="2000" dirty="0" err="1"/>
              <a:t>Quais</a:t>
            </a:r>
            <a:r>
              <a:rPr lang="en-US" sz="2000" dirty="0"/>
              <a:t> </a:t>
            </a:r>
            <a:r>
              <a:rPr lang="en-US" sz="2000" dirty="0" err="1"/>
              <a:t>cuidados</a:t>
            </a:r>
            <a:r>
              <a:rPr lang="en-US" sz="2000" dirty="0"/>
              <a:t> </a:t>
            </a:r>
            <a:r>
              <a:rPr lang="en-US" sz="2000" dirty="0" err="1"/>
              <a:t>sugerem</a:t>
            </a:r>
            <a:r>
              <a:rPr lang="en-US" sz="2000" dirty="0"/>
              <a:t> </a:t>
            </a:r>
            <a:r>
              <a:rPr lang="en-US" sz="2000" dirty="0" err="1"/>
              <a:t>aos</a:t>
            </a:r>
            <a:r>
              <a:rPr lang="en-US" sz="2000" dirty="0"/>
              <a:t> GT’s, </a:t>
            </a:r>
            <a:r>
              <a:rPr lang="en-US" sz="2000" dirty="0" err="1"/>
              <a:t>Quais</a:t>
            </a:r>
            <a:r>
              <a:rPr lang="en-US" sz="2000" dirty="0"/>
              <a:t> </a:t>
            </a:r>
            <a:r>
              <a:rPr lang="en-US" sz="2000" dirty="0" err="1"/>
              <a:t>recomendações</a:t>
            </a:r>
            <a:r>
              <a:rPr lang="en-US" sz="2000" dirty="0"/>
              <a:t> </a:t>
            </a:r>
            <a:r>
              <a:rPr lang="en-US" sz="2000" dirty="0" err="1"/>
              <a:t>aos</a:t>
            </a:r>
            <a:r>
              <a:rPr lang="en-US" sz="2000" dirty="0"/>
              <a:t> </a:t>
            </a:r>
            <a:r>
              <a:rPr lang="en-US" sz="2000" dirty="0" err="1"/>
              <a:t>próximos</a:t>
            </a:r>
            <a:r>
              <a:rPr lang="en-US" sz="2000" dirty="0"/>
              <a:t> </a:t>
            </a:r>
            <a:r>
              <a:rPr lang="en-US" sz="2000" dirty="0" err="1"/>
              <a:t>passos</a:t>
            </a:r>
            <a:r>
              <a:rPr lang="en-US" sz="2000" dirty="0"/>
              <a:t>) Comitê </a:t>
            </a:r>
            <a:r>
              <a:rPr lang="en-US" sz="2000" dirty="0" err="1"/>
              <a:t>sugere</a:t>
            </a:r>
            <a:r>
              <a:rPr lang="en-US" sz="2000" dirty="0"/>
              <a:t> 3 </a:t>
            </a:r>
            <a:r>
              <a:rPr lang="en-US" sz="2000" dirty="0" err="1"/>
              <a:t>prioridades</a:t>
            </a:r>
            <a:r>
              <a:rPr lang="en-US" sz="2000" dirty="0"/>
              <a:t> para </a:t>
            </a:r>
            <a:r>
              <a:rPr lang="en-US" sz="2000" dirty="0" err="1"/>
              <a:t>cada</a:t>
            </a:r>
            <a:r>
              <a:rPr lang="en-US" sz="2000" dirty="0"/>
              <a:t> GT (10 </a:t>
            </a:r>
            <a:r>
              <a:rPr lang="en-US" sz="2000" dirty="0" err="1"/>
              <a:t>minutos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GT – (40 </a:t>
            </a:r>
            <a:r>
              <a:rPr lang="en-US" sz="2000" dirty="0" err="1"/>
              <a:t>minutos</a:t>
            </a:r>
            <a:r>
              <a:rPr lang="en-US" sz="2000" dirty="0"/>
              <a:t>)</a:t>
            </a:r>
            <a:r>
              <a:rPr lang="pt-BR" sz="1600" dirty="0"/>
              <a:t> </a:t>
            </a:r>
          </a:p>
          <a:p>
            <a:pPr lvl="0"/>
            <a:endParaRPr lang="pt-BR" sz="2000" dirty="0"/>
          </a:p>
          <a:p>
            <a:pPr lvl="0"/>
            <a:r>
              <a:rPr lang="pt-BR" sz="2000" dirty="0"/>
              <a:t>Momento 2:</a:t>
            </a:r>
          </a:p>
          <a:p>
            <a:r>
              <a:rPr lang="pt-BR" sz="2000" dirty="0"/>
              <a:t>	d) Definição da agenda do Comitê para 2018 (15 minutos)</a:t>
            </a:r>
          </a:p>
          <a:p>
            <a:r>
              <a:rPr lang="en-US" sz="2000" dirty="0"/>
              <a:t>	</a:t>
            </a:r>
            <a:r>
              <a:rPr lang="pt-BR" sz="2000" dirty="0"/>
              <a:t>e) Quais os objetivos / resultados esperados?</a:t>
            </a:r>
          </a:p>
          <a:p>
            <a:pPr lvl="0"/>
            <a:r>
              <a:rPr lang="pt-BR" sz="2000" dirty="0"/>
              <a:t>	f) Outros assuntos; e</a:t>
            </a:r>
          </a:p>
          <a:p>
            <a:pPr lvl="0"/>
            <a:r>
              <a:rPr lang="en-US" sz="2000" dirty="0"/>
              <a:t>	</a:t>
            </a:r>
            <a:r>
              <a:rPr lang="pt-BR" sz="2000" dirty="0"/>
              <a:t>g) Encerramento.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9616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4925" y="2306782"/>
            <a:ext cx="1797627" cy="429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63552" y="1823194"/>
            <a:ext cx="10131605" cy="369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Introdução (Valéria Barros – Sebrae)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1 – líderes Carolina –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Pipe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e Anna -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Quintessa</a:t>
            </a:r>
            <a:endParaRPr lang="pt-BR" dirty="0">
              <a:solidFill>
                <a:schemeClr val="tx2">
                  <a:lumMod val="10000"/>
                  <a:lumOff val="9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2 – líderes Irina – BB e Diego Apex (Jayme Queiroz)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3 – líderes  Fernando – Vivenda e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Maure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- Artemísia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Subgrupo 4 – líderes  Alessandra e Claudio - MDS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5 – líderes Willian – FINEP e Sérgio – INSPER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  <a:buNone/>
            </a:pPr>
            <a:endParaRPr lang="pt-BR" dirty="0">
              <a:solidFill>
                <a:schemeClr val="tx2">
                  <a:lumMod val="10000"/>
                  <a:lumOff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79868" y="632882"/>
            <a:ext cx="79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DBAAB"/>
                </a:solidFill>
                <a:latin typeface="Futura Md BT" panose="020B0602020204020303"/>
              </a:rPr>
              <a:t>Agenda</a:t>
            </a:r>
            <a:endParaRPr lang="en-US" sz="3200" dirty="0">
              <a:solidFill>
                <a:srgbClr val="4DBAAB"/>
              </a:solidFill>
              <a:latin typeface="Futura Md BT" panose="020B0602020204020303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-90412" y="-100549"/>
          <a:ext cx="2422826" cy="692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orelDRAW" r:id="rId4" imgW="578808" imgH="1656311" progId="CorelDraw.Graphic.16">
                  <p:embed/>
                </p:oleObj>
              </mc:Choice>
              <mc:Fallback>
                <p:oleObj name="CorelDRAW" r:id="rId4" imgW="578808" imgH="1656311" progId="CorelDraw.Graphic.16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0412" y="-100549"/>
                        <a:ext cx="2422826" cy="692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542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1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2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1415480" y="0"/>
            <a:ext cx="992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41A99A"/>
                </a:solidFill>
                <a:latin typeface="+mj-lt"/>
              </a:defRPr>
            </a:lvl1pPr>
          </a:lstStyle>
          <a:p>
            <a:r>
              <a:rPr lang="en-US" dirty="0" err="1">
                <a:latin typeface="Calibri" panose="020F0502020204030204" pitchFamily="34" charset="0"/>
              </a:rPr>
              <a:t>Subgrupo</a:t>
            </a:r>
            <a:r>
              <a:rPr lang="en-US" dirty="0">
                <a:latin typeface="Calibri" panose="020F0502020204030204" pitchFamily="34" charset="0"/>
              </a:rPr>
              <a:t> 4 – l</a:t>
            </a:r>
            <a:r>
              <a:rPr lang="pt-BR" dirty="0">
                <a:latin typeface="Calibri" panose="020F0502020204030204" pitchFamily="34" charset="0"/>
              </a:rPr>
              <a:t>í</a:t>
            </a:r>
            <a:r>
              <a:rPr lang="en-US" dirty="0">
                <a:latin typeface="Calibri" panose="020F0502020204030204" pitchFamily="34" charset="0"/>
              </a:rPr>
              <a:t>der MDS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90981" y="1606939"/>
            <a:ext cx="19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Ampliação da oferta de capital</a:t>
            </a: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949640" y="1196752"/>
            <a:ext cx="10258927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  <a:buNone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Cada 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macro-objetivo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 tem um conjunto de ações estratégicas pré-estabelecidas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74191" y="3284984"/>
            <a:ext cx="5184576" cy="3547998"/>
            <a:chOff x="3215680" y="1988840"/>
            <a:chExt cx="5184576" cy="3547998"/>
          </a:xfrm>
        </p:grpSpPr>
        <p:sp>
          <p:nvSpPr>
            <p:cNvPr id="5" name="Retângulo 4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3287688" y="2058963"/>
              <a:ext cx="5112568" cy="3477875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Escopo inicial de trabalho</a:t>
              </a: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pPr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200" b="1" dirty="0">
                  <a:latin typeface="Calibri" panose="020F0502020204030204" pitchFamily="34" charset="0"/>
                </a:rPr>
                <a:t>Prover capacitação em negócios sociais para as mulheres do Programa Mulheres Mil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200" dirty="0">
                <a:latin typeface="Calibri" panose="020F0502020204030204" pitchFamily="34" charset="0"/>
              </a:endParaRPr>
            </a:p>
            <a:p>
              <a:r>
                <a:rPr lang="pt-BR" sz="2200" b="1" dirty="0">
                  <a:solidFill>
                    <a:srgbClr val="41A99A"/>
                  </a:solidFill>
                  <a:latin typeface="Calibri" panose="020F0502020204030204" pitchFamily="34" charset="0"/>
                </a:rPr>
                <a:t>2. </a:t>
              </a:r>
              <a:r>
                <a:rPr lang="pt-BR" sz="2200" b="1" dirty="0">
                  <a:latin typeface="Calibri" panose="020F0502020204030204" pitchFamily="34" charset="0"/>
                </a:rPr>
                <a:t>Cadastrar parceiros no Programa Progredir para que conheçam a base e possam ofertar soluções</a:t>
              </a:r>
            </a:p>
            <a:p>
              <a:r>
                <a:rPr lang="pt-BR" sz="2200" dirty="0">
                  <a:latin typeface="Calibri" panose="020F0502020204030204" pitchFamily="34" charset="0"/>
                </a:rPr>
                <a:t>  </a:t>
              </a:r>
            </a:p>
          </p:txBody>
        </p:sp>
      </p:grpSp>
      <p:sp>
        <p:nvSpPr>
          <p:cNvPr id="6" name="Retângulo 5"/>
          <p:cNvSpPr/>
          <p:nvPr/>
        </p:nvSpPr>
        <p:spPr>
          <a:xfrm>
            <a:off x="0" y="1401842"/>
            <a:ext cx="12216680" cy="1675992"/>
          </a:xfrm>
          <a:prstGeom prst="rect">
            <a:avLst/>
          </a:prstGeom>
          <a:solidFill>
            <a:srgbClr val="41A99A"/>
          </a:solidFill>
          <a:ln w="9525">
            <a:noFill/>
            <a:bevel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2.3.1</a:t>
            </a:r>
            <a:r>
              <a:rPr lang="pt-BR" dirty="0"/>
              <a:t>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Reconhecer e fortalecer processos, com práticas específicas, para formação e apoio de empreendedoras de impacto mulheres, a classes específicas (indígenas, comunidade quilombola, LGBT, pessoas com deficiência), jovens e/ou inscritos no Cadastro Único do Governo Federal (</a:t>
            </a:r>
            <a:r>
              <a:rPr lang="pt-B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CadÚnico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384032" y="3284984"/>
            <a:ext cx="5184576" cy="3328569"/>
            <a:chOff x="3215680" y="1988840"/>
            <a:chExt cx="5184576" cy="3328569"/>
          </a:xfrm>
        </p:grpSpPr>
        <p:sp>
          <p:nvSpPr>
            <p:cNvPr id="23" name="Retângulo 22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87688" y="2058963"/>
              <a:ext cx="5112568" cy="2308324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Calibri" panose="020F0502020204030204" pitchFamily="34" charset="0"/>
                </a:rPr>
                <a:t>Atores</a:t>
              </a:r>
              <a:r>
                <a:rPr lang="en-US" sz="2200" dirty="0">
                  <a:latin typeface="Calibri" panose="020F0502020204030204" pitchFamily="34" charset="0"/>
                </a:rPr>
                <a:t> a </a:t>
              </a:r>
              <a:r>
                <a:rPr lang="en-US" sz="2200" dirty="0" err="1">
                  <a:latin typeface="Calibri" panose="020F0502020204030204" pitchFamily="34" charset="0"/>
                </a:rPr>
                <a:t>engajar</a:t>
              </a:r>
              <a:endParaRPr lang="pt-BR" sz="2200" dirty="0">
                <a:latin typeface="Calibri" panose="020F0502020204030204" pitchFamily="34" charset="0"/>
              </a:endParaRP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pPr lvl="1" algn="ctr"/>
              <a:r>
                <a:rPr lang="pt-BR" sz="2000" dirty="0">
                  <a:latin typeface="Calibri" panose="020F0502020204030204" pitchFamily="34" charset="0"/>
                </a:rPr>
                <a:t>CUFA</a:t>
              </a:r>
            </a:p>
            <a:p>
              <a:pPr lvl="1" algn="ctr"/>
              <a:r>
                <a:rPr lang="pt-BR" sz="2000" dirty="0">
                  <a:latin typeface="Calibri" panose="020F0502020204030204" pitchFamily="34" charset="0"/>
                </a:rPr>
                <a:t>FACULDADE ZUMBI DOS PALMARES </a:t>
              </a:r>
            </a:p>
            <a:p>
              <a:pPr lvl="1" algn="ctr"/>
              <a:r>
                <a:rPr lang="pt-BR" sz="2000" dirty="0">
                  <a:latin typeface="Calibri" panose="020F0502020204030204" pitchFamily="34" charset="0"/>
                </a:rPr>
                <a:t>FIDA</a:t>
              </a:r>
            </a:p>
            <a:p>
              <a:pPr lvl="1" algn="ctr"/>
              <a:r>
                <a:rPr lang="pt-BR" sz="2000" dirty="0">
                  <a:latin typeface="Calibri" panose="020F0502020204030204" pitchFamily="34" charset="0"/>
                </a:rPr>
                <a:t>Todas organizações que trabalham com iniciativas inclusivas</a:t>
              </a:r>
            </a:p>
          </p:txBody>
        </p:sp>
      </p:grpSp>
      <p:pic>
        <p:nvPicPr>
          <p:cNvPr id="25" name="Picture 58" descr="http://fapetec.org/adm/img/projetos/91795744d2dbd3afdf18b52bdfe19fab.jpg">
            <a:extLst>
              <a:ext uri="{FF2B5EF4-FFF2-40B4-BE49-F238E27FC236}">
                <a16:creationId xmlns:a16="http://schemas.microsoft.com/office/drawing/2014/main" id="{2C9F0945-B562-4C0C-9527-4FE548141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9207" y="782451"/>
            <a:ext cx="1088968" cy="589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30">
            <a:extLst>
              <a:ext uri="{FF2B5EF4-FFF2-40B4-BE49-F238E27FC236}">
                <a16:creationId xmlns:a16="http://schemas.microsoft.com/office/drawing/2014/main" id="{726B68AD-E44F-41B7-A43B-898361642B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2344" y="404664"/>
            <a:ext cx="576810" cy="1035007"/>
          </a:xfrm>
          <a:prstGeom prst="rect">
            <a:avLst/>
          </a:prstGeom>
        </p:spPr>
      </p:pic>
      <p:pic>
        <p:nvPicPr>
          <p:cNvPr id="27" name="Imagem 8">
            <a:extLst>
              <a:ext uri="{FF2B5EF4-FFF2-40B4-BE49-F238E27FC236}">
                <a16:creationId xmlns:a16="http://schemas.microsoft.com/office/drawing/2014/main" id="{D83A5C12-8453-4504-9621-7C166F12A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187" y="638425"/>
            <a:ext cx="1898450" cy="7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m 40">
            <a:extLst>
              <a:ext uri="{FF2B5EF4-FFF2-40B4-BE49-F238E27FC236}">
                <a16:creationId xmlns:a16="http://schemas.microsoft.com/office/drawing/2014/main" id="{2209EBE4-493F-41A0-B333-1BC2DF69F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04" y="862879"/>
            <a:ext cx="2088232" cy="499359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712FB39E-14A9-4113-B744-D4A18EC808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4669" y="580084"/>
            <a:ext cx="1961340" cy="80831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2BA112A6-F31D-46A9-A9D0-C0D282189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0139" y="722305"/>
            <a:ext cx="28384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02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4925" y="2306782"/>
            <a:ext cx="1797627" cy="429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63552" y="1823194"/>
            <a:ext cx="10131605" cy="369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Introdução (Valéria Barros – Sebrae)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1 – líderes Carolina –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Pipe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e Anna -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Quintessa</a:t>
            </a:r>
            <a:endParaRPr lang="pt-BR" dirty="0">
              <a:solidFill>
                <a:schemeClr val="tx2">
                  <a:lumMod val="10000"/>
                  <a:lumOff val="9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2 – líderes Irina BB e Diego - FBB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3 – Fernando – Vivenda e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Maure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- Artemísia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4 – líderes Alessandra e Claudio – MDS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Subgrupo 5 – líderes Willian – FINEP e Sérgio - INSPER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  <a:buNone/>
            </a:pPr>
            <a:endParaRPr lang="pt-BR" dirty="0">
              <a:solidFill>
                <a:schemeClr val="tx2">
                  <a:lumMod val="10000"/>
                  <a:lumOff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79868" y="632882"/>
            <a:ext cx="79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DBAAB"/>
                </a:solidFill>
                <a:latin typeface="Futura Md BT" panose="020B0602020204020303"/>
              </a:rPr>
              <a:t>Agenda</a:t>
            </a:r>
            <a:endParaRPr lang="en-US" sz="3200" dirty="0">
              <a:solidFill>
                <a:srgbClr val="4DBAAB"/>
              </a:solidFill>
              <a:latin typeface="Futura Md BT" panose="020B0602020204020303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-90412" y="-100549"/>
          <a:ext cx="2422826" cy="692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CorelDRAW" r:id="rId4" imgW="578808" imgH="1656311" progId="CorelDraw.Graphic.16">
                  <p:embed/>
                </p:oleObj>
              </mc:Choice>
              <mc:Fallback>
                <p:oleObj name="CorelDRAW" r:id="rId4" imgW="578808" imgH="1656311" progId="CorelDraw.Graphic.16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0412" y="-100549"/>
                        <a:ext cx="2422826" cy="692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916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1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2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1415480" y="0"/>
            <a:ext cx="992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41A99A"/>
                </a:solidFill>
                <a:latin typeface="+mj-lt"/>
              </a:defRPr>
            </a:lvl1pPr>
          </a:lstStyle>
          <a:p>
            <a:r>
              <a:rPr lang="en-US" dirty="0" err="1">
                <a:latin typeface="Calibri" panose="020F0502020204030204" pitchFamily="34" charset="0"/>
              </a:rPr>
              <a:t>Subgrupo</a:t>
            </a:r>
            <a:r>
              <a:rPr lang="en-US" dirty="0">
                <a:latin typeface="Calibri" panose="020F0502020204030204" pitchFamily="34" charset="0"/>
              </a:rPr>
              <a:t> 5 – l</a:t>
            </a:r>
            <a:r>
              <a:rPr lang="pt-BR" dirty="0">
                <a:latin typeface="Calibri" panose="020F0502020204030204" pitchFamily="34" charset="0"/>
              </a:rPr>
              <a:t>í</a:t>
            </a:r>
            <a:r>
              <a:rPr lang="en-US" dirty="0" err="1">
                <a:latin typeface="Calibri" panose="020F0502020204030204" pitchFamily="34" charset="0"/>
              </a:rPr>
              <a:t>deres</a:t>
            </a:r>
            <a:r>
              <a:rPr lang="en-US" dirty="0">
                <a:latin typeface="Calibri" panose="020F0502020204030204" pitchFamily="34" charset="0"/>
              </a:rPr>
              <a:t> MCTIC e INSPER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90981" y="1606939"/>
            <a:ext cx="19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Ampliação da oferta de capital</a:t>
            </a: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949640" y="1196752"/>
            <a:ext cx="10258927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  <a:buNone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Cada 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macro-objetivo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 tem um conjunto de ações estratégicas pré-estabelecidas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74191" y="3284984"/>
            <a:ext cx="5184576" cy="3328569"/>
            <a:chOff x="3215680" y="1988840"/>
            <a:chExt cx="5184576" cy="3328569"/>
          </a:xfrm>
        </p:grpSpPr>
        <p:sp>
          <p:nvSpPr>
            <p:cNvPr id="5" name="Retângulo 4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3287688" y="2058963"/>
              <a:ext cx="5112568" cy="2462213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Escopo inicial de trabalho</a:t>
              </a: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200" b="1" dirty="0">
                  <a:latin typeface="Calibri" panose="020F0502020204030204" pitchFamily="34" charset="0"/>
                </a:rPr>
                <a:t>Mapear Guias e Práticas de Avaliação de Impacto existentes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200" dirty="0">
                <a:latin typeface="Calibri" panose="020F0502020204030204" pitchFamily="34" charset="0"/>
              </a:endParaRPr>
            </a:p>
            <a:p>
              <a:r>
                <a:rPr lang="pt-BR" sz="2200" b="1" dirty="0">
                  <a:solidFill>
                    <a:srgbClr val="41A99A"/>
                  </a:solidFill>
                  <a:latin typeface="Calibri" panose="020F0502020204030204" pitchFamily="34" charset="0"/>
                </a:rPr>
                <a:t>2. </a:t>
              </a:r>
              <a:r>
                <a:rPr lang="pt-BR" sz="2200" b="1" dirty="0">
                  <a:latin typeface="Calibri" panose="020F0502020204030204" pitchFamily="34" charset="0"/>
                </a:rPr>
                <a:t>Interagir com </a:t>
              </a:r>
              <a:r>
                <a:rPr lang="pt-BR" sz="2200" b="1" dirty="0" err="1">
                  <a:latin typeface="Calibri" panose="020F0502020204030204" pitchFamily="34" charset="0"/>
                </a:rPr>
                <a:t>ICTs</a:t>
              </a:r>
              <a:r>
                <a:rPr lang="pt-BR" sz="2200" b="1" dirty="0">
                  <a:latin typeface="Calibri" panose="020F0502020204030204" pitchFamily="34" charset="0"/>
                </a:rPr>
                <a:t> para ampliar o conhecimento e disseminação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0" y="1401842"/>
            <a:ext cx="12216680" cy="1675992"/>
            <a:chOff x="-24680" y="5699310"/>
            <a:chExt cx="12216680" cy="792088"/>
          </a:xfrm>
        </p:grpSpPr>
        <p:sp>
          <p:nvSpPr>
            <p:cNvPr id="6" name="Retângulo 5"/>
            <p:cNvSpPr/>
            <p:nvPr/>
          </p:nvSpPr>
          <p:spPr>
            <a:xfrm>
              <a:off x="-24680" y="5699310"/>
              <a:ext cx="12216680" cy="792088"/>
            </a:xfrm>
            <a:prstGeom prst="rect">
              <a:avLst/>
            </a:prstGeom>
            <a:solidFill>
              <a:srgbClr val="41A99A"/>
            </a:solidFill>
            <a:ln w="9525">
              <a:noFill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23243" y="5728956"/>
              <a:ext cx="11549297" cy="160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1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384032" y="3284984"/>
            <a:ext cx="5184576" cy="3328569"/>
            <a:chOff x="3215680" y="1988840"/>
            <a:chExt cx="5184576" cy="3328569"/>
          </a:xfrm>
        </p:grpSpPr>
        <p:sp>
          <p:nvSpPr>
            <p:cNvPr id="23" name="Retângulo 22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87688" y="2058963"/>
              <a:ext cx="5112568" cy="2308324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Calibri" panose="020F0502020204030204" pitchFamily="34" charset="0"/>
                </a:rPr>
                <a:t>Atores</a:t>
              </a:r>
              <a:r>
                <a:rPr lang="en-US" sz="2200" dirty="0">
                  <a:latin typeface="Calibri" panose="020F0502020204030204" pitchFamily="34" charset="0"/>
                </a:rPr>
                <a:t> a </a:t>
              </a:r>
              <a:r>
                <a:rPr lang="en-US" sz="2200" dirty="0" err="1">
                  <a:latin typeface="Calibri" panose="020F0502020204030204" pitchFamily="34" charset="0"/>
                </a:rPr>
                <a:t>engajar</a:t>
              </a:r>
              <a:endParaRPr lang="pt-BR" sz="2200" dirty="0">
                <a:latin typeface="Calibri" panose="020F0502020204030204" pitchFamily="34" charset="0"/>
              </a:endParaRP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pPr lvl="1" algn="ctr"/>
              <a:r>
                <a:rPr lang="pt-BR" sz="2000" dirty="0">
                  <a:latin typeface="Calibri" panose="020F0502020204030204" pitchFamily="34" charset="0"/>
                </a:rPr>
                <a:t>ANPROTEC</a:t>
              </a:r>
            </a:p>
            <a:p>
              <a:pPr lvl="1" algn="ctr"/>
              <a:r>
                <a:rPr lang="pt-BR" sz="2000" dirty="0">
                  <a:latin typeface="Calibri" panose="020F0502020204030204" pitchFamily="34" charset="0"/>
                </a:rPr>
                <a:t>CNPQ</a:t>
              </a:r>
            </a:p>
            <a:p>
              <a:pPr lvl="1" algn="ctr"/>
              <a:r>
                <a:rPr lang="pt-BR" sz="2000" dirty="0">
                  <a:latin typeface="Calibri" panose="020F0502020204030204" pitchFamily="34" charset="0"/>
                </a:rPr>
                <a:t>ANUP </a:t>
              </a:r>
            </a:p>
            <a:p>
              <a:pPr lvl="1" algn="ctr"/>
              <a:r>
                <a:rPr lang="pt-BR" sz="2000" dirty="0">
                  <a:latin typeface="Calibri" panose="020F0502020204030204" pitchFamily="34" charset="0"/>
                </a:rPr>
                <a:t>SISTEMA B</a:t>
              </a:r>
            </a:p>
            <a:p>
              <a:pPr lvl="1" algn="ctr"/>
              <a:endParaRPr lang="pt-BR" sz="20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5" name="Picture 58" descr="http://fapetec.org/adm/img/projetos/91795744d2dbd3afdf18b52bdfe19fab.jpg">
            <a:extLst>
              <a:ext uri="{FF2B5EF4-FFF2-40B4-BE49-F238E27FC236}">
                <a16:creationId xmlns:a16="http://schemas.microsoft.com/office/drawing/2014/main" id="{2C9F0945-B562-4C0C-9527-4FE548141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0672" y="638784"/>
            <a:ext cx="1088968" cy="589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30">
            <a:extLst>
              <a:ext uri="{FF2B5EF4-FFF2-40B4-BE49-F238E27FC236}">
                <a16:creationId xmlns:a16="http://schemas.microsoft.com/office/drawing/2014/main" id="{726B68AD-E44F-41B7-A43B-898361642B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5022" y="132506"/>
            <a:ext cx="576810" cy="1035007"/>
          </a:xfrm>
          <a:prstGeom prst="rect">
            <a:avLst/>
          </a:prstGeom>
        </p:spPr>
      </p:pic>
      <p:pic>
        <p:nvPicPr>
          <p:cNvPr id="27" name="Imagem 8">
            <a:extLst>
              <a:ext uri="{FF2B5EF4-FFF2-40B4-BE49-F238E27FC236}">
                <a16:creationId xmlns:a16="http://schemas.microsoft.com/office/drawing/2014/main" id="{D83A5C12-8453-4504-9621-7C166F12A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723" y="642981"/>
            <a:ext cx="1898450" cy="7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m 40">
            <a:extLst>
              <a:ext uri="{FF2B5EF4-FFF2-40B4-BE49-F238E27FC236}">
                <a16:creationId xmlns:a16="http://schemas.microsoft.com/office/drawing/2014/main" id="{2209EBE4-493F-41A0-B333-1BC2DF69F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2567" y="758875"/>
            <a:ext cx="2088232" cy="499359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078303C9-2F6D-434E-94E7-9933E4D166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5370" y="617381"/>
            <a:ext cx="1957299" cy="665613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AF9DCC06-055A-428C-A019-F792AF6CF5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978" y="650726"/>
            <a:ext cx="2743325" cy="665614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4473ECFA-659B-4753-99AC-D9E4917301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6071" y="69673"/>
            <a:ext cx="2185331" cy="595678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538B0A1-3247-41A6-B68B-F058D88B1E76}"/>
              </a:ext>
            </a:extLst>
          </p:cNvPr>
          <p:cNvSpPr/>
          <p:nvPr/>
        </p:nvSpPr>
        <p:spPr>
          <a:xfrm>
            <a:off x="483745" y="1517323"/>
            <a:ext cx="8660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2.4.2 - Promover e disseminar metodologias e casos de referência de avaliação de Negócios de Impacto</a:t>
            </a:r>
          </a:p>
        </p:txBody>
      </p:sp>
    </p:spTree>
    <p:extLst>
      <p:ext uri="{BB962C8B-B14F-4D97-AF65-F5344CB8AC3E}">
        <p14:creationId xmlns:p14="http://schemas.microsoft.com/office/powerpoint/2010/main" val="2965465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A99A"/>
          </a:solidFill>
          <a:ln w="9525">
            <a:noFill/>
            <a:bevel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767408" y="404665"/>
            <a:ext cx="1051316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Obrigada !</a:t>
            </a:r>
          </a:p>
          <a:p>
            <a:r>
              <a:rPr lang="pt-BR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SEBRAE</a:t>
            </a:r>
          </a:p>
          <a:p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Alexandre </a:t>
            </a:r>
            <a:r>
              <a:rPr lang="pt-BR" sz="28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Ambrosini</a:t>
            </a:r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alexandre.ambrosini@sebrae.com.br</a:t>
            </a:r>
            <a:endParaRPr lang="pt-BR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Alexandre Guerra – alexandre@sebrae.com.br</a:t>
            </a:r>
          </a:p>
          <a:p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Giovanni Bevilaqua – giovanni.bevilaqua@sebrae.com.br</a:t>
            </a:r>
          </a:p>
          <a:p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Krishna Faria – krishna.faria@sebrae.com.br</a:t>
            </a:r>
          </a:p>
          <a:p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Louise Machado – louise.machado@sebrae.com.br</a:t>
            </a:r>
          </a:p>
          <a:p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Marcello Maia – marcello.maia@sebrae.com.br</a:t>
            </a:r>
          </a:p>
          <a:p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Valéria Barros </a:t>
            </a:r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 valeria.barros@sebrae.com.br</a:t>
            </a:r>
            <a:endParaRPr lang="pt-BR" sz="2800" dirty="0">
              <a:solidFill>
                <a:srgbClr val="FFC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10D2F6A-F992-45E2-A25F-181B9F161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Considerações</a:t>
            </a:r>
            <a:r>
              <a:rPr lang="en-US" dirty="0"/>
              <a:t> do Comitê</a:t>
            </a:r>
            <a:endParaRPr lang="pt-BR" dirty="0"/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B0834E56-5B60-4F98-9F92-2A5C0144F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(Quais cuidados sugerem, quais recomendações aos próximos passos e, se for o caso, outras prioridades para o GT)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6416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10D2F6A-F992-45E2-A25F-181B9F161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Apresentação GT 3 – </a:t>
            </a:r>
            <a:r>
              <a:rPr lang="en-US" dirty="0" err="1"/>
              <a:t>Fortalecimento</a:t>
            </a:r>
            <a:r>
              <a:rPr lang="en-US" dirty="0"/>
              <a:t> de </a:t>
            </a:r>
            <a:r>
              <a:rPr lang="en-US" dirty="0" err="1"/>
              <a:t>Organizações</a:t>
            </a:r>
            <a:r>
              <a:rPr lang="en-US" dirty="0"/>
              <a:t> </a:t>
            </a:r>
            <a:r>
              <a:rPr lang="en-US" dirty="0" err="1"/>
              <a:t>Intermediárias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2872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4925" y="2306782"/>
            <a:ext cx="1797627" cy="429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86077" y="1556792"/>
            <a:ext cx="10131605" cy="369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Introdução (Sheila Oliveira Pires – Anprotec)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Subgrupo 1 – líder GIFE (Fábio Deboni)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Subgrupo 2 – líder CNPq (Márcio Ramos)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Subgrupo 3 – líder ANPROTEC (Sheila Oliveira Pires)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Subgrupo 4 – líder Anjos do Brasil (Maria Rita </a:t>
            </a:r>
            <a:r>
              <a:rPr lang="pt-BR" dirty="0" err="1">
                <a:latin typeface="Calibri" panose="020F0502020204030204" pitchFamily="34" charset="0"/>
              </a:rPr>
              <a:t>Spina</a:t>
            </a:r>
            <a:r>
              <a:rPr lang="pt-BR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Subgrupo 5 – líder ANPROTEC (Sheila Oliveira Pires)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Próximos passos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79868" y="632882"/>
            <a:ext cx="79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DBAAB"/>
                </a:solidFill>
                <a:latin typeface="Futura Md BT" panose="020B0602020204020303"/>
              </a:rPr>
              <a:t>Agenda</a:t>
            </a:r>
            <a:endParaRPr lang="en-US" sz="3200" dirty="0">
              <a:solidFill>
                <a:srgbClr val="4DBAAB"/>
              </a:solidFill>
              <a:latin typeface="Futura Md BT" panose="020B0602020204020303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-90412" y="-100549"/>
          <a:ext cx="2422826" cy="692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orelDRAW" r:id="rId4" imgW="578808" imgH="1656311" progId="CorelDraw.Graphic.16">
                  <p:embed/>
                </p:oleObj>
              </mc:Choice>
              <mc:Fallback>
                <p:oleObj name="CorelDRAW" r:id="rId4" imgW="578808" imgH="1656311" progId="CorelDraw.Graphic.16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0412" y="-100549"/>
                        <a:ext cx="2422826" cy="692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4545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4925" y="2306782"/>
            <a:ext cx="1797627" cy="429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98264" y="1628800"/>
            <a:ext cx="10131605" cy="369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Introdução (Sheila Oliveira – Anprotec)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Subgrupo 1 – líder BNDES (William Saab)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2 – líder Apex (Jayme Queiroz)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3 – líder Wright Capital (Helena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Masullo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4 – líder Força Tarefa (Diogo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Quitério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Próxi</a:t>
            </a:r>
            <a:endParaRPr lang="pt-BR" dirty="0">
              <a:solidFill>
                <a:schemeClr val="tx2">
                  <a:lumMod val="10000"/>
                  <a:lumOff val="9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mos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passos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79868" y="632882"/>
            <a:ext cx="79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DBAAB"/>
                </a:solidFill>
                <a:latin typeface="Futura Md BT" panose="020B0602020204020303"/>
              </a:rPr>
              <a:t>Agenda</a:t>
            </a:r>
            <a:endParaRPr lang="en-US" sz="3200" dirty="0">
              <a:solidFill>
                <a:srgbClr val="4DBAAB"/>
              </a:solidFill>
              <a:latin typeface="Futura Md BT" panose="020B0602020204020303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-90412" y="-100549"/>
          <a:ext cx="2422826" cy="692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CorelDRAW" r:id="rId4" imgW="578808" imgH="1656311" progId="CorelDraw.Graphic.16">
                  <p:embed/>
                </p:oleObj>
              </mc:Choice>
              <mc:Fallback>
                <p:oleObj name="CorelDRAW" r:id="rId4" imgW="578808" imgH="1656311" progId="CorelDraw.Graphic.16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0412" y="-100549"/>
                        <a:ext cx="2422826" cy="692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443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8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4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1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2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1683723" y="83674"/>
            <a:ext cx="10035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1A99A"/>
                </a:solidFill>
                <a:latin typeface="Calibri" panose="020F0502020204030204" pitchFamily="34" charset="0"/>
              </a:rPr>
              <a:t>GT 3 – </a:t>
            </a:r>
            <a:r>
              <a:rPr lang="en-US" sz="3200" dirty="0" err="1">
                <a:solidFill>
                  <a:srgbClr val="41A99A"/>
                </a:solidFill>
                <a:latin typeface="Calibri" panose="020F0502020204030204" pitchFamily="34" charset="0"/>
              </a:rPr>
              <a:t>Fortalecimento</a:t>
            </a:r>
            <a:r>
              <a:rPr lang="en-US" sz="3200" dirty="0">
                <a:solidFill>
                  <a:srgbClr val="41A99A"/>
                </a:solidFill>
                <a:latin typeface="Calibri" panose="020F0502020204030204" pitchFamily="34" charset="0"/>
              </a:rPr>
              <a:t> de </a:t>
            </a:r>
            <a:r>
              <a:rPr lang="en-US" sz="3200" dirty="0" err="1">
                <a:solidFill>
                  <a:srgbClr val="41A99A"/>
                </a:solidFill>
                <a:latin typeface="Calibri" panose="020F0502020204030204" pitchFamily="34" charset="0"/>
              </a:rPr>
              <a:t>Organizações</a:t>
            </a:r>
            <a:r>
              <a:rPr lang="en-US" sz="3200" dirty="0">
                <a:solidFill>
                  <a:srgbClr val="41A99A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1A99A"/>
                </a:solidFill>
                <a:latin typeface="Calibri" panose="020F0502020204030204" pitchFamily="34" charset="0"/>
              </a:rPr>
              <a:t>Intermediárias</a:t>
            </a:r>
            <a:endParaRPr lang="en-US" sz="3200" dirty="0">
              <a:solidFill>
                <a:srgbClr val="41A99A"/>
              </a:solidFill>
              <a:latin typeface="Calibri" panose="020F0502020204030204" pitchFamily="34" charset="0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83D683FE-A910-4F4C-9B40-9802DCC9E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821" y="1890397"/>
            <a:ext cx="1438275" cy="933450"/>
          </a:xfrm>
          <a:prstGeom prst="rect">
            <a:avLst/>
          </a:prstGeom>
        </p:spPr>
      </p:pic>
      <p:pic>
        <p:nvPicPr>
          <p:cNvPr id="27" name="Picture 14" descr="http://www.bndes.gov.br/SiteBNDES/bndes/imagens/marca_bndes.jpg">
            <a:extLst>
              <a:ext uri="{FF2B5EF4-FFF2-40B4-BE49-F238E27FC236}">
                <a16:creationId xmlns:a16="http://schemas.microsoft.com/office/drawing/2014/main" id="{F13D99CC-018F-4D69-9B69-C391E42D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51" y="2312762"/>
            <a:ext cx="1865164" cy="38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8" descr="http://fapetec.org/adm/img/projetos/91795744d2dbd3afdf18b52bdfe19fab.jpg">
            <a:extLst>
              <a:ext uri="{FF2B5EF4-FFF2-40B4-BE49-F238E27FC236}">
                <a16:creationId xmlns:a16="http://schemas.microsoft.com/office/drawing/2014/main" id="{2C9F0945-B562-4C0C-9527-4FE548141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854" y="3284983"/>
            <a:ext cx="1439483" cy="77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ikioso.org/wp-content/uploads/2013/03/numero-da-caixa-economica.jpg">
            <a:extLst>
              <a:ext uri="{FF2B5EF4-FFF2-40B4-BE49-F238E27FC236}">
                <a16:creationId xmlns:a16="http://schemas.microsoft.com/office/drawing/2014/main" id="{F940C548-413E-4D81-B296-DE7EC88E8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0727" y="2204864"/>
            <a:ext cx="1697503" cy="5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4" descr="http://startse.infomoney.com.br/portal/wp-content/uploads/2016/02/anjos.png">
            <a:extLst>
              <a:ext uri="{FF2B5EF4-FFF2-40B4-BE49-F238E27FC236}">
                <a16:creationId xmlns:a16="http://schemas.microsoft.com/office/drawing/2014/main" id="{09BCB672-0159-4FEC-B756-12EDC7AD7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640" y="4391751"/>
            <a:ext cx="1003912" cy="10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m 8">
            <a:extLst>
              <a:ext uri="{FF2B5EF4-FFF2-40B4-BE49-F238E27FC236}">
                <a16:creationId xmlns:a16="http://schemas.microsoft.com/office/drawing/2014/main" id="{D83A5C12-8453-4504-9621-7C166F12A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674" y="3284983"/>
            <a:ext cx="2509519" cy="9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2209EBE4-493F-41A0-B333-1BC2DF69F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206" y="1108194"/>
            <a:ext cx="2590263" cy="619410"/>
          </a:xfrm>
          <a:prstGeom prst="rect">
            <a:avLst/>
          </a:prstGeom>
        </p:spPr>
      </p:pic>
      <p:pic>
        <p:nvPicPr>
          <p:cNvPr id="46" name="Picture 6" descr="Resultado de imagem para BB LOGO">
            <a:extLst>
              <a:ext uri="{FF2B5EF4-FFF2-40B4-BE49-F238E27FC236}">
                <a16:creationId xmlns:a16="http://schemas.microsoft.com/office/drawing/2014/main" id="{3CB89878-D8EB-4C81-95E0-2FF0A7AA4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33" y="2070256"/>
            <a:ext cx="869000" cy="8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BD0FE669-D26E-40C5-A538-EDE6341F4E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6093" y="3301179"/>
            <a:ext cx="1656880" cy="86433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3"/>
          <a:srcRect t="36560" b="36560"/>
          <a:stretch/>
        </p:blipFill>
        <p:spPr>
          <a:xfrm>
            <a:off x="2589252" y="4737317"/>
            <a:ext cx="1941425" cy="521848"/>
          </a:xfrm>
          <a:prstGeom prst="rect">
            <a:avLst/>
          </a:prstGeom>
        </p:spPr>
      </p:pic>
      <p:sp>
        <p:nvSpPr>
          <p:cNvPr id="2" name="AutoShape 14" descr="data:image/png;base64,iVBORw0KGgoAAAANSUhEUgAAAWMAAACOCAMAAADTsZk7AAAA51BMVEX///8AH1cfP3tZWVlTU1NdXV1PT09XV1cAAExUVFTi4uKjo6Ovr6+Xl5cAMHS7u7sAGlXMzMzn6OyBgYFubm7s7Oxrep5hYWGmpqbDw8MAAENzc3P29vatra0AAEnq6uoZN3Lb29vT09MADVCIiIhISEh7e3uSkpJoaGgAFVNDQ0MAJ3AAIG20t8MAMXSEkK1TXH1+hJpWaJNyeZLCyNW2vM06UoV5hqZLVXhmbokAAD0AKXCrssbQ1N+mrsOao7uNkqZgcZgdLl41QWsMJFlKX44AEGiGjKEnRH6dorI9SW/Z3OVaY4Fm+Fo1AAALcUlEQVR4nO2cC3uaShPH1+wCgighapBIVAzemjTt6bFpe2yaXt9z2pzv/3neBfYyoFF78aT6zP952nLZRfw5zMzOLiUEhUKhUCgUCoVCoVAoFAqFQqFQKBQKhUKhUCgUCoVCoVAoFAqFQqFQKBQKhUKhUCjU4+r29clj38Kh64+/3vw1f+ybOGhF36qzN8//+vrY93HAOjmeVY6/fb04Q8i70kn1uFKpfL6tVs7ePva9HKhOeiniSjXqVSpnt499Nwep6CJDXOmRs4x06bTnxWDP8bx8Y1g43JaH+eU8z2vDDr7cjL0h/FjdJdtLWtNxHTY4JH2aZYgrZ+Qjhz17XTodMgPsTZmbb9RNFxx2GNObBh3rM545kZvnZg10aZum3vEtatm2RekU/nIHoz+rOWJux69Tg+49LTXoGudq26NTsVWjBcbU0JvTFvVBj7rcdGmBMbXUNv8dkzgiUTgNmE8OTvMzgbhSJW9Siz6elVo4li39R0Qt+TSvYRwMaaDObMM4YoY80wwYcDQHImnFlePP5M+LjHU5gZsYidiqG015cA1jg4wVs60YnxstdTgIJuTAlGPNGH8if2Q7xxelNpFl5V6yb9vKyNYy5g37Yncbxk2jow57ZkIOSyfKU6TB7u8c+JJHdoWdAfNcz5jUDBn2tmEMr1tOa/Zfz2ea8Rthx8upBQloyP/2Kcgw1jMmRtaDbMe4HsDU5cB0r824cvG3chxnZWPK6QaSW6oNjNXvsQ3j2A7Gh2e/QtobZ6HujbDqatlZZE+zCyLTRsa8R852q9ytRgN6fnj5RCZgxpXqnLwWjC/+KDd0bCumFhwfbGLMw56T/rsVY+LZQWB1Xeenv9Fvp6dVwLh3n43zsszi41JT7jKDQsDfxJiHvW76z3aMSVSjRhDQFvBG+6ST2/n8duUcB4h4mRPuqe2lphGdWgWXuZGxcN9bMubyJxyzEezfYPrdl/9dLhqNxeLq5tnSNAd0FXwoHan93vJP0jHqhf3NjH1Ko+9hzDVMrIDtXV3o5sO7f66PMl03Fs8KcWXeA4hnz8m92u8tVziLgLZhnIe972LMewf7l8f9MxjM310OjgTmq2fg3HvImKdu2j33lmf2zr+fcRb2vpMxiamxb1UhTvfyWfRicSQpNzS+f6E75vnae5XJVTcz7tAO2ItVPQ7i7vBsDzAGm1m7lYzJFJT59kOpBV/fkJeXEvKRNuXKcTGt0CFwC8YhbYI9TxeLAGMSGGGowfoUJtihSreHSQCOw+LFfuifFOtgcR/dXEvIjQ/iXCnk6RLcNr6ibVnAubcM5TkgY58Gro6VkU1BAqyLFL5FQTJhGPuWv30RxvuSvFKmfP0iO3VSCHmv4T436rLKjMk40IbsGUwldpAxaQZBoB1EEnTVdkhVaY5MA23g8FJ7olMR7q7uyLsrBfk0PXUPGffewxHJ2fK4dolxzIKmoOFaVPvQAuO2PQWM2ywYiyt7FsgF+aVkvSK0jNLn/P66ky5i8YzMFeTLdIr/tsB4DosXveULLTEmIQusxPXcumFQUFcvMCYdaMfE512arufxUaMB3Tk/Tmt+PPTG1Ni/8vG8IbkuXpF75S6uTkqM+cjuWIXA5eImh2Uu2VfcogalhmFYcIbZMRlsZNhwXsPpii52MXnojy1qWRallkv2TpGy3dSSFeTBiyLj428Fd/x++UL94YqCTexOkqRWzGejYWGgVu7nuHXeJVzyueL4D3zFx9fNkYZ8R24l8svbAmNO9StIK3Ahy3dJOeQ8u1A++UuR8a0qbKbp8WPf9J7pRI8+OORbcieGfJcnkHEVFIRWlI9R6/UFMD5qROQ0N+zrO5C7zd4UMrfl7Bi1VvMFYDy4EUO/o6MbwLj6FAykV2UVqPW6gYZ8zZOL3CU3XgLLha4Cl25+v26hR85c8nVOW405Zv+Stwr47Plj3/A+6sMAQh5Ib/FBl9mekk9qALJiHI3aqAh65KPrV8KybzRWsF6o90teVxiO1xTamSpl1p78yA/aH3ubG/3X0oWKzFvckxepZQ+Aq/hb+o2LX+Mp/CdrRmx6nUbthxZpOk9+x7LRXcGSb/Kwpxj35mpGevb513xgO+w/fPJnGUfhbzl3/aoBGC9eZi5aM1bJ8XH1v3DGP8v4d9UphHyUFYckYz6sExHvuPqfvGp6qIwLkBtv06RZMu7di1H1g4j9Wr1TiGFRWKt7xdJZekQDK/gKx6sXWhcZt706rNyFcjvU5bv4vF4DFwe+Im2d3kzh7uJa3YWuynH558MDYfn7/CpByAPysiEZH38SE9QPIY6mpjE2TPCOR2ibwdSEL93E1Jy2wBF/pGJee8zMFv+juwPGdn8yMg3GWuonMOXJkXpxp26yLv84Vet3Rirm8Y78AozZoLLfHE2bdKRnBmq8O783VcZuB2bQpaaxi7UyAHLjJbmUjKtP88TtQSvu2undxMFIWpJvdh2OfqKROmaL20nUZLLy7rNQbbF6CrBpqjoyYBwE0/Tinq3SOUtO+TE5UeKxlFeUjGTG1mdq5tqYmt0w4idt9ZuOs4VGrmLqs3SL/xSy0zSboR0a5i7mDQHkG3I6GMiIl00yPYg4EgbUVk+bXEuRmJL61Mjvt/VEgNSMHbGArc2U8QHGclLPZ9Lulhk3xbyKehAgY3H1SBmyJx6YjinsdCLmYH3VO7+R/m5CgYZ8eT9vDETEy0oVD4e7iI2LB0LJT94tGTJhYo58/jRjJaYeZ+iPpS2N5QTVCsZWKQ+EjGVr1W0qF9MwYcgTq5jp9VmT7FIK8uAVuRqIoXP6hsK6jKJJm4W7rCsw8vt0WHkeqsw4dhO9VGBVXuEx8RnLjH07KE5NQcbyUlR0i/gDEaUiXTF1O2RBMTx3abLT/FpBXpAvA1EBOtuUtDWZbU10yBpTuZUI45ssLYmAjCOvORq1OsZaxqrDMmPiMpuNXf0R6xg71DBzGfI1Vs+2WdcFacmY2XSyw0V1EnJjfnedJ27cjDflxU6nxWwVh1sqPkm2CSv3AIx5EpL4EWS2ivFwDeP0V+KYlT9fxzi2Es/Nda5+lTDhmMEShLg2ZfYOFzoLyINXt4sscePeeJuhR/ucyiAytuXB5hZ27LNp7k7XMw7lO7yrGGcNWpbMFNbaMVu9Ws7vWoXr9TuWubs3IwTkRnSVlSr+nG05uuvLb6/ByATDZWWb0Iynco3besbKpT/EOA2LIvatY0zKEVopKd2kY+0w9uWQF/fX6fu7J2dbD6DHwsEN5av/vi0eX0fG8HAiDFoxjmwV59cyDqQDMmSo0utC5TItucJ+LeOmvKT6fxqWbkkcn+5yMXkG+frtixkffzy/2ITYEcEqUitbu/kbS1GgXEQzf9Lb1C5/IcLyCOm0VuYVQZCbb92WA4xmPp7sjAKdu+Vtkq3sOBa/Zc0WRybCx9WFHcc0TyIje6c5XAp5cJrONc17m604sQPP6fstNRqODNtrR36gh8eRwTr9vkfV46gZT4wm75yMYr34GI5BJqPEd4ZNWz3hoUXdoWvQmOpxHqvH7XiihhlrGXOv0x22h2PlM3ybTeK2U5MfETXz7zM1d1shzSz560X168cVb9csid8OlwWysSQ9EIABf9RMj7RUFAE1+rFtmqMk4mNAecQE8yDRMDBNZoKgX+MpRLq27onC3s8+ThccQI1eXWqk1vHzXI03Zno9HR/0p9IVjTBI9+muX4ngkAfvLz5/PdvOFzt+WKygtP1ynZwfAXE6autMIw7T1I0fUk0j3Uyf11fK98EVSDQstNGn1BZsTYalu027F0bOztLt70KnjcFp7/02Voz6YZ0uXnx8joh3q9MB/gebO9cpIkahUCgUCoVCoVAoFAqFQqFQKBQKhUKhUCgUCoVCoVAoFAqFQqFQKBQKhUKhUCgUCrUL/R+GZ+3mxTydRAAAAABJRU5ErkJggg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16" descr="data:image/png;base64,iVBORw0KGgoAAAANSUhEUgAAAWMAAACOCAMAAADTsZk7AAAA51BMVEX///8AH1cfP3tZWVlTU1NdXV1PT09XV1cAAExUVFTi4uKjo6Ovr6+Xl5cAMHS7u7sAGlXMzMzn6OyBgYFubm7s7Oxrep5hYWGmpqbDw8MAAENzc3P29vatra0AAEnq6uoZN3Lb29vT09MADVCIiIhISEh7e3uSkpJoaGgAFVNDQ0MAJ3AAIG20t8MAMXSEkK1TXH1+hJpWaJNyeZLCyNW2vM06UoV5hqZLVXhmbokAAD0AKXCrssbQ1N+mrsOao7uNkqZgcZgdLl41QWsMJFlKX44AEGiGjKEnRH6dorI9SW/Z3OVaY4Fm+Fo1AAALcUlEQVR4nO2cC3uaShPH1+wCgighapBIVAzemjTt6bFpe2yaXt9z2pzv/3neBfYyoFF78aT6zP952nLZRfw5zMzOLiUEhUKhUCgUCoVCoVAoFAqFQqFQKBQKhUKhUCgUCoVCoVAoFAqFQqFQKBQKhUKhUCjU4+r29clj38Kh64+/3vw1f+ybOGhF36qzN8//+vrY93HAOjmeVY6/fb04Q8i70kn1uFKpfL6tVs7ePva9HKhOeiniSjXqVSpnt499Nwep6CJDXOmRs4x06bTnxWDP8bx8Y1g43JaH+eU8z2vDDr7cjL0h/FjdJdtLWtNxHTY4JH2aZYgrZ+Qjhz17XTodMgPsTZmbb9RNFxx2GNObBh3rM545kZvnZg10aZum3vEtatm2RekU/nIHoz+rOWJux69Tg+49LTXoGudq26NTsVWjBcbU0JvTFvVBj7rcdGmBMbXUNv8dkzgiUTgNmE8OTvMzgbhSJW9Siz6elVo4li39R0Qt+TSvYRwMaaDObMM4YoY80wwYcDQHImnFlePP5M+LjHU5gZsYidiqG015cA1jg4wVs60YnxstdTgIJuTAlGPNGH8if2Q7xxelNpFl5V6yb9vKyNYy5g37Yncbxk2jow57ZkIOSyfKU6TB7u8c+JJHdoWdAfNcz5jUDBn2tmEMr1tOa/Zfz2ea8Rthx8upBQloyP/2Kcgw1jMmRtaDbMe4HsDU5cB0r824cvG3chxnZWPK6QaSW6oNjNXvsQ3j2A7Gh2e/QtobZ6HujbDqatlZZE+zCyLTRsa8R852q9ytRgN6fnj5RCZgxpXqnLwWjC/+KDd0bCumFhwfbGLMw56T/rsVY+LZQWB1Xeenv9Fvp6dVwLh3n43zsszi41JT7jKDQsDfxJiHvW76z3aMSVSjRhDQFvBG+6ST2/n8duUcB4h4mRPuqe2lphGdWgWXuZGxcN9bMubyJxyzEezfYPrdl/9dLhqNxeLq5tnSNAd0FXwoHan93vJP0jHqhf3NjH1Ko+9hzDVMrIDtXV3o5sO7f66PMl03Fs8KcWXeA4hnz8m92u8tVziLgLZhnIe972LMewf7l8f9MxjM310OjgTmq2fg3HvImKdu2j33lmf2zr+fcRb2vpMxiamxb1UhTvfyWfRicSQpNzS+f6E75vnae5XJVTcz7tAO2ItVPQ7i7vBsDzAGm1m7lYzJFJT59kOpBV/fkJeXEvKRNuXKcTGt0CFwC8YhbYI9TxeLAGMSGGGowfoUJtihSreHSQCOw+LFfuifFOtgcR/dXEvIjQ/iXCnk6RLcNr6ibVnAubcM5TkgY58Gro6VkU1BAqyLFL5FQTJhGPuWv30RxvuSvFKmfP0iO3VSCHmv4T436rLKjMk40IbsGUwldpAxaQZBoB1EEnTVdkhVaY5MA23g8FJ7olMR7q7uyLsrBfk0PXUPGffewxHJ2fK4dolxzIKmoOFaVPvQAuO2PQWM2ywYiyt7FsgF+aVkvSK0jNLn/P66ky5i8YzMFeTLdIr/tsB4DosXveULLTEmIQusxPXcumFQUFcvMCYdaMfE512arufxUaMB3Tk/Tmt+PPTG1Ni/8vG8IbkuXpF75S6uTkqM+cjuWIXA5eImh2Uu2VfcogalhmFYcIbZMRlsZNhwXsPpii52MXnojy1qWRallkv2TpGy3dSSFeTBiyLj428Fd/x++UL94YqCTexOkqRWzGejYWGgVu7nuHXeJVzyueL4D3zFx9fNkYZ8R24l8svbAmNO9StIK3Ahy3dJOeQ8u1A++UuR8a0qbKbp8WPf9J7pRI8+OORbcieGfJcnkHEVFIRWlI9R6/UFMD5qROQ0N+zrO5C7zd4UMrfl7Bi1VvMFYDy4EUO/o6MbwLj6FAykV2UVqPW6gYZ8zZOL3CU3XgLLha4Cl25+v26hR85c8nVOW405Zv+Stwr47Plj3/A+6sMAQh5Ib/FBl9mekk9qALJiHI3aqAh65KPrV8KybzRWsF6o90teVxiO1xTamSpl1p78yA/aH3ubG/3X0oWKzFvckxepZQ+Aq/hb+o2LX+Mp/CdrRmx6nUbthxZpOk9+x7LRXcGSb/Kwpxj35mpGevb513xgO+w/fPJnGUfhbzl3/aoBGC9eZi5aM1bJ8XH1v3DGP8v4d9UphHyUFYckYz6sExHvuPqfvGp6qIwLkBtv06RZMu7di1H1g4j9Wr1TiGFRWKt7xdJZekQDK/gKx6sXWhcZt706rNyFcjvU5bv4vF4DFwe+Im2d3kzh7uJa3YWuynH558MDYfn7/CpByAPysiEZH38SE9QPIY6mpjE2TPCOR2ibwdSEL93E1Jy2wBF/pGJee8zMFv+juwPGdn8yMg3GWuonMOXJkXpxp26yLv84Vet3Rirm8Y78AozZoLLfHE2bdKRnBmq8O783VcZuB2bQpaaxi7UyAHLjJbmUjKtP88TtQSvu2undxMFIWpJvdh2OfqKROmaL20nUZLLy7rNQbbF6CrBpqjoyYBwE0/Tinq3SOUtO+TE5UeKxlFeUjGTG1mdq5tqYmt0w4idt9ZuOs4VGrmLqs3SL/xSy0zSboR0a5i7mDQHkG3I6GMiIl00yPYg4EgbUVk+bXEuRmJL61Mjvt/VEgNSMHbGArc2U8QHGclLPZ9Lulhk3xbyKehAgY3H1SBmyJx6YjinsdCLmYH3VO7+R/m5CgYZ8eT9vDETEy0oVD4e7iI2LB0LJT94tGTJhYo58/jRjJaYeZ+iPpS2N5QTVCsZWKQ+EjGVr1W0qF9MwYcgTq5jp9VmT7FIK8uAVuRqIoXP6hsK6jKJJm4W7rCsw8vt0WHkeqsw4dhO9VGBVXuEx8RnLjH07KE5NQcbyUlR0i/gDEaUiXTF1O2RBMTx3abLT/FpBXpAvA1EBOtuUtDWZbU10yBpTuZUI45ssLYmAjCOvORq1OsZaxqrDMmPiMpuNXf0R6xg71DBzGfI1Vs+2WdcFacmY2XSyw0V1EnJjfnedJ27cjDflxU6nxWwVh1sqPkm2CSv3AIx5EpL4EWS2ivFwDeP0V+KYlT9fxzi2Es/Nda5+lTDhmMEShLg2ZfYOFzoLyINXt4sscePeeJuhR/ucyiAytuXB5hZ27LNp7k7XMw7lO7yrGGcNWpbMFNbaMVu9Ws7vWoXr9TuWubs3IwTkRnSVlSr+nG05uuvLb6/ByATDZWWb0Iynco3besbKpT/EOA2LIvatY0zKEVopKd2kY+0w9uWQF/fX6fu7J2dbD6DHwsEN5av/vi0eX0fG8HAiDFoxjmwV59cyDqQDMmSo0utC5TItucJ+LeOmvKT6fxqWbkkcn+5yMXkG+frtixkffzy/2ITYEcEqUitbu/kbS1GgXEQzf9Lb1C5/IcLyCOm0VuYVQZCbb92WA4xmPp7sjAKdu+Vtkq3sOBa/Zc0WRybCx9WFHcc0TyIje6c5XAp5cJrONc17m604sQPP6fstNRqODNtrR36gh8eRwTr9vkfV46gZT4wm75yMYr34GI5BJqPEd4ZNWz3hoUXdoWvQmOpxHqvH7XiihhlrGXOv0x22h2PlM3ybTeK2U5MfETXz7zM1d1shzSz560X168cVb9csid8OlwWysSQ9EIABf9RMj7RUFAE1+rFtmqMk4mNAecQE8yDRMDBNZoKgX+MpRLq27onC3s8+ThccQI1eXWqk1vHzXI03Zno9HR/0p9IVjTBI9+muX4ngkAfvLz5/PdvOFzt+WKygtP1ynZwfAXE6autMIw7T1I0fUk0j3Uyf11fK98EVSDQstNGn1BZsTYalu027F0bOztLt70KnjcFp7/02Voz6YZ0uXnx8joh3q9MB/gebO9cpIkahUCgUCoVCoVAoFAqFQqFQKBQKhUKhUCgUCoVCoVAoFAqFQqFQKBQKhUKhUCgUCrUL/R+GZ+3mxTydRAAAAABJRU5ErkJggg==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33" y="2109225"/>
            <a:ext cx="1669015" cy="69542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65" y="836950"/>
            <a:ext cx="2657097" cy="9210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21" y="919880"/>
            <a:ext cx="2205613" cy="94211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52" y="4694944"/>
            <a:ext cx="2461251" cy="887741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09" y="4366696"/>
            <a:ext cx="2249047" cy="126309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76" y="2070256"/>
            <a:ext cx="1230923" cy="123092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3284983"/>
            <a:ext cx="2412357" cy="70951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75" y="945402"/>
            <a:ext cx="2771203" cy="944995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92" y="5661248"/>
            <a:ext cx="2652154" cy="1023998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76" y="3507786"/>
            <a:ext cx="1211358" cy="17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04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F11BE96-17D3-4725-B95D-B403B89DF823}"/>
              </a:ext>
            </a:extLst>
          </p:cNvPr>
          <p:cNvSpPr/>
          <p:nvPr/>
        </p:nvSpPr>
        <p:spPr>
          <a:xfrm>
            <a:off x="11677485" y="685800"/>
            <a:ext cx="514515" cy="5519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1515259-AE3A-4762-803B-40B778B1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5" y="108587"/>
            <a:ext cx="11184000" cy="469492"/>
          </a:xfrm>
        </p:spPr>
        <p:txBody>
          <a:bodyPr/>
          <a:lstStyle/>
          <a:p>
            <a:r>
              <a:rPr lang="en-US" dirty="0" err="1"/>
              <a:t>Cronograma</a:t>
            </a:r>
            <a:r>
              <a:rPr lang="en-US" dirty="0"/>
              <a:t> </a:t>
            </a:r>
            <a:r>
              <a:rPr lang="en-US" dirty="0" err="1"/>
              <a:t>Comitê</a:t>
            </a:r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B103D95-2973-4D83-9DE6-9512FEAD0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05196"/>
              </p:ext>
            </p:extLst>
          </p:nvPr>
        </p:nvGraphicFramePr>
        <p:xfrm>
          <a:off x="141518" y="1240970"/>
          <a:ext cx="11903891" cy="226147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211409">
                  <a:extLst>
                    <a:ext uri="{9D8B030D-6E8A-4147-A177-3AD203B41FA5}">
                      <a16:colId xmlns:a16="http://schemas.microsoft.com/office/drawing/2014/main" val="2611857934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1347328618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1032851560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1694490284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1798541176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4194635102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2694326872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1870980649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951375029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493146814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2143891393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3026836982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128341409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2107004802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1472559761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2688389316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2242854508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2257981057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4222577466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275071427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544834134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4290177811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83935500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410277359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4000480465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3599508843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2071834813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1987700195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1168635209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2353549225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545923943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2159269779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3121632543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1086730667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2144336645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1547178665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3057573195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500251546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2572528839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2721795600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1066395770"/>
                    </a:ext>
                  </a:extLst>
                </a:gridCol>
                <a:gridCol w="236402">
                  <a:extLst>
                    <a:ext uri="{9D8B030D-6E8A-4147-A177-3AD203B41FA5}">
                      <a16:colId xmlns:a16="http://schemas.microsoft.com/office/drawing/2014/main" val="1266353754"/>
                    </a:ext>
                  </a:extLst>
                </a:gridCol>
              </a:tblGrid>
              <a:tr h="376827">
                <a:tc>
                  <a:txBody>
                    <a:bodyPr/>
                    <a:lstStyle/>
                    <a:p>
                      <a:pPr rtl="0" fontAlgn="ctr"/>
                      <a:endParaRPr lang="en-US" sz="20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dirty="0" err="1">
                          <a:effectLst/>
                        </a:rPr>
                        <a:t>Fev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BR" sz="2000" dirty="0">
                          <a:effectLst/>
                        </a:rPr>
                        <a:t>Mar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dirty="0" err="1">
                          <a:effectLst/>
                        </a:rPr>
                        <a:t>Abr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dirty="0">
                          <a:effectLst/>
                        </a:rPr>
                        <a:t>Mai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dirty="0" err="1">
                          <a:effectLst/>
                        </a:rPr>
                        <a:t>Jun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dirty="0" err="1">
                          <a:effectLst/>
                        </a:rPr>
                        <a:t>Jul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dirty="0" err="1">
                          <a:effectLst/>
                        </a:rPr>
                        <a:t>Ago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dirty="0">
                          <a:effectLst/>
                        </a:rPr>
                        <a:t>Set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dirty="0">
                          <a:effectLst/>
                        </a:rPr>
                        <a:t>Out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000" dirty="0" err="1">
                          <a:effectLst/>
                        </a:rPr>
                        <a:t>Nov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284714"/>
                  </a:ext>
                </a:extLst>
              </a:tr>
              <a:tr h="565498"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Semanas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25864"/>
                  </a:ext>
                </a:extLst>
              </a:tr>
              <a:tr h="565498">
                <a:tc>
                  <a:txBody>
                    <a:bodyPr/>
                    <a:lstStyle/>
                    <a:p>
                      <a:pPr rtl="0" fontAlgn="ctr"/>
                      <a:r>
                        <a:rPr lang="pt-BR" sz="1800" b="0" dirty="0">
                          <a:effectLst/>
                        </a:rPr>
                        <a:t>Reuniões Comitê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effectLst/>
                        </a:rPr>
                        <a:t>7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effectLst/>
                        </a:rPr>
                        <a:t>9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effectLst/>
                        </a:rPr>
                        <a:t>8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effectLst/>
                        </a:rPr>
                        <a:t>7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b="1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35132"/>
                  </a:ext>
                </a:extLst>
              </a:tr>
              <a:tr h="376827">
                <a:tc>
                  <a:txBody>
                    <a:bodyPr/>
                    <a:lstStyle/>
                    <a:p>
                      <a:pPr rtl="0" fontAlgn="ctr"/>
                      <a:r>
                        <a:rPr lang="pt-BR" sz="1800" b="0" dirty="0">
                          <a:effectLst/>
                        </a:rPr>
                        <a:t>Acompanhamento </a:t>
                      </a:r>
                      <a:r>
                        <a:rPr lang="pt-BR" sz="1800" b="0" dirty="0" err="1">
                          <a:effectLst/>
                        </a:rPr>
                        <a:t>GTs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20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20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06016"/>
                  </a:ext>
                </a:extLst>
              </a:tr>
              <a:tr h="376827">
                <a:tc>
                  <a:txBody>
                    <a:bodyPr/>
                    <a:lstStyle/>
                    <a:p>
                      <a:pPr rtl="0" fontAlgn="ctr"/>
                      <a:r>
                        <a:rPr lang="pt-BR" sz="1800" b="0" dirty="0">
                          <a:effectLst/>
                        </a:rPr>
                        <a:t>Relatório final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200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20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4" marR="12644" marT="8429" marB="842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885572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93485" y="3665700"/>
            <a:ext cx="115519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Eventos do campo: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/>
              <a:t>Impacto 2018 (Ande, ABVCAP, BID-</a:t>
            </a:r>
            <a:r>
              <a:rPr lang="pt-BR" sz="2200" dirty="0" err="1"/>
              <a:t>Fomin</a:t>
            </a:r>
            <a:r>
              <a:rPr lang="pt-BR" sz="2200" dirty="0"/>
              <a:t> e Vox Capital): 7 de março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/>
              <a:t>13ª Edição do Fórum Econômico Mundial para a América Latina, entre 13 e 15 de março, em São Paulo.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/>
              <a:t>Conferência GIFE: 4, 5 e 6 de abril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200" dirty="0" err="1"/>
              <a:t>Brazil</a:t>
            </a:r>
            <a:r>
              <a:rPr lang="pt-BR" sz="2200" dirty="0"/>
              <a:t> </a:t>
            </a:r>
            <a:r>
              <a:rPr lang="pt-BR" sz="2200" dirty="0" err="1"/>
              <a:t>Investment</a:t>
            </a:r>
            <a:r>
              <a:rPr lang="pt-BR" sz="2200" dirty="0"/>
              <a:t> </a:t>
            </a:r>
            <a:r>
              <a:rPr lang="pt-BR" sz="2200" dirty="0" err="1"/>
              <a:t>Forum</a:t>
            </a:r>
            <a:r>
              <a:rPr lang="pt-BR" sz="2200" dirty="0"/>
              <a:t> 2018, nos dias 29 e 30 de maio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200" dirty="0"/>
              <a:t>Fórum de Finanças Sociais e Negócios de Impacto (ICE, Vox Capital e </a:t>
            </a:r>
            <a:r>
              <a:rPr lang="pt-BR" sz="2200" dirty="0" err="1"/>
              <a:t>Impact</a:t>
            </a:r>
            <a:r>
              <a:rPr lang="pt-BR" sz="2200" dirty="0"/>
              <a:t> Hub): 6 e 7 de junho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200" dirty="0"/>
              <a:t>Seminário Internacional (Nova Deli): 7 e 10 de outubro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200" dirty="0"/>
              <a:t>Missão internacional: entre outubro e novembro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919470878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4925" y="2306782"/>
            <a:ext cx="1797627" cy="429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63552" y="1628800"/>
            <a:ext cx="10131605" cy="369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Introdução (Beto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Scretas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– Força Tarefa)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Subgrupo 1 – líder GIFE (Fábio Deboni)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Subgrupo 2 – líder Apex (Jayme Queiroz)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3 – líder Wright Capital (Helena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Masullo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4 – líder Força Tarefa (Diogo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Quitério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P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róximos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passos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79868" y="632882"/>
            <a:ext cx="79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DBAAB"/>
                </a:solidFill>
                <a:latin typeface="Futura Md BT" panose="020B0602020204020303"/>
              </a:rPr>
              <a:t>Agenda</a:t>
            </a:r>
            <a:endParaRPr lang="en-US" sz="3200" dirty="0">
              <a:solidFill>
                <a:srgbClr val="4DBAAB"/>
              </a:solidFill>
              <a:latin typeface="Futura Md BT" panose="020B0602020204020303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-90412" y="-100549"/>
          <a:ext cx="2422826" cy="692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CorelDRAW" r:id="rId4" imgW="578808" imgH="1656311" progId="CorelDraw.Graphic.16">
                  <p:embed/>
                </p:oleObj>
              </mc:Choice>
              <mc:Fallback>
                <p:oleObj name="CorelDRAW" r:id="rId4" imgW="578808" imgH="1656311" progId="CorelDraw.Graphic.16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0412" y="-100549"/>
                        <a:ext cx="2422826" cy="692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888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1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2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1271464" y="-49696"/>
            <a:ext cx="992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41A99A"/>
                </a:solidFill>
                <a:latin typeface="+mj-lt"/>
              </a:defRPr>
            </a:lvl1pPr>
          </a:lstStyle>
          <a:p>
            <a:r>
              <a:rPr lang="en-US" dirty="0" err="1">
                <a:latin typeface="Calibri" panose="020F0502020204030204" pitchFamily="34" charset="0"/>
              </a:rPr>
              <a:t>Subgrupo</a:t>
            </a:r>
            <a:r>
              <a:rPr lang="en-US" dirty="0">
                <a:latin typeface="Calibri" panose="020F0502020204030204" pitchFamily="34" charset="0"/>
              </a:rPr>
              <a:t> 1 – l</a:t>
            </a:r>
            <a:r>
              <a:rPr lang="pt-BR" dirty="0">
                <a:latin typeface="Calibri" panose="020F0502020204030204" pitchFamily="34" charset="0"/>
              </a:rPr>
              <a:t>í</a:t>
            </a:r>
            <a:r>
              <a:rPr lang="en-US" dirty="0">
                <a:latin typeface="Calibri" panose="020F0502020204030204" pitchFamily="34" charset="0"/>
              </a:rPr>
              <a:t>der GIFE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90981" y="1606939"/>
            <a:ext cx="19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Ampliação da oferta de capital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675270" y="2871241"/>
            <a:ext cx="5184576" cy="5008771"/>
            <a:chOff x="3215680" y="1988840"/>
            <a:chExt cx="5184576" cy="5008771"/>
          </a:xfrm>
        </p:grpSpPr>
        <p:sp>
          <p:nvSpPr>
            <p:cNvPr id="5" name="Retângulo 4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3287688" y="2134741"/>
              <a:ext cx="5112568" cy="4862870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Escopo inicial de trabalho</a:t>
              </a:r>
            </a:p>
            <a:p>
              <a:endParaRPr lang="pt-BR" sz="20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1800" dirty="0">
                  <a:latin typeface="Calibri" panose="020F0502020204030204" pitchFamily="34" charset="0"/>
                </a:rPr>
                <a:t>Lançar publicação do GIFE “Olhares sobre a atuação do investimento social privado no campo de negócios de impacto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1800" dirty="0">
                  <a:latin typeface="Calibri" panose="020F0502020204030204" pitchFamily="34" charset="0"/>
                </a:rPr>
                <a:t>Engajar novas fundações por  meio da criação do FIIMP2 – Fundações e Institutos de Impacto 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1800" dirty="0">
                  <a:latin typeface="Calibri" panose="020F0502020204030204" pitchFamily="34" charset="0"/>
                </a:rPr>
                <a:t>Dar continuidade as ações do FIIMP – Fundações e Institutos de Impacto e as  atividades da Rede Temática de Negócios de Impacto – GIFE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0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0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200" dirty="0">
                <a:latin typeface="Calibri" panose="020F0502020204030204" pitchFamily="34" charset="0"/>
              </a:endParaRPr>
            </a:p>
            <a:p>
              <a:endParaRPr lang="pt-BR" sz="2200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r>
                <a:rPr lang="pt-BR" sz="2200" dirty="0">
                  <a:latin typeface="Calibri" panose="020F0502020204030204" pitchFamily="34" charset="0"/>
                </a:rPr>
                <a:t> 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19336" y="1556794"/>
            <a:ext cx="12216680" cy="1078129"/>
            <a:chOff x="-3476" y="5749462"/>
            <a:chExt cx="12216680" cy="801243"/>
          </a:xfrm>
        </p:grpSpPr>
        <p:sp>
          <p:nvSpPr>
            <p:cNvPr id="6" name="Retângulo 5"/>
            <p:cNvSpPr/>
            <p:nvPr/>
          </p:nvSpPr>
          <p:spPr>
            <a:xfrm>
              <a:off x="-3476" y="5749462"/>
              <a:ext cx="12216680" cy="792088"/>
            </a:xfrm>
            <a:prstGeom prst="rect">
              <a:avLst/>
            </a:prstGeom>
            <a:solidFill>
              <a:srgbClr val="41A99A"/>
            </a:solidFill>
            <a:ln w="9525">
              <a:noFill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44596" y="5808871"/>
              <a:ext cx="10579642" cy="741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3.2.1. Estimular o engajamento de Institutos e Fundações no apoio à aceleradoras e incubadoras de Negócios de Impacto</a:t>
              </a:r>
            </a:p>
            <a:p>
              <a:endParaRPr lang="pt-BR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endParaRPr lang="pt-BR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420036" y="3017142"/>
            <a:ext cx="5184576" cy="3328569"/>
            <a:chOff x="3215680" y="1988840"/>
            <a:chExt cx="5184576" cy="3328569"/>
          </a:xfrm>
        </p:grpSpPr>
        <p:sp>
          <p:nvSpPr>
            <p:cNvPr id="23" name="Retângulo 22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87688" y="2284587"/>
              <a:ext cx="5112568" cy="1107996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Calibri" panose="020F0502020204030204" pitchFamily="34" charset="0"/>
                </a:rPr>
                <a:t>Atores</a:t>
              </a:r>
              <a:r>
                <a:rPr lang="en-US" sz="2200" dirty="0">
                  <a:latin typeface="Calibri" panose="020F0502020204030204" pitchFamily="34" charset="0"/>
                </a:rPr>
                <a:t> a </a:t>
              </a:r>
              <a:r>
                <a:rPr lang="en-US" sz="2200" dirty="0" err="1">
                  <a:latin typeface="Calibri" panose="020F0502020204030204" pitchFamily="34" charset="0"/>
                </a:rPr>
                <a:t>engajar</a:t>
              </a:r>
              <a:endParaRPr lang="pt-BR" sz="2200" dirty="0">
                <a:latin typeface="Calibri" panose="020F0502020204030204" pitchFamily="34" charset="0"/>
              </a:endParaRP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???</a:t>
              </a:r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93" y="631458"/>
            <a:ext cx="783530" cy="78353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722758"/>
            <a:ext cx="1742294" cy="51244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12" y="680226"/>
            <a:ext cx="1776721" cy="685993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71" y="302741"/>
            <a:ext cx="1254051" cy="1254051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278" y="270471"/>
            <a:ext cx="792216" cy="1154865"/>
          </a:xfrm>
          <a:prstGeom prst="rect">
            <a:avLst/>
          </a:prstGeom>
        </p:spPr>
      </p:pic>
      <p:pic>
        <p:nvPicPr>
          <p:cNvPr id="39" name="Imagem 8">
            <a:extLst>
              <a:ext uri="{FF2B5EF4-FFF2-40B4-BE49-F238E27FC236}">
                <a16:creationId xmlns:a16="http://schemas.microsoft.com/office/drawing/2014/main" id="{D83A5C12-8453-4504-9621-7C166F12A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554049"/>
            <a:ext cx="1783953" cy="7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BD0FE669-D26E-40C5-A538-EDE6341F4E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4129" y="511514"/>
            <a:ext cx="1435045" cy="74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45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4925" y="2306782"/>
            <a:ext cx="1797627" cy="429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63552" y="1556792"/>
            <a:ext cx="10131605" cy="369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Introdução (Beto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Scretas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– Força Tarefa)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1 – líder BNDES (William Saab)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Subgrupo 2 – líder CNPq (Márcio Ramos)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3 – líder Wright Capital (Helena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Masullo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4 – líder Força Tarefa (Diogo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Quitério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P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róximos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passos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79868" y="632882"/>
            <a:ext cx="79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DBAAB"/>
                </a:solidFill>
                <a:latin typeface="Futura Md BT" panose="020B0602020204020303"/>
              </a:rPr>
              <a:t>Agenda</a:t>
            </a:r>
            <a:endParaRPr lang="en-US" sz="3200" dirty="0">
              <a:solidFill>
                <a:srgbClr val="4DBAAB"/>
              </a:solidFill>
              <a:latin typeface="Futura Md BT" panose="020B0602020204020303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-90412" y="-100549"/>
          <a:ext cx="2422826" cy="692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CorelDRAW" r:id="rId4" imgW="578808" imgH="1656311" progId="CorelDraw.Graphic.16">
                  <p:embed/>
                </p:oleObj>
              </mc:Choice>
              <mc:Fallback>
                <p:oleObj name="CorelDRAW" r:id="rId4" imgW="578808" imgH="1656311" progId="CorelDraw.Graphic.16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0412" y="-100549"/>
                        <a:ext cx="2422826" cy="692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5698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1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2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1271464" y="0"/>
            <a:ext cx="992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41A99A"/>
                </a:solidFill>
                <a:latin typeface="+mj-lt"/>
              </a:defRPr>
            </a:lvl1pPr>
          </a:lstStyle>
          <a:p>
            <a:r>
              <a:rPr lang="en-US" dirty="0" err="1">
                <a:latin typeface="Calibri" panose="020F0502020204030204" pitchFamily="34" charset="0"/>
              </a:rPr>
              <a:t>Subgrupo</a:t>
            </a:r>
            <a:r>
              <a:rPr lang="en-US" dirty="0">
                <a:latin typeface="Calibri" panose="020F0502020204030204" pitchFamily="34" charset="0"/>
              </a:rPr>
              <a:t> 2 – l</a:t>
            </a:r>
            <a:r>
              <a:rPr lang="pt-BR" dirty="0">
                <a:latin typeface="Calibri" panose="020F0502020204030204" pitchFamily="34" charset="0"/>
              </a:rPr>
              <a:t>í</a:t>
            </a:r>
            <a:r>
              <a:rPr lang="en-US" dirty="0">
                <a:latin typeface="Calibri" panose="020F0502020204030204" pitchFamily="34" charset="0"/>
              </a:rPr>
              <a:t>der </a:t>
            </a:r>
            <a:r>
              <a:rPr lang="en-US" dirty="0" err="1">
                <a:latin typeface="Calibri" panose="020F0502020204030204" pitchFamily="34" charset="0"/>
              </a:rPr>
              <a:t>CNPq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90981" y="1606939"/>
            <a:ext cx="19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Ampliação da oferta de capital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617121" y="3223881"/>
            <a:ext cx="5118839" cy="3816429"/>
            <a:chOff x="3215680" y="1986955"/>
            <a:chExt cx="5118839" cy="3816429"/>
          </a:xfrm>
        </p:grpSpPr>
        <p:sp>
          <p:nvSpPr>
            <p:cNvPr id="5" name="Retângulo 4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3221951" y="1986955"/>
              <a:ext cx="5112568" cy="3816429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Escopo inicial de trabalho</a:t>
              </a:r>
            </a:p>
            <a:p>
              <a:endParaRPr lang="pt-BR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dirty="0">
                  <a:latin typeface="Calibri" panose="020F0502020204030204" pitchFamily="34" charset="0"/>
                </a:rPr>
                <a:t>Mapear iniciativas já existentes nas instituições participantes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dirty="0">
                  <a:latin typeface="Calibri" panose="020F0502020204030204" pitchFamily="34" charset="0"/>
                </a:rPr>
                <a:t>Discutir internamente nas instituições acerca do tema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dirty="0">
                  <a:latin typeface="Calibri" panose="020F0502020204030204" pitchFamily="34" charset="0"/>
                </a:rPr>
                <a:t>Enviar propostas e sugestões </a:t>
              </a:r>
              <a:endParaRPr lang="pt-BR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dirty="0">
                  <a:latin typeface="Calibri" panose="020F0502020204030204" pitchFamily="34" charset="0"/>
                </a:rPr>
                <a:t>Formatar proposta final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200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r>
                <a:rPr lang="pt-BR" sz="2200" dirty="0">
                  <a:latin typeface="Calibri" panose="020F0502020204030204" pitchFamily="34" charset="0"/>
                </a:rPr>
                <a:t> 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51384" y="1699217"/>
            <a:ext cx="11692410" cy="1569660"/>
            <a:chOff x="499590" y="5869468"/>
            <a:chExt cx="11692410" cy="797241"/>
          </a:xfrm>
        </p:grpSpPr>
        <p:sp>
          <p:nvSpPr>
            <p:cNvPr id="6" name="Retângulo 5"/>
            <p:cNvSpPr/>
            <p:nvPr/>
          </p:nvSpPr>
          <p:spPr>
            <a:xfrm>
              <a:off x="499590" y="5869468"/>
              <a:ext cx="11692410" cy="621930"/>
            </a:xfrm>
            <a:prstGeom prst="rect">
              <a:avLst/>
            </a:prstGeom>
            <a:solidFill>
              <a:srgbClr val="41A99A"/>
            </a:solidFill>
            <a:ln w="9525">
              <a:noFill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839362" y="5869468"/>
              <a:ext cx="10579642" cy="797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1.2.2. Incluir o apoio a Negócios de Impacto nos critérios de seleção das chamadas públicas e programas de apoio à inovação tecnológica lançados pelo governo federal.</a:t>
              </a:r>
            </a:p>
            <a:p>
              <a:endParaRPr lang="pt-BR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424989" y="3273817"/>
            <a:ext cx="5184576" cy="3328569"/>
            <a:chOff x="3215680" y="1988840"/>
            <a:chExt cx="5184576" cy="3328569"/>
          </a:xfrm>
        </p:grpSpPr>
        <p:sp>
          <p:nvSpPr>
            <p:cNvPr id="23" name="Retângulo 22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87688" y="2036891"/>
              <a:ext cx="5112568" cy="1107996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Calibri" panose="020F0502020204030204" pitchFamily="34" charset="0"/>
                </a:rPr>
                <a:t>Atores</a:t>
              </a:r>
              <a:r>
                <a:rPr lang="en-US" sz="2200" dirty="0">
                  <a:latin typeface="Calibri" panose="020F0502020204030204" pitchFamily="34" charset="0"/>
                </a:rPr>
                <a:t> a </a:t>
              </a:r>
              <a:r>
                <a:rPr lang="en-US" sz="2200" dirty="0" err="1">
                  <a:latin typeface="Calibri" panose="020F0502020204030204" pitchFamily="34" charset="0"/>
                </a:rPr>
                <a:t>engajar</a:t>
              </a:r>
              <a:endParaRPr lang="en-US" sz="2200" dirty="0">
                <a:latin typeface="Calibri" panose="020F0502020204030204" pitchFamily="34" charset="0"/>
              </a:endParaRPr>
            </a:p>
            <a:p>
              <a:pPr algn="ctr"/>
              <a:endParaRPr lang="pt-BR" sz="2200" dirty="0">
                <a:latin typeface="Calibri" panose="020F0502020204030204" pitchFamily="34" charset="0"/>
              </a:endParaRPr>
            </a:p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Capes</a:t>
              </a:r>
            </a:p>
          </p:txBody>
        </p:sp>
      </p:grpSp>
      <p:pic>
        <p:nvPicPr>
          <p:cNvPr id="64" name="Imagem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32" y="861360"/>
            <a:ext cx="1387680" cy="592738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83D683FE-A910-4F4C-9B40-9802DCC9E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657" y="593776"/>
            <a:ext cx="1352794" cy="877972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0854"/>
            <a:ext cx="2294204" cy="795230"/>
          </a:xfrm>
          <a:prstGeom prst="rect">
            <a:avLst/>
          </a:prstGeom>
        </p:spPr>
      </p:pic>
      <p:pic>
        <p:nvPicPr>
          <p:cNvPr id="36" name="Picture 6" descr="Resultado de imagem para BB LOGO">
            <a:extLst>
              <a:ext uri="{FF2B5EF4-FFF2-40B4-BE49-F238E27FC236}">
                <a16:creationId xmlns:a16="http://schemas.microsoft.com/office/drawing/2014/main" id="{3CB89878-D8EB-4C81-95E0-2FF0A7AA4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79" y="707886"/>
            <a:ext cx="869000" cy="8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ikioso.org/wp-content/uploads/2013/03/numero-da-caixa-economica.jpg">
            <a:extLst>
              <a:ext uri="{FF2B5EF4-FFF2-40B4-BE49-F238E27FC236}">
                <a16:creationId xmlns:a16="http://schemas.microsoft.com/office/drawing/2014/main" id="{F940C548-413E-4D81-B296-DE7EC88E8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2451" y="857837"/>
            <a:ext cx="1697503" cy="5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http://www.bndes.gov.br/SiteBNDES/bndes/imagens/marca_bndes.jpg">
            <a:extLst>
              <a:ext uri="{FF2B5EF4-FFF2-40B4-BE49-F238E27FC236}">
                <a16:creationId xmlns:a16="http://schemas.microsoft.com/office/drawing/2014/main" id="{F13D99CC-018F-4D69-9B69-C391E42D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152" y="914762"/>
            <a:ext cx="1865164" cy="38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2209EBE4-493F-41A0-B333-1BC2DF69F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7636" y="861360"/>
            <a:ext cx="2590263" cy="6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60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4925" y="2306782"/>
            <a:ext cx="1797627" cy="429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90163" y="1628800"/>
            <a:ext cx="10131605" cy="369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Introdução (Beto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Scretas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– Força Tarefa)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1 – líder BNDES (William Saab)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2 – líder Apex (Jayme Queiroz)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Subgrupo 3 – líder Anprotec (Sheila Oliveira)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4 – líder Força Tarefa (Diogo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Quitério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Próxi</a:t>
            </a:r>
            <a:endParaRPr lang="pt-BR" dirty="0">
              <a:solidFill>
                <a:schemeClr val="tx2">
                  <a:lumMod val="10000"/>
                  <a:lumOff val="9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mos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passos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79868" y="632882"/>
            <a:ext cx="79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DBAAB"/>
                </a:solidFill>
                <a:latin typeface="Futura Md BT" panose="020B0602020204020303"/>
              </a:rPr>
              <a:t>Agenda</a:t>
            </a:r>
            <a:endParaRPr lang="en-US" sz="3200" dirty="0">
              <a:solidFill>
                <a:srgbClr val="4DBAAB"/>
              </a:solidFill>
              <a:latin typeface="Futura Md BT" panose="020B0602020204020303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-90412" y="-100549"/>
          <a:ext cx="2422826" cy="692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CorelDRAW" r:id="rId4" imgW="578808" imgH="1656311" progId="CorelDraw.Graphic.16">
                  <p:embed/>
                </p:oleObj>
              </mc:Choice>
              <mc:Fallback>
                <p:oleObj name="CorelDRAW" r:id="rId4" imgW="578808" imgH="1656311" progId="CorelDraw.Graphic.16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0412" y="-100549"/>
                        <a:ext cx="2422826" cy="692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4846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83" y="414604"/>
            <a:ext cx="1566474" cy="1566474"/>
          </a:xfrm>
          <a:prstGeom prst="rect">
            <a:avLst/>
          </a:prstGeom>
        </p:spPr>
      </p:pic>
      <p:grpSp>
        <p:nvGrpSpPr>
          <p:cNvPr id="10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1" name="Imagem 1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2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1343472" y="15458"/>
            <a:ext cx="992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41A99A"/>
                </a:solidFill>
                <a:latin typeface="+mj-lt"/>
              </a:defRPr>
            </a:lvl1pPr>
          </a:lstStyle>
          <a:p>
            <a:r>
              <a:rPr lang="en-US" dirty="0" err="1">
                <a:latin typeface="Calibri" panose="020F0502020204030204" pitchFamily="34" charset="0"/>
              </a:rPr>
              <a:t>Subgrupo</a:t>
            </a:r>
            <a:r>
              <a:rPr lang="en-US" dirty="0">
                <a:latin typeface="Calibri" panose="020F0502020204030204" pitchFamily="34" charset="0"/>
              </a:rPr>
              <a:t> 3 – l</a:t>
            </a:r>
            <a:r>
              <a:rPr lang="pt-BR" dirty="0">
                <a:latin typeface="Calibri" panose="020F0502020204030204" pitchFamily="34" charset="0"/>
              </a:rPr>
              <a:t>í</a:t>
            </a:r>
            <a:r>
              <a:rPr lang="en-US" dirty="0">
                <a:latin typeface="Calibri" panose="020F0502020204030204" pitchFamily="34" charset="0"/>
              </a:rPr>
              <a:t>der Anprotec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90981" y="1606939"/>
            <a:ext cx="19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Ampliação da oferta de capital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685872" y="2983818"/>
            <a:ext cx="5174902" cy="3328569"/>
            <a:chOff x="3327361" y="1434435"/>
            <a:chExt cx="5174902" cy="3328569"/>
          </a:xfrm>
        </p:grpSpPr>
        <p:sp>
          <p:nvSpPr>
            <p:cNvPr id="5" name="Retângulo 4"/>
            <p:cNvSpPr/>
            <p:nvPr/>
          </p:nvSpPr>
          <p:spPr>
            <a:xfrm>
              <a:off x="3327361" y="1434435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3389695" y="1529059"/>
              <a:ext cx="5112568" cy="2462213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Escopo inicial de trabalho</a:t>
              </a: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pPr>
                <a:buClr>
                  <a:srgbClr val="41A99A"/>
                </a:buClr>
              </a:pPr>
              <a:endParaRPr lang="pt-BR" sz="22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200" dirty="0">
                  <a:latin typeface="Calibri" panose="020F0502020204030204" pitchFamily="34" charset="0"/>
                </a:rPr>
                <a:t>Lançar em junho a </a:t>
              </a:r>
              <a:r>
                <a:rPr lang="pt-BR" sz="2200" dirty="0" err="1">
                  <a:latin typeface="Calibri" panose="020F0502020204030204" pitchFamily="34" charset="0"/>
                </a:rPr>
                <a:t>edi</a:t>
              </a:r>
              <a:r>
                <a:rPr lang="en-US" sz="2200" dirty="0" err="1">
                  <a:latin typeface="Calibri" panose="020F0502020204030204" pitchFamily="34" charset="0"/>
                </a:rPr>
                <a:t>ção</a:t>
              </a:r>
              <a:r>
                <a:rPr lang="en-US" sz="2200" dirty="0">
                  <a:latin typeface="Calibri" panose="020F0502020204030204" pitchFamily="34" charset="0"/>
                </a:rPr>
                <a:t> </a:t>
              </a:r>
              <a:r>
                <a:rPr lang="pt-BR" sz="2200" dirty="0">
                  <a:latin typeface="Calibri" panose="020F0502020204030204" pitchFamily="34" charset="0"/>
                </a:rPr>
                <a:t>CERNE 2018 que contempla indicadores de Impacto</a:t>
              </a:r>
              <a:endParaRPr lang="pt-BR" sz="2200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endParaRPr lang="pt-BR" sz="2200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endParaRPr lang="pt-BR" sz="2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0" y="1700809"/>
            <a:ext cx="12216680" cy="921793"/>
            <a:chOff x="-24680" y="5699310"/>
            <a:chExt cx="12216680" cy="792088"/>
          </a:xfrm>
        </p:grpSpPr>
        <p:sp>
          <p:nvSpPr>
            <p:cNvPr id="6" name="Retângulo 5"/>
            <p:cNvSpPr/>
            <p:nvPr/>
          </p:nvSpPr>
          <p:spPr>
            <a:xfrm>
              <a:off x="-24680" y="5699310"/>
              <a:ext cx="12216680" cy="792088"/>
            </a:xfrm>
            <a:prstGeom prst="rect">
              <a:avLst/>
            </a:prstGeom>
            <a:solidFill>
              <a:srgbClr val="41A99A"/>
            </a:solidFill>
            <a:ln w="9525">
              <a:noFill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38410" y="5737318"/>
              <a:ext cx="11825475" cy="363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3.2.1. Incluir critérios de impacto socioambiental na metodologia CERNE de gestão das incubadoras, aceleradoras e parques tecnológicos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321552" y="2975026"/>
            <a:ext cx="5184576" cy="3328569"/>
            <a:chOff x="3215680" y="1988840"/>
            <a:chExt cx="5184576" cy="3328569"/>
          </a:xfrm>
        </p:grpSpPr>
        <p:sp>
          <p:nvSpPr>
            <p:cNvPr id="23" name="Retângulo 22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87688" y="2036891"/>
              <a:ext cx="5112568" cy="2123658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Calibri" panose="020F0502020204030204" pitchFamily="34" charset="0"/>
                </a:rPr>
                <a:t>Atores</a:t>
              </a:r>
              <a:r>
                <a:rPr lang="en-US" sz="2200" dirty="0">
                  <a:latin typeface="Calibri" panose="020F0502020204030204" pitchFamily="34" charset="0"/>
                </a:rPr>
                <a:t> a </a:t>
              </a:r>
              <a:r>
                <a:rPr lang="en-US" sz="2200" dirty="0" err="1">
                  <a:latin typeface="Calibri" panose="020F0502020204030204" pitchFamily="34" charset="0"/>
                </a:rPr>
                <a:t>engajar</a:t>
              </a:r>
              <a:endParaRPr lang="pt-BR" sz="2200" dirty="0">
                <a:latin typeface="Calibri" panose="020F0502020204030204" pitchFamily="34" charset="0"/>
              </a:endParaRP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Incubadoras e aceleradoras associadas à Anprotec</a:t>
              </a:r>
            </a:p>
            <a:p>
              <a:pPr algn="ctr">
                <a:buClr>
                  <a:srgbClr val="41A99A"/>
                </a:buClr>
              </a:pPr>
              <a:endParaRPr lang="pt-BR" sz="2200" dirty="0">
                <a:latin typeface="Calibri" panose="020F0502020204030204" pitchFamily="34" charset="0"/>
              </a:endParaRPr>
            </a:p>
            <a:p>
              <a:pPr algn="ctr">
                <a:buClr>
                  <a:srgbClr val="41A99A"/>
                </a:buClr>
              </a:pPr>
              <a:r>
                <a:rPr lang="pt-BR" sz="2200" dirty="0">
                  <a:latin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35" name="Picture 58" descr="http://fapetec.org/adm/img/projetos/91795744d2dbd3afdf18b52bdfe19fab.jpg">
            <a:extLst>
              <a:ext uri="{FF2B5EF4-FFF2-40B4-BE49-F238E27FC236}">
                <a16:creationId xmlns:a16="http://schemas.microsoft.com/office/drawing/2014/main" id="{2C9F0945-B562-4C0C-9527-4FE548141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3856" y="902912"/>
            <a:ext cx="1088968" cy="5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8">
            <a:extLst>
              <a:ext uri="{FF2B5EF4-FFF2-40B4-BE49-F238E27FC236}">
                <a16:creationId xmlns:a16="http://schemas.microsoft.com/office/drawing/2014/main" id="{D83A5C12-8453-4504-9621-7C166F12A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23" y="750727"/>
            <a:ext cx="1898450" cy="7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994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4925" y="2306782"/>
            <a:ext cx="1797627" cy="429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63552" y="1823194"/>
            <a:ext cx="10131605" cy="369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Introdução (Beto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Scretas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– Força Tarefa)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1 – líder BNDES (William Saab)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2 – líder Apex (Jayme Queiroz)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3 – líder Wright Capital (Helena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Masullo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Subgrupo 4 – líder Anjos do Brasil (Maria Rita 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Spina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Próximos passos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79868" y="632882"/>
            <a:ext cx="79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DBAAB"/>
                </a:solidFill>
                <a:latin typeface="Futura Md BT" panose="020B0602020204020303"/>
              </a:rPr>
              <a:t>Agenda</a:t>
            </a:r>
            <a:endParaRPr lang="en-US" sz="3200" dirty="0">
              <a:solidFill>
                <a:srgbClr val="4DBAAB"/>
              </a:solidFill>
              <a:latin typeface="Futura Md BT" panose="020B0602020204020303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-90412" y="-100549"/>
          <a:ext cx="2422826" cy="692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CorelDRAW" r:id="rId4" imgW="578808" imgH="1656311" progId="CorelDraw.Graphic.16">
                  <p:embed/>
                </p:oleObj>
              </mc:Choice>
              <mc:Fallback>
                <p:oleObj name="CorelDRAW" r:id="rId4" imgW="578808" imgH="1656311" progId="CorelDraw.Graphic.16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0412" y="-100549"/>
                        <a:ext cx="2422826" cy="692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109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1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2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1415480" y="0"/>
            <a:ext cx="992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41A99A"/>
                </a:solidFill>
                <a:latin typeface="+mj-lt"/>
              </a:defRPr>
            </a:lvl1pPr>
          </a:lstStyle>
          <a:p>
            <a:r>
              <a:rPr lang="en-US" dirty="0" err="1">
                <a:latin typeface="Calibri" panose="020F0502020204030204" pitchFamily="34" charset="0"/>
              </a:rPr>
              <a:t>Subgrupo</a:t>
            </a:r>
            <a:r>
              <a:rPr lang="en-US" dirty="0">
                <a:latin typeface="Calibri" panose="020F0502020204030204" pitchFamily="34" charset="0"/>
              </a:rPr>
              <a:t> 4 – l</a:t>
            </a:r>
            <a:r>
              <a:rPr lang="pt-BR" dirty="0">
                <a:latin typeface="Calibri" panose="020F0502020204030204" pitchFamily="34" charset="0"/>
              </a:rPr>
              <a:t>í</a:t>
            </a:r>
            <a:r>
              <a:rPr lang="en-US" dirty="0">
                <a:latin typeface="Calibri" panose="020F0502020204030204" pitchFamily="34" charset="0"/>
              </a:rPr>
              <a:t>der </a:t>
            </a:r>
            <a:r>
              <a:rPr lang="en-US" dirty="0" err="1">
                <a:latin typeface="Calibri" panose="020F0502020204030204" pitchFamily="34" charset="0"/>
              </a:rPr>
              <a:t>Anjos</a:t>
            </a:r>
            <a:r>
              <a:rPr lang="en-US" dirty="0">
                <a:latin typeface="Calibri" panose="020F0502020204030204" pitchFamily="34" charset="0"/>
              </a:rPr>
              <a:t> do Brasil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90981" y="1606939"/>
            <a:ext cx="19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Ampliação da oferta de capital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47923" y="2948984"/>
            <a:ext cx="5522054" cy="4810819"/>
            <a:chOff x="3089412" y="1652840"/>
            <a:chExt cx="5522054" cy="4810819"/>
          </a:xfrm>
        </p:grpSpPr>
        <p:sp>
          <p:nvSpPr>
            <p:cNvPr id="5" name="Retângulo 4"/>
            <p:cNvSpPr/>
            <p:nvPr/>
          </p:nvSpPr>
          <p:spPr>
            <a:xfrm>
              <a:off x="3089412" y="1652840"/>
              <a:ext cx="5522054" cy="3671778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3215680" y="1723900"/>
              <a:ext cx="5112568" cy="4739759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Escopo inicial de trabalho</a:t>
              </a:r>
            </a:p>
            <a:p>
              <a:pPr marL="457200" indent="-457200" algn="just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1600" dirty="0">
                  <a:latin typeface="Calibri" panose="020F0502020204030204" pitchFamily="34" charset="0"/>
                </a:rPr>
                <a:t>Efetuar levantamento de documentos existentes sobre investimento de impacto que possam ser usados pelas redes</a:t>
              </a:r>
            </a:p>
            <a:p>
              <a:pPr marL="457200" indent="-457200" algn="just">
                <a:buClr>
                  <a:srgbClr val="41A99A"/>
                </a:buClr>
                <a:buFont typeface="+mj-lt"/>
                <a:buAutoNum type="arabicPeriod"/>
              </a:pPr>
              <a:endParaRPr lang="pt-BR" sz="1600" dirty="0">
                <a:latin typeface="Calibri" panose="020F0502020204030204" pitchFamily="34" charset="0"/>
              </a:endParaRPr>
            </a:p>
            <a:p>
              <a:pPr marL="457200" indent="-457200" algn="just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1600" dirty="0">
                  <a:latin typeface="Calibri" panose="020F0502020204030204" pitchFamily="34" charset="0"/>
                </a:rPr>
                <a:t>Compartilhar documentos online</a:t>
              </a:r>
            </a:p>
            <a:p>
              <a:pPr marL="457200" indent="-457200" algn="just">
                <a:buClr>
                  <a:srgbClr val="41A99A"/>
                </a:buClr>
                <a:buFont typeface="+mj-lt"/>
                <a:buAutoNum type="arabicPeriod"/>
              </a:pPr>
              <a:endParaRPr lang="pt-BR" sz="1600" dirty="0">
                <a:latin typeface="Calibri" panose="020F0502020204030204" pitchFamily="34" charset="0"/>
              </a:endParaRPr>
            </a:p>
            <a:p>
              <a:pPr marL="457200" indent="-457200" algn="just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1600" dirty="0">
                  <a:latin typeface="Calibri" panose="020F0502020204030204" pitchFamily="34" charset="0"/>
                </a:rPr>
                <a:t>Divulgar documentos ativamente para redes de investidores anjo brasileiras</a:t>
              </a:r>
            </a:p>
            <a:p>
              <a:pPr marL="457200" indent="-457200" algn="just">
                <a:buClr>
                  <a:srgbClr val="41A99A"/>
                </a:buClr>
                <a:buFont typeface="+mj-lt"/>
                <a:buAutoNum type="arabicPeriod"/>
              </a:pPr>
              <a:endParaRPr lang="pt-BR" sz="1600" dirty="0">
                <a:latin typeface="Calibri" panose="020F0502020204030204" pitchFamily="34" charset="0"/>
              </a:endParaRPr>
            </a:p>
            <a:p>
              <a:pPr marL="457200" indent="-457200" algn="just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1600" dirty="0">
                  <a:latin typeface="Calibri" panose="020F0502020204030204" pitchFamily="34" charset="0"/>
                </a:rPr>
                <a:t>Realizar webinars  sobre boas práticas</a:t>
              </a:r>
            </a:p>
            <a:p>
              <a:pPr marL="457200" indent="-457200" algn="just">
                <a:buClr>
                  <a:srgbClr val="41A99A"/>
                </a:buClr>
                <a:buFont typeface="+mj-lt"/>
                <a:buAutoNum type="arabicPeriod"/>
              </a:pPr>
              <a:endParaRPr lang="pt-BR" sz="1600" dirty="0">
                <a:latin typeface="Calibri" panose="020F0502020204030204" pitchFamily="34" charset="0"/>
              </a:endParaRPr>
            </a:p>
            <a:p>
              <a:pPr marL="457200" indent="-457200" algn="just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1600" dirty="0">
                  <a:latin typeface="Calibri" panose="020F0502020204030204" pitchFamily="34" charset="0"/>
                </a:rPr>
                <a:t>Preparar e divulgar UM FAQ sobre o assunto. 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200" dirty="0">
                <a:latin typeface="Calibri" panose="020F0502020204030204" pitchFamily="34" charset="0"/>
              </a:endParaRPr>
            </a:p>
            <a:p>
              <a:pPr>
                <a:buClr>
                  <a:srgbClr val="41A99A"/>
                </a:buClr>
              </a:pPr>
              <a:endParaRPr lang="pt-BR" sz="2200" dirty="0">
                <a:latin typeface="Calibri" panose="020F0502020204030204" pitchFamily="34" charset="0"/>
              </a:endParaRPr>
            </a:p>
            <a:p>
              <a:endParaRPr lang="pt-BR" sz="2200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r>
                <a:rPr lang="pt-BR" sz="2200" dirty="0">
                  <a:latin typeface="Calibri" panose="020F0502020204030204" pitchFamily="34" charset="0"/>
                </a:rPr>
                <a:t> 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0" y="1686497"/>
            <a:ext cx="12216680" cy="936105"/>
            <a:chOff x="-24680" y="5699310"/>
            <a:chExt cx="12216680" cy="442411"/>
          </a:xfrm>
        </p:grpSpPr>
        <p:sp>
          <p:nvSpPr>
            <p:cNvPr id="6" name="Retângulo 5"/>
            <p:cNvSpPr/>
            <p:nvPr/>
          </p:nvSpPr>
          <p:spPr>
            <a:xfrm>
              <a:off x="-24680" y="5699310"/>
              <a:ext cx="12216680" cy="442411"/>
            </a:xfrm>
            <a:prstGeom prst="rect">
              <a:avLst/>
            </a:prstGeom>
            <a:solidFill>
              <a:srgbClr val="41A99A"/>
            </a:solidFill>
            <a:ln w="9525">
              <a:noFill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23243" y="5728956"/>
              <a:ext cx="11549297" cy="363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3.2.2. Fortalecer e capacitar redes de investidores anjo para a inclusão de critérios de impacto socioambiental em sua metodologia de análise e gestão de projetos.</a:t>
              </a:r>
            </a:p>
          </p:txBody>
        </p:sp>
      </p:grpSp>
      <p:sp>
        <p:nvSpPr>
          <p:cNvPr id="9" name="Retângulo 8"/>
          <p:cNvSpPr/>
          <p:nvPr/>
        </p:nvSpPr>
        <p:spPr>
          <a:xfrm>
            <a:off x="3048000" y="2944252"/>
            <a:ext cx="6096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32" name="Imagem 8">
            <a:extLst>
              <a:ext uri="{FF2B5EF4-FFF2-40B4-BE49-F238E27FC236}">
                <a16:creationId xmlns:a16="http://schemas.microsoft.com/office/drawing/2014/main" id="{D83A5C12-8453-4504-9621-7C166F12A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83" y="743878"/>
            <a:ext cx="1898450" cy="7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593409"/>
            <a:ext cx="1052336" cy="1052336"/>
          </a:xfrm>
          <a:prstGeom prst="rect">
            <a:avLst/>
          </a:prstGeom>
        </p:spPr>
      </p:pic>
      <p:pic>
        <p:nvPicPr>
          <p:cNvPr id="34" name="Picture 24" descr="http://startse.infomoney.com.br/portal/wp-content/uploads/2016/02/anjos.png">
            <a:extLst>
              <a:ext uri="{FF2B5EF4-FFF2-40B4-BE49-F238E27FC236}">
                <a16:creationId xmlns:a16="http://schemas.microsoft.com/office/drawing/2014/main" id="{09BCB672-0159-4FEC-B756-12EDC7AD7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847" y="621927"/>
            <a:ext cx="1003912" cy="10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2209EBE4-493F-41A0-B333-1BC2DF69F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4272" y="851445"/>
            <a:ext cx="2590263" cy="61941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FBF15844-26EF-4057-A032-23DCA9D60012}"/>
              </a:ext>
            </a:extLst>
          </p:cNvPr>
          <p:cNvSpPr/>
          <p:nvPr/>
        </p:nvSpPr>
        <p:spPr>
          <a:xfrm>
            <a:off x="6246583" y="2948984"/>
            <a:ext cx="5522054" cy="367177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noFill/>
            <a:prstDash val="sysDash"/>
            <a:bevel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9062990-7CBE-4ED4-961E-0C7B4411C7B7}"/>
              </a:ext>
            </a:extLst>
          </p:cNvPr>
          <p:cNvSpPr txBox="1"/>
          <p:nvPr/>
        </p:nvSpPr>
        <p:spPr>
          <a:xfrm>
            <a:off x="6372851" y="3020044"/>
            <a:ext cx="5112568" cy="4770537"/>
          </a:xfrm>
          <a:prstGeom prst="rect">
            <a:avLst/>
          </a:prstGeom>
          <a:noFill/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</a:rPr>
              <a:t>Atores</a:t>
            </a:r>
            <a:r>
              <a:rPr lang="en-US" sz="2000" dirty="0">
                <a:latin typeface="Calibri" panose="020F0502020204030204" pitchFamily="34" charset="0"/>
              </a:rPr>
              <a:t> a </a:t>
            </a:r>
            <a:r>
              <a:rPr lang="en-US" sz="2000" dirty="0" err="1">
                <a:latin typeface="Calibri" panose="020F0502020204030204" pitchFamily="34" charset="0"/>
              </a:rPr>
              <a:t>engajar</a:t>
            </a:r>
            <a:endParaRPr lang="en-US" sz="2000" dirty="0">
              <a:latin typeface="Calibri" panose="020F0502020204030204" pitchFamily="34" charset="0"/>
            </a:endParaRPr>
          </a:p>
          <a:p>
            <a:pPr algn="ctr"/>
            <a:endParaRPr lang="en-US" sz="2000" dirty="0">
              <a:latin typeface="Calibri" panose="020F0502020204030204" pitchFamily="34" charset="0"/>
            </a:endParaRPr>
          </a:p>
          <a:p>
            <a:pPr algn="ctr"/>
            <a:r>
              <a:rPr lang="en-US" sz="1600" b="1" dirty="0" err="1">
                <a:latin typeface="Calibri" panose="020F0502020204030204" pitchFamily="34" charset="0"/>
              </a:rPr>
              <a:t>Produção</a:t>
            </a:r>
            <a:r>
              <a:rPr lang="en-US" sz="1600" b="1" dirty="0">
                <a:latin typeface="Calibri" panose="020F0502020204030204" pitchFamily="34" charset="0"/>
              </a:rPr>
              <a:t> de </a:t>
            </a:r>
            <a:r>
              <a:rPr lang="en-US" sz="1600" b="1" dirty="0" err="1">
                <a:latin typeface="Calibri" panose="020F0502020204030204" pitchFamily="34" charset="0"/>
              </a:rPr>
              <a:t>Conteúdo</a:t>
            </a:r>
            <a:endParaRPr lang="en-US" sz="1600" b="1" dirty="0">
              <a:latin typeface="Calibri" panose="020F0502020204030204" pitchFamily="34" charset="0"/>
            </a:endParaRPr>
          </a:p>
          <a:p>
            <a:pPr algn="ctr"/>
            <a:r>
              <a:rPr lang="pt-BR" sz="1600" dirty="0">
                <a:latin typeface="Calibri" panose="020F0502020204030204" pitchFamily="34" charset="0"/>
              </a:rPr>
              <a:t>Artemísia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</a:rPr>
              <a:t>FGV</a:t>
            </a:r>
          </a:p>
          <a:p>
            <a:pPr algn="ctr"/>
            <a:r>
              <a:rPr lang="pt-BR" sz="1600" dirty="0" err="1">
                <a:latin typeface="Calibri" panose="020F0502020204030204" pitchFamily="34" charset="0"/>
              </a:rPr>
              <a:t>Insper</a:t>
            </a:r>
            <a:endParaRPr lang="pt-BR" sz="1600" dirty="0">
              <a:latin typeface="Calibri" panose="020F0502020204030204" pitchFamily="34" charset="0"/>
            </a:endParaRPr>
          </a:p>
          <a:p>
            <a:pPr algn="ctr"/>
            <a:r>
              <a:rPr lang="pt-BR" sz="1600" dirty="0">
                <a:latin typeface="Calibri" panose="020F0502020204030204" pitchFamily="34" charset="0"/>
              </a:rPr>
              <a:t>Vox Capital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</a:rPr>
              <a:t>ANDE</a:t>
            </a:r>
          </a:p>
          <a:p>
            <a:pPr algn="ctr"/>
            <a:endParaRPr lang="pt-BR" sz="1600" dirty="0">
              <a:latin typeface="Calibri" panose="020F0502020204030204" pitchFamily="34" charset="0"/>
            </a:endParaRPr>
          </a:p>
          <a:p>
            <a:pPr algn="ctr"/>
            <a:r>
              <a:rPr lang="pt-BR" sz="1600" b="1" dirty="0">
                <a:latin typeface="Calibri" panose="020F0502020204030204" pitchFamily="34" charset="0"/>
              </a:rPr>
              <a:t>Divulgação de Conteúdo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</a:rPr>
              <a:t>Redes de investidores anjo e mídia especializada em empreendedorismo, inovação e investimento</a:t>
            </a:r>
          </a:p>
          <a:p>
            <a:pPr algn="just">
              <a:buClr>
                <a:srgbClr val="41A99A"/>
              </a:buClr>
            </a:pPr>
            <a:r>
              <a:rPr lang="pt-BR" sz="1600" dirty="0">
                <a:latin typeface="Calibri" panose="020F0502020204030204" pitchFamily="34" charset="0"/>
              </a:rPr>
              <a:t> </a:t>
            </a:r>
          </a:p>
          <a:p>
            <a:pPr marL="457200" indent="-457200">
              <a:buClr>
                <a:srgbClr val="41A99A"/>
              </a:buClr>
              <a:buFont typeface="+mj-lt"/>
              <a:buAutoNum type="arabicPeriod"/>
            </a:pPr>
            <a:endParaRPr lang="pt-BR" sz="2200" dirty="0">
              <a:latin typeface="Calibri" panose="020F0502020204030204" pitchFamily="34" charset="0"/>
            </a:endParaRPr>
          </a:p>
          <a:p>
            <a:pPr>
              <a:buClr>
                <a:srgbClr val="41A99A"/>
              </a:buClr>
            </a:pPr>
            <a:endParaRPr lang="pt-BR" sz="2200" dirty="0">
              <a:latin typeface="Calibri" panose="020F0502020204030204" pitchFamily="34" charset="0"/>
            </a:endParaRPr>
          </a:p>
          <a:p>
            <a:endParaRPr lang="pt-BR" sz="2200" b="1" dirty="0">
              <a:solidFill>
                <a:srgbClr val="41A99A"/>
              </a:solidFill>
              <a:latin typeface="Calibri" panose="020F0502020204030204" pitchFamily="34" charset="0"/>
            </a:endParaRPr>
          </a:p>
          <a:p>
            <a:r>
              <a:rPr lang="pt-BR" sz="2200" dirty="0">
                <a:latin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191028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4925" y="2306782"/>
            <a:ext cx="1797627" cy="429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60394" y="1556792"/>
            <a:ext cx="10131605" cy="369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Introdução (Beto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Scretas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– Força Tarefa)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1 – líder BNDES (William Saab)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2 – líder Apex (Jayme Queiroz)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3 – líder Wright Capital (Helena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Masullo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Subgrupo 4 – líder Força Tarefa (Diogo </a:t>
            </a:r>
            <a:r>
              <a:rPr lang="pt-BR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Quitério</a:t>
            </a: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Subgrupo 5 – líder Anprotec (Sheila Oliveira)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  <a:buNone/>
            </a:pP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79868" y="632882"/>
            <a:ext cx="79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DBAAB"/>
                </a:solidFill>
                <a:latin typeface="Futura Md BT" panose="020B0602020204020303"/>
              </a:rPr>
              <a:t>Agenda</a:t>
            </a:r>
            <a:endParaRPr lang="en-US" sz="3200" dirty="0">
              <a:solidFill>
                <a:srgbClr val="4DBAAB"/>
              </a:solidFill>
              <a:latin typeface="Futura Md BT" panose="020B0602020204020303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-90412" y="-100549"/>
          <a:ext cx="2422826" cy="692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CorelDRAW" r:id="rId4" imgW="578808" imgH="1656311" progId="CorelDraw.Graphic.16">
                  <p:embed/>
                </p:oleObj>
              </mc:Choice>
              <mc:Fallback>
                <p:oleObj name="CorelDRAW" r:id="rId4" imgW="578808" imgH="1656311" progId="CorelDraw.Graphic.16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0412" y="-100549"/>
                        <a:ext cx="2422826" cy="692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59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1" name="Imagem 1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</p:spPr>
        </p:pic>
        <p:sp>
          <p:nvSpPr>
            <p:cNvPr id="12" name="Rectangle 62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" name="Rectangle 63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" name="Right Triangle 64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5" name="Right Triangle 65"/>
            <p:cNvSpPr/>
            <p:nvPr/>
          </p:nvSpPr>
          <p:spPr>
            <a:xfrm rot="162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6" name="Right Triangle 66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7" name="Right Triangle 67"/>
            <p:cNvSpPr/>
            <p:nvPr/>
          </p:nvSpPr>
          <p:spPr>
            <a:xfrm rot="162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8" name="Right Triangle 68"/>
            <p:cNvSpPr/>
            <p:nvPr/>
          </p:nvSpPr>
          <p:spPr>
            <a:xfrm rot="18802994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" name="Right Triangle 69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" name="Right Triangle 70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>
              <a:solidFill>
                <a:srgbClr val="4DB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1415480" y="0"/>
            <a:ext cx="992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41A99A"/>
                </a:solidFill>
                <a:latin typeface="+mj-lt"/>
              </a:defRPr>
            </a:lvl1pPr>
          </a:lstStyle>
          <a:p>
            <a:r>
              <a:rPr lang="en-US" dirty="0" err="1">
                <a:latin typeface="Calibri" panose="020F0502020204030204" pitchFamily="34" charset="0"/>
              </a:rPr>
              <a:t>Subgrupo</a:t>
            </a:r>
            <a:r>
              <a:rPr lang="en-US" dirty="0">
                <a:latin typeface="Calibri" panose="020F0502020204030204" pitchFamily="34" charset="0"/>
              </a:rPr>
              <a:t> 5 – l</a:t>
            </a:r>
            <a:r>
              <a:rPr lang="pt-BR" dirty="0">
                <a:latin typeface="Calibri" panose="020F0502020204030204" pitchFamily="34" charset="0"/>
              </a:rPr>
              <a:t>í</a:t>
            </a:r>
            <a:r>
              <a:rPr lang="en-US" dirty="0">
                <a:latin typeface="Calibri" panose="020F0502020204030204" pitchFamily="34" charset="0"/>
              </a:rPr>
              <a:t>der Anprotec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90981" y="1606939"/>
            <a:ext cx="19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Ampliação da oferta de capital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74191" y="3284984"/>
            <a:ext cx="5112568" cy="3947988"/>
            <a:chOff x="3215680" y="1988840"/>
            <a:chExt cx="5112568" cy="3947988"/>
          </a:xfrm>
        </p:grpSpPr>
        <p:sp>
          <p:nvSpPr>
            <p:cNvPr id="5" name="Retângulo 4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3215680" y="2305065"/>
              <a:ext cx="5112568" cy="3631763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latin typeface="Calibri" panose="020F0502020204030204" pitchFamily="34" charset="0"/>
                </a:rPr>
                <a:t>Escopo inicial de trabalho</a:t>
              </a:r>
            </a:p>
            <a:p>
              <a:endParaRPr lang="pt-BR" sz="22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000" dirty="0">
                  <a:latin typeface="Calibri" panose="020F0502020204030204" pitchFamily="34" charset="0"/>
                </a:rPr>
                <a:t>Dar continuidade ao Programa de Incubação e Aceleração de Impacto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000" dirty="0">
                <a:latin typeface="Calibri" panose="020F0502020204030204" pitchFamily="34" charset="0"/>
              </a:endParaRP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r>
                <a:rPr lang="pt-BR" sz="2000" dirty="0">
                  <a:latin typeface="Calibri" panose="020F0502020204030204" pitchFamily="34" charset="0"/>
                </a:rPr>
                <a:t>Receber contribuições de outras instituições para fortalecer o Programa. </a:t>
              </a:r>
            </a:p>
            <a:p>
              <a:pPr marL="457200" indent="-457200">
                <a:buClr>
                  <a:srgbClr val="41A99A"/>
                </a:buClr>
                <a:buFont typeface="+mj-lt"/>
                <a:buAutoNum type="arabicPeriod"/>
              </a:pPr>
              <a:endParaRPr lang="pt-BR" sz="2000" dirty="0">
                <a:latin typeface="Calibri" panose="020F0502020204030204" pitchFamily="34" charset="0"/>
              </a:endParaRPr>
            </a:p>
            <a:p>
              <a:pPr>
                <a:buClr>
                  <a:srgbClr val="41A99A"/>
                </a:buClr>
              </a:pPr>
              <a:endParaRPr lang="pt-BR" sz="2200" dirty="0">
                <a:latin typeface="Calibri" panose="020F0502020204030204" pitchFamily="34" charset="0"/>
              </a:endParaRPr>
            </a:p>
            <a:p>
              <a:endParaRPr lang="pt-BR" sz="2200" b="1" dirty="0">
                <a:solidFill>
                  <a:srgbClr val="41A99A"/>
                </a:solidFill>
                <a:latin typeface="Calibri" panose="020F0502020204030204" pitchFamily="34" charset="0"/>
              </a:endParaRPr>
            </a:p>
            <a:p>
              <a:r>
                <a:rPr lang="pt-BR" sz="2200" dirty="0">
                  <a:latin typeface="Calibri" panose="020F0502020204030204" pitchFamily="34" charset="0"/>
                </a:rPr>
                <a:t> 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0" y="1686495"/>
            <a:ext cx="12216680" cy="1170724"/>
            <a:chOff x="-24680" y="5699310"/>
            <a:chExt cx="12216680" cy="553294"/>
          </a:xfrm>
        </p:grpSpPr>
        <p:sp>
          <p:nvSpPr>
            <p:cNvPr id="6" name="Retângulo 5"/>
            <p:cNvSpPr/>
            <p:nvPr/>
          </p:nvSpPr>
          <p:spPr>
            <a:xfrm>
              <a:off x="-24680" y="5699310"/>
              <a:ext cx="12216680" cy="442411"/>
            </a:xfrm>
            <a:prstGeom prst="rect">
              <a:avLst/>
            </a:prstGeom>
            <a:solidFill>
              <a:srgbClr val="41A99A"/>
            </a:solidFill>
            <a:ln w="9525">
              <a:noFill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23243" y="5728956"/>
              <a:ext cx="11549297" cy="523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3.2.3. Criar programa de fortalecimento de incubadoras e aceleradoras que atuem com Negócios de Impacto.</a:t>
              </a:r>
            </a:p>
            <a:p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384032" y="3284984"/>
            <a:ext cx="5233777" cy="3328569"/>
            <a:chOff x="3215680" y="1988840"/>
            <a:chExt cx="5233777" cy="3328569"/>
          </a:xfrm>
        </p:grpSpPr>
        <p:sp>
          <p:nvSpPr>
            <p:cNvPr id="23" name="Retângulo 22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>
              <a:noFill/>
              <a:prstDash val="sysDash"/>
              <a:beve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336889" y="2232884"/>
              <a:ext cx="5112568" cy="2985433"/>
            </a:xfrm>
            <a:prstGeom prst="rect">
              <a:avLst/>
            </a:prstGeom>
            <a:noFill/>
            <a:ln w="571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alibri" panose="020F0502020204030204" pitchFamily="34" charset="0"/>
                </a:rPr>
                <a:t>Atores</a:t>
              </a:r>
              <a:r>
                <a:rPr lang="en-US" sz="2000" dirty="0">
                  <a:latin typeface="Calibri" panose="020F0502020204030204" pitchFamily="34" charset="0"/>
                </a:rPr>
                <a:t> a </a:t>
              </a:r>
              <a:r>
                <a:rPr lang="en-US" sz="2000" dirty="0" err="1">
                  <a:latin typeface="Calibri" panose="020F0502020204030204" pitchFamily="34" charset="0"/>
                </a:rPr>
                <a:t>engajar</a:t>
              </a:r>
              <a:endParaRPr lang="en-US" sz="2000" dirty="0">
                <a:latin typeface="Calibri" panose="020F0502020204030204" pitchFamily="34" charset="0"/>
              </a:endParaRPr>
            </a:p>
            <a:p>
              <a:pPr algn="ctr"/>
              <a:endParaRPr lang="en-US" sz="2000" dirty="0">
                <a:latin typeface="Calibri" panose="020F0502020204030204" pitchFamily="34" charset="0"/>
              </a:endParaRPr>
            </a:p>
            <a:p>
              <a:pPr algn="ctr"/>
              <a:r>
                <a:rPr lang="pt-BR" dirty="0">
                  <a:latin typeface="Calibri" panose="020F0502020204030204" pitchFamily="34" charset="0"/>
                </a:rPr>
                <a:t>Gestores e mantenedores de incubadoras, sobretudo às de Universidades e Governos Estaduais e Municipais </a:t>
              </a:r>
            </a:p>
            <a:p>
              <a:pPr algn="ctr"/>
              <a:endParaRPr lang="pt-BR" dirty="0">
                <a:latin typeface="Calibri" panose="020F0502020204030204" pitchFamily="34" charset="0"/>
              </a:endParaRPr>
            </a:p>
            <a:p>
              <a:pPr algn="ctr"/>
              <a:r>
                <a:rPr lang="pt-BR" dirty="0">
                  <a:latin typeface="Calibri" panose="020F0502020204030204" pitchFamily="34" charset="0"/>
                </a:rPr>
                <a:t>Grandes corporações</a:t>
              </a:r>
            </a:p>
            <a:p>
              <a:pPr algn="ctr"/>
              <a:endParaRPr lang="pt-BR" dirty="0">
                <a:latin typeface="Calibri" panose="020F0502020204030204" pitchFamily="34" charset="0"/>
              </a:endParaRPr>
            </a:p>
            <a:p>
              <a:pPr algn="ctr"/>
              <a:r>
                <a:rPr lang="pt-BR" dirty="0">
                  <a:latin typeface="Calibri" panose="020F0502020204030204" pitchFamily="34" charset="0"/>
                </a:rPr>
                <a:t>Agências de Fomento</a:t>
              </a:r>
            </a:p>
            <a:p>
              <a:endParaRPr lang="pt-BR" sz="2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3048000" y="2944252"/>
            <a:ext cx="6096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28" y="800499"/>
            <a:ext cx="779095" cy="779095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73" y="1074641"/>
            <a:ext cx="2141272" cy="629787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40" y="167310"/>
            <a:ext cx="1804620" cy="696765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7"/>
          <a:srcRect t="36560" b="36560"/>
          <a:stretch/>
        </p:blipFill>
        <p:spPr>
          <a:xfrm>
            <a:off x="10344472" y="1141249"/>
            <a:ext cx="1488207" cy="40002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692" y="575053"/>
            <a:ext cx="673881" cy="982360"/>
          </a:xfrm>
          <a:prstGeom prst="rect">
            <a:avLst/>
          </a:prstGeom>
        </p:spPr>
      </p:pic>
      <p:pic>
        <p:nvPicPr>
          <p:cNvPr id="32" name="Imagem 8">
            <a:extLst>
              <a:ext uri="{FF2B5EF4-FFF2-40B4-BE49-F238E27FC236}">
                <a16:creationId xmlns:a16="http://schemas.microsoft.com/office/drawing/2014/main" id="{D83A5C12-8453-4504-9621-7C166F12A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027" y="333630"/>
            <a:ext cx="1872208" cy="74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BD0FE669-D26E-40C5-A538-EDE6341F4E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9975" y="851445"/>
            <a:ext cx="1283429" cy="669522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12" y="428664"/>
            <a:ext cx="1962579" cy="680281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83D683FE-A910-4F4C-9B40-9802DCC9E7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7614" y="623963"/>
            <a:ext cx="1438275" cy="933450"/>
          </a:xfrm>
          <a:prstGeom prst="rect">
            <a:avLst/>
          </a:prstGeom>
        </p:spPr>
      </p:pic>
      <p:pic>
        <p:nvPicPr>
          <p:cNvPr id="37" name="Picture 58" descr="http://fapetec.org/adm/img/projetos/91795744d2dbd3afdf18b52bdfe19fab.jpg">
            <a:extLst>
              <a:ext uri="{FF2B5EF4-FFF2-40B4-BE49-F238E27FC236}">
                <a16:creationId xmlns:a16="http://schemas.microsoft.com/office/drawing/2014/main" id="{2C9F0945-B562-4C0C-9527-4FE548141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1584" y="885035"/>
            <a:ext cx="1112014" cy="6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5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F0790BB-DD4A-402D-AA3C-C7DEA967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Regimento</a:t>
            </a:r>
            <a:r>
              <a:rPr lang="en-US" dirty="0"/>
              <a:t> Interno</a:t>
            </a:r>
            <a:endParaRPr lang="pt-BR" dirty="0"/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D10CCA3-08B4-405B-A710-747F81A80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817" y="1808040"/>
            <a:ext cx="4931664" cy="4351338"/>
          </a:xfrm>
        </p:spPr>
        <p:txBody>
          <a:bodyPr/>
          <a:lstStyle/>
          <a:p>
            <a:r>
              <a:rPr lang="en-US" dirty="0" err="1"/>
              <a:t>Capítulo</a:t>
            </a:r>
            <a:r>
              <a:rPr lang="en-US" dirty="0"/>
              <a:t> 2 (Das </a:t>
            </a:r>
            <a:r>
              <a:rPr lang="en-US" dirty="0" err="1"/>
              <a:t>Reuniões</a:t>
            </a:r>
            <a:r>
              <a:rPr lang="en-US" dirty="0"/>
              <a:t>)</a:t>
            </a:r>
          </a:p>
          <a:p>
            <a:r>
              <a:rPr lang="en-US" dirty="0"/>
              <a:t>4 </a:t>
            </a:r>
            <a:r>
              <a:rPr lang="en-US" dirty="0" err="1"/>
              <a:t>Seções</a:t>
            </a:r>
            <a:endParaRPr lang="en-US" dirty="0"/>
          </a:p>
          <a:p>
            <a:pPr lvl="1"/>
            <a:r>
              <a:rPr lang="en-US" dirty="0"/>
              <a:t>Da </a:t>
            </a:r>
            <a:r>
              <a:rPr lang="en-US" dirty="0" err="1"/>
              <a:t>Periodicidade</a:t>
            </a:r>
            <a:endParaRPr lang="en-US" dirty="0"/>
          </a:p>
          <a:p>
            <a:pPr lvl="1"/>
            <a:r>
              <a:rPr lang="en-US" dirty="0"/>
              <a:t>Das </a:t>
            </a:r>
            <a:r>
              <a:rPr lang="en-US" dirty="0" err="1"/>
              <a:t>Deliberações</a:t>
            </a:r>
            <a:endParaRPr lang="en-US" dirty="0"/>
          </a:p>
          <a:p>
            <a:pPr lvl="1"/>
            <a:r>
              <a:rPr lang="en-US" dirty="0"/>
              <a:t>Da </a:t>
            </a:r>
            <a:r>
              <a:rPr lang="en-US" dirty="0" err="1"/>
              <a:t>Pauta</a:t>
            </a:r>
            <a:r>
              <a:rPr lang="en-US" dirty="0"/>
              <a:t>, </a:t>
            </a:r>
            <a:r>
              <a:rPr lang="en-US" dirty="0" err="1"/>
              <a:t>Deliberações</a:t>
            </a:r>
            <a:r>
              <a:rPr lang="en-US" dirty="0"/>
              <a:t> e Ata</a:t>
            </a:r>
          </a:p>
          <a:p>
            <a:pPr lvl="1"/>
            <a:r>
              <a:rPr lang="en-US" dirty="0"/>
              <a:t>Das </a:t>
            </a:r>
            <a:r>
              <a:rPr lang="en-US" dirty="0" err="1"/>
              <a:t>Disposições</a:t>
            </a:r>
            <a:r>
              <a:rPr lang="en-US" dirty="0"/>
              <a:t> Gerais</a:t>
            </a:r>
          </a:p>
          <a:p>
            <a:r>
              <a:rPr lang="en-US" dirty="0"/>
              <a:t>13 </a:t>
            </a:r>
            <a:r>
              <a:rPr lang="en-US" dirty="0" err="1"/>
              <a:t>Artigos</a:t>
            </a:r>
            <a:endParaRPr lang="en-US" dirty="0"/>
          </a:p>
          <a:p>
            <a:endParaRPr lang="en-US" dirty="0"/>
          </a:p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C29B35-D0D5-423B-A3EE-C57C400821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64335" y="1808040"/>
            <a:ext cx="4796850" cy="4451350"/>
          </a:xfrm>
        </p:spPr>
        <p:txBody>
          <a:bodyPr/>
          <a:lstStyle/>
          <a:p>
            <a:r>
              <a:rPr lang="en-US" dirty="0" err="1"/>
              <a:t>Capítulo</a:t>
            </a:r>
            <a:r>
              <a:rPr lang="en-US" dirty="0"/>
              <a:t> 1 (Do Comitê)</a:t>
            </a:r>
          </a:p>
          <a:p>
            <a:r>
              <a:rPr lang="en-US" dirty="0"/>
              <a:t>4 </a:t>
            </a:r>
            <a:r>
              <a:rPr lang="en-US" dirty="0" err="1"/>
              <a:t>seções</a:t>
            </a:r>
            <a:endParaRPr lang="en-US" dirty="0"/>
          </a:p>
          <a:p>
            <a:pPr lvl="1"/>
            <a:r>
              <a:rPr lang="en-US" dirty="0"/>
              <a:t>Da </a:t>
            </a:r>
            <a:r>
              <a:rPr lang="en-US" dirty="0" err="1"/>
              <a:t>Natureza</a:t>
            </a:r>
            <a:r>
              <a:rPr lang="en-US" dirty="0"/>
              <a:t> e </a:t>
            </a:r>
            <a:r>
              <a:rPr lang="en-US" dirty="0" err="1"/>
              <a:t>Finalidade</a:t>
            </a:r>
            <a:endParaRPr lang="en-US" dirty="0"/>
          </a:p>
          <a:p>
            <a:pPr lvl="1"/>
            <a:r>
              <a:rPr lang="en-US" dirty="0"/>
              <a:t>Da </a:t>
            </a:r>
            <a:r>
              <a:rPr lang="en-US" dirty="0" err="1"/>
              <a:t>Estrutura</a:t>
            </a:r>
            <a:endParaRPr lang="en-US" dirty="0"/>
          </a:p>
          <a:p>
            <a:pPr lvl="1"/>
            <a:r>
              <a:rPr lang="en-US" dirty="0"/>
              <a:t>Das </a:t>
            </a:r>
            <a:r>
              <a:rPr lang="en-US" dirty="0" err="1"/>
              <a:t>Competências</a:t>
            </a:r>
            <a:endParaRPr lang="en-US" dirty="0"/>
          </a:p>
          <a:p>
            <a:pPr lvl="1"/>
            <a:r>
              <a:rPr lang="en-US" dirty="0"/>
              <a:t>Da </a:t>
            </a:r>
            <a:r>
              <a:rPr lang="en-US" dirty="0" err="1"/>
              <a:t>Composição</a:t>
            </a:r>
            <a:endParaRPr lang="en-US" dirty="0"/>
          </a:p>
          <a:p>
            <a:r>
              <a:rPr lang="en-US" dirty="0"/>
              <a:t>9 </a:t>
            </a:r>
            <a:r>
              <a:rPr lang="en-US" dirty="0" err="1"/>
              <a:t>Artigos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078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4925" y="2306782"/>
            <a:ext cx="1797627" cy="429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335795" y="1244370"/>
            <a:ext cx="10131605" cy="369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1pPr>
            <a:lvl2pPr marL="914400" lvl="1" indent="-457200" defTabSz="914400">
              <a:lnSpc>
                <a:spcPts val="3500"/>
              </a:lnSpc>
              <a:spcBef>
                <a:spcPts val="228"/>
              </a:spcBef>
              <a:buClr>
                <a:srgbClr val="548235"/>
              </a:buClr>
              <a:buSzPct val="15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/>
                <a:ea typeface="Tahoma" pitchFamily="34" charset="0"/>
                <a:cs typeface="Tahoma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Como engajar mais instituições que colaborem com o Programa de Incubação e Aceleração de Impacto?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Como garantir que a produção de conteúdo para rede de investidores anjo seja prioridade para instituições envolvidas?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Como inserir o tema nas chamadas públicas de diferentes instituições, de forma conjunta?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1A99A"/>
              </a:buClr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No âmbito do subgrupo 3.2.3,  será  priorizado o Programa de Incubação e Aceleração de Impacto, abrindo espaço para a participação e contribuições dos atores-chave do GT 3.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7648" y="536484"/>
            <a:ext cx="79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4DBAAB"/>
                </a:solidFill>
                <a:latin typeface="Futura Md BT" panose="020B0602020204020303"/>
              </a:rPr>
              <a:t>Próximos</a:t>
            </a:r>
            <a:r>
              <a:rPr lang="en-US" sz="4000" dirty="0">
                <a:solidFill>
                  <a:srgbClr val="4DBAAB"/>
                </a:solidFill>
                <a:latin typeface="Futura Md BT" panose="020B0602020204020303"/>
              </a:rPr>
              <a:t> </a:t>
            </a:r>
            <a:r>
              <a:rPr lang="en-US" sz="4000" dirty="0" err="1">
                <a:solidFill>
                  <a:srgbClr val="4DBAAB"/>
                </a:solidFill>
                <a:latin typeface="Futura Md BT" panose="020B0602020204020303"/>
              </a:rPr>
              <a:t>passos</a:t>
            </a:r>
            <a:endParaRPr lang="en-US" sz="3200" dirty="0">
              <a:solidFill>
                <a:srgbClr val="4DBAAB"/>
              </a:solidFill>
              <a:latin typeface="Futura Md BT" panose="020B06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1198089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A99A"/>
          </a:solidFill>
          <a:ln w="9525">
            <a:noFill/>
            <a:bevel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1055440" y="1484784"/>
            <a:ext cx="1029714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Obrigado!</a:t>
            </a:r>
          </a:p>
          <a:p>
            <a:endParaRPr lang="pt-BR" sz="6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Anprotec</a:t>
            </a:r>
          </a:p>
          <a:p>
            <a:endParaRPr lang="pt-BR" sz="2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Líder GT 3 </a:t>
            </a:r>
          </a:p>
          <a:p>
            <a:endParaRPr lang="pt-BR" sz="2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Sheila Oliveira – sheila@anprotec.org.br</a:t>
            </a:r>
          </a:p>
        </p:txBody>
      </p:sp>
    </p:spTree>
    <p:extLst>
      <p:ext uri="{BB962C8B-B14F-4D97-AF65-F5344CB8AC3E}">
        <p14:creationId xmlns:p14="http://schemas.microsoft.com/office/powerpoint/2010/main" val="339130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10D2F6A-F992-45E2-A25F-181B9F161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Considerações</a:t>
            </a:r>
            <a:r>
              <a:rPr lang="en-US" dirty="0"/>
              <a:t> do Comitê</a:t>
            </a:r>
            <a:endParaRPr lang="pt-BR" dirty="0"/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B0834E56-5B60-4F98-9F92-2A5C0144F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(Quais cuidados sugerem, quais recomendações aos próximos passos e, se for o caso, outras prioridades para o GT)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22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10D2F6A-F992-45E2-A25F-181B9F161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05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Apresentação GT 4 – </a:t>
            </a:r>
            <a:r>
              <a:rPr lang="en-US" dirty="0" err="1"/>
              <a:t>Promoção</a:t>
            </a:r>
            <a:r>
              <a:rPr lang="en-US" dirty="0"/>
              <a:t> de um Macro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r>
              <a:rPr lang="en-US" dirty="0"/>
              <a:t> e </a:t>
            </a:r>
            <a:r>
              <a:rPr lang="en-US" dirty="0" err="1"/>
              <a:t>Normativo</a:t>
            </a:r>
            <a:r>
              <a:rPr lang="en-US" dirty="0"/>
              <a:t> </a:t>
            </a:r>
            <a:r>
              <a:rPr lang="en-US" dirty="0" err="1"/>
              <a:t>Favorável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Investimentos e Negócios de Impacto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00678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Shape 162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63" name="Shape 163"/>
            <p:cNvPicPr preferRelativeResize="0"/>
            <p:nvPr/>
          </p:nvPicPr>
          <p:blipFill rotWithShape="1">
            <a:blip r:embed="rId3">
              <a:alphaModFix/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Shape 164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 rot="-54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 rot="-54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 rot="-2797006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Shape 173"/>
          <p:cNvSpPr txBox="1"/>
          <p:nvPr/>
        </p:nvSpPr>
        <p:spPr>
          <a:xfrm>
            <a:off x="1342093" y="-14086"/>
            <a:ext cx="10849907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>
                <a:solidFill>
                  <a:srgbClr val="41A99A"/>
                </a:solidFill>
                <a:latin typeface="Calibri"/>
                <a:ea typeface="Calibri"/>
                <a:cs typeface="Calibri"/>
                <a:sym typeface="Calibri"/>
              </a:rPr>
              <a:t>GT</a:t>
            </a:r>
            <a:r>
              <a:rPr lang="pt-BR" sz="3800">
                <a:solidFill>
                  <a:srgbClr val="41A99A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pt-BR" sz="3800" b="0" i="0" u="none" strike="noStrike" cap="none">
                <a:solidFill>
                  <a:srgbClr val="41A99A"/>
                </a:solidFill>
                <a:latin typeface="Calibri"/>
                <a:ea typeface="Calibri"/>
                <a:cs typeface="Calibri"/>
                <a:sym typeface="Calibri"/>
              </a:rPr>
              <a:t> - Participantes</a:t>
            </a:r>
            <a:endParaRPr sz="3800">
              <a:solidFill>
                <a:srgbClr val="41A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 descr="data:image/png;base64,iVBORw0KGgoAAAANSUhEUgAAAWMAAACOCAMAAADTsZk7AAAA51BMVEX///8AH1cfP3tZWVlTU1NdXV1PT09XV1cAAExUVFTi4uKjo6Ovr6+Xl5cAMHS7u7sAGlXMzMzn6OyBgYFubm7s7Oxrep5hYWGmpqbDw8MAAENzc3P29vatra0AAEnq6uoZN3Lb29vT09MADVCIiIhISEh7e3uSkpJoaGgAFVNDQ0MAJ3AAIG20t8MAMXSEkK1TXH1+hJpWaJNyeZLCyNW2vM06UoV5hqZLVXhmbokAAD0AKXCrssbQ1N+mrsOao7uNkqZgcZgdLl41QWsMJFlKX44AEGiGjKEnRH6dorI9SW/Z3OVaY4Fm+Fo1AAALcUlEQVR4nO2cC3uaShPH1+wCgighapBIVAzemjTt6bFpe2yaXt9z2pzv/3neBfYyoFF78aT6zP952nLZRfw5zMzOLiUEhUKhUCgUCoVCoVAoFAqFQqFQKBQKhUKhUCgUCoVCoVAoFAqFQqFQKBQKhUKhUCjU4+r29clj38Kh64+/3vw1f+ybOGhF36qzN8//+vrY93HAOjmeVY6/fb04Q8i70kn1uFKpfL6tVs7ePva9HKhOeiniSjXqVSpnt499Nwep6CJDXOmRs4x06bTnxWDP8bx8Y1g43JaH+eU8z2vDDr7cjL0h/FjdJdtLWtNxHTY4JH2aZYgrZ+Qjhz17XTodMgPsTZmbb9RNFxx2GNObBh3rM545kZvnZg10aZum3vEtatm2RekU/nIHoz+rOWJux69Tg+49LTXoGudq26NTsVWjBcbU0JvTFvVBj7rcdGmBMbXUNv8dkzgiUTgNmE8OTvMzgbhSJW9Siz6elVo4li39R0Qt+TSvYRwMaaDObMM4YoY80wwYcDQHImnFlePP5M+LjHU5gZsYidiqG015cA1jg4wVs60YnxstdTgIJuTAlGPNGH8if2Q7xxelNpFl5V6yb9vKyNYy5g37Yncbxk2jow57ZkIOSyfKU6TB7u8c+JJHdoWdAfNcz5jUDBn2tmEMr1tOa/Zfz2ea8Rthx8upBQloyP/2Kcgw1jMmRtaDbMe4HsDU5cB0r824cvG3chxnZWPK6QaSW6oNjNXvsQ3j2A7Gh2e/QtobZ6HujbDqatlZZE+zCyLTRsa8R852q9ytRgN6fnj5RCZgxpXqnLwWjC/+KDd0bCumFhwfbGLMw56T/rsVY+LZQWB1Xeenv9Fvp6dVwLh3n43zsszi41JT7jKDQsDfxJiHvW76z3aMSVSjRhDQFvBG+6ST2/n8duUcB4h4mRPuqe2lphGdWgWXuZGxcN9bMubyJxyzEezfYPrdl/9dLhqNxeLq5tnSNAd0FXwoHan93vJP0jHqhf3NjH1Ko+9hzDVMrIDtXV3o5sO7f66PMl03Fs8KcWXeA4hnz8m92u8tVziLgLZhnIe972LMewf7l8f9MxjM310OjgTmq2fg3HvImKdu2j33lmf2zr+fcRb2vpMxiamxb1UhTvfyWfRicSQpNzS+f6E75vnae5XJVTcz7tAO2ItVPQ7i7vBsDzAGm1m7lYzJFJT59kOpBV/fkJeXEvKRNuXKcTGt0CFwC8YhbYI9TxeLAGMSGGGowfoUJtihSreHSQCOw+LFfuifFOtgcR/dXEvIjQ/iXCnk6RLcNr6ibVnAubcM5TkgY58Gro6VkU1BAqyLFL5FQTJhGPuWv30RxvuSvFKmfP0iO3VSCHmv4T436rLKjMk40IbsGUwldpAxaQZBoB1EEnTVdkhVaY5MA23g8FJ7olMR7q7uyLsrBfk0PXUPGffewxHJ2fK4dolxzIKmoOFaVPvQAuO2PQWM2ywYiyt7FsgF+aVkvSK0jNLn/P66ky5i8YzMFeTLdIr/tsB4DosXveULLTEmIQusxPXcumFQUFcvMCYdaMfE512arufxUaMB3Tk/Tmt+PPTG1Ni/8vG8IbkuXpF75S6uTkqM+cjuWIXA5eImh2Uu2VfcogalhmFYcIbZMRlsZNhwXsPpii52MXnojy1qWRallkv2TpGy3dSSFeTBiyLj428Fd/x++UL94YqCTexOkqRWzGejYWGgVu7nuHXeJVzyueL4D3zFx9fNkYZ8R24l8svbAmNO9StIK3Ahy3dJOeQ8u1A++UuR8a0qbKbp8WPf9J7pRI8+OORbcieGfJcnkHEVFIRWlI9R6/UFMD5qROQ0N+zrO5C7zd4UMrfl7Bi1VvMFYDy4EUO/o6MbwLj6FAykV2UVqPW6gYZ8zZOL3CU3XgLLha4Cl25+v26hR85c8nVOW405Zv+Stwr47Plj3/A+6sMAQh5Ib/FBl9mekk9qALJiHI3aqAh65KPrV8KybzRWsF6o90teVxiO1xTamSpl1p78yA/aH3ubG/3X0oWKzFvckxepZQ+Aq/hb+o2LX+Mp/CdrRmx6nUbthxZpOk9+x7LRXcGSb/Kwpxj35mpGevb513xgO+w/fPJnGUfhbzl3/aoBGC9eZi5aM1bJ8XH1v3DGP8v4d9UphHyUFYckYz6sExHvuPqfvGp6qIwLkBtv06RZMu7di1H1g4j9Wr1TiGFRWKt7xdJZekQDK/gKx6sXWhcZt706rNyFcjvU5bv4vF4DFwe+Im2d3kzh7uJa3YWuynH558MDYfn7/CpByAPysiEZH38SE9QPIY6mpjE2TPCOR2ibwdSEL93E1Jy2wBF/pGJee8zMFv+juwPGdn8yMg3GWuonMOXJkXpxp26yLv84Vet3Rirm8Y78AozZoLLfHE2bdKRnBmq8O783VcZuB2bQpaaxi7UyAHLjJbmUjKtP88TtQSvu2undxMFIWpJvdh2OfqKROmaL20nUZLLy7rNQbbF6CrBpqjoyYBwE0/Tinq3SOUtO+TE5UeKxlFeUjGTG1mdq5tqYmt0w4idt9ZuOs4VGrmLqs3SL/xSy0zSboR0a5i7mDQHkG3I6GMiIl00yPYg4EgbUVk+bXEuRmJL61Mjvt/VEgNSMHbGArc2U8QHGclLPZ9Lulhk3xbyKehAgY3H1SBmyJx6YjinsdCLmYH3VO7+R/m5CgYZ8eT9vDETEy0oVD4e7iI2LB0LJT94tGTJhYo58/jRjJaYeZ+iPpS2N5QTVCsZWKQ+EjGVr1W0qF9MwYcgTq5jp9VmT7FIK8uAVuRqIoXP6hsK6jKJJm4W7rCsw8vt0WHkeqsw4dhO9VGBVXuEx8RnLjH07KE5NQcbyUlR0i/gDEaUiXTF1O2RBMTx3abLT/FpBXpAvA1EBOtuUtDWZbU10yBpTuZUI45ssLYmAjCOvORq1OsZaxqrDMmPiMpuNXf0R6xg71DBzGfI1Vs+2WdcFacmY2XSyw0V1EnJjfnedJ27cjDflxU6nxWwVh1sqPkm2CSv3AIx5EpL4EWS2ivFwDeP0V+KYlT9fxzi2Es/Nda5+lTDhmMEShLg2ZfYOFzoLyINXt4sscePeeJuhR/ucyiAytuXB5hZ27LNp7k7XMw7lO7yrGGcNWpbMFNbaMVu9Ws7vWoXr9TuWubs3IwTkRnSVlSr+nG05uuvLb6/ByATDZWWb0Iynco3besbKpT/EOA2LIvatY0zKEVopKd2kY+0w9uWQF/fX6fu7J2dbD6DHwsEN5av/vi0eX0fG8HAiDFoxjmwV59cyDqQDMmSo0utC5TItucJ+LeOmvKT6fxqWbkkcn+5yMXkG+frtixkffzy/2ITYEcEqUitbu/kbS1GgXEQzf9Lb1C5/IcLyCOm0VuYVQZCbb92WA4xmPp7sjAKdu+Vtkq3sOBa/Zc0WRybCx9WFHcc0TyIje6c5XAp5cJrONc17m604sQPP6fstNRqODNtrR36gh8eRwTr9vkfV46gZT4wm75yMYr34GI5BJqPEd4ZNWz3hoUXdoWvQmOpxHqvH7XiihhlrGXOv0x22h2PlM3ybTeK2U5MfETXz7zM1d1shzSz560X168cVb9csid8OlwWysSQ9EIABf9RMj7RUFAE1+rFtmqMk4mNAecQE8yDRMDBNZoKgX+MpRLq27onC3s8+ThccQI1eXWqk1vHzXI03Zno9HR/0p9IVjTBI9+muX4ngkAfvLz5/PdvOFzt+WKygtP1ynZwfAXE6autMIw7T1I0fUk0j3Uyf11fK98EVSDQstNGn1BZsTYalu027F0bOztLt70KnjcFp7/02Voz6YZ0uXnx8joh3q9MB/gebO9cpIkahUCgUCoVCoVAoFAqFQqFQKBQKhUKhUCgUCoVCoVAoFAqFQqFQKBQKhUKhUCgUCrUL/R+GZ+3mxTydRAAAAABJRU5ErkJggg==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 descr="data:image/png;base64,iVBORw0KGgoAAAANSUhEUgAAAWMAAACOCAMAAADTsZk7AAAA51BMVEX///8AH1cfP3tZWVlTU1NdXV1PT09XV1cAAExUVFTi4uKjo6Ovr6+Xl5cAMHS7u7sAGlXMzMzn6OyBgYFubm7s7Oxrep5hYWGmpqbDw8MAAENzc3P29vatra0AAEnq6uoZN3Lb29vT09MADVCIiIhISEh7e3uSkpJoaGgAFVNDQ0MAJ3AAIG20t8MAMXSEkK1TXH1+hJpWaJNyeZLCyNW2vM06UoV5hqZLVXhmbokAAD0AKXCrssbQ1N+mrsOao7uNkqZgcZgdLl41QWsMJFlKX44AEGiGjKEnRH6dorI9SW/Z3OVaY4Fm+Fo1AAALcUlEQVR4nO2cC3uaShPH1+wCgighapBIVAzemjTt6bFpe2yaXt9z2pzv/3neBfYyoFF78aT6zP952nLZRfw5zMzOLiUEhUKhUCgUCoVCoVAoFAqFQqFQKBQKhUKhUCgUCoVCoVAoFAqFQqFQKBQKhUKhUCjU4+r29clj38Kh64+/3vw1f+ybOGhF36qzN8//+vrY93HAOjmeVY6/fb04Q8i70kn1uFKpfL6tVs7ePva9HKhOeiniSjXqVSpnt499Nwep6CJDXOmRs4x06bTnxWDP8bx8Y1g43JaH+eU8z2vDDr7cjL0h/FjdJdtLWtNxHTY4JH2aZYgrZ+Qjhz17XTodMgPsTZmbb9RNFxx2GNObBh3rM545kZvnZg10aZum3vEtatm2RekU/nIHoz+rOWJux69Tg+49LTXoGudq26NTsVWjBcbU0JvTFvVBj7rcdGmBMbXUNv8dkzgiUTgNmE8OTvMzgbhSJW9Siz6elVo4li39R0Qt+TSvYRwMaaDObMM4YoY80wwYcDQHImnFlePP5M+LjHU5gZsYidiqG015cA1jg4wVs60YnxstdTgIJuTAlGPNGH8if2Q7xxelNpFl5V6yb9vKyNYy5g37Yncbxk2jow57ZkIOSyfKU6TB7u8c+JJHdoWdAfNcz5jUDBn2tmEMr1tOa/Zfz2ea8Rthx8upBQloyP/2Kcgw1jMmRtaDbMe4HsDU5cB0r824cvG3chxnZWPK6QaSW6oNjNXvsQ3j2A7Gh2e/QtobZ6HujbDqatlZZE+zCyLTRsa8R852q9ytRgN6fnj5RCZgxpXqnLwWjC/+KDd0bCumFhwfbGLMw56T/rsVY+LZQWB1Xeenv9Fvp6dVwLh3n43zsszi41JT7jKDQsDfxJiHvW76z3aMSVSjRhDQFvBG+6ST2/n8duUcB4h4mRPuqe2lphGdWgWXuZGxcN9bMubyJxyzEezfYPrdl/9dLhqNxeLq5tnSNAd0FXwoHan93vJP0jHqhf3NjH1Ko+9hzDVMrIDtXV3o5sO7f66PMl03Fs8KcWXeA4hnz8m92u8tVziLgLZhnIe972LMewf7l8f9MxjM310OjgTmq2fg3HvImKdu2j33lmf2zr+fcRb2vpMxiamxb1UhTvfyWfRicSQpNzS+f6E75vnae5XJVTcz7tAO2ItVPQ7i7vBsDzAGm1m7lYzJFJT59kOpBV/fkJeXEvKRNuXKcTGt0CFwC8YhbYI9TxeLAGMSGGGowfoUJtihSreHSQCOw+LFfuifFOtgcR/dXEvIjQ/iXCnk6RLcNr6ibVnAubcM5TkgY58Gro6VkU1BAqyLFL5FQTJhGPuWv30RxvuSvFKmfP0iO3VSCHmv4T436rLKjMk40IbsGUwldpAxaQZBoB1EEnTVdkhVaY5MA23g8FJ7olMR7q7uyLsrBfk0PXUPGffewxHJ2fK4dolxzIKmoOFaVPvQAuO2PQWM2ywYiyt7FsgF+aVkvSK0jNLn/P66ky5i8YzMFeTLdIr/tsB4DosXveULLTEmIQusxPXcumFQUFcvMCYdaMfE512arufxUaMB3Tk/Tmt+PPTG1Ni/8vG8IbkuXpF75S6uTkqM+cjuWIXA5eImh2Uu2VfcogalhmFYcIbZMRlsZNhwXsPpii52MXnojy1qWRallkv2TpGy3dSSFeTBiyLj428Fd/x++UL94YqCTexOkqRWzGejYWGgVu7nuHXeJVzyueL4D3zFx9fNkYZ8R24l8svbAmNO9StIK3Ahy3dJOeQ8u1A++UuR8a0qbKbp8WPf9J7pRI8+OORbcieGfJcnkHEVFIRWlI9R6/UFMD5qROQ0N+zrO5C7zd4UMrfl7Bi1VvMFYDy4EUO/o6MbwLj6FAykV2UVqPW6gYZ8zZOL3CU3XgLLha4Cl25+v26hR85c8nVOW405Zv+Stwr47Plj3/A+6sMAQh5Ib/FBl9mekk9qALJiHI3aqAh65KPrV8KybzRWsF6o90teVxiO1xTamSpl1p78yA/aH3ubG/3X0oWKzFvckxepZQ+Aq/hb+o2LX+Mp/CdrRmx6nUbthxZpOk9+x7LRXcGSb/Kwpxj35mpGevb513xgO+w/fPJnGUfhbzl3/aoBGC9eZi5aM1bJ8XH1v3DGP8v4d9UphHyUFYckYz6sExHvuPqfvGp6qIwLkBtv06RZMu7di1H1g4j9Wr1TiGFRWKt7xdJZekQDK/gKx6sXWhcZt706rNyFcjvU5bv4vF4DFwe+Im2d3kzh7uJa3YWuynH558MDYfn7/CpByAPysiEZH38SE9QPIY6mpjE2TPCOR2ibwdSEL93E1Jy2wBF/pGJee8zMFv+juwPGdn8yMg3GWuonMOXJkXpxp26yLv84Vet3Rirm8Y78AozZoLLfHE2bdKRnBmq8O783VcZuB2bQpaaxi7UyAHLjJbmUjKtP88TtQSvu2undxMFIWpJvdh2OfqKROmaL20nUZLLy7rNQbbF6CrBpqjoyYBwE0/Tinq3SOUtO+TE5UeKxlFeUjGTG1mdq5tqYmt0w4idt9ZuOs4VGrmLqs3SL/xSy0zSboR0a5i7mDQHkG3I6GMiIl00yPYg4EgbUVk+bXEuRmJL61Mjvt/VEgNSMHbGArc2U8QHGclLPZ9Lulhk3xbyKehAgY3H1SBmyJx6YjinsdCLmYH3VO7+R/m5CgYZ8eT9vDETEy0oVD4e7iI2LB0LJT94tGTJhYo58/jRjJaYeZ+iPpS2N5QTVCsZWKQ+EjGVr1W0qF9MwYcgTq5jp9VmT7FIK8uAVuRqIoXP6hsK6jKJJm4W7rCsw8vt0WHkeqsw4dhO9VGBVXuEx8RnLjH07KE5NQcbyUlR0i/gDEaUiXTF1O2RBMTx3abLT/FpBXpAvA1EBOtuUtDWZbU10yBpTuZUI45ssLYmAjCOvORq1OsZaxqrDMmPiMpuNXf0R6xg71DBzGfI1Vs+2WdcFacmY2XSyw0V1EnJjfnedJ27cjDflxU6nxWwVh1sqPkm2CSv3AIx5EpL4EWS2ivFwDeP0V+KYlT9fxzi2Es/Nda5+lTDhmMEShLg2ZfYOFzoLyINXt4sscePeeJuhR/ucyiAytuXB5hZ27LNp7k7XMw7lO7yrGGcNWpbMFNbaMVu9Ws7vWoXr9TuWubs3IwTkRnSVlSr+nG05uuvLb6/ByATDZWWb0Iynco3besbKpT/EOA2LIvatY0zKEVopKd2kY+0w9uWQF/fX6fu7J2dbD6DHwsEN5av/vi0eX0fG8HAiDFoxjmwV59cyDqQDMmSo0utC5TItucJ+LeOmvKT6fxqWbkkcn+5yMXkG+frtixkffzy/2ITYEcEqUitbu/kbS1GgXEQzf9Lb1C5/IcLyCOm0VuYVQZCbb92WA4xmPp7sjAKdu+Vtkq3sOBa/Zc0WRybCx9WFHcc0TyIje6c5XAp5cJrONc17m604sQPP6fstNRqODNtrR36gh8eRwTr9vkfV46gZT4wm75yMYr34GI5BJqPEd4ZNWz3hoUXdoWvQmOpxHqvH7XiihhlrGXOv0x22h2PlM3ybTeK2U5MfETXz7zM1d1shzSz560X168cVb9csid8OlwWysSQ9EIABf9RMj7RUFAE1+rFtmqMk4mNAecQE8yDRMDBNZoKgX+MpRLq27onC3s8+ThccQI1eXWqk1vHzXI03Zno9HR/0p9IVjTBI9+muX4ngkAfvLz5/PdvOFzt+WKygtP1ynZwfAXE6autMIw7T1I0fUk0j3Uyf11fK98EVSDQstNGn1BZsTYalu027F0bOztLt70KnjcFp7/02Voz6YZ0uXnx8joh3q9MB/gebO9cpIkahUCgUCoVCoVAoFAqFQqFQKBQKhUKhUCgUCoVCoVAoFAqFQqFQKBQKhUKhUCgUCrUL/R+GZ+3mxTydRAAAAABJRU5ErkJggg=="/>
          <p:cNvSpPr/>
          <p:nvPr/>
        </p:nvSpPr>
        <p:spPr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520700" y="2255125"/>
            <a:ext cx="8927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Aline G. Souza</a:t>
            </a:r>
            <a:endParaRPr sz="18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ANPROTEC</a:t>
            </a:r>
            <a:br>
              <a:rPr lang="pt-BR" sz="1800"/>
            </a:br>
            <a:r>
              <a:rPr lang="pt-BR" sz="1800"/>
              <a:t>BB*</a:t>
            </a:r>
            <a:endParaRPr sz="18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BID</a:t>
            </a:r>
            <a:br>
              <a:rPr lang="pt-BR" sz="1800"/>
            </a:br>
            <a:r>
              <a:rPr lang="pt-BR" sz="1800"/>
              <a:t>BNDES*</a:t>
            </a:r>
            <a:br>
              <a:rPr lang="pt-BR" sz="1800"/>
            </a:br>
            <a:r>
              <a:rPr lang="pt-BR" sz="1800"/>
              <a:t>CC*</a:t>
            </a:r>
            <a:br>
              <a:rPr lang="pt-BR" sz="1800"/>
            </a:br>
            <a:r>
              <a:rPr lang="pt-BR" sz="1800"/>
              <a:t>CVM</a:t>
            </a:r>
            <a:endParaRPr sz="180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Derraik &amp; Menezes </a:t>
            </a:r>
            <a:r>
              <a:rPr lang="pt-BR" sz="1800">
                <a:solidFill>
                  <a:schemeClr val="dk1"/>
                </a:solidFill>
              </a:rPr>
              <a:t>Advogados</a:t>
            </a:r>
            <a:br>
              <a:rPr lang="pt-BR" sz="1800"/>
            </a:br>
            <a:r>
              <a:rPr lang="pt-BR" sz="1800"/>
              <a:t>ENAP*</a:t>
            </a:r>
            <a:endParaRPr sz="18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IDIS</a:t>
            </a:r>
            <a:endParaRPr sz="18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IPEA</a:t>
            </a:r>
            <a:br>
              <a:rPr lang="pt-BR" sz="1800"/>
            </a:br>
            <a:r>
              <a:rPr lang="pt-BR" sz="1800"/>
              <a:t>Mattos Filho Advogados</a:t>
            </a:r>
            <a:endParaRPr sz="18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Shape 177"/>
          <p:cNvSpPr txBox="1"/>
          <p:nvPr/>
        </p:nvSpPr>
        <p:spPr>
          <a:xfrm>
            <a:off x="6286500" y="2162450"/>
            <a:ext cx="4973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MDIC</a:t>
            </a:r>
            <a:br>
              <a:rPr lang="pt-BR" sz="1800">
                <a:solidFill>
                  <a:schemeClr val="dk1"/>
                </a:solidFill>
              </a:rPr>
            </a:br>
            <a:r>
              <a:rPr lang="pt-BR" sz="1800">
                <a:solidFill>
                  <a:schemeClr val="dk1"/>
                </a:solidFill>
              </a:rPr>
              <a:t>MFaz</a:t>
            </a:r>
            <a:endParaRPr sz="18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MPOG</a:t>
            </a:r>
            <a:br>
              <a:rPr lang="pt-BR" sz="1800">
                <a:solidFill>
                  <a:schemeClr val="dk1"/>
                </a:solidFill>
              </a:rPr>
            </a:br>
            <a:r>
              <a:rPr lang="pt-BR" sz="1800">
                <a:solidFill>
                  <a:schemeClr val="dk1"/>
                </a:solidFill>
              </a:rPr>
              <a:t>PitchGov SP</a:t>
            </a:r>
            <a:br>
              <a:rPr lang="pt-BR" sz="1800">
                <a:solidFill>
                  <a:schemeClr val="dk1"/>
                </a:solidFill>
              </a:rPr>
            </a:br>
            <a:r>
              <a:rPr lang="pt-BR" sz="1800">
                <a:solidFill>
                  <a:schemeClr val="dk1"/>
                </a:solidFill>
              </a:rPr>
              <a:t>Rubens Naves Santos Jr - Advogados</a:t>
            </a:r>
            <a:br>
              <a:rPr lang="pt-BR" sz="1800">
                <a:solidFill>
                  <a:schemeClr val="dk1"/>
                </a:solidFill>
              </a:rPr>
            </a:br>
            <a:r>
              <a:rPr lang="pt-BR" sz="1800">
                <a:solidFill>
                  <a:schemeClr val="dk1"/>
                </a:solidFill>
              </a:rPr>
              <a:t>Sitawi</a:t>
            </a:r>
            <a:br>
              <a:rPr lang="pt-BR" sz="1800">
                <a:solidFill>
                  <a:schemeClr val="dk1"/>
                </a:solidFill>
              </a:rPr>
            </a:br>
            <a:r>
              <a:rPr lang="pt-BR" sz="1800">
                <a:solidFill>
                  <a:schemeClr val="dk1"/>
                </a:solidFill>
              </a:rPr>
              <a:t>SEBRAE</a:t>
            </a:r>
            <a:br>
              <a:rPr lang="pt-BR" sz="1800">
                <a:solidFill>
                  <a:schemeClr val="dk1"/>
                </a:solidFill>
              </a:rPr>
            </a:br>
            <a:r>
              <a:rPr lang="pt-BR" sz="1800">
                <a:solidFill>
                  <a:schemeClr val="dk1"/>
                </a:solidFill>
              </a:rPr>
              <a:t>Sistema B &amp; Grupo Jurídico B</a:t>
            </a:r>
            <a:br>
              <a:rPr lang="pt-BR" sz="1800">
                <a:solidFill>
                  <a:schemeClr val="dk1"/>
                </a:solidFill>
              </a:rPr>
            </a:br>
            <a:r>
              <a:rPr lang="pt-BR" sz="1800">
                <a:solidFill>
                  <a:schemeClr val="dk1"/>
                </a:solidFill>
              </a:rPr>
              <a:t>Subsecretaria de Parcerias e Inovação, da Secretaria de Governo do Estado</a:t>
            </a:r>
            <a:endParaRPr sz="1800"/>
          </a:p>
        </p:txBody>
      </p:sp>
      <p:grpSp>
        <p:nvGrpSpPr>
          <p:cNvPr id="178" name="Shape 178"/>
          <p:cNvGrpSpPr/>
          <p:nvPr/>
        </p:nvGrpSpPr>
        <p:grpSpPr>
          <a:xfrm>
            <a:off x="3435" y="5689616"/>
            <a:ext cx="12216600" cy="792000"/>
            <a:chOff x="3435" y="5689616"/>
            <a:chExt cx="12216600" cy="792000"/>
          </a:xfrm>
        </p:grpSpPr>
        <p:sp>
          <p:nvSpPr>
            <p:cNvPr id="179" name="Shape 179"/>
            <p:cNvSpPr/>
            <p:nvPr/>
          </p:nvSpPr>
          <p:spPr>
            <a:xfrm>
              <a:off x="3435" y="5689616"/>
              <a:ext cx="12216600" cy="792000"/>
            </a:xfrm>
            <a:prstGeom prst="rect">
              <a:avLst/>
            </a:prstGeom>
            <a:solidFill>
              <a:srgbClr val="41A9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Shape 180"/>
            <p:cNvSpPr txBox="1"/>
            <p:nvPr/>
          </p:nvSpPr>
          <p:spPr>
            <a:xfrm>
              <a:off x="856502" y="5806976"/>
              <a:ext cx="10935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*Nem todos os registrados participaram das reuniões convocadas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3106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Shape 186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187" name="Shape 187"/>
            <p:cNvPicPr preferRelativeResize="0"/>
            <p:nvPr/>
          </p:nvPicPr>
          <p:blipFill rotWithShape="1">
            <a:blip r:embed="rId3">
              <a:alphaModFix/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Shape 188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 rot="-54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 rot="-54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 rot="-2797006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Shape 197"/>
          <p:cNvSpPr txBox="1"/>
          <p:nvPr/>
        </p:nvSpPr>
        <p:spPr>
          <a:xfrm>
            <a:off x="1433064" y="26199"/>
            <a:ext cx="992781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41A99A"/>
                </a:solidFill>
                <a:latin typeface="Calibri"/>
                <a:ea typeface="Calibri"/>
                <a:cs typeface="Calibri"/>
                <a:sym typeface="Calibri"/>
              </a:rPr>
              <a:t>Eixo 4 - Macro-objetivos</a:t>
            </a:r>
            <a:endParaRPr sz="4000">
              <a:solidFill>
                <a:srgbClr val="41A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487438" y="1270122"/>
            <a:ext cx="3232297" cy="2446909"/>
          </a:xfrm>
          <a:prstGeom prst="roundRect">
            <a:avLst>
              <a:gd name="adj" fmla="val 16667"/>
            </a:avLst>
          </a:prstGeom>
          <a:solidFill>
            <a:srgbClr val="41A99A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748938" y="1613375"/>
            <a:ext cx="2709300" cy="1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lt1"/>
                </a:solidFill>
              </a:rPr>
              <a:t>Ambiente Institucional e normativo regulatório</a:t>
            </a:r>
            <a:endParaRPr sz="2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4271549" y="1267815"/>
            <a:ext cx="7056783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 e acompanhar legislações, normas e regulamentos que resultem no fortalecimento dos Investimentos e Negócios de Impacto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Fortalecer a gestão de dados sobre Investimentos e Negócios de Impacto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Mapear, reconhecer e dar visibilidade aos Negócios de Impacto</a:t>
            </a:r>
            <a:b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Shape 201"/>
          <p:cNvGrpSpPr/>
          <p:nvPr/>
        </p:nvGrpSpPr>
        <p:grpSpPr>
          <a:xfrm>
            <a:off x="3435" y="5689616"/>
            <a:ext cx="12216600" cy="792000"/>
            <a:chOff x="3435" y="5689616"/>
            <a:chExt cx="12216600" cy="792000"/>
          </a:xfrm>
        </p:grpSpPr>
        <p:sp>
          <p:nvSpPr>
            <p:cNvPr id="202" name="Shape 202"/>
            <p:cNvSpPr/>
            <p:nvPr/>
          </p:nvSpPr>
          <p:spPr>
            <a:xfrm>
              <a:off x="3435" y="5689616"/>
              <a:ext cx="12216600" cy="792000"/>
            </a:xfrm>
            <a:prstGeom prst="rect">
              <a:avLst/>
            </a:prstGeom>
            <a:solidFill>
              <a:srgbClr val="41A9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 txBox="1"/>
            <p:nvPr/>
          </p:nvSpPr>
          <p:spPr>
            <a:xfrm>
              <a:off x="856502" y="5806976"/>
              <a:ext cx="10935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Os 3 macro-objetivos somam um total de 19 ações estratégicas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17113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Shape 209"/>
          <p:cNvGrpSpPr/>
          <p:nvPr/>
        </p:nvGrpSpPr>
        <p:grpSpPr>
          <a:xfrm>
            <a:off x="-24680" y="-16639"/>
            <a:ext cx="1545773" cy="995617"/>
            <a:chOff x="3210716" y="2317740"/>
            <a:chExt cx="1545773" cy="995617"/>
          </a:xfrm>
        </p:grpSpPr>
        <p:pic>
          <p:nvPicPr>
            <p:cNvPr id="210" name="Shape 210"/>
            <p:cNvPicPr preferRelativeResize="0"/>
            <p:nvPr/>
          </p:nvPicPr>
          <p:blipFill rotWithShape="1">
            <a:blip r:embed="rId3">
              <a:alphaModFix/>
            </a:blip>
            <a:srcRect b="20075"/>
            <a:stretch/>
          </p:blipFill>
          <p:spPr>
            <a:xfrm>
              <a:off x="3210716" y="2317740"/>
              <a:ext cx="1545773" cy="995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Shape 211"/>
            <p:cNvSpPr/>
            <p:nvPr/>
          </p:nvSpPr>
          <p:spPr>
            <a:xfrm>
              <a:off x="3238831" y="2339639"/>
              <a:ext cx="864042" cy="443318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3238831" y="2782957"/>
              <a:ext cx="447924" cy="18288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 rot="10800000">
              <a:off x="4185036" y="2339639"/>
              <a:ext cx="182880" cy="191526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 rot="-5400000">
              <a:off x="4297540" y="2570432"/>
              <a:ext cx="192785" cy="195155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 rot="5400000">
              <a:off x="3911353" y="2994304"/>
              <a:ext cx="201435" cy="181605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-5400000">
              <a:off x="3723463" y="2787910"/>
              <a:ext cx="182880" cy="191526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 rot="-2797006">
              <a:off x="4489012" y="2983799"/>
              <a:ext cx="190781" cy="208593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4172608" y="2764402"/>
              <a:ext cx="204083" cy="210711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rot="10800000">
              <a:off x="4172609" y="2979750"/>
              <a:ext cx="204083" cy="210711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Shape 220"/>
          <p:cNvSpPr txBox="1"/>
          <p:nvPr/>
        </p:nvSpPr>
        <p:spPr>
          <a:xfrm>
            <a:off x="1290981" y="-87198"/>
            <a:ext cx="992781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41A99A"/>
                </a:solidFill>
                <a:latin typeface="Calibri"/>
                <a:ea typeface="Calibri"/>
                <a:cs typeface="Calibri"/>
                <a:sym typeface="Calibri"/>
              </a:rPr>
              <a:t>Subgrupo 1 – líder Sistema B</a:t>
            </a:r>
            <a:endParaRPr sz="4000">
              <a:solidFill>
                <a:srgbClr val="41A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1290981" y="1606939"/>
            <a:ext cx="191842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Ampliação da oferta de capital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Shape 222"/>
          <p:cNvGrpSpPr/>
          <p:nvPr/>
        </p:nvGrpSpPr>
        <p:grpSpPr>
          <a:xfrm>
            <a:off x="574191" y="3284984"/>
            <a:ext cx="5148609" cy="3328569"/>
            <a:chOff x="3215680" y="1988840"/>
            <a:chExt cx="5148609" cy="3328569"/>
          </a:xfrm>
        </p:grpSpPr>
        <p:sp>
          <p:nvSpPr>
            <p:cNvPr id="223" name="Shape 223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224"/>
            <p:cNvSpPr txBox="1"/>
            <p:nvPr/>
          </p:nvSpPr>
          <p:spPr>
            <a:xfrm>
              <a:off x="3251689" y="2443284"/>
              <a:ext cx="5112600" cy="25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buscar parecer técnico legislativo para o texto do anteprojeto de lei desenvolvido pelo grupo jurídico 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definir a estratégia legislativa para a proposição do projeto – a princípio diretamente com o legislativo, mas também com possibilidade de proposição pelo Poder Executivo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buscar parceiro para advocacy e engajamento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Shape 225"/>
          <p:cNvGrpSpPr/>
          <p:nvPr/>
        </p:nvGrpSpPr>
        <p:grpSpPr>
          <a:xfrm>
            <a:off x="3435" y="1163754"/>
            <a:ext cx="12216680" cy="1675994"/>
            <a:chOff x="-3476" y="5749462"/>
            <a:chExt cx="12216680" cy="792088"/>
          </a:xfrm>
        </p:grpSpPr>
        <p:sp>
          <p:nvSpPr>
            <p:cNvPr id="226" name="Shape 226"/>
            <p:cNvSpPr/>
            <p:nvPr/>
          </p:nvSpPr>
          <p:spPr>
            <a:xfrm>
              <a:off x="-3476" y="5749462"/>
              <a:ext cx="12216680" cy="792088"/>
            </a:xfrm>
            <a:prstGeom prst="rect">
              <a:avLst/>
            </a:prstGeom>
            <a:solidFill>
              <a:srgbClr val="41A9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644596" y="5783494"/>
              <a:ext cx="10579642" cy="741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rgbClr val="FFFFFF"/>
                  </a:solidFill>
                </a:rPr>
                <a:t>4.1.2. Propor uma lei que trate sobre a criação de uma categoria de personalidade jurídica específica aos Negócios de Impacto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Shape 228"/>
          <p:cNvGrpSpPr/>
          <p:nvPr/>
        </p:nvGrpSpPr>
        <p:grpSpPr>
          <a:xfrm>
            <a:off x="6384032" y="3284984"/>
            <a:ext cx="5148595" cy="3328569"/>
            <a:chOff x="3215680" y="1988840"/>
            <a:chExt cx="5148595" cy="3328569"/>
          </a:xfrm>
        </p:grpSpPr>
        <p:sp>
          <p:nvSpPr>
            <p:cNvPr id="229" name="Shape 229"/>
            <p:cNvSpPr/>
            <p:nvPr/>
          </p:nvSpPr>
          <p:spPr>
            <a:xfrm>
              <a:off x="3215680" y="1988840"/>
              <a:ext cx="5112568" cy="3328569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3251675" y="2659062"/>
              <a:ext cx="5112600" cy="21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/>
                <a:t>Sistema B, FTFS e </a:t>
              </a:r>
              <a:r>
                <a:rPr lang="pt-BR" sz="2800" b="1">
                  <a:solidFill>
                    <a:schemeClr val="dk1"/>
                  </a:solidFill>
                </a:rPr>
                <a:t>Senador Ricardo Ferraço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/>
                <a:t>(Possíveis convidados: Deputados Otavio Leite e Thiago Peixoto) </a:t>
              </a:r>
              <a:endParaRPr sz="22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Shape 236"/>
          <p:cNvGrpSpPr/>
          <p:nvPr/>
        </p:nvGrpSpPr>
        <p:grpSpPr>
          <a:xfrm>
            <a:off x="-24680" y="-16639"/>
            <a:ext cx="1545772" cy="995617"/>
            <a:chOff x="3210716" y="2317740"/>
            <a:chExt cx="1545772" cy="995617"/>
          </a:xfrm>
        </p:grpSpPr>
        <p:pic>
          <p:nvPicPr>
            <p:cNvPr id="237" name="Shape 237"/>
            <p:cNvPicPr preferRelativeResize="0"/>
            <p:nvPr/>
          </p:nvPicPr>
          <p:blipFill rotWithShape="1">
            <a:blip r:embed="rId3">
              <a:alphaModFix/>
            </a:blip>
            <a:srcRect b="20076"/>
            <a:stretch/>
          </p:blipFill>
          <p:spPr>
            <a:xfrm>
              <a:off x="3210716" y="2317740"/>
              <a:ext cx="1545772" cy="995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Shape 238"/>
            <p:cNvSpPr/>
            <p:nvPr/>
          </p:nvSpPr>
          <p:spPr>
            <a:xfrm>
              <a:off x="3238831" y="2339639"/>
              <a:ext cx="864000" cy="4434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3238831" y="2782957"/>
              <a:ext cx="447900" cy="1830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 rot="10800000">
              <a:off x="4184916" y="2339765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 rot="-5400000">
              <a:off x="4297555" y="2570302"/>
              <a:ext cx="192900" cy="1953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 rot="5400000">
              <a:off x="3911473" y="2994289"/>
              <a:ext cx="201300" cy="1815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 rot="-5400000">
              <a:off x="3723340" y="2787913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 rot="-2795575">
              <a:off x="4488991" y="2983882"/>
              <a:ext cx="190780" cy="208604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4172608" y="2764402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 rot="10800000">
              <a:off x="4172692" y="2979861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Shape 247"/>
          <p:cNvSpPr txBox="1"/>
          <p:nvPr/>
        </p:nvSpPr>
        <p:spPr>
          <a:xfrm>
            <a:off x="1290981" y="-87198"/>
            <a:ext cx="992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41A99A"/>
                </a:solidFill>
                <a:latin typeface="Calibri"/>
                <a:ea typeface="Calibri"/>
                <a:cs typeface="Calibri"/>
                <a:sym typeface="Calibri"/>
              </a:rPr>
              <a:t>Subgrupo 2 – líder Sitawi</a:t>
            </a:r>
            <a:endParaRPr sz="4000">
              <a:solidFill>
                <a:srgbClr val="41A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1290981" y="1606939"/>
            <a:ext cx="1918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Ampliação da oferta de capital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Shape 249"/>
          <p:cNvGrpSpPr/>
          <p:nvPr/>
        </p:nvGrpSpPr>
        <p:grpSpPr>
          <a:xfrm>
            <a:off x="574266" y="2987535"/>
            <a:ext cx="5680610" cy="3626068"/>
            <a:chOff x="3215680" y="1988840"/>
            <a:chExt cx="5130609" cy="3328500"/>
          </a:xfrm>
        </p:grpSpPr>
        <p:sp>
          <p:nvSpPr>
            <p:cNvPr id="250" name="Shape 250"/>
            <p:cNvSpPr/>
            <p:nvPr/>
          </p:nvSpPr>
          <p:spPr>
            <a:xfrm>
              <a:off x="3215680" y="1988840"/>
              <a:ext cx="5112600" cy="332850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Shape 251"/>
            <p:cNvSpPr txBox="1"/>
            <p:nvPr/>
          </p:nvSpPr>
          <p:spPr>
            <a:xfrm>
              <a:off x="3233689" y="2009065"/>
              <a:ext cx="5112600" cy="25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●"/>
              </a:pPr>
              <a:r>
                <a:rPr lang="pt-B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Formalização do parecer da PGE em Nota Técnica confirmando que a lei 8.666 pode ser usada para CIS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●"/>
              </a:pPr>
              <a:r>
                <a:rPr lang="pt-B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Formalização dos aprendizados dos CIS SP e CE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●"/>
              </a:pPr>
              <a:r>
                <a:rPr lang="pt-B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Descrição de tipos contratuais entre operador e investidores (distintos por tipo de operador), e.g. "dívida não executável até condições específicas se darem"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●"/>
              </a:pPr>
              <a:r>
                <a:rPr lang="pt-B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Cartilha(s) sobre SIB com foco(s) em governo, operadores e investidores (SIB in a box)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●"/>
              </a:pPr>
              <a:r>
                <a:rPr lang="pt-B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Descrição de um projeto de lei baseado em 1 e 2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●"/>
              </a:pPr>
              <a:r>
                <a:rPr lang="pt-B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Desenho de um fundo de fomento de estruturações de SIBs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●"/>
              </a:pPr>
              <a:r>
                <a:rPr lang="pt-B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Desenho de um fundo de fomento de co-pagamento de resultados (outcomes fund)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●"/>
              </a:pPr>
              <a:r>
                <a:rPr lang="pt-B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Estrutura de captação de investimentos com compensação de perdas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Shape 252"/>
          <p:cNvGrpSpPr/>
          <p:nvPr/>
        </p:nvGrpSpPr>
        <p:grpSpPr>
          <a:xfrm>
            <a:off x="3435" y="1163645"/>
            <a:ext cx="12216600" cy="1675793"/>
            <a:chOff x="-3476" y="5749462"/>
            <a:chExt cx="12216600" cy="792000"/>
          </a:xfrm>
        </p:grpSpPr>
        <p:sp>
          <p:nvSpPr>
            <p:cNvPr id="253" name="Shape 253"/>
            <p:cNvSpPr/>
            <p:nvPr/>
          </p:nvSpPr>
          <p:spPr>
            <a:xfrm>
              <a:off x="-3476" y="5749462"/>
              <a:ext cx="12216600" cy="792000"/>
            </a:xfrm>
            <a:prstGeom prst="rect">
              <a:avLst/>
            </a:prstGeom>
            <a:solidFill>
              <a:srgbClr val="41A9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Shape 254"/>
            <p:cNvSpPr txBox="1"/>
            <p:nvPr/>
          </p:nvSpPr>
          <p:spPr>
            <a:xfrm>
              <a:off x="644596" y="5783494"/>
              <a:ext cx="105795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rgbClr val="FFFFFF"/>
                  </a:solidFill>
                </a:rPr>
                <a:t>4.1.3. Promover as regulamentações necessárias para a estruturação dos Contratos de Impacto Social (CIS)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Shape 255"/>
          <p:cNvGrpSpPr/>
          <p:nvPr/>
        </p:nvGrpSpPr>
        <p:grpSpPr>
          <a:xfrm>
            <a:off x="6384022" y="2972741"/>
            <a:ext cx="5148595" cy="3640713"/>
            <a:chOff x="3215680" y="1988840"/>
            <a:chExt cx="5148595" cy="3328500"/>
          </a:xfrm>
        </p:grpSpPr>
        <p:sp>
          <p:nvSpPr>
            <p:cNvPr id="256" name="Shape 256"/>
            <p:cNvSpPr/>
            <p:nvPr/>
          </p:nvSpPr>
          <p:spPr>
            <a:xfrm>
              <a:off x="3215680" y="1988840"/>
              <a:ext cx="5112600" cy="332850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3251675" y="2659062"/>
              <a:ext cx="5112600" cy="21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/>
                <a:t>Sitawi, CVM, Secretaria de Inovação SP, MFaz, Mattos Filho, BID, MPOG, MDIC, FTFS</a:t>
              </a:r>
              <a:endParaRPr sz="22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22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Shape 263"/>
          <p:cNvGrpSpPr/>
          <p:nvPr/>
        </p:nvGrpSpPr>
        <p:grpSpPr>
          <a:xfrm>
            <a:off x="-24680" y="-16639"/>
            <a:ext cx="1545772" cy="995617"/>
            <a:chOff x="3210716" y="2317740"/>
            <a:chExt cx="1545772" cy="995617"/>
          </a:xfrm>
        </p:grpSpPr>
        <p:pic>
          <p:nvPicPr>
            <p:cNvPr id="264" name="Shape 264"/>
            <p:cNvPicPr preferRelativeResize="0"/>
            <p:nvPr/>
          </p:nvPicPr>
          <p:blipFill rotWithShape="1">
            <a:blip r:embed="rId3">
              <a:alphaModFix/>
            </a:blip>
            <a:srcRect b="20076"/>
            <a:stretch/>
          </p:blipFill>
          <p:spPr>
            <a:xfrm>
              <a:off x="3210716" y="2317740"/>
              <a:ext cx="1545772" cy="995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Shape 265"/>
            <p:cNvSpPr/>
            <p:nvPr/>
          </p:nvSpPr>
          <p:spPr>
            <a:xfrm>
              <a:off x="3238831" y="2339639"/>
              <a:ext cx="864000" cy="4434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3238831" y="2782957"/>
              <a:ext cx="447900" cy="1830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 rot="10800000">
              <a:off x="4184916" y="2339765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 rot="-5400000">
              <a:off x="4297555" y="2570302"/>
              <a:ext cx="192900" cy="1953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 rot="5400000">
              <a:off x="3911473" y="2994289"/>
              <a:ext cx="201300" cy="1815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 rot="-5400000">
              <a:off x="3723340" y="2787913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 rot="-2795575">
              <a:off x="4488991" y="2983882"/>
              <a:ext cx="190780" cy="208604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4172608" y="2764402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 rot="10800000">
              <a:off x="4172692" y="2979861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Shape 274"/>
          <p:cNvSpPr txBox="1"/>
          <p:nvPr/>
        </p:nvSpPr>
        <p:spPr>
          <a:xfrm>
            <a:off x="1290981" y="-87198"/>
            <a:ext cx="992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41A99A"/>
                </a:solidFill>
                <a:latin typeface="Calibri"/>
                <a:ea typeface="Calibri"/>
                <a:cs typeface="Calibri"/>
                <a:sym typeface="Calibri"/>
              </a:rPr>
              <a:t>Subgrupo 3 – líder MDIC</a:t>
            </a:r>
            <a:endParaRPr sz="4000">
              <a:solidFill>
                <a:srgbClr val="41A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1290981" y="1606939"/>
            <a:ext cx="1918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Ampliação da oferta de capital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" name="Shape 276"/>
          <p:cNvGrpSpPr/>
          <p:nvPr/>
        </p:nvGrpSpPr>
        <p:grpSpPr>
          <a:xfrm>
            <a:off x="574191" y="3284984"/>
            <a:ext cx="5148609" cy="3328500"/>
            <a:chOff x="3215680" y="1988840"/>
            <a:chExt cx="5148609" cy="3328500"/>
          </a:xfrm>
        </p:grpSpPr>
        <p:sp>
          <p:nvSpPr>
            <p:cNvPr id="277" name="Shape 277"/>
            <p:cNvSpPr/>
            <p:nvPr/>
          </p:nvSpPr>
          <p:spPr>
            <a:xfrm>
              <a:off x="3215680" y="1988840"/>
              <a:ext cx="5112600" cy="332850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3251689" y="2214684"/>
              <a:ext cx="5112600" cy="25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Levantar toda a legislação de compras públicas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Estudar a legislação de compras públicas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Propor modelos possíveis de inclusão dos Negócios de Impacto nas Compras Públicas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Apresentar os modelos possíveis de inclusão dos Negócios de Impacto para a SEGES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Obter autorização para propor o modelo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Elaborar NT e encaminhar processo para a Conjur do MPDG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Dar prosseguimento ao trâmite (se Portaria, Decreto, PL, etc.)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Shape 279"/>
          <p:cNvGrpSpPr/>
          <p:nvPr/>
        </p:nvGrpSpPr>
        <p:grpSpPr>
          <a:xfrm>
            <a:off x="3435" y="1163645"/>
            <a:ext cx="12216600" cy="1675793"/>
            <a:chOff x="-3476" y="5749462"/>
            <a:chExt cx="12216600" cy="792000"/>
          </a:xfrm>
        </p:grpSpPr>
        <p:sp>
          <p:nvSpPr>
            <p:cNvPr id="280" name="Shape 280"/>
            <p:cNvSpPr/>
            <p:nvPr/>
          </p:nvSpPr>
          <p:spPr>
            <a:xfrm>
              <a:off x="-3476" y="5749462"/>
              <a:ext cx="12216600" cy="792000"/>
            </a:xfrm>
            <a:prstGeom prst="rect">
              <a:avLst/>
            </a:prstGeom>
            <a:solidFill>
              <a:srgbClr val="41A9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Shape 281"/>
            <p:cNvSpPr txBox="1"/>
            <p:nvPr/>
          </p:nvSpPr>
          <p:spPr>
            <a:xfrm>
              <a:off x="644596" y="5783494"/>
              <a:ext cx="105795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rgbClr val="FFFFFF"/>
                  </a:solidFill>
                </a:rPr>
                <a:t>4.1.7. Criar modelos para inclusão dos Negócios de Impacto nas Compras Governamentais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Shape 282"/>
          <p:cNvGrpSpPr/>
          <p:nvPr/>
        </p:nvGrpSpPr>
        <p:grpSpPr>
          <a:xfrm>
            <a:off x="6384032" y="3269406"/>
            <a:ext cx="5148595" cy="3344078"/>
            <a:chOff x="3215680" y="1973262"/>
            <a:chExt cx="5148595" cy="3344078"/>
          </a:xfrm>
        </p:grpSpPr>
        <p:sp>
          <p:nvSpPr>
            <p:cNvPr id="283" name="Shape 283"/>
            <p:cNvSpPr/>
            <p:nvPr/>
          </p:nvSpPr>
          <p:spPr>
            <a:xfrm>
              <a:off x="3215680" y="1988840"/>
              <a:ext cx="5112600" cy="332850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Shape 284"/>
            <p:cNvSpPr txBox="1"/>
            <p:nvPr/>
          </p:nvSpPr>
          <p:spPr>
            <a:xfrm>
              <a:off x="3251675" y="1973262"/>
              <a:ext cx="5112600" cy="21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/>
                <a:t>MPOG</a:t>
              </a:r>
              <a:br>
                <a:rPr lang="pt-BR" sz="2000" b="1"/>
              </a:br>
              <a:r>
                <a:rPr lang="pt-BR" sz="2000" b="1"/>
                <a:t>MDIC</a:t>
              </a:r>
              <a:br>
                <a:rPr lang="pt-BR" sz="2000" b="1"/>
              </a:br>
              <a:r>
                <a:rPr lang="pt-BR" sz="2000" b="1"/>
                <a:t>Força Tarefa de FS</a:t>
              </a:r>
              <a:br>
                <a:rPr lang="pt-BR" sz="2000" b="1"/>
              </a:br>
              <a:r>
                <a:rPr lang="pt-BR" sz="2000" b="1"/>
                <a:t>Sec. de Inovação SP</a:t>
              </a:r>
              <a:br>
                <a:rPr lang="pt-BR" sz="2000" b="1"/>
              </a:br>
              <a:r>
                <a:rPr lang="pt-BR" sz="2000" b="1"/>
                <a:t>Sec. de Educação de SP</a:t>
              </a:r>
              <a:br>
                <a:rPr lang="pt-BR" sz="2000" b="1"/>
              </a:br>
              <a:r>
                <a:rPr lang="pt-BR" sz="2000" b="1"/>
                <a:t>Rubens Naves Santos JR. Advogados</a:t>
              </a:r>
              <a:br>
                <a:rPr lang="pt-BR" sz="2000" b="1"/>
              </a:br>
              <a:r>
                <a:rPr lang="pt-BR" sz="2000" b="1"/>
                <a:t>Sitawi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11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Shape 290"/>
          <p:cNvGrpSpPr/>
          <p:nvPr/>
        </p:nvGrpSpPr>
        <p:grpSpPr>
          <a:xfrm>
            <a:off x="-24680" y="-16639"/>
            <a:ext cx="1545772" cy="995617"/>
            <a:chOff x="3210716" y="2317740"/>
            <a:chExt cx="1545772" cy="995617"/>
          </a:xfrm>
        </p:grpSpPr>
        <p:pic>
          <p:nvPicPr>
            <p:cNvPr id="291" name="Shape 291"/>
            <p:cNvPicPr preferRelativeResize="0"/>
            <p:nvPr/>
          </p:nvPicPr>
          <p:blipFill rotWithShape="1">
            <a:blip r:embed="rId3">
              <a:alphaModFix/>
            </a:blip>
            <a:srcRect b="20076"/>
            <a:stretch/>
          </p:blipFill>
          <p:spPr>
            <a:xfrm>
              <a:off x="3210716" y="2317740"/>
              <a:ext cx="1545772" cy="995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Shape 292"/>
            <p:cNvSpPr/>
            <p:nvPr/>
          </p:nvSpPr>
          <p:spPr>
            <a:xfrm>
              <a:off x="3238831" y="2339639"/>
              <a:ext cx="864000" cy="4434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3238831" y="2782957"/>
              <a:ext cx="447900" cy="1830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 rot="10800000">
              <a:off x="4184916" y="2339765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 rot="-5400000">
              <a:off x="4297555" y="2570302"/>
              <a:ext cx="192900" cy="1953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 rot="5400000">
              <a:off x="3911473" y="2994289"/>
              <a:ext cx="201300" cy="1815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 rot="-5400000">
              <a:off x="3723340" y="2787913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 rot="-2795575">
              <a:off x="4488991" y="2983882"/>
              <a:ext cx="190780" cy="208604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4172608" y="2764402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 rot="10800000">
              <a:off x="4172692" y="2979861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Shape 301"/>
          <p:cNvSpPr txBox="1"/>
          <p:nvPr/>
        </p:nvSpPr>
        <p:spPr>
          <a:xfrm>
            <a:off x="1290981" y="-87198"/>
            <a:ext cx="992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41A99A"/>
                </a:solidFill>
                <a:latin typeface="Calibri"/>
                <a:ea typeface="Calibri"/>
                <a:cs typeface="Calibri"/>
                <a:sym typeface="Calibri"/>
              </a:rPr>
              <a:t>Subgrupo 4 – líder MDIC</a:t>
            </a:r>
            <a:endParaRPr sz="4000">
              <a:solidFill>
                <a:srgbClr val="41A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1290981" y="1606939"/>
            <a:ext cx="1918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Ampliação da oferta de capital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Shape 303"/>
          <p:cNvGrpSpPr/>
          <p:nvPr/>
        </p:nvGrpSpPr>
        <p:grpSpPr>
          <a:xfrm>
            <a:off x="574191" y="3284984"/>
            <a:ext cx="5148609" cy="3328500"/>
            <a:chOff x="3215680" y="1988840"/>
            <a:chExt cx="5148609" cy="3328500"/>
          </a:xfrm>
        </p:grpSpPr>
        <p:sp>
          <p:nvSpPr>
            <p:cNvPr id="304" name="Shape 304"/>
            <p:cNvSpPr/>
            <p:nvPr/>
          </p:nvSpPr>
          <p:spPr>
            <a:xfrm>
              <a:off x="3215680" y="1988840"/>
              <a:ext cx="5112600" cy="332850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305"/>
            <p:cNvSpPr txBox="1"/>
            <p:nvPr/>
          </p:nvSpPr>
          <p:spPr>
            <a:xfrm>
              <a:off x="3251689" y="2214684"/>
              <a:ext cx="5112600" cy="25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Levantar toda a legislação de compras públicas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Estudar a legislação de compras públicas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Propor inclusão de critérios de inovação e impacto na legislação de Compras Públicas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Shape 306"/>
          <p:cNvGrpSpPr/>
          <p:nvPr/>
        </p:nvGrpSpPr>
        <p:grpSpPr>
          <a:xfrm>
            <a:off x="3435" y="1163645"/>
            <a:ext cx="12216600" cy="1675793"/>
            <a:chOff x="-3476" y="5749462"/>
            <a:chExt cx="12216600" cy="792000"/>
          </a:xfrm>
        </p:grpSpPr>
        <p:sp>
          <p:nvSpPr>
            <p:cNvPr id="307" name="Shape 307"/>
            <p:cNvSpPr/>
            <p:nvPr/>
          </p:nvSpPr>
          <p:spPr>
            <a:xfrm>
              <a:off x="-3476" y="5749462"/>
              <a:ext cx="12216600" cy="792000"/>
            </a:xfrm>
            <a:prstGeom prst="rect">
              <a:avLst/>
            </a:prstGeom>
            <a:solidFill>
              <a:srgbClr val="41A9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Shape 308"/>
            <p:cNvSpPr txBox="1"/>
            <p:nvPr/>
          </p:nvSpPr>
          <p:spPr>
            <a:xfrm>
              <a:off x="644596" y="5783494"/>
              <a:ext cx="105795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rgbClr val="FFFFFF"/>
                  </a:solidFill>
                </a:rPr>
                <a:t>4.1.8. Avançar nas discussões sobre a modernização das leis de compras públicas, para incluir critérios de inovação e impacto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Shape 309"/>
          <p:cNvGrpSpPr/>
          <p:nvPr/>
        </p:nvGrpSpPr>
        <p:grpSpPr>
          <a:xfrm>
            <a:off x="6384032" y="3269406"/>
            <a:ext cx="5148595" cy="3344078"/>
            <a:chOff x="3215680" y="1973262"/>
            <a:chExt cx="5148595" cy="3344078"/>
          </a:xfrm>
        </p:grpSpPr>
        <p:sp>
          <p:nvSpPr>
            <p:cNvPr id="310" name="Shape 310"/>
            <p:cNvSpPr/>
            <p:nvPr/>
          </p:nvSpPr>
          <p:spPr>
            <a:xfrm>
              <a:off x="3215680" y="1988840"/>
              <a:ext cx="5112600" cy="332850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3251675" y="1973262"/>
              <a:ext cx="5112600" cy="21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/>
                <a:t>MPOG</a:t>
              </a:r>
              <a:br>
                <a:rPr lang="pt-BR" sz="2000" b="1"/>
              </a:br>
              <a:r>
                <a:rPr lang="pt-BR" sz="2000" b="1"/>
                <a:t>MDIC</a:t>
              </a:r>
              <a:br>
                <a:rPr lang="pt-BR" sz="2000" b="1"/>
              </a:br>
              <a:r>
                <a:rPr lang="pt-BR" sz="2000" b="1"/>
                <a:t>Força Tarefa de FS</a:t>
              </a:r>
              <a:br>
                <a:rPr lang="pt-BR" sz="2000" b="1"/>
              </a:br>
              <a:r>
                <a:rPr lang="pt-BR" sz="2000" b="1"/>
                <a:t>Sec. de Inovação SP</a:t>
              </a:r>
              <a:br>
                <a:rPr lang="pt-BR" sz="2000" b="1"/>
              </a:br>
              <a:r>
                <a:rPr lang="pt-BR" sz="2000" b="1"/>
                <a:t>Sec. de Educação de SP</a:t>
              </a:r>
              <a:br>
                <a:rPr lang="pt-BR" sz="2000" b="1"/>
              </a:br>
              <a:r>
                <a:rPr lang="pt-BR" sz="2000" b="1"/>
                <a:t>Rubens Naves Santos JR. Advogados</a:t>
              </a:r>
              <a:br>
                <a:rPr lang="pt-BR" sz="2000" b="1"/>
              </a:br>
              <a:r>
                <a:rPr lang="pt-BR" sz="2000" b="1"/>
                <a:t>Sitawi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1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19334FA-ABC8-472A-AF81-F27411B568FB}"/>
              </a:ext>
            </a:extLst>
          </p:cNvPr>
          <p:cNvSpPr txBox="1"/>
          <p:nvPr/>
        </p:nvSpPr>
        <p:spPr>
          <a:xfrm>
            <a:off x="727665" y="1389182"/>
            <a:ext cx="9927772" cy="12003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Articular órgãos de governo e parceiros da sociedade na promoção de um ambiente favorável ao desenvolvimento de empreendimentos capazes de gerar soluções de mercado para os problemas sociais e ambientais brasileiros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951CA30-6970-47CA-8D3D-8865AEA61CFB}"/>
              </a:ext>
            </a:extLst>
          </p:cNvPr>
          <p:cNvSpPr txBox="1"/>
          <p:nvPr/>
        </p:nvSpPr>
        <p:spPr>
          <a:xfrm>
            <a:off x="727665" y="3367083"/>
            <a:ext cx="21336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lvl="0" algn="ctr"/>
            <a:r>
              <a:rPr lang="pt-BR" sz="2200" dirty="0"/>
              <a:t>1. Ampliação da Oferta de Capital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E8C2D2-F95B-4E8F-B113-4AF54A149E0C}"/>
              </a:ext>
            </a:extLst>
          </p:cNvPr>
          <p:cNvSpPr txBox="1"/>
          <p:nvPr/>
        </p:nvSpPr>
        <p:spPr>
          <a:xfrm>
            <a:off x="3076598" y="3367083"/>
            <a:ext cx="23622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lvl="0" algn="ctr"/>
            <a:r>
              <a:rPr lang="pt-BR" sz="2200" dirty="0"/>
              <a:t>2. Aumento do Número de Negócios de Impacto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937334B-D6E7-4E51-9A2D-58ED1864B66D}"/>
              </a:ext>
            </a:extLst>
          </p:cNvPr>
          <p:cNvSpPr txBox="1"/>
          <p:nvPr/>
        </p:nvSpPr>
        <p:spPr>
          <a:xfrm>
            <a:off x="5684917" y="3367083"/>
            <a:ext cx="23622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lvl="0" algn="ctr"/>
            <a:r>
              <a:rPr lang="pt-BR" sz="2200" dirty="0"/>
              <a:t>3. Fortalecimento de Organizações Intermediárias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86B892-C116-4F53-9E5A-F7C965E721A2}"/>
              </a:ext>
            </a:extLst>
          </p:cNvPr>
          <p:cNvSpPr txBox="1"/>
          <p:nvPr/>
        </p:nvSpPr>
        <p:spPr>
          <a:xfrm>
            <a:off x="8293237" y="3367083"/>
            <a:ext cx="23622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lvl="0" algn="ctr"/>
            <a:r>
              <a:rPr lang="pt-BR" sz="2200" dirty="0"/>
              <a:t>4. Promoção de um Ambiente Institucional e Normativo </a:t>
            </a:r>
            <a:r>
              <a:rPr lang="en-US" sz="2200" dirty="0"/>
              <a:t>Favorável</a:t>
            </a:r>
            <a:endParaRPr lang="pt-BR" sz="2200" dirty="0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7FE749CC-18AA-422A-B438-BB2FB94B2572}"/>
              </a:ext>
            </a:extLst>
          </p:cNvPr>
          <p:cNvSpPr/>
          <p:nvPr/>
        </p:nvSpPr>
        <p:spPr>
          <a:xfrm>
            <a:off x="721031" y="5077975"/>
            <a:ext cx="10696406" cy="1513325"/>
          </a:xfrm>
          <a:prstGeom prst="rightArrow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185090D-99CD-436A-A2B2-FFA76B308C5F}"/>
              </a:ext>
            </a:extLst>
          </p:cNvPr>
          <p:cNvSpPr txBox="1"/>
          <p:nvPr/>
        </p:nvSpPr>
        <p:spPr>
          <a:xfrm>
            <a:off x="721031" y="2720378"/>
            <a:ext cx="99277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CINCO EIXOS-OBJETIVOS: QUATRO VERTICAIS E UM TRANSVERSAL</a:t>
            </a:r>
            <a:endParaRPr lang="pt-BR" sz="24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736F48B-01C7-44C6-A955-9D7DD37710CB}"/>
              </a:ext>
            </a:extLst>
          </p:cNvPr>
          <p:cNvSpPr txBox="1"/>
          <p:nvPr/>
        </p:nvSpPr>
        <p:spPr>
          <a:xfrm>
            <a:off x="1061774" y="5409007"/>
            <a:ext cx="8908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Fortalecimento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geração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dados que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proporcionem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visibilidade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Negócios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Investimentos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Impacto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ítulo 2">
            <a:extLst>
              <a:ext uri="{FF2B5EF4-FFF2-40B4-BE49-F238E27FC236}">
                <a16:creationId xmlns:a16="http://schemas.microsoft.com/office/drawing/2014/main" id="{93D6368A-98F4-4B56-839B-8B0F3FD6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5" y="108587"/>
            <a:ext cx="11184000" cy="469492"/>
          </a:xfrm>
        </p:spPr>
        <p:txBody>
          <a:bodyPr/>
          <a:lstStyle/>
          <a:p>
            <a:r>
              <a:rPr lang="en-US" dirty="0" err="1"/>
              <a:t>Objetivo</a:t>
            </a:r>
            <a:r>
              <a:rPr lang="en-US" dirty="0"/>
              <a:t>  e </a:t>
            </a:r>
            <a:r>
              <a:rPr lang="en-US" dirty="0" err="1"/>
              <a:t>formato</a:t>
            </a:r>
            <a:r>
              <a:rPr lang="en-US" dirty="0"/>
              <a:t> da </a:t>
            </a:r>
            <a:r>
              <a:rPr lang="en-US" dirty="0" err="1"/>
              <a:t>Enimpacto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9614091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Shape 317"/>
          <p:cNvGrpSpPr/>
          <p:nvPr/>
        </p:nvGrpSpPr>
        <p:grpSpPr>
          <a:xfrm>
            <a:off x="-24680" y="-16639"/>
            <a:ext cx="1545772" cy="995617"/>
            <a:chOff x="3210716" y="2317740"/>
            <a:chExt cx="1545772" cy="995617"/>
          </a:xfrm>
        </p:grpSpPr>
        <p:pic>
          <p:nvPicPr>
            <p:cNvPr id="318" name="Shape 318"/>
            <p:cNvPicPr preferRelativeResize="0"/>
            <p:nvPr/>
          </p:nvPicPr>
          <p:blipFill rotWithShape="1">
            <a:blip r:embed="rId3">
              <a:alphaModFix/>
            </a:blip>
            <a:srcRect b="20076"/>
            <a:stretch/>
          </p:blipFill>
          <p:spPr>
            <a:xfrm>
              <a:off x="3210716" y="2317740"/>
              <a:ext cx="1545772" cy="995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Shape 319"/>
            <p:cNvSpPr/>
            <p:nvPr/>
          </p:nvSpPr>
          <p:spPr>
            <a:xfrm>
              <a:off x="3238831" y="2339639"/>
              <a:ext cx="864000" cy="4434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3238831" y="2782957"/>
              <a:ext cx="447900" cy="1830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 rot="10800000">
              <a:off x="4184916" y="2339765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 rot="-5400000">
              <a:off x="4297555" y="2570302"/>
              <a:ext cx="192900" cy="1953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 rot="5400000">
              <a:off x="3911473" y="2994289"/>
              <a:ext cx="201300" cy="1815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 rot="-5400000">
              <a:off x="3723340" y="2787913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 rot="-2795575">
              <a:off x="4488991" y="2983882"/>
              <a:ext cx="190780" cy="208604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4172608" y="2764402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 rot="10800000">
              <a:off x="4172692" y="2979861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Shape 328"/>
          <p:cNvSpPr txBox="1"/>
          <p:nvPr/>
        </p:nvSpPr>
        <p:spPr>
          <a:xfrm>
            <a:off x="1290981" y="-87198"/>
            <a:ext cx="992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41A99A"/>
                </a:solidFill>
                <a:latin typeface="Calibri"/>
                <a:ea typeface="Calibri"/>
                <a:cs typeface="Calibri"/>
                <a:sym typeface="Calibri"/>
              </a:rPr>
              <a:t>Subgrupo 5 – líder IDIS</a:t>
            </a:r>
            <a:endParaRPr sz="4000">
              <a:solidFill>
                <a:srgbClr val="41A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1290981" y="1606939"/>
            <a:ext cx="1918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Ampliação da oferta de capital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Shape 330"/>
          <p:cNvGrpSpPr/>
          <p:nvPr/>
        </p:nvGrpSpPr>
        <p:grpSpPr>
          <a:xfrm>
            <a:off x="574191" y="3282228"/>
            <a:ext cx="5148609" cy="3331256"/>
            <a:chOff x="3215680" y="1986084"/>
            <a:chExt cx="5148609" cy="3331256"/>
          </a:xfrm>
        </p:grpSpPr>
        <p:sp>
          <p:nvSpPr>
            <p:cNvPr id="331" name="Shape 331"/>
            <p:cNvSpPr/>
            <p:nvPr/>
          </p:nvSpPr>
          <p:spPr>
            <a:xfrm>
              <a:off x="3215680" y="1988840"/>
              <a:ext cx="5112600" cy="332850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32"/>
            <p:cNvSpPr txBox="1"/>
            <p:nvPr/>
          </p:nvSpPr>
          <p:spPr>
            <a:xfrm>
              <a:off x="3251689" y="1986084"/>
              <a:ext cx="5112600" cy="25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acompanhamento dos projetos de lei em processo de aprovação, em especial projetos de lei de autoria da deputada Bruna Furlan e da senadora Ana Amélia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encaminhamento de melhorias aos projetos de lei aos assessores das parlamentares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busca de interlocução no MEC e Casa Civil para envio de melhorias ao projeto de lei da deputada Bruna Furlan (foco é só educação, o que deve prejudicar a efetividade da lei)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realização de eventos com a participação de parlamentares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Shape 333"/>
          <p:cNvGrpSpPr/>
          <p:nvPr/>
        </p:nvGrpSpPr>
        <p:grpSpPr>
          <a:xfrm>
            <a:off x="3435" y="1163645"/>
            <a:ext cx="12216600" cy="1675793"/>
            <a:chOff x="-3476" y="5749462"/>
            <a:chExt cx="12216600" cy="792000"/>
          </a:xfrm>
        </p:grpSpPr>
        <p:sp>
          <p:nvSpPr>
            <p:cNvPr id="334" name="Shape 334"/>
            <p:cNvSpPr/>
            <p:nvPr/>
          </p:nvSpPr>
          <p:spPr>
            <a:xfrm>
              <a:off x="-3476" y="5749462"/>
              <a:ext cx="12216600" cy="792000"/>
            </a:xfrm>
            <a:prstGeom prst="rect">
              <a:avLst/>
            </a:prstGeom>
            <a:solidFill>
              <a:srgbClr val="41A9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644596" y="5783494"/>
              <a:ext cx="105795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rgbClr val="FFFFFF"/>
                  </a:solidFill>
                </a:rPr>
                <a:t>4.1.9. Avançar na discussão da regulamentação dos fundos patrimoniais (endownment)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Shape 336"/>
          <p:cNvGrpSpPr/>
          <p:nvPr/>
        </p:nvGrpSpPr>
        <p:grpSpPr>
          <a:xfrm>
            <a:off x="6384032" y="3269406"/>
            <a:ext cx="5148595" cy="3344078"/>
            <a:chOff x="3215680" y="1973262"/>
            <a:chExt cx="5148595" cy="3344078"/>
          </a:xfrm>
        </p:grpSpPr>
        <p:sp>
          <p:nvSpPr>
            <p:cNvPr id="337" name="Shape 337"/>
            <p:cNvSpPr/>
            <p:nvPr/>
          </p:nvSpPr>
          <p:spPr>
            <a:xfrm>
              <a:off x="3215680" y="1988840"/>
              <a:ext cx="5112600" cy="332850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Shape 338"/>
            <p:cNvSpPr txBox="1"/>
            <p:nvPr/>
          </p:nvSpPr>
          <p:spPr>
            <a:xfrm>
              <a:off x="3251675" y="1973262"/>
              <a:ext cx="5112600" cy="21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/>
                <a:t>IDIS</a:t>
              </a:r>
              <a:endParaRPr sz="2000" b="1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/>
                <a:t>MFaz</a:t>
              </a:r>
              <a:endParaRPr sz="2000" b="1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/>
                <a:t>CVM</a:t>
              </a:r>
              <a:endParaRPr sz="2000" b="1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/>
                <a:t>BNDES</a:t>
              </a:r>
              <a:endParaRPr sz="2000" b="1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/>
                <a:t>BB</a:t>
              </a:r>
              <a:endParaRPr sz="2000" b="1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/>
                <a:t>Caixa</a:t>
              </a:r>
              <a:endParaRPr sz="2000" b="1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/>
                <a:t>FTFS</a:t>
              </a:r>
              <a:endParaRPr sz="2000" b="1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/>
                <a:t>MEC</a:t>
              </a:r>
              <a:endParaRPr sz="2000" b="1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/>
                <a:t>Casa Civil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6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Shape 344"/>
          <p:cNvGrpSpPr/>
          <p:nvPr/>
        </p:nvGrpSpPr>
        <p:grpSpPr>
          <a:xfrm>
            <a:off x="-24680" y="-16639"/>
            <a:ext cx="1545772" cy="995617"/>
            <a:chOff x="3210716" y="2317740"/>
            <a:chExt cx="1545772" cy="995617"/>
          </a:xfrm>
        </p:grpSpPr>
        <p:pic>
          <p:nvPicPr>
            <p:cNvPr id="345" name="Shape 345"/>
            <p:cNvPicPr preferRelativeResize="0"/>
            <p:nvPr/>
          </p:nvPicPr>
          <p:blipFill rotWithShape="1">
            <a:blip r:embed="rId3">
              <a:alphaModFix/>
            </a:blip>
            <a:srcRect b="20076"/>
            <a:stretch/>
          </p:blipFill>
          <p:spPr>
            <a:xfrm>
              <a:off x="3210716" y="2317740"/>
              <a:ext cx="1545772" cy="995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Shape 346"/>
            <p:cNvSpPr/>
            <p:nvPr/>
          </p:nvSpPr>
          <p:spPr>
            <a:xfrm>
              <a:off x="3238831" y="2339639"/>
              <a:ext cx="864000" cy="4434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3238831" y="2782957"/>
              <a:ext cx="447900" cy="1830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 rot="10800000">
              <a:off x="4184916" y="2339765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 rot="-5400000">
              <a:off x="4297555" y="2570302"/>
              <a:ext cx="192900" cy="1953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 rot="5400000">
              <a:off x="3911473" y="2994289"/>
              <a:ext cx="201300" cy="1815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 rot="-5400000">
              <a:off x="3723340" y="2787913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 rot="-2795575">
              <a:off x="4488991" y="2983882"/>
              <a:ext cx="190780" cy="208604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4172608" y="2764402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 rot="10800000">
              <a:off x="4172692" y="2979861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Shape 355"/>
          <p:cNvSpPr txBox="1"/>
          <p:nvPr/>
        </p:nvSpPr>
        <p:spPr>
          <a:xfrm>
            <a:off x="1306427" y="-87198"/>
            <a:ext cx="992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41A99A"/>
                </a:solidFill>
                <a:latin typeface="Calibri"/>
                <a:ea typeface="Calibri"/>
                <a:cs typeface="Calibri"/>
                <a:sym typeface="Calibri"/>
              </a:rPr>
              <a:t>Subgrupo 6 – líder Aline G. Souza</a:t>
            </a:r>
            <a:endParaRPr sz="4000">
              <a:solidFill>
                <a:srgbClr val="41A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1290981" y="1606939"/>
            <a:ext cx="1918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Ampliação da oferta de capital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Shape 357"/>
          <p:cNvGrpSpPr/>
          <p:nvPr/>
        </p:nvGrpSpPr>
        <p:grpSpPr>
          <a:xfrm>
            <a:off x="574191" y="3282228"/>
            <a:ext cx="5148609" cy="3331256"/>
            <a:chOff x="3215680" y="1986084"/>
            <a:chExt cx="5148609" cy="3331256"/>
          </a:xfrm>
        </p:grpSpPr>
        <p:sp>
          <p:nvSpPr>
            <p:cNvPr id="358" name="Shape 358"/>
            <p:cNvSpPr/>
            <p:nvPr/>
          </p:nvSpPr>
          <p:spPr>
            <a:xfrm>
              <a:off x="3215680" y="1988840"/>
              <a:ext cx="5112600" cy="332850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Shape 359"/>
            <p:cNvSpPr txBox="1"/>
            <p:nvPr/>
          </p:nvSpPr>
          <p:spPr>
            <a:xfrm>
              <a:off x="3251689" y="1986084"/>
              <a:ext cx="5112600" cy="25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levantamento dos pareceres jurídicos existentes que tratam do assunto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realização de debate do conteúdo dos pareceres entre os integrantes do grupo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definir a estratégia de disseminação das conclusões (publicação, parecer, utilização de outros canais de comunicação da ENIMPACTO/MDIC)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Shape 360"/>
          <p:cNvGrpSpPr/>
          <p:nvPr/>
        </p:nvGrpSpPr>
        <p:grpSpPr>
          <a:xfrm>
            <a:off x="18881" y="1163645"/>
            <a:ext cx="12216600" cy="1675793"/>
            <a:chOff x="-3476" y="5749462"/>
            <a:chExt cx="12216600" cy="792000"/>
          </a:xfrm>
        </p:grpSpPr>
        <p:sp>
          <p:nvSpPr>
            <p:cNvPr id="361" name="Shape 361"/>
            <p:cNvSpPr/>
            <p:nvPr/>
          </p:nvSpPr>
          <p:spPr>
            <a:xfrm>
              <a:off x="-3476" y="5749462"/>
              <a:ext cx="12216600" cy="792000"/>
            </a:xfrm>
            <a:prstGeom prst="rect">
              <a:avLst/>
            </a:prstGeom>
            <a:solidFill>
              <a:srgbClr val="41A9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Shape 362"/>
            <p:cNvSpPr txBox="1"/>
            <p:nvPr/>
          </p:nvSpPr>
          <p:spPr>
            <a:xfrm>
              <a:off x="240218" y="5783492"/>
              <a:ext cx="116925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600" b="1">
                  <a:solidFill>
                    <a:srgbClr val="FFFFFF"/>
                  </a:solidFill>
                </a:rPr>
                <a:t>4.1.11. Disseminar a possibilidade de OSCs e fundações serem sócias ou proprietárias de Negócios de Impacto como forma de executar ou financiar suas missões sociais, respeitada a restrição de não distribuição de lucro pelas fundações e OSCs</a:t>
              </a:r>
              <a:endParaRPr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Shape 363"/>
          <p:cNvGrpSpPr/>
          <p:nvPr/>
        </p:nvGrpSpPr>
        <p:grpSpPr>
          <a:xfrm>
            <a:off x="6384032" y="3269406"/>
            <a:ext cx="5148595" cy="3344078"/>
            <a:chOff x="3215680" y="1973262"/>
            <a:chExt cx="5148595" cy="3344078"/>
          </a:xfrm>
        </p:grpSpPr>
        <p:sp>
          <p:nvSpPr>
            <p:cNvPr id="364" name="Shape 364"/>
            <p:cNvSpPr/>
            <p:nvPr/>
          </p:nvSpPr>
          <p:spPr>
            <a:xfrm>
              <a:off x="3215680" y="1988840"/>
              <a:ext cx="5112600" cy="332850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Shape 365"/>
            <p:cNvSpPr txBox="1"/>
            <p:nvPr/>
          </p:nvSpPr>
          <p:spPr>
            <a:xfrm>
              <a:off x="3251675" y="1973262"/>
              <a:ext cx="5112600" cy="21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/>
                <a:t>FTFS, Aline G. de Souza, Lia Pessoa, Juliana Furini (MF)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4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Shape 371"/>
          <p:cNvGrpSpPr/>
          <p:nvPr/>
        </p:nvGrpSpPr>
        <p:grpSpPr>
          <a:xfrm>
            <a:off x="-24680" y="-16639"/>
            <a:ext cx="1545772" cy="995617"/>
            <a:chOff x="3210716" y="2317740"/>
            <a:chExt cx="1545772" cy="995617"/>
          </a:xfrm>
        </p:grpSpPr>
        <p:pic>
          <p:nvPicPr>
            <p:cNvPr id="372" name="Shape 372"/>
            <p:cNvPicPr preferRelativeResize="0"/>
            <p:nvPr/>
          </p:nvPicPr>
          <p:blipFill rotWithShape="1">
            <a:blip r:embed="rId3">
              <a:alphaModFix/>
            </a:blip>
            <a:srcRect b="20076"/>
            <a:stretch/>
          </p:blipFill>
          <p:spPr>
            <a:xfrm>
              <a:off x="3210716" y="2317740"/>
              <a:ext cx="1545772" cy="995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Shape 373"/>
            <p:cNvSpPr/>
            <p:nvPr/>
          </p:nvSpPr>
          <p:spPr>
            <a:xfrm>
              <a:off x="3238831" y="2339639"/>
              <a:ext cx="864000" cy="4434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3238831" y="2782957"/>
              <a:ext cx="447900" cy="1830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 rot="10800000">
              <a:off x="4184916" y="2339765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 rot="-5400000">
              <a:off x="4297555" y="2570302"/>
              <a:ext cx="192900" cy="1953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 rot="5400000">
              <a:off x="3911473" y="2994289"/>
              <a:ext cx="201300" cy="1815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 rot="-5400000">
              <a:off x="3723340" y="2787913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 rot="-2795575">
              <a:off x="4488991" y="2983882"/>
              <a:ext cx="190780" cy="208604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4172608" y="2764402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 rot="10800000">
              <a:off x="4172692" y="2979861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Shape 382"/>
          <p:cNvSpPr txBox="1"/>
          <p:nvPr/>
        </p:nvSpPr>
        <p:spPr>
          <a:xfrm>
            <a:off x="1306427" y="-87198"/>
            <a:ext cx="992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41A99A"/>
                </a:solidFill>
                <a:latin typeface="Calibri"/>
                <a:ea typeface="Calibri"/>
                <a:cs typeface="Calibri"/>
                <a:sym typeface="Calibri"/>
              </a:rPr>
              <a:t>Subgrupo 7 – líder Aline G. Souza</a:t>
            </a:r>
            <a:endParaRPr sz="4000">
              <a:solidFill>
                <a:srgbClr val="41A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1290981" y="1606939"/>
            <a:ext cx="1918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Ampliação da oferta de capital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Shape 384"/>
          <p:cNvGrpSpPr/>
          <p:nvPr/>
        </p:nvGrpSpPr>
        <p:grpSpPr>
          <a:xfrm>
            <a:off x="574191" y="3282228"/>
            <a:ext cx="5148609" cy="3331256"/>
            <a:chOff x="3215680" y="1986084"/>
            <a:chExt cx="5148609" cy="3331256"/>
          </a:xfrm>
        </p:grpSpPr>
        <p:sp>
          <p:nvSpPr>
            <p:cNvPr id="385" name="Shape 385"/>
            <p:cNvSpPr/>
            <p:nvPr/>
          </p:nvSpPr>
          <p:spPr>
            <a:xfrm>
              <a:off x="3215680" y="1988840"/>
              <a:ext cx="5112600" cy="332850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Shape 386"/>
            <p:cNvSpPr txBox="1"/>
            <p:nvPr/>
          </p:nvSpPr>
          <p:spPr>
            <a:xfrm>
              <a:off x="3251689" y="1986084"/>
              <a:ext cx="5112600" cy="25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verificar os levantamentos existentes nos bancos de dados públicos.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realizar contato com outros grupos de trabalho que têm sinergia com o levantamento e sistematização dos dados (Edson (MPOG) está intermediando)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apurar quais as informações na área de negócios que mais são solicitadas pelos empreendedores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ajuste na redação desse ponto no termo “negócios inclusivos” substituído por “negócios de impacto”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Shape 387"/>
          <p:cNvGrpSpPr/>
          <p:nvPr/>
        </p:nvGrpSpPr>
        <p:grpSpPr>
          <a:xfrm>
            <a:off x="18881" y="1163645"/>
            <a:ext cx="12216600" cy="1675793"/>
            <a:chOff x="-3476" y="5749462"/>
            <a:chExt cx="12216600" cy="792000"/>
          </a:xfrm>
        </p:grpSpPr>
        <p:sp>
          <p:nvSpPr>
            <p:cNvPr id="388" name="Shape 388"/>
            <p:cNvSpPr/>
            <p:nvPr/>
          </p:nvSpPr>
          <p:spPr>
            <a:xfrm>
              <a:off x="-3476" y="5749462"/>
              <a:ext cx="12216600" cy="792000"/>
            </a:xfrm>
            <a:prstGeom prst="rect">
              <a:avLst/>
            </a:prstGeom>
            <a:solidFill>
              <a:srgbClr val="41A9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Shape 389"/>
            <p:cNvSpPr txBox="1"/>
            <p:nvPr/>
          </p:nvSpPr>
          <p:spPr>
            <a:xfrm>
              <a:off x="240218" y="5783492"/>
              <a:ext cx="116925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600" b="1">
                  <a:solidFill>
                    <a:srgbClr val="FFFFFF"/>
                  </a:solidFill>
                </a:rPr>
                <a:t>4.2.3. Organizar as informações existentes nos bancos de dados governamentais para extrair dados de mercado capazes de dar suporte às organizações sociais e aos negócios inclusivos e servir melhor a população de menor renda</a:t>
              </a:r>
              <a:endParaRPr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Shape 390"/>
          <p:cNvGrpSpPr/>
          <p:nvPr/>
        </p:nvGrpSpPr>
        <p:grpSpPr>
          <a:xfrm>
            <a:off x="6384032" y="3269406"/>
            <a:ext cx="5148595" cy="3344078"/>
            <a:chOff x="3215680" y="1973262"/>
            <a:chExt cx="5148595" cy="3344078"/>
          </a:xfrm>
        </p:grpSpPr>
        <p:sp>
          <p:nvSpPr>
            <p:cNvPr id="391" name="Shape 391"/>
            <p:cNvSpPr/>
            <p:nvPr/>
          </p:nvSpPr>
          <p:spPr>
            <a:xfrm>
              <a:off x="3215680" y="1988840"/>
              <a:ext cx="5112600" cy="332850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Shape 392"/>
            <p:cNvSpPr txBox="1"/>
            <p:nvPr/>
          </p:nvSpPr>
          <p:spPr>
            <a:xfrm>
              <a:off x="3251675" y="1973262"/>
              <a:ext cx="5112600" cy="21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/>
                <a:t>Aline G. de Souza, IPEA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41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Shape 398"/>
          <p:cNvGrpSpPr/>
          <p:nvPr/>
        </p:nvGrpSpPr>
        <p:grpSpPr>
          <a:xfrm>
            <a:off x="-24680" y="-16639"/>
            <a:ext cx="1545772" cy="995617"/>
            <a:chOff x="3210716" y="2317740"/>
            <a:chExt cx="1545772" cy="995617"/>
          </a:xfrm>
        </p:grpSpPr>
        <p:pic>
          <p:nvPicPr>
            <p:cNvPr id="399" name="Shape 399"/>
            <p:cNvPicPr preferRelativeResize="0"/>
            <p:nvPr/>
          </p:nvPicPr>
          <p:blipFill rotWithShape="1">
            <a:blip r:embed="rId3">
              <a:alphaModFix/>
            </a:blip>
            <a:srcRect b="20076"/>
            <a:stretch/>
          </p:blipFill>
          <p:spPr>
            <a:xfrm>
              <a:off x="3210716" y="2317740"/>
              <a:ext cx="1545772" cy="995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0" name="Shape 400"/>
            <p:cNvSpPr/>
            <p:nvPr/>
          </p:nvSpPr>
          <p:spPr>
            <a:xfrm>
              <a:off x="3238831" y="2339639"/>
              <a:ext cx="864000" cy="4434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3238831" y="2782957"/>
              <a:ext cx="447900" cy="1830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 rot="10800000">
              <a:off x="4184916" y="2339765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 rot="-5400000">
              <a:off x="4297555" y="2570302"/>
              <a:ext cx="192900" cy="1953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 rot="5400000">
              <a:off x="3911473" y="2994289"/>
              <a:ext cx="201300" cy="1815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 rot="-5400000">
              <a:off x="3723340" y="2787913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 rot="-2795575">
              <a:off x="4488991" y="2983882"/>
              <a:ext cx="190780" cy="208604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4172608" y="2764402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 rot="10800000">
              <a:off x="4172692" y="2979861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Shape 409"/>
          <p:cNvSpPr txBox="1"/>
          <p:nvPr/>
        </p:nvSpPr>
        <p:spPr>
          <a:xfrm>
            <a:off x="1306427" y="-87198"/>
            <a:ext cx="992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41A99A"/>
                </a:solidFill>
                <a:latin typeface="Calibri"/>
                <a:ea typeface="Calibri"/>
                <a:cs typeface="Calibri"/>
                <a:sym typeface="Calibri"/>
              </a:rPr>
              <a:t>Subgrupo 8 – líder Pipe Social</a:t>
            </a:r>
            <a:endParaRPr sz="4000">
              <a:solidFill>
                <a:srgbClr val="41A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 txBox="1"/>
          <p:nvPr/>
        </p:nvSpPr>
        <p:spPr>
          <a:xfrm>
            <a:off x="1290981" y="1606939"/>
            <a:ext cx="1918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Ampliação da oferta de capital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Shape 411"/>
          <p:cNvGrpSpPr/>
          <p:nvPr/>
        </p:nvGrpSpPr>
        <p:grpSpPr>
          <a:xfrm>
            <a:off x="574191" y="3282228"/>
            <a:ext cx="5148609" cy="3331256"/>
            <a:chOff x="3215680" y="1986084"/>
            <a:chExt cx="5148609" cy="3331256"/>
          </a:xfrm>
        </p:grpSpPr>
        <p:sp>
          <p:nvSpPr>
            <p:cNvPr id="412" name="Shape 412"/>
            <p:cNvSpPr/>
            <p:nvPr/>
          </p:nvSpPr>
          <p:spPr>
            <a:xfrm>
              <a:off x="3215680" y="1988840"/>
              <a:ext cx="5112600" cy="332850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Shape 413"/>
            <p:cNvSpPr txBox="1"/>
            <p:nvPr/>
          </p:nvSpPr>
          <p:spPr>
            <a:xfrm>
              <a:off x="3251689" y="1986084"/>
              <a:ext cx="5112600" cy="25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já existe um mapeamento realizado em 2016 (579 cadastros) e lançado em 2017, está em andamento o que será publicado em 2019, referente ao ano de 2018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cronograma dos levantamentos de 2018 será compartilhado por e-mail com o grupo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aproximação com os trabalhos do GT2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Shape 414"/>
          <p:cNvGrpSpPr/>
          <p:nvPr/>
        </p:nvGrpSpPr>
        <p:grpSpPr>
          <a:xfrm>
            <a:off x="18881" y="1163645"/>
            <a:ext cx="12216600" cy="1675793"/>
            <a:chOff x="-3476" y="5749462"/>
            <a:chExt cx="12216600" cy="792000"/>
          </a:xfrm>
        </p:grpSpPr>
        <p:sp>
          <p:nvSpPr>
            <p:cNvPr id="415" name="Shape 415"/>
            <p:cNvSpPr/>
            <p:nvPr/>
          </p:nvSpPr>
          <p:spPr>
            <a:xfrm>
              <a:off x="-3476" y="5749462"/>
              <a:ext cx="12216600" cy="792000"/>
            </a:xfrm>
            <a:prstGeom prst="rect">
              <a:avLst/>
            </a:prstGeom>
            <a:solidFill>
              <a:srgbClr val="41A9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Shape 416"/>
            <p:cNvSpPr txBox="1"/>
            <p:nvPr/>
          </p:nvSpPr>
          <p:spPr>
            <a:xfrm>
              <a:off x="240218" y="5783492"/>
              <a:ext cx="116925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600" b="1">
                  <a:solidFill>
                    <a:srgbClr val="FFFFFF"/>
                  </a:solidFill>
                </a:rPr>
                <a:t>4.3.3. Realizar “Censo a cada dois anos de Negócios de Impacto no Brasil”, a partir de uma plataforma online (nova ou existente) agregando análise crítica sobre os dados levantados</a:t>
              </a:r>
              <a:endParaRPr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Shape 417"/>
          <p:cNvGrpSpPr/>
          <p:nvPr/>
        </p:nvGrpSpPr>
        <p:grpSpPr>
          <a:xfrm>
            <a:off x="6384032" y="3269406"/>
            <a:ext cx="5148595" cy="3344078"/>
            <a:chOff x="3215680" y="1973262"/>
            <a:chExt cx="5148595" cy="3344078"/>
          </a:xfrm>
        </p:grpSpPr>
        <p:sp>
          <p:nvSpPr>
            <p:cNvPr id="418" name="Shape 418"/>
            <p:cNvSpPr/>
            <p:nvPr/>
          </p:nvSpPr>
          <p:spPr>
            <a:xfrm>
              <a:off x="3215680" y="1988840"/>
              <a:ext cx="5112600" cy="332850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Shape 419"/>
            <p:cNvSpPr txBox="1"/>
            <p:nvPr/>
          </p:nvSpPr>
          <p:spPr>
            <a:xfrm>
              <a:off x="3251675" y="1973262"/>
              <a:ext cx="5112600" cy="21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/>
                <a:t>Pipe Social</a:t>
              </a:r>
              <a:endParaRPr sz="2000" b="1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/>
                <a:t>FTFS</a:t>
              </a:r>
              <a:endParaRPr sz="2000" b="1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/>
                <a:t>FGV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78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Shape 425"/>
          <p:cNvGrpSpPr/>
          <p:nvPr/>
        </p:nvGrpSpPr>
        <p:grpSpPr>
          <a:xfrm>
            <a:off x="-24680" y="-16639"/>
            <a:ext cx="1545772" cy="995617"/>
            <a:chOff x="3210716" y="2317740"/>
            <a:chExt cx="1545772" cy="995617"/>
          </a:xfrm>
        </p:grpSpPr>
        <p:pic>
          <p:nvPicPr>
            <p:cNvPr id="426" name="Shape 426"/>
            <p:cNvPicPr preferRelativeResize="0"/>
            <p:nvPr/>
          </p:nvPicPr>
          <p:blipFill rotWithShape="1">
            <a:blip r:embed="rId3">
              <a:alphaModFix/>
            </a:blip>
            <a:srcRect b="20076"/>
            <a:stretch/>
          </p:blipFill>
          <p:spPr>
            <a:xfrm>
              <a:off x="3210716" y="2317740"/>
              <a:ext cx="1545772" cy="995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7" name="Shape 427"/>
            <p:cNvSpPr/>
            <p:nvPr/>
          </p:nvSpPr>
          <p:spPr>
            <a:xfrm>
              <a:off x="3238831" y="2339639"/>
              <a:ext cx="864000" cy="4434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3238831" y="2782957"/>
              <a:ext cx="447900" cy="1830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 rot="10800000">
              <a:off x="4184916" y="2339765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 rot="-5400000">
              <a:off x="4297555" y="2570302"/>
              <a:ext cx="192900" cy="1953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 rot="5400000">
              <a:off x="3911473" y="2994289"/>
              <a:ext cx="201300" cy="1815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 rot="-5400000">
              <a:off x="3723340" y="2787913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 rot="-2795575">
              <a:off x="4488991" y="2983882"/>
              <a:ext cx="190780" cy="208604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4172608" y="2764402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 rot="10800000">
              <a:off x="4172692" y="2979861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Shape 436"/>
          <p:cNvSpPr txBox="1"/>
          <p:nvPr/>
        </p:nvSpPr>
        <p:spPr>
          <a:xfrm>
            <a:off x="1433064" y="26199"/>
            <a:ext cx="992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41A99A"/>
                </a:solidFill>
                <a:latin typeface="Calibri"/>
                <a:ea typeface="Calibri"/>
                <a:cs typeface="Calibri"/>
                <a:sym typeface="Calibri"/>
              </a:rPr>
              <a:t>Principais Desafios</a:t>
            </a:r>
            <a:endParaRPr sz="4000">
              <a:solidFill>
                <a:srgbClr val="41A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Shape 437"/>
          <p:cNvSpPr txBox="1"/>
          <p:nvPr/>
        </p:nvSpPr>
        <p:spPr>
          <a:xfrm>
            <a:off x="1058501" y="1297025"/>
            <a:ext cx="10302600" cy="51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Sustentação do engajamento do GT e ritmo de implementação e acompanhamento dos sub-grupos;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Estabelecer prazo, objetividade e concretude a algumas das ações que pretendem avançar em discussões e disseminar entendimentos;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Mudanças de governo (caso CIS) e agenda política (eleições) impactam no ritmo e interlocução;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Identificação de ações com (possíveis) sobreposições entre GTs.</a:t>
            </a:r>
            <a:b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-12290" y="5689616"/>
            <a:ext cx="12216600" cy="792000"/>
          </a:xfrm>
          <a:prstGeom prst="rect">
            <a:avLst/>
          </a:prstGeom>
          <a:solidFill>
            <a:srgbClr val="41A9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1606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Shape 444"/>
          <p:cNvGrpSpPr/>
          <p:nvPr/>
        </p:nvGrpSpPr>
        <p:grpSpPr>
          <a:xfrm>
            <a:off x="-24680" y="-16639"/>
            <a:ext cx="1545772" cy="995617"/>
            <a:chOff x="3210716" y="2317740"/>
            <a:chExt cx="1545772" cy="995617"/>
          </a:xfrm>
        </p:grpSpPr>
        <p:pic>
          <p:nvPicPr>
            <p:cNvPr id="445" name="Shape 445"/>
            <p:cNvPicPr preferRelativeResize="0"/>
            <p:nvPr/>
          </p:nvPicPr>
          <p:blipFill rotWithShape="1">
            <a:blip r:embed="rId3">
              <a:alphaModFix/>
            </a:blip>
            <a:srcRect b="20076"/>
            <a:stretch/>
          </p:blipFill>
          <p:spPr>
            <a:xfrm>
              <a:off x="3210716" y="2317740"/>
              <a:ext cx="1545772" cy="995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6" name="Shape 446"/>
            <p:cNvSpPr/>
            <p:nvPr/>
          </p:nvSpPr>
          <p:spPr>
            <a:xfrm>
              <a:off x="3238831" y="2339639"/>
              <a:ext cx="864000" cy="4434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3238831" y="2782957"/>
              <a:ext cx="447900" cy="183000"/>
            </a:xfrm>
            <a:prstGeom prst="rect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 rot="10800000">
              <a:off x="4184916" y="2339765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 rot="-5400000">
              <a:off x="4297555" y="2570302"/>
              <a:ext cx="192900" cy="1953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 rot="5400000">
              <a:off x="3911473" y="2994289"/>
              <a:ext cx="201300" cy="1815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 rot="-5400000">
              <a:off x="3723340" y="2787913"/>
              <a:ext cx="183000" cy="1914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Shape 452"/>
            <p:cNvSpPr/>
            <p:nvPr/>
          </p:nvSpPr>
          <p:spPr>
            <a:xfrm rot="-2795575">
              <a:off x="4488991" y="2983882"/>
              <a:ext cx="190780" cy="208604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4172608" y="2764402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 rot="10800000">
              <a:off x="4172692" y="2979861"/>
              <a:ext cx="204000" cy="210600"/>
            </a:xfrm>
            <a:prstGeom prst="rtTriangle">
              <a:avLst/>
            </a:prstGeom>
            <a:solidFill>
              <a:srgbClr val="4DBAAB"/>
            </a:solidFill>
            <a:ln w="25400" cap="flat" cmpd="sng">
              <a:solidFill>
                <a:srgbClr val="4DB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5" name="Shape 455"/>
          <p:cNvSpPr txBox="1"/>
          <p:nvPr/>
        </p:nvSpPr>
        <p:spPr>
          <a:xfrm>
            <a:off x="1433064" y="26199"/>
            <a:ext cx="992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41A99A"/>
                </a:solidFill>
                <a:latin typeface="Calibri"/>
                <a:ea typeface="Calibri"/>
                <a:cs typeface="Calibri"/>
                <a:sym typeface="Calibri"/>
              </a:rPr>
              <a:t>Reflexões e Próximos Passos</a:t>
            </a:r>
            <a:endParaRPr sz="4000">
              <a:solidFill>
                <a:srgbClr val="41A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1058501" y="1297025"/>
            <a:ext cx="10302600" cy="51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Repriorização (e eventual redução) das ações de acordo com engajamento e avanços dos sub-grupos;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Transferência SG </a:t>
            </a:r>
            <a:r>
              <a:rPr lang="pt-BR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4.1.7. Criar modelos para inclusão dos Negócios de Impacto nas Compras Governamentais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pt-B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GT1 - Ampliar oferta de capital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restringir em ações que influenciam diretamente em mudanças regulatórias ou novas leis;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 sobre como influenciar agenda pública dado o período eleitoral.</a:t>
            </a:r>
            <a:b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-12290" y="5689616"/>
            <a:ext cx="12216600" cy="792000"/>
          </a:xfrm>
          <a:prstGeom prst="rect">
            <a:avLst/>
          </a:prstGeom>
          <a:solidFill>
            <a:srgbClr val="41A9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5978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10D2F6A-F992-45E2-A25F-181B9F161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Considerações</a:t>
            </a:r>
            <a:r>
              <a:rPr lang="en-US" dirty="0"/>
              <a:t> do Comitê</a:t>
            </a:r>
            <a:endParaRPr lang="pt-BR" dirty="0"/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B0834E56-5B60-4F98-9F92-2A5C0144F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(Quais cuidados sugerem, quais recomendações aos próximos passos e, se for o caso, outras prioridades para o GT)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93734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E1904-3C76-45BE-BACE-15C649783B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Definição</a:t>
            </a:r>
            <a:r>
              <a:rPr lang="en-US" dirty="0"/>
              <a:t> da Agenda para 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230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3D6368A-98F4-4B56-839B-8B0F3FD6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5" y="108587"/>
            <a:ext cx="11184000" cy="469492"/>
          </a:xfrm>
        </p:spPr>
        <p:txBody>
          <a:bodyPr/>
          <a:lstStyle/>
          <a:p>
            <a:r>
              <a:rPr lang="en-US" dirty="0" err="1"/>
              <a:t>Comitê</a:t>
            </a:r>
            <a:r>
              <a:rPr lang="en-US" dirty="0"/>
              <a:t> da </a:t>
            </a:r>
            <a:r>
              <a:rPr lang="en-US" dirty="0" err="1"/>
              <a:t>Enimpacto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93485" y="947411"/>
            <a:ext cx="10215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Grupo formado por representantes de órgãos  de governos e organizações da sociedade civil para direcionar e acompanhar o processo de implementação da </a:t>
            </a:r>
            <a:r>
              <a:rPr lang="pt-BR" sz="2000" dirty="0" err="1"/>
              <a:t>Enimpacto</a:t>
            </a:r>
            <a:r>
              <a:rPr lang="pt-BR" sz="2000" dirty="0"/>
              <a:t>.</a:t>
            </a:r>
            <a:endParaRPr lang="en-US" sz="2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B0E3430-8366-4F0D-AA09-D30EC43B33E9}"/>
              </a:ext>
            </a:extLst>
          </p:cNvPr>
          <p:cNvSpPr txBox="1"/>
          <p:nvPr/>
        </p:nvSpPr>
        <p:spPr>
          <a:xfrm>
            <a:off x="664029" y="6016014"/>
            <a:ext cx="758423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ENIMPACTO*</a:t>
            </a:r>
            <a:endParaRPr lang="pt-BR" sz="2000" dirty="0"/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7989087A-5E41-498F-BC63-5EE195B061C9}"/>
              </a:ext>
            </a:extLst>
          </p:cNvPr>
          <p:cNvSpPr/>
          <p:nvPr/>
        </p:nvSpPr>
        <p:spPr>
          <a:xfrm>
            <a:off x="1123860" y="4892524"/>
            <a:ext cx="274705" cy="96562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D46D517C-4BB7-4A93-9E32-352DA7C4406D}"/>
              </a:ext>
            </a:extLst>
          </p:cNvPr>
          <p:cNvSpPr/>
          <p:nvPr/>
        </p:nvSpPr>
        <p:spPr>
          <a:xfrm>
            <a:off x="5913270" y="4892524"/>
            <a:ext cx="274705" cy="96562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5EEB6F4F-E852-42B5-96EA-DB6171F49410}"/>
              </a:ext>
            </a:extLst>
          </p:cNvPr>
          <p:cNvSpPr/>
          <p:nvPr/>
        </p:nvSpPr>
        <p:spPr>
          <a:xfrm>
            <a:off x="7499938" y="4892524"/>
            <a:ext cx="274705" cy="96562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CD6E7A16-6FEC-4337-A095-E1DB14ADDFAB}"/>
              </a:ext>
            </a:extLst>
          </p:cNvPr>
          <p:cNvSpPr/>
          <p:nvPr/>
        </p:nvSpPr>
        <p:spPr>
          <a:xfrm>
            <a:off x="3543109" y="4892524"/>
            <a:ext cx="274705" cy="96562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D6817F-4F30-4126-B850-F931524C871C}"/>
              </a:ext>
            </a:extLst>
          </p:cNvPr>
          <p:cNvSpPr txBox="1"/>
          <p:nvPr/>
        </p:nvSpPr>
        <p:spPr>
          <a:xfrm>
            <a:off x="664029" y="4739950"/>
            <a:ext cx="1194368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Propõe</a:t>
            </a:r>
            <a:endParaRPr lang="pt-BR" sz="2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1C55A5B-6B5D-451F-BDF7-4B73DC0AE019}"/>
              </a:ext>
            </a:extLst>
          </p:cNvPr>
          <p:cNvSpPr txBox="1"/>
          <p:nvPr/>
        </p:nvSpPr>
        <p:spPr>
          <a:xfrm>
            <a:off x="7040107" y="4739950"/>
            <a:ext cx="1194368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Avalia</a:t>
            </a:r>
            <a:endParaRPr lang="pt-BR" sz="2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978148-B91D-4C96-ADF9-E138D41EF2D2}"/>
              </a:ext>
            </a:extLst>
          </p:cNvPr>
          <p:cNvSpPr txBox="1"/>
          <p:nvPr/>
        </p:nvSpPr>
        <p:spPr>
          <a:xfrm>
            <a:off x="5453439" y="4739950"/>
            <a:ext cx="1194368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Monitora</a:t>
            </a:r>
            <a:endParaRPr lang="pt-BR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57945C1-2B8F-4EF7-A536-485B8798DC80}"/>
              </a:ext>
            </a:extLst>
          </p:cNvPr>
          <p:cNvSpPr txBox="1"/>
          <p:nvPr/>
        </p:nvSpPr>
        <p:spPr>
          <a:xfrm>
            <a:off x="2199649" y="4739950"/>
            <a:ext cx="2961626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Articula</a:t>
            </a:r>
            <a:r>
              <a:rPr lang="en-US" sz="2000" dirty="0"/>
              <a:t> a </a:t>
            </a:r>
            <a:r>
              <a:rPr lang="en-US" sz="2000" dirty="0" err="1"/>
              <a:t>Implementação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445625" y="2016886"/>
            <a:ext cx="116344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sz="2000" b="1" dirty="0">
                <a:solidFill>
                  <a:srgbClr val="40404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MANDATO DO COMITÊ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Priorizar as ações a serem implementadas no curto prazo;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Trazer inovações, referências, sugestões para qualificar as ações (novas possibilidades);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Acompanhar os responsáveis diretos pela implementação;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Detalhar plano de implementação para as ações priorizadas;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Monitorar e apoiar a execução dos planos construídos.</a:t>
            </a:r>
            <a:endParaRPr lang="en-US" sz="240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67C5B4D-1732-4796-9344-3DCD015E1E0A}"/>
              </a:ext>
            </a:extLst>
          </p:cNvPr>
          <p:cNvSpPr/>
          <p:nvPr/>
        </p:nvSpPr>
        <p:spPr>
          <a:xfrm>
            <a:off x="493485" y="6430754"/>
            <a:ext cx="11634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sz="2400" dirty="0"/>
              <a:t>* A </a:t>
            </a:r>
            <a:r>
              <a:rPr lang="pt-BR" sz="2400" dirty="0" err="1"/>
              <a:t>Enimpacto</a:t>
            </a:r>
            <a:r>
              <a:rPr lang="pt-BR" sz="2400" dirty="0"/>
              <a:t> é implementada pelos órgãos parceiros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41431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ector reto 77"/>
          <p:cNvCxnSpPr/>
          <p:nvPr/>
        </p:nvCxnSpPr>
        <p:spPr>
          <a:xfrm>
            <a:off x="10552511" y="1638457"/>
            <a:ext cx="0" cy="475879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2682240" y="1282762"/>
            <a:ext cx="7389687" cy="567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>
            <a:off x="8112509" y="1772634"/>
            <a:ext cx="0" cy="331752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>
            <a:off x="5472088" y="1824448"/>
            <a:ext cx="0" cy="331752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2961877" y="1824448"/>
            <a:ext cx="0" cy="225609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/>
        </p:nvGrpSpPr>
        <p:grpSpPr>
          <a:xfrm>
            <a:off x="1697869" y="106702"/>
            <a:ext cx="10216125" cy="1726892"/>
            <a:chOff x="2296306" y="-121920"/>
            <a:chExt cx="7513091" cy="1726892"/>
          </a:xfrm>
        </p:grpSpPr>
        <p:sp>
          <p:nvSpPr>
            <p:cNvPr id="6" name="Forma livre 5"/>
            <p:cNvSpPr/>
            <p:nvPr/>
          </p:nvSpPr>
          <p:spPr>
            <a:xfrm>
              <a:off x="2296306" y="-121920"/>
              <a:ext cx="7513091" cy="533400"/>
            </a:xfrm>
            <a:custGeom>
              <a:avLst/>
              <a:gdLst>
                <a:gd name="connsiteX0" fmla="*/ 0 w 8125598"/>
                <a:gd name="connsiteY0" fmla="*/ 170921 h 1709208"/>
                <a:gd name="connsiteX1" fmla="*/ 170921 w 8125598"/>
                <a:gd name="connsiteY1" fmla="*/ 0 h 1709208"/>
                <a:gd name="connsiteX2" fmla="*/ 7954677 w 8125598"/>
                <a:gd name="connsiteY2" fmla="*/ 0 h 1709208"/>
                <a:gd name="connsiteX3" fmla="*/ 8125598 w 8125598"/>
                <a:gd name="connsiteY3" fmla="*/ 170921 h 1709208"/>
                <a:gd name="connsiteX4" fmla="*/ 8125598 w 8125598"/>
                <a:gd name="connsiteY4" fmla="*/ 1538287 h 1709208"/>
                <a:gd name="connsiteX5" fmla="*/ 7954677 w 8125598"/>
                <a:gd name="connsiteY5" fmla="*/ 1709208 h 1709208"/>
                <a:gd name="connsiteX6" fmla="*/ 170921 w 8125598"/>
                <a:gd name="connsiteY6" fmla="*/ 1709208 h 1709208"/>
                <a:gd name="connsiteX7" fmla="*/ 0 w 8125598"/>
                <a:gd name="connsiteY7" fmla="*/ 1538287 h 1709208"/>
                <a:gd name="connsiteX8" fmla="*/ 0 w 8125598"/>
                <a:gd name="connsiteY8" fmla="*/ 170921 h 170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5598" h="1709208">
                  <a:moveTo>
                    <a:pt x="0" y="170921"/>
                  </a:moveTo>
                  <a:cubicBezTo>
                    <a:pt x="0" y="76524"/>
                    <a:pt x="76524" y="0"/>
                    <a:pt x="170921" y="0"/>
                  </a:cubicBezTo>
                  <a:lnTo>
                    <a:pt x="7954677" y="0"/>
                  </a:lnTo>
                  <a:cubicBezTo>
                    <a:pt x="8049074" y="0"/>
                    <a:pt x="8125598" y="76524"/>
                    <a:pt x="8125598" y="170921"/>
                  </a:cubicBezTo>
                  <a:lnTo>
                    <a:pt x="8125598" y="1538287"/>
                  </a:lnTo>
                  <a:cubicBezTo>
                    <a:pt x="8125598" y="1632684"/>
                    <a:pt x="8049074" y="1709208"/>
                    <a:pt x="7954677" y="1709208"/>
                  </a:cubicBezTo>
                  <a:lnTo>
                    <a:pt x="170921" y="1709208"/>
                  </a:lnTo>
                  <a:cubicBezTo>
                    <a:pt x="76524" y="1709208"/>
                    <a:pt x="0" y="1632684"/>
                    <a:pt x="0" y="1538287"/>
                  </a:cubicBezTo>
                  <a:lnTo>
                    <a:pt x="0" y="17092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7711" tIns="297711" rIns="297711" bIns="297711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kern="1200" dirty="0">
                  <a:latin typeface="Calibri" panose="020F0502020204030204" pitchFamily="34" charset="0"/>
                </a:rPr>
                <a:t>Comitê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2699861" y="545147"/>
              <a:ext cx="1093960" cy="1059825"/>
            </a:xfrm>
            <a:custGeom>
              <a:avLst/>
              <a:gdLst>
                <a:gd name="connsiteX0" fmla="*/ 0 w 4544079"/>
                <a:gd name="connsiteY0" fmla="*/ 170921 h 1709208"/>
                <a:gd name="connsiteX1" fmla="*/ 170921 w 4544079"/>
                <a:gd name="connsiteY1" fmla="*/ 0 h 1709208"/>
                <a:gd name="connsiteX2" fmla="*/ 4373158 w 4544079"/>
                <a:gd name="connsiteY2" fmla="*/ 0 h 1709208"/>
                <a:gd name="connsiteX3" fmla="*/ 4544079 w 4544079"/>
                <a:gd name="connsiteY3" fmla="*/ 170921 h 1709208"/>
                <a:gd name="connsiteX4" fmla="*/ 4544079 w 4544079"/>
                <a:gd name="connsiteY4" fmla="*/ 1538287 h 1709208"/>
                <a:gd name="connsiteX5" fmla="*/ 4373158 w 4544079"/>
                <a:gd name="connsiteY5" fmla="*/ 1709208 h 1709208"/>
                <a:gd name="connsiteX6" fmla="*/ 170921 w 4544079"/>
                <a:gd name="connsiteY6" fmla="*/ 1709208 h 1709208"/>
                <a:gd name="connsiteX7" fmla="*/ 0 w 4544079"/>
                <a:gd name="connsiteY7" fmla="*/ 1538287 h 1709208"/>
                <a:gd name="connsiteX8" fmla="*/ 0 w 4544079"/>
                <a:gd name="connsiteY8" fmla="*/ 170921 h 170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4079" h="1709208">
                  <a:moveTo>
                    <a:pt x="0" y="170921"/>
                  </a:moveTo>
                  <a:cubicBezTo>
                    <a:pt x="0" y="76524"/>
                    <a:pt x="76524" y="0"/>
                    <a:pt x="170921" y="0"/>
                  </a:cubicBezTo>
                  <a:lnTo>
                    <a:pt x="4373158" y="0"/>
                  </a:lnTo>
                  <a:cubicBezTo>
                    <a:pt x="4467555" y="0"/>
                    <a:pt x="4544079" y="76524"/>
                    <a:pt x="4544079" y="170921"/>
                  </a:cubicBezTo>
                  <a:lnTo>
                    <a:pt x="4544079" y="1538287"/>
                  </a:lnTo>
                  <a:cubicBezTo>
                    <a:pt x="4544079" y="1632684"/>
                    <a:pt x="4467555" y="1709208"/>
                    <a:pt x="4373158" y="1709208"/>
                  </a:cubicBezTo>
                  <a:lnTo>
                    <a:pt x="170921" y="1709208"/>
                  </a:lnTo>
                  <a:cubicBezTo>
                    <a:pt x="76524" y="1709208"/>
                    <a:pt x="0" y="1632684"/>
                    <a:pt x="0" y="1538287"/>
                  </a:cubicBezTo>
                  <a:lnTo>
                    <a:pt x="0" y="170921"/>
                  </a:lnTo>
                  <a:close/>
                </a:path>
              </a:pathLst>
            </a:custGeom>
            <a:solidFill>
              <a:srgbClr val="4DBAA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971" tIns="91971" rIns="91971" bIns="91971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Calibri" panose="020F0502020204030204" pitchFamily="34" charset="0"/>
                </a:rPr>
                <a:t>GT1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Calibri" panose="020F0502020204030204" pitchFamily="34" charset="0"/>
                </a:rPr>
                <a:t>Ampliação da oferta de capital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4540208" y="545147"/>
              <a:ext cx="1080277" cy="1059825"/>
            </a:xfrm>
            <a:custGeom>
              <a:avLst/>
              <a:gdLst>
                <a:gd name="connsiteX0" fmla="*/ 0 w 1101328"/>
                <a:gd name="connsiteY0" fmla="*/ 110133 h 1709208"/>
                <a:gd name="connsiteX1" fmla="*/ 110133 w 1101328"/>
                <a:gd name="connsiteY1" fmla="*/ 0 h 1709208"/>
                <a:gd name="connsiteX2" fmla="*/ 991195 w 1101328"/>
                <a:gd name="connsiteY2" fmla="*/ 0 h 1709208"/>
                <a:gd name="connsiteX3" fmla="*/ 1101328 w 1101328"/>
                <a:gd name="connsiteY3" fmla="*/ 110133 h 1709208"/>
                <a:gd name="connsiteX4" fmla="*/ 1101328 w 1101328"/>
                <a:gd name="connsiteY4" fmla="*/ 1599075 h 1709208"/>
                <a:gd name="connsiteX5" fmla="*/ 991195 w 1101328"/>
                <a:gd name="connsiteY5" fmla="*/ 1709208 h 1709208"/>
                <a:gd name="connsiteX6" fmla="*/ 110133 w 1101328"/>
                <a:gd name="connsiteY6" fmla="*/ 1709208 h 1709208"/>
                <a:gd name="connsiteX7" fmla="*/ 0 w 1101328"/>
                <a:gd name="connsiteY7" fmla="*/ 1599075 h 1709208"/>
                <a:gd name="connsiteX8" fmla="*/ 0 w 1101328"/>
                <a:gd name="connsiteY8" fmla="*/ 110133 h 170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328" h="1709208">
                  <a:moveTo>
                    <a:pt x="0" y="110133"/>
                  </a:moveTo>
                  <a:cubicBezTo>
                    <a:pt x="0" y="49308"/>
                    <a:pt x="49308" y="0"/>
                    <a:pt x="110133" y="0"/>
                  </a:cubicBezTo>
                  <a:lnTo>
                    <a:pt x="991195" y="0"/>
                  </a:lnTo>
                  <a:cubicBezTo>
                    <a:pt x="1052020" y="0"/>
                    <a:pt x="1101328" y="49308"/>
                    <a:pt x="1101328" y="110133"/>
                  </a:cubicBezTo>
                  <a:lnTo>
                    <a:pt x="1101328" y="1599075"/>
                  </a:lnTo>
                  <a:cubicBezTo>
                    <a:pt x="1101328" y="1659900"/>
                    <a:pt x="1052020" y="1709208"/>
                    <a:pt x="991195" y="1709208"/>
                  </a:cubicBezTo>
                  <a:lnTo>
                    <a:pt x="110133" y="1709208"/>
                  </a:lnTo>
                  <a:cubicBezTo>
                    <a:pt x="49308" y="1709208"/>
                    <a:pt x="0" y="1659900"/>
                    <a:pt x="0" y="1599075"/>
                  </a:cubicBezTo>
                  <a:lnTo>
                    <a:pt x="0" y="110133"/>
                  </a:lnTo>
                  <a:close/>
                </a:path>
              </a:pathLst>
            </a:custGeom>
            <a:solidFill>
              <a:srgbClr val="4DBAA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167" tIns="74167" rIns="74167" bIns="7416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Calibri" panose="020F0502020204030204" pitchFamily="34" charset="0"/>
                </a:rPr>
                <a:t>GT2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Calibri" panose="020F0502020204030204" pitchFamily="34" charset="0"/>
                </a:rPr>
                <a:t>Aumento do número de negócios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6455817" y="545146"/>
              <a:ext cx="1083682" cy="1059826"/>
            </a:xfrm>
            <a:custGeom>
              <a:avLst/>
              <a:gdLst>
                <a:gd name="connsiteX0" fmla="*/ 0 w 1101328"/>
                <a:gd name="connsiteY0" fmla="*/ 110133 h 1709208"/>
                <a:gd name="connsiteX1" fmla="*/ 110133 w 1101328"/>
                <a:gd name="connsiteY1" fmla="*/ 0 h 1709208"/>
                <a:gd name="connsiteX2" fmla="*/ 991195 w 1101328"/>
                <a:gd name="connsiteY2" fmla="*/ 0 h 1709208"/>
                <a:gd name="connsiteX3" fmla="*/ 1101328 w 1101328"/>
                <a:gd name="connsiteY3" fmla="*/ 110133 h 1709208"/>
                <a:gd name="connsiteX4" fmla="*/ 1101328 w 1101328"/>
                <a:gd name="connsiteY4" fmla="*/ 1599075 h 1709208"/>
                <a:gd name="connsiteX5" fmla="*/ 991195 w 1101328"/>
                <a:gd name="connsiteY5" fmla="*/ 1709208 h 1709208"/>
                <a:gd name="connsiteX6" fmla="*/ 110133 w 1101328"/>
                <a:gd name="connsiteY6" fmla="*/ 1709208 h 1709208"/>
                <a:gd name="connsiteX7" fmla="*/ 0 w 1101328"/>
                <a:gd name="connsiteY7" fmla="*/ 1599075 h 1709208"/>
                <a:gd name="connsiteX8" fmla="*/ 0 w 1101328"/>
                <a:gd name="connsiteY8" fmla="*/ 110133 h 170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328" h="1709208">
                  <a:moveTo>
                    <a:pt x="0" y="110133"/>
                  </a:moveTo>
                  <a:cubicBezTo>
                    <a:pt x="0" y="49308"/>
                    <a:pt x="49308" y="0"/>
                    <a:pt x="110133" y="0"/>
                  </a:cubicBezTo>
                  <a:lnTo>
                    <a:pt x="991195" y="0"/>
                  </a:lnTo>
                  <a:cubicBezTo>
                    <a:pt x="1052020" y="0"/>
                    <a:pt x="1101328" y="49308"/>
                    <a:pt x="1101328" y="110133"/>
                  </a:cubicBezTo>
                  <a:lnTo>
                    <a:pt x="1101328" y="1599075"/>
                  </a:lnTo>
                  <a:cubicBezTo>
                    <a:pt x="1101328" y="1659900"/>
                    <a:pt x="1052020" y="1709208"/>
                    <a:pt x="991195" y="1709208"/>
                  </a:cubicBezTo>
                  <a:lnTo>
                    <a:pt x="110133" y="1709208"/>
                  </a:lnTo>
                  <a:cubicBezTo>
                    <a:pt x="49308" y="1709208"/>
                    <a:pt x="0" y="1659900"/>
                    <a:pt x="0" y="1599075"/>
                  </a:cubicBezTo>
                  <a:lnTo>
                    <a:pt x="0" y="110133"/>
                  </a:lnTo>
                  <a:close/>
                </a:path>
              </a:pathLst>
            </a:custGeom>
            <a:solidFill>
              <a:srgbClr val="4DBAA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167" tIns="74167" rIns="74167" bIns="7416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Calibri" panose="020F0502020204030204" pitchFamily="34" charset="0"/>
                </a:rPr>
                <a:t>GT3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Calibri" panose="020F0502020204030204" pitchFamily="34" charset="0"/>
                </a:rPr>
                <a:t>Fortalecimento de intermediários</a:t>
              </a: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8290655" y="545145"/>
              <a:ext cx="1061265" cy="1059827"/>
            </a:xfrm>
            <a:custGeom>
              <a:avLst/>
              <a:gdLst>
                <a:gd name="connsiteX0" fmla="*/ 0 w 1101328"/>
                <a:gd name="connsiteY0" fmla="*/ 110133 h 1709208"/>
                <a:gd name="connsiteX1" fmla="*/ 110133 w 1101328"/>
                <a:gd name="connsiteY1" fmla="*/ 0 h 1709208"/>
                <a:gd name="connsiteX2" fmla="*/ 991195 w 1101328"/>
                <a:gd name="connsiteY2" fmla="*/ 0 h 1709208"/>
                <a:gd name="connsiteX3" fmla="*/ 1101328 w 1101328"/>
                <a:gd name="connsiteY3" fmla="*/ 110133 h 1709208"/>
                <a:gd name="connsiteX4" fmla="*/ 1101328 w 1101328"/>
                <a:gd name="connsiteY4" fmla="*/ 1599075 h 1709208"/>
                <a:gd name="connsiteX5" fmla="*/ 991195 w 1101328"/>
                <a:gd name="connsiteY5" fmla="*/ 1709208 h 1709208"/>
                <a:gd name="connsiteX6" fmla="*/ 110133 w 1101328"/>
                <a:gd name="connsiteY6" fmla="*/ 1709208 h 1709208"/>
                <a:gd name="connsiteX7" fmla="*/ 0 w 1101328"/>
                <a:gd name="connsiteY7" fmla="*/ 1599075 h 1709208"/>
                <a:gd name="connsiteX8" fmla="*/ 0 w 1101328"/>
                <a:gd name="connsiteY8" fmla="*/ 110133 h 170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328" h="1709208">
                  <a:moveTo>
                    <a:pt x="0" y="110133"/>
                  </a:moveTo>
                  <a:cubicBezTo>
                    <a:pt x="0" y="49308"/>
                    <a:pt x="49308" y="0"/>
                    <a:pt x="110133" y="0"/>
                  </a:cubicBezTo>
                  <a:lnTo>
                    <a:pt x="991195" y="0"/>
                  </a:lnTo>
                  <a:cubicBezTo>
                    <a:pt x="1052020" y="0"/>
                    <a:pt x="1101328" y="49308"/>
                    <a:pt x="1101328" y="110133"/>
                  </a:cubicBezTo>
                  <a:lnTo>
                    <a:pt x="1101328" y="1599075"/>
                  </a:lnTo>
                  <a:cubicBezTo>
                    <a:pt x="1101328" y="1659900"/>
                    <a:pt x="1052020" y="1709208"/>
                    <a:pt x="991195" y="1709208"/>
                  </a:cubicBezTo>
                  <a:lnTo>
                    <a:pt x="110133" y="1709208"/>
                  </a:lnTo>
                  <a:cubicBezTo>
                    <a:pt x="49308" y="1709208"/>
                    <a:pt x="0" y="1659900"/>
                    <a:pt x="0" y="1599075"/>
                  </a:cubicBezTo>
                  <a:lnTo>
                    <a:pt x="0" y="110133"/>
                  </a:lnTo>
                  <a:close/>
                </a:path>
              </a:pathLst>
            </a:custGeom>
            <a:solidFill>
              <a:srgbClr val="4DBAA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167" tIns="74167" rIns="74167" bIns="7416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latin typeface="Calibri" panose="020F0502020204030204" pitchFamily="34" charset="0"/>
                </a:rPr>
                <a:t>GT4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err="1">
                  <a:latin typeface="Calibri" panose="020F0502020204030204" pitchFamily="34" charset="0"/>
                </a:rPr>
                <a:t>Macroambiente</a:t>
              </a:r>
              <a:r>
                <a:rPr lang="pt-BR" sz="1400" kern="1200" dirty="0">
                  <a:latin typeface="Calibri" panose="020F0502020204030204" pitchFamily="34" charset="0"/>
                </a:rPr>
                <a:t> favorável</a:t>
              </a:r>
            </a:p>
          </p:txBody>
        </p:sp>
      </p:grpSp>
      <p:sp>
        <p:nvSpPr>
          <p:cNvPr id="16" name="Forma livre 15"/>
          <p:cNvSpPr/>
          <p:nvPr/>
        </p:nvSpPr>
        <p:spPr>
          <a:xfrm>
            <a:off x="1682629" y="2020673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00" kern="1200" dirty="0">
                <a:latin typeface="Calibri" panose="020F0502020204030204" pitchFamily="34" charset="0"/>
              </a:rPr>
              <a:t>SG1 – </a:t>
            </a:r>
            <a:r>
              <a:rPr lang="pt-BR" sz="1300" dirty="0">
                <a:latin typeface="Calibri" panose="020F0502020204030204" pitchFamily="34" charset="0"/>
              </a:rPr>
              <a:t>Fundos socais e investimento público-privado</a:t>
            </a:r>
            <a:endParaRPr lang="pt-BR" sz="1300" kern="1200" dirty="0">
              <a:latin typeface="Calibri" panose="020F0502020204030204" pitchFamily="34" charset="0"/>
            </a:endParaRPr>
          </a:p>
        </p:txBody>
      </p:sp>
      <p:sp>
        <p:nvSpPr>
          <p:cNvPr id="38" name="Forma livre 37"/>
          <p:cNvSpPr/>
          <p:nvPr/>
        </p:nvSpPr>
        <p:spPr>
          <a:xfrm>
            <a:off x="1697869" y="2623688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SG2 – Atração de recursos internacionais </a:t>
            </a:r>
          </a:p>
        </p:txBody>
      </p:sp>
      <p:sp>
        <p:nvSpPr>
          <p:cNvPr id="39" name="Forma livre 38"/>
          <p:cNvSpPr/>
          <p:nvPr/>
        </p:nvSpPr>
        <p:spPr>
          <a:xfrm>
            <a:off x="1681617" y="3225314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SG3 – </a:t>
            </a:r>
            <a:r>
              <a:rPr lang="pt-BR" sz="1400" dirty="0">
                <a:latin typeface="Calibri" panose="020F0502020204030204" pitchFamily="34" charset="0"/>
              </a:rPr>
              <a:t>Instrumentos financeiros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40" name="Forma livre 39"/>
          <p:cNvSpPr/>
          <p:nvPr/>
        </p:nvSpPr>
        <p:spPr>
          <a:xfrm>
            <a:off x="1681617" y="3824270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SG4 - </a:t>
            </a:r>
            <a:r>
              <a:rPr lang="pt-BR" sz="1400" dirty="0">
                <a:latin typeface="Calibri" panose="020F0502020204030204" pitchFamily="34" charset="0"/>
              </a:rPr>
              <a:t>Compras públicas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44" name="Forma livre 43"/>
          <p:cNvSpPr/>
          <p:nvPr/>
        </p:nvSpPr>
        <p:spPr>
          <a:xfrm>
            <a:off x="4328293" y="2020673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SG1 – </a:t>
            </a:r>
            <a:r>
              <a:rPr lang="pt-BR" sz="1400" dirty="0">
                <a:latin typeface="Calibri" panose="020F0502020204030204" pitchFamily="34" charset="0"/>
              </a:rPr>
              <a:t>Incubação e aceleração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46" name="Forma livre 45"/>
          <p:cNvSpPr/>
          <p:nvPr/>
        </p:nvSpPr>
        <p:spPr>
          <a:xfrm>
            <a:off x="4343533" y="2623688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SG2 – </a:t>
            </a:r>
            <a:r>
              <a:rPr lang="pt-BR" sz="1400" dirty="0" err="1">
                <a:latin typeface="Calibri" panose="020F0502020204030204" pitchFamily="34" charset="0"/>
              </a:rPr>
              <a:t>Mentoria</a:t>
            </a:r>
            <a:r>
              <a:rPr lang="pt-BR" sz="1400" dirty="0">
                <a:latin typeface="Calibri" panose="020F0502020204030204" pitchFamily="34" charset="0"/>
              </a:rPr>
              <a:t> com especialistas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47" name="Forma livre 46"/>
          <p:cNvSpPr/>
          <p:nvPr/>
        </p:nvSpPr>
        <p:spPr>
          <a:xfrm>
            <a:off x="4327281" y="3225314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00" kern="1200" dirty="0">
                <a:latin typeface="Calibri" panose="020F0502020204030204" pitchFamily="34" charset="0"/>
              </a:rPr>
              <a:t>SG3 – </a:t>
            </a:r>
            <a:r>
              <a:rPr lang="pt-BR" sz="1300" dirty="0">
                <a:latin typeface="Calibri" panose="020F0502020204030204" pitchFamily="34" charset="0"/>
              </a:rPr>
              <a:t>Conexão gestão pública e soluções de impacto</a:t>
            </a:r>
            <a:endParaRPr lang="pt-BR" sz="1300" kern="1200" dirty="0">
              <a:latin typeface="Calibri" panose="020F0502020204030204" pitchFamily="34" charset="0"/>
            </a:endParaRPr>
          </a:p>
        </p:txBody>
      </p:sp>
      <p:sp>
        <p:nvSpPr>
          <p:cNvPr id="48" name="Forma livre 47"/>
          <p:cNvSpPr/>
          <p:nvPr/>
        </p:nvSpPr>
        <p:spPr>
          <a:xfrm>
            <a:off x="4327281" y="3824270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SG4 – </a:t>
            </a:r>
            <a:r>
              <a:rPr lang="pt-BR" sz="1400" dirty="0">
                <a:latin typeface="Calibri" panose="020F0502020204030204" pitchFamily="34" charset="0"/>
              </a:rPr>
              <a:t>Cadeia de valor de empresas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49" name="Forma livre 48"/>
          <p:cNvSpPr/>
          <p:nvPr/>
        </p:nvSpPr>
        <p:spPr>
          <a:xfrm>
            <a:off x="4346522" y="5005796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SG6 – Avaliação de Negócios de Impacto</a:t>
            </a:r>
          </a:p>
        </p:txBody>
      </p:sp>
      <p:sp>
        <p:nvSpPr>
          <p:cNvPr id="50" name="Forma livre 49"/>
          <p:cNvSpPr/>
          <p:nvPr/>
        </p:nvSpPr>
        <p:spPr>
          <a:xfrm>
            <a:off x="4333259" y="4415033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SG5 – </a:t>
            </a:r>
            <a:r>
              <a:rPr lang="pt-BR" sz="1400" dirty="0">
                <a:latin typeface="Calibri" panose="020F0502020204030204" pitchFamily="34" charset="0"/>
              </a:rPr>
              <a:t>Fortalecimento de populações vulneráveis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52" name="Forma livre 51"/>
          <p:cNvSpPr/>
          <p:nvPr/>
        </p:nvSpPr>
        <p:spPr>
          <a:xfrm>
            <a:off x="6957259" y="2001623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00" kern="1200" dirty="0">
                <a:latin typeface="Calibri" panose="020F0502020204030204" pitchFamily="34" charset="0"/>
              </a:rPr>
              <a:t>SG1 – </a:t>
            </a:r>
            <a:r>
              <a:rPr lang="pt-BR" sz="1300" dirty="0">
                <a:latin typeface="Calibri" panose="020F0502020204030204" pitchFamily="34" charset="0"/>
              </a:rPr>
              <a:t>Institutos e fundações apoiam aceleradoras e incubadoras</a:t>
            </a:r>
            <a:endParaRPr lang="pt-BR" sz="1300" kern="1200" dirty="0">
              <a:latin typeface="Calibri" panose="020F0502020204030204" pitchFamily="34" charset="0"/>
            </a:endParaRPr>
          </a:p>
        </p:txBody>
      </p:sp>
      <p:sp>
        <p:nvSpPr>
          <p:cNvPr id="54" name="Forma livre 53"/>
          <p:cNvSpPr/>
          <p:nvPr/>
        </p:nvSpPr>
        <p:spPr>
          <a:xfrm>
            <a:off x="6956246" y="2604638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SG2 – Fundações e institutos apoiam avaliação</a:t>
            </a:r>
          </a:p>
        </p:txBody>
      </p:sp>
      <p:sp>
        <p:nvSpPr>
          <p:cNvPr id="55" name="Forma livre 54"/>
          <p:cNvSpPr/>
          <p:nvPr/>
        </p:nvSpPr>
        <p:spPr>
          <a:xfrm>
            <a:off x="6956247" y="3206264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SG3 – Fomento a OSCs</a:t>
            </a:r>
          </a:p>
        </p:txBody>
      </p:sp>
      <p:sp>
        <p:nvSpPr>
          <p:cNvPr id="56" name="Forma livre 55"/>
          <p:cNvSpPr/>
          <p:nvPr/>
        </p:nvSpPr>
        <p:spPr>
          <a:xfrm>
            <a:off x="6972499" y="3805220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00" kern="1200" dirty="0">
                <a:latin typeface="Calibri" panose="020F0502020204030204" pitchFamily="34" charset="0"/>
              </a:rPr>
              <a:t>SG4 – </a:t>
            </a:r>
            <a:r>
              <a:rPr lang="pt-BR" sz="1300" dirty="0">
                <a:latin typeface="Calibri" panose="020F0502020204030204" pitchFamily="34" charset="0"/>
              </a:rPr>
              <a:t>Chamadas públicas de impacto pelo Governo Federal</a:t>
            </a:r>
            <a:endParaRPr lang="pt-BR" sz="1300" kern="1200" dirty="0">
              <a:latin typeface="Calibri" panose="020F0502020204030204" pitchFamily="34" charset="0"/>
            </a:endParaRPr>
          </a:p>
        </p:txBody>
      </p:sp>
      <p:sp>
        <p:nvSpPr>
          <p:cNvPr id="57" name="Forma livre 56"/>
          <p:cNvSpPr/>
          <p:nvPr/>
        </p:nvSpPr>
        <p:spPr>
          <a:xfrm>
            <a:off x="6956246" y="4410905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SG5 – </a:t>
            </a:r>
            <a:r>
              <a:rPr lang="pt-BR" sz="1400" dirty="0">
                <a:latin typeface="Calibri" panose="020F0502020204030204" pitchFamily="34" charset="0"/>
              </a:rPr>
              <a:t>CERNE de impacto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59" name="Forma livre 58"/>
          <p:cNvSpPr/>
          <p:nvPr/>
        </p:nvSpPr>
        <p:spPr>
          <a:xfrm>
            <a:off x="6972499" y="4994366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SG6 – </a:t>
            </a:r>
            <a:r>
              <a:rPr lang="pt-BR" sz="1400" dirty="0">
                <a:latin typeface="Calibri" panose="020F0502020204030204" pitchFamily="34" charset="0"/>
              </a:rPr>
              <a:t>Investidores anjo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60" name="Forma livre 59"/>
          <p:cNvSpPr/>
          <p:nvPr/>
        </p:nvSpPr>
        <p:spPr>
          <a:xfrm>
            <a:off x="9602477" y="1941962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SG1 – </a:t>
            </a:r>
            <a:r>
              <a:rPr lang="pt-BR" sz="1400" dirty="0">
                <a:latin typeface="Calibri" panose="020F0502020204030204" pitchFamily="34" charset="0"/>
              </a:rPr>
              <a:t>Personalidade jurídica para NI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61" name="Forma livre 60"/>
          <p:cNvSpPr/>
          <p:nvPr/>
        </p:nvSpPr>
        <p:spPr>
          <a:xfrm>
            <a:off x="9617717" y="6139350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SG8 – </a:t>
            </a:r>
            <a:r>
              <a:rPr lang="pt-BR" sz="1400" dirty="0">
                <a:latin typeface="Calibri" panose="020F0502020204030204" pitchFamily="34" charset="0"/>
              </a:rPr>
              <a:t>Censo de Negócios de Impacto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62" name="Forma livre 61"/>
          <p:cNvSpPr/>
          <p:nvPr/>
        </p:nvSpPr>
        <p:spPr>
          <a:xfrm>
            <a:off x="9633973" y="2544977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SG2 – </a:t>
            </a:r>
            <a:r>
              <a:rPr lang="pt-BR" sz="1400" dirty="0">
                <a:latin typeface="Calibri" panose="020F0502020204030204" pitchFamily="34" charset="0"/>
              </a:rPr>
              <a:t>Contratos de Impacto Social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63" name="Forma livre 62"/>
          <p:cNvSpPr/>
          <p:nvPr/>
        </p:nvSpPr>
        <p:spPr>
          <a:xfrm>
            <a:off x="9617721" y="3146603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SG3 – Modelos jurídicos para compras públicas</a:t>
            </a:r>
          </a:p>
        </p:txBody>
      </p:sp>
      <p:sp>
        <p:nvSpPr>
          <p:cNvPr id="64" name="Forma livre 63"/>
          <p:cNvSpPr/>
          <p:nvPr/>
        </p:nvSpPr>
        <p:spPr>
          <a:xfrm>
            <a:off x="9617721" y="3745559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SG4 – </a:t>
            </a:r>
            <a:r>
              <a:rPr lang="pt-BR" sz="1400" dirty="0">
                <a:latin typeface="Calibri" panose="020F0502020204030204" pitchFamily="34" charset="0"/>
              </a:rPr>
              <a:t>Legislação de compras governamentais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65" name="Forma livre 64"/>
          <p:cNvSpPr/>
          <p:nvPr/>
        </p:nvSpPr>
        <p:spPr>
          <a:xfrm>
            <a:off x="9617719" y="4926799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00" kern="1200" dirty="0">
                <a:latin typeface="Calibri" panose="020F0502020204030204" pitchFamily="34" charset="0"/>
              </a:rPr>
              <a:t>SG6 – </a:t>
            </a:r>
            <a:r>
              <a:rPr lang="pt-BR" sz="1300" dirty="0">
                <a:latin typeface="Calibri" panose="020F0502020204030204" pitchFamily="34" charset="0"/>
              </a:rPr>
              <a:t>Modelos jurídicos de impacto para OSCs e Fundações</a:t>
            </a:r>
            <a:endParaRPr lang="pt-BR" sz="1300" kern="1200" dirty="0">
              <a:latin typeface="Calibri" panose="020F0502020204030204" pitchFamily="34" charset="0"/>
            </a:endParaRPr>
          </a:p>
        </p:txBody>
      </p:sp>
      <p:sp>
        <p:nvSpPr>
          <p:cNvPr id="66" name="Forma livre 65"/>
          <p:cNvSpPr/>
          <p:nvPr/>
        </p:nvSpPr>
        <p:spPr>
          <a:xfrm>
            <a:off x="9623699" y="4336322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SG5  - Regulamentação de fundos patrimoniais</a:t>
            </a:r>
          </a:p>
        </p:txBody>
      </p:sp>
      <p:sp>
        <p:nvSpPr>
          <p:cNvPr id="67" name="Forma livre 66"/>
          <p:cNvSpPr/>
          <p:nvPr/>
        </p:nvSpPr>
        <p:spPr>
          <a:xfrm>
            <a:off x="9617718" y="5533088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SG7 – </a:t>
            </a:r>
            <a:r>
              <a:rPr lang="pt-BR" sz="1400" dirty="0">
                <a:latin typeface="Calibri" panose="020F0502020204030204" pitchFamily="34" charset="0"/>
              </a:rPr>
              <a:t>Dados e negócios inclusivos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cxnSp>
        <p:nvCxnSpPr>
          <p:cNvPr id="69" name="Conector reto 68"/>
          <p:cNvCxnSpPr/>
          <p:nvPr/>
        </p:nvCxnSpPr>
        <p:spPr>
          <a:xfrm>
            <a:off x="6818883" y="640102"/>
            <a:ext cx="0" cy="66357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ixaDeTexto 80"/>
          <p:cNvSpPr txBox="1"/>
          <p:nvPr/>
        </p:nvSpPr>
        <p:spPr>
          <a:xfrm>
            <a:off x="353496" y="861539"/>
            <a:ext cx="738664" cy="45177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3600" dirty="0">
                <a:solidFill>
                  <a:srgbClr val="4DBAAB"/>
                </a:solidFill>
              </a:rPr>
              <a:t>Estrutura ENIMPACTO</a:t>
            </a:r>
          </a:p>
        </p:txBody>
      </p:sp>
      <p:sp>
        <p:nvSpPr>
          <p:cNvPr id="41" name="Forma livre 40"/>
          <p:cNvSpPr/>
          <p:nvPr/>
        </p:nvSpPr>
        <p:spPr>
          <a:xfrm>
            <a:off x="6972498" y="5600051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SG7 – </a:t>
            </a:r>
            <a:r>
              <a:rPr lang="pt-BR" sz="1400" dirty="0">
                <a:latin typeface="Calibri" panose="020F0502020204030204" pitchFamily="34" charset="0"/>
              </a:rPr>
              <a:t>Aceleradoras e incubadoras de impacto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42" name="Forma livre 41"/>
          <p:cNvSpPr/>
          <p:nvPr/>
        </p:nvSpPr>
        <p:spPr>
          <a:xfrm>
            <a:off x="6972497" y="6183512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SG8 – </a:t>
            </a:r>
            <a:r>
              <a:rPr lang="pt-BR" sz="1400" dirty="0">
                <a:latin typeface="Calibri" panose="020F0502020204030204" pitchFamily="34" charset="0"/>
              </a:rPr>
              <a:t>Boas práticas de apoio a NI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1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ector reto 77"/>
          <p:cNvCxnSpPr/>
          <p:nvPr/>
        </p:nvCxnSpPr>
        <p:spPr>
          <a:xfrm>
            <a:off x="10552511" y="1638457"/>
            <a:ext cx="0" cy="4758790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2682240" y="1282762"/>
            <a:ext cx="7389687" cy="5678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>
            <a:off x="8112509" y="1772634"/>
            <a:ext cx="0" cy="3317526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>
            <a:off x="5472088" y="1824448"/>
            <a:ext cx="0" cy="3317526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2961877" y="1824448"/>
            <a:ext cx="0" cy="225609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/>
        </p:nvGrpSpPr>
        <p:grpSpPr>
          <a:xfrm>
            <a:off x="4749074" y="834727"/>
            <a:ext cx="6524977" cy="1059827"/>
            <a:chOff x="4540208" y="545145"/>
            <a:chExt cx="4798566" cy="1059827"/>
          </a:xfrm>
        </p:grpSpPr>
        <p:sp>
          <p:nvSpPr>
            <p:cNvPr id="12" name="Forma livre 11"/>
            <p:cNvSpPr/>
            <p:nvPr/>
          </p:nvSpPr>
          <p:spPr>
            <a:xfrm>
              <a:off x="4540208" y="545147"/>
              <a:ext cx="1080277" cy="1059825"/>
            </a:xfrm>
            <a:custGeom>
              <a:avLst/>
              <a:gdLst>
                <a:gd name="connsiteX0" fmla="*/ 0 w 1101328"/>
                <a:gd name="connsiteY0" fmla="*/ 110133 h 1709208"/>
                <a:gd name="connsiteX1" fmla="*/ 110133 w 1101328"/>
                <a:gd name="connsiteY1" fmla="*/ 0 h 1709208"/>
                <a:gd name="connsiteX2" fmla="*/ 991195 w 1101328"/>
                <a:gd name="connsiteY2" fmla="*/ 0 h 1709208"/>
                <a:gd name="connsiteX3" fmla="*/ 1101328 w 1101328"/>
                <a:gd name="connsiteY3" fmla="*/ 110133 h 1709208"/>
                <a:gd name="connsiteX4" fmla="*/ 1101328 w 1101328"/>
                <a:gd name="connsiteY4" fmla="*/ 1599075 h 1709208"/>
                <a:gd name="connsiteX5" fmla="*/ 991195 w 1101328"/>
                <a:gd name="connsiteY5" fmla="*/ 1709208 h 1709208"/>
                <a:gd name="connsiteX6" fmla="*/ 110133 w 1101328"/>
                <a:gd name="connsiteY6" fmla="*/ 1709208 h 1709208"/>
                <a:gd name="connsiteX7" fmla="*/ 0 w 1101328"/>
                <a:gd name="connsiteY7" fmla="*/ 1599075 h 1709208"/>
                <a:gd name="connsiteX8" fmla="*/ 0 w 1101328"/>
                <a:gd name="connsiteY8" fmla="*/ 110133 h 170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328" h="1709208">
                  <a:moveTo>
                    <a:pt x="0" y="110133"/>
                  </a:moveTo>
                  <a:cubicBezTo>
                    <a:pt x="0" y="49308"/>
                    <a:pt x="49308" y="0"/>
                    <a:pt x="110133" y="0"/>
                  </a:cubicBezTo>
                  <a:lnTo>
                    <a:pt x="991195" y="0"/>
                  </a:lnTo>
                  <a:cubicBezTo>
                    <a:pt x="1052020" y="0"/>
                    <a:pt x="1101328" y="49308"/>
                    <a:pt x="1101328" y="110133"/>
                  </a:cubicBezTo>
                  <a:lnTo>
                    <a:pt x="1101328" y="1599075"/>
                  </a:lnTo>
                  <a:cubicBezTo>
                    <a:pt x="1101328" y="1659900"/>
                    <a:pt x="1052020" y="1709208"/>
                    <a:pt x="991195" y="1709208"/>
                  </a:cubicBezTo>
                  <a:lnTo>
                    <a:pt x="110133" y="1709208"/>
                  </a:lnTo>
                  <a:cubicBezTo>
                    <a:pt x="49308" y="1709208"/>
                    <a:pt x="0" y="1659900"/>
                    <a:pt x="0" y="1599075"/>
                  </a:cubicBezTo>
                  <a:lnTo>
                    <a:pt x="0" y="110133"/>
                  </a:lnTo>
                  <a:close/>
                </a:path>
              </a:pathLst>
            </a:custGeom>
            <a:solidFill>
              <a:srgbClr val="F8F8F8"/>
            </a:solidFill>
            <a:ln>
              <a:solidFill>
                <a:srgbClr val="F8F8F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167" tIns="74167" rIns="74167" bIns="7416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Calibri" panose="020F0502020204030204" pitchFamily="34" charset="0"/>
                </a:rPr>
                <a:t>GT2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Calibri" panose="020F0502020204030204" pitchFamily="34" charset="0"/>
                </a:rPr>
                <a:t>Aumento do número de negócios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6455817" y="545146"/>
              <a:ext cx="1083682" cy="1059826"/>
            </a:xfrm>
            <a:custGeom>
              <a:avLst/>
              <a:gdLst>
                <a:gd name="connsiteX0" fmla="*/ 0 w 1101328"/>
                <a:gd name="connsiteY0" fmla="*/ 110133 h 1709208"/>
                <a:gd name="connsiteX1" fmla="*/ 110133 w 1101328"/>
                <a:gd name="connsiteY1" fmla="*/ 0 h 1709208"/>
                <a:gd name="connsiteX2" fmla="*/ 991195 w 1101328"/>
                <a:gd name="connsiteY2" fmla="*/ 0 h 1709208"/>
                <a:gd name="connsiteX3" fmla="*/ 1101328 w 1101328"/>
                <a:gd name="connsiteY3" fmla="*/ 110133 h 1709208"/>
                <a:gd name="connsiteX4" fmla="*/ 1101328 w 1101328"/>
                <a:gd name="connsiteY4" fmla="*/ 1599075 h 1709208"/>
                <a:gd name="connsiteX5" fmla="*/ 991195 w 1101328"/>
                <a:gd name="connsiteY5" fmla="*/ 1709208 h 1709208"/>
                <a:gd name="connsiteX6" fmla="*/ 110133 w 1101328"/>
                <a:gd name="connsiteY6" fmla="*/ 1709208 h 1709208"/>
                <a:gd name="connsiteX7" fmla="*/ 0 w 1101328"/>
                <a:gd name="connsiteY7" fmla="*/ 1599075 h 1709208"/>
                <a:gd name="connsiteX8" fmla="*/ 0 w 1101328"/>
                <a:gd name="connsiteY8" fmla="*/ 110133 h 170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328" h="1709208">
                  <a:moveTo>
                    <a:pt x="0" y="110133"/>
                  </a:moveTo>
                  <a:cubicBezTo>
                    <a:pt x="0" y="49308"/>
                    <a:pt x="49308" y="0"/>
                    <a:pt x="110133" y="0"/>
                  </a:cubicBezTo>
                  <a:lnTo>
                    <a:pt x="991195" y="0"/>
                  </a:lnTo>
                  <a:cubicBezTo>
                    <a:pt x="1052020" y="0"/>
                    <a:pt x="1101328" y="49308"/>
                    <a:pt x="1101328" y="110133"/>
                  </a:cubicBezTo>
                  <a:lnTo>
                    <a:pt x="1101328" y="1599075"/>
                  </a:lnTo>
                  <a:cubicBezTo>
                    <a:pt x="1101328" y="1659900"/>
                    <a:pt x="1052020" y="1709208"/>
                    <a:pt x="991195" y="1709208"/>
                  </a:cubicBezTo>
                  <a:lnTo>
                    <a:pt x="110133" y="1709208"/>
                  </a:lnTo>
                  <a:cubicBezTo>
                    <a:pt x="49308" y="1709208"/>
                    <a:pt x="0" y="1659900"/>
                    <a:pt x="0" y="1599075"/>
                  </a:cubicBezTo>
                  <a:lnTo>
                    <a:pt x="0" y="110133"/>
                  </a:lnTo>
                  <a:close/>
                </a:path>
              </a:pathLst>
            </a:custGeom>
            <a:solidFill>
              <a:srgbClr val="F8F8F8"/>
            </a:solidFill>
            <a:ln>
              <a:solidFill>
                <a:srgbClr val="F8F8F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167" tIns="74167" rIns="74167" bIns="7416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Calibri" panose="020F0502020204030204" pitchFamily="34" charset="0"/>
                </a:rPr>
                <a:t>GT3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Calibri" panose="020F0502020204030204" pitchFamily="34" charset="0"/>
                </a:rPr>
                <a:t>Fortalecimento de intermediários</a:t>
              </a: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8277509" y="545145"/>
              <a:ext cx="1061265" cy="1059827"/>
            </a:xfrm>
            <a:custGeom>
              <a:avLst/>
              <a:gdLst>
                <a:gd name="connsiteX0" fmla="*/ 0 w 1101328"/>
                <a:gd name="connsiteY0" fmla="*/ 110133 h 1709208"/>
                <a:gd name="connsiteX1" fmla="*/ 110133 w 1101328"/>
                <a:gd name="connsiteY1" fmla="*/ 0 h 1709208"/>
                <a:gd name="connsiteX2" fmla="*/ 991195 w 1101328"/>
                <a:gd name="connsiteY2" fmla="*/ 0 h 1709208"/>
                <a:gd name="connsiteX3" fmla="*/ 1101328 w 1101328"/>
                <a:gd name="connsiteY3" fmla="*/ 110133 h 1709208"/>
                <a:gd name="connsiteX4" fmla="*/ 1101328 w 1101328"/>
                <a:gd name="connsiteY4" fmla="*/ 1599075 h 1709208"/>
                <a:gd name="connsiteX5" fmla="*/ 991195 w 1101328"/>
                <a:gd name="connsiteY5" fmla="*/ 1709208 h 1709208"/>
                <a:gd name="connsiteX6" fmla="*/ 110133 w 1101328"/>
                <a:gd name="connsiteY6" fmla="*/ 1709208 h 1709208"/>
                <a:gd name="connsiteX7" fmla="*/ 0 w 1101328"/>
                <a:gd name="connsiteY7" fmla="*/ 1599075 h 1709208"/>
                <a:gd name="connsiteX8" fmla="*/ 0 w 1101328"/>
                <a:gd name="connsiteY8" fmla="*/ 110133 h 170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328" h="1709208">
                  <a:moveTo>
                    <a:pt x="0" y="110133"/>
                  </a:moveTo>
                  <a:cubicBezTo>
                    <a:pt x="0" y="49308"/>
                    <a:pt x="49308" y="0"/>
                    <a:pt x="110133" y="0"/>
                  </a:cubicBezTo>
                  <a:lnTo>
                    <a:pt x="991195" y="0"/>
                  </a:lnTo>
                  <a:cubicBezTo>
                    <a:pt x="1052020" y="0"/>
                    <a:pt x="1101328" y="49308"/>
                    <a:pt x="1101328" y="110133"/>
                  </a:cubicBezTo>
                  <a:lnTo>
                    <a:pt x="1101328" y="1599075"/>
                  </a:lnTo>
                  <a:cubicBezTo>
                    <a:pt x="1101328" y="1659900"/>
                    <a:pt x="1052020" y="1709208"/>
                    <a:pt x="991195" y="1709208"/>
                  </a:cubicBezTo>
                  <a:lnTo>
                    <a:pt x="110133" y="1709208"/>
                  </a:lnTo>
                  <a:cubicBezTo>
                    <a:pt x="49308" y="1709208"/>
                    <a:pt x="0" y="1659900"/>
                    <a:pt x="0" y="1599075"/>
                  </a:cubicBezTo>
                  <a:lnTo>
                    <a:pt x="0" y="110133"/>
                  </a:lnTo>
                  <a:close/>
                </a:path>
              </a:pathLst>
            </a:custGeom>
            <a:solidFill>
              <a:srgbClr val="F8F8F8"/>
            </a:solidFill>
            <a:ln>
              <a:solidFill>
                <a:srgbClr val="F8F8F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167" tIns="74167" rIns="74167" bIns="7416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latin typeface="Calibri" panose="020F0502020204030204" pitchFamily="34" charset="0"/>
                </a:rPr>
                <a:t>GT4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err="1">
                  <a:latin typeface="Calibri" panose="020F0502020204030204" pitchFamily="34" charset="0"/>
                </a:rPr>
                <a:t>Macroambiente</a:t>
              </a:r>
              <a:r>
                <a:rPr lang="pt-BR" sz="1400" kern="1200" dirty="0">
                  <a:latin typeface="Calibri" panose="020F0502020204030204" pitchFamily="34" charset="0"/>
                </a:rPr>
                <a:t> favorável</a:t>
              </a:r>
            </a:p>
          </p:txBody>
        </p:sp>
      </p:grpSp>
      <p:sp>
        <p:nvSpPr>
          <p:cNvPr id="44" name="Forma livre 43"/>
          <p:cNvSpPr/>
          <p:nvPr/>
        </p:nvSpPr>
        <p:spPr>
          <a:xfrm>
            <a:off x="4328293" y="2020673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SG1 – </a:t>
            </a:r>
            <a:r>
              <a:rPr lang="pt-BR" sz="1400" dirty="0">
                <a:latin typeface="Calibri" panose="020F0502020204030204" pitchFamily="34" charset="0"/>
              </a:rPr>
              <a:t>Incubação e aceleração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46" name="Forma livre 45"/>
          <p:cNvSpPr/>
          <p:nvPr/>
        </p:nvSpPr>
        <p:spPr>
          <a:xfrm>
            <a:off x="4343533" y="2623688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SG2 – </a:t>
            </a:r>
            <a:r>
              <a:rPr lang="pt-BR" sz="1400" dirty="0" err="1">
                <a:latin typeface="Calibri" panose="020F0502020204030204" pitchFamily="34" charset="0"/>
              </a:rPr>
              <a:t>Mentoria</a:t>
            </a:r>
            <a:r>
              <a:rPr lang="pt-BR" sz="1400" dirty="0">
                <a:latin typeface="Calibri" panose="020F0502020204030204" pitchFamily="34" charset="0"/>
              </a:rPr>
              <a:t> com especialistas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47" name="Forma livre 46"/>
          <p:cNvSpPr/>
          <p:nvPr/>
        </p:nvSpPr>
        <p:spPr>
          <a:xfrm>
            <a:off x="4327281" y="3225314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00" kern="1200" dirty="0">
                <a:latin typeface="Calibri" panose="020F0502020204030204" pitchFamily="34" charset="0"/>
              </a:rPr>
              <a:t>SG3 – </a:t>
            </a:r>
            <a:r>
              <a:rPr lang="pt-BR" sz="1300" dirty="0">
                <a:latin typeface="Calibri" panose="020F0502020204030204" pitchFamily="34" charset="0"/>
              </a:rPr>
              <a:t>Conexão gestão pública e soluções de impacto</a:t>
            </a:r>
            <a:endParaRPr lang="pt-BR" sz="1300" kern="1200" dirty="0">
              <a:latin typeface="Calibri" panose="020F0502020204030204" pitchFamily="34" charset="0"/>
            </a:endParaRPr>
          </a:p>
        </p:txBody>
      </p:sp>
      <p:sp>
        <p:nvSpPr>
          <p:cNvPr id="48" name="Forma livre 47"/>
          <p:cNvSpPr/>
          <p:nvPr/>
        </p:nvSpPr>
        <p:spPr>
          <a:xfrm>
            <a:off x="4327281" y="3824270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SG4 – </a:t>
            </a:r>
            <a:r>
              <a:rPr lang="pt-BR" sz="1400" dirty="0">
                <a:latin typeface="Calibri" panose="020F0502020204030204" pitchFamily="34" charset="0"/>
              </a:rPr>
              <a:t>Cadeia de valor de empresas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49" name="Forma livre 48"/>
          <p:cNvSpPr/>
          <p:nvPr/>
        </p:nvSpPr>
        <p:spPr>
          <a:xfrm>
            <a:off x="4346522" y="5005796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SG6 – Avaliação de Negócios de Impacto</a:t>
            </a:r>
          </a:p>
        </p:txBody>
      </p:sp>
      <p:sp>
        <p:nvSpPr>
          <p:cNvPr id="50" name="Forma livre 49"/>
          <p:cNvSpPr/>
          <p:nvPr/>
        </p:nvSpPr>
        <p:spPr>
          <a:xfrm>
            <a:off x="4333259" y="4415033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SG5 – </a:t>
            </a:r>
            <a:r>
              <a:rPr lang="pt-BR" sz="1400" dirty="0">
                <a:latin typeface="Calibri" panose="020F0502020204030204" pitchFamily="34" charset="0"/>
              </a:rPr>
              <a:t>Fortalecimento de populações vulneráveis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52" name="Forma livre 51"/>
          <p:cNvSpPr/>
          <p:nvPr/>
        </p:nvSpPr>
        <p:spPr>
          <a:xfrm>
            <a:off x="6957259" y="2001623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00" kern="1200" dirty="0">
                <a:latin typeface="Calibri" panose="020F0502020204030204" pitchFamily="34" charset="0"/>
              </a:rPr>
              <a:t>SG1 – </a:t>
            </a:r>
            <a:r>
              <a:rPr lang="pt-BR" sz="1300" dirty="0">
                <a:latin typeface="Calibri" panose="020F0502020204030204" pitchFamily="34" charset="0"/>
              </a:rPr>
              <a:t>Institutos e fundações apoiam aceleradoras e incubadoras</a:t>
            </a:r>
            <a:endParaRPr lang="pt-BR" sz="1300" kern="1200" dirty="0">
              <a:latin typeface="Calibri" panose="020F0502020204030204" pitchFamily="34" charset="0"/>
            </a:endParaRPr>
          </a:p>
        </p:txBody>
      </p:sp>
      <p:sp>
        <p:nvSpPr>
          <p:cNvPr id="54" name="Forma livre 53"/>
          <p:cNvSpPr/>
          <p:nvPr/>
        </p:nvSpPr>
        <p:spPr>
          <a:xfrm>
            <a:off x="6956246" y="2604638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SG2 – Fundações e institutos apoiam avaliação</a:t>
            </a:r>
          </a:p>
        </p:txBody>
      </p:sp>
      <p:sp>
        <p:nvSpPr>
          <p:cNvPr id="55" name="Forma livre 54"/>
          <p:cNvSpPr/>
          <p:nvPr/>
        </p:nvSpPr>
        <p:spPr>
          <a:xfrm>
            <a:off x="6956247" y="3206264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SG3 – Fomento a OSCs</a:t>
            </a:r>
          </a:p>
        </p:txBody>
      </p:sp>
      <p:sp>
        <p:nvSpPr>
          <p:cNvPr id="56" name="Forma livre 55"/>
          <p:cNvSpPr/>
          <p:nvPr/>
        </p:nvSpPr>
        <p:spPr>
          <a:xfrm>
            <a:off x="6972499" y="3805220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00" kern="1200" dirty="0">
                <a:latin typeface="Calibri" panose="020F0502020204030204" pitchFamily="34" charset="0"/>
              </a:rPr>
              <a:t>SG4 – </a:t>
            </a:r>
            <a:r>
              <a:rPr lang="pt-BR" sz="1300" dirty="0">
                <a:latin typeface="Calibri" panose="020F0502020204030204" pitchFamily="34" charset="0"/>
              </a:rPr>
              <a:t>Chamadas públicas de impacto pelo Governo Federal</a:t>
            </a:r>
            <a:endParaRPr lang="pt-BR" sz="1300" kern="1200" dirty="0">
              <a:latin typeface="Calibri" panose="020F0502020204030204" pitchFamily="34" charset="0"/>
            </a:endParaRPr>
          </a:p>
        </p:txBody>
      </p:sp>
      <p:sp>
        <p:nvSpPr>
          <p:cNvPr id="57" name="Forma livre 56"/>
          <p:cNvSpPr/>
          <p:nvPr/>
        </p:nvSpPr>
        <p:spPr>
          <a:xfrm>
            <a:off x="6956246" y="4410905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SG5 – </a:t>
            </a:r>
            <a:r>
              <a:rPr lang="pt-BR" sz="1400" dirty="0">
                <a:latin typeface="Calibri" panose="020F0502020204030204" pitchFamily="34" charset="0"/>
              </a:rPr>
              <a:t>CERNE de impacto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59" name="Forma livre 58"/>
          <p:cNvSpPr/>
          <p:nvPr/>
        </p:nvSpPr>
        <p:spPr>
          <a:xfrm>
            <a:off x="6972499" y="4994366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SG6 – </a:t>
            </a:r>
            <a:r>
              <a:rPr lang="pt-BR" sz="1400" dirty="0">
                <a:latin typeface="Calibri" panose="020F0502020204030204" pitchFamily="34" charset="0"/>
              </a:rPr>
              <a:t>Boas práticas de apoio a NI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60" name="Forma livre 59"/>
          <p:cNvSpPr/>
          <p:nvPr/>
        </p:nvSpPr>
        <p:spPr>
          <a:xfrm>
            <a:off x="9602477" y="1941962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  <a:ln>
            <a:solidFill>
              <a:srgbClr val="F8F8F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SG1 – </a:t>
            </a:r>
            <a:r>
              <a:rPr lang="pt-BR" sz="1400" dirty="0">
                <a:latin typeface="Calibri" panose="020F0502020204030204" pitchFamily="34" charset="0"/>
              </a:rPr>
              <a:t>Personalidade jurídica para NI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61" name="Forma livre 60"/>
          <p:cNvSpPr/>
          <p:nvPr/>
        </p:nvSpPr>
        <p:spPr>
          <a:xfrm>
            <a:off x="9617717" y="6139350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SG8 – </a:t>
            </a:r>
            <a:r>
              <a:rPr lang="pt-BR" sz="1400" dirty="0">
                <a:latin typeface="Calibri" panose="020F0502020204030204" pitchFamily="34" charset="0"/>
              </a:rPr>
              <a:t>Censo de Negócios de Impacto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62" name="Forma livre 61"/>
          <p:cNvSpPr/>
          <p:nvPr/>
        </p:nvSpPr>
        <p:spPr>
          <a:xfrm>
            <a:off x="9633973" y="2544977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SG2 – </a:t>
            </a:r>
            <a:r>
              <a:rPr lang="pt-BR" sz="1400" dirty="0">
                <a:latin typeface="Calibri" panose="020F0502020204030204" pitchFamily="34" charset="0"/>
              </a:rPr>
              <a:t>Contratos de Impacto Social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63" name="Forma livre 62"/>
          <p:cNvSpPr/>
          <p:nvPr/>
        </p:nvSpPr>
        <p:spPr>
          <a:xfrm>
            <a:off x="9617721" y="3146603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SG3 – Modelos jurídicos para compras públicas</a:t>
            </a:r>
          </a:p>
        </p:txBody>
      </p:sp>
      <p:sp>
        <p:nvSpPr>
          <p:cNvPr id="64" name="Forma livre 63"/>
          <p:cNvSpPr/>
          <p:nvPr/>
        </p:nvSpPr>
        <p:spPr>
          <a:xfrm>
            <a:off x="9617721" y="3745559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SG4 – </a:t>
            </a:r>
            <a:r>
              <a:rPr lang="pt-BR" sz="1400" dirty="0">
                <a:latin typeface="Calibri" panose="020F0502020204030204" pitchFamily="34" charset="0"/>
              </a:rPr>
              <a:t>Legislação de compras governamentais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65" name="Forma livre 64"/>
          <p:cNvSpPr/>
          <p:nvPr/>
        </p:nvSpPr>
        <p:spPr>
          <a:xfrm>
            <a:off x="9617719" y="4926799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00" kern="1200" dirty="0">
                <a:latin typeface="Calibri" panose="020F0502020204030204" pitchFamily="34" charset="0"/>
              </a:rPr>
              <a:t>SG6 – </a:t>
            </a:r>
            <a:r>
              <a:rPr lang="pt-BR" sz="1300" dirty="0">
                <a:latin typeface="Calibri" panose="020F0502020204030204" pitchFamily="34" charset="0"/>
              </a:rPr>
              <a:t>Modelos jurídicos de impacto para OSCs e Fundações</a:t>
            </a:r>
            <a:endParaRPr lang="pt-BR" sz="1300" kern="1200" dirty="0">
              <a:latin typeface="Calibri" panose="020F0502020204030204" pitchFamily="34" charset="0"/>
            </a:endParaRPr>
          </a:p>
        </p:txBody>
      </p:sp>
      <p:sp>
        <p:nvSpPr>
          <p:cNvPr id="66" name="Forma livre 65"/>
          <p:cNvSpPr/>
          <p:nvPr/>
        </p:nvSpPr>
        <p:spPr>
          <a:xfrm>
            <a:off x="9623699" y="4336322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SG5  - Regulamentação de fundos patrimoniais</a:t>
            </a:r>
          </a:p>
        </p:txBody>
      </p:sp>
      <p:sp>
        <p:nvSpPr>
          <p:cNvPr id="67" name="Forma livre 66"/>
          <p:cNvSpPr/>
          <p:nvPr/>
        </p:nvSpPr>
        <p:spPr>
          <a:xfrm>
            <a:off x="9617718" y="5533088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F8F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SG7 – </a:t>
            </a:r>
            <a:r>
              <a:rPr lang="pt-BR" sz="1400" dirty="0">
                <a:latin typeface="Calibri" panose="020F0502020204030204" pitchFamily="34" charset="0"/>
              </a:rPr>
              <a:t>Dados e negócios inclusivos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cxnSp>
        <p:nvCxnSpPr>
          <p:cNvPr id="69" name="Conector reto 68"/>
          <p:cNvCxnSpPr/>
          <p:nvPr/>
        </p:nvCxnSpPr>
        <p:spPr>
          <a:xfrm>
            <a:off x="6818883" y="701062"/>
            <a:ext cx="8637" cy="581700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ixaDeTexto 80"/>
          <p:cNvSpPr txBox="1"/>
          <p:nvPr/>
        </p:nvSpPr>
        <p:spPr>
          <a:xfrm>
            <a:off x="353496" y="861539"/>
            <a:ext cx="738664" cy="45177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3600" dirty="0">
                <a:solidFill>
                  <a:srgbClr val="4DBAAB"/>
                </a:solidFill>
              </a:rPr>
              <a:t>Estrutura ENIMPACTO</a:t>
            </a:r>
          </a:p>
        </p:txBody>
      </p:sp>
      <p:grpSp>
        <p:nvGrpSpPr>
          <p:cNvPr id="41" name="Grupo 40"/>
          <p:cNvGrpSpPr/>
          <p:nvPr/>
        </p:nvGrpSpPr>
        <p:grpSpPr>
          <a:xfrm>
            <a:off x="8370607" y="773769"/>
            <a:ext cx="3554923" cy="3416320"/>
            <a:chOff x="1158240" y="1957864"/>
            <a:chExt cx="3383280" cy="2985905"/>
          </a:xfrm>
          <a:solidFill>
            <a:srgbClr val="7C7C7C"/>
          </a:solidFill>
        </p:grpSpPr>
        <p:sp>
          <p:nvSpPr>
            <p:cNvPr id="42" name="Retângulo 41"/>
            <p:cNvSpPr/>
            <p:nvPr/>
          </p:nvSpPr>
          <p:spPr>
            <a:xfrm>
              <a:off x="1158240" y="1957864"/>
              <a:ext cx="3383280" cy="2979896"/>
            </a:xfrm>
            <a:prstGeom prst="rect">
              <a:avLst/>
            </a:prstGeom>
            <a:solidFill>
              <a:schemeClr val="bg2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1271522" y="1957864"/>
              <a:ext cx="3269998" cy="29859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COMITÊ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Instituído pelo Decreto Presidencial 9.244/17</a:t>
              </a:r>
            </a:p>
            <a:p>
              <a:endParaRPr lang="pt-B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26 membros (7 ministérios, 9 atores governamentais, 10 representantes da sociedade civil).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Reuniões trimestrais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Líder: MDIC</a:t>
              </a: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4129388" y="824290"/>
            <a:ext cx="3544993" cy="2308324"/>
            <a:chOff x="1158240" y="1957864"/>
            <a:chExt cx="3383280" cy="2988833"/>
          </a:xfrm>
        </p:grpSpPr>
        <p:sp>
          <p:nvSpPr>
            <p:cNvPr id="51" name="Retângulo 50"/>
            <p:cNvSpPr/>
            <p:nvPr/>
          </p:nvSpPr>
          <p:spPr>
            <a:xfrm>
              <a:off x="1158240" y="1957864"/>
              <a:ext cx="3383280" cy="2979896"/>
            </a:xfrm>
            <a:prstGeom prst="rect">
              <a:avLst/>
            </a:prstGeom>
            <a:solidFill>
              <a:schemeClr val="bg2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1271522" y="1957864"/>
              <a:ext cx="3269998" cy="2988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4DBAAB"/>
                  </a:solidFill>
                </a:rPr>
                <a:t>GRUPOS DE TRABALHO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rgbClr val="4DBAAB"/>
                  </a:solidFill>
                </a:rPr>
                <a:t>4 eixos da ENIMPACTO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dirty="0">
                <a:solidFill>
                  <a:srgbClr val="4DBAAB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rgbClr val="4DBAAB"/>
                  </a:solidFill>
                </a:rPr>
                <a:t>Outros atores engajados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dirty="0">
                <a:solidFill>
                  <a:srgbClr val="4DBAAB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rgbClr val="4DBAAB"/>
                  </a:solidFill>
                </a:rPr>
                <a:t>Líderes: Força Tarefa (GT1), Sebrae (GT2), </a:t>
              </a:r>
              <a:r>
                <a:rPr lang="pt-BR" dirty="0" err="1">
                  <a:solidFill>
                    <a:srgbClr val="4DBAAB"/>
                  </a:solidFill>
                </a:rPr>
                <a:t>Anprotec</a:t>
              </a:r>
              <a:r>
                <a:rPr lang="pt-BR" dirty="0">
                  <a:solidFill>
                    <a:srgbClr val="4DBAAB"/>
                  </a:solidFill>
                </a:rPr>
                <a:t> (GT3), Sistema B (GT4)</a:t>
              </a: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1346975" y="4736940"/>
            <a:ext cx="3623199" cy="1781426"/>
            <a:chOff x="1158240" y="1957864"/>
            <a:chExt cx="3383280" cy="2979896"/>
          </a:xfrm>
        </p:grpSpPr>
        <p:sp>
          <p:nvSpPr>
            <p:cNvPr id="68" name="Retângulo 67"/>
            <p:cNvSpPr/>
            <p:nvPr/>
          </p:nvSpPr>
          <p:spPr>
            <a:xfrm>
              <a:off x="1158240" y="1957864"/>
              <a:ext cx="3383280" cy="2979896"/>
            </a:xfrm>
            <a:prstGeom prst="rect">
              <a:avLst/>
            </a:prstGeom>
            <a:solidFill>
              <a:schemeClr val="bg2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339966"/>
                </a:solidFill>
              </a:endParaRPr>
            </a:p>
          </p:txBody>
        </p:sp>
        <p:sp>
          <p:nvSpPr>
            <p:cNvPr id="70" name="CaixaDeTexto 69"/>
            <p:cNvSpPr txBox="1"/>
            <p:nvPr/>
          </p:nvSpPr>
          <p:spPr>
            <a:xfrm>
              <a:off x="1271522" y="1957864"/>
              <a:ext cx="3269998" cy="29345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339966"/>
                  </a:solidFill>
                </a:rPr>
                <a:t>SUB-GRUPOS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rgbClr val="339966"/>
                  </a:solidFill>
                </a:rPr>
                <a:t>Ações priorizadas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dirty="0">
                <a:solidFill>
                  <a:srgbClr val="339966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rgbClr val="339966"/>
                  </a:solidFill>
                </a:rPr>
                <a:t>Outros atores engajados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dirty="0">
                <a:solidFill>
                  <a:srgbClr val="339966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rgbClr val="339966"/>
                  </a:solidFill>
                </a:rPr>
                <a:t>Planos de trabalho</a:t>
              </a:r>
            </a:p>
          </p:txBody>
        </p:sp>
      </p:grpSp>
      <p:sp>
        <p:nvSpPr>
          <p:cNvPr id="82" name="Forma livre 81"/>
          <p:cNvSpPr/>
          <p:nvPr/>
        </p:nvSpPr>
        <p:spPr>
          <a:xfrm>
            <a:off x="1697869" y="106702"/>
            <a:ext cx="10216125" cy="533400"/>
          </a:xfrm>
          <a:custGeom>
            <a:avLst/>
            <a:gdLst>
              <a:gd name="connsiteX0" fmla="*/ 0 w 8125598"/>
              <a:gd name="connsiteY0" fmla="*/ 170921 h 1709208"/>
              <a:gd name="connsiteX1" fmla="*/ 170921 w 8125598"/>
              <a:gd name="connsiteY1" fmla="*/ 0 h 1709208"/>
              <a:gd name="connsiteX2" fmla="*/ 7954677 w 8125598"/>
              <a:gd name="connsiteY2" fmla="*/ 0 h 1709208"/>
              <a:gd name="connsiteX3" fmla="*/ 8125598 w 8125598"/>
              <a:gd name="connsiteY3" fmla="*/ 170921 h 1709208"/>
              <a:gd name="connsiteX4" fmla="*/ 8125598 w 8125598"/>
              <a:gd name="connsiteY4" fmla="*/ 1538287 h 1709208"/>
              <a:gd name="connsiteX5" fmla="*/ 7954677 w 8125598"/>
              <a:gd name="connsiteY5" fmla="*/ 1709208 h 1709208"/>
              <a:gd name="connsiteX6" fmla="*/ 170921 w 8125598"/>
              <a:gd name="connsiteY6" fmla="*/ 1709208 h 1709208"/>
              <a:gd name="connsiteX7" fmla="*/ 0 w 8125598"/>
              <a:gd name="connsiteY7" fmla="*/ 1538287 h 1709208"/>
              <a:gd name="connsiteX8" fmla="*/ 0 w 8125598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5598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7954677" y="0"/>
                </a:lnTo>
                <a:cubicBezTo>
                  <a:pt x="8049074" y="0"/>
                  <a:pt x="8125598" y="76524"/>
                  <a:pt x="8125598" y="170921"/>
                </a:cubicBezTo>
                <a:lnTo>
                  <a:pt x="8125598" y="1538287"/>
                </a:lnTo>
                <a:cubicBezTo>
                  <a:pt x="8125598" y="1632684"/>
                  <a:pt x="8049074" y="1709208"/>
                  <a:pt x="7954677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7711" tIns="297711" rIns="297711" bIns="297711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kern="1200" dirty="0">
                <a:latin typeface="Calibri" panose="020F0502020204030204" pitchFamily="34" charset="0"/>
              </a:rPr>
              <a:t>Comitê</a:t>
            </a:r>
          </a:p>
        </p:txBody>
      </p:sp>
      <p:sp>
        <p:nvSpPr>
          <p:cNvPr id="83" name="Forma livre 82"/>
          <p:cNvSpPr/>
          <p:nvPr/>
        </p:nvSpPr>
        <p:spPr>
          <a:xfrm>
            <a:off x="2246614" y="773769"/>
            <a:ext cx="1487541" cy="1059825"/>
          </a:xfrm>
          <a:custGeom>
            <a:avLst/>
            <a:gdLst>
              <a:gd name="connsiteX0" fmla="*/ 0 w 4544079"/>
              <a:gd name="connsiteY0" fmla="*/ 170921 h 1709208"/>
              <a:gd name="connsiteX1" fmla="*/ 170921 w 4544079"/>
              <a:gd name="connsiteY1" fmla="*/ 0 h 1709208"/>
              <a:gd name="connsiteX2" fmla="*/ 4373158 w 4544079"/>
              <a:gd name="connsiteY2" fmla="*/ 0 h 1709208"/>
              <a:gd name="connsiteX3" fmla="*/ 4544079 w 4544079"/>
              <a:gd name="connsiteY3" fmla="*/ 170921 h 1709208"/>
              <a:gd name="connsiteX4" fmla="*/ 4544079 w 4544079"/>
              <a:gd name="connsiteY4" fmla="*/ 1538287 h 1709208"/>
              <a:gd name="connsiteX5" fmla="*/ 4373158 w 4544079"/>
              <a:gd name="connsiteY5" fmla="*/ 1709208 h 1709208"/>
              <a:gd name="connsiteX6" fmla="*/ 170921 w 4544079"/>
              <a:gd name="connsiteY6" fmla="*/ 1709208 h 1709208"/>
              <a:gd name="connsiteX7" fmla="*/ 0 w 4544079"/>
              <a:gd name="connsiteY7" fmla="*/ 1538287 h 1709208"/>
              <a:gd name="connsiteX8" fmla="*/ 0 w 4544079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4079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4373158" y="0"/>
                </a:lnTo>
                <a:cubicBezTo>
                  <a:pt x="4467555" y="0"/>
                  <a:pt x="4544079" y="76524"/>
                  <a:pt x="4544079" y="170921"/>
                </a:cubicBezTo>
                <a:lnTo>
                  <a:pt x="4544079" y="1538287"/>
                </a:lnTo>
                <a:cubicBezTo>
                  <a:pt x="4544079" y="1632684"/>
                  <a:pt x="4467555" y="1709208"/>
                  <a:pt x="4373158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  <a:solidFill>
            <a:srgbClr val="4DBAA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971" tIns="91971" rIns="91971" bIns="9197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kern="1200" dirty="0">
                <a:latin typeface="Calibri" panose="020F0502020204030204" pitchFamily="34" charset="0"/>
              </a:rPr>
              <a:t>GT1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kern="1200" dirty="0">
                <a:latin typeface="Calibri" panose="020F0502020204030204" pitchFamily="34" charset="0"/>
              </a:rPr>
              <a:t>Ampliação da oferta de capital</a:t>
            </a:r>
          </a:p>
        </p:txBody>
      </p:sp>
      <p:sp>
        <p:nvSpPr>
          <p:cNvPr id="84" name="Forma livre 83"/>
          <p:cNvSpPr/>
          <p:nvPr/>
        </p:nvSpPr>
        <p:spPr>
          <a:xfrm>
            <a:off x="1682629" y="2020673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00" kern="1200" dirty="0">
                <a:latin typeface="Calibri" panose="020F0502020204030204" pitchFamily="34" charset="0"/>
              </a:rPr>
              <a:t>SG1 – </a:t>
            </a:r>
            <a:r>
              <a:rPr lang="pt-BR" sz="1300" dirty="0">
                <a:latin typeface="Calibri" panose="020F0502020204030204" pitchFamily="34" charset="0"/>
              </a:rPr>
              <a:t>Fundos socais e investimento público-privado</a:t>
            </a:r>
            <a:endParaRPr lang="pt-BR" sz="1300" kern="1200" dirty="0">
              <a:latin typeface="Calibri" panose="020F0502020204030204" pitchFamily="34" charset="0"/>
            </a:endParaRPr>
          </a:p>
        </p:txBody>
      </p:sp>
      <p:sp>
        <p:nvSpPr>
          <p:cNvPr id="85" name="Forma livre 84"/>
          <p:cNvSpPr/>
          <p:nvPr/>
        </p:nvSpPr>
        <p:spPr>
          <a:xfrm>
            <a:off x="1697869" y="2623688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SG2 – Atração de recursos internacionais </a:t>
            </a:r>
          </a:p>
        </p:txBody>
      </p:sp>
      <p:sp>
        <p:nvSpPr>
          <p:cNvPr id="86" name="Forma livre 85"/>
          <p:cNvSpPr/>
          <p:nvPr/>
        </p:nvSpPr>
        <p:spPr>
          <a:xfrm>
            <a:off x="1681617" y="3225314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SG3 – </a:t>
            </a:r>
            <a:r>
              <a:rPr lang="pt-BR" sz="1400" dirty="0">
                <a:latin typeface="Calibri" panose="020F0502020204030204" pitchFamily="34" charset="0"/>
              </a:rPr>
              <a:t>Instrumentos financeiros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  <p:sp>
        <p:nvSpPr>
          <p:cNvPr id="87" name="Forma livre 86"/>
          <p:cNvSpPr/>
          <p:nvPr/>
        </p:nvSpPr>
        <p:spPr>
          <a:xfrm>
            <a:off x="1681617" y="3824270"/>
            <a:ext cx="2280021" cy="515794"/>
          </a:xfrm>
          <a:custGeom>
            <a:avLst/>
            <a:gdLst>
              <a:gd name="connsiteX0" fmla="*/ 0 w 1101328"/>
              <a:gd name="connsiteY0" fmla="*/ 110133 h 1709208"/>
              <a:gd name="connsiteX1" fmla="*/ 110133 w 1101328"/>
              <a:gd name="connsiteY1" fmla="*/ 0 h 1709208"/>
              <a:gd name="connsiteX2" fmla="*/ 991195 w 1101328"/>
              <a:gd name="connsiteY2" fmla="*/ 0 h 1709208"/>
              <a:gd name="connsiteX3" fmla="*/ 1101328 w 1101328"/>
              <a:gd name="connsiteY3" fmla="*/ 110133 h 1709208"/>
              <a:gd name="connsiteX4" fmla="*/ 1101328 w 1101328"/>
              <a:gd name="connsiteY4" fmla="*/ 1599075 h 1709208"/>
              <a:gd name="connsiteX5" fmla="*/ 991195 w 1101328"/>
              <a:gd name="connsiteY5" fmla="*/ 1709208 h 1709208"/>
              <a:gd name="connsiteX6" fmla="*/ 110133 w 1101328"/>
              <a:gd name="connsiteY6" fmla="*/ 1709208 h 1709208"/>
              <a:gd name="connsiteX7" fmla="*/ 0 w 1101328"/>
              <a:gd name="connsiteY7" fmla="*/ 1599075 h 1709208"/>
              <a:gd name="connsiteX8" fmla="*/ 0 w 1101328"/>
              <a:gd name="connsiteY8" fmla="*/ 110133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328" h="1709208">
                <a:moveTo>
                  <a:pt x="0" y="110133"/>
                </a:moveTo>
                <a:cubicBezTo>
                  <a:pt x="0" y="49308"/>
                  <a:pt x="49308" y="0"/>
                  <a:pt x="110133" y="0"/>
                </a:cubicBezTo>
                <a:lnTo>
                  <a:pt x="991195" y="0"/>
                </a:lnTo>
                <a:cubicBezTo>
                  <a:pt x="1052020" y="0"/>
                  <a:pt x="1101328" y="49308"/>
                  <a:pt x="1101328" y="110133"/>
                </a:cubicBezTo>
                <a:lnTo>
                  <a:pt x="1101328" y="1599075"/>
                </a:lnTo>
                <a:cubicBezTo>
                  <a:pt x="1101328" y="1659900"/>
                  <a:pt x="1052020" y="1709208"/>
                  <a:pt x="991195" y="1709208"/>
                </a:cubicBezTo>
                <a:lnTo>
                  <a:pt x="110133" y="1709208"/>
                </a:lnTo>
                <a:cubicBezTo>
                  <a:pt x="49308" y="1709208"/>
                  <a:pt x="0" y="1659900"/>
                  <a:pt x="0" y="1599075"/>
                </a:cubicBezTo>
                <a:lnTo>
                  <a:pt x="0" y="110133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67" tIns="74167" rIns="74167" bIns="741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Calibri" panose="020F0502020204030204" pitchFamily="34" charset="0"/>
              </a:rPr>
              <a:t>SG4 - </a:t>
            </a:r>
            <a:r>
              <a:rPr lang="pt-BR" sz="1400" dirty="0">
                <a:latin typeface="Calibri" panose="020F0502020204030204" pitchFamily="34" charset="0"/>
              </a:rPr>
              <a:t>Compras públicas</a:t>
            </a:r>
            <a:endParaRPr lang="pt-BR" sz="1400" kern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09299"/>
      </p:ext>
    </p:extLst>
  </p:cSld>
  <p:clrMapOvr>
    <a:masterClrMapping/>
  </p:clrMapOvr>
</p:sld>
</file>

<file path=ppt/theme/theme1.xml><?xml version="1.0" encoding="utf-8"?>
<a:theme xmlns:a="http://schemas.openxmlformats.org/drawingml/2006/main" name="1_Quadro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Quadr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adr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24043</TotalTime>
  <Words>5111</Words>
  <Application>Microsoft Office PowerPoint</Application>
  <PresentationFormat>Widescreen</PresentationFormat>
  <Paragraphs>841</Paragraphs>
  <Slides>67</Slides>
  <Notes>50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81" baseType="lpstr">
      <vt:lpstr>Arial</vt:lpstr>
      <vt:lpstr>Calibri</vt:lpstr>
      <vt:lpstr>Calibri Light</vt:lpstr>
      <vt:lpstr>Corbel</vt:lpstr>
      <vt:lpstr>Futura Md BT</vt:lpstr>
      <vt:lpstr>Segoe UI</vt:lpstr>
      <vt:lpstr>Symbol</vt:lpstr>
      <vt:lpstr>Tahoma</vt:lpstr>
      <vt:lpstr>Times New Roman</vt:lpstr>
      <vt:lpstr>Wingdings</vt:lpstr>
      <vt:lpstr>Wingdings 2</vt:lpstr>
      <vt:lpstr>1_Quadro</vt:lpstr>
      <vt:lpstr>Tema do Office</vt:lpstr>
      <vt:lpstr>CorelDRAW</vt:lpstr>
      <vt:lpstr>Apresentação do PowerPoint</vt:lpstr>
      <vt:lpstr>Conteúdo</vt:lpstr>
      <vt:lpstr>Apresentação do PowerPoint</vt:lpstr>
      <vt:lpstr>Cronograma Comitê</vt:lpstr>
      <vt:lpstr>Regimento Interno</vt:lpstr>
      <vt:lpstr>Objetivo  e formato da Enimpacto</vt:lpstr>
      <vt:lpstr>Comitê da Enimpacto</vt:lpstr>
      <vt:lpstr>Apresentação do PowerPoint</vt:lpstr>
      <vt:lpstr>Apresentação do PowerPoint</vt:lpstr>
      <vt:lpstr>Apresentação GT 1 – Ampliação da Oferta de Capital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do Comitê</vt:lpstr>
      <vt:lpstr>Apresentação GT 2 – Aumento do Número de Negócios de Impacto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do Comitê</vt:lpstr>
      <vt:lpstr>Apresentação GT 3 – Fortalecimento de Organizações Intermediárias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do Comitê</vt:lpstr>
      <vt:lpstr>Apresentação GT 4 – Promoção de um Macro Ambiente Institucional e Normativo Favorável aos Investimentos e Negócios de Impacto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do Comitê</vt:lpstr>
      <vt:lpstr>Definição da Agenda para 2018</vt:lpstr>
    </vt:vector>
  </TitlesOfParts>
  <Company>Grupo Votorantim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do Dia</dc:title>
  <dc:creator>Carolina Alves De Jongh</dc:creator>
  <cp:lastModifiedBy>lucas ramalho</cp:lastModifiedBy>
  <cp:revision>318</cp:revision>
  <cp:lastPrinted>2018-05-09T11:56:42Z</cp:lastPrinted>
  <dcterms:created xsi:type="dcterms:W3CDTF">2017-01-23T15:29:57Z</dcterms:created>
  <dcterms:modified xsi:type="dcterms:W3CDTF">2018-05-11T19:38:50Z</dcterms:modified>
</cp:coreProperties>
</file>