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23"/>
  </p:notesMasterIdLst>
  <p:sldIdLst>
    <p:sldId id="293" r:id="rId3"/>
    <p:sldId id="318" r:id="rId4"/>
    <p:sldId id="256" r:id="rId5"/>
    <p:sldId id="304" r:id="rId6"/>
    <p:sldId id="307" r:id="rId7"/>
    <p:sldId id="308" r:id="rId8"/>
    <p:sldId id="311" r:id="rId9"/>
    <p:sldId id="310" r:id="rId10"/>
    <p:sldId id="313" r:id="rId11"/>
    <p:sldId id="314" r:id="rId12"/>
    <p:sldId id="320" r:id="rId13"/>
    <p:sldId id="321" r:id="rId14"/>
    <p:sldId id="323" r:id="rId15"/>
    <p:sldId id="322" r:id="rId16"/>
    <p:sldId id="324" r:id="rId17"/>
    <p:sldId id="325" r:id="rId18"/>
    <p:sldId id="319" r:id="rId19"/>
    <p:sldId id="317" r:id="rId20"/>
    <p:sldId id="316" r:id="rId21"/>
    <p:sldId id="326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nandaBombardi" initials="F" lastIdx="7" clrIdx="0">
    <p:extLst>
      <p:ext uri="{19B8F6BF-5375-455C-9EA6-DF929625EA0E}">
        <p15:presenceInfo xmlns:p15="http://schemas.microsoft.com/office/powerpoint/2012/main" userId="S-1-5-21-499919510-2517470818-2995438569-2111" providerId="AD"/>
      </p:ext>
    </p:extLst>
  </p:cmAuthor>
  <p:cmAuthor id="2" name="Marcia Soares (Márcia Soares)" initials="MS(S" lastIdx="3" clrIdx="1">
    <p:extLst>
      <p:ext uri="{19B8F6BF-5375-455C-9EA6-DF929625EA0E}">
        <p15:presenceInfo xmlns:p15="http://schemas.microsoft.com/office/powerpoint/2012/main" userId="S-1-5-21-1161975898-3023619224-890137498-3239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6AC"/>
    <a:srgbClr val="A9CEDC"/>
    <a:srgbClr val="AABAD7"/>
    <a:srgbClr val="FF6600"/>
    <a:srgbClr val="3D4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Estilo Escuro 1 - Ênfas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12" autoAdjust="0"/>
  </p:normalViewPr>
  <p:slideViewPr>
    <p:cSldViewPr snapToGrid="0">
      <p:cViewPr varScale="1">
        <p:scale>
          <a:sx n="81" d="100"/>
          <a:sy n="81" d="100"/>
        </p:scale>
        <p:origin x="754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7DECD5-0781-42BC-A54F-09FCE187C85B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3561C1D-C70B-4101-B643-C23248413322}">
      <dgm:prSet phldrT="[Texto]" custT="1"/>
      <dgm:spPr/>
      <dgm:t>
        <a:bodyPr/>
        <a:lstStyle/>
        <a:p>
          <a:r>
            <a:rPr lang="pt-BR" sz="1200" b="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rPr>
            <a:t>Reino Unido convoca gestores do mercado financeiro e cria o conceito de Finanças Sociais</a:t>
          </a:r>
          <a:endParaRPr lang="pt-BR" sz="1200" b="0" dirty="0"/>
        </a:p>
      </dgm:t>
    </dgm:pt>
    <dgm:pt modelId="{79D8864E-6C64-4F74-99FF-947DC48D48C1}" type="parTrans" cxnId="{9DD674EF-EA7C-4B64-8675-FC8617825770}">
      <dgm:prSet/>
      <dgm:spPr/>
      <dgm:t>
        <a:bodyPr/>
        <a:lstStyle/>
        <a:p>
          <a:endParaRPr lang="pt-BR"/>
        </a:p>
      </dgm:t>
    </dgm:pt>
    <dgm:pt modelId="{01574DAB-3D69-43D1-AE7A-28B267986F33}" type="sibTrans" cxnId="{9DD674EF-EA7C-4B64-8675-FC8617825770}">
      <dgm:prSet/>
      <dgm:spPr/>
      <dgm:t>
        <a:bodyPr/>
        <a:lstStyle/>
        <a:p>
          <a:endParaRPr lang="pt-BR"/>
        </a:p>
      </dgm:t>
    </dgm:pt>
    <dgm:pt modelId="{E1931B3E-BD0D-47A1-BC14-270F53E35C4F}">
      <dgm:prSet phldrT="[Texto]"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Outros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países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iniciam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movimentos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semelhantes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(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Canadá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EUA)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FF27EA3A-02A0-41E9-B556-418B859EE1CA}" type="parTrans" cxnId="{F9BFC069-41FD-4BD7-98D6-CC17E0BF5838}">
      <dgm:prSet/>
      <dgm:spPr/>
      <dgm:t>
        <a:bodyPr/>
        <a:lstStyle/>
        <a:p>
          <a:endParaRPr lang="pt-BR"/>
        </a:p>
      </dgm:t>
    </dgm:pt>
    <dgm:pt modelId="{220557AE-FF52-43EB-8708-65FF0F6DD909}" type="sibTrans" cxnId="{F9BFC069-41FD-4BD7-98D6-CC17E0BF5838}">
      <dgm:prSet/>
      <dgm:spPr/>
      <dgm:t>
        <a:bodyPr/>
        <a:lstStyle/>
        <a:p>
          <a:endParaRPr lang="pt-BR"/>
        </a:p>
      </dgm:t>
    </dgm:pt>
    <dgm:pt modelId="{DE6F3244-ADF1-4F19-8ACC-907021905B99}">
      <dgm:prSet phldrT="[Texto]" custT="1"/>
      <dgm:spPr/>
      <dgm:t>
        <a:bodyPr/>
        <a:lstStyle/>
        <a:p>
          <a:r>
            <a:rPr lang="en-US" sz="1200" kern="1200" dirty="0"/>
            <a:t> </a:t>
          </a:r>
          <a:r>
            <a:rPr lang="pt-BR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 Tarefa de Investimento de Impacto dos países do G7 (Reino Unido,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Canadá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EUA,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França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Alemanha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Itália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Japão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mais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pt-BR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 Austrália)</a:t>
          </a:r>
        </a:p>
      </dgm:t>
    </dgm:pt>
    <dgm:pt modelId="{504EF416-ABDD-4B7A-88DF-DFF4252429D5}" type="parTrans" cxnId="{7A1D39CB-9C60-4B55-93B0-DD53D42F90EF}">
      <dgm:prSet/>
      <dgm:spPr/>
      <dgm:t>
        <a:bodyPr/>
        <a:lstStyle/>
        <a:p>
          <a:endParaRPr lang="pt-BR"/>
        </a:p>
      </dgm:t>
    </dgm:pt>
    <dgm:pt modelId="{5D02ACB1-489A-4492-B3EB-61D4C0895258}" type="sibTrans" cxnId="{7A1D39CB-9C60-4B55-93B0-DD53D42F90EF}">
      <dgm:prSet/>
      <dgm:spPr/>
      <dgm:t>
        <a:bodyPr/>
        <a:lstStyle/>
        <a:p>
          <a:endParaRPr lang="pt-BR"/>
        </a:p>
      </dgm:t>
    </dgm:pt>
    <dgm:pt modelId="{FA328C07-D391-4AB2-BE3A-8EE46DEF1124}">
      <dgm:prSet phldrT="[Texto]"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Consulta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Pública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Lançamento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da ENIMPACTO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747D2DC1-D4C8-4B79-91F4-BA23C4AFC947}" type="parTrans" cxnId="{D53C2AA6-648E-40EE-A9BC-2CD5831F0FE3}">
      <dgm:prSet/>
      <dgm:spPr/>
      <dgm:t>
        <a:bodyPr/>
        <a:lstStyle/>
        <a:p>
          <a:endParaRPr lang="pt-BR"/>
        </a:p>
      </dgm:t>
    </dgm:pt>
    <dgm:pt modelId="{BC8508EC-1F2C-44FF-9971-79F92B389498}" type="sibTrans" cxnId="{D53C2AA6-648E-40EE-A9BC-2CD5831F0FE3}">
      <dgm:prSet/>
      <dgm:spPr/>
      <dgm:t>
        <a:bodyPr/>
        <a:lstStyle/>
        <a:p>
          <a:endParaRPr lang="pt-BR"/>
        </a:p>
      </dgm:t>
    </dgm:pt>
    <dgm:pt modelId="{8F04F4C8-5FA9-4CE4-9CBA-C22EC39F9AF3}">
      <dgm:prSet phldrT="[Texto]"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Global Steering Group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102AA9AC-6EAA-4CD2-A5BC-F8A52E57BA7B}" type="parTrans" cxnId="{EFCC42C5-5C06-419E-BDAB-413DE8777CCC}">
      <dgm:prSet/>
      <dgm:spPr/>
      <dgm:t>
        <a:bodyPr/>
        <a:lstStyle/>
        <a:p>
          <a:endParaRPr lang="pt-BR"/>
        </a:p>
      </dgm:t>
    </dgm:pt>
    <dgm:pt modelId="{01FD4633-5A35-4A52-BDC4-14C12C818CD9}" type="sibTrans" cxnId="{EFCC42C5-5C06-419E-BDAB-413DE8777CCC}">
      <dgm:prSet/>
      <dgm:spPr/>
      <dgm:t>
        <a:bodyPr/>
        <a:lstStyle/>
        <a:p>
          <a:endParaRPr lang="pt-BR"/>
        </a:p>
      </dgm:t>
    </dgm:pt>
    <dgm:pt modelId="{E18A1F98-C0E0-4E7F-96C9-0722B9E4C599}">
      <dgm:prSet phldrT="[Texto]" custT="1"/>
      <dgm:spPr/>
      <dgm:t>
        <a:bodyPr/>
        <a:lstStyle/>
        <a:p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Tarefa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Brasileira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do GAC (70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organizações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)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13FA4ACE-AB5F-4325-BA2F-DDCAE0EA8C19}" type="parTrans" cxnId="{AD19F7F9-CC4C-4A95-A4A2-1924CB2497DC}">
      <dgm:prSet/>
      <dgm:spPr/>
      <dgm:t>
        <a:bodyPr/>
        <a:lstStyle/>
        <a:p>
          <a:endParaRPr lang="pt-BR"/>
        </a:p>
      </dgm:t>
    </dgm:pt>
    <dgm:pt modelId="{DDED723B-0423-4B16-986E-1B99D541A953}" type="sibTrans" cxnId="{AD19F7F9-CC4C-4A95-A4A2-1924CB2497DC}">
      <dgm:prSet/>
      <dgm:spPr/>
      <dgm:t>
        <a:bodyPr/>
        <a:lstStyle/>
        <a:p>
          <a:endParaRPr lang="pt-BR"/>
        </a:p>
      </dgm:t>
    </dgm:pt>
    <dgm:pt modelId="{BB750F5C-4F96-4D3C-92E2-C26E7DFDD808}">
      <dgm:prSet phldrT="[Texto]" custT="1"/>
      <dgm:spPr/>
      <dgm:t>
        <a:bodyPr/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Tarefa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Argentina,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Uruguaia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Paraguaia</a:t>
          </a:r>
          <a:endParaRPr lang="en-US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Acordo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Cooperação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Técnica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MDIC e FTFS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6FC9523D-1E3A-4644-9D57-2C59919B36EF}" type="parTrans" cxnId="{57EF7A7C-E5D6-4B41-B682-46F601CC4058}">
      <dgm:prSet/>
      <dgm:spPr/>
      <dgm:t>
        <a:bodyPr/>
        <a:lstStyle/>
        <a:p>
          <a:endParaRPr lang="pt-BR"/>
        </a:p>
      </dgm:t>
    </dgm:pt>
    <dgm:pt modelId="{842C72BD-94D9-4498-9361-E3158AD1FC30}" type="sibTrans" cxnId="{57EF7A7C-E5D6-4B41-B682-46F601CC4058}">
      <dgm:prSet/>
      <dgm:spPr/>
      <dgm:t>
        <a:bodyPr/>
        <a:lstStyle/>
        <a:p>
          <a:endParaRPr lang="pt-BR"/>
        </a:p>
      </dgm:t>
    </dgm:pt>
    <dgm:pt modelId="{A63C17B6-56ED-48CD-8457-D98F04187016}">
      <dgm:prSet phldrT="[Texto]" custT="1"/>
      <dgm:spPr/>
      <dgm:t>
        <a:bodyPr/>
        <a:lstStyle/>
        <a:p>
          <a:r>
            <a:rPr lang="en-US" sz="1200" kern="1200" dirty="0"/>
            <a:t> 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1ª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Reunião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do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Comitê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gm:t>
    </dgm:pt>
    <dgm:pt modelId="{DC6823B3-58DF-4F23-AA40-0BC3E580EC17}" type="parTrans" cxnId="{25463D16-A5F2-4FFB-AF45-7CF4B7E0A533}">
      <dgm:prSet/>
      <dgm:spPr/>
      <dgm:t>
        <a:bodyPr/>
        <a:lstStyle/>
        <a:p>
          <a:endParaRPr lang="pt-BR"/>
        </a:p>
      </dgm:t>
    </dgm:pt>
    <dgm:pt modelId="{CB0AFBC7-CC53-4225-BCC5-1C630806071B}" type="sibTrans" cxnId="{25463D16-A5F2-4FFB-AF45-7CF4B7E0A533}">
      <dgm:prSet/>
      <dgm:spPr/>
      <dgm:t>
        <a:bodyPr/>
        <a:lstStyle/>
        <a:p>
          <a:endParaRPr lang="pt-BR"/>
        </a:p>
      </dgm:t>
    </dgm:pt>
    <dgm:pt modelId="{C866EB09-0B58-4AD1-B12C-36D80D8212DF}" type="pres">
      <dgm:prSet presAssocID="{A57DECD5-0781-42BC-A54F-09FCE187C85B}" presName="rootnode" presStyleCnt="0">
        <dgm:presLayoutVars>
          <dgm:chMax/>
          <dgm:chPref/>
          <dgm:dir/>
          <dgm:animLvl val="lvl"/>
        </dgm:presLayoutVars>
      </dgm:prSet>
      <dgm:spPr/>
    </dgm:pt>
    <dgm:pt modelId="{25E14107-1B02-4FC0-AF57-66A73D949A6D}" type="pres">
      <dgm:prSet presAssocID="{33561C1D-C70B-4101-B643-C23248413322}" presName="composite" presStyleCnt="0"/>
      <dgm:spPr/>
    </dgm:pt>
    <dgm:pt modelId="{ED73A6DB-33C0-44EE-9BE7-4AF4410C7529}" type="pres">
      <dgm:prSet presAssocID="{33561C1D-C70B-4101-B643-C23248413322}" presName="LShape" presStyleLbl="alignNode1" presStyleIdx="0" presStyleCnt="15"/>
      <dgm:spPr/>
    </dgm:pt>
    <dgm:pt modelId="{CEA8FA06-150C-43C4-B7F2-CB5D62E8509B}" type="pres">
      <dgm:prSet presAssocID="{33561C1D-C70B-4101-B643-C23248413322}" presName="ParentText" presStyleLbl="revTx" presStyleIdx="0" presStyleCnt="8">
        <dgm:presLayoutVars>
          <dgm:chMax val="0"/>
          <dgm:chPref val="0"/>
          <dgm:bulletEnabled val="1"/>
        </dgm:presLayoutVars>
      </dgm:prSet>
      <dgm:spPr/>
    </dgm:pt>
    <dgm:pt modelId="{9EB33B6A-FCD2-443E-BD80-BE7E78D2E12B}" type="pres">
      <dgm:prSet presAssocID="{33561C1D-C70B-4101-B643-C23248413322}" presName="Triangle" presStyleLbl="alignNode1" presStyleIdx="1" presStyleCnt="15"/>
      <dgm:spPr/>
    </dgm:pt>
    <dgm:pt modelId="{91981700-C3B3-4624-903E-F742F5F9D6E0}" type="pres">
      <dgm:prSet presAssocID="{01574DAB-3D69-43D1-AE7A-28B267986F33}" presName="sibTrans" presStyleCnt="0"/>
      <dgm:spPr/>
    </dgm:pt>
    <dgm:pt modelId="{7B6BFA70-FFD7-40F2-80F6-86820DB8F5B9}" type="pres">
      <dgm:prSet presAssocID="{01574DAB-3D69-43D1-AE7A-28B267986F33}" presName="space" presStyleCnt="0"/>
      <dgm:spPr/>
    </dgm:pt>
    <dgm:pt modelId="{6BB58C7A-CE00-4655-B236-1F9062ACFEA6}" type="pres">
      <dgm:prSet presAssocID="{E1931B3E-BD0D-47A1-BC14-270F53E35C4F}" presName="composite" presStyleCnt="0"/>
      <dgm:spPr/>
    </dgm:pt>
    <dgm:pt modelId="{AF1715B0-C991-4E65-9514-FEEEDEB560B6}" type="pres">
      <dgm:prSet presAssocID="{E1931B3E-BD0D-47A1-BC14-270F53E35C4F}" presName="LShape" presStyleLbl="alignNode1" presStyleIdx="2" presStyleCnt="15"/>
      <dgm:spPr/>
    </dgm:pt>
    <dgm:pt modelId="{EECACB5F-01C2-4149-B021-2CE7F55D133B}" type="pres">
      <dgm:prSet presAssocID="{E1931B3E-BD0D-47A1-BC14-270F53E35C4F}" presName="ParentText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4DC52E6A-E47A-461E-A15C-B0AD4BDF3058}" type="pres">
      <dgm:prSet presAssocID="{E1931B3E-BD0D-47A1-BC14-270F53E35C4F}" presName="Triangle" presStyleLbl="alignNode1" presStyleIdx="3" presStyleCnt="15"/>
      <dgm:spPr/>
    </dgm:pt>
    <dgm:pt modelId="{DC923BC4-ABD7-4BBD-B363-C80C68A811C7}" type="pres">
      <dgm:prSet presAssocID="{220557AE-FF52-43EB-8708-65FF0F6DD909}" presName="sibTrans" presStyleCnt="0"/>
      <dgm:spPr/>
    </dgm:pt>
    <dgm:pt modelId="{2B778884-B85A-4822-8426-F57AE60AA7A3}" type="pres">
      <dgm:prSet presAssocID="{220557AE-FF52-43EB-8708-65FF0F6DD909}" presName="space" presStyleCnt="0"/>
      <dgm:spPr/>
    </dgm:pt>
    <dgm:pt modelId="{0E02C3C9-C20F-4FD8-BD20-116EC3E827B3}" type="pres">
      <dgm:prSet presAssocID="{DE6F3244-ADF1-4F19-8ACC-907021905B99}" presName="composite" presStyleCnt="0"/>
      <dgm:spPr/>
    </dgm:pt>
    <dgm:pt modelId="{55A2C44F-8E44-44A1-969F-318289CAA5DD}" type="pres">
      <dgm:prSet presAssocID="{DE6F3244-ADF1-4F19-8ACC-907021905B99}" presName="LShape" presStyleLbl="alignNode1" presStyleIdx="4" presStyleCnt="15"/>
      <dgm:spPr/>
    </dgm:pt>
    <dgm:pt modelId="{48FF6D49-BDB1-44A0-839E-0C1866EDFDE7}" type="pres">
      <dgm:prSet presAssocID="{DE6F3244-ADF1-4F19-8ACC-907021905B99}" presName="ParentText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FFDFAD06-0157-48AE-A4CD-EEFF70D9BD8F}" type="pres">
      <dgm:prSet presAssocID="{DE6F3244-ADF1-4F19-8ACC-907021905B99}" presName="Triangle" presStyleLbl="alignNode1" presStyleIdx="5" presStyleCnt="15"/>
      <dgm:spPr/>
    </dgm:pt>
    <dgm:pt modelId="{CFB5591A-1FA5-44A7-8A5C-6FD05DC135ED}" type="pres">
      <dgm:prSet presAssocID="{5D02ACB1-489A-4492-B3EB-61D4C0895258}" presName="sibTrans" presStyleCnt="0"/>
      <dgm:spPr/>
    </dgm:pt>
    <dgm:pt modelId="{CB5C64F4-8C3C-46EA-95C0-78B38870B9A5}" type="pres">
      <dgm:prSet presAssocID="{5D02ACB1-489A-4492-B3EB-61D4C0895258}" presName="space" presStyleCnt="0"/>
      <dgm:spPr/>
    </dgm:pt>
    <dgm:pt modelId="{79C62AB2-AB28-47F5-9942-7072EE4A167D}" type="pres">
      <dgm:prSet presAssocID="{E18A1F98-C0E0-4E7F-96C9-0722B9E4C599}" presName="composite" presStyleCnt="0"/>
      <dgm:spPr/>
    </dgm:pt>
    <dgm:pt modelId="{5421B2A5-23A6-48AB-82F3-C9325E6B430C}" type="pres">
      <dgm:prSet presAssocID="{E18A1F98-C0E0-4E7F-96C9-0722B9E4C599}" presName="LShape" presStyleLbl="alignNode1" presStyleIdx="6" presStyleCnt="15"/>
      <dgm:spPr/>
    </dgm:pt>
    <dgm:pt modelId="{7E68C48B-6A44-4E0A-9BD6-42E71C89508E}" type="pres">
      <dgm:prSet presAssocID="{E18A1F98-C0E0-4E7F-96C9-0722B9E4C599}" presName="ParentText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4A2DD6BA-9C40-4C95-8B04-8BFBAF40F416}" type="pres">
      <dgm:prSet presAssocID="{E18A1F98-C0E0-4E7F-96C9-0722B9E4C599}" presName="Triangle" presStyleLbl="alignNode1" presStyleIdx="7" presStyleCnt="15"/>
      <dgm:spPr/>
    </dgm:pt>
    <dgm:pt modelId="{2A21670B-3AF3-4BF7-8CAA-CBBF55D5B180}" type="pres">
      <dgm:prSet presAssocID="{DDED723B-0423-4B16-986E-1B99D541A953}" presName="sibTrans" presStyleCnt="0"/>
      <dgm:spPr/>
    </dgm:pt>
    <dgm:pt modelId="{78F32150-20B0-4EC8-8A37-60D1AFE8B11B}" type="pres">
      <dgm:prSet presAssocID="{DDED723B-0423-4B16-986E-1B99D541A953}" presName="space" presStyleCnt="0"/>
      <dgm:spPr/>
    </dgm:pt>
    <dgm:pt modelId="{87CA902F-09B4-48AA-BB11-DF6FD24D4EC6}" type="pres">
      <dgm:prSet presAssocID="{8F04F4C8-5FA9-4CE4-9CBA-C22EC39F9AF3}" presName="composite" presStyleCnt="0"/>
      <dgm:spPr/>
    </dgm:pt>
    <dgm:pt modelId="{0C674A5D-F02A-4F4E-97E6-EF22BE92870A}" type="pres">
      <dgm:prSet presAssocID="{8F04F4C8-5FA9-4CE4-9CBA-C22EC39F9AF3}" presName="LShape" presStyleLbl="alignNode1" presStyleIdx="8" presStyleCnt="15"/>
      <dgm:spPr/>
    </dgm:pt>
    <dgm:pt modelId="{F387CA36-EC7E-43F9-BE50-A19E295F66E1}" type="pres">
      <dgm:prSet presAssocID="{8F04F4C8-5FA9-4CE4-9CBA-C22EC39F9AF3}" presName="ParentText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039C1947-3F48-402C-BB89-3052FFD3A1FF}" type="pres">
      <dgm:prSet presAssocID="{8F04F4C8-5FA9-4CE4-9CBA-C22EC39F9AF3}" presName="Triangle" presStyleLbl="alignNode1" presStyleIdx="9" presStyleCnt="15"/>
      <dgm:spPr/>
    </dgm:pt>
    <dgm:pt modelId="{F0272B0D-EC7C-430A-A34E-F8D6609495E1}" type="pres">
      <dgm:prSet presAssocID="{01FD4633-5A35-4A52-BDC4-14C12C818CD9}" presName="sibTrans" presStyleCnt="0"/>
      <dgm:spPr/>
    </dgm:pt>
    <dgm:pt modelId="{6450019B-F12A-4D70-ACD5-EC5342CF1738}" type="pres">
      <dgm:prSet presAssocID="{01FD4633-5A35-4A52-BDC4-14C12C818CD9}" presName="space" presStyleCnt="0"/>
      <dgm:spPr/>
    </dgm:pt>
    <dgm:pt modelId="{62D48115-A2BE-4987-B352-783E428DE065}" type="pres">
      <dgm:prSet presAssocID="{BB750F5C-4F96-4D3C-92E2-C26E7DFDD808}" presName="composite" presStyleCnt="0"/>
      <dgm:spPr/>
    </dgm:pt>
    <dgm:pt modelId="{8A592A9B-7084-44B2-8BA7-8D5909B80BB3}" type="pres">
      <dgm:prSet presAssocID="{BB750F5C-4F96-4D3C-92E2-C26E7DFDD808}" presName="LShape" presStyleLbl="alignNode1" presStyleIdx="10" presStyleCnt="15"/>
      <dgm:spPr/>
    </dgm:pt>
    <dgm:pt modelId="{8155DA6B-5C2E-4C5C-AC9E-375098FCA124}" type="pres">
      <dgm:prSet presAssocID="{BB750F5C-4F96-4D3C-92E2-C26E7DFDD808}" presName="ParentText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1AD245E6-0FC0-4947-961A-AD0802EC6F03}" type="pres">
      <dgm:prSet presAssocID="{BB750F5C-4F96-4D3C-92E2-C26E7DFDD808}" presName="Triangle" presStyleLbl="alignNode1" presStyleIdx="11" presStyleCnt="15"/>
      <dgm:spPr/>
    </dgm:pt>
    <dgm:pt modelId="{DA2EA7BC-ED69-48AC-B45D-8CA26FDB4672}" type="pres">
      <dgm:prSet presAssocID="{842C72BD-94D9-4498-9361-E3158AD1FC30}" presName="sibTrans" presStyleCnt="0"/>
      <dgm:spPr/>
    </dgm:pt>
    <dgm:pt modelId="{00C29C61-D6B8-43C1-B34B-AB6B97ACCABF}" type="pres">
      <dgm:prSet presAssocID="{842C72BD-94D9-4498-9361-E3158AD1FC30}" presName="space" presStyleCnt="0"/>
      <dgm:spPr/>
    </dgm:pt>
    <dgm:pt modelId="{3487C555-882C-432A-BA76-D640FACAA1E8}" type="pres">
      <dgm:prSet presAssocID="{FA328C07-D391-4AB2-BE3A-8EE46DEF1124}" presName="composite" presStyleCnt="0"/>
      <dgm:spPr/>
    </dgm:pt>
    <dgm:pt modelId="{2725A465-5483-49C8-93A7-DD8DC1D72BCF}" type="pres">
      <dgm:prSet presAssocID="{FA328C07-D391-4AB2-BE3A-8EE46DEF1124}" presName="LShape" presStyleLbl="alignNode1" presStyleIdx="12" presStyleCnt="15"/>
      <dgm:spPr/>
    </dgm:pt>
    <dgm:pt modelId="{75CFD1A2-CE29-488A-9502-E1E26DAF494C}" type="pres">
      <dgm:prSet presAssocID="{FA328C07-D391-4AB2-BE3A-8EE46DEF1124}" presName="ParentText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D6EC186C-C3EC-4979-A5B0-54D408A7EC72}" type="pres">
      <dgm:prSet presAssocID="{FA328C07-D391-4AB2-BE3A-8EE46DEF1124}" presName="Triangle" presStyleLbl="alignNode1" presStyleIdx="13" presStyleCnt="15"/>
      <dgm:spPr/>
    </dgm:pt>
    <dgm:pt modelId="{10D042D5-1FD2-4B1C-96A8-565A6FFBB8A9}" type="pres">
      <dgm:prSet presAssocID="{BC8508EC-1F2C-44FF-9971-79F92B389498}" presName="sibTrans" presStyleCnt="0"/>
      <dgm:spPr/>
    </dgm:pt>
    <dgm:pt modelId="{EA82690D-77F0-422E-8203-841EAE3BDC68}" type="pres">
      <dgm:prSet presAssocID="{BC8508EC-1F2C-44FF-9971-79F92B389498}" presName="space" presStyleCnt="0"/>
      <dgm:spPr/>
    </dgm:pt>
    <dgm:pt modelId="{76C0C124-3268-4F0A-8C43-B3FAB74B6AA3}" type="pres">
      <dgm:prSet presAssocID="{A63C17B6-56ED-48CD-8457-D98F04187016}" presName="composite" presStyleCnt="0"/>
      <dgm:spPr/>
    </dgm:pt>
    <dgm:pt modelId="{3E4123E5-0C74-4B3A-A4A9-8740A3759ADF}" type="pres">
      <dgm:prSet presAssocID="{A63C17B6-56ED-48CD-8457-D98F04187016}" presName="LShape" presStyleLbl="alignNode1" presStyleIdx="14" presStyleCnt="15"/>
      <dgm:spPr/>
    </dgm:pt>
    <dgm:pt modelId="{FE081301-7919-43E3-8468-534593C4B032}" type="pres">
      <dgm:prSet presAssocID="{A63C17B6-56ED-48CD-8457-D98F04187016}" presName="ParentText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25463D16-A5F2-4FFB-AF45-7CF4B7E0A533}" srcId="{A57DECD5-0781-42BC-A54F-09FCE187C85B}" destId="{A63C17B6-56ED-48CD-8457-D98F04187016}" srcOrd="7" destOrd="0" parTransId="{DC6823B3-58DF-4F23-AA40-0BC3E580EC17}" sibTransId="{CB0AFBC7-CC53-4225-BCC5-1C630806071B}"/>
    <dgm:cxn modelId="{C2A6E335-AAE0-4D19-819A-4672757EC513}" type="presOf" srcId="{A57DECD5-0781-42BC-A54F-09FCE187C85B}" destId="{C866EB09-0B58-4AD1-B12C-36D80D8212DF}" srcOrd="0" destOrd="0" presId="urn:microsoft.com/office/officeart/2009/3/layout/StepUpProcess"/>
    <dgm:cxn modelId="{35C68B5E-6168-45AF-A39C-84594810E2D0}" type="presOf" srcId="{DE6F3244-ADF1-4F19-8ACC-907021905B99}" destId="{48FF6D49-BDB1-44A0-839E-0C1866EDFDE7}" srcOrd="0" destOrd="0" presId="urn:microsoft.com/office/officeart/2009/3/layout/StepUpProcess"/>
    <dgm:cxn modelId="{8D180844-3822-41BF-91DB-EAB791325F1E}" type="presOf" srcId="{33561C1D-C70B-4101-B643-C23248413322}" destId="{CEA8FA06-150C-43C4-B7F2-CB5D62E8509B}" srcOrd="0" destOrd="0" presId="urn:microsoft.com/office/officeart/2009/3/layout/StepUpProcess"/>
    <dgm:cxn modelId="{F2481569-A462-423F-86DD-8A53D54D5F84}" type="presOf" srcId="{FA328C07-D391-4AB2-BE3A-8EE46DEF1124}" destId="{75CFD1A2-CE29-488A-9502-E1E26DAF494C}" srcOrd="0" destOrd="0" presId="urn:microsoft.com/office/officeart/2009/3/layout/StepUpProcess"/>
    <dgm:cxn modelId="{F9BFC069-41FD-4BD7-98D6-CC17E0BF5838}" srcId="{A57DECD5-0781-42BC-A54F-09FCE187C85B}" destId="{E1931B3E-BD0D-47A1-BC14-270F53E35C4F}" srcOrd="1" destOrd="0" parTransId="{FF27EA3A-02A0-41E9-B556-418B859EE1CA}" sibTransId="{220557AE-FF52-43EB-8708-65FF0F6DD909}"/>
    <dgm:cxn modelId="{BA3BFF55-07E6-4F05-86CE-2ED340CC38F8}" type="presOf" srcId="{A63C17B6-56ED-48CD-8457-D98F04187016}" destId="{FE081301-7919-43E3-8468-534593C4B032}" srcOrd="0" destOrd="0" presId="urn:microsoft.com/office/officeart/2009/3/layout/StepUpProcess"/>
    <dgm:cxn modelId="{A4411C78-EE47-4431-A141-B8E702ED5948}" type="presOf" srcId="{BB750F5C-4F96-4D3C-92E2-C26E7DFDD808}" destId="{8155DA6B-5C2E-4C5C-AC9E-375098FCA124}" srcOrd="0" destOrd="0" presId="urn:microsoft.com/office/officeart/2009/3/layout/StepUpProcess"/>
    <dgm:cxn modelId="{CAAD5B59-C3E9-42F1-B4CD-2B21BC1843A4}" type="presOf" srcId="{8F04F4C8-5FA9-4CE4-9CBA-C22EC39F9AF3}" destId="{F387CA36-EC7E-43F9-BE50-A19E295F66E1}" srcOrd="0" destOrd="0" presId="urn:microsoft.com/office/officeart/2009/3/layout/StepUpProcess"/>
    <dgm:cxn modelId="{862A327B-E189-4D2F-8840-D9CC15A0E71A}" type="presOf" srcId="{E18A1F98-C0E0-4E7F-96C9-0722B9E4C599}" destId="{7E68C48B-6A44-4E0A-9BD6-42E71C89508E}" srcOrd="0" destOrd="0" presId="urn:microsoft.com/office/officeart/2009/3/layout/StepUpProcess"/>
    <dgm:cxn modelId="{57EF7A7C-E5D6-4B41-B682-46F601CC4058}" srcId="{A57DECD5-0781-42BC-A54F-09FCE187C85B}" destId="{BB750F5C-4F96-4D3C-92E2-C26E7DFDD808}" srcOrd="5" destOrd="0" parTransId="{6FC9523D-1E3A-4644-9D57-2C59919B36EF}" sibTransId="{842C72BD-94D9-4498-9361-E3158AD1FC30}"/>
    <dgm:cxn modelId="{D53C2AA6-648E-40EE-A9BC-2CD5831F0FE3}" srcId="{A57DECD5-0781-42BC-A54F-09FCE187C85B}" destId="{FA328C07-D391-4AB2-BE3A-8EE46DEF1124}" srcOrd="6" destOrd="0" parTransId="{747D2DC1-D4C8-4B79-91F4-BA23C4AFC947}" sibTransId="{BC8508EC-1F2C-44FF-9971-79F92B389498}"/>
    <dgm:cxn modelId="{EFCC42C5-5C06-419E-BDAB-413DE8777CCC}" srcId="{A57DECD5-0781-42BC-A54F-09FCE187C85B}" destId="{8F04F4C8-5FA9-4CE4-9CBA-C22EC39F9AF3}" srcOrd="4" destOrd="0" parTransId="{102AA9AC-6EAA-4CD2-A5BC-F8A52E57BA7B}" sibTransId="{01FD4633-5A35-4A52-BDC4-14C12C818CD9}"/>
    <dgm:cxn modelId="{7A1D39CB-9C60-4B55-93B0-DD53D42F90EF}" srcId="{A57DECD5-0781-42BC-A54F-09FCE187C85B}" destId="{DE6F3244-ADF1-4F19-8ACC-907021905B99}" srcOrd="2" destOrd="0" parTransId="{504EF416-ABDD-4B7A-88DF-DFF4252429D5}" sibTransId="{5D02ACB1-489A-4492-B3EB-61D4C0895258}"/>
    <dgm:cxn modelId="{34F0BCE3-664D-43CD-8B49-A8464B69F32C}" type="presOf" srcId="{E1931B3E-BD0D-47A1-BC14-270F53E35C4F}" destId="{EECACB5F-01C2-4149-B021-2CE7F55D133B}" srcOrd="0" destOrd="0" presId="urn:microsoft.com/office/officeart/2009/3/layout/StepUpProcess"/>
    <dgm:cxn modelId="{9DD674EF-EA7C-4B64-8675-FC8617825770}" srcId="{A57DECD5-0781-42BC-A54F-09FCE187C85B}" destId="{33561C1D-C70B-4101-B643-C23248413322}" srcOrd="0" destOrd="0" parTransId="{79D8864E-6C64-4F74-99FF-947DC48D48C1}" sibTransId="{01574DAB-3D69-43D1-AE7A-28B267986F33}"/>
    <dgm:cxn modelId="{AD19F7F9-CC4C-4A95-A4A2-1924CB2497DC}" srcId="{A57DECD5-0781-42BC-A54F-09FCE187C85B}" destId="{E18A1F98-C0E0-4E7F-96C9-0722B9E4C599}" srcOrd="3" destOrd="0" parTransId="{13FA4ACE-AB5F-4325-BA2F-DDCAE0EA8C19}" sibTransId="{DDED723B-0423-4B16-986E-1B99D541A953}"/>
    <dgm:cxn modelId="{605A455B-F7EB-44DA-9201-119DF9F9776C}" type="presParOf" srcId="{C866EB09-0B58-4AD1-B12C-36D80D8212DF}" destId="{25E14107-1B02-4FC0-AF57-66A73D949A6D}" srcOrd="0" destOrd="0" presId="urn:microsoft.com/office/officeart/2009/3/layout/StepUpProcess"/>
    <dgm:cxn modelId="{FC554C25-E700-4321-96A1-6B2FCE2B4272}" type="presParOf" srcId="{25E14107-1B02-4FC0-AF57-66A73D949A6D}" destId="{ED73A6DB-33C0-44EE-9BE7-4AF4410C7529}" srcOrd="0" destOrd="0" presId="urn:microsoft.com/office/officeart/2009/3/layout/StepUpProcess"/>
    <dgm:cxn modelId="{03E8D99D-DC2C-4BDF-9C2A-69DFC12E94C4}" type="presParOf" srcId="{25E14107-1B02-4FC0-AF57-66A73D949A6D}" destId="{CEA8FA06-150C-43C4-B7F2-CB5D62E8509B}" srcOrd="1" destOrd="0" presId="urn:microsoft.com/office/officeart/2009/3/layout/StepUpProcess"/>
    <dgm:cxn modelId="{8C5C1722-456F-4872-BBA6-82CE9D1AD9E6}" type="presParOf" srcId="{25E14107-1B02-4FC0-AF57-66A73D949A6D}" destId="{9EB33B6A-FCD2-443E-BD80-BE7E78D2E12B}" srcOrd="2" destOrd="0" presId="urn:microsoft.com/office/officeart/2009/3/layout/StepUpProcess"/>
    <dgm:cxn modelId="{2E28A8A2-6D25-4761-AAC3-F0D8C7367798}" type="presParOf" srcId="{C866EB09-0B58-4AD1-B12C-36D80D8212DF}" destId="{91981700-C3B3-4624-903E-F742F5F9D6E0}" srcOrd="1" destOrd="0" presId="urn:microsoft.com/office/officeart/2009/3/layout/StepUpProcess"/>
    <dgm:cxn modelId="{C9C4150C-BE55-4CE5-90DA-6380381FBE4D}" type="presParOf" srcId="{91981700-C3B3-4624-903E-F742F5F9D6E0}" destId="{7B6BFA70-FFD7-40F2-80F6-86820DB8F5B9}" srcOrd="0" destOrd="0" presId="urn:microsoft.com/office/officeart/2009/3/layout/StepUpProcess"/>
    <dgm:cxn modelId="{575A9973-C0BB-406B-BB28-50CBDB99DC52}" type="presParOf" srcId="{C866EB09-0B58-4AD1-B12C-36D80D8212DF}" destId="{6BB58C7A-CE00-4655-B236-1F9062ACFEA6}" srcOrd="2" destOrd="0" presId="urn:microsoft.com/office/officeart/2009/3/layout/StepUpProcess"/>
    <dgm:cxn modelId="{F4B13802-778B-48D5-AF87-5EA20CCA6A92}" type="presParOf" srcId="{6BB58C7A-CE00-4655-B236-1F9062ACFEA6}" destId="{AF1715B0-C991-4E65-9514-FEEEDEB560B6}" srcOrd="0" destOrd="0" presId="urn:microsoft.com/office/officeart/2009/3/layout/StepUpProcess"/>
    <dgm:cxn modelId="{4692178E-1F9D-4E82-8DF4-B78C0F96921A}" type="presParOf" srcId="{6BB58C7A-CE00-4655-B236-1F9062ACFEA6}" destId="{EECACB5F-01C2-4149-B021-2CE7F55D133B}" srcOrd="1" destOrd="0" presId="urn:microsoft.com/office/officeart/2009/3/layout/StepUpProcess"/>
    <dgm:cxn modelId="{54F52E62-43A2-4DFF-9653-3F25241B01BD}" type="presParOf" srcId="{6BB58C7A-CE00-4655-B236-1F9062ACFEA6}" destId="{4DC52E6A-E47A-461E-A15C-B0AD4BDF3058}" srcOrd="2" destOrd="0" presId="urn:microsoft.com/office/officeart/2009/3/layout/StepUpProcess"/>
    <dgm:cxn modelId="{0C7B94AA-BB0E-48FC-8828-5219FD8DB4E8}" type="presParOf" srcId="{C866EB09-0B58-4AD1-B12C-36D80D8212DF}" destId="{DC923BC4-ABD7-4BBD-B363-C80C68A811C7}" srcOrd="3" destOrd="0" presId="urn:microsoft.com/office/officeart/2009/3/layout/StepUpProcess"/>
    <dgm:cxn modelId="{BA2AD71C-C5E2-4FEE-8843-FB16CEBE8D6F}" type="presParOf" srcId="{DC923BC4-ABD7-4BBD-B363-C80C68A811C7}" destId="{2B778884-B85A-4822-8426-F57AE60AA7A3}" srcOrd="0" destOrd="0" presId="urn:microsoft.com/office/officeart/2009/3/layout/StepUpProcess"/>
    <dgm:cxn modelId="{11D00BD3-BCB9-40D6-964B-B1EDBAF5AE85}" type="presParOf" srcId="{C866EB09-0B58-4AD1-B12C-36D80D8212DF}" destId="{0E02C3C9-C20F-4FD8-BD20-116EC3E827B3}" srcOrd="4" destOrd="0" presId="urn:microsoft.com/office/officeart/2009/3/layout/StepUpProcess"/>
    <dgm:cxn modelId="{5A6D07F7-5C26-4D21-AE50-515837AE6F0A}" type="presParOf" srcId="{0E02C3C9-C20F-4FD8-BD20-116EC3E827B3}" destId="{55A2C44F-8E44-44A1-969F-318289CAA5DD}" srcOrd="0" destOrd="0" presId="urn:microsoft.com/office/officeart/2009/3/layout/StepUpProcess"/>
    <dgm:cxn modelId="{D74B7280-7861-4396-915E-F461EAEC1DA7}" type="presParOf" srcId="{0E02C3C9-C20F-4FD8-BD20-116EC3E827B3}" destId="{48FF6D49-BDB1-44A0-839E-0C1866EDFDE7}" srcOrd="1" destOrd="0" presId="urn:microsoft.com/office/officeart/2009/3/layout/StepUpProcess"/>
    <dgm:cxn modelId="{82D9A385-49E3-41D3-9162-9C990C810694}" type="presParOf" srcId="{0E02C3C9-C20F-4FD8-BD20-116EC3E827B3}" destId="{FFDFAD06-0157-48AE-A4CD-EEFF70D9BD8F}" srcOrd="2" destOrd="0" presId="urn:microsoft.com/office/officeart/2009/3/layout/StepUpProcess"/>
    <dgm:cxn modelId="{D139D407-5005-4C9B-B827-9A4C18A64938}" type="presParOf" srcId="{C866EB09-0B58-4AD1-B12C-36D80D8212DF}" destId="{CFB5591A-1FA5-44A7-8A5C-6FD05DC135ED}" srcOrd="5" destOrd="0" presId="urn:microsoft.com/office/officeart/2009/3/layout/StepUpProcess"/>
    <dgm:cxn modelId="{836BC2CB-DAB4-4C26-9C4D-0E234FB78688}" type="presParOf" srcId="{CFB5591A-1FA5-44A7-8A5C-6FD05DC135ED}" destId="{CB5C64F4-8C3C-46EA-95C0-78B38870B9A5}" srcOrd="0" destOrd="0" presId="urn:microsoft.com/office/officeart/2009/3/layout/StepUpProcess"/>
    <dgm:cxn modelId="{596A0FEA-EB3E-4EEA-AC41-4F64F595130A}" type="presParOf" srcId="{C866EB09-0B58-4AD1-B12C-36D80D8212DF}" destId="{79C62AB2-AB28-47F5-9942-7072EE4A167D}" srcOrd="6" destOrd="0" presId="urn:microsoft.com/office/officeart/2009/3/layout/StepUpProcess"/>
    <dgm:cxn modelId="{622BF573-290B-4EC9-A813-C17D59BB0442}" type="presParOf" srcId="{79C62AB2-AB28-47F5-9942-7072EE4A167D}" destId="{5421B2A5-23A6-48AB-82F3-C9325E6B430C}" srcOrd="0" destOrd="0" presId="urn:microsoft.com/office/officeart/2009/3/layout/StepUpProcess"/>
    <dgm:cxn modelId="{A551E661-2413-4782-9033-5BEF30D2CD59}" type="presParOf" srcId="{79C62AB2-AB28-47F5-9942-7072EE4A167D}" destId="{7E68C48B-6A44-4E0A-9BD6-42E71C89508E}" srcOrd="1" destOrd="0" presId="urn:microsoft.com/office/officeart/2009/3/layout/StepUpProcess"/>
    <dgm:cxn modelId="{DCE65189-FA4A-4D09-BC0E-5BE68A2A2EC9}" type="presParOf" srcId="{79C62AB2-AB28-47F5-9942-7072EE4A167D}" destId="{4A2DD6BA-9C40-4C95-8B04-8BFBAF40F416}" srcOrd="2" destOrd="0" presId="urn:microsoft.com/office/officeart/2009/3/layout/StepUpProcess"/>
    <dgm:cxn modelId="{906EC7F9-8F31-42DF-A177-9A51EF53DFB5}" type="presParOf" srcId="{C866EB09-0B58-4AD1-B12C-36D80D8212DF}" destId="{2A21670B-3AF3-4BF7-8CAA-CBBF55D5B180}" srcOrd="7" destOrd="0" presId="urn:microsoft.com/office/officeart/2009/3/layout/StepUpProcess"/>
    <dgm:cxn modelId="{C2C58440-CABF-4E10-A44F-8E6FCC56D922}" type="presParOf" srcId="{2A21670B-3AF3-4BF7-8CAA-CBBF55D5B180}" destId="{78F32150-20B0-4EC8-8A37-60D1AFE8B11B}" srcOrd="0" destOrd="0" presId="urn:microsoft.com/office/officeart/2009/3/layout/StepUpProcess"/>
    <dgm:cxn modelId="{2D076CE7-6072-4AED-AC52-5522D5D89D73}" type="presParOf" srcId="{C866EB09-0B58-4AD1-B12C-36D80D8212DF}" destId="{87CA902F-09B4-48AA-BB11-DF6FD24D4EC6}" srcOrd="8" destOrd="0" presId="urn:microsoft.com/office/officeart/2009/3/layout/StepUpProcess"/>
    <dgm:cxn modelId="{0F774D8E-0150-43B1-B5C3-B05C822E5432}" type="presParOf" srcId="{87CA902F-09B4-48AA-BB11-DF6FD24D4EC6}" destId="{0C674A5D-F02A-4F4E-97E6-EF22BE92870A}" srcOrd="0" destOrd="0" presId="urn:microsoft.com/office/officeart/2009/3/layout/StepUpProcess"/>
    <dgm:cxn modelId="{CB8DB42A-7363-4E62-B1BD-7AB073E7928B}" type="presParOf" srcId="{87CA902F-09B4-48AA-BB11-DF6FD24D4EC6}" destId="{F387CA36-EC7E-43F9-BE50-A19E295F66E1}" srcOrd="1" destOrd="0" presId="urn:microsoft.com/office/officeart/2009/3/layout/StepUpProcess"/>
    <dgm:cxn modelId="{5C781A67-B58B-4594-9DCB-01CB361D4689}" type="presParOf" srcId="{87CA902F-09B4-48AA-BB11-DF6FD24D4EC6}" destId="{039C1947-3F48-402C-BB89-3052FFD3A1FF}" srcOrd="2" destOrd="0" presId="urn:microsoft.com/office/officeart/2009/3/layout/StepUpProcess"/>
    <dgm:cxn modelId="{BD759A27-67B1-4772-996F-BD89DC8732CB}" type="presParOf" srcId="{C866EB09-0B58-4AD1-B12C-36D80D8212DF}" destId="{F0272B0D-EC7C-430A-A34E-F8D6609495E1}" srcOrd="9" destOrd="0" presId="urn:microsoft.com/office/officeart/2009/3/layout/StepUpProcess"/>
    <dgm:cxn modelId="{94C0F0C0-7EC3-4587-8064-C4FFA90492BC}" type="presParOf" srcId="{F0272B0D-EC7C-430A-A34E-F8D6609495E1}" destId="{6450019B-F12A-4D70-ACD5-EC5342CF1738}" srcOrd="0" destOrd="0" presId="urn:microsoft.com/office/officeart/2009/3/layout/StepUpProcess"/>
    <dgm:cxn modelId="{C5921834-5E8E-4284-955E-167A1AB6390D}" type="presParOf" srcId="{C866EB09-0B58-4AD1-B12C-36D80D8212DF}" destId="{62D48115-A2BE-4987-B352-783E428DE065}" srcOrd="10" destOrd="0" presId="urn:microsoft.com/office/officeart/2009/3/layout/StepUpProcess"/>
    <dgm:cxn modelId="{E571E6D9-C4F4-425A-A1CF-77AE9952CAB9}" type="presParOf" srcId="{62D48115-A2BE-4987-B352-783E428DE065}" destId="{8A592A9B-7084-44B2-8BA7-8D5909B80BB3}" srcOrd="0" destOrd="0" presId="urn:microsoft.com/office/officeart/2009/3/layout/StepUpProcess"/>
    <dgm:cxn modelId="{B2A2B038-9466-48C3-8460-93E6332545AB}" type="presParOf" srcId="{62D48115-A2BE-4987-B352-783E428DE065}" destId="{8155DA6B-5C2E-4C5C-AC9E-375098FCA124}" srcOrd="1" destOrd="0" presId="urn:microsoft.com/office/officeart/2009/3/layout/StepUpProcess"/>
    <dgm:cxn modelId="{8AA222C8-008B-4F62-8F1D-3EF66856AFB5}" type="presParOf" srcId="{62D48115-A2BE-4987-B352-783E428DE065}" destId="{1AD245E6-0FC0-4947-961A-AD0802EC6F03}" srcOrd="2" destOrd="0" presId="urn:microsoft.com/office/officeart/2009/3/layout/StepUpProcess"/>
    <dgm:cxn modelId="{7F5FC8BF-7710-432A-8019-36CAD6A5CBBD}" type="presParOf" srcId="{C866EB09-0B58-4AD1-B12C-36D80D8212DF}" destId="{DA2EA7BC-ED69-48AC-B45D-8CA26FDB4672}" srcOrd="11" destOrd="0" presId="urn:microsoft.com/office/officeart/2009/3/layout/StepUpProcess"/>
    <dgm:cxn modelId="{9D575114-A6EC-40E1-8F59-D3B4CD74C0B2}" type="presParOf" srcId="{DA2EA7BC-ED69-48AC-B45D-8CA26FDB4672}" destId="{00C29C61-D6B8-43C1-B34B-AB6B97ACCABF}" srcOrd="0" destOrd="0" presId="urn:microsoft.com/office/officeart/2009/3/layout/StepUpProcess"/>
    <dgm:cxn modelId="{66A8224D-301E-445E-A250-6E7BAA6C7B75}" type="presParOf" srcId="{C866EB09-0B58-4AD1-B12C-36D80D8212DF}" destId="{3487C555-882C-432A-BA76-D640FACAA1E8}" srcOrd="12" destOrd="0" presId="urn:microsoft.com/office/officeart/2009/3/layout/StepUpProcess"/>
    <dgm:cxn modelId="{0A0BC473-BB58-45DE-BC0B-C7920A22A67E}" type="presParOf" srcId="{3487C555-882C-432A-BA76-D640FACAA1E8}" destId="{2725A465-5483-49C8-93A7-DD8DC1D72BCF}" srcOrd="0" destOrd="0" presId="urn:microsoft.com/office/officeart/2009/3/layout/StepUpProcess"/>
    <dgm:cxn modelId="{1D170DEF-8768-4220-B708-909C63789F12}" type="presParOf" srcId="{3487C555-882C-432A-BA76-D640FACAA1E8}" destId="{75CFD1A2-CE29-488A-9502-E1E26DAF494C}" srcOrd="1" destOrd="0" presId="urn:microsoft.com/office/officeart/2009/3/layout/StepUpProcess"/>
    <dgm:cxn modelId="{B35C6FF4-18D7-4A28-BB4A-947479A3B39E}" type="presParOf" srcId="{3487C555-882C-432A-BA76-D640FACAA1E8}" destId="{D6EC186C-C3EC-4979-A5B0-54D408A7EC72}" srcOrd="2" destOrd="0" presId="urn:microsoft.com/office/officeart/2009/3/layout/StepUpProcess"/>
    <dgm:cxn modelId="{FD0502FB-DBC8-40FE-AD75-BF3AC3392233}" type="presParOf" srcId="{C866EB09-0B58-4AD1-B12C-36D80D8212DF}" destId="{10D042D5-1FD2-4B1C-96A8-565A6FFBB8A9}" srcOrd="13" destOrd="0" presId="urn:microsoft.com/office/officeart/2009/3/layout/StepUpProcess"/>
    <dgm:cxn modelId="{E0BFFBC9-7295-4E30-AF9C-3313AE689D03}" type="presParOf" srcId="{10D042D5-1FD2-4B1C-96A8-565A6FFBB8A9}" destId="{EA82690D-77F0-422E-8203-841EAE3BDC68}" srcOrd="0" destOrd="0" presId="urn:microsoft.com/office/officeart/2009/3/layout/StepUpProcess"/>
    <dgm:cxn modelId="{38049DC5-760E-4D12-B950-B7B85EF069EA}" type="presParOf" srcId="{C866EB09-0B58-4AD1-B12C-36D80D8212DF}" destId="{76C0C124-3268-4F0A-8C43-B3FAB74B6AA3}" srcOrd="14" destOrd="0" presId="urn:microsoft.com/office/officeart/2009/3/layout/StepUpProcess"/>
    <dgm:cxn modelId="{5BA0FCFE-1D10-4AA6-84D8-A19FD7CD1384}" type="presParOf" srcId="{76C0C124-3268-4F0A-8C43-B3FAB74B6AA3}" destId="{3E4123E5-0C74-4B3A-A4A9-8740A3759ADF}" srcOrd="0" destOrd="0" presId="urn:microsoft.com/office/officeart/2009/3/layout/StepUpProcess"/>
    <dgm:cxn modelId="{BA7A5F38-E119-42AB-A7E9-E6658E732301}" type="presParOf" srcId="{76C0C124-3268-4F0A-8C43-B3FAB74B6AA3}" destId="{FE081301-7919-43E3-8468-534593C4B032}" srcOrd="1" destOrd="0" presId="urn:microsoft.com/office/officeart/2009/3/layout/StepUp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3A6DB-33C0-44EE-9BE7-4AF4410C7529}">
      <dsp:nvSpPr>
        <dsp:cNvPr id="0" name=""/>
        <dsp:cNvSpPr/>
      </dsp:nvSpPr>
      <dsp:spPr>
        <a:xfrm rot="5400000">
          <a:off x="256752" y="3388937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8FA06-150C-43C4-B7F2-CB5D62E8509B}">
      <dsp:nvSpPr>
        <dsp:cNvPr id="0" name=""/>
        <dsp:cNvSpPr/>
      </dsp:nvSpPr>
      <dsp:spPr>
        <a:xfrm>
          <a:off x="129082" y="3769191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0" kern="12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rPr>
            <a:t>Reino Unido convoca gestores do mercado financeiro e cria o conceito de Finanças Sociais</a:t>
          </a:r>
          <a:endParaRPr lang="pt-BR" sz="1200" b="0" kern="1200" dirty="0"/>
        </a:p>
      </dsp:txBody>
      <dsp:txXfrm>
        <a:off x="129082" y="3769191"/>
        <a:ext cx="1148973" cy="1007142"/>
      </dsp:txXfrm>
    </dsp:sp>
    <dsp:sp modelId="{9EB33B6A-FCD2-443E-BD80-BE7E78D2E12B}">
      <dsp:nvSpPr>
        <dsp:cNvPr id="0" name=""/>
        <dsp:cNvSpPr/>
      </dsp:nvSpPr>
      <dsp:spPr>
        <a:xfrm>
          <a:off x="1061267" y="3295241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715B0-C991-4E65-9514-FEEEDEB560B6}">
      <dsp:nvSpPr>
        <dsp:cNvPr id="0" name=""/>
        <dsp:cNvSpPr/>
      </dsp:nvSpPr>
      <dsp:spPr>
        <a:xfrm rot="5400000">
          <a:off x="1663319" y="3040880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CACB5F-01C2-4149-B021-2CE7F55D133B}">
      <dsp:nvSpPr>
        <dsp:cNvPr id="0" name=""/>
        <dsp:cNvSpPr/>
      </dsp:nvSpPr>
      <dsp:spPr>
        <a:xfrm>
          <a:off x="1535649" y="3421134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Outros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países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iniciam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movimentos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semelhantes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(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Canadá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EUA)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1535649" y="3421134"/>
        <a:ext cx="1148973" cy="1007142"/>
      </dsp:txXfrm>
    </dsp:sp>
    <dsp:sp modelId="{4DC52E6A-E47A-461E-A15C-B0AD4BDF3058}">
      <dsp:nvSpPr>
        <dsp:cNvPr id="0" name=""/>
        <dsp:cNvSpPr/>
      </dsp:nvSpPr>
      <dsp:spPr>
        <a:xfrm>
          <a:off x="2467835" y="2947185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2C44F-8E44-44A1-969F-318289CAA5DD}">
      <dsp:nvSpPr>
        <dsp:cNvPr id="0" name=""/>
        <dsp:cNvSpPr/>
      </dsp:nvSpPr>
      <dsp:spPr>
        <a:xfrm rot="5400000">
          <a:off x="3069887" y="2692824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F6D49-BDB1-44A0-839E-0C1866EDFDE7}">
      <dsp:nvSpPr>
        <dsp:cNvPr id="0" name=""/>
        <dsp:cNvSpPr/>
      </dsp:nvSpPr>
      <dsp:spPr>
        <a:xfrm>
          <a:off x="2942217" y="3073078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  <a:r>
            <a:rPr lang="pt-BR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 Tarefa de Investimento de Impacto dos países do G7 (Reino Unido,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Canadá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EUA,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França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Alemanha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Itália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Japão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mais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pt-BR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 Austrália)</a:t>
          </a:r>
        </a:p>
      </dsp:txBody>
      <dsp:txXfrm>
        <a:off x="2942217" y="3073078"/>
        <a:ext cx="1148973" cy="1007142"/>
      </dsp:txXfrm>
    </dsp:sp>
    <dsp:sp modelId="{FFDFAD06-0157-48AE-A4CD-EEFF70D9BD8F}">
      <dsp:nvSpPr>
        <dsp:cNvPr id="0" name=""/>
        <dsp:cNvSpPr/>
      </dsp:nvSpPr>
      <dsp:spPr>
        <a:xfrm>
          <a:off x="3874402" y="2599128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21B2A5-23A6-48AB-82F3-C9325E6B430C}">
      <dsp:nvSpPr>
        <dsp:cNvPr id="0" name=""/>
        <dsp:cNvSpPr/>
      </dsp:nvSpPr>
      <dsp:spPr>
        <a:xfrm rot="5400000">
          <a:off x="4476454" y="2344767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8C48B-6A44-4E0A-9BD6-42E71C89508E}">
      <dsp:nvSpPr>
        <dsp:cNvPr id="0" name=""/>
        <dsp:cNvSpPr/>
      </dsp:nvSpPr>
      <dsp:spPr>
        <a:xfrm>
          <a:off x="4348784" y="2725021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Tarefa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Brasileira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do GAC (70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organizações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)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4348784" y="2725021"/>
        <a:ext cx="1148973" cy="1007142"/>
      </dsp:txXfrm>
    </dsp:sp>
    <dsp:sp modelId="{4A2DD6BA-9C40-4C95-8B04-8BFBAF40F416}">
      <dsp:nvSpPr>
        <dsp:cNvPr id="0" name=""/>
        <dsp:cNvSpPr/>
      </dsp:nvSpPr>
      <dsp:spPr>
        <a:xfrm>
          <a:off x="5280970" y="2251072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74A5D-F02A-4F4E-97E6-EF22BE92870A}">
      <dsp:nvSpPr>
        <dsp:cNvPr id="0" name=""/>
        <dsp:cNvSpPr/>
      </dsp:nvSpPr>
      <dsp:spPr>
        <a:xfrm rot="5400000">
          <a:off x="5883022" y="1996711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7CA36-EC7E-43F9-BE50-A19E295F66E1}">
      <dsp:nvSpPr>
        <dsp:cNvPr id="0" name=""/>
        <dsp:cNvSpPr/>
      </dsp:nvSpPr>
      <dsp:spPr>
        <a:xfrm>
          <a:off x="5755352" y="2376965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Global Steering Group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5755352" y="2376965"/>
        <a:ext cx="1148973" cy="1007142"/>
      </dsp:txXfrm>
    </dsp:sp>
    <dsp:sp modelId="{039C1947-3F48-402C-BB89-3052FFD3A1FF}">
      <dsp:nvSpPr>
        <dsp:cNvPr id="0" name=""/>
        <dsp:cNvSpPr/>
      </dsp:nvSpPr>
      <dsp:spPr>
        <a:xfrm>
          <a:off x="6687537" y="1903015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92A9B-7084-44B2-8BA7-8D5909B80BB3}">
      <dsp:nvSpPr>
        <dsp:cNvPr id="0" name=""/>
        <dsp:cNvSpPr/>
      </dsp:nvSpPr>
      <dsp:spPr>
        <a:xfrm rot="5400000">
          <a:off x="7289589" y="1648654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5DA6B-5C2E-4C5C-AC9E-375098FCA124}">
      <dsp:nvSpPr>
        <dsp:cNvPr id="0" name=""/>
        <dsp:cNvSpPr/>
      </dsp:nvSpPr>
      <dsp:spPr>
        <a:xfrm>
          <a:off x="7161919" y="2028908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Força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Tarefa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Argentina,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Uruguaia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Paraguaia</a:t>
          </a:r>
          <a:endParaRPr lang="en-US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Acordo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Cooperação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Técnica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MDIC e FTFS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7161919" y="2028908"/>
        <a:ext cx="1148973" cy="1007142"/>
      </dsp:txXfrm>
    </dsp:sp>
    <dsp:sp modelId="{1AD245E6-0FC0-4947-961A-AD0802EC6F03}">
      <dsp:nvSpPr>
        <dsp:cNvPr id="0" name=""/>
        <dsp:cNvSpPr/>
      </dsp:nvSpPr>
      <dsp:spPr>
        <a:xfrm>
          <a:off x="8094105" y="1554959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5A465-5483-49C8-93A7-DD8DC1D72BCF}">
      <dsp:nvSpPr>
        <dsp:cNvPr id="0" name=""/>
        <dsp:cNvSpPr/>
      </dsp:nvSpPr>
      <dsp:spPr>
        <a:xfrm rot="5400000">
          <a:off x="8696157" y="1300598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FD1A2-CE29-488A-9502-E1E26DAF494C}">
      <dsp:nvSpPr>
        <dsp:cNvPr id="0" name=""/>
        <dsp:cNvSpPr/>
      </dsp:nvSpPr>
      <dsp:spPr>
        <a:xfrm>
          <a:off x="8568487" y="1680852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Consulta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Pública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Lançamento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da ENIMPACTO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8568487" y="1680852"/>
        <a:ext cx="1148973" cy="1007142"/>
      </dsp:txXfrm>
    </dsp:sp>
    <dsp:sp modelId="{D6EC186C-C3EC-4979-A5B0-54D408A7EC72}">
      <dsp:nvSpPr>
        <dsp:cNvPr id="0" name=""/>
        <dsp:cNvSpPr/>
      </dsp:nvSpPr>
      <dsp:spPr>
        <a:xfrm>
          <a:off x="9500672" y="1206902"/>
          <a:ext cx="216787" cy="21678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123E5-0C74-4B3A-A4A9-8740A3759ADF}">
      <dsp:nvSpPr>
        <dsp:cNvPr id="0" name=""/>
        <dsp:cNvSpPr/>
      </dsp:nvSpPr>
      <dsp:spPr>
        <a:xfrm rot="5400000">
          <a:off x="10102724" y="952541"/>
          <a:ext cx="764835" cy="12726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081301-7919-43E3-8468-534593C4B032}">
      <dsp:nvSpPr>
        <dsp:cNvPr id="0" name=""/>
        <dsp:cNvSpPr/>
      </dsp:nvSpPr>
      <dsp:spPr>
        <a:xfrm>
          <a:off x="9975054" y="1332795"/>
          <a:ext cx="1148973" cy="1007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1ª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Reunião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do </a:t>
          </a:r>
          <a:r>
            <a:rPr lang="en-US" sz="1200" b="1" kern="1200" dirty="0" err="1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Comitê</a:t>
          </a:r>
          <a:r>
            <a:rPr lang="en-US" sz="1200" b="1" kern="1200" dirty="0">
              <a:solidFill>
                <a:srgbClr val="1F497D">
                  <a:lumMod val="60000"/>
                  <a:lumOff val="40000"/>
                </a:srgbClr>
              </a:solidFill>
              <a:latin typeface="Corbel" panose="020B0503020204020204"/>
              <a:ea typeface="+mn-ea"/>
              <a:cs typeface="+mn-cs"/>
            </a:rPr>
            <a:t> </a:t>
          </a:r>
          <a:endParaRPr lang="pt-BR" sz="1200" b="1" kern="1200" dirty="0">
            <a:solidFill>
              <a:srgbClr val="1F497D">
                <a:lumMod val="60000"/>
                <a:lumOff val="40000"/>
              </a:srgbClr>
            </a:solidFill>
            <a:latin typeface="Corbel" panose="020B0503020204020204"/>
            <a:ea typeface="+mn-ea"/>
            <a:cs typeface="+mn-cs"/>
          </a:endParaRPr>
        </a:p>
      </dsp:txBody>
      <dsp:txXfrm>
        <a:off x="9975054" y="1332795"/>
        <a:ext cx="1148973" cy="1007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15B7E-2FF4-4404-AF27-70890596432F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B3C3A-57D4-48B7-953C-DC589FB30F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Fundo no campo das Financas sociais é uma instância</a:t>
            </a:r>
            <a:r>
              <a:rPr lang="pt-BR" baseline="0" dirty="0"/>
              <a:t> institucionalizada. O nosso fundo não é fundo.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B3C3A-57D4-48B7-953C-DC589FB30F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84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7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1913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2D1E45-571F-4F8D-B16D-92F2B63C22FB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4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2D1E45-571F-4F8D-B16D-92F2B63C22FB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8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93485" y="801550"/>
            <a:ext cx="11184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93485" y="332058"/>
            <a:ext cx="11184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94400" y="1828800"/>
            <a:ext cx="11184000" cy="445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3486" y="6408001"/>
            <a:ext cx="10079297" cy="25200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Member Firms and DTTL: Insert appropriate copyright (Go Header &amp; Footer to edit this text)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629328" y="6408001"/>
            <a:ext cx="1056117" cy="25200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145216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08/02/2018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17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08/02/2018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67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-29998"/>
            <a:ext cx="12199911" cy="6661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744" y="935907"/>
            <a:ext cx="8939016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29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5" r:id="rId2"/>
    <p:sldLayoutId id="214748387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08/02/2018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2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7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Data" Target="../diagrams/data1.xml"/><Relationship Id="rId21" Type="http://schemas.openxmlformats.org/officeDocument/2006/relationships/image" Target="../media/image15.jpeg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9.png"/><Relationship Id="rId23" Type="http://schemas.openxmlformats.org/officeDocument/2006/relationships/image" Target="../media/image17.jpe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jpeg"/><Relationship Id="rId21" Type="http://schemas.openxmlformats.org/officeDocument/2006/relationships/image" Target="../media/image37.jpe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1.jpe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jpe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5117122" y="1570088"/>
            <a:ext cx="59528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b="1" dirty="0">
                <a:solidFill>
                  <a:schemeClr val="bg1">
                    <a:lumMod val="65000"/>
                  </a:schemeClr>
                </a:solidFill>
              </a:rPr>
              <a:t>Comitê da Estratégia Nacional de Investimentos e Negócios de Impacto (</a:t>
            </a:r>
            <a:r>
              <a:rPr lang="pt-BR" sz="4000" b="1" dirty="0" err="1">
                <a:solidFill>
                  <a:schemeClr val="bg1">
                    <a:lumMod val="65000"/>
                  </a:schemeClr>
                </a:solidFill>
              </a:rPr>
              <a:t>Enimpacto</a:t>
            </a:r>
            <a:r>
              <a:rPr lang="pt-BR" sz="4000" b="1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529263" y="4147100"/>
            <a:ext cx="7540683" cy="14907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500" b="0" i="0" u="none" strike="noStrike" kern="1200" cap="none" spc="-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1ª Reunião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500" b="0" i="0" u="none" strike="noStrike" kern="1200" cap="none" spc="-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07 de fevereiro de 2018</a:t>
            </a:r>
          </a:p>
        </p:txBody>
      </p:sp>
      <p:pic>
        <p:nvPicPr>
          <p:cNvPr id="7" name="image3.png">
            <a:extLst>
              <a:ext uri="{FF2B5EF4-FFF2-40B4-BE49-F238E27FC236}">
                <a16:creationId xmlns:a16="http://schemas.microsoft.com/office/drawing/2014/main" id="{4A520E58-461B-4D2E-85F8-9B733B71167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01" y="830212"/>
            <a:ext cx="4457700" cy="44577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972353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4F11BE96-17D3-4725-B95D-B403B89DF823}"/>
              </a:ext>
            </a:extLst>
          </p:cNvPr>
          <p:cNvSpPr/>
          <p:nvPr/>
        </p:nvSpPr>
        <p:spPr>
          <a:xfrm>
            <a:off x="11677485" y="685800"/>
            <a:ext cx="514515" cy="55190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1515259-AE3A-4762-803B-40B778B1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Cronograma</a:t>
            </a:r>
            <a:r>
              <a:rPr lang="en-US" dirty="0"/>
              <a:t> </a:t>
            </a:r>
            <a:r>
              <a:rPr lang="en-US" dirty="0" err="1"/>
              <a:t>Comitê</a:t>
            </a:r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B103D95-2973-4D83-9DE6-9512FEAD0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027050"/>
              </p:ext>
            </p:extLst>
          </p:nvPr>
        </p:nvGraphicFramePr>
        <p:xfrm>
          <a:off x="141518" y="1240970"/>
          <a:ext cx="11903891" cy="2261477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2211409">
                  <a:extLst>
                    <a:ext uri="{9D8B030D-6E8A-4147-A177-3AD203B41FA5}">
                      <a16:colId xmlns:a16="http://schemas.microsoft.com/office/drawing/2014/main" val="261185793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347328618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3285156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69449028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79854117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19463510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69432687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87098064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95137502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9314681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4389139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02683698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2834140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0700480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472559761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68838931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242854508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25798105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22257746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7507142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4483413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290177811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8393550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1027735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00048046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5995088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07183481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98770019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16863520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35354922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459239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5926977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1216325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8673066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4433664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54717866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05757319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0025154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57252883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72179560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6639577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266353754"/>
                    </a:ext>
                  </a:extLst>
                </a:gridCol>
              </a:tblGrid>
              <a:tr h="376827">
                <a:tc>
                  <a:txBody>
                    <a:bodyPr/>
                    <a:lstStyle/>
                    <a:p>
                      <a:pPr rtl="0" fontAlgn="ctr"/>
                      <a:endParaRPr lang="en-US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Fev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Mar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Abr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Mai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Jun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Jul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Ago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Set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Out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Nov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284714"/>
                  </a:ext>
                </a:extLst>
              </a:tr>
              <a:tr h="5654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effectLst/>
                        </a:rPr>
                        <a:t>Semanas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25864"/>
                  </a:ext>
                </a:extLst>
              </a:tr>
              <a:tr h="565498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Reuniões Comitê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7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9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8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7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835132"/>
                  </a:ext>
                </a:extLst>
              </a:tr>
              <a:tr h="376827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Acompanhamento </a:t>
                      </a:r>
                      <a:r>
                        <a:rPr lang="pt-BR" sz="1800" b="0" dirty="0" err="1">
                          <a:effectLst/>
                        </a:rPr>
                        <a:t>GTs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306016"/>
                  </a:ext>
                </a:extLst>
              </a:tr>
              <a:tr h="376827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Relatório final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885572"/>
                  </a:ext>
                </a:extLst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93485" y="3938261"/>
            <a:ext cx="115519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Eventos do campo: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Impacto 2018 (Ande, ABVCAP, BID-</a:t>
            </a:r>
            <a:r>
              <a:rPr lang="pt-BR" sz="2200" dirty="0" err="1"/>
              <a:t>Fomin</a:t>
            </a:r>
            <a:r>
              <a:rPr lang="pt-BR" sz="2200" dirty="0"/>
              <a:t> e Vox Capital): 7 de março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13ª Edição do Fórum Econômico Mundial para a América Latina, entre 13 e 15 de março, em São Paulo.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Conferência GIFE: 4, 5 e 6 de abril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Missão internacional: última semana de abril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 err="1"/>
              <a:t>Brazil</a:t>
            </a:r>
            <a:r>
              <a:rPr lang="pt-BR" sz="2200" dirty="0"/>
              <a:t> </a:t>
            </a:r>
            <a:r>
              <a:rPr lang="pt-BR" sz="2200" dirty="0" err="1"/>
              <a:t>Investment</a:t>
            </a:r>
            <a:r>
              <a:rPr lang="pt-BR" sz="2200" dirty="0"/>
              <a:t> </a:t>
            </a:r>
            <a:r>
              <a:rPr lang="pt-BR" sz="2200" dirty="0" err="1"/>
              <a:t>Forum</a:t>
            </a:r>
            <a:r>
              <a:rPr lang="pt-BR" sz="2200" dirty="0"/>
              <a:t> 2018</a:t>
            </a:r>
            <a:r>
              <a:rPr lang="pt-BR" sz="2200"/>
              <a:t>, nos </a:t>
            </a:r>
            <a:r>
              <a:rPr lang="pt-BR" sz="2200" dirty="0"/>
              <a:t>dias 29 e 30 </a:t>
            </a:r>
            <a:r>
              <a:rPr lang="pt-BR" sz="2200"/>
              <a:t>de maio</a:t>
            </a:r>
            <a:endParaRPr lang="pt-BR" sz="2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Fórum de Finanças Sociais e Negócios de Impacto (ICE, Vox Capital e </a:t>
            </a:r>
            <a:r>
              <a:rPr lang="pt-BR" sz="2200" dirty="0" err="1"/>
              <a:t>Impact</a:t>
            </a:r>
            <a:r>
              <a:rPr lang="pt-BR" sz="2200" dirty="0"/>
              <a:t> Hub): 6 e 7 de junho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200" dirty="0"/>
              <a:t>Seminário Internacional (Nova Deli): 7 e 10 de outubro</a:t>
            </a:r>
          </a:p>
        </p:txBody>
      </p:sp>
    </p:spTree>
    <p:extLst>
      <p:ext uri="{BB962C8B-B14F-4D97-AF65-F5344CB8AC3E}">
        <p14:creationId xmlns:p14="http://schemas.microsoft.com/office/powerpoint/2010/main" val="291947087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Comitê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93485" y="2366770"/>
            <a:ext cx="950776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4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Dúvidas, sugestões e preocupações sobre as funções, compromissos e entregas esperadas desse Comitê? </a:t>
            </a:r>
            <a:endParaRPr lang="en-US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56620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Eixos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351754" y="1413864"/>
            <a:ext cx="2362200" cy="12386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 Ampliação da Oferta de Capital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DE8C2D2-F95B-4E8F-B113-4AF54A149E0C}"/>
              </a:ext>
            </a:extLst>
          </p:cNvPr>
          <p:cNvSpPr txBox="1"/>
          <p:nvPr/>
        </p:nvSpPr>
        <p:spPr>
          <a:xfrm>
            <a:off x="351754" y="2771234"/>
            <a:ext cx="2362200" cy="12386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2. Aumento do Número de Negócios de Impacto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937334B-D6E7-4E51-9A2D-58ED1864B66D}"/>
              </a:ext>
            </a:extLst>
          </p:cNvPr>
          <p:cNvSpPr txBox="1"/>
          <p:nvPr/>
        </p:nvSpPr>
        <p:spPr>
          <a:xfrm>
            <a:off x="351754" y="4128604"/>
            <a:ext cx="2362200" cy="12386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3. Fortalecimento de Organizações Intermediárias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186B892-C116-4F53-9E5A-F7C965E721A2}"/>
              </a:ext>
            </a:extLst>
          </p:cNvPr>
          <p:cNvSpPr txBox="1"/>
          <p:nvPr/>
        </p:nvSpPr>
        <p:spPr>
          <a:xfrm>
            <a:off x="351754" y="5485975"/>
            <a:ext cx="2362200" cy="12386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4. Promoção de um Ambiente Institucional e Normativo </a:t>
            </a:r>
            <a:r>
              <a:rPr lang="en-US" dirty="0"/>
              <a:t>Favorável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03892" y="994497"/>
            <a:ext cx="278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DA ENIMPACTO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446471" y="1040663"/>
            <a:ext cx="24676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MACRO OBJETIVOS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683826" y="1040663"/>
            <a:ext cx="364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AÇÕES POR MACRO OBJETIVOS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1447800"/>
            <a:ext cx="3608830" cy="590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1.1 Macro Objetivo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2095500"/>
            <a:ext cx="3608830" cy="590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1.2 Macro Objetivo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2800350"/>
            <a:ext cx="3608830" cy="590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2.1 Macro Objetivo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3448050"/>
            <a:ext cx="3608830" cy="590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2.2 Macro Objetivo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4171950"/>
            <a:ext cx="3608830" cy="590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3.1 Macro Objetivo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4819650"/>
            <a:ext cx="3608830" cy="590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3.2 Macro Objetivo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5505450"/>
            <a:ext cx="3608830" cy="590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4.1 Macro Objetivo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875879" y="6153150"/>
            <a:ext cx="3608830" cy="590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4.2 Macro Objetivo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1447800"/>
            <a:ext cx="3608830" cy="228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1.1.1 Ação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1790700"/>
            <a:ext cx="3608830" cy="228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1.1.2 Ação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2152650"/>
            <a:ext cx="3608830" cy="228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1.2.1 Ação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2476500"/>
            <a:ext cx="3608830" cy="228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1.2.2 Ação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2819400"/>
            <a:ext cx="360883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2.1.1 Ação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3162300"/>
            <a:ext cx="360883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2.1.2 Ação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3524250"/>
            <a:ext cx="360883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2.2.1 Ação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3848100"/>
            <a:ext cx="360883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2.2.2 Ação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4191000"/>
            <a:ext cx="360883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3.1.1 Ação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4533900"/>
            <a:ext cx="360883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3.1.2 Ação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4895850"/>
            <a:ext cx="360883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3.2.1 Ação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5219700"/>
            <a:ext cx="360883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3.2.2 Ação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5505450"/>
            <a:ext cx="3608830" cy="228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4.1.1 Ação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5810250"/>
            <a:ext cx="3608830" cy="228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4.1.2 Ação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6172200"/>
            <a:ext cx="3608830" cy="228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4.2.1 Ação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699594" y="6515100"/>
            <a:ext cx="3608830" cy="228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>
            <a:defPPr>
              <a:defRPr lang="pt-BR"/>
            </a:defPPr>
            <a:lvl1pPr lvl="0" algn="ctr"/>
          </a:lstStyle>
          <a:p>
            <a:r>
              <a:rPr lang="pt-BR" dirty="0"/>
              <a:t>4.2.2 Ação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6588576" y="994497"/>
            <a:ext cx="3872702" cy="5863503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6588576" y="251842"/>
            <a:ext cx="3872702" cy="590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>
                <a:solidFill>
                  <a:srgbClr val="C00000"/>
                </a:solidFill>
              </a:rPr>
              <a:t>Foco de Implementação </a:t>
            </a:r>
          </a:p>
          <a:p>
            <a:pPr lvl="0" algn="ctr"/>
            <a:r>
              <a:rPr lang="pt-BR" dirty="0">
                <a:solidFill>
                  <a:srgbClr val="C00000"/>
                </a:solidFill>
              </a:rPr>
              <a:t>do Comitê da </a:t>
            </a:r>
            <a:r>
              <a:rPr lang="pt-BR" dirty="0" err="1">
                <a:solidFill>
                  <a:srgbClr val="C00000"/>
                </a:solidFill>
              </a:rPr>
              <a:t>Enimpacto</a:t>
            </a:r>
            <a:endParaRPr lang="pt-B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016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Desafios</a:t>
            </a:r>
            <a:r>
              <a:rPr lang="en-US" dirty="0"/>
              <a:t> e </a:t>
            </a:r>
            <a:r>
              <a:rPr lang="en-US" dirty="0" err="1"/>
              <a:t>oportunidade</a:t>
            </a:r>
            <a:r>
              <a:rPr lang="en-US" dirty="0"/>
              <a:t> 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Eixos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351754" y="1280514"/>
            <a:ext cx="2362200" cy="12386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 Ampliação da Oferta de Capital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03892" y="861147"/>
            <a:ext cx="278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DA ENIMPACTO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87008" y="861147"/>
            <a:ext cx="82867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pt-BR" b="1" dirty="0"/>
              <a:t>MACRO OBJETIVOS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Ampliar a disponibilidade de recursos do governo a Negócios de Impacto; </a:t>
            </a:r>
            <a:endParaRPr lang="en-US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Atrair capital privado para Negócios de Impacto;</a:t>
            </a:r>
            <a:endParaRPr lang="en-US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Mobilizar investidores anjos para o campo dos Investimentos e Negócios de Impacto;</a:t>
            </a: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BR" dirty="0"/>
              <a:t>Estimular a compra/contratação de Negócios de Impacto pelo Estado;</a:t>
            </a:r>
            <a:endParaRPr lang="en-US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BR" dirty="0"/>
              <a:t>Estimular a capilaridade dos mecanismos financeiros nas Unidades da Federação por intermédio das Instituições Financeiras de Desenvolvimento – </a:t>
            </a:r>
            <a:r>
              <a:rPr lang="pt-BR" dirty="0" err="1"/>
              <a:t>IFDs</a:t>
            </a:r>
            <a:r>
              <a:rPr lang="pt-BR" dirty="0"/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811033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Desafios</a:t>
            </a:r>
            <a:r>
              <a:rPr lang="en-US" dirty="0"/>
              <a:t> e </a:t>
            </a:r>
            <a:r>
              <a:rPr lang="en-US" dirty="0" err="1"/>
              <a:t>oportunidade</a:t>
            </a:r>
            <a:r>
              <a:rPr lang="en-US" dirty="0"/>
              <a:t> 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Eixos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03892" y="861147"/>
            <a:ext cx="278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DA ENIMPACTO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87008" y="861147"/>
            <a:ext cx="8800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pt-BR" b="1" dirty="0"/>
              <a:t>MACRO OBJETIVOS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Fortalecer processos de apoio aos empreendedores de Negócios de Impacto;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Apoiar a conexão dos Negócios de Impacto com demandas da gestão pública;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Apoiar a conexão dos Negócios de Impacto com cadeias de valor de grandes empresas;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Ampliar a representatividade e o apoio a empreendedoras mulheres, a classes específicas (indígenas, comunidade quilombola, LGBT, pessoas com deficiência), jovens e/ou inscritos no Cadastro Único do Governo Federal (</a:t>
            </a:r>
            <a:r>
              <a:rPr lang="pt-BR" dirty="0" err="1"/>
              <a:t>CadÚnico</a:t>
            </a:r>
            <a:r>
              <a:rPr lang="pt-BR" dirty="0"/>
              <a:t>);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Fomentar a cultura de avaliação de impacto.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0DE8C2D2-F95B-4E8F-B113-4AF54A149E0C}"/>
              </a:ext>
            </a:extLst>
          </p:cNvPr>
          <p:cNvSpPr txBox="1"/>
          <p:nvPr/>
        </p:nvSpPr>
        <p:spPr>
          <a:xfrm>
            <a:off x="351754" y="1323434"/>
            <a:ext cx="2362200" cy="12386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2. Aumento do Número de Negócios de Impacto</a:t>
            </a:r>
          </a:p>
        </p:txBody>
      </p:sp>
    </p:spTree>
    <p:extLst>
      <p:ext uri="{BB962C8B-B14F-4D97-AF65-F5344CB8AC3E}">
        <p14:creationId xmlns:p14="http://schemas.microsoft.com/office/powerpoint/2010/main" val="234999390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Desafios</a:t>
            </a:r>
            <a:r>
              <a:rPr lang="en-US" dirty="0"/>
              <a:t> e </a:t>
            </a:r>
            <a:r>
              <a:rPr lang="en-US" dirty="0" err="1"/>
              <a:t>oportunidade</a:t>
            </a:r>
            <a:r>
              <a:rPr lang="en-US" dirty="0"/>
              <a:t> 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Eixos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03892" y="861147"/>
            <a:ext cx="278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DA ENIMPACTO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87008" y="861147"/>
            <a:ext cx="87430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pt-BR" b="1" dirty="0"/>
              <a:t>MACRO OBJETIVOS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Mobilizar recursos para financiar o fortalecimento de organizações intermediárias;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Fortalecer e qualificar incubadoras, aceleradoras e redes de anjos que atuem com Negócios de Impacto;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Ampliar estudos e pesquisas sobre o campo dos Investimentos e Negócios de Impacto;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Fortalecer programas de formação em empreendedorismo de impacto nas instituições de ensino superior.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937334B-D6E7-4E51-9A2D-58ED1864B66D}"/>
              </a:ext>
            </a:extLst>
          </p:cNvPr>
          <p:cNvSpPr txBox="1"/>
          <p:nvPr/>
        </p:nvSpPr>
        <p:spPr>
          <a:xfrm>
            <a:off x="351754" y="1271104"/>
            <a:ext cx="2362200" cy="12386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3. Fortalecimento de Organizações Intermediárias</a:t>
            </a:r>
          </a:p>
        </p:txBody>
      </p:sp>
    </p:spTree>
    <p:extLst>
      <p:ext uri="{BB962C8B-B14F-4D97-AF65-F5344CB8AC3E}">
        <p14:creationId xmlns:p14="http://schemas.microsoft.com/office/powerpoint/2010/main" val="371533569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290C8DD-5429-48E6-8A09-FA0A51A8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Desafios</a:t>
            </a:r>
            <a:r>
              <a:rPr lang="en-US" dirty="0"/>
              <a:t> e </a:t>
            </a:r>
            <a:r>
              <a:rPr lang="en-US" dirty="0" err="1"/>
              <a:t>oportunidade</a:t>
            </a:r>
            <a:r>
              <a:rPr lang="en-US" dirty="0"/>
              <a:t> 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Eixos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03892" y="861147"/>
            <a:ext cx="2783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DA ENIMPACTO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87008" y="861147"/>
            <a:ext cx="82867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pt-BR" b="1" dirty="0"/>
              <a:t>MACRO OBJETIVOS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Propor e acompanhar legislações, normas e regulamentos que resultem no fortalecimento dos Investimentos e Negócios de Impacto;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Fortalecer a gestão de dados sobre Investimentos e Negócios de Impacto;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t-BR" dirty="0"/>
              <a:t>Mapear, reconhecer e dar visibilidade aos Investimentos e Negócios de Impacto.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186B892-C116-4F53-9E5A-F7C965E721A2}"/>
              </a:ext>
            </a:extLst>
          </p:cNvPr>
          <p:cNvSpPr txBox="1"/>
          <p:nvPr/>
        </p:nvSpPr>
        <p:spPr>
          <a:xfrm>
            <a:off x="351754" y="1294975"/>
            <a:ext cx="2362200" cy="12386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4. Promoção de um Ambiente Institucional e Normativo </a:t>
            </a:r>
            <a:r>
              <a:rPr lang="en-US" dirty="0"/>
              <a:t>Favorável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561857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A4C332F-6540-4323-A32E-F551884DA94C}"/>
              </a:ext>
            </a:extLst>
          </p:cNvPr>
          <p:cNvSpPr/>
          <p:nvPr/>
        </p:nvSpPr>
        <p:spPr>
          <a:xfrm>
            <a:off x="11150971" y="628039"/>
            <a:ext cx="1053028" cy="62299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E12084F7-B7B9-4560-BFE9-4EFE4C34F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/>
              <a:t>Composição dos Grupos de Trabalho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0AFCE86-3599-46E7-A0C0-3E3FA52AB019}"/>
              </a:ext>
            </a:extLst>
          </p:cNvPr>
          <p:cNvSpPr txBox="1"/>
          <p:nvPr/>
        </p:nvSpPr>
        <p:spPr>
          <a:xfrm>
            <a:off x="281421" y="742733"/>
            <a:ext cx="2532743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Ampliação da Oferta </a:t>
            </a:r>
          </a:p>
          <a:p>
            <a:pPr lvl="0" algn="ctr"/>
            <a:r>
              <a:rPr lang="pt-BR" sz="1400" dirty="0"/>
              <a:t>de Capital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5BC0522-1F6B-4B70-AA38-B1AF07BA7885}"/>
              </a:ext>
            </a:extLst>
          </p:cNvPr>
          <p:cNvSpPr txBox="1"/>
          <p:nvPr/>
        </p:nvSpPr>
        <p:spPr>
          <a:xfrm>
            <a:off x="3039661" y="742733"/>
            <a:ext cx="2804109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Aumento do Número de Negócios de Impacto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0C4189A-BACB-496B-A285-73BCB0088229}"/>
              </a:ext>
            </a:extLst>
          </p:cNvPr>
          <p:cNvSpPr txBox="1"/>
          <p:nvPr/>
        </p:nvSpPr>
        <p:spPr>
          <a:xfrm>
            <a:off x="6069267" y="746122"/>
            <a:ext cx="2804109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Fortalecimento de Organizações Intermediárias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472806F-6824-4B7E-B411-A04EAD78E58C}"/>
              </a:ext>
            </a:extLst>
          </p:cNvPr>
          <p:cNvSpPr txBox="1"/>
          <p:nvPr/>
        </p:nvSpPr>
        <p:spPr>
          <a:xfrm>
            <a:off x="9090720" y="742733"/>
            <a:ext cx="2804109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Promoção de um Ambiente Institucional e Normativo </a:t>
            </a:r>
            <a:r>
              <a:rPr lang="en-US" sz="1400" dirty="0"/>
              <a:t>Favorável</a:t>
            </a:r>
            <a:endParaRPr lang="pt-BR" sz="14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F18861C-0DB7-49F8-931C-8B5A657E2A73}"/>
              </a:ext>
            </a:extLst>
          </p:cNvPr>
          <p:cNvSpPr txBox="1"/>
          <p:nvPr/>
        </p:nvSpPr>
        <p:spPr>
          <a:xfrm>
            <a:off x="289018" y="1747500"/>
            <a:ext cx="2532743" cy="39857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Fazenda (MF);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Comissão de Valores Mobiliários (CVM)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do Planejamento, Desenvolvimento e Gestão (MPOG);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Banco Nacional de Desenvolvimento Econômico e Social (BNDES);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Agência Brasileira de Promoção das Exportações e Investimentos (Apex-Brasil);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Caixa Econômica Federal (Caixa);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Serviço Brasileiro de Apoio às Micro e Pequenas Empresas (Sebrae);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Financiadora de Estudos e Projetos (FINEP)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Programa das Nações Unidas para o Desenvolvimento (PNUD);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Anjos do Brasil;</a:t>
            </a:r>
          </a:p>
          <a:p>
            <a:pPr marL="228600" indent="-228600">
              <a:buFont typeface="+mj-lt"/>
              <a:buAutoNum type="arabicPeriod"/>
            </a:pPr>
            <a:r>
              <a:rPr lang="pt-BR" sz="1100" dirty="0"/>
              <a:t>Associação Brasileira de Private </a:t>
            </a:r>
            <a:r>
              <a:rPr lang="pt-BR" sz="1100" dirty="0" err="1"/>
              <a:t>Equity</a:t>
            </a:r>
            <a:r>
              <a:rPr lang="pt-BR" sz="1100" dirty="0"/>
              <a:t> &amp; Venture Capital (ABVCAP);</a:t>
            </a:r>
          </a:p>
          <a:p>
            <a:pPr marL="228600" indent="-228600">
              <a:buFont typeface="+mj-lt"/>
              <a:buAutoNum type="arabicPeriod"/>
            </a:pPr>
            <a:r>
              <a:rPr lang="pt-BR" sz="1100" dirty="0"/>
              <a:t>Associação Nacional de Entidades Promotoras de Empreendimentos Inovadores (</a:t>
            </a:r>
            <a:r>
              <a:rPr lang="pt-BR" sz="1100" dirty="0" err="1"/>
              <a:t>Anprotec</a:t>
            </a:r>
            <a:r>
              <a:rPr lang="pt-BR" sz="1100" dirty="0"/>
              <a:t>).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5BD0FBA-A840-431F-A4E7-5240D55787BA}"/>
              </a:ext>
            </a:extLst>
          </p:cNvPr>
          <p:cNvSpPr txBox="1"/>
          <p:nvPr/>
        </p:nvSpPr>
        <p:spPr>
          <a:xfrm>
            <a:off x="3047258" y="1747500"/>
            <a:ext cx="2804109" cy="39857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Indústria, Comércio Exterior e Serviços (MDIC);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Escola Nacional de Administração Pública (ENAP);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Banco Nacional do Desenvolvimento Econômico e Social (BNDES);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Caixa Econômica Federal (CAIXA);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do Desenvolvimento Social (MDS);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Ciência, Tecnologia, Inovações e Comunicações (MCTIC);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Conselho Nacional de Desenvolvimento Científico e Tecnológico (CNPq);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Financiadora de Estudos e Projetos (Finep);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Serviço Brasileiro de Apoio às Micro e Pequenas Empresas (Sebrae);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Programa das Nações Unidas para o Desenvolvimento (PNUD); e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Associação Nacional de Entidades Promotoras de Empreendimentos Inovadores (</a:t>
            </a:r>
            <a:r>
              <a:rPr lang="pt-BR" sz="1100" dirty="0" err="1"/>
              <a:t>Anprotec</a:t>
            </a:r>
            <a:r>
              <a:rPr lang="pt-BR" sz="1100" dirty="0"/>
              <a:t>).</a:t>
            </a:r>
          </a:p>
          <a:p>
            <a:pPr lvl="0"/>
            <a:endParaRPr lang="pt-BR" sz="1100" dirty="0">
              <a:effectLst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D54D42F-D5FE-4DEA-8930-B125BBDFCE9F}"/>
              </a:ext>
            </a:extLst>
          </p:cNvPr>
          <p:cNvSpPr txBox="1"/>
          <p:nvPr/>
        </p:nvSpPr>
        <p:spPr>
          <a:xfrm>
            <a:off x="6103597" y="1747500"/>
            <a:ext cx="2796234" cy="39857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Associação Nacional de Entidades Promotoras de Empreendimentos Inovadores (</a:t>
            </a:r>
            <a:r>
              <a:rPr lang="pt-BR" sz="1100" dirty="0" err="1"/>
              <a:t>Anprotec</a:t>
            </a:r>
            <a:r>
              <a:rPr lang="pt-BR" sz="1100" dirty="0"/>
              <a:t>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Indústria, Comércio Exterior e Serviços (MDIC);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Escola Nacional de Administração Pública (ENAP);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Serviço Brasileiro de Apoio às Micro e Pequenas Empresas (Sebrae);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Grupo de Institutos, Fundações e Empresas (</a:t>
            </a:r>
            <a:r>
              <a:rPr lang="pt-BR" sz="1100" dirty="0" err="1"/>
              <a:t>Gife</a:t>
            </a:r>
            <a:r>
              <a:rPr lang="pt-BR" sz="1100" dirty="0"/>
              <a:t>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Ciência, Tecnologia, Inovações e Comunicações (MCTIC);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Conselho Nacional de Desenvolvimento Científico e Tecnológico (CNPq);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Financiadora de Estudos e Projetos (FINEP).</a:t>
            </a:r>
          </a:p>
          <a:p>
            <a:pPr lvl="0"/>
            <a:endParaRPr lang="en-US" sz="1100" dirty="0"/>
          </a:p>
          <a:p>
            <a:pPr lvl="0"/>
            <a:endParaRPr lang="en-US" sz="1100" dirty="0"/>
          </a:p>
          <a:p>
            <a:pPr lvl="0"/>
            <a:endParaRPr lang="en-US" sz="1100" dirty="0"/>
          </a:p>
          <a:p>
            <a:pPr lvl="0"/>
            <a:endParaRPr lang="en-US" sz="1100" dirty="0"/>
          </a:p>
          <a:p>
            <a:pPr lvl="0"/>
            <a:endParaRPr lang="en-US" sz="1100" dirty="0"/>
          </a:p>
          <a:p>
            <a:pPr lvl="0"/>
            <a:endParaRPr lang="pt-BR" sz="11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8E321B6-3C2F-48E9-993E-4C7780134633}"/>
              </a:ext>
            </a:extLst>
          </p:cNvPr>
          <p:cNvSpPr txBox="1"/>
          <p:nvPr/>
        </p:nvSpPr>
        <p:spPr>
          <a:xfrm>
            <a:off x="9098317" y="1747500"/>
            <a:ext cx="2796234" cy="39857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Indústria, Comércio Exterior e Serviços (MDIC);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do Planejamento, Desenvolvimento e Gestão (MPOG);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Ministério da Fazenda (MF);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Comissão de valores Mobiliários (CVM);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Casa Civil (PR);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Receita Federal do Brasil (RFB);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Escola Nacional de Administração Pública (ENAP);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Serviço Brasileiro de Apoio às Micro e Pequenas Empresas (Sebrae); 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1100" dirty="0"/>
              <a:t>Programa das Nações Unidas para o Desenvolvimento (PNUD).</a:t>
            </a:r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endParaRPr lang="en-US" sz="1100" dirty="0"/>
          </a:p>
          <a:p>
            <a:pPr lvl="0"/>
            <a:endParaRPr lang="pt-BR" sz="11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2EB4C98-4238-41F1-B40E-BCB8977A816A}"/>
              </a:ext>
            </a:extLst>
          </p:cNvPr>
          <p:cNvSpPr txBox="1"/>
          <p:nvPr/>
        </p:nvSpPr>
        <p:spPr>
          <a:xfrm>
            <a:off x="281143" y="1352838"/>
            <a:ext cx="2532743" cy="307777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Líder</a:t>
            </a:r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683E5B3-D059-4A7C-86C5-768DF0CCDFF3}"/>
              </a:ext>
            </a:extLst>
          </p:cNvPr>
          <p:cNvSpPr txBox="1"/>
          <p:nvPr/>
        </p:nvSpPr>
        <p:spPr>
          <a:xfrm>
            <a:off x="3039383" y="1352838"/>
            <a:ext cx="2804109" cy="307777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Líder</a:t>
            </a:r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D9CD3C2-B30C-4908-83C2-390AF6B14F7E}"/>
              </a:ext>
            </a:extLst>
          </p:cNvPr>
          <p:cNvSpPr txBox="1"/>
          <p:nvPr/>
        </p:nvSpPr>
        <p:spPr>
          <a:xfrm>
            <a:off x="6068989" y="1356227"/>
            <a:ext cx="2804109" cy="307777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400" dirty="0"/>
              <a:t>Líder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C840D8A-74B1-497B-B748-E82CA8B2DCBE}"/>
              </a:ext>
            </a:extLst>
          </p:cNvPr>
          <p:cNvSpPr txBox="1"/>
          <p:nvPr/>
        </p:nvSpPr>
        <p:spPr>
          <a:xfrm>
            <a:off x="9090442" y="1352838"/>
            <a:ext cx="2804109" cy="307777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1400" dirty="0" err="1"/>
              <a:t>Líder</a:t>
            </a:r>
            <a:endParaRPr lang="pt-BR" sz="1400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A0419F8-A1D1-4A84-8F12-65D103538B9D}"/>
              </a:ext>
            </a:extLst>
          </p:cNvPr>
          <p:cNvSpPr txBox="1"/>
          <p:nvPr/>
        </p:nvSpPr>
        <p:spPr>
          <a:xfrm>
            <a:off x="281143" y="5816702"/>
            <a:ext cx="2532743" cy="769441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100" dirty="0"/>
              <a:t>Mais convidados: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/>
              <a:t>E</a:t>
            </a:r>
            <a:r>
              <a:rPr lang="pt-BR" sz="1100" dirty="0"/>
              <a:t>x</a:t>
            </a:r>
            <a:r>
              <a:rPr lang="pt-BR" sz="1100" dirty="0">
                <a:solidFill>
                  <a:schemeClr val="dk1"/>
                </a:solidFill>
              </a:rPr>
              <a:t>: </a:t>
            </a:r>
            <a:r>
              <a:rPr lang="pt-BR" sz="1100" dirty="0"/>
              <a:t>Receita Federal do Brasil (RFB);</a:t>
            </a:r>
          </a:p>
          <a:p>
            <a:pPr marL="228600" indent="-228600">
              <a:buFont typeface="+mj-lt"/>
              <a:buAutoNum type="arabicPeriod"/>
            </a:pPr>
            <a:r>
              <a:rPr lang="pt-BR" sz="1100" dirty="0"/>
              <a:t>Associação Brasileira de Desenvolvimento (</a:t>
            </a:r>
            <a:r>
              <a:rPr lang="pt-BR" sz="1100"/>
              <a:t>ABDE)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A7C88393-DE5D-4C1F-AB1D-FEFDC5AF88AB}"/>
              </a:ext>
            </a:extLst>
          </p:cNvPr>
          <p:cNvSpPr txBox="1"/>
          <p:nvPr/>
        </p:nvSpPr>
        <p:spPr>
          <a:xfrm>
            <a:off x="3039383" y="5816702"/>
            <a:ext cx="2804109" cy="815608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100" dirty="0"/>
              <a:t>Mais convidados</a:t>
            </a:r>
          </a:p>
          <a:p>
            <a:pPr lvl="0" algn="ctr"/>
            <a:endParaRPr lang="en-US" sz="1100" dirty="0"/>
          </a:p>
          <a:p>
            <a:pPr lvl="0" algn="ctr"/>
            <a:endParaRPr lang="en-US" sz="1100" dirty="0"/>
          </a:p>
          <a:p>
            <a:pPr lvl="0" algn="ctr"/>
            <a:endParaRPr lang="pt-BR" sz="1400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075F2EF-B8D1-4D60-AF0C-43E944AC251B}"/>
              </a:ext>
            </a:extLst>
          </p:cNvPr>
          <p:cNvSpPr txBox="1"/>
          <p:nvPr/>
        </p:nvSpPr>
        <p:spPr>
          <a:xfrm>
            <a:off x="6068989" y="5820091"/>
            <a:ext cx="2804109" cy="815608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pt-BR" sz="1100" dirty="0"/>
              <a:t>Mais convidados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100" dirty="0"/>
              <a:t>Ministério da Educação (MEC). </a:t>
            </a:r>
          </a:p>
          <a:p>
            <a:pPr marL="342900" indent="-342900">
              <a:buFont typeface="+mj-lt"/>
              <a:buAutoNum type="arabicPeriod"/>
            </a:pPr>
            <a:endParaRPr lang="pt-BR" sz="1100" dirty="0"/>
          </a:p>
          <a:p>
            <a:pPr lvl="0" algn="ctr"/>
            <a:endParaRPr lang="en-US" sz="14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9D88E788-C82E-404B-B20C-F63606EE20EA}"/>
              </a:ext>
            </a:extLst>
          </p:cNvPr>
          <p:cNvSpPr txBox="1"/>
          <p:nvPr/>
        </p:nvSpPr>
        <p:spPr>
          <a:xfrm>
            <a:off x="9090442" y="5816702"/>
            <a:ext cx="2804109" cy="815608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1100" dirty="0" err="1"/>
              <a:t>Mais</a:t>
            </a:r>
            <a:r>
              <a:rPr lang="en-US" sz="1100" dirty="0"/>
              <a:t> </a:t>
            </a:r>
            <a:r>
              <a:rPr lang="en-US" sz="1100" dirty="0" err="1"/>
              <a:t>convidados</a:t>
            </a:r>
            <a:endParaRPr lang="en-US" sz="1100" dirty="0"/>
          </a:p>
          <a:p>
            <a:pPr marL="228600" lvl="0" indent="-228600">
              <a:buFont typeface="+mj-lt"/>
              <a:buAutoNum type="arabicPeriod"/>
            </a:pPr>
            <a:r>
              <a:rPr lang="pt-BR" sz="900" dirty="0"/>
              <a:t>Receita Federal do Brasil (RFB);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900" dirty="0"/>
              <a:t>Congresso Nacional;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900" dirty="0"/>
              <a:t>Instituto de Pesquisa Econômica Aplicada (IPEA);</a:t>
            </a:r>
          </a:p>
          <a:p>
            <a:pPr marL="228600" lvl="0" indent="-228600">
              <a:buFont typeface="+mj-lt"/>
              <a:buAutoNum type="arabicPeriod"/>
            </a:pPr>
            <a:r>
              <a:rPr lang="pt-BR" sz="900" dirty="0"/>
              <a:t>Instituto Brasileiro de Geografia e Estatística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5413580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4F11BE96-17D3-4725-B95D-B403B89DF823}"/>
              </a:ext>
            </a:extLst>
          </p:cNvPr>
          <p:cNvSpPr/>
          <p:nvPr/>
        </p:nvSpPr>
        <p:spPr>
          <a:xfrm>
            <a:off x="11677485" y="685800"/>
            <a:ext cx="514515" cy="55190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1515259-AE3A-4762-803B-40B778B1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/>
              <a:t>Plano de Trabalho (</a:t>
            </a:r>
            <a:r>
              <a:rPr lang="en-US" dirty="0" err="1"/>
              <a:t>exemplo</a:t>
            </a:r>
            <a:r>
              <a:rPr lang="en-US" dirty="0"/>
              <a:t>)</a:t>
            </a:r>
            <a:endParaRPr lang="pt-BR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A950205-C76E-432C-96D8-B8E88462A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381916"/>
              </p:ext>
            </p:extLst>
          </p:nvPr>
        </p:nvGraphicFramePr>
        <p:xfrm>
          <a:off x="493485" y="1611539"/>
          <a:ext cx="11205033" cy="332810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61553">
                  <a:extLst>
                    <a:ext uri="{9D8B030D-6E8A-4147-A177-3AD203B41FA5}">
                      <a16:colId xmlns:a16="http://schemas.microsoft.com/office/drawing/2014/main" val="704121545"/>
                    </a:ext>
                  </a:extLst>
                </a:gridCol>
                <a:gridCol w="2150040">
                  <a:extLst>
                    <a:ext uri="{9D8B030D-6E8A-4147-A177-3AD203B41FA5}">
                      <a16:colId xmlns:a16="http://schemas.microsoft.com/office/drawing/2014/main" val="3089474574"/>
                    </a:ext>
                  </a:extLst>
                </a:gridCol>
                <a:gridCol w="661553">
                  <a:extLst>
                    <a:ext uri="{9D8B030D-6E8A-4147-A177-3AD203B41FA5}">
                      <a16:colId xmlns:a16="http://schemas.microsoft.com/office/drawing/2014/main" val="1797847576"/>
                    </a:ext>
                  </a:extLst>
                </a:gridCol>
                <a:gridCol w="2701336">
                  <a:extLst>
                    <a:ext uri="{9D8B030D-6E8A-4147-A177-3AD203B41FA5}">
                      <a16:colId xmlns:a16="http://schemas.microsoft.com/office/drawing/2014/main" val="3171756996"/>
                    </a:ext>
                  </a:extLst>
                </a:gridCol>
                <a:gridCol w="661553">
                  <a:extLst>
                    <a:ext uri="{9D8B030D-6E8A-4147-A177-3AD203B41FA5}">
                      <a16:colId xmlns:a16="http://schemas.microsoft.com/office/drawing/2014/main" val="1434840944"/>
                    </a:ext>
                  </a:extLst>
                </a:gridCol>
                <a:gridCol w="1336885">
                  <a:extLst>
                    <a:ext uri="{9D8B030D-6E8A-4147-A177-3AD203B41FA5}">
                      <a16:colId xmlns:a16="http://schemas.microsoft.com/office/drawing/2014/main" val="800263995"/>
                    </a:ext>
                  </a:extLst>
                </a:gridCol>
                <a:gridCol w="840722">
                  <a:extLst>
                    <a:ext uri="{9D8B030D-6E8A-4147-A177-3AD203B41FA5}">
                      <a16:colId xmlns:a16="http://schemas.microsoft.com/office/drawing/2014/main" val="1281214013"/>
                    </a:ext>
                  </a:extLst>
                </a:gridCol>
                <a:gridCol w="868285">
                  <a:extLst>
                    <a:ext uri="{9D8B030D-6E8A-4147-A177-3AD203B41FA5}">
                      <a16:colId xmlns:a16="http://schemas.microsoft.com/office/drawing/2014/main" val="2071600876"/>
                    </a:ext>
                  </a:extLst>
                </a:gridCol>
                <a:gridCol w="661553">
                  <a:extLst>
                    <a:ext uri="{9D8B030D-6E8A-4147-A177-3AD203B41FA5}">
                      <a16:colId xmlns:a16="http://schemas.microsoft.com/office/drawing/2014/main" val="1574224241"/>
                    </a:ext>
                  </a:extLst>
                </a:gridCol>
                <a:gridCol w="661553">
                  <a:extLst>
                    <a:ext uri="{9D8B030D-6E8A-4147-A177-3AD203B41FA5}">
                      <a16:colId xmlns:a16="http://schemas.microsoft.com/office/drawing/2014/main" val="820030991"/>
                    </a:ext>
                  </a:extLst>
                </a:gridCol>
              </a:tblGrid>
              <a:tr h="4590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Nº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Macro Objetivo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Ação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Sub Ação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Status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Responsável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Inicio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Final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4" marR="4854" marT="4854" marB="0" anchor="ctr"/>
                </a:tc>
                <a:extLst>
                  <a:ext uri="{0D108BD9-81ED-4DB2-BD59-A6C34878D82A}">
                    <a16:rowId xmlns:a16="http://schemas.microsoft.com/office/drawing/2014/main" val="4057323280"/>
                  </a:ext>
                </a:extLst>
              </a:tr>
              <a:tr h="95635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1.1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Ampliar a disponibilidade e adequação dos recursos do governo a Negócios de Impacto (investimento e/ou empréstimo);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1.1.1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Levantar a quantidade de recursos de governo (investimento e/ou empréstimo) destinados a Negócios de Impacto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1.1.1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Consultar a Caixa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Concluído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Caixa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Fev/2018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Mar-18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extLst>
                  <a:ext uri="{0D108BD9-81ED-4DB2-BD59-A6C34878D82A}">
                    <a16:rowId xmlns:a16="http://schemas.microsoft.com/office/drawing/2014/main" val="28323563"/>
                  </a:ext>
                </a:extLst>
              </a:tr>
              <a:tr h="9563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1.1.2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Consultar o Banco do Brasil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Em andamento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Banco do Brasil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 err="1">
                          <a:effectLst/>
                        </a:rPr>
                        <a:t>Fev</a:t>
                      </a:r>
                      <a:r>
                        <a:rPr lang="pt-BR" sz="1100" u="none" strike="noStrike" dirty="0">
                          <a:effectLst/>
                        </a:rPr>
                        <a:t>/2018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Mar-18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extLst>
                  <a:ext uri="{0D108BD9-81ED-4DB2-BD59-A6C34878D82A}">
                    <a16:rowId xmlns:a16="http://schemas.microsoft.com/office/drawing/2014/main" val="1264800450"/>
                  </a:ext>
                </a:extLst>
              </a:tr>
              <a:tr h="9563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1.1.3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Consultar o BNDES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Não iniciado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>
                          <a:effectLst/>
                        </a:rPr>
                        <a:t>BNDES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 err="1">
                          <a:effectLst/>
                        </a:rPr>
                        <a:t>Fev</a:t>
                      </a:r>
                      <a:r>
                        <a:rPr lang="pt-BR" sz="1100" u="none" strike="noStrike" dirty="0">
                          <a:effectLst/>
                        </a:rPr>
                        <a:t>/2018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100" u="none" strike="noStrike" dirty="0">
                          <a:effectLst/>
                        </a:rPr>
                        <a:t>Mar-18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4854" marR="4854" marT="4854" marB="0" anchor="ctr"/>
                </a:tc>
                <a:extLst>
                  <a:ext uri="{0D108BD9-81ED-4DB2-BD59-A6C34878D82A}">
                    <a16:rowId xmlns:a16="http://schemas.microsoft.com/office/drawing/2014/main" val="3379101780"/>
                  </a:ext>
                </a:extLst>
              </a:tr>
            </a:tbl>
          </a:graphicData>
        </a:graphic>
      </p:graphicFrame>
      <p:sp>
        <p:nvSpPr>
          <p:cNvPr id="8" name="Espaço Reservado para Texto 1">
            <a:extLst>
              <a:ext uri="{FF2B5EF4-FFF2-40B4-BE49-F238E27FC236}">
                <a16:creationId xmlns:a16="http://schemas.microsoft.com/office/drawing/2014/main" id="{2C752F4A-A6B0-4C08-B376-9EA18BC946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485" y="642257"/>
            <a:ext cx="11184000" cy="969282"/>
          </a:xfrm>
        </p:spPr>
        <p:txBody>
          <a:bodyPr/>
          <a:lstStyle/>
          <a:p>
            <a:r>
              <a:rPr lang="en-US" dirty="0"/>
              <a:t>GT </a:t>
            </a:r>
            <a:r>
              <a:rPr lang="en-US" dirty="0" err="1"/>
              <a:t>Ampliação</a:t>
            </a:r>
            <a:r>
              <a:rPr lang="en-US" dirty="0"/>
              <a:t> </a:t>
            </a:r>
            <a:r>
              <a:rPr lang="en-US" dirty="0" err="1"/>
              <a:t>Oferta</a:t>
            </a:r>
            <a:r>
              <a:rPr lang="en-US" dirty="0"/>
              <a:t> de Capital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322499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1515259-AE3A-4762-803B-40B778B1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Formação</a:t>
            </a:r>
            <a:r>
              <a:rPr lang="en-US" dirty="0"/>
              <a:t> dos </a:t>
            </a:r>
            <a:r>
              <a:rPr lang="en-US" dirty="0" err="1"/>
              <a:t>grupos</a:t>
            </a:r>
            <a:r>
              <a:rPr lang="en-US" dirty="0"/>
              <a:t> de </a:t>
            </a:r>
            <a:r>
              <a:rPr lang="en-US" dirty="0" err="1"/>
              <a:t>trabalho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93485" y="2366770"/>
            <a:ext cx="1004116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4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Depois de conhecer as questões, desafios e necessidades de cada eixo, de qual grupo de trabalho você gostaria de participar?</a:t>
            </a:r>
            <a:endParaRPr lang="en-US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897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Apresentar histórico, contexto, objetivos e formato da </a:t>
            </a:r>
            <a:r>
              <a:rPr lang="pt-BR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Enimpacto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Apresentar mandato e regimentos interno do Comitê e formato do trabalho</a:t>
            </a:r>
          </a:p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Alinhar expectativas, contribuições e plano de trabalho entre os participantes do Comitê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|Objetivos da reunião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17453" y="4042125"/>
            <a:ext cx="1084665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RESULTADO ESPERADO AO FINAL DA RENIÃO :</a:t>
            </a:r>
          </a:p>
          <a:p>
            <a:pPr marL="263525" lvl="0" indent="-263525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Objetivos da </a:t>
            </a:r>
            <a:r>
              <a:rPr lang="pt-B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Enimpacto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e do Comitê alinhados e validados entre os participantes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263525" lvl="0" indent="-263525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Os eixos de trabalho apresentados e discutidos com os participantes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263525" lvl="0" indent="-263525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Quatro grupos de trabalho formados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89896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1515259-AE3A-4762-803B-40B778B1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pt-BR" dirty="0"/>
              <a:t>Próximos passos</a:t>
            </a:r>
          </a:p>
        </p:txBody>
      </p:sp>
      <p:sp>
        <p:nvSpPr>
          <p:cNvPr id="5" name="Retângulo 4"/>
          <p:cNvSpPr/>
          <p:nvPr/>
        </p:nvSpPr>
        <p:spPr>
          <a:xfrm>
            <a:off x="493485" y="1566670"/>
            <a:ext cx="1004116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 Enviar validação do regimento do Comitê</a:t>
            </a:r>
          </a:p>
          <a:p>
            <a:pPr lvl="0">
              <a:spcAft>
                <a:spcPts val="0"/>
              </a:spcAft>
            </a:pPr>
            <a:endParaRPr lang="pt-BR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>
              <a:spcAft>
                <a:spcPts val="0"/>
              </a:spcAft>
            </a:pPr>
            <a:r>
              <a:rPr lang="pt-B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 Definir agenda com seu grupo de trabalho</a:t>
            </a:r>
          </a:p>
          <a:p>
            <a:pPr lvl="0">
              <a:spcAft>
                <a:spcPts val="0"/>
              </a:spcAft>
            </a:pPr>
            <a:endParaRPr lang="pt-BR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>
              <a:spcAft>
                <a:spcPts val="0"/>
              </a:spcAft>
            </a:pPr>
            <a:r>
              <a:rPr lang="pt-B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3. Agenda primeira reunião com o foco em priorizar as ações e identificar outros participantes que precisam ser envolvidos pelo grupo</a:t>
            </a:r>
          </a:p>
          <a:p>
            <a:pPr lvl="0">
              <a:spcAft>
                <a:spcPts val="0"/>
              </a:spcAft>
            </a:pPr>
            <a:endParaRPr lang="pt-BR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4835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6"/>
            <a:ext cx="10566400" cy="4872989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1: ENIMPACTO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Histórico e Contexto</a:t>
            </a:r>
            <a:endParaRPr lang="pt-BR" sz="220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2400" dirty="0">
                <a:solidFill>
                  <a:schemeClr val="tx1"/>
                </a:solidFill>
              </a:rPr>
              <a:t> 	</a:t>
            </a:r>
            <a:r>
              <a:rPr lang="pt-BR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Objetivos e Formato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endParaRPr lang="pt-BR" sz="2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2: Comitê de Investimentos e Negócios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r>
              <a:rPr lang="pt-BR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 Impacto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</a:t>
            </a:r>
            <a:r>
              <a:rPr lang="pt-BR" sz="2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andato</a:t>
            </a:r>
            <a:endParaRPr lang="pt-BR" sz="2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sz="2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Compromissos</a:t>
            </a:r>
            <a:endParaRPr lang="pt-BR" sz="2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Quem faz parte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en-US" sz="2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Entregas</a:t>
            </a:r>
            <a:endParaRPr lang="en-US" sz="2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endParaRPr lang="pt-BR" sz="2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3: Trabalhos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Cronograma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Eixos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Desafios</a:t>
            </a:r>
            <a:r>
              <a:rPr lang="en-US" sz="2400" dirty="0">
                <a:solidFill>
                  <a:schemeClr val="tx1"/>
                </a:solidFill>
              </a:rPr>
              <a:t> e </a:t>
            </a:r>
            <a:r>
              <a:rPr lang="en-US" sz="2400" dirty="0" err="1">
                <a:solidFill>
                  <a:schemeClr val="tx1"/>
                </a:solidFill>
              </a:rPr>
              <a:t>Oportunidades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Composição</a:t>
            </a:r>
            <a:r>
              <a:rPr lang="en-US" sz="2400" dirty="0">
                <a:solidFill>
                  <a:schemeClr val="tx1"/>
                </a:solidFill>
              </a:rPr>
              <a:t> dos GT`s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Planos</a:t>
            </a:r>
            <a:r>
              <a:rPr lang="en-US" sz="2400" dirty="0">
                <a:solidFill>
                  <a:schemeClr val="tx1"/>
                </a:solidFill>
              </a:rPr>
              <a:t> de Trabalho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Próximos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Passos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|Conteúdo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3.png">
            <a:extLst>
              <a:ext uri="{FF2B5EF4-FFF2-40B4-BE49-F238E27FC236}">
                <a16:creationId xmlns:a16="http://schemas.microsoft.com/office/drawing/2014/main" id="{232470D3-7598-41D6-BB0C-BBE7333E0CF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163" y="1743075"/>
            <a:ext cx="4457700" cy="44577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53387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>
            <a:extLst>
              <a:ext uri="{FF2B5EF4-FFF2-40B4-BE49-F238E27FC236}">
                <a16:creationId xmlns:a16="http://schemas.microsoft.com/office/drawing/2014/main" id="{4A1262C3-C15A-40CD-A609-999584DE105D}"/>
              </a:ext>
            </a:extLst>
          </p:cNvPr>
          <p:cNvSpPr/>
          <p:nvPr/>
        </p:nvSpPr>
        <p:spPr>
          <a:xfrm>
            <a:off x="7925188" y="4765438"/>
            <a:ext cx="2656511" cy="1771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118"/>
          <p:cNvSpPr txBox="1"/>
          <p:nvPr/>
        </p:nvSpPr>
        <p:spPr>
          <a:xfrm>
            <a:off x="336649" y="39899"/>
            <a:ext cx="10892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pc="-6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Histórico</a:t>
            </a:r>
            <a:r>
              <a:rPr lang="en-US" sz="3600" spc="-6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3600" spc="-6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Contexto</a:t>
            </a:r>
            <a:endParaRPr lang="en-US" sz="3600" spc="-6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7409AC34-3058-4BCB-AE31-C72A7657C2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537032"/>
              </p:ext>
            </p:extLst>
          </p:nvPr>
        </p:nvGraphicFramePr>
        <p:xfrm>
          <a:off x="577571" y="754836"/>
          <a:ext cx="11126863" cy="5982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4335DA8C-292D-4461-A41D-B20C9FE99400}"/>
              </a:ext>
            </a:extLst>
          </p:cNvPr>
          <p:cNvSpPr txBox="1"/>
          <p:nvPr/>
        </p:nvSpPr>
        <p:spPr>
          <a:xfrm>
            <a:off x="882021" y="3930898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2000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4" name="CaixaDeTexto 93">
            <a:extLst>
              <a:ext uri="{FF2B5EF4-FFF2-40B4-BE49-F238E27FC236}">
                <a16:creationId xmlns:a16="http://schemas.microsoft.com/office/drawing/2014/main" id="{7B51DC4C-1AF1-4C5B-9702-17B28E55379B}"/>
              </a:ext>
            </a:extLst>
          </p:cNvPr>
          <p:cNvSpPr txBox="1"/>
          <p:nvPr/>
        </p:nvSpPr>
        <p:spPr>
          <a:xfrm>
            <a:off x="3791879" y="3206374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2013</a:t>
            </a:r>
            <a:endParaRPr lang="pt-BR" dirty="0"/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92705686-3BE7-4033-9892-E632EA1FC5F3}"/>
              </a:ext>
            </a:extLst>
          </p:cNvPr>
          <p:cNvSpPr txBox="1"/>
          <p:nvPr/>
        </p:nvSpPr>
        <p:spPr>
          <a:xfrm>
            <a:off x="5025454" y="2954106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2014</a:t>
            </a:r>
            <a:endParaRPr lang="pt-BR" dirty="0"/>
          </a:p>
        </p:txBody>
      </p:sp>
      <p:sp>
        <p:nvSpPr>
          <p:cNvPr id="96" name="CaixaDeTexto 95">
            <a:extLst>
              <a:ext uri="{FF2B5EF4-FFF2-40B4-BE49-F238E27FC236}">
                <a16:creationId xmlns:a16="http://schemas.microsoft.com/office/drawing/2014/main" id="{BEAF3300-F7C9-4363-B35A-8E7BC1847256}"/>
              </a:ext>
            </a:extLst>
          </p:cNvPr>
          <p:cNvSpPr txBox="1"/>
          <p:nvPr/>
        </p:nvSpPr>
        <p:spPr>
          <a:xfrm>
            <a:off x="10646737" y="1452564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2018</a:t>
            </a:r>
            <a:endParaRPr lang="pt-BR" dirty="0"/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D8EE3B62-F11B-491D-87D6-7D083C809CD4}"/>
              </a:ext>
            </a:extLst>
          </p:cNvPr>
          <p:cNvSpPr txBox="1"/>
          <p:nvPr/>
        </p:nvSpPr>
        <p:spPr>
          <a:xfrm>
            <a:off x="9273566" y="1821896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2017</a:t>
            </a:r>
            <a:endParaRPr lang="pt-BR" dirty="0"/>
          </a:p>
        </p:txBody>
      </p:sp>
      <p:sp>
        <p:nvSpPr>
          <p:cNvPr id="98" name="CaixaDeTexto 97">
            <a:extLst>
              <a:ext uri="{FF2B5EF4-FFF2-40B4-BE49-F238E27FC236}">
                <a16:creationId xmlns:a16="http://schemas.microsoft.com/office/drawing/2014/main" id="{D70420C6-F242-48EB-8EEE-1D1944C92E33}"/>
              </a:ext>
            </a:extLst>
          </p:cNvPr>
          <p:cNvSpPr txBox="1"/>
          <p:nvPr/>
        </p:nvSpPr>
        <p:spPr>
          <a:xfrm>
            <a:off x="6519368" y="2584774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2015</a:t>
            </a:r>
            <a:endParaRPr lang="pt-BR" dirty="0"/>
          </a:p>
        </p:txBody>
      </p:sp>
      <p:sp>
        <p:nvSpPr>
          <p:cNvPr id="99" name="CaixaDeTexto 98">
            <a:extLst>
              <a:ext uri="{FF2B5EF4-FFF2-40B4-BE49-F238E27FC236}">
                <a16:creationId xmlns:a16="http://schemas.microsoft.com/office/drawing/2014/main" id="{23614789-0B4C-4CF1-B9BE-7953D58F8F3B}"/>
              </a:ext>
            </a:extLst>
          </p:cNvPr>
          <p:cNvSpPr txBox="1"/>
          <p:nvPr/>
        </p:nvSpPr>
        <p:spPr>
          <a:xfrm>
            <a:off x="7900395" y="2191228"/>
            <a:ext cx="69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2016</a:t>
            </a:r>
            <a:endParaRPr lang="pt-BR" dirty="0"/>
          </a:p>
        </p:txBody>
      </p:sp>
      <p:sp>
        <p:nvSpPr>
          <p:cNvPr id="100" name="CaixaDeTexto 99">
            <a:extLst>
              <a:ext uri="{FF2B5EF4-FFF2-40B4-BE49-F238E27FC236}">
                <a16:creationId xmlns:a16="http://schemas.microsoft.com/office/drawing/2014/main" id="{E95575D0-6D3D-4BD4-BC4E-C0C5CDFBE89B}"/>
              </a:ext>
            </a:extLst>
          </p:cNvPr>
          <p:cNvSpPr txBox="1"/>
          <p:nvPr/>
        </p:nvSpPr>
        <p:spPr>
          <a:xfrm>
            <a:off x="1885859" y="3575706"/>
            <a:ext cx="1461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2010 a 2012</a:t>
            </a:r>
            <a:endParaRPr lang="pt-BR" dirty="0"/>
          </a:p>
        </p:txBody>
      </p:sp>
      <p:pic>
        <p:nvPicPr>
          <p:cNvPr id="101" name="Imagem 100">
            <a:extLst>
              <a:ext uri="{FF2B5EF4-FFF2-40B4-BE49-F238E27FC236}">
                <a16:creationId xmlns:a16="http://schemas.microsoft.com/office/drawing/2014/main" id="{36C193CC-9401-464C-9E16-79E47B9D2D2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9423"/>
          <a:stretch/>
        </p:blipFill>
        <p:spPr>
          <a:xfrm>
            <a:off x="846815" y="3317590"/>
            <a:ext cx="768726" cy="486780"/>
          </a:xfrm>
          <a:prstGeom prst="rect">
            <a:avLst/>
          </a:prstGeom>
        </p:spPr>
      </p:pic>
      <p:pic>
        <p:nvPicPr>
          <p:cNvPr id="102" name="Imagem 101">
            <a:extLst>
              <a:ext uri="{FF2B5EF4-FFF2-40B4-BE49-F238E27FC236}">
                <a16:creationId xmlns:a16="http://schemas.microsoft.com/office/drawing/2014/main" id="{FDAE4A1D-9B3E-4A8E-9C45-D4CD4AF49601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27166" y="3019987"/>
            <a:ext cx="768725" cy="464387"/>
          </a:xfrm>
          <a:prstGeom prst="rect">
            <a:avLst/>
          </a:prstGeom>
        </p:spPr>
      </p:pic>
      <p:pic>
        <p:nvPicPr>
          <p:cNvPr id="103" name="Imagem 102">
            <a:extLst>
              <a:ext uri="{FF2B5EF4-FFF2-40B4-BE49-F238E27FC236}">
                <a16:creationId xmlns:a16="http://schemas.microsoft.com/office/drawing/2014/main" id="{80F0715F-3DFD-450A-A7C7-F5FAF7605396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15164" y="2390377"/>
            <a:ext cx="780727" cy="464387"/>
          </a:xfrm>
          <a:prstGeom prst="rect">
            <a:avLst/>
          </a:prstGeom>
        </p:spPr>
      </p:pic>
      <p:pic>
        <p:nvPicPr>
          <p:cNvPr id="104" name="Imagem 103">
            <a:extLst>
              <a:ext uri="{FF2B5EF4-FFF2-40B4-BE49-F238E27FC236}">
                <a16:creationId xmlns:a16="http://schemas.microsoft.com/office/drawing/2014/main" id="{7F12A150-E0B4-420E-9A0E-3937618D0F4E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82626" y="2230103"/>
            <a:ext cx="1156321" cy="414342"/>
          </a:xfrm>
          <a:prstGeom prst="rect">
            <a:avLst/>
          </a:prstGeom>
        </p:spPr>
      </p:pic>
      <p:pic>
        <p:nvPicPr>
          <p:cNvPr id="105" name="Imagem 104">
            <a:extLst>
              <a:ext uri="{FF2B5EF4-FFF2-40B4-BE49-F238E27FC236}">
                <a16:creationId xmlns:a16="http://schemas.microsoft.com/office/drawing/2014/main" id="{E5001DD7-B68D-4618-B684-4524D211A9A9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22609" y="1755257"/>
            <a:ext cx="1124520" cy="402510"/>
          </a:xfrm>
          <a:prstGeom prst="rect">
            <a:avLst/>
          </a:prstGeom>
        </p:spPr>
      </p:pic>
      <p:pic>
        <p:nvPicPr>
          <p:cNvPr id="106" name="Imagem 105">
            <a:extLst>
              <a:ext uri="{FF2B5EF4-FFF2-40B4-BE49-F238E27FC236}">
                <a16:creationId xmlns:a16="http://schemas.microsoft.com/office/drawing/2014/main" id="{D03225BF-D770-4F6F-B99C-CEFAC961ADEC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90559" y="1762604"/>
            <a:ext cx="547157" cy="359459"/>
          </a:xfrm>
          <a:prstGeom prst="rect">
            <a:avLst/>
          </a:prstGeom>
        </p:spPr>
      </p:pic>
      <p:pic>
        <p:nvPicPr>
          <p:cNvPr id="107" name="Imagem 106">
            <a:extLst>
              <a:ext uri="{FF2B5EF4-FFF2-40B4-BE49-F238E27FC236}">
                <a16:creationId xmlns:a16="http://schemas.microsoft.com/office/drawing/2014/main" id="{5318D38A-D48E-49F2-849E-AB70A431804E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21408" y="1343429"/>
            <a:ext cx="511936" cy="361433"/>
          </a:xfrm>
          <a:prstGeom prst="rect">
            <a:avLst/>
          </a:prstGeom>
        </p:spPr>
      </p:pic>
      <p:pic>
        <p:nvPicPr>
          <p:cNvPr id="108" name="Imagem 107">
            <a:extLst>
              <a:ext uri="{FF2B5EF4-FFF2-40B4-BE49-F238E27FC236}">
                <a16:creationId xmlns:a16="http://schemas.microsoft.com/office/drawing/2014/main" id="{9651D163-C517-46DC-BB20-1AC2B272BB9C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3704" y="1343428"/>
            <a:ext cx="1113425" cy="342669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4D602E50-4A73-4E2A-9F9C-1E91653BD8E5}"/>
              </a:ext>
            </a:extLst>
          </p:cNvPr>
          <p:cNvSpPr txBox="1"/>
          <p:nvPr/>
        </p:nvSpPr>
        <p:spPr>
          <a:xfrm>
            <a:off x="3113383" y="838098"/>
            <a:ext cx="191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Força</a:t>
            </a:r>
            <a:r>
              <a:rPr lang="en-US" dirty="0"/>
              <a:t> </a:t>
            </a:r>
            <a:r>
              <a:rPr lang="en-US" dirty="0" err="1"/>
              <a:t>Tarefa</a:t>
            </a:r>
            <a:r>
              <a:rPr lang="en-US" dirty="0"/>
              <a:t> G7</a:t>
            </a:r>
            <a:endParaRPr lang="pt-BR" dirty="0"/>
          </a:p>
        </p:txBody>
      </p:sp>
      <p:pic>
        <p:nvPicPr>
          <p:cNvPr id="109" name="Imagem 108">
            <a:extLst>
              <a:ext uri="{FF2B5EF4-FFF2-40B4-BE49-F238E27FC236}">
                <a16:creationId xmlns:a16="http://schemas.microsoft.com/office/drawing/2014/main" id="{DFBFA414-0832-4E55-B460-5CDAC1D4D42D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80364" y="2323888"/>
            <a:ext cx="834367" cy="530876"/>
          </a:xfrm>
          <a:prstGeom prst="rect">
            <a:avLst/>
          </a:prstGeom>
        </p:spPr>
      </p:pic>
      <p:pic>
        <p:nvPicPr>
          <p:cNvPr id="110" name="Imagem 109">
            <a:extLst>
              <a:ext uri="{FF2B5EF4-FFF2-40B4-BE49-F238E27FC236}">
                <a16:creationId xmlns:a16="http://schemas.microsoft.com/office/drawing/2014/main" id="{A2E296F8-97DC-4F79-8367-C35948A2EFE6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7102"/>
          <a:stretch/>
        </p:blipFill>
        <p:spPr>
          <a:xfrm>
            <a:off x="6086996" y="1651380"/>
            <a:ext cx="1449826" cy="472020"/>
          </a:xfrm>
          <a:prstGeom prst="rect">
            <a:avLst/>
          </a:prstGeom>
        </p:spPr>
      </p:pic>
      <p:pic>
        <p:nvPicPr>
          <p:cNvPr id="111" name="Imagem 110">
            <a:extLst>
              <a:ext uri="{FF2B5EF4-FFF2-40B4-BE49-F238E27FC236}">
                <a16:creationId xmlns:a16="http://schemas.microsoft.com/office/drawing/2014/main" id="{0A22DBF0-826E-4760-AB59-FF9662866441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48415" y="2117336"/>
            <a:ext cx="711015" cy="452392"/>
          </a:xfrm>
          <a:prstGeom prst="rect">
            <a:avLst/>
          </a:prstGeom>
        </p:spPr>
      </p:pic>
      <p:pic>
        <p:nvPicPr>
          <p:cNvPr id="112" name="Imagem 111">
            <a:extLst>
              <a:ext uri="{FF2B5EF4-FFF2-40B4-BE49-F238E27FC236}">
                <a16:creationId xmlns:a16="http://schemas.microsoft.com/office/drawing/2014/main" id="{D34E053B-53B0-4B03-84FE-B89961B512A9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8550"/>
          <a:stretch/>
        </p:blipFill>
        <p:spPr>
          <a:xfrm>
            <a:off x="6085651" y="1280201"/>
            <a:ext cx="1456435" cy="434792"/>
          </a:xfrm>
          <a:prstGeom prst="rect">
            <a:avLst/>
          </a:prstGeom>
        </p:spPr>
      </p:pic>
      <p:sp>
        <p:nvSpPr>
          <p:cNvPr id="113" name="Mais 176">
            <a:extLst>
              <a:ext uri="{FF2B5EF4-FFF2-40B4-BE49-F238E27FC236}">
                <a16:creationId xmlns:a16="http://schemas.microsoft.com/office/drawing/2014/main" id="{9158BE99-771E-4861-A8DB-D7C050C0F28F}"/>
              </a:ext>
            </a:extLst>
          </p:cNvPr>
          <p:cNvSpPr/>
          <p:nvPr/>
        </p:nvSpPr>
        <p:spPr>
          <a:xfrm>
            <a:off x="5204838" y="1608855"/>
            <a:ext cx="494399" cy="453132"/>
          </a:xfrm>
          <a:prstGeom prst="mathPlus">
            <a:avLst/>
          </a:prstGeom>
          <a:solidFill>
            <a:schemeClr val="accent1">
              <a:lumMod val="75000"/>
            </a:schemeClr>
          </a:solidFill>
          <a:ln w="9525">
            <a:noFill/>
            <a:bevel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4" name="Retângulo 113">
            <a:extLst>
              <a:ext uri="{FF2B5EF4-FFF2-40B4-BE49-F238E27FC236}">
                <a16:creationId xmlns:a16="http://schemas.microsoft.com/office/drawing/2014/main" id="{2C27A99D-560D-4AC2-AE3B-0D93CDE7A6C7}"/>
              </a:ext>
            </a:extLst>
          </p:cNvPr>
          <p:cNvSpPr/>
          <p:nvPr/>
        </p:nvSpPr>
        <p:spPr>
          <a:xfrm>
            <a:off x="5699237" y="659068"/>
            <a:ext cx="2580484" cy="824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dirty="0">
                <a:solidFill>
                  <a:schemeClr val="tx1"/>
                </a:solidFill>
              </a:rPr>
              <a:t>Global </a:t>
            </a:r>
            <a:r>
              <a:rPr lang="pt-BR" dirty="0" err="1">
                <a:solidFill>
                  <a:schemeClr val="tx1"/>
                </a:solidFill>
              </a:rPr>
              <a:t>Steering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Group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115" name="Conector de seta reta 71">
            <a:extLst>
              <a:ext uri="{FF2B5EF4-FFF2-40B4-BE49-F238E27FC236}">
                <a16:creationId xmlns:a16="http://schemas.microsoft.com/office/drawing/2014/main" id="{B9A733EC-2BAF-4D0A-BF11-DAF036E0ED39}"/>
              </a:ext>
            </a:extLst>
          </p:cNvPr>
          <p:cNvCxnSpPr>
            <a:endCxn id="114" idx="1"/>
          </p:cNvCxnSpPr>
          <p:nvPr/>
        </p:nvCxnSpPr>
        <p:spPr>
          <a:xfrm>
            <a:off x="5017096" y="1071421"/>
            <a:ext cx="682141" cy="0"/>
          </a:xfrm>
          <a:prstGeom prst="straightConnector1">
            <a:avLst/>
          </a:prstGeom>
          <a:ln cap="rnd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Picture 2" descr="http://geo5.net/imagens/2011/06/bandeira-do-uruguai-2000px.png">
            <a:extLst>
              <a:ext uri="{FF2B5EF4-FFF2-40B4-BE49-F238E27FC236}">
                <a16:creationId xmlns:a16="http://schemas.microsoft.com/office/drawing/2014/main" id="{975DEAE7-E253-49FF-94BA-E25054FF4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496" y="1876023"/>
            <a:ext cx="500109" cy="333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" descr="http://geo5.net/wp-content/uploads/2011/06/bandeira-paraguai-reverso-2000px.png">
            <a:extLst>
              <a:ext uri="{FF2B5EF4-FFF2-40B4-BE49-F238E27FC236}">
                <a16:creationId xmlns:a16="http://schemas.microsoft.com/office/drawing/2014/main" id="{A780ECD5-09CB-413D-87CB-4EF8323B8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028" y="1384596"/>
            <a:ext cx="539061" cy="32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8" descr="http://brasilescola.uol.com.br/upload/conteudo/images/bandeira-argentina-4f0f44a5852d5.jpg">
            <a:extLst>
              <a:ext uri="{FF2B5EF4-FFF2-40B4-BE49-F238E27FC236}">
                <a16:creationId xmlns:a16="http://schemas.microsoft.com/office/drawing/2014/main" id="{C013C20F-307C-426F-A608-64CA2A0A96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478" y="1343428"/>
            <a:ext cx="558120" cy="37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image3.png">
            <a:extLst>
              <a:ext uri="{FF2B5EF4-FFF2-40B4-BE49-F238E27FC236}">
                <a16:creationId xmlns:a16="http://schemas.microsoft.com/office/drawing/2014/main" id="{DD2FE1F0-F5BE-4DFA-89F0-DA7658A91C05}"/>
              </a:ext>
            </a:extLst>
          </p:cNvPr>
          <p:cNvPicPr/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355" y="593078"/>
            <a:ext cx="1373173" cy="1329388"/>
          </a:xfrm>
          <a:prstGeom prst="rect">
            <a:avLst/>
          </a:prstGeom>
          <a:ln/>
        </p:spPr>
      </p:pic>
      <p:pic>
        <p:nvPicPr>
          <p:cNvPr id="13" name="Imagem 12" descr="Uma imagem contendo pessoa, homem, interior&#10;&#10;Descrição gerada com muito alta confiança">
            <a:extLst>
              <a:ext uri="{FF2B5EF4-FFF2-40B4-BE49-F238E27FC236}">
                <a16:creationId xmlns:a16="http://schemas.microsoft.com/office/drawing/2014/main" id="{FEDE94E7-C9C8-4662-A129-6A06851E495D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260" y="4564255"/>
            <a:ext cx="2656511" cy="177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4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19334FA-ABC8-472A-AF81-F27411B568FB}"/>
              </a:ext>
            </a:extLst>
          </p:cNvPr>
          <p:cNvSpPr txBox="1"/>
          <p:nvPr/>
        </p:nvSpPr>
        <p:spPr>
          <a:xfrm>
            <a:off x="727665" y="1389182"/>
            <a:ext cx="9927772" cy="120032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Articular órgãos de governo e parceiros da sociedade na promoção de um ambiente favorável ao desenvolvimento de empreendimentos capazes de gerar soluções de mercado para os problemas sociais e ambientais brasileiros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727665" y="3367083"/>
            <a:ext cx="213360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sz="2200" dirty="0"/>
              <a:t>1. Ampliação da Oferta de Capital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DE8C2D2-F95B-4E8F-B113-4AF54A149E0C}"/>
              </a:ext>
            </a:extLst>
          </p:cNvPr>
          <p:cNvSpPr txBox="1"/>
          <p:nvPr/>
        </p:nvSpPr>
        <p:spPr>
          <a:xfrm>
            <a:off x="3076598" y="3367083"/>
            <a:ext cx="2362200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sz="2200" dirty="0"/>
              <a:t>2. Aumento do Número de Negócios de Impacto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937334B-D6E7-4E51-9A2D-58ED1864B66D}"/>
              </a:ext>
            </a:extLst>
          </p:cNvPr>
          <p:cNvSpPr txBox="1"/>
          <p:nvPr/>
        </p:nvSpPr>
        <p:spPr>
          <a:xfrm>
            <a:off x="5684917" y="3367083"/>
            <a:ext cx="2362200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sz="2200" dirty="0"/>
              <a:t>3. Fortalecimento de Organizações Intermediárias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186B892-C116-4F53-9E5A-F7C965E721A2}"/>
              </a:ext>
            </a:extLst>
          </p:cNvPr>
          <p:cNvSpPr txBox="1"/>
          <p:nvPr/>
        </p:nvSpPr>
        <p:spPr>
          <a:xfrm>
            <a:off x="8293237" y="3367083"/>
            <a:ext cx="2362200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sz="2200" dirty="0"/>
              <a:t>4. Promoção de um Ambiente Institucional e Normativo </a:t>
            </a:r>
            <a:r>
              <a:rPr lang="en-US" sz="2200" dirty="0"/>
              <a:t>Favorável</a:t>
            </a:r>
            <a:endParaRPr lang="pt-BR" sz="2200" dirty="0"/>
          </a:p>
        </p:txBody>
      </p:sp>
      <p:sp>
        <p:nvSpPr>
          <p:cNvPr id="12" name="Seta: para a Direita 11">
            <a:extLst>
              <a:ext uri="{FF2B5EF4-FFF2-40B4-BE49-F238E27FC236}">
                <a16:creationId xmlns:a16="http://schemas.microsoft.com/office/drawing/2014/main" id="{7FE749CC-18AA-422A-B438-BB2FB94B2572}"/>
              </a:ext>
            </a:extLst>
          </p:cNvPr>
          <p:cNvSpPr/>
          <p:nvPr/>
        </p:nvSpPr>
        <p:spPr>
          <a:xfrm>
            <a:off x="721031" y="5077975"/>
            <a:ext cx="10696406" cy="1513325"/>
          </a:xfrm>
          <a:prstGeom prst="rightArrow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185090D-99CD-436A-A2B2-FFA76B308C5F}"/>
              </a:ext>
            </a:extLst>
          </p:cNvPr>
          <p:cNvSpPr txBox="1"/>
          <p:nvPr/>
        </p:nvSpPr>
        <p:spPr>
          <a:xfrm>
            <a:off x="721031" y="2720378"/>
            <a:ext cx="992777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CINCO EIXOS-OBJETIVOS: QUATRO VERTICAIS E UM TRANSVERSAL</a:t>
            </a:r>
            <a:endParaRPr lang="pt-BR" sz="2400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736F48B-01C7-44C6-A955-9D7DD37710CB}"/>
              </a:ext>
            </a:extLst>
          </p:cNvPr>
          <p:cNvSpPr txBox="1"/>
          <p:nvPr/>
        </p:nvSpPr>
        <p:spPr>
          <a:xfrm>
            <a:off x="1061774" y="5409007"/>
            <a:ext cx="8908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Fortalecimento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geração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dados que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proporcionem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maior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visibilidade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Negócios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Investimentos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Impacto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ítulo 2">
            <a:extLst>
              <a:ext uri="{FF2B5EF4-FFF2-40B4-BE49-F238E27FC236}">
                <a16:creationId xmlns:a16="http://schemas.microsoft.com/office/drawing/2014/main" id="{93D6368A-98F4-4B56-839B-8B0F3FD6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Objetivo</a:t>
            </a:r>
            <a:r>
              <a:rPr lang="en-US" dirty="0"/>
              <a:t>  e </a:t>
            </a:r>
            <a:r>
              <a:rPr lang="en-US" dirty="0" err="1"/>
              <a:t>formato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961409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3D6368A-98F4-4B56-839B-8B0F3FD6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Comitê</a:t>
            </a:r>
            <a:r>
              <a:rPr lang="en-US" dirty="0"/>
              <a:t> da </a:t>
            </a:r>
            <a:r>
              <a:rPr lang="en-US" dirty="0" err="1"/>
              <a:t>Enimpacto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93485" y="947411"/>
            <a:ext cx="10215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Grupo formado por representantes de órgãos  de governos e organizações da sociedade civil para direcionar e acompanhar o processo de implementação da </a:t>
            </a:r>
            <a:r>
              <a:rPr lang="pt-BR" sz="2000" dirty="0" err="1"/>
              <a:t>Enimpacto</a:t>
            </a:r>
            <a:r>
              <a:rPr lang="pt-BR" sz="2000" dirty="0"/>
              <a:t>.</a:t>
            </a:r>
            <a:endParaRPr lang="en-US" sz="2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B0E3430-8366-4F0D-AA09-D30EC43B33E9}"/>
              </a:ext>
            </a:extLst>
          </p:cNvPr>
          <p:cNvSpPr txBox="1"/>
          <p:nvPr/>
        </p:nvSpPr>
        <p:spPr>
          <a:xfrm>
            <a:off x="664029" y="6016014"/>
            <a:ext cx="7584232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ENIMPACTO*</a:t>
            </a:r>
            <a:endParaRPr lang="pt-BR" sz="2000" dirty="0"/>
          </a:p>
        </p:txBody>
      </p:sp>
      <p:sp>
        <p:nvSpPr>
          <p:cNvPr id="12" name="Seta: para Baixo 11">
            <a:extLst>
              <a:ext uri="{FF2B5EF4-FFF2-40B4-BE49-F238E27FC236}">
                <a16:creationId xmlns:a16="http://schemas.microsoft.com/office/drawing/2014/main" id="{7989087A-5E41-498F-BC63-5EE195B061C9}"/>
              </a:ext>
            </a:extLst>
          </p:cNvPr>
          <p:cNvSpPr/>
          <p:nvPr/>
        </p:nvSpPr>
        <p:spPr>
          <a:xfrm>
            <a:off x="1123860" y="4892524"/>
            <a:ext cx="274705" cy="965621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4" name="Seta: para Baixo 13">
            <a:extLst>
              <a:ext uri="{FF2B5EF4-FFF2-40B4-BE49-F238E27FC236}">
                <a16:creationId xmlns:a16="http://schemas.microsoft.com/office/drawing/2014/main" id="{D46D517C-4BB7-4A93-9E32-352DA7C4406D}"/>
              </a:ext>
            </a:extLst>
          </p:cNvPr>
          <p:cNvSpPr/>
          <p:nvPr/>
        </p:nvSpPr>
        <p:spPr>
          <a:xfrm>
            <a:off x="5913270" y="4892524"/>
            <a:ext cx="274705" cy="965621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5" name="Seta: para Baixo 14">
            <a:extLst>
              <a:ext uri="{FF2B5EF4-FFF2-40B4-BE49-F238E27FC236}">
                <a16:creationId xmlns:a16="http://schemas.microsoft.com/office/drawing/2014/main" id="{5EEB6F4F-E852-42B5-96EA-DB6171F49410}"/>
              </a:ext>
            </a:extLst>
          </p:cNvPr>
          <p:cNvSpPr/>
          <p:nvPr/>
        </p:nvSpPr>
        <p:spPr>
          <a:xfrm>
            <a:off x="7499938" y="4892524"/>
            <a:ext cx="274705" cy="965621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6" name="Seta: para Baixo 15">
            <a:extLst>
              <a:ext uri="{FF2B5EF4-FFF2-40B4-BE49-F238E27FC236}">
                <a16:creationId xmlns:a16="http://schemas.microsoft.com/office/drawing/2014/main" id="{CD6E7A16-6FEC-4337-A095-E1DB14ADDFAB}"/>
              </a:ext>
            </a:extLst>
          </p:cNvPr>
          <p:cNvSpPr/>
          <p:nvPr/>
        </p:nvSpPr>
        <p:spPr>
          <a:xfrm>
            <a:off x="3543109" y="4892524"/>
            <a:ext cx="274705" cy="965621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FD6817F-4F30-4126-B850-F931524C871C}"/>
              </a:ext>
            </a:extLst>
          </p:cNvPr>
          <p:cNvSpPr txBox="1"/>
          <p:nvPr/>
        </p:nvSpPr>
        <p:spPr>
          <a:xfrm>
            <a:off x="664029" y="4739950"/>
            <a:ext cx="1194368" cy="40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Propõe</a:t>
            </a:r>
            <a:endParaRPr lang="pt-BR" sz="2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1C55A5B-6B5D-451F-BDF7-4B73DC0AE019}"/>
              </a:ext>
            </a:extLst>
          </p:cNvPr>
          <p:cNvSpPr txBox="1"/>
          <p:nvPr/>
        </p:nvSpPr>
        <p:spPr>
          <a:xfrm>
            <a:off x="7040107" y="4739950"/>
            <a:ext cx="1194368" cy="40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Avalia</a:t>
            </a:r>
            <a:endParaRPr lang="pt-BR" sz="20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9978148-B91D-4C96-ADF9-E138D41EF2D2}"/>
              </a:ext>
            </a:extLst>
          </p:cNvPr>
          <p:cNvSpPr txBox="1"/>
          <p:nvPr/>
        </p:nvSpPr>
        <p:spPr>
          <a:xfrm>
            <a:off x="5453439" y="4739950"/>
            <a:ext cx="1194368" cy="40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Monitora</a:t>
            </a:r>
            <a:endParaRPr lang="pt-BR" sz="20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7945C1-2B8F-4EF7-A536-485B8798DC80}"/>
              </a:ext>
            </a:extLst>
          </p:cNvPr>
          <p:cNvSpPr txBox="1"/>
          <p:nvPr/>
        </p:nvSpPr>
        <p:spPr>
          <a:xfrm>
            <a:off x="2199649" y="4739950"/>
            <a:ext cx="2961626" cy="40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Articula</a:t>
            </a:r>
            <a:r>
              <a:rPr lang="en-US" sz="2000" dirty="0"/>
              <a:t> a </a:t>
            </a:r>
            <a:r>
              <a:rPr lang="en-US" sz="2000" dirty="0" err="1"/>
              <a:t>Implementação</a:t>
            </a:r>
            <a:endParaRPr lang="pt-BR" sz="2000" dirty="0"/>
          </a:p>
        </p:txBody>
      </p:sp>
      <p:sp>
        <p:nvSpPr>
          <p:cNvPr id="4" name="Retângulo 3"/>
          <p:cNvSpPr/>
          <p:nvPr/>
        </p:nvSpPr>
        <p:spPr>
          <a:xfrm>
            <a:off x="445625" y="2016886"/>
            <a:ext cx="1163440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rgbClr val="404040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MANDATO DO COMITÊ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Priorizar as ações a serem implementadas no curto prazo;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Trazer inovações, referências, sugestões para qualificar as ações (novas possibilidades);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Acompanhar os responsáveis diretos pela implementação;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Detalhar plano de implementação para as ações priorizadas;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Monitorar e apoiar a execução dos planos construídos.</a:t>
            </a:r>
            <a:endParaRPr lang="en-US" sz="2400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67C5B4D-1732-4796-9344-3DCD015E1E0A}"/>
              </a:ext>
            </a:extLst>
          </p:cNvPr>
          <p:cNvSpPr/>
          <p:nvPr/>
        </p:nvSpPr>
        <p:spPr>
          <a:xfrm>
            <a:off x="493485" y="6430754"/>
            <a:ext cx="11634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400" dirty="0"/>
              <a:t>* A </a:t>
            </a:r>
            <a:r>
              <a:rPr lang="pt-BR" sz="2400" dirty="0" err="1"/>
              <a:t>Enimpacto</a:t>
            </a:r>
            <a:r>
              <a:rPr lang="pt-BR" sz="2400" dirty="0"/>
              <a:t> é implementada pelos órgãos parceiros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14311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12084F7-B7B9-4560-BFE9-4EFE4C34F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Compromissos</a:t>
            </a:r>
            <a:r>
              <a:rPr lang="en-US" dirty="0"/>
              <a:t> do </a:t>
            </a:r>
            <a:r>
              <a:rPr lang="en-US" dirty="0" err="1"/>
              <a:t>Comitê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493485" y="1068689"/>
            <a:ext cx="1042216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8" lvl="0" indent="-26193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Participar de 4 reuniões presenciais do Comitê em Brasília </a:t>
            </a:r>
          </a:p>
          <a:p>
            <a:pPr lvl="0">
              <a:spcAft>
                <a:spcPts val="0"/>
              </a:spcAft>
            </a:pPr>
            <a:r>
              <a:rPr lang="pt-BR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(foco será breve relatoria dos </a:t>
            </a:r>
            <a:r>
              <a:rPr lang="pt-BR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GTs</a:t>
            </a:r>
            <a:r>
              <a:rPr lang="pt-BR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+ discussões sobre entraves e desafios de cada GT + conteúdo de interesse/atualizações); </a:t>
            </a:r>
          </a:p>
          <a:p>
            <a:pPr lvl="0">
              <a:spcAft>
                <a:spcPts val="0"/>
              </a:spcAft>
            </a:pPr>
            <a:endParaRPr lang="pt-BR" sz="2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1938" lvl="0" indent="-26193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Integrar um ou mais grupos de trabalho (dimensões da </a:t>
            </a:r>
            <a:r>
              <a:rPr lang="pt-BR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Enimpacto</a:t>
            </a: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lvl="0">
              <a:spcAft>
                <a:spcPts val="0"/>
              </a:spcAft>
            </a:pPr>
            <a:endParaRPr lang="pt-BR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1938" lvl="0" indent="-26193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Articular informações, atores estratégicos e recursos (da sua organização ou da sua rede) para implementar as ações previstas na </a:t>
            </a:r>
            <a:r>
              <a:rPr lang="pt-BR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Enimpacto</a:t>
            </a: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 marL="261938" lvl="0" indent="-261938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93485" y="5701470"/>
            <a:ext cx="9164865" cy="70788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i="1" dirty="0">
                <a:solidFill>
                  <a:schemeClr val="accent6">
                    <a:lumMod val="75000"/>
                  </a:schemeClr>
                </a:solidFill>
              </a:rPr>
              <a:t>Há uma previsão de que o Comitê exista por 10 anos, o que faz necessário que se discuta (ao longo dos próximos anos) a melhor governança para a estrutura.</a:t>
            </a:r>
            <a:endParaRPr lang="en-US" sz="20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8606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m 44">
            <a:extLst>
              <a:ext uri="{FF2B5EF4-FFF2-40B4-BE49-F238E27FC236}">
                <a16:creationId xmlns:a16="http://schemas.microsoft.com/office/drawing/2014/main" id="{83D683FE-A910-4F4C-9B40-9802DCC9E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519" y="3908188"/>
            <a:ext cx="1438275" cy="933450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66CFB03E-0934-48E9-9B81-E9397A660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Quem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 </a:t>
            </a:r>
            <a:r>
              <a:rPr lang="en-US" dirty="0" err="1"/>
              <a:t>parte</a:t>
            </a:r>
            <a:endParaRPr lang="pt-BR" dirty="0"/>
          </a:p>
        </p:txBody>
      </p:sp>
      <p:pic>
        <p:nvPicPr>
          <p:cNvPr id="5" name="Picture 14" descr="http://www.bndes.gov.br/SiteBNDES/bndes/imagens/marca_bndes.jpg">
            <a:extLst>
              <a:ext uri="{FF2B5EF4-FFF2-40B4-BE49-F238E27FC236}">
                <a16:creationId xmlns:a16="http://schemas.microsoft.com/office/drawing/2014/main" id="{F13D99CC-018F-4D69-9B69-C391E42D2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80104" y="2992752"/>
            <a:ext cx="1865164" cy="3839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8" descr="http://fapetec.org/adm/img/projetos/91795744d2dbd3afdf18b52bdfe19fab.jpg">
            <a:extLst>
              <a:ext uri="{FF2B5EF4-FFF2-40B4-BE49-F238E27FC236}">
                <a16:creationId xmlns:a16="http://schemas.microsoft.com/office/drawing/2014/main" id="{2C9F0945-B562-4C0C-9527-4FE5481418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25980" y="4090342"/>
            <a:ext cx="1439483" cy="779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2" descr="https://wikioso.org/wp-content/uploads/2013/03/numero-da-caixa-economica.jpg">
            <a:extLst>
              <a:ext uri="{FF2B5EF4-FFF2-40B4-BE49-F238E27FC236}">
                <a16:creationId xmlns:a16="http://schemas.microsoft.com/office/drawing/2014/main" id="{F940C548-413E-4D81-B296-DE7EC88E88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42688" y="2870601"/>
            <a:ext cx="1697503" cy="59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4C974994-5FAD-41FA-A295-DC60125C9B7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1485" y="5407828"/>
            <a:ext cx="1056899" cy="87210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26B68AD-E44F-41B7-A43B-898361642B1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23265" y="4072816"/>
            <a:ext cx="543855" cy="97587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49DF5CA-02AD-4CC2-BCCE-C2676F1814F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0877" y="1949349"/>
            <a:ext cx="1640872" cy="47575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6B2E19E5-07E9-4F70-81F9-C68B71DFA4D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6219" y="4173190"/>
            <a:ext cx="1605771" cy="56660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0BCA3C3C-5324-45AC-8A87-2B03E3049039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6004" y="2012158"/>
            <a:ext cx="1416576" cy="455456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E7756F89-60E5-4BC9-A925-356ADFC33597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6609" y="2917905"/>
            <a:ext cx="1074236" cy="526231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7C277C2A-0A10-4C0A-AA2B-2924A402657C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56183" y="1144204"/>
            <a:ext cx="1516267" cy="551625"/>
          </a:xfrm>
          <a:prstGeom prst="rect">
            <a:avLst/>
          </a:prstGeom>
        </p:spPr>
      </p:pic>
      <p:pic>
        <p:nvPicPr>
          <p:cNvPr id="16" name="Picture 24" descr="http://startse.infomoney.com.br/portal/wp-content/uploads/2016/02/anjos.png">
            <a:extLst>
              <a:ext uri="{FF2B5EF4-FFF2-40B4-BE49-F238E27FC236}">
                <a16:creationId xmlns:a16="http://schemas.microsoft.com/office/drawing/2014/main" id="{09BCB672-0159-4FEC-B756-12EDC7AD7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1438" y="5407828"/>
            <a:ext cx="808519" cy="80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1CA6BB2A-3B94-4405-9D44-9408378AA9CF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4533" y="4244894"/>
            <a:ext cx="1694395" cy="561678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2D6FC83B-B36F-4698-BF01-53414A773F95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33544" y="1334153"/>
            <a:ext cx="2356884" cy="289441"/>
          </a:xfrm>
          <a:prstGeom prst="rect">
            <a:avLst/>
          </a:prstGeom>
        </p:spPr>
      </p:pic>
      <p:pic>
        <p:nvPicPr>
          <p:cNvPr id="20" name="Imagem 8">
            <a:extLst>
              <a:ext uri="{FF2B5EF4-FFF2-40B4-BE49-F238E27FC236}">
                <a16:creationId xmlns:a16="http://schemas.microsoft.com/office/drawing/2014/main" id="{D83A5C12-8453-4504-9621-7C166F12A9E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993" y="5506182"/>
            <a:ext cx="1972123" cy="78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2209EBE4-493F-41A0-B333-1BC2DF69FFF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37241" y="1104035"/>
            <a:ext cx="2760387" cy="660092"/>
          </a:xfrm>
          <a:prstGeom prst="rect">
            <a:avLst/>
          </a:prstGeom>
        </p:spPr>
      </p:pic>
      <p:pic>
        <p:nvPicPr>
          <p:cNvPr id="41" name="Imagem 40">
            <a:extLst>
              <a:ext uri="{FF2B5EF4-FFF2-40B4-BE49-F238E27FC236}">
                <a16:creationId xmlns:a16="http://schemas.microsoft.com/office/drawing/2014/main" id="{0FE89A58-50B5-4EF5-8535-8A8D6A6E62F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31006" y="1189319"/>
            <a:ext cx="2245742" cy="531251"/>
          </a:xfrm>
          <a:prstGeom prst="rect">
            <a:avLst/>
          </a:prstGeom>
        </p:spPr>
      </p:pic>
      <p:pic>
        <p:nvPicPr>
          <p:cNvPr id="42" name="Imagem 41">
            <a:extLst>
              <a:ext uri="{FF2B5EF4-FFF2-40B4-BE49-F238E27FC236}">
                <a16:creationId xmlns:a16="http://schemas.microsoft.com/office/drawing/2014/main" id="{5A381E36-A876-4CEF-82F9-7D483300D3F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65874" y="1949349"/>
            <a:ext cx="2106423" cy="632589"/>
          </a:xfrm>
          <a:prstGeom prst="rect">
            <a:avLst/>
          </a:prstGeom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574EC84B-8DEC-4DAF-9DD5-2546B30E25D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10330" y="1855354"/>
            <a:ext cx="2487093" cy="618617"/>
          </a:xfrm>
          <a:prstGeom prst="rect">
            <a:avLst/>
          </a:prstGeom>
        </p:spPr>
      </p:pic>
      <p:pic>
        <p:nvPicPr>
          <p:cNvPr id="1028" name="Picture 4" descr="Resultado de imagem para CNPQ LOGO">
            <a:extLst>
              <a:ext uri="{FF2B5EF4-FFF2-40B4-BE49-F238E27FC236}">
                <a16:creationId xmlns:a16="http://schemas.microsoft.com/office/drawing/2014/main" id="{43884D39-31CB-4BE0-8559-BF32E2349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55" y="2867912"/>
            <a:ext cx="1732557" cy="76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BB LOGO">
            <a:extLst>
              <a:ext uri="{FF2B5EF4-FFF2-40B4-BE49-F238E27FC236}">
                <a16:creationId xmlns:a16="http://schemas.microsoft.com/office/drawing/2014/main" id="{3CB89878-D8EB-4C81-95E0-2FF0A7AA4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267" y="2757615"/>
            <a:ext cx="869000" cy="86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Imagem 47">
            <a:extLst>
              <a:ext uri="{FF2B5EF4-FFF2-40B4-BE49-F238E27FC236}">
                <a16:creationId xmlns:a16="http://schemas.microsoft.com/office/drawing/2014/main" id="{595F9312-1F90-4174-9E53-092A75749FF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399453" y="4251445"/>
            <a:ext cx="1946539" cy="618617"/>
          </a:xfrm>
          <a:prstGeom prst="rect">
            <a:avLst/>
          </a:prstGeom>
        </p:spPr>
      </p:pic>
      <p:pic>
        <p:nvPicPr>
          <p:cNvPr id="49" name="Imagem 48">
            <a:extLst>
              <a:ext uri="{FF2B5EF4-FFF2-40B4-BE49-F238E27FC236}">
                <a16:creationId xmlns:a16="http://schemas.microsoft.com/office/drawing/2014/main" id="{5838AEA3-5E42-4B2D-9AFA-B208338B5C1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984706" y="5504877"/>
            <a:ext cx="1617215" cy="689366"/>
          </a:xfrm>
          <a:prstGeom prst="rect">
            <a:avLst/>
          </a:prstGeom>
        </p:spPr>
      </p:pic>
      <p:pic>
        <p:nvPicPr>
          <p:cNvPr id="50" name="Imagem 49">
            <a:extLst>
              <a:ext uri="{FF2B5EF4-FFF2-40B4-BE49-F238E27FC236}">
                <a16:creationId xmlns:a16="http://schemas.microsoft.com/office/drawing/2014/main" id="{51E3B79F-85DE-44AA-B150-94D243BD1889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7236455" y="5393501"/>
            <a:ext cx="808520" cy="1005918"/>
          </a:xfrm>
          <a:prstGeom prst="rect">
            <a:avLst/>
          </a:prstGeom>
        </p:spPr>
      </p:pic>
      <p:pic>
        <p:nvPicPr>
          <p:cNvPr id="51" name="Imagem 50">
            <a:extLst>
              <a:ext uri="{FF2B5EF4-FFF2-40B4-BE49-F238E27FC236}">
                <a16:creationId xmlns:a16="http://schemas.microsoft.com/office/drawing/2014/main" id="{DD0204E6-AD5B-46F4-AB12-D623D351815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450625" y="5352875"/>
            <a:ext cx="718463" cy="1101123"/>
          </a:xfrm>
          <a:prstGeom prst="rect">
            <a:avLst/>
          </a:prstGeom>
        </p:spPr>
      </p:pic>
      <p:pic>
        <p:nvPicPr>
          <p:cNvPr id="52" name="Imagem 51">
            <a:extLst>
              <a:ext uri="{FF2B5EF4-FFF2-40B4-BE49-F238E27FC236}">
                <a16:creationId xmlns:a16="http://schemas.microsoft.com/office/drawing/2014/main" id="{BD0FE669-D26E-40C5-A538-EDE6341F4EA4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9479488" y="5535080"/>
            <a:ext cx="1656880" cy="86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28366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12084F7-B7B9-4560-BFE9-4EFE4C34F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Entregas</a:t>
            </a:r>
            <a:r>
              <a:rPr lang="en-US" dirty="0"/>
              <a:t> dos </a:t>
            </a:r>
            <a:r>
              <a:rPr lang="en-US" dirty="0" err="1"/>
              <a:t>Grupos</a:t>
            </a:r>
            <a:r>
              <a:rPr lang="en-US" dirty="0"/>
              <a:t> de </a:t>
            </a:r>
            <a:r>
              <a:rPr lang="en-US" dirty="0" err="1"/>
              <a:t>Trabalho</a:t>
            </a:r>
            <a:endParaRPr lang="pt-BR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3951CA30-6970-47CA-8D3D-8865AEA61CFB}"/>
              </a:ext>
            </a:extLst>
          </p:cNvPr>
          <p:cNvSpPr txBox="1"/>
          <p:nvPr/>
        </p:nvSpPr>
        <p:spPr>
          <a:xfrm>
            <a:off x="2162894" y="5672133"/>
            <a:ext cx="1968777" cy="10334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1. Ampliação da Oferta de Capital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DE8C2D2-F95B-4E8F-B113-4AF54A149E0C}"/>
              </a:ext>
            </a:extLst>
          </p:cNvPr>
          <p:cNvSpPr txBox="1"/>
          <p:nvPr/>
        </p:nvSpPr>
        <p:spPr>
          <a:xfrm>
            <a:off x="4332415" y="5672133"/>
            <a:ext cx="2179717" cy="10334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2. Aumento do Número de Negócios de Impacto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937334B-D6E7-4E51-9A2D-58ED1864B66D}"/>
              </a:ext>
            </a:extLst>
          </p:cNvPr>
          <p:cNvSpPr txBox="1"/>
          <p:nvPr/>
        </p:nvSpPr>
        <p:spPr>
          <a:xfrm>
            <a:off x="6712876" y="5672133"/>
            <a:ext cx="2179717" cy="10334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3. Fortalecimento de Organizações Intermediárias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7186B892-C116-4F53-9E5A-F7C965E721A2}"/>
              </a:ext>
            </a:extLst>
          </p:cNvPr>
          <p:cNvSpPr txBox="1"/>
          <p:nvPr/>
        </p:nvSpPr>
        <p:spPr>
          <a:xfrm>
            <a:off x="9093337" y="5672133"/>
            <a:ext cx="2362200" cy="103346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lvl="0" algn="ctr"/>
            <a:r>
              <a:rPr lang="pt-BR" dirty="0"/>
              <a:t>4. Promoção de um Ambiente Institucional e Normativo </a:t>
            </a:r>
            <a:r>
              <a:rPr lang="en-US" dirty="0"/>
              <a:t>Favorável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93484" y="938020"/>
            <a:ext cx="10962053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Indicação de um líder-relator;</a:t>
            </a: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Lista de ações prioritários para o curto e médio prazo (dentre as ações do eixo de trabalho);</a:t>
            </a: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Desenho de metas factíveis para cada ação priorizada; </a:t>
            </a: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Lista e conexão com organizações (para além do Comitê) que precisarão ser envolvidas para debater e avançar as ações priorizadas; </a:t>
            </a: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Plano de atividades, com implementadores responsáveis por cada ação, para atingir as metas propostas; </a:t>
            </a: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6700" lvl="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Monitoramento periódico sobre o avanços das metas (reportes ao Conselho)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531584" y="5727201"/>
            <a:ext cx="14305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EIXOS PARA GRUPOS DE TRABALHO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00231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Quadro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Quadr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ad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TM03457475[[fn=Quadro]]</Template>
  <TotalTime>4183</TotalTime>
  <Words>1931</Words>
  <Application>Microsoft Office PowerPoint</Application>
  <PresentationFormat>Widescreen</PresentationFormat>
  <Paragraphs>383</Paragraphs>
  <Slides>20</Slides>
  <Notes>2</Notes>
  <HiddenSlides>2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Corbel</vt:lpstr>
      <vt:lpstr>Segoe UI</vt:lpstr>
      <vt:lpstr>Symbol</vt:lpstr>
      <vt:lpstr>Times New Roman</vt:lpstr>
      <vt:lpstr>Wingdings 2</vt:lpstr>
      <vt:lpstr>1_Quadro</vt:lpstr>
      <vt:lpstr>Tema do Office</vt:lpstr>
      <vt:lpstr>Apresentação do PowerPoint</vt:lpstr>
      <vt:lpstr>Conteúdo</vt:lpstr>
      <vt:lpstr>Conteúdo</vt:lpstr>
      <vt:lpstr>Apresentação do PowerPoint</vt:lpstr>
      <vt:lpstr>Objetivo  e formato da Enimpacto</vt:lpstr>
      <vt:lpstr>Comitê da Enimpacto</vt:lpstr>
      <vt:lpstr>Compromissos do Comitê</vt:lpstr>
      <vt:lpstr>Quem faz parte</vt:lpstr>
      <vt:lpstr>Entregas dos Grupos de Trabalho</vt:lpstr>
      <vt:lpstr>Cronograma Comitê</vt:lpstr>
      <vt:lpstr>Comitê da Enimpacto</vt:lpstr>
      <vt:lpstr>Eixos da Enimpacto</vt:lpstr>
      <vt:lpstr>Desafios e oportunidade  por Eixos da Enimpacto</vt:lpstr>
      <vt:lpstr>Desafios e oportunidade  por Eixos da Enimpacto</vt:lpstr>
      <vt:lpstr>Desafios e oportunidade  por Eixos da Enimpacto</vt:lpstr>
      <vt:lpstr>Desafios e oportunidade  por Eixos da Enimpacto</vt:lpstr>
      <vt:lpstr>Composição dos Grupos de Trabalho</vt:lpstr>
      <vt:lpstr>Plano de Trabalho (exemplo)</vt:lpstr>
      <vt:lpstr>Formação dos grupos de trabalho</vt:lpstr>
      <vt:lpstr>Próximos passos</vt:lpstr>
    </vt:vector>
  </TitlesOfParts>
  <Company>Grupo Votorantim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do Dia</dc:title>
  <dc:creator>Carolina Alves De Jongh</dc:creator>
  <cp:lastModifiedBy>lucas ramalho</cp:lastModifiedBy>
  <cp:revision>295</cp:revision>
  <dcterms:created xsi:type="dcterms:W3CDTF">2017-01-23T15:29:57Z</dcterms:created>
  <dcterms:modified xsi:type="dcterms:W3CDTF">2018-02-08T18:49:11Z</dcterms:modified>
</cp:coreProperties>
</file>