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5.xml" ContentType="application/vnd.openxmlformats-officedocument.theme+xml"/>
  <Override PartName="/ppt/notesSlides/notesSlide3.xml" ContentType="application/vnd.openxmlformats-officedocument.presentationml.notesSlide+xml"/>
  <Override PartName="/ppt/notesSlides/_rels/notesSlide3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media/image1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2971800" cy="4586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t-BR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8"/>
          </p:nvPr>
        </p:nvSpPr>
        <p:spPr>
          <a:xfrm>
            <a:off x="3884760" y="0"/>
            <a:ext cx="2971800" cy="4586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C985016-F2F7-421F-A456-E06A3567A79C}" type="datetime"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03/07/26</a:t>
            </a:fld>
            <a:endParaRPr b="0" lang="pt-BR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400" cy="3085920"/>
          </a:xfrm>
          <a:prstGeom prst="rect">
            <a:avLst/>
          </a:prstGeom>
          <a:noFill/>
          <a:ln w="1908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pt-BR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Clique para mover o slide</a:t>
            </a:r>
            <a:endParaRPr b="0" lang="pt-BR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Clique para editar os estilos de texto Mestres</a:t>
            </a:r>
            <a:endParaRPr b="0" lang="pt-BR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100000"/>
              </a:lnSpc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Segundo nível</a:t>
            </a:r>
            <a:endParaRPr b="0" lang="pt-BR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0">
              <a:lnSpc>
                <a:spcPct val="100000"/>
              </a:lnSpc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Terceiro nível</a:t>
            </a:r>
            <a:endParaRPr b="0" lang="pt-BR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indent="0">
              <a:lnSpc>
                <a:spcPct val="100000"/>
              </a:lnSpc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Quarto nível</a:t>
            </a:r>
            <a:endParaRPr b="0" lang="pt-BR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indent="0">
              <a:lnSpc>
                <a:spcPct val="100000"/>
              </a:lnSpc>
            </a:pP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Quinto nível</a:t>
            </a:r>
            <a:endParaRPr b="0" lang="pt-BR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9"/>
          </p:nvPr>
        </p:nvSpPr>
        <p:spPr>
          <a:xfrm>
            <a:off x="0" y="8685360"/>
            <a:ext cx="2971800" cy="4586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</a:pPr>
            <a:endParaRPr b="0" lang="pt-BR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1B6F276-3F6C-49A7-8EC7-E521503BE939}" type="slidenum"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&lt;número&gt;</a:t>
            </a:fld>
            <a:endParaRPr b="0" lang="pt-BR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400" cy="3085920"/>
          </a:xfrm>
          <a:prstGeom prst="rect">
            <a:avLst/>
          </a:prstGeom>
          <a:ln w="0">
            <a:noFill/>
          </a:ln>
        </p:spPr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400" cy="36003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t-BR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Espaço Reservado para Número de Slide 3"/>
          <p:cNvSpPr txBox="1"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702E32C0-A8D7-4FBB-B57E-9CA980B85D45}" type="slidenum"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3</a:t>
            </a:fld>
            <a:endParaRPr b="0" lang="pt-BR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Master1-Tema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pt-BR" sz="4400" strike="noStrike" u="none">
                <a:solidFill>
                  <a:srgbClr val="333333"/>
                </a:solidFill>
                <a:effectLst/>
                <a:uFillTx/>
                <a:latin typeface="Rawline ExtraBold"/>
              </a:rPr>
              <a:t>Clique para editar o título Mestre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Clique para editar os estilos de texto Mestres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Segundo nível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Terceiro nível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Quarto nível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Quinto nível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defRPr b="0" lang="pt-BR" sz="1200" strike="noStrike" u="none">
                <a:solidFill>
                  <a:srgbClr val="8f8f8f"/>
                </a:solidFill>
                <a:effectLst/>
                <a:uFillTx/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76835D3-CCC2-4667-BC9F-FA5E1B9027FB}" type="datetime">
              <a:rPr b="0" lang="pt-BR" sz="1200" strike="noStrike" u="none">
                <a:solidFill>
                  <a:srgbClr val="8f8f8f"/>
                </a:solidFill>
                <a:effectLst/>
                <a:uFillTx/>
                <a:latin typeface="Rawline"/>
              </a:rPr>
              <a:t>03/07/26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Master1-Layout1-title-Slide-de-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1366920"/>
            <a:ext cx="9144000" cy="238752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b" anchorCtr="1">
            <a:normAutofit/>
          </a:bodyPr>
          <a:p>
            <a:pPr indent="0" algn="ctr">
              <a:lnSpc>
                <a:spcPct val="90000"/>
              </a:lnSpc>
              <a:buNone/>
            </a:pPr>
            <a:r>
              <a:rPr b="0" lang="pt-BR" sz="6000" strike="noStrike" u="none">
                <a:solidFill>
                  <a:srgbClr val="333333"/>
                </a:solidFill>
                <a:effectLst/>
                <a:uFillTx/>
                <a:latin typeface="Rawline ExtraBold"/>
              </a:rPr>
              <a:t>Clique para editar o título Mestre</a:t>
            </a:r>
            <a:endParaRPr b="0" lang="pt-BR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2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defRPr b="0" lang="pt-BR" sz="1200" strike="noStrike" u="none">
                <a:solidFill>
                  <a:srgbClr val="8f8f8f"/>
                </a:solidFill>
                <a:effectLst/>
                <a:uFillTx/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C155B7B-3B36-45FB-A5C9-85556E121443}" type="datetime">
              <a:rPr b="0" lang="pt-BR" sz="1200" strike="noStrike" u="none">
                <a:solidFill>
                  <a:srgbClr val="8f8f8f"/>
                </a:solidFill>
                <a:effectLst/>
                <a:uFillTx/>
                <a:latin typeface="Rawline"/>
              </a:rPr>
              <a:t>03/07/26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3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4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03D57712-5DED-4623-813E-123F8891515F}" type="slidenum">
              <a: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&lt;número&gt;</a:t>
            </a:fld>
            <a:endParaRPr b="0" lang="pt-BR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Master1-Layout2-obj-Título-e-Conteúd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pt-BR" sz="4400" strike="noStrike" u="none">
                <a:solidFill>
                  <a:srgbClr val="333333"/>
                </a:solidFill>
                <a:effectLst/>
                <a:uFillTx/>
                <a:latin typeface="Rawline ExtraBold"/>
              </a:rPr>
              <a:t>Clique para editar o título Mestre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Clique para editar os estilos de texto Mestres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Segundo nível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Terceiro nível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Quarto nível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Quinto nível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5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lnSpc>
                <a:spcPct val="100000"/>
              </a:lnSpc>
              <a:buNone/>
              <a:defRPr b="0" lang="pt-BR" sz="1200" strike="noStrike" u="none">
                <a:solidFill>
                  <a:srgbClr val="8f8f8f"/>
                </a:solidFill>
                <a:effectLst/>
                <a:uFillTx/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2FA6824C-DE8E-4EE3-A348-89B5CDA9A22F}" type="datetime">
              <a:rPr b="0" lang="pt-BR" sz="1200" strike="noStrike" u="none">
                <a:solidFill>
                  <a:srgbClr val="8f8f8f"/>
                </a:solidFill>
                <a:effectLst/>
                <a:uFillTx/>
                <a:latin typeface="Rawline"/>
              </a:rPr>
              <a:t>03/07/26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6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7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130DE94-BD2C-4C09-86BF-3E85BF9C87CA}" type="slidenum">
              <a: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&lt;número&gt;</a:t>
            </a:fld>
            <a:endParaRPr b="0" lang="pt-BR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1908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341000" y="365040"/>
            <a:ext cx="5114520" cy="132552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pt-BR" sz="4200" strike="noStrike" u="none">
                <a:solidFill>
                  <a:srgbClr val="333333"/>
                </a:solidFill>
                <a:effectLst/>
                <a:uFillTx/>
                <a:latin typeface="Rawline ExtraBold"/>
              </a:rPr>
              <a:t>Agenda Regulatória</a:t>
            </a:r>
            <a:endParaRPr b="0" lang="pt-BR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CaixaDeTexto 4"/>
          <p:cNvSpPr txBox="1"/>
          <p:nvPr/>
        </p:nvSpPr>
        <p:spPr>
          <a:xfrm>
            <a:off x="3048840" y="3246480"/>
            <a:ext cx="6097680" cy="369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ptos Narrow"/>
              </a:rPr>
              <a:t> </a:t>
            </a:r>
            <a:r>
              <a: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770840" y="1510560"/>
            <a:ext cx="8650080" cy="524772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lvl="1" marL="685800" indent="-228600">
              <a:lnSpc>
                <a:spcPct val="90000"/>
              </a:lnSpc>
              <a:spcBef>
                <a:spcPts val="499"/>
              </a:spcBef>
              <a:buNone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90000"/>
              </a:lnSpc>
              <a:spcBef>
                <a:spcPts val="499"/>
              </a:spcBef>
            </a:pPr>
            <a:r>
              <a:rPr b="1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Apoio Oficial ao crédito à exportação: Regulamentação dos temas previstos na Lei nº 15.359/2026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90000"/>
              </a:lnSpc>
              <a:spcBef>
                <a:spcPts val="499"/>
              </a:spcBef>
              <a:buNone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90000"/>
              </a:lnSpc>
              <a:spcBef>
                <a:spcPts val="499"/>
              </a:spcBef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Os principais temas pendentes de regulamentação foram organizados em formato de agenda regulatória,  visando trazer maior transparência e fomentar uma maior participação da sociedade civil.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90000"/>
              </a:lnSpc>
              <a:spcBef>
                <a:spcPts val="499"/>
              </a:spcBef>
              <a:buNone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A participação da sociedade é fundamental para a construção de uma regulamentação adequada e eficaz.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Contribuições podem ser enviadas para: </a:t>
            </a:r>
            <a:r>
              <a:rPr b="1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camex.regulatoria@mdic.gov.br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lnSpc>
                <a:spcPct val="90000"/>
              </a:lnSpc>
              <a:spcBef>
                <a:spcPts val="499"/>
              </a:spcBef>
              <a:buNone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pt-BR" sz="2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pt-BR" sz="2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3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-2160"/>
            <a:ext cx="11103120" cy="17204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pt-BR" sz="3800" strike="noStrike" u="none">
                <a:solidFill>
                  <a:srgbClr val="333333"/>
                </a:solidFill>
                <a:effectLst/>
                <a:uFillTx/>
                <a:latin typeface="Rawline ExtraBold"/>
              </a:rPr>
              <a:t>Agenda Regulatória</a:t>
            </a:r>
            <a:endParaRPr b="0" lang="pt-BR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CaixaDeTexto 4"/>
          <p:cNvSpPr txBox="1"/>
          <p:nvPr/>
        </p:nvSpPr>
        <p:spPr>
          <a:xfrm>
            <a:off x="3048840" y="3246480"/>
            <a:ext cx="6097680" cy="369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ptos Narrow"/>
              </a:rPr>
              <a:t> </a:t>
            </a:r>
            <a:r>
              <a: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838080" y="1530000"/>
            <a:ext cx="11341800" cy="496296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t">
            <a:normAutofit/>
          </a:bodyPr>
          <a:p>
            <a:pPr lvl="1" marL="685800" indent="-228600">
              <a:lnSpc>
                <a:spcPct val="90000"/>
              </a:lnSpc>
              <a:spcBef>
                <a:spcPts val="499"/>
              </a:spcBef>
              <a:buNone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None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None/>
            </a:pPr>
            <a:r>
              <a:rPr b="0" lang="pt-BR" sz="24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pt-BR" sz="2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pt-BR" sz="2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5" name="Tabela 4"/>
          <p:cNvGraphicFramePr/>
          <p:nvPr/>
        </p:nvGraphicFramePr>
        <p:xfrm>
          <a:off x="1005840" y="1465920"/>
          <a:ext cx="10476000" cy="4480560"/>
        </p:xfrm>
        <a:graphic>
          <a:graphicData uri="http://schemas.openxmlformats.org/drawingml/2006/table">
            <a:tbl>
              <a:tblPr/>
              <a:tblGrid>
                <a:gridCol w="3886200"/>
                <a:gridCol w="1911240"/>
                <a:gridCol w="2679840"/>
                <a:gridCol w="1998720"/>
              </a:tblGrid>
              <a:tr h="76644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</a:rPr>
                        <a:t>Tema</a:t>
                      </a:r>
                      <a:endParaRPr b="1" lang="pt-BR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Objetivo</a:t>
                      </a:r>
                      <a:endParaRPr b="0" lang="pt-BR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ptos"/>
                        </a:rPr>
                        <a:t>Referência Lei n° 15.359/2026</a:t>
                      </a:r>
                      <a:endParaRPr b="0" lang="pt-BR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Tipo</a:t>
                      </a:r>
                      <a:endParaRPr b="0" lang="pt-BR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150732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Modalidade indireta, com previsão de atuação conjunta com setor privado para a concessão de garantias.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Ampliar e simplificar a concessão de garantias em parceria com o setor privado.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ptos"/>
                        </a:rPr>
                        <a:t>Arts. 2º, 3º e 4º - Modalidade indireta de apoio oficial ao crédito à exportação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Decreto e regulamentação Camex.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</a:tr>
              <a:tr h="220680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Projetos de investimento produtivo em território nacional, de alta intensidade tecnológica ou relacionados à economia verde, elegíveis para a concessão de cobertura por meio do Seguro de Crédito à Exportação, ao amparo do Fundo de Garantia à Exportação.  </a:t>
                      </a:r>
                      <a:endParaRPr b="0" lang="pt-BR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Definir os segmentos elegíveis e condições para a concessão de cobertura na nova modalidade.</a:t>
                      </a:r>
                      <a:endParaRPr b="0" lang="pt-BR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ptos"/>
                        </a:rPr>
                        <a:t>Art. 7º - Operações de seguro de crédito para projetos de investimento produtivo em território nacional</a:t>
                      </a:r>
                      <a:endParaRPr b="0" lang="pt-BR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Decreto e regulamentação Camex.</a:t>
                      </a:r>
                      <a:endParaRPr b="0" lang="pt-BR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-2160"/>
            <a:ext cx="11103120" cy="1720440"/>
          </a:xfrm>
          <a:prstGeom prst="rect">
            <a:avLst/>
          </a:prstGeom>
          <a:noFill/>
          <a:ln w="1908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pt-BR" sz="3800" strike="noStrike" u="none">
                <a:solidFill>
                  <a:srgbClr val="333333"/>
                </a:solidFill>
                <a:effectLst/>
                <a:uFillTx/>
                <a:latin typeface="Rawline ExtraBold"/>
              </a:rPr>
              <a:t>Agenda Regulatória</a:t>
            </a:r>
            <a:endParaRPr b="0" lang="pt-BR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CaixaDeTexto 4"/>
          <p:cNvSpPr txBox="1"/>
          <p:nvPr/>
        </p:nvSpPr>
        <p:spPr>
          <a:xfrm>
            <a:off x="3048840" y="3246480"/>
            <a:ext cx="6097680" cy="369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spAutoFit/>
          </a:bodyPr>
          <a:p>
            <a:pPr>
              <a:lnSpc>
                <a:spcPct val="100000"/>
              </a:lnSpc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ptos Narrow"/>
              </a:rPr>
              <a:t> </a:t>
            </a:r>
            <a:r>
              <a:rPr b="0" lang="pt-BR" sz="1800" strike="noStrike" u="none">
                <a:solidFill>
                  <a:srgbClr val="333333"/>
                </a:solidFill>
                <a:effectLst/>
                <a:uFillTx/>
                <a:latin typeface="Rawline"/>
              </a:rPr>
              <a:t> 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Tabela 4"/>
          <p:cNvGraphicFramePr/>
          <p:nvPr/>
        </p:nvGraphicFramePr>
        <p:xfrm>
          <a:off x="911520" y="1295280"/>
          <a:ext cx="10600920" cy="4480560"/>
        </p:xfrm>
        <a:graphic>
          <a:graphicData uri="http://schemas.openxmlformats.org/drawingml/2006/table">
            <a:tbl>
              <a:tblPr/>
              <a:tblGrid>
                <a:gridCol w="4846680"/>
                <a:gridCol w="2379240"/>
                <a:gridCol w="2048760"/>
                <a:gridCol w="1326240"/>
              </a:tblGrid>
              <a:tr h="91476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24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</a:rPr>
                        <a:t>Tema</a:t>
                      </a:r>
                      <a:endParaRPr b="1" lang="pt-BR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+mn-lt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Objetivo</a:t>
                      </a:r>
                      <a:endParaRPr b="0" lang="pt-BR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1" lang="pt-BR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ptos"/>
                        </a:rPr>
                        <a:t>Referência Lei n° 15.359/2026</a:t>
                      </a:r>
                      <a:endParaRPr b="0" lang="pt-BR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Tipo</a:t>
                      </a:r>
                      <a:endParaRPr b="0" lang="pt-BR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7632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228528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Definição da elegibilidade, do reconhecimento e da comprovação das exportações de serviços para concessão de créditos à exportação.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Trazer mais segurança aos operadores dos mecanismos de apoio ao crédito oficial à exportação quanto às possibilidades de apoio às exportações de serviços.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ptos"/>
                        </a:rPr>
                        <a:t>Art. 8º - Elegibilidade, reconhecimento e comprovação das operações de financiamento à exportação de serviços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Decreto</a:t>
                      </a:r>
                      <a:endParaRPr b="0" lang="pt-BR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cbcb"/>
                    </a:solidFill>
                  </a:tcPr>
                </a:tc>
              </a:tr>
              <a:tr h="1797840"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Definição dos casos de responsabilização dos agentes públicos envolvidos na governança de concessão do credito à exportação.</a:t>
                      </a:r>
                      <a:endParaRPr b="0" lang="pt-BR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Trazer maior previsibilidade e transparência quanto às possibilidades de responsabilização dos agentes públicos envolvidos.</a:t>
                      </a:r>
                      <a:endParaRPr b="0" lang="pt-BR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ptos"/>
                        </a:rPr>
                        <a:t>Art. 5º - Responsabilização de agentes públicos</a:t>
                      </a:r>
                      <a:endParaRPr b="0" lang="pt-BR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216000" indent="-216000">
                        <a:buClr>
                          <a:srgbClr val="000000"/>
                        </a:buClr>
                        <a:buSzPct val="45000"/>
                        <a:buFont typeface="Wingdings" charset="2"/>
                        <a:buChar char=""/>
                      </a:pPr>
                      <a:r>
                        <a:rPr b="0" lang="pt-BR" sz="16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Decreto</a:t>
                      </a:r>
                      <a:endParaRPr b="0" lang="pt-BR" sz="16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5608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5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Application>LibreOffice/25.2.7.2$Windows_X86_64 LibreOffice_project/5cbfd1ab6520636bb5f7b99185aa69bd7456825d</Application>
  <AppVersion>15.0000</AppVersion>
  <Words>335</Words>
  <Paragraphs>43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2025-12-09T19:36:38Z</dcterms:created>
  <dc:creator>Daniel Marechal</dc:creator>
  <dc:description/>
  <dc:language>pt-BR</dc:language>
  <cp:lastModifiedBy>Raquel Rezende Abdala</cp:lastModifiedBy>
  <dcterms:modified xsi:type="dcterms:W3CDTF">2026-07-02T17:42:37Z</dcterms:modified>
  <cp:revision>31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0x010100813E48C1CE891E438711B2D6FEDD5DC5</vt:lpwstr>
  </property>
  <property fmtid="{D5CDD505-2E9C-101B-9397-08002B2CF9AE}" pid="3" name="MediaServiceImageTags">
    <vt:lpwstr/>
  </property>
</Properties>
</file>