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50" r:id="rId5"/>
    <p:sldId id="359" r:id="rId6"/>
    <p:sldId id="358" r:id="rId7"/>
    <p:sldId id="353" r:id="rId8"/>
    <p:sldId id="352" r:id="rId9"/>
    <p:sldId id="355" r:id="rId10"/>
    <p:sldId id="356" r:id="rId11"/>
    <p:sldId id="351" r:id="rId12"/>
    <p:sldId id="360" r:id="rId13"/>
    <p:sldId id="363" r:id="rId14"/>
    <p:sldId id="364" r:id="rId15"/>
    <p:sldId id="365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1F7B5-5A16-4626-84A2-28E90D99028B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6B596-0012-4D80-9466-C6686FEE78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28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22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F79E2-811D-6DC2-B877-47829795F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25D97F2-C8C9-CACB-ADEE-472C8C67BB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CBEDDBA-2356-6CD0-518E-829D82A06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A6DDDC-3176-7635-8985-33415314D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6B596-0012-4D80-9466-C6686FEE782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01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6D815-6A81-27C4-F2C1-15EE3C942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8F5C3F8-E826-14A7-2344-0BD84C474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C31EABE-C5E4-B702-8CED-A1A8FE264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60EEE0-0399-F79D-5967-B9020622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6B596-0012-4D80-9466-C6686FEE782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61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6B596-0012-4D80-9466-C6686FEE782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874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6B596-0012-4D80-9466-C6686FEE782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07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6B596-0012-4D80-9466-C6686FEE782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475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97CEF-8977-C45A-4DED-D9D14D056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7CFC8A7-2615-58DD-C016-61EEED195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5D04454-AF41-480D-356F-0BBB81AE9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9B1FA7-B584-D381-416C-9E3C62E06C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B6B596-0012-4D80-9466-C6686FEE782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72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3E7E9D0-21BF-74DD-1382-2196F216A64F}"/>
              </a:ext>
            </a:extLst>
          </p:cNvPr>
          <p:cNvSpPr/>
          <p:nvPr userDrawn="1"/>
        </p:nvSpPr>
        <p:spPr>
          <a:xfrm>
            <a:off x="10086680" y="5674936"/>
            <a:ext cx="2007910" cy="1046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87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90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291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/>
            </a:p>
          </p:txBody>
        </p:sp>
        <p:sp>
          <p:nvSpPr>
            <p:cNvPr id="16" name="Forma Livre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/>
            </a:p>
          </p:txBody>
        </p:sp>
        <p:sp>
          <p:nvSpPr>
            <p:cNvPr id="19" name="Forma Livre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pt-BR" noProof="0"/>
            </a:p>
          </p:txBody>
        </p:sp>
      </p:grpSp>
      <p:sp>
        <p:nvSpPr>
          <p:cNvPr id="14" name="Espaço Reservado para Imagem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pt-BR" noProof="0"/>
              <a:t>Clique para editar 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pt-BR" noProof="0"/>
              <a:t>Clique para editar 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B285929-1018-4370-A170-074C414B22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pt-BR" noProof="0"/>
              <a:t>Análise Anual</a:t>
            </a:r>
            <a:endParaRPr lang="pt-BR" b="0" noProof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6184536E-AD08-4371-85E9-A816C30B6A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03935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8A081B7-91CF-4E1C-7D36-F79C5E412A12}"/>
              </a:ext>
            </a:extLst>
          </p:cNvPr>
          <p:cNvSpPr/>
          <p:nvPr userDrawn="1"/>
        </p:nvSpPr>
        <p:spPr>
          <a:xfrm>
            <a:off x="9643621" y="5627801"/>
            <a:ext cx="2450969" cy="1093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97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3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62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21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64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38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25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E721-4F8D-4661-BBF4-F997E8D989BD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51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E721-4F8D-4661-BBF4-F997E8D989BD}" type="datetimeFigureOut">
              <a:rPr lang="pt-BR" smtClean="0"/>
              <a:t>20/03/2026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68019-9115-475F-9B4C-61F37C5319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35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 descr="Texto&#10;&#10;Descrição gerada automaticamente">
            <a:extLst>
              <a:ext uri="{FF2B5EF4-FFF2-40B4-BE49-F238E27FC236}">
                <a16:creationId xmlns:a16="http://schemas.microsoft.com/office/drawing/2014/main" id="{EB6F2774-178B-5F7F-2670-B1774FF66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777" y="5337814"/>
            <a:ext cx="7822223" cy="1388446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06A54496-E53F-1294-43A0-6A3802166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1520186"/>
            <a:ext cx="10290131" cy="448188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br>
              <a:rPr lang="pt-BR" sz="2200" kern="0" spc="0">
                <a:solidFill>
                  <a:prstClr val="black"/>
                </a:solidFill>
                <a:latin typeface="Calibri" panose="020F0502020204030204"/>
                <a:ea typeface="Montserrat Black"/>
                <a:cs typeface="Montserrat Black"/>
                <a:sym typeface="Montserrat Black"/>
              </a:rPr>
            </a:br>
            <a:br>
              <a:rPr lang="pt-BR" sz="2200" kern="0" spc="0">
                <a:solidFill>
                  <a:prstClr val="black"/>
                </a:solidFill>
                <a:latin typeface="Calibri" panose="020F0502020204030204"/>
                <a:ea typeface="Montserrat Black"/>
                <a:cs typeface="Montserrat Black"/>
                <a:sym typeface="Montserrat Black"/>
              </a:rPr>
            </a:br>
            <a:br>
              <a:rPr lang="pt-BR" sz="2200" kern="0" spc="0">
                <a:solidFill>
                  <a:prstClr val="black"/>
                </a:solidFill>
                <a:latin typeface="Calibri" panose="020F0502020204030204"/>
                <a:ea typeface="Montserrat Black"/>
                <a:cs typeface="Montserrat Black"/>
                <a:sym typeface="Montserrat Black"/>
              </a:rPr>
            </a:br>
            <a:br>
              <a:rPr lang="pt-BR" sz="2200" kern="0" spc="0">
                <a:solidFill>
                  <a:prstClr val="black"/>
                </a:solidFill>
                <a:latin typeface="Calibri" panose="020F0502020204030204"/>
                <a:ea typeface="Montserrat Black"/>
                <a:cs typeface="Montserrat Black"/>
                <a:sym typeface="Montserrat Black"/>
              </a:rPr>
            </a:br>
            <a:r>
              <a:rPr lang="pt-BR" sz="2700" kern="0" spc="0">
                <a:solidFill>
                  <a:prstClr val="black"/>
                </a:solidFill>
                <a:latin typeface="Calibri" panose="020F0502020204030204"/>
                <a:ea typeface="Montserrat Black"/>
                <a:cs typeface="Montserrat Black"/>
                <a:sym typeface="Montserrat Black"/>
              </a:rPr>
              <a:t>COORDENAÇÃO-GERAL DE COMÉRCIO (CGPC)</a:t>
            </a:r>
            <a:br>
              <a:rPr lang="pt-BR" sz="2200" kern="0" spc="0">
                <a:solidFill>
                  <a:prstClr val="black"/>
                </a:solidFill>
                <a:latin typeface="Calibri" panose="020F0502020204030204"/>
                <a:ea typeface="Montserrat Black"/>
                <a:cs typeface="Montserrat Black"/>
                <a:sym typeface="Montserrat Black"/>
              </a:rPr>
            </a:br>
            <a:r>
              <a:rPr lang="pt-BR" sz="2200" b="0" kern="0" spc="0">
                <a:solidFill>
                  <a:prstClr val="black"/>
                </a:solidFill>
                <a:latin typeface="Calibri" panose="020F0502020204030204"/>
                <a:ea typeface="Montserrat Black"/>
                <a:cs typeface="Montserrat Black"/>
                <a:sym typeface="Montserrat Black"/>
              </a:rPr>
              <a:t>DEPARTAMENTO DE COMÉRCIO E SERVIÇOS</a:t>
            </a:r>
            <a:br>
              <a:rPr lang="pt-BR" sz="2200" b="0" kern="0" spc="0">
                <a:solidFill>
                  <a:prstClr val="black"/>
                </a:solidFill>
                <a:latin typeface="Calibri" panose="020F0502020204030204"/>
                <a:ea typeface="Montserrat Black"/>
                <a:cs typeface="Montserrat Black"/>
                <a:sym typeface="Montserrat Black"/>
              </a:rPr>
            </a:br>
            <a:r>
              <a:rPr lang="pt-BR" sz="2200" b="0" kern="0" spc="0">
                <a:solidFill>
                  <a:prstClr val="black"/>
                </a:solidFill>
                <a:latin typeface="Calibri" panose="020F0502020204030204"/>
                <a:ea typeface="Montserrat Black"/>
                <a:cs typeface="Montserrat Black"/>
                <a:sym typeface="Montserrat Black"/>
              </a:rPr>
              <a:t>SECRETARIA DE DESENVOLVIMENTO INDUSTRIAL, INOVAÇÃO, COMÉRCIO E SERVIÇOS (SDIC)</a:t>
            </a:r>
            <a:br>
              <a:rPr lang="pt-BR" sz="2200" b="0" kern="0" spc="0">
                <a:solidFill>
                  <a:prstClr val="black"/>
                </a:solidFill>
                <a:latin typeface="Calibri" panose="020F0502020204030204"/>
                <a:ea typeface="Montserrat Black"/>
                <a:cs typeface="Montserrat Black"/>
                <a:sym typeface="Montserrat Black"/>
              </a:rPr>
            </a:br>
            <a:endParaRPr lang="en-US" sz="2200" b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842" y="2307770"/>
            <a:ext cx="3129644" cy="1796143"/>
          </a:xfrm>
        </p:spPr>
        <p:txBody>
          <a:bodyPr rtlCol="0">
            <a:normAutofit/>
          </a:bodyPr>
          <a:lstStyle/>
          <a:p>
            <a:pPr lvl="0">
              <a:spcBef>
                <a:spcPts val="0"/>
              </a:spcBef>
              <a:buClr>
                <a:srgbClr val="02367A"/>
              </a:buClr>
              <a:buSzPts val="1100"/>
              <a:defRPr/>
            </a:pPr>
            <a:r>
              <a:rPr lang="pt-BR" kern="0">
                <a:solidFill>
                  <a:prstClr val="black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13 de junho de 2025</a:t>
            </a:r>
          </a:p>
          <a:p>
            <a:pPr rtl="0"/>
            <a:endParaRPr lang="pt-BR"/>
          </a:p>
          <a:p>
            <a:pPr rtl="0"/>
            <a:r>
              <a:rPr lang="pt-BR"/>
              <a:t>aa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92BAA14-CC91-A58E-A3FB-5F4BBE945D2D}"/>
              </a:ext>
            </a:extLst>
          </p:cNvPr>
          <p:cNvSpPr txBox="1"/>
          <p:nvPr/>
        </p:nvSpPr>
        <p:spPr>
          <a:xfrm>
            <a:off x="1" y="2900076"/>
            <a:ext cx="12039600" cy="4078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>
              <a:spcAft>
                <a:spcPts val="400"/>
              </a:spcAft>
            </a:pPr>
            <a:r>
              <a:rPr lang="pt-BR" sz="2200">
                <a:cs typeface="Calibri"/>
              </a:rPr>
              <a:t>Estatísticas do comércio eletrônico nacional de 2024 elaboradas com dados da </a:t>
            </a:r>
            <a:r>
              <a:rPr lang="pt-BR" sz="2200" err="1">
                <a:cs typeface="Calibri"/>
              </a:rPr>
              <a:t>NFe</a:t>
            </a:r>
            <a:r>
              <a:rPr lang="pt-BR" sz="2200">
                <a:cs typeface="Calibri"/>
              </a:rPr>
              <a:t> fornecidos pela RFB</a:t>
            </a:r>
            <a:endParaRPr lang="pt-BR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875B6-3847-1174-23C5-4A94A736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000" b="0" dirty="0">
                <a:solidFill>
                  <a:schemeClr val="tx1"/>
                </a:solidFill>
              </a:rPr>
              <a:t>Tabela 1 – Produtos mais transacionados no comércio eletrônico em R$ no ano de 2024</a:t>
            </a:r>
            <a:br>
              <a:rPr lang="pt-BR" dirty="0"/>
            </a:b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51617F-0DA1-FB0C-38EE-255F830D3E9E}"/>
              </a:ext>
            </a:extLst>
          </p:cNvPr>
          <p:cNvSpPr txBox="1"/>
          <p:nvPr/>
        </p:nvSpPr>
        <p:spPr>
          <a:xfrm>
            <a:off x="2019300" y="6156359"/>
            <a:ext cx="7620000" cy="430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>
              <a:lnSpc>
                <a:spcPct val="50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Fonte: Base de dados das Notas Fiscais eletrônicas encaminhadas pela Receita Federal</a:t>
            </a:r>
            <a:endParaRPr lang="pt-BR" sz="1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99160">
              <a:lnSpc>
                <a:spcPct val="50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Consolidação: Dashboard do Comércio Eletrônico Nacional elaborado pelo MDIC</a:t>
            </a:r>
            <a:endParaRPr lang="pt-BR" sz="1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Tabela&#10;&#10;O conteúdo gerado por IA pode estar incorreto.">
            <a:extLst>
              <a:ext uri="{FF2B5EF4-FFF2-40B4-BE49-F238E27FC236}">
                <a16:creationId xmlns:a16="http://schemas.microsoft.com/office/drawing/2014/main" id="{F4936EB7-CDC7-346D-8FA1-E92B6BFC4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16" y="897531"/>
            <a:ext cx="5247204" cy="506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7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81F58-90E1-3D1B-9663-08B27BC1F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5B6DE-52BF-C492-8177-ED121016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14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000" b="0" dirty="0">
                <a:solidFill>
                  <a:schemeClr val="tx1"/>
                </a:solidFill>
              </a:rPr>
              <a:t>Tabela 2 – Comparação do faturamento do comércio eletrônico em relação ao PIB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A21C3ED-D958-67F3-295C-2A37E3B40EB8}"/>
              </a:ext>
            </a:extLst>
          </p:cNvPr>
          <p:cNvSpPr txBox="1"/>
          <p:nvPr/>
        </p:nvSpPr>
        <p:spPr>
          <a:xfrm>
            <a:off x="2019300" y="6156359"/>
            <a:ext cx="7620000" cy="430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>
              <a:lnSpc>
                <a:spcPct val="50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Fonte: Base de dados das Notas Fiscais eletrônicas encaminhadas pela Receita Federal</a:t>
            </a:r>
            <a:endParaRPr lang="pt-BR" sz="1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99160">
              <a:lnSpc>
                <a:spcPct val="50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Consolidação: Dashboard do Comércio Eletrônico Nacional elaborado pelo MDIC</a:t>
            </a:r>
            <a:endParaRPr lang="pt-BR" sz="1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2660EAF-B11F-EB15-EA75-C34DC818B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99" y="1042134"/>
            <a:ext cx="5195801" cy="4773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209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26677-3631-B79F-AC63-F33DBE1E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37406-2CBB-4855-4B52-9174ED9B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614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000" b="0" dirty="0">
                <a:solidFill>
                  <a:schemeClr val="tx1"/>
                </a:solidFill>
              </a:rPr>
              <a:t>Gráfico 1 – Distribuição regional do e-commerce por Região Emitente (2016 a 2024)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4ACD587-1892-A62E-7A67-BC7870971712}"/>
              </a:ext>
            </a:extLst>
          </p:cNvPr>
          <p:cNvSpPr txBox="1"/>
          <p:nvPr/>
        </p:nvSpPr>
        <p:spPr>
          <a:xfrm>
            <a:off x="2019300" y="6156359"/>
            <a:ext cx="7620000" cy="430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>
              <a:lnSpc>
                <a:spcPct val="50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Fonte: Base de dados das Notas Fiscais eletrônicas encaminhadas pela Receita Federal</a:t>
            </a:r>
            <a:endParaRPr lang="pt-BR" sz="1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99160">
              <a:lnSpc>
                <a:spcPct val="50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Consolidação: Dashboard do Comércio Eletrônico Nacional elaborado pelo MDIC</a:t>
            </a:r>
            <a:endParaRPr lang="pt-BR" sz="14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Gráfico, Gráfico de pizza&#10;&#10;O conteúdo gerado por IA pode estar incorreto.">
            <a:extLst>
              <a:ext uri="{FF2B5EF4-FFF2-40B4-BE49-F238E27FC236}">
                <a16:creationId xmlns:a16="http://schemas.microsoft.com/office/drawing/2014/main" id="{AE61BFFC-7560-459B-E5AE-580FDD14D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3" y="1292876"/>
            <a:ext cx="11966293" cy="427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8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B81E9-B44D-5FA6-5E6A-548FAA0CE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1E81DE-FC2C-9DB9-3781-5F36D8C04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7" y="6030686"/>
            <a:ext cx="11032674" cy="478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/>
          </a:p>
          <a:p>
            <a:pPr marL="0" indent="0" algn="just">
              <a:buNone/>
            </a:pPr>
            <a:endParaRPr lang="pt-BR" sz="320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3DAC5A2-B0D1-8A1A-34AE-F57BFECB2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859"/>
            <a:ext cx="12192000" cy="673228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EC3188B-9D4C-F663-8734-4462371BB20F}"/>
              </a:ext>
            </a:extLst>
          </p:cNvPr>
          <p:cNvSpPr txBox="1"/>
          <p:nvPr/>
        </p:nvSpPr>
        <p:spPr>
          <a:xfrm>
            <a:off x="4458353" y="151080"/>
            <a:ext cx="438097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>
                <a:highlight>
                  <a:srgbClr val="FFFF00"/>
                </a:highlight>
                <a:ea typeface="Calibri"/>
                <a:cs typeface="Calibri"/>
              </a:rPr>
              <a:t>Transações 2016 a 2024</a:t>
            </a:r>
            <a:endParaRPr lang="pt-BR" sz="2400" b="1">
              <a:highlight>
                <a:srgbClr val="FFFF00"/>
              </a:highlight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8E2F95-42F8-5CD8-E4B8-C680AAF7E921}"/>
              </a:ext>
            </a:extLst>
          </p:cNvPr>
          <p:cNvSpPr txBox="1"/>
          <p:nvPr/>
        </p:nvSpPr>
        <p:spPr>
          <a:xfrm>
            <a:off x="2295896" y="29688"/>
            <a:ext cx="1939636" cy="61355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92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A3FDA-2F2C-9A6D-778C-2E0BC68AB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CD015A-95E9-934E-CF71-3406CAD2A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7" y="6030686"/>
            <a:ext cx="11032674" cy="478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/>
          </a:p>
          <a:p>
            <a:pPr marL="0" indent="0" algn="just">
              <a:buNone/>
            </a:pPr>
            <a:endParaRPr lang="pt-BR" sz="3200"/>
          </a:p>
        </p:txBody>
      </p:sp>
      <p:pic>
        <p:nvPicPr>
          <p:cNvPr id="2" name="Imagem 1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C429F0E-8279-4352-F417-E66539548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931"/>
            <a:ext cx="12192000" cy="67541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ACA15D6-BDBE-2ECB-5B9C-3CEB77139A58}"/>
              </a:ext>
            </a:extLst>
          </p:cNvPr>
          <p:cNvSpPr txBox="1"/>
          <p:nvPr/>
        </p:nvSpPr>
        <p:spPr>
          <a:xfrm>
            <a:off x="4634914" y="160373"/>
            <a:ext cx="421370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400" b="1" dirty="0">
                <a:highlight>
                  <a:srgbClr val="FFFF00"/>
                </a:highlight>
                <a:ea typeface="Calibri"/>
                <a:cs typeface="Calibri"/>
              </a:rPr>
              <a:t>Transações Totais de 2024</a:t>
            </a:r>
          </a:p>
        </p:txBody>
      </p:sp>
    </p:spTree>
    <p:extLst>
      <p:ext uri="{BB962C8B-B14F-4D97-AF65-F5344CB8AC3E}">
        <p14:creationId xmlns:p14="http://schemas.microsoft.com/office/powerpoint/2010/main" val="423655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19DEAA-EDC4-4ADF-B468-85B42A17D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7" y="6030686"/>
            <a:ext cx="11032674" cy="478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/>
          </a:p>
          <a:p>
            <a:pPr marL="0" indent="0" algn="just">
              <a:buNone/>
            </a:pPr>
            <a:endParaRPr lang="pt-BR" sz="320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592F39-8B8A-A3AA-3DCE-B4F37D7C5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2" y="0"/>
            <a:ext cx="12068457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2EE3009-80CA-4E92-50EF-E146AC865807}"/>
              </a:ext>
            </a:extLst>
          </p:cNvPr>
          <p:cNvSpPr txBox="1"/>
          <p:nvPr/>
        </p:nvSpPr>
        <p:spPr>
          <a:xfrm>
            <a:off x="4690670" y="104617"/>
            <a:ext cx="489206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highlight>
                  <a:srgbClr val="FFFF00"/>
                </a:highlight>
                <a:ea typeface="Calibri"/>
                <a:cs typeface="Calibri"/>
              </a:rPr>
              <a:t>Transações Totais por UF e Produtos de 2024</a:t>
            </a:r>
          </a:p>
        </p:txBody>
      </p:sp>
    </p:spTree>
    <p:extLst>
      <p:ext uri="{BB962C8B-B14F-4D97-AF65-F5344CB8AC3E}">
        <p14:creationId xmlns:p14="http://schemas.microsoft.com/office/powerpoint/2010/main" val="23300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19DEAA-EDC4-4ADF-B468-85B42A17D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7" y="6030686"/>
            <a:ext cx="11032674" cy="478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/>
          </a:p>
          <a:p>
            <a:pPr marL="0" indent="0" algn="just">
              <a:buNone/>
            </a:pPr>
            <a:endParaRPr lang="pt-BR" sz="320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D18DEC3-0B75-17B3-82EA-F97A453E7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385"/>
            <a:ext cx="12192000" cy="670723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3204F92-8674-E5D6-188E-A8D5517D8E49}"/>
              </a:ext>
            </a:extLst>
          </p:cNvPr>
          <p:cNvSpPr txBox="1"/>
          <p:nvPr/>
        </p:nvSpPr>
        <p:spPr>
          <a:xfrm>
            <a:off x="4569865" y="234715"/>
            <a:ext cx="432521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highlight>
                  <a:srgbClr val="FFFF00"/>
                </a:highlight>
                <a:ea typeface="Calibri"/>
                <a:cs typeface="Calibri"/>
              </a:rPr>
              <a:t>Transações Totais por Capítulo de 2024</a:t>
            </a:r>
          </a:p>
        </p:txBody>
      </p:sp>
    </p:spTree>
    <p:extLst>
      <p:ext uri="{BB962C8B-B14F-4D97-AF65-F5344CB8AC3E}">
        <p14:creationId xmlns:p14="http://schemas.microsoft.com/office/powerpoint/2010/main" val="166077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19DEAA-EDC4-4ADF-B468-85B42A17D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7" y="6030686"/>
            <a:ext cx="11032674" cy="478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/>
          </a:p>
          <a:p>
            <a:pPr marL="0" indent="0" algn="just">
              <a:buNone/>
            </a:pPr>
            <a:endParaRPr lang="pt-BR" sz="320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05834C2-4D67-7A42-87CE-82D3D3316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" y="0"/>
            <a:ext cx="12190911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603EA52-D78D-E38D-40C0-E9E5EEAE815D}"/>
              </a:ext>
            </a:extLst>
          </p:cNvPr>
          <p:cNvSpPr txBox="1"/>
          <p:nvPr/>
        </p:nvSpPr>
        <p:spPr>
          <a:xfrm>
            <a:off x="5731451" y="355519"/>
            <a:ext cx="48920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highlight>
                  <a:srgbClr val="FFFF00"/>
                </a:highlight>
                <a:ea typeface="Calibri"/>
                <a:cs typeface="Calibri"/>
              </a:rPr>
              <a:t>Transações Totais por Posição de NCM de 2024</a:t>
            </a:r>
          </a:p>
        </p:txBody>
      </p:sp>
    </p:spTree>
    <p:extLst>
      <p:ext uri="{BB962C8B-B14F-4D97-AF65-F5344CB8AC3E}">
        <p14:creationId xmlns:p14="http://schemas.microsoft.com/office/powerpoint/2010/main" val="199763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19DEAA-EDC4-4ADF-B468-85B42A17D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7" y="6030686"/>
            <a:ext cx="11032674" cy="478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/>
          </a:p>
          <a:p>
            <a:pPr marL="0" indent="0" algn="just">
              <a:buNone/>
            </a:pPr>
            <a:endParaRPr lang="pt-BR" sz="32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AD47250-2178-BBCE-C98A-685377116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61" y="0"/>
            <a:ext cx="11811878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7C492BC-D9FC-4494-7738-B69BD50F3E4F}"/>
              </a:ext>
            </a:extLst>
          </p:cNvPr>
          <p:cNvSpPr txBox="1"/>
          <p:nvPr/>
        </p:nvSpPr>
        <p:spPr>
          <a:xfrm>
            <a:off x="5443377" y="206837"/>
            <a:ext cx="511509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highlight>
                  <a:srgbClr val="FFFF00"/>
                </a:highlight>
                <a:ea typeface="Calibri"/>
                <a:cs typeface="Calibri"/>
              </a:rPr>
              <a:t>Transações Totais por Regiões de 2024</a:t>
            </a:r>
          </a:p>
        </p:txBody>
      </p:sp>
    </p:spTree>
    <p:extLst>
      <p:ext uri="{BB962C8B-B14F-4D97-AF65-F5344CB8AC3E}">
        <p14:creationId xmlns:p14="http://schemas.microsoft.com/office/powerpoint/2010/main" val="98475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19DEAA-EDC4-4ADF-B468-85B42A17D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7" y="6030686"/>
            <a:ext cx="11032674" cy="478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/>
          </a:p>
          <a:p>
            <a:pPr marL="0" indent="0" algn="just">
              <a:buNone/>
            </a:pPr>
            <a:endParaRPr lang="pt-BR" sz="32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099BAF2-DC65-9118-4324-83721B06F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73"/>
            <a:ext cx="12192000" cy="680445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8E640CF-367A-D1A4-25A4-7CCADE75BF8A}"/>
              </a:ext>
            </a:extLst>
          </p:cNvPr>
          <p:cNvSpPr txBox="1"/>
          <p:nvPr/>
        </p:nvSpPr>
        <p:spPr>
          <a:xfrm>
            <a:off x="4263207" y="141788"/>
            <a:ext cx="489206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 dirty="0">
                <a:highlight>
                  <a:srgbClr val="FFFF00"/>
                </a:highlight>
                <a:ea typeface="Calibri"/>
                <a:cs typeface="Calibri"/>
              </a:rPr>
              <a:t>Transações por Optantes do Simples de 2024</a:t>
            </a:r>
          </a:p>
        </p:txBody>
      </p:sp>
    </p:spTree>
    <p:extLst>
      <p:ext uri="{BB962C8B-B14F-4D97-AF65-F5344CB8AC3E}">
        <p14:creationId xmlns:p14="http://schemas.microsoft.com/office/powerpoint/2010/main" val="153579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14779-C1DE-E2CB-1951-ACEA48B92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A83373-E984-D5F6-60A0-1FD1570E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97" y="6030686"/>
            <a:ext cx="11032674" cy="478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/>
          </a:p>
          <a:p>
            <a:pPr marL="0" indent="0" algn="just">
              <a:buNone/>
            </a:pPr>
            <a:endParaRPr lang="pt-BR" sz="320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D7AE6B-9739-87A2-25F6-FCF47F99C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581"/>
            <a:ext cx="12192000" cy="668883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560C42A-74C6-F588-235F-1B9365DAAB7C}"/>
              </a:ext>
            </a:extLst>
          </p:cNvPr>
          <p:cNvSpPr txBox="1"/>
          <p:nvPr/>
        </p:nvSpPr>
        <p:spPr>
          <a:xfrm>
            <a:off x="4281792" y="188252"/>
            <a:ext cx="646253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dirty="0">
                <a:highlight>
                  <a:srgbClr val="FFFF00"/>
                </a:highlight>
                <a:ea typeface="Calibri"/>
                <a:cs typeface="Calibri"/>
              </a:rPr>
              <a:t>Transações por </a:t>
            </a:r>
            <a:r>
              <a:rPr lang="pt-BR" sz="2000" b="1" dirty="0">
                <a:highlight>
                  <a:srgbClr val="FFFF00"/>
                </a:highlight>
                <a:ea typeface="Calibri"/>
                <a:cs typeface="Calibri"/>
              </a:rPr>
              <a:t>Não </a:t>
            </a:r>
            <a:r>
              <a:rPr lang="pt-BR" sz="2000" dirty="0">
                <a:highlight>
                  <a:srgbClr val="FFFF00"/>
                </a:highlight>
                <a:ea typeface="Calibri"/>
                <a:cs typeface="Calibri"/>
              </a:rPr>
              <a:t>Optantes do Simples de 2024</a:t>
            </a:r>
            <a:endParaRPr lang="pt-BR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82968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371520-df20-437d-ab7b-6a5340472444" xsi:nil="true"/>
    <lcf76f155ced4ddcb4097134ff3c332f xmlns="a78d721f-799b-4aa5-a5df-7a42981caca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BD9C2AF7AED0B4B810980D96DBC3FEB" ma:contentTypeVersion="17" ma:contentTypeDescription="Crie um novo documento." ma:contentTypeScope="" ma:versionID="98fa6f82fe84840179a07693086bf8f3">
  <xsd:schema xmlns:xsd="http://www.w3.org/2001/XMLSchema" xmlns:xs="http://www.w3.org/2001/XMLSchema" xmlns:p="http://schemas.microsoft.com/office/2006/metadata/properties" xmlns:ns2="a78d721f-799b-4aa5-a5df-7a42981caca4" xmlns:ns3="31371520-df20-437d-ab7b-6a5340472444" targetNamespace="http://schemas.microsoft.com/office/2006/metadata/properties" ma:root="true" ma:fieldsID="b925a8fdb6be036183a0ed41d9c79ea0" ns2:_="" ns3:_="">
    <xsd:import namespace="a78d721f-799b-4aa5-a5df-7a42981caca4"/>
    <xsd:import namespace="31371520-df20-437d-ab7b-6a53404724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d721f-799b-4aa5-a5df-7a42981cac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bf897d17-34fd-4a01-8f80-908009a6c4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71520-df20-437d-ab7b-6a53404724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2142e11-2cb6-451e-9320-7bee28a16e43}" ma:internalName="TaxCatchAll" ma:showField="CatchAllData" ma:web="31371520-df20-437d-ab7b-6a53404724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F0D0C0-91A5-4741-8C1E-B4AC522D83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93EF97-015B-479F-9992-8541FE13F6BF}">
  <ds:schemaRefs>
    <ds:schemaRef ds:uri="http://schemas.microsoft.com/office/2006/metadata/properties"/>
    <ds:schemaRef ds:uri="http://www.w3.org/2000/xmlns/"/>
    <ds:schemaRef ds:uri="31371520-df20-437d-ab7b-6a5340472444"/>
    <ds:schemaRef ds:uri="http://www.w3.org/2001/XMLSchema-instance"/>
    <ds:schemaRef ds:uri="a78d721f-799b-4aa5-a5df-7a42981caca4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7A3F121-8837-443B-9E17-4CE510A499A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78d721f-799b-4aa5-a5df-7a42981caca4"/>
    <ds:schemaRef ds:uri="31371520-df20-437d-ab7b-6a534047244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224</Words>
  <Application>Microsoft Office PowerPoint</Application>
  <PresentationFormat>Widescreen</PresentationFormat>
  <Paragraphs>29</Paragraphs>
  <Slides>12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Montserrat SemiBold</vt:lpstr>
      <vt:lpstr>Times New Roman</vt:lpstr>
      <vt:lpstr>Tema do Office</vt:lpstr>
      <vt:lpstr>    COORDENAÇÃO-GERAL DE COMÉRCIO (CGPC) DEPARTAMENTO DE COMÉRCIO E SERVIÇOS SECRETARIA DE DESENVOLVIMENTO INDUSTRIAL, INOVAÇÃO, COMÉRCIO E SERVIÇOS (SDIC)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Tabela 1 – Produtos mais transacionados no comércio eletrônico em R$ no ano de 2024 </vt:lpstr>
      <vt:lpstr>Tabela 2 – Comparação do faturamento do comércio eletrônico em relação ao PIB</vt:lpstr>
      <vt:lpstr>Gráfico 1 – Distribuição regional do e-commerce por Região Emitente (2016 a 2024)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Primeiras estatísticas brasileiras sobre comércio eletrônico de bens</dc:title>
  <dc:creator>Raquel Rezende Abdala</dc:creator>
  <cp:lastModifiedBy>RAISSA ROCHA ROSSI</cp:lastModifiedBy>
  <cp:revision>6</cp:revision>
  <dcterms:created xsi:type="dcterms:W3CDTF">2022-08-08T22:31:19Z</dcterms:created>
  <dcterms:modified xsi:type="dcterms:W3CDTF">2026-03-20T20:02:06Z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0x0101001BD9C2AF7AED0B4B810980D96DBC3FEB</vt:lpwstr>
  </property>
</Properties>
</file>