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71" r:id="rId3"/>
    <p:sldId id="265" r:id="rId4"/>
    <p:sldId id="263" r:id="rId5"/>
    <p:sldId id="262" r:id="rId6"/>
    <p:sldId id="267" r:id="rId7"/>
    <p:sldId id="260" r:id="rId8"/>
    <p:sldId id="272" r:id="rId9"/>
    <p:sldId id="266" r:id="rId10"/>
    <p:sldId id="273" r:id="rId11"/>
    <p:sldId id="275" r:id="rId12"/>
    <p:sldId id="276" r:id="rId13"/>
    <p:sldId id="257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932745-2F2F-74E4-AAFD-DA7142328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784C4BD-6AD0-76D8-743E-1F72C988F8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A9F3E74-D430-D466-F3B3-DE5811AAB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AF60BE0-3EC8-3CE1-7D46-C47E6B2CE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A350D2-2F1F-7D6D-FBC0-80EC23169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7751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E59714-D31E-CACE-AAAF-BA1138E27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A03825B-668E-0557-22AD-FA57950E49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5E5DCFF-3FEA-8275-36C7-5C161360B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FA911EF-2E96-2C06-50CF-8FDD9F7AC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7F728AB-FF4E-5A27-7AB9-9F3CE3E0F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2331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53941D7-62BD-B708-4377-987224F24C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F8B1263-CCF8-7B12-CE98-C9CB88D6B5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34DE1AA-8526-5809-73FF-DFCA29C23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4AD796D-3051-B21A-10DA-F3D565E72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1BD188-E975-1126-7897-98DF9A713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6950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C3386C-4903-19AC-F842-EAFC3291B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7D7E9FC-2DF4-92AC-F684-F71BC8230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C18C42A-57E2-7CF0-3281-A0F42946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8B8C0C-8393-A6F6-2AF2-7BE8AE2D3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E9D39A4-215B-B08E-DFA9-C23BBC87D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5793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2B0D0-884C-2AF0-D094-E578194EE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102B40B-1419-55CE-6A7D-B08946F67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15DDD36-B1EC-F8B6-B743-012F98FC5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3536A40-60A0-0E20-77BB-8D9A4DB43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FB98797-8B43-D413-8470-8463AA5B3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6716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176C23-5246-FA61-9BEA-10884FED9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5C489D-B152-507F-21E3-5C5F4D67A7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8745253-4E8D-950C-6627-4C4DE860A3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DF7CCA8-A0FF-D758-4CD5-426BCECFB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8F5281F-5042-B002-528B-5BB99484C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E9FF2A2-4B8E-CE95-7842-57E930608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8707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B178A0-B9A4-6444-81E4-F4B8BFDE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6B1A41A-7007-75D7-7E32-55461E6018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18DB8EB-4E86-78CD-55DC-1E7ED97BAC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0571C0C-B76B-57AA-AD66-F6115AC415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5654479-93A2-F227-774A-FCA1DD5100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3323024-D31E-D7D7-81B9-910D353CE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901AB3D-538F-56AB-311F-833886440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D2968D6-2FE8-5738-67D9-1EAAA01FD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2081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64C05D-E70E-0A27-E86E-7E823D18E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91FA328-971D-7AEC-7F81-550610CE5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362B7A2-A521-DACB-21C3-AD4CA71EF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A07DBC9-7C33-4EA0-98E7-FFA3A7412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1068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F9D7ABC-1BAF-02E7-3EC6-109649461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16CBC18-69C1-9944-9E8F-4F3C7DC23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5A00388-9A20-1F1E-41F8-A851E4436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3534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FD1083-F32B-3B03-EA6D-B963BE116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16B3EF-FE8E-35C3-E470-E6E92B8B8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B96347C-E580-7831-3CC7-1F48FF89F0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659A6AB-FC07-680D-68D9-6A9627843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DBDC305-E522-390C-D499-AE36E107E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AA21B8D-D69B-EBB0-B3EC-634F17183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4411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8C1D91-103C-C6F3-DE64-F48DE3C90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DC9B825-4B61-2771-8105-C0C6DE1119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021DE88-49A2-ED4E-E560-B70E628BAD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6759FE4-5C45-6FF8-20ED-75A1075B1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C945265-2BC4-F215-24EF-F8C74CC24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11DC7FE-5D26-6CC2-4995-348928E5F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8304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DE8BB5A-4CE0-0F92-D3F4-04E79E549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D8372AD-44B6-0E30-8573-DF67F66FA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2B42D4C-1FE8-DE89-7394-0FE0971A4E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F4D5D-4E96-4B43-9FF4-51151FA9F45E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AAE7F20-A1D7-39F0-6AE6-DE82C9E0DF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E7C5D00-F490-344E-F10A-5D86F47911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3334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E1B36720-FEF7-5CDA-8E42-62D9F1BFD093}"/>
              </a:ext>
            </a:extLst>
          </p:cNvPr>
          <p:cNvSpPr txBox="1"/>
          <p:nvPr/>
        </p:nvSpPr>
        <p:spPr>
          <a:xfrm>
            <a:off x="1685365" y="1289882"/>
            <a:ext cx="898263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>
                <a:solidFill>
                  <a:schemeClr val="bg2">
                    <a:lumMod val="25000"/>
                  </a:schemeClr>
                </a:solidFill>
              </a:rPr>
              <a:t>Relações comerciais entre Brasil e Estados Unidos</a:t>
            </a:r>
          </a:p>
          <a:p>
            <a:pPr algn="ctr"/>
            <a:endParaRPr lang="pt-BR" sz="44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44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pt-BR" sz="4400" b="1" dirty="0">
                <a:solidFill>
                  <a:schemeClr val="bg2">
                    <a:lumMod val="25000"/>
                  </a:schemeClr>
                </a:solidFill>
              </a:rPr>
              <a:t>Tatiana Prazeres</a:t>
            </a:r>
          </a:p>
          <a:p>
            <a:pPr algn="ctr"/>
            <a:r>
              <a:rPr lang="pt-BR" sz="4000" dirty="0">
                <a:solidFill>
                  <a:schemeClr val="bg2">
                    <a:lumMod val="25000"/>
                  </a:schemeClr>
                </a:solidFill>
              </a:rPr>
              <a:t>Secretária de Comércio Exterior</a:t>
            </a:r>
          </a:p>
        </p:txBody>
      </p:sp>
    </p:spTree>
    <p:extLst>
      <p:ext uri="{BB962C8B-B14F-4D97-AF65-F5344CB8AC3E}">
        <p14:creationId xmlns:p14="http://schemas.microsoft.com/office/powerpoint/2010/main" val="3377227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96CF9-5A3C-58DD-4E4D-984DAAECA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0965406-37BE-4656-5EC9-249ABAD44B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3BA85817-0D2C-F885-26B5-136A68DCF4F6}"/>
              </a:ext>
            </a:extLst>
          </p:cNvPr>
          <p:cNvSpPr txBox="1"/>
          <p:nvPr/>
        </p:nvSpPr>
        <p:spPr>
          <a:xfrm>
            <a:off x="2156012" y="448467"/>
            <a:ext cx="8104094" cy="536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pt-BR" sz="2800" b="1" kern="1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Investigação em curso sob a Seção 301</a:t>
            </a:r>
            <a:endParaRPr lang="pt-BR" kern="100" dirty="0">
              <a:solidFill>
                <a:schemeClr val="bg2">
                  <a:lumMod val="2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BAB078B-59F9-DF27-9692-22DFEF54B928}"/>
              </a:ext>
            </a:extLst>
          </p:cNvPr>
          <p:cNvSpPr txBox="1"/>
          <p:nvPr/>
        </p:nvSpPr>
        <p:spPr>
          <a:xfrm>
            <a:off x="923365" y="1164732"/>
            <a:ext cx="10569388" cy="58161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Uma investigação sob a Seção 301 pode ocorrer se os direitos dos Estados Unidos sob qualquer acordo comercial estiverem sendo negados, ou se um ato, política ou prática de um governo estrangeiro:</a:t>
            </a:r>
          </a:p>
          <a:p>
            <a:pPr marL="800100" lvl="1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pt-BR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violar,</a:t>
            </a:r>
            <a:r>
              <a:rPr lang="pt-B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for inconsistente com, ou negar benefícios aos Estados Unidos sob um acordo comercial; ou </a:t>
            </a:r>
          </a:p>
          <a:p>
            <a:pPr marL="800100" lvl="1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pt-B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considerado </a:t>
            </a:r>
            <a:r>
              <a:rPr lang="pt-BR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“injustificável” </a:t>
            </a:r>
            <a:r>
              <a:rPr lang="pt-B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 </a:t>
            </a:r>
            <a:r>
              <a:rPr lang="pt-BR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“onerar ou restringir” </a:t>
            </a:r>
            <a:r>
              <a:rPr lang="pt-BR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 comércio dos EUA. </a:t>
            </a:r>
          </a:p>
          <a:p>
            <a:pPr marL="800100" lvl="1" indent="-342900" algn="just">
              <a:lnSpc>
                <a:spcPct val="115000"/>
              </a:lnSpc>
              <a:buFont typeface="+mj-lt"/>
              <a:buAutoNum type="arabicPeriod"/>
            </a:pPr>
            <a:endParaRPr lang="pt-BR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pt-BR" sz="18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15 de julho de 2025: </a:t>
            </a:r>
            <a:r>
              <a:rPr lang="pt-BR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USTR anuncia abertura de investigação sob a Seção 301 da Lei de Comércio dos EUA de 1974 contra o Brasil.</a:t>
            </a:r>
          </a:p>
          <a:p>
            <a:pPr algn="l" fontAlgn="base"/>
            <a:endParaRPr lang="pt-BR" sz="18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pt-BR" sz="18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Temas envolvidos</a:t>
            </a:r>
            <a:r>
              <a:rPr lang="pt-BR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: 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000000"/>
                </a:solidFill>
                <a:latin typeface="Aptos" panose="020B0004020202020204" pitchFamily="34" charset="0"/>
              </a:rPr>
              <a:t>Co</a:t>
            </a:r>
            <a:r>
              <a:rPr lang="pt-BR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mércio digital (incluindo PIX);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000000"/>
                </a:solidFill>
                <a:latin typeface="Aptos" panose="020B0004020202020204" pitchFamily="34" charset="0"/>
              </a:rPr>
              <a:t>T</a:t>
            </a:r>
            <a:r>
              <a:rPr lang="pt-BR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arifas preferenciais;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000000"/>
                </a:solidFill>
                <a:latin typeface="Aptos" panose="020B0004020202020204" pitchFamily="34" charset="0"/>
              </a:rPr>
              <a:t>P</a:t>
            </a:r>
            <a:r>
              <a:rPr lang="pt-BR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ropriedade intelectual;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000000"/>
                </a:solidFill>
                <a:latin typeface="Aptos" panose="020B0004020202020204" pitchFamily="34" charset="0"/>
              </a:rPr>
              <a:t>E</a:t>
            </a:r>
            <a:r>
              <a:rPr lang="pt-BR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tanol;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000000"/>
                </a:solidFill>
                <a:latin typeface="Aptos" panose="020B0004020202020204" pitchFamily="34" charset="0"/>
              </a:rPr>
              <a:t>C</a:t>
            </a:r>
            <a:r>
              <a:rPr lang="pt-BR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ombate à corrupção; e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000000"/>
                </a:solidFill>
                <a:latin typeface="Aptos" panose="020B0004020202020204" pitchFamily="34" charset="0"/>
              </a:rPr>
              <a:t>D</a:t>
            </a:r>
            <a:r>
              <a:rPr lang="pt-BR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esmatamento</a:t>
            </a:r>
          </a:p>
          <a:p>
            <a:pPr marL="800100" lvl="1" indent="-342900" algn="just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endParaRPr lang="pt-BR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endParaRPr lang="pt-BR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062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0DD868-8335-F964-79C7-B2216C09B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A94F4A65-6F8C-A75A-5B62-E2135A6F2F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61626737-3BC7-CB74-092F-13BF8E0ADF9F}"/>
              </a:ext>
            </a:extLst>
          </p:cNvPr>
          <p:cNvSpPr txBox="1"/>
          <p:nvPr/>
        </p:nvSpPr>
        <p:spPr>
          <a:xfrm>
            <a:off x="1645920" y="448467"/>
            <a:ext cx="8614186" cy="536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pt-BR" sz="2800" b="1" kern="1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Linha do Tempo – Investigação Seção 301 contra o Brasil</a:t>
            </a:r>
            <a:endParaRPr lang="pt-BR" kern="100" dirty="0">
              <a:solidFill>
                <a:schemeClr val="bg2">
                  <a:lumMod val="2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9268F14-BC5C-69DC-7A58-AB4AD24ED262}"/>
              </a:ext>
            </a:extLst>
          </p:cNvPr>
          <p:cNvSpPr txBox="1"/>
          <p:nvPr/>
        </p:nvSpPr>
        <p:spPr>
          <a:xfrm>
            <a:off x="923365" y="1433428"/>
            <a:ext cx="10569388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pt-BR" sz="18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15 de julho de 2025:</a:t>
            </a:r>
          </a:p>
          <a:p>
            <a:pPr algn="l" fontAlgn="base"/>
            <a:endParaRPr lang="pt-BR" sz="1800" b="1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l" fontAlgn="base"/>
            <a:r>
              <a:rPr lang="pt-BR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USTR anuncia abertura de investigação sob a Seção 301 da Lei de Comércio dos EUA de 1974 contra o Brasil.</a:t>
            </a:r>
          </a:p>
          <a:p>
            <a:pPr algn="l" fontAlgn="base"/>
            <a:endParaRPr lang="pt-BR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0000"/>
                </a:solidFill>
                <a:latin typeface="Aptos" panose="020B0004020202020204" pitchFamily="34" charset="0"/>
              </a:rPr>
              <a:t>17 de julho de 2025:</a:t>
            </a:r>
          </a:p>
          <a:p>
            <a:pPr algn="l" fontAlgn="base"/>
            <a:endParaRPr lang="pt-BR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algn="l" fontAlgn="base"/>
            <a:r>
              <a:rPr lang="pt-BR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USTR abre prazo para comentários públicos e pedidos de participação em audiência</a:t>
            </a:r>
            <a:endParaRPr lang="pt-BR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algn="l" fontAlgn="base"/>
            <a:r>
              <a:rPr lang="pt-BR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Data limite: 18 de agosto de 2025</a:t>
            </a:r>
          </a:p>
          <a:p>
            <a:pPr algn="l" fontAlgn="base"/>
            <a:endParaRPr lang="pt-BR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pt-BR" sz="18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18 de agosto de 2025:</a:t>
            </a:r>
          </a:p>
          <a:p>
            <a:pPr algn="l" fontAlgn="base"/>
            <a:endParaRPr lang="pt-BR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algn="l" fontAlgn="base"/>
            <a:r>
              <a:rPr lang="pt-BR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Governo Brasileiro envia comentários formais ao USTR</a:t>
            </a:r>
          </a:p>
          <a:p>
            <a:pPr algn="l" fontAlgn="base"/>
            <a:endParaRPr lang="pt-BR" sz="18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l" fontAlgn="base"/>
            <a:r>
              <a:rPr lang="pt-BR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Principais pontos: não reconhecimento da legitimidade da Seção 301, argumentos técnicos e defesa da compatibilidade das políticas brasileiras com padrões internacionais e regras da OMC</a:t>
            </a:r>
          </a:p>
          <a:p>
            <a:pPr algn="l" fontAlgn="base"/>
            <a:endParaRPr lang="pt-BR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542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3E6B9-5141-6C63-0DBF-B0071E6D67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6B42C443-2998-2F67-BE45-8667C951D4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AF21F9D8-33A4-0A41-BEB7-8D296C26DF5E}"/>
              </a:ext>
            </a:extLst>
          </p:cNvPr>
          <p:cNvSpPr txBox="1"/>
          <p:nvPr/>
        </p:nvSpPr>
        <p:spPr>
          <a:xfrm>
            <a:off x="1645920" y="448467"/>
            <a:ext cx="8614186" cy="536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pt-BR" sz="2800" b="1" kern="1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Linha do Tempo – Investigação Seção 301 contra o Brasil</a:t>
            </a:r>
            <a:endParaRPr lang="pt-BR" kern="100" dirty="0">
              <a:solidFill>
                <a:schemeClr val="bg2">
                  <a:lumMod val="2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EC38105-E432-116D-D83B-A77772384054}"/>
              </a:ext>
            </a:extLst>
          </p:cNvPr>
          <p:cNvSpPr txBox="1"/>
          <p:nvPr/>
        </p:nvSpPr>
        <p:spPr>
          <a:xfrm>
            <a:off x="923365" y="1433428"/>
            <a:ext cx="1056938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pt-BR" sz="18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3 de setembro de 2025</a:t>
            </a:r>
            <a:r>
              <a:rPr lang="pt-BR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: </a:t>
            </a:r>
          </a:p>
          <a:p>
            <a:pPr algn="l" fontAlgn="base"/>
            <a:endParaRPr lang="pt-BR" sz="18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l" fontAlgn="base"/>
            <a:r>
              <a:rPr lang="pt-BR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Audiência pública realizada em Washington (US </a:t>
            </a:r>
            <a:r>
              <a:rPr lang="pt-BR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International</a:t>
            </a:r>
            <a:r>
              <a:rPr lang="pt-BR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Trade Commission), com participação de representantes do setor privado e demais interessados.</a:t>
            </a:r>
          </a:p>
          <a:p>
            <a:pPr algn="l" fontAlgn="base"/>
            <a:endParaRPr lang="pt-BR" sz="18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pt-BR" sz="18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10 de setembro de 2025:</a:t>
            </a:r>
          </a:p>
          <a:p>
            <a:pPr algn="l" fontAlgn="base"/>
            <a:endParaRPr lang="pt-BR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algn="l" fontAlgn="base"/>
            <a:r>
              <a:rPr lang="pt-BR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Prazo para apresentação de réplicas (comentários pós-audiência) por governos e interessados</a:t>
            </a:r>
          </a:p>
          <a:p>
            <a:pPr algn="l" fontAlgn="base"/>
            <a:r>
              <a:rPr lang="pt-BR" dirty="0">
                <a:solidFill>
                  <a:srgbClr val="000000"/>
                </a:solidFill>
                <a:latin typeface="Aptos" panose="020B0004020202020204" pitchFamily="34" charset="0"/>
              </a:rPr>
              <a:t>Governo brasileiro enviou réplica.</a:t>
            </a:r>
          </a:p>
          <a:p>
            <a:pPr algn="l" fontAlgn="base"/>
            <a:endParaRPr lang="pt-BR" sz="18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003CFF"/>
                </a:solidFill>
                <a:latin typeface="Aptos" panose="020B0004020202020204" pitchFamily="34" charset="0"/>
              </a:rPr>
              <a:t>Próxima fase: </a:t>
            </a:r>
            <a:r>
              <a:rPr lang="pt-BR" dirty="0">
                <a:solidFill>
                  <a:srgbClr val="000000"/>
                </a:solidFill>
                <a:latin typeface="Aptos" panose="020B0004020202020204" pitchFamily="34" charset="0"/>
              </a:rPr>
              <a:t>consultas bilaterais entre Brasil e EUA</a:t>
            </a:r>
            <a:endParaRPr lang="pt-BR" sz="18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l" fontAlgn="base"/>
            <a:endParaRPr lang="pt-BR" b="1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pt-BR" sz="18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Previsão de duração da investigação: </a:t>
            </a: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endParaRPr lang="pt-BR" sz="1800" b="1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l" fontAlgn="base"/>
            <a:r>
              <a:rPr lang="pt-BR" dirty="0">
                <a:solidFill>
                  <a:srgbClr val="000000"/>
                </a:solidFill>
                <a:latin typeface="Aptos" panose="020B0004020202020204" pitchFamily="34" charset="0"/>
              </a:rPr>
              <a:t>Até 1 ano, com possibilidade de definição de tarifas adicionais ao final do processo.</a:t>
            </a:r>
          </a:p>
          <a:p>
            <a:pPr algn="l" fontAlgn="base"/>
            <a:r>
              <a:rPr lang="pt-BR" dirty="0">
                <a:solidFill>
                  <a:srgbClr val="000000"/>
                </a:solidFill>
                <a:latin typeface="Aptos" panose="020B0004020202020204" pitchFamily="34" charset="0"/>
              </a:rPr>
              <a:t>Aplicação de medidas: até 30 dias após decisão</a:t>
            </a:r>
          </a:p>
        </p:txBody>
      </p:sp>
    </p:spTree>
    <p:extLst>
      <p:ext uri="{BB962C8B-B14F-4D97-AF65-F5344CB8AC3E}">
        <p14:creationId xmlns:p14="http://schemas.microsoft.com/office/powerpoint/2010/main" val="2618480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43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91EAF-3A36-0344-8546-A0D9E7ECE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Forma&#10;&#10;Descrição gerada automaticamente">
            <a:extLst>
              <a:ext uri="{FF2B5EF4-FFF2-40B4-BE49-F238E27FC236}">
                <a16:creationId xmlns:a16="http://schemas.microsoft.com/office/drawing/2014/main" id="{3DE67E7B-14C5-D4AF-6942-B71B31054E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8B285AE-F760-7FBC-3E19-1D5792A64DF8}"/>
              </a:ext>
            </a:extLst>
          </p:cNvPr>
          <p:cNvSpPr txBox="1"/>
          <p:nvPr/>
        </p:nvSpPr>
        <p:spPr>
          <a:xfrm>
            <a:off x="2514744" y="329792"/>
            <a:ext cx="71625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bg2">
                    <a:lumMod val="25000"/>
                  </a:schemeClr>
                </a:solidFill>
              </a:rPr>
              <a:t>Exportações brasileiras aos Estados Unidos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62B97E4-A570-32A9-11D1-7B760C533F8D}"/>
              </a:ext>
            </a:extLst>
          </p:cNvPr>
          <p:cNvSpPr txBox="1"/>
          <p:nvPr/>
        </p:nvSpPr>
        <p:spPr>
          <a:xfrm>
            <a:off x="833719" y="5369860"/>
            <a:ext cx="104169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1400" b="0" i="0" u="none" strike="noStrike" baseline="0" dirty="0">
                <a:solidFill>
                  <a:srgbClr val="4D4D4D"/>
                </a:solidFill>
                <a:latin typeface="Lato-Regular"/>
              </a:rPr>
              <a:t>De janeiro a agosto de 2025 o Brasil exportou </a:t>
            </a:r>
            <a:r>
              <a:rPr lang="pt-BR" sz="1400" b="1" i="0" u="none" strike="noStrike" baseline="0" dirty="0">
                <a:solidFill>
                  <a:srgbClr val="4D4D4D"/>
                </a:solidFill>
                <a:latin typeface="Lato-Bold"/>
              </a:rPr>
              <a:t>US$ 26,6 bilhões </a:t>
            </a:r>
            <a:r>
              <a:rPr lang="pt-BR" sz="1400" b="0" i="0" u="none" strike="noStrike" baseline="0" dirty="0">
                <a:solidFill>
                  <a:srgbClr val="4D4D4D"/>
                </a:solidFill>
                <a:latin typeface="Lato-Regular"/>
              </a:rPr>
              <a:t>para os Estados Unidos, </a:t>
            </a:r>
            <a:r>
              <a:rPr lang="pt-BR" sz="1400" b="1" i="0" u="none" strike="noStrike" baseline="0" dirty="0">
                <a:solidFill>
                  <a:srgbClr val="4D4D4D"/>
                </a:solidFill>
                <a:latin typeface="Lato-Bold"/>
              </a:rPr>
              <a:t>um aumento de 1,64% </a:t>
            </a:r>
            <a:r>
              <a:rPr lang="pt-BR" sz="1400" b="0" i="0" u="none" strike="noStrike" baseline="0" dirty="0">
                <a:solidFill>
                  <a:srgbClr val="4D4D4D"/>
                </a:solidFill>
                <a:latin typeface="Lato-Regular"/>
              </a:rPr>
              <a:t>em relação ao mesmo período de 2024.</a:t>
            </a:r>
          </a:p>
          <a:p>
            <a:pPr algn="l"/>
            <a:endParaRPr lang="pt-BR" sz="1400" b="0" i="0" u="none" strike="noStrike" baseline="0" dirty="0">
              <a:solidFill>
                <a:srgbClr val="4D4D4D"/>
              </a:solidFill>
              <a:latin typeface="Lato-Regular"/>
            </a:endParaRPr>
          </a:p>
          <a:p>
            <a:pPr algn="l"/>
            <a:r>
              <a:rPr lang="pt-BR" sz="1400" b="0" i="0" u="none" strike="noStrike" baseline="0" dirty="0">
                <a:solidFill>
                  <a:srgbClr val="4D4D4D"/>
                </a:solidFill>
                <a:latin typeface="Lato-Regular"/>
              </a:rPr>
              <a:t>O maior anual valor exportado na última década foi em 2024, quando o total exportado chegou a US$ 40,4 bilhões.</a:t>
            </a:r>
            <a:endParaRPr lang="pt-BR" sz="1400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8BF074B4-C44B-1DFE-69F5-426BA19372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824" y="966135"/>
            <a:ext cx="10966349" cy="440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982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D6BF8-518E-F6F7-83E5-63450C6F3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Forma&#10;&#10;Descrição gerada automaticamente">
            <a:extLst>
              <a:ext uri="{FF2B5EF4-FFF2-40B4-BE49-F238E27FC236}">
                <a16:creationId xmlns:a16="http://schemas.microsoft.com/office/drawing/2014/main" id="{F19BAF81-00F2-1C86-8B8A-95877E2B07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65274903-6421-694C-5A3F-AE73D9A83F40}"/>
              </a:ext>
            </a:extLst>
          </p:cNvPr>
          <p:cNvSpPr txBox="1"/>
          <p:nvPr/>
        </p:nvSpPr>
        <p:spPr>
          <a:xfrm>
            <a:off x="2514744" y="329792"/>
            <a:ext cx="71625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bg2">
                    <a:lumMod val="25000"/>
                  </a:schemeClr>
                </a:solidFill>
              </a:rPr>
              <a:t>Importações brasileiras dos Estados Unidos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9B337CE-9530-DFD0-1CD1-4D011462C9EB}"/>
              </a:ext>
            </a:extLst>
          </p:cNvPr>
          <p:cNvSpPr txBox="1"/>
          <p:nvPr/>
        </p:nvSpPr>
        <p:spPr>
          <a:xfrm>
            <a:off x="833719" y="5369860"/>
            <a:ext cx="104169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1400" b="0" i="0" u="none" strike="noStrike" baseline="0" dirty="0">
                <a:solidFill>
                  <a:srgbClr val="4D4D4D"/>
                </a:solidFill>
                <a:latin typeface="Lato-Regular"/>
              </a:rPr>
              <a:t>De janeiro a agosto de 2025 o Brasil importou </a:t>
            </a:r>
            <a:r>
              <a:rPr lang="pt-BR" sz="1400" b="1" i="0" u="none" strike="noStrike" baseline="0" dirty="0">
                <a:solidFill>
                  <a:srgbClr val="4D4D4D"/>
                </a:solidFill>
                <a:latin typeface="Lato-Bold"/>
              </a:rPr>
              <a:t>US$ </a:t>
            </a:r>
            <a:r>
              <a:rPr lang="pt-BR" sz="1400" b="1" dirty="0">
                <a:solidFill>
                  <a:srgbClr val="4D4D4D"/>
                </a:solidFill>
                <a:latin typeface="Lato-Bold"/>
              </a:rPr>
              <a:t>30</a:t>
            </a:r>
            <a:r>
              <a:rPr lang="pt-BR" sz="1400" b="1" i="0" u="none" strike="noStrike" baseline="0" dirty="0">
                <a:solidFill>
                  <a:srgbClr val="4D4D4D"/>
                </a:solidFill>
                <a:latin typeface="Lato-Bold"/>
              </a:rPr>
              <a:t> bilhões </a:t>
            </a:r>
            <a:r>
              <a:rPr lang="pt-BR" sz="1400" b="0" i="0" u="none" strike="noStrike" baseline="0" dirty="0">
                <a:solidFill>
                  <a:srgbClr val="4D4D4D"/>
                </a:solidFill>
                <a:latin typeface="Lato-Regular"/>
              </a:rPr>
              <a:t>dos Estados Unidos, </a:t>
            </a:r>
            <a:r>
              <a:rPr lang="pt-BR" sz="1400" b="1" i="0" u="none" strike="noStrike" baseline="0" dirty="0">
                <a:solidFill>
                  <a:srgbClr val="4D4D4D"/>
                </a:solidFill>
                <a:latin typeface="Lato-Bold"/>
              </a:rPr>
              <a:t>um aumento de 11,44% </a:t>
            </a:r>
            <a:r>
              <a:rPr lang="pt-BR" sz="1400" b="0" i="0" u="none" strike="noStrike" baseline="0" dirty="0">
                <a:solidFill>
                  <a:srgbClr val="4D4D4D"/>
                </a:solidFill>
                <a:latin typeface="Lato-Regular"/>
              </a:rPr>
              <a:t>em relação ao mesmo período de 2024.</a:t>
            </a:r>
          </a:p>
          <a:p>
            <a:pPr algn="l"/>
            <a:endParaRPr lang="pt-BR" sz="1400" b="0" i="0" u="none" strike="noStrike" baseline="0" dirty="0">
              <a:solidFill>
                <a:srgbClr val="4D4D4D"/>
              </a:solidFill>
              <a:latin typeface="Lato-Regular"/>
            </a:endParaRPr>
          </a:p>
          <a:p>
            <a:pPr algn="l"/>
            <a:r>
              <a:rPr lang="pt-BR" sz="1400" b="0" i="0" u="none" strike="noStrike" baseline="0" dirty="0">
                <a:solidFill>
                  <a:srgbClr val="4D4D4D"/>
                </a:solidFill>
                <a:latin typeface="Lato-Regular"/>
              </a:rPr>
              <a:t>O maior valor importado na última década foi em 2022, quando o total importado chegou a US$ 51,3 bilhões.</a:t>
            </a:r>
            <a:endParaRPr lang="pt-BR" sz="1400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9F919683-3C31-E768-3E11-85EC0D4632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805" y="822197"/>
            <a:ext cx="11204387" cy="454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162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718D6418-A618-F80A-527B-053C4310AE6F}"/>
              </a:ext>
            </a:extLst>
          </p:cNvPr>
          <p:cNvSpPr txBox="1"/>
          <p:nvPr/>
        </p:nvSpPr>
        <p:spPr>
          <a:xfrm>
            <a:off x="2075338" y="329792"/>
            <a:ext cx="80413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bg2">
                    <a:lumMod val="25000"/>
                  </a:schemeClr>
                </a:solidFill>
              </a:rPr>
              <a:t>Saldo Comercial Bilateral de Bens – US$ milhões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BC1EC81D-3563-57FB-1EDD-CB2AECB594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8663" y="981542"/>
            <a:ext cx="8474674" cy="507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533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1AD8704E-110E-FDA3-E243-6CF6B16661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53655"/>
              </p:ext>
            </p:extLst>
          </p:nvPr>
        </p:nvGraphicFramePr>
        <p:xfrm>
          <a:off x="421338" y="609602"/>
          <a:ext cx="5674661" cy="59053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4737">
                  <a:extLst>
                    <a:ext uri="{9D8B030D-6E8A-4147-A177-3AD203B41FA5}">
                      <a16:colId xmlns:a16="http://schemas.microsoft.com/office/drawing/2014/main" val="1560148120"/>
                    </a:ext>
                  </a:extLst>
                </a:gridCol>
                <a:gridCol w="861947">
                  <a:extLst>
                    <a:ext uri="{9D8B030D-6E8A-4147-A177-3AD203B41FA5}">
                      <a16:colId xmlns:a16="http://schemas.microsoft.com/office/drawing/2014/main" val="2242476857"/>
                    </a:ext>
                  </a:extLst>
                </a:gridCol>
                <a:gridCol w="1111623">
                  <a:extLst>
                    <a:ext uri="{9D8B030D-6E8A-4147-A177-3AD203B41FA5}">
                      <a16:colId xmlns:a16="http://schemas.microsoft.com/office/drawing/2014/main" val="4258765033"/>
                    </a:ext>
                  </a:extLst>
                </a:gridCol>
                <a:gridCol w="1075765">
                  <a:extLst>
                    <a:ext uri="{9D8B030D-6E8A-4147-A177-3AD203B41FA5}">
                      <a16:colId xmlns:a16="http://schemas.microsoft.com/office/drawing/2014/main" val="1475165272"/>
                    </a:ext>
                  </a:extLst>
                </a:gridCol>
                <a:gridCol w="1120589">
                  <a:extLst>
                    <a:ext uri="{9D8B030D-6E8A-4147-A177-3AD203B41FA5}">
                      <a16:colId xmlns:a16="http://schemas.microsoft.com/office/drawing/2014/main" val="3183643544"/>
                    </a:ext>
                  </a:extLst>
                </a:gridCol>
              </a:tblGrid>
              <a:tr h="213644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kern="0" dirty="0">
                          <a:effectLst/>
                        </a:rPr>
                        <a:t>Exportação brasileira aos Estados Unidos por UF</a:t>
                      </a:r>
                      <a:endParaRPr lang="pt-BR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762163"/>
                  </a:ext>
                </a:extLst>
              </a:tr>
              <a:tr h="179460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2024 - US$ milhões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76532"/>
                  </a:ext>
                </a:extLst>
              </a:tr>
              <a:tr h="386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UF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1" kern="0" dirty="0">
                          <a:effectLst/>
                        </a:rPr>
                        <a:t>Total</a:t>
                      </a:r>
                      <a:endParaRPr lang="pt-BR" sz="11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1" kern="0" dirty="0">
                          <a:effectLst/>
                        </a:rPr>
                        <a:t>Estados Unidos</a:t>
                      </a:r>
                      <a:endParaRPr lang="pt-BR" sz="11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1" kern="0" dirty="0">
                          <a:effectLst/>
                        </a:rPr>
                        <a:t>Part. EUA/Total</a:t>
                      </a:r>
                      <a:endParaRPr lang="pt-BR" sz="11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b="1" kern="0" dirty="0">
                          <a:effectLst/>
                        </a:rPr>
                        <a:t>Ranking dos EUA como destino</a:t>
                      </a:r>
                      <a:endParaRPr lang="pt-BR" sz="11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3411878743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Total Geral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337.046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40.369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12,0%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2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2534124314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São Paulo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71.406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13.572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19,0%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1793803171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Rio de Janeiro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45.771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7.413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16,2%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2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1694180438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Minas Gerais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42.053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4.622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11,0%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2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2865928386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Espírito Santo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10.731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3.068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28,6%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1656455380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Rio Grande do Sul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21.941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1.847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8,4%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2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1646439038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Santa Catarina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11.677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1.745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14,9%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1034049789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Paraná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23.349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1.588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6,8%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2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1080209194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Bahia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11.902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882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7,4%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3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3837984033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Pará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23.001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835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3,6%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5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2995295562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Maranhão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5.599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749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13,4%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3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1798728694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Mato Grosso do Sul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9.986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670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6,7%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2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2400403821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Ceará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1.469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659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44,9%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3706271996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Mato Grosso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27.616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415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1,5%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17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1905620137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Goiás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12.316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408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3,3%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2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938706174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Pernambuco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2.174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205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9,4%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2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4107482487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Rondônia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2.638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123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4,7%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5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398649911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Amazonas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970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100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10,3%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3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1610050904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Alagoas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902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79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8,8%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3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1614737629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Tocantins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2.505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74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3,0%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6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3585483824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Sergipe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422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72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17,1%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2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4055133515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Rio Grande do Norte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1.143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67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5,9%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5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3602972582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Piauí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1.401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42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3,0%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4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3828246610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Paraíba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165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36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21,6%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1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2740892402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Amapá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161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16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10,1%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6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3018401389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Distrito Federal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299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8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2,6%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7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1441615122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Acre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87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5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5,2%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6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597418544"/>
                  </a:ext>
                </a:extLst>
              </a:tr>
              <a:tr h="182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Roraima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314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1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>
                          <a:effectLst/>
                        </a:rPr>
                        <a:t>0,3%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100" kern="0" dirty="0">
                          <a:effectLst/>
                        </a:rPr>
                        <a:t>16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636" marR="30636" marT="0" marB="0" anchor="ctr"/>
                </a:tc>
                <a:extLst>
                  <a:ext uri="{0D108BD9-81ED-4DB2-BD59-A6C34878D82A}">
                    <a16:rowId xmlns:a16="http://schemas.microsoft.com/office/drawing/2014/main" val="2485424169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1CB8AC1E-EE40-1205-A54A-7D2B72BA6F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199" y="699743"/>
            <a:ext cx="7632703" cy="5808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957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FF816-32EB-94D0-DE85-F5EB5E4C73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36755A69-4155-4BB9-4495-7F41AAC1AA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39F8A531-7FEC-2B95-9946-6D47BD454E15}"/>
              </a:ext>
            </a:extLst>
          </p:cNvPr>
          <p:cNvSpPr txBox="1"/>
          <p:nvPr/>
        </p:nvSpPr>
        <p:spPr>
          <a:xfrm>
            <a:off x="2985246" y="190791"/>
            <a:ext cx="6096000" cy="473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Principais produtos exportados - 2024</a:t>
            </a:r>
            <a:endParaRPr lang="pt-BR" kern="100" dirty="0">
              <a:solidFill>
                <a:schemeClr val="bg2">
                  <a:lumMod val="2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2D321BA4-6A79-2B4D-5671-D2AD30A6C7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259" y="663869"/>
            <a:ext cx="11053482" cy="5987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078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A495E468-2756-0A0B-3CF6-B61CD8784468}"/>
              </a:ext>
            </a:extLst>
          </p:cNvPr>
          <p:cNvSpPr txBox="1"/>
          <p:nvPr/>
        </p:nvSpPr>
        <p:spPr>
          <a:xfrm>
            <a:off x="3263153" y="469976"/>
            <a:ext cx="6096000" cy="536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800" b="1" kern="1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Quantidade de empresas exportadoras</a:t>
            </a:r>
            <a:endParaRPr lang="pt-BR" sz="2000" kern="100" dirty="0">
              <a:solidFill>
                <a:schemeClr val="bg2">
                  <a:lumMod val="2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FA6CAA97-2F82-08A2-87A9-955F7A3A06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976246"/>
              </p:ext>
            </p:extLst>
          </p:nvPr>
        </p:nvGraphicFramePr>
        <p:xfrm>
          <a:off x="815787" y="1287471"/>
          <a:ext cx="10359614" cy="3446308"/>
        </p:xfrm>
        <a:graphic>
          <a:graphicData uri="http://schemas.openxmlformats.org/drawingml/2006/table">
            <a:tbl>
              <a:tblPr firstRow="1" firstCol="1" bandRow="1"/>
              <a:tblGrid>
                <a:gridCol w="2803118">
                  <a:extLst>
                    <a:ext uri="{9D8B030D-6E8A-4147-A177-3AD203B41FA5}">
                      <a16:colId xmlns:a16="http://schemas.microsoft.com/office/drawing/2014/main" val="2021317386"/>
                    </a:ext>
                  </a:extLst>
                </a:gridCol>
                <a:gridCol w="1314026">
                  <a:extLst>
                    <a:ext uri="{9D8B030D-6E8A-4147-A177-3AD203B41FA5}">
                      <a16:colId xmlns:a16="http://schemas.microsoft.com/office/drawing/2014/main" val="3470236436"/>
                    </a:ext>
                  </a:extLst>
                </a:gridCol>
                <a:gridCol w="1314026">
                  <a:extLst>
                    <a:ext uri="{9D8B030D-6E8A-4147-A177-3AD203B41FA5}">
                      <a16:colId xmlns:a16="http://schemas.microsoft.com/office/drawing/2014/main" val="3666426381"/>
                    </a:ext>
                  </a:extLst>
                </a:gridCol>
                <a:gridCol w="1314026">
                  <a:extLst>
                    <a:ext uri="{9D8B030D-6E8A-4147-A177-3AD203B41FA5}">
                      <a16:colId xmlns:a16="http://schemas.microsoft.com/office/drawing/2014/main" val="24381476"/>
                    </a:ext>
                  </a:extLst>
                </a:gridCol>
                <a:gridCol w="1314026">
                  <a:extLst>
                    <a:ext uri="{9D8B030D-6E8A-4147-A177-3AD203B41FA5}">
                      <a16:colId xmlns:a16="http://schemas.microsoft.com/office/drawing/2014/main" val="3422139458"/>
                    </a:ext>
                  </a:extLst>
                </a:gridCol>
                <a:gridCol w="875331">
                  <a:extLst>
                    <a:ext uri="{9D8B030D-6E8A-4147-A177-3AD203B41FA5}">
                      <a16:colId xmlns:a16="http://schemas.microsoft.com/office/drawing/2014/main" val="4043288486"/>
                    </a:ext>
                  </a:extLst>
                </a:gridCol>
                <a:gridCol w="125450">
                  <a:extLst>
                    <a:ext uri="{9D8B030D-6E8A-4147-A177-3AD203B41FA5}">
                      <a16:colId xmlns:a16="http://schemas.microsoft.com/office/drawing/2014/main" val="3522429062"/>
                    </a:ext>
                  </a:extLst>
                </a:gridCol>
                <a:gridCol w="1299611">
                  <a:extLst>
                    <a:ext uri="{9D8B030D-6E8A-4147-A177-3AD203B41FA5}">
                      <a16:colId xmlns:a16="http://schemas.microsoft.com/office/drawing/2014/main" val="1789008262"/>
                    </a:ext>
                  </a:extLst>
                </a:gridCol>
              </a:tblGrid>
              <a:tr h="552801">
                <a:tc gridSpan="8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kern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Empresas brasileiras exportadoras por porte* - 2024</a:t>
                      </a:r>
                      <a:endParaRPr lang="pt-BR" sz="1400" kern="1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mpd="sng">
                      <a:noFill/>
                      <a:prstDash val="soli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t-BR" sz="1400" kern="1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t-BR" sz="1400" kern="1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t-BR" sz="1400" kern="1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t-BR" sz="1400" kern="1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667312"/>
                  </a:ext>
                </a:extLst>
              </a:tr>
              <a:tr h="26142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kern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Porte</a:t>
                      </a:r>
                      <a:endParaRPr lang="pt-BR" sz="1600" kern="1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kern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Estados Unidos</a:t>
                      </a:r>
                      <a:endParaRPr lang="pt-BR" sz="1600" kern="1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kern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Pat. EUA/Total</a:t>
                      </a:r>
                      <a:endParaRPr lang="pt-BR" sz="1600" kern="1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460718"/>
                  </a:ext>
                </a:extLst>
              </a:tr>
              <a:tr h="48373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kern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Qt.</a:t>
                      </a:r>
                      <a:endParaRPr lang="pt-BR" sz="1600" kern="1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US$ milhões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Qt.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kern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US$ milhões</a:t>
                      </a:r>
                      <a:endParaRPr lang="pt-BR" sz="1600" kern="1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0655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Qt.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US$ milhões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725912"/>
                  </a:ext>
                </a:extLst>
              </a:tr>
              <a:tr h="4837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Empresas Médias e Grandes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17.172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310.376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5.903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37.247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34,4%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12,0%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905927"/>
                  </a:ext>
                </a:extLst>
              </a:tr>
              <a:tr h="3485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Microempresas e MEI</a:t>
                      </a:r>
                      <a:endParaRPr lang="pt-BR" sz="1600" kern="1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5.952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910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2.043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251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34,3%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27,6%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9837602"/>
                  </a:ext>
                </a:extLst>
              </a:tr>
              <a:tr h="4837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Empresas de Pequeno Porte</a:t>
                      </a:r>
                      <a:endParaRPr lang="pt-BR" sz="1600" kern="1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5.480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1.707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1.608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276</a:t>
                      </a:r>
                      <a:endParaRPr lang="pt-BR" sz="1600" kern="1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29,3%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16,2%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2496236"/>
                  </a:ext>
                </a:extLst>
              </a:tr>
              <a:tr h="3485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28.604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312.993</a:t>
                      </a:r>
                      <a:endParaRPr lang="pt-BR" sz="1600" kern="1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9.554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37.774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33,4%</a:t>
                      </a:r>
                      <a:endParaRPr lang="pt-BR" sz="1600" kern="1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12,1%</a:t>
                      </a:r>
                      <a:endParaRPr lang="pt-BR" sz="1600" kern="1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587973"/>
                  </a:ext>
                </a:extLst>
              </a:tr>
              <a:tr h="483735">
                <a:tc gridSpan="7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kern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 exclui exportadores que não são empresas e empresas não mercantis como estatais</a:t>
                      </a:r>
                      <a:endParaRPr lang="pt-BR" sz="1400" kern="1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t-BR" sz="1400" kern="1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230331"/>
                  </a:ext>
                </a:extLst>
              </a:tr>
            </a:tbl>
          </a:graphicData>
        </a:graphic>
      </p:graphicFrame>
      <p:sp>
        <p:nvSpPr>
          <p:cNvPr id="9" name="CaixaDeTexto 8">
            <a:extLst>
              <a:ext uri="{FF2B5EF4-FFF2-40B4-BE49-F238E27FC236}">
                <a16:creationId xmlns:a16="http://schemas.microsoft.com/office/drawing/2014/main" id="{22366162-F5F8-F045-3733-BD152B059F78}"/>
              </a:ext>
            </a:extLst>
          </p:cNvPr>
          <p:cNvSpPr txBox="1"/>
          <p:nvPr/>
        </p:nvSpPr>
        <p:spPr>
          <a:xfrm>
            <a:off x="815787" y="4870201"/>
            <a:ext cx="10560424" cy="970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kern="1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9.554 empresas brasileiras exportaram para os Estados Unidos em 2024. Trata-se do destino com o maior número de empresas, 33,4% dos exportadores venderam para esse mercado. As empresas médias e grandes são as principais exportadoras aos EUA, com 5.903 empresas. </a:t>
            </a:r>
            <a:endParaRPr lang="pt-BR" kern="100" dirty="0">
              <a:solidFill>
                <a:schemeClr val="bg2">
                  <a:lumMod val="2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508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BEB20A-761A-53BE-CAC9-6798DE3B2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17BA3E11-FEFC-E437-1DB8-BF4E5E6074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6DA589DC-DEF0-6B17-323A-04CD41CCE0DF}"/>
              </a:ext>
            </a:extLst>
          </p:cNvPr>
          <p:cNvSpPr txBox="1"/>
          <p:nvPr/>
        </p:nvSpPr>
        <p:spPr>
          <a:xfrm>
            <a:off x="2156012" y="448467"/>
            <a:ext cx="8104094" cy="536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pt-BR" sz="2800" b="1" kern="1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Medidas adotadas pelos EUA que afetam o Brasil</a:t>
            </a:r>
            <a:endParaRPr lang="pt-BR" kern="100" dirty="0">
              <a:solidFill>
                <a:schemeClr val="bg2">
                  <a:lumMod val="2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EEEA2E4-0828-B941-80C1-E732D501CA0B}"/>
              </a:ext>
            </a:extLst>
          </p:cNvPr>
          <p:cNvSpPr txBox="1"/>
          <p:nvPr/>
        </p:nvSpPr>
        <p:spPr>
          <a:xfrm>
            <a:off x="923365" y="1164732"/>
            <a:ext cx="10569388" cy="4957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b="1" dirty="0" err="1">
                <a:effectLst/>
                <a:latin typeface="Airal"/>
                <a:ea typeface="Aptos" panose="020B0004020202020204" pitchFamily="34" charset="0"/>
                <a:cs typeface="Times New Roman" panose="02020603050405020304" pitchFamily="18" charset="0"/>
              </a:rPr>
              <a:t>Ordem</a:t>
            </a:r>
            <a:r>
              <a:rPr lang="en-US" sz="1800" b="1" dirty="0">
                <a:effectLst/>
                <a:latin typeface="Airal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Airal"/>
                <a:ea typeface="Aptos" panose="020B0004020202020204" pitchFamily="34" charset="0"/>
                <a:cs typeface="Times New Roman" panose="02020603050405020304" pitchFamily="18" charset="0"/>
              </a:rPr>
              <a:t>Executiva</a:t>
            </a:r>
            <a:r>
              <a:rPr lang="en-US" sz="1800" b="1" dirty="0">
                <a:effectLst/>
                <a:latin typeface="Airal"/>
                <a:ea typeface="Aptos" panose="020B0004020202020204" pitchFamily="34" charset="0"/>
                <a:cs typeface="Times New Roman" panose="02020603050405020304" pitchFamily="18" charset="0"/>
              </a:rPr>
              <a:t> (EO) 14257, 2 de </a:t>
            </a:r>
            <a:r>
              <a:rPr lang="en-US" sz="1800" b="1" dirty="0" err="1">
                <a:effectLst/>
                <a:latin typeface="Airal"/>
                <a:ea typeface="Aptos" panose="020B0004020202020204" pitchFamily="34" charset="0"/>
                <a:cs typeface="Times New Roman" panose="02020603050405020304" pitchFamily="18" charset="0"/>
              </a:rPr>
              <a:t>abril</a:t>
            </a:r>
            <a:r>
              <a:rPr lang="en-US" sz="1800" b="1" dirty="0">
                <a:effectLst/>
                <a:latin typeface="Airal"/>
                <a:ea typeface="Aptos" panose="020B0004020202020204" pitchFamily="34" charset="0"/>
                <a:cs typeface="Times New Roman" panose="02020603050405020304" pitchFamily="18" charset="0"/>
              </a:rPr>
              <a:t> de 2025</a:t>
            </a:r>
            <a:endParaRPr lang="en-US" b="1" dirty="0">
              <a:latin typeface="Airal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iral"/>
                <a:ea typeface="Aptos" panose="020B0004020202020204" pitchFamily="34" charset="0"/>
                <a:cs typeface="Times New Roman" panose="02020603050405020304" pitchFamily="18" charset="0"/>
              </a:rPr>
              <a:t>"</a:t>
            </a:r>
            <a:r>
              <a:rPr lang="en-US" sz="1800" i="1" dirty="0">
                <a:effectLst/>
                <a:latin typeface="Airal"/>
                <a:ea typeface="Aptos" panose="020B0004020202020204" pitchFamily="34" charset="0"/>
                <a:cs typeface="Times New Roman" panose="02020603050405020304" pitchFamily="18" charset="0"/>
              </a:rPr>
              <a:t>Regulating Imports with a Reciprocal Tariff to Rectify Trade Practices That Contribute to Large and Persistent Annual United States Goods Trade Deficits”;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solidFill>
                  <a:srgbClr val="003CFF"/>
                </a:solidFill>
                <a:latin typeface="Airal"/>
                <a:ea typeface="Aptos" panose="020B0004020202020204" pitchFamily="34" charset="0"/>
                <a:cs typeface="Times New Roman" panose="02020603050405020304" pitchFamily="18" charset="0"/>
              </a:rPr>
              <a:t>Tarifa Brasil: 10%</a:t>
            </a:r>
            <a:endParaRPr lang="en-US" sz="1800" b="1" i="1" dirty="0">
              <a:solidFill>
                <a:srgbClr val="003CFF"/>
              </a:solidFill>
              <a:effectLst/>
              <a:latin typeface="Airal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1800" b="1" dirty="0">
                <a:effectLst/>
                <a:latin typeface="Airal"/>
                <a:ea typeface="Aptos" panose="020B0004020202020204" pitchFamily="34" charset="0"/>
                <a:cs typeface="Times New Roman" panose="02020603050405020304" pitchFamily="18" charset="0"/>
              </a:rPr>
              <a:t>Ordem Executiva 14323, 30 de julho de 2025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800" dirty="0">
                <a:effectLst/>
                <a:latin typeface="Airal"/>
                <a:ea typeface="Aptos" panose="020B0004020202020204" pitchFamily="34" charset="0"/>
                <a:cs typeface="Times New Roman" panose="02020603050405020304" pitchFamily="18" charset="0"/>
              </a:rPr>
              <a:t>"</a:t>
            </a:r>
            <a:r>
              <a:rPr lang="pt-BR" sz="1800" i="1" dirty="0" err="1">
                <a:effectLst/>
                <a:latin typeface="Airal"/>
                <a:ea typeface="Aptos" panose="020B0004020202020204" pitchFamily="34" charset="0"/>
                <a:cs typeface="Times New Roman" panose="02020603050405020304" pitchFamily="18" charset="0"/>
              </a:rPr>
              <a:t>Addressing</a:t>
            </a:r>
            <a:r>
              <a:rPr lang="pt-BR" sz="1800" i="1" dirty="0">
                <a:effectLst/>
                <a:latin typeface="Airal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i="1" dirty="0" err="1">
                <a:effectLst/>
                <a:latin typeface="Airal"/>
                <a:ea typeface="Aptos" panose="020B0004020202020204" pitchFamily="34" charset="0"/>
                <a:cs typeface="Times New Roman" panose="02020603050405020304" pitchFamily="18" charset="0"/>
              </a:rPr>
              <a:t>Threats</a:t>
            </a:r>
            <a:r>
              <a:rPr lang="pt-BR" sz="1800" i="1" dirty="0">
                <a:effectLst/>
                <a:latin typeface="Airal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i="1" dirty="0" err="1">
                <a:effectLst/>
                <a:latin typeface="Airal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pt-BR" sz="1800" i="1" dirty="0">
                <a:effectLst/>
                <a:latin typeface="Airal"/>
                <a:ea typeface="Aptos" panose="020B0004020202020204" pitchFamily="34" charset="0"/>
                <a:cs typeface="Times New Roman" panose="02020603050405020304" pitchFamily="18" charset="0"/>
              </a:rPr>
              <a:t> the United States by the Government of Brazil”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b="1" dirty="0">
                <a:solidFill>
                  <a:srgbClr val="003CFF"/>
                </a:solidFill>
                <a:latin typeface="Airal"/>
                <a:cs typeface="Times New Roman" panose="02020603050405020304" pitchFamily="18" charset="0"/>
              </a:rPr>
              <a:t>Tarifa Brasil: 40%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b="1" dirty="0">
                <a:latin typeface="Airal"/>
                <a:cs typeface="Times New Roman" panose="02020603050405020304" pitchFamily="18" charset="0"/>
              </a:rPr>
              <a:t>Tarifas impostas sob a Seção 232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dirty="0">
                <a:latin typeface="Airal"/>
                <a:cs typeface="Times New Roman" panose="02020603050405020304" pitchFamily="18" charset="0"/>
              </a:rPr>
              <a:t>Aplicadas: Aço, alumínio e derivados; Automóveis e autopeças; Cobre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dirty="0">
                <a:latin typeface="Airal"/>
                <a:cs typeface="Times New Roman" panose="02020603050405020304" pitchFamily="18" charset="0"/>
              </a:rPr>
              <a:t>Investigações abertas: Madeira e derivados, Aeronaves e suas partes, Semicondutores, Caminhões e suas partes, Minerais críticos, Farmacêuticos, Drones e Polímeros de silicone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b="1" dirty="0">
                <a:solidFill>
                  <a:srgbClr val="003CFF"/>
                </a:solidFill>
                <a:latin typeface="Airal"/>
                <a:cs typeface="Times New Roman" panose="02020603050405020304" pitchFamily="18" charset="0"/>
              </a:rPr>
              <a:t>Tarifas variam de 25% a 50%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b="1" dirty="0">
                <a:latin typeface="Airal"/>
                <a:cs typeface="Times New Roman" panose="02020603050405020304" pitchFamily="18" charset="0"/>
              </a:rPr>
              <a:t>Investigação em curso sob a Seção 301</a:t>
            </a:r>
          </a:p>
        </p:txBody>
      </p:sp>
    </p:spTree>
    <p:extLst>
      <p:ext uri="{BB962C8B-B14F-4D97-AF65-F5344CB8AC3E}">
        <p14:creationId xmlns:p14="http://schemas.microsoft.com/office/powerpoint/2010/main" val="1087292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D2EF3-9610-6F19-BBA5-301B273C1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Forma&#10;&#10;Descrição gerada automaticamente">
            <a:extLst>
              <a:ext uri="{FF2B5EF4-FFF2-40B4-BE49-F238E27FC236}">
                <a16:creationId xmlns:a16="http://schemas.microsoft.com/office/drawing/2014/main" id="{5BDF3976-B57E-C6EB-2002-F0263C6B04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3E7EB986-B042-F721-8AC0-FEAA5049B4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800" y="655206"/>
            <a:ext cx="11712400" cy="5326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1282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964</Words>
  <Application>Microsoft Office PowerPoint</Application>
  <PresentationFormat>Widescreen</PresentationFormat>
  <Paragraphs>261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1" baseType="lpstr">
      <vt:lpstr>Airal</vt:lpstr>
      <vt:lpstr>Aptos</vt:lpstr>
      <vt:lpstr>Arial</vt:lpstr>
      <vt:lpstr>Calibri</vt:lpstr>
      <vt:lpstr>Calibri Light</vt:lpstr>
      <vt:lpstr>Lato-Bold</vt:lpstr>
      <vt:lpstr>Lato-Regular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Adriana Maria de Sousa Nogueira</dc:creator>
  <cp:lastModifiedBy>Daniela Ferreira de Matos</cp:lastModifiedBy>
  <cp:revision>4</cp:revision>
  <dcterms:created xsi:type="dcterms:W3CDTF">2023-06-23T18:09:05Z</dcterms:created>
  <dcterms:modified xsi:type="dcterms:W3CDTF">2025-09-23T21:26:11Z</dcterms:modified>
</cp:coreProperties>
</file>