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2" r:id="rId4"/>
    <p:sldId id="276" r:id="rId5"/>
    <p:sldId id="277" r:id="rId6"/>
    <p:sldId id="271" r:id="rId7"/>
    <p:sldId id="272" r:id="rId8"/>
    <p:sldId id="268" r:id="rId9"/>
    <p:sldId id="273" r:id="rId10"/>
    <p:sldId id="281" r:id="rId11"/>
    <p:sldId id="265" r:id="rId12"/>
    <p:sldId id="279" r:id="rId13"/>
    <p:sldId id="280" r:id="rId14"/>
    <p:sldId id="278" r:id="rId15"/>
    <p:sldId id="267" r:id="rId16"/>
    <p:sldId id="270" r:id="rId17"/>
  </p:sldIdLst>
  <p:sldSz cx="9144000" cy="5143500" type="screen16x9"/>
  <p:notesSz cx="9388475" cy="710247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4972" autoAdjust="0"/>
  </p:normalViewPr>
  <p:slideViewPr>
    <p:cSldViewPr snapToGrid="0">
      <p:cViewPr varScale="1">
        <p:scale>
          <a:sx n="83" d="100"/>
          <a:sy n="83" d="100"/>
        </p:scale>
        <p:origin x="-816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Trollback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Company</a:t>
            </a:r>
            <a:r>
              <a:rPr lang="pt-BR" baseline="0" dirty="0" smtClean="0"/>
              <a:t> - NY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Case</a:t>
            </a:r>
            <a:r>
              <a:rPr lang="pt-BR" baseline="0" dirty="0" smtClean="0"/>
              <a:t> União Europeia</a:t>
            </a:r>
          </a:p>
          <a:p>
            <a:r>
              <a:rPr lang="pt-BR" baseline="0" dirty="0" smtClean="0"/>
              <a:t>Janelas de oportunidades</a:t>
            </a:r>
          </a:p>
          <a:p>
            <a:r>
              <a:rPr lang="pt-BR" baseline="0" dirty="0" err="1" smtClean="0"/>
              <a:t>Bottom</a:t>
            </a:r>
            <a:r>
              <a:rPr lang="pt-BR" baseline="0" dirty="0" smtClean="0"/>
              <a:t> </a:t>
            </a:r>
            <a:r>
              <a:rPr lang="pt-BR" baseline="0" dirty="0" err="1" smtClean="0"/>
              <a:t>Up</a:t>
            </a:r>
            <a:r>
              <a:rPr lang="pt-BR" baseline="0" dirty="0" smtClean="0"/>
              <a:t> e Top Down</a:t>
            </a:r>
          </a:p>
          <a:p>
            <a:r>
              <a:rPr lang="pt-BR" baseline="0" dirty="0" smtClean="0"/>
              <a:t>Capilaridade</a:t>
            </a:r>
          </a:p>
          <a:p>
            <a:r>
              <a:rPr lang="pt-BR" baseline="0" dirty="0" smtClean="0"/>
              <a:t>Tempo de reação</a:t>
            </a:r>
          </a:p>
          <a:p>
            <a:endParaRPr lang="pt-BR" baseline="0" dirty="0" smtClean="0"/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5" y="-554583"/>
            <a:ext cx="6830666" cy="677582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5" y="-554583"/>
            <a:ext cx="6830666" cy="677582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6" y="2410478"/>
            <a:ext cx="2104357" cy="2087463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6" y="2410478"/>
            <a:ext cx="2104357" cy="2087463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5" y="1680173"/>
            <a:ext cx="6830666" cy="1731243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176510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23850"/>
            <a:ext cx="4028279" cy="1398844"/>
          </a:xfrm>
        </p:spPr>
        <p:txBody>
          <a:bodyPr wrap="square" lIns="109728" rIns="109728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40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500"/>
            </a:lvl2pPr>
            <a:lvl3pPr marL="170407" indent="0">
              <a:buNone/>
              <a:tabLst/>
              <a:defRPr sz="1500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0265" y="2577248"/>
            <a:ext cx="1714500" cy="1351524"/>
          </a:xfrm>
        </p:spPr>
        <p:txBody>
          <a:bodyPr lIns="137160" tIns="109728" rIns="137160"/>
          <a:lstStyle>
            <a:lvl1pPr marL="0" indent="0" algn="l">
              <a:buNone/>
              <a:defRPr sz="1200" b="1">
                <a:latin typeface="+mn-lt"/>
              </a:defRPr>
            </a:lvl1pPr>
            <a:lvl2pPr marL="0" indent="0" algn="l">
              <a:buNone/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>
                <a:latin typeface="+mn-lt"/>
              </a:defRPr>
            </a:lvl3pPr>
            <a:lvl4pPr marL="0" indent="0" algn="l">
              <a:buNone/>
              <a:defRPr sz="800">
                <a:latin typeface="+mn-lt"/>
              </a:defRPr>
            </a:lvl4pPr>
            <a:lvl5pPr marL="0" indent="0" algn="l">
              <a:buNone/>
              <a:defRPr sz="8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0"/>
            <a:ext cx="3062478" cy="1017971"/>
          </a:xfrm>
          <a:prstGeom prst="rect">
            <a:avLst/>
          </a:prstGeom>
        </p:spPr>
        <p:txBody>
          <a:bodyPr lIns="109728" tIns="315468" rIns="109728" anchor="t" anchorCtr="0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995763" y="2577248"/>
            <a:ext cx="1714500" cy="1566326"/>
          </a:xfrm>
        </p:spPr>
        <p:txBody>
          <a:bodyPr lIns="137160" tIns="109728" rIns="6858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00" b="0">
                <a:latin typeface="+mn-lt"/>
              </a:defRPr>
            </a:lvl4pPr>
            <a:lvl5pPr marL="0" indent="0" algn="l">
              <a:buNone/>
              <a:defRPr sz="800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Segundo nível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Terceiro nível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Quarto nível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260" y="2577248"/>
            <a:ext cx="1714500" cy="1566326"/>
          </a:xfrm>
        </p:spPr>
        <p:txBody>
          <a:bodyPr lIns="137160" tIns="109728" rIns="6858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00" b="0">
                <a:latin typeface="+mn-lt"/>
              </a:defRPr>
            </a:lvl4pPr>
            <a:lvl5pPr marL="0" indent="0" algn="l">
              <a:buNone/>
              <a:defRPr sz="800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Segundo nível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Terceiro nível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Quarto nível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46758" y="2577248"/>
            <a:ext cx="1714500" cy="1351524"/>
          </a:xfrm>
        </p:spPr>
        <p:txBody>
          <a:bodyPr lIns="137160" tIns="109728" rIns="6858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00" b="0">
                <a:latin typeface="+mn-lt"/>
              </a:defRPr>
            </a:lvl4pPr>
            <a:lvl5pPr marL="0" indent="0" algn="l">
              <a:buNone/>
              <a:defRPr sz="800" b="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2255" y="2577248"/>
            <a:ext cx="1714500" cy="1566326"/>
          </a:xfrm>
        </p:spPr>
        <p:txBody>
          <a:bodyPr lIns="137160" tIns="109728" rIns="6858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00" b="0">
                <a:latin typeface="+mn-lt"/>
              </a:defRPr>
            </a:lvl4pPr>
            <a:lvl5pPr marL="0" indent="0" algn="l">
              <a:buNone/>
              <a:defRPr sz="800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Segundo nível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Terceiro nível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Quarto nível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48595"/>
            <a:ext cx="2786028" cy="2137508"/>
          </a:xfrm>
        </p:spPr>
        <p:txBody>
          <a:bodyPr lIns="68580" rIns="68580"/>
          <a:lstStyle>
            <a:lvl1pPr algn="ctr">
              <a:spcAft>
                <a:spcPts val="2250"/>
              </a:spcAft>
              <a:defRPr sz="18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126473" y="1948595"/>
            <a:ext cx="2880360" cy="2919774"/>
          </a:xfrm>
        </p:spPr>
        <p:txBody>
          <a:bodyPr lIns="68580" rIns="68580"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Segundo nível</a:t>
            </a:r>
          </a:p>
          <a:p>
            <a:pPr marL="0" lvl="2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Terceiro nível</a:t>
            </a:r>
          </a:p>
          <a:p>
            <a:pPr marL="0" lvl="3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Quarto nível</a:t>
            </a:r>
          </a:p>
          <a:p>
            <a:pPr marL="0" lvl="4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8679" y="1948595"/>
            <a:ext cx="2829808" cy="2919774"/>
          </a:xfrm>
        </p:spPr>
        <p:txBody>
          <a:bodyPr lIns="68580" rIns="68580"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Segundo nível</a:t>
            </a:r>
          </a:p>
          <a:p>
            <a:pPr marL="0" lvl="2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Terceiro nível</a:t>
            </a:r>
          </a:p>
          <a:p>
            <a:pPr marL="0" lvl="3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Quarto nível</a:t>
            </a:r>
          </a:p>
          <a:p>
            <a:pPr marL="0" lvl="4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97141" y="0"/>
            <a:ext cx="2062111" cy="102359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242" y="254557"/>
            <a:ext cx="1781908" cy="401648"/>
          </a:xfrm>
        </p:spPr>
        <p:txBody>
          <a:bodyPr/>
          <a:lstStyle>
            <a:lvl1pPr algn="ctr">
              <a:defRPr lang="en-US" sz="2400" b="0" i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2" y="314325"/>
            <a:ext cx="6813299" cy="141269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" y="2620256"/>
            <a:ext cx="1783080" cy="1911292"/>
          </a:xfrm>
        </p:spPr>
        <p:txBody>
          <a:bodyPr lIns="109728" rIns="109728"/>
          <a:lstStyle>
            <a:lvl1pPr algn="ctr">
              <a:defRPr sz="17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0766" y="4849036"/>
            <a:ext cx="323569" cy="273844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862726" y="2620256"/>
            <a:ext cx="1783080" cy="1911292"/>
          </a:xfrm>
        </p:spPr>
        <p:txBody>
          <a:bodyPr lIns="109728" rIns="109728"/>
          <a:lstStyle>
            <a:lvl1pPr algn="ctr">
              <a:defRPr sz="17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673959" y="2620256"/>
            <a:ext cx="1783080" cy="1911292"/>
          </a:xfrm>
        </p:spPr>
        <p:txBody>
          <a:bodyPr lIns="109728" rIns="109728"/>
          <a:lstStyle>
            <a:lvl1pPr algn="ctr">
              <a:defRPr sz="17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485192" y="2620256"/>
            <a:ext cx="1783080" cy="1911292"/>
          </a:xfrm>
        </p:spPr>
        <p:txBody>
          <a:bodyPr lIns="109728" rIns="109728"/>
          <a:lstStyle>
            <a:lvl1pPr algn="ctr">
              <a:defRPr sz="17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7296425" y="2620256"/>
            <a:ext cx="1783080" cy="1911292"/>
          </a:xfrm>
        </p:spPr>
        <p:txBody>
          <a:bodyPr lIns="109728" rIns="109728"/>
          <a:lstStyle>
            <a:lvl1pPr algn="ctr">
              <a:defRPr sz="17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2944" y="2536550"/>
            <a:ext cx="1440180" cy="13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034176" y="2536550"/>
            <a:ext cx="1440180" cy="13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656642" y="2536550"/>
            <a:ext cx="1440180" cy="13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875" y="2536550"/>
            <a:ext cx="1440180" cy="13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845409" y="2536550"/>
            <a:ext cx="1440180" cy="13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2771"/>
            <a:ext cx="9144000" cy="401648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1494" y="1933047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862726" y="1933047"/>
            <a:ext cx="1783080" cy="637097"/>
          </a:xfrm>
        </p:spPr>
        <p:txBody>
          <a:bodyPr lIns="109728" rIns="109728"/>
          <a:lstStyle>
            <a:lvl1pPr algn="ctr">
              <a:defRPr lang="en-US" sz="41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673959" y="1933047"/>
            <a:ext cx="1783080" cy="637097"/>
          </a:xfrm>
        </p:spPr>
        <p:txBody>
          <a:bodyPr vert="horz" wrap="square" lIns="109728" tIns="34290" rIns="109728" bIns="34290" rtlCol="0">
            <a:spAutoFit/>
          </a:bodyPr>
          <a:lstStyle>
            <a:lvl1pPr algn="ctr">
              <a:defRPr lang="en-US" sz="41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485192" y="1933047"/>
            <a:ext cx="1783080" cy="637097"/>
          </a:xfrm>
        </p:spPr>
        <p:txBody>
          <a:bodyPr vert="horz" wrap="square" lIns="109728" tIns="34290" rIns="109728" bIns="34290" rtlCol="0">
            <a:spAutoFit/>
          </a:bodyPr>
          <a:lstStyle>
            <a:lvl1pPr algn="ctr">
              <a:defRPr lang="en-US" sz="41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96425" y="1933047"/>
            <a:ext cx="1783080" cy="637097"/>
          </a:xfrm>
        </p:spPr>
        <p:txBody>
          <a:bodyPr vert="horz" wrap="square" lIns="109728" tIns="34290" rIns="109728" bIns="34290" rtlCol="0">
            <a:spAutoFit/>
          </a:bodyPr>
          <a:lstStyle>
            <a:lvl1pPr algn="ctr">
              <a:defRPr lang="en-US" sz="41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4596978" y="0"/>
            <a:ext cx="4547022" cy="5142075"/>
          </a:xfrm>
          <a:blipFill>
            <a:blip r:embed="rId2"/>
            <a:srcRect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2571038"/>
            <a:ext cx="4596978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165623"/>
            <a:ext cx="4572000" cy="817147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5142075"/>
          </a:xfrm>
          <a:blipFill>
            <a:blip r:embed="rId2"/>
            <a:srcRect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171" y="4863703"/>
            <a:ext cx="2908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2571751"/>
            <a:ext cx="4572000" cy="2348848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165623"/>
            <a:ext cx="4572000" cy="817147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7757933" y="4874039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‹nº›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5142075"/>
          </a:xfrm>
          <a:blipFill>
            <a:blip r:embed="rId2"/>
            <a:srcRect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2571751"/>
            <a:ext cx="4596978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165623"/>
            <a:ext cx="4596978" cy="817147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5142075"/>
          </a:xfrm>
          <a:blipFill>
            <a:blip r:embed="rId2"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12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0833" y="2569215"/>
            <a:ext cx="4573166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0832" y="1165623"/>
            <a:ext cx="4573167" cy="817147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4570833" cy="5142075"/>
          </a:xfrm>
          <a:blipFill>
            <a:blip r:embed="rId2"/>
            <a:srcRect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12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5400" y="2571751"/>
            <a:ext cx="4508600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35400" y="1165623"/>
            <a:ext cx="4343400" cy="817147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4570833" cy="5142075"/>
          </a:xfrm>
          <a:blipFill>
            <a:blip r:embed="rId2"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12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3700" y="2593159"/>
            <a:ext cx="4540300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00" y="1165624"/>
            <a:ext cx="4406801" cy="401648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5142075"/>
          </a:xfrm>
          <a:blipFill>
            <a:blip r:embed="rId2"/>
            <a:stretch>
              <a:fillRect/>
            </a:stretch>
          </a:blipFill>
        </p:spPr>
        <p:txBody>
          <a:bodyPr tIns="411480" anchor="ctr" anchorCtr="0">
            <a:noAutofit/>
          </a:bodyPr>
          <a:lstStyle>
            <a:lvl1pPr marL="0" indent="0" algn="ctr">
              <a:buNone/>
              <a:defRPr sz="12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1564038"/>
            <a:ext cx="4572000" cy="2015424"/>
          </a:xfrm>
        </p:spPr>
        <p:txBody>
          <a:bodyPr anchor="ctr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450"/>
              </a:spcAft>
              <a:defRPr sz="2100"/>
            </a:lvl2pPr>
            <a:lvl3pPr algn="ctr">
              <a:spcBef>
                <a:spcPts val="0"/>
              </a:spcBef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450"/>
              </a:spcAft>
              <a:defRPr sz="1500" b="1"/>
            </a:lvl4pPr>
            <a:lvl5pPr algn="ctr">
              <a:spcBef>
                <a:spcPts val="0"/>
              </a:spcBef>
              <a:spcAft>
                <a:spcPts val="450"/>
              </a:spcAft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2852803" y="-48925"/>
            <a:ext cx="3438395" cy="1723325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7247" y="2537460"/>
            <a:ext cx="8745304" cy="469231"/>
          </a:xfrm>
          <a:prstGeom prst="rect">
            <a:avLst/>
          </a:prstGeom>
        </p:spPr>
        <p:txBody>
          <a:bodyPr vert="horz" lIns="342900" tIns="34290" rIns="34290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3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42493" y="139546"/>
            <a:ext cx="3282461" cy="480644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algn="ctr">
              <a:defRPr sz="11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3154680"/>
            <a:ext cx="8743950" cy="318549"/>
          </a:xfrm>
        </p:spPr>
        <p:txBody>
          <a:bodyPr lIns="342900" rIns="3429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02821" y="755560"/>
            <a:ext cx="594154" cy="900247"/>
          </a:xfrm>
        </p:spPr>
        <p:txBody>
          <a:bodyPr wrap="none" anchor="ctr"/>
          <a:lstStyle>
            <a:lvl1pPr algn="ctr"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2810" cy="51435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314325"/>
            <a:ext cx="1783080" cy="637097"/>
          </a:xfrm>
        </p:spPr>
        <p:txBody>
          <a:bodyPr lIns="109728" rIns="109728"/>
          <a:lstStyle>
            <a:lvl1pPr marL="0" algn="ctr" defTabSz="685800" rtl="0" eaLnBrk="1" latinLnBrk="0" hangingPunct="1">
              <a:defRPr lang="en-US" sz="41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7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400"/>
            </a:lvl3pPr>
            <a:lvl4pPr algn="ctr">
              <a:defRPr sz="140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2571751"/>
            <a:ext cx="4470202" cy="240014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0" y="1165624"/>
            <a:ext cx="4406801" cy="401648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231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1" y="2525909"/>
            <a:ext cx="3894581" cy="1398844"/>
          </a:xfrm>
        </p:spPr>
        <p:txBody>
          <a:bodyPr wrap="square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400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500"/>
            </a:lvl2pPr>
            <a:lvl3pPr marL="170407" indent="0">
              <a:buNone/>
              <a:tabLst/>
              <a:defRPr sz="1500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2627963"/>
            <a:ext cx="4253823" cy="1279292"/>
          </a:xfrm>
        </p:spPr>
        <p:txBody>
          <a:bodyPr/>
          <a:lstStyle>
            <a:lvl1pPr marL="0" indent="0" algn="l">
              <a:buNone/>
              <a:defRPr sz="1500">
                <a:latin typeface="+mn-lt"/>
              </a:defRPr>
            </a:lvl1pPr>
            <a:lvl2pPr marL="0" indent="0" algn="l">
              <a:buNone/>
              <a:defRPr sz="1300">
                <a:latin typeface="+mn-lt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000">
                <a:latin typeface="+mn-lt"/>
              </a:defRPr>
            </a:lvl4pPr>
            <a:lvl5pPr marL="0" indent="0" algn="l">
              <a:buNone/>
              <a:defRPr sz="10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231136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 lIns="68580">
            <a:noAutofit/>
          </a:bodyPr>
          <a:lstStyle>
            <a:lvl1pPr algn="ctr">
              <a:defRPr/>
            </a:lvl1pPr>
          </a:lstStyle>
          <a:p>
            <a:r>
              <a:rPr lang="pt-BR" baseline="0" smtClean="0"/>
              <a:t>Clique no ícone para adicionar uma imagem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6" y="4849036"/>
            <a:ext cx="323569" cy="273844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989" y="1925710"/>
            <a:ext cx="6603274" cy="983346"/>
          </a:xfrm>
          <a:prstGeom prst="rect">
            <a:avLst/>
          </a:prstGeom>
        </p:spPr>
        <p:txBody>
          <a:bodyPr/>
          <a:lstStyle>
            <a:lvl1pPr algn="l">
              <a:defRPr lang="en-US" sz="6600" b="1" i="0" kern="1200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3" y="2978331"/>
            <a:ext cx="7096125" cy="567848"/>
          </a:xfrm>
        </p:spPr>
        <p:txBody>
          <a:bodyPr/>
          <a:lstStyle>
            <a:lvl1pPr algn="l">
              <a:defRPr lang="en-US" sz="3600" b="1" i="0" kern="1200" spc="22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6" y="4849036"/>
            <a:ext cx="323569" cy="273844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050216" cy="51435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6" y="4849036"/>
            <a:ext cx="323569" cy="273844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387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6" y="4849036"/>
            <a:ext cx="323569" cy="273844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3720963" y="70344"/>
            <a:ext cx="1702075" cy="2373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34290" rIns="0" bIns="34290" rtlCol="0" anchor="ctr" anchorCtr="0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4911272"/>
            <a:ext cx="959088" cy="270495"/>
          </a:xfrm>
          <a:prstGeom prst="roundRect">
            <a:avLst>
              <a:gd name="adj" fmla="val 50000"/>
            </a:avLst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Neal Creative </a:t>
            </a: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800" baseline="0" dirty="0">
                <a:solidFill>
                  <a:schemeClr val="tx1"/>
                </a:solidFill>
              </a:rPr>
              <a:t> </a:t>
            </a:r>
            <a:endParaRPr lang="en-US" sz="8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4482057" y="2725879"/>
            <a:ext cx="1275475" cy="1349049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5" y="-554583"/>
            <a:ext cx="6830666" cy="677582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5" y="-554583"/>
            <a:ext cx="6830666" cy="677582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6" y="2410478"/>
            <a:ext cx="2104357" cy="2087463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6" y="2410478"/>
            <a:ext cx="2104357" cy="2087463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5" y="1680173"/>
            <a:ext cx="6830666" cy="1731243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=""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6754411" y="4737117"/>
            <a:ext cx="1849665" cy="2759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Neal Creative</a:t>
            </a:r>
            <a:r>
              <a:rPr lang="en-US" sz="800" baseline="0" dirty="0">
                <a:solidFill>
                  <a:schemeClr val="tx1"/>
                </a:solidFill>
              </a:rPr>
              <a:t>  | click &amp; </a:t>
            </a:r>
            <a:r>
              <a:rPr lang="en-US" sz="800" b="1" baseline="0" dirty="0">
                <a:solidFill>
                  <a:schemeClr val="tx1"/>
                </a:solidFill>
              </a:rPr>
              <a:t>Learn more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43712" y="4753346"/>
            <a:ext cx="959088" cy="270495"/>
          </a:xfrm>
          <a:prstGeom prst="roundRect">
            <a:avLst>
              <a:gd name="adj" fmla="val 50000"/>
            </a:avLst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8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231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1" y="2525909"/>
            <a:ext cx="3894581" cy="1398844"/>
          </a:xfrm>
        </p:spPr>
        <p:txBody>
          <a:bodyPr wrap="square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400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500"/>
            </a:lvl2pPr>
            <a:lvl3pPr marL="170407" indent="0">
              <a:buNone/>
              <a:tabLst/>
              <a:defRPr sz="1500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2627963"/>
            <a:ext cx="4253823" cy="1279292"/>
          </a:xfrm>
        </p:spPr>
        <p:txBody>
          <a:bodyPr/>
          <a:lstStyle>
            <a:lvl1pPr marL="0" indent="0" algn="l">
              <a:buNone/>
              <a:defRPr sz="1500">
                <a:latin typeface="+mn-lt"/>
              </a:defRPr>
            </a:lvl1pPr>
            <a:lvl2pPr marL="0" indent="0" algn="l">
              <a:buNone/>
              <a:defRPr sz="1300">
                <a:latin typeface="+mn-lt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000">
                <a:latin typeface="+mn-lt"/>
              </a:defRPr>
            </a:lvl4pPr>
            <a:lvl5pPr marL="0" indent="0" algn="l">
              <a:buNone/>
              <a:defRPr sz="10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231136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=""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6816899" y="4723577"/>
            <a:ext cx="1849665" cy="275905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14325"/>
            <a:ext cx="6688183" cy="443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=""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43712" y="4753346"/>
            <a:ext cx="959088" cy="270495"/>
          </a:xfrm>
          <a:prstGeom prst="roundRect">
            <a:avLst>
              <a:gd name="adj" fmla="val 50000"/>
            </a:avLst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7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8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05978"/>
            <a:ext cx="8064896" cy="4431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789555"/>
            <a:ext cx="8064896" cy="149579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/>
          <a:lstStyle/>
          <a:p>
            <a:fld id="{6E4C4360-E437-45D0-B3EA-B064542B52C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0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146277" y="118465"/>
            <a:ext cx="4862384" cy="4862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6583" y="2076450"/>
            <a:ext cx="3906251" cy="94641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2586583" y="558768"/>
            <a:ext cx="3981768" cy="3981769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163177"/>
            <a:ext cx="8743950" cy="817147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1" y="0"/>
            <a:ext cx="2062111" cy="102359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1" y="3957606"/>
            <a:ext cx="6073379" cy="276999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163177"/>
            <a:ext cx="8743950" cy="817147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1" y="0"/>
            <a:ext cx="2062111" cy="102359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1" y="3957606"/>
            <a:ext cx="6073379" cy="276999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163177"/>
            <a:ext cx="8743950" cy="817147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1" y="0"/>
            <a:ext cx="2062111" cy="102359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1" y="3957606"/>
            <a:ext cx="6073379" cy="276999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236720" y="314325"/>
            <a:ext cx="670560" cy="1396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86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1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56271" y="4001303"/>
            <a:ext cx="6073379" cy="276999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163177"/>
            <a:ext cx="8743950" cy="817147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947955"/>
            <a:ext cx="3651739" cy="1232645"/>
          </a:xfrm>
        </p:spPr>
        <p:txBody>
          <a:bodyPr wrap="square" lIns="68580" rIns="6858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500"/>
            </a:lvl2pPr>
            <a:lvl3pPr marL="170407" indent="0">
              <a:buNone/>
              <a:tabLst/>
              <a:defRPr sz="1500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314325"/>
            <a:ext cx="4253823" cy="1382302"/>
          </a:xfrm>
        </p:spPr>
        <p:txBody>
          <a:bodyPr/>
          <a:lstStyle>
            <a:lvl1pPr marL="0" indent="0" algn="l">
              <a:buNone/>
              <a:defRPr sz="17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4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1"/>
            <a:ext cx="3062478" cy="1017971"/>
          </a:xfrm>
          <a:prstGeom prst="rect">
            <a:avLst/>
          </a:prstGeom>
        </p:spPr>
        <p:txBody>
          <a:bodyPr lIns="109728" tIns="315468" rIns="109728" anchor="t" anchorCtr="0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1949624"/>
            <a:ext cx="4253823" cy="1382302"/>
          </a:xfrm>
        </p:spPr>
        <p:txBody>
          <a:bodyPr/>
          <a:lstStyle>
            <a:lvl1pPr marL="0" indent="0" algn="l">
              <a:buNone/>
              <a:defRPr sz="17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4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3584922"/>
            <a:ext cx="4253823" cy="1382302"/>
          </a:xfrm>
        </p:spPr>
        <p:txBody>
          <a:bodyPr/>
          <a:lstStyle>
            <a:lvl1pPr marL="0" indent="0" algn="l">
              <a:buNone/>
              <a:defRPr sz="17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4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176510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854564"/>
            <a:ext cx="3424501" cy="1232645"/>
          </a:xfrm>
        </p:spPr>
        <p:txBody>
          <a:bodyPr wrap="square" lIns="68580" rIns="6858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500"/>
            </a:lvl2pPr>
            <a:lvl3pPr marL="170407" indent="0">
              <a:buNone/>
              <a:tabLst/>
              <a:defRPr sz="1500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314326"/>
            <a:ext cx="4253823" cy="1279292"/>
          </a:xfrm>
        </p:spPr>
        <p:txBody>
          <a:bodyPr/>
          <a:lstStyle>
            <a:lvl1pPr marL="0" indent="0" algn="l">
              <a:buNone/>
              <a:defRPr sz="1700">
                <a:latin typeface="+mn-lt"/>
              </a:defRPr>
            </a:lvl1pPr>
            <a:lvl2pPr marL="0" indent="0" algn="l">
              <a:buNone/>
              <a:defRPr sz="1300">
                <a:latin typeface="+mn-lt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000">
                <a:latin typeface="+mn-lt"/>
              </a:defRPr>
            </a:lvl4pPr>
            <a:lvl5pPr marL="0" indent="0" algn="l">
              <a:buNone/>
              <a:defRPr sz="10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950" y="4863703"/>
            <a:ext cx="319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0"/>
            <a:ext cx="3062478" cy="1017971"/>
          </a:xfrm>
          <a:prstGeom prst="rect">
            <a:avLst/>
          </a:prstGeom>
        </p:spPr>
        <p:txBody>
          <a:bodyPr lIns="109728" tIns="315468" rIns="109728" anchor="t" anchorCtr="0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022997"/>
            <a:ext cx="4253823" cy="1279292"/>
          </a:xfrm>
        </p:spPr>
        <p:txBody>
          <a:bodyPr/>
          <a:lstStyle>
            <a:lvl1pPr marL="0" indent="0" algn="l">
              <a:buNone/>
              <a:defRPr sz="1700">
                <a:latin typeface="+mn-lt"/>
              </a:defRPr>
            </a:lvl1pPr>
            <a:lvl2pPr marL="0" indent="0" algn="l">
              <a:buNone/>
              <a:defRPr sz="1300">
                <a:latin typeface="+mn-lt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000">
                <a:latin typeface="+mn-lt"/>
              </a:defRPr>
            </a:lvl4pPr>
            <a:lvl5pPr marL="0" indent="0" algn="l">
              <a:buNone/>
              <a:defRPr sz="10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3731669"/>
            <a:ext cx="4253823" cy="1279292"/>
          </a:xfrm>
        </p:spPr>
        <p:txBody>
          <a:bodyPr/>
          <a:lstStyle>
            <a:lvl1pPr marL="0" indent="0" algn="l">
              <a:buNone/>
              <a:defRPr sz="1700">
                <a:latin typeface="+mn-lt"/>
              </a:defRPr>
            </a:lvl1pPr>
            <a:lvl2pPr marL="0" indent="0" algn="l">
              <a:buNone/>
              <a:defRPr sz="1300">
                <a:latin typeface="+mn-lt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000">
                <a:latin typeface="+mn-lt"/>
              </a:defRPr>
            </a:lvl4pPr>
            <a:lvl5pPr marL="0" indent="0" algn="l">
              <a:buNone/>
              <a:defRPr sz="1000"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6511"/>
            <a:ext cx="8743950" cy="140307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314326"/>
            <a:ext cx="8743950" cy="443198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5" y="4863703"/>
            <a:ext cx="392555" cy="273844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  <p:sldLayoutId id="2147483754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0" i="0" kern="1200" spc="225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87983"/>
            <a:ext cx="4926230" cy="2285241"/>
          </a:xfrm>
        </p:spPr>
        <p:txBody>
          <a:bodyPr/>
          <a:lstStyle/>
          <a:p>
            <a:r>
              <a:rPr lang="pt-BR" sz="8000" dirty="0" smtClean="0"/>
              <a:t>ODS, </a:t>
            </a:r>
            <a:r>
              <a:rPr lang="pt-BR" sz="8000" dirty="0" err="1" smtClean="0"/>
              <a:t>DHs</a:t>
            </a:r>
            <a:r>
              <a:rPr lang="pt-BR" sz="8000" dirty="0" smtClean="0"/>
              <a:t> </a:t>
            </a:r>
            <a:br>
              <a:rPr lang="pt-BR" sz="8000" dirty="0" smtClean="0"/>
            </a:br>
            <a:r>
              <a:rPr lang="pt-BR" sz="8000" dirty="0" smtClean="0"/>
              <a:t>e </a:t>
            </a:r>
            <a:r>
              <a:rPr lang="pt-BR" sz="8000" dirty="0" err="1" smtClean="0"/>
              <a:t>EDs</a:t>
            </a:r>
            <a:endParaRPr lang="pt-BR" sz="8000" dirty="0"/>
          </a:p>
        </p:txBody>
      </p:sp>
      <p:sp>
        <p:nvSpPr>
          <p:cNvPr id="3" name="Retângulo 2"/>
          <p:cNvSpPr/>
          <p:nvPr/>
        </p:nvSpPr>
        <p:spPr>
          <a:xfrm>
            <a:off x="2911523" y="751181"/>
            <a:ext cx="34063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t-BR" sz="1400" dirty="0"/>
              <a:t>Presidência da República</a:t>
            </a:r>
          </a:p>
          <a:p>
            <a:pPr algn="ctr" fontAlgn="base"/>
            <a:r>
              <a:rPr lang="pt-BR" sz="1400" dirty="0"/>
              <a:t>Secretaria de Governo</a:t>
            </a:r>
          </a:p>
          <a:p>
            <a:pPr algn="ctr" fontAlgn="base"/>
            <a:r>
              <a:rPr lang="pt-BR" sz="1400" dirty="0"/>
              <a:t>Secretaria Nacional de Articulação Social</a:t>
            </a:r>
          </a:p>
        </p:txBody>
      </p:sp>
      <p:pic>
        <p:nvPicPr>
          <p:cNvPr id="4" name="Picture 2" descr="Resultado de imagem para brasão da repúblic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560" y="192595"/>
            <a:ext cx="600241" cy="5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09311" y="4312503"/>
            <a:ext cx="311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Seminário a </a:t>
            </a:r>
            <a:r>
              <a:rPr lang="pt-BR" sz="1600" dirty="0" err="1" smtClean="0"/>
              <a:t>DUDHs</a:t>
            </a:r>
            <a:r>
              <a:rPr lang="pt-BR" sz="1600" dirty="0" smtClean="0"/>
              <a:t> e os ODS</a:t>
            </a:r>
          </a:p>
          <a:p>
            <a:pPr algn="ctr"/>
            <a:r>
              <a:rPr lang="pt-BR" sz="1600" dirty="0" smtClean="0"/>
              <a:t>ENAP</a:t>
            </a:r>
            <a:endParaRPr lang="pt-BR" sz="1600" dirty="0" smtClean="0"/>
          </a:p>
          <a:p>
            <a:pPr algn="ctr"/>
            <a:r>
              <a:rPr lang="pt-BR" sz="1600" dirty="0" smtClean="0"/>
              <a:t>Brasília, </a:t>
            </a:r>
            <a:r>
              <a:rPr lang="pt-BR" sz="1600" dirty="0" smtClean="0"/>
              <a:t>11</a:t>
            </a:r>
            <a:r>
              <a:rPr lang="pt-BR" sz="1600" dirty="0" smtClean="0"/>
              <a:t> </a:t>
            </a:r>
            <a:r>
              <a:rPr lang="pt-BR" sz="1600" dirty="0" smtClean="0"/>
              <a:t>de outubro de 2018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737857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4583430" y="988695"/>
            <a:ext cx="4253823" cy="512448"/>
          </a:xfrm>
        </p:spPr>
        <p:txBody>
          <a:bodyPr/>
          <a:lstStyle/>
          <a:p>
            <a:r>
              <a:rPr lang="pt-BR" sz="3200" dirty="0" smtClean="0"/>
              <a:t>Examinar</a:t>
            </a:r>
            <a:endParaRPr lang="pt-BR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4629150" y="2060360"/>
            <a:ext cx="4253823" cy="512448"/>
          </a:xfrm>
        </p:spPr>
        <p:txBody>
          <a:bodyPr/>
          <a:lstStyle/>
          <a:p>
            <a:r>
              <a:rPr lang="pt-BR" sz="3200" dirty="0" err="1" smtClean="0"/>
              <a:t>Empoderar</a:t>
            </a:r>
            <a:endParaRPr lang="pt-BR" sz="3200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86300" y="3196302"/>
            <a:ext cx="4253823" cy="512448"/>
          </a:xfrm>
        </p:spPr>
        <p:txBody>
          <a:bodyPr/>
          <a:lstStyle/>
          <a:p>
            <a:r>
              <a:rPr lang="pt-BR" sz="3200" dirty="0" smtClean="0"/>
              <a:t>Agir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3643313" cy="51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5452110" cy="4667432"/>
          </a:xfrm>
        </p:spPr>
        <p:txBody>
          <a:bodyPr/>
          <a:lstStyle/>
          <a:p>
            <a:r>
              <a:rPr lang="pt-BR" sz="16600" dirty="0" smtClean="0"/>
              <a:t>10%</a:t>
            </a:r>
            <a:r>
              <a:rPr lang="pt-BR" sz="16600" dirty="0" smtClean="0"/>
              <a:t> </a:t>
            </a:r>
            <a:endParaRPr lang="pt-BR" sz="16600" dirty="0"/>
          </a:p>
        </p:txBody>
      </p:sp>
      <p:sp>
        <p:nvSpPr>
          <p:cNvPr id="6" name="Retângulo 5"/>
          <p:cNvSpPr/>
          <p:nvPr/>
        </p:nvSpPr>
        <p:spPr>
          <a:xfrm>
            <a:off x="6567654" y="3943171"/>
            <a:ext cx="25763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0" b="1" spc="7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90%</a:t>
            </a:r>
            <a:r>
              <a:rPr lang="pt-BR" sz="8000" b="1" spc="7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 </a:t>
            </a:r>
            <a:endParaRPr lang="pt-BR" sz="8000" b="1" spc="75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cs typeface="Segoe UI Semilight" panose="020B04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34840" y="2657058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CNI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5452110" cy="2368341"/>
          </a:xfrm>
        </p:spPr>
        <p:txBody>
          <a:bodyPr/>
          <a:lstStyle/>
          <a:p>
            <a:r>
              <a:rPr lang="pt-BR" sz="16600" dirty="0" smtClean="0"/>
              <a:t>99%</a:t>
            </a:r>
            <a:r>
              <a:rPr lang="pt-BR" sz="16600" dirty="0" smtClean="0"/>
              <a:t> </a:t>
            </a:r>
            <a:endParaRPr lang="pt-BR" sz="16600" dirty="0"/>
          </a:p>
        </p:txBody>
      </p:sp>
      <p:sp>
        <p:nvSpPr>
          <p:cNvPr id="6" name="Retângulo 5"/>
          <p:cNvSpPr/>
          <p:nvPr/>
        </p:nvSpPr>
        <p:spPr>
          <a:xfrm>
            <a:off x="6567654" y="3943171"/>
            <a:ext cx="1976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8000" b="1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1</a:t>
            </a:r>
            <a:r>
              <a:rPr lang="pt-BR" sz="8000" b="1" spc="7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%</a:t>
            </a:r>
            <a:r>
              <a:rPr lang="pt-BR" sz="8000" b="1" spc="7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cs typeface="Segoe UI Semilight" panose="020B0402040204020203" pitchFamily="34" charset="0"/>
              </a:rPr>
              <a:t> </a:t>
            </a:r>
            <a:endParaRPr lang="pt-BR" sz="8000" b="1" spc="75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cs typeface="Segoe UI Semilight" panose="020B04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37610" y="2657058"/>
            <a:ext cx="139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PME - Sebrae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71500" y="1420676"/>
            <a:ext cx="7818119" cy="2562240"/>
          </a:xfrm>
        </p:spPr>
        <p:txBody>
          <a:bodyPr/>
          <a:lstStyle/>
          <a:p>
            <a:r>
              <a:rPr lang="pt-BR" dirty="0" smtClean="0"/>
              <a:t>Uma agenda de transformação e inovação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8820150" y="4849813"/>
            <a:ext cx="323850" cy="273050"/>
          </a:xfrm>
        </p:spPr>
        <p:txBody>
          <a:bodyPr/>
          <a:lstStyle/>
          <a:p>
            <a:fld id="{5AE1514C-5E56-4738-A1FF-4B1CFD2A3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19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17" y="709542"/>
            <a:ext cx="5976664" cy="29368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256171" y="4083919"/>
            <a:ext cx="4865756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www.odsbrasil.gov.br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0" y="1898688"/>
            <a:ext cx="8743950" cy="1620444"/>
          </a:xfrm>
        </p:spPr>
        <p:txBody>
          <a:bodyPr/>
          <a:lstStyle/>
          <a:p>
            <a:r>
              <a:rPr lang="en-US" sz="4000" i="1" dirty="0" smtClean="0"/>
              <a:t>“A </a:t>
            </a:r>
            <a:r>
              <a:rPr lang="en-US" sz="4000" i="1" dirty="0"/>
              <a:t>little less conversation, a little more action, </a:t>
            </a:r>
            <a:r>
              <a:rPr lang="en-US" sz="4000" i="1" dirty="0" smtClean="0"/>
              <a:t>please”</a:t>
            </a:r>
          </a:p>
          <a:p>
            <a:pPr algn="r"/>
            <a:r>
              <a:rPr lang="pt-BR" sz="3200" dirty="0" smtClean="0"/>
              <a:t>Elvis Presley</a:t>
            </a:r>
            <a:endParaRPr lang="en-US" sz="3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8820150" y="4849813"/>
            <a:ext cx="323850" cy="273050"/>
          </a:xfrm>
        </p:spPr>
        <p:txBody>
          <a:bodyPr/>
          <a:lstStyle/>
          <a:p>
            <a:fld id="{5AE1514C-5E56-4738-A1FF-4B1CFD2A3E36}" type="slidenum">
              <a:rPr lang="en-US" smtClean="0"/>
              <a:t>15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091690" y="4389952"/>
            <a:ext cx="48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FFC000"/>
                </a:solidFill>
              </a:rPr>
              <a:t>“</a:t>
            </a:r>
            <a:r>
              <a:rPr lang="pt-BR" sz="1800" b="1" i="1" dirty="0" smtClean="0">
                <a:solidFill>
                  <a:srgbClr val="FFC000"/>
                </a:solidFill>
              </a:rPr>
              <a:t>Menos </a:t>
            </a:r>
            <a:r>
              <a:rPr lang="pt-BR" sz="1800" b="1" i="1" dirty="0" err="1" smtClean="0">
                <a:solidFill>
                  <a:srgbClr val="FFC000"/>
                </a:solidFill>
              </a:rPr>
              <a:t>mimimi</a:t>
            </a:r>
            <a:r>
              <a:rPr lang="pt-BR" sz="1800" b="1" i="1" dirty="0" smtClean="0">
                <a:solidFill>
                  <a:srgbClr val="FFC000"/>
                </a:solidFill>
              </a:rPr>
              <a:t> e mais ação, por favor</a:t>
            </a:r>
            <a:r>
              <a:rPr lang="pt-BR" sz="1800" b="1" dirty="0" smtClean="0">
                <a:solidFill>
                  <a:srgbClr val="FFC000"/>
                </a:solidFill>
              </a:rPr>
              <a:t>”</a:t>
            </a:r>
            <a:endParaRPr lang="pt-BR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>
          <a:xfrm>
            <a:off x="274320" y="2510214"/>
            <a:ext cx="2491740" cy="817147"/>
          </a:xfrm>
        </p:spPr>
        <p:txBody>
          <a:bodyPr/>
          <a:lstStyle/>
          <a:p>
            <a:pPr algn="ctr"/>
            <a:r>
              <a:rPr lang="pt-BR" dirty="0" smtClean="0"/>
              <a:t>Marcio Pontual</a:t>
            </a:r>
          </a:p>
          <a:p>
            <a:pPr algn="ctr"/>
            <a:r>
              <a:rPr lang="pt-BR" dirty="0" smtClean="0"/>
              <a:t>Assessor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omissÃ£o Nacional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18" y="1428750"/>
            <a:ext cx="5536060" cy="29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217170" y="1849880"/>
            <a:ext cx="8435340" cy="1786643"/>
          </a:xfrm>
        </p:spPr>
        <p:txBody>
          <a:bodyPr/>
          <a:lstStyle/>
          <a:p>
            <a:r>
              <a:rPr lang="pt-BR" sz="3600" dirty="0" smtClean="0"/>
              <a:t>“</a:t>
            </a:r>
            <a:r>
              <a:rPr lang="pt-BR" sz="3200" dirty="0" smtClean="0"/>
              <a:t>Mais de 90% dos ODS estão conectados a </a:t>
            </a:r>
            <a:r>
              <a:rPr lang="pt-BR" sz="3200" dirty="0" err="1" smtClean="0"/>
              <a:t>DHs</a:t>
            </a:r>
            <a:r>
              <a:rPr lang="pt-BR" sz="3200" dirty="0" smtClean="0"/>
              <a:t> e a padrões trabalhistas</a:t>
            </a:r>
            <a:r>
              <a:rPr lang="pt-BR" sz="3200" dirty="0" smtClean="0"/>
              <a:t>”</a:t>
            </a:r>
          </a:p>
          <a:p>
            <a:endParaRPr lang="pt-BR" sz="3200" dirty="0"/>
          </a:p>
          <a:p>
            <a:pPr algn="r"/>
            <a:r>
              <a:rPr lang="pt-BR" sz="2000" i="1" dirty="0" err="1" smtClean="0"/>
              <a:t>Danish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Institute</a:t>
            </a:r>
            <a:r>
              <a:rPr lang="pt-BR" sz="2000" i="1" dirty="0" smtClean="0"/>
              <a:t> for </a:t>
            </a:r>
            <a:r>
              <a:rPr lang="pt-BR" sz="2000" i="1" dirty="0" err="1" smtClean="0"/>
              <a:t>Human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Rights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8936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Objetivos de Desenvolvimento SustentÃ¡vel (O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0"/>
            <a:ext cx="8160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4"/>
          </p:nvPr>
        </p:nvSpPr>
        <p:spPr>
          <a:xfrm>
            <a:off x="-148590" y="0"/>
            <a:ext cx="9144000" cy="5143500"/>
          </a:xfrm>
        </p:spPr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4126230" y="1320981"/>
            <a:ext cx="4857750" cy="2545825"/>
          </a:xfrm>
        </p:spPr>
        <p:txBody>
          <a:bodyPr/>
          <a:lstStyle/>
          <a:p>
            <a:r>
              <a:rPr lang="pt-BR" dirty="0" smtClean="0"/>
              <a:t>Riscos seletos: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/>
              <a:t>Resistência antimicrobiana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smtClean="0"/>
              <a:t>Desemprego jovens</a:t>
            </a:r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46310"/>
            <a:ext cx="3609023" cy="50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0" y="1995351"/>
            <a:ext cx="3900487" cy="18728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Envelhecimento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Disparidade renda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Polarização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Instabilidade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-91440"/>
            <a:ext cx="53911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217170" y="2099179"/>
            <a:ext cx="8435340" cy="1288045"/>
          </a:xfrm>
        </p:spPr>
        <p:txBody>
          <a:bodyPr/>
          <a:lstStyle/>
          <a:p>
            <a:r>
              <a:rPr lang="pt-BR" sz="3600" dirty="0" smtClean="0"/>
              <a:t>“Não deixar ninguém para trás</a:t>
            </a:r>
            <a:r>
              <a:rPr lang="pt-BR" sz="3200" dirty="0" smtClean="0"/>
              <a:t>”</a:t>
            </a:r>
          </a:p>
          <a:p>
            <a:endParaRPr lang="pt-BR" sz="3200" dirty="0"/>
          </a:p>
          <a:p>
            <a:pPr algn="r"/>
            <a:r>
              <a:rPr lang="pt-BR" sz="2000" i="1" dirty="0" smtClean="0"/>
              <a:t>Agenda 2030 para o Desenvolvimento Sustentável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1593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Image result for sdg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8" y="739500"/>
            <a:ext cx="3902575" cy="36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200650" y="1594814"/>
            <a:ext cx="37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/>
              <a:t>Examinar</a:t>
            </a:r>
            <a:endParaRPr lang="pt-BR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err="1" smtClean="0"/>
              <a:t>Empoderar</a:t>
            </a:r>
            <a:endParaRPr lang="pt-BR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/>
              <a:t>Agir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780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95" y="336980"/>
            <a:ext cx="4463415" cy="45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65760" y="205978"/>
            <a:ext cx="8526720" cy="443198"/>
          </a:xfrm>
        </p:spPr>
        <p:txBody>
          <a:bodyPr>
            <a:noAutofit/>
          </a:bodyPr>
          <a:lstStyle/>
          <a:p>
            <a:r>
              <a:rPr lang="pt-BR" sz="2800" dirty="0" smtClean="0"/>
              <a:t>A Comissão </a:t>
            </a:r>
            <a:r>
              <a:rPr lang="pt-BR" sz="2800" dirty="0"/>
              <a:t>Nacional </a:t>
            </a:r>
            <a:r>
              <a:rPr lang="pt-BR" sz="2800" dirty="0" smtClean="0"/>
              <a:t>para os </a:t>
            </a:r>
            <a:r>
              <a:rPr lang="pt-BR" sz="2800" dirty="0" smtClean="0"/>
              <a:t>ODS</a:t>
            </a:r>
            <a:r>
              <a:rPr lang="pt-BR" sz="2400" dirty="0" smtClean="0"/>
              <a:t>(CNODS</a:t>
            </a:r>
            <a:r>
              <a:rPr lang="pt-BR" sz="2400" dirty="0"/>
              <a:t>) 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15" y="897565"/>
            <a:ext cx="9228227" cy="4266474"/>
          </a:xfrm>
        </p:spPr>
      </p:pic>
    </p:spTree>
    <p:extLst>
      <p:ext uri="{BB962C8B-B14F-4D97-AF65-F5344CB8AC3E}">
        <p14:creationId xmlns:p14="http://schemas.microsoft.com/office/powerpoint/2010/main" val="22091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01425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TF16401425</Template>
  <TotalTime>409</TotalTime>
  <Words>163</Words>
  <Application>Microsoft Office PowerPoint</Application>
  <PresentationFormat>Apresentação na tela (16:9)</PresentationFormat>
  <Paragraphs>54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TF16401425</vt:lpstr>
      <vt:lpstr>ODS, DHs  e EDs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Comissão Nacional para os ODS(CNODS) </vt:lpstr>
      <vt:lpstr>Apresentação do PowerPoint</vt:lpstr>
      <vt:lpstr>10% </vt:lpstr>
      <vt:lpstr>99% </vt:lpstr>
      <vt:lpstr>Uma agenda de transformação e inovação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creator>Marcio Nunes Pontual</dc:creator>
  <cp:lastModifiedBy>Marcio Nunes Pontual</cp:lastModifiedBy>
  <cp:revision>25</cp:revision>
  <dcterms:created xsi:type="dcterms:W3CDTF">2018-10-03T21:02:18Z</dcterms:created>
  <dcterms:modified xsi:type="dcterms:W3CDTF">2018-10-11T00:21:02Z</dcterms:modified>
</cp:coreProperties>
</file>