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7" r:id="rId4"/>
    <p:sldMasterId id="2147483734" r:id="rId5"/>
  </p:sldMasterIdLst>
  <p:notesMasterIdLst>
    <p:notesMasterId r:id="rId31"/>
  </p:notesMasterIdLst>
  <p:sldIdLst>
    <p:sldId id="256" r:id="rId6"/>
    <p:sldId id="257" r:id="rId7"/>
    <p:sldId id="272" r:id="rId8"/>
    <p:sldId id="258" r:id="rId9"/>
    <p:sldId id="259" r:id="rId10"/>
    <p:sldId id="719" r:id="rId11"/>
    <p:sldId id="263" r:id="rId12"/>
    <p:sldId id="261" r:id="rId13"/>
    <p:sldId id="262" r:id="rId14"/>
    <p:sldId id="611" r:id="rId15"/>
    <p:sldId id="722" r:id="rId16"/>
    <p:sldId id="264" r:id="rId17"/>
    <p:sldId id="718" r:id="rId18"/>
    <p:sldId id="721" r:id="rId19"/>
    <p:sldId id="717" r:id="rId20"/>
    <p:sldId id="720" r:id="rId21"/>
    <p:sldId id="309" r:id="rId22"/>
    <p:sldId id="316" r:id="rId23"/>
    <p:sldId id="317" r:id="rId24"/>
    <p:sldId id="318" r:id="rId25"/>
    <p:sldId id="319" r:id="rId26"/>
    <p:sldId id="320" r:id="rId27"/>
    <p:sldId id="321" r:id="rId28"/>
    <p:sldId id="716" r:id="rId29"/>
    <p:sldId id="271" r:id="rId3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1pPr>
    <a:lvl2pPr marL="0" marR="0" indent="457165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2pPr>
    <a:lvl3pPr marL="0" marR="0" indent="914330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3pPr>
    <a:lvl4pPr marL="0" marR="0" indent="1371494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4pPr>
    <a:lvl5pPr marL="0" marR="0" indent="1828660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5pPr>
    <a:lvl6pPr marL="0" marR="0" indent="2285825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6pPr>
    <a:lvl7pPr marL="0" marR="0" indent="2742989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7pPr>
    <a:lvl8pPr marL="0" marR="0" indent="3200155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8pPr>
    <a:lvl9pPr marL="0" marR="0" indent="3657320" algn="l" defTabSz="9143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all" spc="130" normalizeH="0" baseline="0">
        <a:ln>
          <a:noFill/>
        </a:ln>
        <a:solidFill>
          <a:srgbClr val="FADFB6"/>
        </a:solidFill>
        <a:effectLst/>
        <a:uFillTx/>
        <a:latin typeface="Flama-Light"/>
        <a:ea typeface="Flama-Light"/>
        <a:cs typeface="Flama-Light"/>
        <a:sym typeface="Flama-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de Brasil do Pacto Global" initials="RBdP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7-30T12:53:27.519" idx="2">
    <p:pos x="6000" y="0"/>
    <p:text>colocar 10 princípios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7-30T12:54:41.179" idx="3">
    <p:pos x="6000" y="0"/>
    <p:text>colocaria no começo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100" kern="1200" dirty="0">
                <a:solidFill>
                  <a:schemeClr val="tx1"/>
                </a:solidFill>
              </a:rPr>
              <a:t>Um organismo multilateral como a ONU tem papel fundamental no processo de articular PARCERIAS para juntos traçarmos caminhos em direção a uma Amazônia mais sustentável. A ONU e o PNUD articulam aspirações de pessoas de 193 países (?) e estimula os governos a cumprirem sua parte. </a:t>
            </a:r>
          </a:p>
          <a:p>
            <a:endParaRPr lang="pt-BR" sz="1100" kern="1200" dirty="0">
              <a:solidFill>
                <a:schemeClr val="tx1"/>
              </a:solidFill>
            </a:endParaRPr>
          </a:p>
          <a:p>
            <a:r>
              <a:rPr lang="pt-BR" sz="1100" kern="1200" dirty="0">
                <a:solidFill>
                  <a:schemeClr val="tx1"/>
                </a:solidFill>
              </a:rPr>
              <a:t>Vocês sabem, a boa execução das políticas públicas faz toda a diferença. Elas permitem dar escala a iniciativas pontuais. Muitas delas funcionam. Outras não. </a:t>
            </a:r>
          </a:p>
          <a:p>
            <a:endParaRPr lang="pt-BR" sz="1100" kern="1200" dirty="0">
              <a:solidFill>
                <a:schemeClr val="tx1"/>
              </a:solidFill>
            </a:endParaRPr>
          </a:p>
          <a:p>
            <a:r>
              <a:rPr lang="pt-BR" sz="1100" kern="1200" dirty="0">
                <a:solidFill>
                  <a:schemeClr val="tx1"/>
                </a:solidFill>
              </a:rPr>
              <a:t>Por isso, é importante uma narrativa comum que aproxime diversos segmentos sociais e permita um diálogo democrático e contínuo, para que se corrijam rumos quando for necessário. </a:t>
            </a:r>
          </a:p>
          <a:p>
            <a:endParaRPr lang="pt-BR" sz="1100" kern="1200" dirty="0">
              <a:solidFill>
                <a:schemeClr val="tx1"/>
              </a:solidFill>
            </a:endParaRPr>
          </a:p>
          <a:p>
            <a:r>
              <a:rPr lang="pt-BR" sz="1100" kern="1200" dirty="0">
                <a:solidFill>
                  <a:schemeClr val="tx1"/>
                </a:solidFill>
              </a:rPr>
              <a:t>A Agenda 2030 e os ODS são essa narrativa comum.</a:t>
            </a:r>
          </a:p>
          <a:p>
            <a:endParaRPr lang="pt-BR" sz="11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978B1-9306-44EC-9A1A-FD958A9C0326}" type="slidenum">
              <a:rPr kumimoji="0" lang="pt-B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Montserrat Bold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92530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49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10" y="744578"/>
            <a:ext cx="8520601" cy="2052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solidFill>
                  <a:srgbClr val="FFFFFF"/>
                </a:solidFill>
                <a:latin typeface="FlamaBlack"/>
                <a:ea typeface="FlamaBlack"/>
                <a:cs typeface="FlamaBlack"/>
                <a:sym typeface="Flama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700" y="2834129"/>
            <a:ext cx="8520603" cy="792601"/>
          </a:xfrm>
          <a:prstGeom prst="rect">
            <a:avLst/>
          </a:prstGeom>
        </p:spPr>
        <p:txBody>
          <a:bodyPr/>
          <a:lstStyle>
            <a:lvl1pPr marL="342891" indent="-228594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891" indent="253994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891" indent="711182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891" indent="1168371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891" indent="1625559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700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5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BFC5-52D0-4304-9CAE-129F7F5D2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36DF9-49F3-477D-B285-FAB374459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2BC1-55E9-4673-A099-8B346D25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5ABD-FF92-49C2-AE02-8F009F5B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FEAC4-1EE2-4711-B3DC-D0E7511A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AA41-9FD4-4DEA-B321-94EFB668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2BA2-DBFF-4CF5-A87B-7FACCD10E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D8E28-698E-49E8-8914-38D75093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3BEAC-8D2E-4708-AAC9-92134EFB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36B4A-2EEB-4D96-BCE9-D2C8F63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0B13-EA30-4AA0-9920-638B326D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E2A88-8D70-4BF9-A4DD-4219CC36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BDED8-6806-441F-9DE9-195E06CE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C7AF6-679E-49B3-852D-1CBD5149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40AAB-DA86-4746-B066-9E6AB2D9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805B-8ABB-4A9B-9C62-84A9DED4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760E-3D49-44D2-9804-3432D68A7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7C086-6C4A-4170-8EED-C471908AD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54FBE-628B-40F1-A597-F98EC96A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BC6BE-FE69-4FA6-A424-69108962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80818-10AB-4BE5-87C5-5AA281EC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8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3434-BE83-4152-B447-A2A5D561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0AA1-3106-473A-9ABC-5D132EDBF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952F3-8B04-4C15-A72F-C8EF80BE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7E486-D673-4292-AF2C-30B1091A1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EF655-9788-434C-95F7-EBE87B69B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3FFFF-A7B8-476F-B561-290C7A2C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A98CD-80A1-4F4F-B46F-D9AC4596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5CAAF-616E-4FF8-A1E4-F12385DA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E6A5-BBF7-4A6F-A826-8FCC343C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8845F-5A8E-4324-8332-6D7AC655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21ED-7C29-4774-A230-F2A24988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84419-4ED5-45DD-AA0D-2C91E38B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8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85691-5562-4594-ADC3-B190EF3B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6DCFE-510E-40F0-A881-361A942F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ADF38-4009-4535-96C6-CDB5C9E5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2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3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7878-205D-47DF-A04A-48D36AE7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D62A-EB0B-4FC9-9C2F-A7721E0E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3" y="740573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0C86-9ADA-4FD2-A09F-2838E4860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5527E-CED9-45B1-B29A-95871BE6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4E2B7-27FD-4E18-9D12-111B1834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0A448-9C08-493F-B5B3-3A6B4A2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C27C-C194-48EE-AE92-AB15B354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2A4C-68E9-4F65-BE19-B2897D388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3" y="740573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9D604-A893-4A07-8D27-A137C1907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613FD-4A68-429E-9539-DBEF909F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9C19-8BD5-4A4E-909B-C7777DC3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1F57C-F331-4C3C-BAF6-78F6635F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6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A0AF-D128-4B8A-A8CB-7704D13E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600F7-35D2-43DC-AF36-0D0068E92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B5A4-39FE-47D1-AB48-971A4FEF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1C036-75BD-44C0-ACF3-1AC287D3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4B86A-B590-4685-B595-E8F725C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F4DB7-F306-4AB6-B03E-D4D3871F4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697D4-816C-449F-B58A-D5599CF9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A32C1-57E4-4B7F-BCA4-ED571F16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E66A8-26BB-4025-A0EB-55D22BE4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F13A0-C8C7-4846-B552-DEBC6062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660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21925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85783" hangingPunct="1">
              <a:defRPr/>
            </a:pPr>
            <a:fld id="{86CB4B4D-7CA3-9044-876B-883B54F8677D}" type="slidenum">
              <a:rPr lang="pt-BR" kern="1200" cap="none" spc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 hangingPunct="1">
                <a:defRPr/>
              </a:pPr>
              <a:t>‹#›</a:t>
            </a:fld>
            <a:endParaRPr lang="pt-BR" kern="1200" cap="none" spc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05514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87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4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55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88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5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5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3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9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5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80103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1927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701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492">
              <a:buSzPts val="1400"/>
              <a:defRPr sz="1400"/>
            </a:lvl1pPr>
            <a:lvl2pPr marL="965176" indent="-355591">
              <a:buSzPts val="1400"/>
              <a:defRPr sz="1400"/>
            </a:lvl2pPr>
            <a:lvl3pPr marL="1422364" indent="-355591">
              <a:buSzPts val="1400"/>
              <a:defRPr sz="1400"/>
            </a:lvl3pPr>
            <a:lvl4pPr marL="1879553" indent="-355591">
              <a:buSzPts val="1400"/>
              <a:defRPr sz="1400"/>
            </a:lvl4pPr>
            <a:lvl5pPr marL="2336742" indent="-355591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832401" y="1152475"/>
            <a:ext cx="3999903" cy="3416400"/>
          </a:xfrm>
          <a:prstGeom prst="rect">
            <a:avLst/>
          </a:prstGeom>
        </p:spPr>
        <p:txBody>
          <a:bodyPr/>
          <a:lstStyle>
            <a:lvl1pPr marL="488634" indent="-302372" defTabSz="1219060">
              <a:buSzPts val="1000"/>
              <a:defRPr sz="1000" cap="all" spc="130">
                <a:latin typeface="Flama-Light"/>
                <a:sym typeface="Flama-Light"/>
              </a:defRPr>
            </a:lvl1pPr>
          </a:lstStyle>
          <a:p>
            <a:pPr marL="366485" indent="-226785" defTabSz="914318">
              <a:buSzPts val="1000"/>
              <a:defRPr sz="1000" cap="all" spc="130">
                <a:latin typeface="Flama-Light"/>
                <a:ea typeface="Flama-Light"/>
                <a:cs typeface="Flama-Light"/>
                <a:sym typeface="Flama-Light"/>
              </a:defRPr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35263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Номер слайда 21"/>
          <p:cNvSpPr txBox="1"/>
          <p:nvPr/>
        </p:nvSpPr>
        <p:spPr>
          <a:xfrm>
            <a:off x="176907" y="4841573"/>
            <a:ext cx="385303" cy="115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ctr">
              <a:defRPr sz="1000" spc="-37">
                <a:solidFill>
                  <a:srgbClr val="1F1F1F">
                    <a:alpha val="70000"/>
                  </a:srgbClr>
                </a:solidFill>
              </a:defRPr>
            </a:pPr>
            <a:endParaRPr sz="751"/>
          </a:p>
        </p:txBody>
      </p:sp>
      <p:sp>
        <p:nvSpPr>
          <p:cNvPr id="58" name="Straight Connector 5"/>
          <p:cNvSpPr/>
          <p:nvPr/>
        </p:nvSpPr>
        <p:spPr>
          <a:xfrm flipH="1">
            <a:off x="739113" y="0"/>
            <a:ext cx="1" cy="51435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59" name="Straight Connector 6"/>
          <p:cNvSpPr/>
          <p:nvPr/>
        </p:nvSpPr>
        <p:spPr>
          <a:xfrm flipH="1">
            <a:off x="351668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60" name="Straight Connector 7"/>
          <p:cNvSpPr/>
          <p:nvPr/>
        </p:nvSpPr>
        <p:spPr>
          <a:xfrm flipH="1">
            <a:off x="387446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1026240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Номер слайда 21"/>
          <p:cNvSpPr txBox="1"/>
          <p:nvPr/>
        </p:nvSpPr>
        <p:spPr>
          <a:xfrm>
            <a:off x="176907" y="4841573"/>
            <a:ext cx="385303" cy="115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ctr">
              <a:defRPr sz="1000" spc="-37">
                <a:solidFill>
                  <a:srgbClr val="FFFFFF">
                    <a:alpha val="70000"/>
                  </a:srgbClr>
                </a:solidFill>
              </a:defRPr>
            </a:pPr>
            <a:endParaRPr sz="751"/>
          </a:p>
        </p:txBody>
      </p:sp>
      <p:sp>
        <p:nvSpPr>
          <p:cNvPr id="71" name="Straight Connector 5"/>
          <p:cNvSpPr/>
          <p:nvPr/>
        </p:nvSpPr>
        <p:spPr>
          <a:xfrm flipH="1">
            <a:off x="739113" y="0"/>
            <a:ext cx="1" cy="51435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72" name="Straight Connector 6"/>
          <p:cNvSpPr/>
          <p:nvPr/>
        </p:nvSpPr>
        <p:spPr>
          <a:xfrm flipH="1">
            <a:off x="351668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73" name="Straight Connector 7"/>
          <p:cNvSpPr/>
          <p:nvPr/>
        </p:nvSpPr>
        <p:spPr>
          <a:xfrm flipH="1">
            <a:off x="387446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4257229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400178" y="1875329"/>
            <a:ext cx="3171825" cy="13928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0665513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400178" y="196364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714631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094366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10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89868" y="1717664"/>
            <a:ext cx="1400177" cy="976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89868" y="3176328"/>
            <a:ext cx="1400177" cy="976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5702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89868" y="3491424"/>
            <a:ext cx="1400177" cy="976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89868" y="2180398"/>
            <a:ext cx="1400177" cy="976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489868" y="885826"/>
            <a:ext cx="1400177" cy="976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61269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89868" y="2180398"/>
            <a:ext cx="1400177" cy="976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89868" y="885826"/>
            <a:ext cx="1400177" cy="976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98875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400178" y="747093"/>
            <a:ext cx="6358311" cy="5589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929921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1400178" y="1319590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152" name="Picture Placeholder 4"/>
          <p:cNvSpPr>
            <a:spLocks noGrp="1"/>
          </p:cNvSpPr>
          <p:nvPr>
            <p:ph type="pic" idx="13"/>
          </p:nvPr>
        </p:nvSpPr>
        <p:spPr>
          <a:xfrm>
            <a:off x="0" y="2945962"/>
            <a:ext cx="9144000" cy="21975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49455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42951" y="1735370"/>
            <a:ext cx="2811284" cy="2099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554234" y="1735370"/>
            <a:ext cx="2811284" cy="2099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65516" y="1735370"/>
            <a:ext cx="2778485" cy="2099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6771598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628281" y="1"/>
            <a:ext cx="2698971" cy="17174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628281" y="1717486"/>
            <a:ext cx="2698971" cy="17174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28281" y="3430492"/>
            <a:ext cx="2698971" cy="17130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1400178" y="196364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509278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664060" y="1"/>
            <a:ext cx="2335200" cy="17174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355202" y="1717486"/>
            <a:ext cx="2335201" cy="17174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64060" y="3430492"/>
            <a:ext cx="2335200" cy="17130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1400178" y="196364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1189962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3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6792405" y="0"/>
            <a:ext cx="2351599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195" name="Rectangle 6"/>
          <p:cNvSpPr/>
          <p:nvPr/>
        </p:nvSpPr>
        <p:spPr>
          <a:xfrm>
            <a:off x="2" y="0"/>
            <a:ext cx="742951" cy="5143500"/>
          </a:xfrm>
          <a:prstGeom prst="rect">
            <a:avLst/>
          </a:prstGeom>
          <a:solidFill>
            <a:srgbClr val="202020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731">
              <a:lnSpc>
                <a:spcPct val="100000"/>
              </a:lnSpc>
              <a:defRPr sz="1800" cap="none" spc="0"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196" name="Номер слайда 21"/>
          <p:cNvSpPr txBox="1"/>
          <p:nvPr/>
        </p:nvSpPr>
        <p:spPr>
          <a:xfrm>
            <a:off x="176907" y="4841573"/>
            <a:ext cx="385303" cy="115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ctr">
              <a:defRPr sz="1000" spc="-37">
                <a:solidFill>
                  <a:srgbClr val="8F8F8F">
                    <a:alpha val="70000"/>
                  </a:srgbClr>
                </a:solidFill>
              </a:defRPr>
            </a:pPr>
            <a:endParaRPr sz="751"/>
          </a:p>
        </p:txBody>
      </p:sp>
      <p:sp>
        <p:nvSpPr>
          <p:cNvPr id="197" name="Straight Connector 8"/>
          <p:cNvSpPr/>
          <p:nvPr/>
        </p:nvSpPr>
        <p:spPr>
          <a:xfrm flipH="1">
            <a:off x="351668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198" name="Straight Connector 9"/>
          <p:cNvSpPr/>
          <p:nvPr/>
        </p:nvSpPr>
        <p:spPr>
          <a:xfrm flipH="1">
            <a:off x="387446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</p:spTree>
    <p:extLst>
      <p:ext uri="{BB962C8B-B14F-4D97-AF65-F5344CB8AC3E}">
        <p14:creationId xmlns:p14="http://schemas.microsoft.com/office/powerpoint/2010/main" val="402386894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665049" y="4841574"/>
            <a:ext cx="112210" cy="1155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6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3" y="0"/>
            <a:ext cx="2351599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Title Text"/>
          <p:cNvSpPr txBox="1">
            <a:spLocks noGrp="1"/>
          </p:cNvSpPr>
          <p:nvPr>
            <p:ph type="title"/>
          </p:nvPr>
        </p:nvSpPr>
        <p:spPr>
          <a:xfrm>
            <a:off x="3751773" y="747092"/>
            <a:ext cx="3171827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208" name="Rectangle 6"/>
          <p:cNvSpPr/>
          <p:nvPr/>
        </p:nvSpPr>
        <p:spPr>
          <a:xfrm>
            <a:off x="2351601" y="0"/>
            <a:ext cx="742951" cy="5143500"/>
          </a:xfrm>
          <a:prstGeom prst="rect">
            <a:avLst/>
          </a:prstGeom>
          <a:solidFill>
            <a:srgbClr val="202020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731">
              <a:lnSpc>
                <a:spcPct val="100000"/>
              </a:lnSpc>
              <a:defRPr sz="1800" cap="none" spc="0"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209" name="Номер слайда 21"/>
          <p:cNvSpPr txBox="1"/>
          <p:nvPr/>
        </p:nvSpPr>
        <p:spPr>
          <a:xfrm>
            <a:off x="2528503" y="4841573"/>
            <a:ext cx="385303" cy="115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ctr">
              <a:defRPr sz="1000" spc="-37">
                <a:solidFill>
                  <a:srgbClr val="8F8F8F">
                    <a:alpha val="70000"/>
                  </a:srgbClr>
                </a:solidFill>
              </a:defRPr>
            </a:pPr>
            <a:endParaRPr sz="751"/>
          </a:p>
        </p:txBody>
      </p:sp>
      <p:sp>
        <p:nvSpPr>
          <p:cNvPr id="210" name="Straight Connector 8"/>
          <p:cNvSpPr/>
          <p:nvPr/>
        </p:nvSpPr>
        <p:spPr>
          <a:xfrm>
            <a:off x="2703266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211" name="Straight Connector 9"/>
          <p:cNvSpPr/>
          <p:nvPr/>
        </p:nvSpPr>
        <p:spPr>
          <a:xfrm>
            <a:off x="2739045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</p:spTree>
    <p:extLst>
      <p:ext uri="{BB962C8B-B14F-4D97-AF65-F5344CB8AC3E}">
        <p14:creationId xmlns:p14="http://schemas.microsoft.com/office/powerpoint/2010/main" val="276334066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2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72001" y="885825"/>
            <a:ext cx="4143376" cy="21295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721430" y="3015347"/>
            <a:ext cx="2320020" cy="14695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41874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9" name="Title Text"/>
          <p:cNvSpPr txBox="1">
            <a:spLocks noGrp="1"/>
          </p:cNvSpPr>
          <p:nvPr>
            <p:ph type="title"/>
          </p:nvPr>
        </p:nvSpPr>
        <p:spPr>
          <a:xfrm>
            <a:off x="1400178" y="1875329"/>
            <a:ext cx="3171825" cy="13928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625443" y="4"/>
            <a:ext cx="1518559" cy="23295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06886" y="4"/>
            <a:ext cx="1518559" cy="4272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88327" y="3"/>
            <a:ext cx="1518559" cy="37229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77470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42951" y="1464131"/>
            <a:ext cx="1518559" cy="3679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261509" y="885825"/>
            <a:ext cx="1518559" cy="42576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780067" y="2046515"/>
            <a:ext cx="1518559" cy="30969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4572002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1069479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1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6792405" y="0"/>
            <a:ext cx="2351599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2" name="Title Text"/>
          <p:cNvSpPr txBox="1">
            <a:spLocks noGrp="1"/>
          </p:cNvSpPr>
          <p:nvPr>
            <p:ph type="title"/>
          </p:nvPr>
        </p:nvSpPr>
        <p:spPr>
          <a:xfrm>
            <a:off x="1400178" y="196364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645173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702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702" y="1389603"/>
            <a:ext cx="2808001" cy="3179401"/>
          </a:xfrm>
          <a:prstGeom prst="rect">
            <a:avLst/>
          </a:prstGeom>
        </p:spPr>
        <p:txBody>
          <a:bodyPr/>
          <a:lstStyle>
            <a:lvl1pPr indent="-304792">
              <a:buSzPts val="1200"/>
              <a:defRPr sz="1200"/>
            </a:lvl1pPr>
            <a:lvl2pPr marL="914377" indent="-304792">
              <a:buSzPts val="1200"/>
              <a:defRPr sz="1200"/>
            </a:lvl2pPr>
            <a:lvl3pPr marL="1371566" indent="-304792">
              <a:buSzPts val="1200"/>
              <a:defRPr sz="1200"/>
            </a:lvl3pPr>
            <a:lvl4pPr marL="1828754" indent="-304792">
              <a:buSzPts val="1200"/>
              <a:defRPr sz="1200"/>
            </a:lvl4pPr>
            <a:lvl5pPr marL="2285943" indent="-304792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0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3904837" y="742702"/>
            <a:ext cx="4810539" cy="1829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cap="all" spc="-151">
                <a:solidFill>
                  <a:srgbClr val="F2F2F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4315952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9" name="Picture Placeholder 4"/>
          <p:cNvSpPr>
            <a:spLocks noGrp="1"/>
          </p:cNvSpPr>
          <p:nvPr>
            <p:ph type="pic" idx="13"/>
          </p:nvPr>
        </p:nvSpPr>
        <p:spPr>
          <a:xfrm>
            <a:off x="3434965" y="0"/>
            <a:ext cx="5709039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1400177" y="742702"/>
            <a:ext cx="4810539" cy="1829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cap="all" spc="-151">
                <a:solidFill>
                  <a:srgbClr val="F2F2F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2105548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8" name="Picture Placeholder 4"/>
          <p:cNvSpPr>
            <a:spLocks noGrp="1"/>
          </p:cNvSpPr>
          <p:nvPr>
            <p:ph type="pic" idx="13"/>
          </p:nvPr>
        </p:nvSpPr>
        <p:spPr>
          <a:xfrm>
            <a:off x="1400174" y="0"/>
            <a:ext cx="7743827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1400178" y="2786607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7685922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7" name="Picture Placeholder 4"/>
          <p:cNvSpPr>
            <a:spLocks noGrp="1"/>
          </p:cNvSpPr>
          <p:nvPr>
            <p:ph type="pic" idx="13"/>
          </p:nvPr>
        </p:nvSpPr>
        <p:spPr>
          <a:xfrm>
            <a:off x="1400174" y="2571750"/>
            <a:ext cx="7743827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6674811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6" y="2571753"/>
            <a:ext cx="3171827" cy="18913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67277" y="2571753"/>
            <a:ext cx="3171827" cy="18913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54217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5" y="1926774"/>
            <a:ext cx="2567668" cy="16491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88253" y="1926774"/>
            <a:ext cx="2567669" cy="16491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576335" y="1926774"/>
            <a:ext cx="2567668" cy="16491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7549814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5" y="2253346"/>
            <a:ext cx="1789340" cy="23458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1400178" y="74709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31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242130" y="2253346"/>
            <a:ext cx="1789340" cy="23458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84083" y="2253346"/>
            <a:ext cx="1789340" cy="23458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26035" y="2253346"/>
            <a:ext cx="1789340" cy="23458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85795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8" name="Title Text"/>
          <p:cNvSpPr txBox="1">
            <a:spLocks noGrp="1"/>
          </p:cNvSpPr>
          <p:nvPr>
            <p:ph type="title"/>
          </p:nvPr>
        </p:nvSpPr>
        <p:spPr>
          <a:xfrm>
            <a:off x="1400178" y="1875329"/>
            <a:ext cx="3171825" cy="13928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736772" y="1738993"/>
            <a:ext cx="1665515" cy="16655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478485" y="1738993"/>
            <a:ext cx="1665515" cy="16655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478485" y="0"/>
            <a:ext cx="1665515" cy="16655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478485" y="3477987"/>
            <a:ext cx="1665515" cy="16655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736772" y="3477987"/>
            <a:ext cx="1665515" cy="16655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995057" y="1738993"/>
            <a:ext cx="1665515" cy="16655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6733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5" y="885825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57515" y="885825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14851" y="885825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72190" y="885825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629525" y="885825"/>
            <a:ext cx="1514475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Title Text"/>
          <p:cNvSpPr txBox="1">
            <a:spLocks noGrp="1"/>
          </p:cNvSpPr>
          <p:nvPr>
            <p:ph type="title"/>
          </p:nvPr>
        </p:nvSpPr>
        <p:spPr>
          <a:xfrm>
            <a:off x="1400178" y="3490296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2659823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7" y="1966233"/>
            <a:ext cx="1604283" cy="1604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667805" y="1966233"/>
            <a:ext cx="1604283" cy="1604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935437" y="1966233"/>
            <a:ext cx="1604283" cy="1604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8" name="Title Text"/>
          <p:cNvSpPr txBox="1">
            <a:spLocks noGrp="1"/>
          </p:cNvSpPr>
          <p:nvPr>
            <p:ph type="title"/>
          </p:nvPr>
        </p:nvSpPr>
        <p:spPr>
          <a:xfrm>
            <a:off x="1400178" y="750022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406179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3" y="450153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7" name="Picture Placeholder 4"/>
          <p:cNvSpPr>
            <a:spLocks noGrp="1"/>
          </p:cNvSpPr>
          <p:nvPr>
            <p:ph type="pic" idx="13"/>
          </p:nvPr>
        </p:nvSpPr>
        <p:spPr>
          <a:xfrm>
            <a:off x="742952" y="885825"/>
            <a:ext cx="5494565" cy="42576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98674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5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2" y="0"/>
            <a:ext cx="3271159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6" name="Rectangle 5"/>
          <p:cNvSpPr/>
          <p:nvPr/>
        </p:nvSpPr>
        <p:spPr>
          <a:xfrm>
            <a:off x="3271159" y="-1"/>
            <a:ext cx="1670959" cy="5148943"/>
          </a:xfrm>
          <a:prstGeom prst="rect">
            <a:avLst/>
          </a:prstGeom>
          <a:solidFill>
            <a:srgbClr val="202020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731">
              <a:lnSpc>
                <a:spcPct val="100000"/>
              </a:lnSpc>
              <a:defRPr sz="1800" cap="none" spc="0"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387" name="Title Text"/>
          <p:cNvSpPr txBox="1">
            <a:spLocks noGrp="1"/>
          </p:cNvSpPr>
          <p:nvPr>
            <p:ph type="title"/>
          </p:nvPr>
        </p:nvSpPr>
        <p:spPr>
          <a:xfrm>
            <a:off x="5543553" y="750022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7089151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5" name="Picture Placeholder 4"/>
          <p:cNvSpPr>
            <a:spLocks noGrp="1"/>
          </p:cNvSpPr>
          <p:nvPr>
            <p:ph type="pic" idx="13"/>
          </p:nvPr>
        </p:nvSpPr>
        <p:spPr>
          <a:xfrm>
            <a:off x="742949" y="0"/>
            <a:ext cx="3829051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6" name="Title Text"/>
          <p:cNvSpPr txBox="1">
            <a:spLocks noGrp="1"/>
          </p:cNvSpPr>
          <p:nvPr>
            <p:ph type="title"/>
          </p:nvPr>
        </p:nvSpPr>
        <p:spPr>
          <a:xfrm>
            <a:off x="4898574" y="750022"/>
            <a:ext cx="3816804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7966710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4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742953" y="0"/>
            <a:ext cx="2310351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90796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2" name="Picture Placeholder 4"/>
          <p:cNvSpPr>
            <a:spLocks noGrp="1"/>
          </p:cNvSpPr>
          <p:nvPr>
            <p:ph type="pic" idx="13"/>
          </p:nvPr>
        </p:nvSpPr>
        <p:spPr>
          <a:xfrm>
            <a:off x="5314949" y="0"/>
            <a:ext cx="3829051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3" name="Title Text"/>
          <p:cNvSpPr txBox="1">
            <a:spLocks noGrp="1"/>
          </p:cNvSpPr>
          <p:nvPr>
            <p:ph type="title"/>
          </p:nvPr>
        </p:nvSpPr>
        <p:spPr>
          <a:xfrm>
            <a:off x="1400178" y="750022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67872243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1" name="Picture Placeholder 4"/>
          <p:cNvSpPr>
            <a:spLocks noGrp="1"/>
          </p:cNvSpPr>
          <p:nvPr>
            <p:ph type="pic" idx="13"/>
          </p:nvPr>
        </p:nvSpPr>
        <p:spPr>
          <a:xfrm>
            <a:off x="5314949" y="0"/>
            <a:ext cx="3829051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2" name="Title Text"/>
          <p:cNvSpPr txBox="1">
            <a:spLocks noGrp="1"/>
          </p:cNvSpPr>
          <p:nvPr>
            <p:ph type="title"/>
          </p:nvPr>
        </p:nvSpPr>
        <p:spPr>
          <a:xfrm>
            <a:off x="1400178" y="1963642"/>
            <a:ext cx="3171825" cy="1216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1705463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0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2774496" y="885825"/>
            <a:ext cx="3595008" cy="42576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1" name="Title Text"/>
          <p:cNvSpPr txBox="1">
            <a:spLocks noGrp="1"/>
          </p:cNvSpPr>
          <p:nvPr>
            <p:ph type="title"/>
          </p:nvPr>
        </p:nvSpPr>
        <p:spPr>
          <a:xfrm>
            <a:off x="1400178" y="1325599"/>
            <a:ext cx="3171825" cy="13928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445830" y="1386500"/>
            <a:ext cx="1698172" cy="18247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648327" y="1386500"/>
            <a:ext cx="1698172" cy="18247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3481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8" y="885829"/>
            <a:ext cx="1054553" cy="105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2" name="Oval 5"/>
          <p:cNvSpPr/>
          <p:nvPr/>
        </p:nvSpPr>
        <p:spPr>
          <a:xfrm>
            <a:off x="1086531" y="572179"/>
            <a:ext cx="1681844" cy="1681844"/>
          </a:xfrm>
          <a:prstGeom prst="ellipse">
            <a:avLst/>
          </a:prstGeom>
          <a:ln w="6350">
            <a:solidFill>
              <a:srgbClr val="D9D9D9"/>
            </a:solidFill>
            <a:miter/>
          </a:ln>
        </p:spPr>
        <p:txBody>
          <a:bodyPr lIns="34289" rIns="34289" anchor="ctr"/>
          <a:lstStyle/>
          <a:p>
            <a:pPr algn="ctr" defTabSz="685731">
              <a:lnSpc>
                <a:spcPct val="100000"/>
              </a:lnSpc>
              <a:defRPr sz="1800" cap="none" spc="0"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</p:spTree>
    <p:extLst>
      <p:ext uri="{BB962C8B-B14F-4D97-AF65-F5344CB8AC3E}">
        <p14:creationId xmlns:p14="http://schemas.microsoft.com/office/powerpoint/2010/main" val="1856751233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0" name="Title Text"/>
          <p:cNvSpPr txBox="1">
            <a:spLocks noGrp="1"/>
          </p:cNvSpPr>
          <p:nvPr>
            <p:ph type="title"/>
          </p:nvPr>
        </p:nvSpPr>
        <p:spPr>
          <a:xfrm>
            <a:off x="1400178" y="750022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451" name="Picture Placeholder 4"/>
          <p:cNvSpPr>
            <a:spLocks noGrp="1"/>
          </p:cNvSpPr>
          <p:nvPr>
            <p:ph type="pic" idx="13"/>
          </p:nvPr>
        </p:nvSpPr>
        <p:spPr>
          <a:xfrm>
            <a:off x="0" y="1768927"/>
            <a:ext cx="9144000" cy="33745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317965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Title Text"/>
          <p:cNvSpPr txBox="1">
            <a:spLocks noGrp="1"/>
          </p:cNvSpPr>
          <p:nvPr>
            <p:ph type="title"/>
          </p:nvPr>
        </p:nvSpPr>
        <p:spPr>
          <a:xfrm>
            <a:off x="1400178" y="750022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46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5" y="2077812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57515" y="2077812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14851" y="2077812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72190" y="2077812"/>
            <a:ext cx="1514476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629525" y="2077812"/>
            <a:ext cx="1514475" cy="1514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400175" y="3629029"/>
            <a:ext cx="1514476" cy="1514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957515" y="3629029"/>
            <a:ext cx="1514476" cy="1514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514851" y="3629029"/>
            <a:ext cx="1514476" cy="1514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072190" y="3629029"/>
            <a:ext cx="1514476" cy="1514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629525" y="3629029"/>
            <a:ext cx="1514475" cy="1514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5851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377">
              <a:defRPr sz="140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9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9"/>
            <a:ext cx="4045200" cy="1235101"/>
          </a:xfrm>
          <a:prstGeom prst="rect">
            <a:avLst/>
          </a:prstGeom>
        </p:spPr>
        <p:txBody>
          <a:bodyPr/>
          <a:lstStyle>
            <a:lvl1pPr marL="342891" indent="-228594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891" indent="253994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891" indent="711182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891" indent="1168371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891" indent="1625559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>
            <a:lvl1pPr defTabSz="1219060">
              <a:defRPr cap="all" spc="233">
                <a:latin typeface="Flama-Light"/>
                <a:sym typeface="Flama-Light"/>
              </a:defRPr>
            </a:lvl1pPr>
          </a:lstStyle>
          <a:p>
            <a:pPr defTabSz="914318">
              <a:defRPr cap="all" spc="233">
                <a:latin typeface="Flama-Light"/>
                <a:ea typeface="Flama-Light"/>
                <a:cs typeface="Flama-Light"/>
                <a:sym typeface="Flama-Light"/>
              </a:defRPr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7" name="Title Text"/>
          <p:cNvSpPr txBox="1">
            <a:spLocks noGrp="1"/>
          </p:cNvSpPr>
          <p:nvPr>
            <p:ph type="title"/>
          </p:nvPr>
        </p:nvSpPr>
        <p:spPr>
          <a:xfrm>
            <a:off x="1400178" y="750022"/>
            <a:ext cx="3171825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47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0175" y="2077811"/>
            <a:ext cx="1514476" cy="3065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57515" y="2077811"/>
            <a:ext cx="1514476" cy="3065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14851" y="2077811"/>
            <a:ext cx="1514476" cy="3065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72190" y="2077811"/>
            <a:ext cx="1514476" cy="3065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629525" y="2077811"/>
            <a:ext cx="1514475" cy="3065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66099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B0D1-7D6E-4D26-8996-2E3F761E4792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626B-E78D-42C5-928B-CBCEFF8581E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5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B0D1-7D6E-4D26-8996-2E3F761E4792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626B-E78D-42C5-928B-CBCEFF8581E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3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B0D1-7D6E-4D26-8996-2E3F761E4792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626B-E78D-42C5-928B-CBCEFF8581E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9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4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64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3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0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2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700" y="4230579"/>
            <a:ext cx="5998803" cy="605101"/>
          </a:xfrm>
          <a:prstGeom prst="rect">
            <a:avLst/>
          </a:prstGeom>
        </p:spPr>
        <p:txBody>
          <a:bodyPr anchor="ctr"/>
          <a:lstStyle>
            <a:lvl1pPr marL="228594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4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4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7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4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53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9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603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2" y="4690756"/>
            <a:ext cx="341728" cy="338522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 defTabSz="914377">
              <a:defRPr cap="none" spc="0">
                <a:solidFill>
                  <a:schemeClr val="accent2">
                    <a:lumOff val="21764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6" r:id="rId12"/>
  </p:sldLayoutIdLst>
  <p:transition spd="med"/>
  <p:txStyles>
    <p:title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189" marR="0" indent="-342891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090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278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467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655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844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032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221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410" marR="0" indent="-408204" algn="l" defTabSz="914377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C18E6-6919-43E4-8FA7-02F413B3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D5881-D584-419D-BC52-B07CD8C5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B6E87-0CA1-4B6A-84EA-C019C2167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D8A0-79B8-414B-9DF0-FC131FEE9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49674-49BF-4158-9A49-8471ABBA3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5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8"/>
          <p:cNvSpPr/>
          <p:nvPr/>
        </p:nvSpPr>
        <p:spPr>
          <a:xfrm flipH="1">
            <a:off x="739113" y="0"/>
            <a:ext cx="1" cy="51435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3" name="Straight Connector 13"/>
          <p:cNvSpPr/>
          <p:nvPr/>
        </p:nvSpPr>
        <p:spPr>
          <a:xfrm flipH="1">
            <a:off x="351668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4" name="Straight Connector 16"/>
          <p:cNvSpPr/>
          <p:nvPr/>
        </p:nvSpPr>
        <p:spPr>
          <a:xfrm flipH="1">
            <a:off x="387446" y="2447061"/>
            <a:ext cx="1" cy="258734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defTabSz="685731">
              <a:lnSpc>
                <a:spcPct val="100000"/>
              </a:lnSpc>
              <a:defRPr sz="1800" cap="none" spc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1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3452" y="4841574"/>
            <a:ext cx="112210" cy="1155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 defTabSz="685731">
              <a:lnSpc>
                <a:spcPct val="100000"/>
              </a:lnSpc>
              <a:defRPr sz="751" cap="none" spc="0">
                <a:solidFill>
                  <a:srgbClr val="1F1F1F">
                    <a:alpha val="70000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81044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  <p:sldLayoutId id="2147483733" r:id="rId46"/>
  </p:sldLayoutIdLst>
  <p:transition spd="med"/>
  <p:txStyles>
    <p:titleStyle>
      <a:lvl1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1pPr>
      <a:lvl2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2pPr>
      <a:lvl3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3pPr>
      <a:lvl4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4pPr>
      <a:lvl5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5pPr>
      <a:lvl6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6pPr>
      <a:lvl7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7pPr>
      <a:lvl8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8pPr>
      <a:lvl9pPr marL="0" marR="0" indent="0" algn="l" defTabSz="6857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113" baseline="0">
          <a:ln>
            <a:noFill/>
          </a:ln>
          <a:solidFill>
            <a:srgbClr val="1F1F1F"/>
          </a:solidFill>
          <a:uFillTx/>
          <a:latin typeface="Montserrat Bold"/>
          <a:ea typeface="Montserrat Bold"/>
          <a:cs typeface="Montserrat Bold"/>
          <a:sym typeface="Montserrat Bold"/>
        </a:defRPr>
      </a:lvl9pPr>
    </p:titleStyle>
    <p:bodyStyle>
      <a:lvl1pPr marL="0" marR="0" indent="0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5pPr>
      <a:lvl6pPr marL="1980973" marR="0" indent="-266669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6pPr>
      <a:lvl7pPr marL="2323834" marR="0" indent="-266669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7pPr>
      <a:lvl8pPr marL="2666693" marR="0" indent="-266669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8pPr>
      <a:lvl9pPr marL="3009554" marR="0" indent="-266669" algn="l" defTabSz="685722" rtl="0" latinLnBrk="0">
        <a:lnSpc>
          <a:spcPct val="120000"/>
        </a:lnSpc>
        <a:spcBef>
          <a:spcPts val="751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1pPr>
      <a:lvl2pPr marL="0" marR="0" indent="342866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2pPr>
      <a:lvl3pPr marL="0" marR="0" indent="685731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3pPr>
      <a:lvl4pPr marL="0" marR="0" indent="1028596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4pPr>
      <a:lvl5pPr marL="0" marR="0" indent="1371460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5pPr>
      <a:lvl6pPr marL="0" marR="0" indent="1714326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6pPr>
      <a:lvl7pPr marL="0" marR="0" indent="2057191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7pPr>
      <a:lvl8pPr marL="0" marR="0" indent="2400056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8pPr>
      <a:lvl9pPr marL="0" marR="0" indent="2742922" algn="ctr" defTabSz="685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0F56-FE6A-4EED-9168-0CDB1197F2F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3AEE-C317-420C-9F7E-61EA194F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nesdoc.unesco.org/images/0013/001394/139423por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ftproject.org/resources/publications/business-human-rights-five-step-guide-for-company-boards/" TargetMode="External"/><Relationship Id="rId7" Type="http://schemas.openxmlformats.org/officeDocument/2006/relationships/hyperlink" Target="https://www.unglobalcompact.org/library/22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Relationship Id="rId6" Type="http://schemas.openxmlformats.org/officeDocument/2006/relationships/hyperlink" Target="http://www.ohchr.org/Documents/Publications/HR.PUB.12.2_En.pdf" TargetMode="External"/><Relationship Id="rId5" Type="http://schemas.openxmlformats.org/officeDocument/2006/relationships/hyperlink" Target="http://exim.hu/wp-content/uploads/2012/12/IFC_HIRAM_Full_linked.pdf" TargetMode="External"/><Relationship Id="rId4" Type="http://schemas.openxmlformats.org/officeDocument/2006/relationships/hyperlink" Target="http://www.oecd.org/corporate/mne/mining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9145601549_9f07704cb1_o.jpg" descr="19145601549_9f07704cb1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79" t="21858"/>
          <a:stretch>
            <a:fillRect/>
          </a:stretch>
        </p:blipFill>
        <p:spPr>
          <a:xfrm>
            <a:off x="-10194" y="-86436"/>
            <a:ext cx="9176443" cy="544337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Rectangle"/>
          <p:cNvSpPr/>
          <p:nvPr/>
        </p:nvSpPr>
        <p:spPr>
          <a:xfrm>
            <a:off x="-101600" y="-95250"/>
            <a:ext cx="9347200" cy="5334000"/>
          </a:xfrm>
          <a:prstGeom prst="rect">
            <a:avLst/>
          </a:prstGeom>
          <a:gradFill>
            <a:gsLst>
              <a:gs pos="0">
                <a:srgbClr val="0D2739">
                  <a:alpha val="67050"/>
                </a:srgbClr>
              </a:gs>
              <a:gs pos="100000">
                <a:srgbClr val="275E94">
                  <a:alpha val="6705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 dirty="0"/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alphaModFix amt="70883"/>
            <a:extLst/>
          </a:blip>
          <a:stretch>
            <a:fillRect/>
          </a:stretch>
        </p:blipFill>
        <p:spPr>
          <a:xfrm rot="16521396">
            <a:off x="13735" y="-1482600"/>
            <a:ext cx="8354532" cy="920107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Rectangle"/>
          <p:cNvSpPr/>
          <p:nvPr/>
        </p:nvSpPr>
        <p:spPr>
          <a:xfrm>
            <a:off x="-101600" y="-95250"/>
            <a:ext cx="9347200" cy="5334000"/>
          </a:xfrm>
          <a:prstGeom prst="rect">
            <a:avLst/>
          </a:prstGeom>
          <a:gradFill>
            <a:gsLst>
              <a:gs pos="0">
                <a:srgbClr val="0D2739">
                  <a:alpha val="67050"/>
                </a:srgbClr>
              </a:gs>
              <a:gs pos="100000">
                <a:srgbClr val="275E94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 dirty="0"/>
          </a:p>
        </p:txBody>
      </p:sp>
      <p:pic>
        <p:nvPicPr>
          <p:cNvPr id="11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744" y="1398189"/>
            <a:ext cx="3140512" cy="1686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>
            <a:spLocks/>
          </p:cNvSpPr>
          <p:nvPr/>
        </p:nvSpPr>
        <p:spPr>
          <a:xfrm>
            <a:off x="4572003" y="395878"/>
            <a:ext cx="43002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hangingPunct="1">
              <a:defRPr/>
            </a:pPr>
            <a:r>
              <a:rPr lang="pt-BR" sz="2700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“</a:t>
            </a:r>
            <a:r>
              <a:rPr lang="pt-BR" sz="1800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A Agenda 2030 foi construída a partir de uma consulta global a mais de 7 milhões de pessoas. É uma agenda das pessoas. É a nossa Declaração Global de Interdependência. </a:t>
            </a:r>
          </a:p>
          <a:p>
            <a:pPr defTabSz="685783" hangingPunct="1">
              <a:defRPr/>
            </a:pPr>
            <a:endParaRPr lang="pt-BR" sz="1800" kern="1200" cap="none" spc="0" dirty="0">
              <a:solidFill>
                <a:srgbClr val="53535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Montserrat Bold"/>
            </a:endParaRPr>
          </a:p>
          <a:p>
            <a:pPr defTabSz="685783" hangingPunct="1">
              <a:defRPr/>
            </a:pPr>
            <a:r>
              <a:rPr lang="pt-BR" sz="1800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Para sermos bem-sucedidos, precisamos ir além da nossa zona de conforto. </a:t>
            </a:r>
            <a:r>
              <a:rPr lang="pt-BR" sz="1800" u="sng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Não é mais o momento do </a:t>
            </a:r>
            <a:r>
              <a:rPr lang="pt-BR" sz="1800" i="1" u="sng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business-as-usual</a:t>
            </a:r>
            <a:r>
              <a:rPr lang="pt-BR" sz="1800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. </a:t>
            </a:r>
          </a:p>
          <a:p>
            <a:pPr defTabSz="685783" hangingPunct="1">
              <a:defRPr/>
            </a:pPr>
            <a:endParaRPr lang="pt-BR" sz="1800" kern="1200" cap="none" spc="0" dirty="0">
              <a:solidFill>
                <a:srgbClr val="53535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Montserrat Bold"/>
            </a:endParaRPr>
          </a:p>
          <a:p>
            <a:pPr defTabSz="685783" hangingPunct="1">
              <a:defRPr/>
            </a:pPr>
            <a:r>
              <a:rPr lang="pt-BR" sz="1800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Espero que vocês sejam provocativos, visionários e disruptivos, assim como as tecnologias necessárias para atingir os 17 ODS.</a:t>
            </a:r>
            <a:r>
              <a:rPr lang="pt-BR" sz="2100" kern="1200" cap="none" spc="0" dirty="0">
                <a:solidFill>
                  <a:srgbClr val="53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 Bold"/>
              </a:rPr>
              <a:t>”</a:t>
            </a:r>
            <a:endParaRPr lang="pt-BR" sz="1800" kern="1200" cap="none" spc="0" dirty="0">
              <a:solidFill>
                <a:srgbClr val="53535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Montserrat Bold"/>
            </a:endParaRPr>
          </a:p>
        </p:txBody>
      </p:sp>
      <p:pic>
        <p:nvPicPr>
          <p:cNvPr id="12" name="Picture 4" descr="Resultado de imagem para guterr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43002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149588" y="254066"/>
            <a:ext cx="6290972" cy="79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2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Flama-Light"/>
              </a:rPr>
              <a:t>ODS e Direitos Humanos 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Flama-Light"/>
            </a:endParaRPr>
          </a:p>
          <a:p>
            <a:pPr marL="0" marR="0" lvl="0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Flama-Light"/>
            </a:endParaRPr>
          </a:p>
        </p:txBody>
      </p:sp>
      <p:pic>
        <p:nvPicPr>
          <p:cNvPr id="2050" name="Picture 2" descr="Resultado de imagem para ods">
            <a:extLst>
              <a:ext uri="{FF2B5EF4-FFF2-40B4-BE49-F238E27FC236}">
                <a16:creationId xmlns:a16="http://schemas.microsoft.com/office/drawing/2014/main" id="{9637A99C-E846-40BD-BBA2-5C7C2B16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38957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158D31-EB77-437F-BB2E-B8B3FEAA8804}"/>
              </a:ext>
            </a:extLst>
          </p:cNvPr>
          <p:cNvSpPr txBox="1"/>
          <p:nvPr/>
        </p:nvSpPr>
        <p:spPr>
          <a:xfrm>
            <a:off x="3895724" y="995363"/>
            <a:ext cx="4265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tx2"/>
                </a:solidFill>
              </a:rPr>
              <a:t>169 </a:t>
            </a:r>
            <a:r>
              <a:rPr lang="pt-BR" sz="2800" dirty="0">
                <a:solidFill>
                  <a:schemeClr val="tx2"/>
                </a:solidFill>
              </a:rPr>
              <a:t>metas</a:t>
            </a:r>
            <a:endParaRPr lang="pt-BR" sz="48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4D003-D1E9-4802-9AB8-6B0E6F9F9D42}"/>
              </a:ext>
            </a:extLst>
          </p:cNvPr>
          <p:cNvSpPr txBox="1"/>
          <p:nvPr/>
        </p:nvSpPr>
        <p:spPr>
          <a:xfrm>
            <a:off x="4001889" y="2030248"/>
            <a:ext cx="5061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accent1">
                    <a:lumMod val="75000"/>
                  </a:schemeClr>
                </a:solidFill>
              </a:rPr>
              <a:t>92%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relacionadas com </a:t>
            </a:r>
            <a:r>
              <a:rPr lang="pt-BR" sz="4800" dirty="0">
                <a:solidFill>
                  <a:schemeClr val="accent1">
                    <a:lumMod val="75000"/>
                  </a:schemeClr>
                </a:solidFill>
              </a:rPr>
              <a:t>Direitos Humanos</a:t>
            </a:r>
          </a:p>
        </p:txBody>
      </p:sp>
    </p:spTree>
    <p:extLst>
      <p:ext uri="{BB962C8B-B14F-4D97-AF65-F5344CB8AC3E}">
        <p14:creationId xmlns:p14="http://schemas.microsoft.com/office/powerpoint/2010/main" val="374692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kturistando-599263-unsplash.jpg" descr="ckturistando-599263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3" r="3526" b="23082"/>
          <a:stretch>
            <a:fillRect/>
          </a:stretch>
        </p:blipFill>
        <p:spPr>
          <a:xfrm>
            <a:off x="-35466" y="-55463"/>
            <a:ext cx="9214932" cy="525442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"/>
          <p:cNvSpPr/>
          <p:nvPr/>
        </p:nvSpPr>
        <p:spPr>
          <a:xfrm>
            <a:off x="-104552" y="-199084"/>
            <a:ext cx="9353104" cy="5541667"/>
          </a:xfrm>
          <a:prstGeom prst="rect">
            <a:avLst/>
          </a:prstGeom>
          <a:gradFill>
            <a:gsLst>
              <a:gs pos="0">
                <a:srgbClr val="21314E"/>
              </a:gs>
              <a:gs pos="100000">
                <a:srgbClr val="FFFFFF">
                  <a:alpha val="69334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sp>
        <p:nvSpPr>
          <p:cNvPr id="177" name="Google Shape;91;p20"/>
          <p:cNvSpPr txBox="1">
            <a:spLocks noGrp="1"/>
          </p:cNvSpPr>
          <p:nvPr>
            <p:ph type="subTitle" sz="half" idx="1"/>
          </p:nvPr>
        </p:nvSpPr>
        <p:spPr>
          <a:xfrm>
            <a:off x="5328199" y="576862"/>
            <a:ext cx="3509063" cy="3227776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20000"/>
              </a:lnSpc>
              <a:defRPr sz="2400" cap="all" spc="288">
                <a:solidFill>
                  <a:srgbClr val="FADFB6"/>
                </a:solidFill>
                <a:latin typeface="Flama-Light"/>
                <a:ea typeface="Flama-Light"/>
                <a:cs typeface="Flama-Light"/>
                <a:sym typeface="Flama-Light"/>
              </a:defRPr>
            </a:pPr>
            <a:r>
              <a:t>Áreas de</a:t>
            </a:r>
          </a:p>
          <a:p>
            <a:pPr marL="0" indent="0" algn="l">
              <a:defRPr sz="4200">
                <a:solidFill>
                  <a:srgbClr val="FFFFFF"/>
                </a:solidFill>
                <a:latin typeface="FlamaBlack"/>
                <a:ea typeface="FlamaBlack"/>
                <a:cs typeface="FlamaBlack"/>
                <a:sym typeface="FlamaBlack"/>
              </a:defRPr>
            </a:pPr>
            <a:r>
              <a:t>atuação</a:t>
            </a:r>
          </a:p>
        </p:txBody>
      </p:sp>
      <p:sp>
        <p:nvSpPr>
          <p:cNvPr id="178" name="O Pacto Global conduz atividades e projetos no Brasil por meio dos seus Grupos Temáticos (GT), divididos atualmente em: ODS, Água, Alimentos e Agricultura, Energia &amp; Clima, Direitos Humanos &amp; Trabalho…"/>
          <p:cNvSpPr txBox="1"/>
          <p:nvPr/>
        </p:nvSpPr>
        <p:spPr>
          <a:xfrm>
            <a:off x="5427439" y="1950815"/>
            <a:ext cx="3138240" cy="353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189">
              <a:lnSpc>
                <a:spcPts val="28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O Pacto Global conduz atividades e projetos no Brasil por meio dos seus Grupos Temáticos (GT), divididos atualmente em: ODS, Água, Alimentos e Agricultura, Energia &amp; Clima, Direitos Humanos &amp; Trabalho </a:t>
            </a:r>
          </a:p>
          <a:p>
            <a:pPr defTabSz="457189">
              <a:lnSpc>
                <a:spcPts val="28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e Anticorrupção. Além disso, existe a Comissão </a:t>
            </a:r>
          </a:p>
          <a:p>
            <a:pPr defTabSz="457189">
              <a:lnSpc>
                <a:spcPts val="28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de Engajamento e Comunicação (CEC), que dá as diretrizes para as divulgações feitas pelos membros sobre o Pacto Global e sobre os ODS. Esses grupos </a:t>
            </a:r>
          </a:p>
          <a:p>
            <a:pPr defTabSz="457189">
              <a:lnSpc>
                <a:spcPts val="28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são formados por representantes das empresas </a:t>
            </a:r>
          </a:p>
          <a:p>
            <a:pPr defTabSz="457189">
              <a:lnSpc>
                <a:spcPts val="28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e organizações que integram a Rede Brasil. 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465159">
            <a:off x="-730953" y="-1936791"/>
            <a:ext cx="5641852" cy="609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onfira a seguir o papel de cada GT»"/>
          <p:cNvSpPr txBox="1"/>
          <p:nvPr/>
        </p:nvSpPr>
        <p:spPr>
          <a:xfrm>
            <a:off x="5440872" y="4140201"/>
            <a:ext cx="2783454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Flama-Medium"/>
                <a:ea typeface="Flama-Medium"/>
                <a:cs typeface="Flama-Medium"/>
                <a:sym typeface="Flama-Medium"/>
              </a:defRPr>
            </a:lvl1pPr>
          </a:lstStyle>
          <a:p>
            <a:r>
              <a:t>Confira a seguir o papel de cada GT»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4016" y="74809"/>
            <a:ext cx="4941571" cy="4993883"/>
          </a:xfrm>
          <a:prstGeom prst="rect">
            <a:avLst/>
          </a:prstGeom>
          <a:ln w="12700">
            <a:miter lim="400000"/>
          </a:ln>
          <a:effectLst>
            <a:outerShdw blurRad="292100" dir="5400000" rotWithShape="0">
              <a:srgbClr val="526A88">
                <a:alpha val="1894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149588" y="254066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Iniciativas – Direitos Humanos na Prática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 descr="Resultado de imagem para empoderando refugiadas">
            <a:extLst>
              <a:ext uri="{FF2B5EF4-FFF2-40B4-BE49-F238E27FC236}">
                <a16:creationId xmlns:a16="http://schemas.microsoft.com/office/drawing/2014/main" id="{A42D0F67-7198-44E4-9F1A-C1070519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8" y="714342"/>
            <a:ext cx="3279801" cy="17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70 anos da declaraÃ§Ã£o universal dos direitos humanos">
            <a:extLst>
              <a:ext uri="{FF2B5EF4-FFF2-40B4-BE49-F238E27FC236}">
                <a16:creationId xmlns:a16="http://schemas.microsoft.com/office/drawing/2014/main" id="{702A05E1-3988-4125-B899-403E3101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12" y="1275499"/>
            <a:ext cx="3279801" cy="9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weps">
            <a:extLst>
              <a:ext uri="{FF2B5EF4-FFF2-40B4-BE49-F238E27FC236}">
                <a16:creationId xmlns:a16="http://schemas.microsoft.com/office/drawing/2014/main" id="{69DBD693-FB50-4FF1-97A4-EE75C848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88" y="2472144"/>
            <a:ext cx="1812851" cy="18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B89184-9CFD-4115-B7D4-E744ECACE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07036"/>
            <a:ext cx="2681190" cy="12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1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149588" y="254066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2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Flama-Light"/>
              </a:rPr>
              <a:t>Direitos Humanos na Prática</a:t>
            </a:r>
          </a:p>
          <a:p>
            <a:pPr marL="0" marR="0" lvl="0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Flama-Light"/>
            </a:endParaRPr>
          </a:p>
          <a:p>
            <a:pPr marL="0" marR="0" lvl="0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Flama-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15C3B-61FE-49F7-B1A7-BA978029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" y="1064729"/>
            <a:ext cx="2373375" cy="30140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8AD62-D5BF-4632-845B-AF3929D27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46" y="1173282"/>
            <a:ext cx="1998606" cy="27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9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F467B9A-D831-46FA-B1B1-9B4CEB3A5671}"/>
              </a:ext>
            </a:extLst>
          </p:cNvPr>
          <p:cNvSpPr/>
          <p:nvPr/>
        </p:nvSpPr>
        <p:spPr>
          <a:xfrm>
            <a:off x="0" y="4712584"/>
            <a:ext cx="9144000" cy="436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1" hangingPunct="1"/>
            <a:endParaRPr lang="pt-BR" sz="1013" kern="1200" cap="none" spc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E4EA11E-C57D-4F85-A813-FE08A65DBC9E}"/>
              </a:ext>
            </a:extLst>
          </p:cNvPr>
          <p:cNvCxnSpPr>
            <a:cxnSpLocks/>
          </p:cNvCxnSpPr>
          <p:nvPr/>
        </p:nvCxnSpPr>
        <p:spPr>
          <a:xfrm>
            <a:off x="0" y="4712581"/>
            <a:ext cx="5990362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4D60C3A-DFB9-4F38-B68E-616AAFDA4469}"/>
              </a:ext>
            </a:extLst>
          </p:cNvPr>
          <p:cNvCxnSpPr>
            <a:cxnSpLocks/>
          </p:cNvCxnSpPr>
          <p:nvPr/>
        </p:nvCxnSpPr>
        <p:spPr>
          <a:xfrm>
            <a:off x="7754465" y="4712581"/>
            <a:ext cx="138953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3">
            <a:extLst>
              <a:ext uri="{FF2B5EF4-FFF2-40B4-BE49-F238E27FC236}">
                <a16:creationId xmlns:a16="http://schemas.microsoft.com/office/drawing/2014/main" id="{F1267E24-121E-432B-AE10-82BE10810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77" y="3964769"/>
            <a:ext cx="1444584" cy="795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82DF4-5A0F-48C0-8BD9-920E44BBF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85" y="508037"/>
            <a:ext cx="1029532" cy="1029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97836-805F-4B79-9043-A8FD382F3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19" y="496198"/>
            <a:ext cx="1041373" cy="1041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13FCA-4E01-48C8-9124-25187FB86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29" y="508037"/>
            <a:ext cx="1044419" cy="1044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F3ED9A-A978-4CAD-A40A-1D37EC101A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58" y="508037"/>
            <a:ext cx="1029487" cy="10294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D83B3E-DA6D-48EB-B1EA-2137B801A5CA}"/>
              </a:ext>
            </a:extLst>
          </p:cNvPr>
          <p:cNvSpPr/>
          <p:nvPr/>
        </p:nvSpPr>
        <p:spPr>
          <a:xfrm>
            <a:off x="2167618" y="2338969"/>
            <a:ext cx="518599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1" hangingPunct="1"/>
            <a:r>
              <a:rPr lang="pt-BR" sz="2700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Direitos Humanos e Empresas </a:t>
            </a:r>
            <a:br>
              <a:rPr lang="pt-BR" sz="135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25" kern="1200" cap="none" spc="0" dirty="0">
                <a:solidFill>
                  <a:srgbClr val="4472C4">
                    <a:lumMod val="75000"/>
                  </a:srgb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Rede Brasil do Pacto Global</a:t>
            </a:r>
          </a:p>
        </p:txBody>
      </p:sp>
    </p:spTree>
    <p:extLst>
      <p:ext uri="{BB962C8B-B14F-4D97-AF65-F5344CB8AC3E}">
        <p14:creationId xmlns:p14="http://schemas.microsoft.com/office/powerpoint/2010/main" val="161871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2F9E01-443C-4998-9B93-1245242F3651}"/>
              </a:ext>
            </a:extLst>
          </p:cNvPr>
          <p:cNvSpPr/>
          <p:nvPr/>
        </p:nvSpPr>
        <p:spPr>
          <a:xfrm>
            <a:off x="552893" y="2470706"/>
            <a:ext cx="4689526" cy="2367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 flipV="1">
            <a:off x="0" y="4889432"/>
            <a:ext cx="6440557" cy="75336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9CE749D7-836C-4C7B-8BEA-A7DD855A113C}"/>
              </a:ext>
            </a:extLst>
          </p:cNvPr>
          <p:cNvSpPr txBox="1">
            <a:spLocks/>
          </p:cNvSpPr>
          <p:nvPr/>
        </p:nvSpPr>
        <p:spPr>
          <a:xfrm>
            <a:off x="670419" y="357350"/>
            <a:ext cx="6772372" cy="35412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  <a:defRPr/>
            </a:pPr>
            <a:r>
              <a:rPr lang="pt-BR" sz="2025" b="1" cap="none" spc="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Declaração Universal dos Direitos Humanos (DUDH)</a:t>
            </a:r>
            <a:endParaRPr lang="pt-BR" sz="2700" b="1" cap="none" spc="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685800">
              <a:lnSpc>
                <a:spcPct val="150000"/>
              </a:lnSpc>
              <a:defRPr/>
            </a:pPr>
            <a:endParaRPr lang="pt-BR" sz="1350" cap="none" spc="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3" y="4889432"/>
            <a:ext cx="1441857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1" y="4374210"/>
            <a:ext cx="1072742" cy="590558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F1CC5066-562E-4604-855A-EBD6CF680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" y="1009060"/>
            <a:ext cx="7534476" cy="6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sz="1200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Declaração Universal dos Direitos Humanos (DUDH) é o principal documento que serve de referência para o amplo exercício da cidadania e dos</a:t>
            </a:r>
            <a:r>
              <a:rPr lang="pt-BR" sz="1600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 direitos e liberdades básicas </a:t>
            </a:r>
            <a:r>
              <a:rPr lang="pt-BR" sz="1200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todos os seres humanos.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46A687-3CB0-498D-8062-0E9AA68E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" y="1767113"/>
            <a:ext cx="7534476" cy="86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sz="1200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Aprovada em 10 de dezembro de 1948 e contém </a:t>
            </a:r>
            <a:r>
              <a:rPr lang="pt-BR" sz="1200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3"/>
              </a:rPr>
              <a:t>30 preâmbulos</a:t>
            </a:r>
            <a:r>
              <a:rPr lang="pt-BR" sz="1200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</a:t>
            </a:r>
            <a:r>
              <a:rPr lang="pt-BR" sz="1200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documento marca oficialmente o </a:t>
            </a:r>
            <a:r>
              <a:rPr lang="pt-BR" sz="1200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início da preocupação mundial </a:t>
            </a:r>
            <a:r>
              <a:rPr lang="pt-BR" sz="1200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as questões relativas aos direitos humanos.</a:t>
            </a:r>
          </a:p>
          <a:p>
            <a:pPr defTabSz="685800" hangingPunct="1">
              <a:lnSpc>
                <a:spcPct val="150000"/>
              </a:lnSpc>
              <a:spcBef>
                <a:spcPct val="0"/>
              </a:spcBef>
              <a:defRPr/>
            </a:pPr>
            <a:endParaRPr lang="pt-BR" sz="1200" kern="1200" cap="none" spc="0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DF830-E8F1-4F5E-BB42-272C44759B1E}"/>
              </a:ext>
            </a:extLst>
          </p:cNvPr>
          <p:cNvSpPr/>
          <p:nvPr/>
        </p:nvSpPr>
        <p:spPr>
          <a:xfrm>
            <a:off x="762543" y="26845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Padrões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mínimos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e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universais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que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buscam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assegurar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a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dignidade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e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igualdade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para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todos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os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seres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humanos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Incluem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Liberdade de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expressão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Privacidade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Saúde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Vida,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liberdade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e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segurança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Padrões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de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vida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en-US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adequados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m para declaraÃ§Ã£o universal dos direitos humanos">
            <a:extLst>
              <a:ext uri="{FF2B5EF4-FFF2-40B4-BE49-F238E27FC236}">
                <a16:creationId xmlns:a16="http://schemas.microsoft.com/office/drawing/2014/main" id="{BF1A370B-A406-45DB-8AFA-1C37CDEA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19" y="2470706"/>
            <a:ext cx="3131065" cy="23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9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634423" y="317923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Princípios Orientadores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A5174-A254-447E-A5C3-DF57FF236961}"/>
              </a:ext>
            </a:extLst>
          </p:cNvPr>
          <p:cNvSpPr/>
          <p:nvPr/>
        </p:nvSpPr>
        <p:spPr>
          <a:xfrm>
            <a:off x="634423" y="920491"/>
            <a:ext cx="3429000" cy="380873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891" hangingPunct="1"/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Adotados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pelo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Conselho de Direitos Humanos da ONU,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em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2011</a:t>
            </a:r>
          </a:p>
          <a:p>
            <a:pPr defTabSz="342891" hangingPunct="1"/>
            <a:endParaRPr lang="en-US" sz="1725" kern="1200" cap="none" spc="0" dirty="0">
              <a:solidFill>
                <a:srgbClr val="44546A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 defTabSz="342891" hangingPunct="1"/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Fornece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um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padrão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global para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prevenir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e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endereçar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os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impactos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adversos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de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direitos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humanos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relacionados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à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atividades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empresariais</a:t>
            </a:r>
            <a:endParaRPr lang="en-US" sz="1725" kern="1200" cap="none" spc="0" dirty="0">
              <a:solidFill>
                <a:srgbClr val="44546A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 defTabSz="342891" hangingPunct="1"/>
            <a:endParaRPr lang="en-US" sz="1725" kern="1200" cap="none" spc="0" dirty="0">
              <a:solidFill>
                <a:srgbClr val="44546A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 defTabSz="342891" hangingPunct="1"/>
            <a:r>
              <a:rPr lang="en-US" sz="1725" b="1" i="1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Ferramenta “</a:t>
            </a:r>
            <a:r>
              <a:rPr lang="en-US" sz="1725" b="1" i="1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Proteger</a:t>
            </a:r>
            <a:r>
              <a:rPr lang="en-US" sz="1725" b="1" i="1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, </a:t>
            </a:r>
            <a:r>
              <a:rPr lang="en-US" sz="1725" b="1" i="1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Respeitar</a:t>
            </a:r>
            <a:r>
              <a:rPr lang="en-US" sz="1725" b="1" i="1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, </a:t>
            </a:r>
            <a:r>
              <a:rPr lang="en-US" sz="1725" b="1" i="1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Remediar</a:t>
            </a:r>
            <a:r>
              <a:rPr lang="en-US" sz="1725" b="1" i="1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”</a:t>
            </a:r>
          </a:p>
          <a:p>
            <a:pPr marL="342891" lvl="1" indent="0" defTabSz="342891" hangingPunct="1"/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Estado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deve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proteger</a:t>
            </a:r>
            <a:endParaRPr lang="en-US" sz="1725" kern="1200" cap="none" spc="0" dirty="0">
              <a:solidFill>
                <a:srgbClr val="44546A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342891" lvl="1" indent="0" defTabSz="342891" hangingPunct="1"/>
            <a:r>
              <a:rPr lang="en-US" sz="1725" b="1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Empresa</a:t>
            </a:r>
            <a:r>
              <a:rPr lang="en-US" sz="1725" b="1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b="1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deve</a:t>
            </a:r>
            <a:r>
              <a:rPr lang="en-US" sz="1725" b="1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en-US" sz="1725" b="1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respeitar</a:t>
            </a:r>
            <a:r>
              <a:rPr lang="en-US" sz="1725" b="1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</a:p>
          <a:p>
            <a:pPr marL="342891" lvl="1" indent="0" defTabSz="342891" hangingPunct="1"/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Acesso</a:t>
            </a:r>
            <a:r>
              <a:rPr lang="en-US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 a </a:t>
            </a:r>
            <a:r>
              <a:rPr lang="en-US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ea typeface="+mn-ea"/>
                <a:cs typeface="Arial" charset="0"/>
              </a:rPr>
              <a:t>remediação</a:t>
            </a:r>
            <a:endParaRPr lang="en-US" sz="1725" kern="1200" cap="none" spc="0" dirty="0">
              <a:solidFill>
                <a:srgbClr val="44546A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4523D23-7117-4FF9-9165-7683A7A3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959" y="1057276"/>
            <a:ext cx="2286000" cy="302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14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471224" y="254066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Princípios Orientadores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75FB4A-528A-4451-A911-4FD1E49D628E}"/>
              </a:ext>
            </a:extLst>
          </p:cNvPr>
          <p:cNvSpPr txBox="1">
            <a:spLocks/>
          </p:cNvSpPr>
          <p:nvPr/>
        </p:nvSpPr>
        <p:spPr>
          <a:xfrm>
            <a:off x="471224" y="1240490"/>
            <a:ext cx="6614804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Estrutura </a:t>
            </a:r>
          </a:p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1500" cap="none" spc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  <a:sym typeface="Arial"/>
              </a:rPr>
              <a:t>31 Princípios Orientadores</a:t>
            </a:r>
          </a:p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172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  <a:sym typeface="Arial"/>
            </a:endParaRPr>
          </a:p>
          <a:p>
            <a:pPr marL="385753" indent="-385753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romanUcPeriod"/>
              <a:defRPr/>
            </a:pPr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  <a:sym typeface="Arial"/>
              </a:rPr>
              <a:t>Obrigação dos Estados de Proteger os DH (1-10);</a:t>
            </a:r>
          </a:p>
          <a:p>
            <a:pPr marL="385753" indent="-385753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romanUcPeriod"/>
              <a:defRPr/>
            </a:pPr>
            <a:endParaRPr lang="pt-BR" sz="172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  <a:sym typeface="Arial"/>
            </a:endParaRPr>
          </a:p>
          <a:p>
            <a:pPr marL="385753" indent="-385753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romanUcPeriod"/>
              <a:defRPr/>
            </a:pPr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  <a:sym typeface="Arial"/>
              </a:rPr>
              <a:t>Responsabilidade das Empresas de Respeitar os </a:t>
            </a:r>
            <a:r>
              <a:rPr lang="pt-BR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  <a:sym typeface="Arial"/>
              </a:rPr>
              <a:t>DHs</a:t>
            </a:r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  <a:sym typeface="Arial"/>
              </a:rPr>
              <a:t> (11-24);</a:t>
            </a:r>
          </a:p>
          <a:p>
            <a:pPr marL="385753" indent="-385753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romanUcPeriod"/>
              <a:defRPr/>
            </a:pPr>
            <a:endParaRPr lang="pt-BR" sz="172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  <a:sym typeface="Arial"/>
            </a:endParaRPr>
          </a:p>
          <a:p>
            <a:pPr marL="385753" indent="-385753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romanUcPeriod"/>
              <a:defRPr/>
            </a:pPr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  <a:sym typeface="Arial"/>
              </a:rPr>
              <a:t>Acesso a mecanismos de reparação (25-31).</a:t>
            </a:r>
          </a:p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2400" b="1" cap="none" spc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indent="0" defTabSz="342891">
              <a:buNone/>
            </a:pPr>
            <a:endParaRPr lang="en-US" sz="2325" cap="none" spc="0" dirty="0">
              <a:solidFill>
                <a:srgbClr val="44546A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929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656934" y="321139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Princípios Orientadores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75FB4A-528A-4451-A911-4FD1E49D628E}"/>
              </a:ext>
            </a:extLst>
          </p:cNvPr>
          <p:cNvSpPr txBox="1">
            <a:spLocks/>
          </p:cNvSpPr>
          <p:nvPr/>
        </p:nvSpPr>
        <p:spPr>
          <a:xfrm>
            <a:off x="1263407" y="1051799"/>
            <a:ext cx="6614804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2400" b="1" cap="none" spc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indent="0" defTabSz="342891">
              <a:buNone/>
            </a:pPr>
            <a:endParaRPr lang="en-US" sz="2325" cap="none" spc="0" dirty="0">
              <a:solidFill>
                <a:srgbClr val="44546A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74336B-EA19-4088-AF68-27EE171D0775}"/>
              </a:ext>
            </a:extLst>
          </p:cNvPr>
          <p:cNvSpPr txBox="1">
            <a:spLocks/>
          </p:cNvSpPr>
          <p:nvPr/>
        </p:nvSpPr>
        <p:spPr>
          <a:xfrm>
            <a:off x="656934" y="1240490"/>
            <a:ext cx="6269523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>
              <a:buNone/>
            </a:pPr>
            <a:r>
              <a:rPr lang="en-US" sz="2025" b="1" kern="1200" cap="none" spc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Deveres</a:t>
            </a:r>
            <a:r>
              <a:rPr lang="en-US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das Empresas  - 3 </a:t>
            </a:r>
            <a:r>
              <a:rPr lang="en-US" sz="2025" b="1" kern="1200" cap="none" spc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pilares</a:t>
            </a:r>
            <a:r>
              <a:rPr lang="en-US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indent="0" defTabSz="342891">
              <a:buNone/>
            </a:pPr>
            <a:endParaRPr lang="en-US" sz="2025" b="1" kern="1200" cap="none" spc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68" indent="-257168" defTabSz="342891"/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Compromisso Político</a:t>
            </a:r>
          </a:p>
          <a:p>
            <a:pPr marL="257168" indent="-257168" defTabSz="342891"/>
            <a:endParaRPr lang="pt-BR" sz="172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257168" indent="-257168" defTabSz="342891"/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Auditoria em direitos humanos (</a:t>
            </a:r>
            <a:r>
              <a:rPr lang="pt-BR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due</a:t>
            </a:r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pt-BR" sz="172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diligence</a:t>
            </a:r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257168" indent="-257168" defTabSz="342891"/>
            <a:endParaRPr lang="pt-BR" sz="172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257168" indent="-257168" defTabSz="342891"/>
            <a:r>
              <a:rPr lang="pt-BR" sz="172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Remediação das vítimas</a:t>
            </a:r>
            <a:endParaRPr lang="en-US" sz="172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562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36665946493_b44a9731f3_o.jpg" descr="36665946493_b44a9731f3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3" t="22191"/>
          <a:stretch>
            <a:fillRect/>
          </a:stretch>
        </p:blipFill>
        <p:spPr>
          <a:xfrm>
            <a:off x="-196822" y="-163711"/>
            <a:ext cx="9537644" cy="535918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"/>
          <p:cNvSpPr/>
          <p:nvPr/>
        </p:nvSpPr>
        <p:spPr>
          <a:xfrm>
            <a:off x="-196404" y="-313383"/>
            <a:ext cx="9353104" cy="5541666"/>
          </a:xfrm>
          <a:prstGeom prst="rect">
            <a:avLst/>
          </a:prstGeom>
          <a:gradFill>
            <a:gsLst>
              <a:gs pos="0">
                <a:srgbClr val="0D2739"/>
              </a:gs>
              <a:gs pos="100000">
                <a:srgbClr val="526A88">
                  <a:alpha val="0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 dirty="0"/>
          </a:p>
        </p:txBody>
      </p:sp>
      <p:sp>
        <p:nvSpPr>
          <p:cNvPr id="117" name="Google Shape;55;p13"/>
          <p:cNvSpPr txBox="1">
            <a:spLocks noGrp="1"/>
          </p:cNvSpPr>
          <p:nvPr>
            <p:ph type="subTitle" sz="half" idx="1"/>
          </p:nvPr>
        </p:nvSpPr>
        <p:spPr>
          <a:xfrm>
            <a:off x="4198545" y="1547361"/>
            <a:ext cx="4596159" cy="3159584"/>
          </a:xfrm>
          <a:prstGeom prst="rect">
            <a:avLst/>
          </a:prstGeom>
        </p:spPr>
        <p:txBody>
          <a:bodyPr/>
          <a:lstStyle/>
          <a:p>
            <a:pPr marL="0" indent="0" algn="l">
              <a:defRPr sz="130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pPr>
            <a:r>
              <a:rPr sz="1200" dirty="0" err="1"/>
              <a:t>Lançado</a:t>
            </a:r>
            <a:r>
              <a:rPr sz="1200" dirty="0"/>
              <a:t> </a:t>
            </a:r>
            <a:r>
              <a:rPr sz="1200" dirty="0" err="1"/>
              <a:t>em</a:t>
            </a:r>
            <a:r>
              <a:rPr sz="1200" dirty="0"/>
              <a:t> 2000 </a:t>
            </a:r>
            <a:r>
              <a:rPr sz="1200" dirty="0" err="1"/>
              <a:t>pelo</a:t>
            </a:r>
            <a:r>
              <a:rPr sz="1200" dirty="0"/>
              <a:t> </a:t>
            </a:r>
            <a:r>
              <a:rPr sz="1200" dirty="0" err="1"/>
              <a:t>então</a:t>
            </a:r>
            <a:r>
              <a:rPr sz="1200" dirty="0"/>
              <a:t> </a:t>
            </a:r>
            <a:r>
              <a:rPr sz="1200" dirty="0" err="1"/>
              <a:t>secretário-executivo</a:t>
            </a:r>
            <a:r>
              <a:rPr sz="1200" dirty="0"/>
              <a:t> das </a:t>
            </a:r>
            <a:r>
              <a:rPr sz="1200" dirty="0" err="1"/>
              <a:t>Nações</a:t>
            </a:r>
            <a:r>
              <a:rPr sz="1200" dirty="0"/>
              <a:t> </a:t>
            </a:r>
            <a:r>
              <a:rPr sz="1200" dirty="0" err="1"/>
              <a:t>Unidas</a:t>
            </a:r>
            <a:r>
              <a:rPr sz="1200" dirty="0"/>
              <a:t>, Kofi Annan, o Pacto Global é </a:t>
            </a:r>
            <a:r>
              <a:rPr sz="1200" dirty="0" err="1"/>
              <a:t>uma</a:t>
            </a:r>
            <a:r>
              <a:rPr sz="1200" dirty="0"/>
              <a:t> </a:t>
            </a:r>
            <a:r>
              <a:rPr sz="1200" dirty="0" err="1"/>
              <a:t>chamada</a:t>
            </a:r>
            <a:r>
              <a:rPr sz="1200" dirty="0"/>
              <a:t> para as </a:t>
            </a:r>
            <a:r>
              <a:rPr sz="1200" dirty="0" err="1"/>
              <a:t>empresas</a:t>
            </a:r>
            <a:r>
              <a:rPr sz="1200" dirty="0"/>
              <a:t> </a:t>
            </a:r>
            <a:r>
              <a:rPr sz="1200" dirty="0" err="1"/>
              <a:t>alinharem</a:t>
            </a:r>
            <a:r>
              <a:rPr sz="1200" dirty="0"/>
              <a:t> </a:t>
            </a:r>
            <a:r>
              <a:rPr sz="1200" dirty="0" err="1"/>
              <a:t>suas</a:t>
            </a:r>
            <a:r>
              <a:rPr sz="1200" dirty="0"/>
              <a:t> </a:t>
            </a:r>
            <a:r>
              <a:rPr sz="1200" dirty="0" err="1"/>
              <a:t>estratégias</a:t>
            </a:r>
            <a:r>
              <a:rPr sz="1200" dirty="0"/>
              <a:t> e </a:t>
            </a:r>
            <a:r>
              <a:rPr sz="1200" dirty="0" err="1"/>
              <a:t>operações</a:t>
            </a:r>
            <a:r>
              <a:rPr sz="1200" dirty="0"/>
              <a:t> a </a:t>
            </a:r>
            <a:r>
              <a:rPr sz="1200" dirty="0" err="1"/>
              <a:t>princípios</a:t>
            </a:r>
            <a:r>
              <a:rPr sz="1200" dirty="0"/>
              <a:t> </a:t>
            </a:r>
            <a:r>
              <a:rPr sz="1200" dirty="0" err="1"/>
              <a:t>universais</a:t>
            </a:r>
            <a:r>
              <a:rPr sz="1200" dirty="0"/>
              <a:t> </a:t>
            </a:r>
            <a:r>
              <a:rPr sz="1200" dirty="0" err="1"/>
              <a:t>nas</a:t>
            </a:r>
            <a:r>
              <a:rPr sz="1200" dirty="0"/>
              <a:t> </a:t>
            </a:r>
            <a:r>
              <a:rPr sz="1200" dirty="0" err="1"/>
              <a:t>áreas</a:t>
            </a:r>
            <a:r>
              <a:rPr sz="1200" dirty="0"/>
              <a:t> de </a:t>
            </a:r>
            <a:r>
              <a:rPr sz="1200" dirty="0" err="1"/>
              <a:t>Direitos</a:t>
            </a:r>
            <a:r>
              <a:rPr sz="1200" dirty="0"/>
              <a:t> Humanos, </a:t>
            </a:r>
            <a:r>
              <a:rPr sz="1200" dirty="0" err="1"/>
              <a:t>Trabalho</a:t>
            </a:r>
            <a:r>
              <a:rPr sz="1200" dirty="0"/>
              <a:t>, </a:t>
            </a:r>
            <a:r>
              <a:rPr sz="1200" dirty="0" err="1"/>
              <a:t>Meio</a:t>
            </a:r>
            <a:r>
              <a:rPr sz="1200" dirty="0"/>
              <a:t> </a:t>
            </a:r>
            <a:r>
              <a:rPr sz="1200" dirty="0" err="1"/>
              <a:t>Ambiente</a:t>
            </a:r>
            <a:r>
              <a:rPr sz="1200" dirty="0"/>
              <a:t> e </a:t>
            </a:r>
            <a:r>
              <a:rPr sz="1200" dirty="0" err="1"/>
              <a:t>Anticorrupção</a:t>
            </a:r>
            <a:r>
              <a:rPr sz="1200" dirty="0"/>
              <a:t>, e </a:t>
            </a:r>
            <a:r>
              <a:rPr sz="1200" dirty="0" err="1"/>
              <a:t>desenvolverem</a:t>
            </a:r>
            <a:r>
              <a:rPr sz="1200" dirty="0"/>
              <a:t> </a:t>
            </a:r>
            <a:r>
              <a:rPr sz="1200" dirty="0" err="1"/>
              <a:t>ações</a:t>
            </a:r>
            <a:r>
              <a:rPr sz="1200" dirty="0"/>
              <a:t> que </a:t>
            </a:r>
            <a:r>
              <a:rPr sz="1200" dirty="0" err="1"/>
              <a:t>contribuam</a:t>
            </a:r>
            <a:r>
              <a:rPr sz="1200" dirty="0"/>
              <a:t>  para o </a:t>
            </a:r>
            <a:r>
              <a:rPr sz="1200" dirty="0" err="1"/>
              <a:t>enfrentamento</a:t>
            </a:r>
            <a:r>
              <a:rPr sz="1200" dirty="0"/>
              <a:t> dos </a:t>
            </a:r>
            <a:r>
              <a:rPr sz="1200" dirty="0" err="1"/>
              <a:t>desafios</a:t>
            </a:r>
            <a:r>
              <a:rPr sz="1200" dirty="0"/>
              <a:t> da </a:t>
            </a:r>
            <a:r>
              <a:rPr sz="1200" dirty="0" err="1"/>
              <a:t>sociedade</a:t>
            </a:r>
            <a:r>
              <a:rPr sz="1200" dirty="0"/>
              <a:t>.</a:t>
            </a:r>
          </a:p>
          <a:p>
            <a:pPr marL="0" indent="0" algn="l">
              <a:defRPr sz="130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pPr>
            <a:r>
              <a:rPr sz="1200" dirty="0"/>
              <a:t> </a:t>
            </a:r>
          </a:p>
          <a:p>
            <a:pPr marL="0" indent="0" algn="l">
              <a:lnSpc>
                <a:spcPct val="115000"/>
              </a:lnSpc>
              <a:defRPr sz="1200">
                <a:solidFill>
                  <a:srgbClr val="FFFFFF"/>
                </a:solidFill>
                <a:latin typeface="Flama-Light"/>
                <a:ea typeface="Flama-Light"/>
                <a:cs typeface="Flama-Light"/>
                <a:sym typeface="Flama-Light"/>
              </a:defRPr>
            </a:pPr>
            <a:r>
              <a:rPr dirty="0"/>
              <a:t>As </a:t>
            </a:r>
            <a:r>
              <a:rPr dirty="0" err="1"/>
              <a:t>organizações</a:t>
            </a:r>
            <a:r>
              <a:rPr dirty="0"/>
              <a:t> que </a:t>
            </a:r>
            <a:r>
              <a:rPr dirty="0" err="1"/>
              <a:t>integram</a:t>
            </a:r>
            <a:r>
              <a:rPr dirty="0"/>
              <a:t> a </a:t>
            </a:r>
            <a:r>
              <a:rPr dirty="0" err="1"/>
              <a:t>iniciativa</a:t>
            </a:r>
            <a:r>
              <a:rPr dirty="0"/>
              <a:t> </a:t>
            </a:r>
            <a:r>
              <a:rPr dirty="0" err="1"/>
              <a:t>podem</a:t>
            </a:r>
            <a:r>
              <a:rPr dirty="0"/>
              <a:t> </a:t>
            </a:r>
            <a:r>
              <a:rPr dirty="0" err="1"/>
              <a:t>participar</a:t>
            </a:r>
            <a:r>
              <a:rPr dirty="0"/>
              <a:t> de </a:t>
            </a:r>
            <a:r>
              <a:rPr dirty="0" err="1"/>
              <a:t>projetos</a:t>
            </a:r>
            <a:r>
              <a:rPr dirty="0"/>
              <a:t>, </a:t>
            </a:r>
            <a:r>
              <a:rPr dirty="0" err="1"/>
              <a:t>têm</a:t>
            </a:r>
            <a:r>
              <a:rPr dirty="0"/>
              <a:t> </a:t>
            </a:r>
            <a:r>
              <a:rPr dirty="0" err="1"/>
              <a:t>acesso</a:t>
            </a:r>
            <a:r>
              <a:rPr dirty="0"/>
              <a:t> a ferramentas e a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plataforma</a:t>
            </a:r>
            <a:r>
              <a:rPr dirty="0"/>
              <a:t> de </a:t>
            </a:r>
            <a:r>
              <a:rPr dirty="0" err="1"/>
              <a:t>conhecimento</a:t>
            </a:r>
            <a:r>
              <a:rPr dirty="0"/>
              <a:t>, </a:t>
            </a:r>
            <a:r>
              <a:rPr dirty="0" err="1"/>
              <a:t>assim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a cases </a:t>
            </a:r>
            <a:r>
              <a:rPr dirty="0" err="1"/>
              <a:t>nacionais</a:t>
            </a:r>
            <a:r>
              <a:rPr dirty="0"/>
              <a:t> e </a:t>
            </a:r>
            <a:r>
              <a:rPr dirty="0" err="1"/>
              <a:t>internacionais</a:t>
            </a:r>
            <a:r>
              <a:rPr dirty="0"/>
              <a:t> e a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extensa</a:t>
            </a:r>
            <a:r>
              <a:rPr dirty="0"/>
              <a:t> </a:t>
            </a:r>
            <a:r>
              <a:rPr dirty="0" err="1"/>
              <a:t>rede</a:t>
            </a:r>
            <a:r>
              <a:rPr dirty="0"/>
              <a:t> de </a:t>
            </a:r>
            <a:r>
              <a:rPr dirty="0" err="1"/>
              <a:t>relacionamentos</a:t>
            </a:r>
            <a:r>
              <a:rPr dirty="0"/>
              <a:t>. </a:t>
            </a:r>
            <a:r>
              <a:rPr dirty="0" err="1"/>
              <a:t>Atualmente</a:t>
            </a:r>
            <a:r>
              <a:rPr dirty="0"/>
              <a:t>, </a:t>
            </a:r>
            <a:r>
              <a:rPr dirty="0" err="1"/>
              <a:t>são</a:t>
            </a:r>
            <a:r>
              <a:rPr dirty="0"/>
              <a:t> </a:t>
            </a:r>
            <a:r>
              <a:rPr dirty="0" err="1"/>
              <a:t>quase</a:t>
            </a:r>
            <a:r>
              <a:rPr dirty="0"/>
              <a:t> 13 mil </a:t>
            </a:r>
            <a:r>
              <a:rPr dirty="0" err="1"/>
              <a:t>membros</a:t>
            </a:r>
            <a:r>
              <a:rPr dirty="0"/>
              <a:t> </a:t>
            </a:r>
            <a:r>
              <a:rPr dirty="0" err="1"/>
              <a:t>articulados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de 160 </a:t>
            </a:r>
            <a:r>
              <a:rPr dirty="0" err="1"/>
              <a:t>países</a:t>
            </a:r>
            <a:r>
              <a:rPr dirty="0"/>
              <a:t>. </a:t>
            </a:r>
            <a:r>
              <a:rPr dirty="0" err="1"/>
              <a:t>Fazem</a:t>
            </a:r>
            <a:r>
              <a:rPr dirty="0"/>
              <a:t>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pequenas</a:t>
            </a:r>
            <a:r>
              <a:rPr dirty="0"/>
              <a:t>, </a:t>
            </a:r>
            <a:r>
              <a:rPr dirty="0" err="1"/>
              <a:t>médias</a:t>
            </a:r>
            <a:r>
              <a:rPr dirty="0"/>
              <a:t> e </a:t>
            </a:r>
            <a:r>
              <a:rPr dirty="0" err="1"/>
              <a:t>grandes</a:t>
            </a:r>
            <a:r>
              <a:rPr dirty="0"/>
              <a:t> </a:t>
            </a:r>
            <a:r>
              <a:rPr dirty="0" err="1"/>
              <a:t>empresas</a:t>
            </a:r>
            <a:r>
              <a:rPr dirty="0"/>
              <a:t>, </a:t>
            </a:r>
            <a:r>
              <a:rPr dirty="0" err="1"/>
              <a:t>além</a:t>
            </a:r>
            <a:r>
              <a:rPr dirty="0"/>
              <a:t> de </a:t>
            </a:r>
            <a:r>
              <a:rPr dirty="0" err="1"/>
              <a:t>organizações</a:t>
            </a:r>
            <a:r>
              <a:rPr dirty="0"/>
              <a:t> da </a:t>
            </a:r>
            <a:r>
              <a:rPr dirty="0" err="1"/>
              <a:t>sociedade</a:t>
            </a:r>
            <a:r>
              <a:rPr dirty="0"/>
              <a:t> </a:t>
            </a:r>
            <a:r>
              <a:rPr dirty="0" err="1"/>
              <a:t>relacionadas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setor</a:t>
            </a:r>
            <a:r>
              <a:rPr dirty="0"/>
              <a:t> </a:t>
            </a:r>
            <a:r>
              <a:rPr dirty="0" err="1"/>
              <a:t>privado</a:t>
            </a:r>
            <a:r>
              <a:rPr dirty="0"/>
              <a:t>. </a:t>
            </a:r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449973">
            <a:off x="-2449851" y="-2195975"/>
            <a:ext cx="7187919" cy="8811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Google Shape;54;p13"/>
          <p:cNvSpPr txBox="1">
            <a:spLocks noGrp="1"/>
          </p:cNvSpPr>
          <p:nvPr>
            <p:ph type="ctrTitle"/>
          </p:nvPr>
        </p:nvSpPr>
        <p:spPr>
          <a:xfrm>
            <a:off x="4201901" y="-290033"/>
            <a:ext cx="5769860" cy="1921780"/>
          </a:xfrm>
          <a:prstGeom prst="rect">
            <a:avLst/>
          </a:prstGeom>
        </p:spPr>
        <p:txBody>
          <a:bodyPr/>
          <a:lstStyle/>
          <a:p>
            <a:pPr defTabSz="457189">
              <a:lnSpc>
                <a:spcPts val="4800"/>
              </a:lnSpc>
              <a:defRPr sz="1300">
                <a:solidFill>
                  <a:srgbClr val="3333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sz="2800" cap="all" spc="336">
                <a:solidFill>
                  <a:srgbClr val="FADFB6"/>
                </a:solidFill>
                <a:latin typeface="Flama-Light"/>
                <a:ea typeface="Flama-Light"/>
                <a:cs typeface="Flama-Light"/>
                <a:sym typeface="Flama-Light"/>
              </a:rPr>
              <a:t>O PACTO</a:t>
            </a:r>
          </a:p>
          <a:p>
            <a:r>
              <a:t>Global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421503" y="254066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Princípios Orientadores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75FB4A-528A-4451-A911-4FD1E49D628E}"/>
              </a:ext>
            </a:extLst>
          </p:cNvPr>
          <p:cNvSpPr txBox="1">
            <a:spLocks/>
          </p:cNvSpPr>
          <p:nvPr/>
        </p:nvSpPr>
        <p:spPr>
          <a:xfrm>
            <a:off x="2416347" y="1714501"/>
            <a:ext cx="6614804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2400" b="1" cap="none" spc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indent="0" defTabSz="342891">
              <a:buNone/>
            </a:pPr>
            <a:endParaRPr lang="en-US" sz="2325" cap="none" spc="0" dirty="0">
              <a:solidFill>
                <a:srgbClr val="44546A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0F057F-1455-4FA3-9D71-E0736E0AE454}"/>
              </a:ext>
            </a:extLst>
          </p:cNvPr>
          <p:cNvSpPr txBox="1">
            <a:spLocks/>
          </p:cNvSpPr>
          <p:nvPr/>
        </p:nvSpPr>
        <p:spPr>
          <a:xfrm>
            <a:off x="421503" y="984062"/>
            <a:ext cx="8201502" cy="3905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>
              <a:buNone/>
            </a:pPr>
            <a:r>
              <a:rPr lang="en-US" sz="2025" b="1" kern="1200" cap="none" spc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Deveres</a:t>
            </a:r>
            <a:r>
              <a:rPr lang="en-US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das Empresas </a:t>
            </a:r>
          </a:p>
          <a:p>
            <a:pPr marL="257168" indent="-257168" algn="just" defTabSz="342891"/>
            <a:r>
              <a:rPr lang="pt-BR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As empresas devem respeitar os direitos humanos. Isso significa que devem se abster de infringir os direitos humanos de terceiros e enfrentar os impactos negativos sobre os direitos humanos nos quais tenham algum envolvimento.</a:t>
            </a:r>
          </a:p>
          <a:p>
            <a:pPr marL="257168" indent="-257168" algn="just" defTabSz="342891"/>
            <a:endParaRPr lang="pt-BR" sz="187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 algn="just" defTabSz="342891">
              <a:buNone/>
            </a:pPr>
            <a:r>
              <a:rPr lang="en-US" sz="187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Quais</a:t>
            </a:r>
            <a:r>
              <a:rPr lang="en-US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187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Direitos</a:t>
            </a:r>
            <a:r>
              <a:rPr lang="en-US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?</a:t>
            </a:r>
          </a:p>
          <a:p>
            <a:pPr marL="257168" indent="-257168" algn="just" defTabSz="342891"/>
            <a:r>
              <a:rPr lang="pt-BR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Direitos humanos internacionalmente reconhecidos - Carta Internacional dos Direitos Humanos e os princípios relativos aos direitos fundamentais estabelecidos na Declaração da Organização Internacional do Trabalho relativa aos princípios e direitos fundamentais no trabalho.</a:t>
            </a:r>
            <a:endParaRPr lang="en-US" sz="187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 defTabSz="342891">
              <a:buNone/>
            </a:pPr>
            <a:endParaRPr lang="en-US" cap="none" spc="0" dirty="0">
              <a:latin typeface="Calibri" panose="020F0502020204030204" pitchFamily="34" charset="0"/>
              <a:cs typeface="Arial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209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380487" y="340375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Princípios Orientadores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75FB4A-528A-4451-A911-4FD1E49D628E}"/>
              </a:ext>
            </a:extLst>
          </p:cNvPr>
          <p:cNvSpPr txBox="1">
            <a:spLocks/>
          </p:cNvSpPr>
          <p:nvPr/>
        </p:nvSpPr>
        <p:spPr>
          <a:xfrm>
            <a:off x="2416347" y="1714501"/>
            <a:ext cx="6614804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2400" b="1" cap="none" spc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indent="0" defTabSz="342891">
              <a:buNone/>
            </a:pPr>
            <a:endParaRPr lang="en-US" sz="2325" cap="none" spc="0" dirty="0">
              <a:solidFill>
                <a:srgbClr val="44546A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39291A-C652-4304-9E10-A7472F99039C}"/>
              </a:ext>
            </a:extLst>
          </p:cNvPr>
          <p:cNvSpPr txBox="1">
            <a:spLocks/>
          </p:cNvSpPr>
          <p:nvPr/>
        </p:nvSpPr>
        <p:spPr>
          <a:xfrm>
            <a:off x="380487" y="1206366"/>
            <a:ext cx="8316946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>
              <a:buNone/>
            </a:pPr>
            <a:r>
              <a:rPr lang="en-US" sz="2025" b="1" kern="1200" cap="none" spc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Deveres</a:t>
            </a:r>
            <a:r>
              <a:rPr lang="en-US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das Empresas </a:t>
            </a:r>
          </a:p>
          <a:p>
            <a:pPr marL="257168" indent="-257168" algn="just" defTabSz="342891"/>
            <a:r>
              <a:rPr lang="en-US" sz="187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Aplicáveis</a:t>
            </a:r>
            <a:r>
              <a:rPr lang="en-US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 a </a:t>
            </a:r>
            <a:r>
              <a:rPr lang="en-US" sz="187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todas</a:t>
            </a:r>
            <a:r>
              <a:rPr lang="en-US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187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empresas</a:t>
            </a:r>
            <a:endParaRPr lang="en-US" sz="187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257168" indent="-257168" algn="just" defTabSz="342891"/>
            <a:r>
              <a:rPr lang="pt-BR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Evitar gerar ou contribuir para a geração de impactos negativos, bem como enfrentar as consequências caso eles ocorram.</a:t>
            </a:r>
          </a:p>
          <a:p>
            <a:pPr marL="257168" indent="-257168" algn="just" defTabSz="342891"/>
            <a:r>
              <a:rPr lang="pt-BR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Garantir o respeito quando confrontados com exigências conflitantes – Carta de Direitos Humanos deve ser prioritária</a:t>
            </a:r>
          </a:p>
          <a:p>
            <a:pPr marL="257168" indent="-257168" algn="just" defTabSz="342891"/>
            <a:r>
              <a:rPr lang="en-US" sz="1875" kern="1200" cap="none" spc="0" dirty="0" err="1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Priorização</a:t>
            </a:r>
            <a:r>
              <a:rPr lang="en-US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: </a:t>
            </a:r>
            <a:r>
              <a:rPr lang="pt-BR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devem priorizar a prevenção das consequências mais graves</a:t>
            </a:r>
            <a:endParaRPr lang="en-US" sz="187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257168" indent="-257168" algn="just" defTabSz="342891"/>
            <a:endParaRPr lang="en-US" cap="none" spc="0" dirty="0">
              <a:latin typeface="Calibri" panose="020F0502020204030204" pitchFamily="34" charset="0"/>
              <a:cs typeface="Arial" charset="0"/>
            </a:endParaRPr>
          </a:p>
          <a:p>
            <a:pPr marL="0" indent="0" defTabSz="342891">
              <a:buNone/>
            </a:pPr>
            <a:endParaRPr lang="en-US" cap="none" spc="0" dirty="0">
              <a:latin typeface="Calibri" panose="020F0502020204030204" pitchFamily="34" charset="0"/>
              <a:cs typeface="Arial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16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0" y="4889433"/>
            <a:ext cx="644056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485297" y="258572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Princípios Orientadores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75FB4A-528A-4451-A911-4FD1E49D628E}"/>
              </a:ext>
            </a:extLst>
          </p:cNvPr>
          <p:cNvSpPr txBox="1">
            <a:spLocks/>
          </p:cNvSpPr>
          <p:nvPr/>
        </p:nvSpPr>
        <p:spPr>
          <a:xfrm>
            <a:off x="2416347" y="1714501"/>
            <a:ext cx="6614804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2400" b="1" cap="none" spc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indent="0" defTabSz="342891">
              <a:buNone/>
            </a:pPr>
            <a:endParaRPr lang="en-US" sz="2325" cap="none" spc="0" dirty="0">
              <a:solidFill>
                <a:srgbClr val="44546A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3055AC-ECBB-43F0-9D7B-A86DA7539F7C}"/>
              </a:ext>
            </a:extLst>
          </p:cNvPr>
          <p:cNvSpPr txBox="1">
            <a:spLocks/>
          </p:cNvSpPr>
          <p:nvPr/>
        </p:nvSpPr>
        <p:spPr>
          <a:xfrm>
            <a:off x="485297" y="945211"/>
            <a:ext cx="7935689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>
              <a:buNone/>
            </a:pPr>
            <a:r>
              <a:rPr lang="en-US" sz="2175" b="1" kern="1200" cap="none" spc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Remediação</a:t>
            </a:r>
            <a:endParaRPr lang="en-US" sz="2175" b="1" kern="1200" cap="none" spc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342891">
              <a:buNone/>
            </a:pPr>
            <a:endParaRPr lang="en-US" sz="1951" b="1" cap="none" spc="0" dirty="0">
              <a:solidFill>
                <a:srgbClr val="4472C4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 defTabSz="342891">
              <a:buNone/>
            </a:pPr>
            <a:r>
              <a:rPr lang="en-US" sz="1651" b="1" kern="1200" cap="none" spc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Papel</a:t>
            </a:r>
            <a:r>
              <a:rPr lang="en-US" sz="1651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1651" b="1" kern="1200" cap="none" spc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</a:t>
            </a:r>
            <a:r>
              <a:rPr lang="en-US" sz="1651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57168" indent="-257168" defTabSz="342891"/>
            <a:r>
              <a:rPr lang="pt-BR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Reparar ou contribuir para a reparação, por meios legítimos, quando constatar que provocou ou contribuiu para provocar os impactos negativos em direitos humanos.</a:t>
            </a:r>
          </a:p>
          <a:p>
            <a:pPr marL="257168" indent="-257168" defTabSz="342891"/>
            <a:r>
              <a:rPr lang="pt-BR" sz="1875" kern="1200" cap="none" spc="0" dirty="0">
                <a:solidFill>
                  <a:srgbClr val="44546A"/>
                </a:solidFill>
                <a:latin typeface="Calibri" panose="020F0502020204030204" pitchFamily="34" charset="0"/>
                <a:cs typeface="Arial" charset="0"/>
              </a:rPr>
              <a:t>Deve estabelecer ou participar de mecanismos de denúncia eficazes que estejam à disposição das vítimas. Estes mecanismos devem ser acessíveis às pessoas e grupos que são diretamente afetados pelas operações da empresa. </a:t>
            </a:r>
            <a:endParaRPr lang="en-US" sz="1875" kern="1200" cap="none" spc="0" dirty="0">
              <a:solidFill>
                <a:srgbClr val="44546A"/>
              </a:solidFill>
              <a:latin typeface="Calibri" panose="020F0502020204030204" pitchFamily="34" charset="0"/>
              <a:cs typeface="Arial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3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>
            <a:off x="74428" y="4889433"/>
            <a:ext cx="6366132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8">
            <a:extLst>
              <a:ext uri="{FF2B5EF4-FFF2-40B4-BE49-F238E27FC236}">
                <a16:creationId xmlns:a16="http://schemas.microsoft.com/office/drawing/2014/main" id="{BD6CF84E-3FEE-48E5-AD00-ED5E03DE9A77}"/>
              </a:ext>
            </a:extLst>
          </p:cNvPr>
          <p:cNvCxnSpPr>
            <a:cxnSpLocks/>
          </p:cNvCxnSpPr>
          <p:nvPr/>
        </p:nvCxnSpPr>
        <p:spPr>
          <a:xfrm>
            <a:off x="7702145" y="4889433"/>
            <a:ext cx="1441855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3">
            <a:extLst>
              <a:ext uri="{FF2B5EF4-FFF2-40B4-BE49-F238E27FC236}">
                <a16:creationId xmlns:a16="http://schemas.microsoft.com/office/drawing/2014/main" id="{50678ED1-4C8F-40AA-93A6-B91D82506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2" y="4374211"/>
            <a:ext cx="1072743" cy="59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F6933-C1EE-4E4F-852E-53E2727E01E0}"/>
              </a:ext>
            </a:extLst>
          </p:cNvPr>
          <p:cNvSpPr/>
          <p:nvPr/>
        </p:nvSpPr>
        <p:spPr>
          <a:xfrm>
            <a:off x="605790" y="270778"/>
            <a:ext cx="6290972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hangingPunct="1">
              <a:lnSpc>
                <a:spcPct val="150000"/>
              </a:lnSpc>
              <a:spcBef>
                <a:spcPct val="0"/>
              </a:spcBef>
            </a:pPr>
            <a:r>
              <a:rPr lang="pt-BR" sz="2025" b="1" kern="1200" cap="none" spc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Princípios Orientadores – Materiais de apoio</a:t>
            </a:r>
          </a:p>
          <a:p>
            <a:pPr defTabSz="342891" hangingPunct="1"/>
            <a:endParaRPr lang="pt-BR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defTabSz="342891" hangingPunct="1"/>
            <a:endParaRPr lang="en-US" sz="1500" kern="1200" cap="none" spc="0" dirty="0">
              <a:solidFill>
                <a:srgbClr val="4472C4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75FB4A-528A-4451-A911-4FD1E49D628E}"/>
              </a:ext>
            </a:extLst>
          </p:cNvPr>
          <p:cNvSpPr txBox="1">
            <a:spLocks/>
          </p:cNvSpPr>
          <p:nvPr/>
        </p:nvSpPr>
        <p:spPr>
          <a:xfrm>
            <a:off x="2416347" y="1714501"/>
            <a:ext cx="6614804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7823"/>
              </a:buClr>
              <a:buChar char="•"/>
              <a:defRPr sz="2100">
                <a:solidFill>
                  <a:srgbClr val="063A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B3BD"/>
              </a:buClr>
              <a:buChar char="–"/>
              <a:defRPr>
                <a:solidFill>
                  <a:srgbClr val="063A4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6930"/>
              </a:buClr>
              <a:buChar char="•"/>
              <a:defRPr sz="1600">
                <a:solidFill>
                  <a:srgbClr val="063A4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–"/>
              <a:defRPr sz="1400">
                <a:solidFill>
                  <a:srgbClr val="063A4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63A4C"/>
                </a:solidFill>
                <a:latin typeface="+mn-lt"/>
                <a:ea typeface="+mn-ea"/>
              </a:defRPr>
            </a:lvl9pPr>
          </a:lstStyle>
          <a:p>
            <a:pPr marL="0" indent="0" defTabSz="342891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pt-BR" sz="2400" b="1" cap="none" spc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indent="0" defTabSz="342891">
              <a:buNone/>
            </a:pPr>
            <a:endParaRPr lang="en-US" sz="2325" cap="none" spc="0" dirty="0">
              <a:solidFill>
                <a:srgbClr val="44546A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 pitchFamily="34" charset="0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05735" lvl="1" indent="0" defTabSz="342891">
              <a:buNone/>
            </a:pPr>
            <a:endParaRPr lang="en-US" sz="1351" b="1" cap="none" spc="0" dirty="0">
              <a:solidFill>
                <a:srgbClr val="4472C4"/>
              </a:solidFill>
              <a:latin typeface="Calibri" panose="020F0502020204030204" pitchFamily="34" charset="0"/>
              <a:cs typeface="+mn-cs"/>
            </a:endParaRPr>
          </a:p>
          <a:p>
            <a:pPr marL="257168" indent="-257168" defTabSz="342891"/>
            <a:endParaRPr lang="en-US" sz="1575" b="1" cap="none" spc="0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0" indent="0" defTabSz="342891">
              <a:buNone/>
            </a:pPr>
            <a:endParaRPr lang="en-US" sz="1575" cap="none" spc="0" dirty="0">
              <a:latin typeface="Calibri" panose="020F0502020204030204" pitchFamily="34" charset="0"/>
            </a:endParaRPr>
          </a:p>
          <a:p>
            <a:pPr marL="257168" indent="-257168" defTabSz="342891">
              <a:buFontTx/>
              <a:buChar char="-"/>
            </a:pPr>
            <a:endParaRPr lang="pt-BR" sz="1951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0" indent="0" algn="ctr" defTabSz="342891">
              <a:buNone/>
            </a:pPr>
            <a:endParaRPr lang="pt-BR" sz="1575" cap="none" spc="0" dirty="0">
              <a:latin typeface="Calibri" panose="020F0502020204030204"/>
            </a:endParaRPr>
          </a:p>
          <a:p>
            <a:pPr marL="257168" indent="-257168" defTabSz="342891"/>
            <a:endParaRPr lang="en-US" sz="1575" cap="none" spc="0" dirty="0">
              <a:latin typeface="Calibri" panose="020F0502020204030204"/>
            </a:endParaRPr>
          </a:p>
          <a:p>
            <a:pPr marL="257168" indent="-257168" defTabSz="342891"/>
            <a:endParaRPr lang="pt-BR" sz="1575" cap="none" spc="0" dirty="0"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892641-C790-4920-AEE3-C6E755E64623}"/>
              </a:ext>
            </a:extLst>
          </p:cNvPr>
          <p:cNvSpPr/>
          <p:nvPr/>
        </p:nvSpPr>
        <p:spPr>
          <a:xfrm>
            <a:off x="322302" y="1192863"/>
            <a:ext cx="8215908" cy="279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91" hangingPunct="1"/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Equality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and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Human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Rights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Commission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: Business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and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Human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Rights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: A Five-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Step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.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Guide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for </a:t>
            </a:r>
            <a:r>
              <a:rPr lang="pt-BR" sz="1351" kern="1200" cap="none" spc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Company</a:t>
            </a:r>
            <a:r>
              <a:rPr lang="pt-BR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Boards</a:t>
            </a:r>
            <a:endParaRPr lang="pt-BR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endParaRPr lang="pt-BR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r>
              <a:rPr lang="en-US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OECD Due Diligence Guidance for Responsible Supply Chains of Minerals from Conflict-Affected and High-Risk Areas</a:t>
            </a:r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r>
              <a:rPr lang="en-US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Guide to Human Rights Impact Assessment and Management</a:t>
            </a:r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r>
              <a:rPr lang="en-US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6"/>
              </a:rPr>
              <a:t>The Corporate Responsibility to Respect: An Interpretive Guide</a:t>
            </a:r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r>
              <a:rPr lang="en-US" sz="1351" kern="1200" cap="none" spc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7"/>
              </a:rPr>
              <a:t>How to Develop a Human Rights Policy</a:t>
            </a:r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endParaRPr lang="en-US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891" hangingPunct="1"/>
            <a:endParaRPr lang="pt-BR" sz="1351" kern="1200" cap="none" spc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95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0EAD3-69FB-4D33-9A43-BA5CD074A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981" y="220454"/>
            <a:ext cx="6858000" cy="1343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981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 Anticorrupção</a:t>
            </a:r>
            <a:br>
              <a:rPr lang="pt-BR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25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 Brasil do Pacto Global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 descr="Resultado de imagem para ods 16">
            <a:extLst>
              <a:ext uri="{FF2B5EF4-FFF2-40B4-BE49-F238E27FC236}">
                <a16:creationId xmlns:a16="http://schemas.microsoft.com/office/drawing/2014/main" id="{602365BC-D7C4-4988-AC3D-1479E87F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84" y="414671"/>
            <a:ext cx="1247909" cy="12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828E5-D747-4E12-AC2A-D1E71943B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" y="47625"/>
            <a:ext cx="9134475" cy="50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fancycrave-277756-unsplash.jpg" descr="fancycrave-277756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095"/>
          <a:stretch>
            <a:fillRect/>
          </a:stretch>
        </p:blipFill>
        <p:spPr>
          <a:xfrm>
            <a:off x="-168274" y="-229354"/>
            <a:ext cx="9559628" cy="560220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Rectangle 27"/>
          <p:cNvSpPr/>
          <p:nvPr/>
        </p:nvSpPr>
        <p:spPr>
          <a:xfrm>
            <a:off x="1" y="2"/>
            <a:ext cx="9223079" cy="5240933"/>
          </a:xfrm>
          <a:prstGeom prst="rect">
            <a:avLst/>
          </a:prstGeom>
          <a:solidFill>
            <a:srgbClr val="112A55">
              <a:alpha val="83000"/>
            </a:srgbClr>
          </a:solidFill>
          <a:ln w="6350">
            <a:solidFill>
              <a:srgbClr val="112A55"/>
            </a:solidFill>
            <a:miter/>
          </a:ln>
        </p:spPr>
        <p:txBody>
          <a:bodyPr lIns="45719" rIns="45719" anchor="ctr"/>
          <a:lstStyle/>
          <a:p>
            <a:pPr algn="ctr" defTabSz="914308">
              <a:defRPr sz="1800" cap="none" spc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800"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51677" y="6455516"/>
            <a:ext cx="141064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3">
            <a:alphaModFix amt="16010"/>
            <a:extLst/>
          </a:blip>
          <a:stretch>
            <a:fillRect/>
          </a:stretch>
        </p:blipFill>
        <p:spPr>
          <a:xfrm rot="9190180" flipH="1">
            <a:off x="2450771" y="-3374876"/>
            <a:ext cx="8204858" cy="9763948"/>
          </a:xfrm>
          <a:prstGeom prst="rect">
            <a:avLst/>
          </a:prstGeom>
          <a:ln w="12700">
            <a:miter lim="400000"/>
          </a:ln>
          <a:effectLst>
            <a:outerShdw blurRad="635000" dir="17945178" rotWithShape="0">
              <a:srgbClr val="21314E">
                <a:alpha val="80053"/>
              </a:srgbClr>
            </a:outerShdw>
          </a:effectLst>
        </p:spPr>
      </p:pic>
      <p:sp>
        <p:nvSpPr>
          <p:cNvPr id="298" name="Title 2"/>
          <p:cNvSpPr txBox="1"/>
          <p:nvPr/>
        </p:nvSpPr>
        <p:spPr>
          <a:xfrm>
            <a:off x="859582" y="705349"/>
            <a:ext cx="42291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 sz="4200" cap="none" spc="0">
                <a:solidFill>
                  <a:srgbClr val="FFFFFF"/>
                </a:solidFill>
                <a:latin typeface="FlamaBlack"/>
                <a:ea typeface="FlamaBlack"/>
                <a:cs typeface="FlamaBlack"/>
                <a:sym typeface="FlamaBlack"/>
              </a:defRPr>
            </a:lvl1pPr>
          </a:lstStyle>
          <a:p>
            <a:r>
              <a:t>Contato</a:t>
            </a:r>
          </a:p>
        </p:txBody>
      </p:sp>
      <p:sp>
        <p:nvSpPr>
          <p:cNvPr id="299" name="TextBox 17"/>
          <p:cNvSpPr txBox="1"/>
          <p:nvPr/>
        </p:nvSpPr>
        <p:spPr>
          <a:xfrm>
            <a:off x="884981" y="1621399"/>
            <a:ext cx="213910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800" spc="233">
                <a:solidFill>
                  <a:srgbClr val="AAD4BF"/>
                </a:solidFill>
              </a:defRPr>
            </a:pPr>
            <a:r>
              <a:rPr sz="1800"/>
              <a:t>Secretaria executiva da</a:t>
            </a:r>
            <a:br>
              <a:rPr sz="1800"/>
            </a:br>
            <a:r>
              <a:rPr sz="1800"/>
              <a:t>rede brasil do pacto global</a:t>
            </a:r>
          </a:p>
        </p:txBody>
      </p:sp>
      <p:sp>
        <p:nvSpPr>
          <p:cNvPr id="300" name="TextBox 19"/>
          <p:cNvSpPr txBox="1"/>
          <p:nvPr/>
        </p:nvSpPr>
        <p:spPr>
          <a:xfrm>
            <a:off x="5397501" y="1556152"/>
            <a:ext cx="3644900" cy="61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400" spc="182"/>
            </a:pPr>
            <a:r>
              <a:rPr sz="1400" dirty="0"/>
              <a:t>(11) 2500-52</a:t>
            </a:r>
            <a:r>
              <a:rPr lang="pt-BR" sz="1400" dirty="0"/>
              <a:t>85</a:t>
            </a:r>
            <a:endParaRPr sz="1400" dirty="0"/>
          </a:p>
          <a:p>
            <a:pPr>
              <a:lnSpc>
                <a:spcPct val="150000"/>
              </a:lnSpc>
              <a:defRPr sz="1400" spc="182"/>
            </a:pPr>
            <a:r>
              <a:rPr sz="1400" dirty="0"/>
              <a:t>pacto.global@undp.org</a:t>
            </a:r>
          </a:p>
        </p:txBody>
      </p:sp>
      <p:sp>
        <p:nvSpPr>
          <p:cNvPr id="301" name="TextBox 20"/>
          <p:cNvSpPr txBox="1"/>
          <p:nvPr/>
        </p:nvSpPr>
        <p:spPr>
          <a:xfrm>
            <a:off x="5397501" y="2317020"/>
            <a:ext cx="3644900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120000"/>
              </a:lnSpc>
              <a:defRPr sz="1500" spc="180">
                <a:latin typeface="Flama-Medium"/>
                <a:ea typeface="Flama-Medium"/>
                <a:cs typeface="Flama-Medium"/>
                <a:sym typeface="Flama-Medium"/>
              </a:defRPr>
            </a:lvl1pPr>
          </a:lstStyle>
          <a:p>
            <a:r>
              <a:t>www.pactoglobal.org.br</a:t>
            </a:r>
          </a:p>
        </p:txBody>
      </p:sp>
      <p:sp>
        <p:nvSpPr>
          <p:cNvPr id="302" name="TextBox 23"/>
          <p:cNvSpPr txBox="1"/>
          <p:nvPr/>
        </p:nvSpPr>
        <p:spPr>
          <a:xfrm>
            <a:off x="5930900" y="3439536"/>
            <a:ext cx="1803400" cy="15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0000"/>
              </a:lnSpc>
              <a:defRPr sz="1100" spc="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lvl1pPr>
          </a:lstStyle>
          <a:p>
            <a:r>
              <a:t>@pactoglobalbr</a:t>
            </a:r>
          </a:p>
        </p:txBody>
      </p:sp>
      <p:sp>
        <p:nvSpPr>
          <p:cNvPr id="303" name="TextBox 24"/>
          <p:cNvSpPr txBox="1"/>
          <p:nvPr/>
        </p:nvSpPr>
        <p:spPr>
          <a:xfrm>
            <a:off x="5930900" y="2976692"/>
            <a:ext cx="1803400" cy="15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0000"/>
              </a:lnSpc>
              <a:defRPr sz="1100" spc="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lvl1pPr>
          </a:lstStyle>
          <a:p>
            <a:r>
              <a:t>/pactoglobalBR</a:t>
            </a:r>
          </a:p>
        </p:txBody>
      </p:sp>
      <p:grpSp>
        <p:nvGrpSpPr>
          <p:cNvPr id="306" name="Group"/>
          <p:cNvGrpSpPr/>
          <p:nvPr/>
        </p:nvGrpSpPr>
        <p:grpSpPr>
          <a:xfrm>
            <a:off x="809839" y="3235948"/>
            <a:ext cx="1813987" cy="1016001"/>
            <a:chOff x="0" y="0"/>
            <a:chExt cx="1813985" cy="1016000"/>
          </a:xfrm>
        </p:grpSpPr>
        <p:pic>
          <p:nvPicPr>
            <p:cNvPr id="304" name="Picture 26" descr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351" y="0"/>
              <a:ext cx="633635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32376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7" name="Image" descr="Image"/>
          <p:cNvPicPr>
            <a:picLocks noChangeAspect="1"/>
          </p:cNvPicPr>
          <p:nvPr/>
        </p:nvPicPr>
        <p:blipFill>
          <a:blip r:embed="rId6">
            <a:alphaModFix amt="53418"/>
            <a:extLst/>
          </a:blip>
          <a:stretch>
            <a:fillRect/>
          </a:stretch>
        </p:blipFill>
        <p:spPr>
          <a:xfrm rot="16794062">
            <a:off x="1976137" y="-2764867"/>
            <a:ext cx="3330780" cy="419697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extBox 23"/>
          <p:cNvSpPr txBox="1"/>
          <p:nvPr/>
        </p:nvSpPr>
        <p:spPr>
          <a:xfrm>
            <a:off x="5930900" y="3902380"/>
            <a:ext cx="1803400" cy="15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0000"/>
              </a:lnSpc>
              <a:defRPr sz="1100" spc="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lvl1pPr>
          </a:lstStyle>
          <a:p>
            <a:r>
              <a:t>/in/pactoglobalbr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467" y="3428473"/>
            <a:ext cx="239156" cy="194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" descr="Image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101" y="2965568"/>
            <a:ext cx="121897" cy="22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" descr="Image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324" y="3885757"/>
            <a:ext cx="235931" cy="225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.jpeg" descr="image1.jpeg">
            <a:extLst>
              <a:ext uri="{FF2B5EF4-FFF2-40B4-BE49-F238E27FC236}">
                <a16:creationId xmlns:a16="http://schemas.microsoft.com/office/drawing/2014/main" id="{449747C1-75EA-49B8-A141-4120739B3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" y="4882751"/>
            <a:ext cx="9141863" cy="2832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CCB2809D-45C1-4388-8226-B5C5233A5BD0}"/>
              </a:ext>
            </a:extLst>
          </p:cNvPr>
          <p:cNvSpPr/>
          <p:nvPr/>
        </p:nvSpPr>
        <p:spPr>
          <a:xfrm>
            <a:off x="2139" y="4879359"/>
            <a:ext cx="9141863" cy="283265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731" hangingPunct="1">
              <a:defRPr sz="1800" cap="none" spc="0">
                <a:latin typeface="Open Sans"/>
                <a:ea typeface="Open Sans"/>
                <a:cs typeface="Open Sans"/>
                <a:sym typeface="Open Sans"/>
              </a:defRPr>
            </a:pPr>
            <a:endParaRPr sz="1351" kern="1200" cap="none" spc="0" dirty="0">
              <a:solidFill>
                <a:prstClr val="black"/>
              </a:solidFill>
              <a:latin typeface="Open Sans"/>
              <a:sym typeface="Open Sans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F32411-482C-4D71-BD05-69607572E35B}"/>
              </a:ext>
            </a:extLst>
          </p:cNvPr>
          <p:cNvCxnSpPr>
            <a:cxnSpLocks/>
          </p:cNvCxnSpPr>
          <p:nvPr/>
        </p:nvCxnSpPr>
        <p:spPr>
          <a:xfrm flipV="1">
            <a:off x="0" y="4879360"/>
            <a:ext cx="9144000" cy="3255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3">
            <a:extLst>
              <a:ext uri="{FF2B5EF4-FFF2-40B4-BE49-F238E27FC236}">
                <a16:creationId xmlns:a16="http://schemas.microsoft.com/office/drawing/2014/main" id="{C54573D8-FFC0-4C1E-BEA8-0306CF7828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565" y="156794"/>
            <a:ext cx="724307" cy="398739"/>
          </a:xfrm>
          <a:prstGeom prst="rect">
            <a:avLst/>
          </a:prstGeom>
        </p:spPr>
      </p:pic>
      <p:pic>
        <p:nvPicPr>
          <p:cNvPr id="1026" name="Picture 2" descr="https://pbs.twimg.com/media/Dk48M0yX0AADncK.jpg:large">
            <a:extLst>
              <a:ext uri="{FF2B5EF4-FFF2-40B4-BE49-F238E27FC236}">
                <a16:creationId xmlns:a16="http://schemas.microsoft.com/office/drawing/2014/main" id="{34523D65-FCCE-4844-99CD-00E50D71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47" y="-74427"/>
            <a:ext cx="9313323" cy="52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37334744711_a36bec0daa_o.jpg" descr="37334744711_a36bec0daa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51" r="11401" b="14003"/>
          <a:stretch>
            <a:fillRect/>
          </a:stretch>
        </p:blipFill>
        <p:spPr>
          <a:xfrm>
            <a:off x="-106560" y="-189409"/>
            <a:ext cx="9374355" cy="537816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 flipH="1">
            <a:off x="-196404" y="-313383"/>
            <a:ext cx="9353104" cy="5541666"/>
          </a:xfrm>
          <a:prstGeom prst="rect">
            <a:avLst/>
          </a:prstGeom>
          <a:gradFill>
            <a:gsLst>
              <a:gs pos="3331">
                <a:srgbClr val="275E94"/>
              </a:gs>
              <a:gs pos="53852">
                <a:srgbClr val="3C648E">
                  <a:alpha val="50000"/>
                </a:srgbClr>
              </a:gs>
              <a:gs pos="100000">
                <a:srgbClr val="526A88">
                  <a:alpha val="0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069172">
            <a:off x="236888" y="-1795487"/>
            <a:ext cx="5622388" cy="7245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107514">
            <a:off x="-1372083" y="-1945450"/>
            <a:ext cx="6874512" cy="6758381"/>
          </a:xfrm>
          <a:prstGeom prst="rect">
            <a:avLst/>
          </a:prstGeom>
          <a:ln w="12700">
            <a:miter lim="400000"/>
          </a:ln>
          <a:effectLst>
            <a:outerShdw blurRad="254000" dist="122346" dir="12707600" rotWithShape="0">
              <a:srgbClr val="0B3555">
                <a:alpha val="44124"/>
              </a:srgbClr>
            </a:outerShdw>
          </a:effectLst>
        </p:spPr>
      </p:pic>
      <p:sp>
        <p:nvSpPr>
          <p:cNvPr id="125" name="Google Shape;60;p14"/>
          <p:cNvSpPr txBox="1">
            <a:spLocks noGrp="1"/>
          </p:cNvSpPr>
          <p:nvPr>
            <p:ph type="ctrTitle"/>
          </p:nvPr>
        </p:nvSpPr>
        <p:spPr>
          <a:xfrm>
            <a:off x="747501" y="1492027"/>
            <a:ext cx="5010539" cy="762905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sz="2600" cap="all" spc="312">
                <a:solidFill>
                  <a:srgbClr val="AAD4BF"/>
                </a:solidFill>
                <a:latin typeface="Flama-Light"/>
                <a:ea typeface="Flama-Light"/>
                <a:cs typeface="Flama-Light"/>
                <a:sym typeface="Flama-Light"/>
              </a:rPr>
              <a:t>LISE</a:t>
            </a:r>
            <a:r>
              <a:rPr cap="all" spc="431">
                <a:solidFill>
                  <a:srgbClr val="FADFB6"/>
                </a:solidFill>
                <a:latin typeface="Flama-Light"/>
                <a:ea typeface="Flama-Light"/>
                <a:cs typeface="Flama-Light"/>
                <a:sym typeface="Flama-Light"/>
              </a:rPr>
              <a:t> </a:t>
            </a:r>
            <a:r>
              <a:t>Kingo</a:t>
            </a:r>
          </a:p>
        </p:txBody>
      </p:sp>
      <p:sp>
        <p:nvSpPr>
          <p:cNvPr id="126" name="Ancorados na ONU, oferecemos ao setor privado uma plataforma baseada em princípios para que construa e promova seus objetivos de sustentabilidade, e disponibilizamos as ferramentas e os conhecimentos necessários para transformar as metas globais em estratégias de negócios e um lugar na mesa onde o futuro está sendo desenhado."/>
          <p:cNvSpPr txBox="1">
            <a:spLocks noGrp="1"/>
          </p:cNvSpPr>
          <p:nvPr>
            <p:ph type="subTitle" sz="half" idx="1"/>
          </p:nvPr>
        </p:nvSpPr>
        <p:spPr>
          <a:xfrm>
            <a:off x="775651" y="2550661"/>
            <a:ext cx="3372692" cy="3159584"/>
          </a:xfrm>
          <a:prstGeom prst="rect">
            <a:avLst/>
          </a:prstGeom>
        </p:spPr>
        <p:txBody>
          <a:bodyPr/>
          <a:lstStyle>
            <a:lvl1pPr marL="0" indent="0" algn="l" defTabSz="457200">
              <a:lnSpc>
                <a:spcPts val="2800"/>
              </a:lnSpc>
              <a:defRPr sz="1000">
                <a:solidFill>
                  <a:srgbClr val="B4CEE3"/>
                </a:solidFill>
                <a:latin typeface="Swift"/>
                <a:ea typeface="Swift"/>
                <a:cs typeface="Swift"/>
                <a:sym typeface="Swift"/>
              </a:defRPr>
            </a:lvl1pPr>
          </a:lstStyle>
          <a:p>
            <a:r>
              <a:t>Ancorados na ONU, oferecemos ao setor privado uma plataforma baseada em princípios para que construa e promova seus objetivos de sustentabilidade, e disponibilizamos as ferramentas e os conhecimentos necessários para transformar as metas globais em estratégias de negócios e um lugar na mesa onde o futuro está sendo desenhado.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5">
            <a:alphaModFix amt="48539"/>
            <a:extLst/>
          </a:blip>
          <a:stretch>
            <a:fillRect/>
          </a:stretch>
        </p:blipFill>
        <p:spPr>
          <a:xfrm>
            <a:off x="866003" y="1005807"/>
            <a:ext cx="752231" cy="55106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EO &amp; diretora-executiva do Pacto Global"/>
          <p:cNvSpPr txBox="1"/>
          <p:nvPr/>
        </p:nvSpPr>
        <p:spPr>
          <a:xfrm>
            <a:off x="857739" y="2266950"/>
            <a:ext cx="3207609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t>CEO &amp; diretora-executiva do Pacto Global</a:t>
            </a:r>
            <a:endParaRPr sz="1100" spc="143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-104552" y="-97484"/>
            <a:ext cx="9353104" cy="554166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B4CEE3">
                  <a:alpha val="44461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alphaModFix amt="37570"/>
            <a:extLst/>
          </a:blip>
          <a:stretch>
            <a:fillRect/>
          </a:stretch>
        </p:blipFill>
        <p:spPr>
          <a:xfrm rot="19281760" flipH="1">
            <a:off x="6323224" y="-1452265"/>
            <a:ext cx="4299465" cy="5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oogle Shape;97;p21"/>
          <p:cNvSpPr txBox="1">
            <a:spLocks noGrp="1"/>
          </p:cNvSpPr>
          <p:nvPr>
            <p:ph type="subTitle" sz="quarter" idx="1"/>
          </p:nvPr>
        </p:nvSpPr>
        <p:spPr>
          <a:xfrm>
            <a:off x="375199" y="436591"/>
            <a:ext cx="3260967" cy="2292243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20000"/>
              </a:lnSpc>
              <a:defRPr sz="2200" cap="all" spc="264">
                <a:solidFill>
                  <a:srgbClr val="526A88"/>
                </a:solidFill>
                <a:latin typeface="Flama-Light"/>
                <a:ea typeface="Flama-Light"/>
                <a:cs typeface="Flama-Light"/>
                <a:sym typeface="Flama-Light"/>
              </a:defRPr>
            </a:pPr>
            <a:r>
              <a:t>Benefícios </a:t>
            </a:r>
          </a:p>
          <a:p>
            <a:pPr marL="0" indent="0" algn="l">
              <a:lnSpc>
                <a:spcPct val="120000"/>
              </a:lnSpc>
              <a:defRPr sz="2200" cap="all" spc="264">
                <a:solidFill>
                  <a:srgbClr val="526A88"/>
                </a:solidFill>
                <a:latin typeface="Flama-Light"/>
                <a:ea typeface="Flama-Light"/>
                <a:cs typeface="Flama-Light"/>
                <a:sym typeface="Flama-Light"/>
              </a:defRPr>
            </a:pPr>
            <a:r>
              <a:t>ao integrar</a:t>
            </a:r>
          </a:p>
          <a:p>
            <a:pPr marL="0" indent="0" algn="l">
              <a:lnSpc>
                <a:spcPct val="90000"/>
              </a:lnSpc>
              <a:defRPr sz="4000">
                <a:solidFill>
                  <a:srgbClr val="B4CEE3"/>
                </a:solidFill>
                <a:latin typeface="FlamaBlack"/>
                <a:ea typeface="FlamaBlack"/>
                <a:cs typeface="FlamaBlack"/>
                <a:sym typeface="FlamaBlack"/>
              </a:defRPr>
            </a:pPr>
            <a:r>
              <a:t>o Pacto Global</a:t>
            </a:r>
          </a:p>
        </p:txBody>
      </p:sp>
      <p:sp>
        <p:nvSpPr>
          <p:cNvPr id="133" name="Hub de conhecimento: os membros podem baixar conteúdos, guias, cartilhas"/>
          <p:cNvSpPr/>
          <p:nvPr/>
        </p:nvSpPr>
        <p:spPr>
          <a:xfrm>
            <a:off x="6928863" y="602121"/>
            <a:ext cx="1707184" cy="1707184"/>
          </a:xfrm>
          <a:prstGeom prst="ellipse">
            <a:avLst/>
          </a:prstGeom>
          <a:solidFill>
            <a:srgbClr val="AAD4BF"/>
          </a:solidFill>
          <a:ln w="12700">
            <a:miter lim="400000"/>
          </a:ln>
          <a:effectLst>
            <a:outerShdw blurRad="431800" dir="5400000" rotWithShape="0">
              <a:srgbClr val="526A88">
                <a:alpha val="2994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lnSpc>
                <a:spcPct val="1200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lvl1pPr>
          </a:lstStyle>
          <a:p>
            <a:r>
              <a:t>Hub de conhecimento: os membros podem baixar conteúdos, guias, cartilhas</a:t>
            </a:r>
          </a:p>
        </p:txBody>
      </p:sp>
      <p:sp>
        <p:nvSpPr>
          <p:cNvPr id="134" name="Participação em eventos nacionais…"/>
          <p:cNvSpPr/>
          <p:nvPr/>
        </p:nvSpPr>
        <p:spPr>
          <a:xfrm>
            <a:off x="5770943" y="2958878"/>
            <a:ext cx="1470395" cy="147039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31800" dir="5400000" rotWithShape="0">
              <a:srgbClr val="526A88">
                <a:alpha val="2994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914377">
              <a:lnSpc>
                <a:spcPct val="12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Participação em eventos nacionais </a:t>
            </a:r>
          </a:p>
          <a:p>
            <a:pPr algn="ctr" defTabSz="914377">
              <a:lnSpc>
                <a:spcPct val="12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e internacionais</a:t>
            </a:r>
          </a:p>
        </p:txBody>
      </p:sp>
      <p:sp>
        <p:nvSpPr>
          <p:cNvPr id="135" name="Acesso a uma rede…"/>
          <p:cNvSpPr/>
          <p:nvPr/>
        </p:nvSpPr>
        <p:spPr>
          <a:xfrm>
            <a:off x="535545" y="2752428"/>
            <a:ext cx="1883297" cy="188329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914377">
              <a:lnSpc>
                <a:spcPct val="12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Acesso a uma rede </a:t>
            </a:r>
          </a:p>
          <a:p>
            <a:pPr algn="ctr" defTabSz="914377">
              <a:lnSpc>
                <a:spcPct val="12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global de instituições e empresas, que possibilita a troca de experiências e o compartilhamento de informações</a:t>
            </a:r>
          </a:p>
        </p:txBody>
      </p:sp>
      <p:sp>
        <p:nvSpPr>
          <p:cNvPr id="136" name="Possibilidade de integrar…"/>
          <p:cNvSpPr/>
          <p:nvPr/>
        </p:nvSpPr>
        <p:spPr>
          <a:xfrm>
            <a:off x="4336309" y="648515"/>
            <a:ext cx="2292243" cy="229224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914377">
              <a:lnSpc>
                <a:spcPct val="13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endParaRPr/>
          </a:p>
          <a:p>
            <a:pPr algn="ctr" defTabSz="914377">
              <a:lnSpc>
                <a:spcPct val="13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Possibilidade de integrar </a:t>
            </a:r>
          </a:p>
          <a:p>
            <a:pPr algn="ctr" defTabSz="914377">
              <a:lnSpc>
                <a:spcPct val="13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projetos liderados pelo Pacto Global, por outras empresas, por agências da ONU e por organizações parceiras</a:t>
            </a:r>
          </a:p>
        </p:txBody>
      </p:sp>
      <p:pic>
        <p:nvPicPr>
          <p:cNvPr id="137" name="Picture 67" descr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3" t="2951" r="26653" b="16968"/>
          <a:stretch>
            <a:fillRect/>
          </a:stretch>
        </p:blipFill>
        <p:spPr>
          <a:xfrm>
            <a:off x="2942722" y="2077921"/>
            <a:ext cx="1470092" cy="1470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6" y="0"/>
                </a:moveTo>
                <a:cubicBezTo>
                  <a:pt x="7318" y="0"/>
                  <a:pt x="4804" y="1008"/>
                  <a:pt x="2882" y="3019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0"/>
                  <a:pt x="16796" y="3019"/>
                </a:cubicBezTo>
                <a:cubicBezTo>
                  <a:pt x="14874" y="1008"/>
                  <a:pt x="12355" y="0"/>
                  <a:pt x="9836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54000" dist="122346" dir="14608874" rotWithShape="0">
              <a:srgbClr val="0B3555">
                <a:alpha val="13547"/>
              </a:srgbClr>
            </a:outerShdw>
          </a:effectLst>
        </p:spPr>
      </p:pic>
      <p:pic>
        <p:nvPicPr>
          <p:cNvPr id="138" name="Picture 40" descr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438" y="1834586"/>
            <a:ext cx="1949029" cy="3335961"/>
          </a:xfrm>
          <a:prstGeom prst="rect">
            <a:avLst/>
          </a:prstGeom>
          <a:ln w="12700">
            <a:miter lim="400000"/>
          </a:ln>
          <a:effectLst>
            <a:outerShdw blurRad="254000" dist="122346" dir="14608874" rotWithShape="0">
              <a:srgbClr val="0B3555">
                <a:alpha val="13547"/>
              </a:srgbClr>
            </a:outerShdw>
          </a:effectLst>
        </p:spPr>
      </p:pic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33" t="2148" r="14664" b="2157"/>
          <a:stretch>
            <a:fillRect/>
          </a:stretch>
        </p:blipFill>
        <p:spPr>
          <a:xfrm>
            <a:off x="3562819" y="341295"/>
            <a:ext cx="1174171" cy="117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4"/>
                  <a:pt x="2882" y="3014"/>
                </a:cubicBezTo>
                <a:cubicBezTo>
                  <a:pt x="-961" y="7036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6"/>
                  <a:pt x="16796" y="3014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54000" dist="122346" dir="2795510" rotWithShape="0">
              <a:srgbClr val="0B3555">
                <a:alpha val="17381"/>
              </a:srgbClr>
            </a:outerShdw>
          </a:effectLst>
        </p:spPr>
      </p:pic>
      <p:sp>
        <p:nvSpPr>
          <p:cNvPr id="140" name="Acesso a treinamentos…"/>
          <p:cNvSpPr/>
          <p:nvPr/>
        </p:nvSpPr>
        <p:spPr>
          <a:xfrm>
            <a:off x="3322605" y="3076631"/>
            <a:ext cx="2292243" cy="229224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31800" dir="5400000" rotWithShape="0">
              <a:srgbClr val="526A88">
                <a:alpha val="2994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914377">
              <a:lnSpc>
                <a:spcPct val="14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Acesso a treinamentos </a:t>
            </a:r>
          </a:p>
          <a:p>
            <a:pPr algn="ctr" defTabSz="914377">
              <a:lnSpc>
                <a:spcPct val="14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em sustentabilidade, no Brasil e </a:t>
            </a:r>
          </a:p>
          <a:p>
            <a:pPr algn="ctr" defTabSz="914377">
              <a:lnSpc>
                <a:spcPct val="14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no exterior, que ajudam a melhorar </a:t>
            </a:r>
          </a:p>
          <a:p>
            <a:pPr algn="ctr" defTabSz="914377">
              <a:lnSpc>
                <a:spcPct val="14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a atuação da empresa ou da organização, assim como </a:t>
            </a:r>
          </a:p>
          <a:p>
            <a:pPr algn="ctr" defTabSz="914377">
              <a:lnSpc>
                <a:spcPct val="140000"/>
              </a:lnSpc>
              <a:defRPr cap="none" spc="0">
                <a:solidFill>
                  <a:srgbClr val="526A88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de sua equipe.</a:t>
            </a:r>
          </a:p>
        </p:txBody>
      </p:sp>
      <p:pic>
        <p:nvPicPr>
          <p:cNvPr id="141" name="Picture 25" descr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86" t="6914" r="15207" b="19702"/>
          <a:stretch>
            <a:fillRect/>
          </a:stretch>
        </p:blipFill>
        <p:spPr>
          <a:xfrm>
            <a:off x="1950521" y="4034725"/>
            <a:ext cx="623600" cy="630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4" extrusionOk="0">
                <a:moveTo>
                  <a:pt x="9845" y="0"/>
                </a:moveTo>
                <a:cubicBezTo>
                  <a:pt x="7327" y="0"/>
                  <a:pt x="4803" y="1012"/>
                  <a:pt x="2882" y="3023"/>
                </a:cubicBezTo>
                <a:cubicBezTo>
                  <a:pt x="-961" y="7045"/>
                  <a:pt x="-961" y="13556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6"/>
                  <a:pt x="20639" y="7045"/>
                  <a:pt x="16796" y="3023"/>
                </a:cubicBezTo>
                <a:cubicBezTo>
                  <a:pt x="14875" y="1012"/>
                  <a:pt x="12364" y="0"/>
                  <a:pt x="9845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431800" dir="5400000" rotWithShape="0">
              <a:srgbClr val="526A88">
                <a:alpha val="15754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8" grpId="2" animBg="1" advAuto="0"/>
      <p:bldP spid="141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nnie-spratt-37953-unsplash.jpg" descr="annie-spratt-37953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" r="8314" b="15851"/>
          <a:stretch>
            <a:fillRect/>
          </a:stretch>
        </p:blipFill>
        <p:spPr>
          <a:xfrm>
            <a:off x="-138523" y="-170309"/>
            <a:ext cx="9521555" cy="548411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"/>
          <p:cNvSpPr/>
          <p:nvPr/>
        </p:nvSpPr>
        <p:spPr>
          <a:xfrm>
            <a:off x="-104552" y="-199133"/>
            <a:ext cx="9353104" cy="5541666"/>
          </a:xfrm>
          <a:prstGeom prst="rect">
            <a:avLst/>
          </a:prstGeom>
          <a:gradFill>
            <a:gsLst>
              <a:gs pos="0">
                <a:srgbClr val="0B3555"/>
              </a:gs>
              <a:gs pos="100000">
                <a:srgbClr val="526A88">
                  <a:alpha val="0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400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5" name="Google Shape;65;p15"/>
          <p:cNvSpPr txBox="1">
            <a:spLocks noGrp="1"/>
          </p:cNvSpPr>
          <p:nvPr>
            <p:ph type="ctrTitle"/>
          </p:nvPr>
        </p:nvSpPr>
        <p:spPr>
          <a:xfrm>
            <a:off x="328400" y="431956"/>
            <a:ext cx="2865690" cy="2052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1000">
                <a:latin typeface="Swift"/>
                <a:ea typeface="Swift"/>
                <a:cs typeface="Swift"/>
                <a:sym typeface="Swift"/>
              </a:defRPr>
            </a:pPr>
            <a:r>
              <a:t>ao decidir fazer parte, as empresas e as organizações se comprometem a seguir </a:t>
            </a:r>
          </a:p>
          <a:p>
            <a:pPr>
              <a:lnSpc>
                <a:spcPct val="120000"/>
              </a:lnSpc>
              <a:defRPr sz="1000">
                <a:latin typeface="Swift"/>
                <a:ea typeface="Swift"/>
                <a:cs typeface="Swift"/>
                <a:sym typeface="Swift"/>
              </a:defRPr>
            </a:pPr>
            <a:r>
              <a:t>os 10 Princípios do Pacto Global</a:t>
            </a:r>
          </a:p>
        </p:txBody>
      </p:sp>
      <p:sp>
        <p:nvSpPr>
          <p:cNvPr id="146" name="Google Shape;54;p13"/>
          <p:cNvSpPr txBox="1"/>
          <p:nvPr/>
        </p:nvSpPr>
        <p:spPr>
          <a:xfrm>
            <a:off x="315700" y="-559665"/>
            <a:ext cx="4285498" cy="2351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00"/>
              </a:spcBef>
              <a:defRPr sz="3700" cap="none" spc="0" baseline="2702">
                <a:solidFill>
                  <a:srgbClr val="FFFFFF"/>
                </a:solidFill>
                <a:latin typeface="FlamaBlack"/>
                <a:ea typeface="FlamaBlack"/>
                <a:cs typeface="FlamaBlack"/>
                <a:sym typeface="FlamaBlack"/>
              </a:defRPr>
            </a:pPr>
            <a:r>
              <a:t>10 Princípios</a:t>
            </a:r>
          </a:p>
          <a:p>
            <a:pPr defTabSz="914400">
              <a:lnSpc>
                <a:spcPct val="110000"/>
              </a:lnSpc>
              <a:spcBef>
                <a:spcPts val="100"/>
              </a:spcBef>
              <a:defRPr sz="2200" spc="264"/>
            </a:pPr>
            <a:r>
              <a:t>DO Pacto Global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alphaModFix amt="53418"/>
            <a:extLst/>
          </a:blip>
          <a:stretch>
            <a:fillRect/>
          </a:stretch>
        </p:blipFill>
        <p:spPr>
          <a:xfrm>
            <a:off x="-1018301" y="-3284047"/>
            <a:ext cx="5322375" cy="67064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"/>
          <p:cNvGrpSpPr/>
          <p:nvPr/>
        </p:nvGrpSpPr>
        <p:grpSpPr>
          <a:xfrm>
            <a:off x="368411" y="469123"/>
            <a:ext cx="8534430" cy="4906947"/>
            <a:chOff x="0" y="0"/>
            <a:chExt cx="8534429" cy="4906946"/>
          </a:xfrm>
        </p:grpSpPr>
        <p:pic>
          <p:nvPicPr>
            <p:cNvPr id="148" name="Untitled-1.png" descr="Untitled-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534429" cy="4906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Untitled-1.png" descr="Untitled-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534429" cy="4906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0425FB-E425-40B6-AE8D-3F37F7051FC3}"/>
              </a:ext>
            </a:extLst>
          </p:cNvPr>
          <p:cNvSpPr/>
          <p:nvPr/>
        </p:nvSpPr>
        <p:spPr>
          <a:xfrm>
            <a:off x="3194090" y="469123"/>
            <a:ext cx="5443134" cy="2285094"/>
          </a:xfrm>
          <a:prstGeom prst="roundRect">
            <a:avLst/>
          </a:prstGeom>
          <a:noFill/>
          <a:ln w="12700">
            <a:solidFill>
              <a:schemeClr val="accent1"/>
            </a:solidFill>
            <a:miter lim="400000"/>
          </a:ln>
        </p:spPr>
        <p:txBody>
          <a:bodyPr lIns="0" tIns="0" rIns="0" bIns="0" rtlCol="0" anchor="ctr"/>
          <a:lstStyle/>
          <a:p>
            <a:pPr algn="l" defTabSz="914400"/>
            <a:endParaRPr lang="pt-BR" sz="1400" cap="none" spc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B4F733-EAB0-4D79-AD17-9BC98FCA7171}"/>
              </a:ext>
            </a:extLst>
          </p:cNvPr>
          <p:cNvSpPr/>
          <p:nvPr/>
        </p:nvSpPr>
        <p:spPr>
          <a:xfrm>
            <a:off x="605332" y="2754217"/>
            <a:ext cx="2588758" cy="2091560"/>
          </a:xfrm>
          <a:prstGeom prst="roundRect">
            <a:avLst/>
          </a:prstGeom>
          <a:noFill/>
          <a:ln w="12700">
            <a:solidFill>
              <a:schemeClr val="accent1"/>
            </a:solidFill>
            <a:miter lim="400000"/>
          </a:ln>
        </p:spPr>
        <p:txBody>
          <a:bodyPr lIns="0" tIns="0" rIns="0" bIns="0" rtlCol="0" anchor="ctr"/>
          <a:lstStyle/>
          <a:p>
            <a:pPr algn="l" defTabSz="914400"/>
            <a:endParaRPr lang="pt-BR" sz="1400" cap="none" spc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3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40082781284_5b78b753bc_o.jpg" descr="40082781284_5b78b753bc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89" t="16409" b="5683"/>
          <a:stretch>
            <a:fillRect/>
          </a:stretch>
        </p:blipFill>
        <p:spPr>
          <a:xfrm>
            <a:off x="-27802" y="-53031"/>
            <a:ext cx="9328620" cy="538336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 flipH="1">
            <a:off x="-40234" y="-84784"/>
            <a:ext cx="9224468" cy="5313067"/>
          </a:xfrm>
          <a:prstGeom prst="rect">
            <a:avLst/>
          </a:prstGeom>
          <a:gradFill>
            <a:gsLst>
              <a:gs pos="0">
                <a:srgbClr val="275E94"/>
              </a:gs>
              <a:gs pos="100000">
                <a:srgbClr val="526A88">
                  <a:alpha val="0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sp>
        <p:nvSpPr>
          <p:cNvPr id="169" name="Google Shape;86;p19"/>
          <p:cNvSpPr txBox="1">
            <a:spLocks noGrp="1"/>
          </p:cNvSpPr>
          <p:nvPr>
            <p:ph type="subTitle" sz="quarter" idx="1"/>
          </p:nvPr>
        </p:nvSpPr>
        <p:spPr>
          <a:xfrm>
            <a:off x="797785" y="2085405"/>
            <a:ext cx="2313427" cy="2307573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10000"/>
              </a:lnSpc>
              <a:defRPr sz="130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pPr>
            <a:endParaRPr dirty="0"/>
          </a:p>
          <a:p>
            <a:pPr marL="0" indent="0" algn="l">
              <a:lnSpc>
                <a:spcPct val="110000"/>
              </a:lnSpc>
              <a:defRPr sz="130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pPr>
            <a:r>
              <a:rPr dirty="0"/>
              <a:t>No </a:t>
            </a:r>
            <a:r>
              <a:rPr dirty="0" err="1"/>
              <a:t>país</a:t>
            </a:r>
            <a:r>
              <a:rPr dirty="0"/>
              <a:t>, a </a:t>
            </a:r>
            <a:r>
              <a:rPr dirty="0" err="1"/>
              <a:t>iniciativa</a:t>
            </a:r>
            <a:r>
              <a:rPr dirty="0"/>
              <a:t> é </a:t>
            </a:r>
            <a:r>
              <a:rPr dirty="0" err="1"/>
              <a:t>conduzida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2003 pela Rede Brasil do Pacto Global, a </a:t>
            </a:r>
            <a:r>
              <a:rPr dirty="0" err="1"/>
              <a:t>terceira</a:t>
            </a:r>
            <a:r>
              <a:rPr dirty="0"/>
              <a:t> </a:t>
            </a:r>
            <a:r>
              <a:rPr dirty="0" err="1"/>
              <a:t>maior</a:t>
            </a:r>
            <a:r>
              <a:rPr dirty="0"/>
              <a:t> do </a:t>
            </a:r>
            <a:r>
              <a:rPr dirty="0" err="1"/>
              <a:t>mundo</a:t>
            </a:r>
            <a:r>
              <a:rPr dirty="0"/>
              <a:t>, </a:t>
            </a:r>
            <a:r>
              <a:rPr dirty="0" err="1"/>
              <a:t>composta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</a:p>
          <a:p>
            <a:pPr marL="0" indent="0" algn="l">
              <a:lnSpc>
                <a:spcPct val="110000"/>
              </a:lnSpc>
              <a:defRPr sz="1300">
                <a:solidFill>
                  <a:srgbClr val="FFFFFF"/>
                </a:solidFill>
                <a:latin typeface="Flama-Medium"/>
                <a:ea typeface="Flama-Medium"/>
                <a:cs typeface="Flama-Medium"/>
                <a:sym typeface="Flama-Medium"/>
              </a:defRPr>
            </a:pPr>
            <a:r>
              <a:rPr dirty="0"/>
              <a:t>de 770 </a:t>
            </a:r>
            <a:r>
              <a:rPr dirty="0" err="1"/>
              <a:t>membros</a:t>
            </a:r>
            <a:r>
              <a:rPr dirty="0"/>
              <a:t>.</a:t>
            </a:r>
          </a:p>
        </p:txBody>
      </p:sp>
      <p:sp>
        <p:nvSpPr>
          <p:cNvPr id="170" name="Pacto Global…"/>
          <p:cNvSpPr txBox="1">
            <a:spLocks noGrp="1"/>
          </p:cNvSpPr>
          <p:nvPr>
            <p:ph type="ctrTitle"/>
          </p:nvPr>
        </p:nvSpPr>
        <p:spPr>
          <a:xfrm>
            <a:off x="783061" y="605589"/>
            <a:ext cx="3883315" cy="15306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</a:pPr>
            <a:r>
              <a:rPr sz="2800" cap="all" spc="336">
                <a:solidFill>
                  <a:srgbClr val="FADFB6"/>
                </a:solidFill>
                <a:latin typeface="Flama-Light"/>
                <a:ea typeface="Flama-Light"/>
                <a:cs typeface="Flama-Light"/>
                <a:sym typeface="Flama-Light"/>
              </a:rPr>
              <a:t>Pacto Global</a:t>
            </a:r>
          </a:p>
          <a:p>
            <a:pPr>
              <a:lnSpc>
                <a:spcPct val="80000"/>
              </a:lnSpc>
            </a:pPr>
            <a:r>
              <a:t>no Brasil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alphaModFix amt="81163"/>
            <a:extLst/>
          </a:blip>
          <a:stretch>
            <a:fillRect/>
          </a:stretch>
        </p:blipFill>
        <p:spPr>
          <a:xfrm rot="678228">
            <a:off x="4550336" y="1624796"/>
            <a:ext cx="5986603" cy="5885471"/>
          </a:xfrm>
          <a:prstGeom prst="rect">
            <a:avLst/>
          </a:prstGeom>
          <a:ln w="12700">
            <a:miter lim="400000"/>
          </a:ln>
          <a:effectLst>
            <a:outerShdw blurRad="254000" dist="122346" dir="12707600" rotWithShape="0">
              <a:srgbClr val="0B3555">
                <a:alpha val="44124"/>
              </a:srgbClr>
            </a:outerShdw>
          </a:effectLst>
        </p:spPr>
      </p:pic>
      <p:sp>
        <p:nvSpPr>
          <p:cNvPr id="172" name="Em todo o mundo, existem cerca de 80 redes locais, que trabalham de forma independente,…"/>
          <p:cNvSpPr txBox="1"/>
          <p:nvPr/>
        </p:nvSpPr>
        <p:spPr>
          <a:xfrm>
            <a:off x="5626497" y="2457450"/>
            <a:ext cx="3517503" cy="2384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377">
              <a:lnSpc>
                <a:spcPct val="1400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rPr sz="1400" dirty="0" err="1"/>
              <a:t>Em</a:t>
            </a:r>
            <a:r>
              <a:rPr sz="1400" dirty="0"/>
              <a:t> </a:t>
            </a:r>
            <a:r>
              <a:rPr sz="1400" dirty="0" err="1"/>
              <a:t>todo</a:t>
            </a:r>
            <a:r>
              <a:rPr sz="1400" dirty="0"/>
              <a:t> o </a:t>
            </a:r>
            <a:r>
              <a:rPr sz="1400" dirty="0" err="1"/>
              <a:t>mundo</a:t>
            </a:r>
            <a:r>
              <a:rPr sz="1400" dirty="0"/>
              <a:t>, </a:t>
            </a:r>
            <a:r>
              <a:rPr sz="1400" dirty="0" err="1"/>
              <a:t>existem</a:t>
            </a:r>
            <a:r>
              <a:rPr sz="1400" dirty="0"/>
              <a:t> </a:t>
            </a:r>
            <a:r>
              <a:rPr sz="1400" dirty="0" err="1"/>
              <a:t>cerca</a:t>
            </a:r>
            <a:r>
              <a:rPr sz="1400" dirty="0"/>
              <a:t> de 80 </a:t>
            </a:r>
            <a:r>
              <a:rPr sz="1400" dirty="0" err="1"/>
              <a:t>redes</a:t>
            </a:r>
            <a:r>
              <a:rPr sz="1400" dirty="0"/>
              <a:t> </a:t>
            </a:r>
            <a:r>
              <a:rPr sz="1400" dirty="0" err="1"/>
              <a:t>locais</a:t>
            </a:r>
            <a:r>
              <a:rPr sz="1400" dirty="0"/>
              <a:t>, que </a:t>
            </a:r>
            <a:r>
              <a:rPr sz="1400" dirty="0" err="1"/>
              <a:t>trabalham</a:t>
            </a:r>
            <a:r>
              <a:rPr sz="1400" dirty="0"/>
              <a:t> de forma </a:t>
            </a:r>
            <a:r>
              <a:rPr sz="1400" dirty="0" err="1"/>
              <a:t>independente</a:t>
            </a:r>
            <a:r>
              <a:rPr sz="1400" dirty="0"/>
              <a:t>, </a:t>
            </a:r>
          </a:p>
          <a:p>
            <a:pPr defTabSz="914377">
              <a:lnSpc>
                <a:spcPct val="1400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rPr sz="1400" dirty="0"/>
              <a:t>mas </a:t>
            </a:r>
            <a:r>
              <a:rPr sz="1400" dirty="0" err="1"/>
              <a:t>discutem</a:t>
            </a:r>
            <a:r>
              <a:rPr sz="1400" dirty="0"/>
              <a:t> </a:t>
            </a:r>
            <a:r>
              <a:rPr sz="1400" dirty="0" err="1"/>
              <a:t>assuntos</a:t>
            </a:r>
            <a:r>
              <a:rPr sz="1400" dirty="0"/>
              <a:t> e </a:t>
            </a:r>
            <a:r>
              <a:rPr sz="1400" dirty="0" err="1"/>
              <a:t>projetos</a:t>
            </a:r>
            <a:r>
              <a:rPr sz="1400" dirty="0"/>
              <a:t> </a:t>
            </a:r>
            <a:r>
              <a:rPr sz="1400" dirty="0" err="1"/>
              <a:t>em</a:t>
            </a:r>
            <a:r>
              <a:rPr sz="1400" dirty="0"/>
              <a:t> conjunto </a:t>
            </a:r>
          </a:p>
          <a:p>
            <a:pPr defTabSz="914377">
              <a:lnSpc>
                <a:spcPct val="140000"/>
              </a:lnSpc>
              <a:defRPr cap="none" spc="0">
                <a:solidFill>
                  <a:srgbClr val="FFFFFF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rPr sz="1400" dirty="0"/>
              <a:t>no </a:t>
            </a:r>
            <a:r>
              <a:rPr sz="1400" dirty="0" err="1"/>
              <a:t>Conselho</a:t>
            </a:r>
            <a:r>
              <a:rPr sz="1400" dirty="0"/>
              <a:t> das </a:t>
            </a:r>
            <a:r>
              <a:rPr sz="1400" dirty="0" err="1"/>
              <a:t>Redes</a:t>
            </a:r>
            <a:r>
              <a:rPr sz="1400" dirty="0"/>
              <a:t> </a:t>
            </a:r>
            <a:r>
              <a:rPr sz="1400" dirty="0" err="1"/>
              <a:t>Locais</a:t>
            </a:r>
            <a:r>
              <a:rPr sz="1400" dirty="0"/>
              <a:t>, </a:t>
            </a:r>
            <a:r>
              <a:rPr sz="1400" dirty="0" err="1"/>
              <a:t>liderado</a:t>
            </a:r>
            <a:r>
              <a:rPr sz="1400" dirty="0"/>
              <a:t> pela Rede Brasileira, que </a:t>
            </a:r>
            <a:r>
              <a:rPr sz="1400" dirty="0" err="1"/>
              <a:t>representa</a:t>
            </a:r>
            <a:r>
              <a:rPr sz="1400" dirty="0"/>
              <a:t> </a:t>
            </a:r>
            <a:r>
              <a:rPr sz="1400" dirty="0" err="1"/>
              <a:t>ainda</a:t>
            </a:r>
            <a:r>
              <a:rPr sz="1400" dirty="0"/>
              <a:t> </a:t>
            </a:r>
            <a:r>
              <a:rPr sz="1400" dirty="0" err="1"/>
              <a:t>esta</a:t>
            </a:r>
            <a:r>
              <a:rPr sz="1400" dirty="0"/>
              <a:t> </a:t>
            </a:r>
            <a:r>
              <a:rPr sz="1400" dirty="0" err="1"/>
              <a:t>instância</a:t>
            </a:r>
            <a:r>
              <a:rPr sz="1400" dirty="0"/>
              <a:t> no </a:t>
            </a:r>
            <a:r>
              <a:rPr sz="1400" dirty="0" err="1"/>
              <a:t>Conselho</a:t>
            </a:r>
            <a:r>
              <a:rPr sz="1400" dirty="0"/>
              <a:t> do Pacto Global, o principal </a:t>
            </a:r>
            <a:r>
              <a:rPr sz="1400" dirty="0" err="1"/>
              <a:t>nível</a:t>
            </a:r>
            <a:r>
              <a:rPr sz="1400" dirty="0"/>
              <a:t> </a:t>
            </a:r>
            <a:r>
              <a:rPr sz="1400" dirty="0" err="1"/>
              <a:t>na</a:t>
            </a:r>
            <a:r>
              <a:rPr sz="1400" dirty="0"/>
              <a:t> </a:t>
            </a:r>
            <a:r>
              <a:rPr sz="1400" dirty="0" err="1"/>
              <a:t>estrutura</a:t>
            </a:r>
            <a:r>
              <a:rPr sz="1400" dirty="0"/>
              <a:t> de </a:t>
            </a:r>
            <a:r>
              <a:rPr sz="1400" dirty="0" err="1"/>
              <a:t>governança</a:t>
            </a:r>
            <a:r>
              <a:rPr sz="1400" dirty="0"/>
              <a:t> </a:t>
            </a:r>
            <a:r>
              <a:rPr sz="1400" dirty="0" err="1"/>
              <a:t>corporativa</a:t>
            </a:r>
            <a:r>
              <a:rPr sz="1400" dirty="0"/>
              <a:t> da </a:t>
            </a:r>
            <a:r>
              <a:rPr sz="1400" dirty="0" err="1"/>
              <a:t>iniciativa</a:t>
            </a:r>
            <a:r>
              <a:rPr dirty="0"/>
              <a:t>.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4">
            <a:alphaModFix amt="53418"/>
            <a:extLst/>
          </a:blip>
          <a:stretch>
            <a:fillRect/>
          </a:stretch>
        </p:blipFill>
        <p:spPr>
          <a:xfrm rot="16794062">
            <a:off x="6176544" y="-3006061"/>
            <a:ext cx="4577658" cy="5768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nasa-53884-unsplash.jpg" descr="nasa-53884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26" r="1991"/>
          <a:stretch>
            <a:fillRect/>
          </a:stretch>
        </p:blipFill>
        <p:spPr>
          <a:xfrm>
            <a:off x="-108866" y="-87364"/>
            <a:ext cx="9372771" cy="531822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"/>
          <p:cNvSpPr/>
          <p:nvPr/>
        </p:nvSpPr>
        <p:spPr>
          <a:xfrm flipH="1">
            <a:off x="4863" y="-84784"/>
            <a:ext cx="9151839" cy="5313067"/>
          </a:xfrm>
          <a:prstGeom prst="rect">
            <a:avLst/>
          </a:prstGeom>
          <a:gradFill>
            <a:gsLst>
              <a:gs pos="0">
                <a:srgbClr val="0D2739"/>
              </a:gs>
              <a:gs pos="100000">
                <a:srgbClr val="526A88">
                  <a:alpha val="0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>
            <a:alphaModFix amt="18267"/>
            <a:extLst/>
          </a:blip>
          <a:stretch>
            <a:fillRect/>
          </a:stretch>
        </p:blipFill>
        <p:spPr>
          <a:xfrm rot="10486412" flipH="1">
            <a:off x="-1997016" y="521938"/>
            <a:ext cx="5622026" cy="669032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oogle Shape;70;p16"/>
          <p:cNvSpPr txBox="1">
            <a:spLocks noGrp="1"/>
          </p:cNvSpPr>
          <p:nvPr>
            <p:ph type="ctrTitle"/>
          </p:nvPr>
        </p:nvSpPr>
        <p:spPr>
          <a:xfrm>
            <a:off x="495217" y="2255302"/>
            <a:ext cx="2483231" cy="213931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1000">
                <a:latin typeface="Swift"/>
                <a:ea typeface="Swift"/>
                <a:cs typeface="Swift"/>
                <a:sym typeface="Swift"/>
              </a:defRPr>
            </a:pPr>
            <a:r>
              <a:t>Quem integra a iniciativa assume ainda </a:t>
            </a:r>
          </a:p>
          <a:p>
            <a:pPr>
              <a:lnSpc>
                <a:spcPct val="120000"/>
              </a:lnSpc>
              <a:defRPr sz="1000">
                <a:latin typeface="Swift"/>
                <a:ea typeface="Swift"/>
                <a:cs typeface="Swift"/>
                <a:sym typeface="Swift"/>
              </a:defRPr>
            </a:pPr>
            <a:r>
              <a:t>a responsabilidade de contribuir </a:t>
            </a:r>
          </a:p>
          <a:p>
            <a:pPr>
              <a:lnSpc>
                <a:spcPct val="120000"/>
              </a:lnSpc>
              <a:defRPr sz="1000">
                <a:latin typeface="Swift"/>
                <a:ea typeface="Swift"/>
                <a:cs typeface="Swift"/>
                <a:sym typeface="Swift"/>
              </a:defRPr>
            </a:pPr>
            <a:r>
              <a:t>para o alcance dos Objetivos de Desenvolvimento Sustentável (ODS). Como  principal  canal da  ONU  com  o  setor  privado, o Pacto Global tem  a  missão  de  engajar  as empresas e as organizações para esta  nova  agenda  de  desenvolvimento.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alphaModFix amt="29649"/>
            <a:extLst/>
          </a:blip>
          <a:stretch>
            <a:fillRect/>
          </a:stretch>
        </p:blipFill>
        <p:spPr>
          <a:xfrm rot="17773167">
            <a:off x="-368523" y="-980031"/>
            <a:ext cx="5114790" cy="435742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Google Shape;54;p13"/>
          <p:cNvSpPr txBox="1"/>
          <p:nvPr/>
        </p:nvSpPr>
        <p:spPr>
          <a:xfrm>
            <a:off x="417301" y="217966"/>
            <a:ext cx="4527195" cy="229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pPr defTabSz="914377">
              <a:defRPr sz="4200" cap="none" spc="0">
                <a:solidFill>
                  <a:srgbClr val="FFFFFF"/>
                </a:solidFill>
                <a:latin typeface="FlamaBlack"/>
                <a:ea typeface="FlamaBlack"/>
                <a:cs typeface="FlamaBlack"/>
                <a:sym typeface="FlamaBlack"/>
              </a:defRPr>
            </a:pPr>
            <a:r>
              <a:rPr sz="4200"/>
              <a:t>ODS </a:t>
            </a:r>
          </a:p>
          <a:p>
            <a:pPr defTabSz="914377">
              <a:lnSpc>
                <a:spcPct val="120000"/>
              </a:lnSpc>
              <a:defRPr sz="2200" spc="264">
                <a:solidFill>
                  <a:srgbClr val="AAD4BF"/>
                </a:solidFill>
              </a:defRPr>
            </a:pPr>
            <a:r>
              <a:rPr sz="2200"/>
              <a:t>Objetivos de desenvolvimento sustentável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821" y="673685"/>
            <a:ext cx="4527195" cy="3570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 Shot 2018-08-14 at 2.05.43 AM.png" descr="Screen Shot 2018-08-14 at 2.05.4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535" y="259981"/>
            <a:ext cx="3334880" cy="3196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alphaModFix amt="37570"/>
            <a:extLst/>
          </a:blip>
          <a:stretch>
            <a:fillRect/>
          </a:stretch>
        </p:blipFill>
        <p:spPr>
          <a:xfrm rot="19281760" flipH="1">
            <a:off x="6323224" y="-1452265"/>
            <a:ext cx="4299465" cy="5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-104552" y="-199084"/>
            <a:ext cx="9353104" cy="554166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B4CEE3">
                  <a:alpha val="44461"/>
                </a:srgbClr>
              </a:gs>
            </a:gsLst>
            <a:lin ang="10793148"/>
          </a:gradFill>
          <a:ln w="12700">
            <a:miter lim="400000"/>
          </a:ln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sp>
        <p:nvSpPr>
          <p:cNvPr id="163" name="Google Shape;76;p17"/>
          <p:cNvSpPr txBox="1">
            <a:spLocks noGrp="1"/>
          </p:cNvSpPr>
          <p:nvPr>
            <p:ph type="ctrTitle"/>
          </p:nvPr>
        </p:nvSpPr>
        <p:spPr>
          <a:xfrm>
            <a:off x="595449" y="479370"/>
            <a:ext cx="3424723" cy="2810373"/>
          </a:xfrm>
          <a:prstGeom prst="rect">
            <a:avLst/>
          </a:prstGeom>
        </p:spPr>
        <p:txBody>
          <a:bodyPr/>
          <a:lstStyle/>
          <a:p>
            <a:pPr>
              <a:defRPr sz="2200" cap="all" spc="264">
                <a:solidFill>
                  <a:srgbClr val="526A88"/>
                </a:solidFill>
                <a:latin typeface="Flama-Light"/>
                <a:ea typeface="Flama-Light"/>
                <a:cs typeface="Flama-Light"/>
                <a:sym typeface="Flama-Light"/>
              </a:defRPr>
            </a:pPr>
            <a:r>
              <a:t>Entenda melhor </a:t>
            </a:r>
          </a:p>
          <a:p>
            <a:pPr>
              <a:defRPr>
                <a:solidFill>
                  <a:srgbClr val="B4CEE3"/>
                </a:solidFill>
              </a:defRPr>
            </a:pPr>
            <a:r>
              <a:t>os ODS</a:t>
            </a:r>
          </a:p>
          <a:p>
            <a:pPr>
              <a:defRPr sz="1800">
                <a:solidFill>
                  <a:schemeClr val="accent3">
                    <a:lumOff val="22941"/>
                  </a:schemeClr>
                </a:solidFill>
              </a:defRPr>
            </a:pPr>
            <a:endParaRPr/>
          </a:p>
          <a:p>
            <a:pPr>
              <a:lnSpc>
                <a:spcPct val="120000"/>
              </a:lnSpc>
              <a:defRPr sz="1000">
                <a:solidFill>
                  <a:srgbClr val="A9A9A9"/>
                </a:solidFill>
                <a:latin typeface="Swift"/>
                <a:ea typeface="Swift"/>
                <a:cs typeface="Swift"/>
                <a:sym typeface="Swift"/>
              </a:defRPr>
            </a:pPr>
            <a:r>
              <a:t>Em 2015, a ONU propôs aos seus países membros uma nova agenda de desenvolvimento sustentável para os próximos 15 anos, a Agenda 2030, composta pelos 17 Objetivos de Desenvolvimento Sustentável (ODS). </a:t>
            </a:r>
          </a:p>
        </p:txBody>
      </p:sp>
      <p:sp>
        <p:nvSpPr>
          <p:cNvPr id="164" name="Rectangle"/>
          <p:cNvSpPr/>
          <p:nvPr/>
        </p:nvSpPr>
        <p:spPr>
          <a:xfrm>
            <a:off x="-364432" y="3699892"/>
            <a:ext cx="9872863" cy="1591471"/>
          </a:xfrm>
          <a:prstGeom prst="rect">
            <a:avLst/>
          </a:prstGeom>
          <a:solidFill>
            <a:srgbClr val="FFFFFF">
              <a:alpha val="61150"/>
            </a:srgbClr>
          </a:solidFill>
          <a:ln w="12700">
            <a:miter lim="400000"/>
          </a:ln>
          <a:effectLst>
            <a:outerShdw blurRad="266700" dist="25400" dir="5400000" rotWithShape="0">
              <a:srgbClr val="759BC2">
                <a:alpha val="13642"/>
              </a:srgbClr>
            </a:outerShdw>
          </a:effectLst>
        </p:spPr>
        <p:txBody>
          <a:bodyPr lIns="0" tIns="0" rIns="0" bIns="0"/>
          <a:lstStyle/>
          <a:p>
            <a:pPr defTabSz="914377">
              <a:defRPr sz="1400" cap="none" spc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</p:txBody>
      </p:sp>
      <p:sp>
        <p:nvSpPr>
          <p:cNvPr id="165" name="Esse é um esforço conjunto, de países, empresas, instituições e sociedade civil.  Os  ODS  buscam  assegurar  os  direitos  humanos,  acabar  com  a  pobreza,  lutar  contra  a  desigualdade  e  a  injustiça,  alcançar  a  igualdade  de  gênero  e  o  empoderamento  de  mulheres  e  meninas,  agir contra as mudanças climáticas, bem  como  enfrentar  outros  dos  maiores  desafios  de  nossos  tempos.  O  setor  privado  tem  um  papel  essencial  nesse processo  como  grande  detentor  do  poder  econômico,  propulsor  de  inovações  e  tecnologias e  influenciador  e  engajador  dos  mais  diversos  públicos  –  governos,  fornecedores, colaboradores  e  consumidores."/>
          <p:cNvSpPr txBox="1"/>
          <p:nvPr/>
        </p:nvSpPr>
        <p:spPr>
          <a:xfrm>
            <a:off x="595451" y="3873502"/>
            <a:ext cx="803286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377">
              <a:lnSpc>
                <a:spcPct val="90000"/>
              </a:lnSpc>
              <a:defRPr cap="none" spc="0">
                <a:solidFill>
                  <a:srgbClr val="21314E"/>
                </a:solidFill>
              </a:defRPr>
            </a:pPr>
            <a:endParaRPr/>
          </a:p>
          <a:p>
            <a:pPr defTabSz="914377">
              <a:lnSpc>
                <a:spcPct val="90000"/>
              </a:lnSpc>
              <a:defRPr cap="none" spc="0">
                <a:solidFill>
                  <a:srgbClr val="21314E"/>
                </a:solidFill>
              </a:defRPr>
            </a:pPr>
            <a:r>
              <a:t>Esse é um esforço conjunto, de países, empresas, instituições e sociedade civil.  Os  ODS  buscam  assegurar  os  direitos  humanos,  acabar  com  a  pobreza,  lutar  contra  a  desigualdade  e  a  injustiça,  alcançar  a  igualdade  de  gênero  e  o  empoderamento  de  mulheres  e  meninas,  agir contra as mudanças climáticas, bem  como  enfrentar  outros  dos  maiores  desafios  de  nossos  tempos.  O  setor  privado  tem  um  papel  essencial  nesse processo  como  grande  detentor  do  poder  econômico,  propulsor  de  inovações  e  tecnologias e  influenciador  e  engajador  dos  mais  diversos  públicos  –  governos,  fornecedores, colaboradores  e  consumidores.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FFFFF"/>
      </a:dk1>
      <a:lt1>
        <a:srgbClr val="FADFB6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D2739">
                <a:alpha val="67050"/>
              </a:srgbClr>
            </a:gs>
            <a:gs pos="100000">
              <a:srgbClr val="275E94">
                <a:alpha val="0"/>
              </a:srgbClr>
            </a:gs>
          </a:gsLst>
          <a:path path="circle">
            <a:fillToRect l="37721" t="-19636" r="62278" b="119636"/>
          </a:path>
        </a:gradFill>
        <a:ln w="12700">
          <a:miter lim="400000"/>
        </a:ln>
      </a:spPr>
      <a:bodyPr lIns="0" tIns="0" rIns="0" bIns="0"/>
      <a:lstStyle>
        <a:defPPr algn="l" defTabSz="914400">
          <a:defRPr sz="1400" cap="none" spc="0">
            <a:solidFill>
              <a:srgbClr val="000000"/>
            </a:solidFill>
            <a:latin typeface="+mj-lt"/>
            <a:ea typeface="+mj-ea"/>
            <a:cs typeface="+mj-cs"/>
            <a:sym typeface="Arial"/>
          </a:defRPr>
        </a:defPPr>
      </a:lst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31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all" spc="130" normalizeH="0" baseline="0">
            <a:ln>
              <a:noFill/>
            </a:ln>
            <a:solidFill>
              <a:srgbClr val="FADFB6"/>
            </a:solidFill>
            <a:effectLst/>
            <a:uFillTx/>
            <a:latin typeface="Flama-Light"/>
            <a:ea typeface="Flama-Light"/>
            <a:cs typeface="Flama-Light"/>
            <a:sym typeface="Flama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cap="none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&amp;D-Powerpoint Template_16x9">
  <a:themeElements>
    <a:clrScheme name="B&amp;D-Powerpoint Template_16x9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112A55"/>
      </a:accent1>
      <a:accent2>
        <a:srgbClr val="2A3E5E"/>
      </a:accent2>
      <a:accent3>
        <a:srgbClr val="A1B5D8"/>
      </a:accent3>
      <a:accent4>
        <a:srgbClr val="FECD9B"/>
      </a:accent4>
      <a:accent5>
        <a:srgbClr val="FBB163"/>
      </a:accent5>
      <a:accent6>
        <a:srgbClr val="04AE64"/>
      </a:accent6>
      <a:hlink>
        <a:srgbClr val="0000FF"/>
      </a:hlink>
      <a:folHlink>
        <a:srgbClr val="FF00FF"/>
      </a:folHlink>
    </a:clrScheme>
    <a:fontScheme name="B&amp;D-Powerpoint Template_16x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&amp;D-Powerpoint Template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l">
          <a:lnSpc>
            <a:spcPct val="150000"/>
          </a:lnSpc>
          <a:defRPr sz="2800" cap="none" dirty="0" smtClean="0">
            <a:solidFill>
              <a:srgbClr val="444444"/>
            </a:solidFill>
            <a:latin typeface="Roboto" pitchFamily="2" charset="0"/>
          </a:defRPr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1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-151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 Bold"/>
            <a:ea typeface="Montserrat Bold"/>
            <a:cs typeface="Montserrat Bold"/>
            <a:sym typeface="Montserra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31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all" spc="130" normalizeH="0" baseline="0">
            <a:ln>
              <a:noFill/>
            </a:ln>
            <a:solidFill>
              <a:srgbClr val="FADFB6"/>
            </a:solidFill>
            <a:effectLst/>
            <a:uFillTx/>
            <a:latin typeface="Flama-Light"/>
            <a:ea typeface="Flama-Light"/>
            <a:cs typeface="Flama-Light"/>
            <a:sym typeface="Flama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1421</Words>
  <Application>Microsoft Office PowerPoint</Application>
  <PresentationFormat>On-screen Show (16:9)</PresentationFormat>
  <Paragraphs>266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MS PGothic</vt:lpstr>
      <vt:lpstr>Arial</vt:lpstr>
      <vt:lpstr>Calibri</vt:lpstr>
      <vt:lpstr>Calibri Light</vt:lpstr>
      <vt:lpstr>FlamaBlack</vt:lpstr>
      <vt:lpstr>Flama-Light</vt:lpstr>
      <vt:lpstr>Flama-Medium</vt:lpstr>
      <vt:lpstr>Helvetica</vt:lpstr>
      <vt:lpstr>Montserrat Bold</vt:lpstr>
      <vt:lpstr>Montserrat ExtraBold</vt:lpstr>
      <vt:lpstr>Montserrat Medium</vt:lpstr>
      <vt:lpstr>Open Sans</vt:lpstr>
      <vt:lpstr>Segoe UI</vt:lpstr>
      <vt:lpstr>Swift</vt:lpstr>
      <vt:lpstr>Verdana</vt:lpstr>
      <vt:lpstr>Wingdings</vt:lpstr>
      <vt:lpstr>Simple Light</vt:lpstr>
      <vt:lpstr>Office Theme</vt:lpstr>
      <vt:lpstr>1_Office Theme</vt:lpstr>
      <vt:lpstr>B&amp;D-Powerpoint Template_16x9</vt:lpstr>
      <vt:lpstr>2_Office Theme</vt:lpstr>
      <vt:lpstr>PowerPoint Presentation</vt:lpstr>
      <vt:lpstr>O PACTO Global</vt:lpstr>
      <vt:lpstr>PowerPoint Presentation</vt:lpstr>
      <vt:lpstr>LISE Kingo</vt:lpstr>
      <vt:lpstr>PowerPoint Presentation</vt:lpstr>
      <vt:lpstr>ao decidir fazer parte, as empresas e as organizações se comprometem a seguir  os 10 Princípios do Pacto Global</vt:lpstr>
      <vt:lpstr>Pacto Global no Brasil</vt:lpstr>
      <vt:lpstr>Quem integra a iniciativa assume ainda  a responsabilidade de contribuir  para o alcance dos Objetivos de Desenvolvimento Sustentável (ODS). Como  principal  canal da  ONU  com  o  setor  privado, o Pacto Global tem  a  missão  de  engajar  as empresas e as organizações para esta  nova  agenda  de  desenvolvimento.</vt:lpstr>
      <vt:lpstr>Entenda melhor  os ODS  Em 2015, a ONU propôs aos seus países membros uma nova agenda de desenvolvimento sustentável para os próximos 15 anos, a Agenda 2030, composta pelos 17 Objetivos de Desenvolvimento Sustentável (ODS).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GT Anticorrupção Rede Brasil do Pacto Global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gabriela.almeida</dc:creator>
  <cp:lastModifiedBy>Maria Gabriela Eiras de Almeida</cp:lastModifiedBy>
  <cp:revision>11</cp:revision>
  <dcterms:modified xsi:type="dcterms:W3CDTF">2018-10-09T19:38:55Z</dcterms:modified>
</cp:coreProperties>
</file>