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535" r:id="rId6"/>
    <p:sldId id="520" r:id="rId7"/>
    <p:sldId id="516" r:id="rId8"/>
    <p:sldId id="536" r:id="rId9"/>
    <p:sldId id="537" r:id="rId10"/>
    <p:sldId id="533" r:id="rId11"/>
    <p:sldId id="521" r:id="rId12"/>
    <p:sldId id="519" r:id="rId13"/>
    <p:sldId id="514" r:id="rId14"/>
    <p:sldId id="522" r:id="rId15"/>
    <p:sldId id="523" r:id="rId16"/>
    <p:sldId id="524" r:id="rId17"/>
    <p:sldId id="525" r:id="rId18"/>
    <p:sldId id="526" r:id="rId19"/>
    <p:sldId id="528" r:id="rId20"/>
    <p:sldId id="509" r:id="rId21"/>
    <p:sldId id="531" r:id="rId22"/>
    <p:sldId id="529" r:id="rId23"/>
    <p:sldId id="534" r:id="rId24"/>
    <p:sldId id="496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Alcalay" initials="MA" lastIdx="2" clrIdx="0">
    <p:extLst/>
  </p:cmAuthor>
  <p:cmAuthor id="2" name="Thais Oliveira Guerra" initials="TOG" lastIdx="3" clrIdx="1">
    <p:extLst/>
  </p:cmAuthor>
  <p:cmAuthor id="3" name="Júlia Pastore Cintra" initials="JPC" lastIdx="5" clrIdx="2">
    <p:extLst>
      <p:ext uri="{19B8F6BF-5375-455C-9EA6-DF929625EA0E}">
        <p15:presenceInfo xmlns:p15="http://schemas.microsoft.com/office/powerpoint/2012/main" userId="S-1-5-21-673536034-1774803485-1520766640-18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92D"/>
    <a:srgbClr val="E923E0"/>
    <a:srgbClr val="F39200"/>
    <a:srgbClr val="9F358B"/>
    <a:srgbClr val="95C11F"/>
    <a:srgbClr val="7FBBE9"/>
    <a:srgbClr val="262626"/>
    <a:srgbClr val="404040"/>
    <a:srgbClr val="FFD500"/>
    <a:srgbClr val="C61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3" autoAdjust="0"/>
    <p:restoredTop sz="70930" autoAdjust="0"/>
  </p:normalViewPr>
  <p:slideViewPr>
    <p:cSldViewPr snapToGrid="0" snapToObjects="1">
      <p:cViewPr varScale="1">
        <p:scale>
          <a:sx n="81" d="100"/>
          <a:sy n="81" d="100"/>
        </p:scale>
        <p:origin x="22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E492-D792-6441-9112-0B83D33CADAC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11D0C-90C2-1846-93D8-F5F2583F3F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9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5CC39-0E57-4340-8649-266E82BD8BD2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96DF3-502E-4843-9AFA-F3B0AA716C0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67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9FC28-1A0A-4AB2-9B04-6A0433819A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4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ODS 4 –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2030 é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compreensiva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holística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ambiciosa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inspiradora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>
              <a:buFontTx/>
              <a:buNone/>
            </a:pPr>
            <a:endParaRPr lang="en-GB" sz="1200" b="1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en-US" sz="1200" b="1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Princípios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preocupação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compartilhada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globalmente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sustentabilidade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relevância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</a:t>
            </a:r>
            <a:r>
              <a:rPr lang="en-GB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GB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GB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sociedades</a:t>
            </a:r>
            <a:r>
              <a:rPr lang="en-GB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</a:t>
            </a:r>
            <a:r>
              <a:rPr lang="en-GB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GB" sz="12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Norte</a:t>
            </a:r>
            <a:r>
              <a:rPr lang="en-GB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</a:t>
            </a:r>
            <a:r>
              <a:rPr lang="en-GB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GB" sz="12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</a:t>
            </a:r>
            <a:r>
              <a:rPr lang="en-GB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Aplicável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países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nova agenda global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princípio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um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direito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disso,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público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fornecido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Estado.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compreendida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esforço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compartilhado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inclusive um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pública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b="1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GB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nova agenda tem um </a:t>
            </a:r>
            <a:r>
              <a:rPr lang="en-GB" sz="1200" b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abrangente</a:t>
            </a: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</a:t>
            </a:r>
            <a:r>
              <a:rPr lang="en-GB" sz="1200" b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almeja</a:t>
            </a: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expandir</a:t>
            </a:r>
            <a:r>
              <a:rPr lang="en-GB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acesso</a:t>
            </a:r>
            <a:r>
              <a:rPr lang="en-GB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b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GB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níveis</a:t>
            </a:r>
            <a:r>
              <a:rPr lang="en-GB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b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básica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reconhecer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compromisso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EPT 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fornecer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necessidades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básicas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aprendizagem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crianças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adolescentes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alcançado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 ODS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compromissos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assegurar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pré-primária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12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primária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secundária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gratuita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pública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equitativa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12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compulsórios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universalização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alfabetização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jovens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até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levando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aprendizagem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efetivos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pós-básica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 ODS 4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compromisso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assegurar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oportunidade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acesso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pós-básica</a:t>
            </a:r>
            <a:r>
              <a:rPr lang="en-GB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meio do desenvolvimento de competências profissionais em nível secundário e pós-secundário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universitários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Oferecer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abordagem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holística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reforçar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importância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faixas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etárias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aprendendo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equidade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 ODS 4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renovado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equidade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igualdade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gênero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particularmente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explícito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 4.5 que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disparidades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gênero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assegurar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acesso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equitativo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níveis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profissional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populações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vulneráveis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qualidade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ODS 4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renovado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aprendizagem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efetiva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aquisição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competências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básicas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primária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secundária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(Meta 4.1),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alfabetização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jovens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(Meta 4.6).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que é novo no ODS 4 é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relevância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aprendizagem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profissionais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técnicos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alcançar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(Meta 4.4),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competências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cidadania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plural,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interdependente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interconectado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(Meta 4.7).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E91CB8-0CB7-44BB-95EF-A9DC8601FE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2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Seguindo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adoção</a:t>
            </a:r>
            <a:r>
              <a:rPr lang="en-GB" baseline="0" dirty="0" smtClean="0"/>
              <a:t> da Agenda 2030, a </a:t>
            </a:r>
            <a:r>
              <a:rPr lang="en-GB" baseline="0" dirty="0" err="1" smtClean="0"/>
              <a:t>comunidade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internacional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educação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desenvolveu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adotou</a:t>
            </a:r>
            <a:r>
              <a:rPr lang="en-GB" baseline="0" dirty="0" smtClean="0"/>
              <a:t> o Marco de </a:t>
            </a:r>
            <a:r>
              <a:rPr lang="en-GB" baseline="0" dirty="0" err="1" smtClean="0"/>
              <a:t>Ação</a:t>
            </a:r>
            <a:r>
              <a:rPr lang="en-GB" baseline="0" dirty="0" smtClean="0"/>
              <a:t> da Educação 2030.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Inspirado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construído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base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Incheon, de 2015, O Marco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Educação 2030 é um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ODS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níveis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global, regional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parte do Marco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relembra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princípios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ODS 4 para a Educação 2030.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apresenta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argumentos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entedimentos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compartilhados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propõe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modalidaes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Marco 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propõe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indicativas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abordando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assuntos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planejamento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fortalecimento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ensino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aprendizagem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currículo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e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avaliação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Marco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abordagens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estratégicas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ODS 4, com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(2)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ênfase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equidade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à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à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igualdade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gênero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(3)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qualidade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aprendizagem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(4) p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romover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e (5)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situações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emergência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9FC28-1A0A-4AB2-9B04-6A0433819A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central dos mecanismos de implementação do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 2030 é apoiar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ação no nível</a:t>
            </a:r>
            <a:r>
              <a:rPr lang="pt-BR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países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eficiente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mecanismos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precisarão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inclusivos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participativos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transparentes</a:t>
            </a:r>
            <a:r>
              <a:rPr lang="en-GB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</a:t>
            </a:r>
            <a:r>
              <a:rPr lang="en-GB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serem</a:t>
            </a:r>
            <a:r>
              <a:rPr lang="en-GB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construídos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 medida do possível, sobre estruturas existentes. O fundamental para a nova agenda são as estruturas legais e políticas que promovam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responsabilização/prestação de contas e a transparência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bem como a governança participativa e parcerias coordenadas em todos os níveis e em todos os setores, inclusive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defender o direito de participação de todos os interessados.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Enquanto os governos são os principais responsáveis por cumprir o direito à educação, a oferta da nova e ambiciosa agenda de educação global exigirá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parcerias fortes e variadas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incluam diversos agentes relacionados ao ODS 4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Educação 2030: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agências líderes e organizações internacionais, ONGs, sociedade civil, organizações de jovens, professores e educadores, comunidades e pais, setor privado, organizações filantrópicas e fundações.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9FC28-1A0A-4AB2-9B04-6A0433819AA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03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UNESCO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ODS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série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ações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níveis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níveis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global/regional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Declaração de Incheon e o Marco de Ação da Educação 2030 conferem à UNESCO 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mandato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liderar e coordenar o ODS 4 da Educação 2030, inclusive através de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advocacy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manter o compromisso político e assegurar a mobilização de recursos; convocar os participantes globais, regionais e nacionais; facilitar o diálogo político e o compartilhamento de conhecimentos,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ta,bém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meio de normas internacionais;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UNESCO também possui o mandato para acompanhar os progressos na consecução das metas de educação, nomeadamente por meio do trabalho do Instituto de Estatística da UNESCO (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UNESCO Institute for Statistics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UIS)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do Relatório de Monitoramento Global da Educação (Relatório GEM).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/>
              <a:t>No âmbito dos países, as redes, os institutos e os escritórios da UNESCO podem oferecer suporte técnico e ajudar a reforçar a capacidade de: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revisões de políticas abrangentes e setoriais em áreas como educação terciária, currículo escolar, políticas docentes, alfabetização, desenvolvimento de habilidades técnicas e profissionais etc.; e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aseline="0" dirty="0" smtClean="0"/>
              <a:t>-   </a:t>
            </a:r>
            <a:r>
              <a:rPr lang="en-GB" baseline="0" dirty="0" err="1" smtClean="0"/>
              <a:t>planejamento</a:t>
            </a:r>
            <a:r>
              <a:rPr lang="en-GB" baseline="0" dirty="0" smtClean="0"/>
              <a:t> sectorial </a:t>
            </a:r>
            <a:r>
              <a:rPr lang="en-GB" baseline="0" dirty="0" err="1" smtClean="0"/>
              <a:t>amplo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gestão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monitoramento</a:t>
            </a:r>
            <a:r>
              <a:rPr lang="en-GB" baseline="0" dirty="0" smtClean="0"/>
              <a:t>.</a:t>
            </a:r>
            <a:endParaRPr lang="en-GB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9FC28-1A0A-4AB2-9B04-6A0433819A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79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1A0F-3208-487B-9420-A524C00A247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678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14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0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caracteriza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tendências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paradoxais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paradoxos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contradições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Maior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riqueza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mas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vulnerabilidade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da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desigualdade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enquanto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taxa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mundial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pobreza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reduzida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pela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Índia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da China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observamos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baixa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taxa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emprego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declínio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qualidade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emprego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vulnerabilidade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desigualdades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países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próprios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países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âmbito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mundial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riqueza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mãos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poucos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riqueza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mãos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1%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mundial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tendência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fragiliza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coesão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sociedades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países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20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Estresse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ecológico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padrões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insustentáveis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acompanhado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estresse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ecológico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padrões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mundial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triplicou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1950-2000;</a:t>
            </a:r>
          </a:p>
          <a:p>
            <a:pPr marL="171450" indent="-171450">
              <a:buFontTx/>
              <a:buChar char="-"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onsumo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água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comida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2,5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1960-2000, e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madeira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urbanização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estilo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esgotamento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renováveis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à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mudança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climática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interconecção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interdependência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porém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intolerância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do </a:t>
            </a:r>
            <a:r>
              <a:rPr lang="en-GB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conflito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tornando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interconectado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interdependente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conectividade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internet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móvel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mídia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conhecimento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amplamente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acessíveis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tempo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espaço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relações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faceta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nossa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juventude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hoje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conectada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conciente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história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Tx/>
              <a:buNone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disso,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testemunhando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níveis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intolerância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violência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9FC28-1A0A-4AB2-9B04-6A0433819A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1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visão fundadora da UNESCO nasceu em resposta a uma guerra que foi marcada pela violência racista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anti-semita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Setenta anos depois e muitas lutas de libertação, o mandato da UNESCO é tão relevante quanto antes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dever da UNESCO continua a reafirmar as missões humanistas da educação, da ciência e da cultura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(UNESCO.org). 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1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“Os</a:t>
            </a:r>
            <a:r>
              <a:rPr lang="pt-BR" baseline="0" dirty="0" smtClean="0"/>
              <a:t> </a:t>
            </a:r>
            <a:r>
              <a:rPr lang="pt-BR" dirty="0" smtClean="0"/>
              <a:t>valores universais da dignidade</a:t>
            </a:r>
            <a:r>
              <a:rPr lang="pt-BR" baseline="0" dirty="0" smtClean="0"/>
              <a:t> e das liberdades fundamentais </a:t>
            </a:r>
            <a:r>
              <a:rPr lang="pt-BR" dirty="0" smtClean="0"/>
              <a:t>estão consagrados na Declaração Universal dos Direitos Humanos, cujo 70º aniversário celebramos este ano e permeiam a Constituição da UNESCO. Se cultura, educação, ciência, comunicação e informação, que </a:t>
            </a:r>
            <a:r>
              <a:rPr lang="pt-BR" baseline="0" dirty="0" smtClean="0"/>
              <a:t>a UNESCO</a:t>
            </a:r>
            <a:r>
              <a:rPr lang="pt-BR" dirty="0" smtClean="0"/>
              <a:t> visa promover em todo o mundo, não são sustentados por valores universais, ou se excluem parte da humanidade e não contribuem para maior paz e justiça, então perdem sua essência</a:t>
            </a:r>
            <a:r>
              <a:rPr lang="pt-BR" baseline="0" dirty="0" smtClean="0"/>
              <a:t> (UNESCO DG, 15/10/2018)”. 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Font typeface="Wingdings" panose="05000000000000000000" pitchFamily="2" charset="2"/>
              <a:buNone/>
            </a:pPr>
            <a:r>
              <a:rPr lang="pt-BR" sz="1400" dirty="0" smtClean="0">
                <a:solidFill>
                  <a:schemeClr val="tx2"/>
                </a:solidFill>
              </a:rPr>
              <a:t>O Comentário Geral 13, adotado pelo Comitê de Direitos Econômicos, Sociais e Culturais, fornece interpretação e esclarecimento do Artigo 13, sobreo direito</a:t>
            </a:r>
            <a:r>
              <a:rPr lang="pt-BR" sz="1400" baseline="0" dirty="0" smtClean="0">
                <a:solidFill>
                  <a:schemeClr val="tx2"/>
                </a:solidFill>
              </a:rPr>
              <a:t> à educação,</a:t>
            </a:r>
            <a:r>
              <a:rPr lang="pt-BR" sz="1400" dirty="0" smtClean="0">
                <a:solidFill>
                  <a:schemeClr val="tx2"/>
                </a:solidFill>
              </a:rPr>
              <a:t> do Pacto Internacional sobre Direitos Econômicos, Sociais e Culturais</a:t>
            </a:r>
            <a:r>
              <a:rPr lang="pt-BR" sz="1400" baseline="0" dirty="0" smtClean="0">
                <a:solidFill>
                  <a:schemeClr val="tx2"/>
                </a:solidFill>
              </a:rPr>
              <a:t> de 1966, que tem força legal vinculante.</a:t>
            </a:r>
          </a:p>
          <a:p>
            <a:pPr marL="457200" lvl="1" indent="0" algn="l">
              <a:buFont typeface="Wingdings" panose="05000000000000000000" pitchFamily="2" charset="2"/>
              <a:buNone/>
            </a:pPr>
            <a:endParaRPr lang="pt-BR" sz="1400" baseline="0" dirty="0" smtClean="0">
              <a:solidFill>
                <a:schemeClr val="tx2"/>
              </a:solidFill>
            </a:endParaRPr>
          </a:p>
          <a:p>
            <a:pPr marL="457200" lvl="1" indent="0" algn="l">
              <a:buFont typeface="Wingdings" panose="05000000000000000000" pitchFamily="2" charset="2"/>
              <a:buNone/>
            </a:pPr>
            <a:r>
              <a:rPr lang="pt-BR" sz="1400" baseline="0" dirty="0" smtClean="0">
                <a:solidFill>
                  <a:schemeClr val="tx2"/>
                </a:solidFill>
              </a:rPr>
              <a:t>Os Estados-membros da UNESCO, no preâmbulo da Declaração de Incheon, reafirmaram as obrigações legais assumidas em outros tratados, indicando que a Declaração de Incheon e a Agenda 2030 são baseados em direito.</a:t>
            </a:r>
            <a:endParaRPr lang="es-ES_tradnl" sz="1400" dirty="0" smtClean="0">
              <a:solidFill>
                <a:schemeClr val="tx2"/>
              </a:solidFill>
            </a:endParaRPr>
          </a:p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Sustentável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 “</a:t>
            </a:r>
            <a:r>
              <a:rPr lang="pt-BR" sz="1200" dirty="0" smtClean="0">
                <a:latin typeface="Calibri" pitchFamily="34" charset="0"/>
              </a:rPr>
              <a:t>Assegurar a educação inclusiva e equitativa  de qualidade, e promover oportunidades de aprendizagem ao longo da vida para todos”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infantil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superior: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rimária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secundária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infantil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pré-primária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igualdade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técnica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profissional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superior; 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habilidades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igualdade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gênero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igualdade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alfabetização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jovens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e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cidadania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sustentável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aprendizagem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bolsas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e 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boas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condições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9FC28-1A0A-4AB2-9B04-6A0433819A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0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6DF3-502E-4843-9AFA-F3B0AA716C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71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DC952-48B7-4E23-8CF8-B0988AB34498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 err="1" smtClean="0">
                <a:latin typeface="Arial" panose="020B0604020202020204" pitchFamily="34" charset="0"/>
              </a:rPr>
              <a:t>Ainda</a:t>
            </a:r>
            <a:r>
              <a:rPr lang="en-US" altLang="fr-FR" dirty="0" smtClean="0">
                <a:latin typeface="Arial" panose="020B0604020202020204" pitchFamily="34" charset="0"/>
              </a:rPr>
              <a:t> que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na</a:t>
            </a:r>
            <a:r>
              <a:rPr lang="en-US" altLang="fr-FR" baseline="0" dirty="0" smtClean="0">
                <a:latin typeface="Arial" panose="020B0604020202020204" pitchFamily="34" charset="0"/>
              </a:rPr>
              <a:t> Agenda 2030 para o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Desenvolvimento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Sustentável</a:t>
            </a:r>
            <a:r>
              <a:rPr lang="en-US" altLang="fr-FR" baseline="0" dirty="0" smtClean="0">
                <a:latin typeface="Arial" panose="020B0604020202020204" pitchFamily="34" charset="0"/>
              </a:rPr>
              <a:t> a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educação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seja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formulada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especificamente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como</a:t>
            </a:r>
            <a:r>
              <a:rPr lang="en-US" altLang="fr-FR" baseline="0" dirty="0" smtClean="0">
                <a:latin typeface="Arial" panose="020B0604020202020204" pitchFamily="34" charset="0"/>
              </a:rPr>
              <a:t> um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objetivo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independente</a:t>
            </a:r>
            <a:r>
              <a:rPr lang="en-US" altLang="fr-FR" baseline="0" dirty="0" smtClean="0">
                <a:latin typeface="Arial" panose="020B0604020202020204" pitchFamily="34" charset="0"/>
              </a:rPr>
              <a:t> (ODS 4),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há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várias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metas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relacionadas</a:t>
            </a:r>
            <a:r>
              <a:rPr lang="en-US" altLang="fr-FR" baseline="0" dirty="0" smtClean="0">
                <a:latin typeface="Arial" panose="020B0604020202020204" pitchFamily="34" charset="0"/>
              </a:rPr>
              <a:t> à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educação</a:t>
            </a:r>
            <a:r>
              <a:rPr lang="en-US" altLang="fr-FR" baseline="0" dirty="0" smtClean="0">
                <a:latin typeface="Arial" panose="020B0604020202020204" pitchFamily="34" charset="0"/>
              </a:rPr>
              <a:t> e/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ou</a:t>
            </a:r>
            <a:r>
              <a:rPr lang="en-US" altLang="fr-FR" baseline="0" dirty="0" smtClean="0">
                <a:latin typeface="Arial" panose="020B0604020202020204" pitchFamily="34" charset="0"/>
              </a:rPr>
              <a:t> a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indicadores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educacionais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em</a:t>
            </a:r>
            <a:r>
              <a:rPr lang="en-US" altLang="fr-FR" baseline="0" dirty="0" smtClean="0">
                <a:latin typeface="Arial" panose="020B0604020202020204" pitchFamily="34" charset="0"/>
              </a:rPr>
              <a:t> outros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Objetivos</a:t>
            </a:r>
            <a:r>
              <a:rPr lang="en-US" altLang="fr-FR" baseline="0" dirty="0" smtClean="0">
                <a:latin typeface="Arial" panose="020B0604020202020204" pitchFamily="34" charset="0"/>
              </a:rPr>
              <a:t> de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Desenvolvimento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Sustentável</a:t>
            </a:r>
            <a:r>
              <a:rPr lang="en-US" altLang="fr-FR" baseline="0" dirty="0" smtClean="0">
                <a:latin typeface="Arial" panose="020B0604020202020204" pitchFamily="34" charset="0"/>
              </a:rPr>
              <a:t> (ODS).</a:t>
            </a:r>
          </a:p>
          <a:p>
            <a:pPr eaLnBrk="1" hangingPunct="1"/>
            <a:endParaRPr lang="en-US" altLang="fr-FR" baseline="0" dirty="0" smtClean="0">
              <a:latin typeface="Arial" panose="020B0604020202020204" pitchFamily="34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en-US" altLang="fr-FR" baseline="0" dirty="0" err="1" smtClean="0">
                <a:latin typeface="Arial" panose="020B0604020202020204" pitchFamily="34" charset="0"/>
              </a:rPr>
              <a:t>Saúde</a:t>
            </a:r>
            <a:r>
              <a:rPr lang="en-US" altLang="fr-FR" baseline="0" dirty="0" smtClean="0">
                <a:latin typeface="Arial" panose="020B0604020202020204" pitchFamily="34" charset="0"/>
              </a:rPr>
              <a:t> e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bem-estar</a:t>
            </a:r>
            <a:r>
              <a:rPr lang="en-US" altLang="fr-FR" baseline="0" dirty="0" smtClean="0">
                <a:latin typeface="Arial" panose="020B0604020202020204" pitchFamily="34" charset="0"/>
              </a:rPr>
              <a:t> [Meta 3.7]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fr-FR" baseline="0" dirty="0" err="1" smtClean="0">
                <a:latin typeface="Arial" panose="020B0604020202020204" pitchFamily="34" charset="0"/>
              </a:rPr>
              <a:t>Igualdade</a:t>
            </a:r>
            <a:r>
              <a:rPr lang="en-US" altLang="fr-FR" baseline="0" dirty="0" smtClean="0">
                <a:latin typeface="Arial" panose="020B0604020202020204" pitchFamily="34" charset="0"/>
              </a:rPr>
              <a:t> de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gênero</a:t>
            </a:r>
            <a:r>
              <a:rPr lang="en-US" altLang="fr-FR" baseline="0" dirty="0" smtClean="0">
                <a:latin typeface="Arial" panose="020B0604020202020204" pitchFamily="34" charset="0"/>
              </a:rPr>
              <a:t> [Meta 5.6]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fr-FR" baseline="0" dirty="0" err="1" smtClean="0">
                <a:latin typeface="Arial" panose="020B0604020202020204" pitchFamily="34" charset="0"/>
              </a:rPr>
              <a:t>Trabalhos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dignos</a:t>
            </a:r>
            <a:r>
              <a:rPr lang="en-US" altLang="fr-FR" baseline="0" dirty="0" smtClean="0">
                <a:latin typeface="Arial" panose="020B0604020202020204" pitchFamily="34" charset="0"/>
              </a:rPr>
              <a:t> e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crescimento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econômico</a:t>
            </a:r>
            <a:r>
              <a:rPr lang="en-US" altLang="fr-FR" baseline="0" dirty="0" smtClean="0">
                <a:latin typeface="Arial" panose="020B0604020202020204" pitchFamily="34" charset="0"/>
              </a:rPr>
              <a:t> [Meta 8.6]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fr-FR" baseline="0" dirty="0" err="1" smtClean="0">
                <a:latin typeface="Arial" panose="020B0604020202020204" pitchFamily="34" charset="0"/>
              </a:rPr>
              <a:t>Padrões</a:t>
            </a:r>
            <a:r>
              <a:rPr lang="en-US" altLang="fr-FR" baseline="0" dirty="0" smtClean="0">
                <a:latin typeface="Arial" panose="020B0604020202020204" pitchFamily="34" charset="0"/>
              </a:rPr>
              <a:t>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responsáveis</a:t>
            </a:r>
            <a:r>
              <a:rPr lang="en-US" altLang="fr-FR" baseline="0" dirty="0" smtClean="0">
                <a:latin typeface="Arial" panose="020B0604020202020204" pitchFamily="34" charset="0"/>
              </a:rPr>
              <a:t> de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consumo</a:t>
            </a:r>
            <a:r>
              <a:rPr lang="en-US" altLang="fr-FR" baseline="0" dirty="0" smtClean="0">
                <a:latin typeface="Arial" panose="020B0604020202020204" pitchFamily="34" charset="0"/>
              </a:rPr>
              <a:t> e </a:t>
            </a:r>
            <a:r>
              <a:rPr lang="en-US" altLang="fr-FR" baseline="0" dirty="0" err="1" smtClean="0">
                <a:latin typeface="Arial" panose="020B0604020202020204" pitchFamily="34" charset="0"/>
              </a:rPr>
              <a:t>produção</a:t>
            </a:r>
            <a:r>
              <a:rPr lang="en-US" altLang="fr-FR" baseline="0" dirty="0" smtClean="0">
                <a:latin typeface="Arial" panose="020B0604020202020204" pitchFamily="34" charset="0"/>
              </a:rPr>
              <a:t> [Meta 12.8]</a:t>
            </a:r>
          </a:p>
          <a:p>
            <a:pPr marL="171450" indent="-171450" eaLnBrk="1" hangingPunct="1">
              <a:buFontTx/>
              <a:buChar char="-"/>
            </a:pPr>
            <a:r>
              <a:rPr lang="pt-BR" altLang="fr-FR" baseline="0" dirty="0" smtClean="0">
                <a:latin typeface="Arial" panose="020B0604020202020204" pitchFamily="34" charset="0"/>
              </a:rPr>
              <a:t>Ação contra a mudança global do clima </a:t>
            </a:r>
            <a:r>
              <a:rPr lang="en-US" altLang="fr-FR" baseline="0" dirty="0" smtClean="0">
                <a:latin typeface="Arial" panose="020B0604020202020204" pitchFamily="34" charset="0"/>
              </a:rPr>
              <a:t>[Meta 13.3]</a:t>
            </a:r>
          </a:p>
          <a:p>
            <a:pPr marL="171450" indent="-171450" eaLnBrk="1" hangingPunct="1">
              <a:buFontTx/>
              <a:buChar char="-"/>
            </a:pPr>
            <a:endParaRPr lang="en-US" altLang="fr-FR" baseline="0" dirty="0" smtClean="0">
              <a:latin typeface="Arial" panose="020B0604020202020204" pitchFamily="34" charset="0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integral, mas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chave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sustentável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deveria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parte das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alcançar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É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destacar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interdependentes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alcançados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juntos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reforçando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mutuamente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eaLnBrk="1" hangingPunct="1">
              <a:buFontTx/>
              <a:buChar char="-"/>
            </a:pPr>
            <a:endParaRPr lang="en-US" altLang="fr-FR" baseline="0" dirty="0" smtClean="0">
              <a:latin typeface="Arial" panose="020B0604020202020204" pitchFamily="34" charset="0"/>
            </a:endParaRPr>
          </a:p>
          <a:p>
            <a:pPr marL="171450" indent="-171450" eaLnBrk="1" hangingPunct="1">
              <a:buFontTx/>
              <a:buChar char="-"/>
            </a:pPr>
            <a:endParaRPr lang="en-US" altLang="fr-FR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9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052000" y="0"/>
            <a:ext cx="7092000" cy="2016000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052000" y="0"/>
            <a:ext cx="70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368000"/>
            <a:ext cx="2052000" cy="648000"/>
          </a:xfrm>
          <a:prstGeom prst="rect">
            <a:avLst/>
          </a:prstGeom>
          <a:solidFill>
            <a:srgbClr val="0077D4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 userDrawn="1"/>
        </p:nvSpPr>
        <p:spPr>
          <a:xfrm>
            <a:off x="502326" y="647565"/>
            <a:ext cx="6379467" cy="654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kern="1200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665930" y="224026"/>
            <a:ext cx="5760000" cy="107764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r>
              <a:rPr lang="en-GB" dirty="0"/>
              <a:t>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5930" y="1464426"/>
            <a:ext cx="5760000" cy="5220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1316" y="1505701"/>
            <a:ext cx="1572684" cy="4807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>
                <a:solidFill>
                  <a:srgbClr val="0077D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Date </a:t>
            </a:r>
          </a:p>
          <a:p>
            <a:pPr lvl="0"/>
            <a:r>
              <a:rPr lang="en-GB" dirty="0"/>
              <a:t>and Author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52000"/>
            <a:ext cx="2052001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016000"/>
            <a:ext cx="9151894" cy="4536000"/>
          </a:xfrm>
          <a:custGeom>
            <a:avLst/>
            <a:gdLst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44000 w 9144000"/>
              <a:gd name="connsiteY2" fmla="*/ 4536000 h 4536000"/>
              <a:gd name="connsiteX3" fmla="*/ 0 w 9144000"/>
              <a:gd name="connsiteY3" fmla="*/ 4536000 h 4536000"/>
              <a:gd name="connsiteX4" fmla="*/ 0 w 9144000"/>
              <a:gd name="connsiteY4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44000 w 9144000"/>
              <a:gd name="connsiteY2" fmla="*/ 4536000 h 4536000"/>
              <a:gd name="connsiteX3" fmla="*/ 7371800 w 9144000"/>
              <a:gd name="connsiteY3" fmla="*/ 4527096 h 4536000"/>
              <a:gd name="connsiteX4" fmla="*/ 0 w 9144000"/>
              <a:gd name="connsiteY4" fmla="*/ 4536000 h 4536000"/>
              <a:gd name="connsiteX5" fmla="*/ 0 w 9144000"/>
              <a:gd name="connsiteY5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44000 w 9144000"/>
              <a:gd name="connsiteY2" fmla="*/ 4536000 h 4536000"/>
              <a:gd name="connsiteX3" fmla="*/ 7454629 w 9144000"/>
              <a:gd name="connsiteY3" fmla="*/ 4527096 h 4536000"/>
              <a:gd name="connsiteX4" fmla="*/ 0 w 9144000"/>
              <a:gd name="connsiteY4" fmla="*/ 4536000 h 4536000"/>
              <a:gd name="connsiteX5" fmla="*/ 0 w 9144000"/>
              <a:gd name="connsiteY5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9144000 w 9144000"/>
              <a:gd name="connsiteY3" fmla="*/ 4536000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45958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44000"/>
              <a:gd name="connsiteY0" fmla="*/ 0 h 4536000"/>
              <a:gd name="connsiteX1" fmla="*/ 9144000 w 9144000"/>
              <a:gd name="connsiteY1" fmla="*/ 0 h 4536000"/>
              <a:gd name="connsiteX2" fmla="*/ 9138823 w 9144000"/>
              <a:gd name="connsiteY2" fmla="*/ 4023250 h 4536000"/>
              <a:gd name="connsiteX3" fmla="*/ 7452903 w 9144000"/>
              <a:gd name="connsiteY3" fmla="*/ 4030083 h 4536000"/>
              <a:gd name="connsiteX4" fmla="*/ 7454629 w 9144000"/>
              <a:gd name="connsiteY4" fmla="*/ 4527096 h 4536000"/>
              <a:gd name="connsiteX5" fmla="*/ 0 w 9144000"/>
              <a:gd name="connsiteY5" fmla="*/ 4536000 h 4536000"/>
              <a:gd name="connsiteX6" fmla="*/ 0 w 9144000"/>
              <a:gd name="connsiteY6" fmla="*/ 0 h 4536000"/>
              <a:gd name="connsiteX0" fmla="*/ 0 w 9151894"/>
              <a:gd name="connsiteY0" fmla="*/ 0 h 4536000"/>
              <a:gd name="connsiteX1" fmla="*/ 9144000 w 9151894"/>
              <a:gd name="connsiteY1" fmla="*/ 0 h 4536000"/>
              <a:gd name="connsiteX2" fmla="*/ 9151523 w 9151894"/>
              <a:gd name="connsiteY2" fmla="*/ 4023250 h 4536000"/>
              <a:gd name="connsiteX3" fmla="*/ 7452903 w 9151894"/>
              <a:gd name="connsiteY3" fmla="*/ 4030083 h 4536000"/>
              <a:gd name="connsiteX4" fmla="*/ 7454629 w 9151894"/>
              <a:gd name="connsiteY4" fmla="*/ 4527096 h 4536000"/>
              <a:gd name="connsiteX5" fmla="*/ 0 w 9151894"/>
              <a:gd name="connsiteY5" fmla="*/ 4536000 h 4536000"/>
              <a:gd name="connsiteX6" fmla="*/ 0 w 9151894"/>
              <a:gd name="connsiteY6" fmla="*/ 0 h 4536000"/>
              <a:gd name="connsiteX0" fmla="*/ 0 w 9151894"/>
              <a:gd name="connsiteY0" fmla="*/ 0 h 4536000"/>
              <a:gd name="connsiteX1" fmla="*/ 9144000 w 9151894"/>
              <a:gd name="connsiteY1" fmla="*/ 0 h 4536000"/>
              <a:gd name="connsiteX2" fmla="*/ 9151523 w 9151894"/>
              <a:gd name="connsiteY2" fmla="*/ 4023250 h 4536000"/>
              <a:gd name="connsiteX3" fmla="*/ 7452903 w 9151894"/>
              <a:gd name="connsiteY3" fmla="*/ 4045958 h 4536000"/>
              <a:gd name="connsiteX4" fmla="*/ 7454629 w 9151894"/>
              <a:gd name="connsiteY4" fmla="*/ 4527096 h 4536000"/>
              <a:gd name="connsiteX5" fmla="*/ 0 w 9151894"/>
              <a:gd name="connsiteY5" fmla="*/ 4536000 h 4536000"/>
              <a:gd name="connsiteX6" fmla="*/ 0 w 9151894"/>
              <a:gd name="connsiteY6" fmla="*/ 0 h 4536000"/>
              <a:gd name="connsiteX0" fmla="*/ 0 w 9148834"/>
              <a:gd name="connsiteY0" fmla="*/ 0 h 4536000"/>
              <a:gd name="connsiteX1" fmla="*/ 9144000 w 9148834"/>
              <a:gd name="connsiteY1" fmla="*/ 0 h 4536000"/>
              <a:gd name="connsiteX2" fmla="*/ 9148348 w 9148834"/>
              <a:gd name="connsiteY2" fmla="*/ 4055000 h 4536000"/>
              <a:gd name="connsiteX3" fmla="*/ 7452903 w 9148834"/>
              <a:gd name="connsiteY3" fmla="*/ 4045958 h 4536000"/>
              <a:gd name="connsiteX4" fmla="*/ 7454629 w 9148834"/>
              <a:gd name="connsiteY4" fmla="*/ 4527096 h 4536000"/>
              <a:gd name="connsiteX5" fmla="*/ 0 w 9148834"/>
              <a:gd name="connsiteY5" fmla="*/ 4536000 h 4536000"/>
              <a:gd name="connsiteX6" fmla="*/ 0 w 9148834"/>
              <a:gd name="connsiteY6" fmla="*/ 0 h 4536000"/>
              <a:gd name="connsiteX0" fmla="*/ 0 w 9151894"/>
              <a:gd name="connsiteY0" fmla="*/ 0 h 4536000"/>
              <a:gd name="connsiteX1" fmla="*/ 9144000 w 9151894"/>
              <a:gd name="connsiteY1" fmla="*/ 0 h 4536000"/>
              <a:gd name="connsiteX2" fmla="*/ 9151523 w 9151894"/>
              <a:gd name="connsiteY2" fmla="*/ 4039125 h 4536000"/>
              <a:gd name="connsiteX3" fmla="*/ 7452903 w 9151894"/>
              <a:gd name="connsiteY3" fmla="*/ 4045958 h 4536000"/>
              <a:gd name="connsiteX4" fmla="*/ 7454629 w 9151894"/>
              <a:gd name="connsiteY4" fmla="*/ 4527096 h 4536000"/>
              <a:gd name="connsiteX5" fmla="*/ 0 w 9151894"/>
              <a:gd name="connsiteY5" fmla="*/ 4536000 h 4536000"/>
              <a:gd name="connsiteX6" fmla="*/ 0 w 9151894"/>
              <a:gd name="connsiteY6" fmla="*/ 0 h 4536000"/>
              <a:gd name="connsiteX0" fmla="*/ 0 w 9151894"/>
              <a:gd name="connsiteY0" fmla="*/ 0 h 4536000"/>
              <a:gd name="connsiteX1" fmla="*/ 9144000 w 9151894"/>
              <a:gd name="connsiteY1" fmla="*/ 0 h 4536000"/>
              <a:gd name="connsiteX2" fmla="*/ 9151523 w 9151894"/>
              <a:gd name="connsiteY2" fmla="*/ 4042300 h 4536000"/>
              <a:gd name="connsiteX3" fmla="*/ 7452903 w 9151894"/>
              <a:gd name="connsiteY3" fmla="*/ 4045958 h 4536000"/>
              <a:gd name="connsiteX4" fmla="*/ 7454629 w 9151894"/>
              <a:gd name="connsiteY4" fmla="*/ 4527096 h 4536000"/>
              <a:gd name="connsiteX5" fmla="*/ 0 w 9151894"/>
              <a:gd name="connsiteY5" fmla="*/ 4536000 h 4536000"/>
              <a:gd name="connsiteX6" fmla="*/ 0 w 9151894"/>
              <a:gd name="connsiteY6" fmla="*/ 0 h 4536000"/>
              <a:gd name="connsiteX0" fmla="*/ 0 w 9170727"/>
              <a:gd name="connsiteY0" fmla="*/ 0 h 4536000"/>
              <a:gd name="connsiteX1" fmla="*/ 9144000 w 9170727"/>
              <a:gd name="connsiteY1" fmla="*/ 0 h 4536000"/>
              <a:gd name="connsiteX2" fmla="*/ 9170573 w 9170727"/>
              <a:gd name="connsiteY2" fmla="*/ 4045475 h 4536000"/>
              <a:gd name="connsiteX3" fmla="*/ 7452903 w 9170727"/>
              <a:gd name="connsiteY3" fmla="*/ 4045958 h 4536000"/>
              <a:gd name="connsiteX4" fmla="*/ 7454629 w 9170727"/>
              <a:gd name="connsiteY4" fmla="*/ 4527096 h 4536000"/>
              <a:gd name="connsiteX5" fmla="*/ 0 w 9170727"/>
              <a:gd name="connsiteY5" fmla="*/ 4536000 h 4536000"/>
              <a:gd name="connsiteX6" fmla="*/ 0 w 9170727"/>
              <a:gd name="connsiteY6" fmla="*/ 0 h 4536000"/>
              <a:gd name="connsiteX0" fmla="*/ 0 w 9151894"/>
              <a:gd name="connsiteY0" fmla="*/ 0 h 4536000"/>
              <a:gd name="connsiteX1" fmla="*/ 9144000 w 9151894"/>
              <a:gd name="connsiteY1" fmla="*/ 0 h 4536000"/>
              <a:gd name="connsiteX2" fmla="*/ 9151523 w 9151894"/>
              <a:gd name="connsiteY2" fmla="*/ 4048650 h 4536000"/>
              <a:gd name="connsiteX3" fmla="*/ 7452903 w 9151894"/>
              <a:gd name="connsiteY3" fmla="*/ 4045958 h 4536000"/>
              <a:gd name="connsiteX4" fmla="*/ 7454629 w 9151894"/>
              <a:gd name="connsiteY4" fmla="*/ 4527096 h 4536000"/>
              <a:gd name="connsiteX5" fmla="*/ 0 w 9151894"/>
              <a:gd name="connsiteY5" fmla="*/ 4536000 h 4536000"/>
              <a:gd name="connsiteX6" fmla="*/ 0 w 9151894"/>
              <a:gd name="connsiteY6" fmla="*/ 0 h 45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1894" h="4536000">
                <a:moveTo>
                  <a:pt x="0" y="0"/>
                </a:moveTo>
                <a:lnTo>
                  <a:pt x="9144000" y="0"/>
                </a:lnTo>
                <a:cubicBezTo>
                  <a:pt x="9142274" y="1341083"/>
                  <a:pt x="9154111" y="2037025"/>
                  <a:pt x="9151523" y="4048650"/>
                </a:cubicBezTo>
                <a:cubicBezTo>
                  <a:pt x="9150074" y="4054467"/>
                  <a:pt x="7452486" y="4044055"/>
                  <a:pt x="7452903" y="4045958"/>
                </a:cubicBezTo>
                <a:cubicBezTo>
                  <a:pt x="7453320" y="4047861"/>
                  <a:pt x="7454054" y="4366717"/>
                  <a:pt x="7454629" y="4527096"/>
                </a:cubicBezTo>
                <a:lnTo>
                  <a:pt x="0" y="4536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52000" y="6093258"/>
            <a:ext cx="1692000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" y="151199"/>
            <a:ext cx="930464" cy="120960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13" y="6093258"/>
            <a:ext cx="1306774" cy="7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7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1" y="576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sp>
        <p:nvSpPr>
          <p:cNvPr id="3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212724" y="792000"/>
            <a:ext cx="2520001" cy="2721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12724" y="3614102"/>
            <a:ext cx="2520002" cy="2721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2838255" y="792000"/>
            <a:ext cx="2520001" cy="2721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2838255" y="3614102"/>
            <a:ext cx="2520002" cy="2721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1" y="6552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pic>
        <p:nvPicPr>
          <p:cNvPr id="23" name="Picture 22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576000"/>
            <a:ext cx="9143999" cy="576000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756000" y="688917"/>
            <a:ext cx="8086249" cy="28813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155056" y="1377693"/>
            <a:ext cx="2836800" cy="243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155056" y="3912877"/>
            <a:ext cx="2836800" cy="243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12724" y="1377693"/>
            <a:ext cx="2836800" cy="243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212724" y="3912877"/>
            <a:ext cx="2836800" cy="243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094475" y="1377693"/>
            <a:ext cx="2836800" cy="243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6094475" y="3912877"/>
            <a:ext cx="2836800" cy="243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36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</a:t>
            </a:r>
            <a:br>
              <a:rPr lang="en-US" dirty="0"/>
            </a:br>
            <a:r>
              <a:rPr lang="en-US" dirty="0"/>
              <a:t>to insert picture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flipH="1">
            <a:off x="1" y="6552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Full P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724" y="1152000"/>
            <a:ext cx="8718552" cy="51908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pic>
        <p:nvPicPr>
          <p:cNvPr id="20" name="Picture 19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576000"/>
            <a:ext cx="9143999" cy="576000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756000" y="688917"/>
            <a:ext cx="8086249" cy="28813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1" y="6552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3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Full Page No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724" y="576000"/>
            <a:ext cx="8718552" cy="5766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" y="576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 flipH="1">
            <a:off x="1" y="6552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6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1354-3F6F-49A7-BD9F-0EC24EAD7153}" type="datetimeFigureOut">
              <a:rPr lang="es-ES_tradnl" smtClean="0"/>
              <a:pPr/>
              <a:t>09/10/2018</a:t>
            </a:fld>
            <a:endParaRPr lang="es-ES_trad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C28D-088A-43DA-8BC6-46181CFB514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190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503-7907-4D0D-BDFC-C61B011D0BBF}" type="datetimeFigureOut">
              <a:rPr lang="en-GB" smtClean="0"/>
              <a:pPr/>
              <a:t>09/10/2018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D831-5C9E-4760-8F02-8FAF0E2A163F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66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503-7907-4D0D-BDFC-C61B011D0BBF}" type="datetimeFigureOut">
              <a:rPr lang="en-GB" smtClean="0"/>
              <a:pPr/>
              <a:t>09/10/2018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D831-5C9E-4760-8F02-8FAF0E2A163F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2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66FB-6DFD-4E41-ABE1-EC32553E9FEC}" type="datetime1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UNESCO: Unpacking SDG4-Education 2030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FA57-6C5F-40E7-B2A2-E2DAD58A315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9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76000"/>
            <a:ext cx="9144000" cy="5975999"/>
          </a:xfrm>
          <a:prstGeom prst="rect">
            <a:avLst/>
          </a:prstGeom>
          <a:solidFill>
            <a:srgbClr val="C5192D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pic>
        <p:nvPicPr>
          <p:cNvPr id="15" name="Picture 14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pic>
        <p:nvPicPr>
          <p:cNvPr id="14" name="Picture 13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76000"/>
            <a:ext cx="9144000" cy="5975999"/>
          </a:xfrm>
          <a:prstGeom prst="rect">
            <a:avLst/>
          </a:prstGeom>
          <a:solidFill>
            <a:srgbClr val="0077D4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1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pic>
        <p:nvPicPr>
          <p:cNvPr id="14" name="Picture 13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76000"/>
            <a:ext cx="9144000" cy="5975999"/>
          </a:xfrm>
          <a:prstGeom prst="rect">
            <a:avLst/>
          </a:prstGeom>
          <a:solidFill>
            <a:srgbClr val="95C11F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2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pic>
        <p:nvPicPr>
          <p:cNvPr id="14" name="Picture 13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76000"/>
            <a:ext cx="9144000" cy="5975999"/>
          </a:xfrm>
          <a:prstGeom prst="rect">
            <a:avLst/>
          </a:prstGeom>
          <a:solidFill>
            <a:srgbClr val="F392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1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 dirty="0"/>
              <a:t>Title of presentation header here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" y="6552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" y="576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" y="576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sp>
        <p:nvSpPr>
          <p:cNvPr id="2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724" y="792000"/>
            <a:ext cx="4355435" cy="55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1" y="6552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9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1" y="576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12724" y="792000"/>
            <a:ext cx="4355435" cy="2721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2724" y="3614102"/>
            <a:ext cx="4355435" cy="2721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1" y="6552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8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Thi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56000" cy="57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56001" y="0"/>
            <a:ext cx="7312100" cy="576000"/>
          </a:xfrm>
          <a:prstGeom prst="rect">
            <a:avLst/>
          </a:prstGeom>
          <a:solidFill>
            <a:srgbClr val="0077D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60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552000"/>
            <a:ext cx="2052000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900" dirty="0">
                <a:solidFill>
                  <a:srgbClr val="C5192D"/>
                </a:solidFill>
              </a:rPr>
              <a:t>SETOR DE EDUCAÇ</a:t>
            </a:r>
            <a:r>
              <a:rPr lang="pt-BR" sz="900" dirty="0">
                <a:solidFill>
                  <a:srgbClr val="C5192D"/>
                </a:solidFill>
              </a:rPr>
              <a:t>ÃO UNESCO</a:t>
            </a:r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10F0A8F1-E86D-CA41-91D4-7B4FFCE5BA4C}" type="slidenum">
              <a:rPr lang="en-US" sz="900" smtClean="0">
                <a:solidFill>
                  <a:srgbClr val="C5192D"/>
                </a:solidFill>
              </a:rPr>
              <a:pPr algn="r"/>
              <a:t>‹nº›</a:t>
            </a:fld>
            <a:endParaRPr lang="en-US" sz="900" dirty="0">
              <a:solidFill>
                <a:srgbClr val="C5192D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99525" y="6667500"/>
            <a:ext cx="0" cy="101600"/>
          </a:xfrm>
          <a:prstGeom prst="line">
            <a:avLst/>
          </a:prstGeom>
          <a:ln w="1270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545" y="256038"/>
            <a:ext cx="4588409" cy="27101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77D4">
                    <a:alpha val="60000"/>
                  </a:srgbClr>
                </a:solidFill>
              </a:defRPr>
            </a:lvl1pPr>
          </a:lstStyle>
          <a:p>
            <a:r>
              <a:rPr lang="en-US"/>
              <a:t>Title of presentation header here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1" y="576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UNESCO_Dome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" y="51324"/>
            <a:ext cx="599580" cy="462038"/>
          </a:xfrm>
          <a:prstGeom prst="rect">
            <a:avLst/>
          </a:prstGeom>
        </p:spPr>
      </p:pic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12726" y="792000"/>
            <a:ext cx="2880000" cy="2721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2725" y="3614102"/>
            <a:ext cx="2880001" cy="2721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1" y="6552000"/>
            <a:ext cx="9143999" cy="0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2063258" y="6552000"/>
            <a:ext cx="0" cy="339803"/>
          </a:xfrm>
          <a:prstGeom prst="line">
            <a:avLst/>
          </a:prstGeom>
          <a:ln w="6350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96" y="7402"/>
            <a:ext cx="1030858" cy="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8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6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68" r:id="rId4"/>
    <p:sldLayoutId id="2147483669" r:id="rId5"/>
    <p:sldLayoutId id="2147483658" r:id="rId6"/>
    <p:sldLayoutId id="2147483661" r:id="rId7"/>
    <p:sldLayoutId id="2147483662" r:id="rId8"/>
    <p:sldLayoutId id="2147483663" r:id="rId9"/>
    <p:sldLayoutId id="2147483664" r:id="rId10"/>
    <p:sldLayoutId id="2147483666" r:id="rId11"/>
    <p:sldLayoutId id="2147483667" r:id="rId12"/>
    <p:sldLayoutId id="2147483660" r:id="rId13"/>
    <p:sldLayoutId id="2147483671" r:id="rId14"/>
    <p:sldLayoutId id="2147483672" r:id="rId15"/>
    <p:sldLayoutId id="2147483673" r:id="rId16"/>
    <p:sldLayoutId id="2147483674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t.wikipedia.org/wiki/Eleanor_Roosevel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-67192" y="1477178"/>
            <a:ext cx="9150504" cy="498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</a:rPr>
              <a:t>				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04390" y="5659993"/>
            <a:ext cx="7772400" cy="1139168"/>
          </a:xfrm>
        </p:spPr>
        <p:txBody>
          <a:bodyPr>
            <a:normAutofit/>
          </a:bodyPr>
          <a:lstStyle/>
          <a:p>
            <a:r>
              <a:rPr lang="pt-BR" sz="1200" dirty="0"/>
              <a:t/>
            </a:r>
            <a:br>
              <a:rPr lang="pt-BR" sz="1200" dirty="0"/>
            </a:br>
            <a:r>
              <a:rPr lang="pt-BR" sz="1200" b="0" dirty="0"/>
              <a:t>Maria Rebeca Otero Gomes </a:t>
            </a:r>
            <a:br>
              <a:rPr lang="pt-BR" sz="1200" b="0" dirty="0"/>
            </a:br>
            <a:r>
              <a:rPr lang="pt-BR" sz="1200" b="0" dirty="0"/>
              <a:t>Coordenadora do setor de Educação </a:t>
            </a:r>
            <a:br>
              <a:rPr lang="pt-BR" sz="1200" b="0" dirty="0"/>
            </a:br>
            <a:r>
              <a:rPr lang="pt-BR" sz="1200" b="0" dirty="0"/>
              <a:t>Representação da UNESCO no Brasil</a:t>
            </a:r>
            <a:endParaRPr lang="pt-BR" sz="1200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idx="1"/>
          </p:nvPr>
        </p:nvSpPr>
        <p:spPr>
          <a:xfrm>
            <a:off x="556461" y="4118328"/>
            <a:ext cx="7903197" cy="844340"/>
          </a:xfrm>
        </p:spPr>
        <p:txBody>
          <a:bodyPr>
            <a:noAutofit/>
          </a:bodyPr>
          <a:lstStyle/>
          <a:p>
            <a:pPr algn="ctr"/>
            <a:endParaRPr lang="pt-BR" sz="2400" b="1" dirty="0" smtClean="0">
              <a:solidFill>
                <a:schemeClr val="tx2"/>
              </a:solidFill>
            </a:endParaRPr>
          </a:p>
          <a:p>
            <a:pPr algn="ctr"/>
            <a:endParaRPr lang="pt-BR" sz="2400" b="1" dirty="0">
              <a:solidFill>
                <a:schemeClr val="tx2"/>
              </a:solidFill>
            </a:endParaRPr>
          </a:p>
          <a:p>
            <a:pPr algn="ctr"/>
            <a:endParaRPr lang="pt-BR" sz="2400" b="1" dirty="0" smtClean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846" y="5659993"/>
            <a:ext cx="941940" cy="70962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82682" y="2383093"/>
            <a:ext cx="58507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2060"/>
              </a:solidFill>
            </a:endParaRPr>
          </a:p>
          <a:p>
            <a:pPr algn="ctr"/>
            <a:endParaRPr lang="pt-BR" b="1" dirty="0">
              <a:solidFill>
                <a:srgbClr val="002060"/>
              </a:solidFill>
            </a:endParaRPr>
          </a:p>
          <a:p>
            <a:pPr algn="ctr"/>
            <a:endParaRPr lang="pt-BR" sz="2800" b="1" dirty="0" smtClean="0">
              <a:solidFill>
                <a:srgbClr val="002060"/>
              </a:solidFill>
            </a:endParaRPr>
          </a:p>
          <a:p>
            <a:pPr algn="ctr"/>
            <a:endParaRPr lang="pt-BR" sz="2800" b="1" dirty="0">
              <a:solidFill>
                <a:srgbClr val="002060"/>
              </a:solidFill>
            </a:endParaRPr>
          </a:p>
          <a:p>
            <a:pPr algn="ctr"/>
            <a:endParaRPr lang="pt-BR" sz="2800" b="1" dirty="0" smtClean="0">
              <a:solidFill>
                <a:srgbClr val="00206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Educação </a:t>
            </a:r>
            <a:r>
              <a:rPr lang="pt-BR" sz="2800" b="1" dirty="0">
                <a:solidFill>
                  <a:srgbClr val="002060"/>
                </a:solidFill>
              </a:rPr>
              <a:t>como Direito Humano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Brasília</a:t>
            </a:r>
            <a:r>
              <a:rPr lang="pt-BR" sz="2000" dirty="0">
                <a:solidFill>
                  <a:srgbClr val="002060"/>
                </a:solidFill>
              </a:rPr>
              <a:t>, </a:t>
            </a:r>
            <a:r>
              <a:rPr lang="pt-BR" sz="2000" dirty="0" smtClean="0">
                <a:solidFill>
                  <a:srgbClr val="002060"/>
                </a:solidFill>
              </a:rPr>
              <a:t>10 </a:t>
            </a:r>
            <a:r>
              <a:rPr lang="pt-BR" sz="2000" dirty="0" smtClean="0">
                <a:solidFill>
                  <a:srgbClr val="002060"/>
                </a:solidFill>
              </a:rPr>
              <a:t>de outubro </a:t>
            </a:r>
            <a:r>
              <a:rPr lang="pt-BR" sz="2000" dirty="0" smtClean="0">
                <a:solidFill>
                  <a:srgbClr val="002060"/>
                </a:solidFill>
              </a:rPr>
              <a:t>de </a:t>
            </a:r>
            <a:r>
              <a:rPr lang="pt-BR" sz="2000" dirty="0">
                <a:solidFill>
                  <a:srgbClr val="002060"/>
                </a:solidFill>
              </a:rPr>
              <a:t>2018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801" y="5444715"/>
            <a:ext cx="881254" cy="114018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" y="0"/>
            <a:ext cx="91154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1323976" y="1011147"/>
            <a:ext cx="7700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Saúde e bem-estar</a:t>
            </a:r>
            <a:r>
              <a:rPr lang="pt-BR" sz="1600" b="1" dirty="0" smtClean="0">
                <a:solidFill>
                  <a:srgbClr val="C00000"/>
                </a:solidFill>
                <a:latin typeface="Calibri"/>
              </a:rPr>
              <a:t> • </a:t>
            </a:r>
            <a:r>
              <a:rPr lang="pt-BR" sz="1600" dirty="0" smtClean="0">
                <a:solidFill>
                  <a:srgbClr val="C00000"/>
                </a:solidFill>
                <a:latin typeface="Calibri"/>
              </a:rPr>
              <a:t>Meta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3.7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 </a:t>
            </a:r>
            <a:r>
              <a:rPr lang="pt-BR" sz="1600" dirty="0" smtClean="0">
                <a:solidFill>
                  <a:prstClr val="black"/>
                </a:solidFill>
              </a:rPr>
              <a:t> Até 2030, assegurar o acesso universal aos serviços de saúde sexual e reprodutiva, incluindo o planejamento familiar, informação e educação, bem como a integração da saúde reprodutiva em </a:t>
            </a:r>
            <a:r>
              <a:rPr lang="pt-BR" sz="1600" dirty="0">
                <a:solidFill>
                  <a:prstClr val="black"/>
                </a:solidFill>
              </a:rPr>
              <a:t>estratégias e programas </a:t>
            </a:r>
            <a:r>
              <a:rPr lang="pt-BR" sz="1600" dirty="0" smtClean="0">
                <a:solidFill>
                  <a:prstClr val="black"/>
                </a:solidFill>
              </a:rPr>
              <a:t>nacionais.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5088" y="2039806"/>
            <a:ext cx="7707312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Igualdade de gênero </a:t>
            </a:r>
            <a:r>
              <a:rPr lang="pt-BR" sz="1600" b="1" dirty="0" smtClean="0">
                <a:solidFill>
                  <a:srgbClr val="C00000"/>
                </a:solidFill>
              </a:rPr>
              <a:t>•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Indicador global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 </a:t>
            </a:r>
            <a:r>
              <a:rPr lang="pt-BR" sz="1600" dirty="0" smtClean="0">
                <a:solidFill>
                  <a:prstClr val="black"/>
                </a:solidFill>
              </a:rPr>
              <a:t>Número de países com leis e regulamentos que garantam a mulheres com idade entre 15 e 49 anos acesso aos cuidados de saúde sexual e reprodutiva, informação e educação.</a:t>
            </a:r>
          </a:p>
          <a:p>
            <a:pPr lvl="0">
              <a:defRPr/>
            </a:pPr>
            <a:endParaRPr lang="pt-BR" sz="1600" dirty="0" smtClean="0">
              <a:solidFill>
                <a:prstClr val="black"/>
              </a:solidFill>
            </a:endParaRPr>
          </a:p>
          <a:p>
            <a:pPr lvl="0"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Trabalhos dignos </a:t>
            </a:r>
            <a:r>
              <a:rPr lang="pt-BR" sz="1600" b="1" dirty="0" smtClean="0">
                <a:solidFill>
                  <a:srgbClr val="C00000"/>
                </a:solidFill>
                <a:latin typeface="Calibri"/>
              </a:rPr>
              <a:t>e crescimento econômico</a:t>
            </a:r>
            <a:r>
              <a:rPr lang="pt-BR" sz="1600" b="1" dirty="0" smtClean="0">
                <a:solidFill>
                  <a:srgbClr val="C00000"/>
                </a:solidFill>
              </a:rPr>
              <a:t> • </a:t>
            </a:r>
            <a:r>
              <a:rPr lang="pt-BR" sz="1600" dirty="0" smtClean="0">
                <a:solidFill>
                  <a:srgbClr val="C00000"/>
                </a:solidFill>
                <a:latin typeface="Calibri"/>
              </a:rPr>
              <a:t>Meta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8.6: </a:t>
            </a:r>
            <a:r>
              <a:rPr lang="pt-BR" sz="1600" dirty="0" smtClean="0">
                <a:solidFill>
                  <a:prstClr val="black"/>
                </a:solidFill>
              </a:rPr>
              <a:t>Até 2020, reduzir substancialmente a proporção de jovens sem emprego, educação ou formação.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371600" y="4229632"/>
            <a:ext cx="77009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Padrões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de c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onsumo e produção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responsáveis </a:t>
            </a:r>
            <a:r>
              <a:rPr lang="pt-BR" sz="1600" b="1" dirty="0" smtClean="0">
                <a:solidFill>
                  <a:srgbClr val="C00000"/>
                </a:solidFill>
              </a:rPr>
              <a:t>• </a:t>
            </a:r>
            <a:r>
              <a:rPr lang="pt-BR" sz="1600" dirty="0" smtClean="0">
                <a:solidFill>
                  <a:srgbClr val="C00000"/>
                </a:solidFill>
                <a:latin typeface="Calibri"/>
              </a:rPr>
              <a:t>Meta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12.8: </a:t>
            </a:r>
            <a:r>
              <a:rPr lang="pt-BR" sz="1600" dirty="0" smtClean="0">
                <a:solidFill>
                  <a:prstClr val="black"/>
                </a:solidFill>
              </a:rPr>
              <a:t>Até 2030, garantir que as pessoas, em todos os lugares, tenham informação relevante e conscientização para o desenvolvimento sustentável e estilos de vida em harmonia com a natureza.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335088" y="5316964"/>
            <a:ext cx="77739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defRPr/>
            </a:pPr>
            <a:r>
              <a:rPr lang="pt-BR" sz="1600" b="1" dirty="0">
                <a:solidFill>
                  <a:srgbClr val="C00000"/>
                </a:solidFill>
              </a:rPr>
              <a:t>Ação </a:t>
            </a:r>
            <a:r>
              <a:rPr lang="pt-BR" sz="1600" b="1" dirty="0" smtClean="0">
                <a:solidFill>
                  <a:srgbClr val="C00000"/>
                </a:solidFill>
              </a:rPr>
              <a:t>contra </a:t>
            </a:r>
            <a:r>
              <a:rPr lang="pt-BR" sz="1600" b="1" dirty="0">
                <a:solidFill>
                  <a:srgbClr val="C00000"/>
                </a:solidFill>
              </a:rPr>
              <a:t>a </a:t>
            </a:r>
            <a:r>
              <a:rPr lang="pt-BR" sz="1600" b="1" dirty="0" smtClean="0">
                <a:solidFill>
                  <a:srgbClr val="C00000"/>
                </a:solidFill>
              </a:rPr>
              <a:t>mudança global </a:t>
            </a:r>
            <a:r>
              <a:rPr lang="pt-BR" sz="1600" b="1" dirty="0">
                <a:solidFill>
                  <a:srgbClr val="C00000"/>
                </a:solidFill>
              </a:rPr>
              <a:t>do </a:t>
            </a:r>
            <a:r>
              <a:rPr lang="pt-BR" sz="1600" b="1" dirty="0" smtClean="0">
                <a:solidFill>
                  <a:srgbClr val="C00000"/>
                </a:solidFill>
              </a:rPr>
              <a:t>clima </a:t>
            </a:r>
            <a:r>
              <a:rPr lang="en-GB" sz="1600" b="1" dirty="0" smtClean="0">
                <a:solidFill>
                  <a:srgbClr val="C00000"/>
                </a:solidFill>
              </a:rPr>
              <a:t>•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13.3: </a:t>
            </a:r>
            <a:r>
              <a:rPr lang="pt-BR" sz="1600" dirty="0">
                <a:solidFill>
                  <a:prstClr val="black"/>
                </a:solidFill>
              </a:rPr>
              <a:t>Melhorar a educação, aumentar a conscientização e a capacidade humana e institucional sobre mitigação, adaptação, redução de impacto e alerta precoce da mudança do </a:t>
            </a:r>
            <a:r>
              <a:rPr lang="pt-BR" sz="1600" dirty="0" smtClean="0">
                <a:solidFill>
                  <a:prstClr val="black"/>
                </a:solidFill>
              </a:rPr>
              <a:t>clima.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89566" y="60201"/>
            <a:ext cx="6804413" cy="10154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Metas da Educação em relação a outros ODS</a:t>
            </a:r>
            <a:endParaRPr lang="pt-BR" sz="2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F83FA57-6C5F-40E7-B2A2-E2DAD58A315F}" type="slidenum">
              <a:rPr lang="en-GB" smtClean="0"/>
              <a:t>10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232966" y="916604"/>
            <a:ext cx="889001" cy="5214601"/>
            <a:chOff x="-762942" y="1708149"/>
            <a:chExt cx="889001" cy="4901407"/>
          </a:xfrm>
        </p:grpSpPr>
        <p:pic>
          <p:nvPicPr>
            <p:cNvPr id="17" name="Picture 16" descr="Sustainable_Development_Goals_POSTER_P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" t="68651" r="82208" b="7292"/>
            <a:stretch/>
          </p:blipFill>
          <p:spPr>
            <a:xfrm>
              <a:off x="-756592" y="5733256"/>
              <a:ext cx="882651" cy="876300"/>
            </a:xfrm>
            <a:prstGeom prst="rect">
              <a:avLst/>
            </a:prstGeom>
          </p:spPr>
        </p:pic>
        <p:pic>
          <p:nvPicPr>
            <p:cNvPr id="18" name="Picture 17" descr="Sustainable_Development_Goals_POSTER_PT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10" t="41855" r="4486" b="34263"/>
            <a:stretch/>
          </p:blipFill>
          <p:spPr>
            <a:xfrm>
              <a:off x="-756591" y="4733330"/>
              <a:ext cx="882650" cy="869950"/>
            </a:xfrm>
            <a:prstGeom prst="rect">
              <a:avLst/>
            </a:prstGeom>
          </p:spPr>
        </p:pic>
        <p:pic>
          <p:nvPicPr>
            <p:cNvPr id="19" name="Picture 18" descr="Sustainable_Development_Goals_POSTER_PT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6" t="41466" r="66630" b="34302"/>
            <a:stretch/>
          </p:blipFill>
          <p:spPr>
            <a:xfrm>
              <a:off x="-762942" y="3720703"/>
              <a:ext cx="889001" cy="882650"/>
            </a:xfrm>
            <a:prstGeom prst="rect">
              <a:avLst/>
            </a:prstGeom>
          </p:spPr>
        </p:pic>
        <p:pic>
          <p:nvPicPr>
            <p:cNvPr id="20" name="Picture 19" descr="Sustainable_Development_Goals_POSTER_PT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48" t="14655" r="20049" b="61113"/>
            <a:stretch/>
          </p:blipFill>
          <p:spPr>
            <a:xfrm>
              <a:off x="-756592" y="2708076"/>
              <a:ext cx="882651" cy="882650"/>
            </a:xfrm>
            <a:prstGeom prst="rect">
              <a:avLst/>
            </a:prstGeom>
          </p:spPr>
        </p:pic>
        <p:pic>
          <p:nvPicPr>
            <p:cNvPr id="21" name="Picture 20" descr="Sustainable_Development_Goals_POSTER_PT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3" t="14893" r="51073" b="61224"/>
            <a:stretch/>
          </p:blipFill>
          <p:spPr>
            <a:xfrm>
              <a:off x="-756591" y="1708149"/>
              <a:ext cx="882650" cy="869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6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43213" y="20638"/>
            <a:ext cx="6300787" cy="1471612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GB" alt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altLang="en-US" sz="2800" dirty="0">
                <a:latin typeface="Calibri" panose="020F0502020204030204" pitchFamily="34" charset="0"/>
              </a:rPr>
              <a:t/>
            </a:r>
            <a:br>
              <a:rPr lang="en-GB" altLang="en-US" sz="2800" dirty="0">
                <a:latin typeface="Calibri" panose="020F0502020204030204" pitchFamily="34" charset="0"/>
              </a:rPr>
            </a:br>
            <a:endParaRPr lang="en-US" sz="2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68488"/>
            <a:ext cx="8883650" cy="4989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2928" y="20638"/>
            <a:ext cx="6317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000" b="1" dirty="0" smtClean="0">
                <a:solidFill>
                  <a:srgbClr val="002060"/>
                </a:solidFill>
              </a:rPr>
              <a:t>ODS 4 – Características-chave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2928" y="942194"/>
            <a:ext cx="7667625" cy="5072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Princípios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pt-BR" sz="2000" b="1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Relevância universal</a:t>
            </a:r>
            <a:r>
              <a:rPr lang="pt-BR" sz="2000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pt-BR" sz="2000" dirty="0" smtClean="0"/>
          </a:p>
          <a:p>
            <a:pPr marL="342900" indent="-3429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pt-BR" sz="2000" b="1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Baseados em direitos e no bem público</a:t>
            </a:r>
            <a:endParaRPr lang="pt-BR" sz="2000" dirty="0" smtClean="0"/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>
              <a:solidFill>
                <a:srgbClr val="292934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Objetivo</a:t>
            </a:r>
            <a:endParaRPr lang="pt-BR" sz="2400" dirty="0" smtClean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pt-BR" sz="2000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Expandir o </a:t>
            </a:r>
            <a:r>
              <a:rPr lang="pt-BR" sz="2000" b="1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acesso </a:t>
            </a:r>
            <a:r>
              <a:rPr lang="pt-BR" sz="2000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todos os níveis educação</a:t>
            </a:r>
            <a:endParaRPr lang="pt-BR" sz="2000" dirty="0" smtClean="0"/>
          </a:p>
          <a:p>
            <a:pPr marL="342900" indent="-3429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pt-BR" sz="2000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Abordagem holística e ao longo da vida</a:t>
            </a:r>
            <a:endParaRPr lang="pt-BR" sz="2000" dirty="0" smtClean="0"/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rgbClr val="292934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Equidade</a:t>
            </a:r>
            <a:endParaRPr lang="pt-BR" sz="2400" dirty="0" smtClean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pt-BR" sz="2000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Renovar foco em </a:t>
            </a:r>
            <a:r>
              <a:rPr lang="pt-BR" sz="2000" b="1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inclusão</a:t>
            </a:r>
            <a:r>
              <a:rPr lang="pt-BR" sz="2000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pt-BR" sz="2000" b="1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equidade </a:t>
            </a:r>
            <a:r>
              <a:rPr lang="pt-BR" sz="2000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pt-BR" sz="2000" b="1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igualdade de gênero </a:t>
            </a:r>
            <a:endParaRPr lang="pt-BR" sz="2000" dirty="0" smtClean="0"/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>
              <a:solidFill>
                <a:srgbClr val="292934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Qualidade</a:t>
            </a:r>
            <a:endParaRPr lang="pt-BR" sz="2400" dirty="0" smtClean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pt-BR" sz="2000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Renovar o foco na </a:t>
            </a:r>
            <a:r>
              <a:rPr lang="pt-BR" sz="2000" b="1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aquisição efetiva de habilidades fundacionais</a:t>
            </a:r>
            <a:endParaRPr lang="pt-BR" sz="2000" b="1" dirty="0" smtClean="0"/>
          </a:p>
          <a:p>
            <a:pPr marL="342900" indent="-3429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pt-BR" sz="2000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Novo foco na </a:t>
            </a:r>
            <a:r>
              <a:rPr lang="pt-BR" sz="2000" b="1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relevância de aprendizagem para trabalhos dignos</a:t>
            </a:r>
            <a:endParaRPr lang="pt-BR" sz="2000" b="1" dirty="0" smtClean="0"/>
          </a:p>
          <a:p>
            <a:pPr marL="342900" indent="-3429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pt-BR" sz="2000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Novo foco na </a:t>
            </a:r>
            <a:r>
              <a:rPr lang="pt-BR" sz="2000" b="1" dirty="0" smtClean="0">
                <a:solidFill>
                  <a:srgbClr val="29293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relevância da aprendizagem para a vida cívica e social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2605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279" y="111513"/>
            <a:ext cx="60246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ODS 4 da Educação 2030 : </a:t>
            </a:r>
            <a:r>
              <a:rPr lang="pt-BR" sz="2000" b="1" dirty="0" smtClean="0">
                <a:solidFill>
                  <a:srgbClr val="002060"/>
                </a:solidFill>
              </a:rPr>
              <a:t>Marco de Ação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3151" y="1346232"/>
            <a:ext cx="543134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pt-BR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Visão e princípios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pt-BR" sz="2400" dirty="0" smtClean="0">
              <a:latin typeface="Calibri" panose="020F050202020403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pt-BR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Objetivos, metas e abordagens estratégicas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pt-BR" sz="2400" dirty="0" smtClean="0">
              <a:latin typeface="Calibri" panose="020F050202020403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pt-BR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Modalidades de implementação: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Calibri" panose="020F0502020204030204" pitchFamily="34" charset="0"/>
              </a:rPr>
              <a:t>Governança, responsabilização e parcerias 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Calibri" panose="020F0502020204030204" pitchFamily="34" charset="0"/>
              </a:rPr>
              <a:t>Coordenação efetiva 	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Calibri" panose="020F0502020204030204" pitchFamily="34" charset="0"/>
              </a:rPr>
              <a:t>Monitoramento, acompanhamento e revisão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Calibri" panose="020F0502020204030204" pitchFamily="34" charset="0"/>
              </a:rPr>
              <a:t>Financiamento</a:t>
            </a:r>
          </a:p>
          <a:p>
            <a:pPr>
              <a:defRPr/>
            </a:pPr>
            <a:endParaRPr lang="pt-BR" sz="2000" b="1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pt-BR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Quadro de indicadores para monitorar o progresso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lvl="1">
              <a:defRPr/>
            </a:pP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7" y="1346232"/>
            <a:ext cx="2592289" cy="380777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</p:pic>
    </p:spTree>
    <p:extLst>
      <p:ext uri="{BB962C8B-B14F-4D97-AF65-F5344CB8AC3E}">
        <p14:creationId xmlns:p14="http://schemas.microsoft.com/office/powerpoint/2010/main" val="35519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30" y="89210"/>
            <a:ext cx="602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Governança</a:t>
            </a:r>
            <a:r>
              <a:rPr lang="pt-BR" sz="2000" dirty="0" smtClean="0">
                <a:solidFill>
                  <a:srgbClr val="002060"/>
                </a:solidFill>
              </a:rPr>
              <a:t>,</a:t>
            </a:r>
            <a:r>
              <a:rPr lang="pt-BR" sz="2000" b="1" dirty="0" smtClean="0">
                <a:solidFill>
                  <a:srgbClr val="002060"/>
                </a:solidFill>
              </a:rPr>
              <a:t> responsabilização </a:t>
            </a:r>
            <a:r>
              <a:rPr lang="pt-BR" sz="2000" dirty="0" smtClean="0">
                <a:solidFill>
                  <a:srgbClr val="002060"/>
                </a:solidFill>
              </a:rPr>
              <a:t>e</a:t>
            </a:r>
            <a:r>
              <a:rPr lang="pt-BR" sz="2000" b="1" dirty="0" smtClean="0">
                <a:solidFill>
                  <a:srgbClr val="002060"/>
                </a:solidFill>
              </a:rPr>
              <a:t> parcerias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657" y="1287244"/>
            <a:ext cx="716316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2400" dirty="0" smtClean="0"/>
              <a:t>Ação </a:t>
            </a:r>
            <a:r>
              <a:rPr lang="pt-BR" sz="2400" b="1" dirty="0" smtClean="0"/>
              <a:t>no nível do país</a:t>
            </a:r>
            <a:r>
              <a:rPr lang="pt-BR" sz="2400" dirty="0" smtClean="0"/>
              <a:t>, apoiada por esforços coletivos</a:t>
            </a:r>
          </a:p>
          <a:p>
            <a:endParaRPr lang="pt-BR" sz="24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2400" dirty="0" smtClean="0"/>
              <a:t>Princípios de </a:t>
            </a:r>
            <a:r>
              <a:rPr lang="pt-BR" sz="2400" b="1" dirty="0" smtClean="0"/>
              <a:t>inclusão</a:t>
            </a:r>
            <a:r>
              <a:rPr lang="pt-BR" sz="2400" dirty="0" smtClean="0"/>
              <a:t>,</a:t>
            </a:r>
            <a:r>
              <a:rPr lang="pt-BR" sz="2400" b="1" dirty="0" smtClean="0"/>
              <a:t> participação</a:t>
            </a:r>
            <a:r>
              <a:rPr lang="pt-BR" sz="2400" dirty="0" smtClean="0"/>
              <a:t>,</a:t>
            </a:r>
            <a:r>
              <a:rPr lang="pt-BR" sz="2400" b="1" dirty="0" smtClean="0"/>
              <a:t> transparência </a:t>
            </a:r>
            <a:r>
              <a:rPr lang="pt-BR" sz="2400" dirty="0" smtClean="0"/>
              <a:t>e </a:t>
            </a:r>
            <a:r>
              <a:rPr lang="pt-BR" sz="2400" b="1" dirty="0" smtClean="0"/>
              <a:t>responsabilização mútua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2400" b="1" dirty="0" smtClean="0"/>
              <a:t>Parcerias fortes e diversificadas</a:t>
            </a:r>
            <a:r>
              <a:rPr lang="pt-BR" sz="2400" dirty="0" smtClean="0"/>
              <a:t>: governos, agências líderes e organizações internacionais, ONGs, sociedade civil, organizações da juventude, professores e educadores, comunidades e pais, setor privado, organizações filantrópicas e fundações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5229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44" y="0"/>
            <a:ext cx="6024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Suporte da UNESCO para a implementação do ODS 4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1907" y="713097"/>
            <a:ext cx="774894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Nos níveis global e regional: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Liderar/facilitar a coordenação, parcerias e diálogos políticos, compartilhamento de conhecimento e marcos internacionais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Realizar </a:t>
            </a:r>
            <a:r>
              <a:rPr lang="pt-BR" sz="2000" i="1" dirty="0" err="1" smtClean="0"/>
              <a:t>advocacy</a:t>
            </a:r>
            <a:r>
              <a:rPr lang="pt-BR" sz="2000" i="1" dirty="0" smtClean="0"/>
              <a:t> </a:t>
            </a:r>
            <a:r>
              <a:rPr lang="pt-BR" sz="2000" dirty="0" smtClean="0"/>
              <a:t>e comunicação para promover o compromisso político e financeiro com a Educação 2030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Indicador de desenvolvimento [UIS]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Monitorar e rever o progresso na educação entre os ODS [GEM]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Desenvolvimento de capacidade e suporte técnico no nível do país: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Políticas subsetoriais e revisão de estratégias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Planejamento setorial amplo, gestão e monitoramento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"/>
          <p:cNvSpPr txBox="1">
            <a:spLocks/>
          </p:cNvSpPr>
          <p:nvPr/>
        </p:nvSpPr>
        <p:spPr>
          <a:xfrm>
            <a:off x="2206997" y="629746"/>
            <a:ext cx="6807819" cy="19310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rgbClr val="C5192D"/>
                </a:solidFill>
              </a:rPr>
              <a:t>8 vídeos para abordar a EDS</a:t>
            </a:r>
          </a:p>
          <a:p>
            <a:pPr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dirty="0" smtClean="0"/>
              <a:t>Público Alvo: crianças de 7 a 11 anos de idade</a:t>
            </a:r>
          </a:p>
          <a:p>
            <a:pPr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dirty="0" smtClean="0"/>
              <a:t>Metas escolhidas tem paralelos com a Educação Ambiental no Brasil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22" y="2546304"/>
            <a:ext cx="6095998" cy="39879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7" y="1540916"/>
            <a:ext cx="2406320" cy="4924424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42545" y="140714"/>
            <a:ext cx="6160782" cy="629745"/>
          </a:xfrm>
        </p:spPr>
        <p:txBody>
          <a:bodyPr anchor="ctr"/>
          <a:lstStyle/>
          <a:p>
            <a:r>
              <a:rPr lang="pt-BR" sz="2000" b="1" dirty="0">
                <a:solidFill>
                  <a:srgbClr val="002060">
                    <a:alpha val="60000"/>
                  </a:srgbClr>
                </a:solidFill>
              </a:rPr>
              <a:t>Suporte da UNESCO para a implementação do ODS 4</a:t>
            </a:r>
          </a:p>
          <a:p>
            <a:endParaRPr lang="pt-BR" sz="2000" b="1" dirty="0">
              <a:solidFill>
                <a:srgbClr val="00206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98487" y="90152"/>
            <a:ext cx="6615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Suporte da UNESCO</a:t>
            </a:r>
            <a:endParaRPr lang="pt-BR" sz="2000" b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272" y="1371601"/>
            <a:ext cx="1571783" cy="219679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54" y="3776937"/>
            <a:ext cx="1713928" cy="2449903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353" y="1279287"/>
            <a:ext cx="1624719" cy="2088381"/>
          </a:xfrm>
          <a:prstGeom prst="rect">
            <a:avLst/>
          </a:prstGeom>
        </p:spPr>
      </p:pic>
      <p:pic>
        <p:nvPicPr>
          <p:cNvPr id="11" name="D8BAAA7F-E269-4F9C-ADF1-91C96EB7E71F" descr="B667A8C6-9C3F-42DB-A166-9C7FBC8213E8@unes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05" y="3938629"/>
            <a:ext cx="1582666" cy="212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2857" y="3901810"/>
            <a:ext cx="1614080" cy="21633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858" y="1371602"/>
            <a:ext cx="1614080" cy="21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942545" y="122664"/>
            <a:ext cx="6807553" cy="404388"/>
          </a:xfrm>
        </p:spPr>
        <p:txBody>
          <a:bodyPr/>
          <a:lstStyle/>
          <a:p>
            <a:r>
              <a:rPr lang="pt-BR" sz="2000" b="1" dirty="0" smtClean="0">
                <a:solidFill>
                  <a:srgbClr val="002060">
                    <a:alpha val="60000"/>
                  </a:srgbClr>
                </a:solidFill>
              </a:rPr>
              <a:t>Programa Mundial para a Educação em Direitos Humanos </a:t>
            </a:r>
            <a:endParaRPr lang="pt-BR" sz="2000" b="1" dirty="0">
              <a:solidFill>
                <a:srgbClr val="002060">
                  <a:alpha val="6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2544" y="752928"/>
            <a:ext cx="84356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Dezembro de 2004: </a:t>
            </a:r>
            <a:r>
              <a:rPr lang="pt-BR" dirty="0" smtClean="0"/>
              <a:t>proclamado pela Assembleia Geral das Nações Unidas</a:t>
            </a:r>
          </a:p>
          <a:p>
            <a:endParaRPr lang="pt-BR" dirty="0" smtClean="0"/>
          </a:p>
          <a:p>
            <a:r>
              <a:rPr lang="pt-BR" b="1" dirty="0" smtClean="0"/>
              <a:t>Objetivos</a:t>
            </a:r>
            <a:r>
              <a:rPr lang="pt-BR" dirty="0" smtClean="0"/>
              <a:t> :</a:t>
            </a:r>
          </a:p>
          <a:p>
            <a:pPr marL="342900" indent="-342900">
              <a:buAutoNum type="alphaLcParenBoth"/>
            </a:pPr>
            <a:r>
              <a:rPr lang="pt-BR" sz="1600" dirty="0" smtClean="0"/>
              <a:t>promover o desenvolvimento de uma </a:t>
            </a:r>
            <a:r>
              <a:rPr lang="pt-BR" sz="1600" b="1" dirty="0" smtClean="0"/>
              <a:t>cultura de direitos humanos</a:t>
            </a:r>
            <a:r>
              <a:rPr lang="pt-BR" sz="1600" dirty="0" smtClean="0"/>
              <a:t>;</a:t>
            </a:r>
          </a:p>
          <a:p>
            <a:endParaRPr lang="pt-BR" sz="1600" dirty="0" smtClean="0"/>
          </a:p>
          <a:p>
            <a:r>
              <a:rPr lang="pt-BR" sz="1600" dirty="0" smtClean="0"/>
              <a:t>(b) promover o </a:t>
            </a:r>
            <a:r>
              <a:rPr lang="pt-BR" sz="1600" b="1" dirty="0" smtClean="0"/>
              <a:t>entendimento comum</a:t>
            </a:r>
            <a:r>
              <a:rPr lang="pt-BR" sz="1600" dirty="0" smtClean="0"/>
              <a:t>, com base em instrumentos internacionais,</a:t>
            </a:r>
          </a:p>
          <a:p>
            <a:r>
              <a:rPr lang="pt-BR" sz="1600" dirty="0" smtClean="0"/>
              <a:t>de princípios básicos e metodologias de educação em direitos humanos;</a:t>
            </a:r>
          </a:p>
          <a:p>
            <a:endParaRPr lang="pt-BR" sz="1600" dirty="0" smtClean="0"/>
          </a:p>
          <a:p>
            <a:r>
              <a:rPr lang="pt-BR" sz="1600" dirty="0" smtClean="0"/>
              <a:t>(c) assegurar o </a:t>
            </a:r>
            <a:r>
              <a:rPr lang="pt-BR" sz="1600" b="1" dirty="0" smtClean="0"/>
              <a:t>foco na educação em direitos humanos</a:t>
            </a:r>
            <a:r>
              <a:rPr lang="pt-BR" sz="1600" dirty="0" smtClean="0"/>
              <a:t> nos âmbitos nacional,</a:t>
            </a:r>
          </a:p>
          <a:p>
            <a:r>
              <a:rPr lang="pt-BR" sz="1600" dirty="0" smtClean="0"/>
              <a:t>regional e internacional;</a:t>
            </a:r>
          </a:p>
          <a:p>
            <a:endParaRPr lang="pt-BR" sz="1600" dirty="0" smtClean="0"/>
          </a:p>
          <a:p>
            <a:r>
              <a:rPr lang="pt-BR" sz="1600" dirty="0" smtClean="0"/>
              <a:t>(d) fornecer um </a:t>
            </a:r>
            <a:r>
              <a:rPr lang="pt-BR" sz="1600" b="1" dirty="0" smtClean="0"/>
              <a:t>marco comum de ação coletiva </a:t>
            </a:r>
            <a:r>
              <a:rPr lang="pt-BR" sz="1600" dirty="0" smtClean="0"/>
              <a:t>para todos os atores relevantes;</a:t>
            </a:r>
          </a:p>
          <a:p>
            <a:endParaRPr lang="pt-BR" sz="1600" dirty="0" smtClean="0"/>
          </a:p>
          <a:p>
            <a:r>
              <a:rPr lang="pt-BR" sz="1600" dirty="0" smtClean="0"/>
              <a:t>(e) </a:t>
            </a:r>
            <a:r>
              <a:rPr lang="pt-BR" sz="1600" b="1" dirty="0" smtClean="0"/>
              <a:t>aperfeiçoar as parcerias e a cooperação </a:t>
            </a:r>
            <a:r>
              <a:rPr lang="pt-BR" sz="1600" dirty="0" smtClean="0"/>
              <a:t>em todos os níveis;</a:t>
            </a:r>
          </a:p>
          <a:p>
            <a:endParaRPr lang="pt-BR" sz="1600" dirty="0" smtClean="0"/>
          </a:p>
          <a:p>
            <a:r>
              <a:rPr lang="pt-BR" sz="1600" dirty="0" smtClean="0"/>
              <a:t>(f) supervisionar, avaliar e apoiar programas de educação em direitos humanos</a:t>
            </a:r>
          </a:p>
          <a:p>
            <a:r>
              <a:rPr lang="pt-BR" sz="1600" dirty="0" smtClean="0"/>
              <a:t>existentes, com o objetivo de destacar práticas de sucesso e incentivar a sua</a:t>
            </a:r>
          </a:p>
          <a:p>
            <a:r>
              <a:rPr lang="pt-BR" sz="1600" dirty="0" smtClean="0"/>
              <a:t>continuação e/ou expansão e o desenvolvimento de novas práticas;</a:t>
            </a:r>
          </a:p>
          <a:p>
            <a:endParaRPr lang="pt-BR" sz="1600" dirty="0" smtClean="0"/>
          </a:p>
          <a:p>
            <a:r>
              <a:rPr lang="pt-BR" sz="1600" dirty="0" smtClean="0"/>
              <a:t>(g) promover a implementação da Declaração das Nações Unidas sobre Educação</a:t>
            </a:r>
          </a:p>
          <a:p>
            <a:r>
              <a:rPr lang="pt-BR" sz="1600" dirty="0" smtClean="0"/>
              <a:t>e Formação em Direitos Humanos. 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37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942545" y="122664"/>
            <a:ext cx="6807553" cy="404388"/>
          </a:xfrm>
        </p:spPr>
        <p:txBody>
          <a:bodyPr/>
          <a:lstStyle/>
          <a:p>
            <a:r>
              <a:rPr lang="pt-BR" sz="2000" b="1" dirty="0" smtClean="0">
                <a:solidFill>
                  <a:srgbClr val="002060">
                    <a:alpha val="60000"/>
                  </a:srgbClr>
                </a:solidFill>
              </a:rPr>
              <a:t>Programa Mundial para a Educação em Direitos Humanos </a:t>
            </a:r>
            <a:endParaRPr lang="pt-BR" sz="2000" b="1" dirty="0">
              <a:solidFill>
                <a:srgbClr val="002060">
                  <a:alpha val="6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2545" y="1448340"/>
            <a:ext cx="49676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b="1" dirty="0" smtClean="0"/>
              <a:t>Primeira fase (2005-2009): </a:t>
            </a:r>
            <a:r>
              <a:rPr lang="pt-BR" dirty="0" smtClean="0"/>
              <a:t>educação em Direitos humanos na </a:t>
            </a:r>
            <a:r>
              <a:rPr lang="pt-BR" dirty="0" smtClean="0"/>
              <a:t>educação </a:t>
            </a:r>
            <a:r>
              <a:rPr lang="pt-BR" dirty="0" smtClean="0"/>
              <a:t>primária e secundária</a:t>
            </a:r>
          </a:p>
          <a:p>
            <a:endParaRPr lang="pt-BR" dirty="0" smtClean="0"/>
          </a:p>
          <a:p>
            <a:r>
              <a:rPr lang="pt-BR" b="1" dirty="0" smtClean="0"/>
              <a:t>Segunda fase (2010-2014): </a:t>
            </a:r>
            <a:r>
              <a:rPr lang="pt-BR" dirty="0" smtClean="0"/>
              <a:t>educação em Direitos humanos para o ensino superior, professores e educadores, funcionários públicos, policiais e militares de todos os níveis</a:t>
            </a:r>
          </a:p>
          <a:p>
            <a:endParaRPr lang="pt-BR" dirty="0" smtClean="0"/>
          </a:p>
          <a:p>
            <a:r>
              <a:rPr lang="pt-BR" b="1" dirty="0" smtClean="0"/>
              <a:t>Terceira fase: (2015 – 2019): </a:t>
            </a:r>
            <a:r>
              <a:rPr lang="pt-BR" dirty="0" smtClean="0"/>
              <a:t>fortalecer a implementação das fases anteriores e promover a formação em Direitos humanos para profissionais de mídia e jornalistas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975" y="1918256"/>
            <a:ext cx="1851103" cy="23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070517" y="122664"/>
            <a:ext cx="6679581" cy="404388"/>
          </a:xfrm>
        </p:spPr>
        <p:txBody>
          <a:bodyPr/>
          <a:lstStyle/>
          <a:p>
            <a:r>
              <a:rPr lang="pt-BR" sz="2000" b="1" dirty="0" smtClean="0">
                <a:solidFill>
                  <a:srgbClr val="002060">
                    <a:alpha val="60000"/>
                  </a:srgbClr>
                </a:solidFill>
              </a:rPr>
              <a:t>Suporte UNESCO</a:t>
            </a:r>
            <a:endParaRPr lang="pt-BR" sz="2000" b="1" dirty="0">
              <a:solidFill>
                <a:srgbClr val="002060">
                  <a:alpha val="60000"/>
                </a:srgb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010" y="1768244"/>
            <a:ext cx="1661531" cy="286435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92097" y="965576"/>
            <a:ext cx="62558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2060">
                    <a:alpha val="60000"/>
                  </a:srgbClr>
                </a:solidFill>
              </a:rPr>
              <a:t>Série publicada em parceria com o MDH:</a:t>
            </a:r>
          </a:p>
          <a:p>
            <a:r>
              <a:rPr lang="pt-BR" b="1" dirty="0" smtClean="0">
                <a:solidFill>
                  <a:srgbClr val="002060">
                    <a:alpha val="60000"/>
                  </a:srgbClr>
                </a:solidFill>
              </a:rPr>
              <a:t>Por </a:t>
            </a:r>
            <a:r>
              <a:rPr lang="pt-BR" b="1" dirty="0">
                <a:solidFill>
                  <a:srgbClr val="002060">
                    <a:alpha val="60000"/>
                  </a:srgbClr>
                </a:solidFill>
              </a:rPr>
              <a:t>uma cultura de direitos Humanos (12 volumes</a:t>
            </a:r>
            <a:r>
              <a:rPr lang="pt-BR" b="1" dirty="0" smtClean="0">
                <a:solidFill>
                  <a:srgbClr val="002060">
                    <a:alpha val="60000"/>
                  </a:srgbClr>
                </a:solidFill>
              </a:rPr>
              <a:t>)</a:t>
            </a:r>
          </a:p>
          <a:p>
            <a:endParaRPr lang="pt-BR" b="1" dirty="0">
              <a:solidFill>
                <a:srgbClr val="002060">
                  <a:alpha val="60000"/>
                </a:srgbClr>
              </a:solidFill>
            </a:endParaRPr>
          </a:p>
          <a:p>
            <a:endParaRPr lang="pt-BR" b="1" dirty="0" smtClean="0">
              <a:solidFill>
                <a:srgbClr val="002060">
                  <a:alpha val="60000"/>
                </a:srgb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à educação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à seguridade social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à moradia adequada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a um julgamento justo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à opinião e à expressão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à alimentação adequada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a uma vida livre de violência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a um trabalho com dignidade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à participação em assuntos públicos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à segurança da pessoa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ao mais alto patamar de saúde física e mental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>
                    <a:alpha val="60000"/>
                  </a:srgbClr>
                </a:solidFill>
              </a:rPr>
              <a:t>Direito a não ser submetido a castigos cruéis, desumanos e degradantes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00206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8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3495" y="90013"/>
            <a:ext cx="6824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Paradoxos e tensões: </a:t>
            </a:r>
            <a:r>
              <a:rPr lang="pt-BR" sz="2000" dirty="0" smtClean="0">
                <a:solidFill>
                  <a:srgbClr val="002060"/>
                </a:solidFill>
              </a:rPr>
              <a:t>associados ao desenvolvimento social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2379" y="947853"/>
            <a:ext cx="8427855" cy="444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 smtClean="0"/>
          </a:p>
          <a:p>
            <a:r>
              <a:rPr lang="en-GB" sz="2800" dirty="0" smtClean="0"/>
              <a:t> </a:t>
            </a:r>
            <a:endParaRPr lang="fr-FR" sz="2800" dirty="0" smtClean="0"/>
          </a:p>
          <a:p>
            <a:r>
              <a:rPr lang="pt-BR" sz="2400" dirty="0" smtClean="0">
                <a:solidFill>
                  <a:schemeClr val="tx2"/>
                </a:solidFill>
              </a:rPr>
              <a:t>  </a:t>
            </a:r>
            <a:r>
              <a:rPr lang="pt-BR" sz="2000" dirty="0" smtClean="0">
                <a:solidFill>
                  <a:schemeClr val="tx1"/>
                </a:solidFill>
              </a:rPr>
              <a:t>Crescimento econômico	             	                 </a:t>
            </a:r>
            <a:r>
              <a:rPr lang="pt-BR" sz="2000" i="1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Estresse</a:t>
            </a:r>
            <a:r>
              <a:rPr lang="pt-BR" sz="2000" i="1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ecológico e padrões de 						produção/consumo insustentáveis			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       Redução da pobreza	                                   Vulnerabilidade, inequidade 				            e exclusão </a:t>
            </a: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        Mundo interconectado 	                  Divisão, intolerância e conflito				</a:t>
            </a:r>
            <a:endParaRPr lang="pt-BR" sz="2700" dirty="0">
              <a:solidFill>
                <a:schemeClr val="tx1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3608220" y="1884663"/>
            <a:ext cx="648072" cy="432048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400" dirty="0"/>
          </a:p>
        </p:txBody>
      </p:sp>
      <p:sp>
        <p:nvSpPr>
          <p:cNvPr id="12" name="Left-Right Arrow 11"/>
          <p:cNvSpPr/>
          <p:nvPr/>
        </p:nvSpPr>
        <p:spPr>
          <a:xfrm>
            <a:off x="3608220" y="2955616"/>
            <a:ext cx="648072" cy="432048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400" dirty="0"/>
          </a:p>
        </p:txBody>
      </p:sp>
      <p:sp>
        <p:nvSpPr>
          <p:cNvPr id="13" name="Left-Right Arrow 12"/>
          <p:cNvSpPr/>
          <p:nvPr/>
        </p:nvSpPr>
        <p:spPr>
          <a:xfrm>
            <a:off x="3608220" y="4027513"/>
            <a:ext cx="648072" cy="432048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183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000" b="1" dirty="0">
              <a:solidFill>
                <a:srgbClr val="C00000">
                  <a:alpha val="60000"/>
                </a:srgb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00101" y="900113"/>
            <a:ext cx="734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s-ES_tradnl" dirty="0"/>
          </a:p>
        </p:txBody>
      </p:sp>
      <p:sp>
        <p:nvSpPr>
          <p:cNvPr id="10" name="Retângulo 9"/>
          <p:cNvSpPr/>
          <p:nvPr/>
        </p:nvSpPr>
        <p:spPr>
          <a:xfrm>
            <a:off x="6677044" y="5450664"/>
            <a:ext cx="145379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Obrigada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ES_tradnl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2223158"/>
            <a:ext cx="65055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6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28694" y="637309"/>
            <a:ext cx="7042997" cy="579120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fr-F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x-none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x-none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x-none" sz="2200" dirty="0">
              <a:latin typeface="DIN-Medium"/>
            </a:endParaRPr>
          </a:p>
          <a:p>
            <a:pPr>
              <a:defRPr/>
            </a:pPr>
            <a:endParaRPr lang="x-none" sz="2400" dirty="0"/>
          </a:p>
        </p:txBody>
      </p:sp>
      <p:sp>
        <p:nvSpPr>
          <p:cNvPr id="3" name="Rectangle 2"/>
          <p:cNvSpPr/>
          <p:nvPr/>
        </p:nvSpPr>
        <p:spPr>
          <a:xfrm>
            <a:off x="1257299" y="879392"/>
            <a:ext cx="668569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endParaRPr lang="pt-BR" sz="20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1200"/>
              </a:spcAft>
              <a:buFont typeface="Wingdings" charset="2"/>
              <a:buChar char="²"/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98101" y="116158"/>
            <a:ext cx="4903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Constituição da UNESCO: </a:t>
            </a:r>
            <a:r>
              <a:rPr lang="pt-BR" sz="1600" b="1" dirty="0" smtClean="0">
                <a:solidFill>
                  <a:schemeClr val="tx2"/>
                </a:solidFill>
              </a:rPr>
              <a:t>cultura </a:t>
            </a:r>
            <a:r>
              <a:rPr lang="pt-BR" sz="1600" b="1" dirty="0">
                <a:solidFill>
                  <a:schemeClr val="tx2"/>
                </a:solidFill>
              </a:rPr>
              <a:t>de paz e não violência</a:t>
            </a:r>
          </a:p>
          <a:p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93385" y="868135"/>
            <a:ext cx="8135032" cy="2694403"/>
          </a:xfrm>
          <a:prstGeom prst="rect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2"/>
                </a:solidFill>
              </a:rPr>
              <a:t>Dado que as guerras começam nas mentes dos homens, </a:t>
            </a:r>
            <a:r>
              <a:rPr lang="pt-BR" sz="1600" b="1" dirty="0">
                <a:solidFill>
                  <a:schemeClr val="tx2"/>
                </a:solidFill>
              </a:rPr>
              <a:t>é nas mentes dos homens que as defesas da paz devem ser construídas</a:t>
            </a:r>
            <a:r>
              <a:rPr lang="pt-BR" sz="1600" dirty="0">
                <a:solidFill>
                  <a:schemeClr val="tx2"/>
                </a:solidFill>
              </a:rPr>
              <a:t>;</a:t>
            </a: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2"/>
                </a:solidFill>
              </a:rPr>
              <a:t>Dado que a ignorância </a:t>
            </a:r>
            <a:r>
              <a:rPr lang="pt-BR" sz="1600" b="1" dirty="0" smtClean="0">
                <a:solidFill>
                  <a:schemeClr val="tx2"/>
                </a:solidFill>
              </a:rPr>
              <a:t>tem </a:t>
            </a:r>
            <a:r>
              <a:rPr lang="pt-BR" sz="1600" b="1" dirty="0">
                <a:solidFill>
                  <a:schemeClr val="tx2"/>
                </a:solidFill>
              </a:rPr>
              <a:t>sido uma causa comum</a:t>
            </a:r>
            <a:r>
              <a:rPr lang="pt-BR" sz="1600" dirty="0">
                <a:solidFill>
                  <a:schemeClr val="tx2"/>
                </a:solidFill>
              </a:rPr>
              <a:t>, ao longo da história da humanidade, </a:t>
            </a:r>
            <a:r>
              <a:rPr lang="pt-BR" sz="1600" b="1" dirty="0">
                <a:solidFill>
                  <a:schemeClr val="tx2"/>
                </a:solidFill>
              </a:rPr>
              <a:t>da </a:t>
            </a:r>
            <a:r>
              <a:rPr lang="pt-BR" sz="1600" b="1" dirty="0" smtClean="0">
                <a:solidFill>
                  <a:schemeClr val="tx2"/>
                </a:solidFill>
              </a:rPr>
              <a:t>desconfiança entre os povos,</a:t>
            </a:r>
            <a:r>
              <a:rPr lang="pt-BR" sz="1600" dirty="0" smtClean="0">
                <a:solidFill>
                  <a:schemeClr val="tx2"/>
                </a:solidFill>
              </a:rPr>
              <a:t> por meio </a:t>
            </a:r>
            <a:r>
              <a:rPr lang="pt-BR" sz="1600" dirty="0">
                <a:solidFill>
                  <a:schemeClr val="tx2"/>
                </a:solidFill>
              </a:rPr>
              <a:t>dos quais suas diferenças muitas vezes entraram em guerra;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tx2"/>
                </a:solidFill>
              </a:rPr>
              <a:t>Dado que </a:t>
            </a:r>
            <a:r>
              <a:rPr lang="pt-BR" sz="1600" b="1" dirty="0">
                <a:solidFill>
                  <a:schemeClr val="tx2"/>
                </a:solidFill>
              </a:rPr>
              <a:t>a grande e terrível guerra foi possibilitada pela negação dos princípios democráticos da dignidade, igualdade e respeito mútuo </a:t>
            </a:r>
            <a:r>
              <a:rPr lang="pt-BR" sz="1600" dirty="0">
                <a:solidFill>
                  <a:schemeClr val="tx2"/>
                </a:solidFill>
              </a:rPr>
              <a:t>dos homens, e pela propagação, em seu lugar, através da ignorância e do preconceito, da doutrina da desigualdade de homens e raças;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93385" y="3863866"/>
            <a:ext cx="5004708" cy="2453807"/>
          </a:xfrm>
          <a:prstGeom prst="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dirty="0">
              <a:solidFill>
                <a:schemeClr val="tx2"/>
              </a:solidFill>
            </a:endParaRPr>
          </a:p>
          <a:p>
            <a:pPr algn="just"/>
            <a:endParaRPr lang="pt-BR" sz="14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</a:rPr>
              <a:t>Paz </a:t>
            </a:r>
            <a:r>
              <a:rPr lang="pt-BR" sz="1600" dirty="0" smtClean="0">
                <a:solidFill>
                  <a:srgbClr val="002060"/>
                </a:solidFill>
              </a:rPr>
              <a:t>e a </a:t>
            </a:r>
            <a:r>
              <a:rPr lang="pt-BR" sz="1600" dirty="0" smtClean="0">
                <a:solidFill>
                  <a:srgbClr val="002060"/>
                </a:solidFill>
              </a:rPr>
              <a:t>segurança</a:t>
            </a:r>
            <a:r>
              <a:rPr lang="pt-BR" sz="1600" dirty="0">
                <a:solidFill>
                  <a:srgbClr val="002060"/>
                </a:solidFill>
              </a:rPr>
              <a:t>;</a:t>
            </a:r>
            <a:endParaRPr lang="pt-BR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</a:rPr>
              <a:t>Respeito </a:t>
            </a:r>
            <a:r>
              <a:rPr lang="pt-BR" sz="1600" dirty="0" smtClean="0">
                <a:solidFill>
                  <a:srgbClr val="002060"/>
                </a:solidFill>
              </a:rPr>
              <a:t>universal pela justiça, pelo estado de direito e pelos direitos humanos e liberdades fundamentais, sem distinção de raça, sexo, língua ou religião.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</a:rPr>
              <a:t>Desenvolvimento </a:t>
            </a:r>
            <a:r>
              <a:rPr lang="pt-BR" sz="1600" dirty="0">
                <a:solidFill>
                  <a:srgbClr val="002060"/>
                </a:solidFill>
              </a:rPr>
              <a:t>pacífico das </a:t>
            </a:r>
            <a:r>
              <a:rPr lang="pt-BR" sz="1600" dirty="0" smtClean="0">
                <a:solidFill>
                  <a:srgbClr val="002060"/>
                </a:solidFill>
              </a:rPr>
              <a:t>sociedades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</a:rPr>
              <a:t>Construção </a:t>
            </a:r>
            <a:r>
              <a:rPr lang="pt-BR" sz="1600" dirty="0">
                <a:solidFill>
                  <a:srgbClr val="002060"/>
                </a:solidFill>
              </a:rPr>
              <a:t>e consolidação da </a:t>
            </a:r>
            <a:r>
              <a:rPr lang="pt-BR" sz="1600" dirty="0" smtClean="0">
                <a:solidFill>
                  <a:srgbClr val="002060"/>
                </a:solidFill>
              </a:rPr>
              <a:t>democracia;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2060"/>
                </a:solidFill>
              </a:rPr>
              <a:t>Desenvolvimento </a:t>
            </a:r>
            <a:r>
              <a:rPr lang="pt-BR" sz="1600" dirty="0">
                <a:solidFill>
                  <a:srgbClr val="002060"/>
                </a:solidFill>
              </a:rPr>
              <a:t>de instituições democráticas, especialmente em tempos de transição.</a:t>
            </a:r>
          </a:p>
          <a:p>
            <a:pPr algn="just"/>
            <a:endParaRPr lang="pt-BR" dirty="0">
              <a:solidFill>
                <a:schemeClr val="tx2"/>
              </a:solidFill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686" y="3863866"/>
            <a:ext cx="2999731" cy="245380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0979" cy="6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28694" y="637309"/>
            <a:ext cx="7042997" cy="579120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fr-F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x-none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x-none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x-none" sz="2200" dirty="0">
              <a:latin typeface="DIN-Medium"/>
            </a:endParaRPr>
          </a:p>
          <a:p>
            <a:pPr>
              <a:defRPr/>
            </a:pPr>
            <a:endParaRPr lang="x-none" sz="2400" dirty="0"/>
          </a:p>
        </p:txBody>
      </p:sp>
      <p:sp>
        <p:nvSpPr>
          <p:cNvPr id="3" name="Rectangle 2"/>
          <p:cNvSpPr/>
          <p:nvPr/>
        </p:nvSpPr>
        <p:spPr>
          <a:xfrm>
            <a:off x="1257299" y="879392"/>
            <a:ext cx="668569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endParaRPr lang="pt-BR" sz="20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1200"/>
              </a:spcAft>
              <a:buFont typeface="Wingdings" charset="2"/>
              <a:buChar char="²"/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98101" y="116158"/>
            <a:ext cx="5030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Declaração Universal dos Direitos do Homem </a:t>
            </a:r>
            <a:endParaRPr lang="pt-BR" sz="2000" b="1" dirty="0">
              <a:solidFill>
                <a:schemeClr val="tx2"/>
              </a:solidFill>
            </a:endParaRPr>
          </a:p>
          <a:p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5282" y="879392"/>
            <a:ext cx="35472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“A Assembleia </a:t>
            </a:r>
            <a:r>
              <a:rPr lang="pt-BR" dirty="0"/>
              <a:t>Geral proclama a presente Declaração Universal dos Direitos Humanos como ideal comum a atingir por todos os povos e todas as nações, a fim de </a:t>
            </a:r>
            <a:r>
              <a:rPr lang="pt-BR" b="1" dirty="0"/>
              <a:t>que todos os indivíduos e todos os </a:t>
            </a:r>
            <a:r>
              <a:rPr lang="pt-BR" b="1" dirty="0" smtClean="0"/>
              <a:t>órgãos </a:t>
            </a:r>
            <a:r>
              <a:rPr lang="pt-BR" b="1" dirty="0"/>
              <a:t>da sociedade, tendo-a constantemente no espírito, se esforcem, pelo ensino e pela educação, por desenvolver o respeito desses direitos e liberdades</a:t>
            </a:r>
            <a:r>
              <a:rPr lang="pt-BR" dirty="0"/>
              <a:t> e por promover, por medidas progressivas de ordem nacional e internacional, o seu reconhecimento e a sua aplicação universais e </a:t>
            </a:r>
            <a:r>
              <a:rPr lang="pt-BR" dirty="0" smtClean="0"/>
              <a:t>efetivos </a:t>
            </a:r>
            <a:r>
              <a:rPr lang="pt-BR" dirty="0"/>
              <a:t>tanto entre as populações dos próprios Estados membros como entre as dos territórios colocados sob a sua </a:t>
            </a:r>
            <a:r>
              <a:rPr lang="pt-BR" dirty="0" smtClean="0"/>
              <a:t>jurisdição”. </a:t>
            </a:r>
            <a:endParaRPr lang="es-ES_tradnl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109" y="1020949"/>
            <a:ext cx="3296176" cy="229226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806109" y="3454773"/>
            <a:ext cx="36966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u="sng" dirty="0">
                <a:solidFill>
                  <a:srgbClr val="0B0080"/>
                </a:solidFill>
                <a:latin typeface="Arial" panose="020B0604020202020204" pitchFamily="34" charset="0"/>
                <a:hlinkClick r:id="rId4" tooltip="Eleanor Roosevelt"/>
              </a:rPr>
              <a:t>Eleanor </a:t>
            </a:r>
            <a:r>
              <a:rPr lang="pt-BR" sz="1000" u="sng" dirty="0" smtClean="0">
                <a:solidFill>
                  <a:srgbClr val="0B0080"/>
                </a:solidFill>
                <a:latin typeface="Arial" panose="020B0604020202020204" pitchFamily="34" charset="0"/>
                <a:hlinkClick r:id="rId4" tooltip="Eleanor Roosevelt"/>
              </a:rPr>
              <a:t>Roosevelt</a:t>
            </a:r>
            <a:r>
              <a:rPr lang="pt-BR" sz="1000" u="sng" dirty="0" smtClean="0">
                <a:solidFill>
                  <a:srgbClr val="0B0080"/>
                </a:solidFill>
                <a:latin typeface="Arial" panose="020B0604020202020204" pitchFamily="34" charset="0"/>
              </a:rPr>
              <a:t>,</a:t>
            </a:r>
            <a:r>
              <a:rPr lang="pt-BR" sz="1000" dirty="0" smtClean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pt-BR" sz="1000" dirty="0" smtClean="0">
                <a:latin typeface="Arial" panose="020B0604020202020204" pitchFamily="34" charset="0"/>
              </a:rPr>
              <a:t>presidente </a:t>
            </a:r>
            <a:r>
              <a:rPr lang="pt-BR" sz="1000" dirty="0">
                <a:latin typeface="Arial" panose="020B0604020202020204" pitchFamily="34" charset="0"/>
              </a:rPr>
              <a:t>da Comissão dos Direitos Humanos da </a:t>
            </a:r>
            <a:r>
              <a:rPr lang="pt-BR" sz="1000" dirty="0" smtClean="0">
                <a:latin typeface="Arial" panose="020B0604020202020204" pitchFamily="34" charset="0"/>
              </a:rPr>
              <a:t>ONU,</a:t>
            </a:r>
            <a:r>
              <a:rPr lang="pt-BR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</a:rPr>
              <a:t>exibe cartaz contendo a Declaração </a:t>
            </a:r>
            <a:r>
              <a:rPr lang="pt-BR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Universal </a:t>
            </a: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</a:rPr>
              <a:t>dos Direitos Humanos (1949</a:t>
            </a:r>
            <a:r>
              <a:rPr lang="pt-BR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9497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28694" y="637309"/>
            <a:ext cx="7042997" cy="579120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x-none" sz="2400" dirty="0" smtClean="0"/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fr-F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x-none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x-none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x-none" sz="2200" dirty="0">
              <a:latin typeface="DIN-Medium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28695" y="94734"/>
            <a:ext cx="3943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Educação como um direito humano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5733" y="979468"/>
            <a:ext cx="5108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tx2"/>
              </a:solidFill>
            </a:endParaRPr>
          </a:p>
          <a:p>
            <a:endParaRPr lang="pt-BR" dirty="0" smtClean="0">
              <a:solidFill>
                <a:schemeClr val="tx2"/>
              </a:solidFill>
            </a:endParaRPr>
          </a:p>
          <a:p>
            <a:endParaRPr lang="es-ES_tradnl" dirty="0" smtClean="0"/>
          </a:p>
        </p:txBody>
      </p:sp>
      <p:sp>
        <p:nvSpPr>
          <p:cNvPr id="5" name="Retângulo 4"/>
          <p:cNvSpPr/>
          <p:nvPr/>
        </p:nvSpPr>
        <p:spPr>
          <a:xfrm>
            <a:off x="928694" y="1515580"/>
            <a:ext cx="6775772" cy="154357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“A </a:t>
            </a:r>
            <a:r>
              <a:rPr lang="pt-BR" sz="1600" dirty="0"/>
              <a:t>educação é tanto um direito humano em si como um meio indispensável para realizar outros direitos </a:t>
            </a:r>
            <a:r>
              <a:rPr lang="pt-BR" sz="1600" dirty="0" smtClean="0"/>
              <a:t>humanos”</a:t>
            </a:r>
          </a:p>
          <a:p>
            <a:pPr algn="ctr"/>
            <a:r>
              <a:rPr lang="pt-BR" sz="1200" dirty="0" smtClean="0"/>
              <a:t>(Comentário Geral n 13 </a:t>
            </a:r>
            <a:r>
              <a:rPr lang="pt-BR" sz="1200" dirty="0" smtClean="0"/>
              <a:t>ao Pacto Internacional sobre os Direitos Econômicos, Sociais e Culturais - </a:t>
            </a:r>
            <a:r>
              <a:rPr lang="pt-BR" sz="1200" dirty="0" smtClean="0"/>
              <a:t>PIDESC)</a:t>
            </a:r>
            <a:endParaRPr lang="es-ES_tradnl" sz="1200" dirty="0"/>
          </a:p>
        </p:txBody>
      </p:sp>
      <p:sp>
        <p:nvSpPr>
          <p:cNvPr id="9" name="Retângulo 8"/>
          <p:cNvSpPr/>
          <p:nvPr/>
        </p:nvSpPr>
        <p:spPr>
          <a:xfrm>
            <a:off x="929571" y="3595268"/>
            <a:ext cx="6775772" cy="1777957"/>
          </a:xfrm>
          <a:prstGeom prst="rect">
            <a:avLst/>
          </a:prstGeom>
          <a:solidFill>
            <a:srgbClr val="C519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/>
              <a:t>“Reafirmamos </a:t>
            </a:r>
            <a:r>
              <a:rPr lang="pt-BR" sz="1600" dirty="0"/>
              <a:t>também que a visão e a vontade política serão refletidas em inúmeros tratados de direitos humanos, internacionais e regionais, </a:t>
            </a:r>
            <a:r>
              <a:rPr lang="pt-BR" sz="1600" b="1" dirty="0"/>
              <a:t>que estabelecem o direito à educação e sua inter-relação com outros direitos </a:t>
            </a:r>
            <a:r>
              <a:rPr lang="pt-BR" sz="1600" b="1" dirty="0" smtClean="0"/>
              <a:t>humanos”</a:t>
            </a:r>
            <a:r>
              <a:rPr lang="pt-BR" sz="1600" dirty="0" smtClean="0"/>
              <a:t> </a:t>
            </a:r>
            <a:r>
              <a:rPr lang="pt-BR" sz="1200" dirty="0" smtClean="0"/>
              <a:t>(Declaração de Incheon, 2015).</a:t>
            </a: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11233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64071" y="1"/>
            <a:ext cx="6286537" cy="572796"/>
          </a:xfrm>
        </p:spPr>
        <p:txBody>
          <a:bodyPr anchor="ctr"/>
          <a:lstStyle/>
          <a:p>
            <a:r>
              <a:rPr lang="pt-BR" sz="2000" b="1" dirty="0" smtClean="0">
                <a:solidFill>
                  <a:srgbClr val="002060">
                    <a:alpha val="60000"/>
                  </a:srgbClr>
                </a:solidFill>
              </a:rPr>
              <a:t>Planos Internacionais para o desenvolvimento</a:t>
            </a:r>
            <a:endParaRPr lang="pt-BR" sz="2000" b="1" dirty="0">
              <a:solidFill>
                <a:srgbClr val="002060">
                  <a:alpha val="60000"/>
                </a:srgb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6002" y="756458"/>
            <a:ext cx="7312100" cy="53233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spcAft>
                <a:spcPts val="1400"/>
              </a:spcAft>
              <a:buClr>
                <a:srgbClr val="7FBBE9"/>
              </a:buClr>
              <a:buSzPct val="130000"/>
            </a:pPr>
            <a:endParaRPr lang="pt-BR" sz="2300" dirty="0">
              <a:solidFill>
                <a:srgbClr val="262626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6" y="1040877"/>
            <a:ext cx="2855938" cy="14343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14" y="3981450"/>
            <a:ext cx="5044000" cy="2471560"/>
          </a:xfrm>
          <a:prstGeom prst="rect">
            <a:avLst/>
          </a:prstGeom>
        </p:spPr>
      </p:pic>
      <p:sp>
        <p:nvSpPr>
          <p:cNvPr id="9" name="Seta Dobrada 8"/>
          <p:cNvSpPr/>
          <p:nvPr/>
        </p:nvSpPr>
        <p:spPr>
          <a:xfrm rot="5400000">
            <a:off x="2792218" y="1770835"/>
            <a:ext cx="2288112" cy="1842020"/>
          </a:xfrm>
          <a:prstGeom prst="bentArrow">
            <a:avLst>
              <a:gd name="adj1" fmla="val 25000"/>
              <a:gd name="adj2" fmla="val 25806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9326" y="3496003"/>
            <a:ext cx="39905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5192D"/>
                </a:solidFill>
              </a:rPr>
              <a:t>...PARA OS ODS</a:t>
            </a:r>
            <a:endParaRPr lang="pt-BR" sz="2400" dirty="0"/>
          </a:p>
          <a:p>
            <a:r>
              <a:rPr lang="pt-BR" dirty="0"/>
              <a:t>Período: de 2015 a 2030</a:t>
            </a:r>
          </a:p>
          <a:p>
            <a:r>
              <a:rPr lang="pt-BR" dirty="0"/>
              <a:t>Objetivos: 17</a:t>
            </a:r>
          </a:p>
          <a:p>
            <a:r>
              <a:rPr lang="pt-BR" dirty="0"/>
              <a:t>Metas: 169</a:t>
            </a:r>
          </a:p>
          <a:p>
            <a:r>
              <a:rPr lang="pt-BR" dirty="0"/>
              <a:t>Responsabilidade </a:t>
            </a:r>
            <a:r>
              <a:rPr lang="pt-BR" dirty="0" err="1"/>
              <a:t>Intersetorial</a:t>
            </a:r>
            <a:r>
              <a:rPr lang="pt-BR" dirty="0"/>
              <a:t>: Governos, setor privado, sociedade civil, Organismos Internacionais e indivíduos</a:t>
            </a:r>
          </a:p>
          <a:p>
            <a:r>
              <a:rPr lang="pt-BR" dirty="0"/>
              <a:t>Foco: Pessoas, Planeta, Prosperidade, Paz e Parcerias </a:t>
            </a:r>
          </a:p>
          <a:p>
            <a:r>
              <a:rPr lang="pt-BR" dirty="0"/>
              <a:t>Países signatários: 193 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49174" y="932942"/>
            <a:ext cx="34392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5192D"/>
                </a:solidFill>
              </a:rPr>
              <a:t>DOS ODM...</a:t>
            </a:r>
            <a:endParaRPr lang="pt-BR" sz="2400" dirty="0"/>
          </a:p>
          <a:p>
            <a:r>
              <a:rPr lang="pt-BR" dirty="0"/>
              <a:t>Período: de 2010 a 2015</a:t>
            </a:r>
          </a:p>
          <a:p>
            <a:r>
              <a:rPr lang="pt-BR" dirty="0"/>
              <a:t>Objetivos: 8</a:t>
            </a:r>
          </a:p>
          <a:p>
            <a:r>
              <a:rPr lang="pt-BR" dirty="0"/>
              <a:t>Metas: 22</a:t>
            </a:r>
          </a:p>
          <a:p>
            <a:r>
              <a:rPr lang="pt-BR" dirty="0"/>
              <a:t>Responsabilidade: Governos</a:t>
            </a:r>
          </a:p>
          <a:p>
            <a:r>
              <a:rPr lang="pt-BR" dirty="0"/>
              <a:t>Foco: Desenvolvimento Humano</a:t>
            </a:r>
          </a:p>
          <a:p>
            <a:r>
              <a:rPr lang="pt-BR" dirty="0"/>
              <a:t>Países signatários: 191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9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49" y="124384"/>
            <a:ext cx="602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Objetivo de Desenvolvimento Sustentável 4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4151" y="2222417"/>
            <a:ext cx="5067481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C00000"/>
                </a:solidFill>
                <a:latin typeface="Calibri" pitchFamily="34" charset="0"/>
              </a:rPr>
              <a:t>Metas [7]</a:t>
            </a:r>
          </a:p>
          <a:p>
            <a:endParaRPr lang="pt-BR" sz="9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rgbClr val="C00000"/>
                </a:solidFill>
                <a:latin typeface="Calibri" pitchFamily="34" charset="0"/>
              </a:rPr>
              <a:t>4.1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 Qualidade na educação primária/secundária para todos</a:t>
            </a:r>
          </a:p>
          <a:p>
            <a:endParaRPr lang="pt-BR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rgbClr val="C00000"/>
                </a:solidFill>
                <a:latin typeface="Calibri" pitchFamily="34" charset="0"/>
              </a:rPr>
              <a:t>4.2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 Educação infantil e pré-primária</a:t>
            </a:r>
          </a:p>
          <a:p>
            <a:endParaRPr lang="pt-BR" sz="1600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rgbClr val="C00000"/>
                </a:solidFill>
                <a:latin typeface="Calibri" pitchFamily="34" charset="0"/>
              </a:rPr>
              <a:t>4.3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 Igualdade de acesso ao EFTP e educação terciária</a:t>
            </a:r>
          </a:p>
          <a:p>
            <a:endParaRPr lang="pt-BR" sz="1600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rgbClr val="C00000"/>
                </a:solidFill>
                <a:latin typeface="Calibri" pitchFamily="34" charset="0"/>
              </a:rPr>
              <a:t>4.4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 Habilidades relevantes para o trabalho</a:t>
            </a:r>
          </a:p>
          <a:p>
            <a:endParaRPr lang="pt-BR" sz="1600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rgbClr val="C00000"/>
                </a:solidFill>
                <a:latin typeface="Calibri" pitchFamily="34" charset="0"/>
              </a:rPr>
              <a:t>4.5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 Igualdade de gênero e igualdade de acesso para todos</a:t>
            </a:r>
          </a:p>
          <a:p>
            <a:endParaRPr lang="pt-BR" sz="1600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rgbClr val="C00000"/>
                </a:solidFill>
                <a:latin typeface="Calibri" pitchFamily="34" charset="0"/>
              </a:rPr>
              <a:t>4.6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 Alfabetização de jovens e adultos</a:t>
            </a:r>
          </a:p>
          <a:p>
            <a:endParaRPr lang="pt-BR" sz="1600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rgbClr val="C00000"/>
                </a:solidFill>
                <a:latin typeface="Calibri" pitchFamily="34" charset="0"/>
              </a:rPr>
              <a:t>4.7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 Educação para a cidadania e sustentabilidade</a:t>
            </a:r>
            <a:endParaRPr lang="pt-BR" sz="1600" dirty="0"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543944" y="2383400"/>
            <a:ext cx="3600056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C00000"/>
                </a:solidFill>
                <a:latin typeface="Calibri" pitchFamily="34" charset="0"/>
              </a:rPr>
              <a:t>Meios de implementação [3]</a:t>
            </a:r>
          </a:p>
          <a:p>
            <a:endParaRPr lang="pt-BR" sz="9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4.a Ambientes educacionais seguros e inclusivos</a:t>
            </a:r>
          </a:p>
          <a:p>
            <a:endParaRPr lang="pt-BR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pt-BR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4.b Bolsas de estudo para a educação superior</a:t>
            </a:r>
          </a:p>
          <a:p>
            <a:endParaRPr lang="pt-BR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pt-BR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4.c Formação de professores e boas condições de trabalho</a:t>
            </a:r>
          </a:p>
          <a:p>
            <a:endParaRPr lang="en-GB" sz="2400" dirty="0">
              <a:latin typeface="Calibri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70134" y="446435"/>
            <a:ext cx="831773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GB" sz="3600" b="1" dirty="0">
              <a:latin typeface="Calibri" pitchFamily="34" charset="0"/>
            </a:endParaRPr>
          </a:p>
          <a:p>
            <a:r>
              <a:rPr lang="en-GB" sz="2400" dirty="0" err="1" smtClean="0">
                <a:solidFill>
                  <a:srgbClr val="C00000"/>
                </a:solidFill>
                <a:latin typeface="Calibri" pitchFamily="34" charset="0"/>
              </a:rPr>
              <a:t>Objetivo</a:t>
            </a:r>
            <a:r>
              <a:rPr lang="en-GB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Calibri" pitchFamily="34" charset="0"/>
              </a:rPr>
              <a:t>4 : </a:t>
            </a:r>
            <a:r>
              <a:rPr lang="pt-BR" sz="2000" dirty="0">
                <a:latin typeface="Calibri" pitchFamily="34" charset="0"/>
              </a:rPr>
              <a:t>“Assegurar a educação inclusiva e equitativa </a:t>
            </a:r>
            <a:r>
              <a:rPr lang="pt-BR" sz="2000" dirty="0" smtClean="0">
                <a:latin typeface="Calibri" pitchFamily="34" charset="0"/>
              </a:rPr>
              <a:t>de </a:t>
            </a:r>
            <a:r>
              <a:rPr lang="pt-BR" sz="2000" dirty="0">
                <a:latin typeface="Calibri" pitchFamily="34" charset="0"/>
              </a:rPr>
              <a:t>qualidade, e </a:t>
            </a:r>
            <a:r>
              <a:rPr lang="pt-BR" sz="2000" dirty="0" smtClean="0">
                <a:latin typeface="Calibri" pitchFamily="34" charset="0"/>
              </a:rPr>
              <a:t>promover oportunidades </a:t>
            </a:r>
            <a:r>
              <a:rPr lang="pt-BR" sz="2000" dirty="0">
                <a:latin typeface="Calibri" pitchFamily="34" charset="0"/>
              </a:rPr>
              <a:t>de aprendizagem ao longo da vida para todos”</a:t>
            </a:r>
            <a:r>
              <a:rPr lang="en-GB" sz="2400" b="1" dirty="0" smtClean="0">
                <a:solidFill>
                  <a:schemeClr val="tx2"/>
                </a:solidFill>
                <a:latin typeface="Calibri" pitchFamily="34" charset="0"/>
              </a:rPr>
              <a:t>			</a:t>
            </a:r>
            <a:endParaRPr lang="en-GB" sz="2400" dirty="0" smtClean="0">
              <a:latin typeface="Calibri" pitchFamily="34" charset="0"/>
            </a:endParaRPr>
          </a:p>
          <a:p>
            <a:pPr algn="ctr"/>
            <a:endParaRPr lang="en-GB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28694" y="637309"/>
            <a:ext cx="7042997" cy="579120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fr-F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x-none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x-none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x-none" sz="2200" dirty="0">
              <a:latin typeface="DIN-Medium"/>
            </a:endParaRPr>
          </a:p>
          <a:p>
            <a:pPr>
              <a:defRPr/>
            </a:pPr>
            <a:endParaRPr lang="x-none" sz="2400" dirty="0"/>
          </a:p>
        </p:txBody>
      </p:sp>
      <p:sp>
        <p:nvSpPr>
          <p:cNvPr id="7" name="Retângulo 6"/>
          <p:cNvSpPr/>
          <p:nvPr/>
        </p:nvSpPr>
        <p:spPr>
          <a:xfrm>
            <a:off x="733226" y="94734"/>
            <a:ext cx="478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Educação de qualidade para a Agenda 2030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50" y="1350423"/>
            <a:ext cx="921033" cy="91384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144597" y="3234057"/>
            <a:ext cx="6169380" cy="164032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/>
              <a:t>“A </a:t>
            </a:r>
            <a:r>
              <a:rPr lang="pt-BR" sz="1600" dirty="0"/>
              <a:t>educação em direitos humanos faz parte do </a:t>
            </a:r>
            <a:r>
              <a:rPr lang="pt-BR" sz="1600" dirty="0" smtClean="0"/>
              <a:t>direito da </a:t>
            </a:r>
            <a:r>
              <a:rPr lang="pt-BR" sz="1600" dirty="0"/>
              <a:t>criança a receber uma </a:t>
            </a:r>
            <a:r>
              <a:rPr lang="pt-BR" sz="1600" b="1" dirty="0"/>
              <a:t>educação de alta qualidade, na qual não apenas seja ensinada </a:t>
            </a:r>
            <a:r>
              <a:rPr lang="pt-BR" sz="1600" b="1" dirty="0" smtClean="0"/>
              <a:t>a leitura</a:t>
            </a:r>
            <a:r>
              <a:rPr lang="pt-BR" sz="1600" b="1" dirty="0"/>
              <a:t>, a escrita ou a aritmética, mas que, além disso, fortaleça a capacidade da criança </a:t>
            </a:r>
            <a:r>
              <a:rPr lang="pt-BR" sz="1600" b="1" dirty="0" smtClean="0"/>
              <a:t>de desfrutar </a:t>
            </a:r>
            <a:r>
              <a:rPr lang="pt-BR" sz="1600" b="1" dirty="0"/>
              <a:t>de todos os direitos humanos e fomente uma cultura em que prevaleçam os </a:t>
            </a:r>
            <a:r>
              <a:rPr lang="pt-BR" sz="1600" b="1" dirty="0" smtClean="0"/>
              <a:t>valores dos </a:t>
            </a:r>
            <a:r>
              <a:rPr lang="pt-BR" sz="1600" b="1" dirty="0"/>
              <a:t>direitos </a:t>
            </a:r>
            <a:r>
              <a:rPr lang="pt-BR" sz="1600" b="1" dirty="0" smtClean="0"/>
              <a:t>humanos</a:t>
            </a:r>
          </a:p>
          <a:p>
            <a:r>
              <a:rPr lang="pt-BR" sz="1200" dirty="0" smtClean="0"/>
              <a:t>(Plano de Ação. Programa Mundial para educação em direitos humanos, 2006)”. </a:t>
            </a:r>
            <a:endParaRPr lang="es-ES_tradnl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25" y="3234057"/>
            <a:ext cx="1069085" cy="164032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144597" y="1350423"/>
            <a:ext cx="6203254" cy="149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tx2"/>
                </a:solidFill>
              </a:rPr>
              <a:t>“Assegurar a educação inclusiva e equitativa de qualidade, e 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promover oportunidades de aprendizagem ao longo da vida para todos”</a:t>
            </a:r>
          </a:p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28694" y="637309"/>
            <a:ext cx="7042997" cy="579120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fr-FR"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x-none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x-none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x-none" sz="2200" dirty="0">
              <a:latin typeface="DIN-Medium"/>
            </a:endParaRPr>
          </a:p>
          <a:p>
            <a:pPr>
              <a:defRPr/>
            </a:pPr>
            <a:endParaRPr lang="x-none" sz="2400" dirty="0"/>
          </a:p>
        </p:txBody>
      </p:sp>
      <p:sp>
        <p:nvSpPr>
          <p:cNvPr id="7" name="Retângulo 6"/>
          <p:cNvSpPr/>
          <p:nvPr/>
        </p:nvSpPr>
        <p:spPr>
          <a:xfrm>
            <a:off x="803435" y="109626"/>
            <a:ext cx="6437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ODS 4.7: centralidade </a:t>
            </a:r>
            <a:r>
              <a:rPr lang="pt-BR" sz="2000" b="1" dirty="0" smtClean="0">
                <a:solidFill>
                  <a:schemeClr val="tx2"/>
                </a:solidFill>
              </a:rPr>
              <a:t>de </a:t>
            </a:r>
            <a:r>
              <a:rPr lang="pt-BR" sz="2000" b="1" dirty="0" smtClean="0">
                <a:solidFill>
                  <a:schemeClr val="tx2"/>
                </a:solidFill>
              </a:rPr>
              <a:t>uma educação cidadã abrangente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43606" y="637309"/>
            <a:ext cx="38312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b="1" dirty="0" smtClean="0"/>
          </a:p>
          <a:p>
            <a:pPr algn="just">
              <a:defRPr/>
            </a:pPr>
            <a:endParaRPr lang="pt-BR" b="1" dirty="0"/>
          </a:p>
          <a:p>
            <a:pPr algn="just">
              <a:defRPr/>
            </a:pPr>
            <a:endParaRPr lang="pt-BR" sz="1600" b="1" dirty="0" smtClean="0"/>
          </a:p>
          <a:p>
            <a:pPr algn="just">
              <a:defRPr/>
            </a:pPr>
            <a:r>
              <a:rPr lang="pt-BR" sz="1600" b="1" dirty="0" smtClean="0"/>
              <a:t>Garantir conhecimentos, habilidades e atitudes necessárias para promover:</a:t>
            </a:r>
          </a:p>
          <a:p>
            <a:pPr algn="just">
              <a:defRPr/>
            </a:pPr>
            <a:endParaRPr lang="pt-BR" b="1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Desenvolvimento e estilo de vida sustentáveis;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Direitos humanos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Igualdade de gênero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Cultura de paz e não violência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Cidadania Global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Valorização da diversidade cultural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7" y="1488981"/>
            <a:ext cx="1095375" cy="10858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53307"/>
            <a:ext cx="9144000" cy="101766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582937"/>
            <a:ext cx="9144000" cy="4429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                Cidadania e cultura: uma nova visão no contexto escolar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846345" y="1488981"/>
            <a:ext cx="3148313" cy="3748782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Cidadãos </a:t>
            </a:r>
            <a:r>
              <a:rPr lang="pt-BR" sz="1400" b="1" dirty="0" smtClean="0">
                <a:solidFill>
                  <a:schemeClr val="tx2"/>
                </a:solidFill>
              </a:rPr>
              <a:t>no trabalho</a:t>
            </a:r>
            <a:r>
              <a:rPr lang="pt-BR" sz="1400" dirty="0" smtClean="0">
                <a:solidFill>
                  <a:schemeClr val="tx2"/>
                </a:solidFill>
              </a:rPr>
              <a:t>: liderança, pensamento crítico, criatividade, inovação, produtividade e capacidade para trabalhar em grupos diversos</a:t>
            </a:r>
          </a:p>
          <a:p>
            <a:pPr algn="just"/>
            <a:endParaRPr lang="pt-BR" sz="1400" dirty="0" smtClean="0">
              <a:solidFill>
                <a:schemeClr val="tx2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Cidadãos </a:t>
            </a:r>
            <a:r>
              <a:rPr lang="pt-BR" sz="1400" b="1" dirty="0" smtClean="0">
                <a:solidFill>
                  <a:schemeClr val="tx2"/>
                </a:solidFill>
              </a:rPr>
              <a:t>no mundo</a:t>
            </a:r>
            <a:r>
              <a:rPr lang="pt-BR" sz="1400" dirty="0" smtClean="0">
                <a:solidFill>
                  <a:schemeClr val="tx2"/>
                </a:solidFill>
              </a:rPr>
              <a:t>: consciência local e global; responsabilidade cívica; respeito à diversidade; solidariedade; resiliência, respeito aos direitos humanos, à justiça e à democracia; transformadores de suas vidas e da sociedade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pt-BR" sz="1400" dirty="0" smtClean="0">
              <a:solidFill>
                <a:schemeClr val="tx2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</a:rPr>
              <a:t>Cidadãos </a:t>
            </a:r>
            <a:r>
              <a:rPr lang="pt-BR" sz="1400" b="1" dirty="0" smtClean="0">
                <a:solidFill>
                  <a:schemeClr val="tx2"/>
                </a:solidFill>
              </a:rPr>
              <a:t>no ambiente</a:t>
            </a:r>
            <a:r>
              <a:rPr lang="pt-BR" sz="1400" dirty="0" smtClean="0">
                <a:solidFill>
                  <a:schemeClr val="tx2"/>
                </a:solidFill>
              </a:rPr>
              <a:t>: respeito ao meio ambiente que contribuam com a preservação da qualidade do ambiente; estilos de vida sustentáveis</a:t>
            </a:r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7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9D8A96A3B49840AAC4506282EE07D4" ma:contentTypeVersion="1" ma:contentTypeDescription="Create a new document." ma:contentTypeScope="" ma:versionID="294480c706592382117fdcc21e0c4790">
  <xsd:schema xmlns:xsd="http://www.w3.org/2001/XMLSchema" xmlns:xs="http://www.w3.org/2001/XMLSchema" xmlns:p="http://schemas.microsoft.com/office/2006/metadata/properties" xmlns:ns1="http://schemas.microsoft.com/sharepoint/v3" xmlns:ns2="58e932d1-8919-4331-b239-5cc8cbf973ca" targetNamespace="http://schemas.microsoft.com/office/2006/metadata/properties" ma:root="true" ma:fieldsID="0bce5fd031fd2cf17a920ce83a3bf75b" ns1:_="" ns2:_="">
    <xsd:import namespace="http://schemas.microsoft.com/sharepoint/v3"/>
    <xsd:import namespace="58e932d1-8919-4331-b239-5cc8cbf973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932d1-8919-4331-b239-5cc8cbf973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8e932d1-8919-4331-b239-5cc8cbf973ca">DN3HXZNSAUTS-555-83</_dlc_DocId>
    <_dlc_DocIdUrl xmlns="58e932d1-8919-4331-b239-5cc8cbf973ca">
      <Url>https://teams.unesco.org/ORG/fu/brasilia/_layouts/15/DocIdRedir.aspx?ID=DN3HXZNSAUTS-555-83</Url>
      <Description>DN3HXZNSAUTS-555-83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D01A581-63F8-4D2F-9DCE-B3521B1A8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932d1-8919-4331-b239-5cc8cbf973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0FFD13-F5C8-4988-B7E5-D703711F0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59251-EA0E-41E0-9E65-0BA5C5F1BD7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8e932d1-8919-4331-b239-5cc8cbf973c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D7656FF-5B46-42A0-8849-277EFB1A334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15983</TotalTime>
  <Words>3273</Words>
  <Application>Microsoft Office PowerPoint</Application>
  <PresentationFormat>Apresentação na tela (4:3)</PresentationFormat>
  <Paragraphs>383</Paragraphs>
  <Slides>20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DIN-Medium</vt:lpstr>
      <vt:lpstr>MS Mincho</vt:lpstr>
      <vt:lpstr>Times New Roman</vt:lpstr>
      <vt:lpstr>Wingdings</vt:lpstr>
      <vt:lpstr>Office Theme</vt:lpstr>
      <vt:lpstr> Maria Rebeca Otero Gomes  Coordenadora do setor de Educação  Representação da UNESCO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Thomas and Trotman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Thomas</dc:creator>
  <cp:lastModifiedBy>Thais Oliveira Guerra</cp:lastModifiedBy>
  <cp:revision>866</cp:revision>
  <cp:lastPrinted>2018-06-28T19:38:47Z</cp:lastPrinted>
  <dcterms:created xsi:type="dcterms:W3CDTF">2016-10-12T11:18:09Z</dcterms:created>
  <dcterms:modified xsi:type="dcterms:W3CDTF">2018-10-09T18:35:33Z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0x010100C19D8A96A3B49840AAC4506282EE07D4</vt:lpwstr>
  </property>
  <property fmtid="{D5CDD505-2E9C-101B-9397-08002B2CF9AE}" pid="3" name="_dlc_DocIdItemGuid">
    <vt:lpwstr>0b26cf79-a362-4794-8aff-19f4823a3499</vt:lpwstr>
  </property>
</Properties>
</file>