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06" r:id="rId2"/>
    <p:sldId id="292" r:id="rId3"/>
    <p:sldId id="316" r:id="rId4"/>
    <p:sldId id="318" r:id="rId5"/>
    <p:sldId id="319" r:id="rId6"/>
    <p:sldId id="320" r:id="rId7"/>
    <p:sldId id="264" r:id="rId8"/>
    <p:sldId id="324" r:id="rId9"/>
    <p:sldId id="262" r:id="rId10"/>
    <p:sldId id="280" r:id="rId11"/>
    <p:sldId id="268" r:id="rId12"/>
    <p:sldId id="317" r:id="rId13"/>
    <p:sldId id="281" r:id="rId14"/>
    <p:sldId id="321" r:id="rId15"/>
    <p:sldId id="282" r:id="rId16"/>
    <p:sldId id="323" r:id="rId17"/>
    <p:sldId id="322" r:id="rId18"/>
    <p:sldId id="325" r:id="rId19"/>
    <p:sldId id="327" r:id="rId20"/>
    <p:sldId id="328" r:id="rId21"/>
    <p:sldId id="329" r:id="rId22"/>
    <p:sldId id="326" r:id="rId23"/>
    <p:sldId id="309" r:id="rId24"/>
    <p:sldId id="312" r:id="rId25"/>
    <p:sldId id="314" r:id="rId26"/>
    <p:sldId id="313" r:id="rId27"/>
    <p:sldId id="315" r:id="rId28"/>
    <p:sldId id="305"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2"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8C21A-DF6A-4523-83FE-95E19971011D}" type="datetimeFigureOut">
              <a:rPr lang="pt-BR" smtClean="0"/>
              <a:pPr/>
              <a:t>09/10/2018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33F90-21FE-48CA-8AE5-86DB7A890AE1}" type="slidenum">
              <a:rPr lang="pt-BR" smtClean="0"/>
              <a:pPr/>
              <a:t>‹nº›</a:t>
            </a:fld>
            <a:endParaRPr lang="pt-BR"/>
          </a:p>
        </p:txBody>
      </p:sp>
    </p:spTree>
    <p:extLst>
      <p:ext uri="{BB962C8B-B14F-4D97-AF65-F5344CB8AC3E}">
        <p14:creationId xmlns:p14="http://schemas.microsoft.com/office/powerpoint/2010/main" val="60572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1</a:t>
            </a:fld>
            <a:endParaRPr lang="pt-BR"/>
          </a:p>
        </p:txBody>
      </p:sp>
    </p:spTree>
    <p:extLst>
      <p:ext uri="{BB962C8B-B14F-4D97-AF65-F5344CB8AC3E}">
        <p14:creationId xmlns:p14="http://schemas.microsoft.com/office/powerpoint/2010/main" val="362308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2</a:t>
            </a:fld>
            <a:endParaRPr lang="pt-BR"/>
          </a:p>
        </p:txBody>
      </p:sp>
    </p:spTree>
    <p:extLst>
      <p:ext uri="{BB962C8B-B14F-4D97-AF65-F5344CB8AC3E}">
        <p14:creationId xmlns:p14="http://schemas.microsoft.com/office/powerpoint/2010/main" val="295620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7</a:t>
            </a:fld>
            <a:endParaRPr lang="pt-BR"/>
          </a:p>
        </p:txBody>
      </p:sp>
    </p:spTree>
    <p:extLst>
      <p:ext uri="{BB962C8B-B14F-4D97-AF65-F5344CB8AC3E}">
        <p14:creationId xmlns:p14="http://schemas.microsoft.com/office/powerpoint/2010/main" val="180735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8</a:t>
            </a:fld>
            <a:endParaRPr lang="pt-BR"/>
          </a:p>
        </p:txBody>
      </p:sp>
    </p:spTree>
    <p:extLst>
      <p:ext uri="{BB962C8B-B14F-4D97-AF65-F5344CB8AC3E}">
        <p14:creationId xmlns:p14="http://schemas.microsoft.com/office/powerpoint/2010/main" val="416190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9</a:t>
            </a:fld>
            <a:endParaRPr lang="pt-BR"/>
          </a:p>
        </p:txBody>
      </p:sp>
    </p:spTree>
    <p:extLst>
      <p:ext uri="{BB962C8B-B14F-4D97-AF65-F5344CB8AC3E}">
        <p14:creationId xmlns:p14="http://schemas.microsoft.com/office/powerpoint/2010/main" val="375148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10</a:t>
            </a:fld>
            <a:endParaRPr lang="pt-BR"/>
          </a:p>
        </p:txBody>
      </p:sp>
    </p:spTree>
    <p:extLst>
      <p:ext uri="{BB962C8B-B14F-4D97-AF65-F5344CB8AC3E}">
        <p14:creationId xmlns:p14="http://schemas.microsoft.com/office/powerpoint/2010/main" val="208097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11</a:t>
            </a:fld>
            <a:endParaRPr lang="pt-BR"/>
          </a:p>
        </p:txBody>
      </p:sp>
    </p:spTree>
    <p:extLst>
      <p:ext uri="{BB962C8B-B14F-4D97-AF65-F5344CB8AC3E}">
        <p14:creationId xmlns:p14="http://schemas.microsoft.com/office/powerpoint/2010/main" val="344826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13</a:t>
            </a:fld>
            <a:endParaRPr lang="pt-BR"/>
          </a:p>
        </p:txBody>
      </p:sp>
    </p:spTree>
    <p:extLst>
      <p:ext uri="{BB962C8B-B14F-4D97-AF65-F5344CB8AC3E}">
        <p14:creationId xmlns:p14="http://schemas.microsoft.com/office/powerpoint/2010/main" val="87032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F4633F90-21FE-48CA-8AE5-86DB7A890AE1}" type="slidenum">
              <a:rPr lang="pt-BR" smtClean="0"/>
              <a:pPr/>
              <a:t>15</a:t>
            </a:fld>
            <a:endParaRPr lang="pt-BR"/>
          </a:p>
        </p:txBody>
      </p:sp>
    </p:spTree>
    <p:extLst>
      <p:ext uri="{BB962C8B-B14F-4D97-AF65-F5344CB8AC3E}">
        <p14:creationId xmlns:p14="http://schemas.microsoft.com/office/powerpoint/2010/main" val="26272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9A80F59-5088-4B6B-B502-66931E2F1079}" type="datetime1">
              <a:rPr lang="pt-BR" smtClean="0"/>
              <a:t>09/10/2018</a:t>
            </a:fld>
            <a:endParaRPr lang="pt-BR"/>
          </a:p>
        </p:txBody>
      </p:sp>
      <p:sp>
        <p:nvSpPr>
          <p:cNvPr id="5" name="Espaço Reservado para Rodapé 4"/>
          <p:cNvSpPr>
            <a:spLocks noGrp="1"/>
          </p:cNvSpPr>
          <p:nvPr>
            <p:ph type="ftr" sz="quarter" idx="11"/>
          </p:nvPr>
        </p:nvSpPr>
        <p:spPr/>
        <p:txBody>
          <a:bodyPr/>
          <a:lstStyle/>
          <a:p>
            <a:r>
              <a:rPr lang="pt-BR" smtClean="0"/>
              <a:t>Profa. Nina Ranieri FD/USP  MDH outubro 2018</a:t>
            </a:r>
            <a:endParaRPr lang="pt-BR"/>
          </a:p>
        </p:txBody>
      </p:sp>
      <p:sp>
        <p:nvSpPr>
          <p:cNvPr id="6" name="Espaço Reservado para Número de Slide 5"/>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A801EA-A30E-4009-9034-47159D5F521A}" type="datetime1">
              <a:rPr lang="pt-BR" smtClean="0"/>
              <a:t>09/10/2018</a:t>
            </a:fld>
            <a:endParaRPr lang="pt-BR"/>
          </a:p>
        </p:txBody>
      </p:sp>
      <p:sp>
        <p:nvSpPr>
          <p:cNvPr id="5" name="Espaço Reservado para Rodapé 4"/>
          <p:cNvSpPr>
            <a:spLocks noGrp="1"/>
          </p:cNvSpPr>
          <p:nvPr>
            <p:ph type="ftr" sz="quarter" idx="11"/>
          </p:nvPr>
        </p:nvSpPr>
        <p:spPr/>
        <p:txBody>
          <a:bodyPr/>
          <a:lstStyle/>
          <a:p>
            <a:r>
              <a:rPr lang="pt-BR" smtClean="0"/>
              <a:t>Profa. Nina Ranieri FD/USP  MDH outubro 2018</a:t>
            </a:r>
            <a:endParaRPr lang="pt-BR"/>
          </a:p>
        </p:txBody>
      </p:sp>
      <p:sp>
        <p:nvSpPr>
          <p:cNvPr id="6" name="Espaço Reservado para Número de Slide 5"/>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A3EAC7D-0E03-4D6D-B5E0-9DA47AF2C72F}" type="datetime1">
              <a:rPr lang="pt-BR" smtClean="0"/>
              <a:t>09/10/2018</a:t>
            </a:fld>
            <a:endParaRPr lang="pt-BR"/>
          </a:p>
        </p:txBody>
      </p:sp>
      <p:sp>
        <p:nvSpPr>
          <p:cNvPr id="5" name="Espaço Reservado para Rodapé 4"/>
          <p:cNvSpPr>
            <a:spLocks noGrp="1"/>
          </p:cNvSpPr>
          <p:nvPr>
            <p:ph type="ftr" sz="quarter" idx="11"/>
          </p:nvPr>
        </p:nvSpPr>
        <p:spPr/>
        <p:txBody>
          <a:bodyPr/>
          <a:lstStyle/>
          <a:p>
            <a:r>
              <a:rPr lang="pt-BR" smtClean="0"/>
              <a:t>Profa. Nina Ranieri FD/USP  MDH outubro 2018</a:t>
            </a:r>
            <a:endParaRPr lang="pt-BR"/>
          </a:p>
        </p:txBody>
      </p:sp>
      <p:sp>
        <p:nvSpPr>
          <p:cNvPr id="6" name="Espaço Reservado para Número de Slide 5"/>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B3971F3-6F51-46C9-8065-E1C180F0703D}" type="datetime1">
              <a:rPr lang="pt-BR" smtClean="0"/>
              <a:t>09/10/2018</a:t>
            </a:fld>
            <a:endParaRPr lang="pt-BR"/>
          </a:p>
        </p:txBody>
      </p:sp>
      <p:sp>
        <p:nvSpPr>
          <p:cNvPr id="5" name="Espaço Reservado para Rodapé 4"/>
          <p:cNvSpPr>
            <a:spLocks noGrp="1"/>
          </p:cNvSpPr>
          <p:nvPr>
            <p:ph type="ftr" sz="quarter" idx="11"/>
          </p:nvPr>
        </p:nvSpPr>
        <p:spPr/>
        <p:txBody>
          <a:bodyPr/>
          <a:lstStyle/>
          <a:p>
            <a:r>
              <a:rPr lang="pt-BR" smtClean="0"/>
              <a:t>Profa. Nina Ranieri FD/USP  MDH outubro 2018</a:t>
            </a:r>
            <a:endParaRPr lang="pt-BR"/>
          </a:p>
        </p:txBody>
      </p:sp>
      <p:sp>
        <p:nvSpPr>
          <p:cNvPr id="6" name="Espaço Reservado para Número de Slide 5"/>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39F5D01-DC94-4971-84E2-8017A326FF5E}" type="datetime1">
              <a:rPr lang="pt-BR" smtClean="0"/>
              <a:t>09/10/2018</a:t>
            </a:fld>
            <a:endParaRPr lang="pt-BR"/>
          </a:p>
        </p:txBody>
      </p:sp>
      <p:sp>
        <p:nvSpPr>
          <p:cNvPr id="5" name="Espaço Reservado para Rodapé 4"/>
          <p:cNvSpPr>
            <a:spLocks noGrp="1"/>
          </p:cNvSpPr>
          <p:nvPr>
            <p:ph type="ftr" sz="quarter" idx="11"/>
          </p:nvPr>
        </p:nvSpPr>
        <p:spPr/>
        <p:txBody>
          <a:bodyPr/>
          <a:lstStyle/>
          <a:p>
            <a:r>
              <a:rPr lang="pt-BR" smtClean="0"/>
              <a:t>Profa. Nina Ranieri FD/USP  MDH outubro 2018</a:t>
            </a:r>
            <a:endParaRPr lang="pt-BR"/>
          </a:p>
        </p:txBody>
      </p:sp>
      <p:sp>
        <p:nvSpPr>
          <p:cNvPr id="6" name="Espaço Reservado para Número de Slide 5"/>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7CE4D2D-7B24-49AA-BF71-C5DE051E7263}" type="datetime1">
              <a:rPr lang="pt-BR" smtClean="0"/>
              <a:t>09/10/2018</a:t>
            </a:fld>
            <a:endParaRPr lang="pt-BR"/>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7" name="Espaço Reservado para Número de Slide 6"/>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1247415-9FEC-4AC2-A1E8-F57A1D9E5A75}" type="datetime1">
              <a:rPr lang="pt-BR" smtClean="0"/>
              <a:t>09/10/2018</a:t>
            </a:fld>
            <a:endParaRPr lang="pt-BR"/>
          </a:p>
        </p:txBody>
      </p:sp>
      <p:sp>
        <p:nvSpPr>
          <p:cNvPr id="8" name="Espaço Reservado para Rodapé 7"/>
          <p:cNvSpPr>
            <a:spLocks noGrp="1"/>
          </p:cNvSpPr>
          <p:nvPr>
            <p:ph type="ftr" sz="quarter" idx="11"/>
          </p:nvPr>
        </p:nvSpPr>
        <p:spPr/>
        <p:txBody>
          <a:bodyPr/>
          <a:lstStyle/>
          <a:p>
            <a:r>
              <a:rPr lang="pt-BR" smtClean="0"/>
              <a:t>Profa. Nina Ranieri FD/USP  MDH outubro 2018</a:t>
            </a:r>
            <a:endParaRPr lang="pt-BR"/>
          </a:p>
        </p:txBody>
      </p:sp>
      <p:sp>
        <p:nvSpPr>
          <p:cNvPr id="9" name="Espaço Reservado para Número de Slide 8"/>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CC37FE9-96B2-495D-AC5B-889968E414A1}" type="datetime1">
              <a:rPr lang="pt-BR" smtClean="0"/>
              <a:t>09/10/2018</a:t>
            </a:fld>
            <a:endParaRPr lang="pt-BR"/>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4DF44F-561D-4B44-8791-101B7D7AB3E9}" type="datetime1">
              <a:rPr lang="pt-BR" smtClean="0"/>
              <a:t>09/10/2018</a:t>
            </a:fld>
            <a:endParaRPr lang="pt-BR"/>
          </a:p>
        </p:txBody>
      </p:sp>
      <p:sp>
        <p:nvSpPr>
          <p:cNvPr id="3" name="Espaço Reservado para Rodapé 2"/>
          <p:cNvSpPr>
            <a:spLocks noGrp="1"/>
          </p:cNvSpPr>
          <p:nvPr>
            <p:ph type="ftr" sz="quarter" idx="11"/>
          </p:nvPr>
        </p:nvSpPr>
        <p:spPr/>
        <p:txBody>
          <a:bodyPr/>
          <a:lstStyle/>
          <a:p>
            <a:r>
              <a:rPr lang="pt-BR" smtClean="0"/>
              <a:t>Profa. Nina Ranieri FD/USP  MDH outubro 2018</a:t>
            </a:r>
            <a:endParaRPr lang="pt-BR"/>
          </a:p>
        </p:txBody>
      </p:sp>
      <p:sp>
        <p:nvSpPr>
          <p:cNvPr id="4" name="Espaço Reservado para Número de Slide 3"/>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4788F79-CCE6-44AC-AA4E-6D64E295CD04}" type="datetime1">
              <a:rPr lang="pt-BR" smtClean="0"/>
              <a:t>09/10/2018</a:t>
            </a:fld>
            <a:endParaRPr lang="pt-BR"/>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7" name="Espaço Reservado para Número de Slide 6"/>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96C7C6F-481C-4FF7-9FEA-B32A0AFCE3EC}" type="datetime1">
              <a:rPr lang="pt-BR" smtClean="0"/>
              <a:t>09/10/2018</a:t>
            </a:fld>
            <a:endParaRPr lang="pt-BR"/>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7" name="Espaço Reservado para Número de Slide 6"/>
          <p:cNvSpPr>
            <a:spLocks noGrp="1"/>
          </p:cNvSpPr>
          <p:nvPr>
            <p:ph type="sldNum" sz="quarter" idx="12"/>
          </p:nvPr>
        </p:nvSpPr>
        <p:spPr/>
        <p:txBody>
          <a:bodyPr/>
          <a:lstStyle/>
          <a:p>
            <a:fld id="{6E28CCF9-B154-4111-A4D0-0AA18CBEDB15}"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CDFFF-05E0-41BC-A75A-12B107C91A25}" type="datetime1">
              <a:rPr lang="pt-BR" smtClean="0"/>
              <a:t>09/10/2018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Profa. Nina Ranieri FD/USP  MDH outubro 2018</a:t>
            </a: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8CCF9-B154-4111-A4D0-0AA18CBEDB15}"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planalto.gov.br/ccivil_03/Constituicao/Constituicao.htm#art208%C2%A7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educação como direito humano</a:t>
            </a:r>
            <a:endParaRPr lang="pt-BR" dirty="0"/>
          </a:p>
        </p:txBody>
      </p:sp>
      <p:sp>
        <p:nvSpPr>
          <p:cNvPr id="3" name="Espaço Reservado para Texto 2"/>
          <p:cNvSpPr>
            <a:spLocks noGrp="1"/>
          </p:cNvSpPr>
          <p:nvPr>
            <p:ph type="body" idx="1"/>
          </p:nvPr>
        </p:nvSpPr>
        <p:spPr/>
        <p:txBody>
          <a:bodyPr/>
          <a:lstStyle/>
          <a:p>
            <a:r>
              <a:rPr lang="pt-BR" b="1" dirty="0" smtClean="0">
                <a:solidFill>
                  <a:schemeClr val="tx2">
                    <a:lumMod val="50000"/>
                  </a:schemeClr>
                </a:solidFill>
              </a:rPr>
              <a:t>A DUDHS e os Objetivos de Desenvolvimento Sustentável </a:t>
            </a:r>
            <a:endParaRPr lang="pt-BR" b="1" dirty="0">
              <a:solidFill>
                <a:schemeClr val="tx2">
                  <a:lumMod val="50000"/>
                </a:schemeClr>
              </a:solidFill>
            </a:endParaRPr>
          </a:p>
        </p:txBody>
      </p:sp>
      <p:sp>
        <p:nvSpPr>
          <p:cNvPr id="4" name="Espaço Reservado para Rodapé 3"/>
          <p:cNvSpPr>
            <a:spLocks noGrp="1"/>
          </p:cNvSpPr>
          <p:nvPr>
            <p:ph type="ftr" sz="quarter" idx="11"/>
          </p:nvPr>
        </p:nvSpPr>
        <p:spPr/>
        <p:txBody>
          <a:bodyPr/>
          <a:lstStyle/>
          <a:p>
            <a:r>
              <a:rPr lang="pt-BR" dirty="0" smtClean="0"/>
              <a:t>Profa. Nina Ranieri FD/USP </a:t>
            </a:r>
          </a:p>
          <a:p>
            <a:r>
              <a:rPr lang="pt-BR" dirty="0" smtClean="0"/>
              <a:t>MDH outubro 2018</a:t>
            </a:r>
            <a:endParaRPr lang="pt-BR" dirty="0"/>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a:t>
            </a:fld>
            <a:endParaRPr lang="pt-BR"/>
          </a:p>
        </p:txBody>
      </p:sp>
    </p:spTree>
    <p:extLst>
      <p:ext uri="{BB962C8B-B14F-4D97-AF65-F5344CB8AC3E}">
        <p14:creationId xmlns:p14="http://schemas.microsoft.com/office/powerpoint/2010/main" val="144662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2158128"/>
            <a:ext cx="80648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200" dirty="0"/>
              <a:t> </a:t>
            </a:r>
          </a:p>
          <a:p>
            <a:pPr marL="0" marR="0" lvl="0" indent="450850" algn="just" defTabSz="914400" rtl="0" eaLnBrk="1" fontAlgn="base" latinLnBrk="0" hangingPunct="1">
              <a:lnSpc>
                <a:spcPct val="100000"/>
              </a:lnSpc>
              <a:spcBef>
                <a:spcPct val="0"/>
              </a:spcBef>
              <a:spcAft>
                <a:spcPct val="0"/>
              </a:spcAft>
              <a:buClrTx/>
              <a:buSzTx/>
              <a:buFontTx/>
              <a:buNone/>
              <a:tabLst/>
            </a:pPr>
            <a:endParaRPr lang="pt-BR" sz="1200" i="1" dirty="0">
              <a:latin typeface="Arial" pitchFamily="34" charset="0"/>
              <a:ea typeface="Times New Roman" pitchFamily="18" charset="0"/>
            </a:endParaRPr>
          </a:p>
        </p:txBody>
      </p:sp>
      <p:sp>
        <p:nvSpPr>
          <p:cNvPr id="7" name="Título 6"/>
          <p:cNvSpPr>
            <a:spLocks noGrp="1"/>
          </p:cNvSpPr>
          <p:nvPr>
            <p:ph type="title"/>
          </p:nvPr>
        </p:nvSpPr>
        <p:spPr/>
        <p:txBody>
          <a:bodyPr>
            <a:normAutofit/>
          </a:bodyPr>
          <a:lstStyle/>
          <a:p>
            <a:pPr marL="36000" lvl="0" algn="l" fontAlgn="base">
              <a:spcBef>
                <a:spcPts val="600"/>
              </a:spcBef>
              <a:spcAft>
                <a:spcPts val="600"/>
              </a:spcAft>
            </a:pPr>
            <a:r>
              <a:rPr lang="pt-BR" sz="1600" b="1" dirty="0" smtClean="0">
                <a:solidFill>
                  <a:srgbClr val="FF0000"/>
                </a:solidFill>
                <a:latin typeface="Arial" pitchFamily="34" charset="0"/>
                <a:ea typeface="Times New Roman" pitchFamily="18" charset="0"/>
              </a:rPr>
              <a:t>O conteúdo do direito à educação</a:t>
            </a:r>
            <a:br>
              <a:rPr lang="pt-BR" sz="1600" b="1" dirty="0" smtClean="0">
                <a:solidFill>
                  <a:srgbClr val="FF0000"/>
                </a:solidFill>
                <a:latin typeface="Arial" pitchFamily="34" charset="0"/>
                <a:ea typeface="Times New Roman" pitchFamily="18" charset="0"/>
              </a:rPr>
            </a:br>
            <a:endParaRPr lang="pt-BR" sz="1600" dirty="0">
              <a:solidFill>
                <a:srgbClr val="FF0000"/>
              </a:solidFill>
            </a:endParaRPr>
          </a:p>
        </p:txBody>
      </p:sp>
      <p:sp>
        <p:nvSpPr>
          <p:cNvPr id="8" name="Espaço Reservado para Conteúdo 7"/>
          <p:cNvSpPr>
            <a:spLocks noGrp="1"/>
          </p:cNvSpPr>
          <p:nvPr>
            <p:ph idx="1"/>
          </p:nvPr>
        </p:nvSpPr>
        <p:spPr>
          <a:xfrm>
            <a:off x="616274" y="1247416"/>
            <a:ext cx="8229600" cy="4929411"/>
          </a:xfrm>
        </p:spPr>
        <p:txBody>
          <a:bodyPr>
            <a:normAutofit/>
          </a:bodyPr>
          <a:lstStyle/>
          <a:p>
            <a:pPr>
              <a:buNone/>
            </a:pPr>
            <a:endParaRPr lang="pt-BR" sz="1600" b="1" dirty="0" smtClean="0"/>
          </a:p>
          <a:p>
            <a:pPr>
              <a:buNone/>
            </a:pPr>
            <a:endParaRPr lang="pt-BR" sz="1600" b="1" dirty="0"/>
          </a:p>
          <a:p>
            <a:endParaRPr lang="pt-BR" sz="1600" dirty="0" smtClean="0"/>
          </a:p>
          <a:p>
            <a:pPr>
              <a:buNone/>
            </a:pPr>
            <a:endParaRPr lang="pt-BR" sz="1600" b="1" dirty="0" smtClean="0"/>
          </a:p>
          <a:p>
            <a:pPr>
              <a:buNone/>
            </a:pPr>
            <a:endParaRPr lang="pt-BR" sz="1600" b="1" dirty="0"/>
          </a:p>
          <a:p>
            <a:pPr>
              <a:buNone/>
            </a:pPr>
            <a:endParaRPr lang="pt-BR" sz="1600" b="1" dirty="0" smtClean="0"/>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10</a:t>
            </a:fld>
            <a:endParaRPr lang="pt-BR"/>
          </a:p>
        </p:txBody>
      </p:sp>
      <p:graphicFrame>
        <p:nvGraphicFramePr>
          <p:cNvPr id="4" name="Tabela 3"/>
          <p:cNvGraphicFramePr>
            <a:graphicFrameLocks noGrp="1"/>
          </p:cNvGraphicFramePr>
          <p:nvPr>
            <p:extLst>
              <p:ext uri="{D42A27DB-BD31-4B8C-83A1-F6EECF244321}">
                <p14:modId xmlns:p14="http://schemas.microsoft.com/office/powerpoint/2010/main" val="3385213708"/>
              </p:ext>
            </p:extLst>
          </p:nvPr>
        </p:nvGraphicFramePr>
        <p:xfrm>
          <a:off x="1524000" y="1396998"/>
          <a:ext cx="6096000" cy="5044272"/>
        </p:xfrm>
        <a:graphic>
          <a:graphicData uri="http://schemas.openxmlformats.org/drawingml/2006/table">
            <a:tbl>
              <a:tblPr firstRow="1" bandRow="1">
                <a:tableStyleId>{5C22544A-7EE6-4342-B048-85BDC9FD1C3A}</a:tableStyleId>
              </a:tblPr>
              <a:tblGrid>
                <a:gridCol w="3048000"/>
                <a:gridCol w="3048000"/>
              </a:tblGrid>
              <a:tr h="723816">
                <a:tc>
                  <a:txBody>
                    <a:bodyPr/>
                    <a:lstStyle/>
                    <a:p>
                      <a:endParaRPr lang="pt-BR" dirty="0"/>
                    </a:p>
                  </a:txBody>
                  <a:tcPr/>
                </a:tc>
                <a:tc>
                  <a:txBody>
                    <a:bodyPr/>
                    <a:lstStyle/>
                    <a:p>
                      <a:endParaRPr lang="pt-BR" dirty="0"/>
                    </a:p>
                  </a:txBody>
                  <a:tcPr/>
                </a:tc>
              </a:tr>
              <a:tr h="723816">
                <a:tc>
                  <a:txBody>
                    <a:bodyPr/>
                    <a:lstStyle/>
                    <a:p>
                      <a:endParaRPr lang="pt-BR" dirty="0"/>
                    </a:p>
                  </a:txBody>
                  <a:tcPr/>
                </a:tc>
                <a:tc>
                  <a:txBody>
                    <a:bodyPr/>
                    <a:lstStyle/>
                    <a:p>
                      <a:endParaRPr lang="pt-BR" dirty="0"/>
                    </a:p>
                  </a:txBody>
                  <a:tcPr/>
                </a:tc>
              </a:tr>
              <a:tr h="3413296">
                <a:tc>
                  <a:txBody>
                    <a:bodyPr/>
                    <a:lstStyle/>
                    <a:p>
                      <a:r>
                        <a:rPr lang="pt-BR" b="1" dirty="0" smtClean="0"/>
                        <a:t>Todos os processos que:</a:t>
                      </a:r>
                    </a:p>
                    <a:p>
                      <a:endParaRPr lang="pt-BR" b="1" dirty="0" smtClean="0"/>
                    </a:p>
                    <a:p>
                      <a:pPr marL="285750" indent="-285750">
                        <a:buFont typeface="Arial" panose="020B0604020202020204" pitchFamily="34" charset="0"/>
                        <a:buChar char="•"/>
                      </a:pPr>
                      <a:r>
                        <a:rPr lang="pt-BR" b="1" dirty="0" smtClean="0"/>
                        <a:t>capacitem os indivíduos a participar efetivamente de uma sociedade livre </a:t>
                      </a:r>
                    </a:p>
                    <a:p>
                      <a:pPr marL="285750" indent="-285750">
                        <a:buFont typeface="Arial" panose="020B0604020202020204" pitchFamily="34" charset="0"/>
                        <a:buChar char="•"/>
                      </a:pPr>
                      <a:endParaRPr lang="pt-BR" b="1" dirty="0" smtClean="0"/>
                    </a:p>
                    <a:p>
                      <a:pPr marL="285750" indent="-285750">
                        <a:buFont typeface="Arial" panose="020B0604020202020204" pitchFamily="34" charset="0"/>
                        <a:buChar char="•"/>
                      </a:pPr>
                      <a:r>
                        <a:rPr lang="pt-BR" b="1" dirty="0" smtClean="0"/>
                        <a:t>favoreçam a compreensão, a tolerância e a amizade entre as nações</a:t>
                      </a:r>
                      <a:endParaRPr lang="pt-BR" b="1" dirty="0"/>
                    </a:p>
                  </a:txBody>
                  <a:tcPr/>
                </a:tc>
                <a:tc>
                  <a:txBody>
                    <a:bodyPr/>
                    <a:lstStyle/>
                    <a:p>
                      <a:r>
                        <a:rPr lang="pt-BR" sz="1300" b="1" dirty="0" smtClean="0">
                          <a:solidFill>
                            <a:schemeClr val="tx2">
                              <a:lumMod val="50000"/>
                            </a:schemeClr>
                          </a:solidFill>
                          <a:latin typeface="Arial" pitchFamily="34" charset="0"/>
                          <a:cs typeface="Arial" pitchFamily="34" charset="0"/>
                        </a:rPr>
                        <a:t>Processos </a:t>
                      </a:r>
                      <a:r>
                        <a:rPr lang="pt-BR" sz="1300" b="1" dirty="0" smtClean="0">
                          <a:solidFill>
                            <a:schemeClr val="tx2">
                              <a:lumMod val="50000"/>
                            </a:schemeClr>
                          </a:solidFill>
                          <a:latin typeface="Arial" pitchFamily="34" charset="0"/>
                          <a:cs typeface="Arial" pitchFamily="34" charset="0"/>
                        </a:rPr>
                        <a:t>formativos necessários</a:t>
                      </a:r>
                      <a:r>
                        <a:rPr lang="pt-BR" sz="1300" b="1" dirty="0" smtClean="0">
                          <a:solidFill>
                            <a:schemeClr val="tx2">
                              <a:lumMod val="50000"/>
                            </a:schemeClr>
                          </a:solidFill>
                          <a:latin typeface="Arial" pitchFamily="34" charset="0"/>
                          <a:cs typeface="Arial" pitchFamily="34" charset="0"/>
                        </a:rPr>
                        <a:t>:</a:t>
                      </a:r>
                    </a:p>
                    <a:p>
                      <a:endParaRPr lang="pt-BR" sz="1300" b="1" dirty="0" smtClean="0">
                        <a:solidFill>
                          <a:schemeClr val="tx2">
                            <a:lumMod val="50000"/>
                          </a:schemeClr>
                        </a:solidFill>
                        <a:latin typeface="Arial" pitchFamily="34" charset="0"/>
                        <a:cs typeface="Arial" pitchFamily="34" charset="0"/>
                      </a:endParaRPr>
                    </a:p>
                    <a:p>
                      <a:pPr marL="285750" indent="-285750">
                        <a:buFont typeface="Arial" panose="020B0604020202020204" pitchFamily="34" charset="0"/>
                        <a:buChar char="•"/>
                      </a:pPr>
                      <a:r>
                        <a:rPr lang="pt-BR" sz="1300" b="1" dirty="0" smtClean="0">
                          <a:solidFill>
                            <a:schemeClr val="tx2">
                              <a:lumMod val="50000"/>
                            </a:schemeClr>
                          </a:solidFill>
                          <a:latin typeface="Arial" pitchFamily="34" charset="0"/>
                          <a:cs typeface="Arial" pitchFamily="34" charset="0"/>
                        </a:rPr>
                        <a:t>ao pleno desenvolvimento da pessoa </a:t>
                      </a:r>
                    </a:p>
                    <a:p>
                      <a:pPr marL="285750" indent="-285750">
                        <a:buFont typeface="Arial" panose="020B0604020202020204" pitchFamily="34" charset="0"/>
                        <a:buChar char="•"/>
                      </a:pPr>
                      <a:endParaRPr lang="pt-BR" sz="1300" b="1" dirty="0" smtClean="0">
                        <a:solidFill>
                          <a:schemeClr val="tx2">
                            <a:lumMod val="50000"/>
                          </a:schemeClr>
                        </a:solidFill>
                        <a:latin typeface="Arial" pitchFamily="34" charset="0"/>
                        <a:cs typeface="Arial" pitchFamily="34" charset="0"/>
                      </a:endParaRPr>
                    </a:p>
                    <a:p>
                      <a:pPr marL="285750" indent="-285750">
                        <a:buFont typeface="Arial" panose="020B0604020202020204" pitchFamily="34" charset="0"/>
                        <a:buChar char="•"/>
                      </a:pPr>
                      <a:r>
                        <a:rPr lang="pt-BR" sz="1300" b="1" dirty="0" smtClean="0">
                          <a:solidFill>
                            <a:schemeClr val="tx2">
                              <a:lumMod val="50000"/>
                            </a:schemeClr>
                          </a:solidFill>
                          <a:latin typeface="Arial" pitchFamily="34" charset="0"/>
                          <a:cs typeface="Arial" pitchFamily="34" charset="0"/>
                        </a:rPr>
                        <a:t>preparo </a:t>
                      </a:r>
                      <a:r>
                        <a:rPr lang="pt-BR" sz="1300" b="1" dirty="0" smtClean="0">
                          <a:solidFill>
                            <a:schemeClr val="tx2">
                              <a:lumMod val="50000"/>
                            </a:schemeClr>
                          </a:solidFill>
                          <a:latin typeface="Arial" pitchFamily="34" charset="0"/>
                          <a:cs typeface="Arial" pitchFamily="34" charset="0"/>
                        </a:rPr>
                        <a:t>para o exercício da cidadania </a:t>
                      </a:r>
                      <a:endParaRPr lang="pt-BR" sz="1300" b="1" dirty="0" smtClean="0">
                        <a:solidFill>
                          <a:schemeClr val="tx2">
                            <a:lumMod val="50000"/>
                          </a:schemeClr>
                        </a:solidFill>
                        <a:latin typeface="Arial" pitchFamily="34" charset="0"/>
                        <a:cs typeface="Arial" pitchFamily="34" charset="0"/>
                      </a:endParaRPr>
                    </a:p>
                    <a:p>
                      <a:pPr marL="285750" indent="-285750">
                        <a:buFont typeface="Arial" panose="020B0604020202020204" pitchFamily="34" charset="0"/>
                        <a:buChar char="•"/>
                      </a:pPr>
                      <a:r>
                        <a:rPr lang="pt-BR" sz="1300" b="1" dirty="0" smtClean="0">
                          <a:solidFill>
                            <a:schemeClr val="tx2">
                              <a:lumMod val="50000"/>
                            </a:schemeClr>
                          </a:solidFill>
                          <a:latin typeface="Arial" pitchFamily="34" charset="0"/>
                          <a:cs typeface="Arial" pitchFamily="34" charset="0"/>
                        </a:rPr>
                        <a:t>qualificação </a:t>
                      </a:r>
                      <a:r>
                        <a:rPr lang="pt-BR" sz="1300" b="1" dirty="0" smtClean="0">
                          <a:solidFill>
                            <a:schemeClr val="tx2">
                              <a:lumMod val="50000"/>
                            </a:schemeClr>
                          </a:solidFill>
                          <a:latin typeface="Arial" pitchFamily="34" charset="0"/>
                          <a:cs typeface="Arial" pitchFamily="34" charset="0"/>
                        </a:rPr>
                        <a:t>para o trabalho</a:t>
                      </a:r>
                    </a:p>
                    <a:p>
                      <a:endParaRPr lang="pt-BR" dirty="0" smtClean="0"/>
                    </a:p>
                    <a:p>
                      <a:r>
                        <a:rPr lang="pt-BR" b="1" dirty="0" smtClean="0"/>
                        <a:t>Garantia </a:t>
                      </a:r>
                    </a:p>
                    <a:p>
                      <a:r>
                        <a:rPr lang="pt-BR" b="1" dirty="0" smtClean="0"/>
                        <a:t>Promoção</a:t>
                      </a:r>
                    </a:p>
                    <a:p>
                      <a:r>
                        <a:rPr lang="pt-BR" b="1" dirty="0" smtClean="0"/>
                        <a:t>Proteção</a:t>
                      </a:r>
                    </a:p>
                    <a:p>
                      <a:r>
                        <a:rPr lang="pt-BR" b="1" dirty="0" smtClean="0"/>
                        <a:t>Proibição de excesso e </a:t>
                      </a:r>
                    </a:p>
                    <a:p>
                      <a:r>
                        <a:rPr lang="pt-BR" b="1" dirty="0" smtClean="0"/>
                        <a:t>proteção insuficiente</a:t>
                      </a:r>
                    </a:p>
                    <a:p>
                      <a:endParaRPr lang="pt-BR" dirty="0"/>
                    </a:p>
                  </a:txBody>
                  <a:tcPr/>
                </a:tc>
              </a:tr>
            </a:tbl>
          </a:graphicData>
        </a:graphic>
      </p:graphicFrame>
      <p:pic>
        <p:nvPicPr>
          <p:cNvPr id="9" name="Imagem 8"/>
          <p:cNvPicPr>
            <a:picLocks noChangeAspect="1"/>
          </p:cNvPicPr>
          <p:nvPr/>
        </p:nvPicPr>
        <p:blipFill>
          <a:blip r:embed="rId3"/>
          <a:stretch>
            <a:fillRect/>
          </a:stretch>
        </p:blipFill>
        <p:spPr>
          <a:xfrm>
            <a:off x="2025221" y="1484175"/>
            <a:ext cx="1914310" cy="1280271"/>
          </a:xfrm>
          <a:prstGeom prst="rect">
            <a:avLst/>
          </a:prstGeom>
        </p:spPr>
      </p:pic>
      <p:pic>
        <p:nvPicPr>
          <p:cNvPr id="11" name="Imagem 10"/>
          <p:cNvPicPr>
            <a:picLocks noChangeAspect="1"/>
          </p:cNvPicPr>
          <p:nvPr/>
        </p:nvPicPr>
        <p:blipFill>
          <a:blip r:embed="rId4"/>
          <a:stretch>
            <a:fillRect/>
          </a:stretch>
        </p:blipFill>
        <p:spPr>
          <a:xfrm>
            <a:off x="5148064" y="1484175"/>
            <a:ext cx="1863208" cy="13075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2158128"/>
            <a:ext cx="80648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200" dirty="0"/>
              <a:t> </a:t>
            </a:r>
          </a:p>
          <a:p>
            <a:pPr marL="0" marR="0" lvl="0" indent="450850" algn="just" defTabSz="914400" rtl="0" eaLnBrk="1" fontAlgn="base" latinLnBrk="0" hangingPunct="1">
              <a:lnSpc>
                <a:spcPct val="100000"/>
              </a:lnSpc>
              <a:spcBef>
                <a:spcPct val="0"/>
              </a:spcBef>
              <a:spcAft>
                <a:spcPct val="0"/>
              </a:spcAft>
              <a:buClrTx/>
              <a:buSzTx/>
              <a:buFontTx/>
              <a:buNone/>
              <a:tabLst/>
            </a:pPr>
            <a:endParaRPr lang="pt-BR" sz="1200" i="1" dirty="0">
              <a:latin typeface="Arial" pitchFamily="34" charset="0"/>
              <a:ea typeface="Times New Roman" pitchFamily="18" charset="0"/>
            </a:endParaRPr>
          </a:p>
        </p:txBody>
      </p:sp>
      <p:sp>
        <p:nvSpPr>
          <p:cNvPr id="7" name="Título 6"/>
          <p:cNvSpPr>
            <a:spLocks noGrp="1"/>
          </p:cNvSpPr>
          <p:nvPr>
            <p:ph type="title"/>
          </p:nvPr>
        </p:nvSpPr>
        <p:spPr/>
        <p:txBody>
          <a:bodyPr>
            <a:normAutofit/>
          </a:bodyPr>
          <a:lstStyle/>
          <a:p>
            <a:pPr marL="36000" lvl="0" algn="l" fontAlgn="base">
              <a:spcBef>
                <a:spcPts val="600"/>
              </a:spcBef>
              <a:spcAft>
                <a:spcPts val="600"/>
              </a:spcAft>
            </a:pPr>
            <a:r>
              <a:rPr lang="pt-BR" sz="1400" b="1" dirty="0" smtClean="0">
                <a:solidFill>
                  <a:srgbClr val="FF0000"/>
                </a:solidFill>
                <a:latin typeface="Arial" pitchFamily="34" charset="0"/>
                <a:ea typeface="Times New Roman" pitchFamily="18" charset="0"/>
              </a:rPr>
              <a:t>O conteúdo do direito à educação na CF </a:t>
            </a:r>
            <a:br>
              <a:rPr lang="pt-BR" sz="1400" b="1" dirty="0" smtClean="0">
                <a:solidFill>
                  <a:srgbClr val="FF0000"/>
                </a:solidFill>
                <a:latin typeface="Arial" pitchFamily="34" charset="0"/>
                <a:ea typeface="Times New Roman" pitchFamily="18" charset="0"/>
              </a:rPr>
            </a:br>
            <a:r>
              <a:rPr lang="pt-BR" sz="1400" b="1" dirty="0" smtClean="0">
                <a:solidFill>
                  <a:srgbClr val="FF0000"/>
                </a:solidFill>
                <a:latin typeface="Arial" pitchFamily="34" charset="0"/>
                <a:ea typeface="Times New Roman" pitchFamily="18" charset="0"/>
              </a:rPr>
              <a:t>Natureza complexa </a:t>
            </a:r>
            <a:endParaRPr lang="pt-BR" sz="1400" dirty="0">
              <a:solidFill>
                <a:srgbClr val="FF0000"/>
              </a:solidFill>
            </a:endParaRPr>
          </a:p>
        </p:txBody>
      </p:sp>
      <p:sp>
        <p:nvSpPr>
          <p:cNvPr id="8" name="Espaço Reservado para Conteúdo 7"/>
          <p:cNvSpPr>
            <a:spLocks noGrp="1"/>
          </p:cNvSpPr>
          <p:nvPr>
            <p:ph idx="1"/>
          </p:nvPr>
        </p:nvSpPr>
        <p:spPr>
          <a:xfrm>
            <a:off x="457200" y="1196752"/>
            <a:ext cx="8229600" cy="4929411"/>
          </a:xfrm>
        </p:spPr>
        <p:txBody>
          <a:bodyPr>
            <a:normAutofit/>
          </a:bodyPr>
          <a:lstStyle/>
          <a:p>
            <a:pPr>
              <a:buNone/>
            </a:pPr>
            <a:endParaRPr lang="pt-BR" sz="1600" b="1" dirty="0" smtClean="0"/>
          </a:p>
          <a:p>
            <a:pPr>
              <a:buNone/>
            </a:pPr>
            <a:r>
              <a:rPr lang="pt-BR" sz="1600" b="1" dirty="0" smtClean="0"/>
              <a:t>Direito </a:t>
            </a:r>
            <a:r>
              <a:rPr lang="pt-BR" sz="1600" b="1" dirty="0" smtClean="0"/>
              <a:t>fundamental – regido pelo conceito de dignidade humana</a:t>
            </a:r>
          </a:p>
          <a:p>
            <a:pPr>
              <a:buNone/>
            </a:pPr>
            <a:r>
              <a:rPr lang="pt-BR" sz="1600" b="1" dirty="0" smtClean="0"/>
              <a:t>Direito econômico e social, 2ª. Geração - direito de crédito</a:t>
            </a:r>
          </a:p>
          <a:p>
            <a:pPr>
              <a:buNone/>
            </a:pPr>
            <a:r>
              <a:rPr lang="pt-BR" sz="1600" b="1" dirty="0" smtClean="0"/>
              <a:t>Direito subjetivo </a:t>
            </a:r>
            <a:r>
              <a:rPr lang="pt-BR" sz="1600" b="1" dirty="0" smtClean="0"/>
              <a:t>público</a:t>
            </a:r>
            <a:endParaRPr lang="pt-BR" sz="1600" b="1" dirty="0" smtClean="0"/>
          </a:p>
          <a:p>
            <a:pPr>
              <a:buNone/>
            </a:pPr>
            <a:endParaRPr lang="pt-BR" sz="1600" dirty="0" smtClean="0"/>
          </a:p>
          <a:p>
            <a:pPr lvl="1" algn="just">
              <a:buNone/>
            </a:pPr>
            <a:r>
              <a:rPr lang="pt-BR" sz="1400" b="1" dirty="0" smtClean="0">
                <a:solidFill>
                  <a:srgbClr val="C00000"/>
                </a:solidFill>
              </a:rPr>
              <a:t>Efeitos jurídicos </a:t>
            </a:r>
            <a:r>
              <a:rPr lang="pt-BR" sz="1400" b="1" dirty="0" smtClean="0"/>
              <a:t>(próprios dos direitos fundamentais</a:t>
            </a:r>
            <a:r>
              <a:rPr lang="pt-BR" sz="1400" b="1" dirty="0" smtClean="0"/>
              <a:t>)</a:t>
            </a:r>
          </a:p>
          <a:p>
            <a:pPr lvl="1" algn="just">
              <a:buNone/>
            </a:pPr>
            <a:r>
              <a:rPr lang="pt-BR" sz="1400" b="1" dirty="0" smtClean="0"/>
              <a:t>(</a:t>
            </a:r>
            <a:r>
              <a:rPr lang="pt-BR" sz="1400" b="1" dirty="0" smtClean="0"/>
              <a:t>a) desfruta de prioridade  em face dos demais direitos contemplados pela ordem jurídica </a:t>
            </a:r>
          </a:p>
          <a:p>
            <a:pPr lvl="1" algn="just">
              <a:buNone/>
            </a:pPr>
            <a:r>
              <a:rPr lang="pt-BR" sz="1400" b="1" dirty="0" smtClean="0"/>
              <a:t>(b) desdobra-se em diversos direitos e garantias (</a:t>
            </a:r>
            <a:r>
              <a:rPr lang="pt-BR" sz="1400" b="1" i="1" dirty="0" smtClean="0"/>
              <a:t>direitos na educação</a:t>
            </a:r>
            <a:r>
              <a:rPr lang="pt-BR" sz="1400" b="1" dirty="0" smtClean="0"/>
              <a:t>) </a:t>
            </a:r>
          </a:p>
          <a:p>
            <a:pPr lvl="1" algn="just">
              <a:buNone/>
            </a:pPr>
            <a:r>
              <a:rPr lang="pt-BR" sz="1400" b="1" dirty="0" smtClean="0"/>
              <a:t>(c) seu conteúdo material é conteúdo mínimo, qualificado como direito ao mínimo existencial, </a:t>
            </a:r>
          </a:p>
          <a:p>
            <a:pPr lvl="1" algn="just">
              <a:buNone/>
            </a:pPr>
            <a:r>
              <a:rPr lang="pt-BR" sz="1400" b="1" dirty="0" smtClean="0"/>
              <a:t>(d) tem eficácia e aplicabilidade imediatas</a:t>
            </a:r>
          </a:p>
          <a:p>
            <a:pPr lvl="1" algn="just">
              <a:buNone/>
            </a:pPr>
            <a:endParaRPr lang="pt-BR" sz="1400" b="1" dirty="0" smtClean="0"/>
          </a:p>
          <a:p>
            <a:pPr lvl="1" algn="just">
              <a:buNone/>
            </a:pPr>
            <a:endParaRPr lang="pt-BR" sz="1400" b="1" dirty="0" smtClean="0"/>
          </a:p>
          <a:p>
            <a:pPr lvl="1" algn="just">
              <a:buNone/>
            </a:pPr>
            <a:r>
              <a:rPr lang="pt-BR" sz="1400" b="1" dirty="0" smtClean="0">
                <a:solidFill>
                  <a:srgbClr val="C00000"/>
                </a:solidFill>
              </a:rPr>
              <a:t>Características </a:t>
            </a:r>
            <a:r>
              <a:rPr lang="pt-BR" sz="1400" b="1" dirty="0" err="1" smtClean="0">
                <a:solidFill>
                  <a:srgbClr val="C00000"/>
                </a:solidFill>
              </a:rPr>
              <a:t>DFs</a:t>
            </a:r>
            <a:endParaRPr lang="pt-BR" sz="1400" b="1" dirty="0" smtClean="0">
              <a:solidFill>
                <a:srgbClr val="C00000"/>
              </a:solidFill>
            </a:endParaRPr>
          </a:p>
          <a:p>
            <a:pPr lvl="1" algn="just">
              <a:buNone/>
            </a:pPr>
            <a:r>
              <a:rPr lang="pt-BR" sz="1400" b="1" dirty="0" smtClean="0"/>
              <a:t>imprescritibilidade</a:t>
            </a:r>
            <a:r>
              <a:rPr lang="pt-BR" sz="1400" b="1" dirty="0" smtClean="0"/>
              <a:t>, inalienabilidade, </a:t>
            </a:r>
          </a:p>
          <a:p>
            <a:pPr lvl="1" algn="just">
              <a:buNone/>
            </a:pPr>
            <a:r>
              <a:rPr lang="pt-BR" sz="1400" b="1" dirty="0" smtClean="0"/>
              <a:t>irrenunciabilidade, inviolabilidade, </a:t>
            </a:r>
          </a:p>
          <a:p>
            <a:pPr lvl="1" algn="just">
              <a:buNone/>
            </a:pPr>
            <a:r>
              <a:rPr lang="pt-BR" sz="1400" b="1" dirty="0" smtClean="0"/>
              <a:t>universalidade,efetividade,interdependência e complementaridade.</a:t>
            </a:r>
          </a:p>
          <a:p>
            <a:endParaRPr lang="pt-BR" b="1" dirty="0"/>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11</a:t>
            </a:fld>
            <a:endParaRPr lang="pt-BR"/>
          </a:p>
        </p:txBody>
      </p:sp>
      <p:pic>
        <p:nvPicPr>
          <p:cNvPr id="2" name="Imagem 1"/>
          <p:cNvPicPr>
            <a:picLocks noChangeAspect="1"/>
          </p:cNvPicPr>
          <p:nvPr/>
        </p:nvPicPr>
        <p:blipFill>
          <a:blip r:embed="rId3"/>
          <a:stretch>
            <a:fillRect/>
          </a:stretch>
        </p:blipFill>
        <p:spPr>
          <a:xfrm>
            <a:off x="6926752" y="274638"/>
            <a:ext cx="1749704" cy="12924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smtClean="0"/>
              <a:t>3- Quem tem direito à educação? </a:t>
            </a:r>
            <a:endParaRPr lang="pt-BR" sz="2800" b="1" dirty="0"/>
          </a:p>
        </p:txBody>
      </p:sp>
      <p:sp>
        <p:nvSpPr>
          <p:cNvPr id="3" name="Espaço Reservado para Conteúdo 2"/>
          <p:cNvSpPr>
            <a:spLocks noGrp="1"/>
          </p:cNvSpPr>
          <p:nvPr>
            <p:ph idx="1"/>
          </p:nvPr>
        </p:nvSpPr>
        <p:spPr/>
        <p:txBody>
          <a:bodyPr>
            <a:normAutofit fontScale="70000" lnSpcReduction="20000"/>
          </a:bodyPr>
          <a:lstStyle/>
          <a:p>
            <a:pPr marL="0" indent="0">
              <a:buNone/>
            </a:pPr>
            <a:endParaRPr lang="pt-BR" sz="2800" dirty="0" smtClean="0"/>
          </a:p>
          <a:p>
            <a:pPr marL="0" indent="0">
              <a:buNone/>
            </a:pPr>
            <a:r>
              <a:rPr lang="pt-BR" sz="3600" b="1" dirty="0">
                <a:solidFill>
                  <a:srgbClr val="FF0000"/>
                </a:solidFill>
              </a:rPr>
              <a:t>Declaração Universal dos Direitos do Homem – DUDH (1948)</a:t>
            </a:r>
          </a:p>
          <a:p>
            <a:pPr marL="0" indent="0">
              <a:buNone/>
            </a:pPr>
            <a:endParaRPr lang="pt-BR" sz="2800" dirty="0"/>
          </a:p>
          <a:p>
            <a:pPr marL="0" indent="0">
              <a:buNone/>
            </a:pPr>
            <a:endParaRPr lang="pt-BR" sz="2800" dirty="0" smtClean="0"/>
          </a:p>
          <a:p>
            <a:pPr marL="0" indent="0" algn="just">
              <a:buNone/>
            </a:pPr>
            <a:r>
              <a:rPr lang="pt-BR" sz="2800" b="1" dirty="0" smtClean="0"/>
              <a:t>Artigo </a:t>
            </a:r>
            <a:r>
              <a:rPr lang="pt-BR" sz="2800" b="1" dirty="0"/>
              <a:t>1</a:t>
            </a:r>
          </a:p>
          <a:p>
            <a:pPr marL="0" indent="0" algn="just">
              <a:buNone/>
            </a:pPr>
            <a:r>
              <a:rPr lang="pt-BR" sz="2800" b="1" dirty="0">
                <a:solidFill>
                  <a:srgbClr val="FF0000"/>
                </a:solidFill>
              </a:rPr>
              <a:t>Todos os seres humanos</a:t>
            </a:r>
            <a:r>
              <a:rPr lang="pt-BR" sz="2800" b="1" dirty="0"/>
              <a:t> nascem livres e iguais em dignidade e direitos. </a:t>
            </a:r>
            <a:r>
              <a:rPr lang="pt-BR" sz="2800" b="1" dirty="0" smtClean="0"/>
              <a:t>(...)</a:t>
            </a:r>
            <a:endParaRPr lang="pt-BR" sz="2800" b="1" dirty="0"/>
          </a:p>
          <a:p>
            <a:pPr marL="0" indent="0" algn="just">
              <a:buNone/>
            </a:pPr>
            <a:endParaRPr lang="pt-BR" sz="2800" b="1" dirty="0" smtClean="0"/>
          </a:p>
          <a:p>
            <a:pPr marL="0" indent="0" algn="just">
              <a:buNone/>
            </a:pPr>
            <a:endParaRPr lang="pt-BR" sz="2800" b="1" dirty="0"/>
          </a:p>
          <a:p>
            <a:pPr marL="0" indent="0" algn="just">
              <a:buNone/>
            </a:pPr>
            <a:r>
              <a:rPr lang="pt-BR" sz="2800" b="1" dirty="0"/>
              <a:t>Artigo 2</a:t>
            </a:r>
          </a:p>
          <a:p>
            <a:pPr marL="0" indent="0" algn="just">
              <a:buNone/>
            </a:pPr>
            <a:r>
              <a:rPr lang="pt-BR" sz="2800" b="1" dirty="0"/>
              <a:t>1. </a:t>
            </a:r>
            <a:r>
              <a:rPr lang="pt-BR" sz="2800" b="1" dirty="0">
                <a:solidFill>
                  <a:srgbClr val="FF0000"/>
                </a:solidFill>
              </a:rPr>
              <a:t>Todo ser humano </a:t>
            </a:r>
            <a:r>
              <a:rPr lang="pt-BR" sz="2800" b="1" dirty="0"/>
              <a:t>tem capacidade para gozar os direitos e as liberdades estabelecidos nesta Declaração, sem distinção de qualquer espécie, seja de raça, cor, sexo, língua, religião, opinião política ou de outra natureza, origem nacional ou social, riqueza, nascimento, ou qualquer outra condição. </a:t>
            </a:r>
            <a:r>
              <a:rPr lang="pt-BR" sz="2800" b="1" dirty="0" smtClean="0"/>
              <a:t>(...)</a:t>
            </a:r>
            <a:endParaRPr lang="pt-BR" sz="2800" b="1" dirty="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12</a:t>
            </a:fld>
            <a:endParaRPr lang="pt-BR"/>
          </a:p>
        </p:txBody>
      </p:sp>
      <p:pic>
        <p:nvPicPr>
          <p:cNvPr id="6" name="Imagem 5"/>
          <p:cNvPicPr>
            <a:picLocks noChangeAspect="1"/>
          </p:cNvPicPr>
          <p:nvPr/>
        </p:nvPicPr>
        <p:blipFill>
          <a:blip r:embed="rId2"/>
          <a:stretch>
            <a:fillRect/>
          </a:stretch>
        </p:blipFill>
        <p:spPr>
          <a:xfrm>
            <a:off x="7092280" y="228648"/>
            <a:ext cx="1914310" cy="1280271"/>
          </a:xfrm>
          <a:prstGeom prst="rect">
            <a:avLst/>
          </a:prstGeom>
        </p:spPr>
      </p:pic>
    </p:spTree>
    <p:extLst>
      <p:ext uri="{BB962C8B-B14F-4D97-AF65-F5344CB8AC3E}">
        <p14:creationId xmlns:p14="http://schemas.microsoft.com/office/powerpoint/2010/main" val="118912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2158128"/>
            <a:ext cx="80648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200" dirty="0"/>
              <a:t> </a:t>
            </a:r>
          </a:p>
          <a:p>
            <a:pPr marL="0" marR="0" lvl="0" indent="450850" algn="just" defTabSz="914400" rtl="0" eaLnBrk="1" fontAlgn="base" latinLnBrk="0" hangingPunct="1">
              <a:lnSpc>
                <a:spcPct val="100000"/>
              </a:lnSpc>
              <a:spcBef>
                <a:spcPct val="0"/>
              </a:spcBef>
              <a:spcAft>
                <a:spcPct val="0"/>
              </a:spcAft>
              <a:buClrTx/>
              <a:buSzTx/>
              <a:buFontTx/>
              <a:buNone/>
              <a:tabLst/>
            </a:pPr>
            <a:endParaRPr lang="pt-BR" sz="1200" i="1" dirty="0">
              <a:latin typeface="Arial" pitchFamily="34" charset="0"/>
              <a:ea typeface="Times New Roman" pitchFamily="18" charset="0"/>
            </a:endParaRPr>
          </a:p>
        </p:txBody>
      </p:sp>
      <p:sp>
        <p:nvSpPr>
          <p:cNvPr id="7" name="Título 6"/>
          <p:cNvSpPr>
            <a:spLocks noGrp="1"/>
          </p:cNvSpPr>
          <p:nvPr>
            <p:ph type="title"/>
          </p:nvPr>
        </p:nvSpPr>
        <p:spPr>
          <a:xfrm>
            <a:off x="472689" y="274638"/>
            <a:ext cx="8229600" cy="1143000"/>
          </a:xfrm>
        </p:spPr>
        <p:txBody>
          <a:bodyPr>
            <a:normAutofit/>
          </a:bodyPr>
          <a:lstStyle/>
          <a:p>
            <a:pPr marL="36000" lvl="0" algn="l" fontAlgn="base">
              <a:spcBef>
                <a:spcPts val="600"/>
              </a:spcBef>
              <a:spcAft>
                <a:spcPts val="600"/>
              </a:spcAft>
            </a:pPr>
            <a:r>
              <a:rPr lang="pt-BR" sz="2000" b="1" dirty="0" smtClean="0">
                <a:solidFill>
                  <a:srgbClr val="FF0000"/>
                </a:solidFill>
                <a:latin typeface="Arial" pitchFamily="34" charset="0"/>
                <a:ea typeface="Times New Roman" pitchFamily="18" charset="0"/>
              </a:rPr>
              <a:t>Quem tem direito à educação?  </a:t>
            </a:r>
            <a:r>
              <a:rPr lang="pt-BR" sz="1400" b="1" dirty="0" smtClean="0">
                <a:solidFill>
                  <a:srgbClr val="FF0000"/>
                </a:solidFill>
                <a:latin typeface="Arial" pitchFamily="34" charset="0"/>
                <a:ea typeface="Times New Roman" pitchFamily="18" charset="0"/>
              </a:rPr>
              <a:t/>
            </a:r>
            <a:br>
              <a:rPr lang="pt-BR" sz="1400" b="1" dirty="0" smtClean="0">
                <a:solidFill>
                  <a:srgbClr val="FF0000"/>
                </a:solidFill>
                <a:latin typeface="Arial" pitchFamily="34" charset="0"/>
                <a:ea typeface="Times New Roman" pitchFamily="18" charset="0"/>
              </a:rPr>
            </a:br>
            <a:endParaRPr lang="pt-BR" sz="1400" dirty="0">
              <a:solidFill>
                <a:srgbClr val="FF0000"/>
              </a:solidFill>
            </a:endParaRPr>
          </a:p>
        </p:txBody>
      </p:sp>
      <p:sp>
        <p:nvSpPr>
          <p:cNvPr id="8" name="Espaço Reservado para Conteúdo 7"/>
          <p:cNvSpPr>
            <a:spLocks noGrp="1"/>
          </p:cNvSpPr>
          <p:nvPr>
            <p:ph idx="1"/>
          </p:nvPr>
        </p:nvSpPr>
        <p:spPr>
          <a:xfrm>
            <a:off x="472689" y="1196752"/>
            <a:ext cx="8229600" cy="4929411"/>
          </a:xfrm>
        </p:spPr>
        <p:txBody>
          <a:bodyPr>
            <a:normAutofit/>
          </a:bodyPr>
          <a:lstStyle/>
          <a:p>
            <a:pPr>
              <a:buNone/>
            </a:pPr>
            <a:endParaRPr lang="pt-BR" sz="1600" b="1" dirty="0" smtClean="0"/>
          </a:p>
          <a:p>
            <a:pPr>
              <a:buNone/>
            </a:pPr>
            <a:r>
              <a:rPr lang="pt-BR" sz="1600" b="1" dirty="0"/>
              <a:t>Art. 205  - A educação, </a:t>
            </a:r>
            <a:r>
              <a:rPr lang="pt-BR" sz="1600" b="1" dirty="0">
                <a:solidFill>
                  <a:srgbClr val="FF0000"/>
                </a:solidFill>
              </a:rPr>
              <a:t>direito de todos</a:t>
            </a:r>
            <a:r>
              <a:rPr lang="pt-BR" sz="1600" b="1" dirty="0"/>
              <a:t> e dever do Estado e da família</a:t>
            </a:r>
          </a:p>
          <a:p>
            <a:pPr>
              <a:buNone/>
            </a:pPr>
            <a:endParaRPr lang="pt-BR" sz="1600" b="1" dirty="0" smtClean="0"/>
          </a:p>
          <a:p>
            <a:pPr>
              <a:buNone/>
            </a:pPr>
            <a:r>
              <a:rPr lang="pt-BR" sz="1600" b="1" dirty="0" smtClean="0"/>
              <a:t>Natureza complexa</a:t>
            </a:r>
          </a:p>
          <a:p>
            <a:pPr>
              <a:buNone/>
            </a:pPr>
            <a:r>
              <a:rPr lang="pt-BR" sz="1600" dirty="0" smtClean="0"/>
              <a:t>Titularidade individual, difusa ou coletiva</a:t>
            </a:r>
          </a:p>
          <a:p>
            <a:pPr>
              <a:buNone/>
            </a:pPr>
            <a:endParaRPr lang="pt-BR" sz="1600" b="1" dirty="0" smtClean="0"/>
          </a:p>
          <a:p>
            <a:r>
              <a:rPr lang="pt-BR" sz="1600" b="1" dirty="0" smtClean="0"/>
              <a:t>Individual</a:t>
            </a:r>
            <a:r>
              <a:rPr lang="pt-BR" sz="1600" dirty="0" smtClean="0"/>
              <a:t> - realização pessoal e profissional; cidadania</a:t>
            </a:r>
          </a:p>
          <a:p>
            <a:endParaRPr lang="pt-BR" sz="1600" b="1" dirty="0" smtClean="0"/>
          </a:p>
          <a:p>
            <a:r>
              <a:rPr lang="pt-BR" sz="1600" b="1" dirty="0" smtClean="0"/>
              <a:t>Difusa</a:t>
            </a:r>
            <a:r>
              <a:rPr lang="pt-BR" sz="1600" dirty="0" smtClean="0"/>
              <a:t> - direito reconhecido independentemente de individuação, a um conjunto de pessoas que compartilham determinadas características e condições.</a:t>
            </a:r>
          </a:p>
          <a:p>
            <a:pPr marL="0" indent="0">
              <a:buNone/>
            </a:pPr>
            <a:r>
              <a:rPr lang="pt-BR" sz="1600" dirty="0"/>
              <a:t> </a:t>
            </a:r>
            <a:r>
              <a:rPr lang="pt-BR" sz="1600" dirty="0" smtClean="0"/>
              <a:t>     </a:t>
            </a:r>
            <a:r>
              <a:rPr lang="pt-BR" sz="1600" dirty="0" err="1" smtClean="0"/>
              <a:t>Ex</a:t>
            </a:r>
            <a:r>
              <a:rPr lang="pt-BR" sz="1600" dirty="0" smtClean="0"/>
              <a:t>: a educação infantil é direito das crianças até 5 anos; </a:t>
            </a:r>
          </a:p>
          <a:p>
            <a:pPr marL="0" indent="0">
              <a:buNone/>
            </a:pPr>
            <a:r>
              <a:rPr lang="pt-BR" sz="1600" dirty="0"/>
              <a:t> </a:t>
            </a:r>
            <a:r>
              <a:rPr lang="pt-BR" sz="1600" dirty="0" smtClean="0"/>
              <a:t>           a educação básica obrigatória é direito de todos entre 6 e 17 anos etc.</a:t>
            </a:r>
          </a:p>
          <a:p>
            <a:pPr algn="just"/>
            <a:endParaRPr lang="pt-BR" sz="1600" b="1" dirty="0" smtClean="0"/>
          </a:p>
          <a:p>
            <a:pPr algn="just"/>
            <a:r>
              <a:rPr lang="pt-BR" sz="1600" b="1" dirty="0" smtClean="0"/>
              <a:t>Coletiva</a:t>
            </a:r>
            <a:r>
              <a:rPr lang="pt-BR" sz="1600" dirty="0" smtClean="0"/>
              <a:t> – direito à vida em sociedade, com participação política (democracia e República)  </a:t>
            </a:r>
          </a:p>
          <a:p>
            <a:pPr algn="just">
              <a:buNone/>
            </a:pPr>
            <a:r>
              <a:rPr lang="pt-BR" sz="1600" dirty="0" smtClean="0"/>
              <a:t>       </a:t>
            </a:r>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13</a:t>
            </a:fld>
            <a:endParaRPr lang="pt-BR"/>
          </a:p>
        </p:txBody>
      </p:sp>
      <p:pic>
        <p:nvPicPr>
          <p:cNvPr id="2" name="Imagem 1"/>
          <p:cNvPicPr>
            <a:picLocks noChangeAspect="1"/>
          </p:cNvPicPr>
          <p:nvPr/>
        </p:nvPicPr>
        <p:blipFill>
          <a:blip r:embed="rId3"/>
          <a:stretch>
            <a:fillRect/>
          </a:stretch>
        </p:blipFill>
        <p:spPr>
          <a:xfrm>
            <a:off x="7020272" y="320333"/>
            <a:ext cx="1749704" cy="12924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4- Quem oferece? </a:t>
            </a:r>
            <a:endParaRPr lang="pt-BR" sz="3200" b="1" dirty="0"/>
          </a:p>
        </p:txBody>
      </p:sp>
      <p:sp>
        <p:nvSpPr>
          <p:cNvPr id="3" name="Espaço Reservado para Conteúdo 2"/>
          <p:cNvSpPr>
            <a:spLocks noGrp="1"/>
          </p:cNvSpPr>
          <p:nvPr>
            <p:ph idx="1"/>
          </p:nvPr>
        </p:nvSpPr>
        <p:spPr/>
        <p:txBody>
          <a:bodyPr>
            <a:normAutofit/>
          </a:bodyPr>
          <a:lstStyle/>
          <a:p>
            <a:r>
              <a:rPr lang="pt-BR" dirty="0"/>
              <a:t>os </a:t>
            </a:r>
            <a:r>
              <a:rPr lang="pt-BR" dirty="0" smtClean="0"/>
              <a:t>Estados </a:t>
            </a:r>
          </a:p>
          <a:p>
            <a:r>
              <a:rPr lang="pt-BR" dirty="0" smtClean="0"/>
              <a:t>a sociedade</a:t>
            </a:r>
          </a:p>
          <a:p>
            <a:r>
              <a:rPr lang="pt-BR" dirty="0" smtClean="0"/>
              <a:t>a família</a:t>
            </a:r>
          </a:p>
          <a:p>
            <a:endParaRPr lang="pt-BR" dirty="0"/>
          </a:p>
          <a:p>
            <a:pPr marL="0" indent="0">
              <a:buNone/>
            </a:pPr>
            <a:endParaRPr lang="pt-BR" b="1" dirty="0" smtClean="0"/>
          </a:p>
          <a:p>
            <a:pPr marL="0" indent="0">
              <a:buNone/>
            </a:pPr>
            <a:r>
              <a:rPr lang="pt-BR" b="1" dirty="0" smtClean="0"/>
              <a:t>Territórios nacionais: </a:t>
            </a:r>
          </a:p>
          <a:p>
            <a:pPr marL="0" indent="0">
              <a:buNone/>
            </a:pPr>
            <a:r>
              <a:rPr lang="pt-BR" b="1" dirty="0" smtClean="0"/>
              <a:t>campo </a:t>
            </a:r>
            <a:r>
              <a:rPr lang="pt-BR" b="1" dirty="0"/>
              <a:t>de realização do direito à </a:t>
            </a:r>
            <a:r>
              <a:rPr lang="pt-BR" b="1" dirty="0" smtClean="0"/>
              <a:t>educação</a:t>
            </a:r>
            <a:endParaRPr lang="pt-BR" dirty="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14</a:t>
            </a:fld>
            <a:endParaRPr lang="pt-BR"/>
          </a:p>
        </p:txBody>
      </p:sp>
      <p:pic>
        <p:nvPicPr>
          <p:cNvPr id="6" name="Imagem 5"/>
          <p:cNvPicPr>
            <a:picLocks noChangeAspect="1"/>
          </p:cNvPicPr>
          <p:nvPr/>
        </p:nvPicPr>
        <p:blipFill>
          <a:blip r:embed="rId2"/>
          <a:stretch>
            <a:fillRect/>
          </a:stretch>
        </p:blipFill>
        <p:spPr>
          <a:xfrm>
            <a:off x="6662845" y="548680"/>
            <a:ext cx="1914310" cy="1280271"/>
          </a:xfrm>
          <a:prstGeom prst="rect">
            <a:avLst/>
          </a:prstGeom>
        </p:spPr>
      </p:pic>
      <p:pic>
        <p:nvPicPr>
          <p:cNvPr id="7" name="Imagem 6"/>
          <p:cNvPicPr>
            <a:picLocks noChangeAspect="1"/>
          </p:cNvPicPr>
          <p:nvPr/>
        </p:nvPicPr>
        <p:blipFill>
          <a:blip r:embed="rId3"/>
          <a:stretch>
            <a:fillRect/>
          </a:stretch>
        </p:blipFill>
        <p:spPr>
          <a:xfrm>
            <a:off x="6662845" y="2059138"/>
            <a:ext cx="1914310" cy="1513878"/>
          </a:xfrm>
          <a:prstGeom prst="rect">
            <a:avLst/>
          </a:prstGeom>
        </p:spPr>
      </p:pic>
    </p:spTree>
    <p:extLst>
      <p:ext uri="{BB962C8B-B14F-4D97-AF65-F5344CB8AC3E}">
        <p14:creationId xmlns:p14="http://schemas.microsoft.com/office/powerpoint/2010/main" val="109664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2158128"/>
            <a:ext cx="80648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200" dirty="0"/>
              <a:t> </a:t>
            </a:r>
          </a:p>
          <a:p>
            <a:pPr marL="0" marR="0" lvl="0" indent="450850" algn="just" defTabSz="914400" rtl="0" eaLnBrk="1" fontAlgn="base" latinLnBrk="0" hangingPunct="1">
              <a:lnSpc>
                <a:spcPct val="100000"/>
              </a:lnSpc>
              <a:spcBef>
                <a:spcPct val="0"/>
              </a:spcBef>
              <a:spcAft>
                <a:spcPct val="0"/>
              </a:spcAft>
              <a:buClrTx/>
              <a:buSzTx/>
              <a:buFontTx/>
              <a:buNone/>
              <a:tabLst/>
            </a:pPr>
            <a:endParaRPr lang="pt-BR" sz="1200" i="1" dirty="0">
              <a:latin typeface="Arial" pitchFamily="34" charset="0"/>
              <a:ea typeface="Times New Roman" pitchFamily="18" charset="0"/>
            </a:endParaRPr>
          </a:p>
        </p:txBody>
      </p:sp>
      <p:sp>
        <p:nvSpPr>
          <p:cNvPr id="7" name="Título 6"/>
          <p:cNvSpPr>
            <a:spLocks noGrp="1"/>
          </p:cNvSpPr>
          <p:nvPr>
            <p:ph type="title"/>
          </p:nvPr>
        </p:nvSpPr>
        <p:spPr/>
        <p:txBody>
          <a:bodyPr>
            <a:normAutofit/>
          </a:bodyPr>
          <a:lstStyle/>
          <a:p>
            <a:pPr marL="36000" lvl="0" algn="l" fontAlgn="base">
              <a:spcBef>
                <a:spcPts val="600"/>
              </a:spcBef>
              <a:spcAft>
                <a:spcPts val="600"/>
              </a:spcAft>
            </a:pPr>
            <a:r>
              <a:rPr lang="pt-BR" sz="2000" b="1" dirty="0" smtClean="0">
                <a:solidFill>
                  <a:srgbClr val="FF0000"/>
                </a:solidFill>
              </a:rPr>
              <a:t>Deveres em relação à educação </a:t>
            </a:r>
            <a:endParaRPr lang="pt-BR" sz="2000" b="1" dirty="0">
              <a:solidFill>
                <a:srgbClr val="FF0000"/>
              </a:solidFill>
            </a:endParaRPr>
          </a:p>
        </p:txBody>
      </p:sp>
      <p:sp>
        <p:nvSpPr>
          <p:cNvPr id="8" name="Espaço Reservado para Conteúdo 7"/>
          <p:cNvSpPr>
            <a:spLocks noGrp="1"/>
          </p:cNvSpPr>
          <p:nvPr>
            <p:ph idx="1"/>
          </p:nvPr>
        </p:nvSpPr>
        <p:spPr>
          <a:xfrm>
            <a:off x="457200" y="1196752"/>
            <a:ext cx="8229600" cy="4929411"/>
          </a:xfrm>
        </p:spPr>
        <p:txBody>
          <a:bodyPr>
            <a:normAutofit/>
          </a:bodyPr>
          <a:lstStyle/>
          <a:p>
            <a:pPr>
              <a:buNone/>
            </a:pPr>
            <a:endParaRPr lang="pt-BR" sz="1600" b="1" dirty="0" smtClean="0"/>
          </a:p>
          <a:p>
            <a:pPr>
              <a:buNone/>
            </a:pPr>
            <a:r>
              <a:rPr lang="pt-BR" sz="1600" b="1" dirty="0" smtClean="0"/>
              <a:t>Deveres</a:t>
            </a:r>
            <a:r>
              <a:rPr lang="pt-BR" sz="1600" dirty="0" smtClean="0"/>
              <a:t> - situações jurídicas de ação ou omissão de comportamentos impostos </a:t>
            </a:r>
          </a:p>
          <a:p>
            <a:pPr>
              <a:buNone/>
            </a:pPr>
            <a:r>
              <a:rPr lang="pt-BR" sz="1600" dirty="0"/>
              <a:t> </a:t>
            </a:r>
            <a:r>
              <a:rPr lang="pt-BR" sz="1600" dirty="0" smtClean="0"/>
              <a:t>                 pela Constituição ou pela lei (CF, LDB, ECA)</a:t>
            </a:r>
          </a:p>
          <a:p>
            <a:pPr>
              <a:buNone/>
            </a:pPr>
            <a:endParaRPr lang="pt-BR" sz="1600" dirty="0" smtClean="0"/>
          </a:p>
          <a:p>
            <a:pPr>
              <a:buNone/>
            </a:pPr>
            <a:r>
              <a:rPr lang="pt-BR" sz="1600" b="1" dirty="0" smtClean="0"/>
              <a:t>Indivíduo</a:t>
            </a:r>
            <a:r>
              <a:rPr lang="pt-BR" sz="1600" dirty="0" smtClean="0"/>
              <a:t>: a educação básica compulsória</a:t>
            </a:r>
          </a:p>
          <a:p>
            <a:pPr>
              <a:buNone/>
            </a:pPr>
            <a:endParaRPr lang="pt-BR" sz="1600" b="1" dirty="0" smtClean="0"/>
          </a:p>
          <a:p>
            <a:pPr>
              <a:buNone/>
            </a:pPr>
            <a:r>
              <a:rPr lang="pt-BR" sz="1600" b="1" dirty="0" smtClean="0"/>
              <a:t>Estado</a:t>
            </a:r>
            <a:r>
              <a:rPr lang="pt-BR" sz="1600" dirty="0" smtClean="0"/>
              <a:t>: encargos e competências materiais, legislativas e financeiras</a:t>
            </a:r>
          </a:p>
          <a:p>
            <a:pPr>
              <a:buNone/>
            </a:pPr>
            <a:endParaRPr lang="pt-BR" sz="1600" b="1" dirty="0" smtClean="0"/>
          </a:p>
          <a:p>
            <a:pPr>
              <a:buNone/>
            </a:pPr>
            <a:r>
              <a:rPr lang="pt-BR" sz="1600" b="1" dirty="0" smtClean="0"/>
              <a:t>Família</a:t>
            </a:r>
            <a:r>
              <a:rPr lang="pt-BR" sz="1600" dirty="0" smtClean="0"/>
              <a:t>: deveres de assistência e solidariedade e, mais especificamente, a matrícula na educação básica obrigatória, sob pena de responsabilização em face de crime de abandono intelectual (Código Penal, art. 246)</a:t>
            </a:r>
          </a:p>
          <a:p>
            <a:pPr>
              <a:buNone/>
            </a:pPr>
            <a:endParaRPr lang="pt-BR" sz="1600" dirty="0" smtClean="0"/>
          </a:p>
          <a:p>
            <a:pPr>
              <a:buNone/>
            </a:pPr>
            <a:r>
              <a:rPr lang="pt-BR" sz="1600" b="1" dirty="0" smtClean="0"/>
              <a:t>Efeitos jurídicos</a:t>
            </a:r>
            <a:r>
              <a:rPr lang="pt-BR" sz="1600" dirty="0" smtClean="0"/>
              <a:t>:  alteração do valor atribuído a alguns deveres de cidadania na CF:</a:t>
            </a:r>
          </a:p>
          <a:p>
            <a:pPr>
              <a:buNone/>
            </a:pPr>
            <a:endParaRPr lang="pt-BR" sz="1600" dirty="0" smtClean="0"/>
          </a:p>
          <a:p>
            <a:pPr>
              <a:buNone/>
            </a:pPr>
            <a:r>
              <a:rPr lang="en-US" sz="1600" dirty="0" smtClean="0"/>
              <a:t>           </a:t>
            </a:r>
            <a:r>
              <a:rPr lang="en-US" sz="1600" dirty="0" err="1" smtClean="0"/>
              <a:t>realização</a:t>
            </a:r>
            <a:r>
              <a:rPr lang="en-US" sz="1600" dirty="0" smtClean="0"/>
              <a:t> do </a:t>
            </a:r>
            <a:r>
              <a:rPr lang="en-US" sz="1600" dirty="0" err="1" smtClean="0"/>
              <a:t>ensino</a:t>
            </a:r>
            <a:r>
              <a:rPr lang="en-US" sz="1600" dirty="0" smtClean="0"/>
              <a:t> </a:t>
            </a:r>
            <a:r>
              <a:rPr lang="en-US" sz="1600" dirty="0" err="1" smtClean="0"/>
              <a:t>básico</a:t>
            </a:r>
            <a:r>
              <a:rPr lang="en-US" sz="1600" dirty="0" smtClean="0"/>
              <a:t> </a:t>
            </a:r>
            <a:r>
              <a:rPr lang="en-US" sz="1600" dirty="0" err="1" smtClean="0"/>
              <a:t>obrigatório</a:t>
            </a:r>
            <a:r>
              <a:rPr lang="en-US" sz="1600" dirty="0" smtClean="0"/>
              <a:t> (art. 208, I) e  </a:t>
            </a:r>
            <a:r>
              <a:rPr lang="en-US" sz="1600" dirty="0" err="1" smtClean="0"/>
              <a:t>alistamento</a:t>
            </a:r>
            <a:r>
              <a:rPr lang="en-US" sz="1600" dirty="0" smtClean="0"/>
              <a:t> </a:t>
            </a:r>
            <a:r>
              <a:rPr lang="en-US" sz="1600" dirty="0" err="1" smtClean="0"/>
              <a:t>eleitoral</a:t>
            </a:r>
            <a:r>
              <a:rPr lang="en-US" sz="1600" dirty="0" smtClean="0"/>
              <a:t> (art. 14)</a:t>
            </a:r>
            <a:endParaRPr lang="pt-BR" sz="1600" dirty="0" smtClean="0"/>
          </a:p>
          <a:p>
            <a:pPr>
              <a:buNone/>
            </a:pPr>
            <a:r>
              <a:rPr lang="en-US" sz="1600" dirty="0" smtClean="0"/>
              <a:t>           </a:t>
            </a:r>
            <a:r>
              <a:rPr lang="en-US" sz="1600" dirty="0" err="1" smtClean="0"/>
              <a:t>realização</a:t>
            </a:r>
            <a:r>
              <a:rPr lang="en-US" sz="1600" dirty="0" smtClean="0"/>
              <a:t> do </a:t>
            </a:r>
            <a:r>
              <a:rPr lang="en-US" sz="1600" dirty="0" err="1" smtClean="0"/>
              <a:t>ensino</a:t>
            </a:r>
            <a:r>
              <a:rPr lang="en-US" sz="1600" dirty="0" smtClean="0"/>
              <a:t> </a:t>
            </a:r>
            <a:r>
              <a:rPr lang="en-US" sz="1600" dirty="0" err="1" smtClean="0"/>
              <a:t>básico</a:t>
            </a:r>
            <a:r>
              <a:rPr lang="en-US" sz="1600" dirty="0" smtClean="0"/>
              <a:t> (art. 208, I) e </a:t>
            </a:r>
            <a:r>
              <a:rPr lang="en-US" sz="1600" dirty="0" err="1" smtClean="0"/>
              <a:t>serviço</a:t>
            </a:r>
            <a:r>
              <a:rPr lang="en-US" sz="1600" dirty="0" smtClean="0"/>
              <a:t> </a:t>
            </a:r>
            <a:r>
              <a:rPr lang="en-US" sz="1600" dirty="0" err="1" smtClean="0"/>
              <a:t>militar</a:t>
            </a:r>
            <a:endParaRPr lang="pt-BR" sz="1600" dirty="0" smtClean="0"/>
          </a:p>
          <a:p>
            <a:pPr>
              <a:buNone/>
            </a:pPr>
            <a:endParaRPr lang="pt-BR" sz="1600" dirty="0" smtClean="0"/>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15</a:t>
            </a:fld>
            <a:endParaRPr lang="pt-BR"/>
          </a:p>
        </p:txBody>
      </p:sp>
      <p:pic>
        <p:nvPicPr>
          <p:cNvPr id="2" name="Imagem 1"/>
          <p:cNvPicPr>
            <a:picLocks noChangeAspect="1"/>
          </p:cNvPicPr>
          <p:nvPr/>
        </p:nvPicPr>
        <p:blipFill>
          <a:blip r:embed="rId3"/>
          <a:stretch>
            <a:fillRect/>
          </a:stretch>
        </p:blipFill>
        <p:spPr>
          <a:xfrm>
            <a:off x="6553200" y="89463"/>
            <a:ext cx="1749704" cy="12924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Profa. Nina Ranieri FD/USP  MDH outubro 2018</a:t>
            </a:r>
            <a:endParaRPr lang="pt-BR"/>
          </a:p>
        </p:txBody>
      </p:sp>
      <p:sp>
        <p:nvSpPr>
          <p:cNvPr id="3" name="Espaço Reservado para Número de Slide 2"/>
          <p:cNvSpPr>
            <a:spLocks noGrp="1"/>
          </p:cNvSpPr>
          <p:nvPr>
            <p:ph type="sldNum" sz="quarter" idx="12"/>
          </p:nvPr>
        </p:nvSpPr>
        <p:spPr/>
        <p:txBody>
          <a:bodyPr/>
          <a:lstStyle/>
          <a:p>
            <a:fld id="{6E28CCF9-B154-4111-A4D0-0AA18CBEDB15}" type="slidenum">
              <a:rPr lang="pt-BR" smtClean="0"/>
              <a:pPr/>
              <a:t>16</a:t>
            </a:fld>
            <a:endParaRPr lang="pt-BR"/>
          </a:p>
        </p:txBody>
      </p:sp>
      <p:pic>
        <p:nvPicPr>
          <p:cNvPr id="4" name="Imagem 3"/>
          <p:cNvPicPr>
            <a:picLocks noChangeAspect="1"/>
          </p:cNvPicPr>
          <p:nvPr/>
        </p:nvPicPr>
        <p:blipFill>
          <a:blip r:embed="rId2"/>
          <a:stretch>
            <a:fillRect/>
          </a:stretch>
        </p:blipFill>
        <p:spPr>
          <a:xfrm>
            <a:off x="107504" y="1052736"/>
            <a:ext cx="8712968" cy="4536504"/>
          </a:xfrm>
          <a:prstGeom prst="rect">
            <a:avLst/>
          </a:prstGeom>
        </p:spPr>
      </p:pic>
    </p:spTree>
    <p:extLst>
      <p:ext uri="{BB962C8B-B14F-4D97-AF65-F5344CB8AC3E}">
        <p14:creationId xmlns:p14="http://schemas.microsoft.com/office/powerpoint/2010/main" val="299372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Profa. Nina Ranieri FD/USP  MDH outubro 2018</a:t>
            </a:r>
            <a:endParaRPr lang="pt-BR"/>
          </a:p>
        </p:txBody>
      </p:sp>
      <p:sp>
        <p:nvSpPr>
          <p:cNvPr id="3" name="Espaço Reservado para Número de Slide 2"/>
          <p:cNvSpPr>
            <a:spLocks noGrp="1"/>
          </p:cNvSpPr>
          <p:nvPr>
            <p:ph type="sldNum" sz="quarter" idx="12"/>
          </p:nvPr>
        </p:nvSpPr>
        <p:spPr/>
        <p:txBody>
          <a:bodyPr/>
          <a:lstStyle/>
          <a:p>
            <a:fld id="{6E28CCF9-B154-4111-A4D0-0AA18CBEDB15}" type="slidenum">
              <a:rPr lang="pt-BR" smtClean="0"/>
              <a:pPr/>
              <a:t>17</a:t>
            </a:fld>
            <a:endParaRPr lang="pt-BR"/>
          </a:p>
        </p:txBody>
      </p:sp>
      <p:pic>
        <p:nvPicPr>
          <p:cNvPr id="5" name="Imagem 4"/>
          <p:cNvPicPr>
            <a:picLocks noChangeAspect="1"/>
          </p:cNvPicPr>
          <p:nvPr/>
        </p:nvPicPr>
        <p:blipFill>
          <a:blip r:embed="rId2"/>
          <a:stretch>
            <a:fillRect/>
          </a:stretch>
        </p:blipFill>
        <p:spPr>
          <a:xfrm>
            <a:off x="0" y="692696"/>
            <a:ext cx="9144000" cy="4968552"/>
          </a:xfrm>
          <a:prstGeom prst="rect">
            <a:avLst/>
          </a:prstGeom>
        </p:spPr>
      </p:pic>
    </p:spTree>
    <p:extLst>
      <p:ext uri="{BB962C8B-B14F-4D97-AF65-F5344CB8AC3E}">
        <p14:creationId xmlns:p14="http://schemas.microsoft.com/office/powerpoint/2010/main" val="320505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t>4- Como exigir o direito à educação? </a:t>
            </a:r>
            <a:endParaRPr lang="pt-BR" sz="3600" b="1" dirty="0"/>
          </a:p>
        </p:txBody>
      </p:sp>
      <p:sp>
        <p:nvSpPr>
          <p:cNvPr id="3" name="Espaço Reservado para Conteúdo 2"/>
          <p:cNvSpPr>
            <a:spLocks noGrp="1"/>
          </p:cNvSpPr>
          <p:nvPr>
            <p:ph idx="1"/>
          </p:nvPr>
        </p:nvSpPr>
        <p:spPr/>
        <p:txBody>
          <a:bodyPr>
            <a:normAutofit/>
          </a:bodyPr>
          <a:lstStyle/>
          <a:p>
            <a:pPr marL="0" indent="0">
              <a:buNone/>
            </a:pPr>
            <a:r>
              <a:rPr lang="pt-BR" b="1" dirty="0" smtClean="0"/>
              <a:t>Judicialmente - CF- Art. 208  </a:t>
            </a:r>
          </a:p>
          <a:p>
            <a:pPr marL="0" indent="0" algn="just">
              <a:buNone/>
            </a:pPr>
            <a:endParaRPr lang="pt-BR" sz="2400" dirty="0" smtClean="0"/>
          </a:p>
          <a:p>
            <a:pPr marL="0" indent="0" algn="just">
              <a:buNone/>
            </a:pPr>
            <a:r>
              <a:rPr lang="pt-BR" sz="2400" dirty="0" smtClean="0"/>
              <a:t>§ </a:t>
            </a:r>
            <a:r>
              <a:rPr lang="pt-BR" sz="2400" dirty="0"/>
              <a:t>1º O acesso ao ensino obrigatório e gratuito é </a:t>
            </a:r>
            <a:r>
              <a:rPr lang="pt-BR" sz="2400" b="1" dirty="0">
                <a:solidFill>
                  <a:srgbClr val="FF0000"/>
                </a:solidFill>
              </a:rPr>
              <a:t>direito público subjetivo</a:t>
            </a:r>
            <a:r>
              <a:rPr lang="pt-BR" sz="2400" dirty="0"/>
              <a:t>.</a:t>
            </a:r>
          </a:p>
          <a:p>
            <a:pPr marL="0" indent="0" algn="just">
              <a:buNone/>
            </a:pPr>
            <a:r>
              <a:rPr lang="pt-BR" sz="2400" dirty="0" smtClean="0"/>
              <a:t>§ </a:t>
            </a:r>
            <a:r>
              <a:rPr lang="pt-BR" sz="2400" dirty="0"/>
              <a:t>2º O não-oferecimento do ensino obrigatório pelo Poder Público, ou sua oferta irregular, importa </a:t>
            </a:r>
            <a:r>
              <a:rPr lang="pt-BR" sz="2400" b="1" dirty="0">
                <a:solidFill>
                  <a:srgbClr val="FF0000"/>
                </a:solidFill>
              </a:rPr>
              <a:t>responsabilidade da </a:t>
            </a:r>
            <a:r>
              <a:rPr lang="pt-BR" sz="2400" b="1" dirty="0" smtClean="0">
                <a:solidFill>
                  <a:srgbClr val="FF0000"/>
                </a:solidFill>
              </a:rPr>
              <a:t>autoridade </a:t>
            </a:r>
            <a:r>
              <a:rPr lang="pt-BR" sz="2400" b="1" dirty="0">
                <a:solidFill>
                  <a:srgbClr val="FF0000"/>
                </a:solidFill>
              </a:rPr>
              <a:t>competente</a:t>
            </a:r>
            <a:r>
              <a:rPr lang="pt-BR" sz="2400" b="1" dirty="0" smtClean="0">
                <a:solidFill>
                  <a:srgbClr val="FF0000"/>
                </a:solidFill>
              </a:rPr>
              <a:t>.</a:t>
            </a:r>
          </a:p>
          <a:p>
            <a:pPr marL="0" indent="0" algn="just">
              <a:buNone/>
            </a:pPr>
            <a:endParaRPr lang="pt-BR" sz="2400" dirty="0"/>
          </a:p>
          <a:p>
            <a:pPr marL="0" indent="0" algn="just">
              <a:buNone/>
            </a:pPr>
            <a:endParaRPr lang="pt-BR" sz="2400" dirty="0" smtClean="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18</a:t>
            </a:fld>
            <a:endParaRPr lang="pt-BR"/>
          </a:p>
        </p:txBody>
      </p:sp>
    </p:spTree>
    <p:extLst>
      <p:ext uri="{BB962C8B-B14F-4D97-AF65-F5344CB8AC3E}">
        <p14:creationId xmlns:p14="http://schemas.microsoft.com/office/powerpoint/2010/main" val="384138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t>Como exigir o direito à educação? </a:t>
            </a:r>
            <a:endParaRPr lang="pt-BR" sz="3600" b="1" dirty="0"/>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sz="2400" b="1" dirty="0" smtClean="0"/>
              <a:t>LDB – Lei 1314/96</a:t>
            </a:r>
          </a:p>
          <a:p>
            <a:endParaRPr lang="pt-BR" dirty="0"/>
          </a:p>
          <a:p>
            <a:pPr marL="0" indent="0" algn="just">
              <a:buNone/>
            </a:pPr>
            <a:r>
              <a:rPr lang="pt-BR" sz="2600" b="1" dirty="0"/>
              <a:t>Art. </a:t>
            </a:r>
            <a:r>
              <a:rPr lang="pt-BR" sz="2600" b="1" dirty="0" smtClean="0"/>
              <a:t>5  </a:t>
            </a:r>
          </a:p>
          <a:p>
            <a:pPr marL="0" indent="0" algn="just">
              <a:buNone/>
            </a:pPr>
            <a:r>
              <a:rPr lang="pt-BR" sz="2600" b="1" dirty="0" smtClean="0"/>
              <a:t>O </a:t>
            </a:r>
            <a:r>
              <a:rPr lang="pt-BR" sz="2600" b="1" dirty="0"/>
              <a:t>acesso à educação básica obrigatória é </a:t>
            </a:r>
            <a:r>
              <a:rPr lang="pt-BR" sz="2600" b="1" dirty="0">
                <a:solidFill>
                  <a:srgbClr val="FF0000"/>
                </a:solidFill>
              </a:rPr>
              <a:t>direito público subjetivo</a:t>
            </a:r>
            <a:r>
              <a:rPr lang="pt-BR" sz="2600" b="1" dirty="0"/>
              <a:t>, podendo qualquer cidadão, grupo de cidadãos, associação comunitária, organização sindical, entidade de classe ou outra legalmente constituída e, ainda, o Ministério Público, acionar o poder público para exigi-lo.  </a:t>
            </a:r>
            <a:endParaRPr lang="pt-BR" sz="2600" b="1" dirty="0" smtClean="0"/>
          </a:p>
          <a:p>
            <a:pPr marL="0" indent="0" algn="just">
              <a:buNone/>
            </a:pPr>
            <a:endParaRPr lang="pt-BR" sz="2600" b="1" dirty="0"/>
          </a:p>
          <a:p>
            <a:pPr marL="0" indent="0" algn="just">
              <a:buNone/>
            </a:pPr>
            <a:r>
              <a:rPr lang="pt-BR" sz="2800" b="1" dirty="0"/>
              <a:t>§ 3º Qualquer das partes mencionadas no </a:t>
            </a:r>
            <a:r>
              <a:rPr lang="pt-BR" sz="2800" b="1" i="1" dirty="0"/>
              <a:t>caput</a:t>
            </a:r>
            <a:r>
              <a:rPr lang="pt-BR" sz="2800" b="1" dirty="0"/>
              <a:t> deste artigo tem legitimidade para peticionar no Poder Judiciário, na hipótese do </a:t>
            </a:r>
            <a:r>
              <a:rPr lang="pt-BR" sz="2800" b="1" dirty="0">
                <a:hlinkClick r:id="rId2"/>
              </a:rPr>
              <a:t>§ 2º do art. 208 da Constituição Federal</a:t>
            </a:r>
            <a:r>
              <a:rPr lang="pt-BR" sz="2800" b="1" dirty="0"/>
              <a:t>, sendo gratuita e de rito sumário a ação judicial correspondente.</a:t>
            </a:r>
          </a:p>
          <a:p>
            <a:pPr marL="0" indent="0" algn="just">
              <a:buNone/>
            </a:pPr>
            <a:r>
              <a:rPr lang="pt-BR" sz="2600" b="1" dirty="0" smtClean="0"/>
              <a:t>            </a:t>
            </a:r>
            <a:endParaRPr lang="pt-BR" sz="2600" b="1" dirty="0"/>
          </a:p>
          <a:p>
            <a:endParaRPr lang="pt-BR" dirty="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19</a:t>
            </a:fld>
            <a:endParaRPr lang="pt-BR"/>
          </a:p>
        </p:txBody>
      </p:sp>
    </p:spTree>
    <p:extLst>
      <p:ext uri="{BB962C8B-B14F-4D97-AF65-F5344CB8AC3E}">
        <p14:creationId xmlns:p14="http://schemas.microsoft.com/office/powerpoint/2010/main" val="94139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Direito à educação </a:t>
            </a:r>
            <a:endParaRPr lang="pt-BR" dirty="0"/>
          </a:p>
        </p:txBody>
      </p:sp>
      <p:sp>
        <p:nvSpPr>
          <p:cNvPr id="3" name="Espaço Reservado para Conteúdo 2"/>
          <p:cNvSpPr>
            <a:spLocks noGrp="1"/>
          </p:cNvSpPr>
          <p:nvPr>
            <p:ph idx="1"/>
          </p:nvPr>
        </p:nvSpPr>
        <p:spPr/>
        <p:txBody>
          <a:bodyPr/>
          <a:lstStyle/>
          <a:p>
            <a:r>
              <a:rPr lang="pt-BR" dirty="0" smtClean="0"/>
              <a:t>Por que a educação é um direito?</a:t>
            </a:r>
          </a:p>
          <a:p>
            <a:r>
              <a:rPr lang="pt-BR" dirty="0" smtClean="0"/>
              <a:t>Qual o conteúdo desse direito?</a:t>
            </a:r>
          </a:p>
          <a:p>
            <a:r>
              <a:rPr lang="pt-BR" dirty="0" smtClean="0"/>
              <a:t>Quem tem direito?</a:t>
            </a:r>
          </a:p>
          <a:p>
            <a:r>
              <a:rPr lang="pt-BR" dirty="0" smtClean="0"/>
              <a:t>Quem oferece?  </a:t>
            </a:r>
          </a:p>
          <a:p>
            <a:r>
              <a:rPr lang="pt-BR" dirty="0" smtClean="0"/>
              <a:t>Como exigi-lo? </a:t>
            </a:r>
            <a:endParaRPr lang="pt-BR" dirty="0"/>
          </a:p>
        </p:txBody>
      </p:sp>
      <p:sp>
        <p:nvSpPr>
          <p:cNvPr id="4" name="Espaço Reservado para Rodapé 3"/>
          <p:cNvSpPr>
            <a:spLocks noGrp="1"/>
          </p:cNvSpPr>
          <p:nvPr>
            <p:ph type="ftr" sz="quarter" idx="11"/>
          </p:nvPr>
        </p:nvSpPr>
        <p:spPr>
          <a:xfrm>
            <a:off x="3131840" y="6272468"/>
            <a:ext cx="2895600" cy="365125"/>
          </a:xfrm>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a:t>
            </a:fld>
            <a:endParaRPr lang="pt-B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57" y="4725144"/>
            <a:ext cx="2487649" cy="187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614" y="4005064"/>
            <a:ext cx="2610861" cy="188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847" y="1570872"/>
            <a:ext cx="22193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91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Atuação do MP</a:t>
            </a:r>
            <a:endParaRPr lang="pt-BR" dirty="0"/>
          </a:p>
        </p:txBody>
      </p:sp>
      <p:pic>
        <p:nvPicPr>
          <p:cNvPr id="6" name="Espaço Reservado para Conteúdo 5"/>
          <p:cNvPicPr>
            <a:picLocks noGrp="1" noChangeAspect="1"/>
          </p:cNvPicPr>
          <p:nvPr>
            <p:ph idx="1"/>
          </p:nvPr>
        </p:nvPicPr>
        <p:blipFill>
          <a:blip r:embed="rId2"/>
          <a:stretch>
            <a:fillRect/>
          </a:stretch>
        </p:blipFill>
        <p:spPr>
          <a:xfrm>
            <a:off x="1115616" y="1700808"/>
            <a:ext cx="6984776" cy="4320480"/>
          </a:xfrm>
          <a:prstGeom prst="rect">
            <a:avLst/>
          </a:prstGeom>
        </p:spPr>
      </p:pic>
      <p:sp>
        <p:nvSpPr>
          <p:cNvPr id="4" name="Espaço Reservado para Rodapé 3"/>
          <p:cNvSpPr>
            <a:spLocks noGrp="1"/>
          </p:cNvSpPr>
          <p:nvPr>
            <p:ph type="ftr" sz="quarter" idx="11"/>
          </p:nvPr>
        </p:nvSpPr>
        <p:spPr/>
        <p:txBody>
          <a:bodyPr/>
          <a:lstStyle/>
          <a:p>
            <a:r>
              <a:rPr lang="pt-BR" smtClean="0"/>
              <a:t>Agosto 2015</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20</a:t>
            </a:fld>
            <a:endParaRPr lang="pt-BR"/>
          </a:p>
        </p:txBody>
      </p:sp>
    </p:spTree>
    <p:extLst>
      <p:ext uri="{BB962C8B-B14F-4D97-AF65-F5344CB8AC3E}">
        <p14:creationId xmlns:p14="http://schemas.microsoft.com/office/powerpoint/2010/main" val="293405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Vagas em creches </a:t>
            </a:r>
            <a:endParaRPr lang="pt-BR" dirty="0"/>
          </a:p>
        </p:txBody>
      </p:sp>
      <p:pic>
        <p:nvPicPr>
          <p:cNvPr id="6" name="Espaço Reservado para Conteúdo 5"/>
          <p:cNvPicPr>
            <a:picLocks noGrp="1" noChangeAspect="1"/>
          </p:cNvPicPr>
          <p:nvPr>
            <p:ph idx="1"/>
          </p:nvPr>
        </p:nvPicPr>
        <p:blipFill>
          <a:blip r:embed="rId2"/>
          <a:stretch>
            <a:fillRect/>
          </a:stretch>
        </p:blipFill>
        <p:spPr>
          <a:xfrm>
            <a:off x="1115616" y="1628800"/>
            <a:ext cx="6504809" cy="4536504"/>
          </a:xfrm>
          <a:prstGeom prst="rect">
            <a:avLst/>
          </a:prstGeom>
        </p:spPr>
      </p:pic>
      <p:sp>
        <p:nvSpPr>
          <p:cNvPr id="4" name="Espaço Reservado para Rodapé 3"/>
          <p:cNvSpPr>
            <a:spLocks noGrp="1"/>
          </p:cNvSpPr>
          <p:nvPr>
            <p:ph type="ftr" sz="quarter" idx="11"/>
          </p:nvPr>
        </p:nvSpPr>
        <p:spPr/>
        <p:txBody>
          <a:bodyPr/>
          <a:lstStyle/>
          <a:p>
            <a:r>
              <a:rPr lang="pt-BR" smtClean="0"/>
              <a:t>Agosto 2015</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21</a:t>
            </a:fld>
            <a:endParaRPr lang="pt-BR"/>
          </a:p>
        </p:txBody>
      </p:sp>
    </p:spTree>
    <p:extLst>
      <p:ext uri="{BB962C8B-B14F-4D97-AF65-F5344CB8AC3E}">
        <p14:creationId xmlns:p14="http://schemas.microsoft.com/office/powerpoint/2010/main" val="381707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t>Como exigir o direito à educação? </a:t>
            </a:r>
            <a:endParaRPr lang="pt-BR" sz="3600" b="1" dirty="0"/>
          </a:p>
        </p:txBody>
      </p:sp>
      <p:sp>
        <p:nvSpPr>
          <p:cNvPr id="3" name="Espaço Reservado para Conteúdo 2"/>
          <p:cNvSpPr>
            <a:spLocks noGrp="1"/>
          </p:cNvSpPr>
          <p:nvPr>
            <p:ph idx="1"/>
          </p:nvPr>
        </p:nvSpPr>
        <p:spPr/>
        <p:txBody>
          <a:bodyPr>
            <a:normAutofit/>
          </a:bodyPr>
          <a:lstStyle/>
          <a:p>
            <a:pPr marL="0" indent="0">
              <a:buNone/>
            </a:pPr>
            <a:r>
              <a:rPr lang="pt-BR" sz="2400" b="1" dirty="0" smtClean="0"/>
              <a:t>LDB – Lei 1314/96</a:t>
            </a:r>
          </a:p>
          <a:p>
            <a:endParaRPr lang="pt-BR" dirty="0"/>
          </a:p>
          <a:p>
            <a:pPr marL="0" indent="0">
              <a:buNone/>
            </a:pPr>
            <a:r>
              <a:rPr lang="pt-BR" sz="2000" b="1" dirty="0" smtClean="0"/>
              <a:t>Art. 3º. O ensino será ministrado com base nos seguintes princípios: (...) </a:t>
            </a:r>
          </a:p>
          <a:p>
            <a:pPr marL="0" indent="0">
              <a:buNone/>
            </a:pPr>
            <a:r>
              <a:rPr lang="pt-BR" sz="2000" b="1" dirty="0" smtClean="0"/>
              <a:t> </a:t>
            </a:r>
            <a:endParaRPr lang="pt-BR" sz="2000" b="1" dirty="0"/>
          </a:p>
          <a:p>
            <a:pPr marL="0" indent="0">
              <a:buNone/>
            </a:pPr>
            <a:r>
              <a:rPr lang="pt-BR" sz="2000" b="1" dirty="0" smtClean="0"/>
              <a:t>XIII </a:t>
            </a:r>
            <a:r>
              <a:rPr lang="pt-BR" sz="2000" b="1" dirty="0"/>
              <a:t>- </a:t>
            </a:r>
            <a:r>
              <a:rPr lang="pt-BR" sz="2000" b="1" dirty="0">
                <a:solidFill>
                  <a:srgbClr val="FF0000"/>
                </a:solidFill>
              </a:rPr>
              <a:t>garantia do direito à educação e à </a:t>
            </a:r>
            <a:r>
              <a:rPr lang="pt-BR" sz="2000" b="1" dirty="0" smtClean="0">
                <a:solidFill>
                  <a:srgbClr val="FF0000"/>
                </a:solidFill>
              </a:rPr>
              <a:t>aprendizagem </a:t>
            </a:r>
            <a:r>
              <a:rPr lang="pt-BR" sz="2000" b="1" dirty="0">
                <a:solidFill>
                  <a:srgbClr val="FF0000"/>
                </a:solidFill>
              </a:rPr>
              <a:t>ao longo da vida.             </a:t>
            </a:r>
            <a:endParaRPr lang="pt-BR" sz="2000" b="1" dirty="0" smtClean="0">
              <a:solidFill>
                <a:srgbClr val="FF0000"/>
              </a:solidFill>
            </a:endParaRPr>
          </a:p>
          <a:p>
            <a:pPr marL="0" indent="0">
              <a:buNone/>
            </a:pPr>
            <a:r>
              <a:rPr lang="pt-BR" sz="2000" b="1" dirty="0" smtClean="0">
                <a:solidFill>
                  <a:srgbClr val="FF0000"/>
                </a:solidFill>
              </a:rPr>
              <a:t>(</a:t>
            </a:r>
            <a:r>
              <a:rPr lang="pt-BR" sz="2000" b="1" dirty="0">
                <a:solidFill>
                  <a:srgbClr val="FF0000"/>
                </a:solidFill>
              </a:rPr>
              <a:t>Incluído pela Lei nº 13.632, de 2018)</a:t>
            </a:r>
          </a:p>
          <a:p>
            <a:endParaRPr lang="pt-BR" dirty="0"/>
          </a:p>
          <a:p>
            <a:endParaRPr lang="pt-BR" dirty="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22</a:t>
            </a:fld>
            <a:endParaRPr lang="pt-BR"/>
          </a:p>
        </p:txBody>
      </p:sp>
    </p:spTree>
    <p:extLst>
      <p:ext uri="{BB962C8B-B14F-4D97-AF65-F5344CB8AC3E}">
        <p14:creationId xmlns:p14="http://schemas.microsoft.com/office/powerpoint/2010/main" val="36983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Agenda 2030 – ONU </a:t>
            </a:r>
            <a:endParaRPr lang="pt-BR" dirty="0"/>
          </a:p>
        </p:txBody>
      </p:sp>
      <p:pic>
        <p:nvPicPr>
          <p:cNvPr id="6" name="Espaço Reservado para Conteúdo 5"/>
          <p:cNvPicPr>
            <a:picLocks noGrp="1" noChangeAspect="1"/>
          </p:cNvPicPr>
          <p:nvPr>
            <p:ph idx="1"/>
          </p:nvPr>
        </p:nvPicPr>
        <p:blipFill>
          <a:blip r:embed="rId2"/>
          <a:stretch>
            <a:fillRect/>
          </a:stretch>
        </p:blipFill>
        <p:spPr>
          <a:xfrm>
            <a:off x="460842" y="2636912"/>
            <a:ext cx="8229600" cy="1545548"/>
          </a:xfrm>
          <a:prstGeom prst="rect">
            <a:avLst/>
          </a:prstGeom>
        </p:spPr>
      </p:pic>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23</a:t>
            </a:fld>
            <a:endParaRPr lang="pt-BR"/>
          </a:p>
        </p:txBody>
      </p:sp>
    </p:spTree>
    <p:extLst>
      <p:ext uri="{BB962C8B-B14F-4D97-AF65-F5344CB8AC3E}">
        <p14:creationId xmlns:p14="http://schemas.microsoft.com/office/powerpoint/2010/main" val="3675824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Até 2030, todas as meninas e meninos </a:t>
            </a:r>
            <a:endParaRPr lang="pt-BR" dirty="0"/>
          </a:p>
        </p:txBody>
      </p:sp>
      <p:sp>
        <p:nvSpPr>
          <p:cNvPr id="3" name="Espaço Reservado para Conteúdo 2"/>
          <p:cNvSpPr>
            <a:spLocks noGrp="1"/>
          </p:cNvSpPr>
          <p:nvPr>
            <p:ph idx="1"/>
          </p:nvPr>
        </p:nvSpPr>
        <p:spPr/>
        <p:txBody>
          <a:bodyPr/>
          <a:lstStyle/>
          <a:p>
            <a:pPr marL="0" indent="0">
              <a:buNone/>
            </a:pPr>
            <a:endParaRPr lang="pt-BR" sz="2800" dirty="0" smtClean="0"/>
          </a:p>
          <a:p>
            <a:pPr marL="0" indent="0" algn="just">
              <a:buNone/>
            </a:pPr>
            <a:r>
              <a:rPr lang="pt-BR" sz="2000" b="1" dirty="0" smtClean="0"/>
              <a:t>4.1- completem </a:t>
            </a:r>
            <a:r>
              <a:rPr lang="pt-BR" sz="2000" b="1" dirty="0"/>
              <a:t>o </a:t>
            </a:r>
            <a:r>
              <a:rPr lang="pt-BR" sz="2000" b="1" dirty="0">
                <a:solidFill>
                  <a:srgbClr val="C00000"/>
                </a:solidFill>
              </a:rPr>
              <a:t>ensino primário e secundário </a:t>
            </a:r>
            <a:r>
              <a:rPr lang="pt-BR" sz="2000" b="1" dirty="0"/>
              <a:t>livre, equitativo </a:t>
            </a:r>
            <a:r>
              <a:rPr lang="pt-BR" sz="2000" b="1" dirty="0" smtClean="0"/>
              <a:t>e </a:t>
            </a:r>
            <a:r>
              <a:rPr lang="pt-BR" sz="2000" b="1" dirty="0"/>
              <a:t>de </a:t>
            </a:r>
            <a:r>
              <a:rPr lang="pt-BR" sz="2000" b="1" dirty="0">
                <a:solidFill>
                  <a:srgbClr val="C00000"/>
                </a:solidFill>
              </a:rPr>
              <a:t>qualidade</a:t>
            </a:r>
            <a:r>
              <a:rPr lang="pt-BR" sz="2000" b="1" dirty="0"/>
              <a:t>, que conduza a resultados de aprendizagem relevantes e </a:t>
            </a:r>
            <a:r>
              <a:rPr lang="pt-BR" sz="2000" b="1" dirty="0" smtClean="0"/>
              <a:t>eficazes</a:t>
            </a:r>
          </a:p>
          <a:p>
            <a:pPr marL="0" indent="0" algn="just">
              <a:buNone/>
            </a:pPr>
            <a:endParaRPr lang="pt-BR" sz="2000" b="1" dirty="0" smtClean="0"/>
          </a:p>
          <a:p>
            <a:pPr marL="0" indent="0" algn="just">
              <a:buNone/>
            </a:pPr>
            <a:endParaRPr lang="pt-BR" sz="2000" b="1" dirty="0" smtClean="0"/>
          </a:p>
          <a:p>
            <a:pPr marL="0" indent="0" algn="just">
              <a:buNone/>
            </a:pPr>
            <a:r>
              <a:rPr lang="pt-BR" sz="2000" b="1" dirty="0" smtClean="0"/>
              <a:t>4.2- tenham </a:t>
            </a:r>
            <a:r>
              <a:rPr lang="pt-BR" sz="2000" b="1" dirty="0"/>
              <a:t>acesso a um desenvolvimento de </a:t>
            </a:r>
            <a:r>
              <a:rPr lang="pt-BR" sz="2000" b="1" dirty="0">
                <a:solidFill>
                  <a:srgbClr val="C00000"/>
                </a:solidFill>
              </a:rPr>
              <a:t>qualidade</a:t>
            </a:r>
            <a:r>
              <a:rPr lang="pt-BR" sz="2000" b="1" dirty="0"/>
              <a:t> na </a:t>
            </a:r>
            <a:r>
              <a:rPr lang="pt-BR" sz="2000" b="1" dirty="0">
                <a:solidFill>
                  <a:srgbClr val="C00000"/>
                </a:solidFill>
              </a:rPr>
              <a:t>primeira infância</a:t>
            </a:r>
            <a:r>
              <a:rPr lang="pt-BR" sz="2000" b="1" dirty="0"/>
              <a:t>, cuidados e educação pré-escolar, de modo que eles estejam prontos para o ensino primário</a:t>
            </a:r>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24</a:t>
            </a:fld>
            <a:endParaRPr lang="pt-BR"/>
          </a:p>
        </p:txBody>
      </p:sp>
    </p:spTree>
    <p:extLst>
      <p:ext uri="{BB962C8B-B14F-4D97-AF65-F5344CB8AC3E}">
        <p14:creationId xmlns:p14="http://schemas.microsoft.com/office/powerpoint/2010/main" val="209917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Até 2030 </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sz="2000" b="1" dirty="0" smtClean="0"/>
              <a:t>4.3- assegurar </a:t>
            </a:r>
            <a:r>
              <a:rPr lang="pt-BR" sz="2000" b="1" dirty="0"/>
              <a:t>a igualdade de acesso para todos os homens e mulheres à educação técnica, profissional e superior de </a:t>
            </a:r>
            <a:r>
              <a:rPr lang="pt-BR" sz="2000" b="1" dirty="0">
                <a:solidFill>
                  <a:srgbClr val="C00000"/>
                </a:solidFill>
              </a:rPr>
              <a:t>qualidade</a:t>
            </a:r>
            <a:r>
              <a:rPr lang="pt-BR" sz="2000" b="1" dirty="0"/>
              <a:t>, a preços acessíveis, incluindo </a:t>
            </a:r>
            <a:r>
              <a:rPr lang="pt-BR" sz="2000" b="1" dirty="0" smtClean="0"/>
              <a:t>universidade</a:t>
            </a:r>
          </a:p>
          <a:p>
            <a:pPr algn="just"/>
            <a:endParaRPr lang="pt-BR" sz="2000" b="1" dirty="0" smtClean="0"/>
          </a:p>
          <a:p>
            <a:pPr marL="0" indent="0" algn="just">
              <a:buNone/>
            </a:pPr>
            <a:r>
              <a:rPr lang="pt-BR" sz="2000" b="1" dirty="0" smtClean="0"/>
              <a:t>4.4- aumentar </a:t>
            </a:r>
            <a:r>
              <a:rPr lang="pt-BR" sz="2000" b="1" dirty="0"/>
              <a:t>substancialmente o número de jovens e adultos que tenham </a:t>
            </a:r>
            <a:r>
              <a:rPr lang="pt-BR" sz="2000" b="1" dirty="0">
                <a:solidFill>
                  <a:srgbClr val="C00000"/>
                </a:solidFill>
              </a:rPr>
              <a:t>habilidades relevantes</a:t>
            </a:r>
            <a:r>
              <a:rPr lang="pt-BR" sz="2000" b="1" dirty="0"/>
              <a:t>, inclusive competências técnicas e profissionais, para emprego, trabalho decente e </a:t>
            </a:r>
            <a:r>
              <a:rPr lang="pt-BR" sz="2000" b="1" dirty="0" smtClean="0"/>
              <a:t>empreendedorismo</a:t>
            </a:r>
          </a:p>
          <a:p>
            <a:pPr marL="0" indent="0" algn="just">
              <a:buNone/>
            </a:pPr>
            <a:endParaRPr lang="pt-BR" sz="2000" b="1" dirty="0" smtClean="0"/>
          </a:p>
          <a:p>
            <a:pPr marL="0" indent="0" algn="just">
              <a:buNone/>
            </a:pPr>
            <a:r>
              <a:rPr lang="pt-BR" sz="2000" b="1" dirty="0" smtClean="0"/>
              <a:t>4.5- </a:t>
            </a:r>
            <a:r>
              <a:rPr lang="pt-BR" sz="2000" b="1" dirty="0" smtClean="0">
                <a:solidFill>
                  <a:srgbClr val="C00000"/>
                </a:solidFill>
              </a:rPr>
              <a:t>eliminar </a:t>
            </a:r>
            <a:r>
              <a:rPr lang="pt-BR" sz="2000" b="1" dirty="0">
                <a:solidFill>
                  <a:srgbClr val="C00000"/>
                </a:solidFill>
              </a:rPr>
              <a:t>as disparidades </a:t>
            </a:r>
            <a:r>
              <a:rPr lang="pt-BR" sz="2000" b="1" dirty="0"/>
              <a:t>de gênero na educação e garantir a igualdade de acesso a todos os níveis de educação e formação profissional para os mais vulneráveis, incluindo as pessoas com deficiência, povos indígenas e as crianças em situação de vulnerabilidade</a:t>
            </a:r>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25</a:t>
            </a:fld>
            <a:endParaRPr lang="pt-BR"/>
          </a:p>
        </p:txBody>
      </p:sp>
    </p:spTree>
    <p:extLst>
      <p:ext uri="{BB962C8B-B14F-4D97-AF65-F5344CB8AC3E}">
        <p14:creationId xmlns:p14="http://schemas.microsoft.com/office/powerpoint/2010/main" val="285058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Até 2030, garantir que todos  </a:t>
            </a:r>
            <a:endParaRPr lang="pt-BR" dirty="0"/>
          </a:p>
        </p:txBody>
      </p:sp>
      <p:sp>
        <p:nvSpPr>
          <p:cNvPr id="3" name="Espaço Reservado para Conteúdo 2"/>
          <p:cNvSpPr>
            <a:spLocks noGrp="1"/>
          </p:cNvSpPr>
          <p:nvPr>
            <p:ph idx="1"/>
          </p:nvPr>
        </p:nvSpPr>
        <p:spPr>
          <a:xfrm>
            <a:off x="457200" y="1628800"/>
            <a:ext cx="8229600" cy="4525963"/>
          </a:xfrm>
        </p:spPr>
        <p:txBody>
          <a:bodyPr>
            <a:normAutofit/>
          </a:bodyPr>
          <a:lstStyle/>
          <a:p>
            <a:pPr marL="0" indent="0" algn="just">
              <a:buNone/>
            </a:pPr>
            <a:endParaRPr lang="pt-BR" sz="2000" dirty="0" smtClean="0"/>
          </a:p>
          <a:p>
            <a:pPr marL="0" indent="0" algn="just">
              <a:buNone/>
            </a:pPr>
            <a:r>
              <a:rPr lang="pt-BR" sz="2000" b="1" dirty="0" smtClean="0"/>
              <a:t>4.6- os </a:t>
            </a:r>
            <a:r>
              <a:rPr lang="pt-BR" sz="2000" b="1" dirty="0"/>
              <a:t>jovens e uma substancial proporção dos adultos, homens e mulheres estejam </a:t>
            </a:r>
            <a:r>
              <a:rPr lang="pt-BR" sz="2000" b="1" dirty="0">
                <a:solidFill>
                  <a:srgbClr val="C00000"/>
                </a:solidFill>
              </a:rPr>
              <a:t>alfabetizados e tenham adquirido o conhecimento básico de </a:t>
            </a:r>
            <a:r>
              <a:rPr lang="pt-BR" sz="2000" b="1" dirty="0" smtClean="0">
                <a:solidFill>
                  <a:srgbClr val="C00000"/>
                </a:solidFill>
              </a:rPr>
              <a:t>matemática</a:t>
            </a:r>
          </a:p>
          <a:p>
            <a:pPr marL="0" indent="0" algn="just">
              <a:buNone/>
            </a:pPr>
            <a:endParaRPr lang="pt-BR" sz="2000" b="1" dirty="0" smtClean="0"/>
          </a:p>
          <a:p>
            <a:pPr marL="0" indent="0" algn="just">
              <a:buNone/>
            </a:pPr>
            <a:r>
              <a:rPr lang="pt-BR" sz="2000" b="1" dirty="0" smtClean="0"/>
              <a:t>4.7- os </a:t>
            </a:r>
            <a:r>
              <a:rPr lang="pt-BR" sz="2000" b="1" dirty="0"/>
              <a:t>alunos adquiram conhecimentos e habilidades necessárias para promover o </a:t>
            </a:r>
            <a:r>
              <a:rPr lang="pt-BR" sz="2000" b="1" dirty="0">
                <a:solidFill>
                  <a:srgbClr val="C00000"/>
                </a:solidFill>
              </a:rPr>
              <a:t>desenvolvimento sustentável</a:t>
            </a:r>
            <a:r>
              <a:rPr lang="pt-BR" sz="2000" b="1" dirty="0"/>
              <a:t>, inclusive, entre outros, por meio da educação para o desenvolvimento sustentável e estilos de vida sustentáveis, direitos humanos, igualdade de gênero, promoção de uma cultura de paz e não violência, cidadania global e valorização da diversidade cultural e da contribuição da cultura para o desenvolvimento sustentável</a:t>
            </a:r>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26</a:t>
            </a:fld>
            <a:endParaRPr lang="pt-BR"/>
          </a:p>
        </p:txBody>
      </p:sp>
    </p:spTree>
    <p:extLst>
      <p:ext uri="{BB962C8B-B14F-4D97-AF65-F5344CB8AC3E}">
        <p14:creationId xmlns:p14="http://schemas.microsoft.com/office/powerpoint/2010/main" val="419597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Até 2020 e 2030</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lgn="just">
              <a:buNone/>
            </a:pPr>
            <a:r>
              <a:rPr lang="pt-BR" sz="2000" b="1" dirty="0"/>
              <a:t>4.a Construir e melhorar </a:t>
            </a:r>
            <a:r>
              <a:rPr lang="pt-BR" sz="2000" b="1" dirty="0">
                <a:solidFill>
                  <a:srgbClr val="C00000"/>
                </a:solidFill>
              </a:rPr>
              <a:t>instalações físicas </a:t>
            </a:r>
            <a:r>
              <a:rPr lang="pt-BR" sz="2000" b="1" dirty="0"/>
              <a:t>para educação, apropriadas para crianças e sensíveis às deficiências e ao gênero, e que proporcionem ambientes de aprendizagem seguros e não violentos, inclusivos e eficazes para </a:t>
            </a:r>
            <a:r>
              <a:rPr lang="pt-BR" sz="2000" b="1" dirty="0" smtClean="0"/>
              <a:t>todos</a:t>
            </a:r>
          </a:p>
          <a:p>
            <a:pPr marL="0" indent="0" algn="just">
              <a:buNone/>
            </a:pPr>
            <a:endParaRPr lang="pt-BR" sz="2000" b="1" dirty="0" smtClean="0"/>
          </a:p>
          <a:p>
            <a:pPr marL="0" indent="0" algn="just">
              <a:buNone/>
            </a:pPr>
            <a:r>
              <a:rPr lang="pt-BR" sz="2000" b="1" dirty="0"/>
              <a:t>4.b Até 2020, substancialmente ampliar globalmente o número de </a:t>
            </a:r>
            <a:r>
              <a:rPr lang="pt-BR" sz="2000" b="1" dirty="0">
                <a:solidFill>
                  <a:srgbClr val="C00000"/>
                </a:solidFill>
              </a:rPr>
              <a:t>bolsas de estudo</a:t>
            </a:r>
            <a:r>
              <a:rPr lang="pt-BR" sz="2000" b="1" dirty="0"/>
              <a:t> para os países em desenvolvimento, em particular os países menos desenvolvidos, pequenos Estados insulares em desenvolvimento e os países africanos, para o ensino superior, incluindo programas de formação profissional, de tecnologia da informação e da comunicação, técnicos, de engenharia e programas científicos em países desenvolvidos e outros países em desenvolvimento</a:t>
            </a:r>
          </a:p>
          <a:p>
            <a:pPr marL="0" indent="0" algn="just">
              <a:buNone/>
            </a:pPr>
            <a:endParaRPr lang="pt-BR" sz="2000" b="1" dirty="0"/>
          </a:p>
          <a:p>
            <a:pPr marL="0" indent="0" algn="just">
              <a:buNone/>
            </a:pPr>
            <a:r>
              <a:rPr lang="pt-BR" sz="2000" b="1" dirty="0"/>
              <a:t>4.c Até 2030, substancialmente </a:t>
            </a:r>
            <a:r>
              <a:rPr lang="pt-BR" sz="2000" b="1" dirty="0">
                <a:solidFill>
                  <a:srgbClr val="C00000"/>
                </a:solidFill>
              </a:rPr>
              <a:t>aumentar o contingente de professores qualificados</a:t>
            </a:r>
            <a:r>
              <a:rPr lang="pt-BR" sz="2000" b="1" dirty="0"/>
              <a:t>, inclusive por meio da cooperação internacional para a formação de professores, nos países em desenvolvimento, especialmente os países menos desenvolvidos e pequenos Estados insulares em desenvolvimento</a:t>
            </a:r>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27</a:t>
            </a:fld>
            <a:endParaRPr lang="pt-BR"/>
          </a:p>
        </p:txBody>
      </p:sp>
    </p:spTree>
    <p:extLst>
      <p:ext uri="{BB962C8B-B14F-4D97-AF65-F5344CB8AC3E}">
        <p14:creationId xmlns:p14="http://schemas.microsoft.com/office/powerpoint/2010/main" val="2432281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Obrigada!</a:t>
            </a:r>
            <a:endParaRPr lang="pt-BR" dirty="0"/>
          </a:p>
        </p:txBody>
      </p:sp>
      <p:sp>
        <p:nvSpPr>
          <p:cNvPr id="3" name="Subtítulo 2"/>
          <p:cNvSpPr>
            <a:spLocks noGrp="1"/>
          </p:cNvSpPr>
          <p:nvPr>
            <p:ph type="subTitle" idx="1"/>
          </p:nvPr>
        </p:nvSpPr>
        <p:spPr/>
        <p:txBody>
          <a:bodyPr/>
          <a:lstStyle/>
          <a:p>
            <a:r>
              <a:rPr lang="pt-BR" dirty="0" smtClean="0"/>
              <a:t>nranieri@usp.br</a:t>
            </a:r>
            <a:endParaRPr lang="pt-BR" dirty="0"/>
          </a:p>
        </p:txBody>
      </p:sp>
    </p:spTree>
    <p:extLst>
      <p:ext uri="{BB962C8B-B14F-4D97-AF65-F5344CB8AC3E}">
        <p14:creationId xmlns:p14="http://schemas.microsoft.com/office/powerpoint/2010/main" val="217981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smtClean="0"/>
              <a:t>1- Por que a educação é um direito?</a:t>
            </a:r>
            <a:endParaRPr lang="pt-BR" sz="3200" b="1" dirty="0"/>
          </a:p>
        </p:txBody>
      </p:sp>
      <p:sp>
        <p:nvSpPr>
          <p:cNvPr id="3" name="Espaço Reservado para Conteúdo 2"/>
          <p:cNvSpPr>
            <a:spLocks noGrp="1"/>
          </p:cNvSpPr>
          <p:nvPr>
            <p:ph idx="1"/>
          </p:nvPr>
        </p:nvSpPr>
        <p:spPr/>
        <p:txBody>
          <a:bodyPr/>
          <a:lstStyle/>
          <a:p>
            <a:pPr marL="0" indent="0">
              <a:buNone/>
            </a:pPr>
            <a:r>
              <a:rPr lang="pt-BR" b="1" dirty="0" smtClean="0">
                <a:solidFill>
                  <a:srgbClr val="C00000"/>
                </a:solidFill>
              </a:rPr>
              <a:t>Direito subjetivo  </a:t>
            </a:r>
          </a:p>
          <a:p>
            <a:pPr marL="0" indent="0">
              <a:buNone/>
            </a:pPr>
            <a:endParaRPr lang="pt-BR" b="1" dirty="0" smtClean="0">
              <a:solidFill>
                <a:srgbClr val="C00000"/>
              </a:solidFill>
            </a:endParaRPr>
          </a:p>
          <a:p>
            <a:r>
              <a:rPr lang="pt-BR" sz="2800" b="1" dirty="0" smtClean="0"/>
              <a:t>Existe independente da vontade do titular (usufruir) </a:t>
            </a:r>
          </a:p>
          <a:p>
            <a:r>
              <a:rPr lang="pt-BR" sz="2800" b="1" dirty="0" smtClean="0"/>
              <a:t>Sujeito</a:t>
            </a:r>
          </a:p>
          <a:p>
            <a:r>
              <a:rPr lang="pt-BR" sz="2800" b="1" dirty="0" smtClean="0"/>
              <a:t>Objeto </a:t>
            </a:r>
          </a:p>
          <a:p>
            <a:r>
              <a:rPr lang="pt-BR" sz="2800" b="1" dirty="0" smtClean="0"/>
              <a:t>Relação jurídica </a:t>
            </a:r>
          </a:p>
          <a:p>
            <a:r>
              <a:rPr lang="pt-BR" sz="2800" b="1" dirty="0" smtClean="0"/>
              <a:t>Proteção ou garantia da ordem jurídica</a:t>
            </a:r>
            <a:r>
              <a:rPr lang="pt-BR" sz="2800" dirty="0" smtClean="0"/>
              <a:t> </a:t>
            </a:r>
            <a:endParaRPr lang="pt-BR" sz="2800" dirty="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3</a:t>
            </a:fld>
            <a:endParaRPr lang="pt-BR"/>
          </a:p>
        </p:txBody>
      </p:sp>
    </p:spTree>
    <p:extLst>
      <p:ext uri="{BB962C8B-B14F-4D97-AF65-F5344CB8AC3E}">
        <p14:creationId xmlns:p14="http://schemas.microsoft.com/office/powerpoint/2010/main" val="169749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smtClean="0"/>
              <a:t>2- Qual o conteúdo do direito à educação? </a:t>
            </a:r>
            <a:endParaRPr lang="pt-BR" sz="3200" b="1" dirty="0"/>
          </a:p>
        </p:txBody>
      </p:sp>
      <p:sp>
        <p:nvSpPr>
          <p:cNvPr id="3" name="Espaço Reservado para Conteúdo 2"/>
          <p:cNvSpPr>
            <a:spLocks noGrp="1"/>
          </p:cNvSpPr>
          <p:nvPr>
            <p:ph idx="1"/>
          </p:nvPr>
        </p:nvSpPr>
        <p:spPr>
          <a:xfrm>
            <a:off x="457200" y="1600200"/>
            <a:ext cx="8579296" cy="4525963"/>
          </a:xfrm>
        </p:spPr>
        <p:txBody>
          <a:bodyPr>
            <a:normAutofit fontScale="25000" lnSpcReduction="20000"/>
          </a:bodyPr>
          <a:lstStyle/>
          <a:p>
            <a:pPr marL="0" indent="0">
              <a:buNone/>
            </a:pPr>
            <a:endParaRPr lang="pt-BR" sz="5500" b="1" dirty="0" smtClean="0">
              <a:solidFill>
                <a:srgbClr val="FF0000"/>
              </a:solidFill>
            </a:endParaRPr>
          </a:p>
          <a:p>
            <a:pPr marL="0" indent="0">
              <a:buNone/>
            </a:pPr>
            <a:endParaRPr lang="pt-BR" sz="5500" b="1" dirty="0">
              <a:solidFill>
                <a:srgbClr val="FF0000"/>
              </a:solidFill>
            </a:endParaRPr>
          </a:p>
          <a:p>
            <a:pPr marL="0" indent="0">
              <a:buNone/>
            </a:pPr>
            <a:r>
              <a:rPr lang="pt-BR" sz="5500" b="1" dirty="0" smtClean="0">
                <a:solidFill>
                  <a:srgbClr val="FF0000"/>
                </a:solidFill>
              </a:rPr>
              <a:t>DUDH </a:t>
            </a:r>
            <a:r>
              <a:rPr lang="pt-BR" sz="5500" b="1" dirty="0">
                <a:solidFill>
                  <a:srgbClr val="FF0000"/>
                </a:solidFill>
              </a:rPr>
              <a:t>(1948</a:t>
            </a:r>
            <a:r>
              <a:rPr lang="pt-BR" sz="5500" b="1" dirty="0" smtClean="0">
                <a:solidFill>
                  <a:srgbClr val="FF0000"/>
                </a:solidFill>
              </a:rPr>
              <a:t>) - </a:t>
            </a:r>
            <a:r>
              <a:rPr lang="pt-BR" sz="5500" dirty="0" smtClean="0"/>
              <a:t>Preâmbulo </a:t>
            </a:r>
          </a:p>
          <a:p>
            <a:pPr marL="0" indent="0">
              <a:buNone/>
            </a:pPr>
            <a:endParaRPr lang="pt-BR" dirty="0"/>
          </a:p>
          <a:p>
            <a:pPr marL="36000" indent="457200" algn="just">
              <a:lnSpc>
                <a:spcPct val="170000"/>
              </a:lnSpc>
              <a:spcAft>
                <a:spcPts val="600"/>
              </a:spcAft>
              <a:buNone/>
            </a:pPr>
            <a:r>
              <a:rPr lang="pt-BR" sz="6400" b="1" dirty="0" smtClean="0"/>
              <a:t>“A  </a:t>
            </a:r>
            <a:r>
              <a:rPr lang="pt-BR" sz="6400" b="1" dirty="0"/>
              <a:t>Assembleia Geral proclama a presente DUDH como o ideal comum </a:t>
            </a:r>
            <a:r>
              <a:rPr lang="pt-BR" sz="6400" b="1" dirty="0" smtClean="0"/>
              <a:t>a </a:t>
            </a:r>
            <a:r>
              <a:rPr lang="pt-BR" sz="6400" b="1" dirty="0"/>
              <a:t>ser atingido por todos os povos e todas as nações, </a:t>
            </a:r>
            <a:r>
              <a:rPr lang="pt-BR" sz="6400" b="1" dirty="0" smtClean="0"/>
              <a:t> </a:t>
            </a:r>
          </a:p>
          <a:p>
            <a:pPr marL="36000" indent="457200" algn="just">
              <a:lnSpc>
                <a:spcPct val="170000"/>
              </a:lnSpc>
              <a:spcAft>
                <a:spcPts val="600"/>
              </a:spcAft>
              <a:buNone/>
            </a:pPr>
            <a:r>
              <a:rPr lang="pt-BR" sz="6400" b="1" dirty="0" smtClean="0"/>
              <a:t>com </a:t>
            </a:r>
            <a:r>
              <a:rPr lang="pt-BR" sz="6400" b="1" dirty="0"/>
              <a:t>o objetivo de que cada indivíduo e cada órgão da sociedade, </a:t>
            </a:r>
            <a:r>
              <a:rPr lang="pt-BR" sz="6400" b="1" dirty="0" smtClean="0"/>
              <a:t>tendo </a:t>
            </a:r>
            <a:r>
              <a:rPr lang="pt-BR" sz="6400" b="1" dirty="0"/>
              <a:t>sempre em mente esta Declaração, se esforcem, </a:t>
            </a:r>
            <a:r>
              <a:rPr lang="pt-BR" sz="6400" b="1" dirty="0" smtClean="0">
                <a:solidFill>
                  <a:srgbClr val="FF0000"/>
                </a:solidFill>
              </a:rPr>
              <a:t>através </a:t>
            </a:r>
            <a:r>
              <a:rPr lang="pt-BR" sz="6400" b="1" dirty="0">
                <a:solidFill>
                  <a:srgbClr val="FF0000"/>
                </a:solidFill>
              </a:rPr>
              <a:t>do ensino e da educação,</a:t>
            </a:r>
            <a:r>
              <a:rPr lang="pt-BR" sz="6400" b="1" dirty="0"/>
              <a:t> </a:t>
            </a:r>
            <a:endParaRPr lang="pt-BR" sz="6400" b="1" dirty="0" smtClean="0"/>
          </a:p>
          <a:p>
            <a:pPr marL="36000" indent="457200" algn="just">
              <a:lnSpc>
                <a:spcPct val="170000"/>
              </a:lnSpc>
              <a:spcAft>
                <a:spcPts val="600"/>
              </a:spcAft>
              <a:buNone/>
            </a:pPr>
            <a:r>
              <a:rPr lang="pt-BR" sz="6400" b="1" dirty="0" smtClean="0"/>
              <a:t>por </a:t>
            </a:r>
            <a:r>
              <a:rPr lang="pt-BR" sz="6400" b="1" dirty="0">
                <a:solidFill>
                  <a:srgbClr val="FF0000"/>
                </a:solidFill>
              </a:rPr>
              <a:t>promover o respeito a esses direitos e liberdades,</a:t>
            </a:r>
            <a:r>
              <a:rPr lang="pt-BR" sz="6400" b="1" dirty="0"/>
              <a:t> e, </a:t>
            </a:r>
            <a:endParaRPr lang="pt-BR" sz="6400" b="1" dirty="0" smtClean="0"/>
          </a:p>
          <a:p>
            <a:pPr marL="36000" indent="457200" algn="just">
              <a:lnSpc>
                <a:spcPct val="170000"/>
              </a:lnSpc>
              <a:spcAft>
                <a:spcPts val="600"/>
              </a:spcAft>
              <a:buNone/>
            </a:pPr>
            <a:r>
              <a:rPr lang="pt-BR" sz="6400" b="1" dirty="0" smtClean="0"/>
              <a:t>pela </a:t>
            </a:r>
            <a:r>
              <a:rPr lang="pt-BR" sz="6400" b="1" dirty="0"/>
              <a:t>adoção de medidas progressivas de caráter nacional e internacional</a:t>
            </a:r>
            <a:r>
              <a:rPr lang="pt-BR" sz="6400" b="1" dirty="0" smtClean="0"/>
              <a:t>, por </a:t>
            </a:r>
            <a:r>
              <a:rPr lang="pt-BR" sz="6400" b="1" dirty="0"/>
              <a:t>assegurar o seu reconhecimento e a sua observância universal e efetiva, </a:t>
            </a:r>
            <a:r>
              <a:rPr lang="pt-BR" sz="6400" b="1" dirty="0" smtClean="0"/>
              <a:t>tanto </a:t>
            </a:r>
            <a:r>
              <a:rPr lang="pt-BR" sz="6400" b="1" dirty="0"/>
              <a:t>entre os povos dos próprios Estados-Membros, </a:t>
            </a:r>
            <a:r>
              <a:rPr lang="pt-BR" sz="6400" b="1" dirty="0" smtClean="0"/>
              <a:t>quanto </a:t>
            </a:r>
            <a:r>
              <a:rPr lang="pt-BR" sz="6400" b="1" dirty="0"/>
              <a:t>entre os povos dos territórios sob sua </a:t>
            </a:r>
            <a:r>
              <a:rPr lang="pt-BR" sz="6400" b="1" dirty="0" smtClean="0"/>
              <a:t>jurisdição.”</a:t>
            </a:r>
            <a:endParaRPr lang="pt-BR" sz="6400" b="1" dirty="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4</a:t>
            </a:fld>
            <a:endParaRPr lang="pt-BR"/>
          </a:p>
        </p:txBody>
      </p:sp>
      <p:pic>
        <p:nvPicPr>
          <p:cNvPr id="6" name="Imagem 5"/>
          <p:cNvPicPr>
            <a:picLocks noChangeAspect="1"/>
          </p:cNvPicPr>
          <p:nvPr/>
        </p:nvPicPr>
        <p:blipFill>
          <a:blip r:embed="rId2"/>
          <a:stretch>
            <a:fillRect/>
          </a:stretch>
        </p:blipFill>
        <p:spPr>
          <a:xfrm>
            <a:off x="6762773" y="1124744"/>
            <a:ext cx="1914310" cy="1280271"/>
          </a:xfrm>
          <a:prstGeom prst="rect">
            <a:avLst/>
          </a:prstGeom>
        </p:spPr>
      </p:pic>
    </p:spTree>
    <p:extLst>
      <p:ext uri="{BB962C8B-B14F-4D97-AF65-F5344CB8AC3E}">
        <p14:creationId xmlns:p14="http://schemas.microsoft.com/office/powerpoint/2010/main" val="214955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smtClean="0"/>
              <a:t>Qual o conteúdo do direito à educação? </a:t>
            </a:r>
            <a:endParaRPr lang="pt-BR" sz="2000" b="1" dirty="0"/>
          </a:p>
        </p:txBody>
      </p:sp>
      <p:sp>
        <p:nvSpPr>
          <p:cNvPr id="3" name="Espaço Reservado para Conteúdo 2"/>
          <p:cNvSpPr>
            <a:spLocks noGrp="1"/>
          </p:cNvSpPr>
          <p:nvPr>
            <p:ph idx="1"/>
          </p:nvPr>
        </p:nvSpPr>
        <p:spPr>
          <a:xfrm>
            <a:off x="457200" y="1600200"/>
            <a:ext cx="8579296" cy="4525963"/>
          </a:xfrm>
        </p:spPr>
        <p:txBody>
          <a:bodyPr>
            <a:normAutofit/>
          </a:bodyPr>
          <a:lstStyle/>
          <a:p>
            <a:pPr marL="0" indent="0">
              <a:buNone/>
            </a:pPr>
            <a:r>
              <a:rPr lang="pt-BR" sz="2400" b="1" dirty="0" smtClean="0">
                <a:solidFill>
                  <a:srgbClr val="FF0000"/>
                </a:solidFill>
              </a:rPr>
              <a:t>DUDH </a:t>
            </a:r>
            <a:r>
              <a:rPr lang="pt-BR" sz="2400" b="1" dirty="0">
                <a:solidFill>
                  <a:srgbClr val="FF0000"/>
                </a:solidFill>
              </a:rPr>
              <a:t>(1948</a:t>
            </a:r>
            <a:r>
              <a:rPr lang="pt-BR" sz="2400" b="1" dirty="0" smtClean="0">
                <a:solidFill>
                  <a:srgbClr val="FF0000"/>
                </a:solidFill>
              </a:rPr>
              <a:t>)</a:t>
            </a:r>
          </a:p>
          <a:p>
            <a:pPr marL="0" indent="0">
              <a:buNone/>
            </a:pPr>
            <a:endParaRPr lang="pt-BR" b="1" dirty="0">
              <a:solidFill>
                <a:srgbClr val="FF0000"/>
              </a:solidFill>
            </a:endParaRPr>
          </a:p>
          <a:p>
            <a:pPr lvl="2" indent="0" algn="just">
              <a:spcBef>
                <a:spcPts val="600"/>
              </a:spcBef>
              <a:spcAft>
                <a:spcPts val="600"/>
              </a:spcAft>
              <a:buNone/>
            </a:pPr>
            <a:r>
              <a:rPr lang="pt-BR" sz="1600" b="1" dirty="0" smtClean="0">
                <a:latin typeface="Arial" pitchFamily="34" charset="0"/>
                <a:cs typeface="Arial" pitchFamily="34" charset="0"/>
              </a:rPr>
              <a:t>“Art</a:t>
            </a:r>
            <a:r>
              <a:rPr lang="pt-BR" sz="1600" b="1" dirty="0">
                <a:latin typeface="Arial" pitchFamily="34" charset="0"/>
                <a:cs typeface="Arial" pitchFamily="34" charset="0"/>
              </a:rPr>
              <a:t>. 26 - </a:t>
            </a:r>
            <a:r>
              <a:rPr lang="pt-BR" sz="1600" b="1" dirty="0">
                <a:solidFill>
                  <a:srgbClr val="C00000"/>
                </a:solidFill>
                <a:latin typeface="Arial" pitchFamily="34" charset="0"/>
                <a:cs typeface="Arial" pitchFamily="34" charset="0"/>
              </a:rPr>
              <a:t>A instrução promoverá </a:t>
            </a:r>
          </a:p>
          <a:p>
            <a:pPr lvl="2" indent="0" algn="just">
              <a:spcBef>
                <a:spcPts val="600"/>
              </a:spcBef>
              <a:spcAft>
                <a:spcPts val="600"/>
              </a:spcAft>
              <a:buNone/>
            </a:pPr>
            <a:r>
              <a:rPr lang="pt-BR" sz="1600" b="1" dirty="0">
                <a:solidFill>
                  <a:srgbClr val="C00000"/>
                </a:solidFill>
                <a:latin typeface="Arial" pitchFamily="34" charset="0"/>
                <a:cs typeface="Arial" pitchFamily="34" charset="0"/>
              </a:rPr>
              <a:t>a compreensão, a tolerância e a amizade </a:t>
            </a:r>
          </a:p>
          <a:p>
            <a:pPr lvl="2" indent="0" algn="just">
              <a:spcBef>
                <a:spcPts val="600"/>
              </a:spcBef>
              <a:spcAft>
                <a:spcPts val="600"/>
              </a:spcAft>
              <a:buNone/>
            </a:pPr>
            <a:r>
              <a:rPr lang="pt-BR" sz="1600" b="1" dirty="0">
                <a:latin typeface="Arial" pitchFamily="34" charset="0"/>
                <a:cs typeface="Arial" pitchFamily="34" charset="0"/>
              </a:rPr>
              <a:t>entre todas as nações e grupos raciais ou religiosos, </a:t>
            </a:r>
          </a:p>
          <a:p>
            <a:pPr lvl="2" indent="0" algn="just">
              <a:spcBef>
                <a:spcPts val="600"/>
              </a:spcBef>
              <a:spcAft>
                <a:spcPts val="600"/>
              </a:spcAft>
              <a:buNone/>
            </a:pPr>
            <a:r>
              <a:rPr lang="pt-BR" sz="1600" b="1" dirty="0">
                <a:latin typeface="Arial" pitchFamily="34" charset="0"/>
                <a:cs typeface="Arial" pitchFamily="34" charset="0"/>
              </a:rPr>
              <a:t>e coadjuvará nas atividades das Nações Unidas </a:t>
            </a:r>
          </a:p>
          <a:p>
            <a:pPr lvl="2" indent="0" algn="just">
              <a:spcBef>
                <a:spcPts val="600"/>
              </a:spcBef>
              <a:spcAft>
                <a:spcPts val="600"/>
              </a:spcAft>
              <a:buNone/>
            </a:pPr>
            <a:r>
              <a:rPr lang="pt-BR" sz="1600" b="1" dirty="0">
                <a:latin typeface="Arial" pitchFamily="34" charset="0"/>
                <a:cs typeface="Arial" pitchFamily="34" charset="0"/>
              </a:rPr>
              <a:t>em prol da </a:t>
            </a:r>
            <a:r>
              <a:rPr lang="pt-BR" sz="1600" b="1" dirty="0">
                <a:solidFill>
                  <a:srgbClr val="C00000"/>
                </a:solidFill>
                <a:latin typeface="Arial" pitchFamily="34" charset="0"/>
                <a:cs typeface="Arial" pitchFamily="34" charset="0"/>
              </a:rPr>
              <a:t>manutenção da paz.</a:t>
            </a:r>
            <a:r>
              <a:rPr lang="pt-BR" sz="1600" b="1" dirty="0">
                <a:latin typeface="Arial" pitchFamily="34" charset="0"/>
                <a:cs typeface="Arial" pitchFamily="34" charset="0"/>
              </a:rPr>
              <a:t>”</a:t>
            </a:r>
          </a:p>
          <a:p>
            <a:pPr marL="0" indent="0">
              <a:buNone/>
            </a:pPr>
            <a:endParaRPr lang="pt-BR" b="1" dirty="0">
              <a:solidFill>
                <a:srgbClr val="FF0000"/>
              </a:solidFill>
            </a:endParaRPr>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5</a:t>
            </a:fld>
            <a:endParaRPr lang="pt-BR"/>
          </a:p>
        </p:txBody>
      </p:sp>
      <p:pic>
        <p:nvPicPr>
          <p:cNvPr id="6" name="Imagem 5"/>
          <p:cNvPicPr>
            <a:picLocks noChangeAspect="1"/>
          </p:cNvPicPr>
          <p:nvPr/>
        </p:nvPicPr>
        <p:blipFill>
          <a:blip r:embed="rId2"/>
          <a:stretch>
            <a:fillRect/>
          </a:stretch>
        </p:blipFill>
        <p:spPr>
          <a:xfrm>
            <a:off x="6948264" y="1007689"/>
            <a:ext cx="1914310" cy="1280271"/>
          </a:xfrm>
          <a:prstGeom prst="rect">
            <a:avLst/>
          </a:prstGeom>
        </p:spPr>
      </p:pic>
    </p:spTree>
    <p:extLst>
      <p:ext uri="{BB962C8B-B14F-4D97-AF65-F5344CB8AC3E}">
        <p14:creationId xmlns:p14="http://schemas.microsoft.com/office/powerpoint/2010/main" val="293816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smtClean="0"/>
              <a:t>Qual o conteúdo do direito à educação?</a:t>
            </a:r>
            <a:r>
              <a:rPr lang="pt-BR" sz="3200" b="1" dirty="0" smtClean="0"/>
              <a:t> </a:t>
            </a:r>
            <a:endParaRPr lang="pt-BR" sz="3200" b="1" dirty="0"/>
          </a:p>
        </p:txBody>
      </p:sp>
      <p:sp>
        <p:nvSpPr>
          <p:cNvPr id="4" name="Espaço Reservado para Rodapé 3"/>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6</a:t>
            </a:fld>
            <a:endParaRPr lang="pt-BR"/>
          </a:p>
        </p:txBody>
      </p:sp>
      <p:sp>
        <p:nvSpPr>
          <p:cNvPr id="7" name="Espaço Reservado para Conteúdo 6"/>
          <p:cNvSpPr>
            <a:spLocks noGrp="1"/>
          </p:cNvSpPr>
          <p:nvPr>
            <p:ph idx="1"/>
          </p:nvPr>
        </p:nvSpPr>
        <p:spPr>
          <a:xfrm>
            <a:off x="457200" y="1417638"/>
            <a:ext cx="8686800" cy="4708525"/>
          </a:xfrm>
        </p:spPr>
        <p:txBody>
          <a:bodyPr>
            <a:normAutofit fontScale="92500" lnSpcReduction="10000"/>
          </a:bodyPr>
          <a:lstStyle/>
          <a:p>
            <a:pPr marL="0" indent="0">
              <a:buNone/>
            </a:pPr>
            <a:endParaRPr lang="pt-BR" sz="2000" b="1" dirty="0" smtClean="0">
              <a:solidFill>
                <a:srgbClr val="FF0000"/>
              </a:solidFill>
            </a:endParaRPr>
          </a:p>
          <a:p>
            <a:pPr marL="0" indent="0">
              <a:buNone/>
            </a:pPr>
            <a:r>
              <a:rPr lang="pt-BR" sz="2000" b="1" dirty="0" smtClean="0">
                <a:solidFill>
                  <a:srgbClr val="FF0000"/>
                </a:solidFill>
              </a:rPr>
              <a:t>Pacto </a:t>
            </a:r>
            <a:r>
              <a:rPr lang="pt-BR" sz="2000" b="1" dirty="0">
                <a:solidFill>
                  <a:srgbClr val="FF0000"/>
                </a:solidFill>
              </a:rPr>
              <a:t>dos Direitos Econômicos, Sociais e Culturais – PDESC (1966</a:t>
            </a:r>
            <a:r>
              <a:rPr lang="pt-BR" sz="2000" b="1" dirty="0" smtClean="0">
                <a:solidFill>
                  <a:srgbClr val="FF0000"/>
                </a:solidFill>
              </a:rPr>
              <a:t>)                                                                                                 </a:t>
            </a:r>
            <a:r>
              <a:rPr lang="pt-BR" sz="2000" b="1" dirty="0">
                <a:solidFill>
                  <a:srgbClr val="FF0000"/>
                </a:solidFill>
              </a:rPr>
              <a:t>(BR - Decreto nº 591/1992</a:t>
            </a:r>
            <a:r>
              <a:rPr lang="pt-BR" sz="2000" b="1" dirty="0" smtClean="0">
                <a:solidFill>
                  <a:srgbClr val="FF0000"/>
                </a:solidFill>
              </a:rPr>
              <a:t>)</a:t>
            </a:r>
          </a:p>
          <a:p>
            <a:pPr lvl="2" algn="just">
              <a:buNone/>
            </a:pPr>
            <a:r>
              <a:rPr lang="pt-BR" sz="1400" b="1" dirty="0">
                <a:latin typeface="Arial" pitchFamily="34" charset="0"/>
                <a:cs typeface="Arial" pitchFamily="34" charset="0"/>
              </a:rPr>
              <a:t>Art. 13</a:t>
            </a:r>
            <a:r>
              <a:rPr lang="pt-BR" sz="1400" dirty="0">
                <a:latin typeface="Arial" pitchFamily="34" charset="0"/>
                <a:cs typeface="Arial" pitchFamily="34" charset="0"/>
              </a:rPr>
              <a:t> - 1. </a:t>
            </a:r>
          </a:p>
          <a:p>
            <a:pPr lvl="2" algn="just">
              <a:buNone/>
            </a:pPr>
            <a:endParaRPr lang="pt-BR" sz="1400" dirty="0">
              <a:latin typeface="Arial" pitchFamily="34" charset="0"/>
              <a:cs typeface="Arial" pitchFamily="34" charset="0"/>
            </a:endParaRPr>
          </a:p>
          <a:p>
            <a:pPr lvl="2" algn="just">
              <a:buNone/>
            </a:pPr>
            <a:r>
              <a:rPr lang="pt-BR" sz="1400" b="1" dirty="0">
                <a:latin typeface="Arial" pitchFamily="34" charset="0"/>
                <a:cs typeface="Arial" pitchFamily="34" charset="0"/>
              </a:rPr>
              <a:t>Os Estados-partes no presente Pacto reconhecem o direito de toda pessoa à educação. </a:t>
            </a:r>
          </a:p>
          <a:p>
            <a:pPr lvl="2" algn="just">
              <a:buNone/>
            </a:pPr>
            <a:endParaRPr lang="pt-BR" sz="1400" b="1" dirty="0">
              <a:latin typeface="Arial" pitchFamily="34" charset="0"/>
              <a:cs typeface="Arial" pitchFamily="34" charset="0"/>
            </a:endParaRPr>
          </a:p>
          <a:p>
            <a:pPr lvl="2" algn="just">
              <a:buNone/>
            </a:pPr>
            <a:r>
              <a:rPr lang="pt-BR" sz="1400" b="1" dirty="0">
                <a:latin typeface="Arial" pitchFamily="34" charset="0"/>
                <a:cs typeface="Arial" pitchFamily="34" charset="0"/>
              </a:rPr>
              <a:t>Concordam em que a educação deverá </a:t>
            </a:r>
            <a:r>
              <a:rPr lang="pt-BR" sz="1400" b="1" dirty="0" smtClean="0">
                <a:latin typeface="Arial" pitchFamily="34" charset="0"/>
                <a:cs typeface="Arial" pitchFamily="34" charset="0"/>
              </a:rPr>
              <a:t>visar </a:t>
            </a:r>
          </a:p>
          <a:p>
            <a:pPr lvl="2" algn="just">
              <a:buNone/>
            </a:pPr>
            <a:r>
              <a:rPr lang="pt-BR" sz="1400" b="1" dirty="0" smtClean="0">
                <a:solidFill>
                  <a:srgbClr val="C00000"/>
                </a:solidFill>
                <a:latin typeface="Arial" pitchFamily="34" charset="0"/>
                <a:cs typeface="Arial" pitchFamily="34" charset="0"/>
              </a:rPr>
              <a:t>ao </a:t>
            </a:r>
            <a:r>
              <a:rPr lang="pt-BR" sz="1400" b="1" dirty="0">
                <a:solidFill>
                  <a:srgbClr val="C00000"/>
                </a:solidFill>
                <a:latin typeface="Arial" pitchFamily="34" charset="0"/>
                <a:cs typeface="Arial" pitchFamily="34" charset="0"/>
              </a:rPr>
              <a:t>pleno desenvolvimento da personalidade humana e do sentido de sua dignidade </a:t>
            </a:r>
            <a:r>
              <a:rPr lang="pt-BR" sz="1400" b="1" dirty="0" smtClean="0">
                <a:solidFill>
                  <a:srgbClr val="C00000"/>
                </a:solidFill>
                <a:latin typeface="Arial" pitchFamily="34" charset="0"/>
                <a:cs typeface="Arial" pitchFamily="34" charset="0"/>
              </a:rPr>
              <a:t>e  </a:t>
            </a:r>
            <a:endParaRPr lang="pt-BR" sz="1400" b="1" dirty="0">
              <a:solidFill>
                <a:srgbClr val="C00000"/>
              </a:solidFill>
              <a:latin typeface="Arial" pitchFamily="34" charset="0"/>
              <a:cs typeface="Arial" pitchFamily="34" charset="0"/>
            </a:endParaRPr>
          </a:p>
          <a:p>
            <a:pPr lvl="2" algn="just">
              <a:buNone/>
            </a:pPr>
            <a:r>
              <a:rPr lang="pt-BR" sz="1400" b="1" dirty="0">
                <a:solidFill>
                  <a:srgbClr val="C00000"/>
                </a:solidFill>
                <a:latin typeface="Arial" pitchFamily="34" charset="0"/>
                <a:cs typeface="Arial" pitchFamily="34" charset="0"/>
              </a:rPr>
              <a:t>a fortalecer o respeito pelos direitos humanos e liberdades fundamentais</a:t>
            </a:r>
            <a:r>
              <a:rPr lang="pt-BR" sz="1400" b="1" dirty="0">
                <a:latin typeface="Arial" pitchFamily="34" charset="0"/>
                <a:cs typeface="Arial" pitchFamily="34" charset="0"/>
              </a:rPr>
              <a:t>. </a:t>
            </a:r>
          </a:p>
          <a:p>
            <a:pPr lvl="2" algn="just">
              <a:buNone/>
            </a:pPr>
            <a:endParaRPr lang="pt-BR" sz="1400" b="1" dirty="0">
              <a:latin typeface="Arial" pitchFamily="34" charset="0"/>
              <a:cs typeface="Arial" pitchFamily="34" charset="0"/>
            </a:endParaRPr>
          </a:p>
          <a:p>
            <a:pPr lvl="2" algn="just">
              <a:buNone/>
            </a:pPr>
            <a:r>
              <a:rPr lang="pt-BR" sz="1400" b="1" dirty="0">
                <a:latin typeface="Arial" pitchFamily="34" charset="0"/>
                <a:cs typeface="Arial" pitchFamily="34" charset="0"/>
              </a:rPr>
              <a:t>Concordam ainda que a educação deverá </a:t>
            </a:r>
          </a:p>
          <a:p>
            <a:pPr lvl="2" algn="just">
              <a:spcAft>
                <a:spcPts val="600"/>
              </a:spcAft>
              <a:buNone/>
            </a:pPr>
            <a:r>
              <a:rPr lang="pt-BR" sz="1400" b="1" dirty="0">
                <a:latin typeface="Arial" pitchFamily="34" charset="0"/>
                <a:cs typeface="Arial" pitchFamily="34" charset="0"/>
              </a:rPr>
              <a:t>capacitar todas as pessoas a participar efetivamente de uma sociedade livre,</a:t>
            </a:r>
          </a:p>
          <a:p>
            <a:pPr lvl="2" algn="just">
              <a:spcAft>
                <a:spcPts val="600"/>
              </a:spcAft>
              <a:buNone/>
            </a:pPr>
            <a:r>
              <a:rPr lang="pt-BR" sz="1400" b="1" dirty="0">
                <a:latin typeface="Arial" pitchFamily="34" charset="0"/>
                <a:cs typeface="Arial" pitchFamily="34" charset="0"/>
              </a:rPr>
              <a:t>favorecer a compreensão, a tolerância e a amizade entre todas as nações e entre todos os grupos raciais, étnicos ou religiosos e </a:t>
            </a:r>
          </a:p>
          <a:p>
            <a:pPr lvl="2" algn="just">
              <a:spcAft>
                <a:spcPts val="600"/>
              </a:spcAft>
              <a:buNone/>
            </a:pPr>
            <a:r>
              <a:rPr lang="pt-BR" sz="1400" b="1" dirty="0">
                <a:latin typeface="Arial" pitchFamily="34" charset="0"/>
                <a:cs typeface="Arial" pitchFamily="34" charset="0"/>
              </a:rPr>
              <a:t>promover as atividades das Nações Unidas em prol da manutenção da paz.</a:t>
            </a:r>
          </a:p>
          <a:p>
            <a:pPr marL="0" indent="0" algn="just">
              <a:buNone/>
            </a:pPr>
            <a:r>
              <a:rPr lang="pt-BR" sz="2000" dirty="0"/>
              <a:t/>
            </a:r>
            <a:br>
              <a:rPr lang="pt-BR" sz="2000" dirty="0"/>
            </a:br>
            <a:endParaRPr lang="pt-BR" sz="2000" dirty="0"/>
          </a:p>
        </p:txBody>
      </p:sp>
      <p:pic>
        <p:nvPicPr>
          <p:cNvPr id="3" name="Imagem 2"/>
          <p:cNvPicPr>
            <a:picLocks noChangeAspect="1"/>
          </p:cNvPicPr>
          <p:nvPr/>
        </p:nvPicPr>
        <p:blipFill>
          <a:blip r:embed="rId2"/>
          <a:stretch>
            <a:fillRect/>
          </a:stretch>
        </p:blipFill>
        <p:spPr>
          <a:xfrm>
            <a:off x="6876256" y="137367"/>
            <a:ext cx="1914310" cy="1280271"/>
          </a:xfrm>
          <a:prstGeom prst="rect">
            <a:avLst/>
          </a:prstGeom>
        </p:spPr>
      </p:pic>
    </p:spTree>
    <p:extLst>
      <p:ext uri="{BB962C8B-B14F-4D97-AF65-F5344CB8AC3E}">
        <p14:creationId xmlns:p14="http://schemas.microsoft.com/office/powerpoint/2010/main" val="272813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179980"/>
            <a:ext cx="806489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pt-BR" sz="1200" b="0" i="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rgbClr val="FF0000"/>
              </a:solidFill>
              <a:effectLst/>
              <a:latin typeface="Arial" pitchFamily="34" charset="0"/>
              <a:ea typeface="Times New Roman" pitchFamily="18" charset="0"/>
            </a:endParaRPr>
          </a:p>
          <a:p>
            <a:pPr indent="450850" algn="just" fontAlgn="base">
              <a:spcBef>
                <a:spcPct val="0"/>
              </a:spcBef>
              <a:spcAft>
                <a:spcPct val="0"/>
              </a:spcAft>
            </a:pPr>
            <a:endParaRPr lang="pt-BR" sz="1400" b="1" dirty="0" smtClean="0">
              <a:solidFill>
                <a:srgbClr val="FF0000"/>
              </a:solidFill>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rgbClr val="FF0000"/>
              </a:solidFill>
              <a:effectLst/>
              <a:latin typeface="Arial" pitchFamily="34" charset="0"/>
              <a:ea typeface="Times New Roman" pitchFamily="18" charset="0"/>
            </a:endParaRPr>
          </a:p>
          <a:p>
            <a:r>
              <a:rPr lang="pt-BR" dirty="0" smtClean="0"/>
              <a:t/>
            </a:r>
            <a:br>
              <a:rPr lang="pt-BR" dirty="0" smtClean="0"/>
            </a:br>
            <a:endParaRPr lang="pt-BR" sz="1200"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dirty="0">
              <a:latin typeface="Arial" pitchFamily="34" charset="0"/>
              <a:cs typeface="Arial" pitchFamily="34" charset="0"/>
            </a:endParaRPr>
          </a:p>
          <a:p>
            <a:pPr lvl="8" algn="just"/>
            <a:endParaRPr lang="pt-BR" sz="1200" dirty="0"/>
          </a:p>
        </p:txBody>
      </p:sp>
      <p:sp>
        <p:nvSpPr>
          <p:cNvPr id="5" name="Título 4"/>
          <p:cNvSpPr>
            <a:spLocks noGrp="1"/>
          </p:cNvSpPr>
          <p:nvPr>
            <p:ph type="title"/>
          </p:nvPr>
        </p:nvSpPr>
        <p:spPr/>
        <p:txBody>
          <a:bodyPr>
            <a:normAutofit/>
          </a:bodyPr>
          <a:lstStyle/>
          <a:p>
            <a:pPr indent="450850" algn="l" fontAlgn="base">
              <a:spcAft>
                <a:spcPct val="0"/>
              </a:spcAft>
            </a:pPr>
            <a:r>
              <a:rPr lang="pt-BR" sz="2000" b="1" dirty="0"/>
              <a:t>Qual o conteúdo do direito à educação? </a:t>
            </a:r>
          </a:p>
        </p:txBody>
      </p:sp>
      <p:sp>
        <p:nvSpPr>
          <p:cNvPr id="6" name="Espaço Reservado para Conteúdo 5"/>
          <p:cNvSpPr>
            <a:spLocks noGrp="1"/>
          </p:cNvSpPr>
          <p:nvPr>
            <p:ph idx="1"/>
          </p:nvPr>
        </p:nvSpPr>
        <p:spPr/>
        <p:txBody>
          <a:bodyPr>
            <a:normAutofit lnSpcReduction="10000"/>
          </a:bodyPr>
          <a:lstStyle/>
          <a:p>
            <a:pPr lvl="8" algn="just">
              <a:buNone/>
            </a:pPr>
            <a:r>
              <a:rPr lang="pt-BR" sz="1200" b="1" dirty="0" smtClean="0">
                <a:latin typeface="Arial" pitchFamily="34" charset="0"/>
                <a:cs typeface="Arial" pitchFamily="34" charset="0"/>
              </a:rPr>
              <a:t>Art. 13</a:t>
            </a:r>
            <a:r>
              <a:rPr lang="pt-BR" sz="1200" dirty="0" smtClean="0">
                <a:latin typeface="Arial" pitchFamily="34" charset="0"/>
                <a:cs typeface="Arial" pitchFamily="34" charset="0"/>
              </a:rPr>
              <a:t> – (...)</a:t>
            </a:r>
          </a:p>
          <a:p>
            <a:pPr lvl="2" algn="just"/>
            <a:endParaRPr lang="pt-BR" sz="1200" dirty="0" smtClean="0">
              <a:latin typeface="Arial" pitchFamily="34" charset="0"/>
              <a:cs typeface="Arial" pitchFamily="34" charset="0"/>
            </a:endParaRPr>
          </a:p>
          <a:p>
            <a:pPr algn="just">
              <a:buNone/>
            </a:pPr>
            <a:r>
              <a:rPr lang="pt-BR" sz="1200" dirty="0" smtClean="0">
                <a:latin typeface="Arial" pitchFamily="34" charset="0"/>
                <a:cs typeface="Arial" pitchFamily="34" charset="0"/>
              </a:rPr>
              <a:t>2.  </a:t>
            </a:r>
            <a:r>
              <a:rPr lang="pt-BR" sz="1200" b="1" dirty="0" smtClean="0">
                <a:latin typeface="Arial" pitchFamily="34" charset="0"/>
                <a:cs typeface="Arial" pitchFamily="34" charset="0"/>
              </a:rPr>
              <a:t>Os Estados partes do presente Pacto reconhecem que, com o objetivo de assegurar o pleno exercício desse direito: </a:t>
            </a:r>
            <a:br>
              <a:rPr lang="pt-BR" sz="1200" b="1" dirty="0" smtClean="0">
                <a:latin typeface="Arial" pitchFamily="34" charset="0"/>
                <a:cs typeface="Arial" pitchFamily="34" charset="0"/>
              </a:rPr>
            </a:br>
            <a:endParaRPr lang="pt-BR" sz="1200" b="1" dirty="0" smtClean="0">
              <a:latin typeface="Arial" pitchFamily="34" charset="0"/>
              <a:cs typeface="Arial" pitchFamily="34" charset="0"/>
            </a:endParaRPr>
          </a:p>
          <a:p>
            <a:pPr algn="just">
              <a:buNone/>
            </a:pPr>
            <a:r>
              <a:rPr lang="pt-BR" sz="1200" b="1" dirty="0" smtClean="0">
                <a:latin typeface="Arial" pitchFamily="34" charset="0"/>
                <a:cs typeface="Arial" pitchFamily="34" charset="0"/>
              </a:rPr>
              <a:t>a)  </a:t>
            </a:r>
            <a:r>
              <a:rPr lang="pt-BR" sz="1200" b="1" dirty="0" smtClean="0">
                <a:latin typeface="Arial" pitchFamily="34" charset="0"/>
                <a:cs typeface="Arial" pitchFamily="34" charset="0"/>
              </a:rPr>
              <a:t>  </a:t>
            </a:r>
            <a:r>
              <a:rPr lang="pt-BR" sz="1200" b="1" dirty="0" smtClean="0">
                <a:solidFill>
                  <a:srgbClr val="FF0000"/>
                </a:solidFill>
                <a:latin typeface="Arial" pitchFamily="34" charset="0"/>
                <a:cs typeface="Arial" pitchFamily="34" charset="0"/>
              </a:rPr>
              <a:t>a </a:t>
            </a:r>
            <a:r>
              <a:rPr lang="pt-BR" sz="1200" b="1" dirty="0" smtClean="0">
                <a:solidFill>
                  <a:srgbClr val="FF0000"/>
                </a:solidFill>
                <a:latin typeface="Arial" pitchFamily="34" charset="0"/>
                <a:cs typeface="Arial" pitchFamily="34" charset="0"/>
              </a:rPr>
              <a:t>educação primária deverá ser obrigatória e acessível gratuitamente a todos; </a:t>
            </a:r>
          </a:p>
          <a:p>
            <a:pPr algn="just">
              <a:buNone/>
            </a:pPr>
            <a:endParaRPr lang="pt-BR" sz="1200" b="1" dirty="0" smtClean="0">
              <a:latin typeface="Arial" pitchFamily="34" charset="0"/>
              <a:cs typeface="Arial" pitchFamily="34" charset="0"/>
            </a:endParaRPr>
          </a:p>
          <a:p>
            <a:pPr algn="just">
              <a:buNone/>
            </a:pPr>
            <a:r>
              <a:rPr lang="pt-BR" sz="1200" b="1" dirty="0" smtClean="0">
                <a:latin typeface="Arial" pitchFamily="34" charset="0"/>
                <a:cs typeface="Arial" pitchFamily="34" charset="0"/>
              </a:rPr>
              <a:t>b)  a educação secundária em suas diferentes formas, inclusive a educação secundária técnica e profissional, deverá ser generalizada e tornar-se acessível a todos, por todos os meios apropriados e, principalmente, pela implementação progressiva do ensino gratuito; </a:t>
            </a:r>
          </a:p>
          <a:p>
            <a:pPr algn="just">
              <a:buNone/>
            </a:pPr>
            <a:endParaRPr lang="pt-BR" sz="1200" b="1" dirty="0" smtClean="0">
              <a:latin typeface="Arial" pitchFamily="34" charset="0"/>
              <a:cs typeface="Arial" pitchFamily="34" charset="0"/>
            </a:endParaRPr>
          </a:p>
          <a:p>
            <a:pPr algn="just">
              <a:buNone/>
            </a:pPr>
            <a:r>
              <a:rPr lang="pt-BR" sz="1200" b="1" dirty="0" smtClean="0">
                <a:latin typeface="Arial" pitchFamily="34" charset="0"/>
                <a:cs typeface="Arial" pitchFamily="34" charset="0"/>
              </a:rPr>
              <a:t>c)  a educação de nível superior deverá igualmente tronar-se acessível a todos, com base na capacidade de cada um, por todos os meios apropriados e, principalmente, pela implementação progressiva do ensino gratuito; </a:t>
            </a:r>
          </a:p>
          <a:p>
            <a:pPr algn="just">
              <a:buNone/>
            </a:pPr>
            <a:endParaRPr lang="pt-BR" sz="1200" b="1" dirty="0" smtClean="0">
              <a:latin typeface="Arial" pitchFamily="34" charset="0"/>
              <a:cs typeface="Arial" pitchFamily="34" charset="0"/>
            </a:endParaRPr>
          </a:p>
          <a:p>
            <a:pPr algn="just">
              <a:buNone/>
            </a:pPr>
            <a:r>
              <a:rPr lang="pt-BR" sz="1200" b="1" dirty="0" smtClean="0">
                <a:latin typeface="Arial" pitchFamily="34" charset="0"/>
                <a:cs typeface="Arial" pitchFamily="34" charset="0"/>
              </a:rPr>
              <a:t>d)  dever-se-á fomentar e intensificar, na medida do possível, a educação de base para aquelas que não receberam educação primária ou não concluíram o ciclo completo de educação primária; </a:t>
            </a:r>
          </a:p>
          <a:p>
            <a:pPr algn="just">
              <a:buNone/>
            </a:pPr>
            <a:endParaRPr lang="pt-BR" sz="1200" b="1" dirty="0" smtClean="0">
              <a:latin typeface="Arial" pitchFamily="34" charset="0"/>
              <a:cs typeface="Arial" pitchFamily="34" charset="0"/>
            </a:endParaRPr>
          </a:p>
          <a:p>
            <a:pPr algn="just">
              <a:buNone/>
            </a:pPr>
            <a:r>
              <a:rPr lang="pt-BR" sz="1200" b="1" dirty="0" smtClean="0">
                <a:latin typeface="Arial" pitchFamily="34" charset="0"/>
                <a:cs typeface="Arial" pitchFamily="34" charset="0"/>
              </a:rPr>
              <a:t>e)  será preciso prosseguir ativamente o desenvolvimento de uma rede escolar em todos os níveis de ensino, implementar-se um sistema de bolsas estudo e melhorar continuamente as condições materiais do corpo docente.</a:t>
            </a:r>
          </a:p>
          <a:p>
            <a:pPr algn="just">
              <a:buNone/>
            </a:pPr>
            <a:r>
              <a:rPr lang="pt-BR" sz="1200" b="1" dirty="0" smtClean="0">
                <a:latin typeface="Arial" pitchFamily="34" charset="0"/>
                <a:cs typeface="Arial" pitchFamily="34" charset="0"/>
              </a:rPr>
              <a:t> </a:t>
            </a:r>
          </a:p>
          <a:p>
            <a:pPr algn="just">
              <a:buNone/>
            </a:pPr>
            <a:endParaRPr lang="pt-BR" dirty="0"/>
          </a:p>
        </p:txBody>
      </p:sp>
      <p:sp>
        <p:nvSpPr>
          <p:cNvPr id="7" name="Espaço Reservado para Número de Slide 6"/>
          <p:cNvSpPr>
            <a:spLocks noGrp="1"/>
          </p:cNvSpPr>
          <p:nvPr>
            <p:ph type="sldNum" sz="quarter" idx="12"/>
          </p:nvPr>
        </p:nvSpPr>
        <p:spPr/>
        <p:txBody>
          <a:bodyPr/>
          <a:lstStyle/>
          <a:p>
            <a:fld id="{6E28CCF9-B154-4111-A4D0-0AA18CBEDB15}" type="slidenum">
              <a:rPr lang="pt-BR" smtClean="0"/>
              <a:pPr/>
              <a:t>7</a:t>
            </a:fld>
            <a:endParaRPr lang="pt-BR"/>
          </a:p>
        </p:txBody>
      </p:sp>
      <p:sp>
        <p:nvSpPr>
          <p:cNvPr id="8" name="Espaço Reservado para Rodapé 7"/>
          <p:cNvSpPr>
            <a:spLocks noGrp="1"/>
          </p:cNvSpPr>
          <p:nvPr>
            <p:ph type="ftr" sz="quarter" idx="11"/>
          </p:nvPr>
        </p:nvSpPr>
        <p:spPr/>
        <p:txBody>
          <a:bodyPr/>
          <a:lstStyle/>
          <a:p>
            <a:r>
              <a:rPr lang="pt-BR" smtClean="0"/>
              <a:t>Profa. Nina Ranieri FD/USP  MDH outubro 2018</a:t>
            </a:r>
            <a:endParaRPr lang="pt-BR"/>
          </a:p>
        </p:txBody>
      </p:sp>
      <p:pic>
        <p:nvPicPr>
          <p:cNvPr id="2" name="Imagem 1"/>
          <p:cNvPicPr>
            <a:picLocks noChangeAspect="1"/>
          </p:cNvPicPr>
          <p:nvPr/>
        </p:nvPicPr>
        <p:blipFill>
          <a:blip r:embed="rId3"/>
          <a:stretch>
            <a:fillRect/>
          </a:stretch>
        </p:blipFill>
        <p:spPr>
          <a:xfrm>
            <a:off x="6553200" y="367554"/>
            <a:ext cx="1914310" cy="12802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179980"/>
            <a:ext cx="806489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pt-BR" sz="1200" b="0" i="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rgbClr val="FF0000"/>
              </a:solidFill>
              <a:effectLst/>
              <a:latin typeface="Arial" pitchFamily="34" charset="0"/>
              <a:ea typeface="Times New Roman" pitchFamily="18" charset="0"/>
            </a:endParaRPr>
          </a:p>
          <a:p>
            <a:pPr indent="450850" algn="just" fontAlgn="base">
              <a:spcBef>
                <a:spcPct val="0"/>
              </a:spcBef>
              <a:spcAft>
                <a:spcPct val="0"/>
              </a:spcAft>
            </a:pPr>
            <a:endParaRPr lang="pt-BR" sz="1400" b="1" dirty="0" smtClean="0">
              <a:solidFill>
                <a:srgbClr val="FF0000"/>
              </a:solidFill>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rgbClr val="FF0000"/>
              </a:solidFill>
              <a:effectLst/>
              <a:latin typeface="Arial" pitchFamily="34" charset="0"/>
              <a:ea typeface="Times New Roman" pitchFamily="18" charset="0"/>
            </a:endParaRPr>
          </a:p>
          <a:p>
            <a:r>
              <a:rPr lang="pt-BR" dirty="0" smtClean="0"/>
              <a:t/>
            </a:r>
            <a:br>
              <a:rPr lang="pt-BR" dirty="0" smtClean="0"/>
            </a:br>
            <a:endParaRPr lang="pt-BR" sz="1200"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b="1" dirty="0" smtClean="0">
              <a:latin typeface="Arial" pitchFamily="34" charset="0"/>
              <a:cs typeface="Arial" pitchFamily="34" charset="0"/>
            </a:endParaRPr>
          </a:p>
          <a:p>
            <a:pPr lvl="2" algn="just"/>
            <a:endParaRPr lang="pt-BR" sz="1200" dirty="0">
              <a:latin typeface="Arial" pitchFamily="34" charset="0"/>
              <a:cs typeface="Arial" pitchFamily="34" charset="0"/>
            </a:endParaRPr>
          </a:p>
          <a:p>
            <a:pPr lvl="8" algn="just"/>
            <a:endParaRPr lang="pt-BR" sz="1200" dirty="0"/>
          </a:p>
        </p:txBody>
      </p:sp>
      <p:sp>
        <p:nvSpPr>
          <p:cNvPr id="5" name="Título 4"/>
          <p:cNvSpPr>
            <a:spLocks noGrp="1"/>
          </p:cNvSpPr>
          <p:nvPr>
            <p:ph type="title"/>
          </p:nvPr>
        </p:nvSpPr>
        <p:spPr/>
        <p:txBody>
          <a:bodyPr>
            <a:normAutofit/>
          </a:bodyPr>
          <a:lstStyle/>
          <a:p>
            <a:pPr indent="450850" algn="l" fontAlgn="base">
              <a:spcAft>
                <a:spcPct val="0"/>
              </a:spcAft>
            </a:pPr>
            <a:r>
              <a:rPr lang="pt-BR" sz="2000" b="1" dirty="0"/>
              <a:t>Qual o conteúdo do direito à educação? </a:t>
            </a:r>
          </a:p>
        </p:txBody>
      </p:sp>
      <p:sp>
        <p:nvSpPr>
          <p:cNvPr id="6" name="Espaço Reservado para Conteúdo 5"/>
          <p:cNvSpPr>
            <a:spLocks noGrp="1"/>
          </p:cNvSpPr>
          <p:nvPr>
            <p:ph idx="1"/>
          </p:nvPr>
        </p:nvSpPr>
        <p:spPr/>
        <p:txBody>
          <a:bodyPr>
            <a:normAutofit/>
          </a:bodyPr>
          <a:lstStyle/>
          <a:p>
            <a:endParaRPr lang="pt-BR" dirty="0" smtClean="0"/>
          </a:p>
          <a:p>
            <a:endParaRPr lang="pt-BR" sz="2400" b="1" dirty="0"/>
          </a:p>
          <a:p>
            <a:endParaRPr lang="pt-BR" sz="2400" b="1" dirty="0" smtClean="0"/>
          </a:p>
          <a:p>
            <a:r>
              <a:rPr lang="pt-BR" sz="2400" b="1" dirty="0" smtClean="0"/>
              <a:t>epítome </a:t>
            </a:r>
            <a:r>
              <a:rPr lang="pt-BR" sz="2400" b="1" dirty="0"/>
              <a:t>da indivisibilidade e interdependência </a:t>
            </a:r>
            <a:endParaRPr lang="pt-BR" sz="2400" b="1" dirty="0" smtClean="0"/>
          </a:p>
          <a:p>
            <a:pPr marL="0" indent="0">
              <a:buNone/>
            </a:pPr>
            <a:r>
              <a:rPr lang="pt-BR" sz="2400" b="1" dirty="0"/>
              <a:t> </a:t>
            </a:r>
            <a:r>
              <a:rPr lang="pt-BR" sz="2400" b="1" dirty="0" smtClean="0"/>
              <a:t>    </a:t>
            </a:r>
            <a:r>
              <a:rPr lang="pt-BR" sz="2400" b="1" dirty="0" smtClean="0"/>
              <a:t>dos </a:t>
            </a:r>
            <a:r>
              <a:rPr lang="pt-BR" sz="2400" b="1" dirty="0"/>
              <a:t>direitos </a:t>
            </a:r>
            <a:r>
              <a:rPr lang="pt-BR" sz="2400" b="1" dirty="0" smtClean="0"/>
              <a:t>fundamentais </a:t>
            </a:r>
            <a:endParaRPr lang="pt-BR" sz="2400" b="1" dirty="0"/>
          </a:p>
        </p:txBody>
      </p:sp>
      <p:sp>
        <p:nvSpPr>
          <p:cNvPr id="7" name="Espaço Reservado para Número de Slide 6"/>
          <p:cNvSpPr>
            <a:spLocks noGrp="1"/>
          </p:cNvSpPr>
          <p:nvPr>
            <p:ph type="sldNum" sz="quarter" idx="12"/>
          </p:nvPr>
        </p:nvSpPr>
        <p:spPr/>
        <p:txBody>
          <a:bodyPr/>
          <a:lstStyle/>
          <a:p>
            <a:fld id="{6E28CCF9-B154-4111-A4D0-0AA18CBEDB15}" type="slidenum">
              <a:rPr lang="pt-BR" smtClean="0"/>
              <a:pPr/>
              <a:t>8</a:t>
            </a:fld>
            <a:endParaRPr lang="pt-BR"/>
          </a:p>
        </p:txBody>
      </p:sp>
      <p:sp>
        <p:nvSpPr>
          <p:cNvPr id="8" name="Espaço Reservado para Rodapé 7"/>
          <p:cNvSpPr>
            <a:spLocks noGrp="1"/>
          </p:cNvSpPr>
          <p:nvPr>
            <p:ph type="ftr" sz="quarter" idx="11"/>
          </p:nvPr>
        </p:nvSpPr>
        <p:spPr/>
        <p:txBody>
          <a:bodyPr/>
          <a:lstStyle/>
          <a:p>
            <a:r>
              <a:rPr lang="pt-BR" smtClean="0"/>
              <a:t>Profa. Nina Ranieri FD/USP  MDH outubro 2018</a:t>
            </a:r>
            <a:endParaRPr lang="pt-BR"/>
          </a:p>
        </p:txBody>
      </p:sp>
      <p:pic>
        <p:nvPicPr>
          <p:cNvPr id="2" name="Imagem 1"/>
          <p:cNvPicPr>
            <a:picLocks noChangeAspect="1"/>
          </p:cNvPicPr>
          <p:nvPr/>
        </p:nvPicPr>
        <p:blipFill>
          <a:blip r:embed="rId3"/>
          <a:stretch>
            <a:fillRect/>
          </a:stretch>
        </p:blipFill>
        <p:spPr>
          <a:xfrm>
            <a:off x="6546304" y="92076"/>
            <a:ext cx="1914310" cy="1280271"/>
          </a:xfrm>
          <a:prstGeom prst="rect">
            <a:avLst/>
          </a:prstGeom>
        </p:spPr>
      </p:pic>
    </p:spTree>
    <p:extLst>
      <p:ext uri="{BB962C8B-B14F-4D97-AF65-F5344CB8AC3E}">
        <p14:creationId xmlns:p14="http://schemas.microsoft.com/office/powerpoint/2010/main" val="177154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1258878"/>
            <a:ext cx="8064896"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pt-BR" sz="1200" b="0" i="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indent="450850" algn="just" fontAlgn="base">
              <a:spcBef>
                <a:spcPct val="0"/>
              </a:spcBef>
              <a:spcAft>
                <a:spcPct val="0"/>
              </a:spcAft>
            </a:pPr>
            <a:endParaRPr lang="pt-BR" sz="1400" b="1" dirty="0">
              <a:latin typeface="Arial" pitchFamily="34" charset="0"/>
              <a:ea typeface="Times New Roman" pitchFamily="18" charset="0"/>
            </a:endParaRPr>
          </a:p>
          <a:p>
            <a:pPr indent="450850" algn="just" fontAlgn="base">
              <a:spcBef>
                <a:spcPct val="0"/>
              </a:spcBef>
              <a:spcAft>
                <a:spcPct val="0"/>
              </a:spcAft>
            </a:pPr>
            <a:endParaRPr kumimoji="0" lang="pt-BR" sz="1400" b="1" u="none" strike="noStrike" cap="none" normalizeH="0" baseline="0" dirty="0" smtClean="0">
              <a:ln>
                <a:noFill/>
              </a:ln>
              <a:solidFill>
                <a:schemeClr val="tx1"/>
              </a:solidFill>
              <a:effectLst/>
              <a:latin typeface="Arial" pitchFamily="34" charset="0"/>
              <a:ea typeface="Times New Roman" pitchFamily="18" charset="0"/>
            </a:endParaRPr>
          </a:p>
          <a:p>
            <a:pPr marL="36000" lvl="8" indent="457200" algn="just">
              <a:spcBef>
                <a:spcPts val="600"/>
              </a:spcBef>
              <a:spcAft>
                <a:spcPts val="600"/>
              </a:spcAft>
            </a:pPr>
            <a:endParaRPr lang="pt-BR" sz="1200" dirty="0" smtClean="0">
              <a:latin typeface="Arial" pitchFamily="34" charset="0"/>
              <a:cs typeface="Arial" pitchFamily="34" charset="0"/>
            </a:endParaRPr>
          </a:p>
          <a:p>
            <a:pPr marL="36000" lvl="8" indent="457200" algn="just">
              <a:spcBef>
                <a:spcPts val="600"/>
              </a:spcBef>
              <a:spcAft>
                <a:spcPts val="600"/>
              </a:spcAft>
            </a:pPr>
            <a:endParaRPr lang="pt-BR" sz="1200" dirty="0">
              <a:latin typeface="Arial" pitchFamily="34" charset="0"/>
              <a:cs typeface="Arial" pitchFamily="34" charset="0"/>
            </a:endParaRPr>
          </a:p>
        </p:txBody>
      </p:sp>
      <p:sp>
        <p:nvSpPr>
          <p:cNvPr id="7" name="Título 6"/>
          <p:cNvSpPr>
            <a:spLocks noGrp="1"/>
          </p:cNvSpPr>
          <p:nvPr>
            <p:ph type="title"/>
          </p:nvPr>
        </p:nvSpPr>
        <p:spPr/>
        <p:txBody>
          <a:bodyPr>
            <a:normAutofit/>
          </a:bodyPr>
          <a:lstStyle/>
          <a:p>
            <a:pPr algn="l"/>
            <a:r>
              <a:rPr lang="pt-BR" sz="1600" b="1" dirty="0" smtClean="0">
                <a:solidFill>
                  <a:srgbClr val="FF0000"/>
                </a:solidFill>
                <a:latin typeface="Arial" pitchFamily="34" charset="0"/>
                <a:ea typeface="Times New Roman" pitchFamily="18" charset="0"/>
              </a:rPr>
              <a:t>O conteúdo do direito à educação na CF 1988</a:t>
            </a:r>
            <a:r>
              <a:rPr lang="pt-BR" sz="1400" b="1" dirty="0" smtClean="0">
                <a:solidFill>
                  <a:srgbClr val="FF0000"/>
                </a:solidFill>
                <a:latin typeface="Arial" pitchFamily="34" charset="0"/>
                <a:cs typeface="Arial" pitchFamily="34" charset="0"/>
              </a:rPr>
              <a:t/>
            </a:r>
            <a:br>
              <a:rPr lang="pt-BR" sz="1400" b="1" dirty="0" smtClean="0">
                <a:solidFill>
                  <a:srgbClr val="FF0000"/>
                </a:solidFill>
                <a:latin typeface="Arial" pitchFamily="34" charset="0"/>
                <a:cs typeface="Arial" pitchFamily="34" charset="0"/>
              </a:rPr>
            </a:br>
            <a:endParaRPr lang="pt-BR" sz="1400" b="1" dirty="0">
              <a:solidFill>
                <a:srgbClr val="FF0000"/>
              </a:solidFill>
            </a:endParaRPr>
          </a:p>
        </p:txBody>
      </p:sp>
      <p:sp>
        <p:nvSpPr>
          <p:cNvPr id="8" name="Espaço Reservado para Conteúdo 7"/>
          <p:cNvSpPr>
            <a:spLocks noGrp="1"/>
          </p:cNvSpPr>
          <p:nvPr>
            <p:ph idx="1"/>
          </p:nvPr>
        </p:nvSpPr>
        <p:spPr>
          <a:xfrm>
            <a:off x="457200" y="1052736"/>
            <a:ext cx="8229600" cy="5073427"/>
          </a:xfrm>
        </p:spPr>
        <p:txBody>
          <a:bodyPr>
            <a:normAutofit/>
          </a:bodyPr>
          <a:lstStyle/>
          <a:p>
            <a:pPr indent="450850" algn="just" fontAlgn="base">
              <a:spcBef>
                <a:spcPct val="0"/>
              </a:spcBef>
              <a:spcAft>
                <a:spcPct val="0"/>
              </a:spcAft>
            </a:pPr>
            <a:endParaRPr lang="pt-BR" sz="1200" dirty="0" smtClean="0">
              <a:latin typeface="Arial" pitchFamily="34" charset="0"/>
              <a:cs typeface="Arial" pitchFamily="34" charset="0"/>
            </a:endParaRPr>
          </a:p>
          <a:p>
            <a:pPr marL="36000" lvl="2" indent="0" algn="just">
              <a:spcBef>
                <a:spcPts val="600"/>
              </a:spcBef>
              <a:spcAft>
                <a:spcPts val="600"/>
              </a:spcAft>
              <a:buNone/>
            </a:pPr>
            <a:endParaRPr lang="pt-BR" sz="1300" b="1" dirty="0" smtClean="0">
              <a:latin typeface="Arial" pitchFamily="34" charset="0"/>
              <a:cs typeface="Arial" pitchFamily="34" charset="0"/>
            </a:endParaRPr>
          </a:p>
          <a:p>
            <a:pPr marL="36000" lvl="2" indent="0" algn="just">
              <a:spcBef>
                <a:spcPts val="600"/>
              </a:spcBef>
              <a:spcAft>
                <a:spcPts val="600"/>
              </a:spcAft>
              <a:buNone/>
            </a:pPr>
            <a:r>
              <a:rPr lang="pt-BR" sz="1800" b="1" dirty="0" smtClean="0">
                <a:latin typeface="Arial" pitchFamily="34" charset="0"/>
                <a:cs typeface="Arial" pitchFamily="34" charset="0"/>
              </a:rPr>
              <a:t>Art. 205  - A educação, direito de todos e dever do Estado e da família, </a:t>
            </a:r>
          </a:p>
          <a:p>
            <a:pPr marL="36000" lvl="2" indent="0" algn="just">
              <a:spcBef>
                <a:spcPts val="600"/>
              </a:spcBef>
              <a:spcAft>
                <a:spcPts val="600"/>
              </a:spcAft>
              <a:buNone/>
            </a:pPr>
            <a:r>
              <a:rPr lang="pt-BR" sz="1800" b="1" dirty="0" smtClean="0">
                <a:latin typeface="Arial" pitchFamily="34" charset="0"/>
                <a:cs typeface="Arial" pitchFamily="34" charset="0"/>
              </a:rPr>
              <a:t>será promovida e incentivada com a colaboração da sociedade, </a:t>
            </a:r>
          </a:p>
          <a:p>
            <a:pPr marL="36000" lvl="2" indent="0" algn="just">
              <a:spcBef>
                <a:spcPts val="600"/>
              </a:spcBef>
              <a:spcAft>
                <a:spcPts val="600"/>
              </a:spcAft>
              <a:buNone/>
            </a:pPr>
            <a:r>
              <a:rPr lang="pt-BR" sz="1800" b="1" dirty="0" smtClean="0">
                <a:latin typeface="Arial" pitchFamily="34" charset="0"/>
                <a:cs typeface="Arial" pitchFamily="34" charset="0"/>
              </a:rPr>
              <a:t>visando ao </a:t>
            </a:r>
            <a:r>
              <a:rPr lang="pt-BR" sz="1800" b="1" dirty="0" smtClean="0">
                <a:solidFill>
                  <a:srgbClr val="FF0000"/>
                </a:solidFill>
                <a:latin typeface="Arial" pitchFamily="34" charset="0"/>
                <a:cs typeface="Arial" pitchFamily="34" charset="0"/>
              </a:rPr>
              <a:t>pleno desenvolvimento da pessoa, </a:t>
            </a:r>
          </a:p>
          <a:p>
            <a:pPr marL="36000" lvl="2" indent="0" algn="just">
              <a:spcBef>
                <a:spcPts val="600"/>
              </a:spcBef>
              <a:spcAft>
                <a:spcPts val="600"/>
              </a:spcAft>
              <a:buNone/>
            </a:pPr>
            <a:r>
              <a:rPr lang="pt-BR" sz="1800" b="1" dirty="0" smtClean="0">
                <a:latin typeface="Arial" pitchFamily="34" charset="0"/>
                <a:cs typeface="Arial" pitchFamily="34" charset="0"/>
              </a:rPr>
              <a:t>seu </a:t>
            </a:r>
            <a:r>
              <a:rPr lang="pt-BR" sz="1800" b="1" dirty="0" smtClean="0">
                <a:solidFill>
                  <a:srgbClr val="FF0000"/>
                </a:solidFill>
                <a:latin typeface="Arial" pitchFamily="34" charset="0"/>
                <a:cs typeface="Arial" pitchFamily="34" charset="0"/>
              </a:rPr>
              <a:t>preparo para o exercício da cidadania</a:t>
            </a:r>
            <a:r>
              <a:rPr lang="pt-BR" sz="1800" b="1" dirty="0" smtClean="0">
                <a:latin typeface="Arial" pitchFamily="34" charset="0"/>
                <a:cs typeface="Arial" pitchFamily="34" charset="0"/>
              </a:rPr>
              <a:t> e </a:t>
            </a:r>
          </a:p>
          <a:p>
            <a:pPr marL="36000" lvl="2" indent="0" algn="just">
              <a:spcBef>
                <a:spcPts val="600"/>
              </a:spcBef>
              <a:spcAft>
                <a:spcPts val="600"/>
              </a:spcAft>
              <a:buNone/>
            </a:pPr>
            <a:r>
              <a:rPr lang="pt-BR" sz="1800" b="1" dirty="0" smtClean="0">
                <a:latin typeface="Arial" pitchFamily="34" charset="0"/>
                <a:cs typeface="Arial" pitchFamily="34" charset="0"/>
              </a:rPr>
              <a:t>sua </a:t>
            </a:r>
            <a:r>
              <a:rPr lang="pt-BR" sz="1800" b="1" dirty="0" smtClean="0">
                <a:solidFill>
                  <a:srgbClr val="FF0000"/>
                </a:solidFill>
                <a:latin typeface="Arial" pitchFamily="34" charset="0"/>
                <a:cs typeface="Arial" pitchFamily="34" charset="0"/>
              </a:rPr>
              <a:t>qualificação para o trabalho</a:t>
            </a:r>
            <a:r>
              <a:rPr lang="pt-BR" sz="1800" b="1" dirty="0" smtClean="0">
                <a:latin typeface="Arial" pitchFamily="34" charset="0"/>
                <a:cs typeface="Arial" pitchFamily="34" charset="0"/>
              </a:rPr>
              <a:t>.”</a:t>
            </a:r>
            <a:r>
              <a:rPr lang="pt-BR" sz="1800" b="1" baseline="30000" dirty="0" smtClean="0">
                <a:latin typeface="Arial" pitchFamily="34" charset="0"/>
                <a:cs typeface="Arial" pitchFamily="34" charset="0"/>
              </a:rPr>
              <a:t> </a:t>
            </a:r>
            <a:endParaRPr lang="pt-BR" sz="1800" b="1" dirty="0" smtClean="0">
              <a:latin typeface="Arial" pitchFamily="34" charset="0"/>
              <a:cs typeface="Arial" pitchFamily="34" charset="0"/>
            </a:endParaRPr>
          </a:p>
          <a:p>
            <a:pPr marL="36000" lvl="2" indent="0" algn="just">
              <a:spcBef>
                <a:spcPts val="600"/>
              </a:spcBef>
              <a:spcAft>
                <a:spcPts val="600"/>
              </a:spcAft>
              <a:buNone/>
            </a:pPr>
            <a:endParaRPr lang="pt-BR" sz="1300" b="1" dirty="0" smtClean="0">
              <a:latin typeface="Arial" pitchFamily="34" charset="0"/>
              <a:cs typeface="Arial" pitchFamily="34" charset="0"/>
            </a:endParaRPr>
          </a:p>
          <a:p>
            <a:pPr marL="36000" lvl="2" indent="0" algn="just">
              <a:spcBef>
                <a:spcPts val="600"/>
              </a:spcBef>
              <a:spcAft>
                <a:spcPts val="600"/>
              </a:spcAft>
              <a:buNone/>
            </a:pPr>
            <a:endParaRPr lang="pt-BR" sz="1300" b="1" dirty="0" smtClean="0">
              <a:latin typeface="Arial" pitchFamily="34" charset="0"/>
              <a:cs typeface="Arial" pitchFamily="34" charset="0"/>
            </a:endParaRPr>
          </a:p>
          <a:p>
            <a:pPr marL="36000" lvl="8" indent="457200" algn="just">
              <a:spcBef>
                <a:spcPts val="600"/>
              </a:spcBef>
              <a:spcAft>
                <a:spcPts val="600"/>
              </a:spcAft>
              <a:buNone/>
            </a:pPr>
            <a:endParaRPr lang="pt-BR" sz="1300" b="1" dirty="0" smtClean="0">
              <a:solidFill>
                <a:schemeClr val="tx2">
                  <a:lumMod val="50000"/>
                </a:schemeClr>
              </a:solidFill>
              <a:latin typeface="Arial" pitchFamily="34" charset="0"/>
              <a:cs typeface="Arial" pitchFamily="34" charset="0"/>
            </a:endParaRPr>
          </a:p>
          <a:p>
            <a:pPr marL="36000" lvl="8" indent="457200" algn="just">
              <a:spcBef>
                <a:spcPts val="600"/>
              </a:spcBef>
              <a:spcAft>
                <a:spcPts val="600"/>
              </a:spcAft>
            </a:pPr>
            <a:endParaRPr lang="pt-BR" sz="1300" b="1" dirty="0" smtClean="0">
              <a:solidFill>
                <a:schemeClr val="tx2">
                  <a:lumMod val="50000"/>
                </a:schemeClr>
              </a:solidFill>
              <a:latin typeface="Arial" pitchFamily="34" charset="0"/>
              <a:cs typeface="Arial" pitchFamily="34" charset="0"/>
            </a:endParaRPr>
          </a:p>
          <a:p>
            <a:endParaRPr lang="pt-BR" dirty="0"/>
          </a:p>
        </p:txBody>
      </p:sp>
      <p:sp>
        <p:nvSpPr>
          <p:cNvPr id="6" name="Espaço Reservado para Rodapé 5"/>
          <p:cNvSpPr>
            <a:spLocks noGrp="1"/>
          </p:cNvSpPr>
          <p:nvPr>
            <p:ph type="ftr" sz="quarter" idx="11"/>
          </p:nvPr>
        </p:nvSpPr>
        <p:spPr/>
        <p:txBody>
          <a:bodyPr/>
          <a:lstStyle/>
          <a:p>
            <a:r>
              <a:rPr lang="pt-BR" smtClean="0"/>
              <a:t>Profa. Nina Ranieri FD/USP  MDH outubro 2018</a:t>
            </a:r>
            <a:endParaRPr lang="pt-BR"/>
          </a:p>
        </p:txBody>
      </p:sp>
      <p:sp>
        <p:nvSpPr>
          <p:cNvPr id="5" name="Espaço Reservado para Número de Slide 4"/>
          <p:cNvSpPr>
            <a:spLocks noGrp="1"/>
          </p:cNvSpPr>
          <p:nvPr>
            <p:ph type="sldNum" sz="quarter" idx="12"/>
          </p:nvPr>
        </p:nvSpPr>
        <p:spPr/>
        <p:txBody>
          <a:bodyPr/>
          <a:lstStyle/>
          <a:p>
            <a:fld id="{6E28CCF9-B154-4111-A4D0-0AA18CBEDB15}" type="slidenum">
              <a:rPr lang="pt-BR" smtClean="0"/>
              <a:pPr/>
              <a:t>9</a:t>
            </a:fld>
            <a:endParaRPr lang="pt-BR"/>
          </a:p>
        </p:txBody>
      </p:sp>
      <p:pic>
        <p:nvPicPr>
          <p:cNvPr id="2" name="Imagem 1"/>
          <p:cNvPicPr>
            <a:picLocks noChangeAspect="1"/>
          </p:cNvPicPr>
          <p:nvPr/>
        </p:nvPicPr>
        <p:blipFill>
          <a:blip r:embed="rId3"/>
          <a:stretch>
            <a:fillRect/>
          </a:stretch>
        </p:blipFill>
        <p:spPr>
          <a:xfrm>
            <a:off x="7092280" y="174477"/>
            <a:ext cx="1748880" cy="1296144"/>
          </a:xfrm>
          <a:prstGeom prst="rect">
            <a:avLst/>
          </a:prstGeom>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1818</Words>
  <Application>Microsoft Office PowerPoint</Application>
  <PresentationFormat>Apresentação na tela (4:3)</PresentationFormat>
  <Paragraphs>333</Paragraphs>
  <Slides>28</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28</vt:i4>
      </vt:variant>
    </vt:vector>
  </HeadingPairs>
  <TitlesOfParts>
    <vt:vector size="32" baseType="lpstr">
      <vt:lpstr>Arial</vt:lpstr>
      <vt:lpstr>Calibri</vt:lpstr>
      <vt:lpstr>Times New Roman</vt:lpstr>
      <vt:lpstr>Tema do Office</vt:lpstr>
      <vt:lpstr>A educação como direito humano</vt:lpstr>
      <vt:lpstr>Direito à educação </vt:lpstr>
      <vt:lpstr>1- Por que a educação é um direito?</vt:lpstr>
      <vt:lpstr>2- Qual o conteúdo do direito à educação? </vt:lpstr>
      <vt:lpstr>Qual o conteúdo do direito à educação? </vt:lpstr>
      <vt:lpstr>Qual o conteúdo do direito à educação? </vt:lpstr>
      <vt:lpstr>Qual o conteúdo do direito à educação? </vt:lpstr>
      <vt:lpstr>Qual o conteúdo do direito à educação? </vt:lpstr>
      <vt:lpstr>O conteúdo do direito à educação na CF 1988 </vt:lpstr>
      <vt:lpstr>O conteúdo do direito à educação </vt:lpstr>
      <vt:lpstr>O conteúdo do direito à educação na CF  Natureza complexa </vt:lpstr>
      <vt:lpstr>3- Quem tem direito à educação? </vt:lpstr>
      <vt:lpstr>Quem tem direito à educação?   </vt:lpstr>
      <vt:lpstr>4- Quem oferece? </vt:lpstr>
      <vt:lpstr>Deveres em relação à educação </vt:lpstr>
      <vt:lpstr>Apresentação do PowerPoint</vt:lpstr>
      <vt:lpstr>Apresentação do PowerPoint</vt:lpstr>
      <vt:lpstr>4- Como exigir o direito à educação? </vt:lpstr>
      <vt:lpstr>Como exigir o direito à educação? </vt:lpstr>
      <vt:lpstr>Atuação do MP</vt:lpstr>
      <vt:lpstr>Vagas em creches </vt:lpstr>
      <vt:lpstr>Como exigir o direito à educação? </vt:lpstr>
      <vt:lpstr>Agenda 2030 – ONU </vt:lpstr>
      <vt:lpstr>Até 2030, todas as meninas e meninos </vt:lpstr>
      <vt:lpstr>Até 2030 </vt:lpstr>
      <vt:lpstr>Até 2030, garantir que todos  </vt:lpstr>
      <vt:lpstr>Até 2020 e 2030</vt:lpstr>
      <vt:lpstr>Obrigada!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natureza jurídica do direito à educação e seus efeitos no sistema jurídico brasileiro</dc:title>
  <dc:creator>None</dc:creator>
  <cp:lastModifiedBy>Marcelo Ranieri</cp:lastModifiedBy>
  <cp:revision>171</cp:revision>
  <dcterms:created xsi:type="dcterms:W3CDTF">2012-10-19T13:25:56Z</dcterms:created>
  <dcterms:modified xsi:type="dcterms:W3CDTF">2018-10-09T19:33:33Z</dcterms:modified>
</cp:coreProperties>
</file>