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360" r:id="rId2"/>
    <p:sldId id="362" r:id="rId3"/>
    <p:sldId id="369" r:id="rId4"/>
    <p:sldId id="366" r:id="rId5"/>
    <p:sldId id="361" r:id="rId6"/>
    <p:sldId id="367" r:id="rId7"/>
    <p:sldId id="368" r:id="rId8"/>
    <p:sldId id="373" r:id="rId9"/>
    <p:sldId id="388" r:id="rId10"/>
    <p:sldId id="389" r:id="rId11"/>
    <p:sldId id="390" r:id="rId12"/>
    <p:sldId id="374" r:id="rId13"/>
    <p:sldId id="352" r:id="rId14"/>
    <p:sldId id="357" r:id="rId15"/>
    <p:sldId id="372" r:id="rId16"/>
    <p:sldId id="351" r:id="rId17"/>
    <p:sldId id="393" r:id="rId18"/>
    <p:sldId id="371" r:id="rId19"/>
    <p:sldId id="380" r:id="rId20"/>
    <p:sldId id="385" r:id="rId21"/>
    <p:sldId id="386" r:id="rId22"/>
    <p:sldId id="381" r:id="rId23"/>
    <p:sldId id="391" r:id="rId24"/>
    <p:sldId id="392" r:id="rId25"/>
    <p:sldId id="383" r:id="rId26"/>
    <p:sldId id="394" r:id="rId27"/>
    <p:sldId id="395" r:id="rId28"/>
    <p:sldId id="396" r:id="rId29"/>
    <p:sldId id="315" r:id="rId30"/>
    <p:sldId id="387" r:id="rId31"/>
  </p:sldIdLst>
  <p:sldSz cx="6858000" cy="5143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416" y="-96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Planilha1!$A$41</c:f>
              <c:strCache>
                <c:ptCount val="1"/>
                <c:pt idx="0">
                  <c:v>Analfabetos funcionais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2"/>
            <c:dispRSqr val="0"/>
            <c:dispEq val="0"/>
          </c:trendline>
          <c:cat>
            <c:strRef>
              <c:f>Planilha1!$C$40:$G$40</c:f>
              <c:strCache>
                <c:ptCount val="5"/>
                <c:pt idx="0">
                  <c:v>Nenhuma</c:v>
                </c:pt>
                <c:pt idx="1">
                  <c:v>Ens.Fund. – Anos iniciais</c:v>
                </c:pt>
                <c:pt idx="2">
                  <c:v>Ens.Fund. – Anos finais</c:v>
                </c:pt>
                <c:pt idx="3">
                  <c:v>Ensino médio</c:v>
                </c:pt>
                <c:pt idx="4">
                  <c:v>Superior</c:v>
                </c:pt>
              </c:strCache>
            </c:strRef>
          </c:cat>
          <c:val>
            <c:numRef>
              <c:f>Planilha1!$C$41:$G$41</c:f>
              <c:numCache>
                <c:formatCode>0%</c:formatCode>
                <c:ptCount val="5"/>
                <c:pt idx="0">
                  <c:v>0.99</c:v>
                </c:pt>
                <c:pt idx="1">
                  <c:v>0.7</c:v>
                </c:pt>
                <c:pt idx="2">
                  <c:v>0.34</c:v>
                </c:pt>
                <c:pt idx="3">
                  <c:v>0.13</c:v>
                </c:pt>
                <c:pt idx="4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93-479D-B10F-3A528B5D1CFD}"/>
            </c:ext>
          </c:extLst>
        </c:ser>
        <c:ser>
          <c:idx val="1"/>
          <c:order val="1"/>
          <c:tx>
            <c:strRef>
              <c:f>Planilha1!$A$42</c:f>
              <c:strCache>
                <c:ptCount val="1"/>
                <c:pt idx="0">
                  <c:v>Funcionalmente alfabetizados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poly"/>
            <c:order val="2"/>
            <c:dispRSqr val="0"/>
            <c:dispEq val="0"/>
          </c:trendline>
          <c:cat>
            <c:strRef>
              <c:f>Planilha1!$C$40:$G$40</c:f>
              <c:strCache>
                <c:ptCount val="5"/>
                <c:pt idx="0">
                  <c:v>Nenhuma</c:v>
                </c:pt>
                <c:pt idx="1">
                  <c:v>Ens.Fund. – Anos iniciais</c:v>
                </c:pt>
                <c:pt idx="2">
                  <c:v>Ens.Fund. – Anos finais</c:v>
                </c:pt>
                <c:pt idx="3">
                  <c:v>Ensino médio</c:v>
                </c:pt>
                <c:pt idx="4">
                  <c:v>Superior</c:v>
                </c:pt>
              </c:strCache>
            </c:strRef>
          </c:cat>
          <c:val>
            <c:numRef>
              <c:f>Planilha1!$C$42:$G$42</c:f>
              <c:numCache>
                <c:formatCode>0%</c:formatCode>
                <c:ptCount val="5"/>
                <c:pt idx="0">
                  <c:v>0.01</c:v>
                </c:pt>
                <c:pt idx="1">
                  <c:v>0.28999999999999998</c:v>
                </c:pt>
                <c:pt idx="2">
                  <c:v>0.66</c:v>
                </c:pt>
                <c:pt idx="3">
                  <c:v>0.87</c:v>
                </c:pt>
                <c:pt idx="4">
                  <c:v>0.96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793-479D-B10F-3A528B5D1C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739840"/>
        <c:axId val="70741376"/>
      </c:barChart>
      <c:catAx>
        <c:axId val="7073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0741376"/>
        <c:crosses val="autoZero"/>
        <c:auto val="1"/>
        <c:lblAlgn val="ctr"/>
        <c:lblOffset val="100"/>
        <c:noMultiLvlLbl val="0"/>
      </c:catAx>
      <c:valAx>
        <c:axId val="7074137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073984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2001-2002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rgbClr val="FFFF00"/>
                </a:gs>
              </a:gsLst>
              <a:lin ang="0" scaled="1"/>
              <a:tileRect/>
            </a:gradFill>
            <a:ln>
              <a:noFill/>
            </a:ln>
            <a:effectLst/>
          </c:spPr>
          <c:invertIfNegative val="0"/>
          <c:cat>
            <c:strRef>
              <c:f>Plan1!$A$2:$A$6</c:f>
              <c:strCache>
                <c:ptCount val="4"/>
                <c:pt idx="0">
                  <c:v>Nenhuma - EF: anos iniciais</c:v>
                </c:pt>
                <c:pt idx="1">
                  <c:v>EF: anos finais</c:v>
                </c:pt>
                <c:pt idx="2">
                  <c:v>Ensino Médio</c:v>
                </c:pt>
                <c:pt idx="3">
                  <c:v>Ensino Superior</c:v>
                </c:pt>
              </c:strCache>
            </c:strRef>
          </c:cat>
          <c:val>
            <c:numRef>
              <c:f>Plan1!$B$2:$B$6</c:f>
              <c:numCache>
                <c:formatCode>0%</c:formatCode>
                <c:ptCount val="4"/>
                <c:pt idx="0">
                  <c:v>0.4</c:v>
                </c:pt>
                <c:pt idx="1">
                  <c:v>0.28000000000000003</c:v>
                </c:pt>
                <c:pt idx="2">
                  <c:v>0.24</c:v>
                </c:pt>
                <c:pt idx="3">
                  <c:v>0.08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Plan1!$A$2:$A$6</c:f>
              <c:strCache>
                <c:ptCount val="4"/>
                <c:pt idx="0">
                  <c:v>Nenhuma - EF: anos iniciais</c:v>
                </c:pt>
                <c:pt idx="1">
                  <c:v>EF: anos finais</c:v>
                </c:pt>
                <c:pt idx="2">
                  <c:v>Ensino Médio</c:v>
                </c:pt>
                <c:pt idx="3">
                  <c:v>Ensino Superior</c:v>
                </c:pt>
              </c:strCache>
            </c:strRef>
          </c:cat>
          <c:val>
            <c:numRef>
              <c:f>Plan1!$C$2:$C$6</c:f>
              <c:numCache>
                <c:formatCode>0%</c:formatCode>
                <c:ptCount val="4"/>
                <c:pt idx="0">
                  <c:v>0.21</c:v>
                </c:pt>
                <c:pt idx="1">
                  <c:v>0.23</c:v>
                </c:pt>
                <c:pt idx="2">
                  <c:v>0.4</c:v>
                </c:pt>
                <c:pt idx="3">
                  <c:v>0.17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47"/>
        <c:axId val="56155136"/>
        <c:axId val="56161024"/>
      </c:barChart>
      <c:catAx>
        <c:axId val="561551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6161024"/>
        <c:crosses val="autoZero"/>
        <c:auto val="1"/>
        <c:lblAlgn val="ctr"/>
        <c:lblOffset val="100"/>
        <c:noMultiLvlLbl val="0"/>
      </c:catAx>
      <c:valAx>
        <c:axId val="56161024"/>
        <c:scaling>
          <c:orientation val="minMax"/>
          <c:max val="0.4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6155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F99-4441-9E53-730396386DA9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F99-4441-9E53-730396386DA9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F99-4441-9E53-730396386DA9}"/>
              </c:ext>
            </c:extLst>
          </c:dPt>
          <c:dPt>
            <c:idx val="3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F99-4441-9E53-730396386DA9}"/>
              </c:ext>
            </c:extLst>
          </c:dPt>
          <c:dPt>
            <c:idx val="4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F99-4441-9E53-730396386DA9}"/>
              </c:ext>
            </c:extLst>
          </c:dPt>
          <c:dPt>
            <c:idx val="5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F99-4441-9E53-730396386DA9}"/>
              </c:ext>
            </c:extLst>
          </c:dPt>
          <c:cat>
            <c:strRef>
              <c:f>Plan1!$A$2:$A$6</c:f>
              <c:strCache>
                <c:ptCount val="5"/>
                <c:pt idx="0">
                  <c:v>Tem bastante conhecimento sobre o assunto</c:v>
                </c:pt>
                <c:pt idx="1">
                  <c:v>Tem algum conhecimento sobre o assunto</c:v>
                </c:pt>
                <c:pt idx="2">
                  <c:v>Já ouviu falar mas não tem conhecimento sobre o assunto</c:v>
                </c:pt>
                <c:pt idx="3">
                  <c:v>Nunca tinha ouvido falar sobre os ODS</c:v>
                </c:pt>
                <c:pt idx="4">
                  <c:v>Não respondeu</c:v>
                </c:pt>
              </c:strCache>
            </c:strRef>
          </c:cat>
          <c:val>
            <c:numRef>
              <c:f>Plan1!$B$2:$B$6</c:f>
              <c:numCache>
                <c:formatCode>0</c:formatCode>
                <c:ptCount val="5"/>
                <c:pt idx="0">
                  <c:v>1.4985014985014986</c:v>
                </c:pt>
                <c:pt idx="1">
                  <c:v>10.289710289710289</c:v>
                </c:pt>
                <c:pt idx="2">
                  <c:v>37.862137862137864</c:v>
                </c:pt>
                <c:pt idx="3">
                  <c:v>49.400599400599397</c:v>
                </c:pt>
                <c:pt idx="4">
                  <c:v>0.949050949050949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DF99-4441-9E53-730396386D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>
          <a:latin typeface="Calibri Light" panose="020F0302020204030204" pitchFamily="34" charset="0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6D9-441A-BADE-E77DD3FFBF57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6D9-441A-BADE-E77DD3FFBF57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6D9-441A-BADE-E77DD3FFBF57}"/>
              </c:ext>
            </c:extLst>
          </c:dPt>
          <c:dPt>
            <c:idx val="3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6D9-441A-BADE-E77DD3FFBF57}"/>
              </c:ext>
            </c:extLst>
          </c:dPt>
          <c:dPt>
            <c:idx val="4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6D9-441A-BADE-E77DD3FFBF57}"/>
              </c:ext>
            </c:extLst>
          </c:dPt>
          <c:dPt>
            <c:idx val="5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6D9-441A-BADE-E77DD3FFBF57}"/>
              </c:ext>
            </c:extLst>
          </c:dPt>
          <c:cat>
            <c:strRef>
              <c:f>Plan1!$A$2:$A$6</c:f>
              <c:strCache>
                <c:ptCount val="5"/>
                <c:pt idx="0">
                  <c:v>Tem bastante conhecimento sobre o assunto</c:v>
                </c:pt>
                <c:pt idx="1">
                  <c:v>Tem algum conhecimento sobre o assunto</c:v>
                </c:pt>
                <c:pt idx="2">
                  <c:v>Já ouviu falar mas não tem conhecimento sobre o assunto</c:v>
                </c:pt>
                <c:pt idx="3">
                  <c:v>Nunca tinha ouvido falar sobre os ODS</c:v>
                </c:pt>
                <c:pt idx="4">
                  <c:v>Não respondeu</c:v>
                </c:pt>
              </c:strCache>
            </c:strRef>
          </c:cat>
          <c:val>
            <c:numRef>
              <c:f>Plan1!$B$2:$B$6</c:f>
              <c:numCache>
                <c:formatCode>0</c:formatCode>
                <c:ptCount val="5"/>
                <c:pt idx="0">
                  <c:v>1.4985014985014986</c:v>
                </c:pt>
                <c:pt idx="1">
                  <c:v>10.289710289710289</c:v>
                </c:pt>
                <c:pt idx="2">
                  <c:v>37.862137862137864</c:v>
                </c:pt>
                <c:pt idx="3">
                  <c:v>49.400599400599397</c:v>
                </c:pt>
                <c:pt idx="4">
                  <c:v>0.949050949050949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B6D9-441A-BADE-E77DD3FFBF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>
          <a:latin typeface="Calibri Light" panose="020F0302020204030204" pitchFamily="34" charset="0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FB8-4FE3-B1B6-EF69A04B2D21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FB8-4FE3-B1B6-EF69A04B2D21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FB8-4FE3-B1B6-EF69A04B2D21}"/>
              </c:ext>
            </c:extLst>
          </c:dPt>
          <c:dPt>
            <c:idx val="3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FB8-4FE3-B1B6-EF69A04B2D21}"/>
              </c:ext>
            </c:extLst>
          </c:dPt>
          <c:dPt>
            <c:idx val="4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FB8-4FE3-B1B6-EF69A04B2D21}"/>
              </c:ext>
            </c:extLst>
          </c:dPt>
          <c:dPt>
            <c:idx val="5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FB8-4FE3-B1B6-EF69A04B2D21}"/>
              </c:ext>
            </c:extLst>
          </c:dPt>
          <c:cat>
            <c:strRef>
              <c:f>Plan1!$A$2:$A$6</c:f>
              <c:strCache>
                <c:ptCount val="5"/>
                <c:pt idx="0">
                  <c:v>Tem bastante conhecimento sobre o assunto</c:v>
                </c:pt>
                <c:pt idx="1">
                  <c:v>Tem algum conhecimento sobre o assunto</c:v>
                </c:pt>
                <c:pt idx="2">
                  <c:v>Já ouviu falar mas não tem conhecimento sobre o assunto</c:v>
                </c:pt>
                <c:pt idx="3">
                  <c:v>Nunca tinha ouvido falar sobre os ODS</c:v>
                </c:pt>
                <c:pt idx="4">
                  <c:v>Não respondeu</c:v>
                </c:pt>
              </c:strCache>
            </c:strRef>
          </c:cat>
          <c:val>
            <c:numRef>
              <c:f>Plan1!$B$2:$B$6</c:f>
              <c:numCache>
                <c:formatCode>0</c:formatCode>
                <c:ptCount val="5"/>
                <c:pt idx="0">
                  <c:v>1.4985014985014986</c:v>
                </c:pt>
                <c:pt idx="1">
                  <c:v>10.289710289710289</c:v>
                </c:pt>
                <c:pt idx="2">
                  <c:v>37.862137862137864</c:v>
                </c:pt>
                <c:pt idx="3">
                  <c:v>49.400599400599397</c:v>
                </c:pt>
                <c:pt idx="4">
                  <c:v>0.949050949050949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AFB8-4FE3-B1B6-EF69A04B2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>
          <a:latin typeface="Calibri Light" panose="020F0302020204030204" pitchFamily="34" charset="0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33E-4742-BC27-69F2E3882E62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33E-4742-BC27-69F2E3882E62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33E-4742-BC27-69F2E3882E62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33E-4742-BC27-69F2E3882E62}"/>
              </c:ext>
            </c:extLst>
          </c:dPt>
          <c:dPt>
            <c:idx val="4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33E-4742-BC27-69F2E3882E62}"/>
              </c:ext>
            </c:extLst>
          </c:dPt>
          <c:dPt>
            <c:idx val="5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33E-4742-BC27-69F2E3882E62}"/>
              </c:ext>
            </c:extLst>
          </c:dPt>
          <c:cat>
            <c:strRef>
              <c:f>Plan1!$A$2:$A$6</c:f>
              <c:strCache>
                <c:ptCount val="5"/>
                <c:pt idx="0">
                  <c:v>Tem bastante conhecimento sobre o assunto</c:v>
                </c:pt>
                <c:pt idx="1">
                  <c:v>Tem algum conhecimento sobre o assunto</c:v>
                </c:pt>
                <c:pt idx="2">
                  <c:v>Já ouviu falar mas não tem conhecimento sobre o assunto</c:v>
                </c:pt>
                <c:pt idx="3">
                  <c:v>Nunca tinha ouvido falar sobre os ODS</c:v>
                </c:pt>
                <c:pt idx="4">
                  <c:v>Não respondeu</c:v>
                </c:pt>
              </c:strCache>
            </c:strRef>
          </c:cat>
          <c:val>
            <c:numRef>
              <c:f>Plan1!$B$2:$B$6</c:f>
              <c:numCache>
                <c:formatCode>0</c:formatCode>
                <c:ptCount val="5"/>
                <c:pt idx="0">
                  <c:v>1.4985014985014986</c:v>
                </c:pt>
                <c:pt idx="1">
                  <c:v>10.289710289710289</c:v>
                </c:pt>
                <c:pt idx="2">
                  <c:v>37.862137862137864</c:v>
                </c:pt>
                <c:pt idx="3">
                  <c:v>49.400599400599397</c:v>
                </c:pt>
                <c:pt idx="4">
                  <c:v>0.949050949050949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33E-4742-BC27-69F2E3882E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2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>
          <a:latin typeface="Calibri Light" panose="020F0302020204030204" pitchFamily="34" charset="0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AEDC0-923B-4CF1-98DB-12582F255D38}" type="datetimeFigureOut">
              <a:rPr lang="pt-BR" smtClean="0"/>
              <a:t>09/10/2018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27E3E-B672-4D0D-9A34-033ECF9F62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1107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095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/>
          <a:lstStyle>
            <a:lvl1pPr algn="r"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7837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416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5058" y="140665"/>
            <a:ext cx="6487885" cy="697536"/>
          </a:xfrm>
          <a:prstGeom prst="rect">
            <a:avLst/>
          </a:prstGeom>
        </p:spPr>
        <p:txBody>
          <a:bodyPr lIns="68577" tIns="34288" rIns="68577" bIns="34288"/>
          <a:lstStyle>
            <a:lvl1pPr algn="l" defTabSz="342883" rtl="0" eaLnBrk="1" fontAlgn="base" hangingPunct="1">
              <a:lnSpc>
                <a:spcPts val="2354"/>
              </a:lnSpc>
              <a:spcBef>
                <a:spcPct val="0"/>
              </a:spcBef>
              <a:spcAft>
                <a:spcPct val="0"/>
              </a:spcAft>
              <a:defRPr lang="pt-BR" sz="2600" b="1" kern="1200" dirty="0">
                <a:solidFill>
                  <a:srgbClr val="7F7F7F"/>
                </a:solidFill>
                <a:latin typeface="Calibri" panose="020F0502020204030204" pitchFamily="34" charset="0"/>
                <a:ea typeface="ＭＳ Ｐゴシック" charset="-128"/>
                <a:cs typeface="+mn-cs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pic>
        <p:nvPicPr>
          <p:cNvPr id="35" name="Imagem 34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15" t="37720" r="2357" b="26131"/>
          <a:stretch/>
        </p:blipFill>
        <p:spPr bwMode="auto">
          <a:xfrm>
            <a:off x="5553711" y="4747309"/>
            <a:ext cx="1255082" cy="3603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1183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miolo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88"/>
          <a:stretch/>
        </p:blipFill>
        <p:spPr bwMode="auto">
          <a:xfrm rot="16200000">
            <a:off x="-2553950" y="2539543"/>
            <a:ext cx="5147022" cy="6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ítulo 1"/>
          <p:cNvSpPr>
            <a:spLocks noGrp="1"/>
          </p:cNvSpPr>
          <p:nvPr userDrawn="1">
            <p:ph type="title"/>
          </p:nvPr>
        </p:nvSpPr>
        <p:spPr>
          <a:xfrm>
            <a:off x="108414" y="71802"/>
            <a:ext cx="5562705" cy="743897"/>
          </a:xfrm>
          <a:prstGeom prst="rect">
            <a:avLst/>
          </a:prstGeom>
        </p:spPr>
        <p:txBody>
          <a:bodyPr lIns="68577" tIns="34288" rIns="68577" bIns="34288"/>
          <a:lstStyle>
            <a:lvl1pPr algn="l" defTabSz="342883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pt-BR" sz="2100" b="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pic>
        <p:nvPicPr>
          <p:cNvPr id="33" name="Imagem 32"/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15" t="37720" r="2357" b="26131"/>
          <a:stretch/>
        </p:blipFill>
        <p:spPr bwMode="auto">
          <a:xfrm>
            <a:off x="5311855" y="4669291"/>
            <a:ext cx="1523830" cy="4375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148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1292" y="182584"/>
            <a:ext cx="5915025" cy="993775"/>
          </a:xfrm>
          <a:prstGeom prst="rect">
            <a:avLst/>
          </a:prstGeom>
        </p:spPr>
        <p:txBody>
          <a:bodyPr/>
          <a:lstStyle>
            <a:lvl1pPr algn="r"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69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5187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2882" y="194858"/>
            <a:ext cx="5915025" cy="993775"/>
          </a:xfrm>
          <a:prstGeom prst="rect">
            <a:avLst/>
          </a:prstGeom>
        </p:spPr>
        <p:txBody>
          <a:bodyPr/>
          <a:lstStyle>
            <a:lvl1pPr algn="r"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288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7 - list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607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ife-ppt-19x6 - 5(sem texto)2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21"/>
            <a:ext cx="6879488" cy="516522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3"/>
          <a:srcRect l="12418" t="83699" r="10865" b="7574"/>
          <a:stretch/>
        </p:blipFill>
        <p:spPr>
          <a:xfrm>
            <a:off x="64437" y="4725424"/>
            <a:ext cx="6741399" cy="374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4367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ife-ppt-19x6 - 5(sem texto)2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528" y="-257175"/>
            <a:ext cx="7535614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93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9051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  <a:prstGeom prst="rect">
            <a:avLst/>
          </a:prstGeom>
        </p:spPr>
        <p:txBody>
          <a:bodyPr anchor="b"/>
          <a:lstStyle>
            <a:lvl1pPr algn="ctr">
              <a:defRPr sz="3375">
                <a:solidFill>
                  <a:schemeClr val="tx2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>
                <a:solidFill>
                  <a:schemeClr val="tx2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3467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0" y="-13731"/>
            <a:ext cx="6858000" cy="272142"/>
            <a:chOff x="0" y="4887686"/>
            <a:chExt cx="6858000" cy="272142"/>
          </a:xfrm>
        </p:grpSpPr>
        <p:sp>
          <p:nvSpPr>
            <p:cNvPr id="7" name="Retângulo 6"/>
            <p:cNvSpPr/>
            <p:nvPr userDrawn="1"/>
          </p:nvSpPr>
          <p:spPr>
            <a:xfrm>
              <a:off x="1360712" y="4893128"/>
              <a:ext cx="5497288" cy="261257"/>
            </a:xfrm>
            <a:prstGeom prst="rect">
              <a:avLst/>
            </a:prstGeom>
            <a:solidFill>
              <a:srgbClr val="FFFF00"/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/>
            <p:cNvSpPr/>
            <p:nvPr userDrawn="1"/>
          </p:nvSpPr>
          <p:spPr>
            <a:xfrm>
              <a:off x="0" y="4887686"/>
              <a:ext cx="1360712" cy="272142"/>
            </a:xfrm>
            <a:prstGeom prst="rect">
              <a:avLst/>
            </a:prstGeom>
            <a:solidFill>
              <a:schemeClr val="accent6"/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/>
            <p:cNvSpPr/>
            <p:nvPr userDrawn="1"/>
          </p:nvSpPr>
          <p:spPr>
            <a:xfrm>
              <a:off x="6177644" y="4893128"/>
              <a:ext cx="680356" cy="2667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147287" y="153422"/>
            <a:ext cx="994180" cy="662787"/>
            <a:chOff x="2755474" y="2104961"/>
            <a:chExt cx="994180" cy="662787"/>
          </a:xfrm>
        </p:grpSpPr>
        <p:sp>
          <p:nvSpPr>
            <p:cNvPr id="4" name="Retângulo 3"/>
            <p:cNvSpPr/>
            <p:nvPr userDrawn="1"/>
          </p:nvSpPr>
          <p:spPr>
            <a:xfrm>
              <a:off x="2755474" y="2104961"/>
              <a:ext cx="994180" cy="6627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" name="Imagem 2"/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2928150" y="2209950"/>
              <a:ext cx="636247" cy="459607"/>
            </a:xfrm>
            <a:prstGeom prst="rect">
              <a:avLst/>
            </a:prstGeom>
          </p:spPr>
        </p:pic>
      </p:grpSp>
      <p:sp>
        <p:nvSpPr>
          <p:cNvPr id="12" name="Retângulo 11"/>
          <p:cNvSpPr/>
          <p:nvPr/>
        </p:nvSpPr>
        <p:spPr>
          <a:xfrm>
            <a:off x="1360712" y="5010149"/>
            <a:ext cx="5497288" cy="130629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0" y="5004706"/>
            <a:ext cx="1360712" cy="136072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6177644" y="5010149"/>
            <a:ext cx="680356" cy="1333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011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85" r:id="rId2"/>
    <p:sldLayoutId id="2147483684" r:id="rId3"/>
    <p:sldLayoutId id="2147483686" r:id="rId4"/>
    <p:sldLayoutId id="2147483666" r:id="rId5"/>
    <p:sldLayoutId id="2147483676" r:id="rId6"/>
    <p:sldLayoutId id="2147483678" r:id="rId7"/>
    <p:sldLayoutId id="2147483688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br.undp.org/content/brazil/pt/home/post-2015/sdg-overview.html" TargetMode="Externa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.undp.org/content/brazil/pt/home/post-2015/sdg-overview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angela.gomes@prof.unibh.br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7250" y="1453565"/>
            <a:ext cx="5143500" cy="1790700"/>
          </a:xfrm>
        </p:spPr>
        <p:txBody>
          <a:bodyPr/>
          <a:lstStyle/>
          <a:p>
            <a:r>
              <a:rPr lang="pt-BR" sz="1400" i="1" dirty="0" smtClean="0"/>
              <a:t>SEMINÁRIO</a:t>
            </a:r>
            <a:r>
              <a:rPr lang="pt-BR" sz="2400" b="1" i="1" dirty="0"/>
              <a:t/>
            </a:r>
            <a:br>
              <a:rPr lang="pt-BR" sz="2400" b="1" i="1" dirty="0"/>
            </a:br>
            <a:r>
              <a:rPr lang="pt-BR" sz="2400" b="1" i="1" dirty="0" smtClean="0"/>
              <a:t/>
            </a:r>
            <a:br>
              <a:rPr lang="pt-BR" sz="2400" b="1" i="1" dirty="0" smtClean="0"/>
            </a:br>
            <a:r>
              <a:rPr lang="pt-BR" sz="2400" b="1" dirty="0" smtClean="0"/>
              <a:t>A </a:t>
            </a:r>
            <a:r>
              <a:rPr lang="pt-BR" sz="2400" b="1" dirty="0"/>
              <a:t>Declaração Universal dos Direitos Humanos e os Objetivos de Desenvolvimento </a:t>
            </a:r>
            <a:r>
              <a:rPr lang="pt-BR" sz="2400" b="1" dirty="0" smtClean="0"/>
              <a:t>Sustentável</a:t>
            </a:r>
            <a:endParaRPr lang="pt-BR" sz="24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07650" y="3687928"/>
            <a:ext cx="5143500" cy="1241822"/>
          </a:xfrm>
        </p:spPr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Outubro 2018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5492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472806"/>
              </p:ext>
            </p:extLst>
          </p:nvPr>
        </p:nvGraphicFramePr>
        <p:xfrm>
          <a:off x="256559" y="1555590"/>
          <a:ext cx="5374330" cy="2301756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1011854"/>
                <a:gridCol w="4362476"/>
              </a:tblGrid>
              <a:tr h="297353">
                <a:tc>
                  <a:txBody>
                    <a:bodyPr/>
                    <a:lstStyle/>
                    <a:p>
                      <a:pPr indent="23495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Grupos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4" marR="18654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400" dirty="0" smtClean="0">
                          <a:solidFill>
                            <a:schemeClr val="tx1"/>
                          </a:solidFill>
                          <a:effectLst/>
                        </a:rPr>
                        <a:t>Habilidades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4" marR="18654" marT="0" marB="0" anchor="ctr">
                    <a:solidFill>
                      <a:srgbClr val="00B0F0"/>
                    </a:solidFill>
                  </a:tcPr>
                </a:tc>
              </a:tr>
              <a:tr h="1981716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800" dirty="0">
                          <a:effectLst/>
                        </a:rPr>
                        <a:t>Elementar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800" dirty="0">
                          <a:effectLst/>
                        </a:rPr>
                        <a:t> </a:t>
                      </a:r>
                      <a:endParaRPr lang="pt-BR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4" marR="18654" marT="0" marB="0" anchor="ctr"/>
                </a:tc>
                <a:tc>
                  <a:txBody>
                    <a:bodyPr/>
                    <a:lstStyle/>
                    <a:p>
                      <a:pPr marL="252000" lvl="1" indent="0" algn="l">
                        <a:lnSpc>
                          <a:spcPct val="114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endParaRPr lang="pt-BR" sz="800" b="1" dirty="0" smtClean="0">
                        <a:effectLst/>
                      </a:endParaRPr>
                    </a:p>
                    <a:p>
                      <a:pPr marL="252000" lvl="1" indent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pt-BR" sz="800" b="1" dirty="0" smtClean="0">
                          <a:effectLst/>
                        </a:rPr>
                        <a:t>Seleciona</a:t>
                      </a:r>
                      <a:r>
                        <a:rPr lang="pt-BR" sz="800" dirty="0" smtClean="0">
                          <a:effectLst/>
                        </a:rPr>
                        <a:t> </a:t>
                      </a:r>
                      <a:r>
                        <a:rPr lang="pt-BR" sz="800" dirty="0">
                          <a:effectLst/>
                        </a:rPr>
                        <a:t>uma ou mais unidades de</a:t>
                      </a:r>
                      <a:r>
                        <a:rPr lang="pt-BR" sz="800" b="1" dirty="0">
                          <a:effectLst/>
                        </a:rPr>
                        <a:t> informação</a:t>
                      </a:r>
                      <a:r>
                        <a:rPr lang="pt-BR" sz="800" dirty="0">
                          <a:effectLst/>
                        </a:rPr>
                        <a:t>, observando certas condições, </a:t>
                      </a:r>
                      <a:r>
                        <a:rPr lang="pt-BR" sz="800" b="1" dirty="0">
                          <a:effectLst/>
                        </a:rPr>
                        <a:t>em textos </a:t>
                      </a:r>
                      <a:r>
                        <a:rPr lang="pt-BR" sz="800" b="1" dirty="0" smtClean="0">
                          <a:effectLst/>
                        </a:rPr>
                        <a:t>de </a:t>
                      </a:r>
                      <a:r>
                        <a:rPr lang="pt-BR" sz="800" b="1" dirty="0">
                          <a:effectLst/>
                        </a:rPr>
                        <a:t>extensão média </a:t>
                      </a:r>
                      <a:r>
                        <a:rPr lang="pt-BR" sz="800" dirty="0">
                          <a:effectLst/>
                        </a:rPr>
                        <a:t>realizando </a:t>
                      </a:r>
                      <a:r>
                        <a:rPr lang="pt-BR" sz="800" b="1" dirty="0">
                          <a:effectLst/>
                        </a:rPr>
                        <a:t>pequenas inferências</a:t>
                      </a:r>
                      <a:r>
                        <a:rPr lang="pt-BR" sz="800" dirty="0">
                          <a:effectLst/>
                        </a:rPr>
                        <a:t>. </a:t>
                      </a:r>
                    </a:p>
                    <a:p>
                      <a:pPr marL="252000" lvl="1" indent="0" algn="l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pt-BR" sz="800" b="1" dirty="0">
                          <a:effectLst/>
                        </a:rPr>
                        <a:t>Resolve problemas envolvendo operações básicas </a:t>
                      </a:r>
                      <a:r>
                        <a:rPr lang="pt-BR" sz="800" dirty="0">
                          <a:effectLst/>
                        </a:rPr>
                        <a:t>com números da ordem do milhar, que exigem </a:t>
                      </a:r>
                      <a:r>
                        <a:rPr lang="pt-BR" sz="800" b="1" dirty="0">
                          <a:effectLst/>
                        </a:rPr>
                        <a:t>certo grau de planejamento e </a:t>
                      </a:r>
                      <a:r>
                        <a:rPr lang="pt-BR" sz="800" b="1" dirty="0" smtClean="0">
                          <a:effectLst/>
                        </a:rPr>
                        <a:t>controle</a:t>
                      </a:r>
                      <a:r>
                        <a:rPr lang="pt-BR" sz="800" dirty="0" smtClean="0">
                          <a:effectLst/>
                        </a:rPr>
                        <a:t>.</a:t>
                      </a:r>
                      <a:endParaRPr lang="pt-BR" sz="800" dirty="0">
                        <a:effectLst/>
                      </a:endParaRPr>
                    </a:p>
                    <a:p>
                      <a:pPr marL="252000" lvl="1" indent="0" algn="l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pt-BR" sz="800" b="1" dirty="0">
                          <a:effectLst/>
                        </a:rPr>
                        <a:t>Compara ou relaciona informações</a:t>
                      </a:r>
                      <a:r>
                        <a:rPr lang="pt-BR" sz="800" dirty="0">
                          <a:effectLst/>
                        </a:rPr>
                        <a:t> numéricas ou textuais expressas em </a:t>
                      </a:r>
                      <a:r>
                        <a:rPr lang="pt-BR" sz="800" b="1" dirty="0">
                          <a:effectLst/>
                        </a:rPr>
                        <a:t>gráficos ou tabelas simples</a:t>
                      </a:r>
                      <a:r>
                        <a:rPr lang="pt-BR" sz="800" dirty="0">
                          <a:effectLst/>
                        </a:rPr>
                        <a:t>, envolvendo situações de contexto cotidiano doméstico ou social.</a:t>
                      </a:r>
                    </a:p>
                    <a:p>
                      <a:pPr marL="252000" lvl="1" indent="0" algn="l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pt-BR" sz="800" b="1" dirty="0">
                          <a:effectLst/>
                        </a:rPr>
                        <a:t>Reconhece </a:t>
                      </a:r>
                      <a:r>
                        <a:rPr lang="pt-BR" sz="800" dirty="0">
                          <a:effectLst/>
                        </a:rPr>
                        <a:t>significado de </a:t>
                      </a:r>
                      <a:r>
                        <a:rPr lang="pt-BR" sz="800" b="1" dirty="0">
                          <a:effectLst/>
                        </a:rPr>
                        <a:t>representação gráfica de direção e/ou sentido de uma </a:t>
                      </a:r>
                      <a:r>
                        <a:rPr lang="pt-BR" sz="800" b="1" dirty="0" smtClean="0">
                          <a:effectLst/>
                        </a:rPr>
                        <a:t>grandeza</a:t>
                      </a:r>
                      <a:r>
                        <a:rPr lang="pt-BR" sz="800" dirty="0" smtClean="0">
                          <a:effectLst/>
                        </a:rPr>
                        <a:t>).</a:t>
                      </a:r>
                      <a:endParaRPr lang="pt-BR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4" marR="18654" marT="0" marB="0"/>
                </a:tc>
              </a:tr>
            </a:tbl>
          </a:graphicData>
        </a:graphic>
      </p:graphicFrame>
      <p:sp>
        <p:nvSpPr>
          <p:cNvPr id="3" name="Chave direita 2"/>
          <p:cNvSpPr/>
          <p:nvPr/>
        </p:nvSpPr>
        <p:spPr>
          <a:xfrm>
            <a:off x="5834820" y="1694545"/>
            <a:ext cx="283108" cy="213647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6203447" y="1658633"/>
            <a:ext cx="31290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b="1" baseline="30000" dirty="0" smtClean="0">
                <a:solidFill>
                  <a:schemeClr val="tx2"/>
                </a:solidFill>
                <a:latin typeface="Arial"/>
                <a:cs typeface="Arial"/>
              </a:rPr>
              <a:t>A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800" b="1" i="0" u="none" strike="noStrike" kern="1200" baseline="30000" dirty="0" smtClean="0">
                <a:solidFill>
                  <a:schemeClr val="tx2"/>
                </a:solidFill>
                <a:latin typeface="Arial"/>
                <a:ea typeface="+mn-ea"/>
                <a:cs typeface="Arial"/>
              </a:rPr>
              <a:t>L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b="1" baseline="30000" dirty="0" smtClean="0">
                <a:solidFill>
                  <a:schemeClr val="tx2"/>
                </a:solidFill>
                <a:latin typeface="Arial"/>
                <a:cs typeface="Arial"/>
              </a:rPr>
              <a:t>F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800" b="1" i="0" u="none" strike="noStrike" kern="1200" baseline="30000" dirty="0" smtClean="0">
                <a:solidFill>
                  <a:schemeClr val="tx2"/>
                </a:solidFill>
                <a:latin typeface="Arial"/>
                <a:ea typeface="+mn-ea"/>
                <a:cs typeface="Arial"/>
              </a:rPr>
              <a:t>A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b="1" baseline="30000" dirty="0" smtClean="0">
                <a:solidFill>
                  <a:schemeClr val="tx2"/>
                </a:solidFill>
                <a:latin typeface="Arial"/>
                <a:cs typeface="Arial"/>
              </a:rPr>
              <a:t>B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800" b="1" i="0" u="none" strike="noStrike" kern="1200" baseline="30000" dirty="0" smtClean="0">
                <a:solidFill>
                  <a:schemeClr val="tx2"/>
                </a:solidFill>
                <a:latin typeface="Arial"/>
                <a:ea typeface="+mn-ea"/>
                <a:cs typeface="Arial"/>
              </a:rPr>
              <a:t>E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b="1" baseline="30000" dirty="0" smtClean="0">
                <a:solidFill>
                  <a:schemeClr val="tx2"/>
                </a:solidFill>
                <a:latin typeface="Arial"/>
                <a:cs typeface="Arial"/>
              </a:rPr>
              <a:t>T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800" b="1" i="0" u="none" strike="noStrike" kern="1200" baseline="30000" dirty="0" smtClean="0">
                <a:solidFill>
                  <a:schemeClr val="tx2"/>
                </a:solidFill>
                <a:latin typeface="Arial"/>
                <a:ea typeface="+mn-ea"/>
                <a:cs typeface="Arial"/>
              </a:rPr>
              <a:t>I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b="1" baseline="30000" dirty="0" smtClean="0">
                <a:solidFill>
                  <a:schemeClr val="tx2"/>
                </a:solidFill>
                <a:latin typeface="Arial"/>
                <a:cs typeface="Arial"/>
              </a:rPr>
              <a:t>S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800" b="1" i="0" u="none" strike="noStrike" kern="1200" baseline="30000" dirty="0" smtClean="0">
                <a:solidFill>
                  <a:schemeClr val="tx2"/>
                </a:solidFill>
                <a:latin typeface="Arial"/>
                <a:ea typeface="+mn-ea"/>
                <a:cs typeface="Arial"/>
              </a:rPr>
              <a:t>M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b="1" baseline="30000" dirty="0">
                <a:solidFill>
                  <a:schemeClr val="tx2"/>
                </a:solidFill>
                <a:latin typeface="Arial"/>
                <a:cs typeface="Arial"/>
              </a:rPr>
              <a:t>O</a:t>
            </a:r>
            <a:endParaRPr lang="pt-BR" sz="1800" b="1" i="0" u="none" strike="noStrike" kern="1200" baseline="30000" dirty="0" smtClean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504624" y="1929288"/>
            <a:ext cx="31290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b="1" baseline="30000" dirty="0" smtClean="0">
                <a:solidFill>
                  <a:schemeClr val="tx2"/>
                </a:solidFill>
                <a:latin typeface="Arial"/>
                <a:cs typeface="Arial"/>
              </a:rPr>
              <a:t>E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800" b="1" i="0" u="none" strike="noStrike" kern="1200" baseline="30000" dirty="0" smtClean="0">
                <a:solidFill>
                  <a:schemeClr val="tx2"/>
                </a:solidFill>
                <a:latin typeface="Arial"/>
                <a:cs typeface="Arial"/>
              </a:rPr>
              <a:t>L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b="1" baseline="30000" dirty="0" smtClean="0">
                <a:solidFill>
                  <a:schemeClr val="tx2"/>
                </a:solidFill>
                <a:latin typeface="Arial"/>
                <a:cs typeface="Arial"/>
              </a:rPr>
              <a:t>E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800" b="1" i="0" u="none" strike="noStrike" kern="1200" baseline="30000" dirty="0" smtClean="0">
                <a:solidFill>
                  <a:schemeClr val="tx2"/>
                </a:solidFill>
                <a:latin typeface="Arial"/>
                <a:cs typeface="Arial"/>
              </a:rPr>
              <a:t>M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b="1" baseline="30000" dirty="0" smtClean="0">
                <a:solidFill>
                  <a:schemeClr val="tx2"/>
                </a:solidFill>
                <a:latin typeface="Arial"/>
                <a:cs typeface="Arial"/>
              </a:rPr>
              <a:t>E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800" b="1" i="0" u="none" strike="noStrike" kern="1200" baseline="30000" dirty="0" smtClean="0">
                <a:solidFill>
                  <a:schemeClr val="tx2"/>
                </a:solidFill>
                <a:latin typeface="Arial"/>
                <a:cs typeface="Arial"/>
              </a:rPr>
              <a:t>N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b="1" baseline="30000" dirty="0" smtClean="0">
                <a:solidFill>
                  <a:schemeClr val="tx2"/>
                </a:solidFill>
                <a:latin typeface="Arial"/>
                <a:cs typeface="Arial"/>
              </a:rPr>
              <a:t>T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800" b="1" i="0" u="none" strike="noStrike" kern="1200" baseline="30000" dirty="0" smtClean="0">
                <a:solidFill>
                  <a:schemeClr val="tx2"/>
                </a:solidFill>
                <a:latin typeface="Arial"/>
                <a:cs typeface="Arial"/>
              </a:rPr>
              <a:t>A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b="1" baseline="30000" dirty="0">
                <a:solidFill>
                  <a:schemeClr val="tx2"/>
                </a:solidFill>
                <a:latin typeface="Arial"/>
                <a:cs typeface="Arial"/>
              </a:rPr>
              <a:t>R</a:t>
            </a:r>
            <a:endParaRPr lang="pt-BR" sz="1800" b="1" i="0" u="none" strike="noStrike" kern="1200" baseline="30000" dirty="0" smtClean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357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385439"/>
              </p:ext>
            </p:extLst>
          </p:nvPr>
        </p:nvGraphicFramePr>
        <p:xfrm>
          <a:off x="298120" y="1016562"/>
          <a:ext cx="5332769" cy="3681285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874931"/>
                <a:gridCol w="4457838"/>
              </a:tblGrid>
              <a:tr h="270164">
                <a:tc>
                  <a:txBody>
                    <a:bodyPr/>
                    <a:lstStyle/>
                    <a:p>
                      <a:pPr indent="23495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Grupos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4" marR="18654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400" dirty="0" smtClean="0">
                          <a:solidFill>
                            <a:schemeClr val="tx1"/>
                          </a:solidFill>
                          <a:effectLst/>
                        </a:rPr>
                        <a:t>Habilidades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4" marR="18654" marT="0" marB="0" anchor="ctr">
                    <a:solidFill>
                      <a:srgbClr val="FFC000"/>
                    </a:solidFill>
                  </a:tcPr>
                </a:tc>
              </a:tr>
              <a:tr h="1719611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Intermediário</a:t>
                      </a:r>
                      <a:endParaRPr lang="pt-BR" sz="800" dirty="0">
                        <a:effectLst/>
                      </a:endParaRPr>
                    </a:p>
                  </a:txBody>
                  <a:tcPr marL="18654" marR="18654" marT="0" marB="0" anchor="ctr"/>
                </a:tc>
                <a:tc>
                  <a:txBody>
                    <a:bodyPr/>
                    <a:lstStyle/>
                    <a:p>
                      <a:pPr marL="252000" lvl="1" indent="0" algn="l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pt-BR" sz="800" b="1" dirty="0" smtClean="0">
                        <a:effectLst/>
                      </a:endParaRPr>
                    </a:p>
                    <a:p>
                      <a:pPr marL="252000" lvl="1" indent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pt-BR" sz="800" b="1" dirty="0" smtClean="0">
                          <a:effectLst/>
                        </a:rPr>
                        <a:t>Localiza </a:t>
                      </a:r>
                      <a:r>
                        <a:rPr lang="pt-BR" sz="800" b="1" dirty="0">
                          <a:effectLst/>
                        </a:rPr>
                        <a:t>informação expressa de forma literal em textos diversos </a:t>
                      </a:r>
                      <a:r>
                        <a:rPr lang="pt-BR" sz="800" dirty="0">
                          <a:effectLst/>
                        </a:rPr>
                        <a:t>(jornalístico e/ou científico) </a:t>
                      </a:r>
                      <a:r>
                        <a:rPr lang="pt-BR" sz="800" b="1" dirty="0">
                          <a:effectLst/>
                        </a:rPr>
                        <a:t>realizando pequenas inferências</a:t>
                      </a:r>
                      <a:r>
                        <a:rPr lang="pt-BR" sz="800" dirty="0">
                          <a:effectLst/>
                        </a:rPr>
                        <a:t>. </a:t>
                      </a:r>
                    </a:p>
                    <a:p>
                      <a:pPr marL="252000" lvl="1" indent="0" algn="l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pt-BR" sz="800" dirty="0">
                          <a:effectLst/>
                        </a:rPr>
                        <a:t>Resolve problemas envolvendo </a:t>
                      </a:r>
                      <a:r>
                        <a:rPr lang="pt-BR" sz="800" b="1" dirty="0">
                          <a:effectLst/>
                        </a:rPr>
                        <a:t>operações matemáticas </a:t>
                      </a:r>
                      <a:r>
                        <a:rPr lang="pt-BR" sz="800" dirty="0" smtClean="0">
                          <a:effectLst/>
                        </a:rPr>
                        <a:t>envolvendo porcentagens </a:t>
                      </a:r>
                      <a:r>
                        <a:rPr lang="pt-BR" sz="800" dirty="0">
                          <a:effectLst/>
                        </a:rPr>
                        <a:t>e </a:t>
                      </a:r>
                      <a:r>
                        <a:rPr lang="pt-BR" sz="800" dirty="0" smtClean="0">
                          <a:effectLst/>
                        </a:rPr>
                        <a:t>proporções, </a:t>
                      </a:r>
                      <a:r>
                        <a:rPr lang="pt-BR" sz="800" dirty="0">
                          <a:effectLst/>
                        </a:rPr>
                        <a:t>que exigem </a:t>
                      </a:r>
                      <a:r>
                        <a:rPr lang="pt-BR" sz="800" b="1" dirty="0">
                          <a:effectLst/>
                        </a:rPr>
                        <a:t>critérios de </a:t>
                      </a:r>
                      <a:r>
                        <a:rPr lang="pt-BR" sz="800" b="1" dirty="0" smtClean="0">
                          <a:effectLst/>
                        </a:rPr>
                        <a:t>seleção, </a:t>
                      </a:r>
                      <a:r>
                        <a:rPr lang="pt-BR" sz="800" b="1" dirty="0">
                          <a:effectLst/>
                        </a:rPr>
                        <a:t>elaboração e </a:t>
                      </a:r>
                      <a:r>
                        <a:rPr lang="pt-BR" sz="800" b="1" dirty="0" smtClean="0">
                          <a:effectLst/>
                        </a:rPr>
                        <a:t>controle</a:t>
                      </a:r>
                      <a:r>
                        <a:rPr lang="pt-BR" sz="800" dirty="0" smtClean="0">
                          <a:effectLst/>
                        </a:rPr>
                        <a:t>; </a:t>
                      </a:r>
                      <a:endParaRPr lang="pt-BR" sz="800" dirty="0">
                        <a:effectLst/>
                      </a:endParaRPr>
                    </a:p>
                    <a:p>
                      <a:pPr marL="252000" lvl="1" indent="0" algn="l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pt-BR" sz="800" b="1" dirty="0">
                          <a:effectLst/>
                        </a:rPr>
                        <a:t>Interpreta e elabora síntese </a:t>
                      </a:r>
                      <a:r>
                        <a:rPr lang="pt-BR" sz="800" dirty="0">
                          <a:effectLst/>
                        </a:rPr>
                        <a:t>de textos diversos (narrativos, jornalísticos, científicos), </a:t>
                      </a:r>
                      <a:r>
                        <a:rPr lang="pt-BR" sz="800" b="1" dirty="0">
                          <a:effectLst/>
                        </a:rPr>
                        <a:t>relacionando regras com casos </a:t>
                      </a:r>
                      <a:r>
                        <a:rPr lang="pt-BR" sz="800" b="1" dirty="0" smtClean="0">
                          <a:effectLst/>
                        </a:rPr>
                        <a:t>particulares, </a:t>
                      </a:r>
                      <a:r>
                        <a:rPr lang="pt-BR" sz="800" dirty="0" smtClean="0">
                          <a:effectLst/>
                        </a:rPr>
                        <a:t>reconhece </a:t>
                      </a:r>
                      <a:r>
                        <a:rPr lang="pt-BR" sz="800" b="1" dirty="0">
                          <a:effectLst/>
                        </a:rPr>
                        <a:t>evidências e argumentos </a:t>
                      </a:r>
                      <a:r>
                        <a:rPr lang="pt-BR" sz="800" dirty="0">
                          <a:effectLst/>
                        </a:rPr>
                        <a:t>e </a:t>
                      </a:r>
                      <a:r>
                        <a:rPr lang="pt-BR" sz="800" dirty="0" smtClean="0">
                          <a:effectLst/>
                        </a:rPr>
                        <a:t>confronta </a:t>
                      </a:r>
                      <a:r>
                        <a:rPr lang="pt-BR" sz="800" dirty="0">
                          <a:effectLst/>
                        </a:rPr>
                        <a:t>a moral da história com sua própria opinião ou senso comum. </a:t>
                      </a:r>
                    </a:p>
                    <a:p>
                      <a:pPr marL="252000" lvl="1" indent="0" algn="l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pt-BR" sz="800" b="1" dirty="0">
                          <a:effectLst/>
                        </a:rPr>
                        <a:t>Reconhece o efeito de sentido ou estético </a:t>
                      </a:r>
                      <a:r>
                        <a:rPr lang="pt-BR" sz="800" dirty="0">
                          <a:effectLst/>
                        </a:rPr>
                        <a:t>de escolhas lexicais ou sintáticas, de figuras de linguagem ou sinais de pontuação</a:t>
                      </a:r>
                      <a:r>
                        <a:rPr lang="pt-BR" sz="800" dirty="0" smtClean="0">
                          <a:effectLst/>
                        </a:rPr>
                        <a:t>.</a:t>
                      </a:r>
                      <a:endParaRPr lang="pt-BR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4" marR="18654" marT="0" marB="0"/>
                </a:tc>
              </a:tr>
              <a:tr h="1641634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800" dirty="0">
                          <a:effectLst/>
                        </a:rPr>
                        <a:t>Proficiente </a:t>
                      </a:r>
                    </a:p>
                  </a:txBody>
                  <a:tcPr marL="18654" marR="18654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52000" lvl="1" indent="0" algn="l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pt-BR" sz="800" b="1" dirty="0" smtClean="0">
                        <a:effectLst/>
                      </a:endParaRPr>
                    </a:p>
                    <a:p>
                      <a:pPr marL="252000" lvl="1" indent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pt-BR" sz="800" b="1" dirty="0" smtClean="0">
                          <a:effectLst/>
                        </a:rPr>
                        <a:t>Elabora </a:t>
                      </a:r>
                      <a:r>
                        <a:rPr lang="pt-BR" sz="800" b="1" dirty="0">
                          <a:effectLst/>
                        </a:rPr>
                        <a:t>textos de maior complexidade </a:t>
                      </a:r>
                      <a:r>
                        <a:rPr lang="pt-BR" sz="800" dirty="0">
                          <a:effectLst/>
                        </a:rPr>
                        <a:t>(mensagem, descrição, exposição ou argumentação) com base </a:t>
                      </a:r>
                      <a:r>
                        <a:rPr lang="pt-BR" sz="800" b="1" dirty="0">
                          <a:effectLst/>
                        </a:rPr>
                        <a:t>em elementos de um contexto </a:t>
                      </a:r>
                      <a:r>
                        <a:rPr lang="pt-BR" sz="800" dirty="0">
                          <a:effectLst/>
                        </a:rPr>
                        <a:t>dado e </a:t>
                      </a:r>
                      <a:r>
                        <a:rPr lang="pt-BR" sz="800" b="1" dirty="0">
                          <a:effectLst/>
                        </a:rPr>
                        <a:t>opina sobre o posicionamento ou estilo </a:t>
                      </a:r>
                      <a:r>
                        <a:rPr lang="pt-BR" sz="800" dirty="0">
                          <a:effectLst/>
                        </a:rPr>
                        <a:t>do autor do texto.</a:t>
                      </a:r>
                    </a:p>
                    <a:p>
                      <a:pPr marL="252000" lvl="1" indent="0" algn="l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pt-BR" sz="800" b="1" dirty="0">
                          <a:effectLst/>
                        </a:rPr>
                        <a:t>Interpreta tabelas e gráficos </a:t>
                      </a:r>
                      <a:r>
                        <a:rPr lang="pt-BR" sz="800" dirty="0">
                          <a:effectLst/>
                        </a:rPr>
                        <a:t>envolvendo mais de duas variáveis, compreendendo </a:t>
                      </a:r>
                      <a:r>
                        <a:rPr lang="pt-BR" sz="800" dirty="0" smtClean="0">
                          <a:effectLst/>
                        </a:rPr>
                        <a:t>representação </a:t>
                      </a:r>
                      <a:r>
                        <a:rPr lang="pt-BR" sz="800" dirty="0">
                          <a:effectLst/>
                        </a:rPr>
                        <a:t>de informação quantitativa </a:t>
                      </a:r>
                      <a:r>
                        <a:rPr lang="pt-BR" sz="800" dirty="0" smtClean="0">
                          <a:effectLst/>
                        </a:rPr>
                        <a:t>(intervalo</a:t>
                      </a:r>
                      <a:r>
                        <a:rPr lang="pt-BR" sz="800" dirty="0">
                          <a:effectLst/>
                        </a:rPr>
                        <a:t>, escala, sistema de </a:t>
                      </a:r>
                      <a:r>
                        <a:rPr lang="pt-BR" sz="800" dirty="0" smtClean="0">
                          <a:effectLst/>
                        </a:rPr>
                        <a:t>medidas) </a:t>
                      </a:r>
                      <a:r>
                        <a:rPr lang="pt-BR" sz="800" b="1" dirty="0">
                          <a:effectLst/>
                        </a:rPr>
                        <a:t>reconhecendo efeitos de sentido </a:t>
                      </a:r>
                      <a:r>
                        <a:rPr lang="pt-BR" sz="800" dirty="0">
                          <a:effectLst/>
                        </a:rPr>
                        <a:t>(ênfases, distorções, tendências, projeções).</a:t>
                      </a:r>
                    </a:p>
                    <a:p>
                      <a:pPr marL="252000" lvl="1" indent="0" algn="l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pt-BR" sz="800" b="1" dirty="0">
                          <a:effectLst/>
                        </a:rPr>
                        <a:t>Resolve situações-problema </a:t>
                      </a:r>
                      <a:r>
                        <a:rPr lang="pt-BR" sz="800" dirty="0">
                          <a:effectLst/>
                        </a:rPr>
                        <a:t>relativos a tarefas de contextos diversos, que envolvem diversas etapas de planejamento, controle e elaboração, que exigem retomada de resultados parciais e o uso de inferências.</a:t>
                      </a:r>
                      <a:endParaRPr lang="pt-BR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4" marR="18654" marT="0" marB="0"/>
                </a:tc>
              </a:tr>
            </a:tbl>
          </a:graphicData>
        </a:graphic>
      </p:graphicFrame>
      <p:sp>
        <p:nvSpPr>
          <p:cNvPr id="3" name="Chave direita 2"/>
          <p:cNvSpPr/>
          <p:nvPr/>
        </p:nvSpPr>
        <p:spPr>
          <a:xfrm>
            <a:off x="5775614" y="1381468"/>
            <a:ext cx="283108" cy="319711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6203447" y="1658633"/>
            <a:ext cx="31290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b="1" baseline="30000" dirty="0" smtClean="0">
                <a:solidFill>
                  <a:schemeClr val="tx2"/>
                </a:solidFill>
                <a:latin typeface="Arial"/>
                <a:cs typeface="Arial"/>
              </a:rPr>
              <a:t>A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800" b="1" i="0" u="none" strike="noStrike" kern="1200" baseline="30000" dirty="0" smtClean="0">
                <a:solidFill>
                  <a:schemeClr val="tx2"/>
                </a:solidFill>
                <a:latin typeface="Arial"/>
                <a:ea typeface="+mn-ea"/>
                <a:cs typeface="Arial"/>
              </a:rPr>
              <a:t>L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b="1" baseline="30000" dirty="0" smtClean="0">
                <a:solidFill>
                  <a:schemeClr val="tx2"/>
                </a:solidFill>
                <a:latin typeface="Arial"/>
                <a:cs typeface="Arial"/>
              </a:rPr>
              <a:t>F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800" b="1" i="0" u="none" strike="noStrike" kern="1200" baseline="30000" dirty="0" smtClean="0">
                <a:solidFill>
                  <a:schemeClr val="tx2"/>
                </a:solidFill>
                <a:latin typeface="Arial"/>
                <a:ea typeface="+mn-ea"/>
                <a:cs typeface="Arial"/>
              </a:rPr>
              <a:t>A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b="1" baseline="30000" dirty="0" smtClean="0">
                <a:solidFill>
                  <a:schemeClr val="tx2"/>
                </a:solidFill>
                <a:latin typeface="Arial"/>
                <a:cs typeface="Arial"/>
              </a:rPr>
              <a:t>B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800" b="1" i="0" u="none" strike="noStrike" kern="1200" baseline="30000" dirty="0" smtClean="0">
                <a:solidFill>
                  <a:schemeClr val="tx2"/>
                </a:solidFill>
                <a:latin typeface="Arial"/>
                <a:ea typeface="+mn-ea"/>
                <a:cs typeface="Arial"/>
              </a:rPr>
              <a:t>E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b="1" baseline="30000" dirty="0" smtClean="0">
                <a:solidFill>
                  <a:schemeClr val="tx2"/>
                </a:solidFill>
                <a:latin typeface="Arial"/>
                <a:cs typeface="Arial"/>
              </a:rPr>
              <a:t>T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800" b="1" i="0" u="none" strike="noStrike" kern="1200" baseline="30000" dirty="0" smtClean="0">
                <a:solidFill>
                  <a:schemeClr val="tx2"/>
                </a:solidFill>
                <a:latin typeface="Arial"/>
                <a:ea typeface="+mn-ea"/>
                <a:cs typeface="Arial"/>
              </a:rPr>
              <a:t>I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b="1" baseline="30000" dirty="0" smtClean="0">
                <a:solidFill>
                  <a:schemeClr val="tx2"/>
                </a:solidFill>
                <a:latin typeface="Arial"/>
                <a:cs typeface="Arial"/>
              </a:rPr>
              <a:t>S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800" b="1" i="0" u="none" strike="noStrike" kern="1200" baseline="30000" dirty="0" smtClean="0">
                <a:solidFill>
                  <a:schemeClr val="tx2"/>
                </a:solidFill>
                <a:latin typeface="Arial"/>
                <a:ea typeface="+mn-ea"/>
                <a:cs typeface="Arial"/>
              </a:rPr>
              <a:t>M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b="1" baseline="30000" dirty="0">
                <a:solidFill>
                  <a:schemeClr val="tx2"/>
                </a:solidFill>
                <a:latin typeface="Arial"/>
                <a:cs typeface="Arial"/>
              </a:rPr>
              <a:t>O</a:t>
            </a:r>
            <a:endParaRPr lang="pt-BR" sz="1800" b="1" i="0" u="none" strike="noStrike" kern="1200" baseline="30000" dirty="0" smtClean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488897" y="1667024"/>
            <a:ext cx="30489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b="1" baseline="30000" dirty="0" smtClean="0">
                <a:solidFill>
                  <a:schemeClr val="tx2"/>
                </a:solidFill>
                <a:latin typeface="Arial"/>
                <a:cs typeface="Arial"/>
              </a:rPr>
              <a:t>C</a:t>
            </a:r>
            <a:endParaRPr lang="pt-BR" b="1" baseline="300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b="1" baseline="30000" dirty="0" smtClean="0">
                <a:solidFill>
                  <a:schemeClr val="tx2"/>
                </a:solidFill>
                <a:latin typeface="Arial"/>
                <a:cs typeface="Arial"/>
              </a:rPr>
              <a:t>O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b="1" baseline="30000" dirty="0" smtClean="0">
                <a:solidFill>
                  <a:schemeClr val="tx2"/>
                </a:solidFill>
                <a:latin typeface="Arial"/>
                <a:cs typeface="Arial"/>
              </a:rPr>
              <a:t>N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b="1" baseline="30000" dirty="0" smtClean="0">
                <a:solidFill>
                  <a:schemeClr val="tx2"/>
                </a:solidFill>
                <a:latin typeface="Arial"/>
                <a:cs typeface="Arial"/>
              </a:rPr>
              <a:t>S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b="1" baseline="30000" dirty="0" smtClean="0">
                <a:solidFill>
                  <a:schemeClr val="tx2"/>
                </a:solidFill>
                <a:latin typeface="Arial"/>
                <a:cs typeface="Arial"/>
              </a:rPr>
              <a:t>O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b="1" baseline="30000" dirty="0" smtClean="0">
                <a:solidFill>
                  <a:schemeClr val="tx2"/>
                </a:solidFill>
                <a:latin typeface="Arial"/>
                <a:cs typeface="Arial"/>
              </a:rPr>
              <a:t>L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b="1" baseline="30000" dirty="0" smtClean="0">
                <a:solidFill>
                  <a:schemeClr val="tx2"/>
                </a:solidFill>
                <a:latin typeface="Arial"/>
                <a:cs typeface="Arial"/>
              </a:rPr>
              <a:t>I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b="1" baseline="30000" dirty="0" smtClean="0">
                <a:solidFill>
                  <a:schemeClr val="tx2"/>
                </a:solidFill>
                <a:latin typeface="Arial"/>
                <a:cs typeface="Arial"/>
              </a:rPr>
              <a:t>D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b="1" baseline="30000" dirty="0" smtClean="0">
                <a:solidFill>
                  <a:schemeClr val="tx2"/>
                </a:solidFill>
                <a:latin typeface="Arial"/>
                <a:cs typeface="Arial"/>
              </a:rPr>
              <a:t>A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b="1" baseline="30000" dirty="0" smtClean="0">
                <a:solidFill>
                  <a:schemeClr val="tx2"/>
                </a:solidFill>
                <a:latin typeface="Arial"/>
                <a:cs typeface="Arial"/>
              </a:rPr>
              <a:t>D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b="1" baseline="30000" dirty="0" smtClean="0">
                <a:solidFill>
                  <a:schemeClr val="tx2"/>
                </a:solidFill>
                <a:latin typeface="Arial"/>
                <a:cs typeface="Arial"/>
              </a:rPr>
              <a:t>O</a:t>
            </a:r>
            <a:endParaRPr lang="pt-BR" sz="1800" b="1" i="0" u="none" strike="noStrike" kern="1200" baseline="30000" dirty="0" smtClean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836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7058364"/>
              </p:ext>
            </p:extLst>
          </p:nvPr>
        </p:nvGraphicFramePr>
        <p:xfrm>
          <a:off x="200283" y="1497830"/>
          <a:ext cx="6439840" cy="2540082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991915"/>
                <a:gridCol w="605325"/>
                <a:gridCol w="605325"/>
                <a:gridCol w="605325"/>
                <a:gridCol w="605325"/>
                <a:gridCol w="605325"/>
                <a:gridCol w="605325"/>
                <a:gridCol w="605325"/>
                <a:gridCol w="605325"/>
                <a:gridCol w="605325"/>
              </a:tblGrid>
              <a:tr h="490302">
                <a:tc gridSpan="10">
                  <a:txBody>
                    <a:bodyPr/>
                    <a:lstStyle/>
                    <a:p>
                      <a:pPr algn="ctr"/>
                      <a:r>
                        <a:rPr lang="pt-PT" sz="1400" kern="1200" noProof="0" dirty="0" smtClean="0">
                          <a:solidFill>
                            <a:schemeClr val="tx1"/>
                          </a:solidFill>
                          <a:effectLst/>
                        </a:rPr>
                        <a:t>Inaf / Brasil – Níveis de Alfabetismo – 2001 a 2018</a:t>
                      </a:r>
                    </a:p>
                    <a:p>
                      <a:pPr algn="ctr"/>
                      <a:r>
                        <a:rPr lang="pt-PT" sz="1100" kern="1200" noProof="0" dirty="0" smtClean="0">
                          <a:solidFill>
                            <a:schemeClr val="tx1"/>
                          </a:solidFill>
                          <a:effectLst/>
                        </a:rPr>
                        <a:t>(idade:</a:t>
                      </a:r>
                      <a:r>
                        <a:rPr lang="pt-PT" sz="1100" kern="1200" baseline="0" noProof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1100" kern="1200" noProof="0" dirty="0" smtClean="0">
                          <a:solidFill>
                            <a:schemeClr val="tx1"/>
                          </a:solidFill>
                          <a:effectLst/>
                        </a:rPr>
                        <a:t> 15 – 64 anos)</a:t>
                      </a:r>
                      <a:endParaRPr lang="pt-PT" sz="11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100" noProof="0" dirty="0">
                        <a:latin typeface="Verdana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pt-PT" sz="1100" noProof="0" dirty="0">
                        <a:latin typeface="Verdana" pitchFamily="34" charset="0"/>
                      </a:endParaRPr>
                    </a:p>
                  </a:txBody>
                  <a:tcPr marL="68580" marR="68580" marT="34290" marB="34290"/>
                </a:tc>
              </a:tr>
              <a:tr h="274320">
                <a:tc>
                  <a:txBody>
                    <a:bodyPr/>
                    <a:lstStyle/>
                    <a:p>
                      <a:endParaRPr lang="pt-PT" sz="1400" noProof="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solidFill>
                            <a:schemeClr val="bg1"/>
                          </a:solidFill>
                        </a:rPr>
                        <a:t>2001-2002</a:t>
                      </a:r>
                      <a:endParaRPr lang="pt-PT" sz="8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solidFill>
                            <a:schemeClr val="bg1"/>
                          </a:solidFill>
                        </a:rPr>
                        <a:t>2002-2003</a:t>
                      </a:r>
                      <a:endParaRPr lang="pt-PT" sz="8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solidFill>
                            <a:schemeClr val="bg1"/>
                          </a:solidFill>
                        </a:rPr>
                        <a:t>2003-2004</a:t>
                      </a:r>
                      <a:endParaRPr lang="pt-PT" sz="8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solidFill>
                            <a:schemeClr val="bg1"/>
                          </a:solidFill>
                        </a:rPr>
                        <a:t>2004-2005</a:t>
                      </a:r>
                      <a:endParaRPr lang="pt-PT" sz="8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solidFill>
                            <a:schemeClr val="bg1"/>
                          </a:solidFill>
                        </a:rPr>
                        <a:t>2007</a:t>
                      </a:r>
                      <a:endParaRPr lang="pt-PT" sz="8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/>
                        <a:t>2009</a:t>
                      </a:r>
                      <a:endParaRPr lang="pt-PT" sz="8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/>
                        <a:t>2011</a:t>
                      </a:r>
                      <a:endParaRPr lang="pt-PT" sz="8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/>
                        <a:t>2015</a:t>
                      </a:r>
                      <a:endParaRPr lang="pt-PT" sz="8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pt-BR" sz="800" dirty="0" smtClean="0"/>
                        <a:t>2018</a:t>
                      </a:r>
                      <a:endParaRPr lang="pt-BR" sz="80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</a:tr>
              <a:tr h="2258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900" b="0" noProof="0" dirty="0" smtClean="0">
                          <a:effectLst/>
                        </a:rPr>
                        <a:t>Analfabeto</a:t>
                      </a:r>
                      <a:endParaRPr lang="pt-PT" sz="900" b="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33,5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34,0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33,8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34,7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31,3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29,3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35,1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31,5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58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900" b="0" noProof="0" dirty="0" smtClean="0">
                          <a:effectLst/>
                        </a:rPr>
                        <a:t>Rudimentar</a:t>
                      </a:r>
                      <a:endParaRPr lang="pt-PT" sz="900" b="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76,6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76,5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75,8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75,8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76,3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78,2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78,2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77,9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77,7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58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900" b="0" noProof="0" dirty="0" smtClean="0">
                          <a:effectLst/>
                        </a:rPr>
                        <a:t>Elementar</a:t>
                      </a:r>
                      <a:endParaRPr lang="pt-PT" sz="900" b="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106,8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106,6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106,5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106,8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108,0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108,3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108,1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107,6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108,1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58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900" b="0" noProof="0" dirty="0" smtClean="0">
                          <a:effectLst/>
                        </a:rPr>
                        <a:t>Intermediário</a:t>
                      </a:r>
                      <a:endParaRPr lang="pt-PT" sz="900" b="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127,9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127,6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127,6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127,9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128,7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127,3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126,8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126,8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127,2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58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900" b="0" noProof="0" dirty="0" smtClean="0">
                          <a:effectLst/>
                          <a:latin typeface="+mn-lt"/>
                          <a:ea typeface="Times New Roman"/>
                        </a:rPr>
                        <a:t>Proficiente</a:t>
                      </a:r>
                      <a:endParaRPr lang="pt-PT" sz="900" b="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148,7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148,7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148,7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148,6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148,9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147,3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146,5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146,0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147,0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353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pt-PT" sz="200" b="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pt-PT" sz="900" noProof="0" dirty="0" smtClean="0"/>
                        <a:t>TOTAL  </a:t>
                      </a:r>
                      <a:endParaRPr lang="pt-PT" sz="900" b="0" noProof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100,2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102,8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106,4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106,1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105,1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104,8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cxnSp>
        <p:nvCxnSpPr>
          <p:cNvPr id="4" name="Conector reto 3"/>
          <p:cNvCxnSpPr/>
          <p:nvPr/>
        </p:nvCxnSpPr>
        <p:spPr>
          <a:xfrm>
            <a:off x="59297" y="2755627"/>
            <a:ext cx="6723366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59297" y="3564291"/>
            <a:ext cx="6723366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35564" y="182584"/>
            <a:ext cx="3900753" cy="993775"/>
          </a:xfrm>
        </p:spPr>
        <p:txBody>
          <a:bodyPr/>
          <a:lstStyle/>
          <a:p>
            <a:r>
              <a:rPr lang="pt-BR" dirty="0"/>
              <a:t>Evolução </a:t>
            </a:r>
            <a:r>
              <a:rPr lang="pt-BR" dirty="0" smtClean="0"/>
              <a:t>da Proficiência na escala </a:t>
            </a:r>
            <a:r>
              <a:rPr lang="pt-BR" dirty="0" err="1" smtClean="0"/>
              <a:t>Inaf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08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2170667"/>
              </p:ext>
            </p:extLst>
          </p:nvPr>
        </p:nvGraphicFramePr>
        <p:xfrm>
          <a:off x="200283" y="1497830"/>
          <a:ext cx="6439840" cy="2776873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991915"/>
                <a:gridCol w="605325"/>
                <a:gridCol w="605325"/>
                <a:gridCol w="605325"/>
                <a:gridCol w="605325"/>
                <a:gridCol w="605325"/>
                <a:gridCol w="605325"/>
                <a:gridCol w="605325"/>
                <a:gridCol w="605325"/>
                <a:gridCol w="605325"/>
              </a:tblGrid>
              <a:tr h="490302">
                <a:tc gridSpan="10">
                  <a:txBody>
                    <a:bodyPr/>
                    <a:lstStyle/>
                    <a:p>
                      <a:pPr algn="ctr"/>
                      <a:r>
                        <a:rPr lang="pt-PT" sz="1400" kern="1200" noProof="0" dirty="0" smtClean="0">
                          <a:effectLst/>
                        </a:rPr>
                        <a:t>Inaf / Brasil – Níveis de Alfabetismo – 2001 a 2018</a:t>
                      </a:r>
                    </a:p>
                    <a:p>
                      <a:pPr algn="ctr"/>
                      <a:r>
                        <a:rPr lang="pt-PT" sz="1100" kern="1200" noProof="0" dirty="0" smtClean="0">
                          <a:effectLst/>
                        </a:rPr>
                        <a:t>(idade:</a:t>
                      </a:r>
                      <a:r>
                        <a:rPr lang="pt-PT" sz="1100" kern="1200" baseline="0" noProof="0" dirty="0" smtClean="0">
                          <a:effectLst/>
                        </a:rPr>
                        <a:t> </a:t>
                      </a:r>
                      <a:r>
                        <a:rPr lang="pt-PT" sz="1100" kern="1200" noProof="0" dirty="0" smtClean="0">
                          <a:effectLst/>
                        </a:rPr>
                        <a:t> 15 – 64 anos)</a:t>
                      </a:r>
                      <a:endParaRPr lang="pt-PT" sz="1100" noProof="0" dirty="0"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100" noProof="0" dirty="0">
                        <a:latin typeface="Verdana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pt-PT" sz="1100" noProof="0" dirty="0">
                        <a:latin typeface="Verdana" pitchFamily="34" charset="0"/>
                      </a:endParaRPr>
                    </a:p>
                  </a:txBody>
                  <a:tcPr marL="68580" marR="68580" marT="34290" marB="34290"/>
                </a:tc>
              </a:tr>
              <a:tr h="274320">
                <a:tc>
                  <a:txBody>
                    <a:bodyPr/>
                    <a:lstStyle/>
                    <a:p>
                      <a:endParaRPr lang="pt-PT" sz="1400" noProof="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/>
                        <a:t>2001-2002</a:t>
                      </a:r>
                      <a:endParaRPr lang="pt-PT" sz="8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/>
                        <a:t>2002-2003</a:t>
                      </a:r>
                      <a:endParaRPr lang="pt-PT" sz="8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/>
                        <a:t>2003-2004</a:t>
                      </a:r>
                      <a:endParaRPr lang="pt-PT" sz="8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/>
                        <a:t>2004-2005</a:t>
                      </a:r>
                      <a:endParaRPr lang="pt-PT" sz="8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/>
                        <a:t>2007</a:t>
                      </a:r>
                      <a:endParaRPr lang="pt-PT" sz="8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/>
                        <a:t>2009</a:t>
                      </a:r>
                      <a:endParaRPr lang="pt-PT" sz="8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/>
                        <a:t>2011</a:t>
                      </a:r>
                      <a:endParaRPr lang="pt-PT" sz="8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/>
                        <a:t>2015</a:t>
                      </a:r>
                      <a:endParaRPr lang="pt-PT" sz="8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pt-BR" sz="800" dirty="0" smtClean="0"/>
                        <a:t>2018</a:t>
                      </a:r>
                      <a:endParaRPr lang="pt-BR" sz="80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</a:tr>
              <a:tr h="2258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900" b="0" noProof="0" dirty="0" smtClean="0">
                          <a:effectLst/>
                        </a:rPr>
                        <a:t>Analfabeto</a:t>
                      </a:r>
                      <a:endParaRPr lang="pt-PT" sz="900" b="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12%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13%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12%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11%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9%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7%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6%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4%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</a:rPr>
                        <a:t>8%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58" marR="5358" marT="5358" marB="0" anchor="ctr"/>
                </a:tc>
              </a:tr>
              <a:tr h="2258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900" b="0" noProof="0" dirty="0" smtClean="0">
                          <a:effectLst/>
                        </a:rPr>
                        <a:t>Rudimentar</a:t>
                      </a:r>
                      <a:endParaRPr lang="pt-PT" sz="900" b="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27%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26%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26%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26%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25%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smtClean="0">
                          <a:effectLst/>
                        </a:rPr>
                        <a:t>20%</a:t>
                      </a:r>
                      <a:endParaRPr lang="pt-PT" sz="900" noProof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21%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23%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</a:rPr>
                        <a:t>22%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58" marR="5358" marT="5358" marB="0" anchor="ctr"/>
                </a:tc>
              </a:tr>
              <a:tr h="2258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900" b="0" noProof="0" dirty="0" smtClean="0">
                          <a:effectLst/>
                        </a:rPr>
                        <a:t>Elementar</a:t>
                      </a:r>
                      <a:endParaRPr lang="pt-PT" sz="900" b="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28%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29%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30%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31%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32%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35%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37%</a:t>
                      </a:r>
                      <a:endParaRPr lang="pt-BR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42%</a:t>
                      </a:r>
                      <a:endParaRPr lang="pt-BR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</a:rPr>
                        <a:t>34%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58" marR="5358" marT="5358" marB="0" anchor="ctr"/>
                </a:tc>
              </a:tr>
              <a:tr h="2258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900" b="0" noProof="0" dirty="0" smtClean="0">
                          <a:effectLst/>
                        </a:rPr>
                        <a:t>Intermediário</a:t>
                      </a:r>
                      <a:endParaRPr lang="pt-PT" sz="900" b="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20%</a:t>
                      </a:r>
                      <a:endParaRPr lang="pt-BR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21%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21%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21%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21%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27%</a:t>
                      </a:r>
                      <a:endParaRPr lang="pt-BR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25%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23%</a:t>
                      </a:r>
                      <a:endParaRPr lang="pt-BR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</a:rPr>
                        <a:t>25%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58" marR="5358" marT="5358" marB="0" anchor="ctr"/>
                </a:tc>
              </a:tr>
              <a:tr h="2258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900" b="0" noProof="0" dirty="0" smtClean="0">
                          <a:effectLst/>
                          <a:latin typeface="+mn-lt"/>
                          <a:ea typeface="Times New Roman"/>
                        </a:rPr>
                        <a:t>Proficiente</a:t>
                      </a:r>
                      <a:endParaRPr lang="pt-PT" sz="900" b="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12%</a:t>
                      </a:r>
                      <a:endParaRPr lang="pt-BR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12%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12%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12%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13%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11%</a:t>
                      </a:r>
                      <a:endParaRPr lang="pt-BR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11%</a:t>
                      </a:r>
                      <a:endParaRPr lang="pt-BR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</a:rPr>
                        <a:t>12%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58" marR="5358" marT="5358" marB="0" anchor="ctr"/>
                </a:tc>
              </a:tr>
              <a:tr h="11353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pt-PT" sz="200" b="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pt-BR" sz="200" dirty="0">
                        <a:latin typeface="+mn-lt"/>
                      </a:endParaRPr>
                    </a:p>
                  </a:txBody>
                  <a:tcPr marL="33338" marR="33338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pt-PT" sz="900" noProof="0" dirty="0" smtClean="0"/>
                        <a:t>Analfabeto funcional</a:t>
                      </a:r>
                      <a:endParaRPr lang="pt-PT" sz="900" b="0" noProof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39%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39%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38%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37%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smtClean="0"/>
                        <a:t>34%</a:t>
                      </a:r>
                      <a:endParaRPr lang="pt-PT" sz="1100" b="1" noProof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27%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27%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27%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b="1" noProof="0" dirty="0" smtClean="0"/>
                        <a:t>29%</a:t>
                      </a:r>
                      <a:endParaRPr lang="pt-PT" sz="1100" b="1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pt-PT" sz="900" noProof="0" dirty="0" smtClean="0"/>
                        <a:t>Funcionalmente alfabetizado</a:t>
                      </a:r>
                      <a:endParaRPr lang="pt-PT" sz="900" b="0" noProof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smtClean="0"/>
                        <a:t>61%</a:t>
                      </a:r>
                      <a:endParaRPr lang="pt-PT" sz="1100" b="1" noProof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smtClean="0"/>
                        <a:t>61%</a:t>
                      </a:r>
                      <a:endParaRPr lang="pt-PT" sz="1100" b="1" noProof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62%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63%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66%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73%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73%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73%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b="1" noProof="0" dirty="0" smtClean="0"/>
                        <a:t>71%</a:t>
                      </a:r>
                      <a:endParaRPr lang="pt-PT" sz="1100" b="1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</a:tr>
            </a:tbl>
          </a:graphicData>
        </a:graphic>
      </p:graphicFrame>
      <p:cxnSp>
        <p:nvCxnSpPr>
          <p:cNvPr id="4" name="Conector reto 3"/>
          <p:cNvCxnSpPr/>
          <p:nvPr/>
        </p:nvCxnSpPr>
        <p:spPr>
          <a:xfrm>
            <a:off x="59297" y="2755627"/>
            <a:ext cx="6723366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53355" y="3481163"/>
            <a:ext cx="6723366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1696" y="349853"/>
            <a:ext cx="5915025" cy="993775"/>
          </a:xfrm>
        </p:spPr>
        <p:txBody>
          <a:bodyPr/>
          <a:lstStyle/>
          <a:p>
            <a:r>
              <a:rPr lang="pt-BR" dirty="0"/>
              <a:t>Evolução do Indicador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de </a:t>
            </a:r>
            <a:r>
              <a:rPr lang="pt-BR" dirty="0"/>
              <a:t>Alfabetismo Funcional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85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Espaço Reservado para Conteúdo 3"/>
          <p:cNvGraphicFramePr>
            <a:graphicFrameLocks/>
          </p:cNvGraphicFramePr>
          <p:nvPr>
            <p:extLst/>
          </p:nvPr>
        </p:nvGraphicFramePr>
        <p:xfrm>
          <a:off x="200283" y="1497830"/>
          <a:ext cx="6439840" cy="2776873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991915"/>
                <a:gridCol w="605325"/>
                <a:gridCol w="605325"/>
                <a:gridCol w="605325"/>
                <a:gridCol w="605325"/>
                <a:gridCol w="605325"/>
                <a:gridCol w="605325"/>
                <a:gridCol w="605325"/>
                <a:gridCol w="605325"/>
                <a:gridCol w="605325"/>
              </a:tblGrid>
              <a:tr h="490302">
                <a:tc gridSpan="10">
                  <a:txBody>
                    <a:bodyPr/>
                    <a:lstStyle/>
                    <a:p>
                      <a:pPr algn="ctr"/>
                      <a:r>
                        <a:rPr lang="pt-PT" sz="1400" kern="1200" noProof="0" dirty="0" smtClean="0">
                          <a:effectLst/>
                        </a:rPr>
                        <a:t>Inaf / Brasil – Níveis de Alfabetismo – 2001 a 2018</a:t>
                      </a:r>
                    </a:p>
                    <a:p>
                      <a:pPr algn="ctr"/>
                      <a:r>
                        <a:rPr lang="pt-PT" sz="1100" kern="1200" noProof="0" dirty="0" smtClean="0">
                          <a:effectLst/>
                        </a:rPr>
                        <a:t>(idade:</a:t>
                      </a:r>
                      <a:r>
                        <a:rPr lang="pt-PT" sz="1100" kern="1200" baseline="0" noProof="0" dirty="0" smtClean="0">
                          <a:effectLst/>
                        </a:rPr>
                        <a:t> </a:t>
                      </a:r>
                      <a:r>
                        <a:rPr lang="pt-PT" sz="1100" kern="1200" noProof="0" dirty="0" smtClean="0">
                          <a:effectLst/>
                        </a:rPr>
                        <a:t> 15 – 64 anos)</a:t>
                      </a:r>
                      <a:endParaRPr lang="pt-PT" sz="1100" noProof="0" dirty="0"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100" noProof="0" dirty="0">
                        <a:latin typeface="Verdana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pt-PT" sz="1100" noProof="0" dirty="0">
                        <a:latin typeface="Verdana" pitchFamily="34" charset="0"/>
                      </a:endParaRPr>
                    </a:p>
                  </a:txBody>
                  <a:tcPr marL="68580" marR="68580" marT="34290" marB="34290"/>
                </a:tc>
              </a:tr>
              <a:tr h="274320">
                <a:tc>
                  <a:txBody>
                    <a:bodyPr/>
                    <a:lstStyle/>
                    <a:p>
                      <a:endParaRPr lang="pt-PT" sz="1400" noProof="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/>
                        <a:t>2001-2002</a:t>
                      </a:r>
                      <a:endParaRPr lang="pt-PT" sz="8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/>
                        <a:t>2002-2003</a:t>
                      </a:r>
                      <a:endParaRPr lang="pt-PT" sz="8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/>
                        <a:t>2003-2004</a:t>
                      </a:r>
                      <a:endParaRPr lang="pt-PT" sz="8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/>
                        <a:t>2004-2005</a:t>
                      </a:r>
                      <a:endParaRPr lang="pt-PT" sz="8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/>
                        <a:t>2007</a:t>
                      </a:r>
                      <a:endParaRPr lang="pt-PT" sz="8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/>
                        <a:t>2009</a:t>
                      </a:r>
                      <a:endParaRPr lang="pt-PT" sz="8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/>
                        <a:t>2011</a:t>
                      </a:r>
                      <a:endParaRPr lang="pt-PT" sz="8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/>
                        <a:t>2015</a:t>
                      </a:r>
                      <a:endParaRPr lang="pt-PT" sz="8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pt-BR" sz="800" dirty="0" smtClean="0"/>
                        <a:t>2018</a:t>
                      </a:r>
                      <a:endParaRPr lang="pt-BR" sz="80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</a:tr>
              <a:tr h="2258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900" b="0" noProof="0" dirty="0" smtClean="0">
                          <a:effectLst/>
                        </a:rPr>
                        <a:t>Analfabeto</a:t>
                      </a:r>
                      <a:endParaRPr lang="pt-PT" sz="900" b="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12%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13%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12%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11%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9%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7%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6%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4%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</a:rPr>
                        <a:t>8%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58" marR="5358" marT="5358" marB="0" anchor="ctr"/>
                </a:tc>
              </a:tr>
              <a:tr h="2258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900" b="0" noProof="0" dirty="0" smtClean="0">
                          <a:effectLst/>
                        </a:rPr>
                        <a:t>Rudimentar</a:t>
                      </a:r>
                      <a:endParaRPr lang="pt-PT" sz="900" b="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27%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26%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26%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26%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25%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smtClean="0">
                          <a:effectLst/>
                        </a:rPr>
                        <a:t>20%</a:t>
                      </a:r>
                      <a:endParaRPr lang="pt-PT" sz="900" noProof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21%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23%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</a:rPr>
                        <a:t>22%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58" marR="5358" marT="5358" marB="0" anchor="ctr"/>
                </a:tc>
              </a:tr>
              <a:tr h="2258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900" b="0" noProof="0" dirty="0" smtClean="0">
                          <a:effectLst/>
                        </a:rPr>
                        <a:t>Elementar</a:t>
                      </a:r>
                      <a:endParaRPr lang="pt-PT" sz="900" b="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28%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29%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30%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31%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32%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35%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37%</a:t>
                      </a:r>
                      <a:endParaRPr lang="pt-BR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42%</a:t>
                      </a:r>
                      <a:endParaRPr lang="pt-BR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</a:rPr>
                        <a:t>34%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58" marR="5358" marT="5358" marB="0" anchor="ctr"/>
                </a:tc>
              </a:tr>
              <a:tr h="2258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900" b="0" noProof="0" dirty="0" smtClean="0">
                          <a:effectLst/>
                        </a:rPr>
                        <a:t>Intermediário</a:t>
                      </a:r>
                      <a:endParaRPr lang="pt-PT" sz="900" b="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20%</a:t>
                      </a:r>
                      <a:endParaRPr lang="pt-BR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21%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21%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21%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21%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27%</a:t>
                      </a:r>
                      <a:endParaRPr lang="pt-BR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25%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23%</a:t>
                      </a:r>
                      <a:endParaRPr lang="pt-BR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</a:rPr>
                        <a:t>25%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58" marR="5358" marT="5358" marB="0" anchor="ctr"/>
                </a:tc>
              </a:tr>
              <a:tr h="2258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900" b="0" noProof="0" dirty="0" smtClean="0">
                          <a:effectLst/>
                          <a:latin typeface="+mn-lt"/>
                          <a:ea typeface="Times New Roman"/>
                        </a:rPr>
                        <a:t>Proficiente</a:t>
                      </a:r>
                      <a:endParaRPr lang="pt-PT" sz="900" b="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12%</a:t>
                      </a:r>
                      <a:endParaRPr lang="pt-BR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12%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12%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12%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13%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11%</a:t>
                      </a:r>
                      <a:endParaRPr lang="pt-BR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11%</a:t>
                      </a:r>
                      <a:endParaRPr lang="pt-BR" sz="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8%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</a:rPr>
                        <a:t>12%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58" marR="5358" marT="5358" marB="0" anchor="ctr"/>
                </a:tc>
              </a:tr>
              <a:tr h="11353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pt-PT" sz="200" b="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pt-BR" sz="200" dirty="0">
                        <a:latin typeface="+mn-lt"/>
                      </a:endParaRPr>
                    </a:p>
                  </a:txBody>
                  <a:tcPr marL="33338" marR="33338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pt-PT" sz="900" noProof="0" dirty="0" smtClean="0"/>
                        <a:t>Analfabeto funcional</a:t>
                      </a:r>
                      <a:endParaRPr lang="pt-PT" sz="900" b="0" noProof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39%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39%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38%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37%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smtClean="0"/>
                        <a:t>34%</a:t>
                      </a:r>
                      <a:endParaRPr lang="pt-PT" sz="1100" b="1" noProof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27%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27%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27%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b="1" noProof="0" dirty="0" smtClean="0"/>
                        <a:t>29%</a:t>
                      </a:r>
                      <a:endParaRPr lang="pt-PT" sz="1100" b="1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pt-PT" sz="900" noProof="0" dirty="0" smtClean="0"/>
                        <a:t>Funcionalmente alfabetizado</a:t>
                      </a:r>
                      <a:endParaRPr lang="pt-PT" sz="900" b="0" noProof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smtClean="0"/>
                        <a:t>61%</a:t>
                      </a:r>
                      <a:endParaRPr lang="pt-PT" sz="1100" b="1" noProof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smtClean="0"/>
                        <a:t>61%</a:t>
                      </a:r>
                      <a:endParaRPr lang="pt-PT" sz="1100" b="1" noProof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62%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63%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66%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73%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73%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73%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b="1" noProof="0" dirty="0" smtClean="0"/>
                        <a:t>71%</a:t>
                      </a:r>
                      <a:endParaRPr lang="pt-PT" sz="1100" b="1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</a:tr>
            </a:tbl>
          </a:graphicData>
        </a:graphic>
      </p:graphicFrame>
      <p:cxnSp>
        <p:nvCxnSpPr>
          <p:cNvPr id="4" name="Conector reto 3"/>
          <p:cNvCxnSpPr/>
          <p:nvPr/>
        </p:nvCxnSpPr>
        <p:spPr>
          <a:xfrm>
            <a:off x="59297" y="2755627"/>
            <a:ext cx="6723366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53355" y="3481163"/>
            <a:ext cx="6723366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1696" y="383306"/>
            <a:ext cx="5915025" cy="993775"/>
          </a:xfrm>
        </p:spPr>
        <p:txBody>
          <a:bodyPr/>
          <a:lstStyle/>
          <a:p>
            <a:r>
              <a:rPr lang="pt-BR" dirty="0"/>
              <a:t>Evolução do Indicador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de </a:t>
            </a:r>
            <a:r>
              <a:rPr lang="pt-BR" dirty="0"/>
              <a:t>Alfabetismo Funcional</a:t>
            </a:r>
            <a:endParaRPr lang="en-US" dirty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1429173" y="2343573"/>
            <a:ext cx="5019040" cy="3454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1351279" y="3414548"/>
            <a:ext cx="501904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30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8181" y="468788"/>
            <a:ext cx="5915025" cy="993775"/>
          </a:xfrm>
        </p:spPr>
        <p:txBody>
          <a:bodyPr/>
          <a:lstStyle/>
          <a:p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Escolaridade por grupos de Alfabetismo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w16se="http://schemas.microsoft.com/office/word/2015/wordml/symex" xmlns:w16cid="http://schemas.microsoft.com/office/word/2016/wordml/cid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lc="http://schemas.openxmlformats.org/drawingml/2006/lockedCanvas" id="{951430D6-6EB5-4DE1-9FBB-4CCB06DDE7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1513867"/>
              </p:ext>
            </p:extLst>
          </p:nvPr>
        </p:nvGraphicFramePr>
        <p:xfrm>
          <a:off x="1283854" y="1570182"/>
          <a:ext cx="4648200" cy="331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/>
          <p:cNvSpPr/>
          <p:nvPr/>
        </p:nvSpPr>
        <p:spPr>
          <a:xfrm>
            <a:off x="1111250" y="7781925"/>
            <a:ext cx="4657725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4572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11250" y="4442688"/>
            <a:ext cx="4957041" cy="525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9818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54173" y="442262"/>
            <a:ext cx="3687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  <a:latin typeface="Verdana" pitchFamily="34" charset="0"/>
              </a:rPr>
              <a:t>Alfabetismo e escolaridade</a:t>
            </a:r>
            <a:endParaRPr lang="en-US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6653" y="1108260"/>
            <a:ext cx="632360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latin typeface="Verdana" pitchFamily="34" charset="0"/>
              </a:rPr>
              <a:t>A escolaridade </a:t>
            </a:r>
            <a:r>
              <a:rPr lang="pt-BR" sz="1050" dirty="0" smtClean="0">
                <a:latin typeface="Verdana" pitchFamily="34" charset="0"/>
              </a:rPr>
              <a:t>se mantem como </a:t>
            </a:r>
            <a:r>
              <a:rPr lang="pt-BR" sz="1050" dirty="0">
                <a:latin typeface="Verdana" pitchFamily="34" charset="0"/>
              </a:rPr>
              <a:t>principal fator na determinação do nível de alfabetismo</a:t>
            </a:r>
          </a:p>
          <a:p>
            <a:endParaRPr lang="pt-BR" sz="1050" dirty="0">
              <a:latin typeface="Verdana" pitchFamily="34" charset="0"/>
            </a:endParaRPr>
          </a:p>
          <a:p>
            <a:r>
              <a:rPr lang="pt-BR" sz="1050" dirty="0">
                <a:latin typeface="Verdana" pitchFamily="34" charset="0"/>
              </a:rPr>
              <a:t>A escolaridade, no entanto, não garante a todos o nível de alfabetismo esperado</a:t>
            </a:r>
            <a:endParaRPr lang="en-US" sz="1350" dirty="0"/>
          </a:p>
        </p:txBody>
      </p:sp>
      <p:graphicFrame>
        <p:nvGraphicFramePr>
          <p:cNvPr id="10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8885940"/>
              </p:ext>
            </p:extLst>
          </p:nvPr>
        </p:nvGraphicFramePr>
        <p:xfrm>
          <a:off x="296652" y="1888598"/>
          <a:ext cx="6323605" cy="2719673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1597591"/>
                <a:gridCol w="787669"/>
                <a:gridCol w="787669"/>
                <a:gridCol w="787669"/>
                <a:gridCol w="787669"/>
                <a:gridCol w="787669"/>
                <a:gridCol w="787669"/>
              </a:tblGrid>
              <a:tr h="502920">
                <a:tc gridSpan="7">
                  <a:txBody>
                    <a:bodyPr/>
                    <a:lstStyle/>
                    <a:p>
                      <a:pPr algn="ctr"/>
                      <a:r>
                        <a:rPr lang="pt-PT" sz="1400" kern="1200" noProof="0" dirty="0" smtClean="0">
                          <a:solidFill>
                            <a:srgbClr val="002060"/>
                          </a:solidFill>
                          <a:effectLst/>
                        </a:rPr>
                        <a:t>Inaf / Brasil – Níveis de Alfabetismo – 2018</a:t>
                      </a:r>
                    </a:p>
                    <a:p>
                      <a:pPr algn="ctr"/>
                      <a:r>
                        <a:rPr lang="pt-PT" sz="1100" kern="1200" noProof="0" dirty="0" smtClean="0">
                          <a:solidFill>
                            <a:srgbClr val="002060"/>
                          </a:solidFill>
                          <a:effectLst/>
                        </a:rPr>
                        <a:t>(idade:</a:t>
                      </a:r>
                      <a:r>
                        <a:rPr lang="pt-PT" sz="1100" kern="1200" baseline="0" noProof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pt-PT" sz="1100" kern="1200" noProof="0" dirty="0" smtClean="0">
                          <a:solidFill>
                            <a:srgbClr val="002060"/>
                          </a:solidFill>
                          <a:effectLst/>
                        </a:rPr>
                        <a:t> 15 – 64 anos)</a:t>
                      </a:r>
                      <a:endParaRPr lang="pt-PT" sz="1100" noProof="0" dirty="0">
                        <a:solidFill>
                          <a:srgbClr val="002060"/>
                        </a:solidFill>
                        <a:latin typeface="Verdana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297180">
                <a:tc>
                  <a:txBody>
                    <a:bodyPr/>
                    <a:lstStyle/>
                    <a:p>
                      <a:endParaRPr lang="pt-PT" sz="1400" noProof="0" dirty="0">
                        <a:latin typeface="Verdana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/>
                        <a:t>Nenhuma</a:t>
                      </a:r>
                      <a:endParaRPr lang="pt-PT" sz="800" b="1" noProof="0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/>
                        <a:t>Fundamental – anos</a:t>
                      </a:r>
                      <a:r>
                        <a:rPr lang="pt-PT" sz="800" baseline="0" noProof="0" dirty="0" smtClean="0"/>
                        <a:t> iniciais</a:t>
                      </a:r>
                      <a:endParaRPr lang="pt-PT" sz="800" b="1" noProof="0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/>
                        <a:t>Fundamental</a:t>
                      </a:r>
                      <a:r>
                        <a:rPr lang="pt-PT" sz="800" baseline="0" noProof="0" dirty="0" smtClean="0"/>
                        <a:t> – anos finais</a:t>
                      </a:r>
                      <a:endParaRPr lang="pt-PT" sz="800" b="1" noProof="0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/>
                        <a:t>Ensino médio</a:t>
                      </a:r>
                      <a:endParaRPr lang="pt-PT" sz="800" b="1" noProof="0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/>
                        <a:t>Ensino Superior</a:t>
                      </a:r>
                      <a:endParaRPr lang="pt-PT" sz="800" b="1" noProof="0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/>
                        <a:t>TOTAL</a:t>
                      </a:r>
                      <a:endParaRPr lang="pt-PT" sz="800" b="1" noProof="0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 marL="68580" marR="68580" marT="34290" marB="34290" anchor="ctr"/>
                </a:tc>
              </a:tr>
              <a:tr h="2258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900" b="0" noProof="0" dirty="0" smtClean="0">
                          <a:effectLst/>
                        </a:rPr>
                        <a:t>Analfabeto</a:t>
                      </a:r>
                      <a:endParaRPr lang="pt-PT" sz="900" b="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82%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16%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2%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8%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ctr"/>
                </a:tc>
              </a:tr>
              <a:tr h="2258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900" b="0" noProof="0" dirty="0" smtClean="0">
                          <a:effectLst/>
                        </a:rPr>
                        <a:t>Rudimentar</a:t>
                      </a:r>
                      <a:endParaRPr lang="pt-PT" sz="900" b="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17%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54%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32%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12%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4%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22%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ctr"/>
                </a:tc>
              </a:tr>
              <a:tr h="2258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900" b="0" noProof="0" dirty="0" smtClean="0">
                          <a:effectLst/>
                        </a:rPr>
                        <a:t>Elementar</a:t>
                      </a:r>
                      <a:endParaRPr lang="pt-PT" sz="900" b="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21%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45%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42%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25%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34%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ctr"/>
                </a:tc>
              </a:tr>
              <a:tr h="2258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900" b="0" noProof="0" dirty="0" smtClean="0">
                          <a:effectLst/>
                        </a:rPr>
                        <a:t>Intermediário</a:t>
                      </a:r>
                      <a:endParaRPr lang="pt-PT" sz="900" b="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7%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17%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33%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37%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25%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ctr"/>
                </a:tc>
              </a:tr>
              <a:tr h="2258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900" b="0" noProof="0" dirty="0" smtClean="0">
                          <a:effectLst/>
                          <a:latin typeface="+mn-lt"/>
                          <a:ea typeface="Times New Roman"/>
                        </a:rPr>
                        <a:t>Proficiente</a:t>
                      </a:r>
                      <a:endParaRPr lang="pt-PT" sz="900" b="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4%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12%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34%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12%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ctr"/>
                </a:tc>
              </a:tr>
              <a:tr h="788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pt-PT" sz="200" noProof="0" dirty="0">
                        <a:effectLst/>
                        <a:latin typeface="Verdana" pitchFamily="34" charset="0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PT" sz="200" noProof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PT" sz="2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PT" sz="2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PT" sz="2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PT" sz="2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PT" sz="2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</a:tr>
              <a:tr h="330656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pt-PT" sz="900" noProof="0" dirty="0" smtClean="0"/>
                        <a:t>Analfabetos funcionais</a:t>
                      </a:r>
                      <a:endParaRPr lang="pt-PT" sz="900" b="1" noProof="0" dirty="0"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noProof="0" dirty="0" smtClean="0"/>
                        <a:t>99%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noProof="0" dirty="0" smtClean="0"/>
                        <a:t>70%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noProof="0" dirty="0" smtClean="0"/>
                        <a:t>34%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noProof="0" dirty="0" smtClean="0"/>
                        <a:t>13%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noProof="0" dirty="0" smtClean="0"/>
                        <a:t>4%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noProof="0" dirty="0" smtClean="0"/>
                        <a:t>29%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pt-PT" sz="900" noProof="0" dirty="0" smtClean="0"/>
                        <a:t>Funcionalmente alfabetizados</a:t>
                      </a:r>
                      <a:endParaRPr lang="pt-PT" sz="900" b="1" noProof="0" dirty="0"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noProof="0" dirty="0" smtClean="0"/>
                        <a:t>1%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noProof="0" dirty="0" smtClean="0"/>
                        <a:t>30%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noProof="0" dirty="0" smtClean="0"/>
                        <a:t>66%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noProof="0" dirty="0" smtClean="0"/>
                        <a:t>87%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noProof="0" dirty="0" smtClean="0"/>
                        <a:t>96%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noProof="0" dirty="0" smtClean="0"/>
                        <a:t>71%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</a:tr>
            </a:tbl>
          </a:graphicData>
        </a:graphic>
      </p:graphicFrame>
      <p:cxnSp>
        <p:nvCxnSpPr>
          <p:cNvPr id="4" name="Conector reto 3"/>
          <p:cNvCxnSpPr/>
          <p:nvPr/>
        </p:nvCxnSpPr>
        <p:spPr>
          <a:xfrm>
            <a:off x="189653" y="3869741"/>
            <a:ext cx="6533016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Elipse 1"/>
          <p:cNvSpPr/>
          <p:nvPr/>
        </p:nvSpPr>
        <p:spPr>
          <a:xfrm>
            <a:off x="2059093" y="2892940"/>
            <a:ext cx="426720" cy="331167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2754173" y="3114336"/>
            <a:ext cx="577901" cy="755405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3547982" y="2656913"/>
            <a:ext cx="577901" cy="519379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4341791" y="2892939"/>
            <a:ext cx="577901" cy="519379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5135600" y="2929045"/>
            <a:ext cx="577901" cy="94069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397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484784" y="483518"/>
            <a:ext cx="5262752" cy="685634"/>
          </a:xfrm>
          <a:noFill/>
        </p:spPr>
        <p:txBody>
          <a:bodyPr/>
          <a:lstStyle/>
          <a:p>
            <a:r>
              <a:rPr lang="pt-BR" dirty="0" smtClean="0"/>
              <a:t>O avanço da escolaridade</a:t>
            </a:r>
            <a:endParaRPr lang="pt-BR" dirty="0"/>
          </a:p>
        </p:txBody>
      </p:sp>
      <p:graphicFrame>
        <p:nvGraphicFramePr>
          <p:cNvPr id="7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5605951"/>
              </p:ext>
            </p:extLst>
          </p:nvPr>
        </p:nvGraphicFramePr>
        <p:xfrm>
          <a:off x="188640" y="2283718"/>
          <a:ext cx="3525736" cy="2327049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1596431"/>
                <a:gridCol w="1033378"/>
                <a:gridCol w="895927"/>
              </a:tblGrid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pt-PT" sz="1200" kern="1200" noProof="0" dirty="0" smtClean="0">
                          <a:solidFill>
                            <a:srgbClr val="002060"/>
                          </a:solidFill>
                          <a:effectLst/>
                        </a:rPr>
                        <a:t>Inaf 2018 </a:t>
                      </a:r>
                    </a:p>
                    <a:p>
                      <a:pPr algn="ctr"/>
                      <a:r>
                        <a:rPr lang="pt-PT" sz="1100" kern="1200" noProof="0" dirty="0" smtClean="0">
                          <a:solidFill>
                            <a:srgbClr val="002060"/>
                          </a:solidFill>
                          <a:effectLst/>
                        </a:rPr>
                        <a:t>Graus de escolaridade na amostra Inaf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PT" sz="900" kern="1200" noProof="0" dirty="0" smtClean="0">
                          <a:solidFill>
                            <a:srgbClr val="002060"/>
                          </a:solidFill>
                          <a:effectLst/>
                        </a:rPr>
                        <a:t>(idade:</a:t>
                      </a:r>
                      <a:r>
                        <a:rPr lang="pt-PT" sz="900" kern="1200" baseline="0" noProof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pt-PT" sz="900" kern="1200" noProof="0" dirty="0" smtClean="0">
                          <a:solidFill>
                            <a:srgbClr val="002060"/>
                          </a:solidFill>
                          <a:effectLst/>
                        </a:rPr>
                        <a:t> 15 – 64 anos)</a:t>
                      </a:r>
                      <a:endParaRPr lang="pt-PT" sz="900" noProof="0" dirty="0">
                        <a:solidFill>
                          <a:srgbClr val="002060"/>
                        </a:solidFill>
                        <a:latin typeface="Verdana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297180">
                <a:tc>
                  <a:txBody>
                    <a:bodyPr/>
                    <a:lstStyle/>
                    <a:p>
                      <a:endParaRPr lang="pt-PT" sz="1400" noProof="0" dirty="0">
                        <a:latin typeface="Verdana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2001-2002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 smtClean="0">
                          <a:effectLst/>
                        </a:rPr>
                        <a:t>2018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ctr"/>
                </a:tc>
              </a:tr>
              <a:tr h="28348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900" b="0" i="1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BASE</a:t>
                      </a:r>
                      <a:endParaRPr lang="pt-PT" sz="900" b="0" i="1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4.000</a:t>
                      </a:r>
                      <a:endParaRPr lang="pt-BR" sz="1100" b="0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  <a:endParaRPr lang="pt-BR" sz="1100" b="0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ctr"/>
                </a:tc>
              </a:tr>
              <a:tr h="2258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900" b="0" noProof="0" dirty="0" smtClean="0">
                          <a:effectLst/>
                        </a:rPr>
                        <a:t>Nenhuma – EF: anos iniciais</a:t>
                      </a:r>
                      <a:endParaRPr lang="pt-PT" sz="900" b="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</a:rPr>
                        <a:t>40%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</a:rPr>
                        <a:t>21%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ctr"/>
                </a:tc>
              </a:tr>
              <a:tr h="2258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900" b="0" noProof="0" dirty="0" smtClean="0">
                          <a:effectLst/>
                        </a:rPr>
                        <a:t>Até EF: anos finais</a:t>
                      </a:r>
                      <a:endParaRPr lang="pt-PT" sz="900" b="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</a:rPr>
                        <a:t>28%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23%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ctr"/>
                </a:tc>
              </a:tr>
              <a:tr h="2258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900" b="0" noProof="0" dirty="0" smtClean="0">
                          <a:effectLst/>
                        </a:rPr>
                        <a:t>Ensino</a:t>
                      </a:r>
                      <a:r>
                        <a:rPr lang="pt-PT" sz="900" b="0" baseline="0" noProof="0" dirty="0" smtClean="0">
                          <a:effectLst/>
                        </a:rPr>
                        <a:t> Médio</a:t>
                      </a:r>
                      <a:endParaRPr lang="pt-PT" sz="900" b="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</a:rPr>
                        <a:t>24</a:t>
                      </a:r>
                      <a:r>
                        <a:rPr lang="pt-BR" sz="1100" u="none" strike="noStrike" dirty="0">
                          <a:effectLst/>
                        </a:rPr>
                        <a:t>%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</a:rPr>
                        <a:t>40%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ctr"/>
                </a:tc>
              </a:tr>
              <a:tr h="2258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900" b="0" noProof="0" dirty="0" smtClean="0">
                          <a:effectLst/>
                          <a:latin typeface="+mn-lt"/>
                          <a:ea typeface="+mn-ea"/>
                        </a:rPr>
                        <a:t>Ensino</a:t>
                      </a:r>
                      <a:r>
                        <a:rPr lang="pt-PT" sz="900" b="0" baseline="0" noProof="0" dirty="0" smtClean="0">
                          <a:effectLst/>
                          <a:latin typeface="+mn-lt"/>
                          <a:ea typeface="+mn-ea"/>
                        </a:rPr>
                        <a:t> Superior</a:t>
                      </a:r>
                      <a:endParaRPr lang="pt-PT" sz="900" b="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</a:rPr>
                        <a:t>8%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</a:rPr>
                        <a:t>17%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ctr"/>
                </a:tc>
              </a:tr>
              <a:tr h="28684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900" b="0" noProof="0" dirty="0" smtClean="0">
                          <a:effectLst/>
                          <a:latin typeface="+mn-lt"/>
                          <a:ea typeface="+mn-ea"/>
                        </a:rPr>
                        <a:t>TOTAL</a:t>
                      </a:r>
                      <a:endParaRPr lang="pt-PT" sz="900" b="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u="none" strike="noStrike" smtClean="0">
                          <a:effectLst/>
                        </a:rPr>
                        <a:t>100%</a:t>
                      </a:r>
                      <a:endParaRPr lang="pt-BR" sz="1000" b="0" i="0" u="none" strike="noStrike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100%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ctr"/>
                </a:tc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896527325"/>
              </p:ext>
            </p:extLst>
          </p:nvPr>
        </p:nvGraphicFramePr>
        <p:xfrm>
          <a:off x="3232327" y="1222523"/>
          <a:ext cx="3503990" cy="2819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330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5737436"/>
              </p:ext>
            </p:extLst>
          </p:nvPr>
        </p:nvGraphicFramePr>
        <p:xfrm>
          <a:off x="200283" y="1497830"/>
          <a:ext cx="6311355" cy="3394093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991915"/>
                <a:gridCol w="664930"/>
                <a:gridCol w="664930"/>
                <a:gridCol w="664930"/>
                <a:gridCol w="664930"/>
                <a:gridCol w="664930"/>
                <a:gridCol w="664930"/>
                <a:gridCol w="664930"/>
                <a:gridCol w="664930"/>
              </a:tblGrid>
              <a:tr h="490302">
                <a:tc gridSpan="9">
                  <a:txBody>
                    <a:bodyPr/>
                    <a:lstStyle/>
                    <a:p>
                      <a:pPr algn="ctr"/>
                      <a:r>
                        <a:rPr lang="pt-PT" sz="1400" kern="1200" noProof="0" dirty="0" smtClean="0">
                          <a:solidFill>
                            <a:srgbClr val="414964"/>
                          </a:solidFill>
                          <a:effectLst/>
                        </a:rPr>
                        <a:t>Inaf / Brasil – Níveis de Alfabetismo – 2007 x 2018</a:t>
                      </a:r>
                    </a:p>
                    <a:p>
                      <a:pPr algn="ctr"/>
                      <a:r>
                        <a:rPr lang="pt-PT" sz="1100" kern="1200" noProof="0" dirty="0" smtClean="0">
                          <a:solidFill>
                            <a:srgbClr val="414964"/>
                          </a:solidFill>
                          <a:effectLst/>
                        </a:rPr>
                        <a:t>(idade:</a:t>
                      </a:r>
                      <a:r>
                        <a:rPr lang="pt-PT" sz="1100" kern="1200" baseline="0" noProof="0" dirty="0" smtClean="0">
                          <a:solidFill>
                            <a:srgbClr val="414964"/>
                          </a:solidFill>
                          <a:effectLst/>
                        </a:rPr>
                        <a:t> </a:t>
                      </a:r>
                      <a:r>
                        <a:rPr lang="pt-PT" sz="1100" kern="1200" noProof="0" dirty="0" smtClean="0">
                          <a:solidFill>
                            <a:srgbClr val="414964"/>
                          </a:solidFill>
                          <a:effectLst/>
                        </a:rPr>
                        <a:t> 15 – 64 anos)</a:t>
                      </a:r>
                      <a:endParaRPr lang="pt-PT" sz="1100" noProof="0" dirty="0">
                        <a:solidFill>
                          <a:srgbClr val="414964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PT" sz="1100" noProof="0" dirty="0"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100" noProof="0" dirty="0">
                        <a:latin typeface="Verdana" pitchFamily="34" charset="0"/>
                      </a:endParaRPr>
                    </a:p>
                  </a:txBody>
                  <a:tcPr marL="68580" marR="68580" marT="34290" marB="34290"/>
                </a:tc>
              </a:tr>
              <a:tr h="274320">
                <a:tc>
                  <a:txBody>
                    <a:bodyPr/>
                    <a:lstStyle/>
                    <a:p>
                      <a:endParaRPr lang="pt-PT" sz="1400" noProof="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sz="1100" b="1" noProof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15 a 24 anos</a:t>
                      </a:r>
                      <a:endParaRPr lang="pt-PT" sz="11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8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b="1" noProof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25 a 34 anos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8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b="1" noProof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35 a 44 anos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8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b="1" noProof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45 a 64 anos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8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pt-PT" sz="1400" noProof="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/>
                        <a:t>2007</a:t>
                      </a:r>
                      <a:endParaRPr lang="pt-PT" sz="8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/>
                        <a:t>2018</a:t>
                      </a:r>
                      <a:endParaRPr lang="pt-PT" sz="8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/>
                        <a:t>2007</a:t>
                      </a:r>
                      <a:endParaRPr lang="pt-PT" sz="8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/>
                        <a:t>2018</a:t>
                      </a:r>
                      <a:endParaRPr lang="pt-PT" sz="8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/>
                        <a:t>2007</a:t>
                      </a:r>
                      <a:endParaRPr lang="pt-PT" sz="8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/>
                        <a:t>2018</a:t>
                      </a:r>
                      <a:endParaRPr lang="pt-PT" sz="8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/>
                        <a:t>2007</a:t>
                      </a:r>
                      <a:endParaRPr lang="pt-PT" sz="8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/>
                        <a:t>2018</a:t>
                      </a:r>
                      <a:endParaRPr lang="pt-PT" sz="8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</a:tr>
              <a:tr h="2258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900" b="0" noProof="0" dirty="0" smtClean="0">
                          <a:effectLst/>
                        </a:rPr>
                        <a:t>Analfabeto</a:t>
                      </a:r>
                      <a:endParaRPr lang="pt-PT" sz="900" b="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3%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1%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4%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2%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12%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8%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20%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20%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</a:tr>
              <a:tr h="2258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900" b="0" noProof="0" dirty="0" smtClean="0">
                          <a:effectLst/>
                        </a:rPr>
                        <a:t>Rudimentar</a:t>
                      </a:r>
                      <a:endParaRPr lang="pt-PT" sz="900" b="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14%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11%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22%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16%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28%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25%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39%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34%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</a:tr>
              <a:tr h="2258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900" b="0" noProof="0" dirty="0" smtClean="0">
                          <a:effectLst/>
                        </a:rPr>
                        <a:t>Elementar</a:t>
                      </a:r>
                      <a:endParaRPr lang="pt-PT" sz="900" b="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38</a:t>
                      </a:r>
                      <a:r>
                        <a:rPr lang="pt-BR" sz="800" dirty="0">
                          <a:effectLst/>
                        </a:rPr>
                        <a:t>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37%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33%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36%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30%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36%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27</a:t>
                      </a:r>
                      <a:r>
                        <a:rPr lang="pt-BR" sz="800" dirty="0">
                          <a:effectLst/>
                        </a:rPr>
                        <a:t>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27%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258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900" b="0" noProof="0" dirty="0" smtClean="0">
                          <a:effectLst/>
                        </a:rPr>
                        <a:t>Intermediário</a:t>
                      </a:r>
                      <a:endParaRPr lang="pt-PT" sz="900" b="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29%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35%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24%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30%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17%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20%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10%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15%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258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900" b="0" noProof="0" dirty="0" smtClean="0">
                          <a:effectLst/>
                          <a:latin typeface="+mn-lt"/>
                          <a:ea typeface="Times New Roman"/>
                        </a:rPr>
                        <a:t>Proficiente</a:t>
                      </a:r>
                      <a:endParaRPr lang="pt-PT" sz="900" b="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16%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16%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18%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15%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12%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11%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4%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5%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1353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pt-PT" sz="200" b="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pt-PT" sz="900" noProof="0" dirty="0" smtClean="0"/>
                        <a:t>Analfabeto funcional</a:t>
                      </a:r>
                      <a:endParaRPr lang="pt-PT" sz="900" b="0" noProof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17%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12%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26%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18%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40%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33%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59%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53%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pt-PT" sz="900" b="1" noProof="0" dirty="0" smtClean="0">
                          <a:latin typeface="+mn-lt"/>
                          <a:ea typeface="+mn-ea"/>
                          <a:cs typeface="+mn-cs"/>
                        </a:rPr>
                        <a:t>Alfabetismo Elemntar</a:t>
                      </a:r>
                      <a:endParaRPr lang="pt-PT" sz="900" b="0" noProof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38%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37%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33%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36%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30%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36%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27%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27%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pt-PT" sz="900" b="0" noProof="0" dirty="0" smtClean="0">
                          <a:latin typeface="+mn-lt"/>
                          <a:ea typeface="Times New Roman"/>
                          <a:cs typeface="Times New Roman"/>
                        </a:rPr>
                        <a:t>Alfabetismo Consolidado</a:t>
                      </a:r>
                      <a:endParaRPr lang="pt-PT" sz="900" b="0" noProof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pt-PT" sz="11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45%</a:t>
                      </a:r>
                      <a:endParaRPr lang="pt-PT" sz="1100" b="1" kern="120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pt-PT" sz="11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51%</a:t>
                      </a:r>
                      <a:endParaRPr lang="pt-PT" sz="1100" b="1" kern="120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338" marR="33338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41%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46%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29%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31%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14%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20%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</a:tr>
            </a:tbl>
          </a:graphicData>
        </a:graphic>
      </p:graphicFrame>
      <p:cxnSp>
        <p:nvCxnSpPr>
          <p:cNvPr id="4" name="Conector reto 3"/>
          <p:cNvCxnSpPr/>
          <p:nvPr/>
        </p:nvCxnSpPr>
        <p:spPr>
          <a:xfrm>
            <a:off x="59297" y="2755627"/>
            <a:ext cx="6723366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59297" y="3758254"/>
            <a:ext cx="6723366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1292" y="291444"/>
            <a:ext cx="5915025" cy="993775"/>
          </a:xfrm>
        </p:spPr>
        <p:txBody>
          <a:bodyPr/>
          <a:lstStyle/>
          <a:p>
            <a:r>
              <a:rPr lang="pt-BR" dirty="0"/>
              <a:t>Evolução do </a:t>
            </a:r>
            <a:r>
              <a:rPr lang="pt-BR" dirty="0" err="1" smtClean="0"/>
              <a:t>Inaf</a:t>
            </a:r>
            <a:r>
              <a:rPr lang="pt-BR" dirty="0" smtClean="0"/>
              <a:t> por faixas etárias</a:t>
            </a:r>
            <a:br>
              <a:rPr lang="pt-BR" dirty="0" smtClean="0"/>
            </a:br>
            <a:r>
              <a:rPr lang="pt-BR" sz="1800" dirty="0" smtClean="0"/>
              <a:t>2007 x 2018</a:t>
            </a:r>
            <a:endParaRPr lang="en-US" sz="1800" dirty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1194261" y="5216081"/>
            <a:ext cx="5019040" cy="3454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Seta para baixo 2"/>
          <p:cNvSpPr/>
          <p:nvPr/>
        </p:nvSpPr>
        <p:spPr>
          <a:xfrm>
            <a:off x="1842654" y="3925455"/>
            <a:ext cx="120073" cy="110836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baixo 11"/>
          <p:cNvSpPr/>
          <p:nvPr/>
        </p:nvSpPr>
        <p:spPr>
          <a:xfrm>
            <a:off x="3186545" y="3870037"/>
            <a:ext cx="120073" cy="166254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baixo 12"/>
          <p:cNvSpPr/>
          <p:nvPr/>
        </p:nvSpPr>
        <p:spPr>
          <a:xfrm>
            <a:off x="4530436" y="3866069"/>
            <a:ext cx="120073" cy="166254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baixo 13"/>
          <p:cNvSpPr/>
          <p:nvPr/>
        </p:nvSpPr>
        <p:spPr>
          <a:xfrm>
            <a:off x="5814290" y="3958508"/>
            <a:ext cx="120073" cy="110836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cima 5"/>
          <p:cNvSpPr/>
          <p:nvPr/>
        </p:nvSpPr>
        <p:spPr>
          <a:xfrm>
            <a:off x="5814290" y="4645891"/>
            <a:ext cx="120073" cy="174377"/>
          </a:xfrm>
          <a:prstGeom prst="up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cima 14"/>
          <p:cNvSpPr/>
          <p:nvPr/>
        </p:nvSpPr>
        <p:spPr>
          <a:xfrm>
            <a:off x="1812636" y="4635424"/>
            <a:ext cx="120073" cy="174377"/>
          </a:xfrm>
          <a:prstGeom prst="up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cima 15"/>
          <p:cNvSpPr/>
          <p:nvPr/>
        </p:nvSpPr>
        <p:spPr>
          <a:xfrm>
            <a:off x="3186545" y="4623914"/>
            <a:ext cx="120073" cy="174377"/>
          </a:xfrm>
          <a:prstGeom prst="up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30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466388"/>
              </p:ext>
            </p:extLst>
          </p:nvPr>
        </p:nvGraphicFramePr>
        <p:xfrm>
          <a:off x="200283" y="1497830"/>
          <a:ext cx="6311355" cy="3394093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991915"/>
                <a:gridCol w="664930"/>
                <a:gridCol w="664930"/>
                <a:gridCol w="664930"/>
                <a:gridCol w="664930"/>
                <a:gridCol w="664930"/>
                <a:gridCol w="664930"/>
                <a:gridCol w="664930"/>
                <a:gridCol w="664930"/>
              </a:tblGrid>
              <a:tr h="490302">
                <a:tc gridSpan="9">
                  <a:txBody>
                    <a:bodyPr/>
                    <a:lstStyle/>
                    <a:p>
                      <a:pPr algn="ctr"/>
                      <a:r>
                        <a:rPr lang="pt-PT" sz="1400" kern="1200" noProof="0" dirty="0" smtClean="0">
                          <a:solidFill>
                            <a:srgbClr val="414964"/>
                          </a:solidFill>
                          <a:effectLst/>
                        </a:rPr>
                        <a:t>Inaf / Brasil – Níveis de Alfabetismo – 2007 x 2018</a:t>
                      </a:r>
                    </a:p>
                    <a:p>
                      <a:pPr algn="ctr"/>
                      <a:r>
                        <a:rPr lang="pt-PT" sz="1100" kern="1200" noProof="0" dirty="0" smtClean="0">
                          <a:solidFill>
                            <a:srgbClr val="414964"/>
                          </a:solidFill>
                          <a:effectLst/>
                        </a:rPr>
                        <a:t>(idade:</a:t>
                      </a:r>
                      <a:r>
                        <a:rPr lang="pt-PT" sz="1100" kern="1200" baseline="0" noProof="0" dirty="0" smtClean="0">
                          <a:solidFill>
                            <a:srgbClr val="414964"/>
                          </a:solidFill>
                          <a:effectLst/>
                        </a:rPr>
                        <a:t> </a:t>
                      </a:r>
                      <a:r>
                        <a:rPr lang="pt-PT" sz="1100" kern="1200" noProof="0" dirty="0" smtClean="0">
                          <a:solidFill>
                            <a:srgbClr val="414964"/>
                          </a:solidFill>
                          <a:effectLst/>
                        </a:rPr>
                        <a:t> 15 – 64 anos)</a:t>
                      </a:r>
                      <a:endParaRPr lang="pt-PT" sz="1100" noProof="0" dirty="0">
                        <a:solidFill>
                          <a:srgbClr val="414964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PT" sz="1100" noProof="0" dirty="0"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100" noProof="0" dirty="0">
                        <a:latin typeface="Verdana" pitchFamily="34" charset="0"/>
                      </a:endParaRPr>
                    </a:p>
                  </a:txBody>
                  <a:tcPr marL="68580" marR="68580" marT="34290" marB="34290"/>
                </a:tc>
              </a:tr>
              <a:tr h="274320">
                <a:tc>
                  <a:txBody>
                    <a:bodyPr/>
                    <a:lstStyle/>
                    <a:p>
                      <a:endParaRPr lang="pt-PT" sz="1400" noProof="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sz="1100" b="1" noProof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15 a 24 anos</a:t>
                      </a:r>
                      <a:endParaRPr lang="pt-PT" sz="11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8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b="1" noProof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25 a 34 anos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8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b="1" noProof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35 a 44 anos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8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b="1" noProof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45 a 64 anos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8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pt-PT" sz="1400" noProof="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solidFill>
                            <a:schemeClr val="bg1"/>
                          </a:solidFill>
                        </a:rPr>
                        <a:t>2007</a:t>
                      </a:r>
                      <a:endParaRPr lang="pt-PT" sz="8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pt-PT" sz="8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solidFill>
                            <a:schemeClr val="bg1"/>
                          </a:solidFill>
                        </a:rPr>
                        <a:t>2007</a:t>
                      </a:r>
                      <a:endParaRPr lang="pt-PT" sz="8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pt-PT" sz="8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solidFill>
                            <a:schemeClr val="bg1"/>
                          </a:solidFill>
                        </a:rPr>
                        <a:t>2007</a:t>
                      </a:r>
                      <a:endParaRPr lang="pt-PT" sz="8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pt-PT" sz="8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solidFill>
                            <a:schemeClr val="bg1"/>
                          </a:solidFill>
                        </a:rPr>
                        <a:t>2007</a:t>
                      </a:r>
                      <a:endParaRPr lang="pt-PT" sz="8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/>
                        <a:t>2018</a:t>
                      </a:r>
                      <a:endParaRPr lang="pt-PT" sz="8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</a:tr>
              <a:tr h="2258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900" b="0" noProof="0" dirty="0" smtClean="0">
                          <a:effectLst/>
                        </a:rPr>
                        <a:t>Analfabeto</a:t>
                      </a:r>
                      <a:endParaRPr lang="pt-PT" sz="900" b="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3%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1%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4%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2%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12%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8%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20%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20%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</a:tr>
              <a:tr h="2258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900" b="0" noProof="0" dirty="0" smtClean="0">
                          <a:effectLst/>
                        </a:rPr>
                        <a:t>Rudimentar</a:t>
                      </a:r>
                      <a:endParaRPr lang="pt-PT" sz="900" b="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14%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11%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22%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16%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28%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25%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39%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34%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</a:tr>
              <a:tr h="2258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900" b="0" noProof="0" dirty="0" smtClean="0">
                          <a:effectLst/>
                        </a:rPr>
                        <a:t>Elementar</a:t>
                      </a:r>
                      <a:endParaRPr lang="pt-PT" sz="900" b="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38</a:t>
                      </a:r>
                      <a:r>
                        <a:rPr lang="pt-BR" sz="800" dirty="0">
                          <a:effectLst/>
                        </a:rPr>
                        <a:t>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37%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33%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36%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30%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36%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27</a:t>
                      </a:r>
                      <a:r>
                        <a:rPr lang="pt-BR" sz="800" dirty="0">
                          <a:effectLst/>
                        </a:rPr>
                        <a:t>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27%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258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900" b="0" noProof="0" dirty="0" smtClean="0">
                          <a:effectLst/>
                        </a:rPr>
                        <a:t>Intermediário</a:t>
                      </a:r>
                      <a:endParaRPr lang="pt-PT" sz="900" b="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29%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35%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24%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30%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17%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20%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10%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15%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258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900" b="0" noProof="0" dirty="0" smtClean="0">
                          <a:effectLst/>
                          <a:latin typeface="+mn-lt"/>
                          <a:ea typeface="Times New Roman"/>
                        </a:rPr>
                        <a:t>Proficiente</a:t>
                      </a:r>
                      <a:endParaRPr lang="pt-PT" sz="900" b="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16%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16%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18%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15%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12%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11%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4%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5%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1353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pt-PT" sz="200" b="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pt-PT" sz="900" noProof="0" dirty="0" smtClean="0"/>
                        <a:t>Analfabeto funcional</a:t>
                      </a:r>
                      <a:endParaRPr lang="pt-PT" sz="900" b="0" noProof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17%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12%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26%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18%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40%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33%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59%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53%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pt-PT" sz="900" b="1" noProof="0" dirty="0" smtClean="0">
                          <a:latin typeface="+mn-lt"/>
                          <a:ea typeface="+mn-ea"/>
                          <a:cs typeface="+mn-cs"/>
                        </a:rPr>
                        <a:t>Alfabetismo Elemntar</a:t>
                      </a:r>
                      <a:endParaRPr lang="pt-PT" sz="900" b="0" noProof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38%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37%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33%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36%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30%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36%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27%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27%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pt-PT" sz="900" b="0" noProof="0" dirty="0" smtClean="0">
                          <a:latin typeface="+mn-lt"/>
                          <a:ea typeface="Times New Roman"/>
                          <a:cs typeface="Times New Roman"/>
                        </a:rPr>
                        <a:t>Alfabetismo Consolidado</a:t>
                      </a:r>
                      <a:endParaRPr lang="pt-PT" sz="900" b="0" noProof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pt-PT" sz="11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45%</a:t>
                      </a:r>
                      <a:endParaRPr lang="pt-PT" sz="1100" b="1" kern="120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pt-PT" sz="11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51%</a:t>
                      </a:r>
                      <a:endParaRPr lang="pt-PT" sz="1100" b="1" kern="120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338" marR="33338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41%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46%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29%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31%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14%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20%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</a:tr>
            </a:tbl>
          </a:graphicData>
        </a:graphic>
      </p:graphicFrame>
      <p:cxnSp>
        <p:nvCxnSpPr>
          <p:cNvPr id="4" name="Conector reto 3"/>
          <p:cNvCxnSpPr/>
          <p:nvPr/>
        </p:nvCxnSpPr>
        <p:spPr>
          <a:xfrm>
            <a:off x="59297" y="2755627"/>
            <a:ext cx="6723366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59297" y="3758254"/>
            <a:ext cx="6723366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1292" y="291444"/>
            <a:ext cx="5915025" cy="993775"/>
          </a:xfrm>
        </p:spPr>
        <p:txBody>
          <a:bodyPr/>
          <a:lstStyle/>
          <a:p>
            <a:r>
              <a:rPr lang="pt-BR" dirty="0"/>
              <a:t>Evolução do </a:t>
            </a:r>
            <a:r>
              <a:rPr lang="pt-BR" dirty="0" err="1" smtClean="0"/>
              <a:t>Inaf</a:t>
            </a:r>
            <a:r>
              <a:rPr lang="pt-BR" dirty="0" smtClean="0"/>
              <a:t> por faixas etárias</a:t>
            </a:r>
            <a:br>
              <a:rPr lang="pt-BR" dirty="0" smtClean="0"/>
            </a:br>
            <a:r>
              <a:rPr lang="pt-BR" sz="1800" dirty="0" smtClean="0"/>
              <a:t>2007 x 2018</a:t>
            </a:r>
            <a:endParaRPr lang="en-US" sz="1800" dirty="0"/>
          </a:p>
        </p:txBody>
      </p:sp>
      <p:sp>
        <p:nvSpPr>
          <p:cNvPr id="3" name="Elipse 2"/>
          <p:cNvSpPr/>
          <p:nvPr/>
        </p:nvSpPr>
        <p:spPr>
          <a:xfrm>
            <a:off x="5224154" y="3804734"/>
            <a:ext cx="1385455" cy="369454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1194261" y="3815268"/>
            <a:ext cx="1385455" cy="369454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058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BR" sz="2100" dirty="0"/>
              <a:t>O que é o </a:t>
            </a:r>
            <a:r>
              <a:rPr lang="pt-BR" sz="2400" dirty="0" err="1"/>
              <a:t>Inaf</a:t>
            </a:r>
            <a:r>
              <a:rPr lang="pt-BR" sz="2400" dirty="0"/>
              <a:t>?</a:t>
            </a:r>
            <a:r>
              <a:rPr lang="pt-BR" sz="2100" dirty="0"/>
              <a:t/>
            </a:r>
            <a:br>
              <a:rPr lang="pt-BR" sz="2100" dirty="0"/>
            </a:br>
            <a:r>
              <a:rPr lang="pt-BR" sz="1500" dirty="0"/>
              <a:t>Indicador de Alfabetismo Funcional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2" y="1635646"/>
            <a:ext cx="5915025" cy="2592288"/>
          </a:xfrm>
          <a:prstGeom prst="rect">
            <a:avLst/>
          </a:prstGeom>
        </p:spPr>
        <p:txBody>
          <a:bodyPr/>
          <a:lstStyle/>
          <a:p>
            <a:pPr marL="205740" indent="-205740">
              <a:defRPr/>
            </a:pPr>
            <a:r>
              <a:rPr lang="pt-BR" sz="1500" dirty="0" smtClean="0"/>
              <a:t>Uma parceria entre o Instituto Paulo Montenegro e </a:t>
            </a:r>
            <a:r>
              <a:rPr lang="pt-BR" sz="1500" dirty="0"/>
              <a:t>a ONG Ação Educativa, é </a:t>
            </a:r>
            <a:r>
              <a:rPr lang="pt-BR" sz="1500" dirty="0" smtClean="0"/>
              <a:t>um estudo </a:t>
            </a:r>
            <a:r>
              <a:rPr lang="pt-BR" sz="1500" dirty="0"/>
              <a:t>que permite estimar os níveis de alfabetismo da população e compreender seus determinantes. </a:t>
            </a:r>
            <a:endParaRPr lang="pt-BR" sz="1500" dirty="0" smtClean="0"/>
          </a:p>
          <a:p>
            <a:pPr marL="205740" indent="-205740">
              <a:defRPr/>
            </a:pPr>
            <a:endParaRPr lang="pt-BR" sz="1500" dirty="0"/>
          </a:p>
          <a:p>
            <a:pPr marL="205740" indent="-205740">
              <a:buNone/>
              <a:defRPr/>
            </a:pPr>
            <a:endParaRPr lang="pt-BR" sz="800" dirty="0"/>
          </a:p>
          <a:p>
            <a:pPr marL="205740" indent="-205740">
              <a:defRPr/>
            </a:pPr>
            <a:r>
              <a:rPr lang="pt-BR" sz="1500" dirty="0" smtClean="0"/>
              <a:t>Em sua décima edição - desde 2001 - </a:t>
            </a:r>
            <a:r>
              <a:rPr lang="pt-BR" sz="1500" dirty="0"/>
              <a:t>é baseado em entrevistas pessoais com a aplicação de um teste cognitivo a uma amostra representativa da população brasileira de 15 a 64 anos, em todas as regiões do país, incluindo a zona urbana e rural</a:t>
            </a:r>
            <a:r>
              <a:rPr lang="pt-BR" sz="1500" dirty="0" smtClean="0"/>
              <a:t>.</a:t>
            </a:r>
          </a:p>
          <a:p>
            <a:pPr marL="205740" indent="-205740">
              <a:defRPr/>
            </a:pPr>
            <a:endParaRPr lang="pt-BR" sz="800" dirty="0" smtClean="0"/>
          </a:p>
          <a:p>
            <a:pPr marL="0" indent="0">
              <a:buNone/>
              <a:defRPr/>
            </a:pPr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val="248061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9823080"/>
              </p:ext>
            </p:extLst>
          </p:nvPr>
        </p:nvGraphicFramePr>
        <p:xfrm>
          <a:off x="200283" y="1497830"/>
          <a:ext cx="6311355" cy="3394093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991915"/>
                <a:gridCol w="664930"/>
                <a:gridCol w="664930"/>
                <a:gridCol w="664930"/>
                <a:gridCol w="664930"/>
                <a:gridCol w="664930"/>
                <a:gridCol w="664930"/>
                <a:gridCol w="664930"/>
                <a:gridCol w="664930"/>
              </a:tblGrid>
              <a:tr h="490302">
                <a:tc gridSpan="9">
                  <a:txBody>
                    <a:bodyPr/>
                    <a:lstStyle/>
                    <a:p>
                      <a:pPr algn="ctr"/>
                      <a:r>
                        <a:rPr lang="pt-PT" sz="1400" kern="1200" noProof="0" dirty="0" smtClean="0">
                          <a:solidFill>
                            <a:srgbClr val="414964"/>
                          </a:solidFill>
                          <a:effectLst/>
                        </a:rPr>
                        <a:t>Inaf / Brasil – Níveis de Alfabetismo – 2007 x 2018</a:t>
                      </a:r>
                    </a:p>
                    <a:p>
                      <a:pPr algn="ctr"/>
                      <a:r>
                        <a:rPr lang="pt-PT" sz="1100" kern="1200" noProof="0" dirty="0" smtClean="0">
                          <a:solidFill>
                            <a:srgbClr val="414964"/>
                          </a:solidFill>
                          <a:effectLst/>
                        </a:rPr>
                        <a:t>(idade:</a:t>
                      </a:r>
                      <a:r>
                        <a:rPr lang="pt-PT" sz="1100" kern="1200" baseline="0" noProof="0" dirty="0" smtClean="0">
                          <a:solidFill>
                            <a:srgbClr val="414964"/>
                          </a:solidFill>
                          <a:effectLst/>
                        </a:rPr>
                        <a:t> </a:t>
                      </a:r>
                      <a:r>
                        <a:rPr lang="pt-PT" sz="1100" kern="1200" noProof="0" dirty="0" smtClean="0">
                          <a:solidFill>
                            <a:srgbClr val="414964"/>
                          </a:solidFill>
                          <a:effectLst/>
                        </a:rPr>
                        <a:t> 15 – 64 anos)</a:t>
                      </a:r>
                      <a:endParaRPr lang="pt-PT" sz="1100" noProof="0" dirty="0">
                        <a:solidFill>
                          <a:srgbClr val="414964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PT" sz="1100" noProof="0" dirty="0"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100" noProof="0" dirty="0">
                        <a:latin typeface="Verdana" pitchFamily="34" charset="0"/>
                      </a:endParaRPr>
                    </a:p>
                  </a:txBody>
                  <a:tcPr marL="68580" marR="68580" marT="34290" marB="34290"/>
                </a:tc>
              </a:tr>
              <a:tr h="274320">
                <a:tc>
                  <a:txBody>
                    <a:bodyPr/>
                    <a:lstStyle/>
                    <a:p>
                      <a:endParaRPr lang="pt-PT" sz="1400" noProof="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sz="1100" b="1" noProof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15 a 24 anos</a:t>
                      </a:r>
                      <a:endParaRPr lang="pt-PT" sz="11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8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b="1" noProof="0" dirty="0" smtClean="0">
                          <a:solidFill>
                            <a:srgbClr val="414964"/>
                          </a:solidFill>
                          <a:latin typeface="+mn-lt"/>
                        </a:rPr>
                        <a:t>25 a 34 anos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8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b="1" noProof="0" dirty="0" smtClean="0">
                          <a:solidFill>
                            <a:srgbClr val="414964"/>
                          </a:solidFill>
                          <a:latin typeface="+mn-lt"/>
                        </a:rPr>
                        <a:t>35 a 44 anos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8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b="1" noProof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45 a 64 anos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8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pt-PT" sz="1400" noProof="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/>
                        <a:t>2007</a:t>
                      </a:r>
                      <a:endParaRPr lang="pt-PT" sz="8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/>
                        <a:t>2018</a:t>
                      </a:r>
                      <a:endParaRPr lang="pt-PT" sz="8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/>
                        <a:t>2007</a:t>
                      </a:r>
                      <a:endParaRPr lang="pt-PT" sz="8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/>
                        <a:t>2018</a:t>
                      </a:r>
                      <a:endParaRPr lang="pt-PT" sz="8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/>
                        <a:t>2007</a:t>
                      </a:r>
                      <a:endParaRPr lang="pt-PT" sz="8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/>
                        <a:t>2018</a:t>
                      </a:r>
                      <a:endParaRPr lang="pt-PT" sz="8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/>
                        <a:t>2007</a:t>
                      </a:r>
                      <a:endParaRPr lang="pt-PT" sz="8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/>
                        <a:t>2018</a:t>
                      </a:r>
                      <a:endParaRPr lang="pt-PT" sz="8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</a:tr>
              <a:tr h="2258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900" b="0" noProof="0" dirty="0" smtClean="0">
                          <a:effectLst/>
                        </a:rPr>
                        <a:t>Analfabeto</a:t>
                      </a:r>
                      <a:endParaRPr lang="pt-PT" sz="900" b="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3%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1%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4%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2%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12%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8%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20%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20%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</a:tr>
              <a:tr h="2258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900" b="0" noProof="0" dirty="0" smtClean="0">
                          <a:effectLst/>
                        </a:rPr>
                        <a:t>Rudimentar</a:t>
                      </a:r>
                      <a:endParaRPr lang="pt-PT" sz="900" b="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14%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11%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22%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16%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28%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25%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39%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900" noProof="0" dirty="0" smtClean="0">
                          <a:effectLst/>
                        </a:rPr>
                        <a:t>34%</a:t>
                      </a:r>
                      <a:endParaRPr lang="pt-PT" sz="9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</a:tr>
              <a:tr h="2258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900" b="0" noProof="0" dirty="0" smtClean="0">
                          <a:effectLst/>
                        </a:rPr>
                        <a:t>Elementar</a:t>
                      </a:r>
                      <a:endParaRPr lang="pt-PT" sz="900" b="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38</a:t>
                      </a:r>
                      <a:r>
                        <a:rPr lang="pt-BR" sz="800" dirty="0">
                          <a:effectLst/>
                        </a:rPr>
                        <a:t>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37%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33%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36%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30%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36%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27</a:t>
                      </a:r>
                      <a:r>
                        <a:rPr lang="pt-BR" sz="800" dirty="0">
                          <a:effectLst/>
                        </a:rPr>
                        <a:t>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27%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258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900" b="0" noProof="0" dirty="0" smtClean="0">
                          <a:effectLst/>
                        </a:rPr>
                        <a:t>Intermediário</a:t>
                      </a:r>
                      <a:endParaRPr lang="pt-PT" sz="900" b="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29%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35%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24%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30%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17%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20%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10%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15%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258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900" b="0" noProof="0" dirty="0" smtClean="0">
                          <a:effectLst/>
                          <a:latin typeface="+mn-lt"/>
                          <a:ea typeface="Times New Roman"/>
                        </a:rPr>
                        <a:t>Proficiente</a:t>
                      </a:r>
                      <a:endParaRPr lang="pt-PT" sz="900" b="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16%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16%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18%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15%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12%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11%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4%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5%</a:t>
                      </a:r>
                      <a:endParaRPr lang="pt-BR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1353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pt-PT" sz="200" b="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pt-PT" sz="900" noProof="0" dirty="0" smtClean="0"/>
                        <a:t>Analfabeto funcional</a:t>
                      </a:r>
                      <a:endParaRPr lang="pt-PT" sz="900" b="0" noProof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17%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12%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26%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18%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40%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33%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59%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53%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pt-PT" sz="900" b="1" noProof="0" dirty="0" smtClean="0">
                          <a:latin typeface="+mn-lt"/>
                          <a:ea typeface="+mn-ea"/>
                          <a:cs typeface="+mn-cs"/>
                        </a:rPr>
                        <a:t>Alfabetismo Elemntar</a:t>
                      </a:r>
                      <a:endParaRPr lang="pt-PT" sz="900" b="0" noProof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38%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37%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33%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36%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30%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36%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27%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27%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pt-PT" sz="900" b="0" noProof="0" dirty="0" smtClean="0">
                          <a:latin typeface="+mn-lt"/>
                          <a:ea typeface="Times New Roman"/>
                          <a:cs typeface="Times New Roman"/>
                        </a:rPr>
                        <a:t>Alfabetismo Consolidado</a:t>
                      </a:r>
                      <a:endParaRPr lang="pt-PT" sz="900" b="0" noProof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pt-PT" sz="11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45%</a:t>
                      </a:r>
                      <a:endParaRPr lang="pt-PT" sz="1100" b="1" kern="120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pt-PT" sz="11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51%</a:t>
                      </a:r>
                      <a:endParaRPr lang="pt-PT" sz="1100" b="1" kern="120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338" marR="33338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41%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46%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29%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31%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14%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b="1" noProof="0" dirty="0" smtClean="0"/>
                        <a:t>20%</a:t>
                      </a:r>
                      <a:endParaRPr lang="pt-PT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338" marR="33338" marT="0" marB="0" anchor="ctr"/>
                </a:tc>
              </a:tr>
            </a:tbl>
          </a:graphicData>
        </a:graphic>
      </p:graphicFrame>
      <p:cxnSp>
        <p:nvCxnSpPr>
          <p:cNvPr id="4" name="Conector reto 3"/>
          <p:cNvCxnSpPr/>
          <p:nvPr/>
        </p:nvCxnSpPr>
        <p:spPr>
          <a:xfrm>
            <a:off x="59297" y="2755627"/>
            <a:ext cx="6723366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59297" y="3758254"/>
            <a:ext cx="6723366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1292" y="291444"/>
            <a:ext cx="5915025" cy="993775"/>
          </a:xfrm>
        </p:spPr>
        <p:txBody>
          <a:bodyPr/>
          <a:lstStyle/>
          <a:p>
            <a:r>
              <a:rPr lang="pt-BR" dirty="0"/>
              <a:t>Evolução do </a:t>
            </a:r>
            <a:r>
              <a:rPr lang="pt-BR" dirty="0" err="1" smtClean="0"/>
              <a:t>Inaf</a:t>
            </a:r>
            <a:r>
              <a:rPr lang="pt-BR" dirty="0" smtClean="0"/>
              <a:t> por faixas etárias</a:t>
            </a:r>
            <a:br>
              <a:rPr lang="pt-BR" dirty="0" smtClean="0"/>
            </a:br>
            <a:r>
              <a:rPr lang="pt-BR" sz="1800" dirty="0" smtClean="0"/>
              <a:t>2007 x 2018</a:t>
            </a:r>
            <a:endParaRPr lang="en-US" sz="1800" dirty="0"/>
          </a:p>
        </p:txBody>
      </p:sp>
      <p:sp>
        <p:nvSpPr>
          <p:cNvPr id="3" name="Elipse 2"/>
          <p:cNvSpPr/>
          <p:nvPr/>
        </p:nvSpPr>
        <p:spPr>
          <a:xfrm>
            <a:off x="1099127" y="4184722"/>
            <a:ext cx="5412511" cy="369454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39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2537477"/>
              </p:ext>
            </p:extLst>
          </p:nvPr>
        </p:nvGraphicFramePr>
        <p:xfrm>
          <a:off x="200283" y="1497830"/>
          <a:ext cx="6319389" cy="2545976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1646805"/>
                <a:gridCol w="778764"/>
                <a:gridCol w="778764"/>
                <a:gridCol w="778764"/>
                <a:gridCol w="778764"/>
                <a:gridCol w="890016"/>
                <a:gridCol w="667512"/>
              </a:tblGrid>
              <a:tr h="490302">
                <a:tc gridSpan="7">
                  <a:txBody>
                    <a:bodyPr/>
                    <a:lstStyle/>
                    <a:p>
                      <a:pPr algn="ctr"/>
                      <a:r>
                        <a:rPr lang="pt-PT" sz="1400" kern="1200" noProof="0" dirty="0" smtClean="0">
                          <a:solidFill>
                            <a:srgbClr val="414964"/>
                          </a:solidFill>
                          <a:effectLst/>
                        </a:rPr>
                        <a:t>Inaf / Brasil – Níveis de Alfabetismo – Situação no trabalho</a:t>
                      </a:r>
                    </a:p>
                    <a:p>
                      <a:pPr algn="ctr"/>
                      <a:r>
                        <a:rPr lang="pt-PT" sz="1100" kern="1200" noProof="0" dirty="0" smtClean="0">
                          <a:solidFill>
                            <a:srgbClr val="414964"/>
                          </a:solidFill>
                          <a:effectLst/>
                        </a:rPr>
                        <a:t>(idade:</a:t>
                      </a:r>
                      <a:r>
                        <a:rPr lang="pt-PT" sz="1100" kern="1200" baseline="0" noProof="0" dirty="0" smtClean="0">
                          <a:solidFill>
                            <a:srgbClr val="414964"/>
                          </a:solidFill>
                          <a:effectLst/>
                        </a:rPr>
                        <a:t> </a:t>
                      </a:r>
                      <a:r>
                        <a:rPr lang="pt-PT" sz="1100" kern="1200" noProof="0" dirty="0" smtClean="0">
                          <a:solidFill>
                            <a:srgbClr val="414964"/>
                          </a:solidFill>
                          <a:effectLst/>
                        </a:rPr>
                        <a:t> 15 – 64 anos)</a:t>
                      </a:r>
                      <a:endParaRPr lang="pt-PT" sz="1100" noProof="0" dirty="0">
                        <a:solidFill>
                          <a:srgbClr val="414964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PT" sz="1100" noProof="0" dirty="0"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pt-PT" sz="1200" noProof="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b="1" i="1" noProof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TOTAL</a:t>
                      </a:r>
                      <a:endParaRPr lang="pt-PT" sz="1000" b="1" i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Analfabeto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Rudimentar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Elementar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Intermediário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Proficiente 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819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Está trabalhando</a:t>
                      </a:r>
                      <a:endParaRPr lang="pt-BR" sz="11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56%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46%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48%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55%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60%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71%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819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Está desempregado / </a:t>
                      </a:r>
                      <a:endParaRPr lang="pt-BR" sz="11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procura 1º emprego</a:t>
                      </a:r>
                      <a:endParaRPr lang="pt-BR" sz="11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22%</a:t>
                      </a:r>
                      <a:endParaRPr lang="pt-BR" sz="12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14%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27%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24%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18%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783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 dona de casa</a:t>
                      </a:r>
                      <a:endParaRPr lang="pt-BR" sz="11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19%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12%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7%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819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Está aposentado</a:t>
                      </a:r>
                      <a:endParaRPr lang="pt-BR" sz="11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  <a:endParaRPr lang="pt-BR" sz="12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12%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7%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819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 trabalha / outra situação*</a:t>
                      </a:r>
                      <a:endParaRPr lang="pt-BR" sz="11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7%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8%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7%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7%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8%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6%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819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pt-BR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9" name="Conector reto 8"/>
          <p:cNvCxnSpPr/>
          <p:nvPr/>
        </p:nvCxnSpPr>
        <p:spPr>
          <a:xfrm>
            <a:off x="200283" y="5570735"/>
            <a:ext cx="6723366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Níveis </a:t>
            </a:r>
            <a:r>
              <a:rPr lang="pt-BR" dirty="0" err="1" smtClean="0"/>
              <a:t>Inaf</a:t>
            </a:r>
            <a:r>
              <a:rPr lang="pt-BR" dirty="0" smtClean="0"/>
              <a:t> por situação no trabalho</a:t>
            </a:r>
            <a:br>
              <a:rPr lang="pt-BR" dirty="0" smtClean="0"/>
            </a:br>
            <a:endParaRPr lang="en-US" sz="1800" dirty="0"/>
          </a:p>
        </p:txBody>
      </p:sp>
      <p:sp>
        <p:nvSpPr>
          <p:cNvPr id="6" name="Forma livre 5"/>
          <p:cNvSpPr/>
          <p:nvPr/>
        </p:nvSpPr>
        <p:spPr>
          <a:xfrm>
            <a:off x="2457123" y="2414016"/>
            <a:ext cx="2130349" cy="2094762"/>
          </a:xfrm>
          <a:custGeom>
            <a:avLst/>
            <a:gdLst>
              <a:gd name="connsiteX0" fmla="*/ 20901 w 2130349"/>
              <a:gd name="connsiteY0" fmla="*/ 0 h 2094762"/>
              <a:gd name="connsiteX1" fmla="*/ 194637 w 2130349"/>
              <a:gd name="connsiteY1" fmla="*/ 722376 h 2094762"/>
              <a:gd name="connsiteX2" fmla="*/ 48333 w 2130349"/>
              <a:gd name="connsiteY2" fmla="*/ 1234440 h 2094762"/>
              <a:gd name="connsiteX3" fmla="*/ 185493 w 2130349"/>
              <a:gd name="connsiteY3" fmla="*/ 1965960 h 2094762"/>
              <a:gd name="connsiteX4" fmla="*/ 1904565 w 2130349"/>
              <a:gd name="connsiteY4" fmla="*/ 2075688 h 2094762"/>
              <a:gd name="connsiteX5" fmla="*/ 2060013 w 2130349"/>
              <a:gd name="connsiteY5" fmla="*/ 2093976 h 209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0349" h="2094762">
                <a:moveTo>
                  <a:pt x="20901" y="0"/>
                </a:moveTo>
                <a:cubicBezTo>
                  <a:pt x="105483" y="258318"/>
                  <a:pt x="190065" y="516636"/>
                  <a:pt x="194637" y="722376"/>
                </a:cubicBezTo>
                <a:cubicBezTo>
                  <a:pt x="199209" y="928116"/>
                  <a:pt x="49857" y="1027176"/>
                  <a:pt x="48333" y="1234440"/>
                </a:cubicBezTo>
                <a:cubicBezTo>
                  <a:pt x="46809" y="1441704"/>
                  <a:pt x="-123879" y="1825752"/>
                  <a:pt x="185493" y="1965960"/>
                </a:cubicBezTo>
                <a:cubicBezTo>
                  <a:pt x="494865" y="2106168"/>
                  <a:pt x="1592145" y="2054352"/>
                  <a:pt x="1904565" y="2075688"/>
                </a:cubicBezTo>
                <a:cubicBezTo>
                  <a:pt x="2216985" y="2097024"/>
                  <a:pt x="2138499" y="2095500"/>
                  <a:pt x="2060013" y="2093976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/>
          <p:cNvSpPr/>
          <p:nvPr/>
        </p:nvSpPr>
        <p:spPr>
          <a:xfrm rot="5832836">
            <a:off x="4587472" y="4398264"/>
            <a:ext cx="231416" cy="219456"/>
          </a:xfrm>
          <a:prstGeom prst="triangl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5000346" y="4379420"/>
            <a:ext cx="1292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600" b="1" i="0" u="none" strike="noStrike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rPr>
              <a:t>63% e 13% 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600" b="1" i="0" u="none" strike="noStrike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rPr>
              <a:t>em 2015</a:t>
            </a:r>
          </a:p>
        </p:txBody>
      </p:sp>
    </p:spTree>
    <p:extLst>
      <p:ext uri="{BB962C8B-B14F-4D97-AF65-F5344CB8AC3E}">
        <p14:creationId xmlns:p14="http://schemas.microsoft.com/office/powerpoint/2010/main" val="44266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744565"/>
              </p:ext>
            </p:extLst>
          </p:nvPr>
        </p:nvGraphicFramePr>
        <p:xfrm>
          <a:off x="200283" y="1497830"/>
          <a:ext cx="6447405" cy="2454536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1646805"/>
                <a:gridCol w="649224"/>
                <a:gridCol w="1153160"/>
                <a:gridCol w="1153160"/>
                <a:gridCol w="1153160"/>
                <a:gridCol w="691896"/>
              </a:tblGrid>
              <a:tr h="490302">
                <a:tc gridSpan="6">
                  <a:txBody>
                    <a:bodyPr/>
                    <a:lstStyle/>
                    <a:p>
                      <a:pPr algn="ctr"/>
                      <a:r>
                        <a:rPr lang="pt-PT" sz="1400" kern="1200" noProof="0" dirty="0" smtClean="0">
                          <a:solidFill>
                            <a:srgbClr val="414964"/>
                          </a:solidFill>
                          <a:effectLst/>
                        </a:rPr>
                        <a:t>Inaf / Brasil – Níveis de Alfabetismo – Situação no trabalho</a:t>
                      </a:r>
                    </a:p>
                    <a:p>
                      <a:pPr algn="ctr"/>
                      <a:r>
                        <a:rPr lang="pt-PT" sz="1100" kern="1200" noProof="0" dirty="0" smtClean="0">
                          <a:solidFill>
                            <a:srgbClr val="414964"/>
                          </a:solidFill>
                          <a:effectLst/>
                        </a:rPr>
                        <a:t>(idade:</a:t>
                      </a:r>
                      <a:r>
                        <a:rPr lang="pt-PT" sz="1100" kern="1200" baseline="0" noProof="0" dirty="0" smtClean="0">
                          <a:solidFill>
                            <a:srgbClr val="414964"/>
                          </a:solidFill>
                          <a:effectLst/>
                        </a:rPr>
                        <a:t> </a:t>
                      </a:r>
                      <a:r>
                        <a:rPr lang="pt-PT" sz="1100" kern="1200" noProof="0" dirty="0" smtClean="0">
                          <a:solidFill>
                            <a:srgbClr val="414964"/>
                          </a:solidFill>
                          <a:effectLst/>
                        </a:rPr>
                        <a:t> 15 – 64 anos)</a:t>
                      </a:r>
                      <a:endParaRPr lang="pt-PT" sz="1100" noProof="0" dirty="0">
                        <a:solidFill>
                          <a:srgbClr val="414964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PT" sz="1100" noProof="0" dirty="0"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PT" sz="1100" noProof="0" dirty="0">
                        <a:latin typeface="Verdana" pitchFamily="34" charset="0"/>
                      </a:endParaRPr>
                    </a:p>
                  </a:txBody>
                  <a:tcPr marL="68580" marR="68580" marT="34290" marB="34290"/>
                </a:tc>
              </a:tr>
              <a:tr h="274320">
                <a:tc>
                  <a:txBody>
                    <a:bodyPr/>
                    <a:lstStyle/>
                    <a:p>
                      <a:endParaRPr lang="pt-PT" sz="1200" noProof="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b="1" i="1" noProof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BASE</a:t>
                      </a:r>
                      <a:endParaRPr lang="pt-PT" sz="1000" b="1" i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Analfabetismo</a:t>
                      </a:r>
                      <a:r>
                        <a:rPr lang="pt-BR" sz="10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0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Funcional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Alfabetismo Elementar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Alfabetismo Consolidado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noProof="0" dirty="0" smtClean="0">
                          <a:latin typeface="+mn-lt"/>
                        </a:rPr>
                        <a:t>TOTAL</a:t>
                      </a:r>
                      <a:endParaRPr lang="pt-PT" sz="12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819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Está trabalhando</a:t>
                      </a:r>
                      <a:endParaRPr lang="pt-BR" sz="11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200" i="1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1120</a:t>
                      </a:r>
                      <a:endParaRPr lang="pt-PT" sz="1200" i="1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25%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34%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41%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819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Está desempregado / </a:t>
                      </a:r>
                      <a:endParaRPr lang="pt-BR" sz="11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procura 1º emprego</a:t>
                      </a:r>
                      <a:endParaRPr lang="pt-BR" sz="11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200" i="1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449</a:t>
                      </a:r>
                      <a:endParaRPr lang="pt-PT" sz="1200" i="1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37%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33%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783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 dona de casa</a:t>
                      </a:r>
                      <a:endParaRPr lang="pt-BR" sz="11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i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198</a:t>
                      </a:r>
                      <a:endParaRPr lang="pt-BR" sz="1200" i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40%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36%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24%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819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Está aposentado</a:t>
                      </a:r>
                      <a:endParaRPr lang="pt-BR" sz="11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i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</a:t>
                      </a:r>
                      <a:endParaRPr lang="pt-BR" sz="1200" i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56%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27%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17%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819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 trabalha / outra situação*</a:t>
                      </a:r>
                      <a:endParaRPr lang="pt-BR" sz="11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i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147</a:t>
                      </a:r>
                      <a:endParaRPr lang="pt-BR" sz="1200" i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31%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34%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35%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9" name="Conector reto 8"/>
          <p:cNvCxnSpPr/>
          <p:nvPr/>
        </p:nvCxnSpPr>
        <p:spPr>
          <a:xfrm>
            <a:off x="200283" y="5570735"/>
            <a:ext cx="6723366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Níveis </a:t>
            </a:r>
            <a:r>
              <a:rPr lang="pt-BR" dirty="0" err="1" smtClean="0"/>
              <a:t>Inaf</a:t>
            </a:r>
            <a:r>
              <a:rPr lang="pt-BR" dirty="0" smtClean="0"/>
              <a:t> por situação no trabalho</a:t>
            </a:r>
            <a:br>
              <a:rPr lang="pt-BR" dirty="0" smtClean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0526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5241116"/>
              </p:ext>
            </p:extLst>
          </p:nvPr>
        </p:nvGraphicFramePr>
        <p:xfrm>
          <a:off x="200283" y="1497830"/>
          <a:ext cx="6447405" cy="2454536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1646805"/>
                <a:gridCol w="649224"/>
                <a:gridCol w="1153160"/>
                <a:gridCol w="1153160"/>
                <a:gridCol w="1153160"/>
                <a:gridCol w="691896"/>
              </a:tblGrid>
              <a:tr h="490302">
                <a:tc gridSpan="6">
                  <a:txBody>
                    <a:bodyPr/>
                    <a:lstStyle/>
                    <a:p>
                      <a:pPr algn="ctr"/>
                      <a:r>
                        <a:rPr lang="pt-PT" sz="1400" kern="1200" noProof="0" dirty="0" smtClean="0">
                          <a:solidFill>
                            <a:srgbClr val="002060"/>
                          </a:solidFill>
                          <a:effectLst/>
                        </a:rPr>
                        <a:t>Inaf / Brasil – Níveis de Alfabetismo – Situação no trabalho</a:t>
                      </a:r>
                    </a:p>
                    <a:p>
                      <a:pPr algn="ctr"/>
                      <a:r>
                        <a:rPr lang="pt-PT" sz="1100" kern="1200" noProof="0" dirty="0" smtClean="0">
                          <a:solidFill>
                            <a:srgbClr val="002060"/>
                          </a:solidFill>
                          <a:effectLst/>
                        </a:rPr>
                        <a:t>(idade:</a:t>
                      </a:r>
                      <a:r>
                        <a:rPr lang="pt-PT" sz="1100" kern="1200" baseline="0" noProof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pt-PT" sz="1100" kern="1200" noProof="0" dirty="0" smtClean="0">
                          <a:solidFill>
                            <a:srgbClr val="002060"/>
                          </a:solidFill>
                          <a:effectLst/>
                        </a:rPr>
                        <a:t> 15 – 64 anos)</a:t>
                      </a:r>
                      <a:endParaRPr lang="pt-PT" sz="1100" noProof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PT" sz="1100" noProof="0" dirty="0"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PT" sz="1100" noProof="0" dirty="0">
                        <a:latin typeface="Verdana" pitchFamily="34" charset="0"/>
                      </a:endParaRPr>
                    </a:p>
                  </a:txBody>
                  <a:tcPr marL="68580" marR="68580" marT="34290" marB="34290"/>
                </a:tc>
              </a:tr>
              <a:tr h="274320">
                <a:tc>
                  <a:txBody>
                    <a:bodyPr/>
                    <a:lstStyle/>
                    <a:p>
                      <a:endParaRPr lang="pt-PT" sz="1200" noProof="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b="1" i="1" noProof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BASE</a:t>
                      </a:r>
                      <a:endParaRPr lang="pt-PT" sz="1000" b="1" i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Analfabetismo</a:t>
                      </a:r>
                      <a:r>
                        <a:rPr lang="pt-BR" sz="10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0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Funcional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Alfabetismo Elementar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Alfabetismo Consolidado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noProof="0" dirty="0" smtClean="0">
                          <a:latin typeface="+mn-lt"/>
                        </a:rPr>
                        <a:t>TOTAL</a:t>
                      </a:r>
                      <a:endParaRPr lang="pt-PT" sz="12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819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Está trabalhando</a:t>
                      </a:r>
                      <a:endParaRPr lang="pt-BR" sz="11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200" i="1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1120</a:t>
                      </a:r>
                      <a:endParaRPr lang="pt-PT" sz="1200" i="1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25%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34%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41%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819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Está desempregado / </a:t>
                      </a:r>
                      <a:endParaRPr lang="pt-BR" sz="11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procura 1º emprego</a:t>
                      </a:r>
                      <a:endParaRPr lang="pt-BR" sz="11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200" i="1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449</a:t>
                      </a:r>
                      <a:endParaRPr lang="pt-PT" sz="1200" i="1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37%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33%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783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 dona de casa</a:t>
                      </a:r>
                      <a:endParaRPr lang="pt-BR" sz="11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i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198</a:t>
                      </a:r>
                      <a:endParaRPr lang="pt-BR" sz="1200" i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40%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36%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24%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819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Está aposentado</a:t>
                      </a:r>
                      <a:endParaRPr lang="pt-BR" sz="11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i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</a:t>
                      </a:r>
                      <a:endParaRPr lang="pt-BR" sz="1200" i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56%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27%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17%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819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 trabalha / outra situação*</a:t>
                      </a:r>
                      <a:endParaRPr lang="pt-BR" sz="11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i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147</a:t>
                      </a:r>
                      <a:endParaRPr lang="pt-BR" sz="1200" i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31%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34%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35%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9" name="Conector reto 8"/>
          <p:cNvCxnSpPr/>
          <p:nvPr/>
        </p:nvCxnSpPr>
        <p:spPr>
          <a:xfrm>
            <a:off x="200283" y="5570735"/>
            <a:ext cx="6723366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Níveis </a:t>
            </a:r>
            <a:r>
              <a:rPr lang="pt-BR" dirty="0" err="1" smtClean="0"/>
              <a:t>Inaf</a:t>
            </a:r>
            <a:r>
              <a:rPr lang="pt-BR" dirty="0" smtClean="0"/>
              <a:t> por situação no trabalho</a:t>
            </a:r>
            <a:br>
              <a:rPr lang="pt-BR" dirty="0" smtClean="0"/>
            </a:br>
            <a:endParaRPr lang="en-US" sz="1800" dirty="0"/>
          </a:p>
        </p:txBody>
      </p:sp>
      <p:sp>
        <p:nvSpPr>
          <p:cNvPr id="3" name="Elipse 2"/>
          <p:cNvSpPr/>
          <p:nvPr/>
        </p:nvSpPr>
        <p:spPr>
          <a:xfrm>
            <a:off x="5032800" y="2462400"/>
            <a:ext cx="691200" cy="309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2722800" y="2463600"/>
            <a:ext cx="691200" cy="309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Forma livre 7"/>
          <p:cNvSpPr/>
          <p:nvPr/>
        </p:nvSpPr>
        <p:spPr>
          <a:xfrm rot="764741" flipH="1">
            <a:off x="4385624" y="2645054"/>
            <a:ext cx="580681" cy="2030418"/>
          </a:xfrm>
          <a:custGeom>
            <a:avLst/>
            <a:gdLst>
              <a:gd name="connsiteX0" fmla="*/ 20901 w 2130349"/>
              <a:gd name="connsiteY0" fmla="*/ 0 h 2094762"/>
              <a:gd name="connsiteX1" fmla="*/ 194637 w 2130349"/>
              <a:gd name="connsiteY1" fmla="*/ 722376 h 2094762"/>
              <a:gd name="connsiteX2" fmla="*/ 48333 w 2130349"/>
              <a:gd name="connsiteY2" fmla="*/ 1234440 h 2094762"/>
              <a:gd name="connsiteX3" fmla="*/ 185493 w 2130349"/>
              <a:gd name="connsiteY3" fmla="*/ 1965960 h 2094762"/>
              <a:gd name="connsiteX4" fmla="*/ 1904565 w 2130349"/>
              <a:gd name="connsiteY4" fmla="*/ 2075688 h 2094762"/>
              <a:gd name="connsiteX5" fmla="*/ 2060013 w 2130349"/>
              <a:gd name="connsiteY5" fmla="*/ 2093976 h 209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0349" h="2094762">
                <a:moveTo>
                  <a:pt x="20901" y="0"/>
                </a:moveTo>
                <a:cubicBezTo>
                  <a:pt x="105483" y="258318"/>
                  <a:pt x="190065" y="516636"/>
                  <a:pt x="194637" y="722376"/>
                </a:cubicBezTo>
                <a:cubicBezTo>
                  <a:pt x="199209" y="928116"/>
                  <a:pt x="49857" y="1027176"/>
                  <a:pt x="48333" y="1234440"/>
                </a:cubicBezTo>
                <a:cubicBezTo>
                  <a:pt x="46809" y="1441704"/>
                  <a:pt x="-123879" y="1825752"/>
                  <a:pt x="185493" y="1965960"/>
                </a:cubicBezTo>
                <a:cubicBezTo>
                  <a:pt x="494865" y="2106168"/>
                  <a:pt x="1592145" y="2054352"/>
                  <a:pt x="1904565" y="2075688"/>
                </a:cubicBezTo>
                <a:cubicBezTo>
                  <a:pt x="2216985" y="2097024"/>
                  <a:pt x="2138499" y="2095500"/>
                  <a:pt x="2060013" y="2093976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581321" y="4231250"/>
            <a:ext cx="3427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200" b="1" i="0" u="none" strike="noStrike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rPr>
              <a:t>61% nos cargos de coordenação, supervisão e gestão</a:t>
            </a:r>
          </a:p>
        </p:txBody>
      </p:sp>
      <p:sp>
        <p:nvSpPr>
          <p:cNvPr id="12" name="Triângulo isósceles 11"/>
          <p:cNvSpPr/>
          <p:nvPr/>
        </p:nvSpPr>
        <p:spPr>
          <a:xfrm rot="16914468">
            <a:off x="4024293" y="4447327"/>
            <a:ext cx="231416" cy="219456"/>
          </a:xfrm>
          <a:prstGeom prst="triangl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67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6096967"/>
              </p:ext>
            </p:extLst>
          </p:nvPr>
        </p:nvGraphicFramePr>
        <p:xfrm>
          <a:off x="200283" y="1497830"/>
          <a:ext cx="6447405" cy="2454536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1646805"/>
                <a:gridCol w="649224"/>
                <a:gridCol w="1153160"/>
                <a:gridCol w="1153160"/>
                <a:gridCol w="1153160"/>
                <a:gridCol w="691896"/>
              </a:tblGrid>
              <a:tr h="490302">
                <a:tc gridSpan="6">
                  <a:txBody>
                    <a:bodyPr/>
                    <a:lstStyle/>
                    <a:p>
                      <a:pPr algn="ctr"/>
                      <a:r>
                        <a:rPr lang="pt-PT" sz="1400" kern="1200" noProof="0" dirty="0" smtClean="0">
                          <a:solidFill>
                            <a:srgbClr val="002060"/>
                          </a:solidFill>
                          <a:effectLst/>
                        </a:rPr>
                        <a:t>Inaf / Brasil – Níveis de Alfabetismo – Situação no trabalho</a:t>
                      </a:r>
                    </a:p>
                    <a:p>
                      <a:pPr algn="ctr"/>
                      <a:r>
                        <a:rPr lang="pt-PT" sz="1100" kern="1200" noProof="0" dirty="0" smtClean="0">
                          <a:solidFill>
                            <a:srgbClr val="002060"/>
                          </a:solidFill>
                          <a:effectLst/>
                        </a:rPr>
                        <a:t>(idade:</a:t>
                      </a:r>
                      <a:r>
                        <a:rPr lang="pt-PT" sz="1100" kern="1200" baseline="0" noProof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pt-PT" sz="1100" kern="1200" noProof="0" dirty="0" smtClean="0">
                          <a:solidFill>
                            <a:srgbClr val="002060"/>
                          </a:solidFill>
                          <a:effectLst/>
                        </a:rPr>
                        <a:t> 15 – 64 anos)</a:t>
                      </a:r>
                      <a:endParaRPr lang="pt-PT" sz="1100" noProof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PT" sz="1100" noProof="0" dirty="0"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PT" sz="1100" noProof="0" dirty="0">
                        <a:latin typeface="Verdana" pitchFamily="34" charset="0"/>
                      </a:endParaRPr>
                    </a:p>
                  </a:txBody>
                  <a:tcPr marL="68580" marR="68580" marT="34290" marB="34290"/>
                </a:tc>
              </a:tr>
              <a:tr h="274320">
                <a:tc>
                  <a:txBody>
                    <a:bodyPr/>
                    <a:lstStyle/>
                    <a:p>
                      <a:endParaRPr lang="pt-PT" sz="1200" noProof="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b="1" i="1" noProof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BASE</a:t>
                      </a:r>
                      <a:endParaRPr lang="pt-PT" sz="1000" b="1" i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Analfabetismo</a:t>
                      </a:r>
                      <a:r>
                        <a:rPr lang="pt-BR" sz="10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0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Funcional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Alfabetismo Elementar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Alfabetismo Consolidado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noProof="0" dirty="0" smtClean="0">
                          <a:latin typeface="+mn-lt"/>
                        </a:rPr>
                        <a:t>TOTAL</a:t>
                      </a:r>
                      <a:endParaRPr lang="pt-PT" sz="12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819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Está trabalhando</a:t>
                      </a:r>
                      <a:endParaRPr lang="pt-BR" sz="11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200" i="1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1120</a:t>
                      </a:r>
                      <a:endParaRPr lang="pt-PT" sz="1200" i="1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25%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34%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41%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819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Está desempregado / </a:t>
                      </a:r>
                      <a:endParaRPr lang="pt-BR" sz="11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procura 1º emprego</a:t>
                      </a:r>
                      <a:endParaRPr lang="pt-BR" sz="11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200" i="1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449</a:t>
                      </a:r>
                      <a:endParaRPr lang="pt-PT" sz="1200" i="1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38" marR="33338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37%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33%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783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 dona de casa</a:t>
                      </a:r>
                      <a:endParaRPr lang="pt-BR" sz="11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i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198</a:t>
                      </a:r>
                      <a:endParaRPr lang="pt-BR" sz="1200" i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40%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36%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24%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819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Está aposentado</a:t>
                      </a:r>
                      <a:endParaRPr lang="pt-BR" sz="11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i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</a:t>
                      </a:r>
                      <a:endParaRPr lang="pt-BR" sz="1200" i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56%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27%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17%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819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 trabalha / outra situação*</a:t>
                      </a:r>
                      <a:endParaRPr lang="pt-BR" sz="11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i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147</a:t>
                      </a:r>
                      <a:endParaRPr lang="pt-BR" sz="1200" i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31%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34%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35%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9" name="Conector reto 8"/>
          <p:cNvCxnSpPr/>
          <p:nvPr/>
        </p:nvCxnSpPr>
        <p:spPr>
          <a:xfrm>
            <a:off x="200283" y="5570735"/>
            <a:ext cx="6723366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Níveis </a:t>
            </a:r>
            <a:r>
              <a:rPr lang="pt-BR" dirty="0" err="1" smtClean="0"/>
              <a:t>Inaf</a:t>
            </a:r>
            <a:r>
              <a:rPr lang="pt-BR" dirty="0" smtClean="0"/>
              <a:t> por situação no trabalho</a:t>
            </a:r>
            <a:br>
              <a:rPr lang="pt-BR" dirty="0" smtClean="0"/>
            </a:br>
            <a:endParaRPr lang="en-US" sz="1800" dirty="0"/>
          </a:p>
        </p:txBody>
      </p:sp>
      <p:sp>
        <p:nvSpPr>
          <p:cNvPr id="7" name="Elipse 6"/>
          <p:cNvSpPr/>
          <p:nvPr/>
        </p:nvSpPr>
        <p:spPr>
          <a:xfrm>
            <a:off x="3870600" y="2450400"/>
            <a:ext cx="691200" cy="6468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65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6672" y="483518"/>
            <a:ext cx="5915025" cy="994172"/>
          </a:xfrm>
        </p:spPr>
        <p:txBody>
          <a:bodyPr/>
          <a:lstStyle/>
          <a:p>
            <a:r>
              <a:rPr lang="pt-BR" dirty="0" smtClean="0"/>
              <a:t>Análises em curso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9088" y="1124418"/>
            <a:ext cx="5915025" cy="3663581"/>
          </a:xfrm>
        </p:spPr>
        <p:txBody>
          <a:bodyPr/>
          <a:lstStyle/>
          <a:p>
            <a:r>
              <a:rPr lang="pt-BR" dirty="0" smtClean="0"/>
              <a:t>Mundo do trabalho</a:t>
            </a:r>
          </a:p>
          <a:p>
            <a:r>
              <a:rPr lang="pt-BR" dirty="0" smtClean="0"/>
              <a:t>Contexto digital</a:t>
            </a:r>
          </a:p>
          <a:p>
            <a:r>
              <a:rPr lang="pt-BR" dirty="0"/>
              <a:t>Participação </a:t>
            </a:r>
            <a:r>
              <a:rPr lang="pt-BR" dirty="0" smtClean="0"/>
              <a:t>social e cultural</a:t>
            </a:r>
            <a:endParaRPr lang="pt-BR" dirty="0"/>
          </a:p>
          <a:p>
            <a:r>
              <a:rPr lang="pt-BR" dirty="0" smtClean="0"/>
              <a:t>Mulheres</a:t>
            </a:r>
          </a:p>
          <a:p>
            <a:r>
              <a:rPr lang="pt-BR" dirty="0" smtClean="0"/>
              <a:t>População negra</a:t>
            </a:r>
          </a:p>
          <a:p>
            <a:r>
              <a:rPr lang="pt-BR" dirty="0" smtClean="0"/>
              <a:t>Juventudes</a:t>
            </a:r>
          </a:p>
          <a:p>
            <a:r>
              <a:rPr lang="pt-BR" dirty="0" smtClean="0"/>
              <a:t>Trajetórias escolares</a:t>
            </a:r>
          </a:p>
          <a:p>
            <a:r>
              <a:rPr lang="pt-BR" dirty="0" smtClean="0"/>
              <a:t>Habilidades matemáticas </a:t>
            </a:r>
          </a:p>
          <a:p>
            <a:endParaRPr lang="pt-BR" dirty="0"/>
          </a:p>
        </p:txBody>
      </p:sp>
      <p:pic>
        <p:nvPicPr>
          <p:cNvPr id="4" name="Picture 2" descr="OD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062" y="1112121"/>
            <a:ext cx="4934607" cy="334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91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80" t="38421" r="2380" b="26449"/>
          <a:stretch/>
        </p:blipFill>
        <p:spPr bwMode="auto">
          <a:xfrm>
            <a:off x="1772816" y="4276975"/>
            <a:ext cx="3744416" cy="7765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2" descr="OD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86" y="915566"/>
            <a:ext cx="4425746" cy="300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35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169" y="843558"/>
            <a:ext cx="5277406" cy="697536"/>
          </a:xfrm>
        </p:spPr>
        <p:txBody>
          <a:bodyPr lIns="68577" tIns="34288" rIns="68577" bIns="34288"/>
          <a:lstStyle/>
          <a:p>
            <a:pPr>
              <a:lnSpc>
                <a:spcPct val="100000"/>
              </a:lnSpc>
            </a:pPr>
            <a:r>
              <a:rPr lang="pt-BR" sz="2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Grau de conhecimento sobre os Objetivos </a:t>
            </a:r>
            <a:r>
              <a:rPr lang="pt-BR" sz="21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 Desenvolvimento </a:t>
            </a:r>
            <a:r>
              <a:rPr lang="pt-BR" sz="2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Sustentável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33604" y="2167548"/>
            <a:ext cx="660910" cy="519351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1%</a:t>
            </a:r>
          </a:p>
        </p:txBody>
      </p:sp>
      <p:graphicFrame>
        <p:nvGraphicFramePr>
          <p:cNvPr id="84" name="Gráfico 83"/>
          <p:cNvGraphicFramePr/>
          <p:nvPr>
            <p:extLst>
              <p:ext uri="{D42A27DB-BD31-4B8C-83A1-F6EECF244321}">
                <p14:modId xmlns:p14="http://schemas.microsoft.com/office/powerpoint/2010/main" val="2939307913"/>
              </p:ext>
            </p:extLst>
          </p:nvPr>
        </p:nvGraphicFramePr>
        <p:xfrm>
          <a:off x="587074" y="1682412"/>
          <a:ext cx="1153970" cy="1544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Retângulo 34"/>
          <p:cNvSpPr/>
          <p:nvPr/>
        </p:nvSpPr>
        <p:spPr>
          <a:xfrm>
            <a:off x="275228" y="3685585"/>
            <a:ext cx="1211430" cy="166959"/>
          </a:xfrm>
          <a:prstGeom prst="rect">
            <a:avLst/>
          </a:prstGeom>
        </p:spPr>
        <p:txBody>
          <a:bodyPr wrap="square" lIns="43425" tIns="21712" rIns="43425" bIns="21712">
            <a:spAutoFit/>
          </a:bodyPr>
          <a:lstStyle/>
          <a:p>
            <a:r>
              <a:rPr lang="pt-BR" sz="800" dirty="0"/>
              <a:t>Base: Amostra (2002)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2262889" y="2167548"/>
            <a:ext cx="825462" cy="519351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10%</a:t>
            </a:r>
          </a:p>
        </p:txBody>
      </p:sp>
      <p:graphicFrame>
        <p:nvGraphicFramePr>
          <p:cNvPr id="36" name="Gráfico 35"/>
          <p:cNvGraphicFramePr/>
          <p:nvPr>
            <p:extLst>
              <p:ext uri="{D42A27DB-BD31-4B8C-83A1-F6EECF244321}">
                <p14:modId xmlns:p14="http://schemas.microsoft.com/office/powerpoint/2010/main" val="2327488864"/>
              </p:ext>
            </p:extLst>
          </p:nvPr>
        </p:nvGraphicFramePr>
        <p:xfrm>
          <a:off x="2098635" y="1682412"/>
          <a:ext cx="1153970" cy="1544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Grupo 9"/>
          <p:cNvGrpSpPr/>
          <p:nvPr/>
        </p:nvGrpSpPr>
        <p:grpSpPr>
          <a:xfrm>
            <a:off x="3606161" y="1682412"/>
            <a:ext cx="1153970" cy="1544044"/>
            <a:chOff x="6776910" y="2620483"/>
            <a:chExt cx="2134441" cy="2111835"/>
          </a:xfrm>
        </p:grpSpPr>
        <p:sp>
          <p:nvSpPr>
            <p:cNvPr id="46" name="CaixaDeTexto 45"/>
            <p:cNvSpPr txBox="1"/>
            <p:nvPr/>
          </p:nvSpPr>
          <p:spPr>
            <a:xfrm>
              <a:off x="7155422" y="3321235"/>
              <a:ext cx="1526816" cy="710332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pt-BR" b="1" dirty="0">
                  <a:latin typeface="Calibri" panose="020F0502020204030204" pitchFamily="34" charset="0"/>
                </a:rPr>
                <a:t>38%</a:t>
              </a:r>
            </a:p>
          </p:txBody>
        </p:sp>
        <p:graphicFrame>
          <p:nvGraphicFramePr>
            <p:cNvPr id="37" name="Gráfico 36"/>
            <p:cNvGraphicFramePr/>
            <p:nvPr>
              <p:extLst>
                <p:ext uri="{D42A27DB-BD31-4B8C-83A1-F6EECF244321}">
                  <p14:modId xmlns:p14="http://schemas.microsoft.com/office/powerpoint/2010/main" val="1647284993"/>
                </p:ext>
              </p:extLst>
            </p:nvPr>
          </p:nvGraphicFramePr>
          <p:xfrm>
            <a:off x="6776910" y="2620483"/>
            <a:ext cx="2134441" cy="21118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11" name="Grupo 10"/>
          <p:cNvGrpSpPr/>
          <p:nvPr/>
        </p:nvGrpSpPr>
        <p:grpSpPr>
          <a:xfrm>
            <a:off x="5151799" y="1672643"/>
            <a:ext cx="1153970" cy="1544044"/>
            <a:chOff x="10640011" y="3024869"/>
            <a:chExt cx="2134441" cy="2111835"/>
          </a:xfrm>
        </p:grpSpPr>
        <p:graphicFrame>
          <p:nvGraphicFramePr>
            <p:cNvPr id="38" name="Gráfico 37"/>
            <p:cNvGraphicFramePr/>
            <p:nvPr>
              <p:extLst/>
            </p:nvPr>
          </p:nvGraphicFramePr>
          <p:xfrm>
            <a:off x="10640011" y="3024869"/>
            <a:ext cx="2134441" cy="21118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42" name="CaixaDeTexto 41"/>
            <p:cNvSpPr txBox="1"/>
            <p:nvPr/>
          </p:nvSpPr>
          <p:spPr>
            <a:xfrm>
              <a:off x="11200041" y="3846836"/>
              <a:ext cx="1085327" cy="505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latin typeface="Calibri" panose="020F0502020204030204" pitchFamily="34" charset="0"/>
                </a:rPr>
                <a:t>49%</a:t>
              </a:r>
            </a:p>
          </p:txBody>
        </p:sp>
      </p:grpSp>
      <p:sp>
        <p:nvSpPr>
          <p:cNvPr id="7" name="Retângulo 6"/>
          <p:cNvSpPr/>
          <p:nvPr/>
        </p:nvSpPr>
        <p:spPr>
          <a:xfrm>
            <a:off x="605998" y="3069357"/>
            <a:ext cx="902963" cy="459346"/>
          </a:xfrm>
          <a:prstGeom prst="rect">
            <a:avLst/>
          </a:prstGeom>
        </p:spPr>
        <p:txBody>
          <a:bodyPr lIns="43425" tIns="21712" rIns="43425" bIns="21712">
            <a:spAutoFit/>
          </a:bodyPr>
          <a:lstStyle/>
          <a:p>
            <a:pPr algn="ctr"/>
            <a:r>
              <a:rPr lang="pt-BR" sz="900" dirty="0">
                <a:solidFill>
                  <a:srgbClr val="000000"/>
                </a:solidFill>
                <a:latin typeface="+mj-lt"/>
              </a:rPr>
              <a:t>Tem bastante conhecimento sobre o assunto</a:t>
            </a:r>
          </a:p>
        </p:txBody>
      </p:sp>
      <p:sp>
        <p:nvSpPr>
          <p:cNvPr id="48" name="Retângulo 47"/>
          <p:cNvSpPr/>
          <p:nvPr/>
        </p:nvSpPr>
        <p:spPr>
          <a:xfrm>
            <a:off x="2233614" y="3069357"/>
            <a:ext cx="820875" cy="597846"/>
          </a:xfrm>
          <a:prstGeom prst="rect">
            <a:avLst/>
          </a:prstGeom>
        </p:spPr>
        <p:txBody>
          <a:bodyPr lIns="43425" tIns="21712" rIns="43425" bIns="21712">
            <a:spAutoFit/>
          </a:bodyPr>
          <a:lstStyle/>
          <a:p>
            <a:pPr algn="ctr"/>
            <a:r>
              <a:rPr lang="pt-BR" sz="900" dirty="0">
                <a:solidFill>
                  <a:srgbClr val="000000"/>
                </a:solidFill>
                <a:latin typeface="+mj-lt"/>
              </a:rPr>
              <a:t>Tem algum conhecimento sobre o assunto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3656032" y="3069357"/>
            <a:ext cx="1092585" cy="597846"/>
          </a:xfrm>
          <a:prstGeom prst="rect">
            <a:avLst/>
          </a:prstGeom>
        </p:spPr>
        <p:txBody>
          <a:bodyPr lIns="43425" tIns="21712" rIns="43425" bIns="21712">
            <a:spAutoFit/>
          </a:bodyPr>
          <a:lstStyle/>
          <a:p>
            <a:pPr algn="ctr"/>
            <a:r>
              <a:rPr lang="pt-BR" sz="900" dirty="0">
                <a:solidFill>
                  <a:srgbClr val="000000"/>
                </a:solidFill>
                <a:latin typeface="+mj-lt"/>
              </a:rPr>
              <a:t>Já ouviu falar mas não tem conhecimento sobre o assunto</a:t>
            </a:r>
          </a:p>
        </p:txBody>
      </p:sp>
      <p:sp>
        <p:nvSpPr>
          <p:cNvPr id="8" name="Retângulo 7"/>
          <p:cNvSpPr/>
          <p:nvPr/>
        </p:nvSpPr>
        <p:spPr>
          <a:xfrm>
            <a:off x="5352930" y="3081946"/>
            <a:ext cx="713351" cy="597846"/>
          </a:xfrm>
          <a:prstGeom prst="rect">
            <a:avLst/>
          </a:prstGeom>
        </p:spPr>
        <p:txBody>
          <a:bodyPr wrap="square" lIns="43425" tIns="21712" rIns="43425" bIns="21712">
            <a:spAutoFit/>
          </a:bodyPr>
          <a:lstStyle/>
          <a:p>
            <a:pPr algn="ctr"/>
            <a:r>
              <a:rPr lang="pt-BR" sz="900" dirty="0">
                <a:solidFill>
                  <a:srgbClr val="000000"/>
                </a:solidFill>
                <a:latin typeface="+mj-lt"/>
              </a:rPr>
              <a:t>Nunca tinha ouvido falar sobre os ODS</a:t>
            </a:r>
          </a:p>
        </p:txBody>
      </p:sp>
      <p:sp>
        <p:nvSpPr>
          <p:cNvPr id="24" name="Rectangle 22"/>
          <p:cNvSpPr/>
          <p:nvPr/>
        </p:nvSpPr>
        <p:spPr>
          <a:xfrm>
            <a:off x="236872" y="3931496"/>
            <a:ext cx="6253413" cy="768943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425" tIns="21712" rIns="43425" bIns="21712"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900">
              <a:solidFill>
                <a:srgbClr val="FFFFFF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236872" y="4004068"/>
            <a:ext cx="6253413" cy="657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90" tIns="28945" rIns="57890" bIns="28945"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pt-BR" altLang="en-US" sz="1300" b="1" spc="142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ahoma" pitchFamily="34" charset="0"/>
              </a:rPr>
              <a:t>Enquanto 1 em cada 10 pessoas afirma ter algum conhecimento sobre os Objetivos de Desenvolvimento Sustentável, metade dos brasileiros nunca ouviu falar sobre eles</a:t>
            </a:r>
          </a:p>
        </p:txBody>
      </p:sp>
      <p:pic>
        <p:nvPicPr>
          <p:cNvPr id="26" name="Picture 4" descr="http://www.ar.undp.org/content/dam/argentina/img/SustDevelopment/PNUDArgent-ODS-c%C3%ADrcul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37"/>
          <a:stretch/>
        </p:blipFill>
        <p:spPr bwMode="auto">
          <a:xfrm>
            <a:off x="5690428" y="500107"/>
            <a:ext cx="907264" cy="93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90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1"/>
          <p:cNvSpPr txBox="1">
            <a:spLocks/>
          </p:cNvSpPr>
          <p:nvPr/>
        </p:nvSpPr>
        <p:spPr>
          <a:xfrm>
            <a:off x="611994" y="1953511"/>
            <a:ext cx="2032087" cy="1227347"/>
          </a:xfrm>
          <a:prstGeom prst="rect">
            <a:avLst/>
          </a:prstGeom>
          <a:solidFill>
            <a:srgbClr val="6AB297"/>
          </a:solidFill>
        </p:spPr>
        <p:txBody>
          <a:bodyPr lIns="144402" tIns="72201" rIns="144402" bIns="72201" anchor="ctr"/>
          <a:lstStyle>
            <a:lvl1pPr algn="l" defTabSz="72201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pt-BR" sz="4400" b="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ctr" defTabSz="722010" rtl="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722010" rtl="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722010" rtl="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722010" rtl="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722010" algn="ctr" defTabSz="722010" rtl="0" fontAlgn="base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1444020" algn="ctr" defTabSz="722010" rtl="0" fontAlgn="base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2166031" algn="ctr" defTabSz="722010" rtl="0" fontAlgn="base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2888041" algn="ctr" defTabSz="722010" rtl="0" fontAlgn="base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r">
              <a:defRPr/>
            </a:pPr>
            <a:r>
              <a:rPr lang="pt-PT" altLang="en-US" sz="1100" b="1" spc="142" dirty="0">
                <a:latin typeface="+mj-lt"/>
              </a:rPr>
              <a:t>Preservação e </a:t>
            </a:r>
          </a:p>
          <a:p>
            <a:pPr algn="r">
              <a:defRPr/>
            </a:pPr>
            <a:r>
              <a:rPr lang="pt-PT" altLang="en-US" sz="1100" b="1" spc="142" dirty="0">
                <a:latin typeface="+mj-lt"/>
              </a:rPr>
              <a:t>Conservação Ambiental</a:t>
            </a:r>
          </a:p>
          <a:p>
            <a:pPr algn="r">
              <a:defRPr/>
            </a:pPr>
            <a:endParaRPr lang="pt-BR" altLang="en-US" sz="200" spc="142" dirty="0">
              <a:latin typeface="+mj-lt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4232" y="1922314"/>
            <a:ext cx="1182519" cy="1280115"/>
            <a:chOff x="14233" y="1922314"/>
            <a:chExt cx="843548" cy="1280115"/>
          </a:xfrm>
        </p:grpSpPr>
        <p:pic>
          <p:nvPicPr>
            <p:cNvPr id="76" name="Imagem 7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233" y="1935240"/>
              <a:ext cx="450495" cy="659557"/>
            </a:xfrm>
            <a:prstGeom prst="rect">
              <a:avLst/>
            </a:prstGeom>
          </p:spPr>
        </p:pic>
        <p:pic>
          <p:nvPicPr>
            <p:cNvPr id="77" name="Imagem 7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5661" y="1922314"/>
              <a:ext cx="438717" cy="664106"/>
            </a:xfrm>
            <a:prstGeom prst="rect">
              <a:avLst/>
            </a:prstGeom>
          </p:spPr>
        </p:pic>
        <p:pic>
          <p:nvPicPr>
            <p:cNvPr id="78" name="Imagem 7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775" y="2522111"/>
              <a:ext cx="444606" cy="680318"/>
            </a:xfrm>
            <a:prstGeom prst="rect">
              <a:avLst/>
            </a:prstGeom>
          </p:spPr>
        </p:pic>
        <p:pic>
          <p:nvPicPr>
            <p:cNvPr id="79" name="Imagem 78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2008" y="2544210"/>
              <a:ext cx="435773" cy="658219"/>
            </a:xfrm>
            <a:prstGeom prst="rect">
              <a:avLst/>
            </a:prstGeom>
          </p:spPr>
        </p:pic>
      </p:grpSp>
      <p:sp>
        <p:nvSpPr>
          <p:cNvPr id="85" name="Title 1"/>
          <p:cNvSpPr txBox="1">
            <a:spLocks/>
          </p:cNvSpPr>
          <p:nvPr/>
        </p:nvSpPr>
        <p:spPr>
          <a:xfrm>
            <a:off x="4547357" y="1945513"/>
            <a:ext cx="1761467" cy="12340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lIns="68577" tIns="34288" rIns="68577" bIns="34288" anchor="ctr"/>
          <a:lstStyle>
            <a:lvl1pPr algn="l" defTabSz="72201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pt-BR" sz="4400" b="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ctr" defTabSz="722010" rtl="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722010" rtl="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722010" rtl="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722010" rtl="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722010" algn="ctr" defTabSz="722010" rtl="0" fontAlgn="base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1444020" algn="ctr" defTabSz="722010" rtl="0" fontAlgn="base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2166031" algn="ctr" defTabSz="722010" rtl="0" fontAlgn="base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2888041" algn="ctr" defTabSz="722010" rtl="0" fontAlgn="base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r">
              <a:defRPr/>
            </a:pPr>
            <a:r>
              <a:rPr lang="pt-PT" altLang="en-US" sz="1100" b="1" spc="142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Produção e consumo sustentáveis</a:t>
            </a:r>
          </a:p>
        </p:txBody>
      </p:sp>
      <p:grpSp>
        <p:nvGrpSpPr>
          <p:cNvPr id="80" name="Grupo 79"/>
          <p:cNvGrpSpPr/>
          <p:nvPr/>
        </p:nvGrpSpPr>
        <p:grpSpPr>
          <a:xfrm>
            <a:off x="3754564" y="1910490"/>
            <a:ext cx="1258611" cy="1304396"/>
            <a:chOff x="8389669" y="4050876"/>
            <a:chExt cx="2711968" cy="2720689"/>
          </a:xfrm>
        </p:grpSpPr>
        <p:pic>
          <p:nvPicPr>
            <p:cNvPr id="81" name="Imagem 80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406011" y="4050876"/>
              <a:ext cx="1400175" cy="1419225"/>
            </a:xfrm>
            <a:prstGeom prst="rect">
              <a:avLst/>
            </a:prstGeom>
          </p:spPr>
        </p:pic>
        <p:pic>
          <p:nvPicPr>
            <p:cNvPr id="82" name="Imagem 81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673024" y="4064582"/>
              <a:ext cx="1390650" cy="1381125"/>
            </a:xfrm>
            <a:prstGeom prst="rect">
              <a:avLst/>
            </a:prstGeom>
          </p:spPr>
        </p:pic>
        <p:pic>
          <p:nvPicPr>
            <p:cNvPr id="83" name="Imagem 82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89669" y="5342815"/>
              <a:ext cx="1400175" cy="1428750"/>
            </a:xfrm>
            <a:prstGeom prst="rect">
              <a:avLst/>
            </a:prstGeom>
          </p:spPr>
        </p:pic>
        <p:pic>
          <p:nvPicPr>
            <p:cNvPr id="84" name="Imagem 83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663362" y="5347349"/>
              <a:ext cx="1438275" cy="1390650"/>
            </a:xfrm>
            <a:prstGeom prst="rect">
              <a:avLst/>
            </a:prstGeom>
          </p:spPr>
        </p:pic>
      </p:grpSp>
      <p:sp>
        <p:nvSpPr>
          <p:cNvPr id="86" name="Title 1"/>
          <p:cNvSpPr txBox="1">
            <a:spLocks/>
          </p:cNvSpPr>
          <p:nvPr/>
        </p:nvSpPr>
        <p:spPr>
          <a:xfrm>
            <a:off x="700465" y="3376699"/>
            <a:ext cx="1943616" cy="12177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lIns="68577" tIns="34288" rIns="68577" bIns="34288" anchor="ctr"/>
          <a:lstStyle>
            <a:lvl1pPr algn="l" defTabSz="72201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pt-BR" sz="4400" b="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ctr" defTabSz="722010" rtl="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722010" rtl="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722010" rtl="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722010" rtl="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722010" algn="ctr" defTabSz="722010" rtl="0" fontAlgn="base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1444020" algn="ctr" defTabSz="722010" rtl="0" fontAlgn="base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2166031" algn="ctr" defTabSz="722010" rtl="0" fontAlgn="base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2888041" algn="ctr" defTabSz="722010" rtl="0" fontAlgn="base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r">
              <a:defRPr/>
            </a:pPr>
            <a:r>
              <a:rPr lang="pt-PT" altLang="en-US" sz="1100" b="1" spc="142" dirty="0">
                <a:solidFill>
                  <a:srgbClr val="C00000"/>
                </a:solidFill>
                <a:latin typeface="+mj-lt"/>
              </a:rPr>
              <a:t>Serviços </a:t>
            </a:r>
            <a:endParaRPr lang="pt-PT" altLang="en-US" sz="1100" b="1" spc="142" dirty="0" smtClean="0">
              <a:solidFill>
                <a:srgbClr val="C00000"/>
              </a:solidFill>
              <a:latin typeface="+mj-lt"/>
            </a:endParaRPr>
          </a:p>
          <a:p>
            <a:pPr algn="r">
              <a:defRPr/>
            </a:pPr>
            <a:r>
              <a:rPr lang="pt-PT" altLang="en-US" sz="1100" b="1" spc="142" dirty="0" smtClean="0">
                <a:solidFill>
                  <a:srgbClr val="C00000"/>
                </a:solidFill>
                <a:latin typeface="+mj-lt"/>
              </a:rPr>
              <a:t>essenciais</a:t>
            </a:r>
            <a:endParaRPr lang="pt-PT" altLang="en-US" sz="1100" b="1" spc="142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92" name="Grupo 91"/>
          <p:cNvGrpSpPr/>
          <p:nvPr/>
        </p:nvGrpSpPr>
        <p:grpSpPr>
          <a:xfrm>
            <a:off x="22903" y="3338329"/>
            <a:ext cx="1169078" cy="1281623"/>
            <a:chOff x="4887406" y="4979603"/>
            <a:chExt cx="2728102" cy="2703298"/>
          </a:xfrm>
        </p:grpSpPr>
        <p:pic>
          <p:nvPicPr>
            <p:cNvPr id="93" name="Imagem 92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06169" y="4998912"/>
              <a:ext cx="1428750" cy="1390650"/>
            </a:xfrm>
            <a:prstGeom prst="rect">
              <a:avLst/>
            </a:prstGeom>
          </p:spPr>
        </p:pic>
        <p:pic>
          <p:nvPicPr>
            <p:cNvPr id="94" name="Imagem 93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186758" y="4979603"/>
              <a:ext cx="1428750" cy="1438275"/>
            </a:xfrm>
            <a:prstGeom prst="rect">
              <a:avLst/>
            </a:prstGeom>
          </p:spPr>
        </p:pic>
        <p:pic>
          <p:nvPicPr>
            <p:cNvPr id="95" name="Imagem 94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87406" y="6256196"/>
              <a:ext cx="1419225" cy="1409700"/>
            </a:xfrm>
            <a:prstGeom prst="rect">
              <a:avLst/>
            </a:prstGeom>
          </p:spPr>
        </p:pic>
        <p:pic>
          <p:nvPicPr>
            <p:cNvPr id="96" name="Imagem 95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174645" y="6282726"/>
              <a:ext cx="1419225" cy="1400175"/>
            </a:xfrm>
            <a:prstGeom prst="rect">
              <a:avLst/>
            </a:prstGeom>
          </p:spPr>
        </p:pic>
      </p:grpSp>
      <p:sp>
        <p:nvSpPr>
          <p:cNvPr id="103" name="Title 1"/>
          <p:cNvSpPr txBox="1">
            <a:spLocks/>
          </p:cNvSpPr>
          <p:nvPr/>
        </p:nvSpPr>
        <p:spPr>
          <a:xfrm>
            <a:off x="4563128" y="3347418"/>
            <a:ext cx="1745696" cy="1232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lIns="144402" tIns="72201" rIns="144402" bIns="72201" anchor="ctr"/>
          <a:lstStyle>
            <a:lvl1pPr algn="l" defTabSz="72201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pt-BR" sz="4400" b="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ctr" defTabSz="722010" rtl="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722010" rtl="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722010" rtl="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722010" rtl="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722010" algn="ctr" defTabSz="722010" rtl="0" fontAlgn="base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1444020" algn="ctr" defTabSz="722010" rtl="0" fontAlgn="base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2166031" algn="ctr" defTabSz="722010" rtl="0" fontAlgn="base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2888041" algn="ctr" defTabSz="722010" rtl="0" fontAlgn="base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r">
              <a:defRPr/>
            </a:pPr>
            <a:r>
              <a:rPr lang="pt-PT" altLang="en-US" sz="1100" b="1" spc="142" dirty="0">
                <a:solidFill>
                  <a:schemeClr val="tx2"/>
                </a:solidFill>
                <a:latin typeface="+mj-lt"/>
              </a:rPr>
              <a:t>Equidade e Direitos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3756097" y="3307974"/>
            <a:ext cx="1239460" cy="1295616"/>
            <a:chOff x="9170042" y="5368012"/>
            <a:chExt cx="2336159" cy="2270927"/>
          </a:xfrm>
        </p:grpSpPr>
        <p:pic>
          <p:nvPicPr>
            <p:cNvPr id="98" name="Imagem 97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83852" y="5391785"/>
              <a:ext cx="1156908" cy="1100547"/>
            </a:xfrm>
            <a:prstGeom prst="rect">
              <a:avLst/>
            </a:prstGeom>
          </p:spPr>
        </p:pic>
        <p:pic>
          <p:nvPicPr>
            <p:cNvPr id="99" name="Imagem 98"/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240044" y="5368012"/>
              <a:ext cx="1245973" cy="1169469"/>
            </a:xfrm>
            <a:prstGeom prst="rect">
              <a:avLst/>
            </a:prstGeom>
          </p:spPr>
        </p:pic>
        <p:pic>
          <p:nvPicPr>
            <p:cNvPr id="101" name="Imagem 100"/>
            <p:cNvPicPr>
              <a:picLocks noChangeAspect="1"/>
            </p:cNvPicPr>
            <p:nvPr/>
          </p:nvPicPr>
          <p:blipFill>
            <a:blip r:embed="rId16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227756" y="6469470"/>
              <a:ext cx="1278445" cy="1153394"/>
            </a:xfrm>
            <a:prstGeom prst="rect">
              <a:avLst/>
            </a:prstGeom>
          </p:spPr>
        </p:pic>
        <p:pic>
          <p:nvPicPr>
            <p:cNvPr id="102" name="Imagem 101"/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0042" y="6469471"/>
              <a:ext cx="1178585" cy="1169468"/>
            </a:xfrm>
            <a:prstGeom prst="rect">
              <a:avLst/>
            </a:prstGeom>
          </p:spPr>
        </p:pic>
        <p:pic>
          <p:nvPicPr>
            <p:cNvPr id="100" name="Imagem 99"/>
            <p:cNvPicPr>
              <a:picLocks noChangeAspect="1"/>
            </p:cNvPicPr>
            <p:nvPr/>
          </p:nvPicPr>
          <p:blipFill>
            <a:blip r:embed="rId18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834946" y="5875763"/>
              <a:ext cx="975865" cy="886400"/>
            </a:xfrm>
            <a:prstGeom prst="rect">
              <a:avLst/>
            </a:prstGeom>
          </p:spPr>
        </p:pic>
      </p:grpSp>
      <p:sp>
        <p:nvSpPr>
          <p:cNvPr id="113" name="Título 1"/>
          <p:cNvSpPr txBox="1">
            <a:spLocks/>
          </p:cNvSpPr>
          <p:nvPr/>
        </p:nvSpPr>
        <p:spPr>
          <a:xfrm>
            <a:off x="585867" y="749671"/>
            <a:ext cx="6040168" cy="480496"/>
          </a:xfrm>
          <a:prstGeom prst="rect">
            <a:avLst/>
          </a:prstGeom>
        </p:spPr>
        <p:txBody>
          <a:bodyPr lIns="68577" tIns="34288" rIns="68577" bIns="34288"/>
          <a:lstStyle>
            <a:lvl1pPr algn="l" defTabSz="72201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pt-BR" sz="4400" b="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ctr" defTabSz="722010" rtl="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722010" rtl="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722010" rtl="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722010" rtl="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722010" algn="ctr" defTabSz="722010" rtl="0" fontAlgn="base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1444020" algn="ctr" defTabSz="722010" rtl="0" fontAlgn="base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2166031" algn="ctr" defTabSz="722010" rtl="0" fontAlgn="base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2888041" algn="ctr" defTabSz="722010" rtl="0" fontAlgn="base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xmlns="" id="{02A2A54D-5426-4208-9887-ECDBE6CAC276}"/>
              </a:ext>
            </a:extLst>
          </p:cNvPr>
          <p:cNvSpPr/>
          <p:nvPr/>
        </p:nvSpPr>
        <p:spPr>
          <a:xfrm>
            <a:off x="2635559" y="1953124"/>
            <a:ext cx="564262" cy="577373"/>
          </a:xfrm>
          <a:prstGeom prst="rect">
            <a:avLst/>
          </a:prstGeom>
          <a:solidFill>
            <a:srgbClr val="00B050">
              <a:alpha val="8509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700" b="1" dirty="0">
                <a:solidFill>
                  <a:schemeClr val="bg1"/>
                </a:solidFill>
              </a:rPr>
              <a:t>22%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xmlns="" id="{F81460CC-90FE-47FD-B1F7-AF93FE94CC1D}"/>
              </a:ext>
            </a:extLst>
          </p:cNvPr>
          <p:cNvSpPr/>
          <p:nvPr/>
        </p:nvSpPr>
        <p:spPr>
          <a:xfrm>
            <a:off x="2635559" y="2611955"/>
            <a:ext cx="564262" cy="577373"/>
          </a:xfrm>
          <a:prstGeom prst="rect">
            <a:avLst/>
          </a:prstGeom>
          <a:solidFill>
            <a:srgbClr val="0070C0">
              <a:alpha val="7098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700" b="1" dirty="0">
                <a:solidFill>
                  <a:schemeClr val="bg1"/>
                </a:solidFill>
              </a:rPr>
              <a:t>26%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xmlns="" id="{2ED1F514-5EF3-4379-9041-9F8899BDCF29}"/>
              </a:ext>
            </a:extLst>
          </p:cNvPr>
          <p:cNvSpPr/>
          <p:nvPr/>
        </p:nvSpPr>
        <p:spPr>
          <a:xfrm>
            <a:off x="2635559" y="3380414"/>
            <a:ext cx="564262" cy="577373"/>
          </a:xfrm>
          <a:prstGeom prst="rect">
            <a:avLst/>
          </a:prstGeom>
          <a:solidFill>
            <a:srgbClr val="00B050">
              <a:alpha val="8509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700" b="1" dirty="0">
                <a:solidFill>
                  <a:schemeClr val="bg1"/>
                </a:solidFill>
              </a:rPr>
              <a:t>60%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xmlns="" id="{5AFEB094-571D-43F8-94B2-125C36854865}"/>
              </a:ext>
            </a:extLst>
          </p:cNvPr>
          <p:cNvSpPr/>
          <p:nvPr/>
        </p:nvSpPr>
        <p:spPr>
          <a:xfrm>
            <a:off x="2635559" y="4017046"/>
            <a:ext cx="564262" cy="577373"/>
          </a:xfrm>
          <a:prstGeom prst="rect">
            <a:avLst/>
          </a:prstGeom>
          <a:solidFill>
            <a:srgbClr val="0070C0">
              <a:alpha val="7098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700" b="1" dirty="0">
                <a:solidFill>
                  <a:schemeClr val="bg1"/>
                </a:solidFill>
              </a:rPr>
              <a:t>55%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xmlns="" id="{D36D5109-B20A-4D6F-AF1E-0D8894B490C5}"/>
              </a:ext>
            </a:extLst>
          </p:cNvPr>
          <p:cNvSpPr/>
          <p:nvPr/>
        </p:nvSpPr>
        <p:spPr>
          <a:xfrm>
            <a:off x="6293738" y="1942432"/>
            <a:ext cx="564262" cy="577373"/>
          </a:xfrm>
          <a:prstGeom prst="rect">
            <a:avLst/>
          </a:prstGeom>
          <a:solidFill>
            <a:srgbClr val="00B050">
              <a:alpha val="8509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700" b="1" dirty="0">
                <a:solidFill>
                  <a:schemeClr val="bg1"/>
                </a:solidFill>
              </a:rPr>
              <a:t>34%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xmlns="" id="{1DAA5EEF-AA5B-460F-A2BC-78098AECECB4}"/>
              </a:ext>
            </a:extLst>
          </p:cNvPr>
          <p:cNvSpPr/>
          <p:nvPr/>
        </p:nvSpPr>
        <p:spPr>
          <a:xfrm>
            <a:off x="6293738" y="2601263"/>
            <a:ext cx="564262" cy="577373"/>
          </a:xfrm>
          <a:prstGeom prst="rect">
            <a:avLst/>
          </a:prstGeom>
          <a:solidFill>
            <a:srgbClr val="0070C0">
              <a:alpha val="7098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700" b="1" dirty="0">
                <a:solidFill>
                  <a:schemeClr val="bg1"/>
                </a:solidFill>
              </a:rPr>
              <a:t>24%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xmlns="" id="{9C0DF8A6-E352-4195-B817-EE8C7CEC8361}"/>
              </a:ext>
            </a:extLst>
          </p:cNvPr>
          <p:cNvSpPr/>
          <p:nvPr/>
        </p:nvSpPr>
        <p:spPr>
          <a:xfrm>
            <a:off x="6293738" y="3347754"/>
            <a:ext cx="564262" cy="577373"/>
          </a:xfrm>
          <a:prstGeom prst="rect">
            <a:avLst/>
          </a:prstGeom>
          <a:solidFill>
            <a:srgbClr val="00B050">
              <a:alpha val="8509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700" b="1" dirty="0">
                <a:solidFill>
                  <a:schemeClr val="bg1"/>
                </a:solidFill>
              </a:rPr>
              <a:t>68%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xmlns="" id="{0667B3E3-1121-4A04-8B1C-BB57DBAEF040}"/>
              </a:ext>
            </a:extLst>
          </p:cNvPr>
          <p:cNvSpPr/>
          <p:nvPr/>
        </p:nvSpPr>
        <p:spPr>
          <a:xfrm>
            <a:off x="6293738" y="3995486"/>
            <a:ext cx="564262" cy="577373"/>
          </a:xfrm>
          <a:prstGeom prst="rect">
            <a:avLst/>
          </a:prstGeom>
          <a:solidFill>
            <a:srgbClr val="0070C0">
              <a:alpha val="7098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700" b="1" dirty="0">
                <a:solidFill>
                  <a:schemeClr val="bg1"/>
                </a:solidFill>
              </a:rPr>
              <a:t>54%</a:t>
            </a:r>
          </a:p>
        </p:txBody>
      </p:sp>
      <p:graphicFrame>
        <p:nvGraphicFramePr>
          <p:cNvPr id="39" name="Tabela 38">
            <a:extLst>
              <a:ext uri="{FF2B5EF4-FFF2-40B4-BE49-F238E27FC236}">
                <a16:creationId xmlns:a16="http://schemas.microsoft.com/office/drawing/2014/main" xmlns="" id="{B739B0FB-4AF5-40AB-B2B6-BCBAAD4541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251032"/>
              </p:ext>
            </p:extLst>
          </p:nvPr>
        </p:nvGraphicFramePr>
        <p:xfrm>
          <a:off x="1772818" y="1428958"/>
          <a:ext cx="3816423" cy="3569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3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9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20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3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744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08674">
                <a:tc>
                  <a:txBody>
                    <a:bodyPr/>
                    <a:lstStyle/>
                    <a:p>
                      <a:endParaRPr lang="pt-B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26084" marB="26084">
                    <a:solidFill>
                      <a:srgbClr val="00B050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Benefícios para o Brasil</a:t>
                      </a:r>
                    </a:p>
                  </a:txBody>
                  <a:tcPr marL="38576" marR="38576" marT="26084" marB="26084"/>
                </a:tc>
                <a:tc>
                  <a:txBody>
                    <a:bodyPr/>
                    <a:lstStyle/>
                    <a:p>
                      <a:endParaRPr lang="pt-BR" sz="1000" b="1" dirty="0">
                        <a:solidFill>
                          <a:srgbClr val="5D954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26084" marB="26084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26084" marB="26084">
                    <a:solidFill>
                      <a:srgbClr val="0070C0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Disposição em colaborar</a:t>
                      </a:r>
                    </a:p>
                  </a:txBody>
                  <a:tcPr marL="38576" marR="38576" marT="26084" marB="2608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876870" y="855843"/>
            <a:ext cx="54168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Benefícios para o Brasil e Disposição em colaborar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sz="1800" b="1" i="0" u="none" strike="noStrike" kern="1200" baseline="30000" dirty="0" smtClean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254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7250" y="1198879"/>
            <a:ext cx="5143500" cy="1135565"/>
          </a:xfrm>
          <a:prstGeom prst="rect">
            <a:avLst/>
          </a:prstGeom>
        </p:spPr>
        <p:txBody>
          <a:bodyPr/>
          <a:lstStyle/>
          <a:p>
            <a:r>
              <a:rPr lang="pt-BR" sz="3200" b="1" dirty="0" smtClean="0"/>
              <a:t>Muito obrigada</a:t>
            </a:r>
            <a:r>
              <a:rPr lang="pt-BR" sz="3200" b="1" dirty="0"/>
              <a:t>!</a:t>
            </a:r>
            <a:endParaRPr lang="pt-BR" sz="3200" b="1" u="sng" dirty="0">
              <a:solidFill>
                <a:schemeClr val="bg1"/>
              </a:solidFill>
            </a:endParaRPr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857249" y="3020906"/>
            <a:ext cx="5333577" cy="922443"/>
          </a:xfrm>
        </p:spPr>
        <p:txBody>
          <a:bodyPr/>
          <a:lstStyle/>
          <a:p>
            <a:r>
              <a:rPr lang="pt-BR" sz="1400" b="1" dirty="0" smtClean="0"/>
              <a:t>Itaú Social		Instituto C&amp;A	Fundação </a:t>
            </a:r>
            <a:r>
              <a:rPr lang="pt-BR" sz="1400" b="1" smtClean="0"/>
              <a:t>Roberto Marinho</a:t>
            </a:r>
            <a:r>
              <a:rPr lang="pt-BR" sz="1400" b="1" dirty="0" smtClean="0"/>
              <a:t>	</a:t>
            </a:r>
          </a:p>
          <a:p>
            <a:r>
              <a:rPr lang="pt-BR" sz="1400" dirty="0" smtClean="0"/>
              <a:t>IBOPE Inteligência	Família Montenegro</a:t>
            </a:r>
            <a:r>
              <a:rPr lang="pt-BR" sz="1400" b="1" dirty="0"/>
              <a:t/>
            </a:r>
            <a:br>
              <a:rPr lang="pt-BR" sz="1400" b="1" dirty="0"/>
            </a:br>
            <a:r>
              <a:rPr lang="pt-BR" sz="1400" b="1" dirty="0"/>
              <a:t/>
            </a:r>
            <a:br>
              <a:rPr lang="pt-BR" sz="1400" b="1" dirty="0"/>
            </a:br>
            <a:r>
              <a:rPr lang="pt-BR" sz="1400" b="1" dirty="0"/>
              <a:t/>
            </a:r>
            <a:br>
              <a:rPr lang="pt-BR" sz="1400" b="1" dirty="0"/>
            </a:br>
            <a:r>
              <a:rPr lang="pt-BR" sz="1400" b="1" dirty="0"/>
              <a:t/>
            </a:r>
            <a:br>
              <a:rPr lang="pt-BR" sz="1400" b="1" dirty="0"/>
            </a:br>
            <a:r>
              <a:rPr lang="pt-BR" sz="1400" b="1" u="sng" dirty="0" err="1"/>
              <a:t>ana.lima@conhecimento</a:t>
            </a:r>
            <a:r>
              <a:rPr lang="pt-BR" sz="1400" b="1" u="sng" dirty="0"/>
              <a:t> social.com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942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6174" y="426244"/>
            <a:ext cx="4927168" cy="553470"/>
          </a:xfrm>
        </p:spPr>
        <p:txBody>
          <a:bodyPr/>
          <a:lstStyle/>
          <a:p>
            <a:r>
              <a:rPr lang="pt-BR" dirty="0" err="1" smtClean="0"/>
              <a:t>Inaf</a:t>
            </a:r>
            <a:r>
              <a:rPr lang="pt-BR" dirty="0" smtClean="0"/>
              <a:t> / Conhecimento Social 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71488" y="1634837"/>
            <a:ext cx="5915025" cy="1874981"/>
          </a:xfrm>
        </p:spPr>
        <p:txBody>
          <a:bodyPr/>
          <a:lstStyle/>
          <a:p>
            <a:r>
              <a:rPr lang="pt-BR" dirty="0" smtClean="0"/>
              <a:t>Gestão do projeto</a:t>
            </a:r>
          </a:p>
          <a:p>
            <a:r>
              <a:rPr lang="pt-BR" dirty="0" smtClean="0"/>
              <a:t>Parcerias</a:t>
            </a:r>
          </a:p>
          <a:p>
            <a:r>
              <a:rPr lang="pt-BR" dirty="0" smtClean="0"/>
              <a:t>Divulgação</a:t>
            </a:r>
          </a:p>
          <a:p>
            <a:r>
              <a:rPr lang="pt-BR" dirty="0" smtClean="0"/>
              <a:t>Ampliação de incidência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87520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3932" y="869258"/>
            <a:ext cx="6552104" cy="4202701"/>
          </a:xfrm>
        </p:spPr>
        <p:txBody>
          <a:bodyPr/>
          <a:lstStyle/>
          <a:p>
            <a:pPr marL="0" indent="0">
              <a:buNone/>
            </a:pPr>
            <a:r>
              <a:rPr lang="pt-BR" sz="1100" b="1" dirty="0"/>
              <a:t>Frederico de Morais Andrade Coutinho </a:t>
            </a:r>
            <a:r>
              <a:rPr lang="pt-BR" sz="1100" dirty="0"/>
              <a:t>&lt;frederico.coutinho@mdh.gov.br&gt;; </a:t>
            </a:r>
            <a:r>
              <a:rPr lang="pt-BR" sz="1100" dirty="0" smtClean="0"/>
              <a:t>Secretaria Nacional da Cidadania</a:t>
            </a:r>
          </a:p>
          <a:p>
            <a:pPr marL="0" indent="0">
              <a:buNone/>
            </a:pPr>
            <a:r>
              <a:rPr lang="pt-BR" sz="1100" b="1" dirty="0" smtClean="0"/>
              <a:t>Moema </a:t>
            </a:r>
            <a:r>
              <a:rPr lang="pt-BR" sz="1100" b="1" dirty="0"/>
              <a:t>Dutra Freire </a:t>
            </a:r>
            <a:r>
              <a:rPr lang="pt-BR" sz="1100" dirty="0"/>
              <a:t>(moema.freire@undp.org); Coordenadora da Unidade de Paz e Governança do Programa das Nações Unidas para o </a:t>
            </a:r>
            <a:r>
              <a:rPr lang="pt-BR" sz="1100" dirty="0" smtClean="0"/>
              <a:t>Desenvolvimento</a:t>
            </a:r>
          </a:p>
          <a:p>
            <a:pPr marL="0" indent="0">
              <a:buNone/>
            </a:pPr>
            <a:r>
              <a:rPr lang="pt-BR" sz="1100" b="1" dirty="0" smtClean="0"/>
              <a:t>ifigueiredo</a:t>
            </a:r>
            <a:r>
              <a:rPr lang="pt-BR" sz="1100" dirty="0" smtClean="0"/>
              <a:t>@forumseguranca.org.br</a:t>
            </a:r>
            <a:r>
              <a:rPr lang="pt-BR" sz="1100" dirty="0"/>
              <a:t>; </a:t>
            </a:r>
            <a:r>
              <a:rPr lang="pt-BR" sz="1100" dirty="0" smtClean="0"/>
              <a:t>Isabel Figueiredo, </a:t>
            </a:r>
            <a:r>
              <a:rPr lang="pt-BR" sz="1100" dirty="0" err="1" smtClean="0"/>
              <a:t>Forum</a:t>
            </a:r>
            <a:r>
              <a:rPr lang="pt-BR" sz="1100" dirty="0" smtClean="0"/>
              <a:t> Brasileiro de Segurança Publica</a:t>
            </a:r>
          </a:p>
          <a:p>
            <a:pPr marL="0" indent="0">
              <a:buNone/>
            </a:pPr>
            <a:r>
              <a:rPr lang="pt-BR" sz="1100" dirty="0" smtClean="0"/>
              <a:t>Deise </a:t>
            </a:r>
            <a:r>
              <a:rPr lang="pt-BR" sz="1100" dirty="0"/>
              <a:t>Benedito &lt;deise.benedito@mdh.gov.br&gt;; </a:t>
            </a:r>
            <a:endParaRPr lang="pt-BR" sz="1100" dirty="0" smtClean="0"/>
          </a:p>
          <a:p>
            <a:pPr marL="0" indent="0">
              <a:buNone/>
            </a:pPr>
            <a:r>
              <a:rPr lang="pt-BR" sz="1100" b="1" dirty="0" smtClean="0"/>
              <a:t>ronney.matsui</a:t>
            </a:r>
            <a:r>
              <a:rPr lang="pt-BR" sz="1100" dirty="0" smtClean="0"/>
              <a:t>@mj.gov.br</a:t>
            </a:r>
            <a:r>
              <a:rPr lang="pt-BR" sz="1100" dirty="0"/>
              <a:t>; </a:t>
            </a:r>
            <a:r>
              <a:rPr lang="pt-BR" sz="1100" dirty="0" smtClean="0"/>
              <a:t>delegado da Policia Civil</a:t>
            </a:r>
          </a:p>
          <a:p>
            <a:pPr marL="0" indent="0">
              <a:buNone/>
            </a:pPr>
            <a:r>
              <a:rPr lang="pt-BR" sz="1100" b="1" dirty="0" smtClean="0"/>
              <a:t>marcela.rezende@ipea</a:t>
            </a:r>
            <a:r>
              <a:rPr lang="pt-BR" sz="1100" dirty="0" smtClean="0"/>
              <a:t>.gov.br</a:t>
            </a:r>
            <a:r>
              <a:rPr lang="pt-BR" sz="1100" dirty="0"/>
              <a:t>; </a:t>
            </a:r>
            <a:endParaRPr lang="pt-BR" sz="1100" dirty="0" smtClean="0"/>
          </a:p>
          <a:p>
            <a:pPr marL="0" indent="0">
              <a:buNone/>
            </a:pPr>
            <a:r>
              <a:rPr lang="pt-BR" sz="1100" b="1" dirty="0" smtClean="0"/>
              <a:t>liamanso</a:t>
            </a:r>
            <a:r>
              <a:rPr lang="pt-BR" sz="1100" dirty="0" smtClean="0"/>
              <a:t>@criola.org.br</a:t>
            </a:r>
            <a:r>
              <a:rPr lang="pt-BR" sz="1100" dirty="0"/>
              <a:t>; Mestra em Direitos Humanos e Inovações </a:t>
            </a:r>
            <a:r>
              <a:rPr lang="pt-BR" sz="1100" dirty="0" smtClean="0"/>
              <a:t>UFJF, pós em Direito </a:t>
            </a:r>
            <a:r>
              <a:rPr lang="pt-BR" sz="1100" dirty="0"/>
              <a:t>Processual</a:t>
            </a:r>
            <a:r>
              <a:rPr lang="pt-BR" sz="1100" dirty="0" smtClean="0"/>
              <a:t>.,</a:t>
            </a:r>
          </a:p>
          <a:p>
            <a:pPr marL="0" indent="0">
              <a:buNone/>
            </a:pPr>
            <a:r>
              <a:rPr lang="pt-BR" sz="1100" b="1" dirty="0" err="1" smtClean="0"/>
              <a:t>Marlise</a:t>
            </a:r>
            <a:r>
              <a:rPr lang="pt-BR" sz="1100" b="1" dirty="0" smtClean="0"/>
              <a:t> </a:t>
            </a:r>
            <a:r>
              <a:rPr lang="pt-BR" sz="1100" b="1" dirty="0"/>
              <a:t>Matos </a:t>
            </a:r>
            <a:r>
              <a:rPr lang="pt-BR" sz="1100" dirty="0"/>
              <a:t>&lt;matos.marlise@gmail.com&gt;; professora e pesquisadora do Departamento de Ciência Política da Universidade Federal de Minas Gerais</a:t>
            </a:r>
            <a:endParaRPr lang="pt-BR" sz="1100" dirty="0" smtClean="0"/>
          </a:p>
          <a:p>
            <a:pPr marL="0" indent="0">
              <a:buNone/>
            </a:pPr>
            <a:r>
              <a:rPr lang="pt-BR" sz="1100" b="1" dirty="0" smtClean="0"/>
              <a:t>betina.fresneda</a:t>
            </a:r>
            <a:r>
              <a:rPr lang="pt-BR" sz="1100" dirty="0" smtClean="0"/>
              <a:t>@ibge.gov.br</a:t>
            </a:r>
            <a:r>
              <a:rPr lang="pt-BR" sz="1100" dirty="0"/>
              <a:t>; </a:t>
            </a:r>
            <a:r>
              <a:rPr lang="pt-BR" sz="1100" dirty="0" smtClean="0"/>
              <a:t>graduação </a:t>
            </a:r>
            <a:r>
              <a:rPr lang="pt-BR" sz="1100" dirty="0"/>
              <a:t>em Ciências </a:t>
            </a:r>
            <a:r>
              <a:rPr lang="pt-BR" sz="1100" dirty="0" smtClean="0"/>
              <a:t>Econômicas, mestre  e doutor Sociologia Atualmente </a:t>
            </a:r>
            <a:r>
              <a:rPr lang="pt-BR" sz="1100" dirty="0"/>
              <a:t>é analista da área socioeconômica no Instituto Brasileiro de Geografia e Estatística. </a:t>
            </a:r>
            <a:endParaRPr lang="pt-BR" sz="1100" dirty="0" smtClean="0"/>
          </a:p>
          <a:p>
            <a:pPr marL="0" indent="0">
              <a:buNone/>
            </a:pPr>
            <a:r>
              <a:rPr lang="pt-BR" sz="1100" b="1" dirty="0" smtClean="0"/>
              <a:t>Otero </a:t>
            </a:r>
            <a:r>
              <a:rPr lang="pt-BR" sz="1100" b="1" dirty="0"/>
              <a:t>Gomes, Maria Rebeca </a:t>
            </a:r>
            <a:r>
              <a:rPr lang="pt-BR" sz="1100" dirty="0"/>
              <a:t>&lt;mr.gomes@unesco.org&gt;; </a:t>
            </a:r>
            <a:endParaRPr lang="pt-BR" sz="1100" dirty="0" smtClean="0"/>
          </a:p>
          <a:p>
            <a:pPr marL="0" indent="0">
              <a:buNone/>
            </a:pPr>
            <a:r>
              <a:rPr lang="pt-BR" sz="1100" dirty="0" smtClean="0"/>
              <a:t>nranieri@usp.br</a:t>
            </a:r>
            <a:r>
              <a:rPr lang="pt-BR" sz="1100" dirty="0"/>
              <a:t>; </a:t>
            </a:r>
            <a:endParaRPr lang="pt-BR" sz="1100" dirty="0" smtClean="0"/>
          </a:p>
          <a:p>
            <a:pPr marL="0" indent="0">
              <a:buNone/>
            </a:pPr>
            <a:r>
              <a:rPr lang="pt-BR" sz="1100" b="1" dirty="0" smtClean="0"/>
              <a:t>'danielximenes</a:t>
            </a:r>
            <a:r>
              <a:rPr lang="pt-BR" sz="1100" dirty="0" smtClean="0"/>
              <a:t>@mec.gov.br</a:t>
            </a:r>
            <a:r>
              <a:rPr lang="pt-BR" sz="1100" dirty="0"/>
              <a:t>'; </a:t>
            </a:r>
            <a:r>
              <a:rPr lang="pt-BR" sz="1100" dirty="0" smtClean="0"/>
              <a:t>diretor </a:t>
            </a:r>
            <a:r>
              <a:rPr lang="pt-BR" sz="1100" dirty="0"/>
              <a:t>de direitos humanos e cidadania da </a:t>
            </a:r>
            <a:r>
              <a:rPr lang="pt-BR" sz="1100" dirty="0" smtClean="0"/>
              <a:t>SECADI</a:t>
            </a:r>
          </a:p>
          <a:p>
            <a:pPr marL="0" indent="0">
              <a:buNone/>
            </a:pPr>
            <a:r>
              <a:rPr lang="pt-BR" sz="1100" b="1" dirty="0" smtClean="0"/>
              <a:t>carlo.pereira</a:t>
            </a:r>
            <a:r>
              <a:rPr lang="pt-BR" sz="1100" dirty="0" smtClean="0"/>
              <a:t>@undp.org</a:t>
            </a:r>
            <a:r>
              <a:rPr lang="pt-BR" sz="1100" dirty="0"/>
              <a:t>; secretário executivo da Rede Brasil do Pacto Global, </a:t>
            </a:r>
            <a:endParaRPr lang="pt-BR" sz="1100" dirty="0" smtClean="0"/>
          </a:p>
          <a:p>
            <a:pPr marL="0" indent="0">
              <a:buNone/>
            </a:pPr>
            <a:r>
              <a:rPr lang="pt-BR" sz="1100" dirty="0" smtClean="0"/>
              <a:t>marina@ethos.org.br</a:t>
            </a:r>
            <a:r>
              <a:rPr lang="pt-BR" sz="1100" dirty="0"/>
              <a:t>; </a:t>
            </a:r>
            <a:endParaRPr lang="pt-BR" sz="1100" dirty="0" smtClean="0"/>
          </a:p>
          <a:p>
            <a:pPr marL="0" indent="0">
              <a:buNone/>
            </a:pPr>
            <a:r>
              <a:rPr lang="pt-BR" sz="1100" b="1" dirty="0" smtClean="0"/>
              <a:t>gesmar.santos</a:t>
            </a:r>
            <a:r>
              <a:rPr lang="pt-BR" sz="1100" dirty="0" smtClean="0"/>
              <a:t>@ipea.gov.br</a:t>
            </a:r>
            <a:r>
              <a:rPr lang="pt-BR" sz="1100" dirty="0"/>
              <a:t>; </a:t>
            </a:r>
            <a:r>
              <a:rPr lang="pt-BR" sz="1100" dirty="0" smtClean="0"/>
              <a:t>Pesquisador IPEA, doutor Desenvolvimento Sustentável</a:t>
            </a:r>
          </a:p>
          <a:p>
            <a:pPr marL="0" indent="0">
              <a:buNone/>
            </a:pPr>
            <a:r>
              <a:rPr lang="pt-BR" sz="1100" dirty="0" smtClean="0"/>
              <a:t>waparamy@gmail.com</a:t>
            </a:r>
            <a:r>
              <a:rPr lang="pt-BR" sz="1100" dirty="0"/>
              <a:t>; </a:t>
            </a:r>
            <a:endParaRPr lang="pt-BR" sz="1100" dirty="0" smtClean="0"/>
          </a:p>
          <a:p>
            <a:pPr marL="0" indent="0">
              <a:buNone/>
            </a:pPr>
            <a:r>
              <a:rPr lang="pt-BR" sz="1100" b="1" dirty="0" smtClean="0">
                <a:hlinkClick r:id="rId2"/>
              </a:rPr>
              <a:t>angela.gomes</a:t>
            </a:r>
            <a:r>
              <a:rPr lang="pt-BR" sz="1100" dirty="0" smtClean="0">
                <a:hlinkClick r:id="rId2"/>
              </a:rPr>
              <a:t>@prof.unibh.br</a:t>
            </a:r>
            <a:r>
              <a:rPr lang="pt-BR" sz="1100" dirty="0" smtClean="0"/>
              <a:t> Graduação em engenharia florestal, etc...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422051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5659" y="491558"/>
            <a:ext cx="5915025" cy="640556"/>
          </a:xfrm>
        </p:spPr>
        <p:txBody>
          <a:bodyPr/>
          <a:lstStyle/>
          <a:p>
            <a:r>
              <a:rPr lang="pt-BR" dirty="0" smtClean="0"/>
              <a:t>Concepção de Alfabetismo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pt-BR" sz="1800" dirty="0" smtClean="0"/>
              <a:t>Capacidade de compreender, utilizar e refletir sobre informações contidas em materiais escritos de uso corrente para ampliar conhecimentos e participar da sociedade</a:t>
            </a:r>
          </a:p>
          <a:p>
            <a:pPr>
              <a:spcBef>
                <a:spcPts val="600"/>
              </a:spcBef>
            </a:pPr>
            <a:r>
              <a:rPr lang="pt-BR" sz="1800" dirty="0" smtClean="0"/>
              <a:t>Diversos âmbitos: família, comunidade, consumo, educação formal e continuada, trabalho, política, religião</a:t>
            </a:r>
          </a:p>
          <a:p>
            <a:pPr>
              <a:spcBef>
                <a:spcPts val="600"/>
              </a:spcBef>
            </a:pPr>
            <a:r>
              <a:rPr lang="pt-BR" sz="1800" dirty="0" smtClean="0"/>
              <a:t>Diferentes suportes, formatos e gêneros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287145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71488" y="513330"/>
            <a:ext cx="5915025" cy="738527"/>
          </a:xfrm>
        </p:spPr>
        <p:txBody>
          <a:bodyPr/>
          <a:lstStyle/>
          <a:p>
            <a:r>
              <a:rPr lang="pt-BR" sz="2100" dirty="0"/>
              <a:t>O que é o </a:t>
            </a:r>
            <a:r>
              <a:rPr lang="pt-BR" sz="2100" dirty="0" err="1"/>
              <a:t>Inaf</a:t>
            </a:r>
            <a:r>
              <a:rPr lang="pt-BR" sz="2100" dirty="0"/>
              <a:t>?</a:t>
            </a:r>
            <a:br>
              <a:rPr lang="pt-BR" sz="2100" dirty="0"/>
            </a:br>
            <a:r>
              <a:rPr lang="pt-BR" sz="1600" dirty="0"/>
              <a:t>Indicador de Alfabetismo Funcional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5740" indent="-205740">
              <a:defRPr/>
            </a:pPr>
            <a:r>
              <a:rPr lang="pt-BR" sz="1400" dirty="0" err="1"/>
              <a:t>Inaf</a:t>
            </a:r>
            <a:r>
              <a:rPr lang="pt-BR" sz="1400" dirty="0"/>
              <a:t> contempla duas </a:t>
            </a:r>
            <a:r>
              <a:rPr lang="pt-BR" sz="1400" dirty="0" smtClean="0"/>
              <a:t>dimensões </a:t>
            </a:r>
            <a:r>
              <a:rPr lang="pt-BR" sz="1400" dirty="0"/>
              <a:t>do Alfabetismo</a:t>
            </a:r>
            <a:r>
              <a:rPr lang="pt-BR" sz="1400" dirty="0" smtClean="0"/>
              <a:t>: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pt-BR" sz="1600" dirty="0" smtClean="0"/>
              <a:t> </a:t>
            </a:r>
            <a:endParaRPr lang="pt-BR" sz="1600" dirty="0"/>
          </a:p>
          <a:p>
            <a:pPr marL="505778" lvl="1" indent="-205740">
              <a:defRPr/>
            </a:pPr>
            <a:r>
              <a:rPr lang="pt-BR" sz="1400" b="1" i="1" dirty="0"/>
              <a:t>Letramento</a:t>
            </a:r>
            <a:r>
              <a:rPr lang="pt-BR" sz="1400" dirty="0"/>
              <a:t>: habilidade de ler e escrever diferentes gêneros e suportes, com coerência e compreensão crítica.</a:t>
            </a:r>
          </a:p>
          <a:p>
            <a:pPr marL="505778" lvl="1" indent="-205740">
              <a:defRPr/>
            </a:pPr>
            <a:r>
              <a:rPr lang="pt-BR" sz="1400" b="1" i="1" dirty="0" err="1"/>
              <a:t>Numeramento</a:t>
            </a:r>
            <a:r>
              <a:rPr lang="pt-BR" sz="1400" dirty="0"/>
              <a:t>: habilidade de construir raciocínios e aplicar conceitos numéricos simples, de usar a matemática para atender às demandas do </a:t>
            </a:r>
            <a:r>
              <a:rPr lang="pt-BR" sz="1400" dirty="0" smtClean="0"/>
              <a:t>quotidiano</a:t>
            </a:r>
          </a:p>
          <a:p>
            <a:pPr marL="300038" lvl="1" indent="0">
              <a:buNone/>
              <a:defRPr/>
            </a:pPr>
            <a:endParaRPr lang="pt-BR" sz="800" dirty="0" smtClean="0"/>
          </a:p>
          <a:p>
            <a:pPr marL="300038" lvl="1" indent="0">
              <a:buNone/>
              <a:defRPr/>
            </a:pPr>
            <a:endParaRPr lang="pt-BR" sz="900" dirty="0"/>
          </a:p>
          <a:p>
            <a:pPr marL="71438" indent="-171450">
              <a:defRPr/>
            </a:pPr>
            <a:r>
              <a:rPr lang="pt-PT" sz="1400" dirty="0" smtClean="0"/>
              <a:t>Utiliza </a:t>
            </a:r>
            <a:r>
              <a:rPr lang="pt-PT" sz="1400" dirty="0"/>
              <a:t>a TRI (ITR – Item Response Theory) para classificar os indivíduos de acordo a seu desempenho (</a:t>
            </a:r>
            <a:r>
              <a:rPr lang="pt-PT" sz="1400" i="1" dirty="0"/>
              <a:t>proficiência</a:t>
            </a:r>
            <a:r>
              <a:rPr lang="pt-PT" sz="1400" dirty="0"/>
              <a:t>) na escala Inaf</a:t>
            </a:r>
            <a:r>
              <a:rPr lang="pt-PT" sz="1400" dirty="0" smtClean="0"/>
              <a:t>.</a:t>
            </a:r>
          </a:p>
          <a:p>
            <a:pPr marL="71438" indent="-171450">
              <a:defRPr/>
            </a:pPr>
            <a:endParaRPr lang="pt-PT" sz="1600" dirty="0"/>
          </a:p>
          <a:p>
            <a:pPr marL="71438" indent="-171450">
              <a:defRPr/>
            </a:pPr>
            <a:r>
              <a:rPr lang="pt-PT" sz="1400" dirty="0" smtClean="0"/>
              <a:t>Banco de itens: questões abertas, diferentes formas de aplicação</a:t>
            </a:r>
            <a:endParaRPr lang="pt-PT" sz="1400" dirty="0"/>
          </a:p>
          <a:p>
            <a:pPr marL="505778" lvl="1" indent="-205740">
              <a:defRPr/>
            </a:pPr>
            <a:endParaRPr lang="pt-BR" sz="1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1621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547332"/>
              </p:ext>
            </p:extLst>
          </p:nvPr>
        </p:nvGraphicFramePr>
        <p:xfrm>
          <a:off x="591128" y="1847636"/>
          <a:ext cx="5966690" cy="2748280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3329609"/>
                <a:gridCol w="2637081"/>
              </a:tblGrid>
              <a:tr h="424180">
                <a:tc>
                  <a:txBody>
                    <a:bodyPr/>
                    <a:lstStyle/>
                    <a:p>
                      <a:pPr indent="23495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100" dirty="0" smtClean="0">
                          <a:solidFill>
                            <a:srgbClr val="414964"/>
                          </a:solidFill>
                          <a:effectLst/>
                        </a:rPr>
                        <a:t>Habilidades elementares</a:t>
                      </a:r>
                      <a:endParaRPr lang="pt-BR" sz="1100" dirty="0">
                        <a:solidFill>
                          <a:srgbClr val="41496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72" marR="24872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100" dirty="0" smtClean="0">
                          <a:solidFill>
                            <a:srgbClr val="414964"/>
                          </a:solidFill>
                          <a:effectLst/>
                        </a:rPr>
                        <a:t>Habilidades funcionais</a:t>
                      </a:r>
                      <a:endParaRPr lang="pt-BR" sz="1100" dirty="0">
                        <a:solidFill>
                          <a:srgbClr val="41496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72" marR="24872" marT="0" marB="0" anchor="ctr">
                    <a:solidFill>
                      <a:srgbClr val="FFFF00"/>
                    </a:solidFill>
                  </a:tcPr>
                </a:tc>
              </a:tr>
              <a:tr h="763847">
                <a:tc>
                  <a:txBody>
                    <a:bodyPr/>
                    <a:lstStyle/>
                    <a:p>
                      <a:pPr marL="108000" indent="0" algn="l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lang="pt-BR" sz="8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279450" indent="-171450" algn="l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100" dirty="0" smtClean="0">
                          <a:solidFill>
                            <a:schemeClr val="bg1"/>
                          </a:solidFill>
                          <a:effectLst/>
                        </a:rPr>
                        <a:t>Reconhecimento de letras, algoritmos e sinais gráficos usuais</a:t>
                      </a:r>
                    </a:p>
                    <a:p>
                      <a:pPr marL="279450" marR="0" indent="-17145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bg1"/>
                          </a:solidFill>
                          <a:effectLst/>
                        </a:rPr>
                        <a:t>Leitura de números e palavras</a:t>
                      </a:r>
                    </a:p>
                    <a:p>
                      <a:pPr marL="279450" marR="0" indent="-17145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Reconhecimento do tipo e finalidade de textos </a:t>
                      </a:r>
                    </a:p>
                    <a:p>
                      <a:pPr marL="279450" marR="0" indent="-17145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Registro</a:t>
                      </a:r>
                      <a:r>
                        <a:rPr lang="pt-BR" sz="11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escrito</a:t>
                      </a:r>
                      <a:endParaRPr lang="pt-BR" sz="11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08000" indent="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72" marR="24872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88000" lvl="0" indent="-216000" algn="l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pt-BR" sz="11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LOCALIZAÇÃO</a:t>
                      </a:r>
                    </a:p>
                    <a:p>
                      <a:pPr marL="288000" lvl="0" indent="-216000" algn="l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pt-BR" sz="11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INTEGRAÇÃO</a:t>
                      </a:r>
                    </a:p>
                    <a:p>
                      <a:pPr marL="288000" lvl="0" indent="-216000" algn="l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pt-BR" sz="11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ELABORAÇÃO</a:t>
                      </a:r>
                    </a:p>
                    <a:p>
                      <a:pPr marL="288000" lvl="0" indent="-216000" algn="l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pt-BR" sz="11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AVALIAÇÃO</a:t>
                      </a:r>
                      <a:endParaRPr lang="pt-BR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872" marR="24872" marT="0" marB="0" anchor="ctr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821292" y="506928"/>
            <a:ext cx="5915025" cy="648689"/>
          </a:xfrm>
        </p:spPr>
        <p:txBody>
          <a:bodyPr/>
          <a:lstStyle/>
          <a:p>
            <a:r>
              <a:rPr lang="pt-BR" dirty="0" smtClean="0"/>
              <a:t>Escala de Proficiência </a:t>
            </a:r>
            <a:r>
              <a:rPr lang="pt-BR" dirty="0" err="1" smtClean="0"/>
              <a:t>Inaf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9133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ágono 12"/>
          <p:cNvSpPr/>
          <p:nvPr/>
        </p:nvSpPr>
        <p:spPr>
          <a:xfrm>
            <a:off x="5738016" y="1545691"/>
            <a:ext cx="1006764" cy="600364"/>
          </a:xfrm>
          <a:prstGeom prst="homePlate">
            <a:avLst/>
          </a:prstGeom>
          <a:gradFill flip="none" rotWithShape="1">
            <a:gsLst>
              <a:gs pos="0">
                <a:srgbClr val="0091A5">
                  <a:shade val="30000"/>
                  <a:satMod val="115000"/>
                </a:srgbClr>
              </a:gs>
              <a:gs pos="50000">
                <a:srgbClr val="0091A5">
                  <a:shade val="67500"/>
                  <a:satMod val="115000"/>
                </a:srgbClr>
              </a:gs>
              <a:gs pos="100000">
                <a:srgbClr val="0091A5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Pentágono 13"/>
          <p:cNvSpPr/>
          <p:nvPr/>
        </p:nvSpPr>
        <p:spPr>
          <a:xfrm>
            <a:off x="5169980" y="1545691"/>
            <a:ext cx="1006764" cy="600364"/>
          </a:xfrm>
          <a:prstGeom prst="homePlate">
            <a:avLst/>
          </a:prstGeom>
          <a:gradFill flip="none" rotWithShape="1">
            <a:gsLst>
              <a:gs pos="0">
                <a:srgbClr val="0091A5">
                  <a:shade val="30000"/>
                  <a:satMod val="115000"/>
                </a:srgbClr>
              </a:gs>
              <a:gs pos="50000">
                <a:srgbClr val="0091A5">
                  <a:shade val="67500"/>
                  <a:satMod val="115000"/>
                </a:srgbClr>
              </a:gs>
              <a:gs pos="100000">
                <a:srgbClr val="0091A5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Pentágono 8"/>
          <p:cNvSpPr/>
          <p:nvPr/>
        </p:nvSpPr>
        <p:spPr>
          <a:xfrm>
            <a:off x="4571226" y="1545691"/>
            <a:ext cx="1006764" cy="600364"/>
          </a:xfrm>
          <a:prstGeom prst="homePlate">
            <a:avLst/>
          </a:prstGeom>
          <a:gradFill flip="none" rotWithShape="1">
            <a:gsLst>
              <a:gs pos="0">
                <a:srgbClr val="0091A5">
                  <a:shade val="30000"/>
                  <a:satMod val="115000"/>
                </a:srgbClr>
              </a:gs>
              <a:gs pos="50000">
                <a:srgbClr val="0091A5">
                  <a:shade val="67500"/>
                  <a:satMod val="115000"/>
                </a:srgbClr>
              </a:gs>
              <a:gs pos="100000">
                <a:srgbClr val="0091A5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Pentágono 9"/>
          <p:cNvSpPr/>
          <p:nvPr/>
        </p:nvSpPr>
        <p:spPr>
          <a:xfrm>
            <a:off x="3984723" y="1545691"/>
            <a:ext cx="1006764" cy="600364"/>
          </a:xfrm>
          <a:prstGeom prst="homePlate">
            <a:avLst/>
          </a:prstGeom>
          <a:gradFill flip="none" rotWithShape="1">
            <a:gsLst>
              <a:gs pos="0">
                <a:srgbClr val="0091A5">
                  <a:shade val="30000"/>
                  <a:satMod val="115000"/>
                </a:srgbClr>
              </a:gs>
              <a:gs pos="50000">
                <a:srgbClr val="0091A5">
                  <a:shade val="67500"/>
                  <a:satMod val="115000"/>
                </a:srgbClr>
              </a:gs>
              <a:gs pos="100000">
                <a:srgbClr val="0091A5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Pentágono 10"/>
          <p:cNvSpPr/>
          <p:nvPr/>
        </p:nvSpPr>
        <p:spPr>
          <a:xfrm>
            <a:off x="3338168" y="1545691"/>
            <a:ext cx="1006764" cy="600364"/>
          </a:xfrm>
          <a:prstGeom prst="homePlate">
            <a:avLst/>
          </a:prstGeom>
          <a:gradFill flip="none" rotWithShape="1">
            <a:gsLst>
              <a:gs pos="0">
                <a:srgbClr val="0091A5">
                  <a:shade val="30000"/>
                  <a:satMod val="115000"/>
                </a:srgbClr>
              </a:gs>
              <a:gs pos="50000">
                <a:srgbClr val="0091A5">
                  <a:shade val="67500"/>
                  <a:satMod val="115000"/>
                </a:srgbClr>
              </a:gs>
              <a:gs pos="100000">
                <a:srgbClr val="0091A5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Pentágono 11"/>
          <p:cNvSpPr/>
          <p:nvPr/>
        </p:nvSpPr>
        <p:spPr>
          <a:xfrm>
            <a:off x="2742428" y="1545691"/>
            <a:ext cx="1006764" cy="600364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Pentágono 6"/>
          <p:cNvSpPr/>
          <p:nvPr/>
        </p:nvSpPr>
        <p:spPr>
          <a:xfrm>
            <a:off x="2072793" y="1545691"/>
            <a:ext cx="1006764" cy="600364"/>
          </a:xfrm>
          <a:prstGeom prst="homePlat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Pentágono 7"/>
          <p:cNvSpPr/>
          <p:nvPr/>
        </p:nvSpPr>
        <p:spPr>
          <a:xfrm>
            <a:off x="1456965" y="1545691"/>
            <a:ext cx="1006764" cy="600364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Pentágono 5"/>
          <p:cNvSpPr/>
          <p:nvPr/>
        </p:nvSpPr>
        <p:spPr>
          <a:xfrm>
            <a:off x="793557" y="1545691"/>
            <a:ext cx="1006764" cy="600364"/>
          </a:xfrm>
          <a:prstGeom prst="homePlat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Aprimoramentos metodológicos</a:t>
            </a:r>
            <a:endParaRPr lang="pt-BR" dirty="0"/>
          </a:p>
        </p:txBody>
      </p:sp>
      <p:sp>
        <p:nvSpPr>
          <p:cNvPr id="5" name="Pentágono 4"/>
          <p:cNvSpPr/>
          <p:nvPr/>
        </p:nvSpPr>
        <p:spPr>
          <a:xfrm>
            <a:off x="170098" y="1545691"/>
            <a:ext cx="1006764" cy="600364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170098" y="1176359"/>
            <a:ext cx="636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800" b="1" i="0" u="none" strike="noStrike" kern="1200" baseline="30000" dirty="0" smtClean="0">
                <a:latin typeface="Arial"/>
                <a:ea typeface="+mn-ea"/>
                <a:cs typeface="Arial"/>
              </a:rPr>
              <a:t>   2001     </a:t>
            </a:r>
            <a:r>
              <a:rPr lang="pt-BR" sz="1800" b="1" i="0" u="none" strike="noStrike" kern="1200" dirty="0" smtClean="0">
                <a:latin typeface="Arial"/>
                <a:ea typeface="+mn-ea"/>
                <a:cs typeface="Arial"/>
              </a:rPr>
              <a:t> </a:t>
            </a:r>
            <a:r>
              <a:rPr lang="pt-BR" sz="1800" b="1" i="0" u="none" strike="noStrike" kern="1200" baseline="30000" dirty="0" smtClean="0">
                <a:latin typeface="Arial"/>
                <a:ea typeface="+mn-ea"/>
                <a:cs typeface="Arial"/>
              </a:rPr>
              <a:t>2002        2003        2004       2005      2007      2009       2011      2015      2018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170098" y="2188957"/>
            <a:ext cx="7296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LEITURA E ESCRITA</a:t>
            </a:r>
            <a:endParaRPr lang="pt-BR" sz="900" i="0" u="none" strike="noStrike" kern="12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481665" y="2187800"/>
            <a:ext cx="7296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LEITURA E ESCRITA</a:t>
            </a:r>
            <a:endParaRPr lang="pt-BR" sz="900" i="0" u="none" strike="noStrike" kern="12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793232" y="2192126"/>
            <a:ext cx="7296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LEITURA E ESCRITA</a:t>
            </a:r>
            <a:endParaRPr lang="pt-BR" sz="900" i="0" u="none" strike="noStrike" kern="12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25882" y="2248841"/>
            <a:ext cx="729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MATEMÁTICA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sz="900" i="0" u="none" strike="noStrike" kern="12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2211338" y="2250854"/>
            <a:ext cx="729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MATEMÁTICA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sz="900" i="0" u="none" strike="noStrike" kern="12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533875" y="2196756"/>
            <a:ext cx="729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ALFABE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TISMO</a:t>
            </a:r>
            <a:endParaRPr lang="pt-BR" sz="900" i="0" u="none" strike="noStrike" kern="12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162917" y="2196756"/>
            <a:ext cx="729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ALFABE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TISMO</a:t>
            </a:r>
            <a:endParaRPr lang="pt-BR" sz="900" i="0" u="none" strike="noStrike" kern="12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714634" y="2201728"/>
            <a:ext cx="729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ALFABE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TISMO</a:t>
            </a:r>
            <a:endParaRPr lang="pt-BR" sz="900" i="0" u="none" strike="noStrike" kern="12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5294667" y="2201728"/>
            <a:ext cx="729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ALFABE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TISMO</a:t>
            </a:r>
            <a:endParaRPr lang="pt-BR" sz="900" i="0" u="none" strike="noStrike" kern="12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5876561" y="2201728"/>
            <a:ext cx="729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ALFABE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TISMO</a:t>
            </a:r>
            <a:endParaRPr lang="pt-BR" sz="900" i="0" u="none" strike="noStrike" kern="12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Conector reto 30"/>
          <p:cNvCxnSpPr/>
          <p:nvPr/>
        </p:nvCxnSpPr>
        <p:spPr>
          <a:xfrm>
            <a:off x="3533875" y="2250854"/>
            <a:ext cx="0" cy="816578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/>
          <p:cNvSpPr txBox="1"/>
          <p:nvPr/>
        </p:nvSpPr>
        <p:spPr>
          <a:xfrm>
            <a:off x="3012019" y="3082062"/>
            <a:ext cx="1043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 DA TRI</a:t>
            </a:r>
            <a:endParaRPr lang="pt-BR" sz="900" i="0" u="none" strike="noStrike" kern="12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Conector reto 32"/>
          <p:cNvCxnSpPr/>
          <p:nvPr/>
        </p:nvCxnSpPr>
        <p:spPr>
          <a:xfrm>
            <a:off x="5656625" y="2571060"/>
            <a:ext cx="0" cy="816578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/>
          <p:cNvSpPr txBox="1"/>
          <p:nvPr/>
        </p:nvSpPr>
        <p:spPr>
          <a:xfrm>
            <a:off x="5040736" y="3471273"/>
            <a:ext cx="12652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REORGANIZAÇÃO DE 4 PARA 5 NÍVEIS DA ESCALA DE PROFICIÊNCIA ESCALA</a:t>
            </a:r>
            <a:endParaRPr lang="pt-BR" sz="900" i="0" u="none" strike="noStrike" kern="12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853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552595"/>
              </p:ext>
            </p:extLst>
          </p:nvPr>
        </p:nvGraphicFramePr>
        <p:xfrm>
          <a:off x="267855" y="1576675"/>
          <a:ext cx="4976500" cy="2693881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1971664"/>
                <a:gridCol w="1279536"/>
                <a:gridCol w="1725300"/>
              </a:tblGrid>
              <a:tr h="384680">
                <a:tc gridSpan="3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Níveis de Alfabetismo  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80670">
                <a:tc>
                  <a:txBody>
                    <a:bodyPr/>
                    <a:lstStyle/>
                    <a:p>
                      <a:pPr marL="14400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chemeClr val="tx1"/>
                          </a:solidFill>
                          <a:effectLst/>
                        </a:rPr>
                        <a:t>Utilizados até 2011</a:t>
                      </a:r>
                    </a:p>
                    <a:p>
                      <a:pPr marL="14400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chemeClr val="tx1"/>
                          </a:solidFill>
                          <a:effectLst/>
                        </a:rPr>
                        <a:t>(4 níveis)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chemeClr val="tx1"/>
                          </a:solidFill>
                          <a:effectLst/>
                        </a:rPr>
                        <a:t>GRUPOS</a:t>
                      </a:r>
                      <a:endParaRPr lang="pt-BR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chemeClr val="tx1"/>
                          </a:solidFill>
                          <a:effectLst/>
                        </a:rPr>
                        <a:t>Utilizados a partir </a:t>
                      </a:r>
                      <a:r>
                        <a:rPr lang="pt-BR" sz="1050" dirty="0" smtClean="0">
                          <a:solidFill>
                            <a:schemeClr val="tx1"/>
                          </a:solidFill>
                          <a:effectLst/>
                        </a:rPr>
                        <a:t>de 2015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chemeClr val="tx1"/>
                          </a:solidFill>
                          <a:effectLst/>
                        </a:rPr>
                        <a:t>(5 níveis)</a:t>
                      </a:r>
                      <a:endParaRPr lang="pt-BR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C000"/>
                    </a:solidFill>
                  </a:tcPr>
                </a:tc>
              </a:tr>
              <a:tr h="373611">
                <a:tc>
                  <a:txBody>
                    <a:bodyPr/>
                    <a:lstStyle/>
                    <a:p>
                      <a:pPr marL="14400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chemeClr val="tx1"/>
                          </a:solidFill>
                          <a:effectLst/>
                        </a:rPr>
                        <a:t>Analfabeto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solidFill>
                            <a:schemeClr val="tx1"/>
                          </a:solidFill>
                          <a:effectLst/>
                        </a:rPr>
                        <a:t>ANALFABETOS </a:t>
                      </a:r>
                      <a:r>
                        <a:rPr lang="pt-BR" sz="1050" dirty="0">
                          <a:solidFill>
                            <a:schemeClr val="tx1"/>
                          </a:solidFill>
                          <a:effectLst/>
                        </a:rPr>
                        <a:t>FUNCIONAIS</a:t>
                      </a:r>
                      <a:endParaRPr lang="pt-BR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50" kern="1200" dirty="0">
                          <a:solidFill>
                            <a:schemeClr val="tx1"/>
                          </a:solidFill>
                          <a:effectLst/>
                        </a:rPr>
                        <a:t>Analfabeto</a:t>
                      </a:r>
                      <a:endParaRPr lang="pt-BR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97164">
                <a:tc>
                  <a:txBody>
                    <a:bodyPr/>
                    <a:lstStyle/>
                    <a:p>
                      <a:pPr marL="14400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Rudimentar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Rudimentar</a:t>
                      </a:r>
                      <a:endParaRPr lang="pt-B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15595">
                <a:tc rowSpan="2">
                  <a:txBody>
                    <a:bodyPr/>
                    <a:lstStyle/>
                    <a:p>
                      <a:pPr marL="14400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Básico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 rowSpan="4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FUNCIONALMENTE ALFABETIZADOS</a:t>
                      </a:r>
                      <a:endParaRPr lang="pt-B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Elementar</a:t>
                      </a:r>
                      <a:endParaRPr lang="pt-B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5293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Intermediário</a:t>
                      </a:r>
                      <a:endParaRPr lang="pt-B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47603">
                <a:tc rowSpan="2">
                  <a:txBody>
                    <a:bodyPr/>
                    <a:lstStyle/>
                    <a:p>
                      <a:pPr marL="14400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Pleno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22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pt-BR" sz="900" dirty="0">
                          <a:effectLst/>
                        </a:rPr>
                        <a:t>Proficiente</a:t>
                      </a:r>
                      <a:endParaRPr lang="pt-B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450850" defTabSz="914400" eaLnBrk="0" fontAlgn="base" hangingPunct="0">
              <a:spcAft>
                <a:spcPct val="0"/>
              </a:spcAft>
            </a:pPr>
            <a:r>
              <a:rPr lang="pt-BR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Níveis </a:t>
            </a:r>
            <a:r>
              <a:rPr lang="pt-BR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Alfabetismo </a:t>
            </a:r>
            <a:r>
              <a:rPr lang="pt-BR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escala </a:t>
            </a:r>
            <a:r>
              <a:rPr lang="pt-BR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Inaf</a:t>
            </a:r>
            <a:r>
              <a:rPr lang="pt-BR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comparativo antes e depois de revisão em 2015</a:t>
            </a:r>
            <a:r>
              <a:rPr lang="pt-BR" sz="800" b="0" dirty="0">
                <a:solidFill>
                  <a:schemeClr val="tx1"/>
                </a:solidFill>
              </a:rPr>
              <a:t/>
            </a:r>
            <a:br>
              <a:rPr lang="pt-BR" sz="800" b="0" dirty="0">
                <a:solidFill>
                  <a:schemeClr val="tx1"/>
                </a:solidFill>
              </a:rPr>
            </a:br>
            <a:r>
              <a:rPr lang="pt-BR" sz="3600" b="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pt-BR" sz="3600" b="0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3526621" y="1976949"/>
            <a:ext cx="0" cy="22250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267854" y="3180556"/>
            <a:ext cx="49765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5429082" y="3625215"/>
            <a:ext cx="12007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>
                <a:solidFill>
                  <a:schemeClr val="accent1"/>
                </a:solidFill>
              </a:rPr>
              <a:t>Alfabetismo consolidado</a:t>
            </a:r>
            <a:endParaRPr lang="pt-BR" sz="1100" b="1" i="0" u="none" strike="noStrike" kern="1200" baseline="30000" dirty="0" smtClean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14" name="Chave direita 13"/>
          <p:cNvSpPr/>
          <p:nvPr/>
        </p:nvSpPr>
        <p:spPr>
          <a:xfrm>
            <a:off x="5244355" y="3519055"/>
            <a:ext cx="184727" cy="68292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5007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140454"/>
              </p:ext>
            </p:extLst>
          </p:nvPr>
        </p:nvGraphicFramePr>
        <p:xfrm>
          <a:off x="215156" y="1836892"/>
          <a:ext cx="5475175" cy="2136472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1152710"/>
                <a:gridCol w="4322465"/>
              </a:tblGrid>
              <a:tr h="318135">
                <a:tc>
                  <a:txBody>
                    <a:bodyPr/>
                    <a:lstStyle/>
                    <a:p>
                      <a:pPr indent="23495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Grupos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4" marR="18654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200" dirty="0" smtClean="0">
                          <a:solidFill>
                            <a:schemeClr val="tx1"/>
                          </a:solidFill>
                          <a:effectLst/>
                        </a:rPr>
                        <a:t>Habilidades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4" marR="18654" marT="0" marB="0" anchor="ctr">
                    <a:solidFill>
                      <a:srgbClr val="FFC000"/>
                    </a:solidFill>
                  </a:tcPr>
                </a:tc>
              </a:tr>
              <a:tr h="572885">
                <a:tc>
                  <a:txBody>
                    <a:bodyPr/>
                    <a:lstStyle/>
                    <a:p>
                      <a:pPr marL="108000" indent="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800" dirty="0" smtClean="0">
                          <a:solidFill>
                            <a:schemeClr val="bg1"/>
                          </a:solidFill>
                          <a:effectLst/>
                        </a:rPr>
                        <a:t>Analfabeto</a:t>
                      </a:r>
                      <a:endParaRPr lang="pt-BR" sz="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8654" marR="18654" marT="0" marB="0" anchor="ctr"/>
                </a:tc>
                <a:tc>
                  <a:txBody>
                    <a:bodyPr/>
                    <a:lstStyle/>
                    <a:p>
                      <a:pPr marL="161100" lvl="0" indent="0" algn="l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pt-BR" sz="800" b="1" dirty="0" smtClean="0">
                          <a:solidFill>
                            <a:schemeClr val="bg1"/>
                          </a:solidFill>
                          <a:effectLst/>
                        </a:rPr>
                        <a:t>não </a:t>
                      </a:r>
                      <a:r>
                        <a:rPr lang="pt-BR" sz="800" b="1" dirty="0">
                          <a:solidFill>
                            <a:schemeClr val="bg1"/>
                          </a:solidFill>
                          <a:effectLst/>
                        </a:rPr>
                        <a:t>conseguem realizar tarefas </a:t>
                      </a:r>
                      <a:r>
                        <a:rPr lang="pt-BR" sz="800" dirty="0">
                          <a:solidFill>
                            <a:schemeClr val="bg1"/>
                          </a:solidFill>
                          <a:effectLst/>
                        </a:rPr>
                        <a:t>simples que envolvem a leitura de palavras e frases ainda que uma parcela consiga ler números familiares (de telefone, preços etc.).</a:t>
                      </a:r>
                      <a:endParaRPr lang="pt-BR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4" marR="18654" marT="0" marB="0" anchor="ctr"/>
                </a:tc>
              </a:tr>
              <a:tr h="1245452">
                <a:tc>
                  <a:txBody>
                    <a:bodyPr/>
                    <a:lstStyle/>
                    <a:p>
                      <a:pPr marL="108000" indent="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800" dirty="0">
                          <a:solidFill>
                            <a:schemeClr val="bg1"/>
                          </a:solidFill>
                          <a:effectLst/>
                        </a:rPr>
                        <a:t>Rudimentar</a:t>
                      </a:r>
                      <a:r>
                        <a:rPr lang="pt-BR" sz="800" kern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pt-BR" sz="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8654" marR="18654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61100" lvl="0" indent="0" algn="l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pt-BR" sz="800" b="1" dirty="0">
                          <a:solidFill>
                            <a:schemeClr val="bg1"/>
                          </a:solidFill>
                          <a:effectLst/>
                        </a:rPr>
                        <a:t>Localiza</a:t>
                      </a:r>
                      <a:r>
                        <a:rPr lang="pt-BR" sz="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pt-BR" sz="800" b="1" dirty="0" smtClean="0">
                          <a:solidFill>
                            <a:schemeClr val="bg1"/>
                          </a:solidFill>
                          <a:effectLst/>
                        </a:rPr>
                        <a:t>informações </a:t>
                      </a:r>
                      <a:r>
                        <a:rPr lang="pt-BR" sz="800" b="1" dirty="0">
                          <a:solidFill>
                            <a:schemeClr val="bg1"/>
                          </a:solidFill>
                          <a:effectLst/>
                        </a:rPr>
                        <a:t>explícitas</a:t>
                      </a:r>
                      <a:r>
                        <a:rPr lang="pt-BR" sz="800" dirty="0">
                          <a:solidFill>
                            <a:schemeClr val="bg1"/>
                          </a:solidFill>
                          <a:effectLst/>
                        </a:rPr>
                        <a:t>, expressas </a:t>
                      </a:r>
                      <a:r>
                        <a:rPr lang="pt-BR" sz="800" b="1" dirty="0">
                          <a:solidFill>
                            <a:schemeClr val="bg1"/>
                          </a:solidFill>
                          <a:effectLst/>
                        </a:rPr>
                        <a:t>de forma literal</a:t>
                      </a:r>
                      <a:r>
                        <a:rPr lang="pt-BR" sz="800" dirty="0">
                          <a:solidFill>
                            <a:schemeClr val="bg1"/>
                          </a:solidFill>
                          <a:effectLst/>
                        </a:rPr>
                        <a:t>, em </a:t>
                      </a:r>
                      <a:r>
                        <a:rPr lang="pt-BR" sz="800" b="1" dirty="0">
                          <a:solidFill>
                            <a:schemeClr val="bg1"/>
                          </a:solidFill>
                          <a:effectLst/>
                        </a:rPr>
                        <a:t>textos muito </a:t>
                      </a:r>
                      <a:r>
                        <a:rPr lang="pt-BR" sz="800" dirty="0" smtClean="0">
                          <a:solidFill>
                            <a:schemeClr val="bg1"/>
                          </a:solidFill>
                          <a:effectLst/>
                        </a:rPr>
                        <a:t>compostos </a:t>
                      </a:r>
                      <a:r>
                        <a:rPr lang="pt-BR" sz="800" dirty="0">
                          <a:solidFill>
                            <a:schemeClr val="bg1"/>
                          </a:solidFill>
                          <a:effectLst/>
                        </a:rPr>
                        <a:t>de sentenças ou palavras que exploram </a:t>
                      </a:r>
                      <a:r>
                        <a:rPr lang="pt-BR" sz="800" b="1" dirty="0">
                          <a:solidFill>
                            <a:schemeClr val="bg1"/>
                          </a:solidFill>
                          <a:effectLst/>
                        </a:rPr>
                        <a:t>situações familiares do </a:t>
                      </a:r>
                      <a:r>
                        <a:rPr lang="pt-BR" sz="800" b="1" dirty="0" smtClean="0">
                          <a:solidFill>
                            <a:schemeClr val="bg1"/>
                          </a:solidFill>
                          <a:effectLst/>
                        </a:rPr>
                        <a:t>cotidiano</a:t>
                      </a:r>
                      <a:r>
                        <a:rPr lang="pt-BR" sz="800" dirty="0" smtClean="0">
                          <a:solidFill>
                            <a:schemeClr val="bg1"/>
                          </a:solidFill>
                          <a:effectLst/>
                        </a:rPr>
                        <a:t>. </a:t>
                      </a:r>
                      <a:endParaRPr lang="pt-BR" sz="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161100" lvl="0" indent="0" algn="l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pt-BR" sz="800" dirty="0">
                          <a:solidFill>
                            <a:schemeClr val="bg1"/>
                          </a:solidFill>
                          <a:effectLst/>
                        </a:rPr>
                        <a:t>Compara, lê e escreve </a:t>
                      </a:r>
                      <a:r>
                        <a:rPr lang="pt-BR" sz="800" b="1" dirty="0">
                          <a:solidFill>
                            <a:schemeClr val="bg1"/>
                          </a:solidFill>
                          <a:effectLst/>
                        </a:rPr>
                        <a:t>números familiares</a:t>
                      </a:r>
                      <a:r>
                        <a:rPr lang="pt-BR" sz="800" dirty="0">
                          <a:solidFill>
                            <a:schemeClr val="bg1"/>
                          </a:solidFill>
                          <a:effectLst/>
                        </a:rPr>
                        <a:t> (horários, preços, cédulas/moedas, telefone) identificando o maior/menor valor.</a:t>
                      </a:r>
                    </a:p>
                    <a:p>
                      <a:pPr marL="161100" lvl="0" indent="0" algn="l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pt-BR" sz="800" b="1" dirty="0">
                          <a:solidFill>
                            <a:schemeClr val="bg1"/>
                          </a:solidFill>
                          <a:effectLst/>
                        </a:rPr>
                        <a:t>Resolve problemas simples </a:t>
                      </a:r>
                      <a:r>
                        <a:rPr lang="pt-BR" sz="800" dirty="0">
                          <a:solidFill>
                            <a:schemeClr val="bg1"/>
                          </a:solidFill>
                          <a:effectLst/>
                        </a:rPr>
                        <a:t>do cotidiano envolvendo operações matemáticas elementares </a:t>
                      </a:r>
                      <a:r>
                        <a:rPr lang="pt-BR" sz="800" dirty="0" smtClean="0">
                          <a:solidFill>
                            <a:schemeClr val="bg1"/>
                          </a:solidFill>
                          <a:effectLst/>
                        </a:rPr>
                        <a:t>e </a:t>
                      </a:r>
                      <a:r>
                        <a:rPr lang="pt-BR" sz="800" b="1" dirty="0" err="1" smtClean="0">
                          <a:solidFill>
                            <a:schemeClr val="bg1"/>
                          </a:solidFill>
                          <a:effectLst/>
                        </a:rPr>
                        <a:t>estabele</a:t>
                      </a:r>
                      <a:r>
                        <a:rPr lang="pt-BR" sz="800" b="1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pt-BR" sz="800" b="1" dirty="0">
                          <a:solidFill>
                            <a:schemeClr val="bg1"/>
                          </a:solidFill>
                          <a:effectLst/>
                        </a:rPr>
                        <a:t>relações entre grandezas</a:t>
                      </a:r>
                      <a:r>
                        <a:rPr lang="pt-BR" sz="800" dirty="0">
                          <a:solidFill>
                            <a:schemeClr val="bg1"/>
                          </a:solidFill>
                          <a:effectLst/>
                        </a:rPr>
                        <a:t> e unidades de medida</a:t>
                      </a:r>
                      <a:r>
                        <a:rPr lang="pt-BR" sz="800" dirty="0" smtClean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pt-BR" sz="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8654" marR="18654" marT="0" marB="0"/>
                </a:tc>
              </a:tr>
            </a:tbl>
          </a:graphicData>
        </a:graphic>
      </p:graphicFrame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923631" y="533661"/>
            <a:ext cx="4436269" cy="486517"/>
          </a:xfrm>
        </p:spPr>
        <p:txBody>
          <a:bodyPr/>
          <a:lstStyle/>
          <a:p>
            <a:r>
              <a:rPr lang="pt-BR" dirty="0" smtClean="0"/>
              <a:t>Escala de Proficiência </a:t>
            </a:r>
            <a:r>
              <a:rPr lang="pt-BR" dirty="0" err="1" smtClean="0"/>
              <a:t>Inaf</a:t>
            </a:r>
            <a:endParaRPr lang="pt-BR" dirty="0"/>
          </a:p>
        </p:txBody>
      </p:sp>
      <p:sp>
        <p:nvSpPr>
          <p:cNvPr id="2" name="Chave direita 1"/>
          <p:cNvSpPr/>
          <p:nvPr/>
        </p:nvSpPr>
        <p:spPr>
          <a:xfrm>
            <a:off x="5775614" y="1836892"/>
            <a:ext cx="283108" cy="213647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6203447" y="1658633"/>
            <a:ext cx="312906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b="1" baseline="30000" dirty="0" smtClean="0">
                <a:solidFill>
                  <a:schemeClr val="tx2"/>
                </a:solidFill>
                <a:latin typeface="Arial"/>
                <a:cs typeface="Arial"/>
              </a:rPr>
              <a:t>A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800" b="1" i="0" u="none" strike="noStrike" kern="1200" baseline="30000" dirty="0" smtClean="0">
                <a:solidFill>
                  <a:schemeClr val="tx2"/>
                </a:solidFill>
                <a:latin typeface="Arial"/>
                <a:ea typeface="+mn-ea"/>
                <a:cs typeface="Arial"/>
              </a:rPr>
              <a:t>N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b="1" baseline="30000" dirty="0" smtClean="0">
                <a:solidFill>
                  <a:schemeClr val="tx2"/>
                </a:solidFill>
                <a:latin typeface="Arial"/>
                <a:cs typeface="Arial"/>
              </a:rPr>
              <a:t>A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800" b="1" i="0" u="none" strike="noStrike" kern="1200" baseline="30000" dirty="0" smtClean="0">
                <a:solidFill>
                  <a:schemeClr val="tx2"/>
                </a:solidFill>
                <a:latin typeface="Arial"/>
                <a:ea typeface="+mn-ea"/>
                <a:cs typeface="Arial"/>
              </a:rPr>
              <a:t>L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b="1" baseline="30000" dirty="0" smtClean="0">
                <a:solidFill>
                  <a:schemeClr val="tx2"/>
                </a:solidFill>
                <a:latin typeface="Arial"/>
                <a:cs typeface="Arial"/>
              </a:rPr>
              <a:t>F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800" b="1" i="0" u="none" strike="noStrike" kern="1200" baseline="30000" dirty="0" smtClean="0">
                <a:solidFill>
                  <a:schemeClr val="tx2"/>
                </a:solidFill>
                <a:latin typeface="Arial"/>
                <a:ea typeface="+mn-ea"/>
                <a:cs typeface="Arial"/>
              </a:rPr>
              <a:t>A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b="1" baseline="30000" dirty="0" smtClean="0">
                <a:solidFill>
                  <a:schemeClr val="tx2"/>
                </a:solidFill>
                <a:latin typeface="Arial"/>
                <a:cs typeface="Arial"/>
              </a:rPr>
              <a:t>B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800" b="1" i="0" u="none" strike="noStrike" kern="1200" baseline="30000" dirty="0" smtClean="0">
                <a:solidFill>
                  <a:schemeClr val="tx2"/>
                </a:solidFill>
                <a:latin typeface="Arial"/>
                <a:ea typeface="+mn-ea"/>
                <a:cs typeface="Arial"/>
              </a:rPr>
              <a:t>E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b="1" baseline="30000" dirty="0" smtClean="0">
                <a:solidFill>
                  <a:schemeClr val="tx2"/>
                </a:solidFill>
                <a:latin typeface="Arial"/>
                <a:cs typeface="Arial"/>
              </a:rPr>
              <a:t>T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800" b="1" i="0" u="none" strike="noStrike" kern="1200" baseline="30000" dirty="0" smtClean="0">
                <a:solidFill>
                  <a:schemeClr val="tx2"/>
                </a:solidFill>
                <a:latin typeface="Arial"/>
                <a:ea typeface="+mn-ea"/>
                <a:cs typeface="Arial"/>
              </a:rPr>
              <a:t>I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b="1" baseline="30000" dirty="0" smtClean="0">
                <a:solidFill>
                  <a:schemeClr val="tx2"/>
                </a:solidFill>
                <a:latin typeface="Arial"/>
                <a:cs typeface="Arial"/>
              </a:rPr>
              <a:t>S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800" b="1" i="0" u="none" strike="noStrike" kern="1200" baseline="30000" dirty="0" smtClean="0">
                <a:solidFill>
                  <a:schemeClr val="tx2"/>
                </a:solidFill>
                <a:latin typeface="Arial"/>
                <a:ea typeface="+mn-ea"/>
                <a:cs typeface="Arial"/>
              </a:rPr>
              <a:t>M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b="1" baseline="30000" dirty="0">
                <a:solidFill>
                  <a:schemeClr val="tx2"/>
                </a:solidFill>
                <a:latin typeface="Arial"/>
                <a:cs typeface="Arial"/>
              </a:rPr>
              <a:t>O</a:t>
            </a:r>
            <a:endParaRPr lang="pt-BR" sz="1800" b="1" i="0" u="none" strike="noStrike" kern="1200" baseline="30000" dirty="0" smtClean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508632" y="2027965"/>
            <a:ext cx="30489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b="1" baseline="30000" dirty="0" smtClean="0">
                <a:solidFill>
                  <a:schemeClr val="tx2"/>
                </a:solidFill>
                <a:latin typeface="Arial"/>
                <a:cs typeface="Arial"/>
              </a:rPr>
              <a:t>F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800" b="1" i="0" u="none" strike="noStrike" kern="1200" baseline="30000" dirty="0" smtClean="0">
                <a:solidFill>
                  <a:schemeClr val="tx2"/>
                </a:solidFill>
                <a:latin typeface="Arial"/>
                <a:cs typeface="Arial"/>
              </a:rPr>
              <a:t>U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b="1" baseline="30000" dirty="0" smtClean="0">
                <a:solidFill>
                  <a:schemeClr val="tx2"/>
                </a:solidFill>
                <a:latin typeface="Arial"/>
                <a:cs typeface="Arial"/>
              </a:rPr>
              <a:t>N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800" b="1" i="0" u="none" strike="noStrike" kern="1200" baseline="30000" dirty="0" smtClean="0">
                <a:solidFill>
                  <a:schemeClr val="tx2"/>
                </a:solidFill>
                <a:latin typeface="Arial"/>
                <a:cs typeface="Arial"/>
              </a:rPr>
              <a:t>C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b="1" baseline="30000" dirty="0" smtClean="0">
                <a:solidFill>
                  <a:schemeClr val="tx2"/>
                </a:solidFill>
                <a:latin typeface="Arial"/>
                <a:cs typeface="Arial"/>
              </a:rPr>
              <a:t>I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800" b="1" i="0" u="none" strike="noStrike" kern="1200" baseline="30000" dirty="0" smtClean="0">
                <a:solidFill>
                  <a:schemeClr val="tx2"/>
                </a:solidFill>
                <a:latin typeface="Arial"/>
                <a:cs typeface="Arial"/>
              </a:rPr>
              <a:t>O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b="1" baseline="30000" dirty="0" smtClean="0">
                <a:solidFill>
                  <a:schemeClr val="tx2"/>
                </a:solidFill>
                <a:latin typeface="Arial"/>
                <a:cs typeface="Arial"/>
              </a:rPr>
              <a:t>N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800" b="1" i="0" u="none" strike="noStrike" kern="1200" baseline="30000" dirty="0" smtClean="0">
                <a:solidFill>
                  <a:schemeClr val="tx2"/>
                </a:solidFill>
                <a:latin typeface="Arial"/>
                <a:cs typeface="Arial"/>
              </a:rPr>
              <a:t>A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b="1" baseline="30000" dirty="0">
                <a:solidFill>
                  <a:schemeClr val="tx2"/>
                </a:solidFill>
                <a:latin typeface="Arial"/>
                <a:cs typeface="Arial"/>
              </a:rPr>
              <a:t>L</a:t>
            </a:r>
            <a:endParaRPr lang="pt-BR" sz="1800" b="1" i="0" u="none" strike="noStrike" kern="1200" baseline="30000" dirty="0" smtClean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77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ombra Superior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sz="1800" b="1" i="0" u="none" strike="noStrike" kern="1200" baseline="30000" dirty="0" smtClean="0">
            <a:solidFill>
              <a:schemeClr val="bg1"/>
            </a:solidFill>
            <a:latin typeface="Arial"/>
            <a:ea typeface="+mn-ea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2723</Words>
  <Application>Microsoft Office PowerPoint</Application>
  <PresentationFormat>Personalizar</PresentationFormat>
  <Paragraphs>983</Paragraphs>
  <Slides>30</Slides>
  <Notes>0</Notes>
  <HiddenSlides>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Office Theme</vt:lpstr>
      <vt:lpstr>SEMINÁRIO  A Declaração Universal dos Direitos Humanos e os Objetivos de Desenvolvimento Sustentável</vt:lpstr>
      <vt:lpstr>O que é o Inaf? Indicador de Alfabetismo Funcional</vt:lpstr>
      <vt:lpstr>Inaf / Conhecimento Social </vt:lpstr>
      <vt:lpstr>Concepção de Alfabetismo</vt:lpstr>
      <vt:lpstr>O que é o Inaf? Indicador de Alfabetismo Funcional</vt:lpstr>
      <vt:lpstr>Escala de Proficiência Inaf</vt:lpstr>
      <vt:lpstr>Aprimoramentos metodológicos</vt:lpstr>
      <vt:lpstr>Níveis de Alfabetismo escala Inaf  comparativo antes e depois de revisão em 2015  </vt:lpstr>
      <vt:lpstr>Escala de Proficiência Inaf</vt:lpstr>
      <vt:lpstr>Apresentação do PowerPoint</vt:lpstr>
      <vt:lpstr>Apresentação do PowerPoint</vt:lpstr>
      <vt:lpstr>Evolução da Proficiência na escala Inaf</vt:lpstr>
      <vt:lpstr>Evolução do Indicador  de Alfabetismo Funcional</vt:lpstr>
      <vt:lpstr>Evolução do Indicador  de Alfabetismo Funcional</vt:lpstr>
      <vt:lpstr>Escolaridade por grupos de Alfabetismo</vt:lpstr>
      <vt:lpstr>Apresentação do PowerPoint</vt:lpstr>
      <vt:lpstr>O avanço da escolaridade</vt:lpstr>
      <vt:lpstr>Evolução do Inaf por faixas etárias 2007 x 2018</vt:lpstr>
      <vt:lpstr>Evolução do Inaf por faixas etárias 2007 x 2018</vt:lpstr>
      <vt:lpstr>Evolução do Inaf por faixas etárias 2007 x 2018</vt:lpstr>
      <vt:lpstr>Níveis Inaf por situação no trabalho </vt:lpstr>
      <vt:lpstr>Níveis Inaf por situação no trabalho </vt:lpstr>
      <vt:lpstr>Níveis Inaf por situação no trabalho </vt:lpstr>
      <vt:lpstr>Níveis Inaf por situação no trabalho </vt:lpstr>
      <vt:lpstr>Análises em curso</vt:lpstr>
      <vt:lpstr>Apresentação do PowerPoint</vt:lpstr>
      <vt:lpstr>Grau de conhecimento sobre os Objetivos de Desenvolvimento Sustentável</vt:lpstr>
      <vt:lpstr>Apresentação do PowerPoint</vt:lpstr>
      <vt:lpstr>Muito obrigada!</vt:lpstr>
      <vt:lpstr>Apresentação do PowerPoint</vt:lpstr>
    </vt:vector>
  </TitlesOfParts>
  <Company>Ibope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SEMINÁRIO  A Declaração Universal dos Direitos Humanos e os Objetivos de Desenvolvimento Sustentável</dc:title>
  <dc:creator>Administrador</dc:creator>
  <cp:lastModifiedBy>ibope</cp:lastModifiedBy>
  <cp:revision>9</cp:revision>
  <dcterms:modified xsi:type="dcterms:W3CDTF">2018-10-10T02:34:54Z</dcterms:modified>
</cp:coreProperties>
</file>