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2"/>
  </p:notesMasterIdLst>
  <p:sldIdLst>
    <p:sldId id="308" r:id="rId3"/>
    <p:sldId id="310" r:id="rId4"/>
    <p:sldId id="325" r:id="rId5"/>
    <p:sldId id="312" r:id="rId6"/>
    <p:sldId id="317" r:id="rId7"/>
    <p:sldId id="311" r:id="rId8"/>
    <p:sldId id="313" r:id="rId9"/>
    <p:sldId id="314" r:id="rId10"/>
    <p:sldId id="315" r:id="rId11"/>
    <p:sldId id="318" r:id="rId12"/>
    <p:sldId id="316" r:id="rId13"/>
    <p:sldId id="319" r:id="rId14"/>
    <p:sldId id="320" r:id="rId15"/>
    <p:sldId id="321" r:id="rId16"/>
    <p:sldId id="322" r:id="rId17"/>
    <p:sldId id="323" r:id="rId18"/>
    <p:sldId id="327" r:id="rId19"/>
    <p:sldId id="328" r:id="rId20"/>
    <p:sldId id="329" r:id="rId21"/>
    <p:sldId id="331" r:id="rId22"/>
    <p:sldId id="333" r:id="rId23"/>
    <p:sldId id="332" r:id="rId24"/>
    <p:sldId id="334" r:id="rId25"/>
    <p:sldId id="335" r:id="rId26"/>
    <p:sldId id="336" r:id="rId27"/>
    <p:sldId id="337" r:id="rId28"/>
    <p:sldId id="338" r:id="rId29"/>
    <p:sldId id="340" r:id="rId30"/>
    <p:sldId id="309" r:id="rId31"/>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174"/>
    <a:srgbClr val="095D7E"/>
    <a:srgbClr val="06445A"/>
    <a:srgbClr val="0B77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36" autoAdjust="0"/>
  </p:normalViewPr>
  <p:slideViewPr>
    <p:cSldViewPr snapToGrid="0">
      <p:cViewPr varScale="1">
        <p:scale>
          <a:sx n="107" d="100"/>
          <a:sy n="107" d="100"/>
        </p:scale>
        <p:origin x="-1002" y="-78"/>
      </p:cViewPr>
      <p:guideLst>
        <p:guide orient="horz" pos="2160"/>
        <p:guide pos="2880"/>
      </p:guideLst>
    </p:cSldViewPr>
  </p:slideViewPr>
  <p:outlineViewPr>
    <p:cViewPr>
      <p:scale>
        <a:sx n="33" d="100"/>
        <a:sy n="33" d="100"/>
      </p:scale>
      <p:origin x="0" y="-15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1A05434-EE94-4F15-BCD9-C26BEE8EB671}" type="datetimeFigureOut">
              <a:rPr lang="pt-BR" smtClean="0"/>
              <a:t>10/10/2018</a:t>
            </a:fld>
            <a:endParaRPr lang="pt-BR"/>
          </a:p>
        </p:txBody>
      </p:sp>
      <p:sp>
        <p:nvSpPr>
          <p:cNvPr id="4" name="Espaço Reservado para Imagem de Slide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F5156DC-E3F2-4A4A-B071-9F5B13606216}" type="slidenum">
              <a:rPr lang="pt-BR" smtClean="0"/>
              <a:t>‹nº›</a:t>
            </a:fld>
            <a:endParaRPr lang="pt-BR"/>
          </a:p>
        </p:txBody>
      </p:sp>
    </p:spTree>
    <p:extLst>
      <p:ext uri="{BB962C8B-B14F-4D97-AF65-F5344CB8AC3E}">
        <p14:creationId xmlns:p14="http://schemas.microsoft.com/office/powerpoint/2010/main" val="1843984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12</a:t>
            </a:fld>
            <a:endParaRPr lang="pt-BR"/>
          </a:p>
        </p:txBody>
      </p:sp>
    </p:spTree>
    <p:extLst>
      <p:ext uri="{BB962C8B-B14F-4D97-AF65-F5344CB8AC3E}">
        <p14:creationId xmlns:p14="http://schemas.microsoft.com/office/powerpoint/2010/main" val="2556773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21</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22</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23</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24</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25</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26</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27</a:t>
            </a:fld>
            <a:endParaRPr lang="pt-BR"/>
          </a:p>
        </p:txBody>
      </p:sp>
    </p:spTree>
    <p:extLst>
      <p:ext uri="{BB962C8B-B14F-4D97-AF65-F5344CB8AC3E}">
        <p14:creationId xmlns:p14="http://schemas.microsoft.com/office/powerpoint/2010/main" val="243967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13</a:t>
            </a:fld>
            <a:endParaRPr lang="pt-BR"/>
          </a:p>
        </p:txBody>
      </p:sp>
    </p:spTree>
    <p:extLst>
      <p:ext uri="{BB962C8B-B14F-4D97-AF65-F5344CB8AC3E}">
        <p14:creationId xmlns:p14="http://schemas.microsoft.com/office/powerpoint/2010/main" val="334352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14</a:t>
            </a:fld>
            <a:endParaRPr lang="pt-BR"/>
          </a:p>
        </p:txBody>
      </p:sp>
    </p:spTree>
    <p:extLst>
      <p:ext uri="{BB962C8B-B14F-4D97-AF65-F5344CB8AC3E}">
        <p14:creationId xmlns:p14="http://schemas.microsoft.com/office/powerpoint/2010/main" val="314730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15</a:t>
            </a:fld>
            <a:endParaRPr lang="pt-BR"/>
          </a:p>
        </p:txBody>
      </p:sp>
    </p:spTree>
    <p:extLst>
      <p:ext uri="{BB962C8B-B14F-4D97-AF65-F5344CB8AC3E}">
        <p14:creationId xmlns:p14="http://schemas.microsoft.com/office/powerpoint/2010/main" val="2420949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16</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17</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18</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19</a:t>
            </a:fld>
            <a:endParaRPr lang="pt-BR"/>
          </a:p>
        </p:txBody>
      </p:sp>
    </p:spTree>
    <p:extLst>
      <p:ext uri="{BB962C8B-B14F-4D97-AF65-F5344CB8AC3E}">
        <p14:creationId xmlns:p14="http://schemas.microsoft.com/office/powerpoint/2010/main" val="3697955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F5156DC-E3F2-4A4A-B071-9F5B13606216}" type="slidenum">
              <a:rPr lang="pt-BR" smtClean="0"/>
              <a:t>20</a:t>
            </a:fld>
            <a:endParaRPr lang="pt-BR"/>
          </a:p>
        </p:txBody>
      </p:sp>
    </p:spTree>
    <p:extLst>
      <p:ext uri="{BB962C8B-B14F-4D97-AF65-F5344CB8AC3E}">
        <p14:creationId xmlns:p14="http://schemas.microsoft.com/office/powerpoint/2010/main" val="36979556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údo com Legenda">
    <p:spTree>
      <p:nvGrpSpPr>
        <p:cNvPr id="1" name=""/>
        <p:cNvGrpSpPr/>
        <p:nvPr/>
      </p:nvGrpSpPr>
      <p:grpSpPr>
        <a:xfrm>
          <a:off x="0" y="0"/>
          <a:ext cx="0" cy="0"/>
          <a:chOff x="0" y="0"/>
          <a:chExt cx="0" cy="0"/>
        </a:xfrm>
      </p:grpSpPr>
      <p:pic>
        <p:nvPicPr>
          <p:cNvPr id="8" name="Image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30300"/>
          </a:xfrm>
          <a:prstGeom prst="rect">
            <a:avLst/>
          </a:prstGeom>
        </p:spPr>
      </p:pic>
      <p:pic>
        <p:nvPicPr>
          <p:cNvPr id="9" name="Image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7681" y="234059"/>
            <a:ext cx="2243321" cy="507831"/>
          </a:xfrm>
          <a:prstGeom prst="rect">
            <a:avLst/>
          </a:prstGeom>
        </p:spPr>
      </p:pic>
    </p:spTree>
    <p:extLst>
      <p:ext uri="{BB962C8B-B14F-4D97-AF65-F5344CB8AC3E}">
        <p14:creationId xmlns:p14="http://schemas.microsoft.com/office/powerpoint/2010/main" val="3357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pt-B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2017271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pt-B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71414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5" name="Espaço Reservado para Rodapé 4"/>
          <p:cNvSpPr>
            <a:spLocks noGrp="1"/>
          </p:cNvSpPr>
          <p:nvPr>
            <p:ph type="ftr" sz="quarter" idx="11"/>
          </p:nvPr>
        </p:nvSpPr>
        <p:spPr>
          <a:xfrm>
            <a:off x="3028950" y="6356350"/>
            <a:ext cx="30861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2409060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Conteúdo 2"/>
          <p:cNvSpPr>
            <a:spLocks noGrp="1"/>
          </p:cNvSpPr>
          <p:nvPr>
            <p:ph idx="1"/>
          </p:nvPr>
        </p:nvSpPr>
        <p:spPr>
          <a:xfrm>
            <a:off x="628650" y="1825625"/>
            <a:ext cx="7886700" cy="435133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5" name="Espaço Reservado para Rodapé 4"/>
          <p:cNvSpPr>
            <a:spLocks noGrp="1"/>
          </p:cNvSpPr>
          <p:nvPr>
            <p:ph type="ftr" sz="quarter" idx="11"/>
          </p:nvPr>
        </p:nvSpPr>
        <p:spPr>
          <a:xfrm>
            <a:off x="3028950" y="6356350"/>
            <a:ext cx="30861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2801652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a:prstGeom prst="rect">
            <a:avLst/>
          </a:prstGeo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5" name="Espaço Reservado para Rodapé 4"/>
          <p:cNvSpPr>
            <a:spLocks noGrp="1"/>
          </p:cNvSpPr>
          <p:nvPr>
            <p:ph type="ftr" sz="quarter" idx="11"/>
          </p:nvPr>
        </p:nvSpPr>
        <p:spPr>
          <a:xfrm>
            <a:off x="3028950" y="6356350"/>
            <a:ext cx="30861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25712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Conteúdo 2"/>
          <p:cNvSpPr>
            <a:spLocks noGrp="1"/>
          </p:cNvSpPr>
          <p:nvPr>
            <p:ph sz="half" idx="1"/>
          </p:nvPr>
        </p:nvSpPr>
        <p:spPr>
          <a:xfrm>
            <a:off x="628650" y="1825625"/>
            <a:ext cx="3867150" cy="435133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825625"/>
            <a:ext cx="3867150" cy="435133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6" name="Espaço Reservado para Rodapé 5"/>
          <p:cNvSpPr>
            <a:spLocks noGrp="1"/>
          </p:cNvSpPr>
          <p:nvPr>
            <p:ph type="ftr" sz="quarter" idx="11"/>
          </p:nvPr>
        </p:nvSpPr>
        <p:spPr>
          <a:xfrm>
            <a:off x="3028950" y="6356350"/>
            <a:ext cx="30861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2213678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a:prstGeom prst="rect">
            <a:avLst/>
          </a:prstGeom>
        </p:spPr>
        <p:txBody>
          <a:bodyPr/>
          <a:lstStyle/>
          <a:p>
            <a:r>
              <a:rPr lang="pt-BR"/>
              <a:t>Clique para editar o título mestre</a:t>
            </a:r>
          </a:p>
        </p:txBody>
      </p:sp>
      <p:sp>
        <p:nvSpPr>
          <p:cNvPr id="3" name="Espaço Reservado para Texto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630238" y="2505075"/>
            <a:ext cx="3868737" cy="368458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29150" y="2505075"/>
            <a:ext cx="3887788" cy="368458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8" name="Espaço Reservado para Rodapé 7"/>
          <p:cNvSpPr>
            <a:spLocks noGrp="1"/>
          </p:cNvSpPr>
          <p:nvPr>
            <p:ph type="ftr" sz="quarter" idx="11"/>
          </p:nvPr>
        </p:nvSpPr>
        <p:spPr>
          <a:xfrm>
            <a:off x="3028950" y="6356350"/>
            <a:ext cx="30861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859757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Data 2"/>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4" name="Espaço Reservado para Rodapé 3"/>
          <p:cNvSpPr>
            <a:spLocks noGrp="1"/>
          </p:cNvSpPr>
          <p:nvPr>
            <p:ph type="ftr" sz="quarter" idx="11"/>
          </p:nvPr>
        </p:nvSpPr>
        <p:spPr>
          <a:xfrm>
            <a:off x="3028950" y="6356350"/>
            <a:ext cx="3086100" cy="365125"/>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1237006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3" name="Espaço Reservado para Rodapé 2"/>
          <p:cNvSpPr>
            <a:spLocks noGrp="1"/>
          </p:cNvSpPr>
          <p:nvPr>
            <p:ph type="ftr" sz="quarter" idx="11"/>
          </p:nvPr>
        </p:nvSpPr>
        <p:spPr>
          <a:xfrm>
            <a:off x="3028950" y="6356350"/>
            <a:ext cx="30861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329703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6" name="Espaço Reservado para Rodapé 5"/>
          <p:cNvSpPr>
            <a:spLocks noGrp="1"/>
          </p:cNvSpPr>
          <p:nvPr>
            <p:ph type="ftr" sz="quarter" idx="11"/>
          </p:nvPr>
        </p:nvSpPr>
        <p:spPr>
          <a:xfrm>
            <a:off x="3028950" y="6356350"/>
            <a:ext cx="30861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147481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7616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6" name="Espaço Reservado para Rodapé 5"/>
          <p:cNvSpPr>
            <a:spLocks noGrp="1"/>
          </p:cNvSpPr>
          <p:nvPr>
            <p:ph type="ftr" sz="quarter" idx="11"/>
          </p:nvPr>
        </p:nvSpPr>
        <p:spPr>
          <a:xfrm>
            <a:off x="3028950" y="6356350"/>
            <a:ext cx="30861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842960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Texto Vertical 2"/>
          <p:cNvSpPr>
            <a:spLocks noGrp="1"/>
          </p:cNvSpPr>
          <p:nvPr>
            <p:ph type="body" orient="vert" idx="1"/>
          </p:nvPr>
        </p:nvSpPr>
        <p:spPr>
          <a:xfrm>
            <a:off x="628650" y="1825625"/>
            <a:ext cx="7886700" cy="4351338"/>
          </a:xfrm>
          <a:prstGeom prst="rect">
            <a:avLst/>
          </a:prstGeo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5" name="Espaço Reservado para Rodapé 4"/>
          <p:cNvSpPr>
            <a:spLocks noGrp="1"/>
          </p:cNvSpPr>
          <p:nvPr>
            <p:ph type="ftr" sz="quarter" idx="11"/>
          </p:nvPr>
        </p:nvSpPr>
        <p:spPr>
          <a:xfrm>
            <a:off x="3028950" y="6356350"/>
            <a:ext cx="30861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4229417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a:prstGeom prst="rect">
            <a:avLst/>
          </a:prstGeo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28650" y="365125"/>
            <a:ext cx="5762625" cy="5811838"/>
          </a:xfrm>
          <a:prstGeom prst="rect">
            <a:avLst/>
          </a:prstGeo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628650" y="6356350"/>
            <a:ext cx="2057400" cy="365125"/>
          </a:xfrm>
          <a:prstGeom prst="rect">
            <a:avLst/>
          </a:prstGeom>
        </p:spPr>
        <p:txBody>
          <a:bodyPr/>
          <a:lstStyle/>
          <a:p>
            <a:fld id="{D74B4047-1273-4A12-9543-0996911E7726}" type="datetimeFigureOut">
              <a:rPr lang="pt-BR" smtClean="0"/>
              <a:t>10/10/2018</a:t>
            </a:fld>
            <a:endParaRPr lang="pt-BR"/>
          </a:p>
        </p:txBody>
      </p:sp>
      <p:sp>
        <p:nvSpPr>
          <p:cNvPr id="5" name="Espaço Reservado para Rodapé 4"/>
          <p:cNvSpPr>
            <a:spLocks noGrp="1"/>
          </p:cNvSpPr>
          <p:nvPr>
            <p:ph type="ftr" sz="quarter" idx="11"/>
          </p:nvPr>
        </p:nvSpPr>
        <p:spPr>
          <a:xfrm>
            <a:off x="3028950" y="6356350"/>
            <a:ext cx="30861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457950" y="6356350"/>
            <a:ext cx="2057400" cy="365125"/>
          </a:xfrm>
          <a:prstGeom prst="rect">
            <a:avLst/>
          </a:prstGeom>
        </p:spPr>
        <p:txBody>
          <a:bodyPr/>
          <a:lstStyle/>
          <a:p>
            <a:fld id="{898E7B6A-3A39-4A4E-A05C-0731E63B97B1}" type="slidenum">
              <a:rPr lang="pt-BR" smtClean="0"/>
              <a:t>‹nº›</a:t>
            </a:fld>
            <a:endParaRPr lang="pt-BR"/>
          </a:p>
        </p:txBody>
      </p:sp>
    </p:spTree>
    <p:extLst>
      <p:ext uri="{BB962C8B-B14F-4D97-AF65-F5344CB8AC3E}">
        <p14:creationId xmlns:p14="http://schemas.microsoft.com/office/powerpoint/2010/main" val="3765114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pt-BR"/>
              <a:t>Clique para editar o título mestre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pt-B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214786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pt-B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131334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pt-B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244837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pt-B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2593955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pt-BR"/>
              <a:t>Clique para editar o título mestre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pt-B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416810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pt-B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84399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D23F528-9439-423D-B95B-5C86EC45FE22}" type="datetimeFigureOut">
              <a:rPr lang="pt-BR" smtClean="0"/>
              <a:t>10/10/2018</a:t>
            </a:fld>
            <a:endParaRPr lang="pt-B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pt-B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086DA1-B990-4EDD-89DF-6A0A01C20191}" type="slidenum">
              <a:rPr lang="pt-BR" smtClean="0"/>
              <a:t>‹nº›</a:t>
            </a:fld>
            <a:endParaRPr lang="pt-BR"/>
          </a:p>
        </p:txBody>
      </p:sp>
    </p:spTree>
    <p:extLst>
      <p:ext uri="{BB962C8B-B14F-4D97-AF65-F5344CB8AC3E}">
        <p14:creationId xmlns:p14="http://schemas.microsoft.com/office/powerpoint/2010/main" val="185465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1130300"/>
          </a:xfrm>
          <a:prstGeom prst="rect">
            <a:avLst/>
          </a:prstGeom>
        </p:spPr>
      </p:pic>
      <p:pic>
        <p:nvPicPr>
          <p:cNvPr id="8" name="Imagem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407681" y="234059"/>
            <a:ext cx="2243321" cy="507831"/>
          </a:xfrm>
          <a:prstGeom prst="rect">
            <a:avLst/>
          </a:prstGeom>
        </p:spPr>
      </p:pic>
    </p:spTree>
    <p:extLst>
      <p:ext uri="{BB962C8B-B14F-4D97-AF65-F5344CB8AC3E}">
        <p14:creationId xmlns:p14="http://schemas.microsoft.com/office/powerpoint/2010/main" val="1983754269"/>
      </p:ext>
    </p:extLst>
  </p:cSld>
  <p:clrMap bg1="lt1" tx1="dk1" bg2="lt2" tx2="dk2" accent1="accent1" accent2="accent2" accent3="accent3" accent4="accent4" accent5="accent5" accent6="accent6" hlink="hlink" folHlink="folHlink"/>
  <p:sldLayoutIdLst>
    <p:sldLayoutId id="2147483668"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3543300"/>
            <a:ext cx="9144000" cy="3314700"/>
          </a:xfrm>
          <a:prstGeom prst="rect">
            <a:avLst/>
          </a:prstGeom>
        </p:spPr>
      </p:pic>
      <p:pic>
        <p:nvPicPr>
          <p:cNvPr id="10" name="Imagem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63386" y="4912524"/>
            <a:ext cx="3302694" cy="747646"/>
          </a:xfrm>
          <a:prstGeom prst="rect">
            <a:avLst/>
          </a:prstGeom>
        </p:spPr>
      </p:pic>
    </p:spTree>
    <p:extLst>
      <p:ext uri="{BB962C8B-B14F-4D97-AF65-F5344CB8AC3E}">
        <p14:creationId xmlns:p14="http://schemas.microsoft.com/office/powerpoint/2010/main" val="744341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re.granbery.edu.br/artigos/MzUx.pdf" TargetMode="External"/><Relationship Id="rId2" Type="http://schemas.openxmlformats.org/officeDocument/2006/relationships/hyperlink" Target="http://repositorio.enap.gov.br/bitstream/1/3411/1/Caderno_ODS_57.pdf" TargetMode="External"/><Relationship Id="rId1" Type="http://schemas.openxmlformats.org/officeDocument/2006/relationships/slideLayout" Target="../slideLayouts/slideLayout3.xml"/><Relationship Id="rId6" Type="http://schemas.openxmlformats.org/officeDocument/2006/relationships/hyperlink" Target="http://unesdoc.unesco.org/images/0013/001394/139423por.pdf" TargetMode="External"/><Relationship Id="rId5" Type="http://schemas.openxmlformats.org/officeDocument/2006/relationships/hyperlink" Target="https://nacoesunidas.org/wp-content/uploads/2017/11/A-Carta-das-Na%C3%A7%C3%B5es-Unidas.pdf" TargetMode="External"/><Relationship Id="rId4" Type="http://schemas.openxmlformats.org/officeDocument/2006/relationships/hyperlink" Target="http://ipea.gov.br/portal/images/stories/PDFs/livros/livros/180801_ods_metas_nac_dos_obj_de_desenv_susten_propos_de_adequa.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 y="1126353"/>
            <a:ext cx="9144001" cy="825864"/>
          </a:xfrm>
          <a:prstGeom prst="rect">
            <a:avLst/>
          </a:prstGeom>
          <a:noFill/>
          <a:ln w="9525">
            <a:noFill/>
            <a:miter lim="800000"/>
            <a:headEnd/>
            <a:tailEnd/>
          </a:ln>
          <a:extLst/>
        </p:spPr>
        <p:txBody>
          <a:bodyPr anchor="ctr"/>
          <a:lstStyle/>
          <a:p>
            <a:pPr algn="ctr">
              <a:lnSpc>
                <a:spcPct val="120000"/>
              </a:lnSpc>
              <a:spcBef>
                <a:spcPct val="20000"/>
              </a:spcBef>
              <a:buClr>
                <a:schemeClr val="tx1"/>
              </a:buClr>
              <a:buFont typeface="Wingdings" pitchFamily="2" charset="2"/>
              <a:buNone/>
              <a:tabLst>
                <a:tab pos="3141663" algn="ctr"/>
                <a:tab pos="6096000" algn="r"/>
              </a:tabLst>
              <a:defRPr/>
            </a:pPr>
            <a:r>
              <a:rPr lang="pt-BR" sz="3600" i="1" dirty="0">
                <a:effectLst>
                  <a:outerShdw blurRad="38100" dist="38100" dir="2700000" algn="tl">
                    <a:srgbClr val="000000">
                      <a:alpha val="43137"/>
                    </a:srgbClr>
                  </a:outerShdw>
                </a:effectLst>
                <a:latin typeface="Arial" panose="020B0604020202020204" pitchFamily="34" charset="0"/>
                <a:ea typeface="ＭＳ Ｐゴシック" pitchFamily="34" charset="-128"/>
                <a:cs typeface="Arial" panose="020B0604020202020204" pitchFamily="34" charset="0"/>
              </a:rPr>
              <a:t>Direitos Humanos das Mulheres e os ODS</a:t>
            </a:r>
          </a:p>
        </p:txBody>
      </p:sp>
      <p:sp>
        <p:nvSpPr>
          <p:cNvPr id="5" name="Rectangle 5"/>
          <p:cNvSpPr>
            <a:spLocks noChangeArrowheads="1"/>
          </p:cNvSpPr>
          <p:nvPr/>
        </p:nvSpPr>
        <p:spPr bwMode="auto">
          <a:xfrm>
            <a:off x="-2" y="2894403"/>
            <a:ext cx="9144001" cy="427038"/>
          </a:xfrm>
          <a:prstGeom prst="rect">
            <a:avLst/>
          </a:prstGeom>
          <a:noFill/>
          <a:ln w="9525">
            <a:noFill/>
            <a:miter lim="800000"/>
            <a:headEnd/>
            <a:tailEnd/>
          </a:ln>
          <a:extLst/>
        </p:spPr>
        <p:txBody>
          <a:bodyPr anchor="ctr"/>
          <a:lstStyle/>
          <a:p>
            <a:pPr algn="ctr">
              <a:lnSpc>
                <a:spcPct val="120000"/>
              </a:lnSpc>
              <a:spcBef>
                <a:spcPct val="20000"/>
              </a:spcBef>
              <a:buClr>
                <a:schemeClr val="tx1"/>
              </a:buClr>
              <a:buFont typeface="Wingdings" pitchFamily="2" charset="2"/>
              <a:buNone/>
              <a:tabLst>
                <a:tab pos="3141663" algn="ctr"/>
                <a:tab pos="6096000" algn="r"/>
              </a:tabLst>
              <a:defRPr/>
            </a:pPr>
            <a:r>
              <a:rPr lang="pt-BR" dirty="0">
                <a:effectLst>
                  <a:outerShdw blurRad="38100" dist="38100" dir="2700000" algn="tl">
                    <a:srgbClr val="000000">
                      <a:alpha val="43137"/>
                    </a:srgbClr>
                  </a:outerShdw>
                </a:effectLst>
                <a:latin typeface="Arial" panose="020B0604020202020204" pitchFamily="34" charset="0"/>
                <a:ea typeface="ＭＳ Ｐゴシック" pitchFamily="34" charset="-128"/>
                <a:cs typeface="Arial" panose="020B0604020202020204" pitchFamily="34" charset="0"/>
              </a:rPr>
              <a:t>Brasília, outubro de 2018</a:t>
            </a:r>
          </a:p>
        </p:txBody>
      </p:sp>
      <p:sp>
        <p:nvSpPr>
          <p:cNvPr id="6" name="Text Box 10"/>
          <p:cNvSpPr txBox="1">
            <a:spLocks noChangeArrowheads="1"/>
          </p:cNvSpPr>
          <p:nvPr/>
        </p:nvSpPr>
        <p:spPr bwMode="auto">
          <a:xfrm>
            <a:off x="4061089" y="5284952"/>
            <a:ext cx="4863896" cy="1292662"/>
          </a:xfrm>
          <a:prstGeom prst="rect">
            <a:avLst/>
          </a:prstGeom>
          <a:noFill/>
          <a:ln>
            <a:noFill/>
          </a:ln>
          <a:effectLst/>
          <a:extLst/>
        </p:spPr>
        <p:txBody>
          <a:bodyPr wrap="none">
            <a:spAutoFit/>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6pPr>
            <a:lvl7pPr marL="29718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7pPr>
            <a:lvl8pPr marL="34290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8pPr>
            <a:lvl9pPr marL="38862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9pPr>
          </a:lstStyle>
          <a:p>
            <a:pPr algn="r" eaLnBrk="1" hangingPunct="1">
              <a:defRPr/>
            </a:pPr>
            <a:r>
              <a:rPr lang="pt-BR" sz="2600" dirty="0">
                <a:solidFill>
                  <a:schemeClr val="bg1"/>
                </a:solidFill>
                <a:effectLst>
                  <a:outerShdw blurRad="38100" dist="38100" dir="2700000" algn="tl">
                    <a:srgbClr val="000000">
                      <a:alpha val="43137"/>
                    </a:srgbClr>
                  </a:outerShdw>
                </a:effectLst>
                <a:latin typeface="Calibri" pitchFamily="34" charset="0"/>
              </a:rPr>
              <a:t>Marcela Rezende</a:t>
            </a:r>
          </a:p>
          <a:p>
            <a:pPr algn="r" eaLnBrk="1" hangingPunct="1">
              <a:defRPr/>
            </a:pPr>
            <a:r>
              <a:rPr lang="pt-BR" sz="2600" b="0" i="1" dirty="0">
                <a:solidFill>
                  <a:schemeClr val="bg1"/>
                </a:solidFill>
                <a:effectLst>
                  <a:outerShdw blurRad="38100" dist="38100" dir="2700000" algn="tl">
                    <a:srgbClr val="000000">
                      <a:alpha val="43137"/>
                    </a:srgbClr>
                  </a:outerShdw>
                </a:effectLst>
                <a:latin typeface="Calibri" pitchFamily="34" charset="0"/>
              </a:rPr>
              <a:t>Especialista em Políticas Públicas e</a:t>
            </a:r>
          </a:p>
          <a:p>
            <a:pPr algn="r" eaLnBrk="1" hangingPunct="1">
              <a:defRPr/>
            </a:pPr>
            <a:r>
              <a:rPr lang="pt-BR" sz="2600" b="0" i="1" dirty="0">
                <a:solidFill>
                  <a:schemeClr val="bg1"/>
                </a:solidFill>
                <a:effectLst>
                  <a:outerShdw blurRad="38100" dist="38100" dir="2700000" algn="tl">
                    <a:srgbClr val="000000">
                      <a:alpha val="43137"/>
                    </a:srgbClr>
                  </a:outerShdw>
                </a:effectLst>
                <a:latin typeface="Calibri" pitchFamily="34" charset="0"/>
              </a:rPr>
              <a:t> Gestão Governamental</a:t>
            </a:r>
          </a:p>
        </p:txBody>
      </p:sp>
    </p:spTree>
    <p:extLst>
      <p:ext uri="{BB962C8B-B14F-4D97-AF65-F5344CB8AC3E}">
        <p14:creationId xmlns:p14="http://schemas.microsoft.com/office/powerpoint/2010/main" val="393045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8752" y="1270631"/>
            <a:ext cx="8766495" cy="5355312"/>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sz="1900" b="1" dirty="0"/>
              <a:t>1979: Convenção sobre a Eliminação de Todas as Formas de Discriminação contra as Mulheres (</a:t>
            </a:r>
            <a:r>
              <a:rPr lang="pt-BR" sz="1900" b="1" i="1" dirty="0" err="1"/>
              <a:t>Convention</a:t>
            </a:r>
            <a:r>
              <a:rPr lang="pt-BR" sz="1900" b="1" i="1" dirty="0"/>
              <a:t> </a:t>
            </a:r>
            <a:r>
              <a:rPr lang="pt-BR" sz="1900" b="1" i="1" dirty="0" err="1"/>
              <a:t>on</a:t>
            </a:r>
            <a:r>
              <a:rPr lang="pt-BR" sz="1900" b="1" i="1" dirty="0"/>
              <a:t> </a:t>
            </a:r>
            <a:r>
              <a:rPr lang="pt-BR" sz="1900" b="1" i="1" dirty="0" err="1"/>
              <a:t>the</a:t>
            </a:r>
            <a:r>
              <a:rPr lang="pt-BR" sz="1900" b="1" i="1" dirty="0"/>
              <a:t> </a:t>
            </a:r>
            <a:r>
              <a:rPr lang="pt-BR" sz="1900" b="1" i="1" dirty="0" err="1"/>
              <a:t>Elimination</a:t>
            </a:r>
            <a:r>
              <a:rPr lang="pt-BR" sz="1900" b="1" i="1" dirty="0"/>
              <a:t> </a:t>
            </a:r>
            <a:r>
              <a:rPr lang="pt-BR" sz="1900" b="1" i="1" dirty="0" err="1"/>
              <a:t>of</a:t>
            </a:r>
            <a:r>
              <a:rPr lang="pt-BR" sz="1900" b="1" i="1" dirty="0"/>
              <a:t> </a:t>
            </a:r>
            <a:r>
              <a:rPr lang="pt-BR" sz="1900" b="1" i="1" dirty="0" err="1"/>
              <a:t>all</a:t>
            </a:r>
            <a:r>
              <a:rPr lang="pt-BR" sz="1900" b="1" i="1" dirty="0"/>
              <a:t> </a:t>
            </a:r>
            <a:r>
              <a:rPr lang="pt-BR" sz="1900" b="1" i="1" dirty="0" err="1"/>
              <a:t>Forms</a:t>
            </a:r>
            <a:r>
              <a:rPr lang="pt-BR" sz="1900" b="1" i="1" dirty="0"/>
              <a:t> </a:t>
            </a:r>
            <a:r>
              <a:rPr lang="pt-BR" sz="1900" b="1" i="1" dirty="0" err="1"/>
              <a:t>of</a:t>
            </a:r>
            <a:r>
              <a:rPr lang="pt-BR" sz="1900" b="1" i="1" dirty="0"/>
              <a:t> </a:t>
            </a:r>
            <a:r>
              <a:rPr lang="pt-BR" sz="1900" b="1" i="1" dirty="0" err="1"/>
              <a:t>Discrimination</a:t>
            </a:r>
            <a:r>
              <a:rPr lang="pt-BR" sz="1900" b="1" i="1" dirty="0"/>
              <a:t> </a:t>
            </a:r>
            <a:r>
              <a:rPr lang="pt-BR" sz="1900" b="1" i="1" dirty="0" err="1"/>
              <a:t>Against</a:t>
            </a:r>
            <a:r>
              <a:rPr lang="pt-BR" sz="1900" b="1" i="1" dirty="0"/>
              <a:t> </a:t>
            </a:r>
            <a:r>
              <a:rPr lang="pt-BR" sz="1900" b="1" i="1" dirty="0" err="1"/>
              <a:t>Women</a:t>
            </a:r>
            <a:r>
              <a:rPr lang="pt-BR" sz="1900" b="1" dirty="0"/>
              <a:t> – CEDAW) </a:t>
            </a:r>
            <a:r>
              <a:rPr lang="pt-BR" sz="1900" dirty="0"/>
              <a:t>– embora possa ser vista como uma verdadeira carta internacional dos direitos das mulheres, abarcando áreas temáticas variadas como saúde, trabalho, educação e família, é criticada pela ausência de referência à questão da violência doméstica e sexual contra mulheres. O documento convoca os governos nacionais a atuarem contra a discriminação não apenas na esfera pública, mas também, na esfera privada, reconhecendo como de igual importância direitos civis, políticos, econômicos e sociais e reafirmando a relevância do acesso igualitário de mulheres e homens à vida política, ao mercado de trabalho e à educação.</a:t>
            </a:r>
          </a:p>
          <a:p>
            <a:pPr algn="just">
              <a:buClr>
                <a:srgbClr val="0B779D"/>
              </a:buClr>
            </a:pPr>
            <a:endParaRPr lang="pt-BR" sz="1900" dirty="0"/>
          </a:p>
          <a:p>
            <a:pPr marL="285750" indent="-285750" algn="just">
              <a:buClr>
                <a:srgbClr val="0B779D"/>
              </a:buClr>
              <a:buFont typeface="Wingdings" panose="05000000000000000000" pitchFamily="2" charset="2"/>
              <a:buChar char="§"/>
            </a:pPr>
            <a:r>
              <a:rPr lang="pt-BR" sz="1900" dirty="0"/>
              <a:t>Brasil assinou a Convenção em 1981 e a ratificou em 1984, porém, com reservas na parte referente ao direito de família. Em 1994, essas reservas foram retiradas. </a:t>
            </a:r>
          </a:p>
          <a:p>
            <a:pPr algn="just">
              <a:buClr>
                <a:srgbClr val="0B779D"/>
              </a:buClr>
            </a:pPr>
            <a:endParaRPr lang="pt-BR" sz="1900" dirty="0"/>
          </a:p>
          <a:p>
            <a:pPr marL="285750" indent="-285750" algn="just">
              <a:buClr>
                <a:srgbClr val="0B779D"/>
              </a:buClr>
              <a:buFont typeface="Wingdings" panose="05000000000000000000" pitchFamily="2" charset="2"/>
              <a:buChar char="§"/>
            </a:pPr>
            <a:r>
              <a:rPr lang="pt-BR" sz="1900" dirty="0"/>
              <a:t>Em 1999, a Convenção foi fortalecida por meio de um Protocolo Facultativo, que confere poderes a um comitê para receber denúncias sobre violações de direitos humanos das mulheres. O governo brasileiro assinou esse protocolo em 2001, ratificando-o em 2002.</a:t>
            </a:r>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1976 a 1985 marcos relevantes</a:t>
            </a:r>
          </a:p>
        </p:txBody>
      </p:sp>
    </p:spTree>
    <p:extLst>
      <p:ext uri="{BB962C8B-B14F-4D97-AF65-F5344CB8AC3E}">
        <p14:creationId xmlns:p14="http://schemas.microsoft.com/office/powerpoint/2010/main" val="205230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3" y="1270631"/>
            <a:ext cx="8766495" cy="4647426"/>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sz="2000" b="1" dirty="0"/>
              <a:t>1980: Conferência de Copenhague </a:t>
            </a:r>
            <a:r>
              <a:rPr lang="pt-BR" sz="2000" dirty="0"/>
              <a:t>– teve como objetivo avaliar os progressos alcançados com a implementação do Plano de Ação adotado em 1975; </a:t>
            </a:r>
          </a:p>
          <a:p>
            <a:pPr algn="just">
              <a:buClr>
                <a:srgbClr val="0B779D"/>
              </a:buClr>
            </a:pPr>
            <a:endParaRPr lang="pt-BR" sz="2000" dirty="0"/>
          </a:p>
          <a:p>
            <a:pPr marL="285750" indent="-285750" algn="just">
              <a:buClr>
                <a:srgbClr val="0B779D"/>
              </a:buClr>
              <a:buFont typeface="Wingdings" panose="05000000000000000000" pitchFamily="2" charset="2"/>
              <a:buChar char="§"/>
            </a:pPr>
            <a:r>
              <a:rPr lang="pt-BR" sz="2000" dirty="0"/>
              <a:t>Três áreas – emprego, saúde e educação – foram priorizadas; </a:t>
            </a:r>
          </a:p>
          <a:p>
            <a:pPr algn="just">
              <a:buClr>
                <a:srgbClr val="0B779D"/>
              </a:buClr>
            </a:pPr>
            <a:endParaRPr lang="pt-BR" sz="2000" dirty="0"/>
          </a:p>
          <a:p>
            <a:pPr marL="285750" indent="-285750" algn="just">
              <a:buClr>
                <a:srgbClr val="0B779D"/>
              </a:buClr>
              <a:buFont typeface="Wingdings" panose="05000000000000000000" pitchFamily="2" charset="2"/>
              <a:buChar char="§"/>
            </a:pPr>
            <a:r>
              <a:rPr lang="pt-BR" sz="2000" dirty="0"/>
              <a:t>O decorrer da Conferência demonstrou que, apesar dos esforços desenvolvidos, tinha havido </a:t>
            </a:r>
            <a:r>
              <a:rPr lang="pt-BR" sz="2000" b="1" dirty="0"/>
              <a:t>deterioração da situação da mulher no mundo. </a:t>
            </a:r>
            <a:r>
              <a:rPr lang="pt-BR" sz="2000" dirty="0"/>
              <a:t>Além disso, ficou claro que havia sinais de disparidades entre os direitos garantidos às mulheres e a real capacidade delas em exercer tais direitos; </a:t>
            </a:r>
          </a:p>
          <a:p>
            <a:pPr algn="just">
              <a:buClr>
                <a:srgbClr val="0B779D"/>
              </a:buClr>
            </a:pPr>
            <a:endParaRPr lang="pt-BR" sz="2000" dirty="0"/>
          </a:p>
          <a:p>
            <a:pPr marL="285750" indent="-285750" algn="just">
              <a:buClr>
                <a:srgbClr val="0B779D"/>
              </a:buClr>
              <a:buFont typeface="Wingdings" panose="05000000000000000000" pitchFamily="2" charset="2"/>
              <a:buChar char="§"/>
            </a:pPr>
            <a:r>
              <a:rPr lang="pt-BR" sz="2000" dirty="0"/>
              <a:t>Assim, o Programa de Ação da Conferência de Copenhague clamava por medidas mais enérgicas por parte dos países no sentido de assegurar os direitos das mulheres, particularmente no tocante à posse, propriedade, direitos de herança e custódia sobre os filhos;</a:t>
            </a:r>
          </a:p>
          <a:p>
            <a:pPr>
              <a:buClr>
                <a:srgbClr val="0B779D"/>
              </a:buClr>
            </a:pPr>
            <a:endParaRPr lang="pt-BR" sz="1600"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1976 a 1985 marcos relevantes</a:t>
            </a:r>
          </a:p>
        </p:txBody>
      </p:sp>
    </p:spTree>
    <p:extLst>
      <p:ext uri="{BB962C8B-B14F-4D97-AF65-F5344CB8AC3E}">
        <p14:creationId xmlns:p14="http://schemas.microsoft.com/office/powerpoint/2010/main" val="3870813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2" y="1169963"/>
            <a:ext cx="8766495" cy="5878532"/>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sz="2000" b="1" dirty="0"/>
              <a:t>1985: Conferência de Nairóbi</a:t>
            </a:r>
            <a:r>
              <a:rPr lang="pt-BR" sz="2000" dirty="0"/>
              <a:t>, realizada com o objetivo de rever os compromissos e as realizações da Década das Mulheres e a fim de elaborar um novo conjunto de guias de ação para os próximos quinze anos; </a:t>
            </a:r>
          </a:p>
          <a:p>
            <a:pPr algn="just">
              <a:buClr>
                <a:srgbClr val="0B779D"/>
              </a:buClr>
            </a:pPr>
            <a:endParaRPr lang="pt-BR" sz="2000" dirty="0"/>
          </a:p>
          <a:p>
            <a:pPr marL="285750" indent="-285750" algn="just">
              <a:buClr>
                <a:srgbClr val="0B779D"/>
              </a:buClr>
              <a:buFont typeface="Wingdings" panose="05000000000000000000" pitchFamily="2" charset="2"/>
              <a:buChar char="§"/>
            </a:pPr>
            <a:r>
              <a:rPr lang="pt-BR" sz="2000" dirty="0"/>
              <a:t>A Conferência alertou que os objetivos estabelecidos para a segunda metade da Década das Mulheres não haviam sido alcançados. Ela mostrou que apenas uma minoria de mulheres ao redor do mundo havia, de fato, se beneficiado dos esforços pela redução da discriminação. No caso das provenientes dos países em desenvolvimento, as melhoras eram quase insignificantes. Essa constatação levou à adoção de nova abordagem, focada na ideia de que </a:t>
            </a:r>
            <a:r>
              <a:rPr lang="pt-BR" sz="2000" b="1" dirty="0"/>
              <a:t>todas as questões são questões de mulheres</a:t>
            </a:r>
            <a:r>
              <a:rPr lang="pt-BR" sz="2000" dirty="0"/>
              <a:t>, o que significa ampliar o horizonte de atuação para além de “questões femininas”. </a:t>
            </a:r>
          </a:p>
          <a:p>
            <a:pPr algn="just">
              <a:buClr>
                <a:srgbClr val="0B779D"/>
              </a:buClr>
            </a:pPr>
            <a:endParaRPr lang="pt-BR" sz="2000" dirty="0"/>
          </a:p>
          <a:p>
            <a:pPr marL="285750" indent="-285750" algn="just">
              <a:buClr>
                <a:srgbClr val="0B779D"/>
              </a:buClr>
              <a:buFont typeface="Wingdings" panose="05000000000000000000" pitchFamily="2" charset="2"/>
              <a:buChar char="§"/>
            </a:pPr>
            <a:r>
              <a:rPr lang="pt-BR" sz="2000" dirty="0"/>
              <a:t>Na tentativa de rever essa situação, foram elaboradas as </a:t>
            </a:r>
            <a:r>
              <a:rPr lang="pt-BR" sz="2000" b="1" dirty="0"/>
              <a:t>Estratégias de Nairóbi</a:t>
            </a:r>
            <a:r>
              <a:rPr lang="pt-BR" sz="2000" dirty="0"/>
              <a:t>, em que se estabelecia um verdadeiro plano de ação para a promoção de mais igualdade e oportunidade para as mulheres, com medidas concretas capazes de auxiliar na superação dos obstáculos para o atingimento das metas estipuladas para aquela década;</a:t>
            </a:r>
          </a:p>
          <a:p>
            <a:pPr>
              <a:buClr>
                <a:srgbClr val="0B779D"/>
              </a:buClr>
            </a:pPr>
            <a:endParaRPr lang="pt-BR" sz="1600"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1976 a 1985 marcos relevantes</a:t>
            </a:r>
          </a:p>
        </p:txBody>
      </p:sp>
    </p:spTree>
    <p:extLst>
      <p:ext uri="{BB962C8B-B14F-4D97-AF65-F5344CB8AC3E}">
        <p14:creationId xmlns:p14="http://schemas.microsoft.com/office/powerpoint/2010/main" val="567973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4835" y="1169963"/>
            <a:ext cx="8766495" cy="5878532"/>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dirty="0"/>
              <a:t>A Conferência de Nairóbi coincide, no Brasil, com a instalação do primeiro governo civil após duas décadas de regime militar autoritário. Naquele momento, algumas políticas públicas para mulheres foram implementadas, como a constituição das primeiras delegacias de polícia especializadas no atendimento a mulheres e a criação do Conselho Nacional dos Direitos da Mulher (CNDM), junto com o surgimento de conselhos estaduais e municipais;</a:t>
            </a:r>
          </a:p>
          <a:p>
            <a:pPr marL="285750" indent="-285750" algn="just">
              <a:buClr>
                <a:srgbClr val="0B779D"/>
              </a:buClr>
              <a:buFont typeface="Wingdings" panose="05000000000000000000" pitchFamily="2" charset="2"/>
              <a:buChar char="§"/>
            </a:pPr>
            <a:r>
              <a:rPr lang="pt-BR" i="1" dirty="0"/>
              <a:t>“Cinco anos após a realização da Conferência de Nairóbi, relatórios preparados pela CSW constatavam que, apesar dos esforços da ONU, poucos haviam sido os avanços alcançados na Década das Mulheres. Apesar do progresso econômico de muitos países, não havia ocorrido melhoras significativas nas três áreas priorizadas pela Conferência de Nairóbi: emprego, educação e saúde das mulheres. Mesmo com a implementação das estratégias definidas em Nairóbi, muitos obstáculos permaneciam, fazendo com que a meta de superá-los até o ano 2000 fosse visivelmente impossível. No tocante ao papel das mulheres no desenvolvimento, apesar da crescente rejeição do progresso econômico como ‘</a:t>
            </a:r>
            <a:r>
              <a:rPr lang="pt-BR" i="1" dirty="0" err="1"/>
              <a:t>gender</a:t>
            </a:r>
            <a:r>
              <a:rPr lang="pt-BR" i="1" dirty="0"/>
              <a:t> neutral’, na prática, eram poucos os tomadores de decisão que consideravam o gênero como uma variável chave nos processos políticos” (Guarnieri, 2010:12-3)</a:t>
            </a:r>
          </a:p>
          <a:p>
            <a:pPr marL="285750" indent="-285750" algn="just">
              <a:buClr>
                <a:srgbClr val="0B779D"/>
              </a:buClr>
              <a:buFont typeface="Wingdings" panose="05000000000000000000" pitchFamily="2" charset="2"/>
              <a:buChar char="§"/>
            </a:pPr>
            <a:r>
              <a:rPr lang="pt-BR" dirty="0"/>
              <a:t>Em vistas dessas constatações, e por recomendação do ECOSOC, a Assembleia Geral da ONU determinou a realização da IV Conferência Mundial sobre a Mulher, a ser realizada em Beijing, na China, em 1995.</a:t>
            </a:r>
          </a:p>
          <a:p>
            <a:pPr marL="285750" indent="-285750">
              <a:buClr>
                <a:srgbClr val="0B779D"/>
              </a:buClr>
              <a:buFont typeface="Wingdings" panose="05000000000000000000" pitchFamily="2" charset="2"/>
              <a:buChar char="§"/>
            </a:pPr>
            <a:endParaRPr lang="pt-BR" sz="1600"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1976 a 1985 marcos relevantes</a:t>
            </a:r>
          </a:p>
        </p:txBody>
      </p:sp>
    </p:spTree>
    <p:extLst>
      <p:ext uri="{BB962C8B-B14F-4D97-AF65-F5344CB8AC3E}">
        <p14:creationId xmlns:p14="http://schemas.microsoft.com/office/powerpoint/2010/main" val="169985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3" y="1270631"/>
            <a:ext cx="8766495" cy="5355312"/>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dirty="0"/>
              <a:t>A década de 1990  viu surgir uma nova ordem global, com o desmantelamento da União Soviética e o fim da Guerra Fria. Minimizada a questão militar, uma agenda diferenciada pôde ser estabelecida, e temas anteriormente delegados a segundo plano se tornaram proeminentes;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A ideia de segurança global passava a ser entendida em escopo mais amplo, abarcando  preocupações com questões como o meio ambiente, desenvolvimento, direitos humanos, população, situação das mulheres;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Dentro desse novo contexto, a ONU convoca ao longo da década de 1990 uma sequência de conferências internacionais com temáticas que, embora específicas, eram capazes de promover uma agenda integrada para o desenvolvimento humano. Entendia-se que esses assuntos eram de cunho global, exigindo uma atuação mundial para o avanço necessário nesses aspectos;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Essa percepção integrativa permitiu que, em cada uma das conferências realizadas, as agendas feministas fossem consideradas, admitindo-se que as perspectivas de gênero eram essenciais a todos os temas e programas enfocados;</a:t>
            </a:r>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anos 1990 marcos relevantes</a:t>
            </a:r>
          </a:p>
        </p:txBody>
      </p:sp>
    </p:spTree>
    <p:extLst>
      <p:ext uri="{BB962C8B-B14F-4D97-AF65-F5344CB8AC3E}">
        <p14:creationId xmlns:p14="http://schemas.microsoft.com/office/powerpoint/2010/main" val="2890628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3" y="1270631"/>
            <a:ext cx="8766495" cy="5355312"/>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b="1" dirty="0"/>
              <a:t>1992: Conferência das Nações Unidas sobre Meio Ambiente e Desenvolvimento (Rio 92) </a:t>
            </a:r>
            <a:r>
              <a:rPr lang="pt-BR" dirty="0"/>
              <a:t>– evento reuniu cerca de 30 mil participantes, entre representantes governamentais e não-governamentais. Pela primeira vez, mulheres foram chamadas a opinar sobre problemas que não diziam respeito exclusiva e diretamente a causas femininas;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b="1" dirty="0"/>
              <a:t>1993: Conferência Mundial de Direitos Humanos (Viena) </a:t>
            </a:r>
            <a:r>
              <a:rPr lang="pt-BR" dirty="0"/>
              <a:t>– os direitos das mulheres foram reconhecidos como direitos humanos universais, interdependentes, inalienáveis e indivisíveis. A Conferência ensejou a elaboração da Declaração sobre a Eliminação da Violência contra a Mulher;</a:t>
            </a:r>
          </a:p>
          <a:p>
            <a:pPr algn="just">
              <a:buClr>
                <a:srgbClr val="0B779D"/>
              </a:buClr>
            </a:pPr>
            <a:endParaRPr lang="pt-BR" dirty="0"/>
          </a:p>
          <a:p>
            <a:pPr marL="285750" indent="-285750" algn="just">
              <a:buClr>
                <a:srgbClr val="0B779D"/>
              </a:buClr>
              <a:buFont typeface="Wingdings" panose="05000000000000000000" pitchFamily="2" charset="2"/>
              <a:buChar char="§"/>
            </a:pPr>
            <a:r>
              <a:rPr lang="pt-BR" b="1" dirty="0"/>
              <a:t>1994: Conferência Internacional sobre População e Desenvolvimento (Cairo) </a:t>
            </a:r>
            <a:r>
              <a:rPr lang="pt-BR" dirty="0"/>
              <a:t>– um novo paradigma para o debate sobre população foi introduzido, alocando-se a questão demográfica e dos direitos reprodutivos no âmbito dos direitos humanos, reivindicação antiga do movimento de mulheres;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b="1" dirty="0"/>
              <a:t>1995: Cúpula Mundial para o Desenvolvimento Social (Copenhague) </a:t>
            </a:r>
            <a:r>
              <a:rPr lang="pt-BR" dirty="0"/>
              <a:t>– proclamou o papel decisivo das mulheres na luta contra a pobreza e o desemprego. Reconheceu-se que a capacitação política, econômica e social das mulheres era essencial à erradicação dos entraves ao desenvolvimento social;</a:t>
            </a:r>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anos 1990 marcos relevantes</a:t>
            </a:r>
          </a:p>
        </p:txBody>
      </p:sp>
    </p:spTree>
    <p:extLst>
      <p:ext uri="{BB962C8B-B14F-4D97-AF65-F5344CB8AC3E}">
        <p14:creationId xmlns:p14="http://schemas.microsoft.com/office/powerpoint/2010/main" val="261629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3" y="1270631"/>
            <a:ext cx="8766495" cy="7017306"/>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b="1" dirty="0"/>
              <a:t>1995: Conferência de Beijing – “Igualdade, desenvolvimento e paz”</a:t>
            </a:r>
          </a:p>
          <a:p>
            <a:pPr algn="just">
              <a:buClr>
                <a:srgbClr val="0B779D"/>
              </a:buClr>
            </a:pPr>
            <a:endParaRPr lang="pt-BR" b="1" dirty="0"/>
          </a:p>
          <a:p>
            <a:pPr marL="285750" indent="-285750" algn="just">
              <a:buClr>
                <a:srgbClr val="0B779D"/>
              </a:buClr>
              <a:buFont typeface="Wingdings" panose="05000000000000000000" pitchFamily="2" charset="2"/>
              <a:buChar char="§"/>
            </a:pPr>
            <a:r>
              <a:rPr lang="pt-BR" dirty="0"/>
              <a:t>Considerada em conjunto com o fórum não governamental de </a:t>
            </a:r>
            <a:r>
              <a:rPr lang="pt-BR" dirty="0" err="1"/>
              <a:t>Huairou</a:t>
            </a:r>
            <a:r>
              <a:rPr lang="pt-BR" dirty="0"/>
              <a:t>, reunido imediatamente antes do evento nos arredores da capital chinesa, a Conferência reuniu aproximadamente 50 mil pessoas, sendo mais de 2/3 mulheres. Foi o maior fórum de discussão já organizado pela ONU;</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Resultados da Conferência: </a:t>
            </a:r>
            <a:r>
              <a:rPr lang="pt-BR" b="1" dirty="0"/>
              <a:t>Plataforma de Ação e Declaração de Beijing</a:t>
            </a:r>
            <a:r>
              <a:rPr lang="pt-BR" dirty="0"/>
              <a:t>, documentos que serviram para consolidar os avanços jurídicos de cinco décadas no que tange à igualdade das mulheres;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A Plataforma de Ação de Beijing representa um guia de ação não apenas para Estados e ONGs, mas também para famílias e indivíduos. Contém 361 parágrafos, e elenca 12 áreas críticas de preocupação, representando um parâmetro para a atuação de governos em prol da promoção da igualdade entre homens e mulheres. Tais áreas são: Mulheres e Pobreza; Educação e Capacitação de Mulheres; Mulheres e Saúde; Violência contra as Mulheres; Mulheres e Conflitos Armados; Mulheres e Economia; Mulheres no Poder e na Liderança; Mecanismos Institucionais para o Avanço das Mulheres; Direitos Humanos das Mulheres; Mulheres e a Mídia; Mulheres e Meio Ambiente; Direitos das Meninas.</a:t>
            </a:r>
          </a:p>
          <a:p>
            <a:pPr marL="285750" indent="-285750" algn="just">
              <a:buClr>
                <a:srgbClr val="0B779D"/>
              </a:buClr>
              <a:buFont typeface="Wingdings" panose="05000000000000000000" pitchFamily="2" charset="2"/>
              <a:buChar cha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476549"/>
            <a:ext cx="5753001" cy="424732"/>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Conferência de Beijing (1995)</a:t>
            </a:r>
          </a:p>
        </p:txBody>
      </p:sp>
    </p:spTree>
    <p:extLst>
      <p:ext uri="{BB962C8B-B14F-4D97-AF65-F5344CB8AC3E}">
        <p14:creationId xmlns:p14="http://schemas.microsoft.com/office/powerpoint/2010/main" val="249739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3" y="1270631"/>
            <a:ext cx="8766495" cy="6740307"/>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endParaRPr lang="pt-BR" dirty="0"/>
          </a:p>
          <a:p>
            <a:pPr marL="285750" indent="-285750" algn="just">
              <a:buClr>
                <a:srgbClr val="0B779D"/>
              </a:buClr>
              <a:buFont typeface="Wingdings" panose="05000000000000000000" pitchFamily="2" charset="2"/>
              <a:buChar char="§"/>
            </a:pPr>
            <a:r>
              <a:rPr lang="pt-BR" dirty="0"/>
              <a:t>A Conferência de Beijing vem coroar, então, o acúmulo de conhecimentos e aprendizados adquiridos ao longo das décadas anteriores, e teve como um de seus principais legados o comprometimento dos países participantes com a agenda de </a:t>
            </a:r>
            <a:r>
              <a:rPr lang="pt-BR" dirty="0" err="1"/>
              <a:t>empoderamento</a:t>
            </a:r>
            <a:r>
              <a:rPr lang="pt-BR" dirty="0"/>
              <a:t> feminino, a fim de que as mulheres pudessem apresentar as suas próprias prioridades enquanto parceiras dos homens em processos de tomadas de decisão; </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A partir dela, passou-se a adotar o </a:t>
            </a:r>
            <a:r>
              <a:rPr lang="pt-BR" b="1" dirty="0"/>
              <a:t>conceito de gênero </a:t>
            </a:r>
            <a:r>
              <a:rPr lang="pt-BR" dirty="0"/>
              <a:t>ao invés de se falar apenas em questões de mulheres, evidenciando a natureza relacional das estruturas da sociedade, e a necessidade de rever esse embasamento tradicional a fim de que a igualdade entre homens e mulheres possa ocorrer de fato, em benefício de todos e todas;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Entre as apostas da Conferência para a colocação em prática das agendas contidas na Plataforma de Beijing, surge a ideia da </a:t>
            </a:r>
            <a:r>
              <a:rPr lang="pt-BR" b="1" dirty="0"/>
              <a:t>transversalidade de gênero (</a:t>
            </a:r>
            <a:r>
              <a:rPr lang="pt-BR" b="1" i="1" dirty="0" err="1"/>
              <a:t>gender</a:t>
            </a:r>
            <a:r>
              <a:rPr lang="pt-BR" b="1" i="1" dirty="0"/>
              <a:t> </a:t>
            </a:r>
            <a:r>
              <a:rPr lang="pt-BR" b="1" i="1" dirty="0" err="1"/>
              <a:t>mainstreaming</a:t>
            </a:r>
            <a:r>
              <a:rPr lang="pt-BR" b="1" dirty="0"/>
              <a:t>)</a:t>
            </a:r>
            <a:r>
              <a:rPr lang="pt-BR" dirty="0"/>
              <a:t> como metodologia de ação governamental, com a finalidade de que, antes de serem implementadas políticas públicas, fossem realizados diagnósticos que levassem em conta necessidades tanto de mulheres como de homens, atendendo ambos os sexos igualmente;</a:t>
            </a:r>
          </a:p>
          <a:p>
            <a:pPr marL="285750" indent="-285750" algn="just">
              <a:buClr>
                <a:srgbClr val="0B779D"/>
              </a:buClr>
              <a:buFont typeface="Wingdings" panose="05000000000000000000" pitchFamily="2" charset="2"/>
              <a:buChar char="§"/>
            </a:pPr>
            <a:endParaRPr lang="pt-BR" b="1" dirty="0"/>
          </a:p>
          <a:p>
            <a:pPr algn="just">
              <a:buClr>
                <a:srgbClr val="0B779D"/>
              </a:buClr>
            </a:pPr>
            <a:endParaRPr lang="pt-BR" b="1" dirty="0"/>
          </a:p>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476549"/>
            <a:ext cx="5753001" cy="424732"/>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Conferência de Beijing (1995)</a:t>
            </a:r>
          </a:p>
        </p:txBody>
      </p:sp>
    </p:spTree>
    <p:extLst>
      <p:ext uri="{BB962C8B-B14F-4D97-AF65-F5344CB8AC3E}">
        <p14:creationId xmlns:p14="http://schemas.microsoft.com/office/powerpoint/2010/main" val="3143268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3" y="1111240"/>
            <a:ext cx="8766495" cy="7909858"/>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dirty="0"/>
              <a:t>Os </a:t>
            </a:r>
            <a:r>
              <a:rPr lang="pt-BR" b="1" dirty="0"/>
              <a:t>Objetivos de Desenvolvimento do Milênio - ODM </a:t>
            </a:r>
            <a:r>
              <a:rPr lang="pt-BR" dirty="0"/>
              <a:t> surgiram  em 2000, por meio da Declaração do Milênio das Nações Unidas,  adotada pelos 191 Estados membros da Organização naquele momento, inclusive o Brasil. </a:t>
            </a:r>
          </a:p>
          <a:p>
            <a:pPr marL="285750" indent="-285750" algn="just">
              <a:buClr>
                <a:srgbClr val="0B779D"/>
              </a:buClr>
              <a:buFont typeface="Wingdings" panose="05000000000000000000" pitchFamily="2" charset="2"/>
              <a:buChar char="§"/>
            </a:pPr>
            <a:endParaRPr lang="pt-BR" dirty="0"/>
          </a:p>
          <a:p>
            <a:pPr marL="285750" indent="-285750" algn="just">
              <a:buClr>
                <a:srgbClr val="0B779D"/>
              </a:buClr>
              <a:buFont typeface="Wingdings" panose="05000000000000000000" pitchFamily="2" charset="2"/>
              <a:buChar char="§"/>
            </a:pPr>
            <a:r>
              <a:rPr lang="pt-BR" dirty="0"/>
              <a:t>Consistiu em um em um esforço internacional para alcançar desenvolvimento em setores e temas como: meio ambiente, direitos humanos e das mulheres, igualdade social e racial. Percebe-se, aqui, que já no ano 2000 a perspectiva holística que embasa os atuais Objetivos de Desenvolvimento Sustentáveis (ODS) estava presente, ainda que de forma incipiente.</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Foram estabelecidos 8 objetivos a serem atingidos até 2015, por meio da implementação de 21 metas, que poderiam ser mensuradas e comparadas entre os países por meio de 60 indicadores. São eles:</a:t>
            </a:r>
          </a:p>
          <a:p>
            <a:r>
              <a:rPr lang="pt-BR" dirty="0"/>
              <a:t>	</a:t>
            </a:r>
            <a:r>
              <a:rPr lang="pt-BR" sz="1600" dirty="0"/>
              <a:t>1 - Acabar com a fome e a miséria</a:t>
            </a:r>
          </a:p>
          <a:p>
            <a:r>
              <a:rPr lang="pt-BR" sz="1600" dirty="0"/>
              <a:t>	2 - Oferecer educação básica de qualidade para todos</a:t>
            </a:r>
          </a:p>
          <a:p>
            <a:r>
              <a:rPr lang="pt-BR" sz="1600" dirty="0"/>
              <a:t>	3 - Promover a igualdade entre os sexos e a autonomia das mulheres</a:t>
            </a:r>
          </a:p>
          <a:p>
            <a:r>
              <a:rPr lang="pt-BR" sz="1600" dirty="0"/>
              <a:t>	4 - Reduzir a mortalidade infantil</a:t>
            </a:r>
          </a:p>
          <a:p>
            <a:r>
              <a:rPr lang="pt-BR" sz="1600" dirty="0"/>
              <a:t>	5 - Melhorar a saúde das gestantes</a:t>
            </a:r>
          </a:p>
          <a:p>
            <a:r>
              <a:rPr lang="pt-BR" sz="1600" dirty="0"/>
              <a:t>	6 - Combater a Aids, a malária e outras doenças</a:t>
            </a:r>
          </a:p>
          <a:p>
            <a:r>
              <a:rPr lang="pt-BR" sz="1600" dirty="0"/>
              <a:t>	7 - Garantir qualidade de vida e respeito ao meio ambiente</a:t>
            </a:r>
          </a:p>
          <a:p>
            <a:r>
              <a:rPr lang="pt-BR" sz="1600" dirty="0"/>
              <a:t>	8 - Estabelecer parcerias para o desenvolvimento</a:t>
            </a:r>
          </a:p>
          <a:p>
            <a:pPr marL="285750" indent="-285750" algn="just">
              <a:buClr>
                <a:srgbClr val="0B779D"/>
              </a:buClr>
              <a:buFont typeface="Wingdings" panose="05000000000000000000" pitchFamily="2" charset="2"/>
              <a:buChar char="§"/>
            </a:pPr>
            <a:endParaRPr lang="pt-BR" dirty="0"/>
          </a:p>
          <a:p>
            <a:pPr marL="285750" indent="-285750" algn="just">
              <a:buClr>
                <a:srgbClr val="0B779D"/>
              </a:buClr>
              <a:buFont typeface="Wingdings" panose="05000000000000000000" pitchFamily="2" charset="2"/>
              <a:buChar char="§"/>
            </a:pPr>
            <a:endParaRPr lang="pt-BR" b="1" dirty="0"/>
          </a:p>
          <a:p>
            <a:pPr algn="just">
              <a:buClr>
                <a:srgbClr val="0B779D"/>
              </a:buClr>
            </a:pPr>
            <a:endParaRPr lang="pt-BR" b="1" dirty="0"/>
          </a:p>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476549"/>
            <a:ext cx="5753001" cy="424732"/>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Os Objetivos do Milênio (ODM)</a:t>
            </a:r>
          </a:p>
        </p:txBody>
      </p:sp>
    </p:spTree>
    <p:extLst>
      <p:ext uri="{BB962C8B-B14F-4D97-AF65-F5344CB8AC3E}">
        <p14:creationId xmlns:p14="http://schemas.microsoft.com/office/powerpoint/2010/main" val="1293040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6503" y="1111240"/>
            <a:ext cx="8766495" cy="7571303"/>
          </a:xfrm>
          <a:prstGeom prst="rect">
            <a:avLst/>
          </a:prstGeom>
          <a:noFill/>
        </p:spPr>
        <p:txBody>
          <a:bodyPr wrap="square" rtlCol="0">
            <a:spAutoFit/>
          </a:bodyPr>
          <a:lstStyle/>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Findo o prazo para o alcance dos ODM, chefes de Estado e de governo reuniram-se, em setembro de 2015, na sede da ONU, em Nova York, para assinar a declaração que aprovou a existência dos </a:t>
            </a:r>
            <a:r>
              <a:rPr lang="pt-BR" b="1" dirty="0"/>
              <a:t>Objetivos de Desenvolvimento Sustentável – ODS</a:t>
            </a:r>
            <a:r>
              <a:rPr lang="pt-BR" dirty="0"/>
              <a:t>. </a:t>
            </a:r>
          </a:p>
          <a:p>
            <a:pPr marL="285750" indent="-285750" algn="just">
              <a:buClr>
                <a:srgbClr val="0B779D"/>
              </a:buClr>
              <a:buFont typeface="Wingdings" panose="05000000000000000000" pitchFamily="2" charset="2"/>
              <a:buChar char="§"/>
            </a:pPr>
            <a:endParaRPr lang="pt-BR" dirty="0"/>
          </a:p>
          <a:p>
            <a:pPr marL="285750" indent="-285750" algn="just">
              <a:buClr>
                <a:srgbClr val="0B779D"/>
              </a:buClr>
              <a:buFont typeface="Wingdings" panose="05000000000000000000" pitchFamily="2" charset="2"/>
              <a:buChar char="§"/>
            </a:pPr>
            <a:r>
              <a:rPr lang="pt-BR" dirty="0"/>
              <a:t>Composto de 17 objetivos e 169 metas, os ODS pretendem cumprir uma agenda política de grande alcance que fixe metas globais para o desenvolvimento. Trata-se de uma agenda ambiciosa e robusta, que requer um investimento também robusto em capacidades estatais para a implementação de políticas públicas, com a criação de condições institucionais que facilitem o alcance dos acordos assumidos internacionalmente pelo país.</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Entre os desafios que o Brasil precisa enfrentar para implementar os ODS, recente pesquisa realizada pela ENAP destaca 3 dimensões: </a:t>
            </a:r>
          </a:p>
          <a:p>
            <a:pPr algn="just">
              <a:buClr>
                <a:srgbClr val="0B779D"/>
              </a:buClr>
            </a:pPr>
            <a:endParaRPr lang="pt-BR" dirty="0"/>
          </a:p>
          <a:p>
            <a:pPr marL="742950" lvl="1" indent="-285750" algn="just">
              <a:buClr>
                <a:srgbClr val="0B779D"/>
              </a:buClr>
              <a:buFont typeface="Wingdings" panose="05000000000000000000" pitchFamily="2" charset="2"/>
              <a:buChar char="§"/>
            </a:pPr>
            <a:r>
              <a:rPr lang="pt-BR" dirty="0"/>
              <a:t>Necessidade de aprimoramento de gestão; </a:t>
            </a:r>
          </a:p>
          <a:p>
            <a:pPr marL="742950" lvl="1" indent="-285750" algn="just">
              <a:buClr>
                <a:srgbClr val="0B779D"/>
              </a:buClr>
              <a:buFont typeface="Wingdings" panose="05000000000000000000" pitchFamily="2" charset="2"/>
              <a:buChar char="§"/>
            </a:pPr>
            <a:r>
              <a:rPr lang="pt-BR" dirty="0"/>
              <a:t>Desenvolvimento de mecanismos de governança capazes de coordenar a diversidade de atores e iniciativas necessários para o cumprimento da Agenda 2030; </a:t>
            </a:r>
          </a:p>
          <a:p>
            <a:pPr marL="742950" lvl="1" indent="-285750" algn="just">
              <a:buClr>
                <a:srgbClr val="0B779D"/>
              </a:buClr>
              <a:buFont typeface="Wingdings" panose="05000000000000000000" pitchFamily="2" charset="2"/>
              <a:buChar char="§"/>
            </a:pPr>
            <a:r>
              <a:rPr lang="pt-BR" dirty="0"/>
              <a:t>A mobilização de recursos financeiros e o fortalecimento de parcerias e redes com a sociedade civil;</a:t>
            </a:r>
          </a:p>
          <a:p>
            <a:pPr marL="285750" indent="-285750" algn="just">
              <a:buClr>
                <a:srgbClr val="0B779D"/>
              </a:buClr>
              <a:buFont typeface="Wingdings" panose="05000000000000000000" pitchFamily="2" charset="2"/>
              <a:buChar char="§"/>
            </a:pPr>
            <a:endParaRPr lang="pt-BR" dirty="0"/>
          </a:p>
          <a:p>
            <a:pPr marL="285750" indent="-285750" algn="just">
              <a:buClr>
                <a:srgbClr val="0B779D"/>
              </a:buClr>
              <a:buFont typeface="Wingdings" panose="05000000000000000000" pitchFamily="2" charset="2"/>
              <a:buChar char="§"/>
            </a:pPr>
            <a:endParaRPr lang="pt-BR" b="1" dirty="0"/>
          </a:p>
          <a:p>
            <a:pPr algn="just">
              <a:buClr>
                <a:srgbClr val="0B779D"/>
              </a:buClr>
            </a:pPr>
            <a:endParaRPr lang="pt-BR" b="1" dirty="0"/>
          </a:p>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Os Objetivos de Desenvolvimento Sustentável (ODS)</a:t>
            </a:r>
          </a:p>
        </p:txBody>
      </p:sp>
    </p:spTree>
    <p:extLst>
      <p:ext uri="{BB962C8B-B14F-4D97-AF65-F5344CB8AC3E}">
        <p14:creationId xmlns:p14="http://schemas.microsoft.com/office/powerpoint/2010/main" val="82576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190463"/>
            <a:ext cx="8589892" cy="5878532"/>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b="1" dirty="0"/>
              <a:t>Como relacionar os direitos humanos aos objetivos de desenvolvimento sustentável?</a:t>
            </a:r>
          </a:p>
          <a:p>
            <a:pPr algn="just">
              <a:buClr>
                <a:srgbClr val="0B779D"/>
              </a:buClr>
            </a:pPr>
            <a:endParaRPr lang="pt-BR" b="1" dirty="0"/>
          </a:p>
          <a:p>
            <a:pPr marL="285750" indent="-285750" algn="just">
              <a:buClr>
                <a:srgbClr val="0B779D"/>
              </a:buClr>
              <a:buFont typeface="Wingdings" panose="05000000000000000000" pitchFamily="2" charset="2"/>
              <a:buChar char="§"/>
            </a:pPr>
            <a:r>
              <a:rPr lang="pt-BR" i="1" dirty="0"/>
              <a:t>Desde a década de 1940, quando foi criada, a ONU mobilizou governos nacionais em torno da pauta do desenvolvimento humano e da construção de valores comuns para a promoção dos direitos humanos, apoiando-se em sua Carta, na Declaração Universal dos Direitos Humanos, em diversos tratados internacionais de direitos humanos e, mais recentemente, na Declaração do Milênio. </a:t>
            </a:r>
          </a:p>
          <a:p>
            <a:pPr marL="285750" indent="-285750" algn="just">
              <a:buClr>
                <a:srgbClr val="0B779D"/>
              </a:buClr>
              <a:buFont typeface="Wingdings" panose="05000000000000000000" pitchFamily="2" charset="2"/>
              <a:buChar char="§"/>
            </a:pPr>
            <a:endParaRPr lang="pt-BR" i="1" dirty="0"/>
          </a:p>
          <a:p>
            <a:pPr marL="285750" indent="-285750" algn="just">
              <a:buClr>
                <a:srgbClr val="0B779D"/>
              </a:buClr>
              <a:buFont typeface="Wingdings" panose="05000000000000000000" pitchFamily="2" charset="2"/>
              <a:buChar char="§"/>
            </a:pPr>
            <a:r>
              <a:rPr lang="pt-BR" i="1" dirty="0"/>
              <a:t>Ao longo de sete décadas de atuação da ONU, a ideia e o escopo do que se considera como parte integrante do rol de direitos humanos foi se aprimorando, em uma trajetória direcionada à ampliação, ao adensamento e à inclusão de novos aspectos à medida que a comunidade internacional ia se transformando, amadurecendo e aperfeiçoando a atuação dos organismos internacionais do sistema ONU. </a:t>
            </a:r>
          </a:p>
          <a:p>
            <a:pPr algn="just">
              <a:buClr>
                <a:srgbClr val="0B779D"/>
              </a:buClr>
            </a:pPr>
            <a:endParaRPr lang="pt-BR" i="1" dirty="0"/>
          </a:p>
          <a:p>
            <a:pPr marL="285750" indent="-285750" algn="just">
              <a:buClr>
                <a:srgbClr val="0B779D"/>
              </a:buClr>
              <a:buFont typeface="Wingdings" panose="05000000000000000000" pitchFamily="2" charset="2"/>
              <a:buChar char="§"/>
            </a:pPr>
            <a:r>
              <a:rPr lang="pt-BR" i="1" dirty="0"/>
              <a:t>A chamada Agenda 2030, atual paradigma </a:t>
            </a:r>
            <a:r>
              <a:rPr lang="pt-BR" i="1" dirty="0" err="1"/>
              <a:t>onusiano</a:t>
            </a:r>
            <a:r>
              <a:rPr lang="pt-BR" i="1" dirty="0"/>
              <a:t> para a promoção dos direitos humanos, cristaliza uma série de ações e pactos previamente acordados, e avança no sentido de perceber o desenvolvimento humano sob uma perspectiva holística que agrega preservação de recursos naturais, superação de desigualdades sociais e avanços econômicos, rumo a um desenvolvimento sustentável, por meio da implementação de objetivos indivisíveis e integrados.</a:t>
            </a:r>
          </a:p>
          <a:p>
            <a:pPr algn="just">
              <a:buClr>
                <a:srgbClr val="0B779D"/>
              </a:buClr>
            </a:pPr>
            <a:endParaRPr lang="pt-BR" sz="1600" i="1"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a promoção dos direitos humanos e os ODS</a:t>
            </a:r>
          </a:p>
        </p:txBody>
      </p:sp>
    </p:spTree>
    <p:extLst>
      <p:ext uri="{BB962C8B-B14F-4D97-AF65-F5344CB8AC3E}">
        <p14:creationId xmlns:p14="http://schemas.microsoft.com/office/powerpoint/2010/main" val="39702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2279" y="1111240"/>
            <a:ext cx="8976220" cy="5863144"/>
          </a:xfrm>
          <a:prstGeom prst="rect">
            <a:avLst/>
          </a:prstGeom>
          <a:noFill/>
        </p:spPr>
        <p:txBody>
          <a:bodyPr wrap="square" rtlCol="0">
            <a:spAutoFit/>
          </a:bodyPr>
          <a:lstStyle/>
          <a:p>
            <a:pPr algn="just" fontAlgn="base"/>
            <a:r>
              <a:rPr lang="pt-BR" sz="1500" b="1" dirty="0"/>
              <a:t>ODS 1. </a:t>
            </a:r>
            <a:r>
              <a:rPr lang="pt-BR" sz="1500" dirty="0"/>
              <a:t>Acabar com a pobreza em todas as suas formas, em todos os lugares</a:t>
            </a:r>
          </a:p>
          <a:p>
            <a:pPr algn="just" fontAlgn="base"/>
            <a:r>
              <a:rPr lang="pt-BR" sz="1500" b="1" dirty="0"/>
              <a:t>ODS 2. </a:t>
            </a:r>
            <a:r>
              <a:rPr lang="pt-BR" sz="1500" dirty="0"/>
              <a:t>Acabar com a fome, alcançar a segurança alimentar e melhoria da nutrição e promover a agricultura sustentável</a:t>
            </a:r>
          </a:p>
          <a:p>
            <a:pPr algn="just" fontAlgn="base"/>
            <a:r>
              <a:rPr lang="pt-BR" sz="1500" b="1" dirty="0"/>
              <a:t>ODS 3. </a:t>
            </a:r>
            <a:r>
              <a:rPr lang="pt-BR" sz="1500" dirty="0"/>
              <a:t>Assegurar uma vida saudável e promover o bem-estar para todos, em todas as idades</a:t>
            </a:r>
          </a:p>
          <a:p>
            <a:pPr algn="just" fontAlgn="base"/>
            <a:r>
              <a:rPr lang="pt-BR" sz="1500" b="1" dirty="0"/>
              <a:t>ODS 4. </a:t>
            </a:r>
            <a:r>
              <a:rPr lang="pt-BR" sz="1500" dirty="0"/>
              <a:t>Assegurar a educação inclusiva e equitativa de qualidade, e promover oportunidades de aprendizagem ao longo da vida para todos</a:t>
            </a:r>
          </a:p>
          <a:p>
            <a:pPr algn="just" fontAlgn="base"/>
            <a:r>
              <a:rPr lang="pt-BR" sz="1500" b="1" dirty="0"/>
              <a:t>ODS 5. </a:t>
            </a:r>
            <a:r>
              <a:rPr lang="pt-BR" sz="1500" dirty="0"/>
              <a:t>Alcançar a igualdade de gênero e </a:t>
            </a:r>
            <a:r>
              <a:rPr lang="pt-BR" sz="1500" dirty="0" err="1"/>
              <a:t>empoderar</a:t>
            </a:r>
            <a:r>
              <a:rPr lang="pt-BR" sz="1500" dirty="0"/>
              <a:t> todas as mulheres e meninas</a:t>
            </a:r>
          </a:p>
          <a:p>
            <a:pPr algn="just" fontAlgn="base"/>
            <a:r>
              <a:rPr lang="pt-BR" sz="1500" b="1" dirty="0"/>
              <a:t>ODS 6. </a:t>
            </a:r>
            <a:r>
              <a:rPr lang="pt-BR" sz="1500" dirty="0"/>
              <a:t>Assegurar a disponibilidade e gestão sustentável da água e o saneamento para todos</a:t>
            </a:r>
          </a:p>
          <a:p>
            <a:pPr algn="just" fontAlgn="base"/>
            <a:r>
              <a:rPr lang="pt-BR" sz="1500" b="1" dirty="0"/>
              <a:t>ODS 7. </a:t>
            </a:r>
            <a:r>
              <a:rPr lang="pt-BR" sz="1500" dirty="0"/>
              <a:t>Assegurar a todos o acesso confiável, sustentável, moderno e a preço acessível à energia</a:t>
            </a:r>
          </a:p>
          <a:p>
            <a:pPr algn="just" fontAlgn="base"/>
            <a:r>
              <a:rPr lang="pt-BR" sz="1500" b="1" dirty="0"/>
              <a:t>ODS 8. </a:t>
            </a:r>
            <a:r>
              <a:rPr lang="pt-BR" sz="1500" dirty="0"/>
              <a:t>Promover o crescimento econômico sustentado, inclusivo e sustentável, emprego pleno e produtivo e trabalho decente para todos</a:t>
            </a:r>
          </a:p>
          <a:p>
            <a:pPr algn="just" fontAlgn="base"/>
            <a:r>
              <a:rPr lang="pt-BR" sz="1500" b="1" dirty="0"/>
              <a:t>ODS 9. </a:t>
            </a:r>
            <a:r>
              <a:rPr lang="pt-BR" sz="1500" dirty="0"/>
              <a:t>Construir infraestruturas </a:t>
            </a:r>
            <a:r>
              <a:rPr lang="pt-BR" sz="1500" dirty="0" err="1"/>
              <a:t>resilientes</a:t>
            </a:r>
            <a:r>
              <a:rPr lang="pt-BR" sz="1500" dirty="0"/>
              <a:t>, promover a industrialização inclusiva e sustentável e fomentar a inovação</a:t>
            </a:r>
          </a:p>
          <a:p>
            <a:pPr algn="just" fontAlgn="base"/>
            <a:r>
              <a:rPr lang="pt-BR" sz="1500" b="1" dirty="0"/>
              <a:t>ODS 10. </a:t>
            </a:r>
            <a:r>
              <a:rPr lang="pt-BR" sz="1500" dirty="0"/>
              <a:t>Reduzir a desigualdade dentro dos países e entre eles</a:t>
            </a:r>
          </a:p>
          <a:p>
            <a:pPr algn="just" fontAlgn="base"/>
            <a:r>
              <a:rPr lang="pt-BR" sz="1500" b="1" dirty="0"/>
              <a:t>ODS 11. </a:t>
            </a:r>
            <a:r>
              <a:rPr lang="pt-BR" sz="1500" dirty="0"/>
              <a:t>Tornar as cidades e os assentamentos humanos inclusivos, seguros, </a:t>
            </a:r>
            <a:r>
              <a:rPr lang="pt-BR" sz="1500" dirty="0" err="1"/>
              <a:t>resilientes</a:t>
            </a:r>
            <a:r>
              <a:rPr lang="pt-BR" sz="1500" dirty="0"/>
              <a:t> e sustentáveis</a:t>
            </a:r>
          </a:p>
          <a:p>
            <a:pPr algn="just" fontAlgn="base"/>
            <a:r>
              <a:rPr lang="pt-BR" sz="1500" b="1" dirty="0"/>
              <a:t>ODS 12. </a:t>
            </a:r>
            <a:r>
              <a:rPr lang="pt-BR" sz="1500" dirty="0"/>
              <a:t>Assegurar padrões de produção e de consumo sustentáveis</a:t>
            </a:r>
          </a:p>
          <a:p>
            <a:pPr algn="just" fontAlgn="base"/>
            <a:r>
              <a:rPr lang="pt-BR" sz="1500" b="1" dirty="0"/>
              <a:t>ODS 13. </a:t>
            </a:r>
            <a:r>
              <a:rPr lang="pt-BR" sz="1500" dirty="0"/>
              <a:t>Tomar medidas urgentes para combater a mudança do clima e os seus impactos</a:t>
            </a:r>
          </a:p>
          <a:p>
            <a:pPr algn="just" fontAlgn="base"/>
            <a:r>
              <a:rPr lang="pt-BR" sz="1500" b="1" dirty="0"/>
              <a:t>ODS 14. </a:t>
            </a:r>
            <a:r>
              <a:rPr lang="pt-BR" sz="1500" dirty="0"/>
              <a:t>Conservar e usar sustentavelmente os oceanos, os mares e os recursos marinhos para o desenvolvimento sustentável</a:t>
            </a:r>
          </a:p>
          <a:p>
            <a:pPr algn="just" fontAlgn="base"/>
            <a:r>
              <a:rPr lang="pt-BR" sz="1500" b="1" dirty="0"/>
              <a:t>ODS 15</a:t>
            </a:r>
            <a:r>
              <a:rPr lang="pt-BR" sz="1500" dirty="0"/>
              <a:t>. Proteger, recuperar e promover o uso sustentável dos ecossistemas terrestres, gerir de forma sustentável as florestas, combater a desertificação, deter e reverter a degradação da terra e deter a perda de biodiversidade</a:t>
            </a:r>
          </a:p>
          <a:p>
            <a:pPr algn="just" fontAlgn="base"/>
            <a:r>
              <a:rPr lang="pt-BR" sz="1500" b="1" dirty="0"/>
              <a:t>ODS 16. </a:t>
            </a:r>
            <a:r>
              <a:rPr lang="pt-BR" sz="1500" dirty="0"/>
              <a:t>Promover sociedades pacíficas e inclusivas para o desenvolvimento sustentável, proporcionar o acesso à justiça para todos e construir instituições eficazes, responsáveis e inclusivas em todos os níveis</a:t>
            </a:r>
          </a:p>
          <a:p>
            <a:pPr algn="just" fontAlgn="base"/>
            <a:r>
              <a:rPr lang="pt-BR" sz="1500" b="1" dirty="0"/>
              <a:t>ODS 17. </a:t>
            </a:r>
            <a:r>
              <a:rPr lang="pt-BR" sz="1500" dirty="0"/>
              <a:t>Fortalecer os meios de implementação e revitalizar a parceria global para o desenvolvimento sustentáve</a:t>
            </a:r>
            <a:r>
              <a:rPr lang="pt-BR" sz="1500" b="1" dirty="0"/>
              <a:t>l</a:t>
            </a:r>
            <a:endParaRPr lang="pt-BR" sz="1500" dirty="0"/>
          </a:p>
          <a:p>
            <a:pPr algn="just">
              <a:buClr>
                <a:srgbClr val="0B779D"/>
              </a:buClr>
            </a:pPr>
            <a:endParaRPr lang="pt-BR" sz="1500"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Os Objetivos de Desenvolvimento Sustentável (ODS)</a:t>
            </a:r>
          </a:p>
        </p:txBody>
      </p:sp>
    </p:spTree>
    <p:extLst>
      <p:ext uri="{BB962C8B-B14F-4D97-AF65-F5344CB8AC3E}">
        <p14:creationId xmlns:p14="http://schemas.microsoft.com/office/powerpoint/2010/main" val="2056631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111240"/>
            <a:ext cx="8707339" cy="6647974"/>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dirty="0"/>
              <a:t>Como se percebe, é uma agenda extensa e complexa e, a fim de cumpri-la, o governo federal propôs 3 etapas para o processo de internalização da Agenda 2030 à realidade nacional:</a:t>
            </a:r>
          </a:p>
          <a:p>
            <a:pPr algn="just">
              <a:buClr>
                <a:srgbClr val="0B779D"/>
              </a:buClr>
            </a:pPr>
            <a:endParaRPr lang="pt-BR" dirty="0"/>
          </a:p>
          <a:p>
            <a:pPr marL="742950" lvl="1" indent="-285750" algn="just">
              <a:buClr>
                <a:srgbClr val="0B779D"/>
              </a:buClr>
              <a:buFont typeface="Wingdings" panose="05000000000000000000" pitchFamily="2" charset="2"/>
              <a:buChar char="§"/>
            </a:pPr>
            <a:r>
              <a:rPr lang="pt-BR" sz="1600" dirty="0"/>
              <a:t>Criação da Comissão Nacional dos Objetivos do Desenvolvimento Sustentável (CNODS);</a:t>
            </a:r>
          </a:p>
          <a:p>
            <a:pPr marL="742950" lvl="1" indent="-285750" algn="just">
              <a:buClr>
                <a:srgbClr val="0B779D"/>
              </a:buClr>
              <a:buFont typeface="Wingdings" panose="05000000000000000000" pitchFamily="2" charset="2"/>
              <a:buChar char="§"/>
            </a:pPr>
            <a:r>
              <a:rPr lang="pt-BR" sz="1600" dirty="0"/>
              <a:t>Adequação das metas globais à realidade nacional;</a:t>
            </a:r>
          </a:p>
          <a:p>
            <a:pPr marL="742950" lvl="1" indent="-285750" algn="just">
              <a:buClr>
                <a:srgbClr val="0B779D"/>
              </a:buClr>
              <a:buFont typeface="Wingdings" panose="05000000000000000000" pitchFamily="2" charset="2"/>
              <a:buChar char="§"/>
            </a:pPr>
            <a:r>
              <a:rPr lang="pt-BR" sz="1600" dirty="0"/>
              <a:t>Definição de indicadores nacionais;</a:t>
            </a:r>
          </a:p>
          <a:p>
            <a:pPr algn="just">
              <a:buClr>
                <a:srgbClr val="0B779D"/>
              </a:buClr>
            </a:pPr>
            <a:endParaRPr lang="pt-BR" b="1" dirty="0"/>
          </a:p>
          <a:p>
            <a:pPr marL="285750" indent="-285750" algn="just">
              <a:buClr>
                <a:srgbClr val="0B779D"/>
              </a:buClr>
              <a:buFont typeface="Wingdings" panose="05000000000000000000" pitchFamily="2" charset="2"/>
              <a:buChar char="§"/>
            </a:pPr>
            <a:r>
              <a:rPr lang="pt-BR" dirty="0"/>
              <a:t>Dada essa complexidade, há entendimentos diversos acerca da agenda quanto aos atores com ela envolvidos, além de níveis muito distintos de envolvimento de servidores/as com a agenda. </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O mesmo estudo da </a:t>
            </a:r>
            <a:r>
              <a:rPr lang="pt-BR" dirty="0" err="1"/>
              <a:t>Enap</a:t>
            </a:r>
            <a:r>
              <a:rPr lang="pt-BR" dirty="0"/>
              <a:t> já citado demonstra que, no universo da pesquisa, apenas 27,85% dos entrevistados considerava que os ODS tinham influência na política pública com que trabalham, ao passo que 17,35% responderam que a agenda influencia parcialmente o trabalho. 27,7% dos entrevistados afirmaram não conhecer a agenda dos ODS, 15,5% disseram que não sabem se os ODS influenciam seu trabalho e 11,6% afirmaram que não há influência. Ou seja, somando os que desconhecem a agenda, não sabem ou não percebem influência dela em seu trabalho, obtém-se mais 54,8% do total, o que indica que a burocracia estatal brasileira ainda desconhece o tema. Isso representa um desafio considerável para o atingimento das metas pactuadas.</a:t>
            </a:r>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Os Objetivos de Desenvolvimento Sustentável (ODS)</a:t>
            </a:r>
          </a:p>
        </p:txBody>
      </p:sp>
    </p:spTree>
    <p:extLst>
      <p:ext uri="{BB962C8B-B14F-4D97-AF65-F5344CB8AC3E}">
        <p14:creationId xmlns:p14="http://schemas.microsoft.com/office/powerpoint/2010/main" val="380063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237957"/>
            <a:ext cx="8707338" cy="5078313"/>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dirty="0"/>
              <a:t>Recentemente, o Ipea lançou publicação contendo a proposta de adequação de metas do Brasil às metas globais dos ODS; </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No que se refere ao </a:t>
            </a:r>
            <a:r>
              <a:rPr lang="pt-BR" b="1" dirty="0"/>
              <a:t>ODS 5: Alcançar a igualdade de gênero e empoderar todas as mulheres e meninas</a:t>
            </a:r>
            <a:r>
              <a:rPr lang="pt-BR" dirty="0"/>
              <a:t>, foram propostas algumas adequações às metas globais propostas pela ONU. </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Buscou-se, nas novas redações propostas, ressaltar as intersecções com outros fenômenos que geram desigualdade e discriminação, a fim de dar visibilidade a essas intersecções, o que reflete uma demanda por reconhecimento, para que sejam levadas em conta as singularidades das desigualdades e discriminações que afetam os diferentes sujeitos. </a:t>
            </a:r>
          </a:p>
          <a:p>
            <a:pPr algn="just">
              <a:buClr>
                <a:srgbClr val="0B779D"/>
              </a:buClr>
            </a:pPr>
            <a:endParaRPr lang="pt-BR" dirty="0"/>
          </a:p>
          <a:p>
            <a:pPr marL="285750" indent="-285750" algn="just">
              <a:buClr>
                <a:srgbClr val="0B779D"/>
              </a:buClr>
              <a:buFont typeface="Wingdings" panose="05000000000000000000" pitchFamily="2" charset="2"/>
              <a:buChar char="§"/>
            </a:pPr>
            <a:r>
              <a:rPr lang="pt-BR" dirty="0"/>
              <a:t>Este reconhecimento coaduna-se com o lema dos ODS: “não deixar ninguém para trás”. Para alcançá-lo, é desejável reconhecer essas disparidades no enunciado da meta, a fim de promover o monitoramento dos avanços para os diferentes agrupamentos e não se limitar à média da população. </a:t>
            </a:r>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Os Objetivos de Desenvolvimento Sustentável (ODS): ODS 5</a:t>
            </a:r>
          </a:p>
        </p:txBody>
      </p:sp>
    </p:spTree>
    <p:extLst>
      <p:ext uri="{BB962C8B-B14F-4D97-AF65-F5344CB8AC3E}">
        <p14:creationId xmlns:p14="http://schemas.microsoft.com/office/powerpoint/2010/main" val="3395235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111240"/>
            <a:ext cx="8707339" cy="1200329"/>
          </a:xfrm>
          <a:prstGeom prst="rect">
            <a:avLst/>
          </a:prstGeom>
          <a:noFill/>
        </p:spPr>
        <p:txBody>
          <a:bodyPr wrap="square" rtlCol="0">
            <a:spAutoFit/>
          </a:bodyPr>
          <a:lstStyle/>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ODS 5: proposta brasileira de adequação de metas</a:t>
            </a:r>
          </a:p>
        </p:txBody>
      </p:sp>
      <p:graphicFrame>
        <p:nvGraphicFramePr>
          <p:cNvPr id="4" name="Tabela 3"/>
          <p:cNvGraphicFramePr>
            <a:graphicFrameLocks noGrp="1"/>
          </p:cNvGraphicFramePr>
          <p:nvPr>
            <p:extLst>
              <p:ext uri="{D42A27DB-BD31-4B8C-83A1-F6EECF244321}">
                <p14:modId xmlns:p14="http://schemas.microsoft.com/office/powerpoint/2010/main" val="499027101"/>
              </p:ext>
            </p:extLst>
          </p:nvPr>
        </p:nvGraphicFramePr>
        <p:xfrm>
          <a:off x="553890" y="1262776"/>
          <a:ext cx="8170876" cy="5403765"/>
        </p:xfrm>
        <a:graphic>
          <a:graphicData uri="http://schemas.openxmlformats.org/drawingml/2006/table">
            <a:tbl>
              <a:tblPr firstRow="1" bandRow="1">
                <a:tableStyleId>{5C22544A-7EE6-4342-B048-85BDC9FD1C3A}</a:tableStyleId>
              </a:tblPr>
              <a:tblGrid>
                <a:gridCol w="4085438">
                  <a:extLst>
                    <a:ext uri="{9D8B030D-6E8A-4147-A177-3AD203B41FA5}">
                      <a16:colId xmlns:a16="http://schemas.microsoft.com/office/drawing/2014/main" xmlns="" val="20000"/>
                    </a:ext>
                  </a:extLst>
                </a:gridCol>
                <a:gridCol w="4085438">
                  <a:extLst>
                    <a:ext uri="{9D8B030D-6E8A-4147-A177-3AD203B41FA5}">
                      <a16:colId xmlns:a16="http://schemas.microsoft.com/office/drawing/2014/main" xmlns="" val="20001"/>
                    </a:ext>
                  </a:extLst>
                </a:gridCol>
              </a:tblGrid>
              <a:tr h="480441">
                <a:tc>
                  <a:txBody>
                    <a:bodyPr/>
                    <a:lstStyle/>
                    <a:p>
                      <a:r>
                        <a:rPr lang="pt-BR" dirty="0"/>
                        <a:t>Meta ONU</a:t>
                      </a:r>
                    </a:p>
                  </a:txBody>
                  <a:tcPr/>
                </a:tc>
                <a:tc>
                  <a:txBody>
                    <a:bodyPr/>
                    <a:lstStyle/>
                    <a:p>
                      <a:r>
                        <a:rPr lang="pt-BR" dirty="0"/>
                        <a:t>Adequação de meta Brasil</a:t>
                      </a:r>
                    </a:p>
                  </a:txBody>
                  <a:tcPr/>
                </a:tc>
                <a:extLst>
                  <a:ext uri="{0D108BD9-81ED-4DB2-BD59-A6C34878D82A}">
                    <a16:rowId xmlns:a16="http://schemas.microsoft.com/office/drawing/2014/main" xmlns="" val="10000"/>
                  </a:ext>
                </a:extLst>
              </a:tr>
              <a:tr h="1540044">
                <a:tc>
                  <a:txBody>
                    <a:bodyPr/>
                    <a:lstStyle/>
                    <a:p>
                      <a:r>
                        <a:rPr lang="pt-BR" sz="1400" b="0" i="0" u="none" strike="noStrike" kern="1200" baseline="0" dirty="0">
                          <a:solidFill>
                            <a:schemeClr val="dk1"/>
                          </a:solidFill>
                          <a:latin typeface="+mn-lt"/>
                          <a:ea typeface="+mn-ea"/>
                          <a:cs typeface="+mn-cs"/>
                        </a:rPr>
                        <a:t>5.1 Acabar com todas as formas de discriminação contra todas as mulheres e meninas em toda parte. </a:t>
                      </a:r>
                      <a:endParaRPr lang="pt-BR" sz="1400" dirty="0"/>
                    </a:p>
                  </a:txBody>
                  <a:tcPr/>
                </a:tc>
                <a:tc>
                  <a:txBody>
                    <a:bodyPr/>
                    <a:lstStyle/>
                    <a:p>
                      <a:r>
                        <a:rPr lang="pt-BR" sz="1400" b="0" i="0" u="none" strike="noStrike" kern="1200" baseline="0" dirty="0">
                          <a:solidFill>
                            <a:schemeClr val="dk1"/>
                          </a:solidFill>
                          <a:latin typeface="+mn-lt"/>
                          <a:ea typeface="+mn-ea"/>
                          <a:cs typeface="+mn-cs"/>
                        </a:rPr>
                        <a:t>Eliminar todas as formas de discriminação de gênero, nas suas intersecções com raça, etnia, idade, deficiência, orientação sexual, identidade de gênero, territorialidade, cultura, religião e nacionalidade, em especial para as meninas e mulheres do campo, da floresta, das águas e das periferias urbanas. </a:t>
                      </a:r>
                      <a:endParaRPr lang="pt-BR" sz="1400" dirty="0"/>
                    </a:p>
                  </a:txBody>
                  <a:tcPr/>
                </a:tc>
                <a:extLst>
                  <a:ext uri="{0D108BD9-81ED-4DB2-BD59-A6C34878D82A}">
                    <a16:rowId xmlns:a16="http://schemas.microsoft.com/office/drawing/2014/main" xmlns="" val="10001"/>
                  </a:ext>
                </a:extLst>
              </a:tr>
              <a:tr h="480441">
                <a:tc>
                  <a:txBody>
                    <a:bodyPr/>
                    <a:lstStyle/>
                    <a:p>
                      <a:r>
                        <a:rPr lang="pt-BR" sz="1400" dirty="0"/>
                        <a:t>5.2 </a:t>
                      </a:r>
                      <a:r>
                        <a:rPr lang="pt-BR" sz="1400" b="0" i="0" u="none" strike="noStrike" kern="1200" baseline="0" dirty="0">
                          <a:solidFill>
                            <a:schemeClr val="dk1"/>
                          </a:solidFill>
                          <a:latin typeface="+mn-lt"/>
                          <a:ea typeface="+mn-ea"/>
                          <a:cs typeface="+mn-cs"/>
                        </a:rPr>
                        <a:t>Eliminar todas as formas de violência contra todas as mulheres e meninas nas esferas públicas e privadas, incluindo o tráfico e exploração sexual e de outros tipos. </a:t>
                      </a:r>
                      <a:endParaRPr lang="pt-BR" sz="1400" dirty="0"/>
                    </a:p>
                  </a:txBody>
                  <a:tcPr/>
                </a:tc>
                <a:tc>
                  <a:txBody>
                    <a:bodyPr/>
                    <a:lstStyle/>
                    <a:p>
                      <a:r>
                        <a:rPr lang="pt-BR" sz="1400" b="0" i="0" u="none" strike="noStrike" kern="1200" baseline="0" dirty="0">
                          <a:solidFill>
                            <a:schemeClr val="dk1"/>
                          </a:solidFill>
                          <a:latin typeface="+mn-lt"/>
                          <a:ea typeface="+mn-ea"/>
                          <a:cs typeface="+mn-cs"/>
                        </a:rPr>
                        <a:t>Eliminar todas as formas de violência de gênero nas esferas pública e privada, destacando a violência sexual, o tráfico de pessoas e os homicídios, nas suas intersecções com raça, etnia, idade, deficiência, orientação sexual, identidade de gênero, territorialidade, cultura, religião e nacionalidade, em especial para as mulheres do campo, da floresta, das águas e das periferias urbanas. </a:t>
                      </a:r>
                      <a:endParaRPr lang="pt-BR" sz="1400" dirty="0"/>
                    </a:p>
                  </a:txBody>
                  <a:tcPr/>
                </a:tc>
                <a:extLst>
                  <a:ext uri="{0D108BD9-81ED-4DB2-BD59-A6C34878D82A}">
                    <a16:rowId xmlns:a16="http://schemas.microsoft.com/office/drawing/2014/main" xmlns="" val="10002"/>
                  </a:ext>
                </a:extLst>
              </a:tr>
              <a:tr h="480441">
                <a:tc>
                  <a:txBody>
                    <a:bodyPr/>
                    <a:lstStyle/>
                    <a:p>
                      <a:r>
                        <a:rPr lang="pt-BR" sz="1400" dirty="0"/>
                        <a:t>5.3 </a:t>
                      </a:r>
                      <a:r>
                        <a:rPr lang="pt-BR" sz="1400" b="0" i="0" u="none" strike="noStrike" kern="1200" baseline="0" dirty="0">
                          <a:solidFill>
                            <a:schemeClr val="dk1"/>
                          </a:solidFill>
                          <a:latin typeface="+mn-lt"/>
                          <a:ea typeface="+mn-ea"/>
                          <a:cs typeface="+mn-cs"/>
                        </a:rPr>
                        <a:t>Eliminar todas as práticas nocivas, como os casamentos prematuros, forçados e de crianças e mutilações genitais femininas. </a:t>
                      </a:r>
                      <a:endParaRPr lang="pt-BR" sz="1400" dirty="0"/>
                    </a:p>
                  </a:txBody>
                  <a:tcPr/>
                </a:tc>
                <a:tc>
                  <a:txBody>
                    <a:bodyPr/>
                    <a:lstStyle/>
                    <a:p>
                      <a:r>
                        <a:rPr lang="pt-BR" sz="1400" b="0" i="0" u="none" strike="noStrike" kern="1200" baseline="0" dirty="0">
                          <a:solidFill>
                            <a:schemeClr val="dk1"/>
                          </a:solidFill>
                          <a:latin typeface="+mn-lt"/>
                          <a:ea typeface="+mn-ea"/>
                          <a:cs typeface="+mn-cs"/>
                        </a:rPr>
                        <a:t>Eliminar todas as práticas nocivas, como os casamentos e uniões precoces, forçados e de crianças e jovens, nas suas intersecções com raça, etnia, idade, deficiência, orientação sexual, identidade de gênero, territorialidade, cultura, religião e nacionalidade, em especial para as mulheres do campo, da floresta, das águas e das periferias urbanas. </a:t>
                      </a:r>
                      <a:endParaRPr lang="pt-BR" sz="14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010981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111240"/>
            <a:ext cx="8707339" cy="1200329"/>
          </a:xfrm>
          <a:prstGeom prst="rect">
            <a:avLst/>
          </a:prstGeom>
          <a:noFill/>
        </p:spPr>
        <p:txBody>
          <a:bodyPr wrap="square" rtlCol="0">
            <a:spAutoFit/>
          </a:bodyPr>
          <a:lstStyle/>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cs typeface="Arial" panose="020B0604020202020204" pitchFamily="34" charset="0"/>
              </a:rPr>
              <a:t>ODS 5: proposta brasileira de adequação de metas</a:t>
            </a:r>
          </a:p>
        </p:txBody>
      </p:sp>
      <p:graphicFrame>
        <p:nvGraphicFramePr>
          <p:cNvPr id="4" name="Tabela 3"/>
          <p:cNvGraphicFramePr>
            <a:graphicFrameLocks noGrp="1"/>
          </p:cNvGraphicFramePr>
          <p:nvPr>
            <p:extLst>
              <p:ext uri="{D42A27DB-BD31-4B8C-83A1-F6EECF244321}">
                <p14:modId xmlns:p14="http://schemas.microsoft.com/office/powerpoint/2010/main" val="1418314618"/>
              </p:ext>
            </p:extLst>
          </p:nvPr>
        </p:nvGraphicFramePr>
        <p:xfrm>
          <a:off x="545285" y="1363444"/>
          <a:ext cx="8170876" cy="4930521"/>
        </p:xfrm>
        <a:graphic>
          <a:graphicData uri="http://schemas.openxmlformats.org/drawingml/2006/table">
            <a:tbl>
              <a:tblPr firstRow="1" bandRow="1">
                <a:tableStyleId>{5C22544A-7EE6-4342-B048-85BDC9FD1C3A}</a:tableStyleId>
              </a:tblPr>
              <a:tblGrid>
                <a:gridCol w="4085438">
                  <a:extLst>
                    <a:ext uri="{9D8B030D-6E8A-4147-A177-3AD203B41FA5}">
                      <a16:colId xmlns:a16="http://schemas.microsoft.com/office/drawing/2014/main" xmlns="" val="20000"/>
                    </a:ext>
                  </a:extLst>
                </a:gridCol>
                <a:gridCol w="4085438">
                  <a:extLst>
                    <a:ext uri="{9D8B030D-6E8A-4147-A177-3AD203B41FA5}">
                      <a16:colId xmlns:a16="http://schemas.microsoft.com/office/drawing/2014/main" xmlns="" val="20001"/>
                    </a:ext>
                  </a:extLst>
                </a:gridCol>
              </a:tblGrid>
              <a:tr h="480441">
                <a:tc>
                  <a:txBody>
                    <a:bodyPr/>
                    <a:lstStyle/>
                    <a:p>
                      <a:r>
                        <a:rPr lang="pt-BR" dirty="0"/>
                        <a:t>Meta ONU</a:t>
                      </a:r>
                    </a:p>
                  </a:txBody>
                  <a:tcPr/>
                </a:tc>
                <a:tc>
                  <a:txBody>
                    <a:bodyPr/>
                    <a:lstStyle/>
                    <a:p>
                      <a:r>
                        <a:rPr lang="pt-BR" dirty="0"/>
                        <a:t>Adequação de meta Brasil</a:t>
                      </a:r>
                    </a:p>
                  </a:txBody>
                  <a:tcPr/>
                </a:tc>
                <a:extLst>
                  <a:ext uri="{0D108BD9-81ED-4DB2-BD59-A6C34878D82A}">
                    <a16:rowId xmlns:a16="http://schemas.microsoft.com/office/drawing/2014/main" xmlns="" val="10000"/>
                  </a:ext>
                </a:extLst>
              </a:tr>
              <a:tr h="480441">
                <a:tc>
                  <a:txBody>
                    <a:bodyPr/>
                    <a:lstStyle/>
                    <a:p>
                      <a:r>
                        <a:rPr lang="pt-BR" sz="1400" dirty="0"/>
                        <a:t>5.4 </a:t>
                      </a:r>
                      <a:r>
                        <a:rPr lang="pt-BR" sz="1400" b="0" i="0" u="none" strike="noStrike" kern="1200" baseline="0" dirty="0">
                          <a:solidFill>
                            <a:schemeClr val="dk1"/>
                          </a:solidFill>
                          <a:latin typeface="+mn-lt"/>
                          <a:ea typeface="+mn-ea"/>
                          <a:cs typeface="+mn-cs"/>
                        </a:rPr>
                        <a:t>Reconhecer e valorizar o trabalho de assistência e doméstico não remunerado, por meio da disponibilização de serviços públicos, infraestrutura e políticas de proteção social, bem como a promoção da responsabilidade compartilhada dentro do lar e da família, conforme os contextos nacionais. </a:t>
                      </a:r>
                      <a:endParaRPr lang="pt-BR" sz="1400" dirty="0"/>
                    </a:p>
                  </a:txBody>
                  <a:tcPr/>
                </a:tc>
                <a:tc>
                  <a:txBody>
                    <a:bodyPr/>
                    <a:lstStyle/>
                    <a:p>
                      <a:r>
                        <a:rPr lang="pt-BR" sz="1400" b="0" i="0" u="none" strike="noStrike" kern="1200" baseline="0" dirty="0">
                          <a:solidFill>
                            <a:schemeClr val="dk1"/>
                          </a:solidFill>
                          <a:latin typeface="+mn-lt"/>
                          <a:ea typeface="+mn-ea"/>
                          <a:cs typeface="+mn-cs"/>
                        </a:rPr>
                        <a:t>Eliminar a desigualdade na divisão sexual do trabalho remunerado e não remunerado, inclusive no trabalho doméstico e de cuidados, promovendo maior autonomia de todas as mulheres, nas suas intersecções com raça, etnia, idade, deficiência, orientação sexual, identidade de gênero, territorialidade, cultura, religião e nacionalidade, em especial para as mulheres do campo, da floresta, das águas e das periferias urbanas, por meio de políticas públicas e da promoção da responsabilidade compartilhada dentro das famílias. </a:t>
                      </a:r>
                      <a:endParaRPr lang="pt-BR" sz="1400" dirty="0"/>
                    </a:p>
                  </a:txBody>
                  <a:tcPr/>
                </a:tc>
                <a:extLst>
                  <a:ext uri="{0D108BD9-81ED-4DB2-BD59-A6C34878D82A}">
                    <a16:rowId xmlns:a16="http://schemas.microsoft.com/office/drawing/2014/main" xmlns="" val="10001"/>
                  </a:ext>
                </a:extLst>
              </a:tr>
              <a:tr h="480441">
                <a:tc>
                  <a:txBody>
                    <a:bodyPr/>
                    <a:lstStyle/>
                    <a:p>
                      <a:r>
                        <a:rPr lang="pt-BR" sz="1400" dirty="0"/>
                        <a:t>5.5 </a:t>
                      </a:r>
                      <a:r>
                        <a:rPr lang="pt-BR" sz="1400" b="0" i="0" u="none" strike="noStrike" kern="1200" baseline="0" dirty="0">
                          <a:solidFill>
                            <a:schemeClr val="dk1"/>
                          </a:solidFill>
                          <a:latin typeface="+mn-lt"/>
                          <a:ea typeface="+mn-ea"/>
                          <a:cs typeface="+mn-cs"/>
                        </a:rPr>
                        <a:t>Garantir a participação plena e efetiva das mulheres e a igualdade de oportunidades para a liderança em todos os níveis de tomada de decisão na vida política, econômica e pública. </a:t>
                      </a:r>
                      <a:endParaRPr lang="pt-BR" sz="1400" dirty="0"/>
                    </a:p>
                  </a:txBody>
                  <a:tcPr/>
                </a:tc>
                <a:tc>
                  <a:txBody>
                    <a:bodyPr/>
                    <a:lstStyle/>
                    <a:p>
                      <a:r>
                        <a:rPr lang="pt-BR" sz="1400" b="0" i="0" u="none" strike="noStrike" kern="1200" baseline="0" dirty="0">
                          <a:solidFill>
                            <a:schemeClr val="dk1"/>
                          </a:solidFill>
                          <a:latin typeface="+mn-lt"/>
                          <a:ea typeface="+mn-ea"/>
                          <a:cs typeface="+mn-cs"/>
                        </a:rPr>
                        <a:t>Garantir a participação plena e efetiva das mulheres e a igualdade de oportunidades para a liderança em todos os níveis de tomada de decisão na esfera pública, em suas dimensões política e econômica, considerando as intersecções com raça, etnia, idade, deficiência, orientação sexual, identidade de gênero, territorialidade, cultura, religião e nacionalidade, em especial para as mulheres do campo, da floresta, das águas e das periferias urbanas. </a:t>
                      </a:r>
                      <a:endParaRPr lang="pt-BR" sz="1400"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69834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111240"/>
            <a:ext cx="8707339" cy="1200329"/>
          </a:xfrm>
          <a:prstGeom prst="rect">
            <a:avLst/>
          </a:prstGeom>
          <a:noFill/>
        </p:spPr>
        <p:txBody>
          <a:bodyPr wrap="square" rtlCol="0">
            <a:spAutoFit/>
          </a:bodyPr>
          <a:lstStyle/>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cs typeface="Arial" panose="020B0604020202020204" pitchFamily="34" charset="0"/>
              </a:rPr>
              <a:t>ODS 5: proposta brasileira de adequação de metas</a:t>
            </a:r>
          </a:p>
        </p:txBody>
      </p:sp>
      <p:graphicFrame>
        <p:nvGraphicFramePr>
          <p:cNvPr id="4" name="Tabela 3"/>
          <p:cNvGraphicFramePr>
            <a:graphicFrameLocks noGrp="1"/>
          </p:cNvGraphicFramePr>
          <p:nvPr>
            <p:extLst>
              <p:ext uri="{D42A27DB-BD31-4B8C-83A1-F6EECF244321}">
                <p14:modId xmlns:p14="http://schemas.microsoft.com/office/powerpoint/2010/main" val="1357286511"/>
              </p:ext>
            </p:extLst>
          </p:nvPr>
        </p:nvGraphicFramePr>
        <p:xfrm>
          <a:off x="545285" y="1363444"/>
          <a:ext cx="8170876" cy="3132201"/>
        </p:xfrm>
        <a:graphic>
          <a:graphicData uri="http://schemas.openxmlformats.org/drawingml/2006/table">
            <a:tbl>
              <a:tblPr firstRow="1" bandRow="1">
                <a:tableStyleId>{5C22544A-7EE6-4342-B048-85BDC9FD1C3A}</a:tableStyleId>
              </a:tblPr>
              <a:tblGrid>
                <a:gridCol w="4085438">
                  <a:extLst>
                    <a:ext uri="{9D8B030D-6E8A-4147-A177-3AD203B41FA5}">
                      <a16:colId xmlns:a16="http://schemas.microsoft.com/office/drawing/2014/main" xmlns="" val="20000"/>
                    </a:ext>
                  </a:extLst>
                </a:gridCol>
                <a:gridCol w="4085438">
                  <a:extLst>
                    <a:ext uri="{9D8B030D-6E8A-4147-A177-3AD203B41FA5}">
                      <a16:colId xmlns:a16="http://schemas.microsoft.com/office/drawing/2014/main" xmlns="" val="20001"/>
                    </a:ext>
                  </a:extLst>
                </a:gridCol>
              </a:tblGrid>
              <a:tr h="480441">
                <a:tc>
                  <a:txBody>
                    <a:bodyPr/>
                    <a:lstStyle/>
                    <a:p>
                      <a:r>
                        <a:rPr lang="pt-BR" dirty="0"/>
                        <a:t>Meta ONU</a:t>
                      </a:r>
                    </a:p>
                  </a:txBody>
                  <a:tcPr/>
                </a:tc>
                <a:tc>
                  <a:txBody>
                    <a:bodyPr/>
                    <a:lstStyle/>
                    <a:p>
                      <a:r>
                        <a:rPr lang="pt-BR" dirty="0"/>
                        <a:t>Adequação de meta Brasil</a:t>
                      </a:r>
                    </a:p>
                  </a:txBody>
                  <a:tcPr/>
                </a:tc>
                <a:extLst>
                  <a:ext uri="{0D108BD9-81ED-4DB2-BD59-A6C34878D82A}">
                    <a16:rowId xmlns:a16="http://schemas.microsoft.com/office/drawing/2014/main" xmlns="" val="10000"/>
                  </a:ext>
                </a:extLst>
              </a:tr>
              <a:tr h="480441">
                <a:tc>
                  <a:txBody>
                    <a:bodyPr/>
                    <a:lstStyle/>
                    <a:p>
                      <a:r>
                        <a:rPr lang="pt-BR" sz="1400" dirty="0"/>
                        <a:t>5.6 </a:t>
                      </a:r>
                      <a:r>
                        <a:rPr lang="pt-BR" sz="1400" b="0" i="0" u="none" strike="noStrike" kern="1200" baseline="0" dirty="0">
                          <a:solidFill>
                            <a:schemeClr val="dk1"/>
                          </a:solidFill>
                          <a:latin typeface="+mn-lt"/>
                          <a:ea typeface="+mn-ea"/>
                          <a:cs typeface="+mn-cs"/>
                        </a:rPr>
                        <a:t>Assegurar o acesso universal à saúde sexual e reprodutiva e os direitos reprodutivos, como acordado em conformidade com o Programa de Ação da Conferência Internacional sobre População e Desenvolvimento e com a Plataforma de Ação de Pequim e os documentos resultantes de suas conferências de revisão. </a:t>
                      </a:r>
                      <a:endParaRPr lang="pt-BR" sz="1400" dirty="0"/>
                    </a:p>
                  </a:txBody>
                  <a:tcPr/>
                </a:tc>
                <a:tc>
                  <a:txBody>
                    <a:bodyPr/>
                    <a:lstStyle/>
                    <a:p>
                      <a:r>
                        <a:rPr lang="pt-BR" sz="1400" b="0" i="0" u="none" strike="noStrike" kern="1200" baseline="0" dirty="0">
                          <a:solidFill>
                            <a:schemeClr val="dk1"/>
                          </a:solidFill>
                          <a:latin typeface="+mn-lt"/>
                          <a:ea typeface="+mn-ea"/>
                          <a:cs typeface="+mn-cs"/>
                        </a:rPr>
                        <a:t>Promover, proteger e garantir a saúde sexual e reprodutiva, os direitos sexuais e direitos reprodutivos, em consonância com o Programa de Ação da Conferência Internacional sobre População e Desenvolvimento e com a Plataforma de Ação de Pequim e os documentos resultantes de suas conferências de revisão, considerando as intersecções de gênero com raça, etnia, idade, deficiência, orientação sexual, identidade de gênero, territorialidade, cultura, religião e nacionalidade, em especial para as mulheres do campo, da floresta, das águas e das periferias urbanas. </a:t>
                      </a:r>
                      <a:endParaRPr lang="pt-BR" sz="1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775407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111240"/>
            <a:ext cx="8707339" cy="1200329"/>
          </a:xfrm>
          <a:prstGeom prst="rect">
            <a:avLst/>
          </a:prstGeom>
          <a:noFill/>
        </p:spPr>
        <p:txBody>
          <a:bodyPr wrap="square" rtlCol="0">
            <a:spAutoFit/>
          </a:bodyPr>
          <a:lstStyle/>
          <a:p>
            <a:pPr algn="just">
              <a:buClr>
                <a:srgbClr val="0B779D"/>
              </a:buClr>
            </a:pPr>
            <a:endParaRPr lang="pt-BR" dirty="0"/>
          </a:p>
          <a:p>
            <a:pPr algn="just">
              <a:buClr>
                <a:srgbClr val="0B779D"/>
              </a:buClr>
            </a:pPr>
            <a:endParaRPr lang="pt-BR" dirty="0"/>
          </a:p>
          <a:p>
            <a:pPr algn="just">
              <a:buClr>
                <a:srgbClr val="0B779D"/>
              </a:buClr>
            </a:pPr>
            <a:endParaRPr lang="pt-BR" dirty="0"/>
          </a:p>
          <a:p>
            <a:pPr algn="just">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cs typeface="Arial" panose="020B0604020202020204" pitchFamily="34" charset="0"/>
              </a:rPr>
              <a:t>ODS 5: proposta brasileira de adequação de metas</a:t>
            </a:r>
          </a:p>
        </p:txBody>
      </p:sp>
      <p:graphicFrame>
        <p:nvGraphicFramePr>
          <p:cNvPr id="4" name="Tabela 3"/>
          <p:cNvGraphicFramePr>
            <a:graphicFrameLocks noGrp="1"/>
          </p:cNvGraphicFramePr>
          <p:nvPr>
            <p:extLst>
              <p:ext uri="{D42A27DB-BD31-4B8C-83A1-F6EECF244321}">
                <p14:modId xmlns:p14="http://schemas.microsoft.com/office/powerpoint/2010/main" val="1302055794"/>
              </p:ext>
            </p:extLst>
          </p:nvPr>
        </p:nvGraphicFramePr>
        <p:xfrm>
          <a:off x="218111" y="1363445"/>
          <a:ext cx="8774886" cy="5255470"/>
        </p:xfrm>
        <a:graphic>
          <a:graphicData uri="http://schemas.openxmlformats.org/drawingml/2006/table">
            <a:tbl>
              <a:tblPr firstRow="1" bandRow="1">
                <a:tableStyleId>{5C22544A-7EE6-4342-B048-85BDC9FD1C3A}</a:tableStyleId>
              </a:tblPr>
              <a:tblGrid>
                <a:gridCol w="4387443">
                  <a:extLst>
                    <a:ext uri="{9D8B030D-6E8A-4147-A177-3AD203B41FA5}">
                      <a16:colId xmlns:a16="http://schemas.microsoft.com/office/drawing/2014/main" xmlns="" val="20000"/>
                    </a:ext>
                  </a:extLst>
                </a:gridCol>
                <a:gridCol w="4387443">
                  <a:extLst>
                    <a:ext uri="{9D8B030D-6E8A-4147-A177-3AD203B41FA5}">
                      <a16:colId xmlns:a16="http://schemas.microsoft.com/office/drawing/2014/main" xmlns="" val="20001"/>
                    </a:ext>
                  </a:extLst>
                </a:gridCol>
              </a:tblGrid>
              <a:tr h="427530">
                <a:tc>
                  <a:txBody>
                    <a:bodyPr/>
                    <a:lstStyle/>
                    <a:p>
                      <a:r>
                        <a:rPr lang="pt-BR" dirty="0"/>
                        <a:t>Meta ONU</a:t>
                      </a:r>
                    </a:p>
                  </a:txBody>
                  <a:tcPr/>
                </a:tc>
                <a:tc>
                  <a:txBody>
                    <a:bodyPr/>
                    <a:lstStyle/>
                    <a:p>
                      <a:r>
                        <a:rPr lang="pt-BR" dirty="0"/>
                        <a:t>Adequação de meta Brasil</a:t>
                      </a:r>
                    </a:p>
                  </a:txBody>
                  <a:tcPr/>
                </a:tc>
                <a:extLst>
                  <a:ext uri="{0D108BD9-81ED-4DB2-BD59-A6C34878D82A}">
                    <a16:rowId xmlns:a16="http://schemas.microsoft.com/office/drawing/2014/main" xmlns="" val="10000"/>
                  </a:ext>
                </a:extLst>
              </a:tr>
              <a:tr h="4827940">
                <a:tc>
                  <a:txBody>
                    <a:bodyPr/>
                    <a:lstStyle/>
                    <a:p>
                      <a:r>
                        <a:rPr lang="pt-BR" sz="1400" dirty="0"/>
                        <a:t>5.B </a:t>
                      </a:r>
                      <a:r>
                        <a:rPr lang="pt-BR" sz="1400" b="0" i="0" u="none" strike="noStrike" kern="1200" baseline="0" dirty="0">
                          <a:solidFill>
                            <a:schemeClr val="dk1"/>
                          </a:solidFill>
                          <a:latin typeface="+mn-lt"/>
                          <a:ea typeface="+mn-ea"/>
                          <a:cs typeface="+mn-cs"/>
                        </a:rPr>
                        <a:t>Aumentar o uso de tecnologias de base, em particular as tecnologias de informação e comunicação, para promover o </a:t>
                      </a:r>
                      <a:r>
                        <a:rPr lang="pt-BR" sz="1400" b="0" i="0" u="none" strike="noStrike" kern="1200" baseline="0" dirty="0" err="1">
                          <a:solidFill>
                            <a:schemeClr val="dk1"/>
                          </a:solidFill>
                          <a:latin typeface="+mn-lt"/>
                          <a:ea typeface="+mn-ea"/>
                          <a:cs typeface="+mn-cs"/>
                        </a:rPr>
                        <a:t>empoderamento</a:t>
                      </a:r>
                      <a:r>
                        <a:rPr lang="pt-BR" sz="1400" b="0" i="0" u="none" strike="noStrike" kern="1200" baseline="0" dirty="0">
                          <a:solidFill>
                            <a:schemeClr val="dk1"/>
                          </a:solidFill>
                          <a:latin typeface="+mn-lt"/>
                          <a:ea typeface="+mn-ea"/>
                          <a:cs typeface="+mn-cs"/>
                        </a:rPr>
                        <a:t> das mulheres. </a:t>
                      </a:r>
                      <a:endParaRPr lang="pt-BR" sz="1400" dirty="0"/>
                    </a:p>
                  </a:txBody>
                  <a:tcPr/>
                </a:tc>
                <a:tc>
                  <a:txBody>
                    <a:bodyPr/>
                    <a:lstStyle/>
                    <a:p>
                      <a:r>
                        <a:rPr lang="pt-BR" sz="1400" b="0" i="0" u="none" strike="noStrike" kern="1200" baseline="0" dirty="0">
                          <a:solidFill>
                            <a:schemeClr val="dk1"/>
                          </a:solidFill>
                          <a:latin typeface="+mn-lt"/>
                          <a:ea typeface="+mn-ea"/>
                          <a:cs typeface="+mn-cs"/>
                        </a:rPr>
                        <a:t>5.b.1br Garantir a igualdade de gênero no acesso, habilidades de uso e produção das tecnologias de informação e comunicação, considerando as intersecções com raça, etnia, idade, deficiência, orientação sexual, identidade de gênero, territorialidade, cultura, religião e nacionalidade, em especial para as mulheres do campo, da floresta, das águas e das periferias urbanas. </a:t>
                      </a:r>
                    </a:p>
                    <a:p>
                      <a:r>
                        <a:rPr lang="pt-BR" sz="1400" b="0" i="0" u="none" strike="noStrike" kern="1200" baseline="0" dirty="0">
                          <a:solidFill>
                            <a:schemeClr val="dk1"/>
                          </a:solidFill>
                          <a:latin typeface="+mn-lt"/>
                          <a:ea typeface="+mn-ea"/>
                          <a:cs typeface="+mn-cs"/>
                        </a:rPr>
                        <a:t>5.b.2br Garantir a igualdade de gênero no acesso e produção do conhecimento científico em todas as áreas do conhecimento e promover a perspectiva de gênero na produção do conhecimento, considerando as intersecções com raça, etnia, idade, deficiência, orientação sexual, identidade de gênero, territorialidade, cultura, religião e nacionalidade, em especial para as mulheres do campo, da floresta, das águas e das periferias urbanas. </a:t>
                      </a:r>
                    </a:p>
                    <a:p>
                      <a:r>
                        <a:rPr lang="pt-BR" sz="1400" b="0" i="0" u="none" strike="noStrike" kern="1200" baseline="0" dirty="0">
                          <a:solidFill>
                            <a:schemeClr val="dk1"/>
                          </a:solidFill>
                          <a:latin typeface="+mn-lt"/>
                          <a:ea typeface="+mn-ea"/>
                          <a:cs typeface="+mn-cs"/>
                        </a:rPr>
                        <a:t>5.b.3br Garantir a igualdade de gênero no acesso e produção da informação, conteúdos de comunicação e mídias, considerando as intersecções com raça, etnia, idade, deficiência, orientação sexual, identidade de gênero, territorialidade, cultura, religião e nacionalidade, em especial para as mulheres do campo, da floresta, das águas e das periferias urbanas. </a:t>
                      </a:r>
                      <a:endParaRPr lang="pt-BR" sz="1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99027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237957"/>
            <a:ext cx="8707338" cy="5262979"/>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sz="2000" dirty="0" smtClean="0"/>
              <a:t>Além dos </a:t>
            </a:r>
            <a:r>
              <a:rPr lang="pt-BR" sz="2000" b="1" dirty="0"/>
              <a:t>desafios</a:t>
            </a:r>
            <a:r>
              <a:rPr lang="pt-BR" sz="2000" dirty="0"/>
              <a:t> já citados que o aparato estatal brasileiro precisa resolver para o atingimento das metas dos ODS, no que tange especificamente ao ODS 5 é preciso enfrentar</a:t>
            </a:r>
          </a:p>
          <a:p>
            <a:pPr algn="just">
              <a:buClr>
                <a:srgbClr val="0B779D"/>
              </a:buClr>
            </a:pPr>
            <a:endParaRPr lang="pt-BR" sz="2000" dirty="0"/>
          </a:p>
          <a:p>
            <a:pPr marL="742950" lvl="1" indent="-285750" algn="just">
              <a:buClr>
                <a:srgbClr val="0B779D"/>
              </a:buClr>
              <a:buFont typeface="Wingdings" panose="05000000000000000000" pitchFamily="2" charset="2"/>
              <a:buChar char="§"/>
            </a:pPr>
            <a:r>
              <a:rPr lang="pt-BR" sz="2000" b="1" dirty="0"/>
              <a:t>Perpetuação de valores e convenções tradicionais de gênero;</a:t>
            </a:r>
          </a:p>
          <a:p>
            <a:pPr marL="742950" lvl="1" indent="-285750" algn="just">
              <a:buClr>
                <a:srgbClr val="0B779D"/>
              </a:buClr>
              <a:buFont typeface="Wingdings" panose="05000000000000000000" pitchFamily="2" charset="2"/>
              <a:buChar char="§"/>
            </a:pPr>
            <a:r>
              <a:rPr lang="pt-BR" sz="2000" b="1" dirty="0"/>
              <a:t>Insuficiência de recursos financeiros e orçamentários – ajuste fiscal; </a:t>
            </a:r>
          </a:p>
          <a:p>
            <a:pPr marL="742950" lvl="1" indent="-285750" algn="just">
              <a:buClr>
                <a:srgbClr val="0B779D"/>
              </a:buClr>
              <a:buFont typeface="Wingdings" panose="05000000000000000000" pitchFamily="2" charset="2"/>
              <a:buChar char="§"/>
            </a:pPr>
            <a:r>
              <a:rPr lang="pt-BR" sz="2000" b="1" dirty="0"/>
              <a:t>Inexistência </a:t>
            </a:r>
            <a:r>
              <a:rPr lang="pt-BR" sz="2000" b="1" dirty="0" smtClean="0"/>
              <a:t>ou </a:t>
            </a:r>
            <a:r>
              <a:rPr lang="pt-BR" sz="2000" b="1" smtClean="0"/>
              <a:t>baixo protagonismo de </a:t>
            </a:r>
            <a:r>
              <a:rPr lang="pt-BR" sz="2000" b="1" dirty="0"/>
              <a:t>estrutura institucional de políticas para as mulheres para apoiar a implementação e monitoramento dos ODS; </a:t>
            </a:r>
          </a:p>
          <a:p>
            <a:pPr marL="742950" lvl="1" indent="-285750" algn="just">
              <a:buClr>
                <a:srgbClr val="0B779D"/>
              </a:buClr>
              <a:buFont typeface="Wingdings" panose="05000000000000000000" pitchFamily="2" charset="2"/>
              <a:buChar char="§"/>
            </a:pPr>
            <a:r>
              <a:rPr lang="pt-BR" sz="2000" b="1" dirty="0"/>
              <a:t>Redução no número de servidores/as e terceirização de atividades fins;</a:t>
            </a:r>
          </a:p>
          <a:p>
            <a:pPr lvl="1" algn="just">
              <a:buClr>
                <a:srgbClr val="0B779D"/>
              </a:buClr>
            </a:pPr>
            <a:endParaRPr lang="pt-BR" sz="2000" b="1" dirty="0"/>
          </a:p>
          <a:p>
            <a:pPr marL="285750" indent="-285750" algn="just">
              <a:buClr>
                <a:srgbClr val="0B779D"/>
              </a:buClr>
              <a:buFont typeface="Wingdings" panose="05000000000000000000" pitchFamily="2" charset="2"/>
              <a:buChar char="§"/>
            </a:pPr>
            <a:r>
              <a:rPr lang="pt-BR" sz="2000" dirty="0"/>
              <a:t>Assim, percebe-se que o real atingimento das metas estipuladas no ODS 5 não representa tarefa simples, nem de fácil execução, e possivelmente demandará mais tempo do que aquele que a janela para a consecução da Agenda 2030 nos permite. </a:t>
            </a:r>
          </a:p>
          <a:p>
            <a:pPr lvl="1" algn="just">
              <a:buClr>
                <a:srgbClr val="0B779D"/>
              </a:buClr>
            </a:pPr>
            <a:endParaRPr lang="pt-BR" b="1" dirty="0"/>
          </a:p>
          <a:p>
            <a:pPr marL="285750" indent="-285750" algn="just">
              <a:buClr>
                <a:srgbClr val="0B779D"/>
              </a:buClr>
              <a:buFont typeface="Wingdings" panose="05000000000000000000" pitchFamily="2" charset="2"/>
              <a:buChar char="§"/>
            </a:pPr>
            <a:endParaRPr lang="pt-BR" dirty="0"/>
          </a:p>
        </p:txBody>
      </p:sp>
      <p:sp>
        <p:nvSpPr>
          <p:cNvPr id="3" name="Rectangle 2"/>
          <p:cNvSpPr txBox="1">
            <a:spLocks noChangeArrowheads="1"/>
          </p:cNvSpPr>
          <p:nvPr/>
        </p:nvSpPr>
        <p:spPr>
          <a:xfrm>
            <a:off x="285659" y="476549"/>
            <a:ext cx="5753001" cy="424732"/>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ODS 5: desafios à implementação</a:t>
            </a:r>
          </a:p>
        </p:txBody>
      </p:sp>
    </p:spTree>
    <p:extLst>
      <p:ext uri="{BB962C8B-B14F-4D97-AF65-F5344CB8AC3E}">
        <p14:creationId xmlns:p14="http://schemas.microsoft.com/office/powerpoint/2010/main" val="3671158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06DE3CA-1C8D-4E07-8EC0-8410AB1CAD72}"/>
              </a:ext>
            </a:extLst>
          </p:cNvPr>
          <p:cNvSpPr>
            <a:spLocks noGrp="1"/>
          </p:cNvSpPr>
          <p:nvPr>
            <p:ph type="title"/>
          </p:nvPr>
        </p:nvSpPr>
        <p:spPr>
          <a:xfrm>
            <a:off x="164416" y="125976"/>
            <a:ext cx="6123842" cy="830628"/>
          </a:xfrm>
        </p:spPr>
        <p:txBody>
          <a:bodyPr anchor="ctr"/>
          <a:lstStyle/>
          <a:p>
            <a:r>
              <a:rPr lang="pt-BR" sz="3200" b="1" dirty="0">
                <a:solidFill>
                  <a:schemeClr val="bg1"/>
                </a:solidFill>
                <a:latin typeface="Arial" panose="020B0604020202020204" pitchFamily="34" charset="0"/>
                <a:cs typeface="Arial" panose="020B0604020202020204" pitchFamily="34" charset="0"/>
              </a:rPr>
              <a:t>Referências bibliográficas</a:t>
            </a:r>
          </a:p>
        </p:txBody>
      </p:sp>
      <p:sp>
        <p:nvSpPr>
          <p:cNvPr id="3" name="Espaço Reservado para Conteúdo 2">
            <a:extLst>
              <a:ext uri="{FF2B5EF4-FFF2-40B4-BE49-F238E27FC236}">
                <a16:creationId xmlns:a16="http://schemas.microsoft.com/office/drawing/2014/main" xmlns="" id="{D4A72475-82EB-41A8-96AC-32F41E047EC1}"/>
              </a:ext>
            </a:extLst>
          </p:cNvPr>
          <p:cNvSpPr>
            <a:spLocks noGrp="1"/>
          </p:cNvSpPr>
          <p:nvPr>
            <p:ph idx="1"/>
          </p:nvPr>
        </p:nvSpPr>
        <p:spPr>
          <a:xfrm>
            <a:off x="164417" y="1147150"/>
            <a:ext cx="8979584" cy="5584874"/>
          </a:xfrm>
        </p:spPr>
        <p:txBody>
          <a:bodyPr/>
          <a:lstStyle/>
          <a:p>
            <a:pPr marL="0" indent="0">
              <a:buNone/>
            </a:pPr>
            <a:r>
              <a:rPr lang="pt-BR" sz="2000" dirty="0"/>
              <a:t>ENAP. Desafios e condicionantes para implementação da Agenda dos ODS na administração pública federal brasileira. Cadernos ENAP, nº57, Brasília: </a:t>
            </a:r>
            <a:r>
              <a:rPr lang="pt-BR" sz="2000" dirty="0" err="1"/>
              <a:t>Enap</a:t>
            </a:r>
            <a:r>
              <a:rPr lang="pt-BR" sz="2000" dirty="0"/>
              <a:t>, 2018. Disponível em: </a:t>
            </a:r>
            <a:r>
              <a:rPr lang="pt-BR" sz="2000" dirty="0">
                <a:hlinkClick r:id="rId2"/>
              </a:rPr>
              <a:t>http://repositorio.enap.gov.br/bitstream/1/3411/1/Caderno_ODS_57.pdf</a:t>
            </a:r>
            <a:r>
              <a:rPr lang="pt-BR" sz="2000" dirty="0"/>
              <a:t> </a:t>
            </a:r>
          </a:p>
          <a:p>
            <a:pPr marL="0" indent="0">
              <a:buNone/>
            </a:pPr>
            <a:r>
              <a:rPr lang="pt-BR" sz="2000" dirty="0"/>
              <a:t>GUARNIERI, Tathiana Haddad. 2010.  Os direitos das mulheres no contexto internacional da criação da ONU (1945) à Conferencia de Beijing (1995). </a:t>
            </a:r>
            <a:r>
              <a:rPr lang="pt-BR" sz="2000" b="1" dirty="0"/>
              <a:t>Revista Eletrônica da Faculdade Metodista </a:t>
            </a:r>
            <a:r>
              <a:rPr lang="pt-BR" sz="2000" b="1" dirty="0" err="1"/>
              <a:t>Granbery</a:t>
            </a:r>
            <a:r>
              <a:rPr lang="pt-BR" sz="2000" dirty="0"/>
              <a:t>, n. 8. Disponível em:  </a:t>
            </a:r>
            <a:r>
              <a:rPr lang="pt-BR" sz="2000" dirty="0">
                <a:hlinkClick r:id="rId3"/>
              </a:rPr>
              <a:t>http://re.granbery.edu.br/artigos/MzUx.pdf</a:t>
            </a:r>
            <a:r>
              <a:rPr lang="pt-BR" sz="2000" dirty="0"/>
              <a:t> </a:t>
            </a:r>
          </a:p>
          <a:p>
            <a:pPr marL="0" indent="0">
              <a:buNone/>
            </a:pPr>
            <a:r>
              <a:rPr lang="pt-BR" sz="2000" dirty="0"/>
              <a:t>IPEA. Agenda 2030: ODS – Metas Nacionais dos Objetivos de Desenvolvimento Sustentável Proposta de adequação. Brasília, 2018. Disponível em: </a:t>
            </a:r>
            <a:r>
              <a:rPr lang="pt-BR" sz="2000" dirty="0">
                <a:hlinkClick r:id="rId4"/>
              </a:rPr>
              <a:t>http://ipea.gov.br/portal/images/stories/PDFs/livros/livros/180801_ods_metas_nac_dos_obj_de_desenv_susten_propos_de_adequa.pdf</a:t>
            </a:r>
            <a:r>
              <a:rPr lang="pt-BR" sz="2000" dirty="0"/>
              <a:t> </a:t>
            </a:r>
          </a:p>
          <a:p>
            <a:pPr marL="0" indent="0">
              <a:buNone/>
            </a:pPr>
            <a:r>
              <a:rPr lang="pt-BR" sz="2000" dirty="0"/>
              <a:t>ORGANIZAÇÃO DAS NAÇÕES UNIDAS. Carta da ONU. 1945. Disponível em: </a:t>
            </a:r>
            <a:r>
              <a:rPr lang="pt-BR" sz="2000" dirty="0">
                <a:hlinkClick r:id="rId5"/>
              </a:rPr>
              <a:t>https://nacoesunidas.org/wp-content/uploads/2017/11/A-Carta-das-Na%C3%A7%C3%B5es-Unidas.pdf</a:t>
            </a:r>
            <a:r>
              <a:rPr lang="pt-BR" sz="2000" dirty="0"/>
              <a:t> </a:t>
            </a:r>
          </a:p>
          <a:p>
            <a:pPr marL="0" indent="0">
              <a:buNone/>
            </a:pPr>
            <a:r>
              <a:rPr lang="pt-BR" sz="2000" dirty="0"/>
              <a:t>_______. Declaração Universal dos Direitos Humanos. 1948. Disponível em: </a:t>
            </a:r>
            <a:r>
              <a:rPr lang="pt-BR" sz="2000" dirty="0">
                <a:hlinkClick r:id="rId6"/>
              </a:rPr>
              <a:t>http://unesdoc.unesco.org/images/0013/001394/139423por.pdf</a:t>
            </a:r>
            <a:r>
              <a:rPr lang="pt-BR" sz="2000" dirty="0"/>
              <a:t>  </a:t>
            </a:r>
          </a:p>
        </p:txBody>
      </p:sp>
    </p:spTree>
    <p:extLst>
      <p:ext uri="{BB962C8B-B14F-4D97-AF65-F5344CB8AC3E}">
        <p14:creationId xmlns:p14="http://schemas.microsoft.com/office/powerpoint/2010/main" val="3073169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 y="1126353"/>
            <a:ext cx="9144001" cy="825864"/>
          </a:xfrm>
          <a:prstGeom prst="rect">
            <a:avLst/>
          </a:prstGeom>
          <a:noFill/>
          <a:ln w="9525">
            <a:noFill/>
            <a:miter lim="800000"/>
            <a:headEnd/>
            <a:tailEnd/>
          </a:ln>
          <a:extLst/>
        </p:spPr>
        <p:txBody>
          <a:bodyPr anchor="ctr"/>
          <a:lstStyle/>
          <a:p>
            <a:pPr algn="ctr">
              <a:lnSpc>
                <a:spcPct val="120000"/>
              </a:lnSpc>
              <a:spcBef>
                <a:spcPct val="20000"/>
              </a:spcBef>
              <a:buClr>
                <a:schemeClr val="tx1"/>
              </a:buClr>
              <a:buFont typeface="Wingdings" pitchFamily="2" charset="2"/>
              <a:buNone/>
              <a:tabLst>
                <a:tab pos="3141663" algn="ctr"/>
                <a:tab pos="6096000" algn="r"/>
              </a:tabLst>
              <a:defRPr/>
            </a:pPr>
            <a:r>
              <a:rPr lang="pt-BR" sz="3600" dirty="0">
                <a:effectLst>
                  <a:outerShdw blurRad="38100" dist="38100" dir="2700000" algn="tl">
                    <a:srgbClr val="000000">
                      <a:alpha val="43137"/>
                    </a:srgbClr>
                  </a:outerShdw>
                </a:effectLst>
                <a:latin typeface="Arial" panose="020B0604020202020204" pitchFamily="34" charset="0"/>
                <a:ea typeface="ＭＳ Ｐゴシック" pitchFamily="34" charset="-128"/>
                <a:cs typeface="Arial" panose="020B0604020202020204" pitchFamily="34" charset="0"/>
              </a:rPr>
              <a:t>Obrigada!</a:t>
            </a:r>
          </a:p>
          <a:p>
            <a:pPr algn="ctr">
              <a:lnSpc>
                <a:spcPct val="120000"/>
              </a:lnSpc>
              <a:spcBef>
                <a:spcPct val="20000"/>
              </a:spcBef>
              <a:buClr>
                <a:schemeClr val="tx1"/>
              </a:buClr>
              <a:buFont typeface="Wingdings" pitchFamily="2" charset="2"/>
              <a:buNone/>
              <a:tabLst>
                <a:tab pos="3141663" algn="ctr"/>
                <a:tab pos="6096000" algn="r"/>
              </a:tabLst>
              <a:defRPr/>
            </a:pPr>
            <a:endParaRPr lang="pt-BR" sz="3600" dirty="0">
              <a:effectLst>
                <a:outerShdw blurRad="38100" dist="38100" dir="2700000" algn="tl">
                  <a:srgbClr val="000000">
                    <a:alpha val="43137"/>
                  </a:srgbClr>
                </a:outerShdw>
              </a:effectLst>
              <a:latin typeface="Arial" panose="020B0604020202020204" pitchFamily="34" charset="0"/>
              <a:ea typeface="ＭＳ Ｐゴシック" pitchFamily="34" charset="-128"/>
              <a:cs typeface="Arial" panose="020B0604020202020204" pitchFamily="34" charset="0"/>
            </a:endParaRPr>
          </a:p>
          <a:p>
            <a:pPr algn="ctr">
              <a:lnSpc>
                <a:spcPct val="120000"/>
              </a:lnSpc>
              <a:spcBef>
                <a:spcPct val="20000"/>
              </a:spcBef>
              <a:buClr>
                <a:schemeClr val="tx1"/>
              </a:buClr>
              <a:buFont typeface="Wingdings" pitchFamily="2" charset="2"/>
              <a:buNone/>
              <a:tabLst>
                <a:tab pos="3141663" algn="ctr"/>
                <a:tab pos="6096000" algn="r"/>
              </a:tabLst>
              <a:defRPr/>
            </a:pPr>
            <a:r>
              <a:rPr lang="pt-BR" sz="3600" dirty="0">
                <a:effectLst>
                  <a:outerShdw blurRad="38100" dist="38100" dir="2700000" algn="tl">
                    <a:srgbClr val="000000">
                      <a:alpha val="43137"/>
                    </a:srgbClr>
                  </a:outerShdw>
                </a:effectLst>
                <a:latin typeface="Arial" panose="020B0604020202020204" pitchFamily="34" charset="0"/>
                <a:ea typeface="ＭＳ Ｐゴシック" pitchFamily="34" charset="-128"/>
                <a:cs typeface="Arial" panose="020B0604020202020204" pitchFamily="34" charset="0"/>
              </a:rPr>
              <a:t>marcela.rezende@ipea.gov.br</a:t>
            </a:r>
          </a:p>
        </p:txBody>
      </p:sp>
      <p:sp>
        <p:nvSpPr>
          <p:cNvPr id="5" name="Rectangle 5"/>
          <p:cNvSpPr>
            <a:spLocks noChangeArrowheads="1"/>
          </p:cNvSpPr>
          <p:nvPr/>
        </p:nvSpPr>
        <p:spPr bwMode="auto">
          <a:xfrm>
            <a:off x="0" y="2894403"/>
            <a:ext cx="9144001" cy="427038"/>
          </a:xfrm>
          <a:prstGeom prst="rect">
            <a:avLst/>
          </a:prstGeom>
          <a:noFill/>
          <a:ln w="9525">
            <a:noFill/>
            <a:miter lim="800000"/>
            <a:headEnd/>
            <a:tailEnd/>
          </a:ln>
          <a:extLst/>
        </p:spPr>
        <p:txBody>
          <a:bodyPr anchor="ctr"/>
          <a:lstStyle/>
          <a:p>
            <a:pPr algn="ctr">
              <a:lnSpc>
                <a:spcPct val="120000"/>
              </a:lnSpc>
              <a:spcBef>
                <a:spcPct val="20000"/>
              </a:spcBef>
              <a:buClr>
                <a:schemeClr val="tx1"/>
              </a:buClr>
              <a:buFont typeface="Wingdings" pitchFamily="2" charset="2"/>
              <a:buNone/>
              <a:tabLst>
                <a:tab pos="3141663" algn="ctr"/>
                <a:tab pos="6096000" algn="r"/>
              </a:tabLst>
              <a:defRPr/>
            </a:pPr>
            <a:endParaRPr lang="pt-BR" dirty="0">
              <a:effectLst>
                <a:outerShdw blurRad="38100" dist="38100" dir="2700000" algn="tl">
                  <a:srgbClr val="000000">
                    <a:alpha val="43137"/>
                  </a:srgbClr>
                </a:outerShdw>
              </a:effectLst>
              <a:latin typeface="Arial" panose="020B0604020202020204" pitchFamily="34" charset="0"/>
              <a:ea typeface="ＭＳ Ｐゴシック" pitchFamily="34" charset="-128"/>
              <a:cs typeface="Arial" panose="020B0604020202020204" pitchFamily="34" charset="0"/>
            </a:endParaRPr>
          </a:p>
        </p:txBody>
      </p:sp>
      <p:sp>
        <p:nvSpPr>
          <p:cNvPr id="6" name="Text Box 10"/>
          <p:cNvSpPr txBox="1">
            <a:spLocks noChangeArrowheads="1"/>
          </p:cNvSpPr>
          <p:nvPr/>
        </p:nvSpPr>
        <p:spPr bwMode="auto">
          <a:xfrm>
            <a:off x="6669140" y="4778515"/>
            <a:ext cx="1158459" cy="1015663"/>
          </a:xfrm>
          <a:prstGeom prst="rect">
            <a:avLst/>
          </a:prstGeom>
          <a:noFill/>
          <a:ln>
            <a:noFill/>
          </a:ln>
          <a:effectLst/>
          <a:extLst/>
        </p:spPr>
        <p:txBody>
          <a:bodyPr wrap="none">
            <a:spAutoFit/>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6pPr>
            <a:lvl7pPr marL="29718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7pPr>
            <a:lvl8pPr marL="34290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8pPr>
            <a:lvl9pPr marL="3886200" indent="-228600" eaLnBrk="0" fontAlgn="base" hangingPunct="0">
              <a:lnSpc>
                <a:spcPct val="120000"/>
              </a:lnSpc>
              <a:spcBef>
                <a:spcPct val="40000"/>
              </a:spcBef>
              <a:spcAft>
                <a:spcPct val="0"/>
              </a:spcAft>
              <a:buClr>
                <a:srgbClr val="007E3A"/>
              </a:buClr>
              <a:buFont typeface="Wingdings" pitchFamily="2" charset="2"/>
              <a:buChar char="ü"/>
              <a:defRPr sz="2000" b="1">
                <a:solidFill>
                  <a:schemeClr val="tx1"/>
                </a:solidFill>
                <a:latin typeface="Arial" pitchFamily="34" charset="0"/>
              </a:defRPr>
            </a:lvl9pPr>
          </a:lstStyle>
          <a:p>
            <a:pPr algn="ctr" eaLnBrk="1" hangingPunct="1">
              <a:defRPr/>
            </a:pPr>
            <a:r>
              <a:rPr lang="pt-BR" sz="3200" dirty="0">
                <a:solidFill>
                  <a:schemeClr val="bg1"/>
                </a:solidFill>
                <a:effectLst>
                  <a:outerShdw blurRad="38100" dist="38100" dir="2700000" algn="tl">
                    <a:srgbClr val="000000">
                      <a:alpha val="43137"/>
                    </a:srgbClr>
                  </a:outerShdw>
                </a:effectLst>
                <a:latin typeface="Calibri" pitchFamily="34" charset="0"/>
              </a:rPr>
              <a:t>Autor</a:t>
            </a:r>
          </a:p>
          <a:p>
            <a:pPr algn="ctr" eaLnBrk="1" hangingPunct="1">
              <a:defRPr/>
            </a:pPr>
            <a:r>
              <a:rPr lang="pt-BR" sz="2800" b="0" i="1" dirty="0">
                <a:solidFill>
                  <a:schemeClr val="bg1"/>
                </a:solidFill>
                <a:effectLst>
                  <a:outerShdw blurRad="38100" dist="38100" dir="2700000" algn="tl">
                    <a:srgbClr val="000000">
                      <a:alpha val="43137"/>
                    </a:srgbClr>
                  </a:outerShdw>
                </a:effectLst>
                <a:latin typeface="Calibri" pitchFamily="34" charset="0"/>
              </a:rPr>
              <a:t>Cargo</a:t>
            </a:r>
          </a:p>
        </p:txBody>
      </p:sp>
    </p:spTree>
    <p:extLst>
      <p:ext uri="{BB962C8B-B14F-4D97-AF65-F5344CB8AC3E}">
        <p14:creationId xmlns:p14="http://schemas.microsoft.com/office/powerpoint/2010/main" val="322355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59391" y="1174459"/>
            <a:ext cx="8841996" cy="5847755"/>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b="1" dirty="0"/>
              <a:t>Como relacionar os direitos humanos DAS MULHERES aos objetivos de desenvolvimento sustentável?</a:t>
            </a:r>
          </a:p>
          <a:p>
            <a:pPr marL="285750" indent="-285750" algn="just">
              <a:buClr>
                <a:srgbClr val="0B779D"/>
              </a:buClr>
              <a:buFont typeface="Wingdings" panose="05000000000000000000" pitchFamily="2" charset="2"/>
              <a:buChar char="§"/>
            </a:pPr>
            <a:endParaRPr lang="pt-BR" i="1" dirty="0"/>
          </a:p>
          <a:p>
            <a:pPr marL="285750" indent="-285750" algn="just">
              <a:buClr>
                <a:srgbClr val="0B779D"/>
              </a:buClr>
              <a:buFont typeface="Wingdings" panose="05000000000000000000" pitchFamily="2" charset="2"/>
              <a:buChar char="§"/>
            </a:pPr>
            <a:r>
              <a:rPr lang="pt-BR" sz="1600" i="1" dirty="0"/>
              <a:t>No que tange às mulheres, podemos afirmar que também a defesa de seus direitos foi, ao longo de décadas de esforço, caminhando rumo à ampliação e à percepção de que esses direitos são transversais, e não apenas uma agenda “feminina” </a:t>
            </a:r>
            <a:r>
              <a:rPr lang="pt-BR" sz="1600" i="1" dirty="0" err="1"/>
              <a:t>autorreferenciada</a:t>
            </a:r>
            <a:r>
              <a:rPr lang="pt-BR" sz="1600" i="1" dirty="0"/>
              <a:t> e desconectada de demais temas de preocupação global. </a:t>
            </a:r>
          </a:p>
          <a:p>
            <a:pPr algn="just">
              <a:buClr>
                <a:srgbClr val="0B779D"/>
              </a:buClr>
            </a:pPr>
            <a:endParaRPr lang="pt-BR" sz="1600" i="1" dirty="0"/>
          </a:p>
          <a:p>
            <a:pPr marL="285750" indent="-285750" algn="just">
              <a:buClr>
                <a:srgbClr val="0B779D"/>
              </a:buClr>
              <a:buFont typeface="Wingdings" panose="05000000000000000000" pitchFamily="2" charset="2"/>
              <a:buChar char="§"/>
            </a:pPr>
            <a:r>
              <a:rPr lang="pt-BR" sz="1600" i="1" dirty="0"/>
              <a:t>Se, no início da trajetória da ONU, houve um claro esforço em sistematizar e institucionalizar direitos das mulheres enquanto mulheres, ao longo do processo vão-se ampliando as ideias correlatas ao que seria esse rol de direitos, agregando-se à defesa de pautas clássicas como o direito à igualdade em relação aos homens noções como a de promoção do desenvolvimento, da paz, do emprego, da saúde, da educação, da defesa do meio ambiente, da segurança, entre tantos outros elementos. </a:t>
            </a:r>
          </a:p>
          <a:p>
            <a:pPr marL="285750" indent="-285750" algn="just">
              <a:buClr>
                <a:srgbClr val="0B779D"/>
              </a:buClr>
              <a:buFont typeface="Wingdings" panose="05000000000000000000" pitchFamily="2" charset="2"/>
              <a:buChar char="§"/>
            </a:pPr>
            <a:endParaRPr lang="pt-BR" sz="1600" i="1" dirty="0"/>
          </a:p>
          <a:p>
            <a:pPr marL="285750" indent="-285750" algn="just">
              <a:buClr>
                <a:srgbClr val="0B779D"/>
              </a:buClr>
              <a:buFont typeface="Wingdings" panose="05000000000000000000" pitchFamily="2" charset="2"/>
              <a:buChar char="§"/>
            </a:pPr>
            <a:r>
              <a:rPr lang="pt-BR" sz="1600" i="1" dirty="0"/>
              <a:t>Na década de 1990, quando da realização das chamadas conferências sociais da ONU, as mulheres participaram ativamente dos debates de todas as reuniões realizadas – na conferência que discutiu meio ambiente, na que versou sobre população e desenvolvimento, na conferência de Viena sobre direitos humanos, na cúpula para o desenvolvimento social.</a:t>
            </a:r>
          </a:p>
          <a:p>
            <a:pPr algn="just">
              <a:buClr>
                <a:srgbClr val="0B779D"/>
              </a:buClr>
            </a:pPr>
            <a:endParaRPr lang="pt-BR" sz="1600" i="1" dirty="0"/>
          </a:p>
          <a:p>
            <a:pPr marL="285750" indent="-285750" algn="just">
              <a:buClr>
                <a:srgbClr val="0B779D"/>
              </a:buClr>
              <a:buFont typeface="Wingdings" panose="05000000000000000000" pitchFamily="2" charset="2"/>
              <a:buChar char="§"/>
            </a:pPr>
            <a:r>
              <a:rPr lang="pt-BR" sz="1600" i="1" dirty="0"/>
              <a:t>Assim, a trajetória da luta pelos direitos das mulheres reflete aquela percorrida no bojo dos direitos humanos no sistema ONU – rumando à ampliação, à integração e à percepção da transversalidade dos temas tratados.  </a:t>
            </a:r>
          </a:p>
          <a:p>
            <a:pPr marL="285750" indent="-285750" algn="just">
              <a:buClr>
                <a:srgbClr val="0B779D"/>
              </a:buClr>
              <a:buFont typeface="Wingdings" panose="05000000000000000000" pitchFamily="2" charset="2"/>
              <a:buChar char="§"/>
            </a:pPr>
            <a:endParaRPr lang="pt-BR" sz="1600" i="1"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a promoção dos direitos humanos das mulheres e os ODS</a:t>
            </a:r>
          </a:p>
        </p:txBody>
      </p:sp>
    </p:spTree>
    <p:extLst>
      <p:ext uri="{BB962C8B-B14F-4D97-AF65-F5344CB8AC3E}">
        <p14:creationId xmlns:p14="http://schemas.microsoft.com/office/powerpoint/2010/main" val="170512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85659" y="1270632"/>
            <a:ext cx="8707339" cy="6401753"/>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dirty="0"/>
              <a:t>Podemos tentar agrupar fases de atuação da ONU no que concerne aos direitos humanos das mulheres para fins didáticos</a:t>
            </a:r>
          </a:p>
          <a:p>
            <a:pPr algn="just">
              <a:buClr>
                <a:srgbClr val="0B779D"/>
              </a:buClr>
            </a:pPr>
            <a:endParaRPr lang="pt-BR" dirty="0"/>
          </a:p>
          <a:p>
            <a:pPr marL="742950" lvl="1" indent="-285750" algn="just">
              <a:buClr>
                <a:srgbClr val="0B779D"/>
              </a:buClr>
              <a:buFont typeface="Wingdings" panose="05000000000000000000" pitchFamily="2" charset="2"/>
              <a:buChar char="§"/>
            </a:pPr>
            <a:r>
              <a:rPr lang="pt-BR" sz="1600" b="1" dirty="0"/>
              <a:t>1º momento: 1945 a 1962</a:t>
            </a:r>
            <a:r>
              <a:rPr lang="pt-BR" sz="1600" dirty="0"/>
              <a:t> – esforços concentrados para a questão da equidade das mulheres em relação aos homens e para codificação internacional dos direitos das mulheres. Carta da ONU (1945), criação da CSW (1946) e DUDH (1948) são marcos importantes; </a:t>
            </a:r>
          </a:p>
          <a:p>
            <a:pPr lvl="1" algn="just">
              <a:buClr>
                <a:srgbClr val="0B779D"/>
              </a:buClr>
            </a:pPr>
            <a:endParaRPr lang="pt-BR" sz="1600" dirty="0"/>
          </a:p>
          <a:p>
            <a:pPr marL="742950" lvl="1" indent="-285750" algn="just">
              <a:buClr>
                <a:srgbClr val="0B779D"/>
              </a:buClr>
              <a:buFont typeface="Wingdings" panose="05000000000000000000" pitchFamily="2" charset="2"/>
              <a:buChar char="§"/>
            </a:pPr>
            <a:r>
              <a:rPr lang="pt-BR" sz="1600" b="1" dirty="0"/>
              <a:t>2º momento: 1963 a 1975 –</a:t>
            </a:r>
            <a:r>
              <a:rPr lang="pt-BR" sz="1600" dirty="0"/>
              <a:t> período marcado pelo processo de descolonização e consequente ampliação do número de Estados-membro, com surgimento de novas agendas na ordem internacional. Conferência Mundial da Mulher (1975, México) é marco fundamental; </a:t>
            </a:r>
          </a:p>
          <a:p>
            <a:pPr lvl="1" algn="just">
              <a:buClr>
                <a:srgbClr val="0B779D"/>
              </a:buClr>
            </a:pPr>
            <a:endParaRPr lang="pt-BR" sz="1600" dirty="0"/>
          </a:p>
          <a:p>
            <a:pPr marL="742950" lvl="1" indent="-285750" algn="just">
              <a:buClr>
                <a:srgbClr val="0B779D"/>
              </a:buClr>
              <a:buFont typeface="Wingdings" panose="05000000000000000000" pitchFamily="2" charset="2"/>
              <a:buChar char="§"/>
            </a:pPr>
            <a:r>
              <a:rPr lang="pt-BR" sz="1600" b="1" dirty="0"/>
              <a:t>3º momento: 1976 a 1985 </a:t>
            </a:r>
            <a:r>
              <a:rPr lang="pt-BR" sz="1600" dirty="0"/>
              <a:t>– denominada “Década das Mulheres”, momento em que ocorrem outras duas Conferências – Conferência de Copenhague (1980) e Conferência de Nairóbi (1985). Também se destaca  a CEDAW (1979);</a:t>
            </a:r>
          </a:p>
          <a:p>
            <a:pPr lvl="1" algn="just">
              <a:buClr>
                <a:srgbClr val="0B779D"/>
              </a:buClr>
            </a:pPr>
            <a:endParaRPr lang="pt-BR" sz="1600" dirty="0"/>
          </a:p>
          <a:p>
            <a:pPr marL="742950" lvl="1" indent="-285750" algn="just">
              <a:buClr>
                <a:srgbClr val="0B779D"/>
              </a:buClr>
              <a:buFont typeface="Wingdings" panose="05000000000000000000" pitchFamily="2" charset="2"/>
              <a:buChar char="§"/>
            </a:pPr>
            <a:r>
              <a:rPr lang="pt-BR" sz="1600" b="1" dirty="0"/>
              <a:t>4º momento: Anos 1990 </a:t>
            </a:r>
            <a:r>
              <a:rPr lang="pt-BR" sz="1600" dirty="0"/>
              <a:t>– Conferências sociais da ONU, com destaque para a Conferência de Beijing (1995) para o caso das mulheres;</a:t>
            </a:r>
          </a:p>
          <a:p>
            <a:pPr lvl="1" algn="just">
              <a:buClr>
                <a:srgbClr val="0B779D"/>
              </a:buClr>
            </a:pPr>
            <a:endParaRPr lang="pt-BR" sz="1600" dirty="0"/>
          </a:p>
          <a:p>
            <a:pPr marL="742950" lvl="1" indent="-285750" algn="just">
              <a:buClr>
                <a:srgbClr val="0B779D"/>
              </a:buClr>
              <a:buFont typeface="Wingdings" panose="05000000000000000000" pitchFamily="2" charset="2"/>
              <a:buChar char="§"/>
            </a:pPr>
            <a:r>
              <a:rPr lang="pt-BR" sz="1600" b="1" dirty="0"/>
              <a:t>5º momento: anos 2000 </a:t>
            </a:r>
            <a:r>
              <a:rPr lang="pt-BR" sz="1600" dirty="0"/>
              <a:t>– os Objetivos do Milênio (ODM);</a:t>
            </a:r>
          </a:p>
          <a:p>
            <a:pPr lvl="1" algn="just">
              <a:buClr>
                <a:srgbClr val="0B779D"/>
              </a:buClr>
            </a:pPr>
            <a:endParaRPr lang="pt-BR" sz="1600" dirty="0"/>
          </a:p>
          <a:p>
            <a:pPr marL="742950" lvl="1" indent="-285750" algn="just">
              <a:buClr>
                <a:srgbClr val="0B779D"/>
              </a:buClr>
              <a:buFont typeface="Wingdings" panose="05000000000000000000" pitchFamily="2" charset="2"/>
              <a:buChar char="§"/>
            </a:pPr>
            <a:r>
              <a:rPr lang="pt-BR" sz="1600" b="1" dirty="0"/>
              <a:t>Momento atual:</a:t>
            </a:r>
            <a:r>
              <a:rPr lang="pt-BR" sz="1600" dirty="0"/>
              <a:t> Agenda 2030 e os Objetivos de Desenvolvimento Sustentáveis (ODS);</a:t>
            </a:r>
          </a:p>
          <a:p>
            <a:pPr lvl="2"/>
            <a:endParaRPr lang="pt-BR" sz="1600" dirty="0"/>
          </a:p>
          <a:p>
            <a:endParaRPr lang="pt-BR" sz="1600" b="1" i="1" dirty="0"/>
          </a:p>
          <a:p>
            <a:endParaRPr lang="pt-BR" b="1" i="1" dirty="0"/>
          </a:p>
          <a:p>
            <a:pPr>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momentos históricos marcantes</a:t>
            </a:r>
          </a:p>
        </p:txBody>
      </p:sp>
    </p:spTree>
    <p:extLst>
      <p:ext uri="{BB962C8B-B14F-4D97-AF65-F5344CB8AC3E}">
        <p14:creationId xmlns:p14="http://schemas.microsoft.com/office/powerpoint/2010/main" val="2205819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266092"/>
            <a:ext cx="8975188" cy="6401753"/>
          </a:xfrm>
          <a:prstGeom prst="rect">
            <a:avLst/>
          </a:prstGeom>
          <a:noFill/>
        </p:spPr>
        <p:txBody>
          <a:bodyPr wrap="square" rtlCol="0">
            <a:spAutoFit/>
          </a:bodyPr>
          <a:lstStyle/>
          <a:p>
            <a:pPr marL="742950" lvl="1" indent="-285750" algn="just">
              <a:buClr>
                <a:srgbClr val="0B779D"/>
              </a:buClr>
              <a:buFont typeface="Wingdings" panose="05000000000000000000" pitchFamily="2" charset="2"/>
              <a:buChar char="§"/>
            </a:pPr>
            <a:r>
              <a:rPr lang="pt-BR" b="1" dirty="0"/>
              <a:t>Carta das Nações Unidas (1945) </a:t>
            </a:r>
            <a:r>
              <a:rPr lang="pt-BR" dirty="0"/>
              <a:t>é o marco inaugural desse estágio – já em seu preâmbulo, documento </a:t>
            </a:r>
            <a:r>
              <a:rPr lang="pt-BR" b="1" dirty="0"/>
              <a:t>ressalta a igualdade de direitos entre homens e mulheres</a:t>
            </a:r>
            <a:r>
              <a:rPr lang="pt-BR" dirty="0"/>
              <a:t>. Em seu </a:t>
            </a:r>
            <a:r>
              <a:rPr lang="pt-BR" b="1" dirty="0"/>
              <a:t>art. 1º explicita repulsa a qualquer distinção de raça, sexo, língua, religião;</a:t>
            </a:r>
          </a:p>
          <a:p>
            <a:pPr lvl="1" algn="just">
              <a:buClr>
                <a:srgbClr val="0B779D"/>
              </a:buClr>
            </a:pPr>
            <a:endParaRPr lang="pt-BR" dirty="0"/>
          </a:p>
          <a:p>
            <a:pPr marL="742950" lvl="1" indent="-285750" algn="just">
              <a:buClr>
                <a:srgbClr val="0B779D"/>
              </a:buClr>
              <a:buFont typeface="Wingdings" panose="05000000000000000000" pitchFamily="2" charset="2"/>
              <a:buChar char="§"/>
            </a:pPr>
            <a:r>
              <a:rPr lang="pt-BR" dirty="0"/>
              <a:t>Início do processo de codificação internacional dos direitos das mulheres;</a:t>
            </a:r>
          </a:p>
          <a:p>
            <a:pPr lvl="1" algn="just">
              <a:buClr>
                <a:srgbClr val="0B779D"/>
              </a:buClr>
            </a:pPr>
            <a:endParaRPr lang="pt-BR" dirty="0"/>
          </a:p>
          <a:p>
            <a:pPr marL="742950" lvl="1" indent="-285750" algn="just">
              <a:buClr>
                <a:srgbClr val="0B779D"/>
              </a:buClr>
              <a:buFont typeface="Wingdings" panose="05000000000000000000" pitchFamily="2" charset="2"/>
              <a:buChar char="§"/>
            </a:pPr>
            <a:r>
              <a:rPr lang="pt-BR" b="1" dirty="0"/>
              <a:t>1946</a:t>
            </a:r>
            <a:r>
              <a:rPr lang="pt-BR" dirty="0"/>
              <a:t>: criação da </a:t>
            </a:r>
            <a:r>
              <a:rPr lang="pt-BR" b="1" dirty="0"/>
              <a:t>Comissão sobre o Status da Mulher </a:t>
            </a:r>
            <a:r>
              <a:rPr lang="pt-BR" dirty="0"/>
              <a:t>(</a:t>
            </a:r>
            <a:r>
              <a:rPr lang="pt-BR" i="1" dirty="0" err="1"/>
              <a:t>Comission</a:t>
            </a:r>
            <a:r>
              <a:rPr lang="pt-BR" i="1" dirty="0"/>
              <a:t> </a:t>
            </a:r>
            <a:r>
              <a:rPr lang="pt-BR" i="1" dirty="0" err="1"/>
              <a:t>on</a:t>
            </a:r>
            <a:r>
              <a:rPr lang="pt-BR" i="1" dirty="0"/>
              <a:t> </a:t>
            </a:r>
            <a:r>
              <a:rPr lang="pt-BR" i="1" dirty="0" err="1"/>
              <a:t>the</a:t>
            </a:r>
            <a:r>
              <a:rPr lang="pt-BR" i="1" dirty="0"/>
              <a:t> Status </a:t>
            </a:r>
            <a:r>
              <a:rPr lang="pt-BR" i="1" dirty="0" err="1"/>
              <a:t>of</a:t>
            </a:r>
            <a:r>
              <a:rPr lang="pt-BR" i="1" dirty="0"/>
              <a:t> </a:t>
            </a:r>
            <a:r>
              <a:rPr lang="pt-BR" i="1" dirty="0" err="1"/>
              <a:t>Women</a:t>
            </a:r>
            <a:r>
              <a:rPr lang="pt-BR" i="1" dirty="0"/>
              <a:t> </a:t>
            </a:r>
            <a:r>
              <a:rPr lang="pt-BR" dirty="0"/>
              <a:t>– CSW). </a:t>
            </a:r>
          </a:p>
          <a:p>
            <a:pPr lvl="1" algn="just">
              <a:buClr>
                <a:srgbClr val="0B779D"/>
              </a:buClr>
            </a:pPr>
            <a:endParaRPr lang="pt-BR" dirty="0"/>
          </a:p>
          <a:p>
            <a:pPr marL="1200150" lvl="2" indent="-285750" algn="just">
              <a:buClr>
                <a:srgbClr val="0B779D"/>
              </a:buClr>
              <a:buFont typeface="Wingdings" panose="05000000000000000000" pitchFamily="2" charset="2"/>
              <a:buChar char="§"/>
            </a:pPr>
            <a:r>
              <a:rPr lang="pt-BR" dirty="0"/>
              <a:t>Relevância para institucionalização dos direitos das mulheres no contexto internacional;</a:t>
            </a:r>
          </a:p>
          <a:p>
            <a:pPr marL="1200150" lvl="2" indent="-285750" algn="just">
              <a:buClr>
                <a:srgbClr val="0B779D"/>
              </a:buClr>
              <a:buFont typeface="Wingdings" panose="05000000000000000000" pitchFamily="2" charset="2"/>
              <a:buChar char="§"/>
            </a:pPr>
            <a:r>
              <a:rPr lang="pt-BR" dirty="0"/>
              <a:t>Atuou de forma decisiva para a redação da Declaração Universal dos Direitos Humanos (1948) e de outros documentos importantes, como a Convenção dos Direitos Políticos das Mulheres (1952) e a Convenção sobre a Nacionalidade das Mulheres Casadas (1957);</a:t>
            </a:r>
          </a:p>
          <a:p>
            <a:pPr marL="1200150" lvl="2" indent="-285750" algn="just">
              <a:buClr>
                <a:srgbClr val="0B779D"/>
              </a:buClr>
              <a:buFont typeface="Wingdings" panose="05000000000000000000" pitchFamily="2" charset="2"/>
              <a:buChar char="§"/>
            </a:pPr>
            <a:r>
              <a:rPr lang="pt-BR" dirty="0"/>
              <a:t>Porém, não tinha caráter coercitivo e, assim, nunca recebeu poderes para investigar  suspeitas de violação de direitos de mulheres ou casos de discriminação. Com isso, nunca esteve autorizada a tomar medidas capazes de assegurar o comprometimento dos países com os acordos firmados.</a:t>
            </a:r>
          </a:p>
          <a:p>
            <a:pPr marL="1200150" lvl="2" indent="-285750">
              <a:buFont typeface="Arial" panose="020B0604020202020204" pitchFamily="34" charset="0"/>
              <a:buChar char="•"/>
            </a:pPr>
            <a:endParaRPr lang="pt-BR" sz="1600" dirty="0"/>
          </a:p>
          <a:p>
            <a:endParaRPr lang="pt-BR" sz="1600" b="1" i="1" dirty="0"/>
          </a:p>
          <a:p>
            <a:endParaRPr lang="pt-BR" b="1" i="1" dirty="0"/>
          </a:p>
          <a:p>
            <a:pPr>
              <a:buClr>
                <a:srgbClr val="0B779D"/>
              </a:buClr>
            </a:pPr>
            <a:endParaRPr lang="pt-BR" dirty="0"/>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1945 a 1962 marcos relevantes</a:t>
            </a:r>
          </a:p>
        </p:txBody>
      </p:sp>
    </p:spTree>
    <p:extLst>
      <p:ext uri="{BB962C8B-B14F-4D97-AF65-F5344CB8AC3E}">
        <p14:creationId xmlns:p14="http://schemas.microsoft.com/office/powerpoint/2010/main" val="32932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224" y="365127"/>
            <a:ext cx="6123963" cy="742220"/>
          </a:xfrm>
        </p:spPr>
        <p:txBody>
          <a:bodyPr/>
          <a:lstStyle/>
          <a:p>
            <a:r>
              <a:rPr lang="pt-BR" sz="2400" b="1" dirty="0">
                <a:solidFill>
                  <a:schemeClr val="bg1"/>
                </a:solidFill>
                <a:latin typeface="Arial" panose="020B0604020202020204" pitchFamily="34" charset="0"/>
                <a:cs typeface="Arial" panose="020B0604020202020204" pitchFamily="34" charset="0"/>
              </a:rPr>
              <a:t>A ONU e os direitos das mulheres: </a:t>
            </a:r>
            <a:br>
              <a:rPr lang="pt-BR" sz="2400" b="1" dirty="0">
                <a:solidFill>
                  <a:schemeClr val="bg1"/>
                </a:solidFill>
                <a:latin typeface="Arial" panose="020B0604020202020204" pitchFamily="34" charset="0"/>
                <a:cs typeface="Arial" panose="020B0604020202020204" pitchFamily="34" charset="0"/>
              </a:rPr>
            </a:br>
            <a:r>
              <a:rPr lang="pt-BR" sz="2400" b="1" dirty="0">
                <a:solidFill>
                  <a:schemeClr val="bg1"/>
                </a:solidFill>
                <a:latin typeface="Arial" panose="020B0604020202020204" pitchFamily="34" charset="0"/>
                <a:cs typeface="Arial" panose="020B0604020202020204" pitchFamily="34" charset="0"/>
              </a:rPr>
              <a:t>1945 a 1962 marcos relevantes</a:t>
            </a:r>
          </a:p>
        </p:txBody>
      </p:sp>
      <p:sp>
        <p:nvSpPr>
          <p:cNvPr id="3" name="Espaço Reservado para Conteúdo 2"/>
          <p:cNvSpPr>
            <a:spLocks noGrp="1"/>
          </p:cNvSpPr>
          <p:nvPr>
            <p:ph idx="1"/>
          </p:nvPr>
        </p:nvSpPr>
        <p:spPr>
          <a:xfrm>
            <a:off x="58723" y="1258349"/>
            <a:ext cx="8934275" cy="5599651"/>
          </a:xfrm>
        </p:spPr>
        <p:txBody>
          <a:bodyPr/>
          <a:lstStyle/>
          <a:p>
            <a:pPr algn="just">
              <a:buFont typeface="Wingdings" panose="05000000000000000000" pitchFamily="2" charset="2"/>
              <a:buChar char="§"/>
            </a:pPr>
            <a:r>
              <a:rPr lang="pt-BR" sz="2000" b="1" dirty="0"/>
              <a:t>1948: Declaração Universal dos Direitos Humanos (DUDH) e as mulheres</a:t>
            </a:r>
          </a:p>
          <a:p>
            <a:pPr lvl="1" algn="just">
              <a:buFont typeface="Wingdings" panose="05000000000000000000" pitchFamily="2" charset="2"/>
              <a:buChar char="§"/>
            </a:pPr>
            <a:r>
              <a:rPr lang="pt-BR" sz="1500" dirty="0"/>
              <a:t>Preâmbulo: “Considerando que, na Carta, os povos das Nações Unidas proclamam, de novo, a sua fé nos direitos fundamentais do Homem, na dignidade e no valor da pessoa humana, na igualdade de direitos dos homens e das mulheres e se declaram resolvidos a favorecer o progresso social e a instaurar melhores condições de vida dentro de uma liberdade mais ampla (...)”</a:t>
            </a:r>
          </a:p>
          <a:p>
            <a:pPr lvl="1" algn="just">
              <a:buFont typeface="Wingdings" panose="05000000000000000000" pitchFamily="2" charset="2"/>
              <a:buChar char="§"/>
            </a:pPr>
            <a:r>
              <a:rPr lang="pt-BR" sz="1500" dirty="0"/>
              <a:t>Art. 1º: Todos os seres humanos nascem livres e iguais em dignidade e em direitos. Dotados de razão e de consciência, devem agir uns para com os outros em espírito de fraternidade.</a:t>
            </a:r>
          </a:p>
          <a:p>
            <a:pPr lvl="1" algn="just">
              <a:buFont typeface="Wingdings" panose="05000000000000000000" pitchFamily="2" charset="2"/>
              <a:buChar char="§"/>
            </a:pPr>
            <a:r>
              <a:rPr lang="pt-BR" sz="1500" dirty="0"/>
              <a:t>Art. 2º: Todos os seres humanos podem invocar os direitos e as liberdades proclamados na presente Declaração, sem distinção alguma, nomeadamente de raça, de cor, de sexo, de língua, de religião, de opinião política ou outra, de origem nacional ou social, de fortuna, de nascimento ou de qualquer outra situação. Além disso, não será feita nenhuma distinção fundada no estatuto político, jurídico ou internacional do país ou do território da naturalidade da pessoa, seja esse país ou território independente, sob tutela, autônomo ou sujeito a alguma limitação de soberania.</a:t>
            </a:r>
          </a:p>
          <a:p>
            <a:pPr lvl="1" algn="just">
              <a:buFont typeface="Wingdings" panose="05000000000000000000" pitchFamily="2" charset="2"/>
              <a:buChar char="§"/>
            </a:pPr>
            <a:r>
              <a:rPr lang="pt-BR" sz="1500" dirty="0"/>
              <a:t>Art.16: A partir da idade núbil, o homem e a mulher têm o direito de casar e de constituir família, sem restrição alguma de raça, nacionalidade ou religião. Durante o casamento e na altura da sua dissolução, ambos têm direitos iguais. O casamento não pode ser celebrado sem o livre e pleno consentimento dos futuros esposos.</a:t>
            </a:r>
          </a:p>
          <a:p>
            <a:pPr lvl="1" algn="just">
              <a:buFont typeface="Wingdings" panose="05000000000000000000" pitchFamily="2" charset="2"/>
              <a:buChar char="§"/>
            </a:pPr>
            <a:r>
              <a:rPr lang="pt-BR" sz="1500" dirty="0"/>
              <a:t>Art. 23: 1. Toda a pessoa tem direito ao trabalho, à livre escolha do trabalho, a condições equitativas e satisfatórias de trabalho e à proteção contra o desemprego; 2. Todos têm direito, sem discriminação alguma, a salário igual por trabalho igual.</a:t>
            </a:r>
          </a:p>
          <a:p>
            <a:pPr lvl="1" algn="just">
              <a:buFont typeface="Wingdings" panose="05000000000000000000" pitchFamily="2" charset="2"/>
              <a:buChar char="§"/>
            </a:pPr>
            <a:r>
              <a:rPr lang="pt-BR" sz="1500" dirty="0"/>
              <a:t>Art. 24: Toda a pessoa tem direito ao repouso e aos lazeres, especialmente, a uma limitação razoável da duração do trabalho e as férias periódicas pagas.</a:t>
            </a:r>
          </a:p>
          <a:p>
            <a:pPr lvl="1" algn="just">
              <a:buFont typeface="Wingdings" panose="05000000000000000000" pitchFamily="2" charset="2"/>
              <a:buChar char="§"/>
            </a:pPr>
            <a:r>
              <a:rPr lang="pt-BR" sz="1500" dirty="0"/>
              <a:t>Art. 25: 2. A maternidade e a infância têm direito a ajuda e a assistência especiais. Todas as crianças, nascidas dentro ou fora do matrimônio, gozam da mesma proteção social.</a:t>
            </a:r>
          </a:p>
          <a:p>
            <a:pPr lvl="1">
              <a:buFont typeface="Wingdings" panose="05000000000000000000" pitchFamily="2" charset="2"/>
              <a:buChar char="§"/>
            </a:pPr>
            <a:endParaRPr lang="pt-BR" sz="1400" dirty="0"/>
          </a:p>
          <a:p>
            <a:pPr lvl="1">
              <a:buFont typeface="Wingdings" panose="05000000000000000000" pitchFamily="2" charset="2"/>
              <a:buChar char="§"/>
            </a:pPr>
            <a:endParaRPr lang="pt-BR" sz="1800" dirty="0"/>
          </a:p>
        </p:txBody>
      </p:sp>
    </p:spTree>
    <p:extLst>
      <p:ext uri="{BB962C8B-B14F-4D97-AF65-F5344CB8AC3E}">
        <p14:creationId xmlns:p14="http://schemas.microsoft.com/office/powerpoint/2010/main" val="1783994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8475" y="1139483"/>
            <a:ext cx="8894524" cy="5632311"/>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sz="2000" dirty="0"/>
              <a:t>Período marcado pelo processo de descolonização e consequente ampliação do número de Estados-membro na ONU; </a:t>
            </a:r>
          </a:p>
          <a:p>
            <a:pPr marL="285750" indent="-285750" algn="just">
              <a:buClr>
                <a:srgbClr val="0B779D"/>
              </a:buClr>
              <a:buFont typeface="Wingdings" panose="05000000000000000000" pitchFamily="2" charset="2"/>
              <a:buChar char="§"/>
            </a:pPr>
            <a:r>
              <a:rPr lang="pt-BR" sz="2000" dirty="0"/>
              <a:t>Novos problemas na agenda internacional – as relações econômicas entre nações desenvolvidas e em desenvolvimento ocuparam o centro do debate na ONU;</a:t>
            </a:r>
          </a:p>
          <a:p>
            <a:pPr marL="285750" indent="-285750" algn="just">
              <a:buClr>
                <a:srgbClr val="0B779D"/>
              </a:buClr>
              <a:buFont typeface="Wingdings" panose="05000000000000000000" pitchFamily="2" charset="2"/>
              <a:buChar char="§"/>
            </a:pPr>
            <a:r>
              <a:rPr lang="pt-BR" sz="2000" dirty="0"/>
              <a:t>Reconhecimento do papel central das mulheres para o desenvolvimento social e econômico das sociedades;</a:t>
            </a:r>
          </a:p>
          <a:p>
            <a:pPr marL="285750" indent="-285750" algn="just">
              <a:buClr>
                <a:srgbClr val="0B779D"/>
              </a:buClr>
              <a:buFont typeface="Wingdings" panose="05000000000000000000" pitchFamily="2" charset="2"/>
              <a:buChar char="§"/>
            </a:pPr>
            <a:r>
              <a:rPr lang="pt-BR" sz="2000" dirty="0"/>
              <a:t>ONU mantém esforços para garantir igualdade legal para as mulheres, e amplia programas de assistência técnica para mulheres em países em desenvolvimento;</a:t>
            </a:r>
          </a:p>
          <a:p>
            <a:pPr marL="285750" indent="-285750" algn="just">
              <a:buClr>
                <a:srgbClr val="0B779D"/>
              </a:buClr>
              <a:buFont typeface="Wingdings" panose="05000000000000000000" pitchFamily="2" charset="2"/>
              <a:buChar char="§"/>
            </a:pPr>
            <a:r>
              <a:rPr lang="pt-BR" sz="2000" b="1" dirty="0"/>
              <a:t>1967: Declaração sobre a Eliminação da Discriminação contra as Mulheres </a:t>
            </a:r>
            <a:r>
              <a:rPr lang="pt-BR" sz="2000" dirty="0"/>
              <a:t>–</a:t>
            </a:r>
            <a:r>
              <a:rPr lang="pt-BR" sz="2000" b="1" dirty="0"/>
              <a:t> </a:t>
            </a:r>
            <a:r>
              <a:rPr lang="pt-BR" sz="2000" dirty="0"/>
              <a:t>apesar de seu caráter não coercitivo, o documento representou avanço no movimento internacional de afirmação dos direitos das mulheres;</a:t>
            </a:r>
          </a:p>
          <a:p>
            <a:pPr marL="285750" indent="-285750" algn="just">
              <a:buClr>
                <a:srgbClr val="0B779D"/>
              </a:buClr>
              <a:buFont typeface="Wingdings" panose="05000000000000000000" pitchFamily="2" charset="2"/>
              <a:buChar char="§"/>
            </a:pPr>
            <a:r>
              <a:rPr lang="pt-BR" sz="2000" b="1" dirty="0"/>
              <a:t>1968: Conferência Internacional dos Direitos Humanos (Teerã) </a:t>
            </a:r>
            <a:r>
              <a:rPr lang="pt-BR" sz="2000" dirty="0"/>
              <a:t>– a temática dos direitos das mulheres esteve presente na Conferência. Ao final, dentre as resoluções adotadas, constava como objetivo a elaboração de programa voltado para o progresso das mulheres no mundo moderno</a:t>
            </a:r>
          </a:p>
          <a:p>
            <a:pPr marL="285750" indent="-285750" algn="just">
              <a:buClr>
                <a:srgbClr val="0B779D"/>
              </a:buClr>
              <a:buFont typeface="Wingdings" panose="05000000000000000000" pitchFamily="2" charset="2"/>
              <a:buChar char="§"/>
            </a:pPr>
            <a:r>
              <a:rPr lang="pt-BR" sz="2000" b="1" dirty="0"/>
              <a:t>1975: Ano Internacional da Mulher </a:t>
            </a:r>
            <a:r>
              <a:rPr lang="pt-BR" sz="2000" dirty="0"/>
              <a:t>– representativo  do fortalecimento do movimento feminista no mundo e da conscientização do compartilhamento dos problemas e dificuldades de diferentes mulheres em diferentes partes do globo.</a:t>
            </a:r>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1963 a 1975 marcos relevantes</a:t>
            </a:r>
          </a:p>
        </p:txBody>
      </p:sp>
    </p:spTree>
    <p:extLst>
      <p:ext uri="{BB962C8B-B14F-4D97-AF65-F5344CB8AC3E}">
        <p14:creationId xmlns:p14="http://schemas.microsoft.com/office/powerpoint/2010/main" val="289331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54745" y="1153185"/>
            <a:ext cx="8838254" cy="5632311"/>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b="1" dirty="0"/>
              <a:t>1975: Conferência Mundial sobre as Mulheres (México)</a:t>
            </a:r>
            <a:r>
              <a:rPr lang="pt-BR" dirty="0"/>
              <a:t> </a:t>
            </a:r>
          </a:p>
          <a:p>
            <a:pPr algn="just">
              <a:buClr>
                <a:srgbClr val="0B779D"/>
              </a:buClr>
            </a:pPr>
            <a:endParaRPr lang="pt-BR" dirty="0"/>
          </a:p>
          <a:p>
            <a:pPr marL="742950" lvl="1" indent="-285750" algn="just">
              <a:buClr>
                <a:srgbClr val="0B779D"/>
              </a:buClr>
              <a:buFont typeface="Wingdings" panose="05000000000000000000" pitchFamily="2" charset="2"/>
              <a:buChar char="§"/>
            </a:pPr>
            <a:r>
              <a:rPr lang="pt-BR" dirty="0"/>
              <a:t>Primeiro grande passo eminentemente global na tentativa de alcançar a igualdade;</a:t>
            </a:r>
          </a:p>
          <a:p>
            <a:pPr lvl="1" algn="just">
              <a:buClr>
                <a:srgbClr val="0B779D"/>
              </a:buClr>
            </a:pPr>
            <a:endParaRPr lang="pt-BR" dirty="0"/>
          </a:p>
          <a:p>
            <a:pPr marL="742950" lvl="1" indent="-285750" algn="just">
              <a:buClr>
                <a:srgbClr val="0B779D"/>
              </a:buClr>
              <a:buFont typeface="Wingdings" panose="05000000000000000000" pitchFamily="2" charset="2"/>
              <a:buChar char="§"/>
            </a:pPr>
            <a:r>
              <a:rPr lang="pt-BR" dirty="0"/>
              <a:t>Fortaleceu a relação entre a ONU e a sociedade civil (atuação das ONGs); </a:t>
            </a:r>
          </a:p>
          <a:p>
            <a:pPr lvl="1" algn="just">
              <a:buClr>
                <a:srgbClr val="0B779D"/>
              </a:buClr>
            </a:pPr>
            <a:endParaRPr lang="pt-BR" dirty="0"/>
          </a:p>
          <a:p>
            <a:pPr marL="742950" lvl="1" indent="-285750" algn="just">
              <a:buClr>
                <a:srgbClr val="0B779D"/>
              </a:buClr>
              <a:buFont typeface="Wingdings" panose="05000000000000000000" pitchFamily="2" charset="2"/>
              <a:buChar char="§"/>
            </a:pPr>
            <a:r>
              <a:rPr lang="pt-BR" dirty="0"/>
              <a:t>Objetivou avaliar a implementação das recomendações da CSW, sugerir novas formas de promoção da participação feminina no desenvolvimento, particularmente nas áreas rurais; reconhecer o papel das mulheres para a paz mundial e desenvolver um plano de ação para o fortalecimento das mulheres no mundo;</a:t>
            </a:r>
          </a:p>
          <a:p>
            <a:pPr lvl="1" algn="just">
              <a:buClr>
                <a:srgbClr val="0B779D"/>
              </a:buClr>
            </a:pPr>
            <a:endParaRPr lang="pt-BR" dirty="0"/>
          </a:p>
          <a:p>
            <a:pPr marL="742950" lvl="1" indent="-285750" algn="just">
              <a:buClr>
                <a:srgbClr val="0B779D"/>
              </a:buClr>
              <a:buFont typeface="Wingdings" panose="05000000000000000000" pitchFamily="2" charset="2"/>
              <a:buChar char="§"/>
            </a:pPr>
            <a:r>
              <a:rPr lang="pt-BR" dirty="0"/>
              <a:t>A partir de então, </a:t>
            </a:r>
            <a:r>
              <a:rPr lang="pt-BR" b="1" dirty="0"/>
              <a:t>igualdade, desenvolvimento e paz </a:t>
            </a:r>
            <a:r>
              <a:rPr lang="pt-BR" dirty="0"/>
              <a:t>tornaram-se a base dos trabalhos da Organização no tocante às mulheres;</a:t>
            </a:r>
          </a:p>
          <a:p>
            <a:pPr lvl="1" algn="just">
              <a:buClr>
                <a:srgbClr val="0B779D"/>
              </a:buClr>
            </a:pPr>
            <a:r>
              <a:rPr lang="pt-BR" dirty="0"/>
              <a:t> </a:t>
            </a:r>
          </a:p>
          <a:p>
            <a:pPr marL="742950" lvl="1" indent="-285750" algn="just">
              <a:buClr>
                <a:srgbClr val="0B779D"/>
              </a:buClr>
              <a:buFont typeface="Wingdings" panose="05000000000000000000" pitchFamily="2" charset="2"/>
              <a:buChar char="§"/>
            </a:pPr>
            <a:r>
              <a:rPr lang="pt-BR" dirty="0"/>
              <a:t>Objetivos do Plano de Ação da Conferência: promover a igualdade entre homens e mulheres, assegurando a integração e contribuição das mulheres no esforço do desenvolvimento e da paz mundial. Esses objetivos incluíam propostas de ação nacional e internacional para o acesso igualitário das mulheres à educação, treinamento, emprego e participação política, além de melhoras nos serviços de saneamento básico, saúde, moradia, nutrição e planejamento familiar.</a:t>
            </a:r>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1963 a 1975 marcos relevantes</a:t>
            </a:r>
          </a:p>
        </p:txBody>
      </p:sp>
    </p:spTree>
    <p:extLst>
      <p:ext uri="{BB962C8B-B14F-4D97-AF65-F5344CB8AC3E}">
        <p14:creationId xmlns:p14="http://schemas.microsoft.com/office/powerpoint/2010/main" val="213608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8751" y="1130303"/>
            <a:ext cx="8766495" cy="5647700"/>
          </a:xfrm>
          <a:prstGeom prst="rect">
            <a:avLst/>
          </a:prstGeom>
          <a:noFill/>
        </p:spPr>
        <p:txBody>
          <a:bodyPr wrap="square" rtlCol="0">
            <a:spAutoFit/>
          </a:bodyPr>
          <a:lstStyle/>
          <a:p>
            <a:pPr marL="285750" indent="-285750" algn="just">
              <a:buClr>
                <a:srgbClr val="0B779D"/>
              </a:buClr>
              <a:buFont typeface="Wingdings" panose="05000000000000000000" pitchFamily="2" charset="2"/>
              <a:buChar char="§"/>
            </a:pPr>
            <a:r>
              <a:rPr lang="pt-BR" sz="1900" dirty="0"/>
              <a:t>Alguns meses após a Conferência do México sobre a Mulher, a Assembleia Geral da ONU proclamou o período de 1976 a 1985 como a </a:t>
            </a:r>
            <a:r>
              <a:rPr lang="pt-BR" sz="1900" b="1" dirty="0"/>
              <a:t>Década das Nações Unidas para as Mulheres</a:t>
            </a:r>
            <a:r>
              <a:rPr lang="pt-BR" sz="1900" dirty="0"/>
              <a:t>.</a:t>
            </a:r>
          </a:p>
          <a:p>
            <a:pPr algn="just">
              <a:buClr>
                <a:srgbClr val="0B779D"/>
              </a:buClr>
            </a:pPr>
            <a:endParaRPr lang="pt-BR" sz="1900" dirty="0"/>
          </a:p>
          <a:p>
            <a:pPr marL="285750" indent="-285750" algn="just">
              <a:buClr>
                <a:srgbClr val="0B779D"/>
              </a:buClr>
              <a:buFont typeface="Wingdings" panose="05000000000000000000" pitchFamily="2" charset="2"/>
              <a:buChar char="§"/>
            </a:pPr>
            <a:r>
              <a:rPr lang="pt-BR" sz="1900" dirty="0"/>
              <a:t>Transformação na percepção internacional sobre o papel das mulheres: antes, dominava a noção de que o desenvolvimento serviria ao progresso das mulheres; depois, percebeu-se que o desenvolvimento não era possível sem a participação delas; </a:t>
            </a:r>
          </a:p>
          <a:p>
            <a:pPr algn="just">
              <a:buClr>
                <a:srgbClr val="0B779D"/>
              </a:buClr>
            </a:pPr>
            <a:endParaRPr lang="pt-BR" sz="1900" dirty="0"/>
          </a:p>
          <a:p>
            <a:pPr marL="285750" indent="-285750" algn="just">
              <a:buClr>
                <a:srgbClr val="0B779D"/>
              </a:buClr>
              <a:buFont typeface="Wingdings" panose="05000000000000000000" pitchFamily="2" charset="2"/>
              <a:buChar char="§"/>
            </a:pPr>
            <a:r>
              <a:rPr lang="pt-BR" sz="1900" dirty="0"/>
              <a:t>Aumento da influência das ONGs para a promoção dos direitos das mulheres. Se em 1975 cerca de 6 mil representantes de ONGs participaram da Conferência do México, em 1985, em Nairóbi, esse número pulou para 15 mil;</a:t>
            </a:r>
          </a:p>
          <a:p>
            <a:pPr algn="just">
              <a:buClr>
                <a:srgbClr val="0B779D"/>
              </a:buClr>
            </a:pPr>
            <a:endParaRPr lang="pt-BR" sz="1900" dirty="0"/>
          </a:p>
          <a:p>
            <a:pPr marL="285750" indent="-285750" algn="just">
              <a:buClr>
                <a:srgbClr val="0B779D"/>
              </a:buClr>
              <a:buFont typeface="Wingdings" panose="05000000000000000000" pitchFamily="2" charset="2"/>
              <a:buChar char="§"/>
            </a:pPr>
            <a:r>
              <a:rPr lang="pt-BR" sz="1900" i="1" dirty="0"/>
              <a:t>“Nos contextos domésticos, as ONGs, como que saídas de sua clandestinidade, passaram a trabalhar para pôr em prática as políticas da Nações Unidas voltadas para os direitos das mulheres Conferência do México sobre a Mulher . Em vista do crescente interesse para com as questões de gênero, elas ajudaram a desenvolver centros de pesquisa e programas voltados para o empowerment das mulheres, influenciando, em contrapartida, as próprias ações da ONU” (Guarnieri, 2010:9)</a:t>
            </a:r>
          </a:p>
        </p:txBody>
      </p:sp>
      <p:sp>
        <p:nvSpPr>
          <p:cNvPr id="3" name="Rectangle 2"/>
          <p:cNvSpPr txBox="1">
            <a:spLocks noChangeArrowheads="1"/>
          </p:cNvSpPr>
          <p:nvPr/>
        </p:nvSpPr>
        <p:spPr>
          <a:xfrm>
            <a:off x="285659" y="144151"/>
            <a:ext cx="5753001" cy="757130"/>
          </a:xfrm>
          <a:prstGeom prst="rect">
            <a:avLst/>
          </a:prstGeom>
          <a:extLst/>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pt-BR" sz="2400" b="1" dirty="0">
                <a:solidFill>
                  <a:srgbClr val="FFFFFF"/>
                </a:solidFill>
                <a:latin typeface="Arial" panose="020B0604020202020204" pitchFamily="34" charset="0"/>
                <a:ea typeface="+mn-ea"/>
                <a:cs typeface="Arial" panose="020B0604020202020204" pitchFamily="34" charset="0"/>
              </a:rPr>
              <a:t>A ONU e os direitos das mulheres: 1976 a 1985 marcos relevantes</a:t>
            </a:r>
          </a:p>
        </p:txBody>
      </p:sp>
    </p:spTree>
    <p:extLst>
      <p:ext uri="{BB962C8B-B14F-4D97-AF65-F5344CB8AC3E}">
        <p14:creationId xmlns:p14="http://schemas.microsoft.com/office/powerpoint/2010/main" val="107052657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TotalTime>
  <Words>5364</Words>
  <Application>Microsoft Office PowerPoint</Application>
  <PresentationFormat>Apresentação na tela (4:3)</PresentationFormat>
  <Paragraphs>295</Paragraphs>
  <Slides>29</Slides>
  <Notes>16</Notes>
  <HiddenSlides>0</HiddenSlides>
  <MMClips>0</MMClips>
  <ScaleCrop>false</ScaleCrop>
  <HeadingPairs>
    <vt:vector size="4" baseType="variant">
      <vt:variant>
        <vt:lpstr>Tema</vt:lpstr>
      </vt:variant>
      <vt:variant>
        <vt:i4>2</vt:i4>
      </vt:variant>
      <vt:variant>
        <vt:lpstr>Títulos de slides</vt:lpstr>
      </vt:variant>
      <vt:variant>
        <vt:i4>29</vt:i4>
      </vt:variant>
    </vt:vector>
  </HeadingPairs>
  <TitlesOfParts>
    <vt:vector size="31" baseType="lpstr">
      <vt:lpstr>Tema do Office</vt:lpstr>
      <vt:lpstr>Personalizar design</vt:lpstr>
      <vt:lpstr>Apresentação do PowerPoint</vt:lpstr>
      <vt:lpstr>Apresentação do PowerPoint</vt:lpstr>
      <vt:lpstr>Apresentação do PowerPoint</vt:lpstr>
      <vt:lpstr>Apresentação do PowerPoint</vt:lpstr>
      <vt:lpstr>Apresentação do PowerPoint</vt:lpstr>
      <vt:lpstr>A ONU e os direitos das mulheres:  1945 a 1962 marcos relevantes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Referências bibliográficas</vt:lpstr>
      <vt:lpstr>Apresentação do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Danielle de Oliveira Ayres</dc:creator>
  <cp:lastModifiedBy>Marcela Resende</cp:lastModifiedBy>
  <cp:revision>150</cp:revision>
  <cp:lastPrinted>2016-12-12T19:02:34Z</cp:lastPrinted>
  <dcterms:created xsi:type="dcterms:W3CDTF">2016-11-22T16:35:49Z</dcterms:created>
  <dcterms:modified xsi:type="dcterms:W3CDTF">2018-10-10T14:51:21Z</dcterms:modified>
</cp:coreProperties>
</file>