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74" r:id="rId3"/>
    <p:sldId id="312" r:id="rId4"/>
    <p:sldId id="570" r:id="rId5"/>
    <p:sldId id="571" r:id="rId6"/>
    <p:sldId id="289" r:id="rId7"/>
    <p:sldId id="483" r:id="rId8"/>
    <p:sldId id="505" r:id="rId9"/>
    <p:sldId id="311" r:id="rId10"/>
    <p:sldId id="438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issa Ferreira Teixeira" initials="RFT" lastIdx="2" clrIdx="0">
    <p:extLst>
      <p:ext uri="{19B8F6BF-5375-455C-9EA6-DF929625EA0E}">
        <p15:presenceInfo xmlns:p15="http://schemas.microsoft.com/office/powerpoint/2012/main" userId="S-1-5-21-2969517023-3457034031-934419417-143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98" autoAdjust="0"/>
    <p:restoredTop sz="94431" autoAdjust="0"/>
  </p:normalViewPr>
  <p:slideViewPr>
    <p:cSldViewPr snapToGrid="0">
      <p:cViewPr varScale="1">
        <p:scale>
          <a:sx n="91" d="100"/>
          <a:sy n="91" d="100"/>
        </p:scale>
        <p:origin x="102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CB9275-F8D4-4901-B223-83131E9D7614}" type="doc">
      <dgm:prSet loTypeId="urn:microsoft.com/office/officeart/2005/8/layout/venn1" loCatId="relationship" qsTypeId="urn:microsoft.com/office/officeart/2005/8/quickstyle/3d4" qsCatId="3D" csTypeId="urn:microsoft.com/office/officeart/2005/8/colors/accent1_2" csCatId="accent1" phldr="1"/>
      <dgm:spPr/>
    </dgm:pt>
    <dgm:pt modelId="{A3799FAC-5868-47A6-B0B5-9BAD1C786A5B}">
      <dgm:prSet phldrT="[Text]" custT="1"/>
      <dgm:spPr>
        <a:solidFill>
          <a:srgbClr val="FF9900">
            <a:alpha val="50000"/>
          </a:srgbClr>
        </a:solidFill>
      </dgm:spPr>
      <dgm:t>
        <a:bodyPr/>
        <a:lstStyle/>
        <a:p>
          <a:r>
            <a:rPr lang="en-US" sz="2000" b="1" dirty="0" err="1"/>
            <a:t>Segurança</a:t>
          </a:r>
          <a:r>
            <a:rPr lang="en-US" sz="2000" b="1" dirty="0"/>
            <a:t> Nacional</a:t>
          </a:r>
        </a:p>
      </dgm:t>
    </dgm:pt>
    <dgm:pt modelId="{B5B9BA22-68EE-4325-AE8A-DF15D6FC97B9}" type="parTrans" cxnId="{B9ED1C25-D086-402F-8B1D-1EAC8EF58B0F}">
      <dgm:prSet/>
      <dgm:spPr/>
      <dgm:t>
        <a:bodyPr/>
        <a:lstStyle/>
        <a:p>
          <a:endParaRPr lang="en-US"/>
        </a:p>
      </dgm:t>
    </dgm:pt>
    <dgm:pt modelId="{7D43C0D7-0B80-4BB1-8335-3B97F7CFF5BD}" type="sibTrans" cxnId="{B9ED1C25-D086-402F-8B1D-1EAC8EF58B0F}">
      <dgm:prSet/>
      <dgm:spPr/>
      <dgm:t>
        <a:bodyPr/>
        <a:lstStyle/>
        <a:p>
          <a:endParaRPr lang="en-US"/>
        </a:p>
      </dgm:t>
    </dgm:pt>
    <dgm:pt modelId="{AD6640A4-5B76-4681-BC69-0DC2869FC337}">
      <dgm:prSet phldrT="[Text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en-US" sz="2000" b="1" dirty="0" err="1"/>
            <a:t>Segurança</a:t>
          </a:r>
          <a:r>
            <a:rPr lang="en-US" sz="2000" b="1" dirty="0"/>
            <a:t> </a:t>
          </a:r>
          <a:r>
            <a:rPr lang="en-US" sz="2000" b="1" dirty="0" err="1"/>
            <a:t>Cidadã</a:t>
          </a:r>
          <a:endParaRPr lang="en-US" sz="2000" b="1" dirty="0"/>
        </a:p>
      </dgm:t>
    </dgm:pt>
    <dgm:pt modelId="{A8E31C05-9BE0-4036-9CCE-B8B553AB9AA4}" type="parTrans" cxnId="{20BE18D4-A795-4109-818A-0B32372E59E2}">
      <dgm:prSet/>
      <dgm:spPr/>
      <dgm:t>
        <a:bodyPr/>
        <a:lstStyle/>
        <a:p>
          <a:endParaRPr lang="en-US"/>
        </a:p>
      </dgm:t>
    </dgm:pt>
    <dgm:pt modelId="{27254F7A-D901-48D5-8F40-3B4CDB346578}" type="sibTrans" cxnId="{20BE18D4-A795-4109-818A-0B32372E59E2}">
      <dgm:prSet/>
      <dgm:spPr/>
      <dgm:t>
        <a:bodyPr/>
        <a:lstStyle/>
        <a:p>
          <a:endParaRPr lang="en-US"/>
        </a:p>
      </dgm:t>
    </dgm:pt>
    <dgm:pt modelId="{C818AFDC-8F0D-4A39-A626-74F83960390B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2000" b="1" dirty="0" err="1"/>
            <a:t>Segurança</a:t>
          </a:r>
          <a:r>
            <a:rPr lang="en-US" sz="2000" b="1" dirty="0"/>
            <a:t> </a:t>
          </a:r>
          <a:r>
            <a:rPr lang="en-US" sz="2000" b="1" dirty="0" err="1"/>
            <a:t>Pública</a:t>
          </a:r>
          <a:endParaRPr lang="en-US" sz="2000" b="1" dirty="0"/>
        </a:p>
      </dgm:t>
    </dgm:pt>
    <dgm:pt modelId="{77E496D8-ED21-45FF-825B-9CC5A275D94E}" type="parTrans" cxnId="{8B40F40A-8941-4CE3-B9D0-32BBD6F760BB}">
      <dgm:prSet/>
      <dgm:spPr/>
      <dgm:t>
        <a:bodyPr/>
        <a:lstStyle/>
        <a:p>
          <a:endParaRPr lang="en-US"/>
        </a:p>
      </dgm:t>
    </dgm:pt>
    <dgm:pt modelId="{AF67E28B-C86B-4BCC-9739-720D9E223DBD}" type="sibTrans" cxnId="{8B40F40A-8941-4CE3-B9D0-32BBD6F760BB}">
      <dgm:prSet/>
      <dgm:spPr/>
      <dgm:t>
        <a:bodyPr/>
        <a:lstStyle/>
        <a:p>
          <a:endParaRPr lang="en-US"/>
        </a:p>
      </dgm:t>
    </dgm:pt>
    <dgm:pt modelId="{E6D683C4-2D1B-409E-A685-7F8AFE1AD2AC}" type="pres">
      <dgm:prSet presAssocID="{2CCB9275-F8D4-4901-B223-83131E9D7614}" presName="compositeShape" presStyleCnt="0">
        <dgm:presLayoutVars>
          <dgm:chMax val="7"/>
          <dgm:dir/>
          <dgm:resizeHandles val="exact"/>
        </dgm:presLayoutVars>
      </dgm:prSet>
      <dgm:spPr/>
    </dgm:pt>
    <dgm:pt modelId="{3D73D31F-C0FA-4705-AA5A-2B646669F0B9}" type="pres">
      <dgm:prSet presAssocID="{A3799FAC-5868-47A6-B0B5-9BAD1C786A5B}" presName="circ1" presStyleLbl="vennNode1" presStyleIdx="0" presStyleCnt="3" custLinFactNeighborX="-344" custLinFactNeighborY="-2427"/>
      <dgm:spPr/>
    </dgm:pt>
    <dgm:pt modelId="{999734A9-5BDE-4A6F-84D0-76DA37E6FE37}" type="pres">
      <dgm:prSet presAssocID="{A3799FAC-5868-47A6-B0B5-9BAD1C786A5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ECF13D3-146E-404B-B14A-E3B8FBA5331D}" type="pres">
      <dgm:prSet presAssocID="{AD6640A4-5B76-4681-BC69-0DC2869FC337}" presName="circ2" presStyleLbl="vennNode1" presStyleIdx="1" presStyleCnt="3"/>
      <dgm:spPr/>
    </dgm:pt>
    <dgm:pt modelId="{DB9F4D8B-5CE3-48AF-9A25-9A6726279179}" type="pres">
      <dgm:prSet presAssocID="{AD6640A4-5B76-4681-BC69-0DC2869FC33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A5D6A6B-F114-4563-A45A-590E7596A94A}" type="pres">
      <dgm:prSet presAssocID="{C818AFDC-8F0D-4A39-A626-74F83960390B}" presName="circ3" presStyleLbl="vennNode1" presStyleIdx="2" presStyleCnt="3"/>
      <dgm:spPr/>
    </dgm:pt>
    <dgm:pt modelId="{C391EEDA-1233-4F7F-9B28-0BC817174504}" type="pres">
      <dgm:prSet presAssocID="{C818AFDC-8F0D-4A39-A626-74F83960390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1623608-ACE9-414D-86C9-F1D8DC37E4B6}" type="presOf" srcId="{C818AFDC-8F0D-4A39-A626-74F83960390B}" destId="{8A5D6A6B-F114-4563-A45A-590E7596A94A}" srcOrd="0" destOrd="0" presId="urn:microsoft.com/office/officeart/2005/8/layout/venn1"/>
    <dgm:cxn modelId="{8B40F40A-8941-4CE3-B9D0-32BBD6F760BB}" srcId="{2CCB9275-F8D4-4901-B223-83131E9D7614}" destId="{C818AFDC-8F0D-4A39-A626-74F83960390B}" srcOrd="2" destOrd="0" parTransId="{77E496D8-ED21-45FF-825B-9CC5A275D94E}" sibTransId="{AF67E28B-C86B-4BCC-9739-720D9E223DBD}"/>
    <dgm:cxn modelId="{B9ED1C25-D086-402F-8B1D-1EAC8EF58B0F}" srcId="{2CCB9275-F8D4-4901-B223-83131E9D7614}" destId="{A3799FAC-5868-47A6-B0B5-9BAD1C786A5B}" srcOrd="0" destOrd="0" parTransId="{B5B9BA22-68EE-4325-AE8A-DF15D6FC97B9}" sibTransId="{7D43C0D7-0B80-4BB1-8335-3B97F7CFF5BD}"/>
    <dgm:cxn modelId="{DBD0AA86-D28A-4460-BEAC-305ADA983741}" type="presOf" srcId="{2CCB9275-F8D4-4901-B223-83131E9D7614}" destId="{E6D683C4-2D1B-409E-A685-7F8AFE1AD2AC}" srcOrd="0" destOrd="0" presId="urn:microsoft.com/office/officeart/2005/8/layout/venn1"/>
    <dgm:cxn modelId="{7F92AB8D-EA68-46EF-9F1F-CCA0C03094FD}" type="presOf" srcId="{A3799FAC-5868-47A6-B0B5-9BAD1C786A5B}" destId="{3D73D31F-C0FA-4705-AA5A-2B646669F0B9}" srcOrd="0" destOrd="0" presId="urn:microsoft.com/office/officeart/2005/8/layout/venn1"/>
    <dgm:cxn modelId="{5B8EA895-10FC-49D3-818B-3E3952C58F74}" type="presOf" srcId="{AD6640A4-5B76-4681-BC69-0DC2869FC337}" destId="{6ECF13D3-146E-404B-B14A-E3B8FBA5331D}" srcOrd="0" destOrd="0" presId="urn:microsoft.com/office/officeart/2005/8/layout/venn1"/>
    <dgm:cxn modelId="{29E25CB5-F875-4F1D-A19F-6F6322A9F764}" type="presOf" srcId="{C818AFDC-8F0D-4A39-A626-74F83960390B}" destId="{C391EEDA-1233-4F7F-9B28-0BC817174504}" srcOrd="1" destOrd="0" presId="urn:microsoft.com/office/officeart/2005/8/layout/venn1"/>
    <dgm:cxn modelId="{735F2EC9-AF6F-4688-B0BF-ABC9F236E145}" type="presOf" srcId="{AD6640A4-5B76-4681-BC69-0DC2869FC337}" destId="{DB9F4D8B-5CE3-48AF-9A25-9A6726279179}" srcOrd="1" destOrd="0" presId="urn:microsoft.com/office/officeart/2005/8/layout/venn1"/>
    <dgm:cxn modelId="{DBA3ADCE-5274-4968-9E0C-AC19430C249C}" type="presOf" srcId="{A3799FAC-5868-47A6-B0B5-9BAD1C786A5B}" destId="{999734A9-5BDE-4A6F-84D0-76DA37E6FE37}" srcOrd="1" destOrd="0" presId="urn:microsoft.com/office/officeart/2005/8/layout/venn1"/>
    <dgm:cxn modelId="{20BE18D4-A795-4109-818A-0B32372E59E2}" srcId="{2CCB9275-F8D4-4901-B223-83131E9D7614}" destId="{AD6640A4-5B76-4681-BC69-0DC2869FC337}" srcOrd="1" destOrd="0" parTransId="{A8E31C05-9BE0-4036-9CCE-B8B553AB9AA4}" sibTransId="{27254F7A-D901-48D5-8F40-3B4CDB346578}"/>
    <dgm:cxn modelId="{205D4AFB-8653-4719-9493-3D17BFEE1F8E}" type="presParOf" srcId="{E6D683C4-2D1B-409E-A685-7F8AFE1AD2AC}" destId="{3D73D31F-C0FA-4705-AA5A-2B646669F0B9}" srcOrd="0" destOrd="0" presId="urn:microsoft.com/office/officeart/2005/8/layout/venn1"/>
    <dgm:cxn modelId="{36AF3E95-4F08-4769-A3BB-4A9F6D61C77A}" type="presParOf" srcId="{E6D683C4-2D1B-409E-A685-7F8AFE1AD2AC}" destId="{999734A9-5BDE-4A6F-84D0-76DA37E6FE37}" srcOrd="1" destOrd="0" presId="urn:microsoft.com/office/officeart/2005/8/layout/venn1"/>
    <dgm:cxn modelId="{DD4D5D2D-991D-4D6E-B29C-E7522144FC54}" type="presParOf" srcId="{E6D683C4-2D1B-409E-A685-7F8AFE1AD2AC}" destId="{6ECF13D3-146E-404B-B14A-E3B8FBA5331D}" srcOrd="2" destOrd="0" presId="urn:microsoft.com/office/officeart/2005/8/layout/venn1"/>
    <dgm:cxn modelId="{B4C91D78-862D-4BF0-A21D-C70BE6B3E6E8}" type="presParOf" srcId="{E6D683C4-2D1B-409E-A685-7F8AFE1AD2AC}" destId="{DB9F4D8B-5CE3-48AF-9A25-9A6726279179}" srcOrd="3" destOrd="0" presId="urn:microsoft.com/office/officeart/2005/8/layout/venn1"/>
    <dgm:cxn modelId="{7CF7FDEF-CC32-4DBF-8AC4-B6639E62F0EB}" type="presParOf" srcId="{E6D683C4-2D1B-409E-A685-7F8AFE1AD2AC}" destId="{8A5D6A6B-F114-4563-A45A-590E7596A94A}" srcOrd="4" destOrd="0" presId="urn:microsoft.com/office/officeart/2005/8/layout/venn1"/>
    <dgm:cxn modelId="{6D8D7848-4E96-48A7-A221-D0F1460983EF}" type="presParOf" srcId="{E6D683C4-2D1B-409E-A685-7F8AFE1AD2AC}" destId="{C391EEDA-1233-4F7F-9B28-0BC81717450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03C6F5-2AAA-4A5B-B850-3E628B3BDB0A}" type="doc">
      <dgm:prSet loTypeId="urn:microsoft.com/office/officeart/2005/8/layout/funnel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E021BF53-289D-4C2E-8693-DEF6A92991E5}">
      <dgm:prSet phldrT="[Text]"/>
      <dgm:spPr/>
      <dgm:t>
        <a:bodyPr/>
        <a:lstStyle/>
        <a:p>
          <a:r>
            <a:rPr lang="pt-BR" dirty="0"/>
            <a:t>Fortalecimento de Capacidades</a:t>
          </a:r>
        </a:p>
      </dgm:t>
    </dgm:pt>
    <dgm:pt modelId="{6D277134-7088-4E9A-AF63-D70663FFE5B6}" type="parTrans" cxnId="{F29F0292-7C03-4DFE-A289-177E6B8E09D2}">
      <dgm:prSet/>
      <dgm:spPr/>
      <dgm:t>
        <a:bodyPr/>
        <a:lstStyle/>
        <a:p>
          <a:endParaRPr lang="pt-BR"/>
        </a:p>
      </dgm:t>
    </dgm:pt>
    <dgm:pt modelId="{C267C2B6-0E2A-4BD7-B3CB-63DCBA4626A1}" type="sibTrans" cxnId="{F29F0292-7C03-4DFE-A289-177E6B8E09D2}">
      <dgm:prSet/>
      <dgm:spPr/>
      <dgm:t>
        <a:bodyPr/>
        <a:lstStyle/>
        <a:p>
          <a:endParaRPr lang="pt-BR"/>
        </a:p>
      </dgm:t>
    </dgm:pt>
    <dgm:pt modelId="{BF3C3D98-5DF9-41C9-AA81-FC068EAA6DA4}">
      <dgm:prSet phldrT="[Text]"/>
      <dgm:spPr/>
      <dgm:t>
        <a:bodyPr/>
        <a:lstStyle/>
        <a:p>
          <a:r>
            <a:rPr lang="pt-BR" dirty="0"/>
            <a:t>Intersetorialidade</a:t>
          </a:r>
        </a:p>
      </dgm:t>
    </dgm:pt>
    <dgm:pt modelId="{65E38F5E-3527-471B-A1CC-6EF3DC13AC25}" type="parTrans" cxnId="{A63252AD-8E72-4A79-966D-CEBABE8D0FB2}">
      <dgm:prSet/>
      <dgm:spPr/>
      <dgm:t>
        <a:bodyPr/>
        <a:lstStyle/>
        <a:p>
          <a:endParaRPr lang="pt-BR"/>
        </a:p>
      </dgm:t>
    </dgm:pt>
    <dgm:pt modelId="{1A6B32CD-3EE0-4A67-94F1-B591817863C6}" type="sibTrans" cxnId="{A63252AD-8E72-4A79-966D-CEBABE8D0FB2}">
      <dgm:prSet/>
      <dgm:spPr/>
      <dgm:t>
        <a:bodyPr/>
        <a:lstStyle/>
        <a:p>
          <a:endParaRPr lang="pt-BR"/>
        </a:p>
      </dgm:t>
    </dgm:pt>
    <dgm:pt modelId="{BB3E6582-71F1-4704-A4CC-837D55898F1B}">
      <dgm:prSet phldrT="[Text]"/>
      <dgm:spPr/>
      <dgm:t>
        <a:bodyPr/>
        <a:lstStyle/>
        <a:p>
          <a:r>
            <a:rPr lang="pt-BR" dirty="0"/>
            <a:t>Segurança Cidadã + Desenvolvimento Humano</a:t>
          </a:r>
        </a:p>
        <a:p>
          <a:r>
            <a:rPr lang="pt-BR" b="1" dirty="0"/>
            <a:t>Objetivos de Desenvolvimento Sustentável</a:t>
          </a:r>
        </a:p>
      </dgm:t>
    </dgm:pt>
    <dgm:pt modelId="{77A19610-C44A-428A-95F1-3E7B0FA578FD}" type="parTrans" cxnId="{DD7CCFE5-4597-49AE-B15D-C63123FE32AF}">
      <dgm:prSet/>
      <dgm:spPr/>
      <dgm:t>
        <a:bodyPr/>
        <a:lstStyle/>
        <a:p>
          <a:endParaRPr lang="pt-BR"/>
        </a:p>
      </dgm:t>
    </dgm:pt>
    <dgm:pt modelId="{226C2EBA-3482-4BF8-8237-5EDEE2BA3243}" type="sibTrans" cxnId="{DD7CCFE5-4597-49AE-B15D-C63123FE32AF}">
      <dgm:prSet/>
      <dgm:spPr/>
      <dgm:t>
        <a:bodyPr/>
        <a:lstStyle/>
        <a:p>
          <a:endParaRPr lang="pt-BR"/>
        </a:p>
      </dgm:t>
    </dgm:pt>
    <dgm:pt modelId="{19F36606-B614-443F-BC42-306078E6CA6E}">
      <dgm:prSet phldrT="[Text]"/>
      <dgm:spPr/>
      <dgm:t>
        <a:bodyPr/>
        <a:lstStyle/>
        <a:p>
          <a:r>
            <a:rPr lang="pt-BR" dirty="0"/>
            <a:t>Participação e protagonismo, com foco no território</a:t>
          </a:r>
        </a:p>
      </dgm:t>
    </dgm:pt>
    <dgm:pt modelId="{5C35F33C-3758-46CE-8D85-4C13F9B68217}" type="sibTrans" cxnId="{EBB319D2-59FA-499C-8E44-ED6F4B4B77A4}">
      <dgm:prSet/>
      <dgm:spPr/>
      <dgm:t>
        <a:bodyPr/>
        <a:lstStyle/>
        <a:p>
          <a:endParaRPr lang="pt-BR"/>
        </a:p>
      </dgm:t>
    </dgm:pt>
    <dgm:pt modelId="{37D5619B-79EC-4130-8FDE-8924F150DB09}" type="parTrans" cxnId="{EBB319D2-59FA-499C-8E44-ED6F4B4B77A4}">
      <dgm:prSet/>
      <dgm:spPr/>
      <dgm:t>
        <a:bodyPr/>
        <a:lstStyle/>
        <a:p>
          <a:endParaRPr lang="pt-BR"/>
        </a:p>
      </dgm:t>
    </dgm:pt>
    <dgm:pt modelId="{F24C9063-3DE9-4513-978C-6A236C1FC238}" type="pres">
      <dgm:prSet presAssocID="{9F03C6F5-2AAA-4A5B-B850-3E628B3BDB0A}" presName="Name0" presStyleCnt="0">
        <dgm:presLayoutVars>
          <dgm:chMax val="4"/>
          <dgm:resizeHandles val="exact"/>
        </dgm:presLayoutVars>
      </dgm:prSet>
      <dgm:spPr/>
    </dgm:pt>
    <dgm:pt modelId="{C2C7D6DA-CFC2-4D49-9DFF-2F9452BF8011}" type="pres">
      <dgm:prSet presAssocID="{9F03C6F5-2AAA-4A5B-B850-3E628B3BDB0A}" presName="ellipse" presStyleLbl="trBgShp" presStyleIdx="0" presStyleCnt="1"/>
      <dgm:spPr/>
    </dgm:pt>
    <dgm:pt modelId="{A5A6D7ED-2E3B-4A36-9937-FB799E405CDB}" type="pres">
      <dgm:prSet presAssocID="{9F03C6F5-2AAA-4A5B-B850-3E628B3BDB0A}" presName="arrow1" presStyleLbl="fgShp" presStyleIdx="0" presStyleCnt="1"/>
      <dgm:spPr/>
    </dgm:pt>
    <dgm:pt modelId="{C10D8BCF-A47B-4978-8834-E5EBA38339F7}" type="pres">
      <dgm:prSet presAssocID="{9F03C6F5-2AAA-4A5B-B850-3E628B3BDB0A}" presName="rectangle" presStyleLbl="revTx" presStyleIdx="0" presStyleCnt="1">
        <dgm:presLayoutVars>
          <dgm:bulletEnabled val="1"/>
        </dgm:presLayoutVars>
      </dgm:prSet>
      <dgm:spPr/>
    </dgm:pt>
    <dgm:pt modelId="{87FFCB68-BC4E-4578-9DAA-F4C04BA0DE78}" type="pres">
      <dgm:prSet presAssocID="{19F36606-B614-443F-BC42-306078E6CA6E}" presName="item1" presStyleLbl="node1" presStyleIdx="0" presStyleCnt="3">
        <dgm:presLayoutVars>
          <dgm:bulletEnabled val="1"/>
        </dgm:presLayoutVars>
      </dgm:prSet>
      <dgm:spPr/>
    </dgm:pt>
    <dgm:pt modelId="{BE477221-E164-44BB-B623-B43B8648DE90}" type="pres">
      <dgm:prSet presAssocID="{BF3C3D98-5DF9-41C9-AA81-FC068EAA6DA4}" presName="item2" presStyleLbl="node1" presStyleIdx="1" presStyleCnt="3">
        <dgm:presLayoutVars>
          <dgm:bulletEnabled val="1"/>
        </dgm:presLayoutVars>
      </dgm:prSet>
      <dgm:spPr/>
    </dgm:pt>
    <dgm:pt modelId="{3007749C-6150-464C-AC6E-E9B7163BAE11}" type="pres">
      <dgm:prSet presAssocID="{BB3E6582-71F1-4704-A4CC-837D55898F1B}" presName="item3" presStyleLbl="node1" presStyleIdx="2" presStyleCnt="3">
        <dgm:presLayoutVars>
          <dgm:bulletEnabled val="1"/>
        </dgm:presLayoutVars>
      </dgm:prSet>
      <dgm:spPr/>
    </dgm:pt>
    <dgm:pt modelId="{1CBE6644-8600-4C74-8241-AC0B26B698DC}" type="pres">
      <dgm:prSet presAssocID="{9F03C6F5-2AAA-4A5B-B850-3E628B3BDB0A}" presName="funnel" presStyleLbl="trAlignAcc1" presStyleIdx="0" presStyleCnt="1" custLinFactNeighborX="0" custLinFactNeighborY="-669"/>
      <dgm:spPr/>
    </dgm:pt>
  </dgm:ptLst>
  <dgm:cxnLst>
    <dgm:cxn modelId="{E2A4674C-A665-435B-A5C7-6D2270F13E23}" type="presOf" srcId="{E021BF53-289D-4C2E-8693-DEF6A92991E5}" destId="{3007749C-6150-464C-AC6E-E9B7163BAE11}" srcOrd="0" destOrd="0" presId="urn:microsoft.com/office/officeart/2005/8/layout/funnel1"/>
    <dgm:cxn modelId="{F29F0292-7C03-4DFE-A289-177E6B8E09D2}" srcId="{9F03C6F5-2AAA-4A5B-B850-3E628B3BDB0A}" destId="{E021BF53-289D-4C2E-8693-DEF6A92991E5}" srcOrd="0" destOrd="0" parTransId="{6D277134-7088-4E9A-AF63-D70663FFE5B6}" sibTransId="{C267C2B6-0E2A-4BD7-B3CB-63DCBA4626A1}"/>
    <dgm:cxn modelId="{3C0B2993-0EF8-4BB1-9455-863B0B4F2E66}" type="presOf" srcId="{BF3C3D98-5DF9-41C9-AA81-FC068EAA6DA4}" destId="{87FFCB68-BC4E-4578-9DAA-F4C04BA0DE78}" srcOrd="0" destOrd="0" presId="urn:microsoft.com/office/officeart/2005/8/layout/funnel1"/>
    <dgm:cxn modelId="{D6C34B93-4283-475F-9580-BB0654B0D431}" type="presOf" srcId="{9F03C6F5-2AAA-4A5B-B850-3E628B3BDB0A}" destId="{F24C9063-3DE9-4513-978C-6A236C1FC238}" srcOrd="0" destOrd="0" presId="urn:microsoft.com/office/officeart/2005/8/layout/funnel1"/>
    <dgm:cxn modelId="{6BFB85A3-325C-4B04-820D-6B145E7922FB}" type="presOf" srcId="{BB3E6582-71F1-4704-A4CC-837D55898F1B}" destId="{C10D8BCF-A47B-4978-8834-E5EBA38339F7}" srcOrd="0" destOrd="0" presId="urn:microsoft.com/office/officeart/2005/8/layout/funnel1"/>
    <dgm:cxn modelId="{A63252AD-8E72-4A79-966D-CEBABE8D0FB2}" srcId="{9F03C6F5-2AAA-4A5B-B850-3E628B3BDB0A}" destId="{BF3C3D98-5DF9-41C9-AA81-FC068EAA6DA4}" srcOrd="2" destOrd="0" parTransId="{65E38F5E-3527-471B-A1CC-6EF3DC13AC25}" sibTransId="{1A6B32CD-3EE0-4A67-94F1-B591817863C6}"/>
    <dgm:cxn modelId="{EBB319D2-59FA-499C-8E44-ED6F4B4B77A4}" srcId="{9F03C6F5-2AAA-4A5B-B850-3E628B3BDB0A}" destId="{19F36606-B614-443F-BC42-306078E6CA6E}" srcOrd="1" destOrd="0" parTransId="{37D5619B-79EC-4130-8FDE-8924F150DB09}" sibTransId="{5C35F33C-3758-46CE-8D85-4C13F9B68217}"/>
    <dgm:cxn modelId="{DD7CCFE5-4597-49AE-B15D-C63123FE32AF}" srcId="{9F03C6F5-2AAA-4A5B-B850-3E628B3BDB0A}" destId="{BB3E6582-71F1-4704-A4CC-837D55898F1B}" srcOrd="3" destOrd="0" parTransId="{77A19610-C44A-428A-95F1-3E7B0FA578FD}" sibTransId="{226C2EBA-3482-4BF8-8237-5EDEE2BA3243}"/>
    <dgm:cxn modelId="{F87F61F0-45A4-4F30-90B4-DB20DFAABF6B}" type="presOf" srcId="{19F36606-B614-443F-BC42-306078E6CA6E}" destId="{BE477221-E164-44BB-B623-B43B8648DE90}" srcOrd="0" destOrd="0" presId="urn:microsoft.com/office/officeart/2005/8/layout/funnel1"/>
    <dgm:cxn modelId="{E293A22C-1D47-49C7-8BEE-FBCF31018B97}" type="presParOf" srcId="{F24C9063-3DE9-4513-978C-6A236C1FC238}" destId="{C2C7D6DA-CFC2-4D49-9DFF-2F9452BF8011}" srcOrd="0" destOrd="0" presId="urn:microsoft.com/office/officeart/2005/8/layout/funnel1"/>
    <dgm:cxn modelId="{67462379-3D80-4F94-8925-F105EEC8C1D4}" type="presParOf" srcId="{F24C9063-3DE9-4513-978C-6A236C1FC238}" destId="{A5A6D7ED-2E3B-4A36-9937-FB799E405CDB}" srcOrd="1" destOrd="0" presId="urn:microsoft.com/office/officeart/2005/8/layout/funnel1"/>
    <dgm:cxn modelId="{6E06B57A-0CBE-4A88-B968-3A656E8FE58D}" type="presParOf" srcId="{F24C9063-3DE9-4513-978C-6A236C1FC238}" destId="{C10D8BCF-A47B-4978-8834-E5EBA38339F7}" srcOrd="2" destOrd="0" presId="urn:microsoft.com/office/officeart/2005/8/layout/funnel1"/>
    <dgm:cxn modelId="{631BC772-D90D-4D99-A34C-EC68FB30DEFA}" type="presParOf" srcId="{F24C9063-3DE9-4513-978C-6A236C1FC238}" destId="{87FFCB68-BC4E-4578-9DAA-F4C04BA0DE78}" srcOrd="3" destOrd="0" presId="urn:microsoft.com/office/officeart/2005/8/layout/funnel1"/>
    <dgm:cxn modelId="{3C694672-48E6-45C0-BAA9-58BCD205B51E}" type="presParOf" srcId="{F24C9063-3DE9-4513-978C-6A236C1FC238}" destId="{BE477221-E164-44BB-B623-B43B8648DE90}" srcOrd="4" destOrd="0" presId="urn:microsoft.com/office/officeart/2005/8/layout/funnel1"/>
    <dgm:cxn modelId="{52806617-B16D-4B23-AB05-850802B77BA3}" type="presParOf" srcId="{F24C9063-3DE9-4513-978C-6A236C1FC238}" destId="{3007749C-6150-464C-AC6E-E9B7163BAE11}" srcOrd="5" destOrd="0" presId="urn:microsoft.com/office/officeart/2005/8/layout/funnel1"/>
    <dgm:cxn modelId="{77CD995A-93C5-42DD-B4BB-E71AE19940F4}" type="presParOf" srcId="{F24C9063-3DE9-4513-978C-6A236C1FC238}" destId="{1CBE6644-8600-4C74-8241-AC0B26B698D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0D57A6-5400-4689-B579-EF6421C03E56}" type="doc">
      <dgm:prSet loTypeId="urn:microsoft.com/office/officeart/2005/8/layout/cycle8" loCatId="cycle" qsTypeId="urn:microsoft.com/office/officeart/2005/8/quickstyle/simple1" qsCatId="simple" csTypeId="urn:microsoft.com/office/officeart/2005/8/colors/colorful5" csCatId="colorful" phldr="1"/>
      <dgm:spPr/>
    </dgm:pt>
    <dgm:pt modelId="{2DD158FC-334A-427A-AD2A-3883020F3FA7}">
      <dgm:prSet phldrT="[Text]"/>
      <dgm:spPr/>
      <dgm:t>
        <a:bodyPr/>
        <a:lstStyle/>
        <a:p>
          <a:r>
            <a:rPr lang="pt-BR" dirty="0"/>
            <a:t>Desenvolvimento</a:t>
          </a:r>
        </a:p>
      </dgm:t>
    </dgm:pt>
    <dgm:pt modelId="{76C072BF-E436-43B9-813E-4772DE6DD93C}" type="parTrans" cxnId="{43C5F287-739B-48B7-A6FF-A6DFBCE942C2}">
      <dgm:prSet/>
      <dgm:spPr/>
      <dgm:t>
        <a:bodyPr/>
        <a:lstStyle/>
        <a:p>
          <a:endParaRPr lang="pt-BR"/>
        </a:p>
      </dgm:t>
    </dgm:pt>
    <dgm:pt modelId="{0165F8EA-B538-4E9C-86AC-CE86F93D90C1}" type="sibTrans" cxnId="{43C5F287-739B-48B7-A6FF-A6DFBCE942C2}">
      <dgm:prSet/>
      <dgm:spPr/>
      <dgm:t>
        <a:bodyPr/>
        <a:lstStyle/>
        <a:p>
          <a:endParaRPr lang="pt-BR"/>
        </a:p>
      </dgm:t>
    </dgm:pt>
    <dgm:pt modelId="{2ECAFBC5-B0C8-4E60-8589-D0CBFF647C6F}">
      <dgm:prSet phldrT="[Text]"/>
      <dgm:spPr/>
      <dgm:t>
        <a:bodyPr/>
        <a:lstStyle/>
        <a:p>
          <a:r>
            <a:rPr lang="pt-BR" dirty="0"/>
            <a:t>Direitos Humanos</a:t>
          </a:r>
        </a:p>
      </dgm:t>
    </dgm:pt>
    <dgm:pt modelId="{D120DF22-1A5F-4B1D-B6E5-59D0AAC46A36}" type="parTrans" cxnId="{8EDF2B95-2955-4825-B762-98C0C4700CC8}">
      <dgm:prSet/>
      <dgm:spPr/>
      <dgm:t>
        <a:bodyPr/>
        <a:lstStyle/>
        <a:p>
          <a:endParaRPr lang="pt-BR"/>
        </a:p>
      </dgm:t>
    </dgm:pt>
    <dgm:pt modelId="{3265D563-E90C-47D0-BBB3-2BB2DB3D99EC}" type="sibTrans" cxnId="{8EDF2B95-2955-4825-B762-98C0C4700CC8}">
      <dgm:prSet/>
      <dgm:spPr/>
      <dgm:t>
        <a:bodyPr/>
        <a:lstStyle/>
        <a:p>
          <a:endParaRPr lang="pt-BR"/>
        </a:p>
      </dgm:t>
    </dgm:pt>
    <dgm:pt modelId="{7911C95C-5AAA-4B33-9D42-F783741503DB}">
      <dgm:prSet phldrT="[Text]"/>
      <dgm:spPr/>
      <dgm:t>
        <a:bodyPr/>
        <a:lstStyle/>
        <a:p>
          <a:r>
            <a:rPr lang="pt-BR" dirty="0"/>
            <a:t>Segurança </a:t>
          </a:r>
        </a:p>
      </dgm:t>
    </dgm:pt>
    <dgm:pt modelId="{1E11FEC4-7ACE-4188-A9A7-BF1CB9C41C9D}" type="parTrans" cxnId="{6B15554E-8E09-40C1-86D8-555DC226D631}">
      <dgm:prSet/>
      <dgm:spPr/>
      <dgm:t>
        <a:bodyPr/>
        <a:lstStyle/>
        <a:p>
          <a:endParaRPr lang="pt-BR"/>
        </a:p>
      </dgm:t>
    </dgm:pt>
    <dgm:pt modelId="{3B5583AB-F638-4343-A9E2-70C5CE3E37D9}" type="sibTrans" cxnId="{6B15554E-8E09-40C1-86D8-555DC226D631}">
      <dgm:prSet/>
      <dgm:spPr/>
      <dgm:t>
        <a:bodyPr/>
        <a:lstStyle/>
        <a:p>
          <a:endParaRPr lang="pt-BR"/>
        </a:p>
      </dgm:t>
    </dgm:pt>
    <dgm:pt modelId="{266AC8A8-ED6D-4F33-AAC7-54D13380C06C}" type="pres">
      <dgm:prSet presAssocID="{7B0D57A6-5400-4689-B579-EF6421C03E56}" presName="compositeShape" presStyleCnt="0">
        <dgm:presLayoutVars>
          <dgm:chMax val="7"/>
          <dgm:dir/>
          <dgm:resizeHandles val="exact"/>
        </dgm:presLayoutVars>
      </dgm:prSet>
      <dgm:spPr/>
    </dgm:pt>
    <dgm:pt modelId="{1F233EC4-1CB6-4114-B259-DEA451E76E79}" type="pres">
      <dgm:prSet presAssocID="{7B0D57A6-5400-4689-B579-EF6421C03E56}" presName="wedge1" presStyleLbl="node1" presStyleIdx="0" presStyleCnt="3"/>
      <dgm:spPr/>
    </dgm:pt>
    <dgm:pt modelId="{ACD1FC80-C585-4BCA-A80D-5BDA6BE204A4}" type="pres">
      <dgm:prSet presAssocID="{7B0D57A6-5400-4689-B579-EF6421C03E56}" presName="dummy1a" presStyleCnt="0"/>
      <dgm:spPr/>
    </dgm:pt>
    <dgm:pt modelId="{ECA01C99-0091-4F07-B74E-61525A1E06B9}" type="pres">
      <dgm:prSet presAssocID="{7B0D57A6-5400-4689-B579-EF6421C03E56}" presName="dummy1b" presStyleCnt="0"/>
      <dgm:spPr/>
    </dgm:pt>
    <dgm:pt modelId="{8B12BB9C-2977-4192-8557-E3EC4318D6A8}" type="pres">
      <dgm:prSet presAssocID="{7B0D57A6-5400-4689-B579-EF6421C03E56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C702769-89D4-47E5-B55A-DCFC58E99669}" type="pres">
      <dgm:prSet presAssocID="{7B0D57A6-5400-4689-B579-EF6421C03E56}" presName="wedge2" presStyleLbl="node1" presStyleIdx="1" presStyleCnt="3"/>
      <dgm:spPr/>
    </dgm:pt>
    <dgm:pt modelId="{D31E98D8-7CCE-4D22-BBD3-F81D4C742DC8}" type="pres">
      <dgm:prSet presAssocID="{7B0D57A6-5400-4689-B579-EF6421C03E56}" presName="dummy2a" presStyleCnt="0"/>
      <dgm:spPr/>
    </dgm:pt>
    <dgm:pt modelId="{A5A0D41E-7686-4CF9-9E7C-C5254C45D5C8}" type="pres">
      <dgm:prSet presAssocID="{7B0D57A6-5400-4689-B579-EF6421C03E56}" presName="dummy2b" presStyleCnt="0"/>
      <dgm:spPr/>
    </dgm:pt>
    <dgm:pt modelId="{B272B7FD-A8AE-4E5E-A959-545D4737B047}" type="pres">
      <dgm:prSet presAssocID="{7B0D57A6-5400-4689-B579-EF6421C03E56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41795C46-8F48-48F5-BBB0-4C7CAF0B0484}" type="pres">
      <dgm:prSet presAssocID="{7B0D57A6-5400-4689-B579-EF6421C03E56}" presName="wedge3" presStyleLbl="node1" presStyleIdx="2" presStyleCnt="3"/>
      <dgm:spPr/>
    </dgm:pt>
    <dgm:pt modelId="{D21A8CD4-AB87-48F9-AFC7-71DBF8344CE4}" type="pres">
      <dgm:prSet presAssocID="{7B0D57A6-5400-4689-B579-EF6421C03E56}" presName="dummy3a" presStyleCnt="0"/>
      <dgm:spPr/>
    </dgm:pt>
    <dgm:pt modelId="{42537ACA-CEB6-48A0-AC1C-043A5F131C2D}" type="pres">
      <dgm:prSet presAssocID="{7B0D57A6-5400-4689-B579-EF6421C03E56}" presName="dummy3b" presStyleCnt="0"/>
      <dgm:spPr/>
    </dgm:pt>
    <dgm:pt modelId="{8D096911-DCAB-470E-B323-2B1FF7069EDA}" type="pres">
      <dgm:prSet presAssocID="{7B0D57A6-5400-4689-B579-EF6421C03E56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DDDA46BA-FF49-44F1-8A8A-E15D0F3F960D}" type="pres">
      <dgm:prSet presAssocID="{0165F8EA-B538-4E9C-86AC-CE86F93D90C1}" presName="arrowWedge1" presStyleLbl="fgSibTrans2D1" presStyleIdx="0" presStyleCnt="3"/>
      <dgm:spPr/>
    </dgm:pt>
    <dgm:pt modelId="{EF107D8A-BCA8-4B3C-AE65-F1BE87FB7412}" type="pres">
      <dgm:prSet presAssocID="{3265D563-E90C-47D0-BBB3-2BB2DB3D99EC}" presName="arrowWedge2" presStyleLbl="fgSibTrans2D1" presStyleIdx="1" presStyleCnt="3"/>
      <dgm:spPr/>
    </dgm:pt>
    <dgm:pt modelId="{6F718EB8-4532-4296-B83E-41FBA7DE5651}" type="pres">
      <dgm:prSet presAssocID="{3B5583AB-F638-4343-A9E2-70C5CE3E37D9}" presName="arrowWedge3" presStyleLbl="fgSibTrans2D1" presStyleIdx="2" presStyleCnt="3"/>
      <dgm:spPr/>
    </dgm:pt>
  </dgm:ptLst>
  <dgm:cxnLst>
    <dgm:cxn modelId="{EEC5823E-F77A-4046-9D40-97A65127468D}" type="presOf" srcId="{2DD158FC-334A-427A-AD2A-3883020F3FA7}" destId="{8B12BB9C-2977-4192-8557-E3EC4318D6A8}" srcOrd="1" destOrd="0" presId="urn:microsoft.com/office/officeart/2005/8/layout/cycle8"/>
    <dgm:cxn modelId="{6B15554E-8E09-40C1-86D8-555DC226D631}" srcId="{7B0D57A6-5400-4689-B579-EF6421C03E56}" destId="{7911C95C-5AAA-4B33-9D42-F783741503DB}" srcOrd="2" destOrd="0" parTransId="{1E11FEC4-7ACE-4188-A9A7-BF1CB9C41C9D}" sibTransId="{3B5583AB-F638-4343-A9E2-70C5CE3E37D9}"/>
    <dgm:cxn modelId="{EDF00250-3670-4185-AA6F-A1EFFD2AF104}" type="presOf" srcId="{7911C95C-5AAA-4B33-9D42-F783741503DB}" destId="{41795C46-8F48-48F5-BBB0-4C7CAF0B0484}" srcOrd="0" destOrd="0" presId="urn:microsoft.com/office/officeart/2005/8/layout/cycle8"/>
    <dgm:cxn modelId="{43C5F287-739B-48B7-A6FF-A6DFBCE942C2}" srcId="{7B0D57A6-5400-4689-B579-EF6421C03E56}" destId="{2DD158FC-334A-427A-AD2A-3883020F3FA7}" srcOrd="0" destOrd="0" parTransId="{76C072BF-E436-43B9-813E-4772DE6DD93C}" sibTransId="{0165F8EA-B538-4E9C-86AC-CE86F93D90C1}"/>
    <dgm:cxn modelId="{8EDF2B95-2955-4825-B762-98C0C4700CC8}" srcId="{7B0D57A6-5400-4689-B579-EF6421C03E56}" destId="{2ECAFBC5-B0C8-4E60-8589-D0CBFF647C6F}" srcOrd="1" destOrd="0" parTransId="{D120DF22-1A5F-4B1D-B6E5-59D0AAC46A36}" sibTransId="{3265D563-E90C-47D0-BBB3-2BB2DB3D99EC}"/>
    <dgm:cxn modelId="{784CC9A6-BD7F-4BD5-8DA1-B6019702E1AB}" type="presOf" srcId="{2ECAFBC5-B0C8-4E60-8589-D0CBFF647C6F}" destId="{AC702769-89D4-47E5-B55A-DCFC58E99669}" srcOrd="0" destOrd="0" presId="urn:microsoft.com/office/officeart/2005/8/layout/cycle8"/>
    <dgm:cxn modelId="{6FC01BBF-39C4-40B9-B59A-EC2B6249C5CF}" type="presOf" srcId="{2ECAFBC5-B0C8-4E60-8589-D0CBFF647C6F}" destId="{B272B7FD-A8AE-4E5E-A959-545D4737B047}" srcOrd="1" destOrd="0" presId="urn:microsoft.com/office/officeart/2005/8/layout/cycle8"/>
    <dgm:cxn modelId="{EF2AAAD8-5CAF-468F-9F72-D9C58D92B540}" type="presOf" srcId="{2DD158FC-334A-427A-AD2A-3883020F3FA7}" destId="{1F233EC4-1CB6-4114-B259-DEA451E76E79}" srcOrd="0" destOrd="0" presId="urn:microsoft.com/office/officeart/2005/8/layout/cycle8"/>
    <dgm:cxn modelId="{FB8516DD-CC85-4B12-9A34-94382E217272}" type="presOf" srcId="{7B0D57A6-5400-4689-B579-EF6421C03E56}" destId="{266AC8A8-ED6D-4F33-AAC7-54D13380C06C}" srcOrd="0" destOrd="0" presId="urn:microsoft.com/office/officeart/2005/8/layout/cycle8"/>
    <dgm:cxn modelId="{30A0AAFD-8342-45B3-8924-FE627096FA26}" type="presOf" srcId="{7911C95C-5AAA-4B33-9D42-F783741503DB}" destId="{8D096911-DCAB-470E-B323-2B1FF7069EDA}" srcOrd="1" destOrd="0" presId="urn:microsoft.com/office/officeart/2005/8/layout/cycle8"/>
    <dgm:cxn modelId="{A21385F9-5E0B-48BA-A852-61A433DB1B66}" type="presParOf" srcId="{266AC8A8-ED6D-4F33-AAC7-54D13380C06C}" destId="{1F233EC4-1CB6-4114-B259-DEA451E76E79}" srcOrd="0" destOrd="0" presId="urn:microsoft.com/office/officeart/2005/8/layout/cycle8"/>
    <dgm:cxn modelId="{A3968013-84AD-40D0-86A0-8CC8FF95FC06}" type="presParOf" srcId="{266AC8A8-ED6D-4F33-AAC7-54D13380C06C}" destId="{ACD1FC80-C585-4BCA-A80D-5BDA6BE204A4}" srcOrd="1" destOrd="0" presId="urn:microsoft.com/office/officeart/2005/8/layout/cycle8"/>
    <dgm:cxn modelId="{14A386C7-16A8-4668-AD84-2955CBC5BB10}" type="presParOf" srcId="{266AC8A8-ED6D-4F33-AAC7-54D13380C06C}" destId="{ECA01C99-0091-4F07-B74E-61525A1E06B9}" srcOrd="2" destOrd="0" presId="urn:microsoft.com/office/officeart/2005/8/layout/cycle8"/>
    <dgm:cxn modelId="{5D96BA62-5F84-4221-95ED-5CB0E248BA89}" type="presParOf" srcId="{266AC8A8-ED6D-4F33-AAC7-54D13380C06C}" destId="{8B12BB9C-2977-4192-8557-E3EC4318D6A8}" srcOrd="3" destOrd="0" presId="urn:microsoft.com/office/officeart/2005/8/layout/cycle8"/>
    <dgm:cxn modelId="{34EB199A-CFC1-4B34-BBEF-20AA3447F006}" type="presParOf" srcId="{266AC8A8-ED6D-4F33-AAC7-54D13380C06C}" destId="{AC702769-89D4-47E5-B55A-DCFC58E99669}" srcOrd="4" destOrd="0" presId="urn:microsoft.com/office/officeart/2005/8/layout/cycle8"/>
    <dgm:cxn modelId="{EF719C57-DF5F-46C1-9BA9-C4E1D70720A2}" type="presParOf" srcId="{266AC8A8-ED6D-4F33-AAC7-54D13380C06C}" destId="{D31E98D8-7CCE-4D22-BBD3-F81D4C742DC8}" srcOrd="5" destOrd="0" presId="urn:microsoft.com/office/officeart/2005/8/layout/cycle8"/>
    <dgm:cxn modelId="{F8981B66-5810-422A-8440-38F9F768873A}" type="presParOf" srcId="{266AC8A8-ED6D-4F33-AAC7-54D13380C06C}" destId="{A5A0D41E-7686-4CF9-9E7C-C5254C45D5C8}" srcOrd="6" destOrd="0" presId="urn:microsoft.com/office/officeart/2005/8/layout/cycle8"/>
    <dgm:cxn modelId="{8A074624-AFA4-49CD-95F8-C30A9699F90E}" type="presParOf" srcId="{266AC8A8-ED6D-4F33-AAC7-54D13380C06C}" destId="{B272B7FD-A8AE-4E5E-A959-545D4737B047}" srcOrd="7" destOrd="0" presId="urn:microsoft.com/office/officeart/2005/8/layout/cycle8"/>
    <dgm:cxn modelId="{CEFD717E-01C8-4DAB-9FFC-F95AED048C99}" type="presParOf" srcId="{266AC8A8-ED6D-4F33-AAC7-54D13380C06C}" destId="{41795C46-8F48-48F5-BBB0-4C7CAF0B0484}" srcOrd="8" destOrd="0" presId="urn:microsoft.com/office/officeart/2005/8/layout/cycle8"/>
    <dgm:cxn modelId="{6C103D5F-430A-48DC-A710-683385803C9F}" type="presParOf" srcId="{266AC8A8-ED6D-4F33-AAC7-54D13380C06C}" destId="{D21A8CD4-AB87-48F9-AFC7-71DBF8344CE4}" srcOrd="9" destOrd="0" presId="urn:microsoft.com/office/officeart/2005/8/layout/cycle8"/>
    <dgm:cxn modelId="{5F473630-D7F1-4E68-94A7-0DD5976BB2F0}" type="presParOf" srcId="{266AC8A8-ED6D-4F33-AAC7-54D13380C06C}" destId="{42537ACA-CEB6-48A0-AC1C-043A5F131C2D}" srcOrd="10" destOrd="0" presId="urn:microsoft.com/office/officeart/2005/8/layout/cycle8"/>
    <dgm:cxn modelId="{8CA84BB0-2BDE-4856-82B5-AC1A0997F486}" type="presParOf" srcId="{266AC8A8-ED6D-4F33-AAC7-54D13380C06C}" destId="{8D096911-DCAB-470E-B323-2B1FF7069EDA}" srcOrd="11" destOrd="0" presId="urn:microsoft.com/office/officeart/2005/8/layout/cycle8"/>
    <dgm:cxn modelId="{1DC636DF-0A53-42D0-8872-F5F903C6A3E2}" type="presParOf" srcId="{266AC8A8-ED6D-4F33-AAC7-54D13380C06C}" destId="{DDDA46BA-FF49-44F1-8A8A-E15D0F3F960D}" srcOrd="12" destOrd="0" presId="urn:microsoft.com/office/officeart/2005/8/layout/cycle8"/>
    <dgm:cxn modelId="{BF923974-D8A4-4C36-B23A-0C4CDC57911B}" type="presParOf" srcId="{266AC8A8-ED6D-4F33-AAC7-54D13380C06C}" destId="{EF107D8A-BCA8-4B3C-AE65-F1BE87FB7412}" srcOrd="13" destOrd="0" presId="urn:microsoft.com/office/officeart/2005/8/layout/cycle8"/>
    <dgm:cxn modelId="{67F912A4-DD96-4586-B2B6-63C9B37374BD}" type="presParOf" srcId="{266AC8A8-ED6D-4F33-AAC7-54D13380C06C}" destId="{6F718EB8-4532-4296-B83E-41FBA7DE5651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73D31F-C0FA-4705-AA5A-2B646669F0B9}">
      <dsp:nvSpPr>
        <dsp:cNvPr id="0" name=""/>
        <dsp:cNvSpPr/>
      </dsp:nvSpPr>
      <dsp:spPr>
        <a:xfrm>
          <a:off x="1820411" y="0"/>
          <a:ext cx="2438400" cy="2438400"/>
        </a:xfrm>
        <a:prstGeom prst="ellipse">
          <a:avLst/>
        </a:prstGeom>
        <a:solidFill>
          <a:srgbClr val="FF9900">
            <a:alpha val="5000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Segurança</a:t>
          </a:r>
          <a:r>
            <a:rPr lang="en-US" sz="2000" b="1" kern="1200" dirty="0"/>
            <a:t> Nacional</a:t>
          </a:r>
        </a:p>
      </dsp:txBody>
      <dsp:txXfrm>
        <a:off x="2145531" y="426720"/>
        <a:ext cx="1788160" cy="1097280"/>
      </dsp:txXfrm>
    </dsp:sp>
    <dsp:sp modelId="{6ECF13D3-146E-404B-B14A-E3B8FBA5331D}">
      <dsp:nvSpPr>
        <dsp:cNvPr id="0" name=""/>
        <dsp:cNvSpPr/>
      </dsp:nvSpPr>
      <dsp:spPr>
        <a:xfrm>
          <a:off x="2708656" y="1574800"/>
          <a:ext cx="2438400" cy="2438400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Segurança</a:t>
          </a:r>
          <a:r>
            <a:rPr lang="en-US" sz="2000" b="1" kern="1200" dirty="0"/>
            <a:t> </a:t>
          </a:r>
          <a:r>
            <a:rPr lang="en-US" sz="2000" b="1" kern="1200" dirty="0" err="1"/>
            <a:t>Cidadã</a:t>
          </a:r>
          <a:endParaRPr lang="en-US" sz="2000" b="1" kern="1200" dirty="0"/>
        </a:p>
      </dsp:txBody>
      <dsp:txXfrm>
        <a:off x="3454400" y="2204720"/>
        <a:ext cx="1463040" cy="1341120"/>
      </dsp:txXfrm>
    </dsp:sp>
    <dsp:sp modelId="{8A5D6A6B-F114-4563-A45A-590E7596A94A}">
      <dsp:nvSpPr>
        <dsp:cNvPr id="0" name=""/>
        <dsp:cNvSpPr/>
      </dsp:nvSpPr>
      <dsp:spPr>
        <a:xfrm>
          <a:off x="948943" y="1574800"/>
          <a:ext cx="2438400" cy="2438400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Segurança</a:t>
          </a:r>
          <a:r>
            <a:rPr lang="en-US" sz="2000" b="1" kern="1200" dirty="0"/>
            <a:t> </a:t>
          </a:r>
          <a:r>
            <a:rPr lang="en-US" sz="2000" b="1" kern="1200" dirty="0" err="1"/>
            <a:t>Pública</a:t>
          </a:r>
          <a:endParaRPr lang="en-US" sz="2000" b="1" kern="1200" dirty="0"/>
        </a:p>
      </dsp:txBody>
      <dsp:txXfrm>
        <a:off x="1178560" y="2204720"/>
        <a:ext cx="1463040" cy="1341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7D6DA-CFC2-4D49-9DFF-2F9452BF8011}">
      <dsp:nvSpPr>
        <dsp:cNvPr id="0" name=""/>
        <dsp:cNvSpPr/>
      </dsp:nvSpPr>
      <dsp:spPr>
        <a:xfrm>
          <a:off x="1932398" y="241197"/>
          <a:ext cx="4786840" cy="1662406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A6D7ED-2E3B-4A36-9937-FB799E405CDB}">
      <dsp:nvSpPr>
        <dsp:cNvPr id="0" name=""/>
        <dsp:cNvSpPr/>
      </dsp:nvSpPr>
      <dsp:spPr>
        <a:xfrm>
          <a:off x="3869398" y="4311866"/>
          <a:ext cx="927682" cy="593716"/>
        </a:xfrm>
        <a:prstGeom prst="down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0D8BCF-A47B-4978-8834-E5EBA38339F7}">
      <dsp:nvSpPr>
        <dsp:cNvPr id="0" name=""/>
        <dsp:cNvSpPr/>
      </dsp:nvSpPr>
      <dsp:spPr>
        <a:xfrm>
          <a:off x="2106802" y="4786840"/>
          <a:ext cx="4452874" cy="1113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Segurança Cidadã + Desenvolvimento Humano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Objetivos de Desenvolvimento Sustentável</a:t>
          </a:r>
        </a:p>
      </dsp:txBody>
      <dsp:txXfrm>
        <a:off x="2106802" y="4786840"/>
        <a:ext cx="4452874" cy="1113218"/>
      </dsp:txXfrm>
    </dsp:sp>
    <dsp:sp modelId="{87FFCB68-BC4E-4578-9DAA-F4C04BA0DE78}">
      <dsp:nvSpPr>
        <dsp:cNvPr id="0" name=""/>
        <dsp:cNvSpPr/>
      </dsp:nvSpPr>
      <dsp:spPr>
        <a:xfrm>
          <a:off x="3672730" y="2031995"/>
          <a:ext cx="1669827" cy="166982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Intersetorialidade</a:t>
          </a:r>
        </a:p>
      </dsp:txBody>
      <dsp:txXfrm>
        <a:off x="3917271" y="2276536"/>
        <a:ext cx="1180745" cy="1180745"/>
      </dsp:txXfrm>
    </dsp:sp>
    <dsp:sp modelId="{BE477221-E164-44BB-B623-B43B8648DE90}">
      <dsp:nvSpPr>
        <dsp:cNvPr id="0" name=""/>
        <dsp:cNvSpPr/>
      </dsp:nvSpPr>
      <dsp:spPr>
        <a:xfrm>
          <a:off x="2477875" y="779253"/>
          <a:ext cx="1669827" cy="1669827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Participação e protagonismo, com foco no território</a:t>
          </a:r>
        </a:p>
      </dsp:txBody>
      <dsp:txXfrm>
        <a:off x="2722416" y="1023794"/>
        <a:ext cx="1180745" cy="1180745"/>
      </dsp:txXfrm>
    </dsp:sp>
    <dsp:sp modelId="{3007749C-6150-464C-AC6E-E9B7163BAE11}">
      <dsp:nvSpPr>
        <dsp:cNvPr id="0" name=""/>
        <dsp:cNvSpPr/>
      </dsp:nvSpPr>
      <dsp:spPr>
        <a:xfrm>
          <a:off x="4184810" y="375525"/>
          <a:ext cx="1669827" cy="1669827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Fortalecimento de Capacidades</a:t>
          </a:r>
        </a:p>
      </dsp:txBody>
      <dsp:txXfrm>
        <a:off x="4429351" y="620066"/>
        <a:ext cx="1180745" cy="1180745"/>
      </dsp:txXfrm>
    </dsp:sp>
    <dsp:sp modelId="{1CBE6644-8600-4C74-8241-AC0B26B698DC}">
      <dsp:nvSpPr>
        <dsp:cNvPr id="0" name=""/>
        <dsp:cNvSpPr/>
      </dsp:nvSpPr>
      <dsp:spPr>
        <a:xfrm>
          <a:off x="1735729" y="9303"/>
          <a:ext cx="5195020" cy="415601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233EC4-1CB6-4114-B259-DEA451E76E79}">
      <dsp:nvSpPr>
        <dsp:cNvPr id="0" name=""/>
        <dsp:cNvSpPr/>
      </dsp:nvSpPr>
      <dsp:spPr>
        <a:xfrm>
          <a:off x="2120859" y="332021"/>
          <a:ext cx="4290743" cy="4290743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Desenvolvimento</a:t>
          </a:r>
        </a:p>
      </dsp:txBody>
      <dsp:txXfrm>
        <a:off x="4382183" y="1241250"/>
        <a:ext cx="1532408" cy="1277007"/>
      </dsp:txXfrm>
    </dsp:sp>
    <dsp:sp modelId="{AC702769-89D4-47E5-B55A-DCFC58E99669}">
      <dsp:nvSpPr>
        <dsp:cNvPr id="0" name=""/>
        <dsp:cNvSpPr/>
      </dsp:nvSpPr>
      <dsp:spPr>
        <a:xfrm>
          <a:off x="2032490" y="485262"/>
          <a:ext cx="4290743" cy="4290743"/>
        </a:xfrm>
        <a:prstGeom prst="pie">
          <a:avLst>
            <a:gd name="adj1" fmla="val 1800000"/>
            <a:gd name="adj2" fmla="val 900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Direitos Humanos</a:t>
          </a:r>
        </a:p>
      </dsp:txBody>
      <dsp:txXfrm>
        <a:off x="3054096" y="3269137"/>
        <a:ext cx="2298612" cy="1123766"/>
      </dsp:txXfrm>
    </dsp:sp>
    <dsp:sp modelId="{41795C46-8F48-48F5-BBB0-4C7CAF0B0484}">
      <dsp:nvSpPr>
        <dsp:cNvPr id="0" name=""/>
        <dsp:cNvSpPr/>
      </dsp:nvSpPr>
      <dsp:spPr>
        <a:xfrm>
          <a:off x="1944121" y="332021"/>
          <a:ext cx="4290743" cy="4290743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Segurança </a:t>
          </a:r>
        </a:p>
      </dsp:txBody>
      <dsp:txXfrm>
        <a:off x="2441132" y="1241250"/>
        <a:ext cx="1532408" cy="1277007"/>
      </dsp:txXfrm>
    </dsp:sp>
    <dsp:sp modelId="{DDDA46BA-FF49-44F1-8A8A-E15D0F3F960D}">
      <dsp:nvSpPr>
        <dsp:cNvPr id="0" name=""/>
        <dsp:cNvSpPr/>
      </dsp:nvSpPr>
      <dsp:spPr>
        <a:xfrm>
          <a:off x="1855596" y="66404"/>
          <a:ext cx="4821978" cy="482197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107D8A-BCA8-4B3C-AE65-F1BE87FB7412}">
      <dsp:nvSpPr>
        <dsp:cNvPr id="0" name=""/>
        <dsp:cNvSpPr/>
      </dsp:nvSpPr>
      <dsp:spPr>
        <a:xfrm>
          <a:off x="1766873" y="219373"/>
          <a:ext cx="4821978" cy="482197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718EB8-4532-4296-B83E-41FBA7DE5651}">
      <dsp:nvSpPr>
        <dsp:cNvPr id="0" name=""/>
        <dsp:cNvSpPr/>
      </dsp:nvSpPr>
      <dsp:spPr>
        <a:xfrm>
          <a:off x="1678150" y="66404"/>
          <a:ext cx="4821978" cy="482197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DBC54-D789-4410-8465-33B5A252A83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9F9FE-C1E5-4D68-A6A7-560E52DAC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8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247D3-3642-4497-B7DE-110F0F38B25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391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PNUD está no Brasil desde o início da década de 1960, criando e implementando projetos, procurando responder aos desafios e às demandas específicas do país por meio de uma visão integrada de desenvolvimento.</a:t>
            </a:r>
          </a:p>
          <a:p>
            <a:r>
              <a:rPr lang="pt-BR" dirty="0"/>
              <a:t>Juntamente com outras entidades das Nações Unidas, o PNUD está pronto para apoiar a implementação da Agenda 2030 como plataforma para ajudar a transformar o Brasil em um país mais sustentável, com vistas a erradicar a pobreza e a desigualdade. </a:t>
            </a:r>
          </a:p>
          <a:p>
            <a:r>
              <a:rPr lang="pt-BR" dirty="0"/>
              <a:t>Em vista disso, o PNUD Brasil organizou suas ações e atividades em torno dos 5 Ps da nova agenda global: Pessoas, Planeta, Prosperidade, Paz e Parcerias. O último P, relacionado a Parcerias, é transversal aos demais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9F9FE-C1E5-4D68-A6A7-560E52DACD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98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4505ADC0-E547-4E89-83FF-1952BAF63C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86D8B4AF-5286-4072-B3ED-299AC4A6B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pt-BR">
                <a:latin typeface="Arial" panose="020B0604020202020204" pitchFamily="34" charset="0"/>
              </a:rPr>
              <a:t>Agenda global adotada</a:t>
            </a:r>
          </a:p>
          <a:p>
            <a:r>
              <a:rPr lang="en-US" altLang="pt-BR">
                <a:latin typeface="Arial" panose="020B0604020202020204" pitchFamily="34" charset="0"/>
              </a:rPr>
              <a:t>PNUD tive mandato de monitoramento do avanço em prol dos ODS</a:t>
            </a:r>
          </a:p>
          <a:p>
            <a:r>
              <a:rPr lang="en-US" altLang="pt-BR">
                <a:latin typeface="Arial" panose="020B0604020202020204" pitchFamily="34" charset="0"/>
              </a:rPr>
              <a:t>Como parte desse mandato foi estruturada uma parceria – segue video</a:t>
            </a:r>
          </a:p>
          <a:p>
            <a:r>
              <a:rPr lang="en-US" altLang="pt-BR">
                <a:latin typeface="Arial" panose="020B0604020202020204" pitchFamily="34" charset="0"/>
              </a:rPr>
              <a:t>Projeto com esses parceiros, </a:t>
            </a:r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B60EF3E9-7FE8-4D7C-BD83-0D8BB50F28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18621F-9834-4A58-B4CA-649A4A6D3A3F}" type="slidenum">
              <a:rPr lang="pt-BR" altLang="pt-BR" sz="1200" smtClean="0"/>
              <a:pPr/>
              <a:t>5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4104808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objetivo 16 é uma importante inovação da nova agenda 2030. Pela primeira vez, as temáticas relacionadas a Segurança, Justiça e Governança são inseridas como parte da Agenda de desenvolvimento global.</a:t>
            </a:r>
          </a:p>
          <a:p>
            <a:endParaRPr lang="pt-BR" dirty="0"/>
          </a:p>
          <a:p>
            <a:r>
              <a:rPr lang="pt-BR" dirty="0"/>
              <a:t>O ODS 16 aborda diferentes dimensões das temáticas de: segurança, justiça, governança, transparência e participação social.</a:t>
            </a:r>
          </a:p>
          <a:p>
            <a:endParaRPr lang="pt-BR" dirty="0"/>
          </a:p>
          <a:p>
            <a:r>
              <a:rPr lang="pt-BR" dirty="0"/>
              <a:t>A inserção dessas temáticas em uma agenda de desenvolvimento mundial é uma oportunidade importantíssima para todos nós que trabalhamos por essa causa. A priorização da temática e a necessidade de que os países reportem o progresso nesses temas, pode abrir uma janela de oportunidade interessante para o fortalecimento das políticas e iniciativas nesse setor, fundamental ao desenvolvimento.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9F9FE-C1E5-4D68-A6A7-560E52DACD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2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t-BR" sz="1000" b="0" dirty="0">
              <a:latin typeface="MS PGothic" panose="020B0600070205080204" pitchFamily="34" charset="-128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78B1-9306-44EC-9A1A-FD958A9C0326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0793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integração de políticas é necessária para preencher a lacuna entre as estruturas institucionais em níveis nacionais, regionais e internacionais e a realidade em que diferentes dimensões e setores estão interligadas. Desenvolvimento sustentável exigirá a ponderação dos diferentes objetivos que se reconhecem sistematicamente e lidar com todas as principais ligações. Ações de um setor muitas vezes têm implicações positivas ou negativas em um ou mais outros setores.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t-BR" sz="1000" b="0" dirty="0">
              <a:latin typeface="MS PGothic" panose="020B0600070205080204" pitchFamily="34" charset="-128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78B1-9306-44EC-9A1A-FD958A9C0326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8067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PNUD está no Brasil desde o início da década de 1960, criando e implementando projetos, procurando responder aos desafios e às demandas específicas do país por meio de uma visão integrada de desenvolvimento.</a:t>
            </a:r>
          </a:p>
          <a:p>
            <a:r>
              <a:rPr lang="pt-BR" dirty="0"/>
              <a:t>Juntamente com outras entidades das Nações Unidas, o PNUD está pronto para apoiar a implementação da Agenda 2030 como plataforma para ajudar a transformar o Brasil em um país mais sustentável, com vistas a erradicar a pobreza e a desigualdade. </a:t>
            </a:r>
          </a:p>
          <a:p>
            <a:r>
              <a:rPr lang="pt-BR" dirty="0"/>
              <a:t>Em vista disso, o PNUD Brasil organizou suas ações e atividades em torno dos 5 Ps da nova agenda global: Pessoas, Planeta, Prosperidade, Paz e Parcerias. O último P, relacionado a Parcerias, é transversal aos demais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9F9FE-C1E5-4D68-A6A7-560E52DACD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12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4505ADC0-E547-4E89-83FF-1952BAF63C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86D8B4AF-5286-4072-B3ED-299AC4A6B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pt-BR">
                <a:latin typeface="Arial" panose="020B0604020202020204" pitchFamily="34" charset="0"/>
              </a:rPr>
              <a:t>Agenda global adotada</a:t>
            </a:r>
          </a:p>
          <a:p>
            <a:r>
              <a:rPr lang="en-US" altLang="pt-BR">
                <a:latin typeface="Arial" panose="020B0604020202020204" pitchFamily="34" charset="0"/>
              </a:rPr>
              <a:t>PNUD tive mandato de monitoramento do avanço em prol dos ODS</a:t>
            </a:r>
          </a:p>
          <a:p>
            <a:r>
              <a:rPr lang="en-US" altLang="pt-BR">
                <a:latin typeface="Arial" panose="020B0604020202020204" pitchFamily="34" charset="0"/>
              </a:rPr>
              <a:t>Como parte desse mandato foi estruturada uma parceria – segue video</a:t>
            </a:r>
          </a:p>
          <a:p>
            <a:r>
              <a:rPr lang="en-US" altLang="pt-BR">
                <a:latin typeface="Arial" panose="020B0604020202020204" pitchFamily="34" charset="0"/>
              </a:rPr>
              <a:t>Projeto com esses parceiros, </a:t>
            </a:r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B60EF3E9-7FE8-4D7C-BD83-0D8BB50F28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18621F-9834-4A58-B4CA-649A4A6D3A3F}" type="slidenum">
              <a:rPr lang="pt-BR" altLang="pt-BR" sz="1200" smtClean="0"/>
              <a:pPr/>
              <a:t>10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2674804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DF9C-5A95-4A51-BCBE-2C8FB12BA59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DAC4-6DF6-4DC3-8957-A49D6069A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1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DF9C-5A95-4A51-BCBE-2C8FB12BA59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DAC4-6DF6-4DC3-8957-A49D6069A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7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DF9C-5A95-4A51-BCBE-2C8FB12BA59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DAC4-6DF6-4DC3-8957-A49D6069A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9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DF9C-5A95-4A51-BCBE-2C8FB12BA59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DAC4-6DF6-4DC3-8957-A49D6069A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2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DF9C-5A95-4A51-BCBE-2C8FB12BA59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DAC4-6DF6-4DC3-8957-A49D6069A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DF9C-5A95-4A51-BCBE-2C8FB12BA59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DAC4-6DF6-4DC3-8957-A49D6069A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DF9C-5A95-4A51-BCBE-2C8FB12BA59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DAC4-6DF6-4DC3-8957-A49D6069A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4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DF9C-5A95-4A51-BCBE-2C8FB12BA59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DAC4-6DF6-4DC3-8957-A49D6069A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2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DF9C-5A95-4A51-BCBE-2C8FB12BA59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DAC4-6DF6-4DC3-8957-A49D6069A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8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DF9C-5A95-4A51-BCBE-2C8FB12BA59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DAC4-6DF6-4DC3-8957-A49D6069A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7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DF9C-5A95-4A51-BCBE-2C8FB12BA59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DAC4-6DF6-4DC3-8957-A49D6069A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4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5DF9C-5A95-4A51-BCBE-2C8FB12BA595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ADAC4-6DF6-4DC3-8957-A49D6069A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hyperlink" Target="mailto:Moema.freire@undp.org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4" descr="apresentacaoslides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0"/>
            <a:ext cx="2057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5" descr="PNUD_Logo-Azul c Tagline-P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7" y="414719"/>
            <a:ext cx="14033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952820" y="1266578"/>
            <a:ext cx="94455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>
                <a:solidFill>
                  <a:srgbClr val="002060"/>
                </a:solidFill>
                <a:latin typeface="Tw Cen MT Condensed" panose="020B0606020104020203" pitchFamily="34" charset="0"/>
              </a:rPr>
              <a:t>    </a:t>
            </a:r>
            <a:r>
              <a:rPr lang="pt-BR" sz="3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de Desenvolvimento Sustentável</a:t>
            </a:r>
          </a:p>
          <a:p>
            <a:pPr algn="ctr"/>
            <a:endParaRPr lang="pt-BR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6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Direito à vida, à integridade e à segurança</a:t>
            </a:r>
          </a:p>
          <a:p>
            <a:endParaRPr lang="en-US" sz="5400" dirty="0">
              <a:solidFill>
                <a:srgbClr val="002060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797C9BE-3E25-4C19-8CAE-CE15B6F5DD3E}"/>
              </a:ext>
            </a:extLst>
          </p:cNvPr>
          <p:cNvSpPr txBox="1">
            <a:spLocks/>
          </p:cNvSpPr>
          <p:nvPr/>
        </p:nvSpPr>
        <p:spPr>
          <a:xfrm>
            <a:off x="5224456" y="4894781"/>
            <a:ext cx="4632775" cy="1393281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lnSpc>
                <a:spcPct val="120000"/>
              </a:lnSpc>
            </a:pPr>
            <a:r>
              <a:rPr lang="pt-BR" sz="9600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  <a:cs typeface="Revisal"/>
              </a:rPr>
              <a:t>Moema Freire</a:t>
            </a:r>
          </a:p>
          <a:p>
            <a:pPr marL="457200" indent="-457200" algn="r">
              <a:lnSpc>
                <a:spcPct val="120000"/>
              </a:lnSpc>
            </a:pPr>
            <a:r>
              <a:rPr lang="pt-BR" sz="9600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  <a:cs typeface="Revisal"/>
              </a:rPr>
              <a:t>Coordenadora da Unidade de Paz e Governança – PNUD</a:t>
            </a:r>
          </a:p>
          <a:p>
            <a:pPr marL="457200" indent="-457200" algn="r">
              <a:lnSpc>
                <a:spcPct val="120000"/>
              </a:lnSpc>
            </a:pPr>
            <a:r>
              <a:rPr lang="pt-BR" sz="9600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  <a:cs typeface="Revisal"/>
                <a:hlinkClick r:id="rId5"/>
              </a:rPr>
              <a:t>moema.freire@undp.org</a:t>
            </a:r>
            <a:r>
              <a:rPr lang="pt-BR" sz="9600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  <a:cs typeface="Revisal"/>
              </a:rPr>
              <a:t> </a:t>
            </a:r>
            <a:br>
              <a:rPr lang="pt-BR" sz="9600" dirty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  <a:cs typeface="Revisal"/>
              </a:rPr>
            </a:br>
            <a:endParaRPr lang="pt-BR" sz="9600" dirty="0">
              <a:solidFill>
                <a:schemeClr val="accent3">
                  <a:lumMod val="50000"/>
                </a:schemeClr>
              </a:solidFill>
              <a:latin typeface="Gill Sans MT" panose="020B0502020104020203" pitchFamily="34" charset="0"/>
              <a:cs typeface="Revisal"/>
            </a:endParaRPr>
          </a:p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42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Imagem 13">
            <a:extLst>
              <a:ext uri="{FF2B5EF4-FFF2-40B4-BE49-F238E27FC236}">
                <a16:creationId xmlns:a16="http://schemas.microsoft.com/office/drawing/2014/main" id="{7DD19430-BA28-437F-910F-F86267F6CC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8"/>
          <a:stretch>
            <a:fillRect/>
          </a:stretch>
        </p:blipFill>
        <p:spPr bwMode="auto">
          <a:xfrm>
            <a:off x="10790238" y="351664"/>
            <a:ext cx="880140" cy="1403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TextBox 1">
            <a:extLst>
              <a:ext uri="{FF2B5EF4-FFF2-40B4-BE49-F238E27FC236}">
                <a16:creationId xmlns:a16="http://schemas.microsoft.com/office/drawing/2014/main" id="{48046031-A603-407B-8B54-DF69C9B92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862" y="1053656"/>
            <a:ext cx="9674352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buNone/>
            </a:pPr>
            <a:r>
              <a:rPr lang="pt-BR" sz="3600" dirty="0"/>
              <a:t>“Estamos determinados a promover sociedades pacíficas, justas e inclusivas que estão livres do medo e da violência. Não pode haver desenvolvimento sustentável sem paz e não há paz sem desenvolvimento sustentável”</a:t>
            </a:r>
          </a:p>
          <a:p>
            <a:pPr algn="ctr" fontAlgn="base">
              <a:buNone/>
            </a:pPr>
            <a:r>
              <a:rPr lang="pt-BR" sz="3600" dirty="0"/>
              <a:t> </a:t>
            </a:r>
          </a:p>
          <a:p>
            <a:pPr algn="ctr" fontAlgn="base">
              <a:buNone/>
            </a:pPr>
            <a:r>
              <a:rPr lang="pt-BR" sz="2400" dirty="0"/>
              <a:t>(Transformando o nosso mundo – Agenda 2030 para o Desenvolvimento Sustentável)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57867165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A87855-75FC-4B72-95D7-EF513A137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6265" y="177006"/>
            <a:ext cx="7886700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Gotham Rounded Book" pitchFamily="50" charset="0"/>
              </a:rPr>
              <a:t>Qual desenvolvimento?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0C4128-E6FB-4CC2-9CA3-4E5F98637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9395" y="1331656"/>
            <a:ext cx="9013210" cy="4351338"/>
          </a:xfrm>
        </p:spPr>
        <p:txBody>
          <a:bodyPr/>
          <a:lstStyle/>
          <a:p>
            <a:r>
              <a:rPr lang="pt-BR" sz="1800" dirty="0"/>
              <a:t>Diferentes conceitos: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1800" dirty="0"/>
              <a:t>Renda/PIB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1800" dirty="0"/>
              <a:t>Necessidades Básicas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1800" dirty="0"/>
              <a:t>Capacidades e Oportunidades – foco no cidadão (Amartya Sen; PNUD, 1990)</a:t>
            </a:r>
          </a:p>
          <a:p>
            <a:pPr marL="0" indent="0">
              <a:buNone/>
            </a:pPr>
            <a:endParaRPr lang="pt-BR" sz="800" dirty="0"/>
          </a:p>
          <a:p>
            <a:r>
              <a:rPr lang="pt-BR" sz="1800" dirty="0"/>
              <a:t>Desenvolvimento como Direito</a:t>
            </a:r>
          </a:p>
          <a:p>
            <a:r>
              <a:rPr lang="pt-BR" sz="1800" dirty="0"/>
              <a:t>Direitos Humanos como pilar essencial da promoção pelo desenvolvimento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763195-0199-4EF4-82C8-880953DD4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1416" y="3792815"/>
            <a:ext cx="4574412" cy="3044829"/>
          </a:xfrm>
          <a:prstGeom prst="rect">
            <a:avLst/>
          </a:prstGeom>
        </p:spPr>
      </p:pic>
      <p:pic>
        <p:nvPicPr>
          <p:cNvPr id="5" name="Imagem 13">
            <a:extLst>
              <a:ext uri="{FF2B5EF4-FFF2-40B4-BE49-F238E27FC236}">
                <a16:creationId xmlns:a16="http://schemas.microsoft.com/office/drawing/2014/main" id="{1222B604-4D96-4A2F-997E-9709AEC835F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7"/>
          <a:stretch/>
        </p:blipFill>
        <p:spPr>
          <a:xfrm>
            <a:off x="10569021" y="292775"/>
            <a:ext cx="852575" cy="136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66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A87855-75FC-4B72-95D7-EF513A137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651" y="0"/>
            <a:ext cx="7886700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Gotham Rounded Book" pitchFamily="50" charset="0"/>
              </a:rPr>
              <a:t>Qual Segurança?</a:t>
            </a:r>
          </a:p>
        </p:txBody>
      </p:sp>
      <p:pic>
        <p:nvPicPr>
          <p:cNvPr id="5" name="Imagem 13">
            <a:extLst>
              <a:ext uri="{FF2B5EF4-FFF2-40B4-BE49-F238E27FC236}">
                <a16:creationId xmlns:a16="http://schemas.microsoft.com/office/drawing/2014/main" id="{1222B604-4D96-4A2F-997E-9709AEC835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7"/>
          <a:stretch/>
        </p:blipFill>
        <p:spPr>
          <a:xfrm>
            <a:off x="10569021" y="292775"/>
            <a:ext cx="852575" cy="1360561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FADDA99-D1C5-462F-BCD5-ADBCE7084B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2178818"/>
              </p:ext>
            </p:extLst>
          </p:nvPr>
        </p:nvGraphicFramePr>
        <p:xfrm>
          <a:off x="3148669" y="210923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allout: Down Arrow 8">
            <a:extLst>
              <a:ext uri="{FF2B5EF4-FFF2-40B4-BE49-F238E27FC236}">
                <a16:creationId xmlns:a16="http://schemas.microsoft.com/office/drawing/2014/main" id="{7C244F60-8CF1-46A5-A83B-9922EF8EE463}"/>
              </a:ext>
            </a:extLst>
          </p:cNvPr>
          <p:cNvSpPr/>
          <p:nvPr/>
        </p:nvSpPr>
        <p:spPr>
          <a:xfrm>
            <a:off x="4648856" y="1276304"/>
            <a:ext cx="3095625" cy="754063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400" dirty="0">
                <a:solidFill>
                  <a:srgbClr val="002060"/>
                </a:solidFill>
              </a:rPr>
              <a:t>Soberania, Ordem Pública e Interesses Nacionais</a:t>
            </a:r>
          </a:p>
        </p:txBody>
      </p:sp>
      <p:sp>
        <p:nvSpPr>
          <p:cNvPr id="10" name="Callout: Right Arrow 9">
            <a:extLst>
              <a:ext uri="{FF2B5EF4-FFF2-40B4-BE49-F238E27FC236}">
                <a16:creationId xmlns:a16="http://schemas.microsoft.com/office/drawing/2014/main" id="{BF95B37E-3E2E-409B-8620-57C021888189}"/>
              </a:ext>
            </a:extLst>
          </p:cNvPr>
          <p:cNvSpPr/>
          <p:nvPr/>
        </p:nvSpPr>
        <p:spPr>
          <a:xfrm>
            <a:off x="1868473" y="4041177"/>
            <a:ext cx="1944688" cy="1871663"/>
          </a:xfrm>
          <a:prstGeom prst="righ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400" dirty="0">
                <a:solidFill>
                  <a:srgbClr val="002060"/>
                </a:solidFill>
              </a:rPr>
              <a:t>Integridade das pessoas e patrimônio. Ordem Pública.</a:t>
            </a:r>
          </a:p>
        </p:txBody>
      </p:sp>
      <p:sp>
        <p:nvSpPr>
          <p:cNvPr id="11" name="Callout: Left Arrow 10">
            <a:extLst>
              <a:ext uri="{FF2B5EF4-FFF2-40B4-BE49-F238E27FC236}">
                <a16:creationId xmlns:a16="http://schemas.microsoft.com/office/drawing/2014/main" id="{0A959026-B9ED-4AD4-9CE4-DBF6DB9C6EED}"/>
              </a:ext>
            </a:extLst>
          </p:cNvPr>
          <p:cNvSpPr/>
          <p:nvPr/>
        </p:nvSpPr>
        <p:spPr>
          <a:xfrm>
            <a:off x="8545580" y="3823690"/>
            <a:ext cx="2160587" cy="2089150"/>
          </a:xfrm>
          <a:prstGeom prst="lef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400" dirty="0">
                <a:solidFill>
                  <a:srgbClr val="002060"/>
                </a:solidFill>
              </a:rPr>
              <a:t>Promoção de convivência e cidadania/ garantia de direitos. Prevenção e controle da violência. Participação social.</a:t>
            </a:r>
          </a:p>
        </p:txBody>
      </p:sp>
    </p:spTree>
    <p:extLst>
      <p:ext uri="{BB962C8B-B14F-4D97-AF65-F5344CB8AC3E}">
        <p14:creationId xmlns:p14="http://schemas.microsoft.com/office/powerpoint/2010/main" val="3549113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13">
            <a:extLst>
              <a:ext uri="{FF2B5EF4-FFF2-40B4-BE49-F238E27FC236}">
                <a16:creationId xmlns:a16="http://schemas.microsoft.com/office/drawing/2014/main" id="{303C7C4F-BC89-459A-B385-49CC4FA60B9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7"/>
          <a:stretch/>
        </p:blipFill>
        <p:spPr>
          <a:xfrm>
            <a:off x="10314433" y="292775"/>
            <a:ext cx="1107164" cy="1766841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2F3AFFA-DF91-4A5E-BADC-E4574F1EB0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7447517"/>
              </p:ext>
            </p:extLst>
          </p:nvPr>
        </p:nvGraphicFramePr>
        <p:xfrm>
          <a:off x="2032000" y="719666"/>
          <a:ext cx="8666480" cy="5937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8667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Imagem 2">
            <a:extLst>
              <a:ext uri="{FF2B5EF4-FFF2-40B4-BE49-F238E27FC236}">
                <a16:creationId xmlns:a16="http://schemas.microsoft.com/office/drawing/2014/main" id="{527F2D65-2AC3-4B22-ABEA-00EE26992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71"/>
          <a:stretch>
            <a:fillRect/>
          </a:stretch>
        </p:blipFill>
        <p:spPr bwMode="auto">
          <a:xfrm>
            <a:off x="1413639" y="1363504"/>
            <a:ext cx="8110354" cy="4130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Imagem 13">
            <a:extLst>
              <a:ext uri="{FF2B5EF4-FFF2-40B4-BE49-F238E27FC236}">
                <a16:creationId xmlns:a16="http://schemas.microsoft.com/office/drawing/2014/main" id="{7DD19430-BA28-437F-910F-F86267F6CC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8"/>
          <a:stretch>
            <a:fillRect/>
          </a:stretch>
        </p:blipFill>
        <p:spPr bwMode="auto">
          <a:xfrm>
            <a:off x="10790238" y="351664"/>
            <a:ext cx="880140" cy="1403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531701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1290" y="101348"/>
            <a:ext cx="7529086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pt-BR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Paz e Justiça</a:t>
            </a:r>
          </a:p>
          <a:p>
            <a:pPr algn="ctr" fontAlgn="base"/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Promover sociedades pacíficas e inclusivas para o desenvolvimento sustentável, proporcionar o acesso à justiça para todos e construir instituições eficazes, responsáveis e inclusivas em todos os níveis</a:t>
            </a:r>
          </a:p>
          <a:p>
            <a:pPr>
              <a:spcBef>
                <a:spcPts val="600"/>
              </a:spcBef>
            </a:pPr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7840" y="2246785"/>
            <a:ext cx="2880320" cy="2880320"/>
          </a:xfrm>
          <a:prstGeom prst="rect">
            <a:avLst/>
          </a:prstGeom>
        </p:spPr>
      </p:pic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B866FBA7-15D6-4D07-B77E-0B782F39A89F}"/>
              </a:ext>
            </a:extLst>
          </p:cNvPr>
          <p:cNvSpPr txBox="1">
            <a:spLocks/>
          </p:cNvSpPr>
          <p:nvPr/>
        </p:nvSpPr>
        <p:spPr>
          <a:xfrm>
            <a:off x="1044547" y="3429000"/>
            <a:ext cx="7618613" cy="265633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/>
              <a:t>Diferentes poderes</a:t>
            </a:r>
          </a:p>
          <a:p>
            <a:r>
              <a:rPr lang="pt-BR" sz="2400" dirty="0"/>
              <a:t>Nacional/subnacional</a:t>
            </a:r>
          </a:p>
          <a:p>
            <a:r>
              <a:rPr lang="pt-BR" sz="2400" dirty="0"/>
              <a:t>Dados/indicadores</a:t>
            </a:r>
          </a:p>
          <a:p>
            <a:r>
              <a:rPr lang="pt-BR" sz="2400" dirty="0"/>
              <a:t>Não deixar ninguém para trás: atenção aos diferentes públicos</a:t>
            </a:r>
          </a:p>
        </p:txBody>
      </p:sp>
    </p:spTree>
    <p:extLst>
      <p:ext uri="{BB962C8B-B14F-4D97-AF65-F5344CB8AC3E}">
        <p14:creationId xmlns:p14="http://schemas.microsoft.com/office/powerpoint/2010/main" val="238312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ttp://www.globalgoals.org/wp-content/themes/global-goals-theme/images/global-goals-logo-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347"/>
          <a:stretch/>
        </p:blipFill>
        <p:spPr bwMode="auto">
          <a:xfrm>
            <a:off x="11019692" y="5639814"/>
            <a:ext cx="860677" cy="775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8627872" cy="149961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3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Ods como quadro para orientar políticas públicas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523" y="2185086"/>
            <a:ext cx="4256941" cy="4078406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4654464" y="2185086"/>
            <a:ext cx="70305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Agenda 2030 não deixa ninguém para trás.</a:t>
            </a:r>
          </a:p>
          <a:p>
            <a:endParaRPr lang="pt-BR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17 ODS são integrados e indivisíveis. </a:t>
            </a:r>
          </a:p>
          <a:p>
            <a:endParaRPr lang="pt-BR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ODS </a:t>
            </a:r>
            <a:r>
              <a:rPr lang="pt-BR" sz="24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pt-BR" sz="2400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são vinculantes</a:t>
            </a:r>
            <a:r>
              <a:rPr lang="pt-BR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mas são ferramentas de planejamento a médio e longo prazo que viabilizam o alinhamento nacional de políticas sociais, ambientais e econômicas.</a:t>
            </a:r>
          </a:p>
        </p:txBody>
      </p:sp>
      <p:pic>
        <p:nvPicPr>
          <p:cNvPr id="7" name="Imagem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7"/>
          <a:stretch/>
        </p:blipFill>
        <p:spPr>
          <a:xfrm>
            <a:off x="11059014" y="318547"/>
            <a:ext cx="782031" cy="124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65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ttp://www.globalgoals.org/wp-content/themes/global-goals-theme/images/global-goals-logo-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347"/>
          <a:stretch/>
        </p:blipFill>
        <p:spPr bwMode="auto">
          <a:xfrm>
            <a:off x="11019692" y="5639814"/>
            <a:ext cx="860677" cy="775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8627872" cy="149961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3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INTEGRAÇÃO COMO SOLUÇÃO </a:t>
            </a:r>
          </a:p>
        </p:txBody>
      </p:sp>
      <p:sp>
        <p:nvSpPr>
          <p:cNvPr id="52" name="CaixaDeTexto 51"/>
          <p:cNvSpPr txBox="1"/>
          <p:nvPr/>
        </p:nvSpPr>
        <p:spPr>
          <a:xfrm>
            <a:off x="1024129" y="1826868"/>
            <a:ext cx="6166946" cy="5079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Integração: </a:t>
            </a:r>
            <a:r>
              <a:rPr lang="pt-BR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processos de decisão política que levam em conta as interdependências entre dimensões e setores. (UNDESA, 2015)</a:t>
            </a:r>
          </a:p>
          <a:p>
            <a:endParaRPr lang="pt-BR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contexto dos ODS: </a:t>
            </a:r>
            <a:r>
              <a:rPr lang="pt-BR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integração entre as dimensões do desenvolvimento sustentável e entre os diferentes setores.</a:t>
            </a:r>
          </a:p>
          <a:p>
            <a:endParaRPr lang="pt-BR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Desafios</a:t>
            </a:r>
            <a:endParaRPr lang="pt-BR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Considerar interdependências entre setores;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Priorizar a multidimensionalidade na construção dos planos e políticas públicas;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Participação social nas políticas públicas;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Foco nas interligações e interdependências das regiões e territórios.</a:t>
            </a:r>
          </a:p>
          <a:p>
            <a:pPr>
              <a:lnSpc>
                <a:spcPct val="150000"/>
              </a:lnSpc>
            </a:pPr>
            <a:endParaRPr lang="pt-BR" dirty="0"/>
          </a:p>
        </p:txBody>
      </p:sp>
      <p:pic>
        <p:nvPicPr>
          <p:cNvPr id="6" name="Imagem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3" t="2988" r="4302" b="4377"/>
          <a:stretch/>
        </p:blipFill>
        <p:spPr>
          <a:xfrm>
            <a:off x="7565138" y="1973179"/>
            <a:ext cx="4173725" cy="4162927"/>
          </a:xfrm>
          <a:prstGeom prst="rect">
            <a:avLst/>
          </a:prstGeom>
        </p:spPr>
      </p:pic>
      <p:pic>
        <p:nvPicPr>
          <p:cNvPr id="7" name="Imagem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7"/>
          <a:stretch/>
        </p:blipFill>
        <p:spPr>
          <a:xfrm>
            <a:off x="11059014" y="318547"/>
            <a:ext cx="782031" cy="124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116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13">
            <a:extLst>
              <a:ext uri="{FF2B5EF4-FFF2-40B4-BE49-F238E27FC236}">
                <a16:creationId xmlns:a16="http://schemas.microsoft.com/office/drawing/2014/main" id="{303C7C4F-BC89-459A-B385-49CC4FA60B9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7"/>
          <a:stretch/>
        </p:blipFill>
        <p:spPr>
          <a:xfrm>
            <a:off x="10314433" y="292775"/>
            <a:ext cx="1107164" cy="1766841"/>
          </a:xfrm>
          <a:prstGeom prst="rect">
            <a:avLst/>
          </a:prstGeom>
        </p:spPr>
      </p:pic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32FDF684-8527-4961-B964-15C9DAD99E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6978951"/>
              </p:ext>
            </p:extLst>
          </p:nvPr>
        </p:nvGraphicFramePr>
        <p:xfrm>
          <a:off x="1597572" y="1376856"/>
          <a:ext cx="8355725" cy="5108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ítulo 1">
            <a:extLst>
              <a:ext uri="{FF2B5EF4-FFF2-40B4-BE49-F238E27FC236}">
                <a16:creationId xmlns:a16="http://schemas.microsoft.com/office/drawing/2014/main" id="{F7FF9867-863C-42BE-8800-D54AACBFF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586" y="177006"/>
            <a:ext cx="8749379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Gotham Rounded Book" pitchFamily="50" charset="0"/>
              </a:rPr>
              <a:t>ODS e Agenda 2030 como oportunidade</a:t>
            </a:r>
          </a:p>
        </p:txBody>
      </p:sp>
    </p:spTree>
    <p:extLst>
      <p:ext uri="{BB962C8B-B14F-4D97-AF65-F5344CB8AC3E}">
        <p14:creationId xmlns:p14="http://schemas.microsoft.com/office/powerpoint/2010/main" val="45969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879</Words>
  <Application>Microsoft Office PowerPoint</Application>
  <PresentationFormat>Widescreen</PresentationFormat>
  <Paragraphs>85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MS PGothic</vt:lpstr>
      <vt:lpstr>Arial</vt:lpstr>
      <vt:lpstr>Arial Black</vt:lpstr>
      <vt:lpstr>Calibri</vt:lpstr>
      <vt:lpstr>Calibri Light</vt:lpstr>
      <vt:lpstr>Gill Sans MT</vt:lpstr>
      <vt:lpstr>Gotham Rounded Book</vt:lpstr>
      <vt:lpstr>Revisal</vt:lpstr>
      <vt:lpstr>Tw Cen MT Condensed</vt:lpstr>
      <vt:lpstr>Wingdings</vt:lpstr>
      <vt:lpstr>Office Theme</vt:lpstr>
      <vt:lpstr>PowerPoint Presentation</vt:lpstr>
      <vt:lpstr>Qual desenvolvimento?</vt:lpstr>
      <vt:lpstr>Qual Segurança?</vt:lpstr>
      <vt:lpstr>PowerPoint Presentation</vt:lpstr>
      <vt:lpstr>PowerPoint Presentation</vt:lpstr>
      <vt:lpstr>PowerPoint Presentation</vt:lpstr>
      <vt:lpstr>Ods como quadro para orientar políticas públicas</vt:lpstr>
      <vt:lpstr>INTEGRAÇÃO COMO SOLUÇÃO </vt:lpstr>
      <vt:lpstr>ODS e Agenda 2030 como oportunidade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UNDP BRAZIL   Partnerships with Private Sector</dc:title>
  <dc:creator>Juliana Wenceslau Biriba dos Santos</dc:creator>
  <cp:lastModifiedBy>Moema Dutra Freire</cp:lastModifiedBy>
  <cp:revision>191</cp:revision>
  <cp:lastPrinted>2017-10-17T12:39:13Z</cp:lastPrinted>
  <dcterms:created xsi:type="dcterms:W3CDTF">2017-07-25T14:38:41Z</dcterms:created>
  <dcterms:modified xsi:type="dcterms:W3CDTF">2018-10-09T18:41:30Z</dcterms:modified>
</cp:coreProperties>
</file>