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0261F-1AE4-F84E-9405-6D6209A361B5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B4C81-126F-444F-8E18-AA0D6C3ED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62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Taxas</a:t>
            </a:r>
            <a:r>
              <a:rPr lang="en-US" dirty="0" smtClean="0"/>
              <a:t> </a:t>
            </a:r>
            <a:r>
              <a:rPr lang="en-US" dirty="0" err="1" smtClean="0"/>
              <a:t>inferiores</a:t>
            </a:r>
            <a:r>
              <a:rPr lang="en-US" dirty="0" smtClean="0"/>
              <a:t> a 5% </a:t>
            </a:r>
            <a:r>
              <a:rPr lang="en-US" dirty="0" err="1" smtClean="0"/>
              <a:t>em</a:t>
            </a:r>
            <a:r>
              <a:rPr lang="en-US" dirty="0" smtClean="0"/>
              <a:t> Valparaíso, </a:t>
            </a:r>
            <a:r>
              <a:rPr lang="en-US" dirty="0" err="1" smtClean="0"/>
              <a:t>Luziânia</a:t>
            </a:r>
            <a:r>
              <a:rPr lang="en-US" dirty="0" smtClean="0"/>
              <a:t> e </a:t>
            </a:r>
            <a:r>
              <a:rPr lang="en-US" dirty="0" err="1" smtClean="0"/>
              <a:t>Águas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Lindas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Taxas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superiores</a:t>
            </a:r>
            <a:r>
              <a:rPr lang="en-US" baseline="0" dirty="0" smtClean="0"/>
              <a:t> a 15%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Planaltina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Cidade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Ocidental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4C81-126F-444F-8E18-AA0D6C3ED6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96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investigação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exitosa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realizada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primeiras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horas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após</a:t>
            </a:r>
            <a:r>
              <a:rPr lang="en-US" baseline="0" dirty="0" smtClean="0"/>
              <a:t> o crime.</a:t>
            </a:r>
          </a:p>
          <a:p>
            <a:r>
              <a:rPr lang="en-US" dirty="0" smtClean="0"/>
              <a:t>Crimes </a:t>
            </a:r>
            <a:r>
              <a:rPr lang="en-US" dirty="0" err="1" smtClean="0"/>
              <a:t>praticados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gangues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também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difíceis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apurar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causa</a:t>
            </a:r>
            <a:r>
              <a:rPr lang="en-US" baseline="0" dirty="0" smtClean="0"/>
              <a:t> da </a:t>
            </a:r>
            <a:r>
              <a:rPr lang="en-US" baseline="0" dirty="0" err="1" smtClean="0"/>
              <a:t>intimidação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fazem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cidadãos</a:t>
            </a:r>
            <a:r>
              <a:rPr lang="en-US" baseline="0" dirty="0" smtClean="0"/>
              <a:t>/</a:t>
            </a:r>
            <a:r>
              <a:rPr lang="en-US" baseline="0" dirty="0" err="1" smtClean="0"/>
              <a:t>testemunhas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4C81-126F-444F-8E18-AA0D6C3ED6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86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Exceto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deslcassificado</a:t>
            </a:r>
            <a:r>
              <a:rPr lang="en-US" dirty="0" smtClean="0"/>
              <a:t>, </a:t>
            </a:r>
            <a:r>
              <a:rPr lang="en-US" dirty="0" err="1" smtClean="0"/>
              <a:t>condenado</a:t>
            </a:r>
            <a:r>
              <a:rPr lang="en-US" dirty="0" smtClean="0"/>
              <a:t> a 4 </a:t>
            </a:r>
            <a:r>
              <a:rPr lang="en-US" dirty="0" err="1" smtClean="0"/>
              <a:t>anos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regime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aberto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4C81-126F-444F-8E18-AA0D6C3ED6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03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Frisar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poucos</a:t>
            </a:r>
            <a:r>
              <a:rPr lang="en-US" dirty="0" smtClean="0"/>
              <a:t> – </a:t>
            </a:r>
            <a:r>
              <a:rPr lang="en-US" dirty="0" err="1" smtClean="0"/>
              <a:t>tivemos</a:t>
            </a:r>
            <a:r>
              <a:rPr lang="en-US" dirty="0" smtClean="0"/>
              <a:t> </a:t>
            </a:r>
            <a:r>
              <a:rPr lang="en-US" dirty="0" err="1" smtClean="0"/>
              <a:t>acessoa</a:t>
            </a:r>
            <a:r>
              <a:rPr lang="en-US" dirty="0" smtClean="0"/>
              <a:t> a </a:t>
            </a:r>
            <a:r>
              <a:rPr lang="en-US" dirty="0" err="1" smtClean="0"/>
              <a:t>apenas</a:t>
            </a:r>
            <a:r>
              <a:rPr lang="en-US" dirty="0" smtClean="0"/>
              <a:t> 20.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B4C81-126F-444F-8E18-AA0D6C3ED6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8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07/10/18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07/10/18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Profa</a:t>
            </a:r>
            <a:r>
              <a:rPr lang="en-US" sz="2400" dirty="0" smtClean="0"/>
              <a:t>. </a:t>
            </a:r>
            <a:r>
              <a:rPr lang="en-US" sz="2400" dirty="0" err="1" smtClean="0"/>
              <a:t>Dra</a:t>
            </a:r>
            <a:r>
              <a:rPr lang="en-US" sz="2400" dirty="0" smtClean="0"/>
              <a:t>. Cristina Zackseski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05435"/>
            <a:ext cx="8077200" cy="1922981"/>
          </a:xfrm>
        </p:spPr>
        <p:txBody>
          <a:bodyPr>
            <a:normAutofit fontScale="92500" lnSpcReduction="20000"/>
          </a:bodyPr>
          <a:lstStyle/>
          <a:p>
            <a:r>
              <a:rPr lang="pt-BR" sz="5400" b="1" dirty="0" smtClean="0"/>
              <a:t>Homic</a:t>
            </a:r>
            <a:r>
              <a:rPr lang="pt-BR" sz="5400" b="1" dirty="0" smtClean="0"/>
              <a:t>ídios na AMB: </a:t>
            </a:r>
          </a:p>
          <a:p>
            <a:r>
              <a:rPr lang="pt-BR" sz="5400" b="1" dirty="0" smtClean="0"/>
              <a:t>U</a:t>
            </a:r>
            <a:r>
              <a:rPr lang="pt-BR" sz="5400" b="1" dirty="0" smtClean="0"/>
              <a:t>m estudo de </a:t>
            </a:r>
            <a:r>
              <a:rPr lang="pt-BR" sz="5400" b="1" dirty="0" smtClean="0"/>
              <a:t>Fluxo da </a:t>
            </a:r>
            <a:r>
              <a:rPr lang="pt-BR" sz="5400" b="1" dirty="0"/>
              <a:t>Justiça </a:t>
            </a:r>
            <a:r>
              <a:rPr lang="pt-BR" sz="5400" b="1" dirty="0" smtClean="0"/>
              <a:t>Criminal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Características</a:t>
            </a:r>
            <a:r>
              <a:rPr lang="en-US" dirty="0" smtClean="0"/>
              <a:t> das </a:t>
            </a:r>
            <a:r>
              <a:rPr lang="en-US" dirty="0" err="1" smtClean="0"/>
              <a:t>partes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réus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 dirty="0"/>
              <a:t>Crimes </a:t>
            </a:r>
            <a:r>
              <a:rPr lang="en-US" dirty="0" err="1"/>
              <a:t>cometidos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de um </a:t>
            </a:r>
            <a:r>
              <a:rPr lang="en-US" dirty="0" err="1"/>
              <a:t>réu</a:t>
            </a:r>
            <a:r>
              <a:rPr lang="en-US" dirty="0"/>
              <a:t> = 30%.</a:t>
            </a:r>
          </a:p>
          <a:p>
            <a:pPr algn="just"/>
            <a:r>
              <a:rPr lang="en-US" dirty="0" err="1"/>
              <a:t>Idades</a:t>
            </a:r>
            <a:r>
              <a:rPr lang="en-US" dirty="0"/>
              <a:t> de 16 a 46 </a:t>
            </a:r>
            <a:r>
              <a:rPr lang="en-US" dirty="0" err="1"/>
              <a:t>anos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Dos 31 </a:t>
            </a:r>
            <a:r>
              <a:rPr lang="en-US" dirty="0" err="1"/>
              <a:t>réus</a:t>
            </a:r>
            <a:r>
              <a:rPr lang="en-US" dirty="0"/>
              <a:t> </a:t>
            </a:r>
            <a:r>
              <a:rPr lang="en-US" dirty="0" err="1"/>
              <a:t>apenas</a:t>
            </a:r>
            <a:r>
              <a:rPr lang="en-US" dirty="0"/>
              <a:t> 2 </a:t>
            </a:r>
            <a:r>
              <a:rPr lang="en-US" dirty="0" err="1"/>
              <a:t>eram</a:t>
            </a:r>
            <a:r>
              <a:rPr lang="en-US" dirty="0"/>
              <a:t> </a:t>
            </a:r>
            <a:r>
              <a:rPr lang="en-US" dirty="0" err="1"/>
              <a:t>mulheres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profissões</a:t>
            </a:r>
            <a:r>
              <a:rPr lang="en-US" dirty="0"/>
              <a:t> </a:t>
            </a:r>
            <a:r>
              <a:rPr lang="en-US" dirty="0" err="1"/>
              <a:t>predomina</a:t>
            </a:r>
            <a:r>
              <a:rPr lang="en-US" dirty="0"/>
              <a:t> o </a:t>
            </a:r>
            <a:r>
              <a:rPr lang="en-US" dirty="0" err="1"/>
              <a:t>setor</a:t>
            </a:r>
            <a:r>
              <a:rPr lang="en-US" dirty="0"/>
              <a:t> </a:t>
            </a:r>
            <a:r>
              <a:rPr lang="en-US" dirty="0" err="1"/>
              <a:t>terciário</a:t>
            </a:r>
            <a:r>
              <a:rPr lang="en-US" dirty="0"/>
              <a:t> – </a:t>
            </a:r>
            <a:r>
              <a:rPr lang="en-US" dirty="0" err="1"/>
              <a:t>prestação</a:t>
            </a:r>
            <a:r>
              <a:rPr lang="en-US" dirty="0"/>
              <a:t> de </a:t>
            </a:r>
            <a:r>
              <a:rPr lang="en-US" dirty="0" err="1"/>
              <a:t>serviços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vítimas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/>
              <a:t>Na </a:t>
            </a:r>
            <a:r>
              <a:rPr lang="en-US" dirty="0" err="1"/>
              <a:t>maior</a:t>
            </a:r>
            <a:r>
              <a:rPr lang="en-US" dirty="0"/>
              <a:t> parte dos </a:t>
            </a:r>
            <a:r>
              <a:rPr lang="en-US" dirty="0" err="1"/>
              <a:t>casos</a:t>
            </a:r>
            <a:r>
              <a:rPr lang="en-US" dirty="0"/>
              <a:t> 95% </a:t>
            </a:r>
            <a:r>
              <a:rPr lang="en-US" dirty="0" err="1"/>
              <a:t>houve</a:t>
            </a:r>
            <a:r>
              <a:rPr lang="en-US" dirty="0"/>
              <a:t> </a:t>
            </a:r>
            <a:r>
              <a:rPr lang="en-US" dirty="0" err="1"/>
              <a:t>só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vítima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Idades</a:t>
            </a:r>
            <a:r>
              <a:rPr lang="en-US" dirty="0"/>
              <a:t> de 14 a 48 </a:t>
            </a:r>
            <a:r>
              <a:rPr lang="en-US" dirty="0" err="1"/>
              <a:t>anos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86% do </a:t>
            </a:r>
            <a:r>
              <a:rPr lang="en-US" dirty="0" err="1"/>
              <a:t>sexo</a:t>
            </a:r>
            <a:r>
              <a:rPr lang="en-US" dirty="0"/>
              <a:t> </a:t>
            </a:r>
            <a:r>
              <a:rPr lang="en-US" dirty="0" err="1"/>
              <a:t>masculino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Profissões</a:t>
            </a:r>
            <a:r>
              <a:rPr lang="en-US" dirty="0"/>
              <a:t> </a:t>
            </a:r>
            <a:r>
              <a:rPr lang="en-US" dirty="0" err="1"/>
              <a:t>diversas</a:t>
            </a:r>
            <a:r>
              <a:rPr lang="en-US" dirty="0"/>
              <a:t>: </a:t>
            </a:r>
            <a:r>
              <a:rPr lang="en-US" dirty="0" err="1"/>
              <a:t>eletricista</a:t>
            </a:r>
            <a:r>
              <a:rPr lang="en-US" dirty="0"/>
              <a:t>, </a:t>
            </a:r>
            <a:r>
              <a:rPr lang="en-US" dirty="0" err="1"/>
              <a:t>lavrador</a:t>
            </a:r>
            <a:r>
              <a:rPr lang="en-US" dirty="0"/>
              <a:t>, </a:t>
            </a:r>
            <a:r>
              <a:rPr lang="en-US" dirty="0" err="1"/>
              <a:t>cabeleireiro</a:t>
            </a:r>
            <a:r>
              <a:rPr lang="en-US" dirty="0"/>
              <a:t>, </a:t>
            </a:r>
            <a:r>
              <a:rPr lang="en-US" dirty="0" err="1"/>
              <a:t>psicóloga</a:t>
            </a:r>
            <a:r>
              <a:rPr lang="en-US" dirty="0"/>
              <a:t>, </a:t>
            </a:r>
            <a:r>
              <a:rPr lang="en-US" dirty="0" err="1"/>
              <a:t>estudante</a:t>
            </a:r>
            <a:r>
              <a:rPr lang="en-US" dirty="0"/>
              <a:t>, </a:t>
            </a:r>
            <a:r>
              <a:rPr lang="en-US" dirty="0" err="1"/>
              <a:t>ajudante</a:t>
            </a:r>
            <a:r>
              <a:rPr lang="en-US" dirty="0"/>
              <a:t> de </a:t>
            </a:r>
            <a:r>
              <a:rPr lang="en-US" dirty="0" err="1"/>
              <a:t>predreiro</a:t>
            </a:r>
            <a:r>
              <a:rPr lang="en-US" dirty="0"/>
              <a:t>, </a:t>
            </a:r>
            <a:r>
              <a:rPr lang="en-US" dirty="0" err="1"/>
              <a:t>aposentado</a:t>
            </a:r>
            <a:r>
              <a:rPr lang="en-US" dirty="0"/>
              <a:t>, </a:t>
            </a:r>
            <a:r>
              <a:rPr lang="en-US" dirty="0" err="1"/>
              <a:t>carroceiro</a:t>
            </a:r>
            <a:r>
              <a:rPr lang="en-US" dirty="0"/>
              <a:t>, “do </a:t>
            </a:r>
            <a:r>
              <a:rPr lang="en-US" dirty="0" err="1"/>
              <a:t>lar</a:t>
            </a:r>
            <a:r>
              <a:rPr lang="en-US" dirty="0"/>
              <a:t>”;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0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Horários</a:t>
            </a:r>
            <a:r>
              <a:rPr lang="en-US" dirty="0" smtClean="0"/>
              <a:t> e </a:t>
            </a:r>
            <a:r>
              <a:rPr lang="en-US" dirty="0" err="1" smtClean="0"/>
              <a:t>locais</a:t>
            </a:r>
            <a:r>
              <a:rPr lang="en-US" dirty="0" smtClean="0"/>
              <a:t> dos crimes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Constatamos que os crimes ocorreram, na maior parte dos casos, durante a noite (65%) e em via pública (45%). </a:t>
            </a:r>
            <a:endParaRPr lang="pt-BR" dirty="0" smtClean="0"/>
          </a:p>
          <a:p>
            <a:r>
              <a:rPr lang="pt-BR" dirty="0" smtClean="0"/>
              <a:t>Foi </a:t>
            </a:r>
            <a:r>
              <a:rPr lang="pt-BR" dirty="0"/>
              <a:t>registrada também grande recorrência de homicídios em bares ou suas imediações e na residência da vítima ou proximidades, ambas com 20%.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5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Armas</a:t>
            </a:r>
            <a:r>
              <a:rPr lang="en-US" dirty="0" smtClean="0"/>
              <a:t> e </a:t>
            </a:r>
            <a:r>
              <a:rPr lang="en-US" dirty="0" err="1"/>
              <a:t>P</a:t>
            </a:r>
            <a:r>
              <a:rPr lang="en-US" dirty="0" err="1" smtClean="0"/>
              <a:t>erícias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Observamos que em 55% dos casos a arma de fogo foi o tipo de arma utilizado para a prática dos crimes.  As armas brancas, contudo, têm também uma boa presença, figurando em 35% dos casos.</a:t>
            </a:r>
          </a:p>
          <a:p>
            <a:pPr algn="just"/>
            <a:r>
              <a:rPr lang="pt-BR" dirty="0" smtClean="0"/>
              <a:t>Em </a:t>
            </a:r>
            <a:r>
              <a:rPr lang="pt-BR" dirty="0"/>
              <a:t>todos os casos analisados (100%) houve exame de corpo de delito e em 55% dos casos houve perícia de local de crime. Contudo, apesar da arma de fogo ter sido a mais usada no cometimento da maior parte dos crimes não houve casos de realização de exames </a:t>
            </a:r>
            <a:r>
              <a:rPr lang="pt-BR" dirty="0" err="1"/>
              <a:t>residográficos</a:t>
            </a:r>
            <a:r>
              <a:rPr lang="pt-BR" dirty="0"/>
              <a:t>, e identificação de armas e de </a:t>
            </a:r>
            <a:r>
              <a:rPr lang="pt-BR" dirty="0" err="1"/>
              <a:t>microcomparação</a:t>
            </a:r>
            <a:r>
              <a:rPr lang="pt-BR" dirty="0"/>
              <a:t> balística.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8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Testemunhas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Verificamos que ao todo foram ouvidas 77 (setenta e sete) testemunhas, das quais 80,5% depuseram sobre fatos; 3,9% depuseram sobre o “caráter” do acusado e em 15,7% dos casos não foi possível identificar a natureza do depoimento.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36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Relação</a:t>
            </a:r>
            <a:r>
              <a:rPr lang="en-US" dirty="0" smtClean="0"/>
              <a:t> entre </a:t>
            </a:r>
            <a:r>
              <a:rPr lang="en-US" dirty="0" err="1" smtClean="0"/>
              <a:t>réu</a:t>
            </a:r>
            <a:r>
              <a:rPr lang="en-US" dirty="0" smtClean="0"/>
              <a:t> e </a:t>
            </a:r>
            <a:r>
              <a:rPr lang="en-US" dirty="0" err="1" smtClean="0"/>
              <a:t>vítima</a:t>
            </a:r>
            <a:r>
              <a:rPr lang="en-US" dirty="0" smtClean="0"/>
              <a:t> e </a:t>
            </a:r>
            <a:r>
              <a:rPr lang="en-US" dirty="0" err="1" smtClean="0"/>
              <a:t>motivo</a:t>
            </a:r>
            <a:r>
              <a:rPr lang="en-US" dirty="0" smtClean="0"/>
              <a:t> do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600" dirty="0" smtClean="0"/>
              <a:t>Na maior parte dos casos </a:t>
            </a:r>
            <a:r>
              <a:rPr lang="pt-BR" sz="2600" dirty="0"/>
              <a:t>réu e vítima </a:t>
            </a:r>
            <a:r>
              <a:rPr lang="pt-BR" sz="2600" dirty="0" smtClean="0"/>
              <a:t>eram </a:t>
            </a:r>
            <a:r>
              <a:rPr lang="pt-BR" sz="2600" dirty="0"/>
              <a:t>conhecidos </a:t>
            </a:r>
            <a:r>
              <a:rPr lang="pt-BR" sz="2600" dirty="0" smtClean="0"/>
              <a:t>(</a:t>
            </a:r>
            <a:r>
              <a:rPr lang="pt-BR" sz="2600" dirty="0"/>
              <a:t>60%). </a:t>
            </a:r>
            <a:endParaRPr lang="pt-BR" sz="2600" dirty="0" smtClean="0"/>
          </a:p>
          <a:p>
            <a:pPr algn="just"/>
            <a:r>
              <a:rPr lang="pt-BR" sz="2600" dirty="0" smtClean="0"/>
              <a:t>Vizinhos </a:t>
            </a:r>
            <a:r>
              <a:rPr lang="pt-BR" sz="2600" dirty="0"/>
              <a:t>e pessoas que possuem relação de trabalho dividem o segundo lugar, com 15% cada uma. </a:t>
            </a:r>
            <a:endParaRPr lang="pt-BR" sz="2600" dirty="0" smtClean="0"/>
          </a:p>
          <a:p>
            <a:pPr algn="just"/>
            <a:r>
              <a:rPr lang="pt-BR" sz="2600" dirty="0" smtClean="0"/>
              <a:t>Em </a:t>
            </a:r>
            <a:r>
              <a:rPr lang="pt-BR" sz="2600" dirty="0"/>
              <a:t>último lugar aparecem os cônjuges, companheiros, ou amasiados, com apenas 1,5%, que é o mesmo percentual de crimes ocorridos entre pessoas desconhecidas.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A </a:t>
            </a:r>
            <a:r>
              <a:rPr lang="pt-BR" sz="2600" dirty="0"/>
              <a:t>maior parte dos casos </a:t>
            </a:r>
            <a:r>
              <a:rPr lang="pt-BR" sz="2600" dirty="0" smtClean="0"/>
              <a:t>ocorreu </a:t>
            </a:r>
            <a:r>
              <a:rPr lang="pt-BR" sz="2600" dirty="0"/>
              <a:t>motivada por vingança ou resposta à ameaça (35%</a:t>
            </a:r>
            <a:r>
              <a:rPr lang="pt-BR" sz="2600" dirty="0" smtClean="0"/>
              <a:t>). </a:t>
            </a:r>
          </a:p>
          <a:p>
            <a:pPr algn="just"/>
            <a:r>
              <a:rPr lang="pt-BR" sz="2600" dirty="0" smtClean="0"/>
              <a:t>Em </a:t>
            </a:r>
            <a:r>
              <a:rPr lang="pt-BR" sz="2600" dirty="0"/>
              <a:t>17% dos casos as mortes estão vinculadas ao tráfico ou uso de drogas e 13% se devem a desentendimentos momentâneos sem história anterior que as justificassem.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9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49808" y="1398012"/>
            <a:ext cx="8013192" cy="3078737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cristinazbr@gmail.com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www.nevis.unb.br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 flipH="1">
            <a:off x="8762999" y="2402416"/>
            <a:ext cx="45719" cy="112183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48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 SJC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filtros</a:t>
            </a:r>
            <a:r>
              <a:rPr lang="en-US" dirty="0" smtClean="0"/>
              <a:t> </a:t>
            </a:r>
            <a:r>
              <a:rPr lang="en-US" dirty="0" err="1" smtClean="0"/>
              <a:t>sucessivos</a:t>
            </a:r>
            <a:endParaRPr lang="en-US" dirty="0"/>
          </a:p>
        </p:txBody>
      </p:sp>
      <p:pic>
        <p:nvPicPr>
          <p:cNvPr id="4" name="Content Placeholder 3" descr="con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" r="-94"/>
          <a:stretch>
            <a:fillRect/>
          </a:stretch>
        </p:blipFill>
        <p:spPr>
          <a:xfrm>
            <a:off x="1957105" y="1644880"/>
            <a:ext cx="4830301" cy="4580674"/>
          </a:xfrm>
        </p:spPr>
      </p:pic>
      <p:sp>
        <p:nvSpPr>
          <p:cNvPr id="5" name="TextBox 4"/>
          <p:cNvSpPr txBox="1"/>
          <p:nvPr/>
        </p:nvSpPr>
        <p:spPr>
          <a:xfrm>
            <a:off x="3935030" y="1998840"/>
            <a:ext cx="1314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Polícia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87394" y="6225554"/>
            <a:ext cx="1551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Cumprimento</a:t>
            </a:r>
            <a:r>
              <a:rPr lang="en-US" dirty="0" smtClean="0"/>
              <a:t> da </a:t>
            </a:r>
            <a:r>
              <a:rPr lang="en-US" dirty="0" err="1" smtClean="0"/>
              <a:t>pena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7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10% </a:t>
            </a:r>
            <a:r>
              <a:rPr lang="en-US" dirty="0" smtClean="0"/>
              <a:t>dos </a:t>
            </a:r>
            <a:r>
              <a:rPr lang="en-US" dirty="0" err="1" smtClean="0"/>
              <a:t>homicídios</a:t>
            </a:r>
            <a:r>
              <a:rPr lang="en-US" dirty="0" smtClean="0"/>
              <a:t> de 2010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elucidados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844591"/>
              </p:ext>
            </p:extLst>
          </p:nvPr>
        </p:nvGraphicFramePr>
        <p:xfrm>
          <a:off x="457200" y="1774825"/>
          <a:ext cx="8229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CIDADE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HOMICÍDIOS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DENÚNCIAS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TAXA DE ELUCIDAÇÃO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VALPARAÍSO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ÁGUAS LINDAS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LUZIÂNIA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FORMOSA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</a:t>
                      </a:r>
                      <a:r>
                        <a:rPr lang="en-US" baseline="0" dirty="0" smtClean="0"/>
                        <a:t> ANTÔNIO DESCOBERTO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NOVO GAMA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PLANALTINA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CIDADE OCIDENTAL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266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Comparações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Taxa de </a:t>
            </a:r>
            <a:r>
              <a:rPr lang="en-US" dirty="0" err="1" smtClean="0"/>
              <a:t>elucidação</a:t>
            </a:r>
            <a:r>
              <a:rPr lang="en-US" dirty="0" smtClean="0"/>
              <a:t> de crimes </a:t>
            </a:r>
            <a:r>
              <a:rPr lang="en-US" dirty="0" err="1" smtClean="0"/>
              <a:t>em</a:t>
            </a:r>
            <a:r>
              <a:rPr lang="en-US" dirty="0" smtClean="0"/>
              <a:t> outros </a:t>
            </a:r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2002:</a:t>
            </a:r>
          </a:p>
          <a:p>
            <a:pPr algn="just"/>
            <a:r>
              <a:rPr lang="en-US" dirty="0" err="1" smtClean="0"/>
              <a:t>Alemanha</a:t>
            </a:r>
            <a:r>
              <a:rPr lang="en-US" dirty="0" smtClean="0"/>
              <a:t>: 96%</a:t>
            </a:r>
          </a:p>
          <a:p>
            <a:pPr algn="just"/>
            <a:r>
              <a:rPr lang="en-US" dirty="0" err="1" smtClean="0"/>
              <a:t>Japão</a:t>
            </a:r>
            <a:r>
              <a:rPr lang="en-US" dirty="0" smtClean="0"/>
              <a:t>: 95%</a:t>
            </a:r>
          </a:p>
          <a:p>
            <a:pPr marL="118872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Taxa de </a:t>
            </a:r>
            <a:r>
              <a:rPr lang="en-US" dirty="0" err="1" smtClean="0"/>
              <a:t>elucidação</a:t>
            </a:r>
            <a:r>
              <a:rPr lang="en-US" dirty="0" smtClean="0"/>
              <a:t> de crimes no DF entre 2005 e 2010:</a:t>
            </a:r>
          </a:p>
          <a:p>
            <a:pPr algn="just"/>
            <a:r>
              <a:rPr lang="en-US" dirty="0" smtClean="0"/>
              <a:t>superior a 60%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13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influenciam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elucidação</a:t>
            </a:r>
            <a:r>
              <a:rPr lang="en-US" dirty="0" smtClean="0"/>
              <a:t> dos </a:t>
            </a:r>
            <a:r>
              <a:rPr lang="en-US" dirty="0" err="1" smtClean="0"/>
              <a:t>homicídios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801772"/>
              </p:ext>
            </p:extLst>
          </p:nvPr>
        </p:nvGraphicFramePr>
        <p:xfrm>
          <a:off x="457200" y="1774825"/>
          <a:ext cx="8229600" cy="458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DIFICULTAM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FACILITAM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Baixo</a:t>
                      </a:r>
                      <a:r>
                        <a:rPr lang="en-US" dirty="0" smtClean="0"/>
                        <a:t> status </a:t>
                      </a:r>
                      <a:r>
                        <a:rPr lang="en-US" dirty="0" err="1" smtClean="0"/>
                        <a:t>socioeconômico</a:t>
                      </a:r>
                      <a:r>
                        <a:rPr lang="en-US" dirty="0" smtClean="0"/>
                        <a:t> das </a:t>
                      </a:r>
                      <a:r>
                        <a:rPr lang="en-US" dirty="0" err="1" smtClean="0"/>
                        <a:t>vítimas</a:t>
                      </a:r>
                      <a:r>
                        <a:rPr lang="en-US" dirty="0" smtClean="0"/>
                        <a:t>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Passagens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anteriores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poícia</a:t>
                      </a:r>
                      <a:r>
                        <a:rPr lang="en-US" baseline="0" dirty="0" smtClean="0"/>
                        <a:t>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Bairros</a:t>
                      </a:r>
                      <a:r>
                        <a:rPr lang="en-US" dirty="0" smtClean="0"/>
                        <a:t> com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residentes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negros</a:t>
                      </a:r>
                      <a:r>
                        <a:rPr lang="en-US" baseline="0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Áreas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nobres</a:t>
                      </a:r>
                      <a:r>
                        <a:rPr lang="en-US" dirty="0" smtClean="0"/>
                        <a:t> da </a:t>
                      </a:r>
                      <a:r>
                        <a:rPr lang="en-US" dirty="0" err="1" smtClean="0"/>
                        <a:t>cidade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Contra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homens</a:t>
                      </a:r>
                      <a:r>
                        <a:rPr lang="en-US" baseline="0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Contra </a:t>
                      </a:r>
                      <a:r>
                        <a:rPr lang="en-US" dirty="0" err="1" smtClean="0"/>
                        <a:t>mulheres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facilidade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apuração</a:t>
                      </a:r>
                      <a:r>
                        <a:rPr lang="en-US" dirty="0" smtClean="0"/>
                        <a:t> e </a:t>
                      </a:r>
                      <a:r>
                        <a:rPr lang="en-US" dirty="0" err="1" smtClean="0"/>
                        <a:t>repercussão</a:t>
                      </a:r>
                      <a:r>
                        <a:rPr lang="en-US" dirty="0" smtClean="0"/>
                        <a:t>);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Contra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idosos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agressores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desconhecidos</a:t>
                      </a:r>
                      <a:r>
                        <a:rPr lang="en-US" baseline="0" dirty="0" smtClean="0"/>
                        <a:t> e </a:t>
                      </a:r>
                      <a:r>
                        <a:rPr lang="en-US" baseline="0" dirty="0" err="1" smtClean="0"/>
                        <a:t>morte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conjunto</a:t>
                      </a:r>
                      <a:r>
                        <a:rPr lang="en-US" baseline="0" dirty="0" smtClean="0"/>
                        <a:t> com outros crimes);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Contra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crianças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geralmente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agressores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conhecidos</a:t>
                      </a:r>
                      <a:r>
                        <a:rPr lang="en-US" baseline="0" dirty="0" smtClean="0"/>
                        <a:t>);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Crimes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cometidos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áreas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desocupadas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terrenos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baldios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matas</a:t>
                      </a:r>
                      <a:r>
                        <a:rPr lang="en-US" baseline="0" dirty="0" smtClean="0"/>
                        <a:t>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Lugares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públicos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ruas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boates</a:t>
                      </a:r>
                      <a:r>
                        <a:rPr lang="en-US" baseline="0" dirty="0" smtClean="0"/>
                        <a:t>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Armas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fogo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Armas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brancas</a:t>
                      </a:r>
                      <a:r>
                        <a:rPr lang="en-US" dirty="0" smtClean="0"/>
                        <a:t> e </a:t>
                      </a:r>
                      <a:r>
                        <a:rPr lang="en-US" dirty="0" err="1" smtClean="0"/>
                        <a:t>outras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exijam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contato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físico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Associação</a:t>
                      </a:r>
                      <a:r>
                        <a:rPr lang="en-US" dirty="0" smtClean="0"/>
                        <a:t> com outros crimes (</a:t>
                      </a:r>
                      <a:r>
                        <a:rPr lang="en-US" dirty="0" err="1" smtClean="0"/>
                        <a:t>roubos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estupros</a:t>
                      </a:r>
                      <a:r>
                        <a:rPr lang="en-US" baseline="0" dirty="0" smtClean="0"/>
                        <a:t>) = </a:t>
                      </a:r>
                      <a:r>
                        <a:rPr lang="en-US" baseline="0" dirty="0" err="1" smtClean="0"/>
                        <a:t>muitas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vezes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agressores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desconhecidos</a:t>
                      </a:r>
                      <a:r>
                        <a:rPr lang="en-US" baseline="0" dirty="0" smtClean="0"/>
                        <a:t> e </a:t>
                      </a:r>
                      <a:r>
                        <a:rPr lang="en-US" baseline="0" dirty="0" err="1" smtClean="0"/>
                        <a:t>encontros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fortuitos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778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Homicídios</a:t>
            </a:r>
            <a:r>
              <a:rPr lang="en-US" dirty="0" smtClean="0"/>
              <a:t>, </a:t>
            </a:r>
            <a:r>
              <a:rPr lang="en-US" dirty="0" err="1" smtClean="0"/>
              <a:t>denúncias</a:t>
            </a:r>
            <a:r>
              <a:rPr lang="en-US" dirty="0" smtClean="0"/>
              <a:t> e </a:t>
            </a:r>
            <a:r>
              <a:rPr lang="en-US" dirty="0" err="1" smtClean="0"/>
              <a:t>sentenças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cidade</a:t>
            </a:r>
            <a:r>
              <a:rPr lang="en-US" dirty="0" smtClean="0"/>
              <a:t> - 2010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067224"/>
              </p:ext>
            </p:extLst>
          </p:nvPr>
        </p:nvGraphicFramePr>
        <p:xfrm>
          <a:off x="372533" y="1735667"/>
          <a:ext cx="8229600" cy="4441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677"/>
                <a:gridCol w="2094920"/>
                <a:gridCol w="2029454"/>
                <a:gridCol w="1780549"/>
              </a:tblGrid>
              <a:tr h="874183">
                <a:tc>
                  <a:txBody>
                    <a:bodyPr/>
                    <a:lstStyle/>
                    <a:p>
                      <a:r>
                        <a:rPr lang="en-US" dirty="0" smtClean="0"/>
                        <a:t>CIDADE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HOMICÍDIOS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DENÚNCIAS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SENTENÇAS</a:t>
                      </a:r>
                      <a:endParaRPr lang="en-US" dirty="0"/>
                    </a:p>
                  </a:txBody>
                  <a:tcPr/>
                </a:tc>
              </a:tr>
              <a:tr h="87418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ÁGUAS LINDAS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87418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LUZIÂNIA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87418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VALPARAÍSO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</a:tr>
              <a:tr h="874183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TOTAL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360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56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CIFRA LEGAL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Observando</a:t>
            </a:r>
            <a:r>
              <a:rPr lang="en-US" dirty="0" smtClean="0"/>
              <a:t> o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homicídios</a:t>
            </a:r>
            <a:r>
              <a:rPr lang="en-US" dirty="0" smtClean="0"/>
              <a:t> e o </a:t>
            </a:r>
            <a:r>
              <a:rPr lang="en-US" dirty="0" err="1" smtClean="0"/>
              <a:t>quantitativo</a:t>
            </a:r>
            <a:r>
              <a:rPr lang="en-US" dirty="0" smtClean="0"/>
              <a:t> de </a:t>
            </a:r>
            <a:r>
              <a:rPr lang="en-US" dirty="0" err="1" smtClean="0"/>
              <a:t>senteças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cidade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seguintes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0,99%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Águas</a:t>
            </a:r>
            <a:r>
              <a:rPr lang="en-US" dirty="0" smtClean="0"/>
              <a:t> </a:t>
            </a:r>
            <a:r>
              <a:rPr lang="en-US" dirty="0" err="1" smtClean="0"/>
              <a:t>Lindas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2,75%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Luziânia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1,75% </a:t>
            </a:r>
            <a:r>
              <a:rPr lang="en-US" dirty="0" err="1" smtClean="0"/>
              <a:t>para</a:t>
            </a:r>
            <a:r>
              <a:rPr lang="en-US" dirty="0" smtClean="0"/>
              <a:t> Valparaíso.</a:t>
            </a:r>
          </a:p>
          <a:p>
            <a:pPr algn="just"/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etapas</a:t>
            </a:r>
            <a:r>
              <a:rPr lang="en-US" dirty="0" smtClean="0"/>
              <a:t> </a:t>
            </a:r>
            <a:r>
              <a:rPr lang="en-US" dirty="0" err="1" smtClean="0"/>
              <a:t>intermediárias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de 38%, </a:t>
            </a:r>
            <a:r>
              <a:rPr lang="en-US" dirty="0" err="1" smtClean="0"/>
              <a:t>pois</a:t>
            </a:r>
            <a:r>
              <a:rPr lang="en-US" dirty="0" smtClean="0"/>
              <a:t> dos 22 </a:t>
            </a:r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houve</a:t>
            </a:r>
            <a:r>
              <a:rPr lang="en-US" dirty="0" smtClean="0"/>
              <a:t> </a:t>
            </a:r>
            <a:r>
              <a:rPr lang="en-US" dirty="0" err="1" smtClean="0"/>
              <a:t>denúncia</a:t>
            </a:r>
            <a:r>
              <a:rPr lang="en-US" dirty="0" smtClean="0"/>
              <a:t> 7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sentenciados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585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Natureza</a:t>
            </a:r>
            <a:r>
              <a:rPr lang="en-US" dirty="0" smtClean="0"/>
              <a:t> das </a:t>
            </a:r>
            <a:r>
              <a:rPr lang="en-US" dirty="0" err="1" smtClean="0"/>
              <a:t>penas</a:t>
            </a:r>
            <a:r>
              <a:rPr lang="en-US" dirty="0" smtClean="0"/>
              <a:t> e regimes </a:t>
            </a:r>
            <a:r>
              <a:rPr lang="en-US" dirty="0" err="1" smtClean="0"/>
              <a:t>prisionais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Nos</a:t>
            </a:r>
            <a:r>
              <a:rPr lang="en-US" dirty="0" smtClean="0"/>
              <a:t> 7 </a:t>
            </a:r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julgados</a:t>
            </a:r>
            <a:r>
              <a:rPr lang="en-US" dirty="0" smtClean="0"/>
              <a:t> </a:t>
            </a:r>
            <a:r>
              <a:rPr lang="en-US" dirty="0" err="1" smtClean="0"/>
              <a:t>houve</a:t>
            </a:r>
            <a:r>
              <a:rPr lang="en-US" dirty="0" smtClean="0"/>
              <a:t> </a:t>
            </a:r>
            <a:r>
              <a:rPr lang="en-US" dirty="0" err="1" smtClean="0"/>
              <a:t>condenação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Um deles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desclassificado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lesões</a:t>
            </a:r>
            <a:r>
              <a:rPr lang="en-US" dirty="0" smtClean="0"/>
              <a:t> </a:t>
            </a:r>
            <a:r>
              <a:rPr lang="en-US" dirty="0" err="1" smtClean="0"/>
              <a:t>corporais</a:t>
            </a:r>
            <a:r>
              <a:rPr lang="en-US" dirty="0" smtClean="0"/>
              <a:t> </a:t>
            </a:r>
            <a:r>
              <a:rPr lang="en-US" dirty="0" err="1" smtClean="0"/>
              <a:t>seguidas</a:t>
            </a:r>
            <a:r>
              <a:rPr lang="en-US" dirty="0" smtClean="0"/>
              <a:t> de </a:t>
            </a:r>
            <a:r>
              <a:rPr lang="en-US" dirty="0" err="1" smtClean="0"/>
              <a:t>morte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Ocorreram</a:t>
            </a:r>
            <a:r>
              <a:rPr lang="en-US" dirty="0" smtClean="0"/>
              <a:t> 6 </a:t>
            </a:r>
            <a:r>
              <a:rPr lang="en-US" dirty="0" err="1" smtClean="0"/>
              <a:t>julgamentos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Tribunal do </a:t>
            </a:r>
            <a:r>
              <a:rPr lang="en-US" dirty="0" err="1" smtClean="0"/>
              <a:t>Júri</a:t>
            </a:r>
            <a:r>
              <a:rPr lang="en-US" dirty="0" smtClean="0"/>
              <a:t>.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homicídios</a:t>
            </a:r>
            <a:r>
              <a:rPr lang="en-US" dirty="0" smtClean="0"/>
              <a:t> </a:t>
            </a:r>
            <a:r>
              <a:rPr lang="en-US" dirty="0" err="1" smtClean="0"/>
              <a:t>qualificados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Penas</a:t>
            </a:r>
            <a:r>
              <a:rPr lang="en-US" dirty="0" smtClean="0"/>
              <a:t> </a:t>
            </a:r>
            <a:r>
              <a:rPr lang="en-US" dirty="0" err="1" smtClean="0"/>
              <a:t>altas</a:t>
            </a:r>
            <a:r>
              <a:rPr lang="en-US" dirty="0" smtClean="0"/>
              <a:t> – de 13 </a:t>
            </a:r>
            <a:r>
              <a:rPr lang="en-US" dirty="0" err="1" smtClean="0"/>
              <a:t>anos</a:t>
            </a:r>
            <a:r>
              <a:rPr lang="en-US" dirty="0" smtClean="0"/>
              <a:t> a 29 </a:t>
            </a:r>
            <a:r>
              <a:rPr lang="en-US" dirty="0" err="1" smtClean="0"/>
              <a:t>anos</a:t>
            </a:r>
            <a:r>
              <a:rPr lang="en-US" dirty="0" smtClean="0"/>
              <a:t>, 5 </a:t>
            </a:r>
            <a:r>
              <a:rPr lang="en-US" dirty="0" err="1" smtClean="0"/>
              <a:t>meses</a:t>
            </a:r>
            <a:r>
              <a:rPr lang="en-US" dirty="0" smtClean="0"/>
              <a:t> e 26 </a:t>
            </a:r>
            <a:r>
              <a:rPr lang="en-US" dirty="0" err="1" smtClean="0"/>
              <a:t>dias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Penas</a:t>
            </a:r>
            <a:r>
              <a:rPr lang="en-US" dirty="0" smtClean="0"/>
              <a:t> </a:t>
            </a:r>
            <a:r>
              <a:rPr lang="en-US" dirty="0" err="1" smtClean="0"/>
              <a:t>privativas</a:t>
            </a:r>
            <a:r>
              <a:rPr lang="en-US" dirty="0" smtClean="0"/>
              <a:t> de </a:t>
            </a:r>
            <a:r>
              <a:rPr lang="en-US" dirty="0" err="1" smtClean="0"/>
              <a:t>liberdade</a:t>
            </a:r>
            <a:r>
              <a:rPr lang="en-US" dirty="0" smtClean="0"/>
              <a:t> – regime </a:t>
            </a:r>
            <a:r>
              <a:rPr lang="en-US" dirty="0" err="1" smtClean="0"/>
              <a:t>fechado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0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da </a:t>
            </a:r>
            <a:r>
              <a:rPr lang="en-US" dirty="0" err="1" smtClean="0"/>
              <a:t>análise</a:t>
            </a:r>
            <a:r>
              <a:rPr lang="en-US" dirty="0" smtClean="0"/>
              <a:t> dos </a:t>
            </a:r>
            <a:r>
              <a:rPr lang="en-US" dirty="0" err="1" smtClean="0"/>
              <a:t>processos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75% </a:t>
            </a:r>
            <a:r>
              <a:rPr lang="en-US" dirty="0" err="1" smtClean="0"/>
              <a:t>iniciados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portaria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116319"/>
              </p:ext>
            </p:extLst>
          </p:nvPr>
        </p:nvGraphicFramePr>
        <p:xfrm>
          <a:off x="1227667" y="2775936"/>
          <a:ext cx="6096000" cy="26605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56193"/>
                <a:gridCol w="2007807"/>
              </a:tblGrid>
              <a:tr h="801655">
                <a:tc>
                  <a:txBody>
                    <a:bodyPr/>
                    <a:lstStyle/>
                    <a:p>
                      <a:r>
                        <a:rPr lang="en-US" dirty="0" smtClean="0"/>
                        <a:t>INSTAURAÇÃO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DENÚNCIA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SENTENÇA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PORTARIA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FLAGRANTE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944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47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1580</TotalTime>
  <Words>921</Words>
  <Application>Microsoft Macintosh PowerPoint</Application>
  <PresentationFormat>On-screen Show (4:3)</PresentationFormat>
  <Paragraphs>155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  Profa. Dra. Cristina Zackseski</vt:lpstr>
      <vt:lpstr>O SJC como um sistema de filtros sucessivos</vt:lpstr>
      <vt:lpstr>10% dos homicídios de 2010 foram elucidados</vt:lpstr>
      <vt:lpstr>Comparações </vt:lpstr>
      <vt:lpstr>Aspectos que influenciam na elucidação dos homicídios</vt:lpstr>
      <vt:lpstr>Homicídios, denúncias e sentenças por cidade - 2010</vt:lpstr>
      <vt:lpstr>CIFRA LEGAL</vt:lpstr>
      <vt:lpstr>Natureza das penas e regimes prisionais</vt:lpstr>
      <vt:lpstr>Alguns resultados da análise dos processos</vt:lpstr>
      <vt:lpstr>Características das partes</vt:lpstr>
      <vt:lpstr>Horários e locais dos crimes</vt:lpstr>
      <vt:lpstr>Armas e Perícias</vt:lpstr>
      <vt:lpstr>Testemunhas</vt:lpstr>
      <vt:lpstr>Relação entre réu e vítima e motivo do crime</vt:lpstr>
      <vt:lpstr>cristinazbr@gmail.com www.nevis.unb.br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Profa. Dra. Cristina Zackseski</dc:title>
  <dc:creator>cristina maria zackseski</dc:creator>
  <cp:lastModifiedBy>Cristina</cp:lastModifiedBy>
  <cp:revision>13</cp:revision>
  <dcterms:created xsi:type="dcterms:W3CDTF">2013-11-06T20:53:35Z</dcterms:created>
  <dcterms:modified xsi:type="dcterms:W3CDTF">2018-10-08T13:15:54Z</dcterms:modified>
</cp:coreProperties>
</file>