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93" r:id="rId5"/>
    <p:sldId id="296" r:id="rId6"/>
    <p:sldId id="310" r:id="rId7"/>
    <p:sldId id="299" r:id="rId8"/>
    <p:sldId id="325" r:id="rId9"/>
    <p:sldId id="271" r:id="rId10"/>
    <p:sldId id="329" r:id="rId11"/>
    <p:sldId id="332" r:id="rId12"/>
    <p:sldId id="330" r:id="rId13"/>
    <p:sldId id="331" r:id="rId14"/>
    <p:sldId id="326" r:id="rId15"/>
    <p:sldId id="327" r:id="rId16"/>
    <p:sldId id="328" r:id="rId17"/>
    <p:sldId id="308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2251" userDrawn="1">
          <p15:clr>
            <a:srgbClr val="A4A3A4"/>
          </p15:clr>
        </p15:guide>
        <p15:guide id="4" pos="438" userDrawn="1">
          <p15:clr>
            <a:srgbClr val="A4A3A4"/>
          </p15:clr>
        </p15:guide>
        <p15:guide id="5" orient="horz" pos="138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211"/>
    <a:srgbClr val="F59D33"/>
    <a:srgbClr val="03A03A"/>
    <a:srgbClr val="3489CA"/>
    <a:srgbClr val="E7E3D7"/>
    <a:srgbClr val="241F48"/>
    <a:srgbClr val="FFFFFF"/>
    <a:srgbClr val="ECE9EA"/>
    <a:srgbClr val="FECF01"/>
    <a:srgbClr val="183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26" y="144"/>
      </p:cViewPr>
      <p:guideLst>
        <p:guide orient="horz" pos="981"/>
        <p:guide pos="3863"/>
        <p:guide orient="horz" pos="2251"/>
        <p:guide pos="438"/>
        <p:guide orient="horz" pos="13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361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EBA982B1-D8AE-7ACD-E0F2-D44A88162C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FBD2AD5-F5EC-FA01-625E-BDD627783F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45378-271B-4C00-A35E-F9EFE2CA4B1B}" type="datetimeFigureOut">
              <a:rPr lang="pt-BR" smtClean="0"/>
              <a:t>31/07/2025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FBB848E-B9F3-B137-D3DF-FE93343EDA8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DF9AFB0-3EB9-B1F8-85A6-89685FE3B2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00BB56-C521-4324-81E9-660CC9757C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5032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D5E9E-D472-4C9A-A644-DF2B7EB958C7}" type="datetimeFigureOut">
              <a:rPr lang="pt-BR" smtClean="0"/>
              <a:t>31/07/2025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679FB-915C-4E14-8EFD-2B1739A6DA2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3036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679FB-915C-4E14-8EFD-2B1739A6DA2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0616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679FB-915C-4E14-8EFD-2B1739A6DA22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0877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679FB-915C-4E14-8EFD-2B1739A6DA22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5003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679FB-915C-4E14-8EFD-2B1739A6DA2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543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679FB-915C-4E14-8EFD-2B1739A6DA22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0846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FB3D5229-A228-D45F-88CF-4163299A1C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D9ABB1C-E20E-DC62-997F-64D9BD2559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000">
                <a:latin typeface="Montserrat ExtraBold" pitchFamily="2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165AD86-C5A7-48AC-8374-2B25C9567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Montserrat SemiBold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77920D4-3F4C-C83A-4C3C-AC46B559E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105D-4915-470B-9188-7A0B60B538D4}" type="datetimeFigureOut">
              <a:rPr lang="pt-BR" smtClean="0"/>
              <a:t>31/07/2025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592CA9-1B21-C532-CCED-BC6DF98BF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B49BCA-1269-310F-80ED-344231B16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548E-3559-4C3C-969B-4961A2ACD2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0265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D6E223-4DAF-D330-ED64-E58FA15E6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91D7866-1C3B-57D2-3C3C-5AED7C9B31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99678C8-A1D4-7ECB-DD2C-3C0429B6A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105D-4915-470B-9188-7A0B60B538D4}" type="datetimeFigureOut">
              <a:rPr lang="pt-BR" smtClean="0"/>
              <a:t>31/07/2025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71909B-7264-F10D-FDDA-AE43119DB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4F52470-1A6C-CEAC-699B-306CE4DA6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548E-3559-4C3C-969B-4961A2ACD2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0745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403D8D6-4361-CB47-045A-5E5D92B111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2C45A86-657B-5CBF-675F-6BCF6280FB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F359D2-DE06-8B32-B9D3-6F75B0EC8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105D-4915-470B-9188-7A0B60B538D4}" type="datetimeFigureOut">
              <a:rPr lang="pt-BR" smtClean="0"/>
              <a:t>31/07/2025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C333CF-36CF-87ED-9987-B4BC47502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90BCD1-A4F0-1309-A8A4-C51225238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548E-3559-4C3C-969B-4961A2ACD2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7524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1DD18524-901C-3C0F-4A2D-756E319AED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806CE39-926D-D72B-C238-331883282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274" y="1088229"/>
            <a:ext cx="10296525" cy="766763"/>
          </a:xfrm>
        </p:spPr>
        <p:txBody>
          <a:bodyPr>
            <a:normAutofit/>
          </a:bodyPr>
          <a:lstStyle>
            <a:lvl1pPr>
              <a:defRPr sz="3600">
                <a:latin typeface="Montserrat ExtraBold" pitchFamily="2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B8312B-563B-7935-9602-7BCA5BFC3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274" y="2152649"/>
            <a:ext cx="10296526" cy="4024313"/>
          </a:xfrm>
        </p:spPr>
        <p:txBody>
          <a:bodyPr/>
          <a:lstStyle>
            <a:lvl1pPr>
              <a:defRPr>
                <a:latin typeface="Montserrat" pitchFamily="2" charset="0"/>
              </a:defRPr>
            </a:lvl1pPr>
            <a:lvl2pPr>
              <a:defRPr>
                <a:latin typeface="Montserrat" pitchFamily="2" charset="0"/>
              </a:defRPr>
            </a:lvl2pPr>
            <a:lvl3pPr>
              <a:defRPr>
                <a:latin typeface="Montserrat" pitchFamily="2" charset="0"/>
              </a:defRPr>
            </a:lvl3pPr>
            <a:lvl4pPr>
              <a:defRPr>
                <a:latin typeface="Montserrat" pitchFamily="2" charset="0"/>
              </a:defRPr>
            </a:lvl4pPr>
            <a:lvl5pPr>
              <a:defRPr>
                <a:latin typeface="Montserrat" pitchFamily="2" charset="0"/>
              </a:defRPr>
            </a:lvl5pPr>
          </a:lstStyle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A59C94-DE48-CA17-CECD-DDD387C5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105D-4915-470B-9188-7A0B60B538D4}" type="datetimeFigureOut">
              <a:rPr lang="pt-BR" smtClean="0"/>
              <a:t>31/07/2025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C0CFF6-4421-9C06-AE26-1D49D0AA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DA447F8-DA16-4590-45CD-2D097C8B7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548E-3559-4C3C-969B-4961A2ACD2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713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54CA5B-622C-B63A-6E16-80F5E4A35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>
                <a:latin typeface="Montserrat" pitchFamily="2" charset="0"/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7AE65A-26E6-5E66-BA0F-C2B5A04D3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7DD6B6-134F-3B7F-3A00-4FA79F7A6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105D-4915-470B-9188-7A0B60B538D4}" type="datetimeFigureOut">
              <a:rPr lang="pt-BR" smtClean="0"/>
              <a:t>31/07/2025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83D962-A8AB-B951-E4E2-5DFCBE09D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2865D3-1A87-83EE-8A97-19F4FB89E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548E-3559-4C3C-969B-4961A2ACD2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97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CBB693-685B-A526-947B-4B0F07F78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8B8D74-3DDE-99B1-B9DD-FA870C1C7F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8EDB8C7-F614-3E41-62DB-F839ECBA7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8198964-2A97-B770-69D8-AF1454B93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105D-4915-470B-9188-7A0B60B538D4}" type="datetimeFigureOut">
              <a:rPr lang="pt-BR" smtClean="0"/>
              <a:t>31/07/2025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F92F8EF-D79F-72F0-A987-143FFE407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50153E1-34E1-DB0E-EBE3-4A7BE7533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548E-3559-4C3C-969B-4961A2ACD2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710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47CE77-73FD-A75E-9420-B3F59EA7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E655695-C279-57A8-B503-7C3BFC594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A51ED95-8C6C-4157-30B8-3D82F36F91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47BCEC0-0E4D-CA6D-AF61-E744D2BDD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A7D7500-B3C6-CB4F-7A93-021E793F8B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B7BE821-0A36-88D8-FAAB-7B77B6228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105D-4915-470B-9188-7A0B60B538D4}" type="datetimeFigureOut">
              <a:rPr lang="pt-BR" smtClean="0"/>
              <a:t>31/07/2025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A14EB676-D2B8-7EEE-631E-D46C12E11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9856A82-A66C-FDFB-9CEE-FBF84A0ED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548E-3559-4C3C-969B-4961A2ACD2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8757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D39FA6-0EE7-053D-E8B5-C96BFA4A5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BA9E539-866E-1193-DDA2-DCEFA7F2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105D-4915-470B-9188-7A0B60B538D4}" type="datetimeFigureOut">
              <a:rPr lang="pt-BR" smtClean="0"/>
              <a:t>31/07/2025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94262C8-0693-1831-D8AC-6D8A62959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4B4C3F9-E4E8-B71B-2D0E-49DCDF7C6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548E-3559-4C3C-969B-4961A2ACD2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78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830271F-6791-D14A-7E5B-FC1B2BA08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105D-4915-470B-9188-7A0B60B538D4}" type="datetimeFigureOut">
              <a:rPr lang="pt-BR" smtClean="0"/>
              <a:t>31/07/2025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9F1A783-DE45-2283-904C-53119E32C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5D9644C-C14C-2B20-2A59-85180E25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548E-3559-4C3C-969B-4961A2ACD2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31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38598D-9C6E-8F07-9B54-C97164DF4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6E8E7D-F4AF-BC7E-C330-0564D72EC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79C64A2-0B3E-F38E-DC2C-FCBF588093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6308388-BEE3-78ED-23BB-F31CE7FC0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105D-4915-470B-9188-7A0B60B538D4}" type="datetimeFigureOut">
              <a:rPr lang="pt-BR" smtClean="0"/>
              <a:t>31/07/2025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6C476-D19D-BF62-AF60-01BBCCFD0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BAD01C7-0065-CD89-BAE7-9360D80AC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548E-3559-4C3C-969B-4961A2ACD2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6949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C40415-AAC6-7FE1-4BEB-5631CF906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3EA20E3-D048-067C-D775-980C4C56FE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6BCF855-5053-AD24-7B85-FAD5B26A55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FEA71CF-99F1-41D7-A94B-F4CF2D015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1105D-4915-470B-9188-7A0B60B538D4}" type="datetimeFigureOut">
              <a:rPr lang="pt-BR" smtClean="0"/>
              <a:t>31/07/2025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6B55A49-AD01-68D8-E532-F8758BB60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30B951-7F79-8F2F-C073-7D86CE29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C548E-3559-4C3C-969B-4961A2ACD2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319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48E1201-700E-D2B3-4DFC-F05D1D5F9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26A9FB7-0D2E-2CB7-DFB7-AE3CB5DAA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7EB487-7198-193C-CD5F-9C0AFE99C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61105D-4915-470B-9188-7A0B60B538D4}" type="datetimeFigureOut">
              <a:rPr lang="pt-BR" smtClean="0"/>
              <a:t>31/07/2025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3045BB-9F38-2DD4-87F0-19F41C50E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01C7C00-8D9C-5576-D26D-7C6BE77531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3C548E-3559-4C3C-969B-4961A2ACD2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026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Montserrat" pitchFamily="2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itchFamily="2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ontserrat" pitchFamily="2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0B913EA0-2943-47E7-A880-9DE758B5F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212" y="3124987"/>
            <a:ext cx="3581207" cy="167381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D13874E-80AE-4306-B3CF-C0E68D1B9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530" y="1031333"/>
            <a:ext cx="4552525" cy="5463029"/>
          </a:xfrm>
          <a:prstGeom prst="rect">
            <a:avLst/>
          </a:prstGeom>
        </p:spPr>
      </p:pic>
      <p:pic>
        <p:nvPicPr>
          <p:cNvPr id="9" name="Imagem 8" descr="Imagem de desenho animado&#10;&#10;Descrição gerada automaticamente com confiança baixa">
            <a:extLst>
              <a:ext uri="{FF2B5EF4-FFF2-40B4-BE49-F238E27FC236}">
                <a16:creationId xmlns:a16="http://schemas.microsoft.com/office/drawing/2014/main" id="{5D450E2E-45C6-4AB6-AE3A-25F8D84FA2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026" y="1031333"/>
            <a:ext cx="5463029" cy="546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004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1371E3-8D5C-4B4C-8DA0-2D42E158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Públicos-Alvo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5BDF81-3A2E-40F1-83C3-2145DF1CC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t-BR" dirty="0"/>
              <a:t>5) Conselheiros de Direitos Humanos, das pessoas com deficiência, mulheres, das pessoas idosas, LGBTQIA+, de saúde, educação, assistência social e outros, de âmbito municipal/estadual/distrital e nacional.</a:t>
            </a:r>
          </a:p>
          <a:p>
            <a:pPr marL="0" indent="0" algn="just">
              <a:buNone/>
            </a:pPr>
            <a:r>
              <a:rPr lang="pt-BR" dirty="0"/>
              <a:t>6) Gestores e colaboradores das Secretarias componentes do Ministério dos Direitos Humanos e da Cidadania e de outros Ministérios; bem como de Secretarias de direitos humanos e das pessoas com deficiência estaduais, municipais ou distritais.</a:t>
            </a:r>
          </a:p>
          <a:p>
            <a:pPr marL="0" indent="0" algn="just">
              <a:buNone/>
            </a:pPr>
            <a:r>
              <a:rPr lang="pt-BR" dirty="0"/>
              <a:t>7) Toda sociedade brasileira, porque a formação também tem caráter de letramento e de conscientização sobre as pessoas com deficiência, seus direitos e de combate ao capacitismo e às violências.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7086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1E8923-0F63-4FE4-9888-71B287907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Eixo 1: Cursos sobre pessoas com deficiência, inclusão e direitos humanos</a:t>
            </a:r>
            <a:b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9A4544-3C0E-4EF1-8F5F-98F02E1DB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sz="2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Este eixo totaliza 90 horas obrigatórias, compostas por cursos de nível básico, a serem realizados na Escola Virtual de Governo:</a:t>
            </a:r>
            <a:endParaRPr lang="pt-BR" sz="2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endParaRPr lang="pt-BR" sz="2600" b="1" dirty="0">
              <a:solidFill>
                <a:srgbClr val="0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pt-BR" sz="26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Curso 1:</a:t>
            </a:r>
            <a:r>
              <a:rPr lang="pt-BR" sz="2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 O conceito contemporâneo da deficiência e o modelo biopsicossocial (30 horas)</a:t>
            </a:r>
            <a:endParaRPr lang="pt-BR" sz="2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pt-BR" sz="26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Curso 2:</a:t>
            </a:r>
            <a:r>
              <a:rPr lang="pt-BR" sz="2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 Direitos Humanos: uma declaração universal (20 horas)</a:t>
            </a:r>
            <a:endParaRPr lang="pt-BR" sz="2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pt-BR" sz="26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Curso 3:</a:t>
            </a:r>
            <a:r>
              <a:rPr lang="pt-BR" sz="2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 Diversidade e inclusão no ambiente de trabalho (20 horas)</a:t>
            </a:r>
            <a:endParaRPr lang="pt-BR" sz="2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pt-BR" sz="2600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Curso 4:</a:t>
            </a:r>
            <a:r>
              <a:rPr lang="pt-BR" sz="26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 Controle social (20 horas)</a:t>
            </a:r>
            <a:endParaRPr lang="pt-BR" sz="2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0477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1E8923-0F63-4FE4-9888-71B287907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t-BR" b="1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Eixo 2: Trilha formativa para lideranças e gestores públicos de políticas para pessoas com deficiência</a:t>
            </a:r>
            <a:b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9A4544-3C0E-4EF1-8F5F-98F02E1DB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Este eixo totaliza 60 horas obrigatórias, compostas por cursos de nível avançado, a serem realizados na Escola Virtual de Governo: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pt-BR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Curso 1:</a:t>
            </a:r>
            <a:r>
              <a:rPr lang="pt-BR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 Fortalecimento de Lideranças para Defesa dos Direitos de Pessoas com Deficiência.</a:t>
            </a:r>
            <a:endParaRPr lang="pt-BR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buSzPts val="1000"/>
              <a:buNone/>
              <a:tabLst>
                <a:tab pos="457200" algn="l"/>
              </a:tabLst>
            </a:pPr>
            <a:r>
              <a:rPr lang="pt-BR" b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Curso 2:</a:t>
            </a:r>
            <a:r>
              <a:rPr lang="pt-BR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 Desenvolvimento de gestores estaduais, distritais e municipais sobre políticas para pessoas com deficiência.</a:t>
            </a:r>
            <a:endParaRPr lang="pt-BR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2076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1E8923-0F63-4FE4-9888-71B287907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b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t-BR" b="1" dirty="0">
                <a:latin typeface="Aptos" panose="020B0004020202020204" pitchFamily="34" charset="0"/>
                <a:ea typeface="Calibri" panose="020F0502020204030204" pitchFamily="34" charset="0"/>
              </a:rPr>
              <a:t>Eixo </a:t>
            </a:r>
            <a:r>
              <a:rPr lang="pt-BR" b="1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3: Seminários Regionais de Fortalecimento de Lideranças</a:t>
            </a:r>
            <a:br>
              <a:rPr lang="pt-BR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9A4544-3C0E-4EF1-8F5F-98F02E1DB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Seminários </a:t>
            </a:r>
            <a:r>
              <a:rPr lang="pt-BR" dirty="0">
                <a:solidFill>
                  <a:srgbClr val="000000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de formações </a:t>
            </a:r>
            <a:r>
              <a:rPr lang="pt-BR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presenciais com carga horária de 15 horas, voltado para um público que realizou as formações do núcleo básico e avançado. </a:t>
            </a:r>
          </a:p>
          <a:p>
            <a:pPr marL="0" indent="0" algn="just">
              <a:buNone/>
            </a:pPr>
            <a:r>
              <a:rPr lang="pt-BR" dirty="0">
                <a:solidFill>
                  <a:srgbClr val="000000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Os Seminários Regionais de Fortalecimento ocorrerão em estados que aderiram ao Novo Viver </a:t>
            </a:r>
            <a:r>
              <a:rPr lang="pt-BR">
                <a:solidFill>
                  <a:srgbClr val="000000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sem Limite.</a:t>
            </a:r>
            <a:endParaRPr lang="pt-BR" dirty="0">
              <a:effectLst/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5687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BCBBD9F4-7CCA-445A-CB02-61339CFFF8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1F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241F48"/>
              </a:solidFill>
            </a:endParaRPr>
          </a:p>
        </p:txBody>
      </p:sp>
      <p:pic>
        <p:nvPicPr>
          <p:cNvPr id="9" name="Imagem 8" descr="Interface gráfica do usuário&#10;&#10;Descrição gerada automaticamente">
            <a:extLst>
              <a:ext uri="{FF2B5EF4-FFF2-40B4-BE49-F238E27FC236}">
                <a16:creationId xmlns:a16="http://schemas.microsoft.com/office/drawing/2014/main" id="{5EE62F40-73A4-16BD-04FB-04F86683EE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440"/>
          <a:stretch/>
        </p:blipFill>
        <p:spPr>
          <a:xfrm>
            <a:off x="0" y="857"/>
            <a:ext cx="12192000" cy="230127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D79C472C-D9F8-BF9F-8BB1-1782A25B9B7D}"/>
              </a:ext>
            </a:extLst>
          </p:cNvPr>
          <p:cNvSpPr txBox="1">
            <a:spLocks/>
          </p:cNvSpPr>
          <p:nvPr/>
        </p:nvSpPr>
        <p:spPr>
          <a:xfrm>
            <a:off x="4648648" y="2017376"/>
            <a:ext cx="36347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Rawline" panose="00000500000000000000" pitchFamily="2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pt-BR" sz="3600" b="1" dirty="0">
                <a:solidFill>
                  <a:schemeClr val="bg1"/>
                </a:solidFill>
                <a:latin typeface="Verdana" panose="020B0604030504040204" pitchFamily="34" charset="0"/>
              </a:rPr>
              <a:t>Obrigada</a:t>
            </a:r>
            <a:r>
              <a:rPr lang="pt-BR" sz="3600" b="1" dirty="0">
                <a:solidFill>
                  <a:schemeClr val="bg1"/>
                </a:solidFill>
              </a:rPr>
              <a:t>!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D11238E7-2807-94F9-6D8F-F4C4F792E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3660" y="3509605"/>
            <a:ext cx="6964680" cy="1325563"/>
          </a:xfrm>
        </p:spPr>
        <p:txBody>
          <a:bodyPr/>
          <a:lstStyle/>
          <a:p>
            <a:pPr marL="0" indent="0" algn="ctr">
              <a:buNone/>
            </a:pPr>
            <a:r>
              <a:rPr lang="pt-BR" sz="2000" dirty="0">
                <a:solidFill>
                  <a:schemeClr val="bg1"/>
                </a:solidFill>
              </a:rPr>
              <a:t>E-mail: </a:t>
            </a:r>
            <a:r>
              <a:rPr lang="pt-BR" sz="2000" b="1" dirty="0">
                <a:solidFill>
                  <a:schemeClr val="bg1"/>
                </a:solidFill>
              </a:rPr>
              <a:t>novoviversemlimite@mdh.gov.br</a:t>
            </a:r>
          </a:p>
          <a:p>
            <a:pPr marL="0" indent="0" algn="ctr">
              <a:buNone/>
            </a:pPr>
            <a:r>
              <a:rPr lang="pt-BR" sz="2000" dirty="0">
                <a:solidFill>
                  <a:schemeClr val="bg1"/>
                </a:solidFill>
              </a:rPr>
              <a:t>Telefone: </a:t>
            </a:r>
            <a:r>
              <a:rPr lang="pt-BR" sz="2000" b="1" dirty="0">
                <a:solidFill>
                  <a:schemeClr val="bg1"/>
                </a:solidFill>
              </a:rPr>
              <a:t>(61) 2027-3918/3244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" name="Imagem 9" descr="Interface gráfica do usuário&#10;&#10;Descrição gerada automaticamente">
            <a:extLst>
              <a:ext uri="{FF2B5EF4-FFF2-40B4-BE49-F238E27FC236}">
                <a16:creationId xmlns:a16="http://schemas.microsoft.com/office/drawing/2014/main" id="{53A341F8-8342-960B-0E33-847FDE8FB1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3" t="38084" r="24838" b="31324"/>
          <a:stretch/>
        </p:blipFill>
        <p:spPr>
          <a:xfrm>
            <a:off x="4095079" y="5325238"/>
            <a:ext cx="4303057" cy="147988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383C3A9-30B4-4DDB-BB74-B7653E5BD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4884" y="2894235"/>
            <a:ext cx="1925620" cy="194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90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9A6EB8-E352-EC3F-3CA5-8E21BC135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454" y="1128078"/>
            <a:ext cx="10341346" cy="766762"/>
          </a:xfrm>
        </p:spPr>
        <p:txBody>
          <a:bodyPr>
            <a:normAutofit/>
          </a:bodyPr>
          <a:lstStyle/>
          <a:p>
            <a:r>
              <a:rPr lang="pt-BR" dirty="0"/>
              <a:t>NOVO VIVER SEM LIMITE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61DB8E-8340-951D-57AD-AB13010F1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453" y="1854200"/>
            <a:ext cx="10702027" cy="9454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600" dirty="0">
                <a:latin typeface="Montserrat" pitchFamily="2" charset="0"/>
              </a:rPr>
              <a:t>Lançado em 2023, o plano representa um compromisso do Governo Federal em </a:t>
            </a:r>
            <a:r>
              <a:rPr lang="pt-BR" sz="1600" b="1" dirty="0">
                <a:latin typeface="Montserrat" pitchFamily="2" charset="0"/>
              </a:rPr>
              <a:t>combater a violência, a discriminação e as barreiras </a:t>
            </a:r>
            <a:r>
              <a:rPr lang="pt-BR" sz="1600" dirty="0">
                <a:latin typeface="Montserrat" pitchFamily="2" charset="0"/>
              </a:rPr>
              <a:t>que impedem a participação plena na sociedade.</a:t>
            </a: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1D62D8BE-98EE-DF96-F2AC-D748AC4C765D}"/>
              </a:ext>
            </a:extLst>
          </p:cNvPr>
          <p:cNvSpPr>
            <a:spLocks/>
          </p:cNvSpPr>
          <p:nvPr/>
        </p:nvSpPr>
        <p:spPr>
          <a:xfrm flipV="1">
            <a:off x="4676662" y="4143947"/>
            <a:ext cx="3586571" cy="2040301"/>
          </a:xfrm>
          <a:prstGeom prst="rect">
            <a:avLst/>
          </a:prstGeom>
          <a:solidFill>
            <a:srgbClr val="F59D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AB81E0B0-0F78-2C4F-F3E8-3ACACE87672F}"/>
              </a:ext>
            </a:extLst>
          </p:cNvPr>
          <p:cNvSpPr>
            <a:spLocks/>
          </p:cNvSpPr>
          <p:nvPr/>
        </p:nvSpPr>
        <p:spPr>
          <a:xfrm flipV="1">
            <a:off x="1006947" y="4143946"/>
            <a:ext cx="3586571" cy="2040301"/>
          </a:xfrm>
          <a:prstGeom prst="rect">
            <a:avLst/>
          </a:prstGeom>
          <a:solidFill>
            <a:srgbClr val="03A0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0BA8265C-67D2-6658-AC64-3A2CC5E9B50F}"/>
              </a:ext>
            </a:extLst>
          </p:cNvPr>
          <p:cNvSpPr>
            <a:spLocks/>
          </p:cNvSpPr>
          <p:nvPr/>
        </p:nvSpPr>
        <p:spPr>
          <a:xfrm flipV="1">
            <a:off x="8359038" y="4151289"/>
            <a:ext cx="3586571" cy="2040301"/>
          </a:xfrm>
          <a:prstGeom prst="rect">
            <a:avLst/>
          </a:prstGeom>
          <a:solidFill>
            <a:srgbClr val="3489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Espaço Reservado para Conteúdo 2">
            <a:extLst>
              <a:ext uri="{FF2B5EF4-FFF2-40B4-BE49-F238E27FC236}">
                <a16:creationId xmlns:a16="http://schemas.microsoft.com/office/drawing/2014/main" id="{E9793757-85A0-E3DD-AFB7-AFC4E9ABD43F}"/>
              </a:ext>
            </a:extLst>
          </p:cNvPr>
          <p:cNvSpPr txBox="1">
            <a:spLocks/>
          </p:cNvSpPr>
          <p:nvPr/>
        </p:nvSpPr>
        <p:spPr>
          <a:xfrm>
            <a:off x="1012455" y="5119229"/>
            <a:ext cx="3586571" cy="158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t-BR" sz="1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Espaço Reservado para Conteúdo 2">
            <a:extLst>
              <a:ext uri="{FF2B5EF4-FFF2-40B4-BE49-F238E27FC236}">
                <a16:creationId xmlns:a16="http://schemas.microsoft.com/office/drawing/2014/main" id="{C4021D0E-D9FF-EC7C-DD5C-6ACB78A9645A}"/>
              </a:ext>
            </a:extLst>
          </p:cNvPr>
          <p:cNvSpPr txBox="1">
            <a:spLocks/>
          </p:cNvSpPr>
          <p:nvPr/>
        </p:nvSpPr>
        <p:spPr>
          <a:xfrm>
            <a:off x="4661621" y="4486564"/>
            <a:ext cx="3586571" cy="1340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t-BR" sz="1800" dirty="0"/>
          </a:p>
        </p:txBody>
      </p:sp>
      <p:sp>
        <p:nvSpPr>
          <p:cNvPr id="28" name="Espaço Reservado para Conteúdo 2">
            <a:extLst>
              <a:ext uri="{FF2B5EF4-FFF2-40B4-BE49-F238E27FC236}">
                <a16:creationId xmlns:a16="http://schemas.microsoft.com/office/drawing/2014/main" id="{51D74904-5662-0ACA-C9E3-DC6301058F08}"/>
              </a:ext>
            </a:extLst>
          </p:cNvPr>
          <p:cNvSpPr txBox="1">
            <a:spLocks/>
          </p:cNvSpPr>
          <p:nvPr/>
        </p:nvSpPr>
        <p:spPr>
          <a:xfrm>
            <a:off x="4684873" y="4689787"/>
            <a:ext cx="3586571" cy="15838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Coordenação Intersetorial</a:t>
            </a:r>
            <a:br>
              <a:rPr lang="pt-BR" sz="2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pt-BR" sz="2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9" name="Espaço Reservado para Conteúdo 2">
            <a:extLst>
              <a:ext uri="{FF2B5EF4-FFF2-40B4-BE49-F238E27FC236}">
                <a16:creationId xmlns:a16="http://schemas.microsoft.com/office/drawing/2014/main" id="{E3458FD0-BFAD-4569-5F36-14F951F22B1B}"/>
              </a:ext>
            </a:extLst>
          </p:cNvPr>
          <p:cNvSpPr txBox="1">
            <a:spLocks/>
          </p:cNvSpPr>
          <p:nvPr/>
        </p:nvSpPr>
        <p:spPr>
          <a:xfrm>
            <a:off x="8350827" y="4486564"/>
            <a:ext cx="3577889" cy="1340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pt-BR" sz="3200" dirty="0">
              <a:solidFill>
                <a:schemeClr val="bg1"/>
              </a:solidFill>
              <a:latin typeface="Montserrat" pitchFamily="2" charset="0"/>
              <a:ea typeface="Verdana" panose="020B0604030504040204" pitchFamily="34" charset="0"/>
            </a:endParaRPr>
          </a:p>
        </p:txBody>
      </p:sp>
      <p:sp>
        <p:nvSpPr>
          <p:cNvPr id="30" name="Espaço Reservado para Conteúdo 2">
            <a:extLst>
              <a:ext uri="{FF2B5EF4-FFF2-40B4-BE49-F238E27FC236}">
                <a16:creationId xmlns:a16="http://schemas.microsoft.com/office/drawing/2014/main" id="{78FCF9F9-1168-0CDE-1FBA-BA5E8E479DCC}"/>
              </a:ext>
            </a:extLst>
          </p:cNvPr>
          <p:cNvSpPr txBox="1">
            <a:spLocks/>
          </p:cNvSpPr>
          <p:nvPr/>
        </p:nvSpPr>
        <p:spPr>
          <a:xfrm>
            <a:off x="948215" y="4430308"/>
            <a:ext cx="3645462" cy="15838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Ampliação das Capacidades Institucionais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1BB6AF74-E172-E136-A7ED-FCCA45F6465E}"/>
              </a:ext>
            </a:extLst>
          </p:cNvPr>
          <p:cNvSpPr txBox="1">
            <a:spLocks/>
          </p:cNvSpPr>
          <p:nvPr/>
        </p:nvSpPr>
        <p:spPr>
          <a:xfrm>
            <a:off x="1012452" y="2819587"/>
            <a:ext cx="10519258" cy="9454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 Medium" pitchFamily="2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 Medium" pitchFamily="2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 Medium" pitchFamily="2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 Medium" pitchFamily="2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Montserrat Medium" pitchFamily="2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600" dirty="0">
                <a:latin typeface="Montserrat" pitchFamily="2" charset="0"/>
              </a:rPr>
              <a:t>O Novo Viver sem Limite visa reconhecer as pessoas com deficiência como sujeitos de direitos 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sz="1600" dirty="0">
                <a:latin typeface="Montserrat" pitchFamily="2" charset="0"/>
              </a:rPr>
              <a:t>garantir seu acesso à cidadania, estabelecendo uma </a:t>
            </a:r>
            <a:r>
              <a:rPr lang="pt-BR" sz="1600" b="1" dirty="0">
                <a:latin typeface="Montserrat" pitchFamily="2" charset="0"/>
              </a:rPr>
              <a:t>política nacional permanente</a:t>
            </a:r>
            <a:r>
              <a:rPr lang="pt-BR" sz="1600" dirty="0">
                <a:latin typeface="Montserrat" pitchFamily="2" charset="0"/>
              </a:rPr>
              <a:t>.</a:t>
            </a:r>
          </a:p>
        </p:txBody>
      </p: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47811328-3B9B-42C5-8C78-BC4A6E699D03}"/>
              </a:ext>
            </a:extLst>
          </p:cNvPr>
          <p:cNvSpPr txBox="1">
            <a:spLocks/>
          </p:cNvSpPr>
          <p:nvPr/>
        </p:nvSpPr>
        <p:spPr>
          <a:xfrm>
            <a:off x="8280301" y="4585728"/>
            <a:ext cx="3586571" cy="1583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dirty="0">
                <a:solidFill>
                  <a:schemeClr val="bg1"/>
                </a:solidFill>
              </a:rPr>
              <a:t>Cooperação </a:t>
            </a:r>
            <a:r>
              <a:rPr lang="pt-BR" dirty="0" err="1">
                <a:solidFill>
                  <a:schemeClr val="bg1"/>
                </a:solidFill>
              </a:rPr>
              <a:t>Interfederativa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82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9A6EB8-E352-EC3F-3CA5-8E21BC135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274" y="1108549"/>
            <a:ext cx="10296525" cy="766763"/>
          </a:xfrm>
        </p:spPr>
        <p:txBody>
          <a:bodyPr>
            <a:normAutofit/>
          </a:bodyPr>
          <a:lstStyle/>
          <a:p>
            <a:r>
              <a:rPr lang="pt-BR" sz="3600" b="1" dirty="0"/>
              <a:t>MARCO</a:t>
            </a:r>
            <a:r>
              <a:rPr lang="pt-BR" sz="3600" dirty="0"/>
              <a:t> </a:t>
            </a:r>
            <a:r>
              <a:rPr lang="pt-BR" sz="3600" b="1" dirty="0"/>
              <a:t>HISTÓRICO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61DB8E-8340-951D-57AD-AB13010F1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274" y="2152650"/>
            <a:ext cx="6969126" cy="16899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600" i="0" dirty="0">
                <a:effectLst/>
                <a:latin typeface="Montserrat" pitchFamily="2" charset="0"/>
              </a:rPr>
              <a:t>Pela primeira vez, o termo "</a:t>
            </a:r>
            <a:r>
              <a:rPr lang="pt-BR" sz="1600" b="1" i="0" dirty="0">
                <a:effectLst/>
                <a:latin typeface="Montserrat" pitchFamily="2" charset="0"/>
              </a:rPr>
              <a:t>capacitismo</a:t>
            </a:r>
            <a:r>
              <a:rPr lang="pt-BR" sz="1600" i="0" dirty="0">
                <a:effectLst/>
                <a:latin typeface="Montserrat" pitchFamily="2" charset="0"/>
              </a:rPr>
              <a:t>" foi introduzido na legislação brasileira por meio do Decreto nº 11.793/2023, que instituiu o </a:t>
            </a:r>
            <a:r>
              <a:rPr lang="pt-BR" sz="1600" b="1" i="0" dirty="0">
                <a:effectLst/>
                <a:latin typeface="Montserrat" pitchFamily="2" charset="0"/>
              </a:rPr>
              <a:t>Plano Nacional dos Direitos da Pessoa com Deficiência — Novo Viver sem Limite (NVSL)</a:t>
            </a:r>
            <a:r>
              <a:rPr lang="pt-BR" sz="1600" i="0" dirty="0">
                <a:effectLst/>
                <a:latin typeface="Montserrat" pitchFamily="2" charset="0"/>
              </a:rPr>
              <a:t>.</a:t>
            </a:r>
            <a:endParaRPr lang="pt-BR" sz="1600" dirty="0">
              <a:latin typeface="Montserrat" pitchFamily="2" charset="0"/>
            </a:endParaRP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79FE7FBC-C3E0-E23B-59A0-DDBCF7D99AB3}"/>
              </a:ext>
            </a:extLst>
          </p:cNvPr>
          <p:cNvSpPr/>
          <p:nvPr/>
        </p:nvSpPr>
        <p:spPr>
          <a:xfrm>
            <a:off x="7578065" y="1933415"/>
            <a:ext cx="4378824" cy="28561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 descr="Logotipo&#10;&#10;Descrição gerada automaticamente">
            <a:extLst>
              <a:ext uri="{FF2B5EF4-FFF2-40B4-BE49-F238E27FC236}">
                <a16:creationId xmlns:a16="http://schemas.microsoft.com/office/drawing/2014/main" id="{FE0331BC-DCF6-BF06-841A-1397CAF6FE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065" y="2346865"/>
            <a:ext cx="4378298" cy="2046361"/>
          </a:xfrm>
          <a:prstGeom prst="rect">
            <a:avLst/>
          </a:prstGeom>
        </p:spPr>
      </p:pic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A34476DF-E890-97E1-DE29-37C3E49EF9EC}"/>
              </a:ext>
            </a:extLst>
          </p:cNvPr>
          <p:cNvSpPr txBox="1">
            <a:spLocks/>
          </p:cNvSpPr>
          <p:nvPr/>
        </p:nvSpPr>
        <p:spPr>
          <a:xfrm>
            <a:off x="1017929" y="3842623"/>
            <a:ext cx="6520791" cy="16033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600" dirty="0">
                <a:latin typeface="Montserrat" pitchFamily="2" charset="0"/>
                <a:ea typeface="Verdana"/>
              </a:rPr>
              <a:t>A iniciativa representa a retomada, após 12 anos, de ações para garantir </a:t>
            </a:r>
            <a:r>
              <a:rPr lang="pt-BR" sz="1600" b="1" dirty="0">
                <a:latin typeface="Montserrat" pitchFamily="2" charset="0"/>
                <a:ea typeface="Verdana"/>
              </a:rPr>
              <a:t>mais dignidade às pessoas com deficiência</a:t>
            </a:r>
            <a:r>
              <a:rPr lang="pt-BR" sz="1600" dirty="0">
                <a:latin typeface="Montserrat" pitchFamily="2" charset="0"/>
                <a:ea typeface="Verdana"/>
              </a:rPr>
              <a:t>, suas famílias e comunidades em todo o país.</a:t>
            </a:r>
          </a:p>
        </p:txBody>
      </p:sp>
    </p:spTree>
    <p:extLst>
      <p:ext uri="{BB962C8B-B14F-4D97-AF65-F5344CB8AC3E}">
        <p14:creationId xmlns:p14="http://schemas.microsoft.com/office/powerpoint/2010/main" val="2487863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lipse 21">
            <a:extLst>
              <a:ext uri="{FF2B5EF4-FFF2-40B4-BE49-F238E27FC236}">
                <a16:creationId xmlns:a16="http://schemas.microsoft.com/office/drawing/2014/main" id="{43365F0D-4546-7556-9009-E235DEE6AE80}"/>
              </a:ext>
            </a:extLst>
          </p:cNvPr>
          <p:cNvSpPr/>
          <p:nvPr/>
        </p:nvSpPr>
        <p:spPr>
          <a:xfrm>
            <a:off x="4244458" y="3655734"/>
            <a:ext cx="848723" cy="848723"/>
          </a:xfrm>
          <a:prstGeom prst="ellipse">
            <a:avLst/>
          </a:prstGeom>
          <a:solidFill>
            <a:srgbClr val="3489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>
              <a:latin typeface="Montserrat" pitchFamily="2" charset="0"/>
            </a:endParaRP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1B5EA1D0-E35F-DEFB-0DC3-5645C3CEE256}"/>
              </a:ext>
            </a:extLst>
          </p:cNvPr>
          <p:cNvSpPr/>
          <p:nvPr/>
        </p:nvSpPr>
        <p:spPr>
          <a:xfrm>
            <a:off x="4244456" y="1060795"/>
            <a:ext cx="848723" cy="848723"/>
          </a:xfrm>
          <a:prstGeom prst="ellipse">
            <a:avLst/>
          </a:prstGeom>
          <a:solidFill>
            <a:srgbClr val="03A0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>
              <a:latin typeface="Montserrat" pitchFamily="2" charset="0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02FDC4BD-2C47-5140-1968-81E8CCB2AFE8}"/>
              </a:ext>
            </a:extLst>
          </p:cNvPr>
          <p:cNvSpPr/>
          <p:nvPr/>
        </p:nvSpPr>
        <p:spPr>
          <a:xfrm>
            <a:off x="4244457" y="2355905"/>
            <a:ext cx="848723" cy="848721"/>
          </a:xfrm>
          <a:prstGeom prst="ellipse">
            <a:avLst/>
          </a:prstGeom>
          <a:solidFill>
            <a:srgbClr val="F59D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>
              <a:latin typeface="Montserrat" pitchFamily="2" charset="0"/>
            </a:endParaRPr>
          </a:p>
        </p:txBody>
      </p:sp>
      <p:sp>
        <p:nvSpPr>
          <p:cNvPr id="23" name="Espaço Reservado para Conteúdo 2">
            <a:extLst>
              <a:ext uri="{FF2B5EF4-FFF2-40B4-BE49-F238E27FC236}">
                <a16:creationId xmlns:a16="http://schemas.microsoft.com/office/drawing/2014/main" id="{2B999237-4DA3-811D-FC9A-0BE921E2F9E9}"/>
              </a:ext>
            </a:extLst>
          </p:cNvPr>
          <p:cNvSpPr txBox="1">
            <a:spLocks/>
          </p:cNvSpPr>
          <p:nvPr/>
        </p:nvSpPr>
        <p:spPr>
          <a:xfrm>
            <a:off x="4244458" y="3651012"/>
            <a:ext cx="848723" cy="853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3000" b="1" dirty="0">
                <a:solidFill>
                  <a:schemeClr val="bg1"/>
                </a:solidFill>
                <a:latin typeface="Montserrat" pitchFamily="2" charset="0"/>
              </a:rPr>
              <a:t>3</a:t>
            </a:r>
            <a:endParaRPr lang="pt-BR" sz="3000" dirty="0">
              <a:solidFill>
                <a:schemeClr val="bg1"/>
              </a:solidFill>
              <a:latin typeface="Montserrat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t-BR" sz="3000" dirty="0">
              <a:latin typeface="Montserrat" pitchFamily="2" charset="0"/>
            </a:endParaRPr>
          </a:p>
        </p:txBody>
      </p:sp>
      <p:sp>
        <p:nvSpPr>
          <p:cNvPr id="20" name="Espaço Reservado para Conteúdo 2">
            <a:extLst>
              <a:ext uri="{FF2B5EF4-FFF2-40B4-BE49-F238E27FC236}">
                <a16:creationId xmlns:a16="http://schemas.microsoft.com/office/drawing/2014/main" id="{E2934A98-1EED-4EFE-26A7-EAE2A9A3099C}"/>
              </a:ext>
            </a:extLst>
          </p:cNvPr>
          <p:cNvSpPr txBox="1">
            <a:spLocks/>
          </p:cNvSpPr>
          <p:nvPr/>
        </p:nvSpPr>
        <p:spPr>
          <a:xfrm>
            <a:off x="4244457" y="2353543"/>
            <a:ext cx="848723" cy="853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3000" b="1" dirty="0">
                <a:solidFill>
                  <a:schemeClr val="bg1"/>
                </a:solidFill>
                <a:latin typeface="Montserrat" pitchFamily="2" charset="0"/>
              </a:rPr>
              <a:t>2</a:t>
            </a:r>
            <a:endParaRPr lang="pt-BR" sz="3000" dirty="0">
              <a:solidFill>
                <a:schemeClr val="bg1"/>
              </a:solidFill>
              <a:latin typeface="Montserrat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t-BR" sz="3000" dirty="0">
              <a:latin typeface="Montserrat" pitchFamily="2" charset="0"/>
            </a:endParaRPr>
          </a:p>
        </p:txBody>
      </p:sp>
      <p:sp>
        <p:nvSpPr>
          <p:cNvPr id="13" name="Espaço Reservado para Conteúdo 2">
            <a:extLst>
              <a:ext uri="{FF2B5EF4-FFF2-40B4-BE49-F238E27FC236}">
                <a16:creationId xmlns:a16="http://schemas.microsoft.com/office/drawing/2014/main" id="{83C91696-44C4-3A3A-B06D-813D4D400598}"/>
              </a:ext>
            </a:extLst>
          </p:cNvPr>
          <p:cNvSpPr txBox="1">
            <a:spLocks/>
          </p:cNvSpPr>
          <p:nvPr/>
        </p:nvSpPr>
        <p:spPr>
          <a:xfrm>
            <a:off x="4244456" y="1056073"/>
            <a:ext cx="848723" cy="853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3000" b="1" dirty="0">
                <a:solidFill>
                  <a:schemeClr val="bg1"/>
                </a:solidFill>
                <a:latin typeface="Montserrat" pitchFamily="2" charset="0"/>
              </a:rPr>
              <a:t>1</a:t>
            </a:r>
            <a:endParaRPr lang="pt-BR" sz="3000" dirty="0">
              <a:solidFill>
                <a:schemeClr val="bg1"/>
              </a:solidFill>
              <a:latin typeface="Montserrat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t-BR" sz="3000" dirty="0">
              <a:latin typeface="Montserrat" pitchFamily="2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99A6EB8-E352-EC3F-3CA5-8E21BC135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093" y="2783498"/>
            <a:ext cx="2657627" cy="1291004"/>
          </a:xfrm>
        </p:spPr>
        <p:txBody>
          <a:bodyPr>
            <a:noAutofit/>
          </a:bodyPr>
          <a:lstStyle/>
          <a:p>
            <a:r>
              <a:rPr lang="pt-BR" b="1" dirty="0"/>
              <a:t>EIXOS DE</a:t>
            </a:r>
            <a:br>
              <a:rPr lang="pt-BR" b="1" dirty="0"/>
            </a:br>
            <a:r>
              <a:rPr lang="pt-BR" b="1" dirty="0"/>
              <a:t>ATUAÇÃO</a:t>
            </a:r>
          </a:p>
        </p:txBody>
      </p:sp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7BF7AF6C-FAB6-5B3A-8A95-787E7E5EA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178" y="1286203"/>
            <a:ext cx="6076062" cy="48942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sz="2200" dirty="0">
                <a:latin typeface="Montserrat Medium" pitchFamily="2" charset="0"/>
              </a:rPr>
              <a:t>Gestão inclusiva e participação social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C0D326CB-31FD-95F4-8604-0E9D91227192}"/>
              </a:ext>
            </a:extLst>
          </p:cNvPr>
          <p:cNvSpPr/>
          <p:nvPr/>
        </p:nvSpPr>
        <p:spPr>
          <a:xfrm>
            <a:off x="4244459" y="4953204"/>
            <a:ext cx="848723" cy="848723"/>
          </a:xfrm>
          <a:prstGeom prst="ellipse">
            <a:avLst/>
          </a:prstGeom>
          <a:solidFill>
            <a:srgbClr val="E3221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>
              <a:latin typeface="Montserrat" pitchFamily="2" charset="0"/>
            </a:endParaRPr>
          </a:p>
        </p:txBody>
      </p:sp>
      <p:sp>
        <p:nvSpPr>
          <p:cNvPr id="26" name="Espaço Reservado para Conteúdo 2">
            <a:extLst>
              <a:ext uri="{FF2B5EF4-FFF2-40B4-BE49-F238E27FC236}">
                <a16:creationId xmlns:a16="http://schemas.microsoft.com/office/drawing/2014/main" id="{9543E163-BBFB-8390-9609-0993F2688DFC}"/>
              </a:ext>
            </a:extLst>
          </p:cNvPr>
          <p:cNvSpPr txBox="1">
            <a:spLocks/>
          </p:cNvSpPr>
          <p:nvPr/>
        </p:nvSpPr>
        <p:spPr>
          <a:xfrm>
            <a:off x="4244460" y="4948482"/>
            <a:ext cx="848723" cy="853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t-BR" sz="3000" b="1" dirty="0">
                <a:solidFill>
                  <a:schemeClr val="bg1"/>
                </a:solidFill>
                <a:latin typeface="Montserrat" pitchFamily="2" charset="0"/>
              </a:rPr>
              <a:t>4</a:t>
            </a:r>
            <a:endParaRPr lang="pt-BR" sz="3000" dirty="0">
              <a:solidFill>
                <a:schemeClr val="bg1"/>
              </a:solidFill>
              <a:latin typeface="Montserrat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pt-BR" sz="3000" dirty="0">
              <a:latin typeface="Montserrat" pitchFamily="2" charset="0"/>
            </a:endParaRPr>
          </a:p>
        </p:txBody>
      </p:sp>
      <p:sp>
        <p:nvSpPr>
          <p:cNvPr id="27" name="Espaço Reservado para Conteúdo 2">
            <a:extLst>
              <a:ext uri="{FF2B5EF4-FFF2-40B4-BE49-F238E27FC236}">
                <a16:creationId xmlns:a16="http://schemas.microsoft.com/office/drawing/2014/main" id="{D58F3E0D-070F-9A53-63D8-74C21864F7C5}"/>
              </a:ext>
            </a:extLst>
          </p:cNvPr>
          <p:cNvSpPr txBox="1">
            <a:spLocks/>
          </p:cNvSpPr>
          <p:nvPr/>
        </p:nvSpPr>
        <p:spPr>
          <a:xfrm>
            <a:off x="5093178" y="2538236"/>
            <a:ext cx="6895651" cy="593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sz="2200" dirty="0">
                <a:latin typeface="Montserrat Medium" pitchFamily="2" charset="0"/>
                <a:ea typeface="Verdana" panose="020B0604030504040204" pitchFamily="34" charset="0"/>
              </a:rPr>
              <a:t>Enfrentamento ao capacitismo e à violência</a:t>
            </a:r>
          </a:p>
        </p:txBody>
      </p:sp>
      <p:sp>
        <p:nvSpPr>
          <p:cNvPr id="28" name="Espaço Reservado para Conteúdo 2">
            <a:extLst>
              <a:ext uri="{FF2B5EF4-FFF2-40B4-BE49-F238E27FC236}">
                <a16:creationId xmlns:a16="http://schemas.microsoft.com/office/drawing/2014/main" id="{DBCDD3CD-BA24-AB2E-4699-D76CA0807446}"/>
              </a:ext>
            </a:extLst>
          </p:cNvPr>
          <p:cNvSpPr txBox="1">
            <a:spLocks/>
          </p:cNvSpPr>
          <p:nvPr/>
        </p:nvSpPr>
        <p:spPr>
          <a:xfrm>
            <a:off x="5093178" y="3894129"/>
            <a:ext cx="6895651" cy="593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sz="2200" dirty="0">
                <a:latin typeface="Montserrat Medium" pitchFamily="2" charset="0"/>
                <a:ea typeface="Verdana" panose="020B0604030504040204" pitchFamily="34" charset="0"/>
              </a:rPr>
              <a:t>Acessibilidade e tecnologia assistiva</a:t>
            </a:r>
          </a:p>
        </p:txBody>
      </p:sp>
      <p:sp>
        <p:nvSpPr>
          <p:cNvPr id="29" name="Espaço Reservado para Conteúdo 2">
            <a:extLst>
              <a:ext uri="{FF2B5EF4-FFF2-40B4-BE49-F238E27FC236}">
                <a16:creationId xmlns:a16="http://schemas.microsoft.com/office/drawing/2014/main" id="{9502FF65-563C-FE83-AA00-A8CEC303C95A}"/>
              </a:ext>
            </a:extLst>
          </p:cNvPr>
          <p:cNvSpPr txBox="1">
            <a:spLocks/>
          </p:cNvSpPr>
          <p:nvPr/>
        </p:nvSpPr>
        <p:spPr>
          <a:xfrm>
            <a:off x="5093178" y="5003474"/>
            <a:ext cx="6895651" cy="5398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sz="2200" dirty="0">
                <a:latin typeface="Montserrat Medium" pitchFamily="2" charset="0"/>
                <a:ea typeface="Verdana" panose="020B0604030504040204" pitchFamily="34" charset="0"/>
              </a:rPr>
              <a:t>Promoção dos direitos</a:t>
            </a:r>
          </a:p>
        </p:txBody>
      </p:sp>
      <p:sp>
        <p:nvSpPr>
          <p:cNvPr id="30" name="Espaço Reservado para Conteúdo 2">
            <a:extLst>
              <a:ext uri="{FF2B5EF4-FFF2-40B4-BE49-F238E27FC236}">
                <a16:creationId xmlns:a16="http://schemas.microsoft.com/office/drawing/2014/main" id="{258E2EA8-1329-1577-3179-619D12095EDB}"/>
              </a:ext>
            </a:extLst>
          </p:cNvPr>
          <p:cNvSpPr txBox="1">
            <a:spLocks/>
          </p:cNvSpPr>
          <p:nvPr/>
        </p:nvSpPr>
        <p:spPr>
          <a:xfrm>
            <a:off x="5093178" y="5357524"/>
            <a:ext cx="7007382" cy="8534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pt-BR" sz="1800" dirty="0">
                <a:latin typeface="Montserrat" pitchFamily="2" charset="0"/>
                <a:ea typeface="Verdana" panose="020B0604030504040204" pitchFamily="34" charset="0"/>
              </a:rPr>
              <a:t>à educação, à assistência social, à saúde e aos demais direitos econômicos, sociais, culturais e ambientais</a:t>
            </a:r>
          </a:p>
        </p:txBody>
      </p:sp>
      <p:pic>
        <p:nvPicPr>
          <p:cNvPr id="16" name="Imagem 15" descr="Logotipo&#10;&#10;Descrição gerada automaticamente">
            <a:extLst>
              <a:ext uri="{FF2B5EF4-FFF2-40B4-BE49-F238E27FC236}">
                <a16:creationId xmlns:a16="http://schemas.microsoft.com/office/drawing/2014/main" id="{B41D2DE4-8618-468E-91F1-0AE1BD062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57" y="275349"/>
            <a:ext cx="3637399" cy="170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49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Desenho de uma pessoa&#10;&#10;Descrição gerada automaticamente com confiança baixa">
            <a:extLst>
              <a:ext uri="{FF2B5EF4-FFF2-40B4-BE49-F238E27FC236}">
                <a16:creationId xmlns:a16="http://schemas.microsoft.com/office/drawing/2014/main" id="{0A4177D7-F71C-CEE1-9D69-12E4E37D90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1337" r="53790" b="6229"/>
          <a:stretch/>
        </p:blipFill>
        <p:spPr>
          <a:xfrm>
            <a:off x="6943455" y="400066"/>
            <a:ext cx="5248545" cy="525501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99A6EB8-E352-EC3F-3CA5-8E21BC135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92" y="559648"/>
            <a:ext cx="6847205" cy="766763"/>
          </a:xfrm>
        </p:spPr>
        <p:txBody>
          <a:bodyPr>
            <a:normAutofit/>
          </a:bodyPr>
          <a:lstStyle/>
          <a:p>
            <a:r>
              <a:rPr lang="pt-BR" sz="3600" b="1" dirty="0">
                <a:ea typeface="Verdana"/>
              </a:rPr>
              <a:t>BRASIL MAIS INCLUSIVO</a:t>
            </a:r>
          </a:p>
        </p:txBody>
      </p: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id="{AF0415A2-0868-1B55-F366-D08D907BA1C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24098" y="1995275"/>
            <a:ext cx="5634673" cy="8909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buFont typeface="Arial" panose="020B0604020202020204" pitchFamily="34" charset="0"/>
              <a:buNone/>
            </a:pPr>
            <a:endParaRPr lang="pt-BR" sz="1800" dirty="0">
              <a:latin typeface="Montserrat" pitchFamily="2" charset="0"/>
            </a:endParaRP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54C49F89-82C6-4D60-9339-3C176EEE7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171" y="1424310"/>
            <a:ext cx="8637973" cy="4647420"/>
          </a:xfrm>
        </p:spPr>
        <p:txBody>
          <a:bodyPr>
            <a:normAutofit fontScale="85000" lnSpcReduction="20000"/>
          </a:bodyPr>
          <a:lstStyle/>
          <a:p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Formação de Gestores e Professores em Educação Inclusiva</a:t>
            </a:r>
          </a:p>
          <a:p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Formação de Profissionais do SUS em Atenção à Saúde da Pessoa com Deficiência</a:t>
            </a:r>
          </a:p>
          <a:p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Reconhecimento e premiação de 82 iniciativas culturais idealizadas</a:t>
            </a:r>
          </a:p>
          <a:p>
            <a:pPr marL="0" indent="0">
              <a:buNone/>
            </a:pP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por e para pessoas com deficiência – Prêmio Sergio Mamberti</a:t>
            </a:r>
          </a:p>
          <a:p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Fórum Nacional de Gestores de Políticas Públicas para Pessoas com Deficiência</a:t>
            </a:r>
            <a:endParaRPr lang="pt-BR" sz="1800" dirty="0">
              <a:solidFill>
                <a:srgbClr val="000000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  <a:p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Campanha de combate ao </a:t>
            </a:r>
            <a:r>
              <a:rPr lang="pt-B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capacitismo</a:t>
            </a: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</a:p>
          <a:p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Diagnóstico da conformidade de acessibilidade arquitetônica e comunicacional nas unidades do Sistema Nacional Socioeducativo</a:t>
            </a:r>
            <a:endParaRPr lang="pt-BR" sz="1800" dirty="0">
              <a:solidFill>
                <a:srgbClr val="000000"/>
              </a:solidFill>
              <a:latin typeface="Calibri" panose="020F0502020204030204" pitchFamily="34" charset="0"/>
              <a:ea typeface="Arial" panose="020B0604020202020204" pitchFamily="34" charset="0"/>
            </a:endParaRPr>
          </a:p>
          <a:p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Livros digitais para 20 mil alunos cegos ou com deficiência visual no âmbito do PNLD, sendo que em 2024 foram disponibilizados 976 títulos digitais</a:t>
            </a:r>
          </a:p>
          <a:p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Novos incentivos de custeio no âmbito da Rede de Cuidado à Pessoa com Deficiência</a:t>
            </a:r>
          </a:p>
          <a:p>
            <a:r>
              <a:rPr lang="pt-BR" sz="1800" dirty="0">
                <a:solidFill>
                  <a:srgbClr val="000000"/>
                </a:solidFill>
                <a:latin typeface="Calibri" panose="020F0502020204030204" pitchFamily="34" charset="0"/>
              </a:rPr>
              <a:t>Portal de Monitoramento do Novo Viver sem Limite – novoviversemlimite.mdh.gov.br</a:t>
            </a:r>
          </a:p>
          <a:p>
            <a:r>
              <a:rPr lang="pt-BR" sz="1800" dirty="0">
                <a:solidFill>
                  <a:srgbClr val="000000"/>
                </a:solidFill>
                <a:latin typeface="Calibri" panose="020F0502020204030204" pitchFamily="34" charset="0"/>
              </a:rPr>
              <a:t>Protocolo de Qualificação e Monitoramento de Espaços de Acolhimento de Pessoas com Deficiência e Pessoas Idosas</a:t>
            </a:r>
          </a:p>
          <a:p>
            <a:r>
              <a:rPr lang="pt-BR" sz="1800" dirty="0">
                <a:solidFill>
                  <a:srgbClr val="000000"/>
                </a:solidFill>
                <a:latin typeface="Calibri" panose="020F0502020204030204" pitchFamily="34" charset="0"/>
              </a:rPr>
              <a:t>Repasse de recursos para compra de 1500 ônibus escolares acessíveis para o meio rural</a:t>
            </a:r>
            <a:endParaRPr lang="pt-BR" sz="1600" dirty="0"/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0AF78175-9755-4784-91BF-2A40DFEED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947" y="5157926"/>
            <a:ext cx="3637399" cy="170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06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9EEDED60-3646-6EEE-2B37-7E07570B1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430"/>
          </a:xfr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2217E274-A21C-8B6C-78E0-36D25E9B8D53}"/>
              </a:ext>
            </a:extLst>
          </p:cNvPr>
          <p:cNvSpPr txBox="1">
            <a:spLocks/>
          </p:cNvSpPr>
          <p:nvPr/>
        </p:nvSpPr>
        <p:spPr>
          <a:xfrm>
            <a:off x="1513712" y="3198565"/>
            <a:ext cx="10013092" cy="2835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500" dirty="0"/>
              <a:t> </a:t>
            </a:r>
          </a:p>
        </p:txBody>
      </p:sp>
      <p:pic>
        <p:nvPicPr>
          <p:cNvPr id="8" name="Imagem 7" descr="Imagem de desenho animado&#10;&#10;Descrição gerada automaticamente com confiança baixa">
            <a:extLst>
              <a:ext uri="{FF2B5EF4-FFF2-40B4-BE49-F238E27FC236}">
                <a16:creationId xmlns:a16="http://schemas.microsoft.com/office/drawing/2014/main" id="{9EF0D035-F881-4BEF-91AC-EB1CCCDC2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244" y="722294"/>
            <a:ext cx="6132136" cy="6132136"/>
          </a:xfrm>
          <a:prstGeom prst="rect">
            <a:avLst/>
          </a:prstGeom>
        </p:spPr>
      </p:pic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6DFA54AB-5FD8-4F4B-8CFA-EFDC9D32E1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850" y="3053180"/>
            <a:ext cx="4205150" cy="196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55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1371E3-8D5C-4B4C-8DA0-2D42E158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o Programa?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5BDF81-3A2E-40F1-83C3-2145DF1CC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273" y="2152649"/>
            <a:ext cx="10296525" cy="40243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O Programa de Formação de Lideranças para Defesa dos Direitos das Pessoas com Deficiência é uma iniciativa vinculada ao PPA Viver Sem Limite e tem caráter formativo e de promoção dos Direitos das Pessoas com Deficiência nos territórios. </a:t>
            </a:r>
          </a:p>
          <a:p>
            <a:pPr marL="0" indent="0" algn="just">
              <a:buNone/>
            </a:pPr>
            <a:r>
              <a:rPr lang="pt-BR" dirty="0"/>
              <a:t>Este programa integra o eixo 2 do Novo Plano Viver sem Limite, que se concentra em ações intersetoriais de combate ao capacitismo e à violência.</a:t>
            </a:r>
          </a:p>
        </p:txBody>
      </p:sp>
    </p:spTree>
    <p:extLst>
      <p:ext uri="{BB962C8B-B14F-4D97-AF65-F5344CB8AC3E}">
        <p14:creationId xmlns:p14="http://schemas.microsoft.com/office/powerpoint/2010/main" val="2552791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1371E3-8D5C-4B4C-8DA0-2D42E158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 do Programa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5BDF81-3A2E-40F1-83C3-2145DF1CC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/>
              <a:t>Fomentar a formação de lideranças – individuais e/ou coletivas – com ou sem deficiência, de diferentes segmentos sociais e vinculações institucionais, para defesa e garantia dos direitos de pessoas com deficiência, nos territórios brasileiros.</a:t>
            </a:r>
          </a:p>
        </p:txBody>
      </p:sp>
    </p:spTree>
    <p:extLst>
      <p:ext uri="{BB962C8B-B14F-4D97-AF65-F5344CB8AC3E}">
        <p14:creationId xmlns:p14="http://schemas.microsoft.com/office/powerpoint/2010/main" val="1718344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1371E3-8D5C-4B4C-8DA0-2D42E1585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Públicos-Alvo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75BDF81-3A2E-40F1-83C3-2145DF1CC5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pt-BR" dirty="0"/>
              <a:t>1) Pessoas com deficiência, de organizações da sociedade civil que atuam na defesa dos direitos das pessoas com deficiência no Brasil.</a:t>
            </a:r>
          </a:p>
          <a:p>
            <a:pPr marL="0" indent="0" algn="just">
              <a:buNone/>
            </a:pPr>
            <a:r>
              <a:rPr lang="pt-BR" dirty="0"/>
              <a:t>2) Representantes de organizações públicas e gestores/servidores públicos (municipais, estaduais, distritais e federais) envolvidos na promoção dos direitos das pessoas com deficiência e que atuam em políticas transversais de direitos humanos, saúde, assistência, previdência, educação, justiça, dentre outros.</a:t>
            </a:r>
          </a:p>
          <a:p>
            <a:pPr marL="0" indent="0" algn="just">
              <a:buNone/>
            </a:pPr>
            <a:r>
              <a:rPr lang="pt-BR" dirty="0"/>
              <a:t>3) Familiares e cuidadores de pessoas com deficiência, com ou sem deficiência.</a:t>
            </a:r>
          </a:p>
          <a:p>
            <a:pPr marL="0" indent="0" algn="just">
              <a:buNone/>
            </a:pPr>
            <a:r>
              <a:rPr lang="pt-BR" dirty="0"/>
              <a:t>4) Ativistas/Defensores dos direitos humanos, vinculados à promoção e à defesa dos direitos das mulheres, das pessoas idosas, LGBTQIA+, dentre outros, com ou sem deficiência.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95888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Rawline">
      <a:majorFont>
        <a:latin typeface="Rawline"/>
        <a:ea typeface=""/>
        <a:cs typeface=""/>
      </a:majorFont>
      <a:minorFont>
        <a:latin typeface="Rawli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54A938A5137A948BB80AD54D507C4FB" ma:contentTypeVersion="14" ma:contentTypeDescription="Crie um novo documento." ma:contentTypeScope="" ma:versionID="29bfb815438c22524eed640c6d86cacb">
  <xsd:schema xmlns:xsd="http://www.w3.org/2001/XMLSchema" xmlns:xs="http://www.w3.org/2001/XMLSchema" xmlns:p="http://schemas.microsoft.com/office/2006/metadata/properties" xmlns:ns3="5d14da2c-9e3f-43e0-b911-1d31d8d494a2" xmlns:ns4="89278309-8863-4556-a123-26e7212ecf58" targetNamespace="http://schemas.microsoft.com/office/2006/metadata/properties" ma:root="true" ma:fieldsID="177c6270eb5b20697fbc69e32d583b60" ns3:_="" ns4:_="">
    <xsd:import namespace="5d14da2c-9e3f-43e0-b911-1d31d8d494a2"/>
    <xsd:import namespace="89278309-8863-4556-a123-26e7212ecf5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14da2c-9e3f-43e0-b911-1d31d8d494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278309-8863-4556-a123-26e7212ecf5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d14da2c-9e3f-43e0-b911-1d31d8d494a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B7CD6D-B862-4134-A3EF-3193737B9F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14da2c-9e3f-43e0-b911-1d31d8d494a2"/>
    <ds:schemaRef ds:uri="89278309-8863-4556-a123-26e7212ecf5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DD8784-B014-403F-91EC-AD0B08946C0D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89278309-8863-4556-a123-26e7212ecf58"/>
    <ds:schemaRef ds:uri="5d14da2c-9e3f-43e0-b911-1d31d8d494a2"/>
  </ds:schemaRefs>
</ds:datastoreItem>
</file>

<file path=customXml/itemProps3.xml><?xml version="1.0" encoding="utf-8"?>
<ds:datastoreItem xmlns:ds="http://schemas.openxmlformats.org/officeDocument/2006/customXml" ds:itemID="{ED308435-0A0F-46F5-B11B-416BA529E2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Cortar</Template>
  <TotalTime>957</TotalTime>
  <Words>939</Words>
  <Application>Microsoft Office PowerPoint</Application>
  <PresentationFormat>Widescreen</PresentationFormat>
  <Paragraphs>70</Paragraphs>
  <Slides>14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4" baseType="lpstr">
      <vt:lpstr>Aptos</vt:lpstr>
      <vt:lpstr>Arial</vt:lpstr>
      <vt:lpstr>Calibri</vt:lpstr>
      <vt:lpstr>Montserrat</vt:lpstr>
      <vt:lpstr>Montserrat ExtraBold</vt:lpstr>
      <vt:lpstr>Montserrat Medium</vt:lpstr>
      <vt:lpstr>Montserrat SemiBold</vt:lpstr>
      <vt:lpstr>Rawline</vt:lpstr>
      <vt:lpstr>Verdana</vt:lpstr>
      <vt:lpstr>Tema do Office</vt:lpstr>
      <vt:lpstr>Apresentação do PowerPoint</vt:lpstr>
      <vt:lpstr>NOVO VIVER SEM LIMITE</vt:lpstr>
      <vt:lpstr>MARCO HISTÓRICO</vt:lpstr>
      <vt:lpstr>EIXOS DE ATUAÇÃO</vt:lpstr>
      <vt:lpstr>BRASIL MAIS INCLUSIVO</vt:lpstr>
      <vt:lpstr>Apresentação do PowerPoint</vt:lpstr>
      <vt:lpstr>O que é o Programa?</vt:lpstr>
      <vt:lpstr>Objetivo do Programa</vt:lpstr>
      <vt:lpstr>Públicos-Alvo</vt:lpstr>
      <vt:lpstr>Públicos-Alvo</vt:lpstr>
      <vt:lpstr>Eixo 1: Cursos sobre pessoas com deficiência, inclusão e direitos humanos </vt:lpstr>
      <vt:lpstr> Eixo 2: Trilha formativa para lideranças e gestores públicos de políticas para pessoas com deficiência </vt:lpstr>
      <vt:lpstr> Eixo 3: Seminários Regionais de Fortalecimento de Lideranças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Isabella Szabor Machado Mustafé</dc:creator>
  <cp:lastModifiedBy>Anna Paula Feminella</cp:lastModifiedBy>
  <cp:revision>56</cp:revision>
  <dcterms:created xsi:type="dcterms:W3CDTF">2024-08-14T22:25:47Z</dcterms:created>
  <dcterms:modified xsi:type="dcterms:W3CDTF">2025-07-31T15:23:46Z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0x010100054A938A5137A948BB80AD54D507C4FB</vt:lpwstr>
  </property>
</Properties>
</file>