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84" r:id="rId4"/>
    <p:sldId id="283" r:id="rId5"/>
    <p:sldId id="279" r:id="rId6"/>
    <p:sldId id="289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o Cesar Pereira Ferreira" initials="FCPF" lastIdx="6" clrIdx="0">
    <p:extLst>
      <p:ext uri="{19B8F6BF-5375-455C-9EA6-DF929625EA0E}">
        <p15:presenceInfo xmlns:p15="http://schemas.microsoft.com/office/powerpoint/2012/main" userId="S::fernando.pereira@mdh.gov.br::687df119-4720-4a3b-b393-1345809d2a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66CC"/>
    <a:srgbClr val="00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.azevedo\AppData\Local\Microsoft\Windows\INetCache\Content.Outlook\3RCLAR24\Dados%202018%20a%202019%20-%20Viol&#234;ncia%20Sexual%20-%20Crian&#231;a%20e%20Adolescen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.azevedo\AppData\Local\Microsoft\Windows\INetCache\Content.Outlook\3RCLAR24\Dados%202018%20a%202019%20-%20Viol&#234;ncia%20Sexual%20-%20Crian&#231;a%20e%20Adolescen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.azevedo\Downloads\TODOS%20OS%20C&#193;LCULOS%20P%20DIVULGA&#199;&#195;O%202018%20(version%201).xls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.azevedo\AppData\Local\Microsoft\Windows\INetCache\Content.Outlook\3RCLAR24\Dados%202018%20a%202019%20-%20Viol&#234;ncia%20Sexual%20-%20Crian&#231;a%20e%20Adolescent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andrea.azevedo\AppData\Local\Microsoft\Windows\INetCache\Content.Outlook\3RCLAR24\Dados%202018%20a%202019%20-%20Viol&#234;ncia%20Sexual%20-%20Crian&#231;a%20e%20Adolescen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CREAD!$P$4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BB9-4EC1-971E-8DFE81645B93}"/>
              </c:ext>
            </c:extLst>
          </c:dPt>
          <c:dLbls>
            <c:dLbl>
              <c:idx val="0"/>
              <c:layout>
                <c:manualLayout>
                  <c:x val="-2.0477813498394185E-3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B9-4EC1-971E-8DFE81645B93}"/>
                </c:ext>
              </c:extLst>
            </c:dLbl>
            <c:dLbl>
              <c:idx val="1"/>
              <c:layout>
                <c:manualLayout>
                  <c:x val="-3.7542224389409588E-17"/>
                  <c:y val="0.26388888888888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9-4EC1-971E-8DFE81645B93}"/>
                </c:ext>
              </c:extLst>
            </c:dLbl>
            <c:dLbl>
              <c:idx val="2"/>
              <c:layout>
                <c:manualLayout>
                  <c:x val="-2.0477813498394185E-3"/>
                  <c:y val="0.259259259259259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B9-4EC1-971E-8DFE81645B93}"/>
                </c:ext>
              </c:extLst>
            </c:dLbl>
            <c:dLbl>
              <c:idx val="3"/>
              <c:layout>
                <c:manualLayout>
                  <c:x val="-4.0955626996788371E-3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B9-4EC1-971E-8DFE81645B93}"/>
                </c:ext>
              </c:extLst>
            </c:dLbl>
            <c:dLbl>
              <c:idx val="4"/>
              <c:layout>
                <c:manualLayout>
                  <c:x val="-7.5084448778819176E-17"/>
                  <c:y val="0.18981481481481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B9-4EC1-971E-8DFE81645B93}"/>
                </c:ext>
              </c:extLst>
            </c:dLbl>
            <c:dLbl>
              <c:idx val="5"/>
              <c:layout>
                <c:manualLayout>
                  <c:x val="-7.5084448778819176E-17"/>
                  <c:y val="0.21296296296296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B9-4EC1-971E-8DFE81645B93}"/>
                </c:ext>
              </c:extLst>
            </c:dLbl>
            <c:dLbl>
              <c:idx val="6"/>
              <c:layout>
                <c:manualLayout>
                  <c:x val="0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B9-4EC1-971E-8DFE81645B93}"/>
                </c:ext>
              </c:extLst>
            </c:dLbl>
            <c:dLbl>
              <c:idx val="7"/>
              <c:layout>
                <c:manualLayout>
                  <c:x val="0"/>
                  <c:y val="0.18518518518518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B9-4EC1-971E-8DFE81645B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8"/>
              <c:pt idx="0">
                <c:v>2011</c:v>
              </c:pt>
              <c:pt idx="1">
                <c:v>2012</c:v>
              </c:pt>
              <c:pt idx="2">
                <c:v>2013</c:v>
              </c:pt>
              <c:pt idx="3">
                <c:v>2014</c:v>
              </c:pt>
              <c:pt idx="4">
                <c:v>2015</c:v>
              </c:pt>
              <c:pt idx="5">
                <c:v>2016</c:v>
              </c:pt>
              <c:pt idx="6">
                <c:v>2017</c:v>
              </c:pt>
              <c:pt idx="7">
                <c:v>2018</c:v>
              </c:pt>
            </c:numLit>
          </c:cat>
          <c:val>
            <c:numRef>
              <c:f>CREAD!$Q$4:$X$4</c:f>
              <c:numCache>
                <c:formatCode>#,##0</c:formatCode>
                <c:ptCount val="8"/>
                <c:pt idx="0">
                  <c:v>82139</c:v>
                </c:pt>
                <c:pt idx="1">
                  <c:v>130490</c:v>
                </c:pt>
                <c:pt idx="2">
                  <c:v>124079</c:v>
                </c:pt>
                <c:pt idx="3">
                  <c:v>91342</c:v>
                </c:pt>
                <c:pt idx="4">
                  <c:v>80437</c:v>
                </c:pt>
                <c:pt idx="5">
                  <c:v>76171</c:v>
                </c:pt>
                <c:pt idx="6">
                  <c:v>84049</c:v>
                </c:pt>
                <c:pt idx="7">
                  <c:v>76216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B9-4EC1-971E-8DFE81645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61548064"/>
        <c:axId val="339365008"/>
      </c:barChart>
      <c:lineChart>
        <c:grouping val="standard"/>
        <c:varyColors val="0"/>
        <c:ser>
          <c:idx val="2"/>
          <c:order val="1"/>
          <c:tx>
            <c:strRef>
              <c:f>CREAD!$P$5</c:f>
              <c:strCache>
                <c:ptCount val="1"/>
                <c:pt idx="0">
                  <c:v>%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CREAD!$Q$5:$X$5</c:f>
              <c:numCache>
                <c:formatCode>0.00%</c:formatCode>
                <c:ptCount val="8"/>
                <c:pt idx="0">
                  <c:v>0.11026508780102104</c:v>
                </c:pt>
                <c:pt idx="1">
                  <c:v>0.17517246748992849</c:v>
                </c:pt>
                <c:pt idx="2">
                  <c:v>0.16656620885648585</c:v>
                </c:pt>
                <c:pt idx="3">
                  <c:v>0.12261938482232392</c:v>
                </c:pt>
                <c:pt idx="4">
                  <c:v>0.10798028789552745</c:v>
                </c:pt>
                <c:pt idx="5">
                  <c:v>0.10225352150490721</c:v>
                </c:pt>
                <c:pt idx="6">
                  <c:v>0.11282911119672771</c:v>
                </c:pt>
                <c:pt idx="7">
                  <c:v>0.10231393043307832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BB9-4EC1-971E-8DFE81645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00944"/>
        <c:axId val="907877104"/>
      </c:lineChart>
      <c:catAx>
        <c:axId val="26154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9365008"/>
        <c:crosses val="autoZero"/>
        <c:auto val="1"/>
        <c:lblAlgn val="ctr"/>
        <c:lblOffset val="100"/>
        <c:noMultiLvlLbl val="0"/>
      </c:catAx>
      <c:valAx>
        <c:axId val="33936500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1548064"/>
        <c:crosses val="autoZero"/>
        <c:crossBetween val="between"/>
      </c:valAx>
      <c:valAx>
        <c:axId val="907877104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800944"/>
        <c:crosses val="max"/>
        <c:crossBetween val="between"/>
      </c:valAx>
      <c:catAx>
        <c:axId val="147800944"/>
        <c:scaling>
          <c:orientation val="minMax"/>
        </c:scaling>
        <c:delete val="1"/>
        <c:axPos val="b"/>
        <c:majorTickMark val="none"/>
        <c:minorTickMark val="none"/>
        <c:tickLblPos val="nextTo"/>
        <c:crossAx val="907877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 sz="1200"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>
                <a:effectLst/>
              </a:rPr>
              <a:t>DADOS POR 100 MIL HABITANTES - 2018</a:t>
            </a:r>
            <a:endParaRPr lang="pt-BR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8787084495870042E-2"/>
          <c:y val="0.14930766454294664"/>
          <c:w val="0.96722532972913622"/>
          <c:h val="0.7803706094115284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1071888"/>
        <c:axId val="401072216"/>
      </c:barChart>
      <c:catAx>
        <c:axId val="40107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1072216"/>
        <c:crosses val="autoZero"/>
        <c:auto val="1"/>
        <c:lblAlgn val="ctr"/>
        <c:lblOffset val="100"/>
        <c:noMultiLvlLbl val="0"/>
      </c:catAx>
      <c:valAx>
        <c:axId val="40107221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40107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'[Dados 2018 a 2019 - Violência Sexual - Criança e Adolescente.xlsx]Comparativo 100mil hab'!$F$3</c:f>
              <c:strCache>
                <c:ptCount val="1"/>
                <c:pt idx="0">
                  <c:v>2018 (por 100 mil habitantes)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'[Dados 2018 a 2019 - Violência Sexual - Criança e Adolescente.xlsx]Comparativo 100mil hab'!$C$4:$C$30</c:f>
              <c:strCache>
                <c:ptCount val="27"/>
                <c:pt idx="0">
                  <c:v>DF</c:v>
                </c:pt>
                <c:pt idx="1">
                  <c:v>SC</c:v>
                </c:pt>
                <c:pt idx="2">
                  <c:v>MS</c:v>
                </c:pt>
                <c:pt idx="3">
                  <c:v>RJ</c:v>
                </c:pt>
                <c:pt idx="4">
                  <c:v>AM</c:v>
                </c:pt>
                <c:pt idx="5">
                  <c:v>ES</c:v>
                </c:pt>
                <c:pt idx="6">
                  <c:v>RN</c:v>
                </c:pt>
                <c:pt idx="7">
                  <c:v>MG</c:v>
                </c:pt>
                <c:pt idx="8">
                  <c:v>GO</c:v>
                </c:pt>
                <c:pt idx="9">
                  <c:v>RS</c:v>
                </c:pt>
                <c:pt idx="10">
                  <c:v>PB</c:v>
                </c:pt>
                <c:pt idx="11">
                  <c:v>SP</c:v>
                </c:pt>
                <c:pt idx="12">
                  <c:v>AL</c:v>
                </c:pt>
                <c:pt idx="13">
                  <c:v>PR</c:v>
                </c:pt>
                <c:pt idx="14">
                  <c:v>PE</c:v>
                </c:pt>
                <c:pt idx="15">
                  <c:v>PI</c:v>
                </c:pt>
                <c:pt idx="16">
                  <c:v>MT</c:v>
                </c:pt>
                <c:pt idx="17">
                  <c:v>RO</c:v>
                </c:pt>
                <c:pt idx="18">
                  <c:v>AC</c:v>
                </c:pt>
                <c:pt idx="19">
                  <c:v>MA</c:v>
                </c:pt>
                <c:pt idx="20">
                  <c:v>CE</c:v>
                </c:pt>
                <c:pt idx="21">
                  <c:v>BA</c:v>
                </c:pt>
                <c:pt idx="22">
                  <c:v>TO</c:v>
                </c:pt>
                <c:pt idx="23">
                  <c:v>PA</c:v>
                </c:pt>
                <c:pt idx="24">
                  <c:v>SE</c:v>
                </c:pt>
                <c:pt idx="25">
                  <c:v>AP</c:v>
                </c:pt>
                <c:pt idx="26">
                  <c:v>RR</c:v>
                </c:pt>
              </c:strCache>
            </c:strRef>
          </c:cat>
          <c:val>
            <c:numRef>
              <c:f>'[Dados 2018 a 2019 - Violência Sexual - Criança e Adolescente.xlsx]Comparativo 100mil hab'!$F$4:$F$30</c:f>
              <c:numCache>
                <c:formatCode>0.00</c:formatCode>
                <c:ptCount val="27"/>
                <c:pt idx="0">
                  <c:v>12.70107215965518</c:v>
                </c:pt>
                <c:pt idx="1">
                  <c:v>12.614739345727363</c:v>
                </c:pt>
                <c:pt idx="2">
                  <c:v>11.86464176780496</c:v>
                </c:pt>
                <c:pt idx="3">
                  <c:v>11.830261713281585</c:v>
                </c:pt>
                <c:pt idx="4">
                  <c:v>11.276100377532515</c:v>
                </c:pt>
                <c:pt idx="5">
                  <c:v>10.862153240844108</c:v>
                </c:pt>
                <c:pt idx="6">
                  <c:v>10.609511272348215</c:v>
                </c:pt>
                <c:pt idx="7">
                  <c:v>10.523234731973027</c:v>
                </c:pt>
                <c:pt idx="8">
                  <c:v>10.487825618639983</c:v>
                </c:pt>
                <c:pt idx="9">
                  <c:v>9.9957590457092298</c:v>
                </c:pt>
                <c:pt idx="10">
                  <c:v>9.925643241578177</c:v>
                </c:pt>
                <c:pt idx="11">
                  <c:v>8.6258019300231812</c:v>
                </c:pt>
                <c:pt idx="12">
                  <c:v>8.2307876682902119</c:v>
                </c:pt>
                <c:pt idx="13">
                  <c:v>7.9461366897814711</c:v>
                </c:pt>
                <c:pt idx="14">
                  <c:v>7.5600927419838486</c:v>
                </c:pt>
                <c:pt idx="15">
                  <c:v>7.2964991594235764</c:v>
                </c:pt>
                <c:pt idx="16">
                  <c:v>7.0220303100173984</c:v>
                </c:pt>
                <c:pt idx="17">
                  <c:v>6.9202289826878935</c:v>
                </c:pt>
                <c:pt idx="18">
                  <c:v>6.7755497511679357</c:v>
                </c:pt>
                <c:pt idx="19">
                  <c:v>6.4451282988450984</c:v>
                </c:pt>
                <c:pt idx="20">
                  <c:v>6.4114775765941276</c:v>
                </c:pt>
                <c:pt idx="21">
                  <c:v>6.0082078921551627</c:v>
                </c:pt>
                <c:pt idx="22">
                  <c:v>5.5838886200349922</c:v>
                </c:pt>
                <c:pt idx="23">
                  <c:v>5.5648949520415236</c:v>
                </c:pt>
                <c:pt idx="24">
                  <c:v>5.2830077924364938</c:v>
                </c:pt>
                <c:pt idx="25">
                  <c:v>4.8639224166959751</c:v>
                </c:pt>
                <c:pt idx="26">
                  <c:v>2.8086731827884508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0-4A1A-B11C-B6539D820FAB}"/>
            </c:ext>
          </c:extLst>
        </c:ser>
        <c:ser>
          <c:idx val="1"/>
          <c:order val="1"/>
          <c:tx>
            <c:strRef>
              <c:f>'[Dados 2018 a 2019 - Violência Sexual - Criança e Adolescente.xlsx]Comparativo 100mil hab'!$G$3</c:f>
              <c:strCache>
                <c:ptCount val="1"/>
                <c:pt idx="0">
                  <c:v>2019 (por 100 mil habitantes)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'[Dados 2018 a 2019 - Violência Sexual - Criança e Adolescente.xlsx]Comparativo 100mil hab'!$C$4:$C$30</c:f>
              <c:strCache>
                <c:ptCount val="27"/>
                <c:pt idx="0">
                  <c:v>DF</c:v>
                </c:pt>
                <c:pt idx="1">
                  <c:v>SC</c:v>
                </c:pt>
                <c:pt idx="2">
                  <c:v>MS</c:v>
                </c:pt>
                <c:pt idx="3">
                  <c:v>RJ</c:v>
                </c:pt>
                <c:pt idx="4">
                  <c:v>AM</c:v>
                </c:pt>
                <c:pt idx="5">
                  <c:v>ES</c:v>
                </c:pt>
                <c:pt idx="6">
                  <c:v>RN</c:v>
                </c:pt>
                <c:pt idx="7">
                  <c:v>MG</c:v>
                </c:pt>
                <c:pt idx="8">
                  <c:v>GO</c:v>
                </c:pt>
                <c:pt idx="9">
                  <c:v>RS</c:v>
                </c:pt>
                <c:pt idx="10">
                  <c:v>PB</c:v>
                </c:pt>
                <c:pt idx="11">
                  <c:v>SP</c:v>
                </c:pt>
                <c:pt idx="12">
                  <c:v>AL</c:v>
                </c:pt>
                <c:pt idx="13">
                  <c:v>PR</c:v>
                </c:pt>
                <c:pt idx="14">
                  <c:v>PE</c:v>
                </c:pt>
                <c:pt idx="15">
                  <c:v>PI</c:v>
                </c:pt>
                <c:pt idx="16">
                  <c:v>MT</c:v>
                </c:pt>
                <c:pt idx="17">
                  <c:v>RO</c:v>
                </c:pt>
                <c:pt idx="18">
                  <c:v>AC</c:v>
                </c:pt>
                <c:pt idx="19">
                  <c:v>MA</c:v>
                </c:pt>
                <c:pt idx="20">
                  <c:v>CE</c:v>
                </c:pt>
                <c:pt idx="21">
                  <c:v>BA</c:v>
                </c:pt>
                <c:pt idx="22">
                  <c:v>TO</c:v>
                </c:pt>
                <c:pt idx="23">
                  <c:v>PA</c:v>
                </c:pt>
                <c:pt idx="24">
                  <c:v>SE</c:v>
                </c:pt>
                <c:pt idx="25">
                  <c:v>AP</c:v>
                </c:pt>
                <c:pt idx="26">
                  <c:v>RR</c:v>
                </c:pt>
              </c:strCache>
            </c:strRef>
          </c:cat>
          <c:val>
            <c:numRef>
              <c:f>'[Dados 2018 a 2019 - Violência Sexual - Criança e Adolescente.xlsx]Comparativo 100mil hab'!$G$4:$G$30</c:f>
              <c:numCache>
                <c:formatCode>0.00</c:formatCode>
                <c:ptCount val="27"/>
                <c:pt idx="0">
                  <c:v>10.268951958870145</c:v>
                </c:pt>
                <c:pt idx="1">
                  <c:v>12.140946318657791</c:v>
                </c:pt>
                <c:pt idx="2">
                  <c:v>15.863959217626858</c:v>
                </c:pt>
                <c:pt idx="3">
                  <c:v>10.459682612352621</c:v>
                </c:pt>
                <c:pt idx="4">
                  <c:v>11.854361935354696</c:v>
                </c:pt>
                <c:pt idx="5">
                  <c:v>8.5489169025161971</c:v>
                </c:pt>
                <c:pt idx="6">
                  <c:v>8.8584268875917118</c:v>
                </c:pt>
                <c:pt idx="7">
                  <c:v>10.173686725141755</c:v>
                </c:pt>
                <c:pt idx="8">
                  <c:v>10.431134669350037</c:v>
                </c:pt>
                <c:pt idx="9">
                  <c:v>7.2433036563110367</c:v>
                </c:pt>
                <c:pt idx="10">
                  <c:v>9.925643241578177</c:v>
                </c:pt>
                <c:pt idx="11">
                  <c:v>8.929916741658614</c:v>
                </c:pt>
                <c:pt idx="12">
                  <c:v>5.7886858326436652</c:v>
                </c:pt>
                <c:pt idx="13">
                  <c:v>7.4051231279240088</c:v>
                </c:pt>
                <c:pt idx="14">
                  <c:v>5.706416156208963</c:v>
                </c:pt>
                <c:pt idx="15">
                  <c:v>7.2964991594235764</c:v>
                </c:pt>
                <c:pt idx="16">
                  <c:v>9.9566101410694454</c:v>
                </c:pt>
                <c:pt idx="17">
                  <c:v>9.0347433940647495</c:v>
                </c:pt>
                <c:pt idx="18">
                  <c:v>3.3877748755839678</c:v>
                </c:pt>
                <c:pt idx="19">
                  <c:v>6.3227524450695585</c:v>
                </c:pt>
                <c:pt idx="20">
                  <c:v>6.1166969983599149</c:v>
                </c:pt>
                <c:pt idx="21">
                  <c:v>6.8017447835718823</c:v>
                </c:pt>
                <c:pt idx="22">
                  <c:v>5.5838886200349922</c:v>
                </c:pt>
                <c:pt idx="23">
                  <c:v>5.3887906814072988</c:v>
                </c:pt>
                <c:pt idx="24">
                  <c:v>7.044010389915325</c:v>
                </c:pt>
                <c:pt idx="25">
                  <c:v>4.8639224166959751</c:v>
                </c:pt>
                <c:pt idx="26">
                  <c:v>6.7408156386922817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D0-4A1A-B11C-B6539D820F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65544784"/>
        <c:axId val="565541504"/>
      </c:barChart>
      <c:catAx>
        <c:axId val="5655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5541504"/>
        <c:crosses val="autoZero"/>
        <c:auto val="1"/>
        <c:lblAlgn val="ctr"/>
        <c:lblOffset val="100"/>
        <c:noMultiLvlLbl val="0"/>
      </c:catAx>
      <c:valAx>
        <c:axId val="56554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554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tx2">
              <a:lumMod val="15000"/>
              <a:lumOff val="85000"/>
            </a:schemeClr>
          </a:solidFill>
        </a:ln>
        <a:effectLst/>
        <a:sp3d>
          <a:contourClr>
            <a:schemeClr val="tx2">
              <a:lumMod val="15000"/>
              <a:lumOff val="85000"/>
            </a:schemeClr>
          </a:contourClr>
        </a:sp3d>
      </c:spPr>
    </c:sideWall>
    <c:backWall>
      <c:thickness val="0"/>
      <c:spPr>
        <a:noFill/>
        <a:ln>
          <a:solidFill>
            <a:schemeClr val="tx2">
              <a:lumMod val="15000"/>
              <a:lumOff val="85000"/>
            </a:schemeClr>
          </a:solidFill>
        </a:ln>
        <a:effectLst/>
        <a:sp3d>
          <a:contourClr>
            <a:schemeClr val="tx2">
              <a:lumMod val="15000"/>
              <a:lumOff val="85000"/>
            </a:schemeClr>
          </a:contourClr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'[TODOS OS CÁLCULOS P DIVULGAÇÃO 2018 (version 1).xlsb.xlsx]JUVENTUDE'!$I$26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548521454446749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73-4CB0-998F-9451FAFEA47C}"/>
                </c:ext>
              </c:extLst>
            </c:dLbl>
            <c:dLbl>
              <c:idx val="1"/>
              <c:layout>
                <c:manualLayout>
                  <c:x val="4.2194085817786999E-3"/>
                  <c:y val="-6.01851851851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73-4CB0-998F-9451FAFEA47C}"/>
                </c:ext>
              </c:extLst>
            </c:dLbl>
            <c:dLbl>
              <c:idx val="2"/>
              <c:layout>
                <c:manualLayout>
                  <c:x val="-8.4388171635574778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73-4CB0-998F-9451FAFEA4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'[TODOS OS CÁLCULOS P DIVULGAÇÃO 2018 (version 1).xlsb.xlsx]JUVENTUDE'!$H$27:$H$29</c:f>
              <c:strCache>
                <c:ptCount val="3"/>
                <c:pt idx="0">
                  <c:v>Total</c:v>
                </c:pt>
                <c:pt idx="1">
                  <c:v>Abuso Sexual</c:v>
                </c:pt>
                <c:pt idx="2">
                  <c:v>Exploração Sexual</c:v>
                </c:pt>
              </c:strCache>
            </c:strRef>
          </c:cat>
          <c:val>
            <c:numRef>
              <c:f>'[TODOS OS CÁLCULOS P DIVULGAÇÃO 2018 (version 1).xlsb.xlsx]JUVENTUDE'!$I$27:$I$29</c:f>
              <c:numCache>
                <c:formatCode>#,##0</c:formatCode>
                <c:ptCount val="3"/>
                <c:pt idx="0">
                  <c:v>17093</c:v>
                </c:pt>
                <c:pt idx="1">
                  <c:v>13418</c:v>
                </c:pt>
                <c:pt idx="2">
                  <c:v>3675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73-4CB0-998F-9451FAFEA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9314264"/>
        <c:axId val="599309016"/>
        <c:axId val="0"/>
      </c:bar3DChart>
      <c:catAx>
        <c:axId val="59931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9309016"/>
        <c:crosses val="autoZero"/>
        <c:auto val="1"/>
        <c:lblAlgn val="ctr"/>
        <c:lblOffset val="100"/>
        <c:noMultiLvlLbl val="0"/>
      </c:catAx>
      <c:valAx>
        <c:axId val="599309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9931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VIOL.SEXUAL!$J$10</c:f>
              <c:strCache>
                <c:ptCount val="1"/>
                <c:pt idx="0">
                  <c:v>Feminino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9.6920907274653109E-4"/>
                  <c:y val="-7.5626964860877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2D-47ED-BA95-A37EA713B11A}"/>
                </c:ext>
              </c:extLst>
            </c:dLbl>
            <c:dLbl>
              <c:idx val="1"/>
              <c:layout>
                <c:manualLayout>
                  <c:x val="2.3434716182865092E-2"/>
                  <c:y val="-5.2267916390727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2D-47ED-BA95-A37EA713B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VIOL.SEXUAL!$K$9:$L$9</c:f>
              <c:strCache>
                <c:ptCount val="2"/>
                <c:pt idx="0">
                  <c:v>Abuso Sexual</c:v>
                </c:pt>
                <c:pt idx="1">
                  <c:v>Exploração Sexual</c:v>
                </c:pt>
              </c:strCache>
            </c:strRef>
          </c:cat>
          <c:val>
            <c:numRef>
              <c:f>VIOL.SEXUAL!$K$10:$L$10</c:f>
              <c:numCache>
                <c:formatCode>0.00%</c:formatCode>
                <c:ptCount val="2"/>
                <c:pt idx="0">
                  <c:v>0.73439178703593166</c:v>
                </c:pt>
                <c:pt idx="1">
                  <c:v>0.7509706045479756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D-47ED-BA95-A37EA713B11A}"/>
            </c:ext>
          </c:extLst>
        </c:ser>
        <c:ser>
          <c:idx val="1"/>
          <c:order val="1"/>
          <c:tx>
            <c:strRef>
              <c:f>VIOL.SEXUAL!$J$11</c:f>
              <c:strCache>
                <c:ptCount val="1"/>
                <c:pt idx="0">
                  <c:v>Masculino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480550005876132E-2"/>
                  <c:y val="-7.1917627081664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2D-47ED-BA95-A37EA713B11A}"/>
                </c:ext>
              </c:extLst>
            </c:dLbl>
            <c:dLbl>
              <c:idx val="1"/>
              <c:layout>
                <c:manualLayout>
                  <c:x val="2.5596779880126923E-2"/>
                  <c:y val="-5.2267916390727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2D-47ED-BA95-A37EA713B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VIOL.SEXUAL!$K$9:$L$9</c:f>
              <c:strCache>
                <c:ptCount val="2"/>
                <c:pt idx="0">
                  <c:v>Abuso Sexual</c:v>
                </c:pt>
                <c:pt idx="1">
                  <c:v>Exploração Sexual</c:v>
                </c:pt>
              </c:strCache>
            </c:strRef>
          </c:cat>
          <c:val>
            <c:numRef>
              <c:f>VIOL.SEXUAL!$K$11:$L$11</c:f>
              <c:numCache>
                <c:formatCode>0.00%</c:formatCode>
                <c:ptCount val="2"/>
                <c:pt idx="0">
                  <c:v>0.18598543631371614</c:v>
                </c:pt>
                <c:pt idx="1">
                  <c:v>0.12063227953410982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2D-47ED-BA95-A37EA713B11A}"/>
            </c:ext>
          </c:extLst>
        </c:ser>
        <c:ser>
          <c:idx val="2"/>
          <c:order val="2"/>
          <c:tx>
            <c:strRef>
              <c:f>VIOL.SEXUAL!$J$12</c:f>
              <c:strCache>
                <c:ptCount val="1"/>
                <c:pt idx="0">
                  <c:v>Não informado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316018333529203E-2"/>
                  <c:y val="-5.2267916390727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2D-47ED-BA95-A37EA713B11A}"/>
                </c:ext>
              </c:extLst>
            </c:dLbl>
            <c:dLbl>
              <c:idx val="1"/>
              <c:layout>
                <c:manualLayout>
                  <c:x val="2.3809495827946881E-2"/>
                  <c:y val="-5.6897632745532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2D-47ED-BA95-A37EA713B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VIOL.SEXUAL!$K$9:$L$9</c:f>
              <c:strCache>
                <c:ptCount val="2"/>
                <c:pt idx="0">
                  <c:v>Abuso Sexual</c:v>
                </c:pt>
                <c:pt idx="1">
                  <c:v>Exploração Sexual</c:v>
                </c:pt>
              </c:strCache>
            </c:strRef>
          </c:cat>
          <c:val>
            <c:numRef>
              <c:f>VIOL.SEXUAL!$K$12:$L$12</c:f>
              <c:numCache>
                <c:formatCode>0.00%</c:formatCode>
                <c:ptCount val="2"/>
                <c:pt idx="0">
                  <c:v>7.9622776650352153E-2</c:v>
                </c:pt>
                <c:pt idx="1">
                  <c:v>0.12839711591791458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2D-47ED-BA95-A37EA713B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2772376"/>
        <c:axId val="832769096"/>
        <c:axId val="0"/>
      </c:bar3DChart>
      <c:catAx>
        <c:axId val="83277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2769096"/>
        <c:crosses val="autoZero"/>
        <c:auto val="1"/>
        <c:lblAlgn val="ctr"/>
        <c:lblOffset val="100"/>
        <c:noMultiLvlLbl val="0"/>
      </c:catAx>
      <c:valAx>
        <c:axId val="8327690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32772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'[Dados 2018 a 2019 - Violência Sexual - Criança e Adolescente.xlsx]Relação suspeito x vítima - Mês'!$AL$2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'[Dados 2018 a 2019 - Violência Sexual - Criança e Adolescente.xlsx]Relação suspeito x vítima - Mês'!$AK$3:$AK$10</c:f>
              <c:strCache>
                <c:ptCount val="8"/>
                <c:pt idx="0">
                  <c:v>Mãe</c:v>
                </c:pt>
                <c:pt idx="1">
                  <c:v>Pai</c:v>
                </c:pt>
                <c:pt idx="2">
                  <c:v>Padrasto</c:v>
                </c:pt>
                <c:pt idx="3">
                  <c:v>Tio (a)</c:v>
                </c:pt>
                <c:pt idx="4">
                  <c:v>Vizinho (a)</c:v>
                </c:pt>
                <c:pt idx="5">
                  <c:v>Namorado(a)</c:v>
                </c:pt>
                <c:pt idx="6">
                  <c:v>Avô</c:v>
                </c:pt>
                <c:pt idx="7">
                  <c:v>Irmão (ã)</c:v>
                </c:pt>
              </c:strCache>
            </c:strRef>
          </c:cat>
          <c:val>
            <c:numRef>
              <c:f>'[Dados 2018 a 2019 - Violência Sexual - Criança e Adolescente.xlsx]Relação suspeito x vítima - Mês'!$AL$3:$AL$10</c:f>
              <c:numCache>
                <c:formatCode>General</c:formatCode>
                <c:ptCount val="8"/>
                <c:pt idx="0">
                  <c:v>1043</c:v>
                </c:pt>
                <c:pt idx="1">
                  <c:v>835</c:v>
                </c:pt>
                <c:pt idx="2">
                  <c:v>818</c:v>
                </c:pt>
                <c:pt idx="3">
                  <c:v>396</c:v>
                </c:pt>
                <c:pt idx="4">
                  <c:v>386</c:v>
                </c:pt>
                <c:pt idx="5">
                  <c:v>260</c:v>
                </c:pt>
                <c:pt idx="6">
                  <c:v>173</c:v>
                </c:pt>
                <c:pt idx="7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F-4B62-B6B8-9997F7BDBEF5}"/>
            </c:ext>
          </c:extLst>
        </c:ser>
        <c:ser>
          <c:idx val="1"/>
          <c:order val="1"/>
          <c:tx>
            <c:strRef>
              <c:f>'[Dados 2018 a 2019 - Violência Sexual - Criança e Adolescente.xlsx]Relação suspeito x vítima - Mês'!$AM$2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'[Dados 2018 a 2019 - Violência Sexual - Criança e Adolescente.xlsx]Relação suspeito x vítima - Mês'!$AK$3:$AK$10</c:f>
              <c:strCache>
                <c:ptCount val="8"/>
                <c:pt idx="0">
                  <c:v>Mãe</c:v>
                </c:pt>
                <c:pt idx="1">
                  <c:v>Pai</c:v>
                </c:pt>
                <c:pt idx="2">
                  <c:v>Padrasto</c:v>
                </c:pt>
                <c:pt idx="3">
                  <c:v>Tio (a)</c:v>
                </c:pt>
                <c:pt idx="4">
                  <c:v>Vizinho (a)</c:v>
                </c:pt>
                <c:pt idx="5">
                  <c:v>Namorado(a)</c:v>
                </c:pt>
                <c:pt idx="6">
                  <c:v>Avô</c:v>
                </c:pt>
                <c:pt idx="7">
                  <c:v>Irmão (ã)</c:v>
                </c:pt>
              </c:strCache>
            </c:strRef>
          </c:cat>
          <c:val>
            <c:numRef>
              <c:f>'[Dados 2018 a 2019 - Violência Sexual - Criança e Adolescente.xlsx]Relação suspeito x vítima - Mês'!$AM$3:$AM$10</c:f>
              <c:numCache>
                <c:formatCode>General</c:formatCode>
                <c:ptCount val="8"/>
                <c:pt idx="0">
                  <c:v>871</c:v>
                </c:pt>
                <c:pt idx="1">
                  <c:v>832</c:v>
                </c:pt>
                <c:pt idx="2">
                  <c:v>866</c:v>
                </c:pt>
                <c:pt idx="3">
                  <c:v>364</c:v>
                </c:pt>
                <c:pt idx="4">
                  <c:v>330</c:v>
                </c:pt>
                <c:pt idx="5">
                  <c:v>279</c:v>
                </c:pt>
                <c:pt idx="6">
                  <c:v>165</c:v>
                </c:pt>
                <c:pt idx="7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5F-4B62-B6B8-9997F7BDB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943560"/>
        <c:axId val="555942576"/>
      </c:barChart>
      <c:catAx>
        <c:axId val="55594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5942576"/>
        <c:crosses val="autoZero"/>
        <c:auto val="1"/>
        <c:lblAlgn val="ctr"/>
        <c:lblOffset val="100"/>
        <c:noMultiLvlLbl val="0"/>
      </c:catAx>
      <c:valAx>
        <c:axId val="55594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594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'[Dados 2018 a 2019 - Violência Sexual - Criança e Adolescente.xlsx]Relação suspeito x vítima - Mês'!$AK$3:$AK$10</cx:f>
        <cx:lvl ptCount="8">
          <cx:pt idx="0">Mãe</cx:pt>
          <cx:pt idx="1">Pai</cx:pt>
          <cx:pt idx="2">Padrasto</cx:pt>
          <cx:pt idx="3">Tio (a)</cx:pt>
          <cx:pt idx="4">Vizinho (a)</cx:pt>
          <cx:pt idx="5">Namorado(a)</cx:pt>
          <cx:pt idx="6">Avô</cx:pt>
          <cx:pt idx="7">Irmão (ã)</cx:pt>
        </cx:lvl>
      </cx:strDim>
      <cx:numDim type="val">
        <cx:f>'[Dados 2018 a 2019 - Violência Sexual - Criança e Adolescente.xlsx]Relação suspeito x vítima - Mês'!$AM$3:$AM$10</cx:f>
        <cx:lvl ptCount="8" formatCode="Geral">
          <cx:pt idx="0">871</cx:pt>
          <cx:pt idx="1">832</cx:pt>
          <cx:pt idx="2">866</cx:pt>
          <cx:pt idx="3">364</cx:pt>
          <cx:pt idx="4">330</cx:pt>
          <cx:pt idx="5">279</cx:pt>
          <cx:pt idx="6">165</cx:pt>
          <cx:pt idx="7">132</cx:pt>
        </cx:lvl>
      </cx:numDim>
    </cx:data>
  </cx:chartData>
  <cx:chart>
    <cx:plotArea>
      <cx:plotAreaRegion>
        <cx:series layoutId="clusteredColumn" uniqueId="{E01CBF38-E0A0-45B1-AA62-BC71343B3466}">
          <cx:tx>
            <cx:txData>
              <cx:f>'[Dados 2018 a 2019 - Violência Sexual - Criança e Adolescente.xlsx]Relação suspeito x vítima - Mês'!$AM$2</cx:f>
              <cx:v>2019</cx:v>
            </cx:txData>
          </cx:tx>
          <cx:dataId val="0"/>
          <cx:layoutPr>
            <cx:aggregation/>
          </cx:layoutPr>
          <cx:axisId val="1"/>
        </cx:series>
        <cx:series layoutId="paretoLine" ownerIdx="0" uniqueId="{87A7204A-587A-4B05-A6C3-71EE74B05495}">
          <cx:axisId val="2"/>
        </cx:series>
      </cx:plotAreaRegion>
      <cx:axis id="0">
        <cx:catScaling gapWidth="2.19000006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/>
            </a:pPr>
            <a:endParaRPr lang="pt-BR" sz="12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cx:txPr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4D650-7430-4537-B38B-D6CAE2A64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1DEA87-4A82-465E-AD91-DA0E9F2F8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223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841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37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7E1A4C-E9FF-4F94-93A5-41333CDD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5E1C59-88B7-442A-8D20-11F69E9B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315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8535A6-F06A-44BC-A137-E545A25F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2F3745-754C-479F-B857-0F661D91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C14857-FD34-4FF3-A93E-EB930A14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0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633BF-AC2C-4619-A655-2426EBF9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85850"/>
            <a:ext cx="10515600" cy="26908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E9F606-1590-463D-9BF3-E5408B247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52875"/>
            <a:ext cx="10515600" cy="15906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7981F-CC14-404F-A4CC-C3DC5674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27D6BA-0730-4A57-B611-9585B2FE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03C288-925B-40DB-8BFD-2C65CF7D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933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BA6CB-C04C-4F09-ACC8-CDD6DBE1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0325CA-301C-4AA5-9FB7-D0029BF6A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AE00DB-15F6-4DC5-9DE2-E3FAD711E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C3B0B9-DBAB-449F-84E0-4A3DA755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D9961C-243A-4C4F-A18D-84F98885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A77A8B-D9CB-4CE8-8BA6-104B195B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49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5CC8B-A18F-4CDD-9F1F-DB9BC6A3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C2555B-277C-460B-9874-553DAED0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84E0D0-4272-46E5-B583-33D40E06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1D2CA2-AD42-47BF-9C45-AE722D411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2C746D2-2381-4F89-8DEA-2BFC0D03F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2B61DCD-7823-42C5-9951-59A11815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93B2A5-ABF4-40DA-98EC-768EF01F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496527-71F6-41F8-ABB5-A918D4C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83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B36ED-85CD-4C39-A10C-6488AE1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3239DA-CF5C-4102-86F0-0C18360D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5AC068-08A6-4C04-ABAD-BA785313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817DDB-E061-403C-83F7-A829311E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3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C3697A-4E55-4564-B346-B7DB6D7B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BACB623-601D-4967-8A3E-CB907C29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815DB5-F4D1-4E0E-814E-2C7779C6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7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EAA4C-CC1F-4B13-AF35-076FDEF7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1CB6C7-18CF-4537-A1B0-FBEAB195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0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498AB2-5803-4CA3-8FAA-69063E836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D0F49F-D54E-4D87-9AF4-3D4C5E6B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C12F7F-3E4B-4B92-8B4B-31B0C1D6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A921AC-57A0-4E1A-A65C-E44B9C2B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8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A9700-A4B9-48CB-80E8-6DF0AB8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0A080D-AB9B-4F8A-8A8C-44C1E3338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51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D92DE2-BB19-450C-BEB7-E1CEC1661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B0C49C-CEE8-4EED-8ACB-72937B5D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40C2-5848-44C0-821D-3C910543FF2E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A9BD7D-BB3E-4638-BB08-7C6DB068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08A44F-D0FD-4898-BA5F-2502493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0C5C914-D22C-474F-A12F-9BF9D18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4748D3-D19E-47D4-BFD1-74F788C1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86647B-3DAA-4655-BB43-C05168989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40C2-5848-44C0-821D-3C910543FF2E}" type="datetimeFigureOut">
              <a:rPr lang="pt-BR" smtClean="0"/>
              <a:pPr/>
              <a:t>14/05/2019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14A7B8-3AC8-48F9-B1BB-CCC708E10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CEBCBD-A8FE-4BF9-8CB7-376F53A6A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516" y="1150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25862-C7D5-426F-80B1-97148109F0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893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1920"/>
            <a:ext cx="10515600" cy="163068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Quantitativo geral de denúncias – criança e adolescente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9CD18FA-EB3F-4A3C-9D7A-4E73B33A7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065007"/>
              </p:ext>
            </p:extLst>
          </p:nvPr>
        </p:nvGraphicFramePr>
        <p:xfrm>
          <a:off x="838200" y="1568741"/>
          <a:ext cx="9999845" cy="461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25912"/>
            <a:ext cx="10515600" cy="535766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dirty="0"/>
              <a:t>denúncias – criança e adolescente – POR UF TAXA DE 100 MIL HABITANTES – COMPARATIVO 1º QUADRIMESTRE 2018-2019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C73AB9-62BC-43E6-964C-FE9CCE7F3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001947"/>
              </p:ext>
            </p:extLst>
          </p:nvPr>
        </p:nvGraphicFramePr>
        <p:xfrm>
          <a:off x="86626" y="1463040"/>
          <a:ext cx="11405937" cy="411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DFB41A-3A5E-4A52-A22C-36835CCB6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548796"/>
              </p:ext>
            </p:extLst>
          </p:nvPr>
        </p:nvGraphicFramePr>
        <p:xfrm>
          <a:off x="1226939" y="1548755"/>
          <a:ext cx="9125309" cy="4325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Violência Sexual - Criança e Adolescente 2018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BCE7B58-0197-4683-803C-454E23EE655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03947" y="2057399"/>
          <a:ext cx="8349916" cy="359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653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Violência Sexual - Perfil das vítimas, por sexo – Criança e Adolescente 2018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013089C-B218-4CBD-977F-10E4D1FDE5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481541"/>
              </p:ext>
            </p:extLst>
          </p:nvPr>
        </p:nvGraphicFramePr>
        <p:xfrm>
          <a:off x="838200" y="1952625"/>
          <a:ext cx="8509000" cy="363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475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1339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pt-BR" sz="34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Relação suspeito x vítima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pt-BR" sz="34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comparativo 2018 – 2019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8C0230-E04B-4F5C-8483-8AC26DE390DE}"/>
              </a:ext>
            </a:extLst>
          </p:cNvPr>
          <p:cNvSpPr txBox="1"/>
          <p:nvPr/>
        </p:nvSpPr>
        <p:spPr>
          <a:xfrm>
            <a:off x="1953231" y="1419225"/>
            <a:ext cx="8285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Das relações informadas as 8 mais recorrentes são: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5F4A3F8-99A4-452B-A11E-9FDD110EFA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061930"/>
              </p:ext>
            </p:extLst>
          </p:nvPr>
        </p:nvGraphicFramePr>
        <p:xfrm>
          <a:off x="1134190" y="2165230"/>
          <a:ext cx="8889704" cy="391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1339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pt-BR" sz="3400" b="1" cap="all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Relação suspeito x vítima – 2019</a:t>
            </a:r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8C0230-E04B-4F5C-8483-8AC26DE390DE}"/>
              </a:ext>
            </a:extLst>
          </p:cNvPr>
          <p:cNvSpPr txBox="1"/>
          <p:nvPr/>
        </p:nvSpPr>
        <p:spPr>
          <a:xfrm>
            <a:off x="1953231" y="1419225"/>
            <a:ext cx="8285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Das relações informadas as 8 mais recorrentes são: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4EBEE5FB-297D-4C2D-8537-422C1849D6B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8456522"/>
                  </p:ext>
                </p:extLst>
              </p:nvPr>
            </p:nvGraphicFramePr>
            <p:xfrm>
              <a:off x="1650838" y="2491881"/>
              <a:ext cx="8587931" cy="346149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Gráfico 5">
                <a:extLst>
                  <a:ext uri="{FF2B5EF4-FFF2-40B4-BE49-F238E27FC236}">
                    <a16:creationId xmlns:a16="http://schemas.microsoft.com/office/drawing/2014/main" id="{4EBEE5FB-297D-4C2D-8537-422C1849D6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0838" y="2491881"/>
                <a:ext cx="8587931" cy="34614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408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86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Quantitativo geral de denúncias – criança e adolescente</vt:lpstr>
      <vt:lpstr>denúncias – criança e adolescente – POR UF TAXA DE 100 MIL HABITANTES – COMPARATIVO 1º QUADRIMESTRE 2018-2019</vt:lpstr>
      <vt:lpstr>Violência Sexual - Criança e Adolescente 2018</vt:lpstr>
      <vt:lpstr>Violência Sexual - Perfil das vítimas, por sexo – Criança e Adolescente 2018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Facundo Arantes</dc:creator>
  <cp:lastModifiedBy>Raquel Lúcia de Oliveira</cp:lastModifiedBy>
  <cp:revision>128</cp:revision>
  <dcterms:created xsi:type="dcterms:W3CDTF">2019-02-06T21:37:11Z</dcterms:created>
  <dcterms:modified xsi:type="dcterms:W3CDTF">2019-05-14T22:02:37Z</dcterms:modified>
</cp:coreProperties>
</file>