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6" r:id="rId5"/>
    <p:sldId id="5293" r:id="rId6"/>
    <p:sldId id="5295" r:id="rId7"/>
    <p:sldId id="5296" r:id="rId8"/>
    <p:sldId id="5301" r:id="rId9"/>
    <p:sldId id="5304" r:id="rId10"/>
    <p:sldId id="5302" r:id="rId11"/>
    <p:sldId id="650" r:id="rId12"/>
    <p:sldId id="5303" r:id="rId13"/>
    <p:sldId id="5306" r:id="rId14"/>
    <p:sldId id="5307" r:id="rId15"/>
    <p:sldId id="5292" r:id="rId16"/>
    <p:sldId id="658" r:id="rId17"/>
    <p:sldId id="257" r:id="rId18"/>
    <p:sldId id="656" r:id="rId19"/>
    <p:sldId id="280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7416" userDrawn="1">
          <p15:clr>
            <a:srgbClr val="A4A3A4"/>
          </p15:clr>
        </p15:guide>
        <p15:guide id="3" pos="696" userDrawn="1">
          <p15:clr>
            <a:srgbClr val="A4A3A4"/>
          </p15:clr>
        </p15:guide>
        <p15:guide id="4" orient="horz" pos="7944" userDrawn="1">
          <p15:clr>
            <a:srgbClr val="A4A3A4"/>
          </p15:clr>
        </p15:guide>
        <p15:guide id="5" orient="horz" pos="3336" userDrawn="1">
          <p15:clr>
            <a:srgbClr val="A4A3A4"/>
          </p15:clr>
        </p15:guide>
        <p15:guide id="6" pos="7920" userDrawn="1">
          <p15:clr>
            <a:srgbClr val="A4A3A4"/>
          </p15:clr>
        </p15:guide>
        <p15:guide id="7" pos="143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575757"/>
    <a:srgbClr val="1A657C"/>
    <a:srgbClr val="9D1915"/>
    <a:srgbClr val="9C1917"/>
    <a:srgbClr val="9BC3D3"/>
    <a:srgbClr val="005670"/>
    <a:srgbClr val="448FA3"/>
    <a:srgbClr val="1D2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6242" autoAdjust="0"/>
  </p:normalViewPr>
  <p:slideViewPr>
    <p:cSldViewPr snapToGrid="0" snapToObjects="1">
      <p:cViewPr varScale="1">
        <p:scale>
          <a:sx n="54" d="100"/>
          <a:sy n="54" d="100"/>
        </p:scale>
        <p:origin x="1038" y="102"/>
      </p:cViewPr>
      <p:guideLst>
        <p:guide orient="horz" pos="2472"/>
        <p:guide pos="7416"/>
        <p:guide pos="696"/>
        <p:guide orient="horz" pos="7944"/>
        <p:guide orient="horz" pos="3336"/>
        <p:guide pos="7920"/>
        <p:guide pos="143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bsbrsp86\asset\Mesa\Clayton\economia\dados%20economicos%20consolidados%20v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t736029\Downloads\BOGMBASE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736029\Downloads\S&#233;ries%20de%20estat&#237;sticas%20(2)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t736029\Downloads\STP-20210521110111620.csv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t736029\Downloads\STP-20210521110111620.csv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736029\AppData\Roaming\Microsoft\Excel\Proje&#231;&#245;es%20Endowment%20(version%202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sbrsp86\asset\mesa\clayton\pedro\Proje&#231;&#245;es%20Endowmen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618867120839186E-2"/>
          <c:y val="4.7110291611732899E-2"/>
          <c:w val="0.86660167492372342"/>
          <c:h val="0.7389278648948463"/>
        </c:manualLayout>
      </c:layout>
      <c:lineChart>
        <c:grouping val="standard"/>
        <c:varyColors val="0"/>
        <c:ser>
          <c:idx val="0"/>
          <c:order val="0"/>
          <c:tx>
            <c:strRef>
              <c:f>'FF e Eur Overnight'!$E$4</c:f>
              <c:strCache>
                <c:ptCount val="1"/>
                <c:pt idx="0">
                  <c:v>Fed Funds</c:v>
                </c:pt>
              </c:strCache>
            </c:strRef>
          </c:tx>
          <c:spPr>
            <a:ln w="57150" cap="rnd">
              <a:solidFill>
                <a:srgbClr val="9C1915"/>
              </a:solidFill>
              <a:round/>
            </a:ln>
            <a:effectLst/>
          </c:spPr>
          <c:marker>
            <c:symbol val="none"/>
          </c:marker>
          <c:cat>
            <c:numRef>
              <c:f>'FF e Eur Overnight'!$D$5:$D$46</c:f>
              <c:numCache>
                <c:formatCode>m/d/yyyy</c:formatCode>
                <c:ptCount val="4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'FF e Eur Overnight'!$E$5:$E$46</c:f>
              <c:numCache>
                <c:formatCode>#,##0.00</c:formatCode>
                <c:ptCount val="42"/>
                <c:pt idx="0">
                  <c:v>1.5</c:v>
                </c:pt>
                <c:pt idx="1">
                  <c:v>1.5</c:v>
                </c:pt>
                <c:pt idx="2">
                  <c:v>1.75</c:v>
                </c:pt>
                <c:pt idx="3">
                  <c:v>1.75</c:v>
                </c:pt>
                <c:pt idx="4">
                  <c:v>1.75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2.25</c:v>
                </c:pt>
                <c:pt idx="9">
                  <c:v>2.25</c:v>
                </c:pt>
                <c:pt idx="10">
                  <c:v>2.25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2.25</c:v>
                </c:pt>
                <c:pt idx="19">
                  <c:v>2.25</c:v>
                </c:pt>
                <c:pt idx="20">
                  <c:v>2</c:v>
                </c:pt>
                <c:pt idx="21">
                  <c:v>1.75</c:v>
                </c:pt>
                <c:pt idx="22">
                  <c:v>1.75</c:v>
                </c:pt>
                <c:pt idx="23">
                  <c:v>1.75</c:v>
                </c:pt>
                <c:pt idx="24">
                  <c:v>1.75</c:v>
                </c:pt>
                <c:pt idx="25">
                  <c:v>1.75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 formatCode="General">
                  <c:v>0.25</c:v>
                </c:pt>
                <c:pt idx="39" formatCode="General">
                  <c:v>0.25</c:v>
                </c:pt>
                <c:pt idx="40" formatCode="General">
                  <c:v>0.25</c:v>
                </c:pt>
                <c:pt idx="41" formatCode="General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BD-40F0-8F02-6B54606B36D4}"/>
            </c:ext>
          </c:extLst>
        </c:ser>
        <c:ser>
          <c:idx val="1"/>
          <c:order val="1"/>
          <c:tx>
            <c:strRef>
              <c:f>'FF e Eur Overnight'!$F$4</c:f>
              <c:strCache>
                <c:ptCount val="1"/>
                <c:pt idx="0">
                  <c:v>ECB Overnight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'FF e Eur Overnight'!$D$5:$D$46</c:f>
              <c:numCache>
                <c:formatCode>m/d/yyyy</c:formatCode>
                <c:ptCount val="4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'FF e Eur Overnight'!$F$5:$F$46</c:f>
              <c:numCache>
                <c:formatCode>#,##0.00</c:formatCode>
                <c:ptCount val="42"/>
                <c:pt idx="0">
                  <c:v>-0.36236363640000002</c:v>
                </c:pt>
                <c:pt idx="1">
                  <c:v>-0.36470000000000002</c:v>
                </c:pt>
                <c:pt idx="2">
                  <c:v>-0.36390476189999998</c:v>
                </c:pt>
                <c:pt idx="3">
                  <c:v>-0.36490476189999999</c:v>
                </c:pt>
                <c:pt idx="4">
                  <c:v>-0.36230434779999998</c:v>
                </c:pt>
                <c:pt idx="5">
                  <c:v>-0.36171428570000003</c:v>
                </c:pt>
                <c:pt idx="6">
                  <c:v>-0.36359090910000003</c:v>
                </c:pt>
                <c:pt idx="7">
                  <c:v>-0.35913043480000001</c:v>
                </c:pt>
                <c:pt idx="8">
                  <c:v>-0.36299999999999999</c:v>
                </c:pt>
                <c:pt idx="9">
                  <c:v>-0.3660434783</c:v>
                </c:pt>
                <c:pt idx="10">
                  <c:v>-0.36131818180000003</c:v>
                </c:pt>
                <c:pt idx="11">
                  <c:v>-0.3609</c:v>
                </c:pt>
                <c:pt idx="12">
                  <c:v>-0.36699999999999999</c:v>
                </c:pt>
                <c:pt idx="13">
                  <c:v>-0.36704999999999999</c:v>
                </c:pt>
                <c:pt idx="14">
                  <c:v>-0.36785714289999999</c:v>
                </c:pt>
                <c:pt idx="15">
                  <c:v>-0.36695238099999999</c:v>
                </c:pt>
                <c:pt idx="16">
                  <c:v>-0.36626086959999998</c:v>
                </c:pt>
                <c:pt idx="17">
                  <c:v>-0.36154999999999998</c:v>
                </c:pt>
                <c:pt idx="18">
                  <c:v>-0.36682608700000002</c:v>
                </c:pt>
                <c:pt idx="19">
                  <c:v>-0.36122727269999999</c:v>
                </c:pt>
                <c:pt idx="20">
                  <c:v>-0.40323809519999998</c:v>
                </c:pt>
                <c:pt idx="21">
                  <c:v>-0.4642173913</c:v>
                </c:pt>
                <c:pt idx="22">
                  <c:v>-0.45128571429999997</c:v>
                </c:pt>
                <c:pt idx="23">
                  <c:v>-0.45600000000000002</c:v>
                </c:pt>
                <c:pt idx="24">
                  <c:v>-0.45200000000000001</c:v>
                </c:pt>
                <c:pt idx="25">
                  <c:v>-0.45300000000000001</c:v>
                </c:pt>
                <c:pt idx="26">
                  <c:v>-0.44900000000000001</c:v>
                </c:pt>
                <c:pt idx="27">
                  <c:v>-0.45200000000000001</c:v>
                </c:pt>
                <c:pt idx="28">
                  <c:v>-0.45700000000000002</c:v>
                </c:pt>
                <c:pt idx="29">
                  <c:v>-0.46100000000000002</c:v>
                </c:pt>
                <c:pt idx="30">
                  <c:v>-0.46500000000000002</c:v>
                </c:pt>
                <c:pt idx="31">
                  <c:v>-0.46700000000000003</c:v>
                </c:pt>
                <c:pt idx="32">
                  <c:v>-0.46899999999999997</c:v>
                </c:pt>
                <c:pt idx="33">
                  <c:v>-0.46899999999999997</c:v>
                </c:pt>
                <c:pt idx="34">
                  <c:v>-0.47099999999999997</c:v>
                </c:pt>
                <c:pt idx="35">
                  <c:v>-0.47199999999999998</c:v>
                </c:pt>
                <c:pt idx="36">
                  <c:v>-0.47899999999999998</c:v>
                </c:pt>
                <c:pt idx="37">
                  <c:v>-0.47899999999999998</c:v>
                </c:pt>
                <c:pt idx="38">
                  <c:v>-0.47899999999999998</c:v>
                </c:pt>
                <c:pt idx="39">
                  <c:v>-0.47899999999999998</c:v>
                </c:pt>
                <c:pt idx="40">
                  <c:v>-0.47899999999999998</c:v>
                </c:pt>
                <c:pt idx="41">
                  <c:v>-0.47899999999999998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BD-40F0-8F02-6B54606B36D4}"/>
            </c:ext>
          </c:extLst>
        </c:ser>
        <c:ser>
          <c:idx val="2"/>
          <c:order val="2"/>
          <c:tx>
            <c:strRef>
              <c:f>'FF e Eur Overnight'!$G$4</c:f>
              <c:strCache>
                <c:ptCount val="1"/>
                <c:pt idx="0">
                  <c:v>Japan Discount Rate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'FF e Eur Overnight'!$D$5:$D$46</c:f>
              <c:numCache>
                <c:formatCode>m/d/yyyy</c:formatCode>
                <c:ptCount val="4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'FF e Eur Overnight'!$G$5:$G$46</c:f>
              <c:numCache>
                <c:formatCode>0.00</c:formatCode>
                <c:ptCount val="42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BD-40F0-8F02-6B54606B3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8951904"/>
        <c:axId val="968955184"/>
      </c:lineChart>
      <c:dateAx>
        <c:axId val="968951904"/>
        <c:scaling>
          <c:orientation val="minMax"/>
          <c:min val="43252"/>
        </c:scaling>
        <c:delete val="0"/>
        <c:axPos val="b"/>
        <c:numFmt formatCode="mm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8955184"/>
        <c:crosses val="autoZero"/>
        <c:auto val="1"/>
        <c:lblOffset val="100"/>
        <c:baseTimeUnit val="months"/>
        <c:majorUnit val="6"/>
        <c:majorTimeUnit val="months"/>
      </c:dateAx>
      <c:valAx>
        <c:axId val="968955184"/>
        <c:scaling>
          <c:orientation val="minMax"/>
          <c:max val="2.5499999999999998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895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26806300419967"/>
          <c:y val="4.6645456281148981E-2"/>
          <c:w val="0.82703024637142442"/>
          <c:h val="0.7764484908136482"/>
        </c:manualLayout>
      </c:layout>
      <c:scatterChart>
        <c:scatterStyle val="lineMarker"/>
        <c:varyColors val="0"/>
        <c:ser>
          <c:idx val="0"/>
          <c:order val="0"/>
          <c:tx>
            <c:strRef>
              <c:f>Entrada!$AM$44</c:f>
              <c:strCache>
                <c:ptCount val="1"/>
                <c:pt idx="0">
                  <c:v>Retorno Anualizado de 20 Anos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Entrada!$AL$45:$AL$49</c:f>
              <c:numCache>
                <c:formatCode>0.00%</c:formatCode>
                <c:ptCount val="5"/>
                <c:pt idx="0">
                  <c:v>0</c:v>
                </c:pt>
                <c:pt idx="1">
                  <c:v>0.3</c:v>
                </c:pt>
                <c:pt idx="2">
                  <c:v>0.39</c:v>
                </c:pt>
                <c:pt idx="3">
                  <c:v>0.44</c:v>
                </c:pt>
                <c:pt idx="4">
                  <c:v>0.45</c:v>
                </c:pt>
              </c:numCache>
            </c:numRef>
          </c:xVal>
          <c:yVal>
            <c:numRef>
              <c:f>Entrada!$AM$45:$AM$49</c:f>
              <c:numCache>
                <c:formatCode>0.00%</c:formatCode>
                <c:ptCount val="5"/>
                <c:pt idx="0">
                  <c:v>0.06</c:v>
                </c:pt>
                <c:pt idx="1">
                  <c:v>6.8000000000000005E-2</c:v>
                </c:pt>
                <c:pt idx="2">
                  <c:v>7.8E-2</c:v>
                </c:pt>
                <c:pt idx="3">
                  <c:v>0.112</c:v>
                </c:pt>
                <c:pt idx="4">
                  <c:v>0.115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DC-4B4C-A352-72FBEC328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1905136"/>
        <c:axId val="1131896936"/>
      </c:scatterChart>
      <c:valAx>
        <c:axId val="11319051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Santander Text" panose="020B0504020201020104" pitchFamily="34" charset="0"/>
                    <a:ea typeface="+mn-ea"/>
                    <a:cs typeface="+mn-cs"/>
                  </a:defRPr>
                </a:pPr>
                <a:r>
                  <a:rPr lang="en-US" b="1"/>
                  <a:t>Alocação Alternativa (%)</a:t>
                </a:r>
              </a:p>
            </c:rich>
          </c:tx>
          <c:layout>
            <c:manualLayout>
              <c:xMode val="edge"/>
              <c:yMode val="edge"/>
              <c:x val="0.41788686495075816"/>
              <c:y val="0.9211250130046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Santander Text" panose="020B05040202010201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Santander Text" panose="020B0504020201020104" pitchFamily="34" charset="0"/>
                <a:ea typeface="+mn-ea"/>
                <a:cs typeface="+mn-cs"/>
              </a:defRPr>
            </a:pPr>
            <a:endParaRPr lang="pt-BR"/>
          </a:p>
        </c:txPr>
        <c:crossAx val="1131896936"/>
        <c:crosses val="autoZero"/>
        <c:crossBetween val="midCat"/>
      </c:valAx>
      <c:valAx>
        <c:axId val="1131896936"/>
        <c:scaling>
          <c:orientation val="minMax"/>
          <c:min val="4.0000000000000008E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Santander Text" panose="020B0504020201020104" pitchFamily="34" charset="0"/>
                    <a:ea typeface="+mn-ea"/>
                    <a:cs typeface="+mn-cs"/>
                  </a:defRPr>
                </a:pPr>
                <a:r>
                  <a:rPr lang="en-US" b="1"/>
                  <a:t>Retorno Anualizado de 20 Anos</a:t>
                </a:r>
              </a:p>
            </c:rich>
          </c:tx>
          <c:layout>
            <c:manualLayout>
              <c:xMode val="edge"/>
              <c:yMode val="edge"/>
              <c:x val="0"/>
              <c:y val="0.218117629555820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Santander Text" panose="020B0504020201020104" pitchFamily="34" charset="0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Santander Text" panose="020B0504020201020104" pitchFamily="34" charset="0"/>
                <a:ea typeface="+mn-ea"/>
                <a:cs typeface="+mn-cs"/>
              </a:defRPr>
            </a:pPr>
            <a:endParaRPr lang="pt-BR"/>
          </a:p>
        </c:txPr>
        <c:crossAx val="1131905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Santander Text" panose="020B0504020201020104" pitchFamily="34" charset="0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34579917078637"/>
          <c:y val="3.6576309476302402E-2"/>
          <c:w val="0.80355030590627541"/>
          <c:h val="0.8662694051221107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BOGMBASE</c:v>
                </c:pt>
              </c:strCache>
            </c:strRef>
          </c:tx>
          <c:spPr>
            <a:ln w="57150" cap="rnd">
              <a:solidFill>
                <a:srgbClr val="9C1915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Graph'!$A$12:$A$759</c:f>
              <c:numCache>
                <c:formatCode>yyyy\-mm\-dd</c:formatCode>
                <c:ptCount val="748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  <c:pt idx="516">
                  <c:v>37257</c:v>
                </c:pt>
                <c:pt idx="517">
                  <c:v>37288</c:v>
                </c:pt>
                <c:pt idx="518">
                  <c:v>37316</c:v>
                </c:pt>
                <c:pt idx="519">
                  <c:v>37347</c:v>
                </c:pt>
                <c:pt idx="520">
                  <c:v>37377</c:v>
                </c:pt>
                <c:pt idx="521">
                  <c:v>37408</c:v>
                </c:pt>
                <c:pt idx="522">
                  <c:v>37438</c:v>
                </c:pt>
                <c:pt idx="523">
                  <c:v>37469</c:v>
                </c:pt>
                <c:pt idx="524">
                  <c:v>37500</c:v>
                </c:pt>
                <c:pt idx="525">
                  <c:v>37530</c:v>
                </c:pt>
                <c:pt idx="526">
                  <c:v>37561</c:v>
                </c:pt>
                <c:pt idx="527">
                  <c:v>37591</c:v>
                </c:pt>
                <c:pt idx="528">
                  <c:v>37622</c:v>
                </c:pt>
                <c:pt idx="529">
                  <c:v>37653</c:v>
                </c:pt>
                <c:pt idx="530">
                  <c:v>37681</c:v>
                </c:pt>
                <c:pt idx="531">
                  <c:v>37712</c:v>
                </c:pt>
                <c:pt idx="532">
                  <c:v>37742</c:v>
                </c:pt>
                <c:pt idx="533">
                  <c:v>37773</c:v>
                </c:pt>
                <c:pt idx="534">
                  <c:v>37803</c:v>
                </c:pt>
                <c:pt idx="535">
                  <c:v>37834</c:v>
                </c:pt>
                <c:pt idx="536">
                  <c:v>37865</c:v>
                </c:pt>
                <c:pt idx="537">
                  <c:v>37895</c:v>
                </c:pt>
                <c:pt idx="538">
                  <c:v>37926</c:v>
                </c:pt>
                <c:pt idx="539">
                  <c:v>37956</c:v>
                </c:pt>
                <c:pt idx="540">
                  <c:v>37987</c:v>
                </c:pt>
                <c:pt idx="541">
                  <c:v>38018</c:v>
                </c:pt>
                <c:pt idx="542">
                  <c:v>38047</c:v>
                </c:pt>
                <c:pt idx="543">
                  <c:v>38078</c:v>
                </c:pt>
                <c:pt idx="544">
                  <c:v>38108</c:v>
                </c:pt>
                <c:pt idx="545">
                  <c:v>38139</c:v>
                </c:pt>
                <c:pt idx="546">
                  <c:v>38169</c:v>
                </c:pt>
                <c:pt idx="547">
                  <c:v>38200</c:v>
                </c:pt>
                <c:pt idx="548">
                  <c:v>38231</c:v>
                </c:pt>
                <c:pt idx="549">
                  <c:v>38261</c:v>
                </c:pt>
                <c:pt idx="550">
                  <c:v>38292</c:v>
                </c:pt>
                <c:pt idx="551">
                  <c:v>38322</c:v>
                </c:pt>
                <c:pt idx="552">
                  <c:v>38353</c:v>
                </c:pt>
                <c:pt idx="553">
                  <c:v>38384</c:v>
                </c:pt>
                <c:pt idx="554">
                  <c:v>38412</c:v>
                </c:pt>
                <c:pt idx="555">
                  <c:v>38443</c:v>
                </c:pt>
                <c:pt idx="556">
                  <c:v>38473</c:v>
                </c:pt>
                <c:pt idx="557">
                  <c:v>38504</c:v>
                </c:pt>
                <c:pt idx="558">
                  <c:v>38534</c:v>
                </c:pt>
                <c:pt idx="559">
                  <c:v>38565</c:v>
                </c:pt>
                <c:pt idx="560">
                  <c:v>38596</c:v>
                </c:pt>
                <c:pt idx="561">
                  <c:v>38626</c:v>
                </c:pt>
                <c:pt idx="562">
                  <c:v>38657</c:v>
                </c:pt>
                <c:pt idx="563">
                  <c:v>38687</c:v>
                </c:pt>
                <c:pt idx="564">
                  <c:v>38718</c:v>
                </c:pt>
                <c:pt idx="565">
                  <c:v>38749</c:v>
                </c:pt>
                <c:pt idx="566">
                  <c:v>38777</c:v>
                </c:pt>
                <c:pt idx="567">
                  <c:v>38808</c:v>
                </c:pt>
                <c:pt idx="568">
                  <c:v>38838</c:v>
                </c:pt>
                <c:pt idx="569">
                  <c:v>38869</c:v>
                </c:pt>
                <c:pt idx="570">
                  <c:v>38899</c:v>
                </c:pt>
                <c:pt idx="571">
                  <c:v>38930</c:v>
                </c:pt>
                <c:pt idx="572">
                  <c:v>38961</c:v>
                </c:pt>
                <c:pt idx="573">
                  <c:v>38991</c:v>
                </c:pt>
                <c:pt idx="574">
                  <c:v>39022</c:v>
                </c:pt>
                <c:pt idx="575">
                  <c:v>39052</c:v>
                </c:pt>
                <c:pt idx="576">
                  <c:v>39083</c:v>
                </c:pt>
                <c:pt idx="577">
                  <c:v>39114</c:v>
                </c:pt>
                <c:pt idx="578">
                  <c:v>39142</c:v>
                </c:pt>
                <c:pt idx="579">
                  <c:v>39173</c:v>
                </c:pt>
                <c:pt idx="580">
                  <c:v>39203</c:v>
                </c:pt>
                <c:pt idx="581">
                  <c:v>39234</c:v>
                </c:pt>
                <c:pt idx="582">
                  <c:v>39264</c:v>
                </c:pt>
                <c:pt idx="583">
                  <c:v>39295</c:v>
                </c:pt>
                <c:pt idx="584">
                  <c:v>39326</c:v>
                </c:pt>
                <c:pt idx="585">
                  <c:v>39356</c:v>
                </c:pt>
                <c:pt idx="586">
                  <c:v>39387</c:v>
                </c:pt>
                <c:pt idx="587">
                  <c:v>39417</c:v>
                </c:pt>
                <c:pt idx="588">
                  <c:v>39448</c:v>
                </c:pt>
                <c:pt idx="589">
                  <c:v>39479</c:v>
                </c:pt>
                <c:pt idx="590">
                  <c:v>39508</c:v>
                </c:pt>
                <c:pt idx="591">
                  <c:v>39539</c:v>
                </c:pt>
                <c:pt idx="592">
                  <c:v>39569</c:v>
                </c:pt>
                <c:pt idx="593">
                  <c:v>39600</c:v>
                </c:pt>
                <c:pt idx="594">
                  <c:v>39630</c:v>
                </c:pt>
                <c:pt idx="595">
                  <c:v>39661</c:v>
                </c:pt>
                <c:pt idx="596">
                  <c:v>39692</c:v>
                </c:pt>
                <c:pt idx="597">
                  <c:v>39722</c:v>
                </c:pt>
                <c:pt idx="598">
                  <c:v>39753</c:v>
                </c:pt>
                <c:pt idx="599">
                  <c:v>39783</c:v>
                </c:pt>
                <c:pt idx="600">
                  <c:v>39814</c:v>
                </c:pt>
                <c:pt idx="601">
                  <c:v>39845</c:v>
                </c:pt>
                <c:pt idx="602">
                  <c:v>39873</c:v>
                </c:pt>
                <c:pt idx="603">
                  <c:v>39904</c:v>
                </c:pt>
                <c:pt idx="604">
                  <c:v>39934</c:v>
                </c:pt>
                <c:pt idx="605">
                  <c:v>39965</c:v>
                </c:pt>
                <c:pt idx="606">
                  <c:v>39995</c:v>
                </c:pt>
                <c:pt idx="607">
                  <c:v>40026</c:v>
                </c:pt>
                <c:pt idx="608">
                  <c:v>40057</c:v>
                </c:pt>
                <c:pt idx="609">
                  <c:v>40087</c:v>
                </c:pt>
                <c:pt idx="610">
                  <c:v>40118</c:v>
                </c:pt>
                <c:pt idx="611">
                  <c:v>40148</c:v>
                </c:pt>
                <c:pt idx="612">
                  <c:v>40179</c:v>
                </c:pt>
                <c:pt idx="613">
                  <c:v>40210</c:v>
                </c:pt>
                <c:pt idx="614">
                  <c:v>40238</c:v>
                </c:pt>
                <c:pt idx="615">
                  <c:v>40269</c:v>
                </c:pt>
                <c:pt idx="616">
                  <c:v>40299</c:v>
                </c:pt>
                <c:pt idx="617">
                  <c:v>40330</c:v>
                </c:pt>
                <c:pt idx="618">
                  <c:v>40360</c:v>
                </c:pt>
                <c:pt idx="619">
                  <c:v>40391</c:v>
                </c:pt>
                <c:pt idx="620">
                  <c:v>40422</c:v>
                </c:pt>
                <c:pt idx="621">
                  <c:v>40452</c:v>
                </c:pt>
                <c:pt idx="622">
                  <c:v>40483</c:v>
                </c:pt>
                <c:pt idx="623">
                  <c:v>40513</c:v>
                </c:pt>
                <c:pt idx="624">
                  <c:v>40544</c:v>
                </c:pt>
                <c:pt idx="625">
                  <c:v>40575</c:v>
                </c:pt>
                <c:pt idx="626">
                  <c:v>40603</c:v>
                </c:pt>
                <c:pt idx="627">
                  <c:v>40634</c:v>
                </c:pt>
                <c:pt idx="628">
                  <c:v>40664</c:v>
                </c:pt>
                <c:pt idx="629">
                  <c:v>40695</c:v>
                </c:pt>
                <c:pt idx="630">
                  <c:v>40725</c:v>
                </c:pt>
                <c:pt idx="631">
                  <c:v>40756</c:v>
                </c:pt>
                <c:pt idx="632">
                  <c:v>40787</c:v>
                </c:pt>
                <c:pt idx="633">
                  <c:v>40817</c:v>
                </c:pt>
                <c:pt idx="634">
                  <c:v>40848</c:v>
                </c:pt>
                <c:pt idx="635">
                  <c:v>40878</c:v>
                </c:pt>
                <c:pt idx="636">
                  <c:v>40909</c:v>
                </c:pt>
                <c:pt idx="637">
                  <c:v>40940</c:v>
                </c:pt>
                <c:pt idx="638">
                  <c:v>40969</c:v>
                </c:pt>
                <c:pt idx="639">
                  <c:v>41000</c:v>
                </c:pt>
                <c:pt idx="640">
                  <c:v>41030</c:v>
                </c:pt>
                <c:pt idx="641">
                  <c:v>41061</c:v>
                </c:pt>
                <c:pt idx="642">
                  <c:v>41091</c:v>
                </c:pt>
                <c:pt idx="643">
                  <c:v>41122</c:v>
                </c:pt>
                <c:pt idx="644">
                  <c:v>41153</c:v>
                </c:pt>
                <c:pt idx="645">
                  <c:v>41183</c:v>
                </c:pt>
                <c:pt idx="646">
                  <c:v>41214</c:v>
                </c:pt>
                <c:pt idx="647">
                  <c:v>41244</c:v>
                </c:pt>
                <c:pt idx="648">
                  <c:v>41275</c:v>
                </c:pt>
                <c:pt idx="649">
                  <c:v>41306</c:v>
                </c:pt>
                <c:pt idx="650">
                  <c:v>41334</c:v>
                </c:pt>
                <c:pt idx="651">
                  <c:v>41365</c:v>
                </c:pt>
                <c:pt idx="652">
                  <c:v>41395</c:v>
                </c:pt>
                <c:pt idx="653">
                  <c:v>41426</c:v>
                </c:pt>
                <c:pt idx="654">
                  <c:v>41456</c:v>
                </c:pt>
                <c:pt idx="655">
                  <c:v>41487</c:v>
                </c:pt>
                <c:pt idx="656">
                  <c:v>41518</c:v>
                </c:pt>
                <c:pt idx="657">
                  <c:v>41548</c:v>
                </c:pt>
                <c:pt idx="658">
                  <c:v>41579</c:v>
                </c:pt>
                <c:pt idx="659">
                  <c:v>41609</c:v>
                </c:pt>
                <c:pt idx="660">
                  <c:v>41640</c:v>
                </c:pt>
                <c:pt idx="661">
                  <c:v>41671</c:v>
                </c:pt>
                <c:pt idx="662">
                  <c:v>41699</c:v>
                </c:pt>
                <c:pt idx="663">
                  <c:v>41730</c:v>
                </c:pt>
                <c:pt idx="664">
                  <c:v>41760</c:v>
                </c:pt>
                <c:pt idx="665">
                  <c:v>41791</c:v>
                </c:pt>
                <c:pt idx="666">
                  <c:v>41821</c:v>
                </c:pt>
                <c:pt idx="667">
                  <c:v>41852</c:v>
                </c:pt>
                <c:pt idx="668">
                  <c:v>41883</c:v>
                </c:pt>
                <c:pt idx="669">
                  <c:v>41913</c:v>
                </c:pt>
                <c:pt idx="670">
                  <c:v>41944</c:v>
                </c:pt>
                <c:pt idx="671">
                  <c:v>41974</c:v>
                </c:pt>
                <c:pt idx="672">
                  <c:v>42005</c:v>
                </c:pt>
                <c:pt idx="673">
                  <c:v>42036</c:v>
                </c:pt>
                <c:pt idx="674">
                  <c:v>42064</c:v>
                </c:pt>
                <c:pt idx="675">
                  <c:v>42095</c:v>
                </c:pt>
                <c:pt idx="676">
                  <c:v>42125</c:v>
                </c:pt>
                <c:pt idx="677">
                  <c:v>42156</c:v>
                </c:pt>
                <c:pt idx="678">
                  <c:v>42186</c:v>
                </c:pt>
                <c:pt idx="679">
                  <c:v>42217</c:v>
                </c:pt>
                <c:pt idx="680">
                  <c:v>42248</c:v>
                </c:pt>
                <c:pt idx="681">
                  <c:v>42278</c:v>
                </c:pt>
                <c:pt idx="682">
                  <c:v>42309</c:v>
                </c:pt>
                <c:pt idx="683">
                  <c:v>42339</c:v>
                </c:pt>
                <c:pt idx="684">
                  <c:v>42370</c:v>
                </c:pt>
                <c:pt idx="685">
                  <c:v>42401</c:v>
                </c:pt>
                <c:pt idx="686">
                  <c:v>42430</c:v>
                </c:pt>
                <c:pt idx="687">
                  <c:v>42461</c:v>
                </c:pt>
                <c:pt idx="688">
                  <c:v>42491</c:v>
                </c:pt>
                <c:pt idx="689">
                  <c:v>42522</c:v>
                </c:pt>
                <c:pt idx="690">
                  <c:v>42552</c:v>
                </c:pt>
                <c:pt idx="691">
                  <c:v>42583</c:v>
                </c:pt>
                <c:pt idx="692">
                  <c:v>42614</c:v>
                </c:pt>
                <c:pt idx="693">
                  <c:v>42644</c:v>
                </c:pt>
                <c:pt idx="694">
                  <c:v>42675</c:v>
                </c:pt>
                <c:pt idx="695">
                  <c:v>42705</c:v>
                </c:pt>
                <c:pt idx="696">
                  <c:v>42736</c:v>
                </c:pt>
                <c:pt idx="697">
                  <c:v>42767</c:v>
                </c:pt>
                <c:pt idx="698">
                  <c:v>42795</c:v>
                </c:pt>
                <c:pt idx="699">
                  <c:v>42826</c:v>
                </c:pt>
                <c:pt idx="700">
                  <c:v>42856</c:v>
                </c:pt>
                <c:pt idx="701">
                  <c:v>42887</c:v>
                </c:pt>
                <c:pt idx="702">
                  <c:v>42917</c:v>
                </c:pt>
                <c:pt idx="703">
                  <c:v>42948</c:v>
                </c:pt>
                <c:pt idx="704">
                  <c:v>42979</c:v>
                </c:pt>
                <c:pt idx="705">
                  <c:v>43009</c:v>
                </c:pt>
                <c:pt idx="706">
                  <c:v>43040</c:v>
                </c:pt>
                <c:pt idx="707">
                  <c:v>43070</c:v>
                </c:pt>
                <c:pt idx="708">
                  <c:v>43101</c:v>
                </c:pt>
                <c:pt idx="709">
                  <c:v>43132</c:v>
                </c:pt>
                <c:pt idx="710">
                  <c:v>43160</c:v>
                </c:pt>
                <c:pt idx="711">
                  <c:v>43191</c:v>
                </c:pt>
                <c:pt idx="712">
                  <c:v>43221</c:v>
                </c:pt>
                <c:pt idx="713">
                  <c:v>43252</c:v>
                </c:pt>
                <c:pt idx="714">
                  <c:v>43282</c:v>
                </c:pt>
                <c:pt idx="715">
                  <c:v>43313</c:v>
                </c:pt>
                <c:pt idx="716">
                  <c:v>43344</c:v>
                </c:pt>
                <c:pt idx="717">
                  <c:v>43374</c:v>
                </c:pt>
                <c:pt idx="718">
                  <c:v>43405</c:v>
                </c:pt>
                <c:pt idx="719">
                  <c:v>43435</c:v>
                </c:pt>
                <c:pt idx="720">
                  <c:v>43466</c:v>
                </c:pt>
                <c:pt idx="721">
                  <c:v>43497</c:v>
                </c:pt>
                <c:pt idx="722">
                  <c:v>43525</c:v>
                </c:pt>
                <c:pt idx="723">
                  <c:v>43556</c:v>
                </c:pt>
                <c:pt idx="724">
                  <c:v>43586</c:v>
                </c:pt>
                <c:pt idx="725">
                  <c:v>43617</c:v>
                </c:pt>
                <c:pt idx="726">
                  <c:v>43647</c:v>
                </c:pt>
                <c:pt idx="727">
                  <c:v>43678</c:v>
                </c:pt>
                <c:pt idx="728">
                  <c:v>43709</c:v>
                </c:pt>
                <c:pt idx="729">
                  <c:v>43739</c:v>
                </c:pt>
                <c:pt idx="730">
                  <c:v>43770</c:v>
                </c:pt>
                <c:pt idx="731">
                  <c:v>43800</c:v>
                </c:pt>
                <c:pt idx="732">
                  <c:v>43831</c:v>
                </c:pt>
                <c:pt idx="733">
                  <c:v>43862</c:v>
                </c:pt>
                <c:pt idx="734">
                  <c:v>43891</c:v>
                </c:pt>
                <c:pt idx="735">
                  <c:v>43922</c:v>
                </c:pt>
                <c:pt idx="736">
                  <c:v>43952</c:v>
                </c:pt>
                <c:pt idx="737">
                  <c:v>43983</c:v>
                </c:pt>
                <c:pt idx="738">
                  <c:v>44013</c:v>
                </c:pt>
                <c:pt idx="739">
                  <c:v>44044</c:v>
                </c:pt>
                <c:pt idx="740">
                  <c:v>44075</c:v>
                </c:pt>
                <c:pt idx="741">
                  <c:v>44105</c:v>
                </c:pt>
                <c:pt idx="742">
                  <c:v>44136</c:v>
                </c:pt>
                <c:pt idx="743">
                  <c:v>44166</c:v>
                </c:pt>
                <c:pt idx="744">
                  <c:v>44197</c:v>
                </c:pt>
                <c:pt idx="745">
                  <c:v>44228</c:v>
                </c:pt>
                <c:pt idx="746">
                  <c:v>44256</c:v>
                </c:pt>
                <c:pt idx="747">
                  <c:v>44287</c:v>
                </c:pt>
              </c:numCache>
            </c:numRef>
          </c:cat>
          <c:val>
            <c:numRef>
              <c:f>'FRED Graph'!$B$12:$B$759</c:f>
              <c:numCache>
                <c:formatCode>0</c:formatCode>
                <c:ptCount val="748"/>
                <c:pt idx="0">
                  <c:v>50500</c:v>
                </c:pt>
                <c:pt idx="1">
                  <c:v>49800</c:v>
                </c:pt>
                <c:pt idx="2">
                  <c:v>49700</c:v>
                </c:pt>
                <c:pt idx="3">
                  <c:v>50100</c:v>
                </c:pt>
                <c:pt idx="4">
                  <c:v>50100</c:v>
                </c:pt>
                <c:pt idx="5">
                  <c:v>50300</c:v>
                </c:pt>
                <c:pt idx="6">
                  <c:v>50800</c:v>
                </c:pt>
                <c:pt idx="7">
                  <c:v>50700</c:v>
                </c:pt>
                <c:pt idx="8">
                  <c:v>50700</c:v>
                </c:pt>
                <c:pt idx="9">
                  <c:v>50700</c:v>
                </c:pt>
                <c:pt idx="10">
                  <c:v>50900</c:v>
                </c:pt>
                <c:pt idx="11">
                  <c:v>51500</c:v>
                </c:pt>
                <c:pt idx="12">
                  <c:v>50700</c:v>
                </c:pt>
                <c:pt idx="13">
                  <c:v>49600</c:v>
                </c:pt>
                <c:pt idx="14">
                  <c:v>49500</c:v>
                </c:pt>
                <c:pt idx="15">
                  <c:v>49700</c:v>
                </c:pt>
                <c:pt idx="16">
                  <c:v>49700</c:v>
                </c:pt>
                <c:pt idx="17">
                  <c:v>50000</c:v>
                </c:pt>
                <c:pt idx="18">
                  <c:v>50500</c:v>
                </c:pt>
                <c:pt idx="19">
                  <c:v>50300</c:v>
                </c:pt>
                <c:pt idx="20">
                  <c:v>49900</c:v>
                </c:pt>
                <c:pt idx="21">
                  <c:v>50100</c:v>
                </c:pt>
                <c:pt idx="22">
                  <c:v>50300</c:v>
                </c:pt>
                <c:pt idx="23">
                  <c:v>49800</c:v>
                </c:pt>
                <c:pt idx="24">
                  <c:v>49100</c:v>
                </c:pt>
                <c:pt idx="25">
                  <c:v>48400</c:v>
                </c:pt>
                <c:pt idx="26">
                  <c:v>48400</c:v>
                </c:pt>
                <c:pt idx="27">
                  <c:v>48500</c:v>
                </c:pt>
                <c:pt idx="28">
                  <c:v>48500</c:v>
                </c:pt>
                <c:pt idx="29">
                  <c:v>48900</c:v>
                </c:pt>
                <c:pt idx="30">
                  <c:v>49200</c:v>
                </c:pt>
                <c:pt idx="31">
                  <c:v>49300</c:v>
                </c:pt>
                <c:pt idx="32">
                  <c:v>49600</c:v>
                </c:pt>
                <c:pt idx="33">
                  <c:v>50000</c:v>
                </c:pt>
                <c:pt idx="34">
                  <c:v>50500</c:v>
                </c:pt>
                <c:pt idx="35">
                  <c:v>51300</c:v>
                </c:pt>
                <c:pt idx="36">
                  <c:v>50600</c:v>
                </c:pt>
                <c:pt idx="37">
                  <c:v>49800</c:v>
                </c:pt>
                <c:pt idx="38">
                  <c:v>50000</c:v>
                </c:pt>
                <c:pt idx="39">
                  <c:v>50400</c:v>
                </c:pt>
                <c:pt idx="40">
                  <c:v>50500</c:v>
                </c:pt>
                <c:pt idx="41">
                  <c:v>50900</c:v>
                </c:pt>
                <c:pt idx="42">
                  <c:v>51300</c:v>
                </c:pt>
                <c:pt idx="43">
                  <c:v>51200</c:v>
                </c:pt>
                <c:pt idx="44">
                  <c:v>51300</c:v>
                </c:pt>
                <c:pt idx="45">
                  <c:v>51600</c:v>
                </c:pt>
                <c:pt idx="46">
                  <c:v>51300</c:v>
                </c:pt>
                <c:pt idx="47">
                  <c:v>52300</c:v>
                </c:pt>
                <c:pt idx="48">
                  <c:v>51600</c:v>
                </c:pt>
                <c:pt idx="49">
                  <c:v>51000</c:v>
                </c:pt>
                <c:pt idx="50">
                  <c:v>51200</c:v>
                </c:pt>
                <c:pt idx="51">
                  <c:v>51500</c:v>
                </c:pt>
                <c:pt idx="52">
                  <c:v>51700</c:v>
                </c:pt>
                <c:pt idx="53">
                  <c:v>52200</c:v>
                </c:pt>
                <c:pt idx="54">
                  <c:v>52800</c:v>
                </c:pt>
                <c:pt idx="55">
                  <c:v>52600</c:v>
                </c:pt>
                <c:pt idx="56">
                  <c:v>52900</c:v>
                </c:pt>
                <c:pt idx="57">
                  <c:v>53100</c:v>
                </c:pt>
                <c:pt idx="58">
                  <c:v>53800</c:v>
                </c:pt>
                <c:pt idx="59">
                  <c:v>54900</c:v>
                </c:pt>
                <c:pt idx="60">
                  <c:v>54200</c:v>
                </c:pt>
                <c:pt idx="61">
                  <c:v>53500</c:v>
                </c:pt>
                <c:pt idx="62">
                  <c:v>53800</c:v>
                </c:pt>
                <c:pt idx="63">
                  <c:v>54100</c:v>
                </c:pt>
                <c:pt idx="64">
                  <c:v>54300</c:v>
                </c:pt>
                <c:pt idx="65">
                  <c:v>54900</c:v>
                </c:pt>
                <c:pt idx="66">
                  <c:v>55400</c:v>
                </c:pt>
                <c:pt idx="67">
                  <c:v>55400</c:v>
                </c:pt>
                <c:pt idx="68">
                  <c:v>55900</c:v>
                </c:pt>
                <c:pt idx="69">
                  <c:v>56200</c:v>
                </c:pt>
                <c:pt idx="70">
                  <c:v>56800</c:v>
                </c:pt>
                <c:pt idx="71">
                  <c:v>57700</c:v>
                </c:pt>
                <c:pt idx="72">
                  <c:v>57100</c:v>
                </c:pt>
                <c:pt idx="73">
                  <c:v>56500</c:v>
                </c:pt>
                <c:pt idx="74">
                  <c:v>56700</c:v>
                </c:pt>
                <c:pt idx="75">
                  <c:v>57100</c:v>
                </c:pt>
                <c:pt idx="76">
                  <c:v>57200</c:v>
                </c:pt>
                <c:pt idx="77">
                  <c:v>57800</c:v>
                </c:pt>
                <c:pt idx="78">
                  <c:v>58400</c:v>
                </c:pt>
                <c:pt idx="79">
                  <c:v>58200</c:v>
                </c:pt>
                <c:pt idx="80">
                  <c:v>58600</c:v>
                </c:pt>
                <c:pt idx="81">
                  <c:v>59100</c:v>
                </c:pt>
                <c:pt idx="82">
                  <c:v>59600</c:v>
                </c:pt>
                <c:pt idx="83">
                  <c:v>61000</c:v>
                </c:pt>
                <c:pt idx="84">
                  <c:v>60500</c:v>
                </c:pt>
                <c:pt idx="85">
                  <c:v>59800</c:v>
                </c:pt>
                <c:pt idx="86">
                  <c:v>59900</c:v>
                </c:pt>
                <c:pt idx="87">
                  <c:v>60500</c:v>
                </c:pt>
                <c:pt idx="88">
                  <c:v>60600</c:v>
                </c:pt>
                <c:pt idx="89">
                  <c:v>61100</c:v>
                </c:pt>
                <c:pt idx="90">
                  <c:v>62100</c:v>
                </c:pt>
                <c:pt idx="91">
                  <c:v>61700</c:v>
                </c:pt>
                <c:pt idx="92">
                  <c:v>62400</c:v>
                </c:pt>
                <c:pt idx="93">
                  <c:v>62600</c:v>
                </c:pt>
                <c:pt idx="94">
                  <c:v>63000</c:v>
                </c:pt>
                <c:pt idx="95">
                  <c:v>64200</c:v>
                </c:pt>
                <c:pt idx="96">
                  <c:v>63800</c:v>
                </c:pt>
                <c:pt idx="97">
                  <c:v>63300</c:v>
                </c:pt>
                <c:pt idx="98">
                  <c:v>63200</c:v>
                </c:pt>
                <c:pt idx="99">
                  <c:v>63300</c:v>
                </c:pt>
                <c:pt idx="100">
                  <c:v>63400</c:v>
                </c:pt>
                <c:pt idx="101">
                  <c:v>64000</c:v>
                </c:pt>
                <c:pt idx="102">
                  <c:v>64800</c:v>
                </c:pt>
                <c:pt idx="103">
                  <c:v>64700</c:v>
                </c:pt>
                <c:pt idx="104">
                  <c:v>65200</c:v>
                </c:pt>
                <c:pt idx="105">
                  <c:v>65900</c:v>
                </c:pt>
                <c:pt idx="106">
                  <c:v>66500</c:v>
                </c:pt>
                <c:pt idx="107">
                  <c:v>67800</c:v>
                </c:pt>
                <c:pt idx="108">
                  <c:v>67700</c:v>
                </c:pt>
                <c:pt idx="109">
                  <c:v>67200</c:v>
                </c:pt>
                <c:pt idx="110">
                  <c:v>67500</c:v>
                </c:pt>
                <c:pt idx="111">
                  <c:v>68000</c:v>
                </c:pt>
                <c:pt idx="112">
                  <c:v>68100</c:v>
                </c:pt>
                <c:pt idx="113">
                  <c:v>68900</c:v>
                </c:pt>
                <c:pt idx="114">
                  <c:v>69700</c:v>
                </c:pt>
                <c:pt idx="115">
                  <c:v>69900</c:v>
                </c:pt>
                <c:pt idx="116">
                  <c:v>70000</c:v>
                </c:pt>
                <c:pt idx="117">
                  <c:v>70800</c:v>
                </c:pt>
                <c:pt idx="118">
                  <c:v>71700</c:v>
                </c:pt>
                <c:pt idx="119">
                  <c:v>73100</c:v>
                </c:pt>
                <c:pt idx="120">
                  <c:v>72900</c:v>
                </c:pt>
                <c:pt idx="121">
                  <c:v>72000</c:v>
                </c:pt>
                <c:pt idx="122">
                  <c:v>71800</c:v>
                </c:pt>
                <c:pt idx="123">
                  <c:v>72400</c:v>
                </c:pt>
                <c:pt idx="124">
                  <c:v>73400</c:v>
                </c:pt>
                <c:pt idx="125">
                  <c:v>73500</c:v>
                </c:pt>
                <c:pt idx="126">
                  <c:v>73700</c:v>
                </c:pt>
                <c:pt idx="127">
                  <c:v>73800</c:v>
                </c:pt>
                <c:pt idx="128">
                  <c:v>73800</c:v>
                </c:pt>
                <c:pt idx="129">
                  <c:v>74400</c:v>
                </c:pt>
                <c:pt idx="130">
                  <c:v>75600</c:v>
                </c:pt>
                <c:pt idx="131">
                  <c:v>76800</c:v>
                </c:pt>
                <c:pt idx="132">
                  <c:v>76400</c:v>
                </c:pt>
                <c:pt idx="133">
                  <c:v>75200</c:v>
                </c:pt>
                <c:pt idx="134">
                  <c:v>75300</c:v>
                </c:pt>
                <c:pt idx="135">
                  <c:v>76300</c:v>
                </c:pt>
                <c:pt idx="136">
                  <c:v>76600</c:v>
                </c:pt>
                <c:pt idx="137">
                  <c:v>76900</c:v>
                </c:pt>
                <c:pt idx="138">
                  <c:v>78000</c:v>
                </c:pt>
                <c:pt idx="139">
                  <c:v>78200</c:v>
                </c:pt>
                <c:pt idx="140">
                  <c:v>78700</c:v>
                </c:pt>
                <c:pt idx="141">
                  <c:v>78700</c:v>
                </c:pt>
                <c:pt idx="142">
                  <c:v>79500</c:v>
                </c:pt>
                <c:pt idx="143">
                  <c:v>81000</c:v>
                </c:pt>
                <c:pt idx="144">
                  <c:v>81200</c:v>
                </c:pt>
                <c:pt idx="145">
                  <c:v>80600</c:v>
                </c:pt>
                <c:pt idx="146">
                  <c:v>80800</c:v>
                </c:pt>
                <c:pt idx="147">
                  <c:v>81600</c:v>
                </c:pt>
                <c:pt idx="148">
                  <c:v>82400</c:v>
                </c:pt>
                <c:pt idx="149">
                  <c:v>82900</c:v>
                </c:pt>
                <c:pt idx="150">
                  <c:v>84200</c:v>
                </c:pt>
                <c:pt idx="151">
                  <c:v>84100</c:v>
                </c:pt>
                <c:pt idx="152">
                  <c:v>84400</c:v>
                </c:pt>
                <c:pt idx="153">
                  <c:v>84700</c:v>
                </c:pt>
                <c:pt idx="154">
                  <c:v>85500</c:v>
                </c:pt>
                <c:pt idx="155">
                  <c:v>86800</c:v>
                </c:pt>
                <c:pt idx="156">
                  <c:v>87200</c:v>
                </c:pt>
                <c:pt idx="157">
                  <c:v>86100</c:v>
                </c:pt>
                <c:pt idx="158">
                  <c:v>86700</c:v>
                </c:pt>
                <c:pt idx="159">
                  <c:v>87900</c:v>
                </c:pt>
                <c:pt idx="160">
                  <c:v>88500</c:v>
                </c:pt>
                <c:pt idx="161">
                  <c:v>88900</c:v>
                </c:pt>
                <c:pt idx="162">
                  <c:v>90100</c:v>
                </c:pt>
                <c:pt idx="163">
                  <c:v>90100</c:v>
                </c:pt>
                <c:pt idx="164">
                  <c:v>90200</c:v>
                </c:pt>
                <c:pt idx="165">
                  <c:v>91400</c:v>
                </c:pt>
                <c:pt idx="166">
                  <c:v>90500</c:v>
                </c:pt>
                <c:pt idx="167">
                  <c:v>91400</c:v>
                </c:pt>
                <c:pt idx="168">
                  <c:v>91700</c:v>
                </c:pt>
                <c:pt idx="169">
                  <c:v>90300</c:v>
                </c:pt>
                <c:pt idx="170">
                  <c:v>91100</c:v>
                </c:pt>
                <c:pt idx="171">
                  <c:v>92600</c:v>
                </c:pt>
                <c:pt idx="172">
                  <c:v>93100</c:v>
                </c:pt>
                <c:pt idx="173">
                  <c:v>93700</c:v>
                </c:pt>
                <c:pt idx="174">
                  <c:v>95600</c:v>
                </c:pt>
                <c:pt idx="175">
                  <c:v>95800</c:v>
                </c:pt>
                <c:pt idx="176">
                  <c:v>96200</c:v>
                </c:pt>
                <c:pt idx="177">
                  <c:v>97500</c:v>
                </c:pt>
                <c:pt idx="178">
                  <c:v>98300</c:v>
                </c:pt>
                <c:pt idx="179">
                  <c:v>100100</c:v>
                </c:pt>
                <c:pt idx="180">
                  <c:v>100400</c:v>
                </c:pt>
                <c:pt idx="181">
                  <c:v>99100</c:v>
                </c:pt>
                <c:pt idx="182">
                  <c:v>99600</c:v>
                </c:pt>
                <c:pt idx="183">
                  <c:v>101700</c:v>
                </c:pt>
                <c:pt idx="184">
                  <c:v>102800</c:v>
                </c:pt>
                <c:pt idx="185">
                  <c:v>103600</c:v>
                </c:pt>
                <c:pt idx="186">
                  <c:v>105100</c:v>
                </c:pt>
                <c:pt idx="187">
                  <c:v>105000</c:v>
                </c:pt>
                <c:pt idx="188">
                  <c:v>105300</c:v>
                </c:pt>
                <c:pt idx="189">
                  <c:v>105700</c:v>
                </c:pt>
                <c:pt idx="190">
                  <c:v>106900</c:v>
                </c:pt>
                <c:pt idx="191">
                  <c:v>108600</c:v>
                </c:pt>
                <c:pt idx="192">
                  <c:v>107700</c:v>
                </c:pt>
                <c:pt idx="193">
                  <c:v>105500</c:v>
                </c:pt>
                <c:pt idx="194">
                  <c:v>105700</c:v>
                </c:pt>
                <c:pt idx="195">
                  <c:v>106800</c:v>
                </c:pt>
                <c:pt idx="196">
                  <c:v>107000</c:v>
                </c:pt>
                <c:pt idx="197">
                  <c:v>108400</c:v>
                </c:pt>
                <c:pt idx="198">
                  <c:v>109500</c:v>
                </c:pt>
                <c:pt idx="199">
                  <c:v>109100</c:v>
                </c:pt>
                <c:pt idx="200">
                  <c:v>109200</c:v>
                </c:pt>
                <c:pt idx="201">
                  <c:v>109700</c:v>
                </c:pt>
                <c:pt idx="202">
                  <c:v>111100</c:v>
                </c:pt>
                <c:pt idx="203">
                  <c:v>113100</c:v>
                </c:pt>
                <c:pt idx="204">
                  <c:v>111900</c:v>
                </c:pt>
                <c:pt idx="205">
                  <c:v>110600</c:v>
                </c:pt>
                <c:pt idx="206">
                  <c:v>111300</c:v>
                </c:pt>
                <c:pt idx="207">
                  <c:v>113100</c:v>
                </c:pt>
                <c:pt idx="208">
                  <c:v>113600</c:v>
                </c:pt>
                <c:pt idx="209">
                  <c:v>114400</c:v>
                </c:pt>
                <c:pt idx="210">
                  <c:v>115600</c:v>
                </c:pt>
                <c:pt idx="211">
                  <c:v>115500</c:v>
                </c:pt>
                <c:pt idx="212">
                  <c:v>115600</c:v>
                </c:pt>
                <c:pt idx="213">
                  <c:v>116600</c:v>
                </c:pt>
                <c:pt idx="214">
                  <c:v>118300</c:v>
                </c:pt>
                <c:pt idx="215">
                  <c:v>120300</c:v>
                </c:pt>
                <c:pt idx="216">
                  <c:v>119700</c:v>
                </c:pt>
                <c:pt idx="217">
                  <c:v>117800</c:v>
                </c:pt>
                <c:pt idx="218">
                  <c:v>118700</c:v>
                </c:pt>
                <c:pt idx="219">
                  <c:v>120600</c:v>
                </c:pt>
                <c:pt idx="220">
                  <c:v>121000</c:v>
                </c:pt>
                <c:pt idx="221">
                  <c:v>121800</c:v>
                </c:pt>
                <c:pt idx="222">
                  <c:v>124100</c:v>
                </c:pt>
                <c:pt idx="223">
                  <c:v>124200</c:v>
                </c:pt>
                <c:pt idx="224">
                  <c:v>124400</c:v>
                </c:pt>
                <c:pt idx="225">
                  <c:v>125700</c:v>
                </c:pt>
                <c:pt idx="226">
                  <c:v>127600</c:v>
                </c:pt>
                <c:pt idx="227">
                  <c:v>129900</c:v>
                </c:pt>
                <c:pt idx="228">
                  <c:v>130200</c:v>
                </c:pt>
                <c:pt idx="229">
                  <c:v>128700</c:v>
                </c:pt>
                <c:pt idx="230">
                  <c:v>129100</c:v>
                </c:pt>
                <c:pt idx="231">
                  <c:v>131200</c:v>
                </c:pt>
                <c:pt idx="232">
                  <c:v>132300</c:v>
                </c:pt>
                <c:pt idx="233">
                  <c:v>133600</c:v>
                </c:pt>
                <c:pt idx="234">
                  <c:v>135700</c:v>
                </c:pt>
                <c:pt idx="235">
                  <c:v>135200</c:v>
                </c:pt>
                <c:pt idx="236">
                  <c:v>136200</c:v>
                </c:pt>
                <c:pt idx="237">
                  <c:v>137600</c:v>
                </c:pt>
                <c:pt idx="238">
                  <c:v>140700</c:v>
                </c:pt>
                <c:pt idx="239">
                  <c:v>144700</c:v>
                </c:pt>
                <c:pt idx="240">
                  <c:v>144300</c:v>
                </c:pt>
                <c:pt idx="241">
                  <c:v>141600</c:v>
                </c:pt>
                <c:pt idx="242">
                  <c:v>142300</c:v>
                </c:pt>
                <c:pt idx="243">
                  <c:v>144400</c:v>
                </c:pt>
                <c:pt idx="244">
                  <c:v>144500</c:v>
                </c:pt>
                <c:pt idx="245">
                  <c:v>145900</c:v>
                </c:pt>
                <c:pt idx="246">
                  <c:v>148100</c:v>
                </c:pt>
                <c:pt idx="247">
                  <c:v>148600</c:v>
                </c:pt>
                <c:pt idx="248">
                  <c:v>149600</c:v>
                </c:pt>
                <c:pt idx="249">
                  <c:v>151500</c:v>
                </c:pt>
                <c:pt idx="250">
                  <c:v>153800</c:v>
                </c:pt>
                <c:pt idx="251">
                  <c:v>156700</c:v>
                </c:pt>
                <c:pt idx="252">
                  <c:v>156000</c:v>
                </c:pt>
                <c:pt idx="253">
                  <c:v>153900</c:v>
                </c:pt>
                <c:pt idx="254">
                  <c:v>155000</c:v>
                </c:pt>
                <c:pt idx="255">
                  <c:v>157900</c:v>
                </c:pt>
                <c:pt idx="256">
                  <c:v>157900</c:v>
                </c:pt>
                <c:pt idx="257">
                  <c:v>158900</c:v>
                </c:pt>
                <c:pt idx="258">
                  <c:v>159900</c:v>
                </c:pt>
                <c:pt idx="259">
                  <c:v>158400</c:v>
                </c:pt>
                <c:pt idx="260">
                  <c:v>159400</c:v>
                </c:pt>
                <c:pt idx="261">
                  <c:v>160900</c:v>
                </c:pt>
                <c:pt idx="262">
                  <c:v>162000</c:v>
                </c:pt>
                <c:pt idx="263">
                  <c:v>163400</c:v>
                </c:pt>
                <c:pt idx="264">
                  <c:v>161100</c:v>
                </c:pt>
                <c:pt idx="265">
                  <c:v>159000</c:v>
                </c:pt>
                <c:pt idx="266">
                  <c:v>159800</c:v>
                </c:pt>
                <c:pt idx="267">
                  <c:v>162400</c:v>
                </c:pt>
                <c:pt idx="268">
                  <c:v>163200</c:v>
                </c:pt>
                <c:pt idx="269">
                  <c:v>163900</c:v>
                </c:pt>
                <c:pt idx="270">
                  <c:v>166000</c:v>
                </c:pt>
                <c:pt idx="271">
                  <c:v>166100</c:v>
                </c:pt>
                <c:pt idx="272">
                  <c:v>164700</c:v>
                </c:pt>
                <c:pt idx="273">
                  <c:v>165000</c:v>
                </c:pt>
                <c:pt idx="274">
                  <c:v>167200</c:v>
                </c:pt>
                <c:pt idx="275">
                  <c:v>170700</c:v>
                </c:pt>
                <c:pt idx="276">
                  <c:v>169800</c:v>
                </c:pt>
                <c:pt idx="277">
                  <c:v>167500</c:v>
                </c:pt>
                <c:pt idx="278">
                  <c:v>166200</c:v>
                </c:pt>
                <c:pt idx="279">
                  <c:v>168700</c:v>
                </c:pt>
                <c:pt idx="280">
                  <c:v>170000</c:v>
                </c:pt>
                <c:pt idx="281">
                  <c:v>171700</c:v>
                </c:pt>
                <c:pt idx="282">
                  <c:v>173400</c:v>
                </c:pt>
                <c:pt idx="283">
                  <c:v>174000</c:v>
                </c:pt>
                <c:pt idx="284">
                  <c:v>173400</c:v>
                </c:pt>
                <c:pt idx="285">
                  <c:v>175000</c:v>
                </c:pt>
                <c:pt idx="286">
                  <c:v>177500</c:v>
                </c:pt>
                <c:pt idx="287">
                  <c:v>180700</c:v>
                </c:pt>
                <c:pt idx="288">
                  <c:v>178900</c:v>
                </c:pt>
                <c:pt idx="289">
                  <c:v>177000</c:v>
                </c:pt>
                <c:pt idx="290">
                  <c:v>177300</c:v>
                </c:pt>
                <c:pt idx="291">
                  <c:v>180000</c:v>
                </c:pt>
                <c:pt idx="292">
                  <c:v>181400</c:v>
                </c:pt>
                <c:pt idx="293">
                  <c:v>183300</c:v>
                </c:pt>
                <c:pt idx="294">
                  <c:v>185300</c:v>
                </c:pt>
                <c:pt idx="295">
                  <c:v>185400</c:v>
                </c:pt>
                <c:pt idx="296">
                  <c:v>184900</c:v>
                </c:pt>
                <c:pt idx="297">
                  <c:v>186400</c:v>
                </c:pt>
                <c:pt idx="298">
                  <c:v>189100</c:v>
                </c:pt>
                <c:pt idx="299">
                  <c:v>192200</c:v>
                </c:pt>
                <c:pt idx="300">
                  <c:v>191300</c:v>
                </c:pt>
                <c:pt idx="301">
                  <c:v>186800</c:v>
                </c:pt>
                <c:pt idx="302">
                  <c:v>189100</c:v>
                </c:pt>
                <c:pt idx="303">
                  <c:v>192200</c:v>
                </c:pt>
                <c:pt idx="304">
                  <c:v>192800</c:v>
                </c:pt>
                <c:pt idx="305">
                  <c:v>195700</c:v>
                </c:pt>
                <c:pt idx="306">
                  <c:v>197500</c:v>
                </c:pt>
                <c:pt idx="307">
                  <c:v>196700</c:v>
                </c:pt>
                <c:pt idx="308">
                  <c:v>197900</c:v>
                </c:pt>
                <c:pt idx="309">
                  <c:v>198100</c:v>
                </c:pt>
                <c:pt idx="310">
                  <c:v>200600</c:v>
                </c:pt>
                <c:pt idx="311">
                  <c:v>204800</c:v>
                </c:pt>
                <c:pt idx="312">
                  <c:v>203200</c:v>
                </c:pt>
                <c:pt idx="313">
                  <c:v>200200</c:v>
                </c:pt>
                <c:pt idx="314">
                  <c:v>202700</c:v>
                </c:pt>
                <c:pt idx="315">
                  <c:v>205500</c:v>
                </c:pt>
                <c:pt idx="316">
                  <c:v>206700</c:v>
                </c:pt>
                <c:pt idx="317">
                  <c:v>210200</c:v>
                </c:pt>
                <c:pt idx="318">
                  <c:v>212300</c:v>
                </c:pt>
                <c:pt idx="319">
                  <c:v>212800</c:v>
                </c:pt>
                <c:pt idx="320">
                  <c:v>214700</c:v>
                </c:pt>
                <c:pt idx="321">
                  <c:v>216000</c:v>
                </c:pt>
                <c:pt idx="322">
                  <c:v>219500</c:v>
                </c:pt>
                <c:pt idx="323">
                  <c:v>224700</c:v>
                </c:pt>
                <c:pt idx="324">
                  <c:v>221700</c:v>
                </c:pt>
                <c:pt idx="325">
                  <c:v>217800</c:v>
                </c:pt>
                <c:pt idx="326">
                  <c:v>221400</c:v>
                </c:pt>
                <c:pt idx="327">
                  <c:v>225100</c:v>
                </c:pt>
                <c:pt idx="328">
                  <c:v>226400</c:v>
                </c:pt>
                <c:pt idx="329">
                  <c:v>230100</c:v>
                </c:pt>
                <c:pt idx="330">
                  <c:v>233000</c:v>
                </c:pt>
                <c:pt idx="331">
                  <c:v>233200</c:v>
                </c:pt>
                <c:pt idx="332">
                  <c:v>235100</c:v>
                </c:pt>
                <c:pt idx="333">
                  <c:v>237000</c:v>
                </c:pt>
                <c:pt idx="334">
                  <c:v>242000</c:v>
                </c:pt>
                <c:pt idx="335">
                  <c:v>248600</c:v>
                </c:pt>
                <c:pt idx="336">
                  <c:v>247000</c:v>
                </c:pt>
                <c:pt idx="337">
                  <c:v>242500</c:v>
                </c:pt>
                <c:pt idx="338">
                  <c:v>244800</c:v>
                </c:pt>
                <c:pt idx="339">
                  <c:v>249600</c:v>
                </c:pt>
                <c:pt idx="340">
                  <c:v>250600</c:v>
                </c:pt>
                <c:pt idx="341">
                  <c:v>252900</c:v>
                </c:pt>
                <c:pt idx="342">
                  <c:v>254800</c:v>
                </c:pt>
                <c:pt idx="343">
                  <c:v>254600</c:v>
                </c:pt>
                <c:pt idx="344">
                  <c:v>256300</c:v>
                </c:pt>
                <c:pt idx="345">
                  <c:v>258100</c:v>
                </c:pt>
                <c:pt idx="346">
                  <c:v>262400</c:v>
                </c:pt>
                <c:pt idx="347">
                  <c:v>266900</c:v>
                </c:pt>
                <c:pt idx="348">
                  <c:v>266300</c:v>
                </c:pt>
                <c:pt idx="349">
                  <c:v>260700</c:v>
                </c:pt>
                <c:pt idx="350">
                  <c:v>263400</c:v>
                </c:pt>
                <c:pt idx="351">
                  <c:v>268400</c:v>
                </c:pt>
                <c:pt idx="352">
                  <c:v>268800</c:v>
                </c:pt>
                <c:pt idx="353">
                  <c:v>273100</c:v>
                </c:pt>
                <c:pt idx="354">
                  <c:v>275800</c:v>
                </c:pt>
                <c:pt idx="355">
                  <c:v>274800</c:v>
                </c:pt>
                <c:pt idx="356">
                  <c:v>275200</c:v>
                </c:pt>
                <c:pt idx="357">
                  <c:v>275400</c:v>
                </c:pt>
                <c:pt idx="358">
                  <c:v>279200</c:v>
                </c:pt>
                <c:pt idx="359">
                  <c:v>283800</c:v>
                </c:pt>
                <c:pt idx="360">
                  <c:v>282200</c:v>
                </c:pt>
                <c:pt idx="361">
                  <c:v>275300</c:v>
                </c:pt>
                <c:pt idx="362">
                  <c:v>278800</c:v>
                </c:pt>
                <c:pt idx="363">
                  <c:v>281600</c:v>
                </c:pt>
                <c:pt idx="364">
                  <c:v>280600</c:v>
                </c:pt>
                <c:pt idx="365">
                  <c:v>283700</c:v>
                </c:pt>
                <c:pt idx="366">
                  <c:v>285700</c:v>
                </c:pt>
                <c:pt idx="367">
                  <c:v>283900</c:v>
                </c:pt>
                <c:pt idx="368">
                  <c:v>284000</c:v>
                </c:pt>
                <c:pt idx="369">
                  <c:v>284200</c:v>
                </c:pt>
                <c:pt idx="370">
                  <c:v>287800</c:v>
                </c:pt>
                <c:pt idx="371">
                  <c:v>294300</c:v>
                </c:pt>
                <c:pt idx="372">
                  <c:v>293100</c:v>
                </c:pt>
                <c:pt idx="373">
                  <c:v>287700</c:v>
                </c:pt>
                <c:pt idx="374">
                  <c:v>292400</c:v>
                </c:pt>
                <c:pt idx="375">
                  <c:v>297400</c:v>
                </c:pt>
                <c:pt idx="376">
                  <c:v>297300</c:v>
                </c:pt>
                <c:pt idx="377">
                  <c:v>301700</c:v>
                </c:pt>
                <c:pt idx="378">
                  <c:v>303900</c:v>
                </c:pt>
                <c:pt idx="379">
                  <c:v>305100</c:v>
                </c:pt>
                <c:pt idx="380">
                  <c:v>308000</c:v>
                </c:pt>
                <c:pt idx="381">
                  <c:v>308800</c:v>
                </c:pt>
                <c:pt idx="382">
                  <c:v>313700</c:v>
                </c:pt>
                <c:pt idx="383">
                  <c:v>315300</c:v>
                </c:pt>
                <c:pt idx="384">
                  <c:v>309600</c:v>
                </c:pt>
                <c:pt idx="385">
                  <c:v>306900</c:v>
                </c:pt>
                <c:pt idx="386">
                  <c:v>311100</c:v>
                </c:pt>
                <c:pt idx="387">
                  <c:v>314100</c:v>
                </c:pt>
                <c:pt idx="388">
                  <c:v>314300</c:v>
                </c:pt>
                <c:pt idx="389">
                  <c:v>318100</c:v>
                </c:pt>
                <c:pt idx="390">
                  <c:v>320000</c:v>
                </c:pt>
                <c:pt idx="391">
                  <c:v>320100</c:v>
                </c:pt>
                <c:pt idx="392">
                  <c:v>321800</c:v>
                </c:pt>
                <c:pt idx="393">
                  <c:v>323100</c:v>
                </c:pt>
                <c:pt idx="394">
                  <c:v>328400</c:v>
                </c:pt>
                <c:pt idx="395">
                  <c:v>335400</c:v>
                </c:pt>
                <c:pt idx="396">
                  <c:v>333100</c:v>
                </c:pt>
                <c:pt idx="397">
                  <c:v>331200</c:v>
                </c:pt>
                <c:pt idx="398">
                  <c:v>335600</c:v>
                </c:pt>
                <c:pt idx="399">
                  <c:v>333100</c:v>
                </c:pt>
                <c:pt idx="400">
                  <c:v>334500</c:v>
                </c:pt>
                <c:pt idx="401">
                  <c:v>337100</c:v>
                </c:pt>
                <c:pt idx="402">
                  <c:v>340400</c:v>
                </c:pt>
                <c:pt idx="403">
                  <c:v>342700</c:v>
                </c:pt>
                <c:pt idx="404">
                  <c:v>346900</c:v>
                </c:pt>
                <c:pt idx="405">
                  <c:v>349800</c:v>
                </c:pt>
                <c:pt idx="406">
                  <c:v>355900</c:v>
                </c:pt>
                <c:pt idx="407">
                  <c:v>361900</c:v>
                </c:pt>
                <c:pt idx="408">
                  <c:v>360600</c:v>
                </c:pt>
                <c:pt idx="409">
                  <c:v>359500</c:v>
                </c:pt>
                <c:pt idx="410">
                  <c:v>362700</c:v>
                </c:pt>
                <c:pt idx="411">
                  <c:v>368800</c:v>
                </c:pt>
                <c:pt idx="412">
                  <c:v>370800</c:v>
                </c:pt>
                <c:pt idx="413">
                  <c:v>375800</c:v>
                </c:pt>
                <c:pt idx="414">
                  <c:v>379100</c:v>
                </c:pt>
                <c:pt idx="415">
                  <c:v>380900</c:v>
                </c:pt>
                <c:pt idx="416">
                  <c:v>384700</c:v>
                </c:pt>
                <c:pt idx="417">
                  <c:v>388200</c:v>
                </c:pt>
                <c:pt idx="418">
                  <c:v>392000</c:v>
                </c:pt>
                <c:pt idx="419">
                  <c:v>398600</c:v>
                </c:pt>
                <c:pt idx="420">
                  <c:v>397800</c:v>
                </c:pt>
                <c:pt idx="421">
                  <c:v>397900</c:v>
                </c:pt>
                <c:pt idx="422">
                  <c:v>400800</c:v>
                </c:pt>
                <c:pt idx="423">
                  <c:v>406900</c:v>
                </c:pt>
                <c:pt idx="424">
                  <c:v>407100</c:v>
                </c:pt>
                <c:pt idx="425">
                  <c:v>411600</c:v>
                </c:pt>
                <c:pt idx="426">
                  <c:v>415000</c:v>
                </c:pt>
                <c:pt idx="427">
                  <c:v>415300</c:v>
                </c:pt>
                <c:pt idx="428">
                  <c:v>416900</c:v>
                </c:pt>
                <c:pt idx="429">
                  <c:v>418700</c:v>
                </c:pt>
                <c:pt idx="430">
                  <c:v>423100</c:v>
                </c:pt>
                <c:pt idx="431">
                  <c:v>428500</c:v>
                </c:pt>
                <c:pt idx="432">
                  <c:v>426200</c:v>
                </c:pt>
                <c:pt idx="433">
                  <c:v>422900</c:v>
                </c:pt>
                <c:pt idx="434">
                  <c:v>427700</c:v>
                </c:pt>
                <c:pt idx="435">
                  <c:v>433500</c:v>
                </c:pt>
                <c:pt idx="436">
                  <c:v>434000</c:v>
                </c:pt>
                <c:pt idx="437">
                  <c:v>434800</c:v>
                </c:pt>
                <c:pt idx="438">
                  <c:v>435900</c:v>
                </c:pt>
                <c:pt idx="439">
                  <c:v>435500</c:v>
                </c:pt>
                <c:pt idx="440">
                  <c:v>436300</c:v>
                </c:pt>
                <c:pt idx="441">
                  <c:v>436600</c:v>
                </c:pt>
                <c:pt idx="442">
                  <c:v>439100</c:v>
                </c:pt>
                <c:pt idx="443">
                  <c:v>445800</c:v>
                </c:pt>
                <c:pt idx="444">
                  <c:v>441700</c:v>
                </c:pt>
                <c:pt idx="445">
                  <c:v>435700</c:v>
                </c:pt>
                <c:pt idx="446">
                  <c:v>440500</c:v>
                </c:pt>
                <c:pt idx="447">
                  <c:v>443400</c:v>
                </c:pt>
                <c:pt idx="448">
                  <c:v>443000</c:v>
                </c:pt>
                <c:pt idx="449">
                  <c:v>446400</c:v>
                </c:pt>
                <c:pt idx="450">
                  <c:v>449800</c:v>
                </c:pt>
                <c:pt idx="451">
                  <c:v>450900</c:v>
                </c:pt>
                <c:pt idx="452">
                  <c:v>452000</c:v>
                </c:pt>
                <c:pt idx="453">
                  <c:v>452500</c:v>
                </c:pt>
                <c:pt idx="454">
                  <c:v>457000</c:v>
                </c:pt>
                <c:pt idx="455">
                  <c:v>465000</c:v>
                </c:pt>
                <c:pt idx="456">
                  <c:v>462500</c:v>
                </c:pt>
                <c:pt idx="457">
                  <c:v>459900</c:v>
                </c:pt>
                <c:pt idx="458">
                  <c:v>462300</c:v>
                </c:pt>
                <c:pt idx="459">
                  <c:v>465500</c:v>
                </c:pt>
                <c:pt idx="460">
                  <c:v>467000</c:v>
                </c:pt>
                <c:pt idx="461">
                  <c:v>469800</c:v>
                </c:pt>
                <c:pt idx="462">
                  <c:v>473100</c:v>
                </c:pt>
                <c:pt idx="463">
                  <c:v>474300</c:v>
                </c:pt>
                <c:pt idx="464">
                  <c:v>475400</c:v>
                </c:pt>
                <c:pt idx="465">
                  <c:v>477700</c:v>
                </c:pt>
                <c:pt idx="466">
                  <c:v>484600</c:v>
                </c:pt>
                <c:pt idx="467">
                  <c:v>493100</c:v>
                </c:pt>
                <c:pt idx="468">
                  <c:v>491200</c:v>
                </c:pt>
                <c:pt idx="469">
                  <c:v>488400</c:v>
                </c:pt>
                <c:pt idx="470">
                  <c:v>491000</c:v>
                </c:pt>
                <c:pt idx="471">
                  <c:v>494100</c:v>
                </c:pt>
                <c:pt idx="472">
                  <c:v>495200</c:v>
                </c:pt>
                <c:pt idx="473">
                  <c:v>498100</c:v>
                </c:pt>
                <c:pt idx="474">
                  <c:v>502400</c:v>
                </c:pt>
                <c:pt idx="475">
                  <c:v>504900</c:v>
                </c:pt>
                <c:pt idx="476">
                  <c:v>508600</c:v>
                </c:pt>
                <c:pt idx="477">
                  <c:v>512600</c:v>
                </c:pt>
                <c:pt idx="478">
                  <c:v>518300</c:v>
                </c:pt>
                <c:pt idx="479">
                  <c:v>526400</c:v>
                </c:pt>
                <c:pt idx="480">
                  <c:v>527900</c:v>
                </c:pt>
                <c:pt idx="481">
                  <c:v>526400</c:v>
                </c:pt>
                <c:pt idx="482">
                  <c:v>531000</c:v>
                </c:pt>
                <c:pt idx="483">
                  <c:v>535200</c:v>
                </c:pt>
                <c:pt idx="484">
                  <c:v>540600</c:v>
                </c:pt>
                <c:pt idx="485">
                  <c:v>544000</c:v>
                </c:pt>
                <c:pt idx="486">
                  <c:v>548800</c:v>
                </c:pt>
                <c:pt idx="487">
                  <c:v>551400</c:v>
                </c:pt>
                <c:pt idx="488">
                  <c:v>556800</c:v>
                </c:pt>
                <c:pt idx="489">
                  <c:v>564700</c:v>
                </c:pt>
                <c:pt idx="490">
                  <c:v>582800</c:v>
                </c:pt>
                <c:pt idx="491">
                  <c:v>612500</c:v>
                </c:pt>
                <c:pt idx="492">
                  <c:v>601900</c:v>
                </c:pt>
                <c:pt idx="493">
                  <c:v>578000</c:v>
                </c:pt>
                <c:pt idx="494">
                  <c:v>577100</c:v>
                </c:pt>
                <c:pt idx="495">
                  <c:v>578600</c:v>
                </c:pt>
                <c:pt idx="496">
                  <c:v>580600</c:v>
                </c:pt>
                <c:pt idx="497">
                  <c:v>582000</c:v>
                </c:pt>
                <c:pt idx="498">
                  <c:v>584200</c:v>
                </c:pt>
                <c:pt idx="499">
                  <c:v>583400</c:v>
                </c:pt>
                <c:pt idx="500">
                  <c:v>583800</c:v>
                </c:pt>
                <c:pt idx="501">
                  <c:v>585300</c:v>
                </c:pt>
                <c:pt idx="502">
                  <c:v>590300</c:v>
                </c:pt>
                <c:pt idx="503">
                  <c:v>598300</c:v>
                </c:pt>
                <c:pt idx="504">
                  <c:v>598700</c:v>
                </c:pt>
                <c:pt idx="505">
                  <c:v>595900</c:v>
                </c:pt>
                <c:pt idx="506">
                  <c:v>599100</c:v>
                </c:pt>
                <c:pt idx="507">
                  <c:v>601700</c:v>
                </c:pt>
                <c:pt idx="508">
                  <c:v>605900</c:v>
                </c:pt>
                <c:pt idx="509">
                  <c:v>609100</c:v>
                </c:pt>
                <c:pt idx="510">
                  <c:v>616000</c:v>
                </c:pt>
                <c:pt idx="511">
                  <c:v>622400</c:v>
                </c:pt>
                <c:pt idx="512">
                  <c:v>647200</c:v>
                </c:pt>
                <c:pt idx="513">
                  <c:v>635200</c:v>
                </c:pt>
                <c:pt idx="514">
                  <c:v>639500</c:v>
                </c:pt>
                <c:pt idx="515">
                  <c:v>650800</c:v>
                </c:pt>
                <c:pt idx="516">
                  <c:v>653800</c:v>
                </c:pt>
                <c:pt idx="517">
                  <c:v>654600</c:v>
                </c:pt>
                <c:pt idx="518">
                  <c:v>659000</c:v>
                </c:pt>
                <c:pt idx="519">
                  <c:v>663400</c:v>
                </c:pt>
                <c:pt idx="520">
                  <c:v>668600</c:v>
                </c:pt>
                <c:pt idx="521">
                  <c:v>674000</c:v>
                </c:pt>
                <c:pt idx="522">
                  <c:v>679300</c:v>
                </c:pt>
                <c:pt idx="523">
                  <c:v>679800</c:v>
                </c:pt>
                <c:pt idx="524">
                  <c:v>680400</c:v>
                </c:pt>
                <c:pt idx="525">
                  <c:v>681900</c:v>
                </c:pt>
                <c:pt idx="526">
                  <c:v>688500</c:v>
                </c:pt>
                <c:pt idx="527">
                  <c:v>699200</c:v>
                </c:pt>
                <c:pt idx="528">
                  <c:v>699300</c:v>
                </c:pt>
                <c:pt idx="529">
                  <c:v>701000</c:v>
                </c:pt>
                <c:pt idx="530">
                  <c:v>705300</c:v>
                </c:pt>
                <c:pt idx="531">
                  <c:v>709600</c:v>
                </c:pt>
                <c:pt idx="532">
                  <c:v>713700</c:v>
                </c:pt>
                <c:pt idx="533">
                  <c:v>715000</c:v>
                </c:pt>
                <c:pt idx="534">
                  <c:v>717600</c:v>
                </c:pt>
                <c:pt idx="535">
                  <c:v>720900</c:v>
                </c:pt>
                <c:pt idx="536">
                  <c:v>721100</c:v>
                </c:pt>
                <c:pt idx="537">
                  <c:v>724800</c:v>
                </c:pt>
                <c:pt idx="538">
                  <c:v>730600</c:v>
                </c:pt>
                <c:pt idx="539">
                  <c:v>739400</c:v>
                </c:pt>
                <c:pt idx="540">
                  <c:v>736400</c:v>
                </c:pt>
                <c:pt idx="541">
                  <c:v>735300</c:v>
                </c:pt>
                <c:pt idx="542">
                  <c:v>736800</c:v>
                </c:pt>
                <c:pt idx="543">
                  <c:v>741200</c:v>
                </c:pt>
                <c:pt idx="544">
                  <c:v>745000</c:v>
                </c:pt>
                <c:pt idx="545">
                  <c:v>750700</c:v>
                </c:pt>
                <c:pt idx="546">
                  <c:v>757300</c:v>
                </c:pt>
                <c:pt idx="547">
                  <c:v>757200</c:v>
                </c:pt>
                <c:pt idx="548">
                  <c:v>762200</c:v>
                </c:pt>
                <c:pt idx="549">
                  <c:v>763900</c:v>
                </c:pt>
                <c:pt idx="550">
                  <c:v>770500</c:v>
                </c:pt>
                <c:pt idx="551">
                  <c:v>776300</c:v>
                </c:pt>
                <c:pt idx="552">
                  <c:v>775200</c:v>
                </c:pt>
                <c:pt idx="553">
                  <c:v>772900</c:v>
                </c:pt>
                <c:pt idx="554">
                  <c:v>773500</c:v>
                </c:pt>
                <c:pt idx="555">
                  <c:v>775500</c:v>
                </c:pt>
                <c:pt idx="556">
                  <c:v>776400</c:v>
                </c:pt>
                <c:pt idx="557">
                  <c:v>780700</c:v>
                </c:pt>
                <c:pt idx="558">
                  <c:v>782900</c:v>
                </c:pt>
                <c:pt idx="559">
                  <c:v>782700</c:v>
                </c:pt>
                <c:pt idx="560">
                  <c:v>787900</c:v>
                </c:pt>
                <c:pt idx="561">
                  <c:v>787200</c:v>
                </c:pt>
                <c:pt idx="562">
                  <c:v>793500</c:v>
                </c:pt>
                <c:pt idx="563">
                  <c:v>803100</c:v>
                </c:pt>
                <c:pt idx="564">
                  <c:v>804200</c:v>
                </c:pt>
                <c:pt idx="565">
                  <c:v>804900</c:v>
                </c:pt>
                <c:pt idx="566">
                  <c:v>810100</c:v>
                </c:pt>
                <c:pt idx="567">
                  <c:v>809200</c:v>
                </c:pt>
                <c:pt idx="568">
                  <c:v>812600</c:v>
                </c:pt>
                <c:pt idx="569">
                  <c:v>812400</c:v>
                </c:pt>
                <c:pt idx="570">
                  <c:v>811500</c:v>
                </c:pt>
                <c:pt idx="571">
                  <c:v>809700</c:v>
                </c:pt>
                <c:pt idx="572">
                  <c:v>810400</c:v>
                </c:pt>
                <c:pt idx="573">
                  <c:v>809800</c:v>
                </c:pt>
                <c:pt idx="574">
                  <c:v>816800</c:v>
                </c:pt>
                <c:pt idx="575">
                  <c:v>826700</c:v>
                </c:pt>
                <c:pt idx="576">
                  <c:v>823000</c:v>
                </c:pt>
                <c:pt idx="577">
                  <c:v>820000</c:v>
                </c:pt>
                <c:pt idx="578">
                  <c:v>820900</c:v>
                </c:pt>
                <c:pt idx="579">
                  <c:v>823000</c:v>
                </c:pt>
                <c:pt idx="580">
                  <c:v>825700</c:v>
                </c:pt>
                <c:pt idx="581">
                  <c:v>827200</c:v>
                </c:pt>
                <c:pt idx="582">
                  <c:v>828900</c:v>
                </c:pt>
                <c:pt idx="583">
                  <c:v>829600</c:v>
                </c:pt>
                <c:pt idx="584">
                  <c:v>827400</c:v>
                </c:pt>
                <c:pt idx="585">
                  <c:v>829000</c:v>
                </c:pt>
                <c:pt idx="586">
                  <c:v>834300</c:v>
                </c:pt>
                <c:pt idx="587">
                  <c:v>837200</c:v>
                </c:pt>
                <c:pt idx="588">
                  <c:v>830600</c:v>
                </c:pt>
                <c:pt idx="589">
                  <c:v>829500</c:v>
                </c:pt>
                <c:pt idx="590">
                  <c:v>833000</c:v>
                </c:pt>
                <c:pt idx="591">
                  <c:v>830200</c:v>
                </c:pt>
                <c:pt idx="592">
                  <c:v>834700</c:v>
                </c:pt>
                <c:pt idx="593">
                  <c:v>840200</c:v>
                </c:pt>
                <c:pt idx="594">
                  <c:v>847000</c:v>
                </c:pt>
                <c:pt idx="595">
                  <c:v>847600</c:v>
                </c:pt>
                <c:pt idx="596">
                  <c:v>909700</c:v>
                </c:pt>
                <c:pt idx="597">
                  <c:v>1136400</c:v>
                </c:pt>
                <c:pt idx="598">
                  <c:v>1442300</c:v>
                </c:pt>
                <c:pt idx="599">
                  <c:v>1666400</c:v>
                </c:pt>
                <c:pt idx="600">
                  <c:v>1712000</c:v>
                </c:pt>
                <c:pt idx="601">
                  <c:v>1561700</c:v>
                </c:pt>
                <c:pt idx="602">
                  <c:v>1647300</c:v>
                </c:pt>
                <c:pt idx="603">
                  <c:v>1753200</c:v>
                </c:pt>
                <c:pt idx="604">
                  <c:v>1775100</c:v>
                </c:pt>
                <c:pt idx="605">
                  <c:v>1683700</c:v>
                </c:pt>
                <c:pt idx="606">
                  <c:v>1673600</c:v>
                </c:pt>
                <c:pt idx="607">
                  <c:v>1710800</c:v>
                </c:pt>
                <c:pt idx="608">
                  <c:v>1801200</c:v>
                </c:pt>
                <c:pt idx="609">
                  <c:v>1936300</c:v>
                </c:pt>
                <c:pt idx="610">
                  <c:v>2024600</c:v>
                </c:pt>
                <c:pt idx="611">
                  <c:v>2026200</c:v>
                </c:pt>
                <c:pt idx="612">
                  <c:v>1995000</c:v>
                </c:pt>
                <c:pt idx="613">
                  <c:v>2115200</c:v>
                </c:pt>
                <c:pt idx="614">
                  <c:v>2079600</c:v>
                </c:pt>
                <c:pt idx="615">
                  <c:v>2014400</c:v>
                </c:pt>
                <c:pt idx="616">
                  <c:v>2012300</c:v>
                </c:pt>
                <c:pt idx="617">
                  <c:v>2002400</c:v>
                </c:pt>
                <c:pt idx="618">
                  <c:v>1994300</c:v>
                </c:pt>
                <c:pt idx="619">
                  <c:v>1993700</c:v>
                </c:pt>
                <c:pt idx="620">
                  <c:v>1961200</c:v>
                </c:pt>
                <c:pt idx="621">
                  <c:v>1961700</c:v>
                </c:pt>
                <c:pt idx="622">
                  <c:v>1973100</c:v>
                </c:pt>
                <c:pt idx="623">
                  <c:v>2017000</c:v>
                </c:pt>
                <c:pt idx="624">
                  <c:v>2047900</c:v>
                </c:pt>
                <c:pt idx="625">
                  <c:v>2211600</c:v>
                </c:pt>
                <c:pt idx="626">
                  <c:v>2395300</c:v>
                </c:pt>
                <c:pt idx="627">
                  <c:v>2496600</c:v>
                </c:pt>
                <c:pt idx="628">
                  <c:v>2567200</c:v>
                </c:pt>
                <c:pt idx="629">
                  <c:v>2648500</c:v>
                </c:pt>
                <c:pt idx="630">
                  <c:v>2684800</c:v>
                </c:pt>
                <c:pt idx="631">
                  <c:v>2657700</c:v>
                </c:pt>
                <c:pt idx="632">
                  <c:v>2637700</c:v>
                </c:pt>
                <c:pt idx="633">
                  <c:v>2637800</c:v>
                </c:pt>
                <c:pt idx="634">
                  <c:v>2605400</c:v>
                </c:pt>
                <c:pt idx="635">
                  <c:v>2619600</c:v>
                </c:pt>
                <c:pt idx="636">
                  <c:v>2640800</c:v>
                </c:pt>
                <c:pt idx="637">
                  <c:v>2694400</c:v>
                </c:pt>
                <c:pt idx="638">
                  <c:v>2655200</c:v>
                </c:pt>
                <c:pt idx="639">
                  <c:v>2639800</c:v>
                </c:pt>
                <c:pt idx="640">
                  <c:v>2616500</c:v>
                </c:pt>
                <c:pt idx="641">
                  <c:v>2618800</c:v>
                </c:pt>
                <c:pt idx="642">
                  <c:v>2647800</c:v>
                </c:pt>
                <c:pt idx="643">
                  <c:v>2650700</c:v>
                </c:pt>
                <c:pt idx="644">
                  <c:v>2594900</c:v>
                </c:pt>
                <c:pt idx="645">
                  <c:v>2611800</c:v>
                </c:pt>
                <c:pt idx="646">
                  <c:v>2646800</c:v>
                </c:pt>
                <c:pt idx="647">
                  <c:v>2675900</c:v>
                </c:pt>
                <c:pt idx="648">
                  <c:v>2741700</c:v>
                </c:pt>
                <c:pt idx="649">
                  <c:v>2845300</c:v>
                </c:pt>
                <c:pt idx="650">
                  <c:v>2935000</c:v>
                </c:pt>
                <c:pt idx="651">
                  <c:v>3011700</c:v>
                </c:pt>
                <c:pt idx="652">
                  <c:v>3116900</c:v>
                </c:pt>
                <c:pt idx="653">
                  <c:v>3201500</c:v>
                </c:pt>
                <c:pt idx="654">
                  <c:v>3290900</c:v>
                </c:pt>
                <c:pt idx="655">
                  <c:v>3398900</c:v>
                </c:pt>
                <c:pt idx="656">
                  <c:v>3486900</c:v>
                </c:pt>
                <c:pt idx="657">
                  <c:v>3589500</c:v>
                </c:pt>
                <c:pt idx="658">
                  <c:v>3684600</c:v>
                </c:pt>
                <c:pt idx="659">
                  <c:v>3717500</c:v>
                </c:pt>
                <c:pt idx="660">
                  <c:v>3728500</c:v>
                </c:pt>
                <c:pt idx="661">
                  <c:v>3833400</c:v>
                </c:pt>
                <c:pt idx="662">
                  <c:v>3885900</c:v>
                </c:pt>
                <c:pt idx="663">
                  <c:v>3930700</c:v>
                </c:pt>
                <c:pt idx="664">
                  <c:v>3911500</c:v>
                </c:pt>
                <c:pt idx="665">
                  <c:v>3948700</c:v>
                </c:pt>
                <c:pt idx="666">
                  <c:v>3989100</c:v>
                </c:pt>
                <c:pt idx="667">
                  <c:v>4075000</c:v>
                </c:pt>
                <c:pt idx="668">
                  <c:v>4049200</c:v>
                </c:pt>
                <c:pt idx="669">
                  <c:v>4001500</c:v>
                </c:pt>
                <c:pt idx="670">
                  <c:v>3830400</c:v>
                </c:pt>
                <c:pt idx="671">
                  <c:v>3934500</c:v>
                </c:pt>
                <c:pt idx="672">
                  <c:v>4017100</c:v>
                </c:pt>
                <c:pt idx="673">
                  <c:v>3840500</c:v>
                </c:pt>
                <c:pt idx="674">
                  <c:v>4030600</c:v>
                </c:pt>
                <c:pt idx="675">
                  <c:v>4059400</c:v>
                </c:pt>
                <c:pt idx="676">
                  <c:v>3949400</c:v>
                </c:pt>
                <c:pt idx="677">
                  <c:v>3919600</c:v>
                </c:pt>
                <c:pt idx="678">
                  <c:v>3961200</c:v>
                </c:pt>
                <c:pt idx="679">
                  <c:v>3984000</c:v>
                </c:pt>
                <c:pt idx="680">
                  <c:v>4028500</c:v>
                </c:pt>
                <c:pt idx="681">
                  <c:v>4060500</c:v>
                </c:pt>
                <c:pt idx="682">
                  <c:v>4006700</c:v>
                </c:pt>
                <c:pt idx="683">
                  <c:v>3835800</c:v>
                </c:pt>
                <c:pt idx="684">
                  <c:v>3792700</c:v>
                </c:pt>
                <c:pt idx="685">
                  <c:v>3872500</c:v>
                </c:pt>
                <c:pt idx="686">
                  <c:v>3898400</c:v>
                </c:pt>
                <c:pt idx="687">
                  <c:v>3872900</c:v>
                </c:pt>
                <c:pt idx="688">
                  <c:v>3836500</c:v>
                </c:pt>
                <c:pt idx="689">
                  <c:v>3825500</c:v>
                </c:pt>
                <c:pt idx="690">
                  <c:v>3772500</c:v>
                </c:pt>
                <c:pt idx="691">
                  <c:v>3816700</c:v>
                </c:pt>
                <c:pt idx="692">
                  <c:v>3735900</c:v>
                </c:pt>
                <c:pt idx="693">
                  <c:v>3572100</c:v>
                </c:pt>
                <c:pt idx="694">
                  <c:v>3629800</c:v>
                </c:pt>
                <c:pt idx="695">
                  <c:v>3531600</c:v>
                </c:pt>
                <c:pt idx="696">
                  <c:v>3595500</c:v>
                </c:pt>
                <c:pt idx="697">
                  <c:v>3746400</c:v>
                </c:pt>
                <c:pt idx="698">
                  <c:v>3856300</c:v>
                </c:pt>
                <c:pt idx="699">
                  <c:v>3821700</c:v>
                </c:pt>
                <c:pt idx="700">
                  <c:v>3774400</c:v>
                </c:pt>
                <c:pt idx="701">
                  <c:v>3762800</c:v>
                </c:pt>
                <c:pt idx="702">
                  <c:v>3795400</c:v>
                </c:pt>
                <c:pt idx="703">
                  <c:v>3910000</c:v>
                </c:pt>
                <c:pt idx="704">
                  <c:v>3874500</c:v>
                </c:pt>
                <c:pt idx="705">
                  <c:v>3829900</c:v>
                </c:pt>
                <c:pt idx="706">
                  <c:v>3907700</c:v>
                </c:pt>
                <c:pt idx="707">
                  <c:v>3851000</c:v>
                </c:pt>
                <c:pt idx="708">
                  <c:v>3824800</c:v>
                </c:pt>
                <c:pt idx="709">
                  <c:v>3855100</c:v>
                </c:pt>
                <c:pt idx="710">
                  <c:v>3800600</c:v>
                </c:pt>
                <c:pt idx="711">
                  <c:v>3727100</c:v>
                </c:pt>
                <c:pt idx="712">
                  <c:v>3674800</c:v>
                </c:pt>
                <c:pt idx="713">
                  <c:v>3650500</c:v>
                </c:pt>
                <c:pt idx="714">
                  <c:v>3618300</c:v>
                </c:pt>
                <c:pt idx="715">
                  <c:v>3584500</c:v>
                </c:pt>
                <c:pt idx="716">
                  <c:v>3559800</c:v>
                </c:pt>
                <c:pt idx="717">
                  <c:v>3520900</c:v>
                </c:pt>
                <c:pt idx="718">
                  <c:v>3476300</c:v>
                </c:pt>
                <c:pt idx="719">
                  <c:v>3400700</c:v>
                </c:pt>
                <c:pt idx="720">
                  <c:v>3346900</c:v>
                </c:pt>
                <c:pt idx="721">
                  <c:v>3353500</c:v>
                </c:pt>
                <c:pt idx="722">
                  <c:v>3381500</c:v>
                </c:pt>
                <c:pt idx="723">
                  <c:v>3286700</c:v>
                </c:pt>
                <c:pt idx="724">
                  <c:v>3244500</c:v>
                </c:pt>
                <c:pt idx="725">
                  <c:v>3274800</c:v>
                </c:pt>
                <c:pt idx="726">
                  <c:v>3260300</c:v>
                </c:pt>
                <c:pt idx="727">
                  <c:v>3271400</c:v>
                </c:pt>
                <c:pt idx="728">
                  <c:v>3202700</c:v>
                </c:pt>
                <c:pt idx="729">
                  <c:v>3252800</c:v>
                </c:pt>
                <c:pt idx="730">
                  <c:v>3315600</c:v>
                </c:pt>
                <c:pt idx="731">
                  <c:v>3426500</c:v>
                </c:pt>
                <c:pt idx="732">
                  <c:v>3442600</c:v>
                </c:pt>
                <c:pt idx="733">
                  <c:v>3454500</c:v>
                </c:pt>
                <c:pt idx="734">
                  <c:v>3883100</c:v>
                </c:pt>
                <c:pt idx="735">
                  <c:v>4844900</c:v>
                </c:pt>
                <c:pt idx="736">
                  <c:v>5149400</c:v>
                </c:pt>
                <c:pt idx="737">
                  <c:v>5001800</c:v>
                </c:pt>
                <c:pt idx="738">
                  <c:v>4700300</c:v>
                </c:pt>
                <c:pt idx="739">
                  <c:v>4807400</c:v>
                </c:pt>
                <c:pt idx="740">
                  <c:v>4880300</c:v>
                </c:pt>
                <c:pt idx="741">
                  <c:v>4917100</c:v>
                </c:pt>
                <c:pt idx="742">
                  <c:v>5093000</c:v>
                </c:pt>
                <c:pt idx="743">
                  <c:v>5206500</c:v>
                </c:pt>
                <c:pt idx="744">
                  <c:v>5248000</c:v>
                </c:pt>
                <c:pt idx="745">
                  <c:v>5446900</c:v>
                </c:pt>
                <c:pt idx="746">
                  <c:v>5839100</c:v>
                </c:pt>
                <c:pt idx="747">
                  <c:v>6042100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EC-49DC-AFAB-EBF1BE56D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286160"/>
        <c:axId val="485285504"/>
      </c:lineChart>
      <c:dateAx>
        <c:axId val="485286160"/>
        <c:scaling>
          <c:orientation val="minMax"/>
          <c:min val="38808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5285504"/>
        <c:crosses val="autoZero"/>
        <c:auto val="1"/>
        <c:lblOffset val="100"/>
        <c:baseTimeUnit val="months"/>
        <c:majorUnit val="3"/>
        <c:majorTimeUnit val="years"/>
      </c:dateAx>
      <c:valAx>
        <c:axId val="485285504"/>
        <c:scaling>
          <c:orientation val="minMax"/>
          <c:max val="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528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949194630848141E-2"/>
          <c:y val="6.3240740740740736E-2"/>
          <c:w val="0.84849956251261982"/>
          <c:h val="0.84188475772574423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9D1915"/>
              </a:solidFill>
              <a:round/>
            </a:ln>
            <a:effectLst/>
          </c:spPr>
          <c:marker>
            <c:symbol val="none"/>
          </c:marker>
          <c:cat>
            <c:numRef>
              <c:f>'PIB Total'!$A$3:$A$358</c:f>
              <c:numCache>
                <c:formatCode>m/d/yyyy</c:formatCode>
                <c:ptCount val="356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43850</c:v>
                </c:pt>
                <c:pt idx="13">
                  <c:v>43851</c:v>
                </c:pt>
                <c:pt idx="14">
                  <c:v>43852</c:v>
                </c:pt>
                <c:pt idx="15">
                  <c:v>43853</c:v>
                </c:pt>
                <c:pt idx="16">
                  <c:v>43854</c:v>
                </c:pt>
                <c:pt idx="17">
                  <c:v>43857</c:v>
                </c:pt>
                <c:pt idx="18">
                  <c:v>43858</c:v>
                </c:pt>
                <c:pt idx="19">
                  <c:v>43859</c:v>
                </c:pt>
                <c:pt idx="20">
                  <c:v>43860</c:v>
                </c:pt>
                <c:pt idx="21">
                  <c:v>43861</c:v>
                </c:pt>
                <c:pt idx="22">
                  <c:v>43864</c:v>
                </c:pt>
                <c:pt idx="23">
                  <c:v>43865</c:v>
                </c:pt>
                <c:pt idx="24">
                  <c:v>43866</c:v>
                </c:pt>
                <c:pt idx="25">
                  <c:v>43867</c:v>
                </c:pt>
                <c:pt idx="26">
                  <c:v>43868</c:v>
                </c:pt>
                <c:pt idx="27">
                  <c:v>43871</c:v>
                </c:pt>
                <c:pt idx="28">
                  <c:v>43872</c:v>
                </c:pt>
                <c:pt idx="29">
                  <c:v>43873</c:v>
                </c:pt>
                <c:pt idx="30">
                  <c:v>43874</c:v>
                </c:pt>
                <c:pt idx="31">
                  <c:v>43875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43892</c:v>
                </c:pt>
                <c:pt idx="41">
                  <c:v>43893</c:v>
                </c:pt>
                <c:pt idx="42">
                  <c:v>43894</c:v>
                </c:pt>
                <c:pt idx="43">
                  <c:v>43895</c:v>
                </c:pt>
                <c:pt idx="44">
                  <c:v>43896</c:v>
                </c:pt>
                <c:pt idx="45">
                  <c:v>43899</c:v>
                </c:pt>
                <c:pt idx="46">
                  <c:v>43900</c:v>
                </c:pt>
                <c:pt idx="47">
                  <c:v>43901</c:v>
                </c:pt>
                <c:pt idx="48">
                  <c:v>43902</c:v>
                </c:pt>
                <c:pt idx="49">
                  <c:v>43903</c:v>
                </c:pt>
                <c:pt idx="50">
                  <c:v>43906</c:v>
                </c:pt>
                <c:pt idx="51">
                  <c:v>43907</c:v>
                </c:pt>
                <c:pt idx="52">
                  <c:v>43908</c:v>
                </c:pt>
                <c:pt idx="53">
                  <c:v>43909</c:v>
                </c:pt>
                <c:pt idx="54">
                  <c:v>43910</c:v>
                </c:pt>
                <c:pt idx="55">
                  <c:v>43913</c:v>
                </c:pt>
                <c:pt idx="56">
                  <c:v>43914</c:v>
                </c:pt>
                <c:pt idx="57">
                  <c:v>43915</c:v>
                </c:pt>
                <c:pt idx="58">
                  <c:v>43916</c:v>
                </c:pt>
                <c:pt idx="59">
                  <c:v>43917</c:v>
                </c:pt>
                <c:pt idx="60">
                  <c:v>43920</c:v>
                </c:pt>
                <c:pt idx="61">
                  <c:v>43921</c:v>
                </c:pt>
                <c:pt idx="62">
                  <c:v>43922</c:v>
                </c:pt>
                <c:pt idx="63">
                  <c:v>43923</c:v>
                </c:pt>
                <c:pt idx="64">
                  <c:v>43924</c:v>
                </c:pt>
                <c:pt idx="65">
                  <c:v>43927</c:v>
                </c:pt>
                <c:pt idx="66">
                  <c:v>43928</c:v>
                </c:pt>
                <c:pt idx="67">
                  <c:v>43929</c:v>
                </c:pt>
                <c:pt idx="68">
                  <c:v>43930</c:v>
                </c:pt>
                <c:pt idx="69">
                  <c:v>43934</c:v>
                </c:pt>
                <c:pt idx="70">
                  <c:v>43935</c:v>
                </c:pt>
                <c:pt idx="71">
                  <c:v>43936</c:v>
                </c:pt>
                <c:pt idx="72">
                  <c:v>43937</c:v>
                </c:pt>
                <c:pt idx="73">
                  <c:v>43938</c:v>
                </c:pt>
                <c:pt idx="74">
                  <c:v>43941</c:v>
                </c:pt>
                <c:pt idx="75">
                  <c:v>43943</c:v>
                </c:pt>
                <c:pt idx="76">
                  <c:v>43944</c:v>
                </c:pt>
                <c:pt idx="77">
                  <c:v>43945</c:v>
                </c:pt>
                <c:pt idx="78">
                  <c:v>43948</c:v>
                </c:pt>
                <c:pt idx="79">
                  <c:v>43949</c:v>
                </c:pt>
                <c:pt idx="80">
                  <c:v>43950</c:v>
                </c:pt>
                <c:pt idx="81">
                  <c:v>43951</c:v>
                </c:pt>
                <c:pt idx="82">
                  <c:v>43955</c:v>
                </c:pt>
                <c:pt idx="83">
                  <c:v>43956</c:v>
                </c:pt>
                <c:pt idx="84">
                  <c:v>43957</c:v>
                </c:pt>
                <c:pt idx="85">
                  <c:v>43958</c:v>
                </c:pt>
                <c:pt idx="86">
                  <c:v>43959</c:v>
                </c:pt>
                <c:pt idx="87">
                  <c:v>43962</c:v>
                </c:pt>
                <c:pt idx="88">
                  <c:v>43963</c:v>
                </c:pt>
                <c:pt idx="89">
                  <c:v>43964</c:v>
                </c:pt>
                <c:pt idx="90">
                  <c:v>43965</c:v>
                </c:pt>
                <c:pt idx="91">
                  <c:v>43966</c:v>
                </c:pt>
                <c:pt idx="92">
                  <c:v>43969</c:v>
                </c:pt>
                <c:pt idx="93">
                  <c:v>43970</c:v>
                </c:pt>
                <c:pt idx="94">
                  <c:v>43971</c:v>
                </c:pt>
                <c:pt idx="95">
                  <c:v>43972</c:v>
                </c:pt>
                <c:pt idx="96">
                  <c:v>43973</c:v>
                </c:pt>
                <c:pt idx="97">
                  <c:v>43976</c:v>
                </c:pt>
                <c:pt idx="98">
                  <c:v>43977</c:v>
                </c:pt>
                <c:pt idx="99">
                  <c:v>43978</c:v>
                </c:pt>
                <c:pt idx="100">
                  <c:v>43979</c:v>
                </c:pt>
                <c:pt idx="101">
                  <c:v>43980</c:v>
                </c:pt>
                <c:pt idx="102">
                  <c:v>43983</c:v>
                </c:pt>
                <c:pt idx="103">
                  <c:v>43984</c:v>
                </c:pt>
                <c:pt idx="104">
                  <c:v>43985</c:v>
                </c:pt>
                <c:pt idx="105">
                  <c:v>43986</c:v>
                </c:pt>
                <c:pt idx="106">
                  <c:v>43987</c:v>
                </c:pt>
                <c:pt idx="107">
                  <c:v>43990</c:v>
                </c:pt>
                <c:pt idx="108">
                  <c:v>43991</c:v>
                </c:pt>
                <c:pt idx="109">
                  <c:v>43992</c:v>
                </c:pt>
                <c:pt idx="110">
                  <c:v>43994</c:v>
                </c:pt>
                <c:pt idx="111">
                  <c:v>43997</c:v>
                </c:pt>
                <c:pt idx="112">
                  <c:v>43998</c:v>
                </c:pt>
                <c:pt idx="113">
                  <c:v>43999</c:v>
                </c:pt>
                <c:pt idx="114">
                  <c:v>44000</c:v>
                </c:pt>
                <c:pt idx="115">
                  <c:v>44001</c:v>
                </c:pt>
                <c:pt idx="116">
                  <c:v>44004</c:v>
                </c:pt>
                <c:pt idx="117">
                  <c:v>44005</c:v>
                </c:pt>
                <c:pt idx="118">
                  <c:v>44006</c:v>
                </c:pt>
                <c:pt idx="119">
                  <c:v>44007</c:v>
                </c:pt>
                <c:pt idx="120">
                  <c:v>44008</c:v>
                </c:pt>
                <c:pt idx="121">
                  <c:v>44011</c:v>
                </c:pt>
                <c:pt idx="122">
                  <c:v>44012</c:v>
                </c:pt>
                <c:pt idx="123">
                  <c:v>44013</c:v>
                </c:pt>
                <c:pt idx="124">
                  <c:v>44014</c:v>
                </c:pt>
                <c:pt idx="125">
                  <c:v>44015</c:v>
                </c:pt>
                <c:pt idx="126">
                  <c:v>44018</c:v>
                </c:pt>
                <c:pt idx="127">
                  <c:v>44019</c:v>
                </c:pt>
                <c:pt idx="128">
                  <c:v>44020</c:v>
                </c:pt>
                <c:pt idx="129">
                  <c:v>44021</c:v>
                </c:pt>
                <c:pt idx="130">
                  <c:v>44022</c:v>
                </c:pt>
                <c:pt idx="131">
                  <c:v>44025</c:v>
                </c:pt>
                <c:pt idx="132">
                  <c:v>44026</c:v>
                </c:pt>
                <c:pt idx="133">
                  <c:v>44027</c:v>
                </c:pt>
                <c:pt idx="134">
                  <c:v>44028</c:v>
                </c:pt>
                <c:pt idx="135">
                  <c:v>44029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44039</c:v>
                </c:pt>
                <c:pt idx="142">
                  <c:v>44040</c:v>
                </c:pt>
                <c:pt idx="143">
                  <c:v>44041</c:v>
                </c:pt>
                <c:pt idx="144">
                  <c:v>44042</c:v>
                </c:pt>
                <c:pt idx="145">
                  <c:v>44043</c:v>
                </c:pt>
                <c:pt idx="146">
                  <c:v>44046</c:v>
                </c:pt>
                <c:pt idx="147">
                  <c:v>44047</c:v>
                </c:pt>
                <c:pt idx="148">
                  <c:v>44048</c:v>
                </c:pt>
                <c:pt idx="149">
                  <c:v>44049</c:v>
                </c:pt>
                <c:pt idx="150">
                  <c:v>44050</c:v>
                </c:pt>
                <c:pt idx="151">
                  <c:v>44053</c:v>
                </c:pt>
                <c:pt idx="152">
                  <c:v>44054</c:v>
                </c:pt>
                <c:pt idx="153">
                  <c:v>44055</c:v>
                </c:pt>
                <c:pt idx="154">
                  <c:v>44056</c:v>
                </c:pt>
                <c:pt idx="155">
                  <c:v>44057</c:v>
                </c:pt>
                <c:pt idx="156">
                  <c:v>44060</c:v>
                </c:pt>
                <c:pt idx="157">
                  <c:v>44061</c:v>
                </c:pt>
                <c:pt idx="158">
                  <c:v>44062</c:v>
                </c:pt>
                <c:pt idx="159">
                  <c:v>44063</c:v>
                </c:pt>
                <c:pt idx="160">
                  <c:v>44064</c:v>
                </c:pt>
                <c:pt idx="161">
                  <c:v>44067</c:v>
                </c:pt>
                <c:pt idx="162">
                  <c:v>44068</c:v>
                </c:pt>
                <c:pt idx="163">
                  <c:v>44069</c:v>
                </c:pt>
                <c:pt idx="164">
                  <c:v>44070</c:v>
                </c:pt>
                <c:pt idx="165">
                  <c:v>44071</c:v>
                </c:pt>
                <c:pt idx="166">
                  <c:v>44074</c:v>
                </c:pt>
                <c:pt idx="167">
                  <c:v>44075</c:v>
                </c:pt>
                <c:pt idx="168">
                  <c:v>44076</c:v>
                </c:pt>
                <c:pt idx="169">
                  <c:v>44077</c:v>
                </c:pt>
                <c:pt idx="170">
                  <c:v>44078</c:v>
                </c:pt>
                <c:pt idx="171">
                  <c:v>44082</c:v>
                </c:pt>
                <c:pt idx="172">
                  <c:v>44083</c:v>
                </c:pt>
                <c:pt idx="173">
                  <c:v>44084</c:v>
                </c:pt>
                <c:pt idx="174">
                  <c:v>44085</c:v>
                </c:pt>
                <c:pt idx="175">
                  <c:v>44088</c:v>
                </c:pt>
                <c:pt idx="176">
                  <c:v>44089</c:v>
                </c:pt>
                <c:pt idx="177">
                  <c:v>44090</c:v>
                </c:pt>
                <c:pt idx="178">
                  <c:v>44091</c:v>
                </c:pt>
                <c:pt idx="179">
                  <c:v>44092</c:v>
                </c:pt>
                <c:pt idx="180">
                  <c:v>44095</c:v>
                </c:pt>
                <c:pt idx="181">
                  <c:v>44096</c:v>
                </c:pt>
                <c:pt idx="182">
                  <c:v>44097</c:v>
                </c:pt>
                <c:pt idx="183">
                  <c:v>44098</c:v>
                </c:pt>
                <c:pt idx="184">
                  <c:v>44099</c:v>
                </c:pt>
                <c:pt idx="185">
                  <c:v>44102</c:v>
                </c:pt>
                <c:pt idx="186">
                  <c:v>44103</c:v>
                </c:pt>
                <c:pt idx="187">
                  <c:v>44104</c:v>
                </c:pt>
                <c:pt idx="188">
                  <c:v>44105</c:v>
                </c:pt>
                <c:pt idx="189">
                  <c:v>44106</c:v>
                </c:pt>
                <c:pt idx="190">
                  <c:v>44109</c:v>
                </c:pt>
                <c:pt idx="191">
                  <c:v>44110</c:v>
                </c:pt>
                <c:pt idx="192">
                  <c:v>44111</c:v>
                </c:pt>
                <c:pt idx="193">
                  <c:v>44112</c:v>
                </c:pt>
                <c:pt idx="194">
                  <c:v>44113</c:v>
                </c:pt>
                <c:pt idx="195">
                  <c:v>44117</c:v>
                </c:pt>
                <c:pt idx="196">
                  <c:v>44118</c:v>
                </c:pt>
                <c:pt idx="197">
                  <c:v>44119</c:v>
                </c:pt>
                <c:pt idx="198">
                  <c:v>44120</c:v>
                </c:pt>
                <c:pt idx="199">
                  <c:v>44123</c:v>
                </c:pt>
                <c:pt idx="200">
                  <c:v>44124</c:v>
                </c:pt>
                <c:pt idx="201">
                  <c:v>44125</c:v>
                </c:pt>
                <c:pt idx="202">
                  <c:v>44126</c:v>
                </c:pt>
                <c:pt idx="203">
                  <c:v>44127</c:v>
                </c:pt>
                <c:pt idx="204">
                  <c:v>44130</c:v>
                </c:pt>
                <c:pt idx="205">
                  <c:v>44131</c:v>
                </c:pt>
                <c:pt idx="206">
                  <c:v>44132</c:v>
                </c:pt>
                <c:pt idx="207">
                  <c:v>44133</c:v>
                </c:pt>
                <c:pt idx="208">
                  <c:v>44134</c:v>
                </c:pt>
                <c:pt idx="209">
                  <c:v>44138</c:v>
                </c:pt>
                <c:pt idx="210">
                  <c:v>44139</c:v>
                </c:pt>
                <c:pt idx="211">
                  <c:v>44140</c:v>
                </c:pt>
                <c:pt idx="212">
                  <c:v>44141</c:v>
                </c:pt>
                <c:pt idx="213">
                  <c:v>44144</c:v>
                </c:pt>
                <c:pt idx="214">
                  <c:v>44145</c:v>
                </c:pt>
                <c:pt idx="215">
                  <c:v>44146</c:v>
                </c:pt>
                <c:pt idx="216">
                  <c:v>44147</c:v>
                </c:pt>
                <c:pt idx="217">
                  <c:v>44148</c:v>
                </c:pt>
                <c:pt idx="218">
                  <c:v>44151</c:v>
                </c:pt>
                <c:pt idx="219">
                  <c:v>44152</c:v>
                </c:pt>
                <c:pt idx="220">
                  <c:v>44153</c:v>
                </c:pt>
                <c:pt idx="221">
                  <c:v>44154</c:v>
                </c:pt>
                <c:pt idx="222">
                  <c:v>44155</c:v>
                </c:pt>
                <c:pt idx="223">
                  <c:v>44158</c:v>
                </c:pt>
                <c:pt idx="224">
                  <c:v>44159</c:v>
                </c:pt>
                <c:pt idx="225">
                  <c:v>44160</c:v>
                </c:pt>
                <c:pt idx="226">
                  <c:v>44161</c:v>
                </c:pt>
                <c:pt idx="227">
                  <c:v>44162</c:v>
                </c:pt>
                <c:pt idx="228">
                  <c:v>44165</c:v>
                </c:pt>
                <c:pt idx="229">
                  <c:v>44166</c:v>
                </c:pt>
                <c:pt idx="230">
                  <c:v>44167</c:v>
                </c:pt>
                <c:pt idx="231">
                  <c:v>44168</c:v>
                </c:pt>
                <c:pt idx="232">
                  <c:v>44169</c:v>
                </c:pt>
                <c:pt idx="233">
                  <c:v>44172</c:v>
                </c:pt>
                <c:pt idx="234">
                  <c:v>44173</c:v>
                </c:pt>
                <c:pt idx="235">
                  <c:v>44174</c:v>
                </c:pt>
                <c:pt idx="236">
                  <c:v>44175</c:v>
                </c:pt>
                <c:pt idx="237">
                  <c:v>44176</c:v>
                </c:pt>
                <c:pt idx="238">
                  <c:v>44179</c:v>
                </c:pt>
                <c:pt idx="239">
                  <c:v>44180</c:v>
                </c:pt>
                <c:pt idx="240">
                  <c:v>44181</c:v>
                </c:pt>
                <c:pt idx="241">
                  <c:v>44182</c:v>
                </c:pt>
                <c:pt idx="242">
                  <c:v>44183</c:v>
                </c:pt>
                <c:pt idx="243">
                  <c:v>44186</c:v>
                </c:pt>
                <c:pt idx="244">
                  <c:v>44187</c:v>
                </c:pt>
                <c:pt idx="245">
                  <c:v>44188</c:v>
                </c:pt>
                <c:pt idx="246">
                  <c:v>44189</c:v>
                </c:pt>
                <c:pt idx="247">
                  <c:v>44193</c:v>
                </c:pt>
                <c:pt idx="248">
                  <c:v>44194</c:v>
                </c:pt>
                <c:pt idx="249">
                  <c:v>44195</c:v>
                </c:pt>
                <c:pt idx="250">
                  <c:v>44196</c:v>
                </c:pt>
                <c:pt idx="251">
                  <c:v>44200</c:v>
                </c:pt>
                <c:pt idx="252">
                  <c:v>44201</c:v>
                </c:pt>
                <c:pt idx="253">
                  <c:v>44202</c:v>
                </c:pt>
                <c:pt idx="254">
                  <c:v>44203</c:v>
                </c:pt>
                <c:pt idx="255">
                  <c:v>44204</c:v>
                </c:pt>
                <c:pt idx="256">
                  <c:v>44207</c:v>
                </c:pt>
                <c:pt idx="257">
                  <c:v>44208</c:v>
                </c:pt>
                <c:pt idx="258">
                  <c:v>44209</c:v>
                </c:pt>
                <c:pt idx="259">
                  <c:v>44210</c:v>
                </c:pt>
                <c:pt idx="260">
                  <c:v>44211</c:v>
                </c:pt>
                <c:pt idx="261">
                  <c:v>44214</c:v>
                </c:pt>
                <c:pt idx="262">
                  <c:v>44215</c:v>
                </c:pt>
                <c:pt idx="263">
                  <c:v>44216</c:v>
                </c:pt>
                <c:pt idx="264">
                  <c:v>44217</c:v>
                </c:pt>
                <c:pt idx="265">
                  <c:v>44218</c:v>
                </c:pt>
                <c:pt idx="266">
                  <c:v>44221</c:v>
                </c:pt>
                <c:pt idx="267">
                  <c:v>44222</c:v>
                </c:pt>
                <c:pt idx="268">
                  <c:v>44223</c:v>
                </c:pt>
                <c:pt idx="269">
                  <c:v>44224</c:v>
                </c:pt>
                <c:pt idx="270">
                  <c:v>44225</c:v>
                </c:pt>
                <c:pt idx="271">
                  <c:v>44228</c:v>
                </c:pt>
                <c:pt idx="272">
                  <c:v>44229</c:v>
                </c:pt>
                <c:pt idx="273">
                  <c:v>44230</c:v>
                </c:pt>
                <c:pt idx="274">
                  <c:v>44231</c:v>
                </c:pt>
                <c:pt idx="275">
                  <c:v>44232</c:v>
                </c:pt>
                <c:pt idx="276">
                  <c:v>44235</c:v>
                </c:pt>
                <c:pt idx="277">
                  <c:v>44236</c:v>
                </c:pt>
                <c:pt idx="278">
                  <c:v>44237</c:v>
                </c:pt>
                <c:pt idx="279">
                  <c:v>44238</c:v>
                </c:pt>
                <c:pt idx="280">
                  <c:v>44239</c:v>
                </c:pt>
                <c:pt idx="281">
                  <c:v>44244</c:v>
                </c:pt>
                <c:pt idx="282">
                  <c:v>44245</c:v>
                </c:pt>
                <c:pt idx="283">
                  <c:v>44246</c:v>
                </c:pt>
                <c:pt idx="284">
                  <c:v>44249</c:v>
                </c:pt>
                <c:pt idx="285">
                  <c:v>44250</c:v>
                </c:pt>
                <c:pt idx="286">
                  <c:v>44251</c:v>
                </c:pt>
                <c:pt idx="287">
                  <c:v>44252</c:v>
                </c:pt>
                <c:pt idx="288">
                  <c:v>44253</c:v>
                </c:pt>
                <c:pt idx="289">
                  <c:v>44256</c:v>
                </c:pt>
                <c:pt idx="290">
                  <c:v>44257</c:v>
                </c:pt>
                <c:pt idx="291">
                  <c:v>44258</c:v>
                </c:pt>
                <c:pt idx="292">
                  <c:v>44259</c:v>
                </c:pt>
                <c:pt idx="293">
                  <c:v>44260</c:v>
                </c:pt>
                <c:pt idx="294">
                  <c:v>44263</c:v>
                </c:pt>
                <c:pt idx="295">
                  <c:v>44264</c:v>
                </c:pt>
                <c:pt idx="296">
                  <c:v>44265</c:v>
                </c:pt>
                <c:pt idx="297">
                  <c:v>44266</c:v>
                </c:pt>
                <c:pt idx="298">
                  <c:v>44267</c:v>
                </c:pt>
                <c:pt idx="299">
                  <c:v>44270</c:v>
                </c:pt>
                <c:pt idx="300">
                  <c:v>44271</c:v>
                </c:pt>
                <c:pt idx="301">
                  <c:v>44272</c:v>
                </c:pt>
                <c:pt idx="302">
                  <c:v>44273</c:v>
                </c:pt>
                <c:pt idx="303">
                  <c:v>44274</c:v>
                </c:pt>
                <c:pt idx="304">
                  <c:v>44277</c:v>
                </c:pt>
                <c:pt idx="305">
                  <c:v>44278</c:v>
                </c:pt>
                <c:pt idx="306">
                  <c:v>44279</c:v>
                </c:pt>
                <c:pt idx="307">
                  <c:v>44280</c:v>
                </c:pt>
                <c:pt idx="308">
                  <c:v>44281</c:v>
                </c:pt>
                <c:pt idx="309">
                  <c:v>44284</c:v>
                </c:pt>
                <c:pt idx="310">
                  <c:v>44285</c:v>
                </c:pt>
                <c:pt idx="311">
                  <c:v>44286</c:v>
                </c:pt>
                <c:pt idx="312">
                  <c:v>44287</c:v>
                </c:pt>
                <c:pt idx="313">
                  <c:v>44291</c:v>
                </c:pt>
                <c:pt idx="314">
                  <c:v>44292</c:v>
                </c:pt>
                <c:pt idx="315">
                  <c:v>44293</c:v>
                </c:pt>
                <c:pt idx="316">
                  <c:v>44294</c:v>
                </c:pt>
                <c:pt idx="317">
                  <c:v>44295</c:v>
                </c:pt>
                <c:pt idx="318">
                  <c:v>44298</c:v>
                </c:pt>
                <c:pt idx="319">
                  <c:v>44299</c:v>
                </c:pt>
                <c:pt idx="320">
                  <c:v>44300</c:v>
                </c:pt>
                <c:pt idx="321">
                  <c:v>44301</c:v>
                </c:pt>
                <c:pt idx="322">
                  <c:v>44302</c:v>
                </c:pt>
                <c:pt idx="323">
                  <c:v>44305</c:v>
                </c:pt>
                <c:pt idx="324">
                  <c:v>44306</c:v>
                </c:pt>
                <c:pt idx="325">
                  <c:v>44308</c:v>
                </c:pt>
                <c:pt idx="326">
                  <c:v>44309</c:v>
                </c:pt>
                <c:pt idx="327">
                  <c:v>44312</c:v>
                </c:pt>
                <c:pt idx="328">
                  <c:v>44313</c:v>
                </c:pt>
                <c:pt idx="329">
                  <c:v>44314</c:v>
                </c:pt>
                <c:pt idx="330">
                  <c:v>44315</c:v>
                </c:pt>
                <c:pt idx="331">
                  <c:v>44316</c:v>
                </c:pt>
                <c:pt idx="332">
                  <c:v>44319</c:v>
                </c:pt>
                <c:pt idx="333">
                  <c:v>44320</c:v>
                </c:pt>
                <c:pt idx="334">
                  <c:v>44321</c:v>
                </c:pt>
                <c:pt idx="335">
                  <c:v>44322</c:v>
                </c:pt>
                <c:pt idx="336">
                  <c:v>44323</c:v>
                </c:pt>
                <c:pt idx="337">
                  <c:v>44326</c:v>
                </c:pt>
                <c:pt idx="338">
                  <c:v>44327</c:v>
                </c:pt>
                <c:pt idx="339">
                  <c:v>44328</c:v>
                </c:pt>
                <c:pt idx="340">
                  <c:v>44329</c:v>
                </c:pt>
                <c:pt idx="341">
                  <c:v>44330</c:v>
                </c:pt>
                <c:pt idx="342">
                  <c:v>44333</c:v>
                </c:pt>
                <c:pt idx="343">
                  <c:v>44334</c:v>
                </c:pt>
                <c:pt idx="344">
                  <c:v>44335</c:v>
                </c:pt>
                <c:pt idx="345">
                  <c:v>44336</c:v>
                </c:pt>
                <c:pt idx="346">
                  <c:v>44337</c:v>
                </c:pt>
                <c:pt idx="347">
                  <c:v>44340</c:v>
                </c:pt>
                <c:pt idx="348">
                  <c:v>44341</c:v>
                </c:pt>
                <c:pt idx="349">
                  <c:v>44342</c:v>
                </c:pt>
                <c:pt idx="350">
                  <c:v>44343</c:v>
                </c:pt>
                <c:pt idx="351">
                  <c:v>44344</c:v>
                </c:pt>
                <c:pt idx="352">
                  <c:v>44347</c:v>
                </c:pt>
                <c:pt idx="353">
                  <c:v>44348</c:v>
                </c:pt>
                <c:pt idx="354">
                  <c:v>44349</c:v>
                </c:pt>
                <c:pt idx="355">
                  <c:v>44351</c:v>
                </c:pt>
              </c:numCache>
            </c:numRef>
          </c:cat>
          <c:val>
            <c:numRef>
              <c:f>'PIB Total'!$B$3:$B$358</c:f>
              <c:numCache>
                <c:formatCode>#,##0.00</c:formatCode>
                <c:ptCount val="356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2.6</c:v>
                </c:pt>
                <c:pt idx="28">
                  <c:v>2.5499999999999998</c:v>
                </c:pt>
                <c:pt idx="29">
                  <c:v>2.5499999999999998</c:v>
                </c:pt>
                <c:pt idx="30">
                  <c:v>2.5499999999999998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 formatCode="General">
                  <c:v>2.5</c:v>
                </c:pt>
                <c:pt idx="42" formatCode="General">
                  <c:v>2.5</c:v>
                </c:pt>
                <c:pt idx="43" formatCode="General">
                  <c:v>2.5</c:v>
                </c:pt>
                <c:pt idx="44" formatCode="General">
                  <c:v>2.5</c:v>
                </c:pt>
                <c:pt idx="45" formatCode="General">
                  <c:v>2.5</c:v>
                </c:pt>
                <c:pt idx="46" formatCode="General">
                  <c:v>2.5</c:v>
                </c:pt>
                <c:pt idx="47" formatCode="General">
                  <c:v>2.5</c:v>
                </c:pt>
                <c:pt idx="48" formatCode="General">
                  <c:v>2.5</c:v>
                </c:pt>
                <c:pt idx="49" formatCode="General">
                  <c:v>2.5</c:v>
                </c:pt>
                <c:pt idx="50" formatCode="General">
                  <c:v>2.5</c:v>
                </c:pt>
                <c:pt idx="51" formatCode="General">
                  <c:v>2.5</c:v>
                </c:pt>
                <c:pt idx="52" formatCode="General">
                  <c:v>2.5</c:v>
                </c:pt>
                <c:pt idx="53" formatCode="General">
                  <c:v>2.5</c:v>
                </c:pt>
                <c:pt idx="54" formatCode="General">
                  <c:v>2.5</c:v>
                </c:pt>
                <c:pt idx="55" formatCode="General">
                  <c:v>2.5</c:v>
                </c:pt>
                <c:pt idx="56" formatCode="General">
                  <c:v>2.5</c:v>
                </c:pt>
                <c:pt idx="57" formatCode="General">
                  <c:v>2.5</c:v>
                </c:pt>
                <c:pt idx="58" formatCode="General">
                  <c:v>2.5</c:v>
                </c:pt>
                <c:pt idx="59" formatCode="General">
                  <c:v>2.5</c:v>
                </c:pt>
                <c:pt idx="60" formatCode="General">
                  <c:v>2.5</c:v>
                </c:pt>
                <c:pt idx="61" formatCode="General">
                  <c:v>2.5</c:v>
                </c:pt>
                <c:pt idx="62" formatCode="General">
                  <c:v>2.5</c:v>
                </c:pt>
                <c:pt idx="63" formatCode="General">
                  <c:v>2.5</c:v>
                </c:pt>
                <c:pt idx="64" formatCode="General">
                  <c:v>2.5</c:v>
                </c:pt>
                <c:pt idx="65" formatCode="General">
                  <c:v>2.5</c:v>
                </c:pt>
                <c:pt idx="66" formatCode="General">
                  <c:v>2.5</c:v>
                </c:pt>
                <c:pt idx="67" formatCode="General">
                  <c:v>2.5499999999999998</c:v>
                </c:pt>
                <c:pt idx="68" formatCode="General">
                  <c:v>2.7</c:v>
                </c:pt>
                <c:pt idx="69" formatCode="General">
                  <c:v>2.8</c:v>
                </c:pt>
                <c:pt idx="70" formatCode="General">
                  <c:v>2.95</c:v>
                </c:pt>
                <c:pt idx="71" formatCode="General">
                  <c:v>3</c:v>
                </c:pt>
                <c:pt idx="72" formatCode="General">
                  <c:v>3</c:v>
                </c:pt>
                <c:pt idx="73" formatCode="General">
                  <c:v>3.1</c:v>
                </c:pt>
                <c:pt idx="74" formatCode="General">
                  <c:v>3</c:v>
                </c:pt>
                <c:pt idx="75" formatCode="General">
                  <c:v>3</c:v>
                </c:pt>
                <c:pt idx="76" formatCode="General">
                  <c:v>3</c:v>
                </c:pt>
                <c:pt idx="77" formatCode="General">
                  <c:v>3</c:v>
                </c:pt>
                <c:pt idx="78" formatCode="General">
                  <c:v>3.2</c:v>
                </c:pt>
                <c:pt idx="79" formatCode="General">
                  <c:v>3.2</c:v>
                </c:pt>
                <c:pt idx="80" formatCode="General">
                  <c:v>3.2</c:v>
                </c:pt>
                <c:pt idx="81" formatCode="General">
                  <c:v>3.2</c:v>
                </c:pt>
                <c:pt idx="82" formatCode="General">
                  <c:v>3.2</c:v>
                </c:pt>
                <c:pt idx="83" formatCode="General">
                  <c:v>3.2</c:v>
                </c:pt>
                <c:pt idx="84" formatCode="General">
                  <c:v>3.2</c:v>
                </c:pt>
                <c:pt idx="85" formatCode="General">
                  <c:v>3.2</c:v>
                </c:pt>
                <c:pt idx="86" formatCode="General">
                  <c:v>3.2</c:v>
                </c:pt>
                <c:pt idx="87" formatCode="General">
                  <c:v>3.3</c:v>
                </c:pt>
                <c:pt idx="88" formatCode="General">
                  <c:v>3.3</c:v>
                </c:pt>
                <c:pt idx="89" formatCode="General">
                  <c:v>3.4</c:v>
                </c:pt>
                <c:pt idx="90" formatCode="General">
                  <c:v>3.25</c:v>
                </c:pt>
                <c:pt idx="91" formatCode="General">
                  <c:v>3.2</c:v>
                </c:pt>
                <c:pt idx="92" formatCode="General">
                  <c:v>3.45</c:v>
                </c:pt>
                <c:pt idx="93" formatCode="General">
                  <c:v>3.45</c:v>
                </c:pt>
                <c:pt idx="94" formatCode="General">
                  <c:v>3.5</c:v>
                </c:pt>
                <c:pt idx="95" formatCode="General">
                  <c:v>3.5</c:v>
                </c:pt>
                <c:pt idx="96" formatCode="General">
                  <c:v>3.5</c:v>
                </c:pt>
                <c:pt idx="97" formatCode="General">
                  <c:v>3.5</c:v>
                </c:pt>
                <c:pt idx="98" formatCode="General">
                  <c:v>3.5</c:v>
                </c:pt>
                <c:pt idx="99" formatCode="General">
                  <c:v>3.5</c:v>
                </c:pt>
                <c:pt idx="100" formatCode="General">
                  <c:v>3.5</c:v>
                </c:pt>
                <c:pt idx="101" formatCode="General">
                  <c:v>3.5</c:v>
                </c:pt>
                <c:pt idx="102" formatCode="General">
                  <c:v>3.5</c:v>
                </c:pt>
                <c:pt idx="103" formatCode="General">
                  <c:v>3.5</c:v>
                </c:pt>
                <c:pt idx="104" formatCode="General">
                  <c:v>3.5</c:v>
                </c:pt>
                <c:pt idx="105" formatCode="General">
                  <c:v>3.5</c:v>
                </c:pt>
                <c:pt idx="106" formatCode="General">
                  <c:v>3.5</c:v>
                </c:pt>
                <c:pt idx="107" formatCode="General">
                  <c:v>3.5</c:v>
                </c:pt>
                <c:pt idx="108" formatCode="General">
                  <c:v>3.5</c:v>
                </c:pt>
                <c:pt idx="109" formatCode="General">
                  <c:v>3.5</c:v>
                </c:pt>
                <c:pt idx="110" formatCode="General">
                  <c:v>3.5</c:v>
                </c:pt>
                <c:pt idx="111" formatCode="General">
                  <c:v>3.5</c:v>
                </c:pt>
                <c:pt idx="112" formatCode="General">
                  <c:v>3.5</c:v>
                </c:pt>
                <c:pt idx="113" formatCode="General">
                  <c:v>3.5</c:v>
                </c:pt>
                <c:pt idx="114" formatCode="General">
                  <c:v>3.5</c:v>
                </c:pt>
                <c:pt idx="115" formatCode="General">
                  <c:v>3.5</c:v>
                </c:pt>
                <c:pt idx="116" formatCode="General">
                  <c:v>3.5</c:v>
                </c:pt>
                <c:pt idx="117" formatCode="General">
                  <c:v>3.5</c:v>
                </c:pt>
                <c:pt idx="118" formatCode="General">
                  <c:v>3.5</c:v>
                </c:pt>
                <c:pt idx="119" formatCode="General">
                  <c:v>3.5</c:v>
                </c:pt>
                <c:pt idx="120" formatCode="General">
                  <c:v>3.5</c:v>
                </c:pt>
                <c:pt idx="121" formatCode="General">
                  <c:v>3.5</c:v>
                </c:pt>
                <c:pt idx="122" formatCode="General">
                  <c:v>3.5</c:v>
                </c:pt>
                <c:pt idx="123" formatCode="General">
                  <c:v>3.5</c:v>
                </c:pt>
                <c:pt idx="124" formatCode="General">
                  <c:v>3.5</c:v>
                </c:pt>
                <c:pt idx="125" formatCode="General">
                  <c:v>3.5</c:v>
                </c:pt>
                <c:pt idx="126" formatCode="General">
                  <c:v>3.5</c:v>
                </c:pt>
                <c:pt idx="127" formatCode="General">
                  <c:v>3.5</c:v>
                </c:pt>
                <c:pt idx="128" formatCode="General">
                  <c:v>3.5</c:v>
                </c:pt>
                <c:pt idx="129" formatCode="General">
                  <c:v>3.5</c:v>
                </c:pt>
                <c:pt idx="130" formatCode="General">
                  <c:v>3.5</c:v>
                </c:pt>
                <c:pt idx="131" formatCode="General">
                  <c:v>3.5</c:v>
                </c:pt>
                <c:pt idx="132" formatCode="General">
                  <c:v>3.5</c:v>
                </c:pt>
                <c:pt idx="133" formatCode="General">
                  <c:v>3.5</c:v>
                </c:pt>
                <c:pt idx="134" formatCode="General">
                  <c:v>3.5</c:v>
                </c:pt>
                <c:pt idx="135" formatCode="General">
                  <c:v>3.5</c:v>
                </c:pt>
                <c:pt idx="136" formatCode="General">
                  <c:v>3.5</c:v>
                </c:pt>
                <c:pt idx="137" formatCode="General">
                  <c:v>3.5</c:v>
                </c:pt>
                <c:pt idx="138" formatCode="General">
                  <c:v>3.5</c:v>
                </c:pt>
                <c:pt idx="139" formatCode="General">
                  <c:v>3.5</c:v>
                </c:pt>
                <c:pt idx="140" formatCode="General">
                  <c:v>3.5</c:v>
                </c:pt>
                <c:pt idx="141" formatCode="General">
                  <c:v>3.5</c:v>
                </c:pt>
                <c:pt idx="142" formatCode="General">
                  <c:v>3.5</c:v>
                </c:pt>
                <c:pt idx="143" formatCode="General">
                  <c:v>3.5</c:v>
                </c:pt>
                <c:pt idx="144" formatCode="General">
                  <c:v>3.5</c:v>
                </c:pt>
                <c:pt idx="145" formatCode="General">
                  <c:v>3.5</c:v>
                </c:pt>
                <c:pt idx="146" formatCode="General">
                  <c:v>3.5</c:v>
                </c:pt>
                <c:pt idx="147" formatCode="General">
                  <c:v>3.5</c:v>
                </c:pt>
                <c:pt idx="148" formatCode="General">
                  <c:v>3.5</c:v>
                </c:pt>
                <c:pt idx="149" formatCode="General">
                  <c:v>3.5</c:v>
                </c:pt>
                <c:pt idx="150" formatCode="General">
                  <c:v>3.5</c:v>
                </c:pt>
                <c:pt idx="151" formatCode="General">
                  <c:v>3.5</c:v>
                </c:pt>
                <c:pt idx="152" formatCode="General">
                  <c:v>3.5</c:v>
                </c:pt>
                <c:pt idx="153" formatCode="General">
                  <c:v>3.5</c:v>
                </c:pt>
                <c:pt idx="154" formatCode="General">
                  <c:v>3.5</c:v>
                </c:pt>
                <c:pt idx="155" formatCode="General">
                  <c:v>3.5</c:v>
                </c:pt>
                <c:pt idx="156" formatCode="General">
                  <c:v>3.5</c:v>
                </c:pt>
                <c:pt idx="157" formatCode="General">
                  <c:v>3.5</c:v>
                </c:pt>
                <c:pt idx="158" formatCode="General">
                  <c:v>3.5</c:v>
                </c:pt>
                <c:pt idx="159" formatCode="General">
                  <c:v>3.5</c:v>
                </c:pt>
                <c:pt idx="160" formatCode="General">
                  <c:v>3.5</c:v>
                </c:pt>
                <c:pt idx="161" formatCode="General">
                  <c:v>3.5</c:v>
                </c:pt>
                <c:pt idx="162" formatCode="General">
                  <c:v>3.5</c:v>
                </c:pt>
                <c:pt idx="163" formatCode="General">
                  <c:v>3.5</c:v>
                </c:pt>
                <c:pt idx="164" formatCode="General">
                  <c:v>3.5</c:v>
                </c:pt>
                <c:pt idx="165" formatCode="General">
                  <c:v>3.5</c:v>
                </c:pt>
                <c:pt idx="166" formatCode="General">
                  <c:v>3.5</c:v>
                </c:pt>
                <c:pt idx="167" formatCode="General">
                  <c:v>3.5</c:v>
                </c:pt>
                <c:pt idx="168" formatCode="General">
                  <c:v>3.5</c:v>
                </c:pt>
                <c:pt idx="169" formatCode="General">
                  <c:v>3.5</c:v>
                </c:pt>
                <c:pt idx="170" formatCode="General">
                  <c:v>3.5</c:v>
                </c:pt>
                <c:pt idx="171" formatCode="General">
                  <c:v>3.5</c:v>
                </c:pt>
                <c:pt idx="172" formatCode="General">
                  <c:v>3.5</c:v>
                </c:pt>
                <c:pt idx="173" formatCode="General">
                  <c:v>3.5</c:v>
                </c:pt>
                <c:pt idx="174" formatCode="General">
                  <c:v>3.5</c:v>
                </c:pt>
                <c:pt idx="175" formatCode="General">
                  <c:v>3.5</c:v>
                </c:pt>
                <c:pt idx="176" formatCode="General">
                  <c:v>3.5</c:v>
                </c:pt>
                <c:pt idx="177" formatCode="General">
                  <c:v>3.5</c:v>
                </c:pt>
                <c:pt idx="178" formatCode="General">
                  <c:v>3.5</c:v>
                </c:pt>
                <c:pt idx="179" formatCode="General">
                  <c:v>3.5</c:v>
                </c:pt>
                <c:pt idx="180" formatCode="General">
                  <c:v>3.5</c:v>
                </c:pt>
                <c:pt idx="181" formatCode="General">
                  <c:v>3.5</c:v>
                </c:pt>
                <c:pt idx="182" formatCode="General">
                  <c:v>3.5</c:v>
                </c:pt>
                <c:pt idx="183" formatCode="General">
                  <c:v>3.5</c:v>
                </c:pt>
                <c:pt idx="184" formatCode="General">
                  <c:v>3.5</c:v>
                </c:pt>
                <c:pt idx="185" formatCode="General">
                  <c:v>3.5</c:v>
                </c:pt>
                <c:pt idx="186" formatCode="General">
                  <c:v>3.5</c:v>
                </c:pt>
                <c:pt idx="187" formatCode="General">
                  <c:v>3.5</c:v>
                </c:pt>
                <c:pt idx="188" formatCode="General">
                  <c:v>3.5</c:v>
                </c:pt>
                <c:pt idx="189" formatCode="General">
                  <c:v>3.5</c:v>
                </c:pt>
                <c:pt idx="190" formatCode="General">
                  <c:v>3.5</c:v>
                </c:pt>
                <c:pt idx="191" formatCode="General">
                  <c:v>3.5</c:v>
                </c:pt>
                <c:pt idx="192" formatCode="General">
                  <c:v>3.5</c:v>
                </c:pt>
                <c:pt idx="193" formatCode="General">
                  <c:v>3.5</c:v>
                </c:pt>
                <c:pt idx="194" formatCode="General">
                  <c:v>3.5</c:v>
                </c:pt>
                <c:pt idx="195" formatCode="General">
                  <c:v>3.49</c:v>
                </c:pt>
                <c:pt idx="196" formatCode="General">
                  <c:v>3.49</c:v>
                </c:pt>
                <c:pt idx="197" formatCode="General">
                  <c:v>3.48</c:v>
                </c:pt>
                <c:pt idx="198" formatCode="General">
                  <c:v>3.47</c:v>
                </c:pt>
                <c:pt idx="199" formatCode="General">
                  <c:v>3.47</c:v>
                </c:pt>
                <c:pt idx="200" formatCode="General">
                  <c:v>3.44</c:v>
                </c:pt>
                <c:pt idx="201" formatCode="General">
                  <c:v>3.4</c:v>
                </c:pt>
                <c:pt idx="202" formatCode="General">
                  <c:v>3.41</c:v>
                </c:pt>
                <c:pt idx="203" formatCode="General">
                  <c:v>3.42</c:v>
                </c:pt>
                <c:pt idx="204" formatCode="General">
                  <c:v>3.41</c:v>
                </c:pt>
                <c:pt idx="205" formatCode="General">
                  <c:v>3.41</c:v>
                </c:pt>
                <c:pt idx="206" formatCode="General">
                  <c:v>3.41</c:v>
                </c:pt>
                <c:pt idx="207" formatCode="General">
                  <c:v>3.4</c:v>
                </c:pt>
                <c:pt idx="208" formatCode="General">
                  <c:v>3.34</c:v>
                </c:pt>
                <c:pt idx="209" formatCode="General">
                  <c:v>3.34</c:v>
                </c:pt>
                <c:pt idx="210" formatCode="General">
                  <c:v>3.34</c:v>
                </c:pt>
                <c:pt idx="211" formatCode="General">
                  <c:v>3.28</c:v>
                </c:pt>
                <c:pt idx="212" formatCode="General">
                  <c:v>3.31</c:v>
                </c:pt>
                <c:pt idx="213" formatCode="General">
                  <c:v>3.28</c:v>
                </c:pt>
                <c:pt idx="214" formatCode="General">
                  <c:v>3.3</c:v>
                </c:pt>
                <c:pt idx="215" formatCode="General">
                  <c:v>3.3</c:v>
                </c:pt>
                <c:pt idx="216" formatCode="General">
                  <c:v>3.31</c:v>
                </c:pt>
                <c:pt idx="217" formatCode="General">
                  <c:v>3.31</c:v>
                </c:pt>
                <c:pt idx="218" formatCode="General">
                  <c:v>3.38</c:v>
                </c:pt>
                <c:pt idx="219" formatCode="General">
                  <c:v>3.38</c:v>
                </c:pt>
                <c:pt idx="220" formatCode="General">
                  <c:v>3.4</c:v>
                </c:pt>
                <c:pt idx="221" formatCode="General">
                  <c:v>3.4</c:v>
                </c:pt>
                <c:pt idx="222" formatCode="General">
                  <c:v>3.4</c:v>
                </c:pt>
                <c:pt idx="223" formatCode="General">
                  <c:v>3.4</c:v>
                </c:pt>
                <c:pt idx="224" formatCode="General">
                  <c:v>3.4</c:v>
                </c:pt>
                <c:pt idx="225" formatCode="General">
                  <c:v>3.41</c:v>
                </c:pt>
                <c:pt idx="226" formatCode="General">
                  <c:v>3.41</c:v>
                </c:pt>
                <c:pt idx="227" formatCode="General">
                  <c:v>3.45</c:v>
                </c:pt>
                <c:pt idx="228" formatCode="General">
                  <c:v>3.46</c:v>
                </c:pt>
                <c:pt idx="229" formatCode="General">
                  <c:v>3.46</c:v>
                </c:pt>
                <c:pt idx="230" formatCode="General">
                  <c:v>3.46</c:v>
                </c:pt>
                <c:pt idx="231" formatCode="General">
                  <c:v>3.46</c:v>
                </c:pt>
                <c:pt idx="232" formatCode="General">
                  <c:v>3.5</c:v>
                </c:pt>
                <c:pt idx="233" formatCode="General">
                  <c:v>3.5</c:v>
                </c:pt>
                <c:pt idx="234" formatCode="General">
                  <c:v>3.5</c:v>
                </c:pt>
                <c:pt idx="235" formatCode="General">
                  <c:v>3.5</c:v>
                </c:pt>
                <c:pt idx="236" formatCode="General">
                  <c:v>3.5</c:v>
                </c:pt>
                <c:pt idx="237" formatCode="General">
                  <c:v>3.5</c:v>
                </c:pt>
                <c:pt idx="238" formatCode="General">
                  <c:v>3.49</c:v>
                </c:pt>
                <c:pt idx="239" formatCode="General">
                  <c:v>3.49</c:v>
                </c:pt>
                <c:pt idx="240" formatCode="General">
                  <c:v>3.49</c:v>
                </c:pt>
                <c:pt idx="241" formatCode="General">
                  <c:v>3.48</c:v>
                </c:pt>
                <c:pt idx="242" formatCode="General">
                  <c:v>3.46</c:v>
                </c:pt>
                <c:pt idx="243" formatCode="General">
                  <c:v>3.46</c:v>
                </c:pt>
                <c:pt idx="244" formatCode="General">
                  <c:v>3.46</c:v>
                </c:pt>
                <c:pt idx="245" formatCode="General">
                  <c:v>3.48</c:v>
                </c:pt>
                <c:pt idx="246" formatCode="General">
                  <c:v>3.49</c:v>
                </c:pt>
                <c:pt idx="247" formatCode="General">
                  <c:v>3.4</c:v>
                </c:pt>
                <c:pt idx="248" formatCode="General">
                  <c:v>3.4</c:v>
                </c:pt>
                <c:pt idx="249" formatCode="General">
                  <c:v>3.4</c:v>
                </c:pt>
                <c:pt idx="250" formatCode="General">
                  <c:v>3.4</c:v>
                </c:pt>
                <c:pt idx="251" formatCode="General">
                  <c:v>3.4</c:v>
                </c:pt>
                <c:pt idx="252" formatCode="General">
                  <c:v>3.4</c:v>
                </c:pt>
                <c:pt idx="253" formatCode="General">
                  <c:v>3.4</c:v>
                </c:pt>
                <c:pt idx="254" formatCode="General">
                  <c:v>3.39</c:v>
                </c:pt>
                <c:pt idx="255" formatCode="General">
                  <c:v>3.41</c:v>
                </c:pt>
                <c:pt idx="256" formatCode="General">
                  <c:v>3.41</c:v>
                </c:pt>
                <c:pt idx="257" formatCode="General">
                  <c:v>3.41</c:v>
                </c:pt>
                <c:pt idx="258" formatCode="General">
                  <c:v>3.41</c:v>
                </c:pt>
                <c:pt idx="259" formatCode="General">
                  <c:v>3.4</c:v>
                </c:pt>
                <c:pt idx="260" formatCode="General">
                  <c:v>3.45</c:v>
                </c:pt>
                <c:pt idx="261" formatCode="General">
                  <c:v>3.49</c:v>
                </c:pt>
                <c:pt idx="262" formatCode="General">
                  <c:v>3.49</c:v>
                </c:pt>
                <c:pt idx="263" formatCode="General">
                  <c:v>3.49</c:v>
                </c:pt>
                <c:pt idx="264" formatCode="General">
                  <c:v>3.5</c:v>
                </c:pt>
                <c:pt idx="265" formatCode="General">
                  <c:v>3.49</c:v>
                </c:pt>
                <c:pt idx="266" formatCode="General">
                  <c:v>3.49</c:v>
                </c:pt>
                <c:pt idx="267" formatCode="General">
                  <c:v>3.49</c:v>
                </c:pt>
                <c:pt idx="268" formatCode="General">
                  <c:v>3.49</c:v>
                </c:pt>
                <c:pt idx="269" formatCode="General">
                  <c:v>3.49</c:v>
                </c:pt>
                <c:pt idx="270" formatCode="General">
                  <c:v>3.5</c:v>
                </c:pt>
                <c:pt idx="271" formatCode="General">
                  <c:v>3.5</c:v>
                </c:pt>
                <c:pt idx="272" formatCode="General">
                  <c:v>3.5</c:v>
                </c:pt>
                <c:pt idx="273" formatCode="General">
                  <c:v>3.49</c:v>
                </c:pt>
                <c:pt idx="274" formatCode="General">
                  <c:v>3.5</c:v>
                </c:pt>
                <c:pt idx="275" formatCode="General">
                  <c:v>3.47</c:v>
                </c:pt>
                <c:pt idx="276" formatCode="General">
                  <c:v>3.49</c:v>
                </c:pt>
                <c:pt idx="277" formatCode="General">
                  <c:v>3.47</c:v>
                </c:pt>
                <c:pt idx="278" formatCode="General">
                  <c:v>3.44</c:v>
                </c:pt>
                <c:pt idx="279" formatCode="General">
                  <c:v>3.41</c:v>
                </c:pt>
                <c:pt idx="280" formatCode="General">
                  <c:v>3.43</c:v>
                </c:pt>
                <c:pt idx="281" formatCode="General">
                  <c:v>3.4</c:v>
                </c:pt>
                <c:pt idx="282" formatCode="General">
                  <c:v>3.4</c:v>
                </c:pt>
                <c:pt idx="283" formatCode="General">
                  <c:v>3.29</c:v>
                </c:pt>
                <c:pt idx="284" formatCode="General">
                  <c:v>3.27</c:v>
                </c:pt>
                <c:pt idx="285" formatCode="General">
                  <c:v>3.29</c:v>
                </c:pt>
                <c:pt idx="286" formatCode="General">
                  <c:v>3.29</c:v>
                </c:pt>
                <c:pt idx="287" formatCode="General">
                  <c:v>3.29</c:v>
                </c:pt>
                <c:pt idx="288" formatCode="General">
                  <c:v>3.29</c:v>
                </c:pt>
                <c:pt idx="289" formatCode="General">
                  <c:v>3.26</c:v>
                </c:pt>
                <c:pt idx="290" formatCode="General">
                  <c:v>3.28</c:v>
                </c:pt>
                <c:pt idx="291" formatCode="General">
                  <c:v>3.29</c:v>
                </c:pt>
                <c:pt idx="292" formatCode="General">
                  <c:v>3.29</c:v>
                </c:pt>
                <c:pt idx="293" formatCode="General">
                  <c:v>3.26</c:v>
                </c:pt>
                <c:pt idx="294" formatCode="General">
                  <c:v>3.27</c:v>
                </c:pt>
                <c:pt idx="295" formatCode="General">
                  <c:v>3.27</c:v>
                </c:pt>
                <c:pt idx="296" formatCode="General">
                  <c:v>3.27</c:v>
                </c:pt>
                <c:pt idx="297" formatCode="General">
                  <c:v>3.27</c:v>
                </c:pt>
                <c:pt idx="298" formatCode="General">
                  <c:v>3.23</c:v>
                </c:pt>
                <c:pt idx="299" formatCode="General">
                  <c:v>3.26</c:v>
                </c:pt>
                <c:pt idx="300" formatCode="General">
                  <c:v>3.25</c:v>
                </c:pt>
                <c:pt idx="301" formatCode="General">
                  <c:v>3.25</c:v>
                </c:pt>
                <c:pt idx="302" formatCode="General">
                  <c:v>3.21</c:v>
                </c:pt>
                <c:pt idx="303" formatCode="General">
                  <c:v>3.22</c:v>
                </c:pt>
                <c:pt idx="304" formatCode="General">
                  <c:v>3.21</c:v>
                </c:pt>
                <c:pt idx="305" formatCode="General">
                  <c:v>3.2</c:v>
                </c:pt>
                <c:pt idx="306" formatCode="General">
                  <c:v>3.2</c:v>
                </c:pt>
                <c:pt idx="307" formatCode="General">
                  <c:v>3.2</c:v>
                </c:pt>
                <c:pt idx="308" formatCode="General">
                  <c:v>3.18</c:v>
                </c:pt>
                <c:pt idx="309" formatCode="General">
                  <c:v>3.18</c:v>
                </c:pt>
                <c:pt idx="310" formatCode="General">
                  <c:v>3.17</c:v>
                </c:pt>
                <c:pt idx="311" formatCode="General">
                  <c:v>3.17</c:v>
                </c:pt>
                <c:pt idx="312" formatCode="General">
                  <c:v>3.17</c:v>
                </c:pt>
                <c:pt idx="313" formatCode="General">
                  <c:v>3.11</c:v>
                </c:pt>
                <c:pt idx="314" formatCode="General">
                  <c:v>3.1</c:v>
                </c:pt>
                <c:pt idx="315" formatCode="General">
                  <c:v>3.11</c:v>
                </c:pt>
                <c:pt idx="316" formatCode="General">
                  <c:v>3.1</c:v>
                </c:pt>
                <c:pt idx="317" formatCode="General">
                  <c:v>3.08</c:v>
                </c:pt>
                <c:pt idx="318" formatCode="General">
                  <c:v>3.04</c:v>
                </c:pt>
                <c:pt idx="319" formatCode="General">
                  <c:v>3.04</c:v>
                </c:pt>
                <c:pt idx="320" formatCode="General">
                  <c:v>3.04</c:v>
                </c:pt>
                <c:pt idx="321" formatCode="General">
                  <c:v>3.02</c:v>
                </c:pt>
                <c:pt idx="322" formatCode="General">
                  <c:v>3.04</c:v>
                </c:pt>
                <c:pt idx="323" formatCode="General">
                  <c:v>3.07</c:v>
                </c:pt>
                <c:pt idx="324" formatCode="General">
                  <c:v>3.08</c:v>
                </c:pt>
                <c:pt idx="325" formatCode="General">
                  <c:v>3.07</c:v>
                </c:pt>
                <c:pt idx="326" formatCode="General">
                  <c:v>3.09</c:v>
                </c:pt>
                <c:pt idx="327" formatCode="General">
                  <c:v>3.1</c:v>
                </c:pt>
                <c:pt idx="328" formatCode="General">
                  <c:v>3.09</c:v>
                </c:pt>
                <c:pt idx="329" formatCode="General">
                  <c:v>3.1</c:v>
                </c:pt>
                <c:pt idx="330" formatCode="General">
                  <c:v>3.11</c:v>
                </c:pt>
                <c:pt idx="331" formatCode="General">
                  <c:v>3.14</c:v>
                </c:pt>
                <c:pt idx="332" formatCode="General">
                  <c:v>3.16</c:v>
                </c:pt>
                <c:pt idx="333" formatCode="General">
                  <c:v>3.16</c:v>
                </c:pt>
                <c:pt idx="334" formatCode="General">
                  <c:v>3.17</c:v>
                </c:pt>
                <c:pt idx="335" formatCode="General">
                  <c:v>3.17</c:v>
                </c:pt>
                <c:pt idx="336" formatCode="General">
                  <c:v>3.21</c:v>
                </c:pt>
                <c:pt idx="337" formatCode="General">
                  <c:v>3.21</c:v>
                </c:pt>
                <c:pt idx="338" formatCode="General">
                  <c:v>3.22</c:v>
                </c:pt>
                <c:pt idx="339" formatCode="General">
                  <c:v>3.24</c:v>
                </c:pt>
                <c:pt idx="340" formatCode="General">
                  <c:v>3.25</c:v>
                </c:pt>
                <c:pt idx="341" formatCode="General">
                  <c:v>3.45</c:v>
                </c:pt>
                <c:pt idx="342" formatCode="General">
                  <c:v>3.48</c:v>
                </c:pt>
                <c:pt idx="343" formatCode="General">
                  <c:v>3.48</c:v>
                </c:pt>
                <c:pt idx="344" formatCode="General">
                  <c:v>3.48</c:v>
                </c:pt>
                <c:pt idx="345" formatCode="General">
                  <c:v>3.48</c:v>
                </c:pt>
                <c:pt idx="346" formatCode="General">
                  <c:v>3.52</c:v>
                </c:pt>
                <c:pt idx="347" formatCode="General">
                  <c:v>3.77</c:v>
                </c:pt>
                <c:pt idx="348" formatCode="General">
                  <c:v>3.8</c:v>
                </c:pt>
                <c:pt idx="349" formatCode="General">
                  <c:v>3.82</c:v>
                </c:pt>
                <c:pt idx="350" formatCode="General">
                  <c:v>3.84</c:v>
                </c:pt>
                <c:pt idx="351" formatCode="General">
                  <c:v>3.96</c:v>
                </c:pt>
                <c:pt idx="352" formatCode="General">
                  <c:v>4</c:v>
                </c:pt>
                <c:pt idx="353" formatCode="General">
                  <c:v>4.07</c:v>
                </c:pt>
                <c:pt idx="354" formatCode="General">
                  <c:v>4.1500000000000004</c:v>
                </c:pt>
                <c:pt idx="355" formatCode="General">
                  <c:v>4.3600000000000003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2D-40C0-96CB-69E6FDA5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8092640"/>
        <c:axId val="828096904"/>
      </c:lineChart>
      <c:dateAx>
        <c:axId val="828092640"/>
        <c:scaling>
          <c:orientation val="minMax"/>
          <c:max val="44351"/>
          <c:min val="43986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8096904"/>
        <c:crosses val="autoZero"/>
        <c:auto val="1"/>
        <c:lblOffset val="100"/>
        <c:baseTimeUnit val="days"/>
        <c:majorUnit val="3"/>
        <c:majorTimeUnit val="months"/>
      </c:dateAx>
      <c:valAx>
        <c:axId val="828096904"/>
        <c:scaling>
          <c:orientation val="minMax"/>
          <c:max val="4.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280926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41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87-4824-9E0A-80F7F89F0047}"/>
              </c:ext>
            </c:extLst>
          </c:dPt>
          <c:dPt>
            <c:idx val="42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87-4824-9E0A-80F7F89F0047}"/>
              </c:ext>
            </c:extLst>
          </c:dPt>
          <c:dPt>
            <c:idx val="43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87-4824-9E0A-80F7F89F0047}"/>
              </c:ext>
            </c:extLst>
          </c:dPt>
          <c:dPt>
            <c:idx val="44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87-4824-9E0A-80F7F89F0047}"/>
              </c:ext>
            </c:extLst>
          </c:dPt>
          <c:dPt>
            <c:idx val="45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87-4824-9E0A-80F7F89F0047}"/>
              </c:ext>
            </c:extLst>
          </c:dPt>
          <c:dPt>
            <c:idx val="46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87-4824-9E0A-80F7F89F0047}"/>
              </c:ext>
            </c:extLst>
          </c:dPt>
          <c:dPt>
            <c:idx val="47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887-4824-9E0A-80F7F89F0047}"/>
              </c:ext>
            </c:extLst>
          </c:dPt>
          <c:dPt>
            <c:idx val="48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887-4824-9E0A-80F7F89F0047}"/>
              </c:ext>
            </c:extLst>
          </c:dPt>
          <c:dPt>
            <c:idx val="49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887-4824-9E0A-80F7F89F0047}"/>
              </c:ext>
            </c:extLst>
          </c:dPt>
          <c:dPt>
            <c:idx val="50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887-4824-9E0A-80F7F89F0047}"/>
              </c:ext>
            </c:extLst>
          </c:dPt>
          <c:dPt>
            <c:idx val="51"/>
            <c:invertIfNegative val="0"/>
            <c:bubble3D val="0"/>
            <c:spPr>
              <a:solidFill>
                <a:srgbClr val="9C1915"/>
              </a:solidFill>
              <a:ln>
                <a:solidFill>
                  <a:srgbClr val="9C191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887-4824-9E0A-80F7F89F0047}"/>
              </c:ext>
            </c:extLst>
          </c:dPt>
          <c:cat>
            <c:numRef>
              <c:f>Entrada!$Q$45:$Q$96</c:f>
              <c:numCache>
                <c:formatCode>m/d/yyyy</c:formatCode>
                <c:ptCount val="52"/>
                <c:pt idx="0">
                  <c:v>29221</c:v>
                </c:pt>
                <c:pt idx="1">
                  <c:v>29587</c:v>
                </c:pt>
                <c:pt idx="2">
                  <c:v>29953</c:v>
                </c:pt>
                <c:pt idx="3">
                  <c:v>30319</c:v>
                </c:pt>
                <c:pt idx="4">
                  <c:v>30685</c:v>
                </c:pt>
                <c:pt idx="5">
                  <c:v>31051</c:v>
                </c:pt>
                <c:pt idx="6">
                  <c:v>31417</c:v>
                </c:pt>
                <c:pt idx="7">
                  <c:v>31783</c:v>
                </c:pt>
                <c:pt idx="8">
                  <c:v>32149</c:v>
                </c:pt>
                <c:pt idx="9">
                  <c:v>32515</c:v>
                </c:pt>
                <c:pt idx="10">
                  <c:v>32881</c:v>
                </c:pt>
                <c:pt idx="11">
                  <c:v>33247</c:v>
                </c:pt>
                <c:pt idx="12">
                  <c:v>33613</c:v>
                </c:pt>
                <c:pt idx="13">
                  <c:v>33979</c:v>
                </c:pt>
                <c:pt idx="14">
                  <c:v>34345</c:v>
                </c:pt>
                <c:pt idx="15">
                  <c:v>34711</c:v>
                </c:pt>
                <c:pt idx="16">
                  <c:v>35077</c:v>
                </c:pt>
                <c:pt idx="17">
                  <c:v>35443</c:v>
                </c:pt>
                <c:pt idx="18">
                  <c:v>35809</c:v>
                </c:pt>
                <c:pt idx="19">
                  <c:v>36175</c:v>
                </c:pt>
                <c:pt idx="20">
                  <c:v>36541</c:v>
                </c:pt>
                <c:pt idx="21">
                  <c:v>36907</c:v>
                </c:pt>
                <c:pt idx="22">
                  <c:v>37273</c:v>
                </c:pt>
                <c:pt idx="23">
                  <c:v>37639</c:v>
                </c:pt>
                <c:pt idx="24">
                  <c:v>38005</c:v>
                </c:pt>
                <c:pt idx="25">
                  <c:v>38371</c:v>
                </c:pt>
                <c:pt idx="26">
                  <c:v>38737</c:v>
                </c:pt>
                <c:pt idx="27">
                  <c:v>39103</c:v>
                </c:pt>
                <c:pt idx="28">
                  <c:v>39469</c:v>
                </c:pt>
                <c:pt idx="29">
                  <c:v>39835</c:v>
                </c:pt>
                <c:pt idx="30">
                  <c:v>40201</c:v>
                </c:pt>
                <c:pt idx="31">
                  <c:v>40567</c:v>
                </c:pt>
                <c:pt idx="32">
                  <c:v>40933</c:v>
                </c:pt>
                <c:pt idx="33">
                  <c:v>41299</c:v>
                </c:pt>
                <c:pt idx="34">
                  <c:v>41665</c:v>
                </c:pt>
                <c:pt idx="35">
                  <c:v>42031</c:v>
                </c:pt>
                <c:pt idx="36">
                  <c:v>42397</c:v>
                </c:pt>
                <c:pt idx="37">
                  <c:v>42763</c:v>
                </c:pt>
                <c:pt idx="38">
                  <c:v>43129</c:v>
                </c:pt>
                <c:pt idx="39">
                  <c:v>43495</c:v>
                </c:pt>
                <c:pt idx="40">
                  <c:v>43861</c:v>
                </c:pt>
                <c:pt idx="41">
                  <c:v>44227</c:v>
                </c:pt>
                <c:pt idx="42">
                  <c:v>44593</c:v>
                </c:pt>
                <c:pt idx="43">
                  <c:v>44959</c:v>
                </c:pt>
                <c:pt idx="44">
                  <c:v>45325</c:v>
                </c:pt>
                <c:pt idx="45">
                  <c:v>45691</c:v>
                </c:pt>
                <c:pt idx="46">
                  <c:v>46057</c:v>
                </c:pt>
                <c:pt idx="47">
                  <c:v>46423</c:v>
                </c:pt>
                <c:pt idx="48">
                  <c:v>46789</c:v>
                </c:pt>
                <c:pt idx="49">
                  <c:v>47155</c:v>
                </c:pt>
                <c:pt idx="50">
                  <c:v>47521</c:v>
                </c:pt>
                <c:pt idx="51">
                  <c:v>47887</c:v>
                </c:pt>
              </c:numCache>
            </c:numRef>
          </c:cat>
          <c:val>
            <c:numRef>
              <c:f>Entrada!$R$45:$R$96</c:f>
              <c:numCache>
                <c:formatCode>0.00</c:formatCode>
                <c:ptCount val="52"/>
                <c:pt idx="0">
                  <c:v>9.19</c:v>
                </c:pt>
                <c:pt idx="1">
                  <c:v>-4.4000000000000004</c:v>
                </c:pt>
                <c:pt idx="2">
                  <c:v>0.59599999999999997</c:v>
                </c:pt>
                <c:pt idx="3">
                  <c:v>-3.4</c:v>
                </c:pt>
                <c:pt idx="4">
                  <c:v>5.3070000000000004</c:v>
                </c:pt>
                <c:pt idx="5">
                  <c:v>7.9009999999999998</c:v>
                </c:pt>
                <c:pt idx="6">
                  <c:v>7.5439999999999996</c:v>
                </c:pt>
                <c:pt idx="7">
                  <c:v>3.601</c:v>
                </c:pt>
                <c:pt idx="8">
                  <c:v>0.26400000000000001</c:v>
                </c:pt>
                <c:pt idx="9">
                  <c:v>3.2</c:v>
                </c:pt>
                <c:pt idx="10">
                  <c:v>-4.1680000000000001</c:v>
                </c:pt>
                <c:pt idx="11">
                  <c:v>1.0309999999999999</c:v>
                </c:pt>
                <c:pt idx="12">
                  <c:v>-0.55500000000000005</c:v>
                </c:pt>
                <c:pt idx="13">
                  <c:v>4.91</c:v>
                </c:pt>
                <c:pt idx="14">
                  <c:v>5.8390000000000004</c:v>
                </c:pt>
                <c:pt idx="15">
                  <c:v>4.2320000000000002</c:v>
                </c:pt>
                <c:pt idx="16">
                  <c:v>0.182</c:v>
                </c:pt>
                <c:pt idx="17">
                  <c:v>3.399</c:v>
                </c:pt>
                <c:pt idx="18">
                  <c:v>0.34499999999999997</c:v>
                </c:pt>
                <c:pt idx="19">
                  <c:v>0.46800000000000003</c:v>
                </c:pt>
                <c:pt idx="20">
                  <c:v>4.3840000000000003</c:v>
                </c:pt>
                <c:pt idx="21">
                  <c:v>1.3819999999999999</c:v>
                </c:pt>
                <c:pt idx="22">
                  <c:v>3.0529999999999999</c:v>
                </c:pt>
                <c:pt idx="23">
                  <c:v>1.139</c:v>
                </c:pt>
                <c:pt idx="24">
                  <c:v>5.7569999999999997</c:v>
                </c:pt>
                <c:pt idx="25">
                  <c:v>3.1920000000000002</c:v>
                </c:pt>
                <c:pt idx="26">
                  <c:v>3.9550000000000001</c:v>
                </c:pt>
                <c:pt idx="27">
                  <c:v>6.0640000000000001</c:v>
                </c:pt>
                <c:pt idx="28">
                  <c:v>5.0949999999999998</c:v>
                </c:pt>
                <c:pt idx="29">
                  <c:v>-0.11899999999999999</c:v>
                </c:pt>
                <c:pt idx="30">
                  <c:v>7.5449999999999999</c:v>
                </c:pt>
                <c:pt idx="31">
                  <c:v>3.9860000000000002</c:v>
                </c:pt>
                <c:pt idx="32">
                  <c:v>1.9279999999999999</c:v>
                </c:pt>
                <c:pt idx="33">
                  <c:v>3.0070000000000001</c:v>
                </c:pt>
                <c:pt idx="34">
                  <c:v>0.50600000000000001</c:v>
                </c:pt>
                <c:pt idx="35">
                  <c:v>-3.5510000000000002</c:v>
                </c:pt>
                <c:pt idx="36">
                  <c:v>-3.3130000000000002</c:v>
                </c:pt>
                <c:pt idx="37">
                  <c:v>1.056</c:v>
                </c:pt>
                <c:pt idx="38">
                  <c:v>1.1140000000000001</c:v>
                </c:pt>
                <c:pt idx="39">
                  <c:v>0.875</c:v>
                </c:pt>
                <c:pt idx="40">
                  <c:v>-4</c:v>
                </c:pt>
                <c:pt idx="41">
                  <c:v>5</c:v>
                </c:pt>
                <c:pt idx="42">
                  <c:v>1.5</c:v>
                </c:pt>
                <c:pt idx="43">
                  <c:v>1.8</c:v>
                </c:pt>
                <c:pt idx="44">
                  <c:v>1.8</c:v>
                </c:pt>
                <c:pt idx="45">
                  <c:v>1.8</c:v>
                </c:pt>
                <c:pt idx="46">
                  <c:v>1.8</c:v>
                </c:pt>
                <c:pt idx="47">
                  <c:v>1.8</c:v>
                </c:pt>
                <c:pt idx="48">
                  <c:v>1.8</c:v>
                </c:pt>
                <c:pt idx="49">
                  <c:v>1.8</c:v>
                </c:pt>
                <c:pt idx="50">
                  <c:v>1.8</c:v>
                </c:pt>
                <c:pt idx="5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887-4824-9E0A-80F7F89F0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0229240"/>
        <c:axId val="920234816"/>
      </c:barChart>
      <c:dateAx>
        <c:axId val="920229240"/>
        <c:scaling>
          <c:orientation val="minMax"/>
          <c:min val="29221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Santander Text" panose="020B0504020201020104" pitchFamily="34" charset="0"/>
                <a:ea typeface="+mn-ea"/>
                <a:cs typeface="+mn-cs"/>
              </a:defRPr>
            </a:pPr>
            <a:endParaRPr lang="pt-BR"/>
          </a:p>
        </c:txPr>
        <c:crossAx val="920234816"/>
        <c:crosses val="autoZero"/>
        <c:auto val="1"/>
        <c:lblOffset val="100"/>
        <c:baseTimeUnit val="years"/>
        <c:majorUnit val="5"/>
        <c:majorTimeUnit val="years"/>
      </c:dateAx>
      <c:valAx>
        <c:axId val="92023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Santander Text" panose="020B0504020201020104" pitchFamily="34" charset="0"/>
                <a:ea typeface="+mn-ea"/>
                <a:cs typeface="+mn-cs"/>
              </a:defRPr>
            </a:pPr>
            <a:endParaRPr lang="pt-BR"/>
          </a:p>
        </c:txPr>
        <c:crossAx val="92022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Santander Text" panose="020B0504020201020104" pitchFamily="34" charset="0"/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'STP-20210521110111620'!$V$4</c:f>
              <c:strCache>
                <c:ptCount val="1"/>
                <c:pt idx="0">
                  <c:v>DBGG Ex-Post</c:v>
                </c:pt>
              </c:strCache>
            </c:strRef>
          </c:tx>
          <c:spPr>
            <a:ln w="571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'STP-20210521110111620'!$U$5:$U$18</c:f>
              <c:numCache>
                <c:formatCode>m/d/yyyy</c:formatCode>
                <c:ptCount val="1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  <c:pt idx="6">
                  <c:v>44927</c:v>
                </c:pt>
                <c:pt idx="7">
                  <c:v>45292</c:v>
                </c:pt>
                <c:pt idx="8">
                  <c:v>45658</c:v>
                </c:pt>
                <c:pt idx="9">
                  <c:v>46023</c:v>
                </c:pt>
                <c:pt idx="10">
                  <c:v>46388</c:v>
                </c:pt>
                <c:pt idx="11">
                  <c:v>46753</c:v>
                </c:pt>
                <c:pt idx="12">
                  <c:v>47119</c:v>
                </c:pt>
                <c:pt idx="13">
                  <c:v>47484</c:v>
                </c:pt>
              </c:numCache>
            </c:numRef>
          </c:cat>
          <c:val>
            <c:numRef>
              <c:f>'STP-20210521110111620'!$V$5:$V$18</c:f>
              <c:numCache>
                <c:formatCode>0.00%</c:formatCode>
                <c:ptCount val="14"/>
                <c:pt idx="0">
                  <c:v>0.73699999999999999</c:v>
                </c:pt>
                <c:pt idx="1">
                  <c:v>0.753</c:v>
                </c:pt>
                <c:pt idx="2">
                  <c:v>0.74299999999999999</c:v>
                </c:pt>
                <c:pt idx="3">
                  <c:v>0.88800000000000001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8E-4DB6-A9BE-DD4CE05748AB}"/>
            </c:ext>
          </c:extLst>
        </c:ser>
        <c:ser>
          <c:idx val="1"/>
          <c:order val="1"/>
          <c:tx>
            <c:strRef>
              <c:f>'STP-20210521110111620'!$W$4</c:f>
              <c:strCache>
                <c:ptCount val="1"/>
                <c:pt idx="0">
                  <c:v>Base</c:v>
                </c:pt>
              </c:strCache>
            </c:strRef>
          </c:tx>
          <c:spPr>
            <a:ln w="57150" cap="rnd">
              <a:solidFill>
                <a:srgbClr val="9C1915"/>
              </a:solidFill>
              <a:round/>
            </a:ln>
            <a:effectLst/>
          </c:spPr>
          <c:marker>
            <c:symbol val="none"/>
          </c:marker>
          <c:cat>
            <c:numRef>
              <c:f>'STP-20210521110111620'!$U$5:$U$18</c:f>
              <c:numCache>
                <c:formatCode>m/d/yyyy</c:formatCode>
                <c:ptCount val="1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  <c:pt idx="6">
                  <c:v>44927</c:v>
                </c:pt>
                <c:pt idx="7">
                  <c:v>45292</c:v>
                </c:pt>
                <c:pt idx="8">
                  <c:v>45658</c:v>
                </c:pt>
                <c:pt idx="9">
                  <c:v>46023</c:v>
                </c:pt>
                <c:pt idx="10">
                  <c:v>46388</c:v>
                </c:pt>
                <c:pt idx="11">
                  <c:v>46753</c:v>
                </c:pt>
                <c:pt idx="12">
                  <c:v>47119</c:v>
                </c:pt>
                <c:pt idx="13">
                  <c:v>47484</c:v>
                </c:pt>
              </c:numCache>
            </c:numRef>
          </c:cat>
          <c:val>
            <c:numRef>
              <c:f>'STP-20210521110111620'!$W$5:$W$18</c:f>
              <c:numCache>
                <c:formatCode>General</c:formatCode>
                <c:ptCount val="14"/>
                <c:pt idx="3" formatCode="0.00%">
                  <c:v>0.88800000000000001</c:v>
                </c:pt>
                <c:pt idx="4" formatCode="0.00%">
                  <c:v>0.91600000000000004</c:v>
                </c:pt>
                <c:pt idx="5" formatCode="0.00%">
                  <c:v>0.93100000000000005</c:v>
                </c:pt>
                <c:pt idx="6" formatCode="0.00%">
                  <c:v>0.94699999999999995</c:v>
                </c:pt>
                <c:pt idx="7" formatCode="0.00%">
                  <c:v>0.95699999999999996</c:v>
                </c:pt>
                <c:pt idx="8" formatCode="0.00%">
                  <c:v>0.96399999999999997</c:v>
                </c:pt>
                <c:pt idx="9" formatCode="0.00%">
                  <c:v>0.97</c:v>
                </c:pt>
                <c:pt idx="10" formatCode="0.00%">
                  <c:v>0.97699999999999998</c:v>
                </c:pt>
                <c:pt idx="11" formatCode="0.00%">
                  <c:v>0.98399999999999999</c:v>
                </c:pt>
                <c:pt idx="12" formatCode="0.00%">
                  <c:v>0.99199999999999999</c:v>
                </c:pt>
                <c:pt idx="13" formatCode="0.0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E-4DB6-A9BE-DD4CE05748AB}"/>
            </c:ext>
          </c:extLst>
        </c:ser>
        <c:ser>
          <c:idx val="2"/>
          <c:order val="2"/>
          <c:tx>
            <c:strRef>
              <c:f>'STP-20210521110111620'!$X$4</c:f>
              <c:strCache>
                <c:ptCount val="1"/>
                <c:pt idx="0">
                  <c:v>Otimista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'STP-20210521110111620'!$U$5:$U$18</c:f>
              <c:numCache>
                <c:formatCode>m/d/yyyy</c:formatCode>
                <c:ptCount val="1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  <c:pt idx="6">
                  <c:v>44927</c:v>
                </c:pt>
                <c:pt idx="7">
                  <c:v>45292</c:v>
                </c:pt>
                <c:pt idx="8">
                  <c:v>45658</c:v>
                </c:pt>
                <c:pt idx="9">
                  <c:v>46023</c:v>
                </c:pt>
                <c:pt idx="10">
                  <c:v>46388</c:v>
                </c:pt>
                <c:pt idx="11">
                  <c:v>46753</c:v>
                </c:pt>
                <c:pt idx="12">
                  <c:v>47119</c:v>
                </c:pt>
                <c:pt idx="13">
                  <c:v>47484</c:v>
                </c:pt>
              </c:numCache>
            </c:numRef>
          </c:cat>
          <c:val>
            <c:numRef>
              <c:f>'STP-20210521110111620'!$X$5:$X$18</c:f>
              <c:numCache>
                <c:formatCode>General</c:formatCode>
                <c:ptCount val="14"/>
                <c:pt idx="3" formatCode="0.00%">
                  <c:v>0.88800000000000001</c:v>
                </c:pt>
                <c:pt idx="4" formatCode="0.00%">
                  <c:v>0.90200000000000002</c:v>
                </c:pt>
                <c:pt idx="5" formatCode="0.00%">
                  <c:v>0.90700000000000003</c:v>
                </c:pt>
                <c:pt idx="6" formatCode="0.00%">
                  <c:v>0.90600000000000003</c:v>
                </c:pt>
                <c:pt idx="7" formatCode="0.00%">
                  <c:v>0.89800000000000002</c:v>
                </c:pt>
                <c:pt idx="8" formatCode="0.00%">
                  <c:v>0.88300000000000001</c:v>
                </c:pt>
                <c:pt idx="9" formatCode="0.00%">
                  <c:v>0.86399999999999999</c:v>
                </c:pt>
                <c:pt idx="10" formatCode="0.00%">
                  <c:v>0.84199999999999997</c:v>
                </c:pt>
                <c:pt idx="11" formatCode="0.00%">
                  <c:v>0.81699999999999995</c:v>
                </c:pt>
                <c:pt idx="12" formatCode="0.00%">
                  <c:v>0.78800000000000003</c:v>
                </c:pt>
                <c:pt idx="13" formatCode="0.00%">
                  <c:v>0.75700000000000001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8E-4DB6-A9BE-DD4CE05748AB}"/>
            </c:ext>
          </c:extLst>
        </c:ser>
        <c:ser>
          <c:idx val="3"/>
          <c:order val="3"/>
          <c:tx>
            <c:strRef>
              <c:f>'STP-20210521110111620'!$Y$4</c:f>
              <c:strCache>
                <c:ptCount val="1"/>
                <c:pt idx="0">
                  <c:v>Pessimista</c:v>
                </c:pt>
              </c:strCache>
            </c:strRef>
          </c:tx>
          <c:spPr>
            <a:ln w="57150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'STP-20210521110111620'!$U$5:$U$18</c:f>
              <c:numCache>
                <c:formatCode>m/d/yyyy</c:formatCode>
                <c:ptCount val="1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  <c:pt idx="6">
                  <c:v>44927</c:v>
                </c:pt>
                <c:pt idx="7">
                  <c:v>45292</c:v>
                </c:pt>
                <c:pt idx="8">
                  <c:v>45658</c:v>
                </c:pt>
                <c:pt idx="9">
                  <c:v>46023</c:v>
                </c:pt>
                <c:pt idx="10">
                  <c:v>46388</c:v>
                </c:pt>
                <c:pt idx="11">
                  <c:v>46753</c:v>
                </c:pt>
                <c:pt idx="12">
                  <c:v>47119</c:v>
                </c:pt>
                <c:pt idx="13">
                  <c:v>47484</c:v>
                </c:pt>
              </c:numCache>
            </c:numRef>
          </c:cat>
          <c:val>
            <c:numRef>
              <c:f>'STP-20210521110111620'!$Y$5:$Y$18</c:f>
              <c:numCache>
                <c:formatCode>General</c:formatCode>
                <c:ptCount val="14"/>
                <c:pt idx="3" formatCode="0.00%">
                  <c:v>0.88800000000000001</c:v>
                </c:pt>
                <c:pt idx="4" formatCode="0.00%">
                  <c:v>0.93100000000000005</c:v>
                </c:pt>
                <c:pt idx="5" formatCode="0.00%">
                  <c:v>0.95599999999999996</c:v>
                </c:pt>
                <c:pt idx="6" formatCode="0.00%">
                  <c:v>0.98699999999999999</c:v>
                </c:pt>
                <c:pt idx="7" formatCode="0.00%">
                  <c:v>1.022</c:v>
                </c:pt>
                <c:pt idx="8" formatCode="0.00%">
                  <c:v>1.06</c:v>
                </c:pt>
                <c:pt idx="9" formatCode="0.00%">
                  <c:v>1.1020000000000001</c:v>
                </c:pt>
                <c:pt idx="10" formatCode="0.00%">
                  <c:v>1.1459999999999999</c:v>
                </c:pt>
                <c:pt idx="11" formatCode="0.00%">
                  <c:v>1.1910000000000001</c:v>
                </c:pt>
                <c:pt idx="12" formatCode="0.00%">
                  <c:v>1.238</c:v>
                </c:pt>
                <c:pt idx="13" formatCode="0.00%">
                  <c:v>1.2869999999999999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8E-4DB6-A9BE-DD4CE0574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509224"/>
        <c:axId val="1039513816"/>
      </c:lineChart>
      <c:dateAx>
        <c:axId val="1039509224"/>
        <c:scaling>
          <c:orientation val="minMax"/>
          <c:min val="43101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9513816"/>
        <c:crosses val="autoZero"/>
        <c:auto val="1"/>
        <c:lblOffset val="100"/>
        <c:baseTimeUnit val="years"/>
        <c:majorUnit val="2"/>
        <c:majorTimeUnit val="years"/>
      </c:dateAx>
      <c:valAx>
        <c:axId val="1039513816"/>
        <c:scaling>
          <c:orientation val="minMax"/>
          <c:max val="1.3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950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'STP-20210521110111620'!$AC$4</c:f>
              <c:strCache>
                <c:ptCount val="1"/>
                <c:pt idx="0">
                  <c:v>Despesas Sujeitas ao Teto</c:v>
                </c:pt>
              </c:strCache>
            </c:strRef>
          </c:tx>
          <c:spPr>
            <a:solidFill>
              <a:srgbClr val="9C191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A7-4786-9D2D-DA8AA664B5B1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A7-4786-9D2D-DA8AA664B5B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A7-4786-9D2D-DA8AA664B5B1}"/>
              </c:ext>
            </c:extLst>
          </c:dPt>
          <c:dPt>
            <c:idx val="3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A7-4786-9D2D-DA8AA664B5B1}"/>
              </c:ext>
            </c:extLst>
          </c:dPt>
          <c:cat>
            <c:numRef>
              <c:f>'STP-20210521110111620'!$AB$5:$AB$18</c:f>
              <c:numCache>
                <c:formatCode>m/d/yyyy</c:formatCode>
                <c:ptCount val="1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  <c:pt idx="6">
                  <c:v>44927</c:v>
                </c:pt>
                <c:pt idx="7">
                  <c:v>45292</c:v>
                </c:pt>
                <c:pt idx="8">
                  <c:v>45658</c:v>
                </c:pt>
                <c:pt idx="9">
                  <c:v>46023</c:v>
                </c:pt>
                <c:pt idx="10">
                  <c:v>46388</c:v>
                </c:pt>
                <c:pt idx="11">
                  <c:v>46753</c:v>
                </c:pt>
                <c:pt idx="12">
                  <c:v>47119</c:v>
                </c:pt>
                <c:pt idx="13">
                  <c:v>47484</c:v>
                </c:pt>
              </c:numCache>
            </c:numRef>
          </c:cat>
          <c:val>
            <c:numRef>
              <c:f>'STP-20210521110111620'!$AC$5:$AC$18</c:f>
              <c:numCache>
                <c:formatCode>0.00%</c:formatCode>
                <c:ptCount val="14"/>
                <c:pt idx="0">
                  <c:v>0.191</c:v>
                </c:pt>
                <c:pt idx="1">
                  <c:v>0.184</c:v>
                </c:pt>
                <c:pt idx="2">
                  <c:v>0.185</c:v>
                </c:pt>
                <c:pt idx="3">
                  <c:v>0.188</c:v>
                </c:pt>
                <c:pt idx="4">
                  <c:v>0.183</c:v>
                </c:pt>
                <c:pt idx="5">
                  <c:v>0.18099999999999999</c:v>
                </c:pt>
                <c:pt idx="6">
                  <c:v>0.18</c:v>
                </c:pt>
                <c:pt idx="7">
                  <c:v>0.17599999999999999</c:v>
                </c:pt>
                <c:pt idx="8">
                  <c:v>0.17100000000000001</c:v>
                </c:pt>
                <c:pt idx="9">
                  <c:v>0.16600000000000001</c:v>
                </c:pt>
                <c:pt idx="10">
                  <c:v>0.16600000000000001</c:v>
                </c:pt>
                <c:pt idx="11">
                  <c:v>0.16600000000000001</c:v>
                </c:pt>
                <c:pt idx="12">
                  <c:v>0.16600000000000001</c:v>
                </c:pt>
                <c:pt idx="13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A7-4786-9D2D-DA8AA664B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434616"/>
        <c:axId val="966425104"/>
      </c:barChart>
      <c:lineChart>
        <c:grouping val="standard"/>
        <c:varyColors val="0"/>
        <c:ser>
          <c:idx val="1"/>
          <c:order val="1"/>
          <c:tx>
            <c:strRef>
              <c:f>'STP-20210521110111620'!$AD$4</c:f>
              <c:strCache>
                <c:ptCount val="1"/>
                <c:pt idx="0">
                  <c:v>Teto de Gastos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'STP-20210521110111620'!$AB$5:$AB$18</c:f>
              <c:numCache>
                <c:formatCode>m/d/yyyy</c:formatCode>
                <c:ptCount val="1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  <c:pt idx="6">
                  <c:v>44927</c:v>
                </c:pt>
                <c:pt idx="7">
                  <c:v>45292</c:v>
                </c:pt>
                <c:pt idx="8">
                  <c:v>45658</c:v>
                </c:pt>
                <c:pt idx="9">
                  <c:v>46023</c:v>
                </c:pt>
                <c:pt idx="10">
                  <c:v>46388</c:v>
                </c:pt>
                <c:pt idx="11">
                  <c:v>46753</c:v>
                </c:pt>
                <c:pt idx="12">
                  <c:v>47119</c:v>
                </c:pt>
                <c:pt idx="13">
                  <c:v>47484</c:v>
                </c:pt>
              </c:numCache>
            </c:numRef>
          </c:cat>
          <c:val>
            <c:numRef>
              <c:f>'STP-20210521110111620'!$AD$5:$AD$18</c:f>
              <c:numCache>
                <c:formatCode>0.00%</c:formatCode>
                <c:ptCount val="14"/>
                <c:pt idx="0">
                  <c:v>0.19900000000000001</c:v>
                </c:pt>
                <c:pt idx="1">
                  <c:v>0.192</c:v>
                </c:pt>
                <c:pt idx="2">
                  <c:v>0.19</c:v>
                </c:pt>
                <c:pt idx="3">
                  <c:v>0.19500000000000001</c:v>
                </c:pt>
                <c:pt idx="4">
                  <c:v>0.183</c:v>
                </c:pt>
                <c:pt idx="5">
                  <c:v>0.184</c:v>
                </c:pt>
                <c:pt idx="6">
                  <c:v>0.18</c:v>
                </c:pt>
                <c:pt idx="7">
                  <c:v>0.17599999999999999</c:v>
                </c:pt>
                <c:pt idx="8">
                  <c:v>0.17100000000000001</c:v>
                </c:pt>
                <c:pt idx="9">
                  <c:v>0.16600000000000001</c:v>
                </c:pt>
                <c:pt idx="10">
                  <c:v>0.161</c:v>
                </c:pt>
                <c:pt idx="11">
                  <c:v>0.157</c:v>
                </c:pt>
                <c:pt idx="12">
                  <c:v>0.153</c:v>
                </c:pt>
                <c:pt idx="13">
                  <c:v>0.14799999999999999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BA7-4786-9D2D-DA8AA664B5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434616"/>
        <c:axId val="966425104"/>
      </c:lineChart>
      <c:dateAx>
        <c:axId val="966434616"/>
        <c:scaling>
          <c:orientation val="minMax"/>
          <c:min val="43101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6425104"/>
        <c:crosses val="autoZero"/>
        <c:auto val="1"/>
        <c:lblOffset val="100"/>
        <c:baseTimeUnit val="years"/>
        <c:majorUnit val="2"/>
        <c:majorTimeUnit val="years"/>
      </c:dateAx>
      <c:valAx>
        <c:axId val="966425104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6434616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44722419315374E-2"/>
          <c:y val="3.7001272844516993E-2"/>
          <c:w val="0.91767056586757778"/>
          <c:h val="0.6719788678303269"/>
        </c:manualLayout>
      </c:layout>
      <c:lineChart>
        <c:grouping val="standard"/>
        <c:varyColors val="0"/>
        <c:ser>
          <c:idx val="0"/>
          <c:order val="0"/>
          <c:tx>
            <c:strRef>
              <c:f>Entrada!$C$44</c:f>
              <c:strCache>
                <c:ptCount val="1"/>
                <c:pt idx="0">
                  <c:v>meta para a inflação</c:v>
                </c:pt>
              </c:strCache>
            </c:strRef>
          </c:tx>
          <c:spPr>
            <a:ln w="5715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Entrada!$B$45:$B$280</c:f>
              <c:numCache>
                <c:formatCode>m/d/yyyy</c:formatCode>
                <c:ptCount val="236"/>
                <c:pt idx="0">
                  <c:v>40695</c:v>
                </c:pt>
                <c:pt idx="1">
                  <c:v>40725</c:v>
                </c:pt>
                <c:pt idx="2">
                  <c:v>40756</c:v>
                </c:pt>
                <c:pt idx="3">
                  <c:v>40787</c:v>
                </c:pt>
                <c:pt idx="4">
                  <c:v>40817</c:v>
                </c:pt>
                <c:pt idx="5">
                  <c:v>40848</c:v>
                </c:pt>
                <c:pt idx="6">
                  <c:v>40878</c:v>
                </c:pt>
                <c:pt idx="7">
                  <c:v>40909</c:v>
                </c:pt>
                <c:pt idx="8">
                  <c:v>40940</c:v>
                </c:pt>
                <c:pt idx="9">
                  <c:v>40969</c:v>
                </c:pt>
                <c:pt idx="10">
                  <c:v>41000</c:v>
                </c:pt>
                <c:pt idx="11">
                  <c:v>41030</c:v>
                </c:pt>
                <c:pt idx="12">
                  <c:v>41061</c:v>
                </c:pt>
                <c:pt idx="13">
                  <c:v>41091</c:v>
                </c:pt>
                <c:pt idx="14">
                  <c:v>41122</c:v>
                </c:pt>
                <c:pt idx="15">
                  <c:v>41153</c:v>
                </c:pt>
                <c:pt idx="16">
                  <c:v>41183</c:v>
                </c:pt>
                <c:pt idx="17">
                  <c:v>41214</c:v>
                </c:pt>
                <c:pt idx="18">
                  <c:v>41244</c:v>
                </c:pt>
                <c:pt idx="19">
                  <c:v>41275</c:v>
                </c:pt>
                <c:pt idx="20">
                  <c:v>41306</c:v>
                </c:pt>
                <c:pt idx="21">
                  <c:v>41334</c:v>
                </c:pt>
                <c:pt idx="22">
                  <c:v>41365</c:v>
                </c:pt>
                <c:pt idx="23">
                  <c:v>41395</c:v>
                </c:pt>
                <c:pt idx="24">
                  <c:v>41426</c:v>
                </c:pt>
                <c:pt idx="25">
                  <c:v>41456</c:v>
                </c:pt>
                <c:pt idx="26">
                  <c:v>41487</c:v>
                </c:pt>
                <c:pt idx="27">
                  <c:v>41518</c:v>
                </c:pt>
                <c:pt idx="28">
                  <c:v>41548</c:v>
                </c:pt>
                <c:pt idx="29">
                  <c:v>41579</c:v>
                </c:pt>
                <c:pt idx="30">
                  <c:v>41609</c:v>
                </c:pt>
                <c:pt idx="31">
                  <c:v>41640</c:v>
                </c:pt>
                <c:pt idx="32">
                  <c:v>41671</c:v>
                </c:pt>
                <c:pt idx="33">
                  <c:v>41699</c:v>
                </c:pt>
                <c:pt idx="34">
                  <c:v>41730</c:v>
                </c:pt>
                <c:pt idx="35">
                  <c:v>41760</c:v>
                </c:pt>
                <c:pt idx="36">
                  <c:v>41791</c:v>
                </c:pt>
                <c:pt idx="37">
                  <c:v>41821</c:v>
                </c:pt>
                <c:pt idx="38">
                  <c:v>41852</c:v>
                </c:pt>
                <c:pt idx="39">
                  <c:v>41883</c:v>
                </c:pt>
                <c:pt idx="40">
                  <c:v>41913</c:v>
                </c:pt>
                <c:pt idx="41">
                  <c:v>41944</c:v>
                </c:pt>
                <c:pt idx="42">
                  <c:v>41974</c:v>
                </c:pt>
                <c:pt idx="43">
                  <c:v>42005</c:v>
                </c:pt>
                <c:pt idx="44">
                  <c:v>42036</c:v>
                </c:pt>
                <c:pt idx="45">
                  <c:v>42064</c:v>
                </c:pt>
                <c:pt idx="46">
                  <c:v>42095</c:v>
                </c:pt>
                <c:pt idx="47">
                  <c:v>42125</c:v>
                </c:pt>
                <c:pt idx="48">
                  <c:v>42156</c:v>
                </c:pt>
                <c:pt idx="49">
                  <c:v>42186</c:v>
                </c:pt>
                <c:pt idx="50">
                  <c:v>42217</c:v>
                </c:pt>
                <c:pt idx="51">
                  <c:v>42248</c:v>
                </c:pt>
                <c:pt idx="52">
                  <c:v>42278</c:v>
                </c:pt>
                <c:pt idx="53">
                  <c:v>42309</c:v>
                </c:pt>
                <c:pt idx="54">
                  <c:v>42339</c:v>
                </c:pt>
                <c:pt idx="55">
                  <c:v>42370</c:v>
                </c:pt>
                <c:pt idx="56">
                  <c:v>42401</c:v>
                </c:pt>
                <c:pt idx="57">
                  <c:v>42430</c:v>
                </c:pt>
                <c:pt idx="58">
                  <c:v>42461</c:v>
                </c:pt>
                <c:pt idx="59">
                  <c:v>42491</c:v>
                </c:pt>
                <c:pt idx="60">
                  <c:v>42522</c:v>
                </c:pt>
                <c:pt idx="61">
                  <c:v>42552</c:v>
                </c:pt>
                <c:pt idx="62">
                  <c:v>42583</c:v>
                </c:pt>
                <c:pt idx="63">
                  <c:v>42614</c:v>
                </c:pt>
                <c:pt idx="64">
                  <c:v>42644</c:v>
                </c:pt>
                <c:pt idx="65">
                  <c:v>42675</c:v>
                </c:pt>
                <c:pt idx="66">
                  <c:v>42705</c:v>
                </c:pt>
                <c:pt idx="67">
                  <c:v>42736</c:v>
                </c:pt>
                <c:pt idx="68">
                  <c:v>42767</c:v>
                </c:pt>
                <c:pt idx="69">
                  <c:v>42795</c:v>
                </c:pt>
                <c:pt idx="70">
                  <c:v>42826</c:v>
                </c:pt>
                <c:pt idx="71">
                  <c:v>42856</c:v>
                </c:pt>
                <c:pt idx="72">
                  <c:v>42887</c:v>
                </c:pt>
                <c:pt idx="73">
                  <c:v>42917</c:v>
                </c:pt>
                <c:pt idx="74">
                  <c:v>42948</c:v>
                </c:pt>
                <c:pt idx="75">
                  <c:v>42979</c:v>
                </c:pt>
                <c:pt idx="76">
                  <c:v>43009</c:v>
                </c:pt>
                <c:pt idx="77">
                  <c:v>43040</c:v>
                </c:pt>
                <c:pt idx="78">
                  <c:v>43070</c:v>
                </c:pt>
                <c:pt idx="79">
                  <c:v>43101</c:v>
                </c:pt>
                <c:pt idx="80">
                  <c:v>43132</c:v>
                </c:pt>
                <c:pt idx="81">
                  <c:v>43160</c:v>
                </c:pt>
                <c:pt idx="82">
                  <c:v>43191</c:v>
                </c:pt>
                <c:pt idx="83">
                  <c:v>43221</c:v>
                </c:pt>
                <c:pt idx="84">
                  <c:v>43252</c:v>
                </c:pt>
                <c:pt idx="85">
                  <c:v>43282</c:v>
                </c:pt>
                <c:pt idx="86">
                  <c:v>43313</c:v>
                </c:pt>
                <c:pt idx="87">
                  <c:v>43344</c:v>
                </c:pt>
                <c:pt idx="88">
                  <c:v>43374</c:v>
                </c:pt>
                <c:pt idx="89">
                  <c:v>43405</c:v>
                </c:pt>
                <c:pt idx="90">
                  <c:v>43435</c:v>
                </c:pt>
                <c:pt idx="91">
                  <c:v>43466</c:v>
                </c:pt>
                <c:pt idx="92">
                  <c:v>43497</c:v>
                </c:pt>
                <c:pt idx="93">
                  <c:v>43525</c:v>
                </c:pt>
                <c:pt idx="94">
                  <c:v>43556</c:v>
                </c:pt>
                <c:pt idx="95">
                  <c:v>43586</c:v>
                </c:pt>
                <c:pt idx="96">
                  <c:v>43617</c:v>
                </c:pt>
                <c:pt idx="97">
                  <c:v>43647</c:v>
                </c:pt>
                <c:pt idx="98">
                  <c:v>43678</c:v>
                </c:pt>
                <c:pt idx="99">
                  <c:v>43709</c:v>
                </c:pt>
                <c:pt idx="100">
                  <c:v>43739</c:v>
                </c:pt>
                <c:pt idx="101">
                  <c:v>43770</c:v>
                </c:pt>
                <c:pt idx="102">
                  <c:v>43800</c:v>
                </c:pt>
                <c:pt idx="103">
                  <c:v>43831</c:v>
                </c:pt>
                <c:pt idx="104">
                  <c:v>43862</c:v>
                </c:pt>
                <c:pt idx="105">
                  <c:v>43891</c:v>
                </c:pt>
                <c:pt idx="106">
                  <c:v>43922</c:v>
                </c:pt>
                <c:pt idx="107">
                  <c:v>43952</c:v>
                </c:pt>
                <c:pt idx="108">
                  <c:v>43983</c:v>
                </c:pt>
                <c:pt idx="109">
                  <c:v>44013</c:v>
                </c:pt>
                <c:pt idx="110">
                  <c:v>44044</c:v>
                </c:pt>
                <c:pt idx="111">
                  <c:v>44075</c:v>
                </c:pt>
                <c:pt idx="112">
                  <c:v>44105</c:v>
                </c:pt>
                <c:pt idx="113">
                  <c:v>44136</c:v>
                </c:pt>
                <c:pt idx="114">
                  <c:v>44166</c:v>
                </c:pt>
                <c:pt idx="115">
                  <c:v>44197</c:v>
                </c:pt>
                <c:pt idx="116">
                  <c:v>44228</c:v>
                </c:pt>
                <c:pt idx="117">
                  <c:v>44256</c:v>
                </c:pt>
                <c:pt idx="118">
                  <c:v>44287</c:v>
                </c:pt>
                <c:pt idx="119">
                  <c:v>44317</c:v>
                </c:pt>
                <c:pt idx="120">
                  <c:v>44348</c:v>
                </c:pt>
                <c:pt idx="121">
                  <c:v>44378</c:v>
                </c:pt>
                <c:pt idx="122">
                  <c:v>44409</c:v>
                </c:pt>
                <c:pt idx="123">
                  <c:v>44440</c:v>
                </c:pt>
                <c:pt idx="124">
                  <c:v>44470</c:v>
                </c:pt>
                <c:pt idx="125">
                  <c:v>44501</c:v>
                </c:pt>
                <c:pt idx="126">
                  <c:v>44531</c:v>
                </c:pt>
                <c:pt idx="127">
                  <c:v>44562</c:v>
                </c:pt>
                <c:pt idx="128">
                  <c:v>44593</c:v>
                </c:pt>
                <c:pt idx="129">
                  <c:v>44621</c:v>
                </c:pt>
                <c:pt idx="130">
                  <c:v>44652</c:v>
                </c:pt>
                <c:pt idx="131">
                  <c:v>44682</c:v>
                </c:pt>
                <c:pt idx="132">
                  <c:v>44713</c:v>
                </c:pt>
                <c:pt idx="133">
                  <c:v>44743</c:v>
                </c:pt>
                <c:pt idx="134">
                  <c:v>44774</c:v>
                </c:pt>
                <c:pt idx="135">
                  <c:v>44805</c:v>
                </c:pt>
                <c:pt idx="136">
                  <c:v>44835</c:v>
                </c:pt>
                <c:pt idx="137">
                  <c:v>44866</c:v>
                </c:pt>
                <c:pt idx="138">
                  <c:v>44896</c:v>
                </c:pt>
                <c:pt idx="139">
                  <c:v>44927</c:v>
                </c:pt>
                <c:pt idx="140">
                  <c:v>44958</c:v>
                </c:pt>
                <c:pt idx="141">
                  <c:v>44986</c:v>
                </c:pt>
                <c:pt idx="142">
                  <c:v>45017</c:v>
                </c:pt>
                <c:pt idx="143">
                  <c:v>45047</c:v>
                </c:pt>
                <c:pt idx="144">
                  <c:v>45078</c:v>
                </c:pt>
                <c:pt idx="145">
                  <c:v>45108</c:v>
                </c:pt>
                <c:pt idx="146">
                  <c:v>45139</c:v>
                </c:pt>
                <c:pt idx="147">
                  <c:v>45170</c:v>
                </c:pt>
                <c:pt idx="148">
                  <c:v>45200</c:v>
                </c:pt>
                <c:pt idx="149">
                  <c:v>45231</c:v>
                </c:pt>
                <c:pt idx="150">
                  <c:v>45261</c:v>
                </c:pt>
                <c:pt idx="151">
                  <c:v>45292</c:v>
                </c:pt>
                <c:pt idx="152">
                  <c:v>45323</c:v>
                </c:pt>
                <c:pt idx="153">
                  <c:v>45352</c:v>
                </c:pt>
                <c:pt idx="154">
                  <c:v>45383</c:v>
                </c:pt>
                <c:pt idx="155">
                  <c:v>45413</c:v>
                </c:pt>
                <c:pt idx="156">
                  <c:v>45444</c:v>
                </c:pt>
                <c:pt idx="157">
                  <c:v>45474</c:v>
                </c:pt>
                <c:pt idx="158">
                  <c:v>45505</c:v>
                </c:pt>
                <c:pt idx="159">
                  <c:v>45536</c:v>
                </c:pt>
                <c:pt idx="160">
                  <c:v>45566</c:v>
                </c:pt>
                <c:pt idx="161">
                  <c:v>45597</c:v>
                </c:pt>
                <c:pt idx="162">
                  <c:v>45627</c:v>
                </c:pt>
                <c:pt idx="163">
                  <c:v>45658</c:v>
                </c:pt>
                <c:pt idx="164">
                  <c:v>45689</c:v>
                </c:pt>
                <c:pt idx="165">
                  <c:v>45717</c:v>
                </c:pt>
                <c:pt idx="166">
                  <c:v>45748</c:v>
                </c:pt>
                <c:pt idx="167">
                  <c:v>45778</c:v>
                </c:pt>
                <c:pt idx="168">
                  <c:v>45809</c:v>
                </c:pt>
                <c:pt idx="169">
                  <c:v>45839</c:v>
                </c:pt>
                <c:pt idx="170">
                  <c:v>45870</c:v>
                </c:pt>
                <c:pt idx="171">
                  <c:v>45901</c:v>
                </c:pt>
                <c:pt idx="172">
                  <c:v>45931</c:v>
                </c:pt>
                <c:pt idx="173">
                  <c:v>45962</c:v>
                </c:pt>
                <c:pt idx="174">
                  <c:v>45992</c:v>
                </c:pt>
                <c:pt idx="175">
                  <c:v>46023</c:v>
                </c:pt>
                <c:pt idx="176">
                  <c:v>46054</c:v>
                </c:pt>
                <c:pt idx="177">
                  <c:v>46082</c:v>
                </c:pt>
                <c:pt idx="178">
                  <c:v>46113</c:v>
                </c:pt>
                <c:pt idx="179">
                  <c:v>46143</c:v>
                </c:pt>
                <c:pt idx="180">
                  <c:v>46174</c:v>
                </c:pt>
                <c:pt idx="181">
                  <c:v>46204</c:v>
                </c:pt>
                <c:pt idx="182">
                  <c:v>46235</c:v>
                </c:pt>
                <c:pt idx="183">
                  <c:v>46266</c:v>
                </c:pt>
                <c:pt idx="184">
                  <c:v>46296</c:v>
                </c:pt>
                <c:pt idx="185">
                  <c:v>46327</c:v>
                </c:pt>
                <c:pt idx="186">
                  <c:v>46357</c:v>
                </c:pt>
                <c:pt idx="187">
                  <c:v>46388</c:v>
                </c:pt>
                <c:pt idx="188">
                  <c:v>46419</c:v>
                </c:pt>
                <c:pt idx="189">
                  <c:v>46447</c:v>
                </c:pt>
                <c:pt idx="190">
                  <c:v>46478</c:v>
                </c:pt>
                <c:pt idx="191">
                  <c:v>46508</c:v>
                </c:pt>
                <c:pt idx="192">
                  <c:v>46539</c:v>
                </c:pt>
                <c:pt idx="193">
                  <c:v>46569</c:v>
                </c:pt>
                <c:pt idx="194">
                  <c:v>46600</c:v>
                </c:pt>
                <c:pt idx="195">
                  <c:v>46631</c:v>
                </c:pt>
                <c:pt idx="196">
                  <c:v>46661</c:v>
                </c:pt>
                <c:pt idx="197">
                  <c:v>46692</c:v>
                </c:pt>
                <c:pt idx="198">
                  <c:v>46722</c:v>
                </c:pt>
                <c:pt idx="199">
                  <c:v>46753</c:v>
                </c:pt>
                <c:pt idx="200">
                  <c:v>46784</c:v>
                </c:pt>
                <c:pt idx="201">
                  <c:v>46813</c:v>
                </c:pt>
                <c:pt idx="202">
                  <c:v>46844</c:v>
                </c:pt>
                <c:pt idx="203">
                  <c:v>46874</c:v>
                </c:pt>
                <c:pt idx="204">
                  <c:v>46905</c:v>
                </c:pt>
                <c:pt idx="205">
                  <c:v>46935</c:v>
                </c:pt>
                <c:pt idx="206">
                  <c:v>46966</c:v>
                </c:pt>
                <c:pt idx="207">
                  <c:v>46997</c:v>
                </c:pt>
                <c:pt idx="208">
                  <c:v>47027</c:v>
                </c:pt>
                <c:pt idx="209">
                  <c:v>47058</c:v>
                </c:pt>
                <c:pt idx="210">
                  <c:v>47088</c:v>
                </c:pt>
                <c:pt idx="211">
                  <c:v>47119</c:v>
                </c:pt>
                <c:pt idx="212">
                  <c:v>47150</c:v>
                </c:pt>
                <c:pt idx="213">
                  <c:v>47178</c:v>
                </c:pt>
                <c:pt idx="214">
                  <c:v>47209</c:v>
                </c:pt>
                <c:pt idx="215">
                  <c:v>47239</c:v>
                </c:pt>
                <c:pt idx="216">
                  <c:v>47270</c:v>
                </c:pt>
                <c:pt idx="217">
                  <c:v>47300</c:v>
                </c:pt>
                <c:pt idx="218">
                  <c:v>47331</c:v>
                </c:pt>
                <c:pt idx="219">
                  <c:v>47362</c:v>
                </c:pt>
                <c:pt idx="220">
                  <c:v>47392</c:v>
                </c:pt>
                <c:pt idx="221">
                  <c:v>47423</c:v>
                </c:pt>
                <c:pt idx="222">
                  <c:v>47453</c:v>
                </c:pt>
                <c:pt idx="223">
                  <c:v>47484</c:v>
                </c:pt>
                <c:pt idx="224">
                  <c:v>47515</c:v>
                </c:pt>
                <c:pt idx="225">
                  <c:v>47543</c:v>
                </c:pt>
                <c:pt idx="226">
                  <c:v>47574</c:v>
                </c:pt>
                <c:pt idx="227">
                  <c:v>47604</c:v>
                </c:pt>
                <c:pt idx="228">
                  <c:v>47635</c:v>
                </c:pt>
                <c:pt idx="229">
                  <c:v>47665</c:v>
                </c:pt>
                <c:pt idx="230">
                  <c:v>47696</c:v>
                </c:pt>
                <c:pt idx="231">
                  <c:v>47727</c:v>
                </c:pt>
                <c:pt idx="232">
                  <c:v>47757</c:v>
                </c:pt>
                <c:pt idx="233">
                  <c:v>47788</c:v>
                </c:pt>
                <c:pt idx="234">
                  <c:v>47818</c:v>
                </c:pt>
                <c:pt idx="235">
                  <c:v>47849</c:v>
                </c:pt>
              </c:numCache>
            </c:numRef>
          </c:cat>
          <c:val>
            <c:numRef>
              <c:f>Entrada!$C$45:$C$280</c:f>
              <c:numCache>
                <c:formatCode>0.00</c:formatCode>
                <c:ptCount val="236"/>
                <c:pt idx="0">
                  <c:v>4.5</c:v>
                </c:pt>
                <c:pt idx="1">
                  <c:v>4.5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4.5</c:v>
                </c:pt>
                <c:pt idx="17">
                  <c:v>4.5</c:v>
                </c:pt>
                <c:pt idx="18">
                  <c:v>4.5</c:v>
                </c:pt>
                <c:pt idx="19">
                  <c:v>4.5</c:v>
                </c:pt>
                <c:pt idx="20">
                  <c:v>4.5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  <c:pt idx="25">
                  <c:v>4.5</c:v>
                </c:pt>
                <c:pt idx="26">
                  <c:v>4.5</c:v>
                </c:pt>
                <c:pt idx="27">
                  <c:v>4.5</c:v>
                </c:pt>
                <c:pt idx="28">
                  <c:v>4.5</c:v>
                </c:pt>
                <c:pt idx="29">
                  <c:v>4.5</c:v>
                </c:pt>
                <c:pt idx="30">
                  <c:v>4.5</c:v>
                </c:pt>
                <c:pt idx="31">
                  <c:v>4.5</c:v>
                </c:pt>
                <c:pt idx="32">
                  <c:v>4.5</c:v>
                </c:pt>
                <c:pt idx="33">
                  <c:v>4.5</c:v>
                </c:pt>
                <c:pt idx="34">
                  <c:v>4.5</c:v>
                </c:pt>
                <c:pt idx="35">
                  <c:v>4.5</c:v>
                </c:pt>
                <c:pt idx="36">
                  <c:v>4.5</c:v>
                </c:pt>
                <c:pt idx="37">
                  <c:v>4.5</c:v>
                </c:pt>
                <c:pt idx="38">
                  <c:v>4.5</c:v>
                </c:pt>
                <c:pt idx="39">
                  <c:v>4.5</c:v>
                </c:pt>
                <c:pt idx="40">
                  <c:v>4.5</c:v>
                </c:pt>
                <c:pt idx="41">
                  <c:v>4.5</c:v>
                </c:pt>
                <c:pt idx="42">
                  <c:v>4.5</c:v>
                </c:pt>
                <c:pt idx="43">
                  <c:v>4.5</c:v>
                </c:pt>
                <c:pt idx="44">
                  <c:v>4.5</c:v>
                </c:pt>
                <c:pt idx="45">
                  <c:v>4.5</c:v>
                </c:pt>
                <c:pt idx="46">
                  <c:v>4.5</c:v>
                </c:pt>
                <c:pt idx="47">
                  <c:v>4.5</c:v>
                </c:pt>
                <c:pt idx="48">
                  <c:v>4.5</c:v>
                </c:pt>
                <c:pt idx="49">
                  <c:v>4.5</c:v>
                </c:pt>
                <c:pt idx="50">
                  <c:v>4.5</c:v>
                </c:pt>
                <c:pt idx="51">
                  <c:v>4.5</c:v>
                </c:pt>
                <c:pt idx="52">
                  <c:v>4.5</c:v>
                </c:pt>
                <c:pt idx="53">
                  <c:v>4.5</c:v>
                </c:pt>
                <c:pt idx="54">
                  <c:v>4.5</c:v>
                </c:pt>
                <c:pt idx="55">
                  <c:v>4.5</c:v>
                </c:pt>
                <c:pt idx="56">
                  <c:v>4.5</c:v>
                </c:pt>
                <c:pt idx="57">
                  <c:v>4.5</c:v>
                </c:pt>
                <c:pt idx="58">
                  <c:v>4.5</c:v>
                </c:pt>
                <c:pt idx="59">
                  <c:v>4.5</c:v>
                </c:pt>
                <c:pt idx="60">
                  <c:v>4.5</c:v>
                </c:pt>
                <c:pt idx="61">
                  <c:v>4.5</c:v>
                </c:pt>
                <c:pt idx="62">
                  <c:v>4.5</c:v>
                </c:pt>
                <c:pt idx="63">
                  <c:v>4.5</c:v>
                </c:pt>
                <c:pt idx="64">
                  <c:v>4.5</c:v>
                </c:pt>
                <c:pt idx="65">
                  <c:v>4.5</c:v>
                </c:pt>
                <c:pt idx="66">
                  <c:v>4.5</c:v>
                </c:pt>
                <c:pt idx="67">
                  <c:v>4.5</c:v>
                </c:pt>
                <c:pt idx="68">
                  <c:v>4.5</c:v>
                </c:pt>
                <c:pt idx="69">
                  <c:v>4.5</c:v>
                </c:pt>
                <c:pt idx="70">
                  <c:v>4.5</c:v>
                </c:pt>
                <c:pt idx="71">
                  <c:v>4.5</c:v>
                </c:pt>
                <c:pt idx="72">
                  <c:v>4.5</c:v>
                </c:pt>
                <c:pt idx="73">
                  <c:v>4.5</c:v>
                </c:pt>
                <c:pt idx="74">
                  <c:v>4.5</c:v>
                </c:pt>
                <c:pt idx="75">
                  <c:v>4.5</c:v>
                </c:pt>
                <c:pt idx="76">
                  <c:v>4.5</c:v>
                </c:pt>
                <c:pt idx="77">
                  <c:v>4.5</c:v>
                </c:pt>
                <c:pt idx="78">
                  <c:v>4.5</c:v>
                </c:pt>
                <c:pt idx="79">
                  <c:v>4.5</c:v>
                </c:pt>
                <c:pt idx="80">
                  <c:v>4.5</c:v>
                </c:pt>
                <c:pt idx="81">
                  <c:v>4.5</c:v>
                </c:pt>
                <c:pt idx="82">
                  <c:v>4.5</c:v>
                </c:pt>
                <c:pt idx="83">
                  <c:v>4.5</c:v>
                </c:pt>
                <c:pt idx="84">
                  <c:v>4.5</c:v>
                </c:pt>
                <c:pt idx="85">
                  <c:v>4.5</c:v>
                </c:pt>
                <c:pt idx="86">
                  <c:v>4.5</c:v>
                </c:pt>
                <c:pt idx="87">
                  <c:v>4.5</c:v>
                </c:pt>
                <c:pt idx="88">
                  <c:v>4.5</c:v>
                </c:pt>
                <c:pt idx="89">
                  <c:v>4.5</c:v>
                </c:pt>
                <c:pt idx="90">
                  <c:v>4.5</c:v>
                </c:pt>
                <c:pt idx="91">
                  <c:v>4.25</c:v>
                </c:pt>
                <c:pt idx="92">
                  <c:v>4.25</c:v>
                </c:pt>
                <c:pt idx="93">
                  <c:v>4.25</c:v>
                </c:pt>
                <c:pt idx="94">
                  <c:v>4.25</c:v>
                </c:pt>
                <c:pt idx="95">
                  <c:v>4.25</c:v>
                </c:pt>
                <c:pt idx="96">
                  <c:v>4.25</c:v>
                </c:pt>
                <c:pt idx="97">
                  <c:v>4.25</c:v>
                </c:pt>
                <c:pt idx="98">
                  <c:v>4.25</c:v>
                </c:pt>
                <c:pt idx="99">
                  <c:v>4.25</c:v>
                </c:pt>
                <c:pt idx="100">
                  <c:v>4.25</c:v>
                </c:pt>
                <c:pt idx="101">
                  <c:v>4.25</c:v>
                </c:pt>
                <c:pt idx="102">
                  <c:v>4.25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4</c:v>
                </c:pt>
                <c:pt idx="107">
                  <c:v>4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3.75</c:v>
                </c:pt>
                <c:pt idx="116">
                  <c:v>3.75</c:v>
                </c:pt>
                <c:pt idx="117">
                  <c:v>3.75</c:v>
                </c:pt>
                <c:pt idx="118">
                  <c:v>3.75</c:v>
                </c:pt>
                <c:pt idx="119">
                  <c:v>3.75</c:v>
                </c:pt>
                <c:pt idx="120">
                  <c:v>3.75</c:v>
                </c:pt>
                <c:pt idx="121">
                  <c:v>3.75</c:v>
                </c:pt>
                <c:pt idx="122">
                  <c:v>3.75</c:v>
                </c:pt>
                <c:pt idx="123">
                  <c:v>3.75</c:v>
                </c:pt>
                <c:pt idx="124">
                  <c:v>3.75</c:v>
                </c:pt>
                <c:pt idx="125">
                  <c:v>3.75</c:v>
                </c:pt>
                <c:pt idx="126">
                  <c:v>3.75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 formatCode="General">
                  <c:v>3.25</c:v>
                </c:pt>
                <c:pt idx="140" formatCode="General">
                  <c:v>3.25</c:v>
                </c:pt>
                <c:pt idx="141" formatCode="General">
                  <c:v>3.25</c:v>
                </c:pt>
                <c:pt idx="142" formatCode="General">
                  <c:v>3.25</c:v>
                </c:pt>
                <c:pt idx="143" formatCode="General">
                  <c:v>3.25</c:v>
                </c:pt>
                <c:pt idx="144" formatCode="General">
                  <c:v>3.25</c:v>
                </c:pt>
                <c:pt idx="145" formatCode="General">
                  <c:v>3.25</c:v>
                </c:pt>
                <c:pt idx="146" formatCode="General">
                  <c:v>3.25</c:v>
                </c:pt>
                <c:pt idx="147" formatCode="General">
                  <c:v>3.25</c:v>
                </c:pt>
                <c:pt idx="148" formatCode="General">
                  <c:v>3.25</c:v>
                </c:pt>
                <c:pt idx="149" formatCode="General">
                  <c:v>3.25</c:v>
                </c:pt>
                <c:pt idx="150" formatCode="General">
                  <c:v>3.25</c:v>
                </c:pt>
                <c:pt idx="151" formatCode="General">
                  <c:v>3.25</c:v>
                </c:pt>
                <c:pt idx="152" formatCode="General">
                  <c:v>3.25</c:v>
                </c:pt>
                <c:pt idx="153" formatCode="General">
                  <c:v>3.25</c:v>
                </c:pt>
                <c:pt idx="154" formatCode="General">
                  <c:v>3.25</c:v>
                </c:pt>
                <c:pt idx="155" formatCode="General">
                  <c:v>3.25</c:v>
                </c:pt>
                <c:pt idx="156" formatCode="General">
                  <c:v>3.25</c:v>
                </c:pt>
                <c:pt idx="157" formatCode="General">
                  <c:v>3.25</c:v>
                </c:pt>
                <c:pt idx="158" formatCode="General">
                  <c:v>3.25</c:v>
                </c:pt>
                <c:pt idx="159" formatCode="General">
                  <c:v>3.25</c:v>
                </c:pt>
                <c:pt idx="160" formatCode="General">
                  <c:v>3.25</c:v>
                </c:pt>
                <c:pt idx="161" formatCode="General">
                  <c:v>3.25</c:v>
                </c:pt>
                <c:pt idx="162" formatCode="General">
                  <c:v>3.25</c:v>
                </c:pt>
                <c:pt idx="163" formatCode="General">
                  <c:v>3.25</c:v>
                </c:pt>
                <c:pt idx="164" formatCode="General">
                  <c:v>3.25</c:v>
                </c:pt>
                <c:pt idx="165" formatCode="General">
                  <c:v>3.25</c:v>
                </c:pt>
                <c:pt idx="166" formatCode="General">
                  <c:v>3.25</c:v>
                </c:pt>
                <c:pt idx="167" formatCode="General">
                  <c:v>3.25</c:v>
                </c:pt>
                <c:pt idx="168" formatCode="General">
                  <c:v>3.25</c:v>
                </c:pt>
                <c:pt idx="169" formatCode="General">
                  <c:v>3.25</c:v>
                </c:pt>
                <c:pt idx="170" formatCode="General">
                  <c:v>3.25</c:v>
                </c:pt>
                <c:pt idx="171" formatCode="General">
                  <c:v>3.25</c:v>
                </c:pt>
                <c:pt idx="172" formatCode="General">
                  <c:v>3.25</c:v>
                </c:pt>
                <c:pt idx="173" formatCode="General">
                  <c:v>3.25</c:v>
                </c:pt>
                <c:pt idx="174" formatCode="General">
                  <c:v>3.25</c:v>
                </c:pt>
                <c:pt idx="175" formatCode="General">
                  <c:v>3.25</c:v>
                </c:pt>
                <c:pt idx="176" formatCode="General">
                  <c:v>3.25</c:v>
                </c:pt>
                <c:pt idx="177" formatCode="General">
                  <c:v>3.25</c:v>
                </c:pt>
                <c:pt idx="178" formatCode="General">
                  <c:v>3.25</c:v>
                </c:pt>
                <c:pt idx="179" formatCode="General">
                  <c:v>3.25</c:v>
                </c:pt>
                <c:pt idx="180" formatCode="General">
                  <c:v>3.25</c:v>
                </c:pt>
                <c:pt idx="181" formatCode="General">
                  <c:v>3.25</c:v>
                </c:pt>
                <c:pt idx="182" formatCode="General">
                  <c:v>3.25</c:v>
                </c:pt>
                <c:pt idx="183" formatCode="General">
                  <c:v>3.25</c:v>
                </c:pt>
                <c:pt idx="184" formatCode="General">
                  <c:v>3.25</c:v>
                </c:pt>
                <c:pt idx="185" formatCode="General">
                  <c:v>3.25</c:v>
                </c:pt>
                <c:pt idx="186" formatCode="General">
                  <c:v>3.25</c:v>
                </c:pt>
                <c:pt idx="187" formatCode="General">
                  <c:v>3.25</c:v>
                </c:pt>
                <c:pt idx="188" formatCode="General">
                  <c:v>3.25</c:v>
                </c:pt>
                <c:pt idx="189" formatCode="General">
                  <c:v>3.25</c:v>
                </c:pt>
                <c:pt idx="190" formatCode="General">
                  <c:v>3.25</c:v>
                </c:pt>
                <c:pt idx="191" formatCode="General">
                  <c:v>3.25</c:v>
                </c:pt>
                <c:pt idx="192" formatCode="General">
                  <c:v>3.25</c:v>
                </c:pt>
                <c:pt idx="193" formatCode="General">
                  <c:v>3.25</c:v>
                </c:pt>
                <c:pt idx="194" formatCode="General">
                  <c:v>3.25</c:v>
                </c:pt>
                <c:pt idx="195" formatCode="General">
                  <c:v>3.25</c:v>
                </c:pt>
                <c:pt idx="196" formatCode="General">
                  <c:v>3.25</c:v>
                </c:pt>
                <c:pt idx="197" formatCode="General">
                  <c:v>3.25</c:v>
                </c:pt>
                <c:pt idx="198" formatCode="General">
                  <c:v>3.25</c:v>
                </c:pt>
                <c:pt idx="199" formatCode="General">
                  <c:v>3.25</c:v>
                </c:pt>
                <c:pt idx="200" formatCode="General">
                  <c:v>3.25</c:v>
                </c:pt>
                <c:pt idx="201" formatCode="General">
                  <c:v>3.25</c:v>
                </c:pt>
                <c:pt idx="202" formatCode="General">
                  <c:v>3.25</c:v>
                </c:pt>
                <c:pt idx="203" formatCode="General">
                  <c:v>3.25</c:v>
                </c:pt>
                <c:pt idx="204" formatCode="General">
                  <c:v>3.25</c:v>
                </c:pt>
                <c:pt idx="205" formatCode="General">
                  <c:v>3.25</c:v>
                </c:pt>
                <c:pt idx="206" formatCode="General">
                  <c:v>3.25</c:v>
                </c:pt>
                <c:pt idx="207" formatCode="General">
                  <c:v>3.25</c:v>
                </c:pt>
                <c:pt idx="208" formatCode="General">
                  <c:v>3.25</c:v>
                </c:pt>
                <c:pt idx="209" formatCode="General">
                  <c:v>3.25</c:v>
                </c:pt>
                <c:pt idx="210" formatCode="General">
                  <c:v>3.25</c:v>
                </c:pt>
                <c:pt idx="211" formatCode="General">
                  <c:v>3.25</c:v>
                </c:pt>
                <c:pt idx="212" formatCode="General">
                  <c:v>3.25</c:v>
                </c:pt>
                <c:pt idx="213" formatCode="General">
                  <c:v>3.25</c:v>
                </c:pt>
                <c:pt idx="214" formatCode="General">
                  <c:v>3.25</c:v>
                </c:pt>
                <c:pt idx="215" formatCode="General">
                  <c:v>3.25</c:v>
                </c:pt>
                <c:pt idx="216" formatCode="General">
                  <c:v>3.25</c:v>
                </c:pt>
                <c:pt idx="217" formatCode="General">
                  <c:v>3.25</c:v>
                </c:pt>
                <c:pt idx="218" formatCode="General">
                  <c:v>3.25</c:v>
                </c:pt>
                <c:pt idx="219" formatCode="General">
                  <c:v>3.25</c:v>
                </c:pt>
                <c:pt idx="220" formatCode="General">
                  <c:v>3.25</c:v>
                </c:pt>
                <c:pt idx="221" formatCode="General">
                  <c:v>3.25</c:v>
                </c:pt>
                <c:pt idx="222" formatCode="General">
                  <c:v>3.25</c:v>
                </c:pt>
                <c:pt idx="223" formatCode="General">
                  <c:v>3.25</c:v>
                </c:pt>
                <c:pt idx="224" formatCode="General">
                  <c:v>3.25</c:v>
                </c:pt>
                <c:pt idx="225" formatCode="General">
                  <c:v>3.25</c:v>
                </c:pt>
                <c:pt idx="226" formatCode="General">
                  <c:v>3.25</c:v>
                </c:pt>
                <c:pt idx="227" formatCode="General">
                  <c:v>3.25</c:v>
                </c:pt>
                <c:pt idx="228" formatCode="General">
                  <c:v>3.25</c:v>
                </c:pt>
                <c:pt idx="229" formatCode="General">
                  <c:v>3.25</c:v>
                </c:pt>
                <c:pt idx="230" formatCode="General">
                  <c:v>3.25</c:v>
                </c:pt>
                <c:pt idx="231" formatCode="General">
                  <c:v>3.25</c:v>
                </c:pt>
                <c:pt idx="232" formatCode="General">
                  <c:v>3.25</c:v>
                </c:pt>
                <c:pt idx="233" formatCode="General">
                  <c:v>3.25</c:v>
                </c:pt>
                <c:pt idx="234" formatCode="General">
                  <c:v>3.25</c:v>
                </c:pt>
                <c:pt idx="235" formatCode="General">
                  <c:v>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46-42D8-9D81-05033CD40655}"/>
            </c:ext>
          </c:extLst>
        </c:ser>
        <c:ser>
          <c:idx val="1"/>
          <c:order val="1"/>
          <c:tx>
            <c:strRef>
              <c:f>Entrada!$D$44</c:f>
              <c:strCache>
                <c:ptCount val="1"/>
                <c:pt idx="0">
                  <c:v>limite máximo</c:v>
                </c:pt>
              </c:strCache>
            </c:strRef>
          </c:tx>
          <c:spPr>
            <a:ln w="571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Entrada!$B$45:$B$280</c:f>
              <c:numCache>
                <c:formatCode>m/d/yyyy</c:formatCode>
                <c:ptCount val="236"/>
                <c:pt idx="0">
                  <c:v>40695</c:v>
                </c:pt>
                <c:pt idx="1">
                  <c:v>40725</c:v>
                </c:pt>
                <c:pt idx="2">
                  <c:v>40756</c:v>
                </c:pt>
                <c:pt idx="3">
                  <c:v>40787</c:v>
                </c:pt>
                <c:pt idx="4">
                  <c:v>40817</c:v>
                </c:pt>
                <c:pt idx="5">
                  <c:v>40848</c:v>
                </c:pt>
                <c:pt idx="6">
                  <c:v>40878</c:v>
                </c:pt>
                <c:pt idx="7">
                  <c:v>40909</c:v>
                </c:pt>
                <c:pt idx="8">
                  <c:v>40940</c:v>
                </c:pt>
                <c:pt idx="9">
                  <c:v>40969</c:v>
                </c:pt>
                <c:pt idx="10">
                  <c:v>41000</c:v>
                </c:pt>
                <c:pt idx="11">
                  <c:v>41030</c:v>
                </c:pt>
                <c:pt idx="12">
                  <c:v>41061</c:v>
                </c:pt>
                <c:pt idx="13">
                  <c:v>41091</c:v>
                </c:pt>
                <c:pt idx="14">
                  <c:v>41122</c:v>
                </c:pt>
                <c:pt idx="15">
                  <c:v>41153</c:v>
                </c:pt>
                <c:pt idx="16">
                  <c:v>41183</c:v>
                </c:pt>
                <c:pt idx="17">
                  <c:v>41214</c:v>
                </c:pt>
                <c:pt idx="18">
                  <c:v>41244</c:v>
                </c:pt>
                <c:pt idx="19">
                  <c:v>41275</c:v>
                </c:pt>
                <c:pt idx="20">
                  <c:v>41306</c:v>
                </c:pt>
                <c:pt idx="21">
                  <c:v>41334</c:v>
                </c:pt>
                <c:pt idx="22">
                  <c:v>41365</c:v>
                </c:pt>
                <c:pt idx="23">
                  <c:v>41395</c:v>
                </c:pt>
                <c:pt idx="24">
                  <c:v>41426</c:v>
                </c:pt>
                <c:pt idx="25">
                  <c:v>41456</c:v>
                </c:pt>
                <c:pt idx="26">
                  <c:v>41487</c:v>
                </c:pt>
                <c:pt idx="27">
                  <c:v>41518</c:v>
                </c:pt>
                <c:pt idx="28">
                  <c:v>41548</c:v>
                </c:pt>
                <c:pt idx="29">
                  <c:v>41579</c:v>
                </c:pt>
                <c:pt idx="30">
                  <c:v>41609</c:v>
                </c:pt>
                <c:pt idx="31">
                  <c:v>41640</c:v>
                </c:pt>
                <c:pt idx="32">
                  <c:v>41671</c:v>
                </c:pt>
                <c:pt idx="33">
                  <c:v>41699</c:v>
                </c:pt>
                <c:pt idx="34">
                  <c:v>41730</c:v>
                </c:pt>
                <c:pt idx="35">
                  <c:v>41760</c:v>
                </c:pt>
                <c:pt idx="36">
                  <c:v>41791</c:v>
                </c:pt>
                <c:pt idx="37">
                  <c:v>41821</c:v>
                </c:pt>
                <c:pt idx="38">
                  <c:v>41852</c:v>
                </c:pt>
                <c:pt idx="39">
                  <c:v>41883</c:v>
                </c:pt>
                <c:pt idx="40">
                  <c:v>41913</c:v>
                </c:pt>
                <c:pt idx="41">
                  <c:v>41944</c:v>
                </c:pt>
                <c:pt idx="42">
                  <c:v>41974</c:v>
                </c:pt>
                <c:pt idx="43">
                  <c:v>42005</c:v>
                </c:pt>
                <c:pt idx="44">
                  <c:v>42036</c:v>
                </c:pt>
                <c:pt idx="45">
                  <c:v>42064</c:v>
                </c:pt>
                <c:pt idx="46">
                  <c:v>42095</c:v>
                </c:pt>
                <c:pt idx="47">
                  <c:v>42125</c:v>
                </c:pt>
                <c:pt idx="48">
                  <c:v>42156</c:v>
                </c:pt>
                <c:pt idx="49">
                  <c:v>42186</c:v>
                </c:pt>
                <c:pt idx="50">
                  <c:v>42217</c:v>
                </c:pt>
                <c:pt idx="51">
                  <c:v>42248</c:v>
                </c:pt>
                <c:pt idx="52">
                  <c:v>42278</c:v>
                </c:pt>
                <c:pt idx="53">
                  <c:v>42309</c:v>
                </c:pt>
                <c:pt idx="54">
                  <c:v>42339</c:v>
                </c:pt>
                <c:pt idx="55">
                  <c:v>42370</c:v>
                </c:pt>
                <c:pt idx="56">
                  <c:v>42401</c:v>
                </c:pt>
                <c:pt idx="57">
                  <c:v>42430</c:v>
                </c:pt>
                <c:pt idx="58">
                  <c:v>42461</c:v>
                </c:pt>
                <c:pt idx="59">
                  <c:v>42491</c:v>
                </c:pt>
                <c:pt idx="60">
                  <c:v>42522</c:v>
                </c:pt>
                <c:pt idx="61">
                  <c:v>42552</c:v>
                </c:pt>
                <c:pt idx="62">
                  <c:v>42583</c:v>
                </c:pt>
                <c:pt idx="63">
                  <c:v>42614</c:v>
                </c:pt>
                <c:pt idx="64">
                  <c:v>42644</c:v>
                </c:pt>
                <c:pt idx="65">
                  <c:v>42675</c:v>
                </c:pt>
                <c:pt idx="66">
                  <c:v>42705</c:v>
                </c:pt>
                <c:pt idx="67">
                  <c:v>42736</c:v>
                </c:pt>
                <c:pt idx="68">
                  <c:v>42767</c:v>
                </c:pt>
                <c:pt idx="69">
                  <c:v>42795</c:v>
                </c:pt>
                <c:pt idx="70">
                  <c:v>42826</c:v>
                </c:pt>
                <c:pt idx="71">
                  <c:v>42856</c:v>
                </c:pt>
                <c:pt idx="72">
                  <c:v>42887</c:v>
                </c:pt>
                <c:pt idx="73">
                  <c:v>42917</c:v>
                </c:pt>
                <c:pt idx="74">
                  <c:v>42948</c:v>
                </c:pt>
                <c:pt idx="75">
                  <c:v>42979</c:v>
                </c:pt>
                <c:pt idx="76">
                  <c:v>43009</c:v>
                </c:pt>
                <c:pt idx="77">
                  <c:v>43040</c:v>
                </c:pt>
                <c:pt idx="78">
                  <c:v>43070</c:v>
                </c:pt>
                <c:pt idx="79">
                  <c:v>43101</c:v>
                </c:pt>
                <c:pt idx="80">
                  <c:v>43132</c:v>
                </c:pt>
                <c:pt idx="81">
                  <c:v>43160</c:v>
                </c:pt>
                <c:pt idx="82">
                  <c:v>43191</c:v>
                </c:pt>
                <c:pt idx="83">
                  <c:v>43221</c:v>
                </c:pt>
                <c:pt idx="84">
                  <c:v>43252</c:v>
                </c:pt>
                <c:pt idx="85">
                  <c:v>43282</c:v>
                </c:pt>
                <c:pt idx="86">
                  <c:v>43313</c:v>
                </c:pt>
                <c:pt idx="87">
                  <c:v>43344</c:v>
                </c:pt>
                <c:pt idx="88">
                  <c:v>43374</c:v>
                </c:pt>
                <c:pt idx="89">
                  <c:v>43405</c:v>
                </c:pt>
                <c:pt idx="90">
                  <c:v>43435</c:v>
                </c:pt>
                <c:pt idx="91">
                  <c:v>43466</c:v>
                </c:pt>
                <c:pt idx="92">
                  <c:v>43497</c:v>
                </c:pt>
                <c:pt idx="93">
                  <c:v>43525</c:v>
                </c:pt>
                <c:pt idx="94">
                  <c:v>43556</c:v>
                </c:pt>
                <c:pt idx="95">
                  <c:v>43586</c:v>
                </c:pt>
                <c:pt idx="96">
                  <c:v>43617</c:v>
                </c:pt>
                <c:pt idx="97">
                  <c:v>43647</c:v>
                </c:pt>
                <c:pt idx="98">
                  <c:v>43678</c:v>
                </c:pt>
                <c:pt idx="99">
                  <c:v>43709</c:v>
                </c:pt>
                <c:pt idx="100">
                  <c:v>43739</c:v>
                </c:pt>
                <c:pt idx="101">
                  <c:v>43770</c:v>
                </c:pt>
                <c:pt idx="102">
                  <c:v>43800</c:v>
                </c:pt>
                <c:pt idx="103">
                  <c:v>43831</c:v>
                </c:pt>
                <c:pt idx="104">
                  <c:v>43862</c:v>
                </c:pt>
                <c:pt idx="105">
                  <c:v>43891</c:v>
                </c:pt>
                <c:pt idx="106">
                  <c:v>43922</c:v>
                </c:pt>
                <c:pt idx="107">
                  <c:v>43952</c:v>
                </c:pt>
                <c:pt idx="108">
                  <c:v>43983</c:v>
                </c:pt>
                <c:pt idx="109">
                  <c:v>44013</c:v>
                </c:pt>
                <c:pt idx="110">
                  <c:v>44044</c:v>
                </c:pt>
                <c:pt idx="111">
                  <c:v>44075</c:v>
                </c:pt>
                <c:pt idx="112">
                  <c:v>44105</c:v>
                </c:pt>
                <c:pt idx="113">
                  <c:v>44136</c:v>
                </c:pt>
                <c:pt idx="114">
                  <c:v>44166</c:v>
                </c:pt>
                <c:pt idx="115">
                  <c:v>44197</c:v>
                </c:pt>
                <c:pt idx="116">
                  <c:v>44228</c:v>
                </c:pt>
                <c:pt idx="117">
                  <c:v>44256</c:v>
                </c:pt>
                <c:pt idx="118">
                  <c:v>44287</c:v>
                </c:pt>
                <c:pt idx="119">
                  <c:v>44317</c:v>
                </c:pt>
                <c:pt idx="120">
                  <c:v>44348</c:v>
                </c:pt>
                <c:pt idx="121">
                  <c:v>44378</c:v>
                </c:pt>
                <c:pt idx="122">
                  <c:v>44409</c:v>
                </c:pt>
                <c:pt idx="123">
                  <c:v>44440</c:v>
                </c:pt>
                <c:pt idx="124">
                  <c:v>44470</c:v>
                </c:pt>
                <c:pt idx="125">
                  <c:v>44501</c:v>
                </c:pt>
                <c:pt idx="126">
                  <c:v>44531</c:v>
                </c:pt>
                <c:pt idx="127">
                  <c:v>44562</c:v>
                </c:pt>
                <c:pt idx="128">
                  <c:v>44593</c:v>
                </c:pt>
                <c:pt idx="129">
                  <c:v>44621</c:v>
                </c:pt>
                <c:pt idx="130">
                  <c:v>44652</c:v>
                </c:pt>
                <c:pt idx="131">
                  <c:v>44682</c:v>
                </c:pt>
                <c:pt idx="132">
                  <c:v>44713</c:v>
                </c:pt>
                <c:pt idx="133">
                  <c:v>44743</c:v>
                </c:pt>
                <c:pt idx="134">
                  <c:v>44774</c:v>
                </c:pt>
                <c:pt idx="135">
                  <c:v>44805</c:v>
                </c:pt>
                <c:pt idx="136">
                  <c:v>44835</c:v>
                </c:pt>
                <c:pt idx="137">
                  <c:v>44866</c:v>
                </c:pt>
                <c:pt idx="138">
                  <c:v>44896</c:v>
                </c:pt>
                <c:pt idx="139">
                  <c:v>44927</c:v>
                </c:pt>
                <c:pt idx="140">
                  <c:v>44958</c:v>
                </c:pt>
                <c:pt idx="141">
                  <c:v>44986</c:v>
                </c:pt>
                <c:pt idx="142">
                  <c:v>45017</c:v>
                </c:pt>
                <c:pt idx="143">
                  <c:v>45047</c:v>
                </c:pt>
                <c:pt idx="144">
                  <c:v>45078</c:v>
                </c:pt>
                <c:pt idx="145">
                  <c:v>45108</c:v>
                </c:pt>
                <c:pt idx="146">
                  <c:v>45139</c:v>
                </c:pt>
                <c:pt idx="147">
                  <c:v>45170</c:v>
                </c:pt>
                <c:pt idx="148">
                  <c:v>45200</c:v>
                </c:pt>
                <c:pt idx="149">
                  <c:v>45231</c:v>
                </c:pt>
                <c:pt idx="150">
                  <c:v>45261</c:v>
                </c:pt>
                <c:pt idx="151">
                  <c:v>45292</c:v>
                </c:pt>
                <c:pt idx="152">
                  <c:v>45323</c:v>
                </c:pt>
                <c:pt idx="153">
                  <c:v>45352</c:v>
                </c:pt>
                <c:pt idx="154">
                  <c:v>45383</c:v>
                </c:pt>
                <c:pt idx="155">
                  <c:v>45413</c:v>
                </c:pt>
                <c:pt idx="156">
                  <c:v>45444</c:v>
                </c:pt>
                <c:pt idx="157">
                  <c:v>45474</c:v>
                </c:pt>
                <c:pt idx="158">
                  <c:v>45505</c:v>
                </c:pt>
                <c:pt idx="159">
                  <c:v>45536</c:v>
                </c:pt>
                <c:pt idx="160">
                  <c:v>45566</c:v>
                </c:pt>
                <c:pt idx="161">
                  <c:v>45597</c:v>
                </c:pt>
                <c:pt idx="162">
                  <c:v>45627</c:v>
                </c:pt>
                <c:pt idx="163">
                  <c:v>45658</c:v>
                </c:pt>
                <c:pt idx="164">
                  <c:v>45689</c:v>
                </c:pt>
                <c:pt idx="165">
                  <c:v>45717</c:v>
                </c:pt>
                <c:pt idx="166">
                  <c:v>45748</c:v>
                </c:pt>
                <c:pt idx="167">
                  <c:v>45778</c:v>
                </c:pt>
                <c:pt idx="168">
                  <c:v>45809</c:v>
                </c:pt>
                <c:pt idx="169">
                  <c:v>45839</c:v>
                </c:pt>
                <c:pt idx="170">
                  <c:v>45870</c:v>
                </c:pt>
                <c:pt idx="171">
                  <c:v>45901</c:v>
                </c:pt>
                <c:pt idx="172">
                  <c:v>45931</c:v>
                </c:pt>
                <c:pt idx="173">
                  <c:v>45962</c:v>
                </c:pt>
                <c:pt idx="174">
                  <c:v>45992</c:v>
                </c:pt>
                <c:pt idx="175">
                  <c:v>46023</c:v>
                </c:pt>
                <c:pt idx="176">
                  <c:v>46054</c:v>
                </c:pt>
                <c:pt idx="177">
                  <c:v>46082</c:v>
                </c:pt>
                <c:pt idx="178">
                  <c:v>46113</c:v>
                </c:pt>
                <c:pt idx="179">
                  <c:v>46143</c:v>
                </c:pt>
                <c:pt idx="180">
                  <c:v>46174</c:v>
                </c:pt>
                <c:pt idx="181">
                  <c:v>46204</c:v>
                </c:pt>
                <c:pt idx="182">
                  <c:v>46235</c:v>
                </c:pt>
                <c:pt idx="183">
                  <c:v>46266</c:v>
                </c:pt>
                <c:pt idx="184">
                  <c:v>46296</c:v>
                </c:pt>
                <c:pt idx="185">
                  <c:v>46327</c:v>
                </c:pt>
                <c:pt idx="186">
                  <c:v>46357</c:v>
                </c:pt>
                <c:pt idx="187">
                  <c:v>46388</c:v>
                </c:pt>
                <c:pt idx="188">
                  <c:v>46419</c:v>
                </c:pt>
                <c:pt idx="189">
                  <c:v>46447</c:v>
                </c:pt>
                <c:pt idx="190">
                  <c:v>46478</c:v>
                </c:pt>
                <c:pt idx="191">
                  <c:v>46508</c:v>
                </c:pt>
                <c:pt idx="192">
                  <c:v>46539</c:v>
                </c:pt>
                <c:pt idx="193">
                  <c:v>46569</c:v>
                </c:pt>
                <c:pt idx="194">
                  <c:v>46600</c:v>
                </c:pt>
                <c:pt idx="195">
                  <c:v>46631</c:v>
                </c:pt>
                <c:pt idx="196">
                  <c:v>46661</c:v>
                </c:pt>
                <c:pt idx="197">
                  <c:v>46692</c:v>
                </c:pt>
                <c:pt idx="198">
                  <c:v>46722</c:v>
                </c:pt>
                <c:pt idx="199">
                  <c:v>46753</c:v>
                </c:pt>
                <c:pt idx="200">
                  <c:v>46784</c:v>
                </c:pt>
                <c:pt idx="201">
                  <c:v>46813</c:v>
                </c:pt>
                <c:pt idx="202">
                  <c:v>46844</c:v>
                </c:pt>
                <c:pt idx="203">
                  <c:v>46874</c:v>
                </c:pt>
                <c:pt idx="204">
                  <c:v>46905</c:v>
                </c:pt>
                <c:pt idx="205">
                  <c:v>46935</c:v>
                </c:pt>
                <c:pt idx="206">
                  <c:v>46966</c:v>
                </c:pt>
                <c:pt idx="207">
                  <c:v>46997</c:v>
                </c:pt>
                <c:pt idx="208">
                  <c:v>47027</c:v>
                </c:pt>
                <c:pt idx="209">
                  <c:v>47058</c:v>
                </c:pt>
                <c:pt idx="210">
                  <c:v>47088</c:v>
                </c:pt>
                <c:pt idx="211">
                  <c:v>47119</c:v>
                </c:pt>
                <c:pt idx="212">
                  <c:v>47150</c:v>
                </c:pt>
                <c:pt idx="213">
                  <c:v>47178</c:v>
                </c:pt>
                <c:pt idx="214">
                  <c:v>47209</c:v>
                </c:pt>
                <c:pt idx="215">
                  <c:v>47239</c:v>
                </c:pt>
                <c:pt idx="216">
                  <c:v>47270</c:v>
                </c:pt>
                <c:pt idx="217">
                  <c:v>47300</c:v>
                </c:pt>
                <c:pt idx="218">
                  <c:v>47331</c:v>
                </c:pt>
                <c:pt idx="219">
                  <c:v>47362</c:v>
                </c:pt>
                <c:pt idx="220">
                  <c:v>47392</c:v>
                </c:pt>
                <c:pt idx="221">
                  <c:v>47423</c:v>
                </c:pt>
                <c:pt idx="222">
                  <c:v>47453</c:v>
                </c:pt>
                <c:pt idx="223">
                  <c:v>47484</c:v>
                </c:pt>
                <c:pt idx="224">
                  <c:v>47515</c:v>
                </c:pt>
                <c:pt idx="225">
                  <c:v>47543</c:v>
                </c:pt>
                <c:pt idx="226">
                  <c:v>47574</c:v>
                </c:pt>
                <c:pt idx="227">
                  <c:v>47604</c:v>
                </c:pt>
                <c:pt idx="228">
                  <c:v>47635</c:v>
                </c:pt>
                <c:pt idx="229">
                  <c:v>47665</c:v>
                </c:pt>
                <c:pt idx="230">
                  <c:v>47696</c:v>
                </c:pt>
                <c:pt idx="231">
                  <c:v>47727</c:v>
                </c:pt>
                <c:pt idx="232">
                  <c:v>47757</c:v>
                </c:pt>
                <c:pt idx="233">
                  <c:v>47788</c:v>
                </c:pt>
                <c:pt idx="234">
                  <c:v>47818</c:v>
                </c:pt>
                <c:pt idx="235">
                  <c:v>47849</c:v>
                </c:pt>
              </c:numCache>
            </c:numRef>
          </c:cat>
          <c:val>
            <c:numRef>
              <c:f>Entrada!$D$45:$D$280</c:f>
              <c:numCache>
                <c:formatCode>0.00</c:formatCode>
                <c:ptCount val="236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6.5</c:v>
                </c:pt>
                <c:pt idx="6">
                  <c:v>6.5</c:v>
                </c:pt>
                <c:pt idx="7">
                  <c:v>6.5</c:v>
                </c:pt>
                <c:pt idx="8">
                  <c:v>6.5</c:v>
                </c:pt>
                <c:pt idx="9">
                  <c:v>6.5</c:v>
                </c:pt>
                <c:pt idx="10">
                  <c:v>6.5</c:v>
                </c:pt>
                <c:pt idx="11">
                  <c:v>6.5</c:v>
                </c:pt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6.5</c:v>
                </c:pt>
                <c:pt idx="24">
                  <c:v>6.5</c:v>
                </c:pt>
                <c:pt idx="25">
                  <c:v>6.5</c:v>
                </c:pt>
                <c:pt idx="26">
                  <c:v>6.5</c:v>
                </c:pt>
                <c:pt idx="27">
                  <c:v>6.5</c:v>
                </c:pt>
                <c:pt idx="28">
                  <c:v>6.5</c:v>
                </c:pt>
                <c:pt idx="29">
                  <c:v>6.5</c:v>
                </c:pt>
                <c:pt idx="30">
                  <c:v>6.5</c:v>
                </c:pt>
                <c:pt idx="31">
                  <c:v>6.5</c:v>
                </c:pt>
                <c:pt idx="32">
                  <c:v>6.5</c:v>
                </c:pt>
                <c:pt idx="33">
                  <c:v>6.5</c:v>
                </c:pt>
                <c:pt idx="34">
                  <c:v>6.5</c:v>
                </c:pt>
                <c:pt idx="35">
                  <c:v>6.5</c:v>
                </c:pt>
                <c:pt idx="36">
                  <c:v>6.5</c:v>
                </c:pt>
                <c:pt idx="37">
                  <c:v>6.5</c:v>
                </c:pt>
                <c:pt idx="38">
                  <c:v>6.5</c:v>
                </c:pt>
                <c:pt idx="39">
                  <c:v>6.5</c:v>
                </c:pt>
                <c:pt idx="40">
                  <c:v>6.5</c:v>
                </c:pt>
                <c:pt idx="41">
                  <c:v>6.5</c:v>
                </c:pt>
                <c:pt idx="42">
                  <c:v>6.5</c:v>
                </c:pt>
                <c:pt idx="43">
                  <c:v>6.5</c:v>
                </c:pt>
                <c:pt idx="44">
                  <c:v>6.5</c:v>
                </c:pt>
                <c:pt idx="45">
                  <c:v>6.5</c:v>
                </c:pt>
                <c:pt idx="46">
                  <c:v>6.5</c:v>
                </c:pt>
                <c:pt idx="47">
                  <c:v>6.5</c:v>
                </c:pt>
                <c:pt idx="48">
                  <c:v>6.5</c:v>
                </c:pt>
                <c:pt idx="49">
                  <c:v>6.5</c:v>
                </c:pt>
                <c:pt idx="50">
                  <c:v>6.5</c:v>
                </c:pt>
                <c:pt idx="51">
                  <c:v>6.5</c:v>
                </c:pt>
                <c:pt idx="52">
                  <c:v>6.5</c:v>
                </c:pt>
                <c:pt idx="53">
                  <c:v>6.5</c:v>
                </c:pt>
                <c:pt idx="54">
                  <c:v>6.5</c:v>
                </c:pt>
                <c:pt idx="55">
                  <c:v>6.5</c:v>
                </c:pt>
                <c:pt idx="56">
                  <c:v>6.5</c:v>
                </c:pt>
                <c:pt idx="57">
                  <c:v>6.5</c:v>
                </c:pt>
                <c:pt idx="58">
                  <c:v>6.5</c:v>
                </c:pt>
                <c:pt idx="59">
                  <c:v>6.5</c:v>
                </c:pt>
                <c:pt idx="60">
                  <c:v>6.5</c:v>
                </c:pt>
                <c:pt idx="61">
                  <c:v>6.5</c:v>
                </c:pt>
                <c:pt idx="62">
                  <c:v>6.5</c:v>
                </c:pt>
                <c:pt idx="63">
                  <c:v>6.5</c:v>
                </c:pt>
                <c:pt idx="64">
                  <c:v>6.5</c:v>
                </c:pt>
                <c:pt idx="65">
                  <c:v>6.5</c:v>
                </c:pt>
                <c:pt idx="66">
                  <c:v>6.5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5.75</c:v>
                </c:pt>
                <c:pt idx="92">
                  <c:v>5.75</c:v>
                </c:pt>
                <c:pt idx="93">
                  <c:v>5.75</c:v>
                </c:pt>
                <c:pt idx="94">
                  <c:v>5.75</c:v>
                </c:pt>
                <c:pt idx="95">
                  <c:v>5.75</c:v>
                </c:pt>
                <c:pt idx="96">
                  <c:v>5.75</c:v>
                </c:pt>
                <c:pt idx="97">
                  <c:v>5.75</c:v>
                </c:pt>
                <c:pt idx="98">
                  <c:v>5.75</c:v>
                </c:pt>
                <c:pt idx="99">
                  <c:v>5.75</c:v>
                </c:pt>
                <c:pt idx="100">
                  <c:v>5.75</c:v>
                </c:pt>
                <c:pt idx="101">
                  <c:v>5.75</c:v>
                </c:pt>
                <c:pt idx="102">
                  <c:v>5.75</c:v>
                </c:pt>
                <c:pt idx="103">
                  <c:v>5.5</c:v>
                </c:pt>
                <c:pt idx="104">
                  <c:v>5.5</c:v>
                </c:pt>
                <c:pt idx="105">
                  <c:v>5.5</c:v>
                </c:pt>
                <c:pt idx="106">
                  <c:v>5.5</c:v>
                </c:pt>
                <c:pt idx="107">
                  <c:v>5.5</c:v>
                </c:pt>
                <c:pt idx="108">
                  <c:v>5.5</c:v>
                </c:pt>
                <c:pt idx="109">
                  <c:v>5.5</c:v>
                </c:pt>
                <c:pt idx="110">
                  <c:v>5.5</c:v>
                </c:pt>
                <c:pt idx="111">
                  <c:v>5.5</c:v>
                </c:pt>
                <c:pt idx="112">
                  <c:v>5.5</c:v>
                </c:pt>
                <c:pt idx="113">
                  <c:v>5.5</c:v>
                </c:pt>
                <c:pt idx="114">
                  <c:v>5.5</c:v>
                </c:pt>
                <c:pt idx="115">
                  <c:v>5.25</c:v>
                </c:pt>
                <c:pt idx="116">
                  <c:v>5.25</c:v>
                </c:pt>
                <c:pt idx="117">
                  <c:v>5.25</c:v>
                </c:pt>
                <c:pt idx="118">
                  <c:v>5.25</c:v>
                </c:pt>
                <c:pt idx="119">
                  <c:v>5.25</c:v>
                </c:pt>
                <c:pt idx="120">
                  <c:v>5.25</c:v>
                </c:pt>
                <c:pt idx="121">
                  <c:v>5.25</c:v>
                </c:pt>
                <c:pt idx="122">
                  <c:v>5.25</c:v>
                </c:pt>
                <c:pt idx="123">
                  <c:v>5.25</c:v>
                </c:pt>
                <c:pt idx="124">
                  <c:v>5.25</c:v>
                </c:pt>
                <c:pt idx="125">
                  <c:v>5.25</c:v>
                </c:pt>
                <c:pt idx="126">
                  <c:v>5.25</c:v>
                </c:pt>
                <c:pt idx="127">
                  <c:v>5</c:v>
                </c:pt>
                <c:pt idx="128">
                  <c:v>5</c:v>
                </c:pt>
                <c:pt idx="129">
                  <c:v>5</c:v>
                </c:pt>
                <c:pt idx="130">
                  <c:v>5</c:v>
                </c:pt>
                <c:pt idx="131">
                  <c:v>5</c:v>
                </c:pt>
                <c:pt idx="132">
                  <c:v>5</c:v>
                </c:pt>
                <c:pt idx="133">
                  <c:v>5</c:v>
                </c:pt>
                <c:pt idx="134">
                  <c:v>5</c:v>
                </c:pt>
                <c:pt idx="135">
                  <c:v>5</c:v>
                </c:pt>
                <c:pt idx="136">
                  <c:v>5</c:v>
                </c:pt>
                <c:pt idx="137">
                  <c:v>5</c:v>
                </c:pt>
                <c:pt idx="138">
                  <c:v>5</c:v>
                </c:pt>
                <c:pt idx="139">
                  <c:v>4.75</c:v>
                </c:pt>
                <c:pt idx="140">
                  <c:v>4.75</c:v>
                </c:pt>
                <c:pt idx="141">
                  <c:v>4.75</c:v>
                </c:pt>
                <c:pt idx="142">
                  <c:v>4.75</c:v>
                </c:pt>
                <c:pt idx="143">
                  <c:v>4.75</c:v>
                </c:pt>
                <c:pt idx="144">
                  <c:v>4.75</c:v>
                </c:pt>
                <c:pt idx="145">
                  <c:v>4.75</c:v>
                </c:pt>
                <c:pt idx="146">
                  <c:v>4.75</c:v>
                </c:pt>
                <c:pt idx="147">
                  <c:v>4.75</c:v>
                </c:pt>
                <c:pt idx="148">
                  <c:v>4.75</c:v>
                </c:pt>
                <c:pt idx="149">
                  <c:v>4.75</c:v>
                </c:pt>
                <c:pt idx="150">
                  <c:v>4.75</c:v>
                </c:pt>
                <c:pt idx="151">
                  <c:v>4.75</c:v>
                </c:pt>
                <c:pt idx="152">
                  <c:v>4.75</c:v>
                </c:pt>
                <c:pt idx="153">
                  <c:v>4.75</c:v>
                </c:pt>
                <c:pt idx="154">
                  <c:v>4.75</c:v>
                </c:pt>
                <c:pt idx="155">
                  <c:v>4.75</c:v>
                </c:pt>
                <c:pt idx="156">
                  <c:v>4.75</c:v>
                </c:pt>
                <c:pt idx="157">
                  <c:v>4.75</c:v>
                </c:pt>
                <c:pt idx="158">
                  <c:v>4.75</c:v>
                </c:pt>
                <c:pt idx="159">
                  <c:v>4.75</c:v>
                </c:pt>
                <c:pt idx="160">
                  <c:v>4.75</c:v>
                </c:pt>
                <c:pt idx="161">
                  <c:v>4.75</c:v>
                </c:pt>
                <c:pt idx="162">
                  <c:v>4.75</c:v>
                </c:pt>
                <c:pt idx="163">
                  <c:v>4.75</c:v>
                </c:pt>
                <c:pt idx="164">
                  <c:v>4.75</c:v>
                </c:pt>
                <c:pt idx="165">
                  <c:v>4.75</c:v>
                </c:pt>
                <c:pt idx="166">
                  <c:v>4.75</c:v>
                </c:pt>
                <c:pt idx="167">
                  <c:v>4.75</c:v>
                </c:pt>
                <c:pt idx="168">
                  <c:v>4.75</c:v>
                </c:pt>
                <c:pt idx="169">
                  <c:v>4.75</c:v>
                </c:pt>
                <c:pt idx="170">
                  <c:v>4.75</c:v>
                </c:pt>
                <c:pt idx="171">
                  <c:v>4.75</c:v>
                </c:pt>
                <c:pt idx="172">
                  <c:v>4.75</c:v>
                </c:pt>
                <c:pt idx="173">
                  <c:v>4.75</c:v>
                </c:pt>
                <c:pt idx="174">
                  <c:v>4.75</c:v>
                </c:pt>
                <c:pt idx="175">
                  <c:v>4.75</c:v>
                </c:pt>
                <c:pt idx="176">
                  <c:v>4.75</c:v>
                </c:pt>
                <c:pt idx="177">
                  <c:v>4.75</c:v>
                </c:pt>
                <c:pt idx="178">
                  <c:v>4.75</c:v>
                </c:pt>
                <c:pt idx="179">
                  <c:v>4.75</c:v>
                </c:pt>
                <c:pt idx="180">
                  <c:v>4.75</c:v>
                </c:pt>
                <c:pt idx="181">
                  <c:v>4.75</c:v>
                </c:pt>
                <c:pt idx="182">
                  <c:v>4.75</c:v>
                </c:pt>
                <c:pt idx="183">
                  <c:v>4.75</c:v>
                </c:pt>
                <c:pt idx="184">
                  <c:v>4.75</c:v>
                </c:pt>
                <c:pt idx="185">
                  <c:v>4.75</c:v>
                </c:pt>
                <c:pt idx="186">
                  <c:v>4.75</c:v>
                </c:pt>
                <c:pt idx="187">
                  <c:v>4.75</c:v>
                </c:pt>
                <c:pt idx="188">
                  <c:v>4.75</c:v>
                </c:pt>
                <c:pt idx="189">
                  <c:v>4.75</c:v>
                </c:pt>
                <c:pt idx="190">
                  <c:v>4.75</c:v>
                </c:pt>
                <c:pt idx="191">
                  <c:v>4.75</c:v>
                </c:pt>
                <c:pt idx="192">
                  <c:v>4.75</c:v>
                </c:pt>
                <c:pt idx="193">
                  <c:v>4.75</c:v>
                </c:pt>
                <c:pt idx="194">
                  <c:v>4.75</c:v>
                </c:pt>
                <c:pt idx="195">
                  <c:v>4.75</c:v>
                </c:pt>
                <c:pt idx="196">
                  <c:v>4.75</c:v>
                </c:pt>
                <c:pt idx="197">
                  <c:v>4.75</c:v>
                </c:pt>
                <c:pt idx="198">
                  <c:v>4.75</c:v>
                </c:pt>
                <c:pt idx="199">
                  <c:v>4.75</c:v>
                </c:pt>
                <c:pt idx="200">
                  <c:v>4.75</c:v>
                </c:pt>
                <c:pt idx="201">
                  <c:v>4.75</c:v>
                </c:pt>
                <c:pt idx="202">
                  <c:v>4.75</c:v>
                </c:pt>
                <c:pt idx="203">
                  <c:v>4.75</c:v>
                </c:pt>
                <c:pt idx="204">
                  <c:v>4.75</c:v>
                </c:pt>
                <c:pt idx="205">
                  <c:v>4.75</c:v>
                </c:pt>
                <c:pt idx="206">
                  <c:v>4.75</c:v>
                </c:pt>
                <c:pt idx="207">
                  <c:v>4.75</c:v>
                </c:pt>
                <c:pt idx="208">
                  <c:v>4.75</c:v>
                </c:pt>
                <c:pt idx="209">
                  <c:v>4.75</c:v>
                </c:pt>
                <c:pt idx="210">
                  <c:v>4.75</c:v>
                </c:pt>
                <c:pt idx="211">
                  <c:v>4.75</c:v>
                </c:pt>
                <c:pt idx="212">
                  <c:v>4.75</c:v>
                </c:pt>
                <c:pt idx="213">
                  <c:v>4.75</c:v>
                </c:pt>
                <c:pt idx="214">
                  <c:v>4.75</c:v>
                </c:pt>
                <c:pt idx="215">
                  <c:v>4.75</c:v>
                </c:pt>
                <c:pt idx="216">
                  <c:v>4.75</c:v>
                </c:pt>
                <c:pt idx="217">
                  <c:v>4.75</c:v>
                </c:pt>
                <c:pt idx="218">
                  <c:v>4.75</c:v>
                </c:pt>
                <c:pt idx="219">
                  <c:v>4.75</c:v>
                </c:pt>
                <c:pt idx="220">
                  <c:v>4.75</c:v>
                </c:pt>
                <c:pt idx="221">
                  <c:v>4.75</c:v>
                </c:pt>
                <c:pt idx="222">
                  <c:v>4.75</c:v>
                </c:pt>
                <c:pt idx="223">
                  <c:v>4.75</c:v>
                </c:pt>
                <c:pt idx="224">
                  <c:v>4.75</c:v>
                </c:pt>
                <c:pt idx="225">
                  <c:v>4.75</c:v>
                </c:pt>
                <c:pt idx="226">
                  <c:v>4.75</c:v>
                </c:pt>
                <c:pt idx="227">
                  <c:v>4.75</c:v>
                </c:pt>
                <c:pt idx="228">
                  <c:v>4.75</c:v>
                </c:pt>
                <c:pt idx="229">
                  <c:v>4.75</c:v>
                </c:pt>
                <c:pt idx="230">
                  <c:v>4.75</c:v>
                </c:pt>
                <c:pt idx="231">
                  <c:v>4.75</c:v>
                </c:pt>
                <c:pt idx="232">
                  <c:v>4.75</c:v>
                </c:pt>
                <c:pt idx="233">
                  <c:v>4.75</c:v>
                </c:pt>
                <c:pt idx="234">
                  <c:v>4.75</c:v>
                </c:pt>
                <c:pt idx="235">
                  <c:v>4.75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46-42D8-9D81-05033CD40655}"/>
            </c:ext>
          </c:extLst>
        </c:ser>
        <c:ser>
          <c:idx val="2"/>
          <c:order val="2"/>
          <c:tx>
            <c:strRef>
              <c:f>Entrada!$E$44</c:f>
              <c:strCache>
                <c:ptCount val="1"/>
                <c:pt idx="0">
                  <c:v>Projeções</c:v>
                </c:pt>
              </c:strCache>
            </c:strRef>
          </c:tx>
          <c:spPr>
            <a:ln w="571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Entrada!$B$45:$B$280</c:f>
              <c:numCache>
                <c:formatCode>m/d/yyyy</c:formatCode>
                <c:ptCount val="236"/>
                <c:pt idx="0">
                  <c:v>40695</c:v>
                </c:pt>
                <c:pt idx="1">
                  <c:v>40725</c:v>
                </c:pt>
                <c:pt idx="2">
                  <c:v>40756</c:v>
                </c:pt>
                <c:pt idx="3">
                  <c:v>40787</c:v>
                </c:pt>
                <c:pt idx="4">
                  <c:v>40817</c:v>
                </c:pt>
                <c:pt idx="5">
                  <c:v>40848</c:v>
                </c:pt>
                <c:pt idx="6">
                  <c:v>40878</c:v>
                </c:pt>
                <c:pt idx="7">
                  <c:v>40909</c:v>
                </c:pt>
                <c:pt idx="8">
                  <c:v>40940</c:v>
                </c:pt>
                <c:pt idx="9">
                  <c:v>40969</c:v>
                </c:pt>
                <c:pt idx="10">
                  <c:v>41000</c:v>
                </c:pt>
                <c:pt idx="11">
                  <c:v>41030</c:v>
                </c:pt>
                <c:pt idx="12">
                  <c:v>41061</c:v>
                </c:pt>
                <c:pt idx="13">
                  <c:v>41091</c:v>
                </c:pt>
                <c:pt idx="14">
                  <c:v>41122</c:v>
                </c:pt>
                <c:pt idx="15">
                  <c:v>41153</c:v>
                </c:pt>
                <c:pt idx="16">
                  <c:v>41183</c:v>
                </c:pt>
                <c:pt idx="17">
                  <c:v>41214</c:v>
                </c:pt>
                <c:pt idx="18">
                  <c:v>41244</c:v>
                </c:pt>
                <c:pt idx="19">
                  <c:v>41275</c:v>
                </c:pt>
                <c:pt idx="20">
                  <c:v>41306</c:v>
                </c:pt>
                <c:pt idx="21">
                  <c:v>41334</c:v>
                </c:pt>
                <c:pt idx="22">
                  <c:v>41365</c:v>
                </c:pt>
                <c:pt idx="23">
                  <c:v>41395</c:v>
                </c:pt>
                <c:pt idx="24">
                  <c:v>41426</c:v>
                </c:pt>
                <c:pt idx="25">
                  <c:v>41456</c:v>
                </c:pt>
                <c:pt idx="26">
                  <c:v>41487</c:v>
                </c:pt>
                <c:pt idx="27">
                  <c:v>41518</c:v>
                </c:pt>
                <c:pt idx="28">
                  <c:v>41548</c:v>
                </c:pt>
                <c:pt idx="29">
                  <c:v>41579</c:v>
                </c:pt>
                <c:pt idx="30">
                  <c:v>41609</c:v>
                </c:pt>
                <c:pt idx="31">
                  <c:v>41640</c:v>
                </c:pt>
                <c:pt idx="32">
                  <c:v>41671</c:v>
                </c:pt>
                <c:pt idx="33">
                  <c:v>41699</c:v>
                </c:pt>
                <c:pt idx="34">
                  <c:v>41730</c:v>
                </c:pt>
                <c:pt idx="35">
                  <c:v>41760</c:v>
                </c:pt>
                <c:pt idx="36">
                  <c:v>41791</c:v>
                </c:pt>
                <c:pt idx="37">
                  <c:v>41821</c:v>
                </c:pt>
                <c:pt idx="38">
                  <c:v>41852</c:v>
                </c:pt>
                <c:pt idx="39">
                  <c:v>41883</c:v>
                </c:pt>
                <c:pt idx="40">
                  <c:v>41913</c:v>
                </c:pt>
                <c:pt idx="41">
                  <c:v>41944</c:v>
                </c:pt>
                <c:pt idx="42">
                  <c:v>41974</c:v>
                </c:pt>
                <c:pt idx="43">
                  <c:v>42005</c:v>
                </c:pt>
                <c:pt idx="44">
                  <c:v>42036</c:v>
                </c:pt>
                <c:pt idx="45">
                  <c:v>42064</c:v>
                </c:pt>
                <c:pt idx="46">
                  <c:v>42095</c:v>
                </c:pt>
                <c:pt idx="47">
                  <c:v>42125</c:v>
                </c:pt>
                <c:pt idx="48">
                  <c:v>42156</c:v>
                </c:pt>
                <c:pt idx="49">
                  <c:v>42186</c:v>
                </c:pt>
                <c:pt idx="50">
                  <c:v>42217</c:v>
                </c:pt>
                <c:pt idx="51">
                  <c:v>42248</c:v>
                </c:pt>
                <c:pt idx="52">
                  <c:v>42278</c:v>
                </c:pt>
                <c:pt idx="53">
                  <c:v>42309</c:v>
                </c:pt>
                <c:pt idx="54">
                  <c:v>42339</c:v>
                </c:pt>
                <c:pt idx="55">
                  <c:v>42370</c:v>
                </c:pt>
                <c:pt idx="56">
                  <c:v>42401</c:v>
                </c:pt>
                <c:pt idx="57">
                  <c:v>42430</c:v>
                </c:pt>
                <c:pt idx="58">
                  <c:v>42461</c:v>
                </c:pt>
                <c:pt idx="59">
                  <c:v>42491</c:v>
                </c:pt>
                <c:pt idx="60">
                  <c:v>42522</c:v>
                </c:pt>
                <c:pt idx="61">
                  <c:v>42552</c:v>
                </c:pt>
                <c:pt idx="62">
                  <c:v>42583</c:v>
                </c:pt>
                <c:pt idx="63">
                  <c:v>42614</c:v>
                </c:pt>
                <c:pt idx="64">
                  <c:v>42644</c:v>
                </c:pt>
                <c:pt idx="65">
                  <c:v>42675</c:v>
                </c:pt>
                <c:pt idx="66">
                  <c:v>42705</c:v>
                </c:pt>
                <c:pt idx="67">
                  <c:v>42736</c:v>
                </c:pt>
                <c:pt idx="68">
                  <c:v>42767</c:v>
                </c:pt>
                <c:pt idx="69">
                  <c:v>42795</c:v>
                </c:pt>
                <c:pt idx="70">
                  <c:v>42826</c:v>
                </c:pt>
                <c:pt idx="71">
                  <c:v>42856</c:v>
                </c:pt>
                <c:pt idx="72">
                  <c:v>42887</c:v>
                </c:pt>
                <c:pt idx="73">
                  <c:v>42917</c:v>
                </c:pt>
                <c:pt idx="74">
                  <c:v>42948</c:v>
                </c:pt>
                <c:pt idx="75">
                  <c:v>42979</c:v>
                </c:pt>
                <c:pt idx="76">
                  <c:v>43009</c:v>
                </c:pt>
                <c:pt idx="77">
                  <c:v>43040</c:v>
                </c:pt>
                <c:pt idx="78">
                  <c:v>43070</c:v>
                </c:pt>
                <c:pt idx="79">
                  <c:v>43101</c:v>
                </c:pt>
                <c:pt idx="80">
                  <c:v>43132</c:v>
                </c:pt>
                <c:pt idx="81">
                  <c:v>43160</c:v>
                </c:pt>
                <c:pt idx="82">
                  <c:v>43191</c:v>
                </c:pt>
                <c:pt idx="83">
                  <c:v>43221</c:v>
                </c:pt>
                <c:pt idx="84">
                  <c:v>43252</c:v>
                </c:pt>
                <c:pt idx="85">
                  <c:v>43282</c:v>
                </c:pt>
                <c:pt idx="86">
                  <c:v>43313</c:v>
                </c:pt>
                <c:pt idx="87">
                  <c:v>43344</c:v>
                </c:pt>
                <c:pt idx="88">
                  <c:v>43374</c:v>
                </c:pt>
                <c:pt idx="89">
                  <c:v>43405</c:v>
                </c:pt>
                <c:pt idx="90">
                  <c:v>43435</c:v>
                </c:pt>
                <c:pt idx="91">
                  <c:v>43466</c:v>
                </c:pt>
                <c:pt idx="92">
                  <c:v>43497</c:v>
                </c:pt>
                <c:pt idx="93">
                  <c:v>43525</c:v>
                </c:pt>
                <c:pt idx="94">
                  <c:v>43556</c:v>
                </c:pt>
                <c:pt idx="95">
                  <c:v>43586</c:v>
                </c:pt>
                <c:pt idx="96">
                  <c:v>43617</c:v>
                </c:pt>
                <c:pt idx="97">
                  <c:v>43647</c:v>
                </c:pt>
                <c:pt idx="98">
                  <c:v>43678</c:v>
                </c:pt>
                <c:pt idx="99">
                  <c:v>43709</c:v>
                </c:pt>
                <c:pt idx="100">
                  <c:v>43739</c:v>
                </c:pt>
                <c:pt idx="101">
                  <c:v>43770</c:v>
                </c:pt>
                <c:pt idx="102">
                  <c:v>43800</c:v>
                </c:pt>
                <c:pt idx="103">
                  <c:v>43831</c:v>
                </c:pt>
                <c:pt idx="104">
                  <c:v>43862</c:v>
                </c:pt>
                <c:pt idx="105">
                  <c:v>43891</c:v>
                </c:pt>
                <c:pt idx="106">
                  <c:v>43922</c:v>
                </c:pt>
                <c:pt idx="107">
                  <c:v>43952</c:v>
                </c:pt>
                <c:pt idx="108">
                  <c:v>43983</c:v>
                </c:pt>
                <c:pt idx="109">
                  <c:v>44013</c:v>
                </c:pt>
                <c:pt idx="110">
                  <c:v>44044</c:v>
                </c:pt>
                <c:pt idx="111">
                  <c:v>44075</c:v>
                </c:pt>
                <c:pt idx="112">
                  <c:v>44105</c:v>
                </c:pt>
                <c:pt idx="113">
                  <c:v>44136</c:v>
                </c:pt>
                <c:pt idx="114">
                  <c:v>44166</c:v>
                </c:pt>
                <c:pt idx="115">
                  <c:v>44197</c:v>
                </c:pt>
                <c:pt idx="116">
                  <c:v>44228</c:v>
                </c:pt>
                <c:pt idx="117">
                  <c:v>44256</c:v>
                </c:pt>
                <c:pt idx="118">
                  <c:v>44287</c:v>
                </c:pt>
                <c:pt idx="119">
                  <c:v>44317</c:v>
                </c:pt>
                <c:pt idx="120">
                  <c:v>44348</c:v>
                </c:pt>
                <c:pt idx="121">
                  <c:v>44378</c:v>
                </c:pt>
                <c:pt idx="122">
                  <c:v>44409</c:v>
                </c:pt>
                <c:pt idx="123">
                  <c:v>44440</c:v>
                </c:pt>
                <c:pt idx="124">
                  <c:v>44470</c:v>
                </c:pt>
                <c:pt idx="125">
                  <c:v>44501</c:v>
                </c:pt>
                <c:pt idx="126">
                  <c:v>44531</c:v>
                </c:pt>
                <c:pt idx="127">
                  <c:v>44562</c:v>
                </c:pt>
                <c:pt idx="128">
                  <c:v>44593</c:v>
                </c:pt>
                <c:pt idx="129">
                  <c:v>44621</c:v>
                </c:pt>
                <c:pt idx="130">
                  <c:v>44652</c:v>
                </c:pt>
                <c:pt idx="131">
                  <c:v>44682</c:v>
                </c:pt>
                <c:pt idx="132">
                  <c:v>44713</c:v>
                </c:pt>
                <c:pt idx="133">
                  <c:v>44743</c:v>
                </c:pt>
                <c:pt idx="134">
                  <c:v>44774</c:v>
                </c:pt>
                <c:pt idx="135">
                  <c:v>44805</c:v>
                </c:pt>
                <c:pt idx="136">
                  <c:v>44835</c:v>
                </c:pt>
                <c:pt idx="137">
                  <c:v>44866</c:v>
                </c:pt>
                <c:pt idx="138">
                  <c:v>44896</c:v>
                </c:pt>
                <c:pt idx="139">
                  <c:v>44927</c:v>
                </c:pt>
                <c:pt idx="140">
                  <c:v>44958</c:v>
                </c:pt>
                <c:pt idx="141">
                  <c:v>44986</c:v>
                </c:pt>
                <c:pt idx="142">
                  <c:v>45017</c:v>
                </c:pt>
                <c:pt idx="143">
                  <c:v>45047</c:v>
                </c:pt>
                <c:pt idx="144">
                  <c:v>45078</c:v>
                </c:pt>
                <c:pt idx="145">
                  <c:v>45108</c:v>
                </c:pt>
                <c:pt idx="146">
                  <c:v>45139</c:v>
                </c:pt>
                <c:pt idx="147">
                  <c:v>45170</c:v>
                </c:pt>
                <c:pt idx="148">
                  <c:v>45200</c:v>
                </c:pt>
                <c:pt idx="149">
                  <c:v>45231</c:v>
                </c:pt>
                <c:pt idx="150">
                  <c:v>45261</c:v>
                </c:pt>
                <c:pt idx="151">
                  <c:v>45292</c:v>
                </c:pt>
                <c:pt idx="152">
                  <c:v>45323</c:v>
                </c:pt>
                <c:pt idx="153">
                  <c:v>45352</c:v>
                </c:pt>
                <c:pt idx="154">
                  <c:v>45383</c:v>
                </c:pt>
                <c:pt idx="155">
                  <c:v>45413</c:v>
                </c:pt>
                <c:pt idx="156">
                  <c:v>45444</c:v>
                </c:pt>
                <c:pt idx="157">
                  <c:v>45474</c:v>
                </c:pt>
                <c:pt idx="158">
                  <c:v>45505</c:v>
                </c:pt>
                <c:pt idx="159">
                  <c:v>45536</c:v>
                </c:pt>
                <c:pt idx="160">
                  <c:v>45566</c:v>
                </c:pt>
                <c:pt idx="161">
                  <c:v>45597</c:v>
                </c:pt>
                <c:pt idx="162">
                  <c:v>45627</c:v>
                </c:pt>
                <c:pt idx="163">
                  <c:v>45658</c:v>
                </c:pt>
                <c:pt idx="164">
                  <c:v>45689</c:v>
                </c:pt>
                <c:pt idx="165">
                  <c:v>45717</c:v>
                </c:pt>
                <c:pt idx="166">
                  <c:v>45748</c:v>
                </c:pt>
                <c:pt idx="167">
                  <c:v>45778</c:v>
                </c:pt>
                <c:pt idx="168">
                  <c:v>45809</c:v>
                </c:pt>
                <c:pt idx="169">
                  <c:v>45839</c:v>
                </c:pt>
                <c:pt idx="170">
                  <c:v>45870</c:v>
                </c:pt>
                <c:pt idx="171">
                  <c:v>45901</c:v>
                </c:pt>
                <c:pt idx="172">
                  <c:v>45931</c:v>
                </c:pt>
                <c:pt idx="173">
                  <c:v>45962</c:v>
                </c:pt>
                <c:pt idx="174">
                  <c:v>45992</c:v>
                </c:pt>
                <c:pt idx="175">
                  <c:v>46023</c:v>
                </c:pt>
                <c:pt idx="176">
                  <c:v>46054</c:v>
                </c:pt>
                <c:pt idx="177">
                  <c:v>46082</c:v>
                </c:pt>
                <c:pt idx="178">
                  <c:v>46113</c:v>
                </c:pt>
                <c:pt idx="179">
                  <c:v>46143</c:v>
                </c:pt>
                <c:pt idx="180">
                  <c:v>46174</c:v>
                </c:pt>
                <c:pt idx="181">
                  <c:v>46204</c:v>
                </c:pt>
                <c:pt idx="182">
                  <c:v>46235</c:v>
                </c:pt>
                <c:pt idx="183">
                  <c:v>46266</c:v>
                </c:pt>
                <c:pt idx="184">
                  <c:v>46296</c:v>
                </c:pt>
                <c:pt idx="185">
                  <c:v>46327</c:v>
                </c:pt>
                <c:pt idx="186">
                  <c:v>46357</c:v>
                </c:pt>
                <c:pt idx="187">
                  <c:v>46388</c:v>
                </c:pt>
                <c:pt idx="188">
                  <c:v>46419</c:v>
                </c:pt>
                <c:pt idx="189">
                  <c:v>46447</c:v>
                </c:pt>
                <c:pt idx="190">
                  <c:v>46478</c:v>
                </c:pt>
                <c:pt idx="191">
                  <c:v>46508</c:v>
                </c:pt>
                <c:pt idx="192">
                  <c:v>46539</c:v>
                </c:pt>
                <c:pt idx="193">
                  <c:v>46569</c:v>
                </c:pt>
                <c:pt idx="194">
                  <c:v>46600</c:v>
                </c:pt>
                <c:pt idx="195">
                  <c:v>46631</c:v>
                </c:pt>
                <c:pt idx="196">
                  <c:v>46661</c:v>
                </c:pt>
                <c:pt idx="197">
                  <c:v>46692</c:v>
                </c:pt>
                <c:pt idx="198">
                  <c:v>46722</c:v>
                </c:pt>
                <c:pt idx="199">
                  <c:v>46753</c:v>
                </c:pt>
                <c:pt idx="200">
                  <c:v>46784</c:v>
                </c:pt>
                <c:pt idx="201">
                  <c:v>46813</c:v>
                </c:pt>
                <c:pt idx="202">
                  <c:v>46844</c:v>
                </c:pt>
                <c:pt idx="203">
                  <c:v>46874</c:v>
                </c:pt>
                <c:pt idx="204">
                  <c:v>46905</c:v>
                </c:pt>
                <c:pt idx="205">
                  <c:v>46935</c:v>
                </c:pt>
                <c:pt idx="206">
                  <c:v>46966</c:v>
                </c:pt>
                <c:pt idx="207">
                  <c:v>46997</c:v>
                </c:pt>
                <c:pt idx="208">
                  <c:v>47027</c:v>
                </c:pt>
                <c:pt idx="209">
                  <c:v>47058</c:v>
                </c:pt>
                <c:pt idx="210">
                  <c:v>47088</c:v>
                </c:pt>
                <c:pt idx="211">
                  <c:v>47119</c:v>
                </c:pt>
                <c:pt idx="212">
                  <c:v>47150</c:v>
                </c:pt>
                <c:pt idx="213">
                  <c:v>47178</c:v>
                </c:pt>
                <c:pt idx="214">
                  <c:v>47209</c:v>
                </c:pt>
                <c:pt idx="215">
                  <c:v>47239</c:v>
                </c:pt>
                <c:pt idx="216">
                  <c:v>47270</c:v>
                </c:pt>
                <c:pt idx="217">
                  <c:v>47300</c:v>
                </c:pt>
                <c:pt idx="218">
                  <c:v>47331</c:v>
                </c:pt>
                <c:pt idx="219">
                  <c:v>47362</c:v>
                </c:pt>
                <c:pt idx="220">
                  <c:v>47392</c:v>
                </c:pt>
                <c:pt idx="221">
                  <c:v>47423</c:v>
                </c:pt>
                <c:pt idx="222">
                  <c:v>47453</c:v>
                </c:pt>
                <c:pt idx="223">
                  <c:v>47484</c:v>
                </c:pt>
                <c:pt idx="224">
                  <c:v>47515</c:v>
                </c:pt>
                <c:pt idx="225">
                  <c:v>47543</c:v>
                </c:pt>
                <c:pt idx="226">
                  <c:v>47574</c:v>
                </c:pt>
                <c:pt idx="227">
                  <c:v>47604</c:v>
                </c:pt>
                <c:pt idx="228">
                  <c:v>47635</c:v>
                </c:pt>
                <c:pt idx="229">
                  <c:v>47665</c:v>
                </c:pt>
                <c:pt idx="230">
                  <c:v>47696</c:v>
                </c:pt>
                <c:pt idx="231">
                  <c:v>47727</c:v>
                </c:pt>
                <c:pt idx="232">
                  <c:v>47757</c:v>
                </c:pt>
                <c:pt idx="233">
                  <c:v>47788</c:v>
                </c:pt>
                <c:pt idx="234">
                  <c:v>47818</c:v>
                </c:pt>
                <c:pt idx="235">
                  <c:v>47849</c:v>
                </c:pt>
              </c:numCache>
            </c:numRef>
          </c:cat>
          <c:val>
            <c:numRef>
              <c:f>Entrada!$E$45:$E$280</c:f>
              <c:numCache>
                <c:formatCode>General</c:formatCode>
                <c:ptCount val="236"/>
                <c:pt idx="119" formatCode="0.00">
                  <c:v>8.06</c:v>
                </c:pt>
                <c:pt idx="120" formatCode="0.00">
                  <c:v>8.39</c:v>
                </c:pt>
                <c:pt idx="121" formatCode="0.00">
                  <c:v>8.43</c:v>
                </c:pt>
                <c:pt idx="122" formatCode="0.00">
                  <c:v>8.44</c:v>
                </c:pt>
                <c:pt idx="123" formatCode="0.00">
                  <c:v>8.06</c:v>
                </c:pt>
                <c:pt idx="124" formatCode="0.00">
                  <c:v>7.49</c:v>
                </c:pt>
                <c:pt idx="125" formatCode="0.00">
                  <c:v>6.87</c:v>
                </c:pt>
                <c:pt idx="126" formatCode="0.00">
                  <c:v>5.92</c:v>
                </c:pt>
                <c:pt idx="127" formatCode="0.00">
                  <c:v>6.04</c:v>
                </c:pt>
                <c:pt idx="128" formatCode="0.00">
                  <c:v>5.56</c:v>
                </c:pt>
                <c:pt idx="129" formatCode="0.00">
                  <c:v>4.93</c:v>
                </c:pt>
                <c:pt idx="130" formatCode="0.00">
                  <c:v>4.95</c:v>
                </c:pt>
                <c:pt idx="131" formatCode="0.00">
                  <c:v>4.3600000000000003</c:v>
                </c:pt>
                <c:pt idx="132" formatCode="0.00">
                  <c:v>4.0199999999999996</c:v>
                </c:pt>
                <c:pt idx="133" formatCode="0.00">
                  <c:v>3.86</c:v>
                </c:pt>
                <c:pt idx="134" formatCode="0.00">
                  <c:v>3.78</c:v>
                </c:pt>
                <c:pt idx="135" formatCode="0.00">
                  <c:v>3.76</c:v>
                </c:pt>
                <c:pt idx="136" formatCode="0.00">
                  <c:v>3.75</c:v>
                </c:pt>
                <c:pt idx="137" formatCode="0.00">
                  <c:v>3.76</c:v>
                </c:pt>
                <c:pt idx="138" formatCode="0.00">
                  <c:v>3.78</c:v>
                </c:pt>
                <c:pt idx="139" formatCode="0.00">
                  <c:v>3.79</c:v>
                </c:pt>
                <c:pt idx="140" formatCode="0.00">
                  <c:v>3.76</c:v>
                </c:pt>
                <c:pt idx="141" formatCode="0.00">
                  <c:v>3.74</c:v>
                </c:pt>
                <c:pt idx="142" formatCode="0.00">
                  <c:v>3.7</c:v>
                </c:pt>
                <c:pt idx="143" formatCode="0.00">
                  <c:v>3.68</c:v>
                </c:pt>
                <c:pt idx="144" formatCode="0.00">
                  <c:v>3.64</c:v>
                </c:pt>
                <c:pt idx="145">
                  <c:v>3.25</c:v>
                </c:pt>
                <c:pt idx="146">
                  <c:v>3.25</c:v>
                </c:pt>
                <c:pt idx="147">
                  <c:v>3.25</c:v>
                </c:pt>
                <c:pt idx="148">
                  <c:v>3.25</c:v>
                </c:pt>
                <c:pt idx="149">
                  <c:v>3.25</c:v>
                </c:pt>
                <c:pt idx="150">
                  <c:v>3.25</c:v>
                </c:pt>
                <c:pt idx="151">
                  <c:v>3.25</c:v>
                </c:pt>
                <c:pt idx="152">
                  <c:v>3.25</c:v>
                </c:pt>
                <c:pt idx="153">
                  <c:v>3.25</c:v>
                </c:pt>
                <c:pt idx="154">
                  <c:v>3.25</c:v>
                </c:pt>
                <c:pt idx="155">
                  <c:v>3.25</c:v>
                </c:pt>
                <c:pt idx="156">
                  <c:v>3.25</c:v>
                </c:pt>
                <c:pt idx="157">
                  <c:v>3.25</c:v>
                </c:pt>
                <c:pt idx="158">
                  <c:v>3.25</c:v>
                </c:pt>
                <c:pt idx="159">
                  <c:v>3.25</c:v>
                </c:pt>
                <c:pt idx="160">
                  <c:v>3.25</c:v>
                </c:pt>
                <c:pt idx="161">
                  <c:v>3.25</c:v>
                </c:pt>
                <c:pt idx="162">
                  <c:v>3.25</c:v>
                </c:pt>
                <c:pt idx="163">
                  <c:v>3.25</c:v>
                </c:pt>
                <c:pt idx="164">
                  <c:v>3.25</c:v>
                </c:pt>
                <c:pt idx="165">
                  <c:v>3.25</c:v>
                </c:pt>
                <c:pt idx="166">
                  <c:v>3.25</c:v>
                </c:pt>
                <c:pt idx="167">
                  <c:v>3.25</c:v>
                </c:pt>
                <c:pt idx="168">
                  <c:v>3.25</c:v>
                </c:pt>
                <c:pt idx="169">
                  <c:v>3.25</c:v>
                </c:pt>
                <c:pt idx="170">
                  <c:v>3.25</c:v>
                </c:pt>
                <c:pt idx="171">
                  <c:v>3.25</c:v>
                </c:pt>
                <c:pt idx="172">
                  <c:v>3.25</c:v>
                </c:pt>
                <c:pt idx="173">
                  <c:v>3.25</c:v>
                </c:pt>
                <c:pt idx="174">
                  <c:v>3.25</c:v>
                </c:pt>
                <c:pt idx="175">
                  <c:v>3.25</c:v>
                </c:pt>
                <c:pt idx="176">
                  <c:v>3.25</c:v>
                </c:pt>
                <c:pt idx="177">
                  <c:v>3.25</c:v>
                </c:pt>
                <c:pt idx="178">
                  <c:v>3.25</c:v>
                </c:pt>
                <c:pt idx="179">
                  <c:v>3.25</c:v>
                </c:pt>
                <c:pt idx="180">
                  <c:v>3.25</c:v>
                </c:pt>
                <c:pt idx="181">
                  <c:v>3.25</c:v>
                </c:pt>
                <c:pt idx="182">
                  <c:v>3.25</c:v>
                </c:pt>
                <c:pt idx="183">
                  <c:v>3.25</c:v>
                </c:pt>
                <c:pt idx="184">
                  <c:v>3.25</c:v>
                </c:pt>
                <c:pt idx="185">
                  <c:v>3.25</c:v>
                </c:pt>
                <c:pt idx="186">
                  <c:v>3.25</c:v>
                </c:pt>
                <c:pt idx="187">
                  <c:v>3.25</c:v>
                </c:pt>
                <c:pt idx="188">
                  <c:v>3.25</c:v>
                </c:pt>
                <c:pt idx="189">
                  <c:v>3.25</c:v>
                </c:pt>
                <c:pt idx="190">
                  <c:v>3.25</c:v>
                </c:pt>
                <c:pt idx="191">
                  <c:v>3.25</c:v>
                </c:pt>
                <c:pt idx="192">
                  <c:v>3.25</c:v>
                </c:pt>
                <c:pt idx="193">
                  <c:v>3.25</c:v>
                </c:pt>
                <c:pt idx="194">
                  <c:v>3.25</c:v>
                </c:pt>
                <c:pt idx="195">
                  <c:v>3.25</c:v>
                </c:pt>
                <c:pt idx="196">
                  <c:v>3.25</c:v>
                </c:pt>
                <c:pt idx="197">
                  <c:v>3.25</c:v>
                </c:pt>
                <c:pt idx="198">
                  <c:v>3.25</c:v>
                </c:pt>
                <c:pt idx="199">
                  <c:v>3.25</c:v>
                </c:pt>
                <c:pt idx="200">
                  <c:v>3.25</c:v>
                </c:pt>
                <c:pt idx="201">
                  <c:v>3.25</c:v>
                </c:pt>
                <c:pt idx="202">
                  <c:v>3.25</c:v>
                </c:pt>
                <c:pt idx="203">
                  <c:v>3.25</c:v>
                </c:pt>
                <c:pt idx="204">
                  <c:v>3.25</c:v>
                </c:pt>
                <c:pt idx="205">
                  <c:v>3.25</c:v>
                </c:pt>
                <c:pt idx="206">
                  <c:v>3.25</c:v>
                </c:pt>
                <c:pt idx="207">
                  <c:v>3.25</c:v>
                </c:pt>
                <c:pt idx="208">
                  <c:v>3.25</c:v>
                </c:pt>
                <c:pt idx="209">
                  <c:v>3.25</c:v>
                </c:pt>
                <c:pt idx="210">
                  <c:v>3.25</c:v>
                </c:pt>
                <c:pt idx="211">
                  <c:v>3.25</c:v>
                </c:pt>
                <c:pt idx="212">
                  <c:v>3.25</c:v>
                </c:pt>
                <c:pt idx="213">
                  <c:v>3.25</c:v>
                </c:pt>
                <c:pt idx="214">
                  <c:v>3.25</c:v>
                </c:pt>
                <c:pt idx="215">
                  <c:v>3.25</c:v>
                </c:pt>
                <c:pt idx="216">
                  <c:v>3.25</c:v>
                </c:pt>
                <c:pt idx="217">
                  <c:v>3.25</c:v>
                </c:pt>
                <c:pt idx="218">
                  <c:v>3.25</c:v>
                </c:pt>
                <c:pt idx="219">
                  <c:v>3.25</c:v>
                </c:pt>
                <c:pt idx="220">
                  <c:v>3.25</c:v>
                </c:pt>
                <c:pt idx="221">
                  <c:v>3.25</c:v>
                </c:pt>
                <c:pt idx="222">
                  <c:v>3.25</c:v>
                </c:pt>
                <c:pt idx="223">
                  <c:v>3.25</c:v>
                </c:pt>
                <c:pt idx="224">
                  <c:v>3.25</c:v>
                </c:pt>
                <c:pt idx="225">
                  <c:v>3.25</c:v>
                </c:pt>
                <c:pt idx="226">
                  <c:v>3.25</c:v>
                </c:pt>
                <c:pt idx="227">
                  <c:v>3.25</c:v>
                </c:pt>
                <c:pt idx="228">
                  <c:v>3.25</c:v>
                </c:pt>
                <c:pt idx="229">
                  <c:v>3.25</c:v>
                </c:pt>
                <c:pt idx="230">
                  <c:v>3.25</c:v>
                </c:pt>
                <c:pt idx="231">
                  <c:v>3.25</c:v>
                </c:pt>
                <c:pt idx="232">
                  <c:v>3.25</c:v>
                </c:pt>
                <c:pt idx="233">
                  <c:v>3.25</c:v>
                </c:pt>
                <c:pt idx="234">
                  <c:v>3.25</c:v>
                </c:pt>
                <c:pt idx="235">
                  <c:v>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46-42D8-9D81-05033CD40655}"/>
            </c:ext>
          </c:extLst>
        </c:ser>
        <c:ser>
          <c:idx val="3"/>
          <c:order val="3"/>
          <c:tx>
            <c:strRef>
              <c:f>Entrada!$F$44</c:f>
              <c:strCache>
                <c:ptCount val="1"/>
                <c:pt idx="0">
                  <c:v>limite mínimo</c:v>
                </c:pt>
              </c:strCache>
            </c:strRef>
          </c:tx>
          <c:spPr>
            <a:ln w="5715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Entrada!$B$45:$B$280</c:f>
              <c:numCache>
                <c:formatCode>m/d/yyyy</c:formatCode>
                <c:ptCount val="236"/>
                <c:pt idx="0">
                  <c:v>40695</c:v>
                </c:pt>
                <c:pt idx="1">
                  <c:v>40725</c:v>
                </c:pt>
                <c:pt idx="2">
                  <c:v>40756</c:v>
                </c:pt>
                <c:pt idx="3">
                  <c:v>40787</c:v>
                </c:pt>
                <c:pt idx="4">
                  <c:v>40817</c:v>
                </c:pt>
                <c:pt idx="5">
                  <c:v>40848</c:v>
                </c:pt>
                <c:pt idx="6">
                  <c:v>40878</c:v>
                </c:pt>
                <c:pt idx="7">
                  <c:v>40909</c:v>
                </c:pt>
                <c:pt idx="8">
                  <c:v>40940</c:v>
                </c:pt>
                <c:pt idx="9">
                  <c:v>40969</c:v>
                </c:pt>
                <c:pt idx="10">
                  <c:v>41000</c:v>
                </c:pt>
                <c:pt idx="11">
                  <c:v>41030</c:v>
                </c:pt>
                <c:pt idx="12">
                  <c:v>41061</c:v>
                </c:pt>
                <c:pt idx="13">
                  <c:v>41091</c:v>
                </c:pt>
                <c:pt idx="14">
                  <c:v>41122</c:v>
                </c:pt>
                <c:pt idx="15">
                  <c:v>41153</c:v>
                </c:pt>
                <c:pt idx="16">
                  <c:v>41183</c:v>
                </c:pt>
                <c:pt idx="17">
                  <c:v>41214</c:v>
                </c:pt>
                <c:pt idx="18">
                  <c:v>41244</c:v>
                </c:pt>
                <c:pt idx="19">
                  <c:v>41275</c:v>
                </c:pt>
                <c:pt idx="20">
                  <c:v>41306</c:v>
                </c:pt>
                <c:pt idx="21">
                  <c:v>41334</c:v>
                </c:pt>
                <c:pt idx="22">
                  <c:v>41365</c:v>
                </c:pt>
                <c:pt idx="23">
                  <c:v>41395</c:v>
                </c:pt>
                <c:pt idx="24">
                  <c:v>41426</c:v>
                </c:pt>
                <c:pt idx="25">
                  <c:v>41456</c:v>
                </c:pt>
                <c:pt idx="26">
                  <c:v>41487</c:v>
                </c:pt>
                <c:pt idx="27">
                  <c:v>41518</c:v>
                </c:pt>
                <c:pt idx="28">
                  <c:v>41548</c:v>
                </c:pt>
                <c:pt idx="29">
                  <c:v>41579</c:v>
                </c:pt>
                <c:pt idx="30">
                  <c:v>41609</c:v>
                </c:pt>
                <c:pt idx="31">
                  <c:v>41640</c:v>
                </c:pt>
                <c:pt idx="32">
                  <c:v>41671</c:v>
                </c:pt>
                <c:pt idx="33">
                  <c:v>41699</c:v>
                </c:pt>
                <c:pt idx="34">
                  <c:v>41730</c:v>
                </c:pt>
                <c:pt idx="35">
                  <c:v>41760</c:v>
                </c:pt>
                <c:pt idx="36">
                  <c:v>41791</c:v>
                </c:pt>
                <c:pt idx="37">
                  <c:v>41821</c:v>
                </c:pt>
                <c:pt idx="38">
                  <c:v>41852</c:v>
                </c:pt>
                <c:pt idx="39">
                  <c:v>41883</c:v>
                </c:pt>
                <c:pt idx="40">
                  <c:v>41913</c:v>
                </c:pt>
                <c:pt idx="41">
                  <c:v>41944</c:v>
                </c:pt>
                <c:pt idx="42">
                  <c:v>41974</c:v>
                </c:pt>
                <c:pt idx="43">
                  <c:v>42005</c:v>
                </c:pt>
                <c:pt idx="44">
                  <c:v>42036</c:v>
                </c:pt>
                <c:pt idx="45">
                  <c:v>42064</c:v>
                </c:pt>
                <c:pt idx="46">
                  <c:v>42095</c:v>
                </c:pt>
                <c:pt idx="47">
                  <c:v>42125</c:v>
                </c:pt>
                <c:pt idx="48">
                  <c:v>42156</c:v>
                </c:pt>
                <c:pt idx="49">
                  <c:v>42186</c:v>
                </c:pt>
                <c:pt idx="50">
                  <c:v>42217</c:v>
                </c:pt>
                <c:pt idx="51">
                  <c:v>42248</c:v>
                </c:pt>
                <c:pt idx="52">
                  <c:v>42278</c:v>
                </c:pt>
                <c:pt idx="53">
                  <c:v>42309</c:v>
                </c:pt>
                <c:pt idx="54">
                  <c:v>42339</c:v>
                </c:pt>
                <c:pt idx="55">
                  <c:v>42370</c:v>
                </c:pt>
                <c:pt idx="56">
                  <c:v>42401</c:v>
                </c:pt>
                <c:pt idx="57">
                  <c:v>42430</c:v>
                </c:pt>
                <c:pt idx="58">
                  <c:v>42461</c:v>
                </c:pt>
                <c:pt idx="59">
                  <c:v>42491</c:v>
                </c:pt>
                <c:pt idx="60">
                  <c:v>42522</c:v>
                </c:pt>
                <c:pt idx="61">
                  <c:v>42552</c:v>
                </c:pt>
                <c:pt idx="62">
                  <c:v>42583</c:v>
                </c:pt>
                <c:pt idx="63">
                  <c:v>42614</c:v>
                </c:pt>
                <c:pt idx="64">
                  <c:v>42644</c:v>
                </c:pt>
                <c:pt idx="65">
                  <c:v>42675</c:v>
                </c:pt>
                <c:pt idx="66">
                  <c:v>42705</c:v>
                </c:pt>
                <c:pt idx="67">
                  <c:v>42736</c:v>
                </c:pt>
                <c:pt idx="68">
                  <c:v>42767</c:v>
                </c:pt>
                <c:pt idx="69">
                  <c:v>42795</c:v>
                </c:pt>
                <c:pt idx="70">
                  <c:v>42826</c:v>
                </c:pt>
                <c:pt idx="71">
                  <c:v>42856</c:v>
                </c:pt>
                <c:pt idx="72">
                  <c:v>42887</c:v>
                </c:pt>
                <c:pt idx="73">
                  <c:v>42917</c:v>
                </c:pt>
                <c:pt idx="74">
                  <c:v>42948</c:v>
                </c:pt>
                <c:pt idx="75">
                  <c:v>42979</c:v>
                </c:pt>
                <c:pt idx="76">
                  <c:v>43009</c:v>
                </c:pt>
                <c:pt idx="77">
                  <c:v>43040</c:v>
                </c:pt>
                <c:pt idx="78">
                  <c:v>43070</c:v>
                </c:pt>
                <c:pt idx="79">
                  <c:v>43101</c:v>
                </c:pt>
                <c:pt idx="80">
                  <c:v>43132</c:v>
                </c:pt>
                <c:pt idx="81">
                  <c:v>43160</c:v>
                </c:pt>
                <c:pt idx="82">
                  <c:v>43191</c:v>
                </c:pt>
                <c:pt idx="83">
                  <c:v>43221</c:v>
                </c:pt>
                <c:pt idx="84">
                  <c:v>43252</c:v>
                </c:pt>
                <c:pt idx="85">
                  <c:v>43282</c:v>
                </c:pt>
                <c:pt idx="86">
                  <c:v>43313</c:v>
                </c:pt>
                <c:pt idx="87">
                  <c:v>43344</c:v>
                </c:pt>
                <c:pt idx="88">
                  <c:v>43374</c:v>
                </c:pt>
                <c:pt idx="89">
                  <c:v>43405</c:v>
                </c:pt>
                <c:pt idx="90">
                  <c:v>43435</c:v>
                </c:pt>
                <c:pt idx="91">
                  <c:v>43466</c:v>
                </c:pt>
                <c:pt idx="92">
                  <c:v>43497</c:v>
                </c:pt>
                <c:pt idx="93">
                  <c:v>43525</c:v>
                </c:pt>
                <c:pt idx="94">
                  <c:v>43556</c:v>
                </c:pt>
                <c:pt idx="95">
                  <c:v>43586</c:v>
                </c:pt>
                <c:pt idx="96">
                  <c:v>43617</c:v>
                </c:pt>
                <c:pt idx="97">
                  <c:v>43647</c:v>
                </c:pt>
                <c:pt idx="98">
                  <c:v>43678</c:v>
                </c:pt>
                <c:pt idx="99">
                  <c:v>43709</c:v>
                </c:pt>
                <c:pt idx="100">
                  <c:v>43739</c:v>
                </c:pt>
                <c:pt idx="101">
                  <c:v>43770</c:v>
                </c:pt>
                <c:pt idx="102">
                  <c:v>43800</c:v>
                </c:pt>
                <c:pt idx="103">
                  <c:v>43831</c:v>
                </c:pt>
                <c:pt idx="104">
                  <c:v>43862</c:v>
                </c:pt>
                <c:pt idx="105">
                  <c:v>43891</c:v>
                </c:pt>
                <c:pt idx="106">
                  <c:v>43922</c:v>
                </c:pt>
                <c:pt idx="107">
                  <c:v>43952</c:v>
                </c:pt>
                <c:pt idx="108">
                  <c:v>43983</c:v>
                </c:pt>
                <c:pt idx="109">
                  <c:v>44013</c:v>
                </c:pt>
                <c:pt idx="110">
                  <c:v>44044</c:v>
                </c:pt>
                <c:pt idx="111">
                  <c:v>44075</c:v>
                </c:pt>
                <c:pt idx="112">
                  <c:v>44105</c:v>
                </c:pt>
                <c:pt idx="113">
                  <c:v>44136</c:v>
                </c:pt>
                <c:pt idx="114">
                  <c:v>44166</c:v>
                </c:pt>
                <c:pt idx="115">
                  <c:v>44197</c:v>
                </c:pt>
                <c:pt idx="116">
                  <c:v>44228</c:v>
                </c:pt>
                <c:pt idx="117">
                  <c:v>44256</c:v>
                </c:pt>
                <c:pt idx="118">
                  <c:v>44287</c:v>
                </c:pt>
                <c:pt idx="119">
                  <c:v>44317</c:v>
                </c:pt>
                <c:pt idx="120">
                  <c:v>44348</c:v>
                </c:pt>
                <c:pt idx="121">
                  <c:v>44378</c:v>
                </c:pt>
                <c:pt idx="122">
                  <c:v>44409</c:v>
                </c:pt>
                <c:pt idx="123">
                  <c:v>44440</c:v>
                </c:pt>
                <c:pt idx="124">
                  <c:v>44470</c:v>
                </c:pt>
                <c:pt idx="125">
                  <c:v>44501</c:v>
                </c:pt>
                <c:pt idx="126">
                  <c:v>44531</c:v>
                </c:pt>
                <c:pt idx="127">
                  <c:v>44562</c:v>
                </c:pt>
                <c:pt idx="128">
                  <c:v>44593</c:v>
                </c:pt>
                <c:pt idx="129">
                  <c:v>44621</c:v>
                </c:pt>
                <c:pt idx="130">
                  <c:v>44652</c:v>
                </c:pt>
                <c:pt idx="131">
                  <c:v>44682</c:v>
                </c:pt>
                <c:pt idx="132">
                  <c:v>44713</c:v>
                </c:pt>
                <c:pt idx="133">
                  <c:v>44743</c:v>
                </c:pt>
                <c:pt idx="134">
                  <c:v>44774</c:v>
                </c:pt>
                <c:pt idx="135">
                  <c:v>44805</c:v>
                </c:pt>
                <c:pt idx="136">
                  <c:v>44835</c:v>
                </c:pt>
                <c:pt idx="137">
                  <c:v>44866</c:v>
                </c:pt>
                <c:pt idx="138">
                  <c:v>44896</c:v>
                </c:pt>
                <c:pt idx="139">
                  <c:v>44927</c:v>
                </c:pt>
                <c:pt idx="140">
                  <c:v>44958</c:v>
                </c:pt>
                <c:pt idx="141">
                  <c:v>44986</c:v>
                </c:pt>
                <c:pt idx="142">
                  <c:v>45017</c:v>
                </c:pt>
                <c:pt idx="143">
                  <c:v>45047</c:v>
                </c:pt>
                <c:pt idx="144">
                  <c:v>45078</c:v>
                </c:pt>
                <c:pt idx="145">
                  <c:v>45108</c:v>
                </c:pt>
                <c:pt idx="146">
                  <c:v>45139</c:v>
                </c:pt>
                <c:pt idx="147">
                  <c:v>45170</c:v>
                </c:pt>
                <c:pt idx="148">
                  <c:v>45200</c:v>
                </c:pt>
                <c:pt idx="149">
                  <c:v>45231</c:v>
                </c:pt>
                <c:pt idx="150">
                  <c:v>45261</c:v>
                </c:pt>
                <c:pt idx="151">
                  <c:v>45292</c:v>
                </c:pt>
                <c:pt idx="152">
                  <c:v>45323</c:v>
                </c:pt>
                <c:pt idx="153">
                  <c:v>45352</c:v>
                </c:pt>
                <c:pt idx="154">
                  <c:v>45383</c:v>
                </c:pt>
                <c:pt idx="155">
                  <c:v>45413</c:v>
                </c:pt>
                <c:pt idx="156">
                  <c:v>45444</c:v>
                </c:pt>
                <c:pt idx="157">
                  <c:v>45474</c:v>
                </c:pt>
                <c:pt idx="158">
                  <c:v>45505</c:v>
                </c:pt>
                <c:pt idx="159">
                  <c:v>45536</c:v>
                </c:pt>
                <c:pt idx="160">
                  <c:v>45566</c:v>
                </c:pt>
                <c:pt idx="161">
                  <c:v>45597</c:v>
                </c:pt>
                <c:pt idx="162">
                  <c:v>45627</c:v>
                </c:pt>
                <c:pt idx="163">
                  <c:v>45658</c:v>
                </c:pt>
                <c:pt idx="164">
                  <c:v>45689</c:v>
                </c:pt>
                <c:pt idx="165">
                  <c:v>45717</c:v>
                </c:pt>
                <c:pt idx="166">
                  <c:v>45748</c:v>
                </c:pt>
                <c:pt idx="167">
                  <c:v>45778</c:v>
                </c:pt>
                <c:pt idx="168">
                  <c:v>45809</c:v>
                </c:pt>
                <c:pt idx="169">
                  <c:v>45839</c:v>
                </c:pt>
                <c:pt idx="170">
                  <c:v>45870</c:v>
                </c:pt>
                <c:pt idx="171">
                  <c:v>45901</c:v>
                </c:pt>
                <c:pt idx="172">
                  <c:v>45931</c:v>
                </c:pt>
                <c:pt idx="173">
                  <c:v>45962</c:v>
                </c:pt>
                <c:pt idx="174">
                  <c:v>45992</c:v>
                </c:pt>
                <c:pt idx="175">
                  <c:v>46023</c:v>
                </c:pt>
                <c:pt idx="176">
                  <c:v>46054</c:v>
                </c:pt>
                <c:pt idx="177">
                  <c:v>46082</c:v>
                </c:pt>
                <c:pt idx="178">
                  <c:v>46113</c:v>
                </c:pt>
                <c:pt idx="179">
                  <c:v>46143</c:v>
                </c:pt>
                <c:pt idx="180">
                  <c:v>46174</c:v>
                </c:pt>
                <c:pt idx="181">
                  <c:v>46204</c:v>
                </c:pt>
                <c:pt idx="182">
                  <c:v>46235</c:v>
                </c:pt>
                <c:pt idx="183">
                  <c:v>46266</c:v>
                </c:pt>
                <c:pt idx="184">
                  <c:v>46296</c:v>
                </c:pt>
                <c:pt idx="185">
                  <c:v>46327</c:v>
                </c:pt>
                <c:pt idx="186">
                  <c:v>46357</c:v>
                </c:pt>
                <c:pt idx="187">
                  <c:v>46388</c:v>
                </c:pt>
                <c:pt idx="188">
                  <c:v>46419</c:v>
                </c:pt>
                <c:pt idx="189">
                  <c:v>46447</c:v>
                </c:pt>
                <c:pt idx="190">
                  <c:v>46478</c:v>
                </c:pt>
                <c:pt idx="191">
                  <c:v>46508</c:v>
                </c:pt>
                <c:pt idx="192">
                  <c:v>46539</c:v>
                </c:pt>
                <c:pt idx="193">
                  <c:v>46569</c:v>
                </c:pt>
                <c:pt idx="194">
                  <c:v>46600</c:v>
                </c:pt>
                <c:pt idx="195">
                  <c:v>46631</c:v>
                </c:pt>
                <c:pt idx="196">
                  <c:v>46661</c:v>
                </c:pt>
                <c:pt idx="197">
                  <c:v>46692</c:v>
                </c:pt>
                <c:pt idx="198">
                  <c:v>46722</c:v>
                </c:pt>
                <c:pt idx="199">
                  <c:v>46753</c:v>
                </c:pt>
                <c:pt idx="200">
                  <c:v>46784</c:v>
                </c:pt>
                <c:pt idx="201">
                  <c:v>46813</c:v>
                </c:pt>
                <c:pt idx="202">
                  <c:v>46844</c:v>
                </c:pt>
                <c:pt idx="203">
                  <c:v>46874</c:v>
                </c:pt>
                <c:pt idx="204">
                  <c:v>46905</c:v>
                </c:pt>
                <c:pt idx="205">
                  <c:v>46935</c:v>
                </c:pt>
                <c:pt idx="206">
                  <c:v>46966</c:v>
                </c:pt>
                <c:pt idx="207">
                  <c:v>46997</c:v>
                </c:pt>
                <c:pt idx="208">
                  <c:v>47027</c:v>
                </c:pt>
                <c:pt idx="209">
                  <c:v>47058</c:v>
                </c:pt>
                <c:pt idx="210">
                  <c:v>47088</c:v>
                </c:pt>
                <c:pt idx="211">
                  <c:v>47119</c:v>
                </c:pt>
                <c:pt idx="212">
                  <c:v>47150</c:v>
                </c:pt>
                <c:pt idx="213">
                  <c:v>47178</c:v>
                </c:pt>
                <c:pt idx="214">
                  <c:v>47209</c:v>
                </c:pt>
                <c:pt idx="215">
                  <c:v>47239</c:v>
                </c:pt>
                <c:pt idx="216">
                  <c:v>47270</c:v>
                </c:pt>
                <c:pt idx="217">
                  <c:v>47300</c:v>
                </c:pt>
                <c:pt idx="218">
                  <c:v>47331</c:v>
                </c:pt>
                <c:pt idx="219">
                  <c:v>47362</c:v>
                </c:pt>
                <c:pt idx="220">
                  <c:v>47392</c:v>
                </c:pt>
                <c:pt idx="221">
                  <c:v>47423</c:v>
                </c:pt>
                <c:pt idx="222">
                  <c:v>47453</c:v>
                </c:pt>
                <c:pt idx="223">
                  <c:v>47484</c:v>
                </c:pt>
                <c:pt idx="224">
                  <c:v>47515</c:v>
                </c:pt>
                <c:pt idx="225">
                  <c:v>47543</c:v>
                </c:pt>
                <c:pt idx="226">
                  <c:v>47574</c:v>
                </c:pt>
                <c:pt idx="227">
                  <c:v>47604</c:v>
                </c:pt>
                <c:pt idx="228">
                  <c:v>47635</c:v>
                </c:pt>
                <c:pt idx="229">
                  <c:v>47665</c:v>
                </c:pt>
                <c:pt idx="230">
                  <c:v>47696</c:v>
                </c:pt>
                <c:pt idx="231">
                  <c:v>47727</c:v>
                </c:pt>
                <c:pt idx="232">
                  <c:v>47757</c:v>
                </c:pt>
                <c:pt idx="233">
                  <c:v>47788</c:v>
                </c:pt>
                <c:pt idx="234">
                  <c:v>47818</c:v>
                </c:pt>
                <c:pt idx="235">
                  <c:v>47849</c:v>
                </c:pt>
              </c:numCache>
            </c:numRef>
          </c:cat>
          <c:val>
            <c:numRef>
              <c:f>Entrada!$F$45:$F$280</c:f>
              <c:numCache>
                <c:formatCode>0.00</c:formatCode>
                <c:ptCount val="236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2.5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2.5</c:v>
                </c:pt>
                <c:pt idx="61">
                  <c:v>2.5</c:v>
                </c:pt>
                <c:pt idx="62">
                  <c:v>2.5</c:v>
                </c:pt>
                <c:pt idx="63">
                  <c:v>2.5</c:v>
                </c:pt>
                <c:pt idx="64">
                  <c:v>2.5</c:v>
                </c:pt>
                <c:pt idx="65">
                  <c:v>2.5</c:v>
                </c:pt>
                <c:pt idx="66">
                  <c:v>2.5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2.75</c:v>
                </c:pt>
                <c:pt idx="92">
                  <c:v>2.75</c:v>
                </c:pt>
                <c:pt idx="93">
                  <c:v>2.75</c:v>
                </c:pt>
                <c:pt idx="94">
                  <c:v>2.75</c:v>
                </c:pt>
                <c:pt idx="95">
                  <c:v>2.75</c:v>
                </c:pt>
                <c:pt idx="96">
                  <c:v>2.75</c:v>
                </c:pt>
                <c:pt idx="97">
                  <c:v>2.75</c:v>
                </c:pt>
                <c:pt idx="98">
                  <c:v>2.75</c:v>
                </c:pt>
                <c:pt idx="99">
                  <c:v>2.75</c:v>
                </c:pt>
                <c:pt idx="100">
                  <c:v>2.75</c:v>
                </c:pt>
                <c:pt idx="101">
                  <c:v>2.75</c:v>
                </c:pt>
                <c:pt idx="102">
                  <c:v>2.75</c:v>
                </c:pt>
                <c:pt idx="103">
                  <c:v>2.5</c:v>
                </c:pt>
                <c:pt idx="104">
                  <c:v>2.5</c:v>
                </c:pt>
                <c:pt idx="105">
                  <c:v>2.5</c:v>
                </c:pt>
                <c:pt idx="106">
                  <c:v>2.5</c:v>
                </c:pt>
                <c:pt idx="107">
                  <c:v>2.5</c:v>
                </c:pt>
                <c:pt idx="108">
                  <c:v>2.5</c:v>
                </c:pt>
                <c:pt idx="109">
                  <c:v>2.5</c:v>
                </c:pt>
                <c:pt idx="110">
                  <c:v>2.5</c:v>
                </c:pt>
                <c:pt idx="111">
                  <c:v>2.5</c:v>
                </c:pt>
                <c:pt idx="112">
                  <c:v>2.5</c:v>
                </c:pt>
                <c:pt idx="113">
                  <c:v>2.5</c:v>
                </c:pt>
                <c:pt idx="114">
                  <c:v>2.5</c:v>
                </c:pt>
                <c:pt idx="115">
                  <c:v>2.25</c:v>
                </c:pt>
                <c:pt idx="116">
                  <c:v>2.25</c:v>
                </c:pt>
                <c:pt idx="117">
                  <c:v>2.25</c:v>
                </c:pt>
                <c:pt idx="118">
                  <c:v>2.25</c:v>
                </c:pt>
                <c:pt idx="119">
                  <c:v>2.25</c:v>
                </c:pt>
                <c:pt idx="120">
                  <c:v>2.25</c:v>
                </c:pt>
                <c:pt idx="121">
                  <c:v>2.25</c:v>
                </c:pt>
                <c:pt idx="122">
                  <c:v>2.25</c:v>
                </c:pt>
                <c:pt idx="123">
                  <c:v>2.25</c:v>
                </c:pt>
                <c:pt idx="124">
                  <c:v>2.25</c:v>
                </c:pt>
                <c:pt idx="125">
                  <c:v>2.25</c:v>
                </c:pt>
                <c:pt idx="126">
                  <c:v>2.25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1.75</c:v>
                </c:pt>
                <c:pt idx="140">
                  <c:v>1.75</c:v>
                </c:pt>
                <c:pt idx="141">
                  <c:v>1.75</c:v>
                </c:pt>
                <c:pt idx="142">
                  <c:v>1.75</c:v>
                </c:pt>
                <c:pt idx="143">
                  <c:v>1.75</c:v>
                </c:pt>
                <c:pt idx="144">
                  <c:v>1.75</c:v>
                </c:pt>
                <c:pt idx="145">
                  <c:v>1.75</c:v>
                </c:pt>
                <c:pt idx="146">
                  <c:v>1.75</c:v>
                </c:pt>
                <c:pt idx="147">
                  <c:v>1.75</c:v>
                </c:pt>
                <c:pt idx="148">
                  <c:v>1.75</c:v>
                </c:pt>
                <c:pt idx="149">
                  <c:v>1.75</c:v>
                </c:pt>
                <c:pt idx="150">
                  <c:v>1.75</c:v>
                </c:pt>
                <c:pt idx="151">
                  <c:v>1.75</c:v>
                </c:pt>
                <c:pt idx="152">
                  <c:v>1.75</c:v>
                </c:pt>
                <c:pt idx="153">
                  <c:v>1.75</c:v>
                </c:pt>
                <c:pt idx="154">
                  <c:v>1.75</c:v>
                </c:pt>
                <c:pt idx="155">
                  <c:v>1.75</c:v>
                </c:pt>
                <c:pt idx="156">
                  <c:v>1.75</c:v>
                </c:pt>
                <c:pt idx="157">
                  <c:v>1.75</c:v>
                </c:pt>
                <c:pt idx="158">
                  <c:v>1.75</c:v>
                </c:pt>
                <c:pt idx="159">
                  <c:v>1.75</c:v>
                </c:pt>
                <c:pt idx="160">
                  <c:v>1.75</c:v>
                </c:pt>
                <c:pt idx="161">
                  <c:v>1.75</c:v>
                </c:pt>
                <c:pt idx="162">
                  <c:v>1.75</c:v>
                </c:pt>
                <c:pt idx="163">
                  <c:v>1.75</c:v>
                </c:pt>
                <c:pt idx="164">
                  <c:v>1.75</c:v>
                </c:pt>
                <c:pt idx="165">
                  <c:v>1.75</c:v>
                </c:pt>
                <c:pt idx="166">
                  <c:v>1.75</c:v>
                </c:pt>
                <c:pt idx="167">
                  <c:v>1.75</c:v>
                </c:pt>
                <c:pt idx="168">
                  <c:v>1.75</c:v>
                </c:pt>
                <c:pt idx="169">
                  <c:v>1.75</c:v>
                </c:pt>
                <c:pt idx="170">
                  <c:v>1.75</c:v>
                </c:pt>
                <c:pt idx="171">
                  <c:v>1.75</c:v>
                </c:pt>
                <c:pt idx="172">
                  <c:v>1.75</c:v>
                </c:pt>
                <c:pt idx="173">
                  <c:v>1.75</c:v>
                </c:pt>
                <c:pt idx="174">
                  <c:v>1.75</c:v>
                </c:pt>
                <c:pt idx="175">
                  <c:v>1.75</c:v>
                </c:pt>
                <c:pt idx="176">
                  <c:v>1.75</c:v>
                </c:pt>
                <c:pt idx="177">
                  <c:v>1.75</c:v>
                </c:pt>
                <c:pt idx="178">
                  <c:v>1.75</c:v>
                </c:pt>
                <c:pt idx="179">
                  <c:v>1.75</c:v>
                </c:pt>
                <c:pt idx="180">
                  <c:v>1.75</c:v>
                </c:pt>
                <c:pt idx="181">
                  <c:v>1.75</c:v>
                </c:pt>
                <c:pt idx="182">
                  <c:v>1.75</c:v>
                </c:pt>
                <c:pt idx="183">
                  <c:v>1.75</c:v>
                </c:pt>
                <c:pt idx="184">
                  <c:v>1.75</c:v>
                </c:pt>
                <c:pt idx="185">
                  <c:v>1.75</c:v>
                </c:pt>
                <c:pt idx="186">
                  <c:v>1.75</c:v>
                </c:pt>
                <c:pt idx="187">
                  <c:v>1.75</c:v>
                </c:pt>
                <c:pt idx="188">
                  <c:v>1.75</c:v>
                </c:pt>
                <c:pt idx="189">
                  <c:v>1.75</c:v>
                </c:pt>
                <c:pt idx="190">
                  <c:v>1.75</c:v>
                </c:pt>
                <c:pt idx="191">
                  <c:v>1.75</c:v>
                </c:pt>
                <c:pt idx="192">
                  <c:v>1.75</c:v>
                </c:pt>
                <c:pt idx="193">
                  <c:v>1.75</c:v>
                </c:pt>
                <c:pt idx="194">
                  <c:v>1.75</c:v>
                </c:pt>
                <c:pt idx="195">
                  <c:v>1.75</c:v>
                </c:pt>
                <c:pt idx="196">
                  <c:v>1.75</c:v>
                </c:pt>
                <c:pt idx="197">
                  <c:v>1.75</c:v>
                </c:pt>
                <c:pt idx="198">
                  <c:v>1.75</c:v>
                </c:pt>
                <c:pt idx="199">
                  <c:v>1.75</c:v>
                </c:pt>
                <c:pt idx="200">
                  <c:v>1.75</c:v>
                </c:pt>
                <c:pt idx="201">
                  <c:v>1.75</c:v>
                </c:pt>
                <c:pt idx="202">
                  <c:v>1.75</c:v>
                </c:pt>
                <c:pt idx="203">
                  <c:v>1.75</c:v>
                </c:pt>
                <c:pt idx="204">
                  <c:v>1.75</c:v>
                </c:pt>
                <c:pt idx="205">
                  <c:v>1.75</c:v>
                </c:pt>
                <c:pt idx="206">
                  <c:v>1.75</c:v>
                </c:pt>
                <c:pt idx="207">
                  <c:v>1.75</c:v>
                </c:pt>
                <c:pt idx="208">
                  <c:v>1.75</c:v>
                </c:pt>
                <c:pt idx="209">
                  <c:v>1.75</c:v>
                </c:pt>
                <c:pt idx="210">
                  <c:v>1.75</c:v>
                </c:pt>
                <c:pt idx="211">
                  <c:v>1.75</c:v>
                </c:pt>
                <c:pt idx="212">
                  <c:v>1.75</c:v>
                </c:pt>
                <c:pt idx="213">
                  <c:v>1.75</c:v>
                </c:pt>
                <c:pt idx="214">
                  <c:v>1.75</c:v>
                </c:pt>
                <c:pt idx="215">
                  <c:v>1.75</c:v>
                </c:pt>
                <c:pt idx="216">
                  <c:v>1.75</c:v>
                </c:pt>
                <c:pt idx="217">
                  <c:v>1.75</c:v>
                </c:pt>
                <c:pt idx="218">
                  <c:v>1.75</c:v>
                </c:pt>
                <c:pt idx="219">
                  <c:v>1.75</c:v>
                </c:pt>
                <c:pt idx="220">
                  <c:v>1.75</c:v>
                </c:pt>
                <c:pt idx="221">
                  <c:v>1.75</c:v>
                </c:pt>
                <c:pt idx="222">
                  <c:v>1.75</c:v>
                </c:pt>
                <c:pt idx="223">
                  <c:v>1.75</c:v>
                </c:pt>
                <c:pt idx="224">
                  <c:v>1.75</c:v>
                </c:pt>
                <c:pt idx="225">
                  <c:v>1.75</c:v>
                </c:pt>
                <c:pt idx="226">
                  <c:v>1.75</c:v>
                </c:pt>
                <c:pt idx="227">
                  <c:v>1.75</c:v>
                </c:pt>
                <c:pt idx="228">
                  <c:v>1.75</c:v>
                </c:pt>
                <c:pt idx="229">
                  <c:v>1.75</c:v>
                </c:pt>
                <c:pt idx="230">
                  <c:v>1.75</c:v>
                </c:pt>
                <c:pt idx="231">
                  <c:v>1.75</c:v>
                </c:pt>
                <c:pt idx="232">
                  <c:v>1.75</c:v>
                </c:pt>
                <c:pt idx="233">
                  <c:v>1.75</c:v>
                </c:pt>
                <c:pt idx="234">
                  <c:v>1.75</c:v>
                </c:pt>
                <c:pt idx="235">
                  <c:v>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46-42D8-9D81-05033CD40655}"/>
            </c:ext>
          </c:extLst>
        </c:ser>
        <c:ser>
          <c:idx val="4"/>
          <c:order val="4"/>
          <c:tx>
            <c:strRef>
              <c:f>Entrada!$G$44</c:f>
              <c:strCache>
                <c:ptCount val="1"/>
                <c:pt idx="0">
                  <c:v>IPCA ocorrido</c:v>
                </c:pt>
              </c:strCache>
            </c:strRef>
          </c:tx>
          <c:spPr>
            <a:ln w="57150" cap="rnd">
              <a:solidFill>
                <a:srgbClr val="9C1915"/>
              </a:solidFill>
              <a:round/>
            </a:ln>
            <a:effectLst/>
          </c:spPr>
          <c:marker>
            <c:symbol val="none"/>
          </c:marker>
          <c:cat>
            <c:numRef>
              <c:f>Entrada!$B$45:$B$280</c:f>
              <c:numCache>
                <c:formatCode>m/d/yyyy</c:formatCode>
                <c:ptCount val="236"/>
                <c:pt idx="0">
                  <c:v>40695</c:v>
                </c:pt>
                <c:pt idx="1">
                  <c:v>40725</c:v>
                </c:pt>
                <c:pt idx="2">
                  <c:v>40756</c:v>
                </c:pt>
                <c:pt idx="3">
                  <c:v>40787</c:v>
                </c:pt>
                <c:pt idx="4">
                  <c:v>40817</c:v>
                </c:pt>
                <c:pt idx="5">
                  <c:v>40848</c:v>
                </c:pt>
                <c:pt idx="6">
                  <c:v>40878</c:v>
                </c:pt>
                <c:pt idx="7">
                  <c:v>40909</c:v>
                </c:pt>
                <c:pt idx="8">
                  <c:v>40940</c:v>
                </c:pt>
                <c:pt idx="9">
                  <c:v>40969</c:v>
                </c:pt>
                <c:pt idx="10">
                  <c:v>41000</c:v>
                </c:pt>
                <c:pt idx="11">
                  <c:v>41030</c:v>
                </c:pt>
                <c:pt idx="12">
                  <c:v>41061</c:v>
                </c:pt>
                <c:pt idx="13">
                  <c:v>41091</c:v>
                </c:pt>
                <c:pt idx="14">
                  <c:v>41122</c:v>
                </c:pt>
                <c:pt idx="15">
                  <c:v>41153</c:v>
                </c:pt>
                <c:pt idx="16">
                  <c:v>41183</c:v>
                </c:pt>
                <c:pt idx="17">
                  <c:v>41214</c:v>
                </c:pt>
                <c:pt idx="18">
                  <c:v>41244</c:v>
                </c:pt>
                <c:pt idx="19">
                  <c:v>41275</c:v>
                </c:pt>
                <c:pt idx="20">
                  <c:v>41306</c:v>
                </c:pt>
                <c:pt idx="21">
                  <c:v>41334</c:v>
                </c:pt>
                <c:pt idx="22">
                  <c:v>41365</c:v>
                </c:pt>
                <c:pt idx="23">
                  <c:v>41395</c:v>
                </c:pt>
                <c:pt idx="24">
                  <c:v>41426</c:v>
                </c:pt>
                <c:pt idx="25">
                  <c:v>41456</c:v>
                </c:pt>
                <c:pt idx="26">
                  <c:v>41487</c:v>
                </c:pt>
                <c:pt idx="27">
                  <c:v>41518</c:v>
                </c:pt>
                <c:pt idx="28">
                  <c:v>41548</c:v>
                </c:pt>
                <c:pt idx="29">
                  <c:v>41579</c:v>
                </c:pt>
                <c:pt idx="30">
                  <c:v>41609</c:v>
                </c:pt>
                <c:pt idx="31">
                  <c:v>41640</c:v>
                </c:pt>
                <c:pt idx="32">
                  <c:v>41671</c:v>
                </c:pt>
                <c:pt idx="33">
                  <c:v>41699</c:v>
                </c:pt>
                <c:pt idx="34">
                  <c:v>41730</c:v>
                </c:pt>
                <c:pt idx="35">
                  <c:v>41760</c:v>
                </c:pt>
                <c:pt idx="36">
                  <c:v>41791</c:v>
                </c:pt>
                <c:pt idx="37">
                  <c:v>41821</c:v>
                </c:pt>
                <c:pt idx="38">
                  <c:v>41852</c:v>
                </c:pt>
                <c:pt idx="39">
                  <c:v>41883</c:v>
                </c:pt>
                <c:pt idx="40">
                  <c:v>41913</c:v>
                </c:pt>
                <c:pt idx="41">
                  <c:v>41944</c:v>
                </c:pt>
                <c:pt idx="42">
                  <c:v>41974</c:v>
                </c:pt>
                <c:pt idx="43">
                  <c:v>42005</c:v>
                </c:pt>
                <c:pt idx="44">
                  <c:v>42036</c:v>
                </c:pt>
                <c:pt idx="45">
                  <c:v>42064</c:v>
                </c:pt>
                <c:pt idx="46">
                  <c:v>42095</c:v>
                </c:pt>
                <c:pt idx="47">
                  <c:v>42125</c:v>
                </c:pt>
                <c:pt idx="48">
                  <c:v>42156</c:v>
                </c:pt>
                <c:pt idx="49">
                  <c:v>42186</c:v>
                </c:pt>
                <c:pt idx="50">
                  <c:v>42217</c:v>
                </c:pt>
                <c:pt idx="51">
                  <c:v>42248</c:v>
                </c:pt>
                <c:pt idx="52">
                  <c:v>42278</c:v>
                </c:pt>
                <c:pt idx="53">
                  <c:v>42309</c:v>
                </c:pt>
                <c:pt idx="54">
                  <c:v>42339</c:v>
                </c:pt>
                <c:pt idx="55">
                  <c:v>42370</c:v>
                </c:pt>
                <c:pt idx="56">
                  <c:v>42401</c:v>
                </c:pt>
                <c:pt idx="57">
                  <c:v>42430</c:v>
                </c:pt>
                <c:pt idx="58">
                  <c:v>42461</c:v>
                </c:pt>
                <c:pt idx="59">
                  <c:v>42491</c:v>
                </c:pt>
                <c:pt idx="60">
                  <c:v>42522</c:v>
                </c:pt>
                <c:pt idx="61">
                  <c:v>42552</c:v>
                </c:pt>
                <c:pt idx="62">
                  <c:v>42583</c:v>
                </c:pt>
                <c:pt idx="63">
                  <c:v>42614</c:v>
                </c:pt>
                <c:pt idx="64">
                  <c:v>42644</c:v>
                </c:pt>
                <c:pt idx="65">
                  <c:v>42675</c:v>
                </c:pt>
                <c:pt idx="66">
                  <c:v>42705</c:v>
                </c:pt>
                <c:pt idx="67">
                  <c:v>42736</c:v>
                </c:pt>
                <c:pt idx="68">
                  <c:v>42767</c:v>
                </c:pt>
                <c:pt idx="69">
                  <c:v>42795</c:v>
                </c:pt>
                <c:pt idx="70">
                  <c:v>42826</c:v>
                </c:pt>
                <c:pt idx="71">
                  <c:v>42856</c:v>
                </c:pt>
                <c:pt idx="72">
                  <c:v>42887</c:v>
                </c:pt>
                <c:pt idx="73">
                  <c:v>42917</c:v>
                </c:pt>
                <c:pt idx="74">
                  <c:v>42948</c:v>
                </c:pt>
                <c:pt idx="75">
                  <c:v>42979</c:v>
                </c:pt>
                <c:pt idx="76">
                  <c:v>43009</c:v>
                </c:pt>
                <c:pt idx="77">
                  <c:v>43040</c:v>
                </c:pt>
                <c:pt idx="78">
                  <c:v>43070</c:v>
                </c:pt>
                <c:pt idx="79">
                  <c:v>43101</c:v>
                </c:pt>
                <c:pt idx="80">
                  <c:v>43132</c:v>
                </c:pt>
                <c:pt idx="81">
                  <c:v>43160</c:v>
                </c:pt>
                <c:pt idx="82">
                  <c:v>43191</c:v>
                </c:pt>
                <c:pt idx="83">
                  <c:v>43221</c:v>
                </c:pt>
                <c:pt idx="84">
                  <c:v>43252</c:v>
                </c:pt>
                <c:pt idx="85">
                  <c:v>43282</c:v>
                </c:pt>
                <c:pt idx="86">
                  <c:v>43313</c:v>
                </c:pt>
                <c:pt idx="87">
                  <c:v>43344</c:v>
                </c:pt>
                <c:pt idx="88">
                  <c:v>43374</c:v>
                </c:pt>
                <c:pt idx="89">
                  <c:v>43405</c:v>
                </c:pt>
                <c:pt idx="90">
                  <c:v>43435</c:v>
                </c:pt>
                <c:pt idx="91">
                  <c:v>43466</c:v>
                </c:pt>
                <c:pt idx="92">
                  <c:v>43497</c:v>
                </c:pt>
                <c:pt idx="93">
                  <c:v>43525</c:v>
                </c:pt>
                <c:pt idx="94">
                  <c:v>43556</c:v>
                </c:pt>
                <c:pt idx="95">
                  <c:v>43586</c:v>
                </c:pt>
                <c:pt idx="96">
                  <c:v>43617</c:v>
                </c:pt>
                <c:pt idx="97">
                  <c:v>43647</c:v>
                </c:pt>
                <c:pt idx="98">
                  <c:v>43678</c:v>
                </c:pt>
                <c:pt idx="99">
                  <c:v>43709</c:v>
                </c:pt>
                <c:pt idx="100">
                  <c:v>43739</c:v>
                </c:pt>
                <c:pt idx="101">
                  <c:v>43770</c:v>
                </c:pt>
                <c:pt idx="102">
                  <c:v>43800</c:v>
                </c:pt>
                <c:pt idx="103">
                  <c:v>43831</c:v>
                </c:pt>
                <c:pt idx="104">
                  <c:v>43862</c:v>
                </c:pt>
                <c:pt idx="105">
                  <c:v>43891</c:v>
                </c:pt>
                <c:pt idx="106">
                  <c:v>43922</c:v>
                </c:pt>
                <c:pt idx="107">
                  <c:v>43952</c:v>
                </c:pt>
                <c:pt idx="108">
                  <c:v>43983</c:v>
                </c:pt>
                <c:pt idx="109">
                  <c:v>44013</c:v>
                </c:pt>
                <c:pt idx="110">
                  <c:v>44044</c:v>
                </c:pt>
                <c:pt idx="111">
                  <c:v>44075</c:v>
                </c:pt>
                <c:pt idx="112">
                  <c:v>44105</c:v>
                </c:pt>
                <c:pt idx="113">
                  <c:v>44136</c:v>
                </c:pt>
                <c:pt idx="114">
                  <c:v>44166</c:v>
                </c:pt>
                <c:pt idx="115">
                  <c:v>44197</c:v>
                </c:pt>
                <c:pt idx="116">
                  <c:v>44228</c:v>
                </c:pt>
                <c:pt idx="117">
                  <c:v>44256</c:v>
                </c:pt>
                <c:pt idx="118">
                  <c:v>44287</c:v>
                </c:pt>
                <c:pt idx="119">
                  <c:v>44317</c:v>
                </c:pt>
                <c:pt idx="120">
                  <c:v>44348</c:v>
                </c:pt>
                <c:pt idx="121">
                  <c:v>44378</c:v>
                </c:pt>
                <c:pt idx="122">
                  <c:v>44409</c:v>
                </c:pt>
                <c:pt idx="123">
                  <c:v>44440</c:v>
                </c:pt>
                <c:pt idx="124">
                  <c:v>44470</c:v>
                </c:pt>
                <c:pt idx="125">
                  <c:v>44501</c:v>
                </c:pt>
                <c:pt idx="126">
                  <c:v>44531</c:v>
                </c:pt>
                <c:pt idx="127">
                  <c:v>44562</c:v>
                </c:pt>
                <c:pt idx="128">
                  <c:v>44593</c:v>
                </c:pt>
                <c:pt idx="129">
                  <c:v>44621</c:v>
                </c:pt>
                <c:pt idx="130">
                  <c:v>44652</c:v>
                </c:pt>
                <c:pt idx="131">
                  <c:v>44682</c:v>
                </c:pt>
                <c:pt idx="132">
                  <c:v>44713</c:v>
                </c:pt>
                <c:pt idx="133">
                  <c:v>44743</c:v>
                </c:pt>
                <c:pt idx="134">
                  <c:v>44774</c:v>
                </c:pt>
                <c:pt idx="135">
                  <c:v>44805</c:v>
                </c:pt>
                <c:pt idx="136">
                  <c:v>44835</c:v>
                </c:pt>
                <c:pt idx="137">
                  <c:v>44866</c:v>
                </c:pt>
                <c:pt idx="138">
                  <c:v>44896</c:v>
                </c:pt>
                <c:pt idx="139">
                  <c:v>44927</c:v>
                </c:pt>
                <c:pt idx="140">
                  <c:v>44958</c:v>
                </c:pt>
                <c:pt idx="141">
                  <c:v>44986</c:v>
                </c:pt>
                <c:pt idx="142">
                  <c:v>45017</c:v>
                </c:pt>
                <c:pt idx="143">
                  <c:v>45047</c:v>
                </c:pt>
                <c:pt idx="144">
                  <c:v>45078</c:v>
                </c:pt>
                <c:pt idx="145">
                  <c:v>45108</c:v>
                </c:pt>
                <c:pt idx="146">
                  <c:v>45139</c:v>
                </c:pt>
                <c:pt idx="147">
                  <c:v>45170</c:v>
                </c:pt>
                <c:pt idx="148">
                  <c:v>45200</c:v>
                </c:pt>
                <c:pt idx="149">
                  <c:v>45231</c:v>
                </c:pt>
                <c:pt idx="150">
                  <c:v>45261</c:v>
                </c:pt>
                <c:pt idx="151">
                  <c:v>45292</c:v>
                </c:pt>
                <c:pt idx="152">
                  <c:v>45323</c:v>
                </c:pt>
                <c:pt idx="153">
                  <c:v>45352</c:v>
                </c:pt>
                <c:pt idx="154">
                  <c:v>45383</c:v>
                </c:pt>
                <c:pt idx="155">
                  <c:v>45413</c:v>
                </c:pt>
                <c:pt idx="156">
                  <c:v>45444</c:v>
                </c:pt>
                <c:pt idx="157">
                  <c:v>45474</c:v>
                </c:pt>
                <c:pt idx="158">
                  <c:v>45505</c:v>
                </c:pt>
                <c:pt idx="159">
                  <c:v>45536</c:v>
                </c:pt>
                <c:pt idx="160">
                  <c:v>45566</c:v>
                </c:pt>
                <c:pt idx="161">
                  <c:v>45597</c:v>
                </c:pt>
                <c:pt idx="162">
                  <c:v>45627</c:v>
                </c:pt>
                <c:pt idx="163">
                  <c:v>45658</c:v>
                </c:pt>
                <c:pt idx="164">
                  <c:v>45689</c:v>
                </c:pt>
                <c:pt idx="165">
                  <c:v>45717</c:v>
                </c:pt>
                <c:pt idx="166">
                  <c:v>45748</c:v>
                </c:pt>
                <c:pt idx="167">
                  <c:v>45778</c:v>
                </c:pt>
                <c:pt idx="168">
                  <c:v>45809</c:v>
                </c:pt>
                <c:pt idx="169">
                  <c:v>45839</c:v>
                </c:pt>
                <c:pt idx="170">
                  <c:v>45870</c:v>
                </c:pt>
                <c:pt idx="171">
                  <c:v>45901</c:v>
                </c:pt>
                <c:pt idx="172">
                  <c:v>45931</c:v>
                </c:pt>
                <c:pt idx="173">
                  <c:v>45962</c:v>
                </c:pt>
                <c:pt idx="174">
                  <c:v>45992</c:v>
                </c:pt>
                <c:pt idx="175">
                  <c:v>46023</c:v>
                </c:pt>
                <c:pt idx="176">
                  <c:v>46054</c:v>
                </c:pt>
                <c:pt idx="177">
                  <c:v>46082</c:v>
                </c:pt>
                <c:pt idx="178">
                  <c:v>46113</c:v>
                </c:pt>
                <c:pt idx="179">
                  <c:v>46143</c:v>
                </c:pt>
                <c:pt idx="180">
                  <c:v>46174</c:v>
                </c:pt>
                <c:pt idx="181">
                  <c:v>46204</c:v>
                </c:pt>
                <c:pt idx="182">
                  <c:v>46235</c:v>
                </c:pt>
                <c:pt idx="183">
                  <c:v>46266</c:v>
                </c:pt>
                <c:pt idx="184">
                  <c:v>46296</c:v>
                </c:pt>
                <c:pt idx="185">
                  <c:v>46327</c:v>
                </c:pt>
                <c:pt idx="186">
                  <c:v>46357</c:v>
                </c:pt>
                <c:pt idx="187">
                  <c:v>46388</c:v>
                </c:pt>
                <c:pt idx="188">
                  <c:v>46419</c:v>
                </c:pt>
                <c:pt idx="189">
                  <c:v>46447</c:v>
                </c:pt>
                <c:pt idx="190">
                  <c:v>46478</c:v>
                </c:pt>
                <c:pt idx="191">
                  <c:v>46508</c:v>
                </c:pt>
                <c:pt idx="192">
                  <c:v>46539</c:v>
                </c:pt>
                <c:pt idx="193">
                  <c:v>46569</c:v>
                </c:pt>
                <c:pt idx="194">
                  <c:v>46600</c:v>
                </c:pt>
                <c:pt idx="195">
                  <c:v>46631</c:v>
                </c:pt>
                <c:pt idx="196">
                  <c:v>46661</c:v>
                </c:pt>
                <c:pt idx="197">
                  <c:v>46692</c:v>
                </c:pt>
                <c:pt idx="198">
                  <c:v>46722</c:v>
                </c:pt>
                <c:pt idx="199">
                  <c:v>46753</c:v>
                </c:pt>
                <c:pt idx="200">
                  <c:v>46784</c:v>
                </c:pt>
                <c:pt idx="201">
                  <c:v>46813</c:v>
                </c:pt>
                <c:pt idx="202">
                  <c:v>46844</c:v>
                </c:pt>
                <c:pt idx="203">
                  <c:v>46874</c:v>
                </c:pt>
                <c:pt idx="204">
                  <c:v>46905</c:v>
                </c:pt>
                <c:pt idx="205">
                  <c:v>46935</c:v>
                </c:pt>
                <c:pt idx="206">
                  <c:v>46966</c:v>
                </c:pt>
                <c:pt idx="207">
                  <c:v>46997</c:v>
                </c:pt>
                <c:pt idx="208">
                  <c:v>47027</c:v>
                </c:pt>
                <c:pt idx="209">
                  <c:v>47058</c:v>
                </c:pt>
                <c:pt idx="210">
                  <c:v>47088</c:v>
                </c:pt>
                <c:pt idx="211">
                  <c:v>47119</c:v>
                </c:pt>
                <c:pt idx="212">
                  <c:v>47150</c:v>
                </c:pt>
                <c:pt idx="213">
                  <c:v>47178</c:v>
                </c:pt>
                <c:pt idx="214">
                  <c:v>47209</c:v>
                </c:pt>
                <c:pt idx="215">
                  <c:v>47239</c:v>
                </c:pt>
                <c:pt idx="216">
                  <c:v>47270</c:v>
                </c:pt>
                <c:pt idx="217">
                  <c:v>47300</c:v>
                </c:pt>
                <c:pt idx="218">
                  <c:v>47331</c:v>
                </c:pt>
                <c:pt idx="219">
                  <c:v>47362</c:v>
                </c:pt>
                <c:pt idx="220">
                  <c:v>47392</c:v>
                </c:pt>
                <c:pt idx="221">
                  <c:v>47423</c:v>
                </c:pt>
                <c:pt idx="222">
                  <c:v>47453</c:v>
                </c:pt>
                <c:pt idx="223">
                  <c:v>47484</c:v>
                </c:pt>
                <c:pt idx="224">
                  <c:v>47515</c:v>
                </c:pt>
                <c:pt idx="225">
                  <c:v>47543</c:v>
                </c:pt>
                <c:pt idx="226">
                  <c:v>47574</c:v>
                </c:pt>
                <c:pt idx="227">
                  <c:v>47604</c:v>
                </c:pt>
                <c:pt idx="228">
                  <c:v>47635</c:v>
                </c:pt>
                <c:pt idx="229">
                  <c:v>47665</c:v>
                </c:pt>
                <c:pt idx="230">
                  <c:v>47696</c:v>
                </c:pt>
                <c:pt idx="231">
                  <c:v>47727</c:v>
                </c:pt>
                <c:pt idx="232">
                  <c:v>47757</c:v>
                </c:pt>
                <c:pt idx="233">
                  <c:v>47788</c:v>
                </c:pt>
                <c:pt idx="234">
                  <c:v>47818</c:v>
                </c:pt>
                <c:pt idx="235">
                  <c:v>47849</c:v>
                </c:pt>
              </c:numCache>
            </c:numRef>
          </c:cat>
          <c:val>
            <c:numRef>
              <c:f>Entrada!$G$45:$G$280</c:f>
              <c:numCache>
                <c:formatCode>0.00</c:formatCode>
                <c:ptCount val="236"/>
                <c:pt idx="0">
                  <c:v>6.71</c:v>
                </c:pt>
                <c:pt idx="1">
                  <c:v>6.87</c:v>
                </c:pt>
                <c:pt idx="2">
                  <c:v>7.23</c:v>
                </c:pt>
                <c:pt idx="3">
                  <c:v>7.31</c:v>
                </c:pt>
                <c:pt idx="4">
                  <c:v>6.97</c:v>
                </c:pt>
                <c:pt idx="5">
                  <c:v>6.64</c:v>
                </c:pt>
                <c:pt idx="6">
                  <c:v>6.5</c:v>
                </c:pt>
                <c:pt idx="7">
                  <c:v>6.22</c:v>
                </c:pt>
                <c:pt idx="8">
                  <c:v>5.85</c:v>
                </c:pt>
                <c:pt idx="9">
                  <c:v>5.24</c:v>
                </c:pt>
                <c:pt idx="10">
                  <c:v>5.0999999999999996</c:v>
                </c:pt>
                <c:pt idx="11">
                  <c:v>4.99</c:v>
                </c:pt>
                <c:pt idx="12">
                  <c:v>4.92</c:v>
                </c:pt>
                <c:pt idx="13">
                  <c:v>5.2</c:v>
                </c:pt>
                <c:pt idx="14">
                  <c:v>5.24</c:v>
                </c:pt>
                <c:pt idx="15">
                  <c:v>5.28</c:v>
                </c:pt>
                <c:pt idx="16">
                  <c:v>5.45</c:v>
                </c:pt>
                <c:pt idx="17">
                  <c:v>5.53</c:v>
                </c:pt>
                <c:pt idx="18">
                  <c:v>5.84</c:v>
                </c:pt>
                <c:pt idx="19">
                  <c:v>6.15</c:v>
                </c:pt>
                <c:pt idx="20">
                  <c:v>6.31</c:v>
                </c:pt>
                <c:pt idx="21">
                  <c:v>6.59</c:v>
                </c:pt>
                <c:pt idx="22">
                  <c:v>6.49</c:v>
                </c:pt>
                <c:pt idx="23">
                  <c:v>6.5</c:v>
                </c:pt>
                <c:pt idx="24">
                  <c:v>6.7</c:v>
                </c:pt>
                <c:pt idx="25">
                  <c:v>6.27</c:v>
                </c:pt>
                <c:pt idx="26">
                  <c:v>6.09</c:v>
                </c:pt>
                <c:pt idx="27">
                  <c:v>5.86</c:v>
                </c:pt>
                <c:pt idx="28">
                  <c:v>5.84</c:v>
                </c:pt>
                <c:pt idx="29">
                  <c:v>5.77</c:v>
                </c:pt>
                <c:pt idx="30">
                  <c:v>5.91</c:v>
                </c:pt>
                <c:pt idx="31">
                  <c:v>5.59</c:v>
                </c:pt>
                <c:pt idx="32">
                  <c:v>5.68</c:v>
                </c:pt>
                <c:pt idx="33">
                  <c:v>6.15</c:v>
                </c:pt>
                <c:pt idx="34">
                  <c:v>6.28</c:v>
                </c:pt>
                <c:pt idx="35">
                  <c:v>6.37</c:v>
                </c:pt>
                <c:pt idx="36">
                  <c:v>6.52</c:v>
                </c:pt>
                <c:pt idx="37">
                  <c:v>6.5</c:v>
                </c:pt>
                <c:pt idx="38">
                  <c:v>6.51</c:v>
                </c:pt>
                <c:pt idx="39">
                  <c:v>6.75</c:v>
                </c:pt>
                <c:pt idx="40">
                  <c:v>6.59</c:v>
                </c:pt>
                <c:pt idx="41">
                  <c:v>6.56</c:v>
                </c:pt>
                <c:pt idx="42">
                  <c:v>6.41</c:v>
                </c:pt>
                <c:pt idx="43">
                  <c:v>7.14</c:v>
                </c:pt>
                <c:pt idx="44">
                  <c:v>7.7</c:v>
                </c:pt>
                <c:pt idx="45">
                  <c:v>8.1300000000000008</c:v>
                </c:pt>
                <c:pt idx="46">
                  <c:v>8.17</c:v>
                </c:pt>
                <c:pt idx="47">
                  <c:v>8.4700000000000006</c:v>
                </c:pt>
                <c:pt idx="48">
                  <c:v>8.89</c:v>
                </c:pt>
                <c:pt idx="49">
                  <c:v>9.56</c:v>
                </c:pt>
                <c:pt idx="50">
                  <c:v>9.5299999999999994</c:v>
                </c:pt>
                <c:pt idx="51">
                  <c:v>9.49</c:v>
                </c:pt>
                <c:pt idx="52">
                  <c:v>9.93</c:v>
                </c:pt>
                <c:pt idx="53">
                  <c:v>10.48</c:v>
                </c:pt>
                <c:pt idx="54">
                  <c:v>10.67</c:v>
                </c:pt>
                <c:pt idx="55">
                  <c:v>10.71</c:v>
                </c:pt>
                <c:pt idx="56">
                  <c:v>10.36</c:v>
                </c:pt>
                <c:pt idx="57">
                  <c:v>9.39</c:v>
                </c:pt>
                <c:pt idx="58">
                  <c:v>9.2799999999999994</c:v>
                </c:pt>
                <c:pt idx="59">
                  <c:v>9.32</c:v>
                </c:pt>
                <c:pt idx="60">
                  <c:v>8.84</c:v>
                </c:pt>
                <c:pt idx="61">
                  <c:v>8.74</c:v>
                </c:pt>
                <c:pt idx="62">
                  <c:v>8.9700000000000006</c:v>
                </c:pt>
                <c:pt idx="63">
                  <c:v>8.48</c:v>
                </c:pt>
                <c:pt idx="64">
                  <c:v>7.87</c:v>
                </c:pt>
                <c:pt idx="65">
                  <c:v>6.99</c:v>
                </c:pt>
                <c:pt idx="66">
                  <c:v>6.29</c:v>
                </c:pt>
                <c:pt idx="67">
                  <c:v>5.35</c:v>
                </c:pt>
                <c:pt idx="68">
                  <c:v>4.76</c:v>
                </c:pt>
                <c:pt idx="69">
                  <c:v>4.57</c:v>
                </c:pt>
                <c:pt idx="70">
                  <c:v>4.08</c:v>
                </c:pt>
                <c:pt idx="71">
                  <c:v>3.6</c:v>
                </c:pt>
                <c:pt idx="72">
                  <c:v>3</c:v>
                </c:pt>
                <c:pt idx="73">
                  <c:v>2.71</c:v>
                </c:pt>
                <c:pt idx="74">
                  <c:v>2.46</c:v>
                </c:pt>
                <c:pt idx="75">
                  <c:v>2.54</c:v>
                </c:pt>
                <c:pt idx="76">
                  <c:v>2.7</c:v>
                </c:pt>
                <c:pt idx="77">
                  <c:v>2.8</c:v>
                </c:pt>
                <c:pt idx="78">
                  <c:v>2.95</c:v>
                </c:pt>
                <c:pt idx="79">
                  <c:v>2.86</c:v>
                </c:pt>
                <c:pt idx="80">
                  <c:v>2.84</c:v>
                </c:pt>
                <c:pt idx="81">
                  <c:v>2.68</c:v>
                </c:pt>
                <c:pt idx="82">
                  <c:v>2.76</c:v>
                </c:pt>
                <c:pt idx="83">
                  <c:v>2.86</c:v>
                </c:pt>
                <c:pt idx="84">
                  <c:v>4.3899999999999997</c:v>
                </c:pt>
                <c:pt idx="85">
                  <c:v>4.4800000000000004</c:v>
                </c:pt>
                <c:pt idx="86">
                  <c:v>4.1900000000000004</c:v>
                </c:pt>
                <c:pt idx="87">
                  <c:v>4.53</c:v>
                </c:pt>
                <c:pt idx="88">
                  <c:v>4.5599999999999996</c:v>
                </c:pt>
                <c:pt idx="89">
                  <c:v>4.05</c:v>
                </c:pt>
                <c:pt idx="90">
                  <c:v>3.75</c:v>
                </c:pt>
                <c:pt idx="91">
                  <c:v>3.78</c:v>
                </c:pt>
                <c:pt idx="92">
                  <c:v>3.89</c:v>
                </c:pt>
                <c:pt idx="93">
                  <c:v>4.58</c:v>
                </c:pt>
                <c:pt idx="94">
                  <c:v>4.9400000000000004</c:v>
                </c:pt>
                <c:pt idx="95">
                  <c:v>4.66</c:v>
                </c:pt>
                <c:pt idx="96">
                  <c:v>3.37</c:v>
                </c:pt>
                <c:pt idx="97">
                  <c:v>3.22</c:v>
                </c:pt>
                <c:pt idx="98">
                  <c:v>3.43</c:v>
                </c:pt>
                <c:pt idx="99">
                  <c:v>2.89</c:v>
                </c:pt>
                <c:pt idx="100">
                  <c:v>2.54</c:v>
                </c:pt>
                <c:pt idx="101">
                  <c:v>3.27</c:v>
                </c:pt>
                <c:pt idx="102">
                  <c:v>4.3099999999999996</c:v>
                </c:pt>
                <c:pt idx="103">
                  <c:v>4.1900000000000004</c:v>
                </c:pt>
                <c:pt idx="104">
                  <c:v>4.01</c:v>
                </c:pt>
                <c:pt idx="105">
                  <c:v>3.3</c:v>
                </c:pt>
                <c:pt idx="106">
                  <c:v>2.4</c:v>
                </c:pt>
                <c:pt idx="107">
                  <c:v>1.88</c:v>
                </c:pt>
                <c:pt idx="108">
                  <c:v>2.13</c:v>
                </c:pt>
                <c:pt idx="109">
                  <c:v>2.31</c:v>
                </c:pt>
                <c:pt idx="110">
                  <c:v>2.44</c:v>
                </c:pt>
                <c:pt idx="111">
                  <c:v>3.14</c:v>
                </c:pt>
                <c:pt idx="112">
                  <c:v>3.92</c:v>
                </c:pt>
                <c:pt idx="113">
                  <c:v>4.3099999999999996</c:v>
                </c:pt>
                <c:pt idx="114">
                  <c:v>4.5199999999999996</c:v>
                </c:pt>
                <c:pt idx="115">
                  <c:v>4.5599999999999996</c:v>
                </c:pt>
                <c:pt idx="116">
                  <c:v>5.2</c:v>
                </c:pt>
                <c:pt idx="117">
                  <c:v>6.1</c:v>
                </c:pt>
                <c:pt idx="118">
                  <c:v>6.76</c:v>
                </c:pt>
                <c:pt idx="119">
                  <c:v>8.06</c:v>
                </c:pt>
                <c:pt idx="120">
                  <c:v>8.06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46-42D8-9D81-05033CD40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3559792"/>
        <c:axId val="683562416"/>
      </c:lineChart>
      <c:dateAx>
        <c:axId val="68355979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Santander Text" panose="020B0504020201020104" pitchFamily="34" charset="0"/>
                <a:ea typeface="+mn-ea"/>
                <a:cs typeface="+mn-cs"/>
              </a:defRPr>
            </a:pPr>
            <a:endParaRPr lang="pt-BR"/>
          </a:p>
        </c:txPr>
        <c:crossAx val="683562416"/>
        <c:crosses val="autoZero"/>
        <c:auto val="1"/>
        <c:lblOffset val="100"/>
        <c:baseTimeUnit val="months"/>
        <c:majorUnit val="1"/>
        <c:majorTimeUnit val="years"/>
      </c:dateAx>
      <c:valAx>
        <c:axId val="68356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Santander Text" panose="020B0504020201020104" pitchFamily="34" charset="0"/>
                <a:ea typeface="+mn-ea"/>
                <a:cs typeface="+mn-cs"/>
              </a:defRPr>
            </a:pPr>
            <a:endParaRPr lang="pt-BR"/>
          </a:p>
        </c:txPr>
        <c:crossAx val="68355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637911101392E-2"/>
          <c:y val="0.85728891821011088"/>
          <c:w val="0.95932646068774852"/>
          <c:h val="0.1311041603045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Santander Text" panose="020B05040202010201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Santander Text" panose="020B0504020201020104" pitchFamily="34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'Juro Real'!$C$2</c:f>
              <c:strCache>
                <c:ptCount val="1"/>
                <c:pt idx="0">
                  <c:v>Atual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'Juro Real'!$B$3:$B$13</c:f>
              <c:numCache>
                <c:formatCode>m/d/yyyy</c:formatCode>
                <c:ptCount val="11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46023</c:v>
                </c:pt>
                <c:pt idx="4">
                  <c:v>46753</c:v>
                </c:pt>
                <c:pt idx="5">
                  <c:v>47484</c:v>
                </c:pt>
                <c:pt idx="6">
                  <c:v>49310</c:v>
                </c:pt>
                <c:pt idx="7">
                  <c:v>51136</c:v>
                </c:pt>
                <c:pt idx="8">
                  <c:v>52963</c:v>
                </c:pt>
                <c:pt idx="9">
                  <c:v>54789</c:v>
                </c:pt>
                <c:pt idx="10">
                  <c:v>56615</c:v>
                </c:pt>
              </c:numCache>
            </c:numRef>
          </c:cat>
          <c:val>
            <c:numRef>
              <c:f>'Juro Real'!$C$3:$C$13</c:f>
              <c:numCache>
                <c:formatCode>General</c:formatCode>
                <c:ptCount val="11"/>
                <c:pt idx="0">
                  <c:v>1.9435</c:v>
                </c:pt>
                <c:pt idx="1">
                  <c:v>2.6343999999999999</c:v>
                </c:pt>
                <c:pt idx="2">
                  <c:v>3.4643999999999999</c:v>
                </c:pt>
                <c:pt idx="3">
                  <c:v>3.8845000000000001</c:v>
                </c:pt>
                <c:pt idx="4">
                  <c:v>4.09</c:v>
                </c:pt>
                <c:pt idx="5">
                  <c:v>4.1961000000000004</c:v>
                </c:pt>
                <c:pt idx="6">
                  <c:v>4.2298999999999998</c:v>
                </c:pt>
                <c:pt idx="7">
                  <c:v>4.3346</c:v>
                </c:pt>
                <c:pt idx="8">
                  <c:v>4.3581000000000003</c:v>
                </c:pt>
                <c:pt idx="9">
                  <c:v>4.3804999999999996</c:v>
                </c:pt>
                <c:pt idx="10">
                  <c:v>4.4400000000000004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C36-4BF7-B5AB-F521DF78C779}"/>
            </c:ext>
          </c:extLst>
        </c:ser>
        <c:ser>
          <c:idx val="1"/>
          <c:order val="1"/>
          <c:tx>
            <c:strRef>
              <c:f>'Juro Real'!$D$2</c:f>
              <c:strCache>
                <c:ptCount val="1"/>
                <c:pt idx="0">
                  <c:v>6 Meses</c:v>
                </c:pt>
              </c:strCache>
            </c:strRef>
          </c:tx>
          <c:spPr>
            <a:ln w="5715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'Juro Real'!$B$3:$B$13</c:f>
              <c:numCache>
                <c:formatCode>m/d/yyyy</c:formatCode>
                <c:ptCount val="11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46023</c:v>
                </c:pt>
                <c:pt idx="4">
                  <c:v>46753</c:v>
                </c:pt>
                <c:pt idx="5">
                  <c:v>47484</c:v>
                </c:pt>
                <c:pt idx="6">
                  <c:v>49310</c:v>
                </c:pt>
                <c:pt idx="7">
                  <c:v>51136</c:v>
                </c:pt>
                <c:pt idx="8">
                  <c:v>52963</c:v>
                </c:pt>
                <c:pt idx="9">
                  <c:v>54789</c:v>
                </c:pt>
                <c:pt idx="10">
                  <c:v>56615</c:v>
                </c:pt>
              </c:numCache>
            </c:numRef>
          </c:cat>
          <c:val>
            <c:numRef>
              <c:f>'Juro Real'!$D$3:$D$13</c:f>
              <c:numCache>
                <c:formatCode>General</c:formatCode>
                <c:ptCount val="11"/>
                <c:pt idx="0">
                  <c:v>6.7999999999999996E-3</c:v>
                </c:pt>
                <c:pt idx="1">
                  <c:v>0.72350000000000003</c:v>
                </c:pt>
                <c:pt idx="2">
                  <c:v>1.5754000000000001</c:v>
                </c:pt>
                <c:pt idx="3">
                  <c:v>2.2412000000000001</c:v>
                </c:pt>
                <c:pt idx="4">
                  <c:v>2.57</c:v>
                </c:pt>
                <c:pt idx="5">
                  <c:v>2.8176999999999999</c:v>
                </c:pt>
                <c:pt idx="6">
                  <c:v>3.2143999999999999</c:v>
                </c:pt>
                <c:pt idx="7">
                  <c:v>3.58</c:v>
                </c:pt>
                <c:pt idx="8">
                  <c:v>3.7974999999999999</c:v>
                </c:pt>
                <c:pt idx="9">
                  <c:v>3.8</c:v>
                </c:pt>
                <c:pt idx="10">
                  <c:v>3.8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C36-4BF7-B5AB-F521DF78C779}"/>
            </c:ext>
          </c:extLst>
        </c:ser>
        <c:ser>
          <c:idx val="2"/>
          <c:order val="2"/>
          <c:tx>
            <c:strRef>
              <c:f>'Juro Real'!$E$2</c:f>
              <c:strCache>
                <c:ptCount val="1"/>
                <c:pt idx="0">
                  <c:v>12 Meses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'Juro Real'!$B$3:$B$13</c:f>
              <c:numCache>
                <c:formatCode>m/d/yyyy</c:formatCode>
                <c:ptCount val="11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46023</c:v>
                </c:pt>
                <c:pt idx="4">
                  <c:v>46753</c:v>
                </c:pt>
                <c:pt idx="5">
                  <c:v>47484</c:v>
                </c:pt>
                <c:pt idx="6">
                  <c:v>49310</c:v>
                </c:pt>
                <c:pt idx="7">
                  <c:v>51136</c:v>
                </c:pt>
                <c:pt idx="8">
                  <c:v>52963</c:v>
                </c:pt>
                <c:pt idx="9">
                  <c:v>54789</c:v>
                </c:pt>
                <c:pt idx="10">
                  <c:v>56615</c:v>
                </c:pt>
              </c:numCache>
            </c:numRef>
          </c:cat>
          <c:val>
            <c:numRef>
              <c:f>'Juro Real'!$E$3:$E$13</c:f>
              <c:numCache>
                <c:formatCode>General</c:formatCode>
                <c:ptCount val="11"/>
                <c:pt idx="0">
                  <c:v>0.77</c:v>
                </c:pt>
                <c:pt idx="1">
                  <c:v>1.1299999999999999</c:v>
                </c:pt>
                <c:pt idx="2">
                  <c:v>1.8532999999999999</c:v>
                </c:pt>
                <c:pt idx="3">
                  <c:v>2.57</c:v>
                </c:pt>
                <c:pt idx="4">
                  <c:v>3.0129999999999999</c:v>
                </c:pt>
                <c:pt idx="5">
                  <c:v>3.3372000000000002</c:v>
                </c:pt>
                <c:pt idx="6">
                  <c:v>3.8062</c:v>
                </c:pt>
                <c:pt idx="7">
                  <c:v>4.093</c:v>
                </c:pt>
                <c:pt idx="8">
                  <c:v>4.2300000000000004</c:v>
                </c:pt>
                <c:pt idx="9">
                  <c:v>4.26</c:v>
                </c:pt>
                <c:pt idx="10">
                  <c:v>4.2699999999999996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C36-4BF7-B5AB-F521DF78C779}"/>
            </c:ext>
          </c:extLst>
        </c:ser>
        <c:ser>
          <c:idx val="3"/>
          <c:order val="3"/>
          <c:tx>
            <c:strRef>
              <c:f>'Juro Real'!$F$2</c:f>
              <c:strCache>
                <c:ptCount val="1"/>
                <c:pt idx="0">
                  <c:v>24 Meses</c:v>
                </c:pt>
              </c:strCache>
            </c:strRef>
          </c:tx>
          <c:spPr>
            <a:ln w="57150" cap="rnd">
              <a:solidFill>
                <a:srgbClr val="1A647B"/>
              </a:solidFill>
              <a:round/>
            </a:ln>
            <a:effectLst/>
          </c:spPr>
          <c:marker>
            <c:symbol val="none"/>
          </c:marker>
          <c:cat>
            <c:numRef>
              <c:f>'Juro Real'!$B$3:$B$13</c:f>
              <c:numCache>
                <c:formatCode>m/d/yyyy</c:formatCode>
                <c:ptCount val="11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46023</c:v>
                </c:pt>
                <c:pt idx="4">
                  <c:v>46753</c:v>
                </c:pt>
                <c:pt idx="5">
                  <c:v>47484</c:v>
                </c:pt>
                <c:pt idx="6">
                  <c:v>49310</c:v>
                </c:pt>
                <c:pt idx="7">
                  <c:v>51136</c:v>
                </c:pt>
                <c:pt idx="8">
                  <c:v>52963</c:v>
                </c:pt>
                <c:pt idx="9">
                  <c:v>54789</c:v>
                </c:pt>
                <c:pt idx="10">
                  <c:v>56615</c:v>
                </c:pt>
              </c:numCache>
            </c:numRef>
          </c:cat>
          <c:val>
            <c:numRef>
              <c:f>'Juro Real'!$F$3:$F$13</c:f>
              <c:numCache>
                <c:formatCode>General</c:formatCode>
                <c:ptCount val="11"/>
                <c:pt idx="0">
                  <c:v>2.9478999999999997</c:v>
                </c:pt>
                <c:pt idx="1">
                  <c:v>3.12</c:v>
                </c:pt>
                <c:pt idx="2">
                  <c:v>3.3054999999999999</c:v>
                </c:pt>
                <c:pt idx="3">
                  <c:v>3.391</c:v>
                </c:pt>
                <c:pt idx="4">
                  <c:v>3.5907</c:v>
                </c:pt>
                <c:pt idx="5">
                  <c:v>3.6219000000000001</c:v>
                </c:pt>
                <c:pt idx="6">
                  <c:v>3.7909000000000002</c:v>
                </c:pt>
                <c:pt idx="7">
                  <c:v>3.8532999999999999</c:v>
                </c:pt>
                <c:pt idx="8">
                  <c:v>3.96</c:v>
                </c:pt>
                <c:pt idx="9">
                  <c:v>3.9575</c:v>
                </c:pt>
                <c:pt idx="10">
                  <c:v>3.952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C36-4BF7-B5AB-F521DF78C779}"/>
            </c:ext>
          </c:extLst>
        </c:ser>
        <c:ser>
          <c:idx val="4"/>
          <c:order val="4"/>
          <c:tx>
            <c:strRef>
              <c:f>'Juro Real'!$G$2</c:f>
              <c:strCache>
                <c:ptCount val="1"/>
                <c:pt idx="0">
                  <c:v>36 Meses</c:v>
                </c:pt>
              </c:strCache>
            </c:strRef>
          </c:tx>
          <c:spPr>
            <a:ln w="57150" cap="rnd">
              <a:solidFill>
                <a:srgbClr val="9E3667"/>
              </a:solidFill>
              <a:round/>
            </a:ln>
            <a:effectLst/>
          </c:spPr>
          <c:marker>
            <c:symbol val="none"/>
          </c:marker>
          <c:cat>
            <c:numRef>
              <c:f>'Juro Real'!$B$3:$B$13</c:f>
              <c:numCache>
                <c:formatCode>m/d/yyyy</c:formatCode>
                <c:ptCount val="11"/>
                <c:pt idx="0">
                  <c:v>44562</c:v>
                </c:pt>
                <c:pt idx="1">
                  <c:v>44927</c:v>
                </c:pt>
                <c:pt idx="2">
                  <c:v>45292</c:v>
                </c:pt>
                <c:pt idx="3">
                  <c:v>46023</c:v>
                </c:pt>
                <c:pt idx="4">
                  <c:v>46753</c:v>
                </c:pt>
                <c:pt idx="5">
                  <c:v>47484</c:v>
                </c:pt>
                <c:pt idx="6">
                  <c:v>49310</c:v>
                </c:pt>
                <c:pt idx="7">
                  <c:v>51136</c:v>
                </c:pt>
                <c:pt idx="8">
                  <c:v>52963</c:v>
                </c:pt>
                <c:pt idx="9">
                  <c:v>54789</c:v>
                </c:pt>
                <c:pt idx="10">
                  <c:v>56615</c:v>
                </c:pt>
              </c:numCache>
            </c:numRef>
          </c:cat>
          <c:val>
            <c:numRef>
              <c:f>'Juro Real'!$G$3:$G$13</c:f>
              <c:numCache>
                <c:formatCode>General</c:formatCode>
                <c:ptCount val="11"/>
                <c:pt idx="0">
                  <c:v>4.55</c:v>
                </c:pt>
                <c:pt idx="1">
                  <c:v>4.6399999999999997</c:v>
                </c:pt>
                <c:pt idx="2">
                  <c:v>4.7699999999999996</c:v>
                </c:pt>
                <c:pt idx="3">
                  <c:v>4.8899999999999997</c:v>
                </c:pt>
                <c:pt idx="4">
                  <c:v>4.96</c:v>
                </c:pt>
                <c:pt idx="5">
                  <c:v>5.0152999999999999</c:v>
                </c:pt>
                <c:pt idx="6">
                  <c:v>5.14</c:v>
                </c:pt>
                <c:pt idx="7">
                  <c:v>5.1875999999999998</c:v>
                </c:pt>
                <c:pt idx="8">
                  <c:v>5.2321999999999997</c:v>
                </c:pt>
                <c:pt idx="9">
                  <c:v>5.2141999999999999</c:v>
                </c:pt>
                <c:pt idx="10">
                  <c:v>5.2036999999999995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C36-4BF7-B5AB-F521DF78C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3142864"/>
        <c:axId val="833143192"/>
      </c:lineChart>
      <c:dateAx>
        <c:axId val="833142864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Santander Text" panose="020B0504020201020104" pitchFamily="34" charset="0"/>
                <a:ea typeface="+mn-ea"/>
                <a:cs typeface="+mn-cs"/>
              </a:defRPr>
            </a:pPr>
            <a:endParaRPr lang="pt-BR"/>
          </a:p>
        </c:txPr>
        <c:crossAx val="833143192"/>
        <c:crosses val="autoZero"/>
        <c:auto val="1"/>
        <c:lblOffset val="100"/>
        <c:baseTimeUnit val="years"/>
        <c:majorUnit val="3"/>
        <c:majorTimeUnit val="years"/>
      </c:dateAx>
      <c:valAx>
        <c:axId val="833143192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Santander Text" panose="020B0504020201020104" pitchFamily="34" charset="0"/>
                <a:ea typeface="+mn-ea"/>
                <a:cs typeface="+mn-cs"/>
              </a:defRPr>
            </a:pPr>
            <a:endParaRPr lang="pt-BR"/>
          </a:p>
        </c:txPr>
        <c:crossAx val="8331428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ysClr val="windowText" lastClr="000000"/>
              </a:solidFill>
              <a:latin typeface="Santander Text" panose="020B05040202010201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Santander Text" panose="020B0504020201020104" pitchFamily="34" charset="0"/>
        </a:defRPr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17632111589585"/>
          <c:y val="7.3759977433090401E-2"/>
          <c:w val="0.64996719160104988"/>
          <c:h val="0.87975797293152591"/>
        </c:manualLayout>
      </c:layout>
      <c:doughnutChart>
        <c:varyColors val="1"/>
        <c:ser>
          <c:idx val="0"/>
          <c:order val="0"/>
          <c:tx>
            <c:strRef>
              <c:f>Entrada!$AB$44</c:f>
              <c:strCache>
                <c:ptCount val="1"/>
                <c:pt idx="0">
                  <c:v>Endowments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rgbClr val="7212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6A-4509-8044-3637287861BD}"/>
              </c:ext>
            </c:extLst>
          </c:dPt>
          <c:dPt>
            <c:idx val="1"/>
            <c:bubble3D val="0"/>
            <c:spPr>
              <a:solidFill>
                <a:srgbClr val="9C19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6A-4509-8044-3637287861BD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6A-4509-8044-3637287861BD}"/>
              </c:ext>
            </c:extLst>
          </c:dPt>
          <c:dPt>
            <c:idx val="3"/>
            <c:bubble3D val="0"/>
            <c:spPr>
              <a:solidFill>
                <a:srgbClr val="FF797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6A-4509-8044-3637287861BD}"/>
              </c:ext>
            </c:extLst>
          </c:dPt>
          <c:dPt>
            <c:idx val="4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6A-4509-8044-3637287861BD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6A-4509-8044-3637287861BD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F6A-4509-8044-3637287861BD}"/>
              </c:ext>
            </c:extLst>
          </c:dPt>
          <c:dPt>
            <c:idx val="7"/>
            <c:bubble3D val="0"/>
            <c:spPr>
              <a:solidFill>
                <a:srgbClr val="1A64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F6A-4509-8044-3637287861BD}"/>
              </c:ext>
            </c:extLst>
          </c:dPt>
          <c:dPt>
            <c:idx val="8"/>
            <c:bubble3D val="0"/>
            <c:spPr>
              <a:solidFill>
                <a:srgbClr val="9E36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F6A-4509-8044-3637287861BD}"/>
              </c:ext>
            </c:extLst>
          </c:dPt>
          <c:dPt>
            <c:idx val="9"/>
            <c:bubble3D val="0"/>
            <c:spPr>
              <a:solidFill>
                <a:srgbClr val="9C191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F6A-4509-8044-3637287861BD}"/>
              </c:ext>
            </c:extLst>
          </c:dPt>
          <c:dPt>
            <c:idx val="10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F6A-4509-8044-3637287861BD}"/>
              </c:ext>
            </c:extLst>
          </c:dPt>
          <c:dPt>
            <c:idx val="1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F6A-4509-8044-3637287861BD}"/>
              </c:ext>
            </c:extLst>
          </c:dPt>
          <c:dPt>
            <c:idx val="12"/>
            <c:bubble3D val="0"/>
            <c:spPr>
              <a:solidFill>
                <a:srgbClr val="1A64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F6A-4509-8044-3637287861BD}"/>
              </c:ext>
            </c:extLst>
          </c:dPt>
          <c:dPt>
            <c:idx val="13"/>
            <c:bubble3D val="0"/>
            <c:spPr>
              <a:solidFill>
                <a:srgbClr val="9E36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F6A-4509-8044-3637287861BD}"/>
              </c:ext>
            </c:extLst>
          </c:dPt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6A-4509-8044-3637287861B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F6A-4509-8044-3637287861B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F6A-4509-8044-3637287861B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F6A-4509-8044-3637287861B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F6A-4509-8044-363728786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Santander Text" panose="020B05040202010201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Entrada!$AA$45:$AA$59</c:f>
              <c:strCache>
                <c:ptCount val="14"/>
                <c:pt idx="0">
                  <c:v>Ações EUA</c:v>
                </c:pt>
                <c:pt idx="1">
                  <c:v>Ações DM Ex-EUA</c:v>
                </c:pt>
                <c:pt idx="2">
                  <c:v>Private Equity</c:v>
                </c:pt>
                <c:pt idx="3">
                  <c:v>Mercados Emergentes</c:v>
                </c:pt>
                <c:pt idx="4">
                  <c:v>Títulos Globais</c:v>
                </c:pt>
                <c:pt idx="5">
                  <c:v>Imobiliária</c:v>
                </c:pt>
                <c:pt idx="6">
                  <c:v>Recursos Naturais</c:v>
                </c:pt>
                <c:pt idx="7">
                  <c:v>Retorno Absoluto</c:v>
                </c:pt>
                <c:pt idx="8">
                  <c:v>Caixa</c:v>
                </c:pt>
                <c:pt idx="9">
                  <c:v>Renda Variável</c:v>
                </c:pt>
                <c:pt idx="10">
                  <c:v>Títulos</c:v>
                </c:pt>
                <c:pt idx="11">
                  <c:v>Ativos Tangíveis</c:v>
                </c:pt>
                <c:pt idx="12">
                  <c:v>Retorno Absoluto</c:v>
                </c:pt>
                <c:pt idx="13">
                  <c:v>Caixa</c:v>
                </c:pt>
              </c:strCache>
            </c:strRef>
          </c:cat>
          <c:val>
            <c:numRef>
              <c:f>Entrada!$AB$45:$AB$59</c:f>
              <c:numCache>
                <c:formatCode>0%</c:formatCode>
                <c:ptCount val="14"/>
                <c:pt idx="0">
                  <c:v>0.13</c:v>
                </c:pt>
                <c:pt idx="1">
                  <c:v>0.11</c:v>
                </c:pt>
                <c:pt idx="2">
                  <c:v>0.19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7.0000000000000007E-2</c:v>
                </c:pt>
                <c:pt idx="7">
                  <c:v>0.25</c:v>
                </c:pt>
                <c:pt idx="8">
                  <c:v>0.03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F6A-4509-8044-3637287861BD}"/>
            </c:ext>
          </c:extLst>
        </c:ser>
        <c:ser>
          <c:idx val="2"/>
          <c:order val="1"/>
          <c:tx>
            <c:strRef>
              <c:f>Entrada!$AD$44</c:f>
              <c:strCache>
                <c:ptCount val="1"/>
                <c:pt idx="0">
                  <c:v>Endowments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rgbClr val="7212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CF6A-4509-8044-3637287861BD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CF6A-4509-8044-3637287861BD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CF6A-4509-8044-3637287861BD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CF6A-4509-8044-3637287861BD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CF6A-4509-8044-3637287861B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CF6A-4509-8044-3637287861BD}"/>
              </c:ext>
            </c:extLst>
          </c:dPt>
          <c:dPt>
            <c:idx val="6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CF6A-4509-8044-3637287861BD}"/>
              </c:ext>
            </c:extLst>
          </c:dPt>
          <c:dPt>
            <c:idx val="7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CF6A-4509-8044-3637287861BD}"/>
              </c:ext>
            </c:extLst>
          </c:dPt>
          <c:dPt>
            <c:idx val="8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CF6A-4509-8044-3637287861BD}"/>
              </c:ext>
            </c:extLst>
          </c:dPt>
          <c:dPt>
            <c:idx val="9"/>
            <c:bubble3D val="0"/>
            <c:spPr>
              <a:solidFill>
                <a:srgbClr val="72121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CF6A-4509-8044-3637287861BD}"/>
              </c:ext>
            </c:extLst>
          </c:dPt>
          <c:dPt>
            <c:idx val="10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CF6A-4509-8044-3637287861BD}"/>
              </c:ext>
            </c:extLst>
          </c:dPt>
          <c:dPt>
            <c:idx val="1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CF6A-4509-8044-3637287861BD}"/>
              </c:ext>
            </c:extLst>
          </c:dPt>
          <c:dPt>
            <c:idx val="12"/>
            <c:bubble3D val="0"/>
            <c:spPr>
              <a:solidFill>
                <a:srgbClr val="1A64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CF6A-4509-8044-3637287861BD}"/>
              </c:ext>
            </c:extLst>
          </c:dPt>
          <c:dPt>
            <c:idx val="13"/>
            <c:bubble3D val="0"/>
            <c:spPr>
              <a:solidFill>
                <a:srgbClr val="9E366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CF6A-4509-8044-3637287861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F6A-4509-8044-3637287861B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F6A-4509-8044-3637287861B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F6A-4509-8044-3637287861B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F6A-4509-8044-3637287861B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F6A-4509-8044-3637287861B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F6A-4509-8044-3637287861B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F6A-4509-8044-3637287861B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F6A-4509-8044-3637287861B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F6A-4509-8044-363728786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Santander Text" panose="020B05040202010201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Entrada!$AA$45:$AA$59</c:f>
              <c:strCache>
                <c:ptCount val="14"/>
                <c:pt idx="0">
                  <c:v>Ações EUA</c:v>
                </c:pt>
                <c:pt idx="1">
                  <c:v>Ações DM Ex-EUA</c:v>
                </c:pt>
                <c:pt idx="2">
                  <c:v>Private Equity</c:v>
                </c:pt>
                <c:pt idx="3">
                  <c:v>Mercados Emergentes</c:v>
                </c:pt>
                <c:pt idx="4">
                  <c:v>Títulos Globais</c:v>
                </c:pt>
                <c:pt idx="5">
                  <c:v>Imobiliária</c:v>
                </c:pt>
                <c:pt idx="6">
                  <c:v>Recursos Naturais</c:v>
                </c:pt>
                <c:pt idx="7">
                  <c:v>Retorno Absoluto</c:v>
                </c:pt>
                <c:pt idx="8">
                  <c:v>Caixa</c:v>
                </c:pt>
                <c:pt idx="9">
                  <c:v>Renda Variável</c:v>
                </c:pt>
                <c:pt idx="10">
                  <c:v>Títulos</c:v>
                </c:pt>
                <c:pt idx="11">
                  <c:v>Ativos Tangíveis</c:v>
                </c:pt>
                <c:pt idx="12">
                  <c:v>Retorno Absoluto</c:v>
                </c:pt>
                <c:pt idx="13">
                  <c:v>Caixa</c:v>
                </c:pt>
              </c:strCache>
            </c:strRef>
          </c:cat>
          <c:val>
            <c:numRef>
              <c:f>Entrada!$AD$45:$AD$59</c:f>
              <c:numCache>
                <c:formatCode>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0.51</c:v>
                </c:pt>
                <c:pt idx="10">
                  <c:v>7.0000000000000007E-2</c:v>
                </c:pt>
                <c:pt idx="11">
                  <c:v>0.14000000000000001</c:v>
                </c:pt>
                <c:pt idx="12">
                  <c:v>0.25</c:v>
                </c:pt>
                <c:pt idx="1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CF6A-4509-8044-3637287861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Santander Text" panose="020B05040202010201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  <a:latin typeface="Santander Text" panose="020B05040202010201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um </a:t>
            </a:r>
            <a:r>
              <a:rPr lang="pt-BR" dirty="0" err="1"/>
              <a:t>dotted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para a estrutura Global (ênfase no escopo global)</a:t>
            </a:r>
          </a:p>
          <a:p>
            <a:r>
              <a:rPr lang="pt-BR" dirty="0"/>
              <a:t>Ênfase para estrutura Renato + Ruy (GMAS)</a:t>
            </a:r>
          </a:p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31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366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um </a:t>
            </a:r>
            <a:r>
              <a:rPr lang="pt-BR" dirty="0" err="1"/>
              <a:t>dotted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para a estrutura Global (ênfase no escopo global)</a:t>
            </a:r>
          </a:p>
          <a:p>
            <a:r>
              <a:rPr lang="pt-BR" dirty="0"/>
              <a:t>Ênfase para estrutura Renato + Ruy (GMAS)</a:t>
            </a:r>
          </a:p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5484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28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um </a:t>
            </a:r>
            <a:r>
              <a:rPr lang="pt-BR" dirty="0" err="1"/>
              <a:t>dotted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para a estrutura Global (ênfase no escopo global)</a:t>
            </a:r>
          </a:p>
          <a:p>
            <a:r>
              <a:rPr lang="pt-BR" dirty="0"/>
              <a:t>Ênfase para estrutura Renato + Ruy (GMAS)</a:t>
            </a:r>
          </a:p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74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um </a:t>
            </a:r>
            <a:r>
              <a:rPr lang="pt-BR" dirty="0" err="1"/>
              <a:t>dotted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para a estrutura Global (ênfase no escopo global)</a:t>
            </a:r>
          </a:p>
          <a:p>
            <a:r>
              <a:rPr lang="pt-BR" dirty="0"/>
              <a:t>Ênfase para estrutura Renato + Ruy (GMAS)</a:t>
            </a:r>
          </a:p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03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um </a:t>
            </a:r>
            <a:r>
              <a:rPr lang="pt-BR" dirty="0" err="1"/>
              <a:t>dotted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para a estrutura Global (ênfase no escopo global)</a:t>
            </a:r>
          </a:p>
          <a:p>
            <a:r>
              <a:rPr lang="pt-BR" dirty="0"/>
              <a:t>Ênfase para estrutura Renato + Ruy (GMAS)</a:t>
            </a:r>
          </a:p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2576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um </a:t>
            </a:r>
            <a:r>
              <a:rPr lang="pt-BR" dirty="0" err="1"/>
              <a:t>dotted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para a estrutura Global (ênfase no escopo global)</a:t>
            </a:r>
          </a:p>
          <a:p>
            <a:r>
              <a:rPr lang="pt-BR" dirty="0"/>
              <a:t>Ênfase para estrutura Renato + Ruy (GMAS)</a:t>
            </a:r>
          </a:p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5768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Incluir um </a:t>
            </a:r>
            <a:r>
              <a:rPr lang="pt-BR" dirty="0" err="1"/>
              <a:t>dotted</a:t>
            </a:r>
            <a:r>
              <a:rPr lang="pt-BR" dirty="0"/>
              <a:t> </a:t>
            </a:r>
            <a:r>
              <a:rPr lang="pt-BR" dirty="0" err="1"/>
              <a:t>line</a:t>
            </a:r>
            <a:r>
              <a:rPr lang="pt-BR" dirty="0"/>
              <a:t> para a estrutura Global (ênfase no escopo global)</a:t>
            </a:r>
          </a:p>
          <a:p>
            <a:r>
              <a:rPr lang="pt-BR" dirty="0"/>
              <a:t>Ênfase para estrutura Renato + Ruy (GMAS)</a:t>
            </a:r>
          </a:p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140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488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61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0948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o.jpg" descr="to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7" y="-4234"/>
            <a:ext cx="24383999" cy="192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Group"/>
          <p:cNvGrpSpPr/>
          <p:nvPr/>
        </p:nvGrpSpPr>
        <p:grpSpPr>
          <a:xfrm>
            <a:off x="17468956" y="12836351"/>
            <a:ext cx="6932482" cy="934669"/>
            <a:chOff x="0" y="0"/>
            <a:chExt cx="6932481" cy="934668"/>
          </a:xfrm>
        </p:grpSpPr>
        <p:sp>
          <p:nvSpPr>
            <p:cNvPr id="19" name="Rectangle"/>
            <p:cNvSpPr/>
            <p:nvPr/>
          </p:nvSpPr>
          <p:spPr>
            <a:xfrm>
              <a:off x="5580791" y="0"/>
              <a:ext cx="1351691" cy="93466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0" y="487440"/>
              <a:ext cx="5594749" cy="44722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Investment Solutions"/>
          <p:cNvSpPr txBox="1"/>
          <p:nvPr/>
        </p:nvSpPr>
        <p:spPr>
          <a:xfrm>
            <a:off x="19455741" y="1411816"/>
            <a:ext cx="36497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lnSpc>
                <a:spcPct val="120000"/>
              </a:lnSpc>
              <a:defRPr sz="2800" b="0">
                <a:solidFill>
                  <a:srgbClr val="26313B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lvl1pPr>
          </a:lstStyle>
          <a:p>
            <a:r>
              <a:t>Investment Solutions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6031" y="13035057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777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Ma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" y="-4234"/>
            <a:ext cx="24370621" cy="192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Group"/>
          <p:cNvGrpSpPr/>
          <p:nvPr/>
        </p:nvGrpSpPr>
        <p:grpSpPr>
          <a:xfrm>
            <a:off x="17468956" y="12836351"/>
            <a:ext cx="6932482" cy="934669"/>
            <a:chOff x="0" y="0"/>
            <a:chExt cx="6932481" cy="934668"/>
          </a:xfrm>
        </p:grpSpPr>
        <p:sp>
          <p:nvSpPr>
            <p:cNvPr id="19" name="Rectangle"/>
            <p:cNvSpPr/>
            <p:nvPr/>
          </p:nvSpPr>
          <p:spPr>
            <a:xfrm>
              <a:off x="5580791" y="0"/>
              <a:ext cx="1351691" cy="93466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0" y="487440"/>
              <a:ext cx="5594749" cy="44722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Investment Solutions"/>
          <p:cNvSpPr txBox="1"/>
          <p:nvPr/>
        </p:nvSpPr>
        <p:spPr>
          <a:xfrm>
            <a:off x="19455741" y="1411816"/>
            <a:ext cx="36497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lnSpc>
                <a:spcPct val="120000"/>
              </a:lnSpc>
              <a:defRPr sz="2800" b="0">
                <a:solidFill>
                  <a:srgbClr val="26313B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lvl1pPr>
          </a:lstStyle>
          <a:p>
            <a:r>
              <a:t>Investment Solutions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6031" y="13035057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777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8036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Ma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" y="-4234"/>
            <a:ext cx="24370621" cy="192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Group"/>
          <p:cNvGrpSpPr/>
          <p:nvPr/>
        </p:nvGrpSpPr>
        <p:grpSpPr>
          <a:xfrm>
            <a:off x="17468956" y="12836351"/>
            <a:ext cx="6932482" cy="934669"/>
            <a:chOff x="0" y="0"/>
            <a:chExt cx="6932481" cy="934668"/>
          </a:xfrm>
        </p:grpSpPr>
        <p:sp>
          <p:nvSpPr>
            <p:cNvPr id="19" name="Rectangle"/>
            <p:cNvSpPr/>
            <p:nvPr/>
          </p:nvSpPr>
          <p:spPr>
            <a:xfrm>
              <a:off x="5580791" y="0"/>
              <a:ext cx="1351691" cy="93466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0" y="487440"/>
              <a:ext cx="5594749" cy="44722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Investment Solutions"/>
          <p:cNvSpPr txBox="1"/>
          <p:nvPr/>
        </p:nvSpPr>
        <p:spPr>
          <a:xfrm>
            <a:off x="19455741" y="1411816"/>
            <a:ext cx="36497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lnSpc>
                <a:spcPct val="120000"/>
              </a:lnSpc>
              <a:defRPr sz="2800" b="0">
                <a:solidFill>
                  <a:srgbClr val="26313B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lvl1pPr>
          </a:lstStyle>
          <a:p>
            <a:r>
              <a:t>Investment Solutions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6031" y="13035057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777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5218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Ma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" y="-4234"/>
            <a:ext cx="24370621" cy="192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Group"/>
          <p:cNvGrpSpPr/>
          <p:nvPr/>
        </p:nvGrpSpPr>
        <p:grpSpPr>
          <a:xfrm>
            <a:off x="17468956" y="12836351"/>
            <a:ext cx="6932482" cy="934669"/>
            <a:chOff x="0" y="0"/>
            <a:chExt cx="6932481" cy="934668"/>
          </a:xfrm>
        </p:grpSpPr>
        <p:sp>
          <p:nvSpPr>
            <p:cNvPr id="19" name="Rectangle"/>
            <p:cNvSpPr/>
            <p:nvPr/>
          </p:nvSpPr>
          <p:spPr>
            <a:xfrm>
              <a:off x="5580791" y="0"/>
              <a:ext cx="1351691" cy="93466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0" y="487440"/>
              <a:ext cx="5594749" cy="44722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Investment Solutions"/>
          <p:cNvSpPr txBox="1"/>
          <p:nvPr/>
        </p:nvSpPr>
        <p:spPr>
          <a:xfrm>
            <a:off x="19455741" y="1411816"/>
            <a:ext cx="36497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lnSpc>
                <a:spcPct val="120000"/>
              </a:lnSpc>
              <a:defRPr sz="2800" b="0">
                <a:solidFill>
                  <a:srgbClr val="26313B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lvl1pPr>
          </a:lstStyle>
          <a:p>
            <a:r>
              <a:t>Investment Solutions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6031" y="13035057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777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863530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Ma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" y="-4234"/>
            <a:ext cx="24370621" cy="192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Group"/>
          <p:cNvGrpSpPr/>
          <p:nvPr/>
        </p:nvGrpSpPr>
        <p:grpSpPr>
          <a:xfrm>
            <a:off x="17468956" y="12836351"/>
            <a:ext cx="6932482" cy="934669"/>
            <a:chOff x="0" y="0"/>
            <a:chExt cx="6932481" cy="934668"/>
          </a:xfrm>
        </p:grpSpPr>
        <p:sp>
          <p:nvSpPr>
            <p:cNvPr id="19" name="Rectangle"/>
            <p:cNvSpPr/>
            <p:nvPr/>
          </p:nvSpPr>
          <p:spPr>
            <a:xfrm>
              <a:off x="5580791" y="0"/>
              <a:ext cx="1351691" cy="93466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0" y="487440"/>
              <a:ext cx="5594749" cy="44722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Investment Solutions"/>
          <p:cNvSpPr txBox="1"/>
          <p:nvPr/>
        </p:nvSpPr>
        <p:spPr>
          <a:xfrm>
            <a:off x="19455741" y="1411816"/>
            <a:ext cx="36497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lnSpc>
                <a:spcPct val="120000"/>
              </a:lnSpc>
              <a:defRPr sz="2800" b="0">
                <a:solidFill>
                  <a:srgbClr val="26313B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lvl1pPr>
          </a:lstStyle>
          <a:p>
            <a:r>
              <a:t>Investment Solutions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6031" y="13035057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777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68625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Ma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" y="-4234"/>
            <a:ext cx="24370621" cy="192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Group"/>
          <p:cNvGrpSpPr/>
          <p:nvPr/>
        </p:nvGrpSpPr>
        <p:grpSpPr>
          <a:xfrm>
            <a:off x="17468956" y="12836351"/>
            <a:ext cx="6932482" cy="934669"/>
            <a:chOff x="0" y="0"/>
            <a:chExt cx="6932481" cy="934668"/>
          </a:xfrm>
        </p:grpSpPr>
        <p:sp>
          <p:nvSpPr>
            <p:cNvPr id="19" name="Rectangle"/>
            <p:cNvSpPr/>
            <p:nvPr/>
          </p:nvSpPr>
          <p:spPr>
            <a:xfrm>
              <a:off x="5580791" y="0"/>
              <a:ext cx="1351691" cy="93466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0" y="487440"/>
              <a:ext cx="5594749" cy="44722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Investment Solutions"/>
          <p:cNvSpPr txBox="1"/>
          <p:nvPr/>
        </p:nvSpPr>
        <p:spPr>
          <a:xfrm>
            <a:off x="19455741" y="1411816"/>
            <a:ext cx="36497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lnSpc>
                <a:spcPct val="120000"/>
              </a:lnSpc>
              <a:defRPr sz="2800" b="0">
                <a:solidFill>
                  <a:srgbClr val="26313B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lvl1pPr>
          </a:lstStyle>
          <a:p>
            <a:r>
              <a:t>Investment Solutions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6031" y="13035057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777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977328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Ma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28" y="-4234"/>
            <a:ext cx="24370621" cy="19282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" name="Group"/>
          <p:cNvGrpSpPr/>
          <p:nvPr/>
        </p:nvGrpSpPr>
        <p:grpSpPr>
          <a:xfrm>
            <a:off x="17468956" y="12836351"/>
            <a:ext cx="6932482" cy="934669"/>
            <a:chOff x="0" y="0"/>
            <a:chExt cx="6932481" cy="934668"/>
          </a:xfrm>
        </p:grpSpPr>
        <p:sp>
          <p:nvSpPr>
            <p:cNvPr id="19" name="Rectangle"/>
            <p:cNvSpPr/>
            <p:nvPr/>
          </p:nvSpPr>
          <p:spPr>
            <a:xfrm>
              <a:off x="5580791" y="0"/>
              <a:ext cx="1351691" cy="93466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" name="Rectangle"/>
            <p:cNvSpPr/>
            <p:nvPr/>
          </p:nvSpPr>
          <p:spPr>
            <a:xfrm>
              <a:off x="0" y="487440"/>
              <a:ext cx="5594749" cy="447229"/>
            </a:xfrm>
            <a:prstGeom prst="rect">
              <a:avLst/>
            </a:prstGeom>
            <a:solidFill>
              <a:srgbClr val="E2E4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Investment Solutions"/>
          <p:cNvSpPr txBox="1"/>
          <p:nvPr/>
        </p:nvSpPr>
        <p:spPr>
          <a:xfrm>
            <a:off x="19455741" y="1411816"/>
            <a:ext cx="36497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lnSpc>
                <a:spcPct val="120000"/>
              </a:lnSpc>
              <a:defRPr sz="2800" b="0">
                <a:solidFill>
                  <a:srgbClr val="26313B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lvl1pPr>
          </a:lstStyle>
          <a:p>
            <a:r>
              <a:t>Investment Solutions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16031" y="13035057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F777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9173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apa.jpg" descr="c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47" y="3826527"/>
            <a:ext cx="24403894" cy="9917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logo vermelho.png" descr="logo vermelh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66" y="933526"/>
            <a:ext cx="3961541" cy="1062414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Investment solutions"/>
          <p:cNvSpPr txBox="1"/>
          <p:nvPr/>
        </p:nvSpPr>
        <p:spPr>
          <a:xfrm>
            <a:off x="2087033" y="3444031"/>
            <a:ext cx="1431329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11200" b="0" spc="115">
                <a:solidFill>
                  <a:srgbClr val="1D252D"/>
                </a:solidFill>
                <a:latin typeface="Santander Headline Regular"/>
                <a:ea typeface="Santander Headline Regular"/>
                <a:cs typeface="Santander Headline Regular"/>
                <a:sym typeface="Santander Headline Regular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8000" dirty="0"/>
              <a:t>Soluções de Investimento</a:t>
            </a:r>
            <a:endParaRPr sz="8000" dirty="0"/>
          </a:p>
        </p:txBody>
      </p:sp>
      <p:sp>
        <p:nvSpPr>
          <p:cNvPr id="35" name="Julho 2019"/>
          <p:cNvSpPr txBox="1"/>
          <p:nvPr/>
        </p:nvSpPr>
        <p:spPr>
          <a:xfrm>
            <a:off x="17955002" y="4428261"/>
            <a:ext cx="343125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4200" b="0">
                <a:solidFill>
                  <a:srgbClr val="FFFFFF"/>
                </a:solidFill>
                <a:latin typeface="Santander Headline Regular"/>
                <a:ea typeface="Santander Headline Regular"/>
                <a:cs typeface="Santander Headline Regular"/>
                <a:sym typeface="Santander Headline Regular"/>
              </a:defRPr>
            </a:lvl1pPr>
          </a:lstStyle>
          <a:p>
            <a:pPr>
              <a:lnSpc>
                <a:spcPct val="100000"/>
              </a:lnSpc>
            </a:pPr>
            <a:r>
              <a:rPr lang="pt-BR" dirty="0"/>
              <a:t>Agosto 2021</a:t>
            </a:r>
            <a:endParaRPr dirty="0"/>
          </a:p>
        </p:txBody>
      </p:sp>
      <p:sp>
        <p:nvSpPr>
          <p:cNvPr id="36" name="Santander Asset Management"/>
          <p:cNvSpPr txBox="1"/>
          <p:nvPr/>
        </p:nvSpPr>
        <p:spPr>
          <a:xfrm>
            <a:off x="2087033" y="2632108"/>
            <a:ext cx="14313299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5200" b="0" spc="53">
                <a:solidFill>
                  <a:srgbClr val="6F7779"/>
                </a:solidFill>
                <a:latin typeface="Santander Headline Regular"/>
                <a:ea typeface="Santander Headline Regular"/>
                <a:cs typeface="Santander Headline Regular"/>
                <a:sym typeface="Santander Headline Regular"/>
              </a:defRPr>
            </a:lvl1pPr>
          </a:lstStyle>
          <a:p>
            <a:pPr>
              <a:lnSpc>
                <a:spcPct val="100000"/>
              </a:lnSpc>
            </a:pPr>
            <a:r>
              <a:rPr dirty="0"/>
              <a:t>Santander Asset Management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10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79EDE-7C51-4AFF-886B-C9BF888F32B0}"/>
              </a:ext>
            </a:extLst>
          </p:cNvPr>
          <p:cNvSpPr txBox="1"/>
          <p:nvPr/>
        </p:nvSpPr>
        <p:spPr>
          <a:xfrm>
            <a:off x="954188" y="3345561"/>
            <a:ext cx="10323412" cy="14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Alocação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Alternativa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x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Retorno</a:t>
            </a:r>
            <a:endParaRPr lang="en-US" sz="3200" kern="1200" dirty="0">
              <a:latin typeface="Santander Text"/>
              <a:ea typeface="+mn-ea"/>
              <a:cs typeface="+mn-cs"/>
            </a:endParaRP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(Endowments EUA)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30A0C1-1307-4A0C-8105-84D9FD63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093" y="5577840"/>
            <a:ext cx="10643378" cy="63773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3608F9-17CF-4557-980D-CE4118CE3115}"/>
              </a:ext>
            </a:extLst>
          </p:cNvPr>
          <p:cNvSpPr txBox="1"/>
          <p:nvPr/>
        </p:nvSpPr>
        <p:spPr>
          <a:xfrm>
            <a:off x="12478475" y="3344119"/>
            <a:ext cx="5645007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</a:rPr>
              <a:t>Alocação</a:t>
            </a:r>
            <a:r>
              <a:rPr lang="en-US" sz="3200" kern="1200" dirty="0">
                <a:latin typeface="Santander Text"/>
              </a:rPr>
              <a:t> </a:t>
            </a:r>
            <a:r>
              <a:rPr lang="en-US" sz="3200" kern="1200" dirty="0" err="1">
                <a:latin typeface="Santander Text"/>
              </a:rPr>
              <a:t>Alternativa</a:t>
            </a:r>
            <a:r>
              <a:rPr lang="en-US" sz="3200" kern="1200" dirty="0">
                <a:latin typeface="Santander Text"/>
              </a:rPr>
              <a:t> x </a:t>
            </a:r>
            <a:r>
              <a:rPr lang="en-US" sz="3200" kern="1200" dirty="0" err="1">
                <a:latin typeface="Santander Text"/>
              </a:rPr>
              <a:t>Retorno</a:t>
            </a:r>
            <a:endParaRPr lang="en-US" sz="3200" kern="1200" dirty="0">
              <a:latin typeface="Santander Text"/>
            </a:endParaRP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</a:rPr>
              <a:t>(Endowments EUA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12B2B7E-3D33-4861-894F-ADA8FB473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173676"/>
              </p:ext>
            </p:extLst>
          </p:nvPr>
        </p:nvGraphicFramePr>
        <p:xfrm>
          <a:off x="12454173" y="5002664"/>
          <a:ext cx="10804733" cy="7780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D12EACAE-E663-4DDC-A902-FAF1E047E8FF}"/>
              </a:ext>
            </a:extLst>
          </p:cNvPr>
          <p:cNvSpPr/>
          <p:nvPr/>
        </p:nvSpPr>
        <p:spPr>
          <a:xfrm>
            <a:off x="13773861" y="9584944"/>
            <a:ext cx="421341" cy="421341"/>
          </a:xfrm>
          <a:prstGeom prst="ellipse">
            <a:avLst/>
          </a:prstGeom>
          <a:solidFill>
            <a:srgbClr val="9D9D9D"/>
          </a:solidFill>
          <a:ln w="12700" cap="flat">
            <a:solidFill>
              <a:srgbClr val="9D9D9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55A3AF-8A4C-4415-8D33-23C80BEFACF4}"/>
              </a:ext>
            </a:extLst>
          </p:cNvPr>
          <p:cNvSpPr/>
          <p:nvPr/>
        </p:nvSpPr>
        <p:spPr>
          <a:xfrm>
            <a:off x="19118968" y="9078813"/>
            <a:ext cx="421341" cy="421341"/>
          </a:xfrm>
          <a:prstGeom prst="ellipse">
            <a:avLst/>
          </a:prstGeom>
          <a:solidFill>
            <a:srgbClr val="575757"/>
          </a:solidFill>
          <a:ln w="12700" cap="flat">
            <a:solidFill>
              <a:srgbClr val="57575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438B02-B579-4C22-AF3D-B78E3B1E947F}"/>
              </a:ext>
            </a:extLst>
          </p:cNvPr>
          <p:cNvSpPr/>
          <p:nvPr/>
        </p:nvSpPr>
        <p:spPr>
          <a:xfrm>
            <a:off x="20822770" y="8181968"/>
            <a:ext cx="421341" cy="421341"/>
          </a:xfrm>
          <a:prstGeom prst="ellipse">
            <a:avLst/>
          </a:prstGeom>
          <a:solidFill>
            <a:srgbClr val="1A657C"/>
          </a:solidFill>
          <a:ln w="12700" cap="flat">
            <a:solidFill>
              <a:srgbClr val="1A657C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F7C9D7-D5E6-400C-8309-543FA4F1D2A0}"/>
              </a:ext>
            </a:extLst>
          </p:cNvPr>
          <p:cNvSpPr/>
          <p:nvPr/>
        </p:nvSpPr>
        <p:spPr>
          <a:xfrm>
            <a:off x="21423253" y="5752396"/>
            <a:ext cx="421341" cy="421341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C2CE23B-4E0D-45B6-AB91-77275F466586}"/>
              </a:ext>
            </a:extLst>
          </p:cNvPr>
          <p:cNvSpPr/>
          <p:nvPr/>
        </p:nvSpPr>
        <p:spPr>
          <a:xfrm>
            <a:off x="21844594" y="5416560"/>
            <a:ext cx="421341" cy="421341"/>
          </a:xfrm>
          <a:prstGeom prst="ellipse">
            <a:avLst/>
          </a:prstGeom>
          <a:solidFill>
            <a:srgbClr val="9D1915"/>
          </a:solidFill>
          <a:ln w="12700" cap="flat">
            <a:solidFill>
              <a:srgbClr val="9C1917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F6A683-36E3-4F88-9903-0976562A4EED}"/>
              </a:ext>
            </a:extLst>
          </p:cNvPr>
          <p:cNvSpPr txBox="1"/>
          <p:nvPr/>
        </p:nvSpPr>
        <p:spPr>
          <a:xfrm>
            <a:off x="14281597" y="9374986"/>
            <a:ext cx="292899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spc="0" normalizeH="0" baseline="0" dirty="0">
                <a:ln>
                  <a:noFill/>
                </a:ln>
                <a:solidFill>
                  <a:srgbClr val="9D9D9D"/>
                </a:solidFill>
                <a:effectLst/>
                <a:uFillTx/>
                <a:latin typeface="Santander Text" panose="020B0504020201020104" pitchFamily="34" charset="0"/>
                <a:sym typeface="Helvetica Neue"/>
              </a:rPr>
              <a:t>Estratégia RV/RF (60:40)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9D9D9D"/>
              </a:solidFill>
              <a:effectLst/>
              <a:uFillTx/>
              <a:latin typeface="Santander Text" panose="020B0504020201020104" pitchFamily="34" charset="0"/>
              <a:sym typeface="Helvetica Neue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DEC6D4-8FC7-462D-AEA2-16EFAB636270}"/>
              </a:ext>
            </a:extLst>
          </p:cNvPr>
          <p:cNvSpPr txBox="1"/>
          <p:nvPr/>
        </p:nvSpPr>
        <p:spPr>
          <a:xfrm>
            <a:off x="18113293" y="9526890"/>
            <a:ext cx="292899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spc="0" normalizeH="0" baseline="0" dirty="0" err="1">
                <a:ln>
                  <a:noFill/>
                </a:ln>
                <a:solidFill>
                  <a:srgbClr val="575757"/>
                </a:solidFill>
                <a:effectLst/>
                <a:uFillTx/>
                <a:latin typeface="Santander Text" panose="020B0504020201020104" pitchFamily="34" charset="0"/>
                <a:sym typeface="Helvetica Neue"/>
              </a:rPr>
              <a:t>Endowment</a:t>
            </a:r>
            <a:r>
              <a:rPr kumimoji="0" lang="pt-BR" sz="2400" i="0" u="none" strike="noStrike" cap="none" spc="0" normalizeH="0" baseline="0" dirty="0">
                <a:ln>
                  <a:noFill/>
                </a:ln>
                <a:solidFill>
                  <a:srgbClr val="575757"/>
                </a:solidFill>
                <a:effectLst/>
                <a:uFillTx/>
                <a:latin typeface="Santander Text" panose="020B0504020201020104" pitchFamily="34" charset="0"/>
                <a:sym typeface="Helvetica Neue"/>
              </a:rPr>
              <a:t> Médio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575757"/>
              </a:solidFill>
              <a:effectLst/>
              <a:uFillTx/>
              <a:latin typeface="Santander Text" panose="020B0504020201020104" pitchFamily="34" charset="0"/>
              <a:sym typeface="Helvetica Neue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82F9C-A698-4753-9A84-AB3825378DF6}"/>
              </a:ext>
            </a:extLst>
          </p:cNvPr>
          <p:cNvSpPr txBox="1"/>
          <p:nvPr/>
        </p:nvSpPr>
        <p:spPr>
          <a:xfrm>
            <a:off x="21357402" y="8017545"/>
            <a:ext cx="292899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spc="0" normalizeH="0" baseline="0" dirty="0" err="1">
                <a:ln>
                  <a:noFill/>
                </a:ln>
                <a:solidFill>
                  <a:srgbClr val="1A657C"/>
                </a:solidFill>
                <a:effectLst/>
                <a:uFillTx/>
                <a:latin typeface="Santander Text" panose="020B0504020201020104" pitchFamily="34" charset="0"/>
                <a:sym typeface="Helvetica Neue"/>
              </a:rPr>
              <a:t>Endowment</a:t>
            </a:r>
            <a:r>
              <a:rPr lang="pt-BR" sz="2400" dirty="0" err="1">
                <a:solidFill>
                  <a:srgbClr val="1A657C"/>
                </a:solidFill>
                <a:latin typeface="Santander Text" panose="020B0504020201020104" pitchFamily="34" charset="0"/>
              </a:rPr>
              <a:t>s</a:t>
            </a:r>
            <a:r>
              <a:rPr lang="pt-BR" sz="2400" dirty="0">
                <a:solidFill>
                  <a:srgbClr val="1A657C"/>
                </a:solidFill>
                <a:latin typeface="Santander Text" panose="020B0504020201020104" pitchFamily="34" charset="0"/>
              </a:rPr>
              <a:t> &gt;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dirty="0">
                <a:solidFill>
                  <a:srgbClr val="1A657C"/>
                </a:solidFill>
                <a:latin typeface="Santander Text" panose="020B0504020201020104" pitchFamily="34" charset="0"/>
              </a:rPr>
              <a:t>US$ 1bn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1A657C"/>
              </a:solidFill>
              <a:effectLst/>
              <a:uFillTx/>
              <a:latin typeface="Santander Text" panose="020B0504020201020104" pitchFamily="34" charset="0"/>
              <a:sym typeface="Helvetica Neue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A7DE82-3353-416E-B1A9-25E38C101B37}"/>
              </a:ext>
            </a:extLst>
          </p:cNvPr>
          <p:cNvSpPr txBox="1"/>
          <p:nvPr/>
        </p:nvSpPr>
        <p:spPr>
          <a:xfrm>
            <a:off x="20169425" y="5923406"/>
            <a:ext cx="292899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ntander Text" panose="020B0504020201020104" pitchFamily="34" charset="0"/>
                <a:sym typeface="Helvetica Neue"/>
              </a:rPr>
              <a:t>Top 5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antander Text" panose="020B0504020201020104" pitchFamily="34" charset="0"/>
                <a:sym typeface="Helvetica Neue"/>
              </a:rPr>
              <a:t>Endowments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Santander Text" panose="020B0504020201020104" pitchFamily="34" charset="0"/>
              <a:sym typeface="Helvetica Neue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C1347B-9423-4777-8D86-CACCC62F3A8E}"/>
              </a:ext>
            </a:extLst>
          </p:cNvPr>
          <p:cNvSpPr txBox="1"/>
          <p:nvPr/>
        </p:nvSpPr>
        <p:spPr>
          <a:xfrm>
            <a:off x="20809170" y="4875917"/>
            <a:ext cx="357483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i="0" u="none" strike="noStrike" cap="none" spc="0" normalizeH="0" baseline="0" dirty="0" err="1">
                <a:ln>
                  <a:noFill/>
                </a:ln>
                <a:solidFill>
                  <a:srgbClr val="9D1915"/>
                </a:solidFill>
                <a:effectLst/>
                <a:uFillTx/>
                <a:latin typeface="Santander Text" panose="020B0504020201020104" pitchFamily="34" charset="0"/>
                <a:sym typeface="Helvetica Neue"/>
              </a:rPr>
              <a:t>Super</a:t>
            </a:r>
            <a:r>
              <a:rPr lang="pt-BR" sz="2400" dirty="0">
                <a:solidFill>
                  <a:srgbClr val="9D1915"/>
                </a:solidFill>
                <a:latin typeface="Santander Text" panose="020B0504020201020104" pitchFamily="34" charset="0"/>
              </a:rPr>
              <a:t> </a:t>
            </a:r>
            <a:r>
              <a:rPr lang="pt-BR" sz="2400" dirty="0" err="1">
                <a:solidFill>
                  <a:srgbClr val="9D1915"/>
                </a:solidFill>
                <a:latin typeface="Santander Text" panose="020B0504020201020104" pitchFamily="34" charset="0"/>
              </a:rPr>
              <a:t>Endowments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9D1915"/>
              </a:solidFill>
              <a:effectLst/>
              <a:uFillTx/>
              <a:latin typeface="Santander Text" panose="020B0504020201020104" pitchFamily="34" charset="0"/>
              <a:sym typeface="Helvetica Neue"/>
            </a:endParaRPr>
          </a:p>
        </p:txBody>
      </p:sp>
      <p:sp>
        <p:nvSpPr>
          <p:cNvPr id="39" name="Fonte: ANBIMA – Ranking de Gestão, Novembro/2019…">
            <a:extLst>
              <a:ext uri="{FF2B5EF4-FFF2-40B4-BE49-F238E27FC236}">
                <a16:creationId xmlns:a16="http://schemas.microsoft.com/office/drawing/2014/main" id="{F46177CA-80E0-40FD-8A8D-74E74D67224A}"/>
              </a:ext>
            </a:extLst>
          </p:cNvPr>
          <p:cNvSpPr txBox="1"/>
          <p:nvPr/>
        </p:nvSpPr>
        <p:spPr>
          <a:xfrm>
            <a:off x="1035468" y="13231754"/>
            <a:ext cx="12447450" cy="422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"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Investing Like the Harvard and Yale Endowment Funds” (2017), 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  <p:sp>
        <p:nvSpPr>
          <p:cNvPr id="40" name="Grade Completa de Produtos com oferta diversificada">
            <a:extLst>
              <a:ext uri="{FF2B5EF4-FFF2-40B4-BE49-F238E27FC236}">
                <a16:creationId xmlns:a16="http://schemas.microsoft.com/office/drawing/2014/main" id="{A7D9E29C-531A-43F7-9E19-A37B9FD78382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Como Endowments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Investem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Globalmente</a:t>
            </a:r>
            <a:endParaRPr lang="en-US" sz="5600" cap="none" dirty="0">
              <a:solidFill>
                <a:srgbClr val="9C1918"/>
              </a:solidFill>
              <a:latin typeface="Santander Headline" panose="020B05040202010201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929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11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79EDE-7C51-4AFF-886B-C9BF888F32B0}"/>
              </a:ext>
            </a:extLst>
          </p:cNvPr>
          <p:cNvSpPr txBox="1"/>
          <p:nvPr/>
        </p:nvSpPr>
        <p:spPr>
          <a:xfrm>
            <a:off x="954188" y="3345561"/>
            <a:ext cx="10323412" cy="149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Indústria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de Endowments - Overview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(Endowments EUA)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BDCBB2-3F5B-4EEE-9027-55A9043FB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8" y="4836034"/>
            <a:ext cx="18339489" cy="7712664"/>
          </a:xfrm>
          <a:prstGeom prst="rect">
            <a:avLst/>
          </a:prstGeom>
        </p:spPr>
      </p:pic>
      <p:sp>
        <p:nvSpPr>
          <p:cNvPr id="21" name="Fonte: ANBIMA – Ranking de Gestão, Novembro/2019…">
            <a:extLst>
              <a:ext uri="{FF2B5EF4-FFF2-40B4-BE49-F238E27FC236}">
                <a16:creationId xmlns:a16="http://schemas.microsoft.com/office/drawing/2014/main" id="{1A137220-00BC-4F2B-800F-5536466176DE}"/>
              </a:ext>
            </a:extLst>
          </p:cNvPr>
          <p:cNvSpPr txBox="1"/>
          <p:nvPr/>
        </p:nvSpPr>
        <p:spPr>
          <a:xfrm>
            <a:off x="1035468" y="13231754"/>
            <a:ext cx="12447450" cy="422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"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Investing Like the Harvard and Yale Endowment Funds” (2017), 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  <p:sp>
        <p:nvSpPr>
          <p:cNvPr id="23" name="Grade Completa de Produtos com oferta diversificada">
            <a:extLst>
              <a:ext uri="{FF2B5EF4-FFF2-40B4-BE49-F238E27FC236}">
                <a16:creationId xmlns:a16="http://schemas.microsoft.com/office/drawing/2014/main" id="{15C1FE46-ADAC-4CA7-B0B0-1618CB8AA871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Como Endowments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Investem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Globalmente</a:t>
            </a:r>
            <a:endParaRPr lang="en-US" sz="5600" cap="none" dirty="0">
              <a:solidFill>
                <a:srgbClr val="9C1918"/>
              </a:solidFill>
              <a:latin typeface="Santander Headline" panose="020B05040202010201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425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rade Completa de Produtos com oferta diversificada">
            <a:extLst>
              <a:ext uri="{FF2B5EF4-FFF2-40B4-BE49-F238E27FC236}">
                <a16:creationId xmlns:a16="http://schemas.microsoft.com/office/drawing/2014/main" id="{2D9535BE-8525-4A7B-A1EF-B3AD665A1B36}"/>
              </a:ext>
            </a:extLst>
          </p:cNvPr>
          <p:cNvSpPr txBox="1"/>
          <p:nvPr/>
        </p:nvSpPr>
        <p:spPr>
          <a:xfrm>
            <a:off x="2268912" y="3583662"/>
            <a:ext cx="1365600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400" cap="none" dirty="0" err="1">
                <a:solidFill>
                  <a:schemeClr val="bg2">
                    <a:lumMod val="50000"/>
                  </a:schemeClr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Muito</a:t>
            </a:r>
            <a:r>
              <a:rPr lang="en-US" sz="4400" cap="none" dirty="0">
                <a:solidFill>
                  <a:schemeClr val="bg2">
                    <a:lumMod val="50000"/>
                  </a:schemeClr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4400" cap="none" dirty="0" err="1">
                <a:solidFill>
                  <a:schemeClr val="bg2">
                    <a:lumMod val="50000"/>
                  </a:schemeClr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além</a:t>
            </a:r>
            <a:r>
              <a:rPr lang="en-US" sz="4400" cap="none" dirty="0">
                <a:solidFill>
                  <a:schemeClr val="bg2">
                    <a:lumMod val="50000"/>
                  </a:schemeClr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do CDB…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3E387-FD98-4241-B57D-59525A65964C}"/>
              </a:ext>
            </a:extLst>
          </p:cNvPr>
          <p:cNvSpPr txBox="1"/>
          <p:nvPr/>
        </p:nvSpPr>
        <p:spPr>
          <a:xfrm>
            <a:off x="15028707" y="4929543"/>
            <a:ext cx="474028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FUNDOS OFFSHORE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427726-8343-42E7-B40D-8B740EF258B5}"/>
              </a:ext>
            </a:extLst>
          </p:cNvPr>
          <p:cNvSpPr txBox="1"/>
          <p:nvPr/>
        </p:nvSpPr>
        <p:spPr>
          <a:xfrm>
            <a:off x="18462582" y="6422317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FUNDOS DE RENDA FIXA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A1AA20-CF90-44FE-800F-4BF4E6FD39D2}"/>
              </a:ext>
            </a:extLst>
          </p:cNvPr>
          <p:cNvSpPr txBox="1"/>
          <p:nvPr/>
        </p:nvSpPr>
        <p:spPr>
          <a:xfrm>
            <a:off x="18193132" y="8281627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FUNDOS DE AÇÕES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8B718B-7167-4199-8091-CF68401CC43F}"/>
              </a:ext>
            </a:extLst>
          </p:cNvPr>
          <p:cNvSpPr txBox="1"/>
          <p:nvPr/>
        </p:nvSpPr>
        <p:spPr>
          <a:xfrm>
            <a:off x="8149918" y="8023600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BDR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6B5506-5DE2-48A0-84DD-AEFFBED43A90}"/>
              </a:ext>
            </a:extLst>
          </p:cNvPr>
          <p:cNvSpPr txBox="1"/>
          <p:nvPr/>
        </p:nvSpPr>
        <p:spPr>
          <a:xfrm>
            <a:off x="11546422" y="5840325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ADR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63039-4371-4A04-A70E-4F826F0BE5F8}"/>
              </a:ext>
            </a:extLst>
          </p:cNvPr>
          <p:cNvSpPr txBox="1"/>
          <p:nvPr/>
        </p:nvSpPr>
        <p:spPr>
          <a:xfrm>
            <a:off x="9597626" y="6977834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TÍTULOS PÚBLICOS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36CAD9-5EEE-4F1E-A898-8E505121E54E}"/>
              </a:ext>
            </a:extLst>
          </p:cNvPr>
          <p:cNvSpPr txBox="1"/>
          <p:nvPr/>
        </p:nvSpPr>
        <p:spPr>
          <a:xfrm>
            <a:off x="11245352" y="8136359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LCI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7D2D02-2F83-4686-BD55-33D67926B11E}"/>
              </a:ext>
            </a:extLst>
          </p:cNvPr>
          <p:cNvSpPr txBox="1"/>
          <p:nvPr/>
        </p:nvSpPr>
        <p:spPr>
          <a:xfrm>
            <a:off x="8837838" y="9349031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CRI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E526CD-6C77-48A0-9EAC-1AA0E83E3491}"/>
              </a:ext>
            </a:extLst>
          </p:cNvPr>
          <p:cNvSpPr txBox="1"/>
          <p:nvPr/>
        </p:nvSpPr>
        <p:spPr>
          <a:xfrm>
            <a:off x="11096310" y="9881964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LCA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DDC95D-A9EF-4CEF-9148-43BF16C48AE2}"/>
              </a:ext>
            </a:extLst>
          </p:cNvPr>
          <p:cNvSpPr txBox="1"/>
          <p:nvPr/>
        </p:nvSpPr>
        <p:spPr>
          <a:xfrm>
            <a:off x="13906849" y="8377353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CRA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51CD48-97C2-4378-830C-96DA43BCB39F}"/>
              </a:ext>
            </a:extLst>
          </p:cNvPr>
          <p:cNvSpPr txBox="1"/>
          <p:nvPr/>
        </p:nvSpPr>
        <p:spPr>
          <a:xfrm>
            <a:off x="14415030" y="9631159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LETRA FINANCEIRA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E53648-A90D-477C-B30E-2D5E71769356}"/>
              </a:ext>
            </a:extLst>
          </p:cNvPr>
          <p:cNvSpPr txBox="1"/>
          <p:nvPr/>
        </p:nvSpPr>
        <p:spPr>
          <a:xfrm>
            <a:off x="13734435" y="6083809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ETF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5A8468-2485-4849-B356-2C67FCC383FA}"/>
              </a:ext>
            </a:extLst>
          </p:cNvPr>
          <p:cNvSpPr txBox="1"/>
          <p:nvPr/>
        </p:nvSpPr>
        <p:spPr>
          <a:xfrm>
            <a:off x="14641857" y="7112995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rgbClr val="C00000"/>
                </a:solidFill>
              </a:rPr>
              <a:t>CDB</a:t>
            </a:r>
            <a:endParaRPr kumimoji="0" lang="pt-BR" sz="30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F208B94-0C9D-4B72-8CDA-BF7A23EBD51D}"/>
              </a:ext>
            </a:extLst>
          </p:cNvPr>
          <p:cNvSpPr txBox="1"/>
          <p:nvPr/>
        </p:nvSpPr>
        <p:spPr>
          <a:xfrm>
            <a:off x="8340653" y="4800058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FUNDOS IMOBILIÁRIOS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C9EAAF-54FB-44EC-A915-9617737C5B4D}"/>
              </a:ext>
            </a:extLst>
          </p:cNvPr>
          <p:cNvSpPr txBox="1"/>
          <p:nvPr/>
        </p:nvSpPr>
        <p:spPr>
          <a:xfrm>
            <a:off x="7543566" y="10901917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FUNDOS MULTIMERCADOS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0B9D1D-AFE6-455B-A6E8-59AA90F576EA}"/>
              </a:ext>
            </a:extLst>
          </p:cNvPr>
          <p:cNvSpPr txBox="1"/>
          <p:nvPr/>
        </p:nvSpPr>
        <p:spPr>
          <a:xfrm>
            <a:off x="13251414" y="10905906"/>
            <a:ext cx="61908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0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DEBÊNTURES</a:t>
            </a:r>
          </a:p>
        </p:txBody>
      </p:sp>
      <p:pic>
        <p:nvPicPr>
          <p:cNvPr id="39" name="alvo.png" descr="alvo.png">
            <a:extLst>
              <a:ext uri="{FF2B5EF4-FFF2-40B4-BE49-F238E27FC236}">
                <a16:creationId xmlns:a16="http://schemas.microsoft.com/office/drawing/2014/main" id="{A0F0AA8F-DF01-4D6A-9294-5E00582F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899" y="10140937"/>
            <a:ext cx="3778102" cy="3701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39" descr="Map&#10;&#10;Description automatically generated">
            <a:extLst>
              <a:ext uri="{FF2B5EF4-FFF2-40B4-BE49-F238E27FC236}">
                <a16:creationId xmlns:a16="http://schemas.microsoft.com/office/drawing/2014/main" id="{10E76A7D-D6C8-4BCF-A8EC-01A737385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9405" y="3816635"/>
            <a:ext cx="9803088" cy="11127438"/>
          </a:xfrm>
          <a:prstGeom prst="rect">
            <a:avLst/>
          </a:prstGeom>
        </p:spPr>
      </p:pic>
      <p:sp>
        <p:nvSpPr>
          <p:cNvPr id="41" name="Grade Completa de Produtos com oferta diversificada">
            <a:extLst>
              <a:ext uri="{FF2B5EF4-FFF2-40B4-BE49-F238E27FC236}">
                <a16:creationId xmlns:a16="http://schemas.microsoft.com/office/drawing/2014/main" id="{A4B5C80C-1BC9-4733-A903-22C73474ADF7}"/>
              </a:ext>
            </a:extLst>
          </p:cNvPr>
          <p:cNvSpPr txBox="1"/>
          <p:nvPr/>
        </p:nvSpPr>
        <p:spPr>
          <a:xfrm>
            <a:off x="954188" y="2404970"/>
            <a:ext cx="18085652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Classes de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ativos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disponíveis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no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mercado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local</a:t>
            </a:r>
          </a:p>
        </p:txBody>
      </p:sp>
      <p:sp>
        <p:nvSpPr>
          <p:cNvPr id="38" name="Fonte: ANBIMA – Ranking de Gestão, Novembro/2019…">
            <a:extLst>
              <a:ext uri="{FF2B5EF4-FFF2-40B4-BE49-F238E27FC236}">
                <a16:creationId xmlns:a16="http://schemas.microsoft.com/office/drawing/2014/main" id="{F3146C7B-D003-4131-9B63-7F77F75F136E}"/>
              </a:ext>
            </a:extLst>
          </p:cNvPr>
          <p:cNvSpPr txBox="1"/>
          <p:nvPr/>
        </p:nvSpPr>
        <p:spPr>
          <a:xfrm>
            <a:off x="1035468" y="13231754"/>
            <a:ext cx="12447450" cy="422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748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13</a:t>
            </a:fld>
            <a:endParaRPr/>
          </a:p>
        </p:txBody>
      </p:sp>
      <p:pic>
        <p:nvPicPr>
          <p:cNvPr id="40" name="grafico.png" descr="grafico.png">
            <a:extLst>
              <a:ext uri="{FF2B5EF4-FFF2-40B4-BE49-F238E27FC236}">
                <a16:creationId xmlns:a16="http://schemas.microsoft.com/office/drawing/2014/main" id="{040D91B4-5297-46A5-8362-012EA8E79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707" y="5035025"/>
            <a:ext cx="18121597" cy="735239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Retorno">
            <a:extLst>
              <a:ext uri="{FF2B5EF4-FFF2-40B4-BE49-F238E27FC236}">
                <a16:creationId xmlns:a16="http://schemas.microsoft.com/office/drawing/2014/main" id="{F7737D86-0148-440D-A531-D55C5D3F88D4}"/>
              </a:ext>
            </a:extLst>
          </p:cNvPr>
          <p:cNvSpPr txBox="1"/>
          <p:nvPr/>
        </p:nvSpPr>
        <p:spPr>
          <a:xfrm rot="16200000">
            <a:off x="2383104" y="6811710"/>
            <a:ext cx="1045158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22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b="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Retorno</a:t>
            </a:r>
            <a:endParaRPr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51" name="Risco">
            <a:extLst>
              <a:ext uri="{FF2B5EF4-FFF2-40B4-BE49-F238E27FC236}">
                <a16:creationId xmlns:a16="http://schemas.microsoft.com/office/drawing/2014/main" id="{F97D9BB2-C6F4-45EA-B0B5-F6EECB001D21}"/>
              </a:ext>
            </a:extLst>
          </p:cNvPr>
          <p:cNvSpPr txBox="1"/>
          <p:nvPr/>
        </p:nvSpPr>
        <p:spPr>
          <a:xfrm>
            <a:off x="19157360" y="11775733"/>
            <a:ext cx="718145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22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b="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Risco</a:t>
            </a:r>
            <a:endParaRPr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53" name="Ref. DI">
            <a:extLst>
              <a:ext uri="{FF2B5EF4-FFF2-40B4-BE49-F238E27FC236}">
                <a16:creationId xmlns:a16="http://schemas.microsoft.com/office/drawing/2014/main" id="{FB4E0D4D-EC30-4B86-A094-29B04C8D5B50}"/>
              </a:ext>
            </a:extLst>
          </p:cNvPr>
          <p:cNvSpPr txBox="1"/>
          <p:nvPr/>
        </p:nvSpPr>
        <p:spPr>
          <a:xfrm>
            <a:off x="3699578" y="9813583"/>
            <a:ext cx="889667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Ref. DI</a:t>
            </a:r>
          </a:p>
        </p:txBody>
      </p:sp>
      <p:sp>
        <p:nvSpPr>
          <p:cNvPr id="54" name="Tit.…">
            <a:extLst>
              <a:ext uri="{FF2B5EF4-FFF2-40B4-BE49-F238E27FC236}">
                <a16:creationId xmlns:a16="http://schemas.microsoft.com/office/drawing/2014/main" id="{7A2DE6E2-46ED-4A59-B7D5-B55F15B2CA08}"/>
              </a:ext>
            </a:extLst>
          </p:cNvPr>
          <p:cNvSpPr txBox="1"/>
          <p:nvPr/>
        </p:nvSpPr>
        <p:spPr>
          <a:xfrm>
            <a:off x="4398078" y="10600983"/>
            <a:ext cx="1088439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Tit. </a:t>
            </a:r>
          </a:p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Públicos</a:t>
            </a:r>
            <a:endParaRPr dirty="0">
              <a:solidFill>
                <a:srgbClr val="EC000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55" name="Renda Fixa">
            <a:extLst>
              <a:ext uri="{FF2B5EF4-FFF2-40B4-BE49-F238E27FC236}">
                <a16:creationId xmlns:a16="http://schemas.microsoft.com/office/drawing/2014/main" id="{7BE251E5-07E2-40A5-8323-6A21EBDCF874}"/>
              </a:ext>
            </a:extLst>
          </p:cNvPr>
          <p:cNvSpPr txBox="1"/>
          <p:nvPr/>
        </p:nvSpPr>
        <p:spPr>
          <a:xfrm>
            <a:off x="4800499" y="9115083"/>
            <a:ext cx="1376980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Renda </a:t>
            </a: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Fixa</a:t>
            </a:r>
            <a:endParaRPr dirty="0">
              <a:solidFill>
                <a:srgbClr val="EC000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56" name="Crédito Privado e…">
            <a:extLst>
              <a:ext uri="{FF2B5EF4-FFF2-40B4-BE49-F238E27FC236}">
                <a16:creationId xmlns:a16="http://schemas.microsoft.com/office/drawing/2014/main" id="{F47D7DD6-256F-4430-B905-00CB8DACD06E}"/>
              </a:ext>
            </a:extLst>
          </p:cNvPr>
          <p:cNvSpPr txBox="1"/>
          <p:nvPr/>
        </p:nvSpPr>
        <p:spPr>
          <a:xfrm>
            <a:off x="6133999" y="9813583"/>
            <a:ext cx="3084998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Crédito</a:t>
            </a: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Privado e </a:t>
            </a:r>
          </a:p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Debêntures</a:t>
            </a: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Incentivadas</a:t>
            </a:r>
            <a:endParaRPr dirty="0">
              <a:solidFill>
                <a:srgbClr val="EC000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57" name="RF Ativa…">
            <a:extLst>
              <a:ext uri="{FF2B5EF4-FFF2-40B4-BE49-F238E27FC236}">
                <a16:creationId xmlns:a16="http://schemas.microsoft.com/office/drawing/2014/main" id="{BE5AD105-097F-46D2-9344-A3F0552F70CF}"/>
              </a:ext>
            </a:extLst>
          </p:cNvPr>
          <p:cNvSpPr txBox="1"/>
          <p:nvPr/>
        </p:nvSpPr>
        <p:spPr>
          <a:xfrm>
            <a:off x="6565800" y="7794283"/>
            <a:ext cx="1467578" cy="109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RF </a:t>
            </a: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Ativa</a:t>
            </a:r>
            <a:endParaRPr dirty="0">
              <a:solidFill>
                <a:srgbClr val="EC000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l" defTabSz="457200">
              <a:defRPr sz="2100">
                <a:solidFill>
                  <a:srgbClr val="666A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Mult</a:t>
            </a:r>
            <a:r>
              <a:rPr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. </a:t>
            </a:r>
            <a:r>
              <a:rPr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Juros</a:t>
            </a:r>
            <a:r>
              <a:rPr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e </a:t>
            </a:r>
            <a:r>
              <a:rPr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Moedas</a:t>
            </a:r>
            <a:endParaRPr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58" name="LATAM…">
            <a:extLst>
              <a:ext uri="{FF2B5EF4-FFF2-40B4-BE49-F238E27FC236}">
                <a16:creationId xmlns:a16="http://schemas.microsoft.com/office/drawing/2014/main" id="{EC64C7AA-A504-4B00-88B0-34088786C140}"/>
              </a:ext>
            </a:extLst>
          </p:cNvPr>
          <p:cNvSpPr txBox="1"/>
          <p:nvPr/>
        </p:nvSpPr>
        <p:spPr>
          <a:xfrm>
            <a:off x="8503532" y="7083083"/>
            <a:ext cx="1467577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LATAM</a:t>
            </a:r>
          </a:p>
          <a:p>
            <a:pPr algn="l" defTabSz="457200">
              <a:defRPr sz="2100">
                <a:solidFill>
                  <a:srgbClr val="666A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Crédito</a:t>
            </a:r>
            <a:r>
              <a:rPr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na</a:t>
            </a:r>
            <a:r>
              <a:rPr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América Latina</a:t>
            </a:r>
          </a:p>
        </p:txBody>
      </p:sp>
      <p:sp>
        <p:nvSpPr>
          <p:cNvPr id="59" name="Pré">
            <a:extLst>
              <a:ext uri="{FF2B5EF4-FFF2-40B4-BE49-F238E27FC236}">
                <a16:creationId xmlns:a16="http://schemas.microsoft.com/office/drawing/2014/main" id="{E599F6E7-0D19-4DB3-9AE0-1E1E60919398}"/>
              </a:ext>
            </a:extLst>
          </p:cNvPr>
          <p:cNvSpPr txBox="1"/>
          <p:nvPr/>
        </p:nvSpPr>
        <p:spPr>
          <a:xfrm>
            <a:off x="8706731" y="9115083"/>
            <a:ext cx="940963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Pré</a:t>
            </a:r>
            <a:endParaRPr dirty="0">
              <a:solidFill>
                <a:srgbClr val="EC000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60" name="Inflação">
            <a:extLst>
              <a:ext uri="{FF2B5EF4-FFF2-40B4-BE49-F238E27FC236}">
                <a16:creationId xmlns:a16="http://schemas.microsoft.com/office/drawing/2014/main" id="{B561AFDF-937C-4156-9A0D-B75626E70B81}"/>
              </a:ext>
            </a:extLst>
          </p:cNvPr>
          <p:cNvSpPr txBox="1"/>
          <p:nvPr/>
        </p:nvSpPr>
        <p:spPr>
          <a:xfrm>
            <a:off x="10281532" y="8683283"/>
            <a:ext cx="1043555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Inflação</a:t>
            </a:r>
            <a:endParaRPr dirty="0">
              <a:solidFill>
                <a:srgbClr val="EC000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61" name="Mult.…">
            <a:extLst>
              <a:ext uri="{FF2B5EF4-FFF2-40B4-BE49-F238E27FC236}">
                <a16:creationId xmlns:a16="http://schemas.microsoft.com/office/drawing/2014/main" id="{5BA6CDF8-A401-463B-8EF1-0FE09F37AEA8}"/>
              </a:ext>
            </a:extLst>
          </p:cNvPr>
          <p:cNvSpPr txBox="1"/>
          <p:nvPr/>
        </p:nvSpPr>
        <p:spPr>
          <a:xfrm>
            <a:off x="10357732" y="6905283"/>
            <a:ext cx="155111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Mult</a:t>
            </a: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. </a:t>
            </a:r>
          </a:p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Média</a:t>
            </a: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Vol.</a:t>
            </a:r>
          </a:p>
        </p:txBody>
      </p:sp>
      <p:sp>
        <p:nvSpPr>
          <p:cNvPr id="62" name="Multigestores">
            <a:extLst>
              <a:ext uri="{FF2B5EF4-FFF2-40B4-BE49-F238E27FC236}">
                <a16:creationId xmlns:a16="http://schemas.microsoft.com/office/drawing/2014/main" id="{D68CFF5A-7561-42BF-8D85-8913B5059407}"/>
              </a:ext>
            </a:extLst>
          </p:cNvPr>
          <p:cNvSpPr txBox="1"/>
          <p:nvPr/>
        </p:nvSpPr>
        <p:spPr>
          <a:xfrm>
            <a:off x="12053961" y="6651283"/>
            <a:ext cx="185887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Multigestores</a:t>
            </a:r>
            <a:endParaRPr dirty="0">
              <a:solidFill>
                <a:srgbClr val="EC000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63" name="FII…">
            <a:extLst>
              <a:ext uri="{FF2B5EF4-FFF2-40B4-BE49-F238E27FC236}">
                <a16:creationId xmlns:a16="http://schemas.microsoft.com/office/drawing/2014/main" id="{C7C62F73-C20A-4D48-855F-665EADEB7856}"/>
              </a:ext>
            </a:extLst>
          </p:cNvPr>
          <p:cNvSpPr txBox="1"/>
          <p:nvPr/>
        </p:nvSpPr>
        <p:spPr>
          <a:xfrm>
            <a:off x="12498461" y="8060983"/>
            <a:ext cx="64555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FII</a:t>
            </a:r>
          </a:p>
          <a:p>
            <a:pPr algn="l" defTabSz="457200">
              <a:defRPr sz="2100">
                <a:solidFill>
                  <a:srgbClr val="666A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CRI</a:t>
            </a:r>
          </a:p>
        </p:txBody>
      </p:sp>
      <p:sp>
        <p:nvSpPr>
          <p:cNvPr id="64" name="FII…">
            <a:extLst>
              <a:ext uri="{FF2B5EF4-FFF2-40B4-BE49-F238E27FC236}">
                <a16:creationId xmlns:a16="http://schemas.microsoft.com/office/drawing/2014/main" id="{05016DB0-82E6-480F-85EF-5408490FC5F3}"/>
              </a:ext>
            </a:extLst>
          </p:cNvPr>
          <p:cNvSpPr txBox="1"/>
          <p:nvPr/>
        </p:nvSpPr>
        <p:spPr>
          <a:xfrm>
            <a:off x="14781924" y="7362483"/>
            <a:ext cx="37029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FII</a:t>
            </a:r>
          </a:p>
        </p:txBody>
      </p:sp>
      <p:sp>
        <p:nvSpPr>
          <p:cNvPr id="65" name="Mult.…">
            <a:extLst>
              <a:ext uri="{FF2B5EF4-FFF2-40B4-BE49-F238E27FC236}">
                <a16:creationId xmlns:a16="http://schemas.microsoft.com/office/drawing/2014/main" id="{9D27C078-F00F-46C6-9BEF-6E7B466880D0}"/>
              </a:ext>
            </a:extLst>
          </p:cNvPr>
          <p:cNvSpPr txBox="1"/>
          <p:nvPr/>
        </p:nvSpPr>
        <p:spPr>
          <a:xfrm>
            <a:off x="14299324" y="5965483"/>
            <a:ext cx="123911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Mult</a:t>
            </a: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. </a:t>
            </a:r>
          </a:p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Alta Vol.</a:t>
            </a:r>
          </a:p>
        </p:txBody>
      </p:sp>
      <p:sp>
        <p:nvSpPr>
          <p:cNvPr id="66" name="Ações…">
            <a:extLst>
              <a:ext uri="{FF2B5EF4-FFF2-40B4-BE49-F238E27FC236}">
                <a16:creationId xmlns:a16="http://schemas.microsoft.com/office/drawing/2014/main" id="{8B5719F2-D9FA-4306-9A35-2D9A15799E5D}"/>
              </a:ext>
            </a:extLst>
          </p:cNvPr>
          <p:cNvSpPr txBox="1"/>
          <p:nvPr/>
        </p:nvSpPr>
        <p:spPr>
          <a:xfrm>
            <a:off x="15924924" y="5343183"/>
            <a:ext cx="1822947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Ações</a:t>
            </a:r>
            <a:endParaRPr dirty="0">
              <a:solidFill>
                <a:srgbClr val="EC000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l" defTabSz="457200">
              <a:defRPr sz="2100">
                <a:solidFill>
                  <a:srgbClr val="666A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Long &amp; Short Long Biased Valor</a:t>
            </a:r>
          </a:p>
        </p:txBody>
      </p:sp>
      <p:sp>
        <p:nvSpPr>
          <p:cNvPr id="67" name="Global Equities…">
            <a:extLst>
              <a:ext uri="{FF2B5EF4-FFF2-40B4-BE49-F238E27FC236}">
                <a16:creationId xmlns:a16="http://schemas.microsoft.com/office/drawing/2014/main" id="{D2B5F80B-4444-4CCA-B185-D4B6DC8F6B8E}"/>
              </a:ext>
            </a:extLst>
          </p:cNvPr>
          <p:cNvSpPr txBox="1"/>
          <p:nvPr/>
        </p:nvSpPr>
        <p:spPr>
          <a:xfrm>
            <a:off x="18122024" y="5343183"/>
            <a:ext cx="1870705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algn="l" defTabSz="457200">
              <a:defRPr sz="2100">
                <a:solidFill>
                  <a:srgbClr val="9E356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rgbClr val="EC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Global Equities</a:t>
            </a:r>
          </a:p>
          <a:p>
            <a:pPr algn="l" defTabSz="457200">
              <a:defRPr sz="2100">
                <a:solidFill>
                  <a:srgbClr val="666A6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Ações</a:t>
            </a:r>
            <a:r>
              <a:rPr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Globais</a:t>
            </a:r>
            <a:endParaRPr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23" name="Grade Completa de Produtos com oferta diversificada">
            <a:extLst>
              <a:ext uri="{FF2B5EF4-FFF2-40B4-BE49-F238E27FC236}">
                <a16:creationId xmlns:a16="http://schemas.microsoft.com/office/drawing/2014/main" id="{7A29FE31-1E02-40EE-BEEA-5EA00CB74861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Diversificação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é fundamental</a:t>
            </a:r>
          </a:p>
        </p:txBody>
      </p:sp>
      <p:sp>
        <p:nvSpPr>
          <p:cNvPr id="22" name="Fonte: ANBIMA – Ranking de Gestão, Novembro/2019…">
            <a:extLst>
              <a:ext uri="{FF2B5EF4-FFF2-40B4-BE49-F238E27FC236}">
                <a16:creationId xmlns:a16="http://schemas.microsoft.com/office/drawing/2014/main" id="{66BCFFE8-2347-49E8-BBD4-178B3CFF27D2}"/>
              </a:ext>
            </a:extLst>
          </p:cNvPr>
          <p:cNvSpPr txBox="1"/>
          <p:nvPr/>
        </p:nvSpPr>
        <p:spPr>
          <a:xfrm>
            <a:off x="1035468" y="13231754"/>
            <a:ext cx="12447450" cy="422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279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pic>
        <p:nvPicPr>
          <p:cNvPr id="79" name="mapa.png" descr="mapa.png">
            <a:extLst>
              <a:ext uri="{FF2B5EF4-FFF2-40B4-BE49-F238E27FC236}">
                <a16:creationId xmlns:a16="http://schemas.microsoft.com/office/drawing/2014/main" id="{73D30E56-B50B-4EFB-A4D9-3C191FB50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20" y="4400528"/>
            <a:ext cx="14952604" cy="7571694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com fortes raízes locais na  Europa e América Latina">
            <a:extLst>
              <a:ext uri="{FF2B5EF4-FFF2-40B4-BE49-F238E27FC236}">
                <a16:creationId xmlns:a16="http://schemas.microsoft.com/office/drawing/2014/main" id="{E44DB0B7-FBCE-422B-A908-815A37F30EC5}"/>
              </a:ext>
            </a:extLst>
          </p:cNvPr>
          <p:cNvSpPr txBox="1"/>
          <p:nvPr/>
        </p:nvSpPr>
        <p:spPr>
          <a:xfrm>
            <a:off x="1148120" y="3634690"/>
            <a:ext cx="617476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defTabSz="457200">
              <a:defRPr sz="39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com fortes </a:t>
            </a:r>
            <a:r>
              <a:rPr sz="40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raízes</a:t>
            </a:r>
            <a:r>
              <a:rPr sz="40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40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locais</a:t>
            </a:r>
            <a:r>
              <a:rPr sz="40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40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na</a:t>
            </a:r>
            <a:r>
              <a:rPr sz="40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br>
              <a:rPr sz="40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</a:br>
            <a:r>
              <a:rPr sz="40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Europa e América Latina</a:t>
            </a:r>
          </a:p>
        </p:txBody>
      </p:sp>
      <p:sp>
        <p:nvSpPr>
          <p:cNvPr id="81" name="Rectangle">
            <a:extLst>
              <a:ext uri="{FF2B5EF4-FFF2-40B4-BE49-F238E27FC236}">
                <a16:creationId xmlns:a16="http://schemas.microsoft.com/office/drawing/2014/main" id="{C658DD2B-1FD3-498D-BCBC-E4C89CEE6E21}"/>
              </a:ext>
            </a:extLst>
          </p:cNvPr>
          <p:cNvSpPr/>
          <p:nvPr/>
        </p:nvSpPr>
        <p:spPr>
          <a:xfrm>
            <a:off x="14684950" y="10100379"/>
            <a:ext cx="8752564" cy="1461164"/>
          </a:xfrm>
          <a:prstGeom prst="rect">
            <a:avLst/>
          </a:prstGeom>
          <a:solidFill>
            <a:srgbClr val="9B191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82" name="Presença Global">
            <a:extLst>
              <a:ext uri="{FF2B5EF4-FFF2-40B4-BE49-F238E27FC236}">
                <a16:creationId xmlns:a16="http://schemas.microsoft.com/office/drawing/2014/main" id="{29A7AA69-52D9-43B2-89E1-EAA4CFDF5206}"/>
              </a:ext>
            </a:extLst>
          </p:cNvPr>
          <p:cNvSpPr txBox="1"/>
          <p:nvPr/>
        </p:nvSpPr>
        <p:spPr>
          <a:xfrm>
            <a:off x="1127209" y="2100404"/>
            <a:ext cx="7300075" cy="1584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90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8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Presença</a:t>
            </a:r>
            <a:r>
              <a:rPr lang="en-US" sz="8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Global</a:t>
            </a:r>
          </a:p>
        </p:txBody>
      </p:sp>
      <p:sp>
        <p:nvSpPr>
          <p:cNvPr id="83" name="1">
            <a:extLst>
              <a:ext uri="{FF2B5EF4-FFF2-40B4-BE49-F238E27FC236}">
                <a16:creationId xmlns:a16="http://schemas.microsoft.com/office/drawing/2014/main" id="{11120EC9-91B4-49D5-A2E9-6A086FCF4849}"/>
              </a:ext>
            </a:extLst>
          </p:cNvPr>
          <p:cNvSpPr txBox="1"/>
          <p:nvPr/>
        </p:nvSpPr>
        <p:spPr>
          <a:xfrm>
            <a:off x="958915" y="5902506"/>
            <a:ext cx="609141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7800">
                <a:solidFill>
                  <a:srgbClr val="9D376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4" name="2">
            <a:extLst>
              <a:ext uri="{FF2B5EF4-FFF2-40B4-BE49-F238E27FC236}">
                <a16:creationId xmlns:a16="http://schemas.microsoft.com/office/drawing/2014/main" id="{4E9F1FA0-E90E-4A46-833E-52B0D2D90C1D}"/>
              </a:ext>
            </a:extLst>
          </p:cNvPr>
          <p:cNvSpPr txBox="1"/>
          <p:nvPr/>
        </p:nvSpPr>
        <p:spPr>
          <a:xfrm>
            <a:off x="958915" y="7079372"/>
            <a:ext cx="609141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7800">
                <a:solidFill>
                  <a:srgbClr val="9D376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5" name="3">
            <a:extLst>
              <a:ext uri="{FF2B5EF4-FFF2-40B4-BE49-F238E27FC236}">
                <a16:creationId xmlns:a16="http://schemas.microsoft.com/office/drawing/2014/main" id="{8ECF2985-2816-4AA1-AF8B-7F717DDF2287}"/>
              </a:ext>
            </a:extLst>
          </p:cNvPr>
          <p:cNvSpPr txBox="1"/>
          <p:nvPr/>
        </p:nvSpPr>
        <p:spPr>
          <a:xfrm>
            <a:off x="958915" y="9039406"/>
            <a:ext cx="609141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7800">
                <a:solidFill>
                  <a:srgbClr val="9D376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6" name="4">
            <a:extLst>
              <a:ext uri="{FF2B5EF4-FFF2-40B4-BE49-F238E27FC236}">
                <a16:creationId xmlns:a16="http://schemas.microsoft.com/office/drawing/2014/main" id="{E87389B5-B6B7-4793-A307-23006BFAA4D2}"/>
              </a:ext>
            </a:extLst>
          </p:cNvPr>
          <p:cNvSpPr txBox="1"/>
          <p:nvPr/>
        </p:nvSpPr>
        <p:spPr>
          <a:xfrm>
            <a:off x="958915" y="10588806"/>
            <a:ext cx="609141" cy="13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defRPr sz="7800">
                <a:solidFill>
                  <a:srgbClr val="9D376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7" name="Line">
            <a:extLst>
              <a:ext uri="{FF2B5EF4-FFF2-40B4-BE49-F238E27FC236}">
                <a16:creationId xmlns:a16="http://schemas.microsoft.com/office/drawing/2014/main" id="{790F5A70-0ED7-4EC5-B36A-A1EBED0F4BB0}"/>
              </a:ext>
            </a:extLst>
          </p:cNvPr>
          <p:cNvSpPr/>
          <p:nvPr/>
        </p:nvSpPr>
        <p:spPr>
          <a:xfrm flipV="1">
            <a:off x="1699747" y="6181906"/>
            <a:ext cx="2" cy="749302"/>
          </a:xfrm>
          <a:prstGeom prst="line">
            <a:avLst/>
          </a:prstGeom>
          <a:ln w="25400">
            <a:solidFill>
              <a:srgbClr val="005670"/>
            </a:solidFill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88" name="Line">
            <a:extLst>
              <a:ext uri="{FF2B5EF4-FFF2-40B4-BE49-F238E27FC236}">
                <a16:creationId xmlns:a16="http://schemas.microsoft.com/office/drawing/2014/main" id="{F543FA4E-28B4-421C-8E90-E301F7A8F61C}"/>
              </a:ext>
            </a:extLst>
          </p:cNvPr>
          <p:cNvSpPr/>
          <p:nvPr/>
        </p:nvSpPr>
        <p:spPr>
          <a:xfrm flipV="1">
            <a:off x="1699747" y="7397590"/>
            <a:ext cx="2" cy="1495234"/>
          </a:xfrm>
          <a:prstGeom prst="line">
            <a:avLst/>
          </a:prstGeom>
          <a:ln w="25400">
            <a:solidFill>
              <a:srgbClr val="005670"/>
            </a:solidFill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89" name="Line">
            <a:extLst>
              <a:ext uri="{FF2B5EF4-FFF2-40B4-BE49-F238E27FC236}">
                <a16:creationId xmlns:a16="http://schemas.microsoft.com/office/drawing/2014/main" id="{D1AFDAFA-0792-4ADF-8F9B-DD003A19F582}"/>
              </a:ext>
            </a:extLst>
          </p:cNvPr>
          <p:cNvSpPr/>
          <p:nvPr/>
        </p:nvSpPr>
        <p:spPr>
          <a:xfrm flipV="1">
            <a:off x="1699747" y="9359207"/>
            <a:ext cx="2" cy="1081864"/>
          </a:xfrm>
          <a:prstGeom prst="line">
            <a:avLst/>
          </a:prstGeom>
          <a:ln w="25400">
            <a:solidFill>
              <a:srgbClr val="005670"/>
            </a:solidFill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90" name="Line">
            <a:extLst>
              <a:ext uri="{FF2B5EF4-FFF2-40B4-BE49-F238E27FC236}">
                <a16:creationId xmlns:a16="http://schemas.microsoft.com/office/drawing/2014/main" id="{6986C4B3-2F68-4265-B560-3D1D292F1BA0}"/>
              </a:ext>
            </a:extLst>
          </p:cNvPr>
          <p:cNvSpPr/>
          <p:nvPr/>
        </p:nvSpPr>
        <p:spPr>
          <a:xfrm flipV="1">
            <a:off x="1699747" y="10910539"/>
            <a:ext cx="2" cy="1081864"/>
          </a:xfrm>
          <a:prstGeom prst="line">
            <a:avLst/>
          </a:prstGeom>
          <a:ln w="25400">
            <a:solidFill>
              <a:srgbClr val="005670"/>
            </a:solidFill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91" name="Experiência Global">
            <a:extLst>
              <a:ext uri="{FF2B5EF4-FFF2-40B4-BE49-F238E27FC236}">
                <a16:creationId xmlns:a16="http://schemas.microsoft.com/office/drawing/2014/main" id="{C6D07305-17D2-4B69-B2AF-4DBEB25DEA9C}"/>
              </a:ext>
            </a:extLst>
          </p:cNvPr>
          <p:cNvSpPr txBox="1"/>
          <p:nvPr/>
        </p:nvSpPr>
        <p:spPr>
          <a:xfrm>
            <a:off x="1836908" y="6025272"/>
            <a:ext cx="3358292" cy="654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3400">
                <a:solidFill>
                  <a:srgbClr val="9D376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200" dirty="0" err="1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Experiência</a:t>
            </a:r>
            <a:r>
              <a:rPr sz="320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Global </a:t>
            </a:r>
          </a:p>
        </p:txBody>
      </p:sp>
      <p:sp>
        <p:nvSpPr>
          <p:cNvPr id="92" name="49 anos atuando no mercado internacional.">
            <a:extLst>
              <a:ext uri="{FF2B5EF4-FFF2-40B4-BE49-F238E27FC236}">
                <a16:creationId xmlns:a16="http://schemas.microsoft.com/office/drawing/2014/main" id="{2BBA893A-1BD8-46E0-B4D9-6D7D000AE9C4}"/>
              </a:ext>
            </a:extLst>
          </p:cNvPr>
          <p:cNvSpPr txBox="1"/>
          <p:nvPr/>
        </p:nvSpPr>
        <p:spPr>
          <a:xfrm>
            <a:off x="1933892" y="6584071"/>
            <a:ext cx="509274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defTabSz="457200">
              <a:defRPr sz="24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50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anos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atuando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no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mercado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internacional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3" name="Ativos sob Gestão">
            <a:extLst>
              <a:ext uri="{FF2B5EF4-FFF2-40B4-BE49-F238E27FC236}">
                <a16:creationId xmlns:a16="http://schemas.microsoft.com/office/drawing/2014/main" id="{8B3B7A50-24EB-42CA-A7F3-0B1CE6036511}"/>
              </a:ext>
            </a:extLst>
          </p:cNvPr>
          <p:cNvSpPr txBox="1"/>
          <p:nvPr/>
        </p:nvSpPr>
        <p:spPr>
          <a:xfrm>
            <a:off x="1836908" y="7206372"/>
            <a:ext cx="3161122" cy="654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3400">
                <a:solidFill>
                  <a:srgbClr val="9D376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200" dirty="0" err="1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Ativos</a:t>
            </a:r>
            <a:r>
              <a:rPr sz="320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sob </a:t>
            </a:r>
            <a:r>
              <a:rPr sz="3200" dirty="0" err="1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Gestão</a:t>
            </a:r>
            <a:endParaRPr sz="320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94" name="€197 bilhões de ativos sob gestão, com diversificação geográfica entre mercados desenvolvidos e mercados emergentes.">
            <a:extLst>
              <a:ext uri="{FF2B5EF4-FFF2-40B4-BE49-F238E27FC236}">
                <a16:creationId xmlns:a16="http://schemas.microsoft.com/office/drawing/2014/main" id="{DF81C8BD-2D63-4F86-8AA7-038B3A0DDFB4}"/>
              </a:ext>
            </a:extLst>
          </p:cNvPr>
          <p:cNvSpPr txBox="1"/>
          <p:nvPr/>
        </p:nvSpPr>
        <p:spPr>
          <a:xfrm>
            <a:off x="1836908" y="7765172"/>
            <a:ext cx="588438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defRPr sz="24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€</a:t>
            </a:r>
            <a:r>
              <a:rPr lang="pt-BR"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182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bilhões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de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ativos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sob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gestão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, com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diversificação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geográfica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entre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mercados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desenvolvidos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e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mercados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emergentes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5" name="Global para Internacional">
            <a:extLst>
              <a:ext uri="{FF2B5EF4-FFF2-40B4-BE49-F238E27FC236}">
                <a16:creationId xmlns:a16="http://schemas.microsoft.com/office/drawing/2014/main" id="{9C5FCEA6-F631-42A2-B894-6C21F6317D2C}"/>
              </a:ext>
            </a:extLst>
          </p:cNvPr>
          <p:cNvSpPr txBox="1"/>
          <p:nvPr/>
        </p:nvSpPr>
        <p:spPr>
          <a:xfrm>
            <a:off x="1836908" y="9166406"/>
            <a:ext cx="4425892" cy="654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3400">
                <a:solidFill>
                  <a:srgbClr val="9D376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20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Global para </a:t>
            </a:r>
            <a:r>
              <a:rPr sz="3200" dirty="0" err="1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Internacional</a:t>
            </a:r>
            <a:endParaRPr sz="320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96" name="Presente em 11 Países. Uma das maiores Assets Globais na América Latina.">
            <a:extLst>
              <a:ext uri="{FF2B5EF4-FFF2-40B4-BE49-F238E27FC236}">
                <a16:creationId xmlns:a16="http://schemas.microsoft.com/office/drawing/2014/main" id="{052175F0-ED98-4BF7-ACAF-A8E365C45A31}"/>
              </a:ext>
            </a:extLst>
          </p:cNvPr>
          <p:cNvSpPr txBox="1"/>
          <p:nvPr/>
        </p:nvSpPr>
        <p:spPr>
          <a:xfrm>
            <a:off x="1836908" y="9725206"/>
            <a:ext cx="6028892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defRPr sz="24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Presente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em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1</a:t>
            </a:r>
            <a:r>
              <a:rPr lang="pt-BR"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1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Países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. Uma das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maiores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Assets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Globais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na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América Latina.</a:t>
            </a:r>
          </a:p>
        </p:txBody>
      </p:sp>
      <p:sp>
        <p:nvSpPr>
          <p:cNvPr id="97" name="Pessoas">
            <a:extLst>
              <a:ext uri="{FF2B5EF4-FFF2-40B4-BE49-F238E27FC236}">
                <a16:creationId xmlns:a16="http://schemas.microsoft.com/office/drawing/2014/main" id="{58EAABD3-8EDE-4148-8C64-5D4B18388056}"/>
              </a:ext>
            </a:extLst>
          </p:cNvPr>
          <p:cNvSpPr txBox="1"/>
          <p:nvPr/>
        </p:nvSpPr>
        <p:spPr>
          <a:xfrm>
            <a:off x="1836908" y="10720038"/>
            <a:ext cx="1441100" cy="654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3400">
                <a:solidFill>
                  <a:srgbClr val="9D376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200" dirty="0" err="1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Pessoas</a:t>
            </a:r>
            <a:endParaRPr sz="320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98" name="Mais de 770 funcionários e 220 atuando diretamente na área de investimentos.">
            <a:extLst>
              <a:ext uri="{FF2B5EF4-FFF2-40B4-BE49-F238E27FC236}">
                <a16:creationId xmlns:a16="http://schemas.microsoft.com/office/drawing/2014/main" id="{6482A376-9DC1-4E77-A8A2-A94F59D91539}"/>
              </a:ext>
            </a:extLst>
          </p:cNvPr>
          <p:cNvSpPr txBox="1"/>
          <p:nvPr/>
        </p:nvSpPr>
        <p:spPr>
          <a:xfrm>
            <a:off x="1836909" y="11278838"/>
            <a:ext cx="6483250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defRPr sz="24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Mais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de 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7</a:t>
            </a:r>
            <a:r>
              <a:rPr lang="pt-BR"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40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funcionários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e 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2</a:t>
            </a:r>
            <a:r>
              <a:rPr lang="pt-BR"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25</a:t>
            </a:r>
            <a:r>
              <a:rPr sz="22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atuando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diretamente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na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área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de </a:t>
            </a:r>
            <a:r>
              <a:rPr sz="2200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investimentos</a:t>
            </a:r>
            <a:r>
              <a:rPr sz="22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9" name="Line">
            <a:extLst>
              <a:ext uri="{FF2B5EF4-FFF2-40B4-BE49-F238E27FC236}">
                <a16:creationId xmlns:a16="http://schemas.microsoft.com/office/drawing/2014/main" id="{A99CC50A-DA7E-4DD3-B92E-13835346C703}"/>
              </a:ext>
            </a:extLst>
          </p:cNvPr>
          <p:cNvSpPr/>
          <p:nvPr/>
        </p:nvSpPr>
        <p:spPr>
          <a:xfrm flipV="1">
            <a:off x="11357553" y="7532762"/>
            <a:ext cx="2" cy="4420378"/>
          </a:xfrm>
          <a:prstGeom prst="line">
            <a:avLst/>
          </a:prstGeom>
          <a:ln w="25400">
            <a:solidFill>
              <a:srgbClr val="1D252D"/>
            </a:solidFill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100" name="Triangle">
            <a:extLst>
              <a:ext uri="{FF2B5EF4-FFF2-40B4-BE49-F238E27FC236}">
                <a16:creationId xmlns:a16="http://schemas.microsoft.com/office/drawing/2014/main" id="{30B80C72-32D1-4396-94EC-66BC6FF3EBD0}"/>
              </a:ext>
            </a:extLst>
          </p:cNvPr>
          <p:cNvSpPr/>
          <p:nvPr/>
        </p:nvSpPr>
        <p:spPr>
          <a:xfrm rot="13500000">
            <a:off x="11249255" y="8617158"/>
            <a:ext cx="226210" cy="226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D252D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101" name="Line">
            <a:extLst>
              <a:ext uri="{FF2B5EF4-FFF2-40B4-BE49-F238E27FC236}">
                <a16:creationId xmlns:a16="http://schemas.microsoft.com/office/drawing/2014/main" id="{DF4D3123-33CF-41A9-A9AF-0F965F0074EA}"/>
              </a:ext>
            </a:extLst>
          </p:cNvPr>
          <p:cNvSpPr/>
          <p:nvPr/>
        </p:nvSpPr>
        <p:spPr>
          <a:xfrm flipV="1">
            <a:off x="14684951" y="2681359"/>
            <a:ext cx="2" cy="4113796"/>
          </a:xfrm>
          <a:prstGeom prst="line">
            <a:avLst/>
          </a:prstGeom>
          <a:ln w="25400">
            <a:solidFill>
              <a:srgbClr val="1D252D"/>
            </a:solidFill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102" name="Triangle">
            <a:extLst>
              <a:ext uri="{FF2B5EF4-FFF2-40B4-BE49-F238E27FC236}">
                <a16:creationId xmlns:a16="http://schemas.microsoft.com/office/drawing/2014/main" id="{EE1CAF7E-6758-4AA4-9442-BBCDBD9E796A}"/>
              </a:ext>
            </a:extLst>
          </p:cNvPr>
          <p:cNvSpPr/>
          <p:nvPr/>
        </p:nvSpPr>
        <p:spPr>
          <a:xfrm rot="13500000">
            <a:off x="14576655" y="5175458"/>
            <a:ext cx="226210" cy="226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D252D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103" name="América Latina…">
            <a:extLst>
              <a:ext uri="{FF2B5EF4-FFF2-40B4-BE49-F238E27FC236}">
                <a16:creationId xmlns:a16="http://schemas.microsoft.com/office/drawing/2014/main" id="{7B1741C5-7B71-4117-A6A1-EED07CD10755}"/>
              </a:ext>
            </a:extLst>
          </p:cNvPr>
          <p:cNvSpPr txBox="1"/>
          <p:nvPr/>
        </p:nvSpPr>
        <p:spPr>
          <a:xfrm>
            <a:off x="11715591" y="8472322"/>
            <a:ext cx="3824765" cy="137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defTabSz="457200">
              <a:lnSpc>
                <a:spcPct val="90000"/>
              </a:lnSpc>
              <a:defRPr sz="3900" cap="all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90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América Latina </a:t>
            </a:r>
          </a:p>
          <a:p>
            <a:pPr defTabSz="457200">
              <a:lnSpc>
                <a:spcPct val="90000"/>
              </a:lnSpc>
              <a:defRPr sz="5300" cap="all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530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€ </a:t>
            </a:r>
            <a:r>
              <a:rPr lang="pt-BR" sz="530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66</a:t>
            </a:r>
            <a:r>
              <a:rPr sz="530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bn</a:t>
            </a:r>
          </a:p>
        </p:txBody>
      </p:sp>
      <p:sp>
        <p:nvSpPr>
          <p:cNvPr id="104" name="Europa…">
            <a:extLst>
              <a:ext uri="{FF2B5EF4-FFF2-40B4-BE49-F238E27FC236}">
                <a16:creationId xmlns:a16="http://schemas.microsoft.com/office/drawing/2014/main" id="{359A9362-17EF-4B1E-B164-DD6B2E2B0EFB}"/>
              </a:ext>
            </a:extLst>
          </p:cNvPr>
          <p:cNvSpPr txBox="1"/>
          <p:nvPr/>
        </p:nvSpPr>
        <p:spPr>
          <a:xfrm>
            <a:off x="15077456" y="4998294"/>
            <a:ext cx="2617704" cy="137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defTabSz="457200">
              <a:lnSpc>
                <a:spcPct val="90000"/>
              </a:lnSpc>
              <a:defRPr sz="3900" cap="all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90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Europa </a:t>
            </a:r>
          </a:p>
          <a:p>
            <a:pPr defTabSz="457200">
              <a:lnSpc>
                <a:spcPct val="90000"/>
              </a:lnSpc>
              <a:defRPr sz="5300" cap="all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530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€ </a:t>
            </a:r>
            <a:r>
              <a:rPr lang="pt-BR" sz="530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116</a:t>
            </a:r>
            <a:r>
              <a:rPr sz="530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bn</a:t>
            </a:r>
          </a:p>
        </p:txBody>
      </p:sp>
      <p:sp>
        <p:nvSpPr>
          <p:cNvPr id="105" name="Reino Unido (Matriz)…">
            <a:extLst>
              <a:ext uri="{FF2B5EF4-FFF2-40B4-BE49-F238E27FC236}">
                <a16:creationId xmlns:a16="http://schemas.microsoft.com/office/drawing/2014/main" id="{7E2F3DD1-8C60-46D8-9C40-ABFD0A730644}"/>
              </a:ext>
            </a:extLst>
          </p:cNvPr>
          <p:cNvSpPr txBox="1"/>
          <p:nvPr/>
        </p:nvSpPr>
        <p:spPr>
          <a:xfrm>
            <a:off x="14916729" y="2666977"/>
            <a:ext cx="2439770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Reino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Unido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(</a:t>
            </a:r>
            <a:r>
              <a:rPr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Matriz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)</a:t>
            </a: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Espanha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Alemanha</a:t>
            </a:r>
            <a:endParaRPr sz="2100" dirty="0">
              <a:solidFill>
                <a:schemeClr val="tx1">
                  <a:lumMod val="95000"/>
                  <a:lumOff val="5000"/>
                </a:schemeClr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Polônia</a:t>
            </a:r>
            <a:endParaRPr sz="2100" dirty="0">
              <a:solidFill>
                <a:schemeClr val="tx1">
                  <a:lumMod val="95000"/>
                  <a:lumOff val="5000"/>
                </a:schemeClr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Portugal</a:t>
            </a: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Luxemburgo</a:t>
            </a:r>
            <a:endParaRPr sz="2100" dirty="0">
              <a:solidFill>
                <a:schemeClr val="tx1">
                  <a:lumMod val="95000"/>
                  <a:lumOff val="5000"/>
                </a:schemeClr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sp>
        <p:nvSpPr>
          <p:cNvPr id="106" name="Brasil…">
            <a:extLst>
              <a:ext uri="{FF2B5EF4-FFF2-40B4-BE49-F238E27FC236}">
                <a16:creationId xmlns:a16="http://schemas.microsoft.com/office/drawing/2014/main" id="{829BA99D-FE13-4C84-AE42-5C376707313E}"/>
              </a:ext>
            </a:extLst>
          </p:cNvPr>
          <p:cNvSpPr txBox="1"/>
          <p:nvPr/>
        </p:nvSpPr>
        <p:spPr>
          <a:xfrm>
            <a:off x="11595062" y="9757811"/>
            <a:ext cx="1319271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t">
            <a:spAutoFit/>
          </a:bodyPr>
          <a:lstStyle/>
          <a:p>
            <a:pPr defTabSz="457200">
              <a:defRPr sz="32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Brasil</a:t>
            </a:r>
            <a:r>
              <a:rPr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México </a:t>
            </a: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Chile</a:t>
            </a:r>
            <a:endParaRPr lang="pt-BR" sz="2100" dirty="0">
              <a:solidFill>
                <a:schemeClr val="tx1">
                  <a:lumMod val="95000"/>
                  <a:lumOff val="5000"/>
                </a:schemeClr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Porto Rico</a:t>
            </a: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</a:p>
          <a:p>
            <a:pPr defTabSz="457200">
              <a:defRPr sz="2100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Argentina</a:t>
            </a:r>
          </a:p>
        </p:txBody>
      </p:sp>
      <p:sp>
        <p:nvSpPr>
          <p:cNvPr id="107" name="Os números informados são de origem da Santander Asset Management UK, de  30/09/2019 e reflete o AuM de todas as controladas, considerando os Fundos de Luxemburgo.…">
            <a:extLst>
              <a:ext uri="{FF2B5EF4-FFF2-40B4-BE49-F238E27FC236}">
                <a16:creationId xmlns:a16="http://schemas.microsoft.com/office/drawing/2014/main" id="{AFD95477-5EF7-4598-B49C-E974BA66B563}"/>
              </a:ext>
            </a:extLst>
          </p:cNvPr>
          <p:cNvSpPr txBox="1"/>
          <p:nvPr/>
        </p:nvSpPr>
        <p:spPr>
          <a:xfrm>
            <a:off x="17031594" y="11819979"/>
            <a:ext cx="6114592" cy="951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17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Os valores foram obtidos internamente em 31/03/2021 e refletem os ativos sob gestão de cada uma das gestoras.</a:t>
            </a:r>
            <a:endParaRPr sz="170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r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17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*</a:t>
            </a:r>
            <a:r>
              <a:rPr sz="17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pt-BR" sz="1700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ANBIMA – Ranking de Gestão, Abril/2021; </a:t>
            </a:r>
          </a:p>
        </p:txBody>
      </p:sp>
      <p:sp>
        <p:nvSpPr>
          <p:cNvPr id="108" name="Uma das maiores assets globais na América Latina">
            <a:extLst>
              <a:ext uri="{FF2B5EF4-FFF2-40B4-BE49-F238E27FC236}">
                <a16:creationId xmlns:a16="http://schemas.microsoft.com/office/drawing/2014/main" id="{258E54A0-059F-469C-8843-711A4AA751DD}"/>
              </a:ext>
            </a:extLst>
          </p:cNvPr>
          <p:cNvSpPr txBox="1"/>
          <p:nvPr/>
        </p:nvSpPr>
        <p:spPr>
          <a:xfrm>
            <a:off x="16616918" y="10302611"/>
            <a:ext cx="5234040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def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solidFill>
                  <a:schemeClr val="bg1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Uma das </a:t>
            </a:r>
            <a:r>
              <a:rPr dirty="0" err="1">
                <a:solidFill>
                  <a:schemeClr val="bg1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maiores</a:t>
            </a:r>
            <a:r>
              <a:rPr dirty="0">
                <a:solidFill>
                  <a:schemeClr val="bg1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assets </a:t>
            </a:r>
            <a:r>
              <a:rPr dirty="0" err="1">
                <a:solidFill>
                  <a:schemeClr val="bg1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globais</a:t>
            </a:r>
            <a:r>
              <a:rPr dirty="0">
                <a:solidFill>
                  <a:schemeClr val="bg1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na</a:t>
            </a:r>
            <a:r>
              <a:rPr dirty="0">
                <a:solidFill>
                  <a:schemeClr val="bg1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América Latina</a:t>
            </a:r>
            <a:r>
              <a:rPr lang="pt-BR" dirty="0">
                <a:solidFill>
                  <a:schemeClr val="bg1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*</a:t>
            </a:r>
            <a:endParaRPr dirty="0">
              <a:solidFill>
                <a:schemeClr val="bg1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109" descr="A close up of a logo&#10;&#10;Description automatically generated">
            <a:extLst>
              <a:ext uri="{FF2B5EF4-FFF2-40B4-BE49-F238E27FC236}">
                <a16:creationId xmlns:a16="http://schemas.microsoft.com/office/drawing/2014/main" id="{49748530-9FAE-4231-A306-44A83D943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658" y="10510525"/>
            <a:ext cx="787400" cy="660400"/>
          </a:xfrm>
          <a:prstGeom prst="rect">
            <a:avLst/>
          </a:prstGeom>
        </p:spPr>
      </p:pic>
      <p:sp>
        <p:nvSpPr>
          <p:cNvPr id="34" name="Fonte: ANBIMA – Ranking de Gestão, Novembro/2019…">
            <a:extLst>
              <a:ext uri="{FF2B5EF4-FFF2-40B4-BE49-F238E27FC236}">
                <a16:creationId xmlns:a16="http://schemas.microsoft.com/office/drawing/2014/main" id="{C86120D1-428C-4F21-841E-67A63481FBFE}"/>
              </a:ext>
            </a:extLst>
          </p:cNvPr>
          <p:cNvSpPr txBox="1"/>
          <p:nvPr/>
        </p:nvSpPr>
        <p:spPr>
          <a:xfrm>
            <a:off x="1035468" y="13231754"/>
            <a:ext cx="12447450" cy="422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15</a:t>
            </a:fld>
            <a:endParaRPr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2B8D6375-2A65-4AEB-B1B6-69D232441B04}"/>
              </a:ext>
            </a:extLst>
          </p:cNvPr>
          <p:cNvSpPr/>
          <p:nvPr/>
        </p:nvSpPr>
        <p:spPr>
          <a:xfrm flipV="1">
            <a:off x="12139998" y="6015851"/>
            <a:ext cx="1" cy="1534560"/>
          </a:xfrm>
          <a:prstGeom prst="line">
            <a:avLst/>
          </a:prstGeom>
          <a:ln w="38100" cap="rnd">
            <a:solidFill>
              <a:srgbClr val="EB1C25"/>
            </a:solidFill>
            <a:custDash>
              <a:ds d="100000" sp="200000"/>
            </a:custDash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27" name="INVESTIMENTOS…">
            <a:extLst>
              <a:ext uri="{FF2B5EF4-FFF2-40B4-BE49-F238E27FC236}">
                <a16:creationId xmlns:a16="http://schemas.microsoft.com/office/drawing/2014/main" id="{E2F52CDD-CFAA-4E8F-BC8F-857FD040E765}"/>
              </a:ext>
            </a:extLst>
          </p:cNvPr>
          <p:cNvSpPr txBox="1"/>
          <p:nvPr/>
        </p:nvSpPr>
        <p:spPr>
          <a:xfrm>
            <a:off x="12952499" y="4882342"/>
            <a:ext cx="2785817" cy="859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2300" b="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dirty="0">
                <a:solidFill>
                  <a:srgbClr val="C0000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INVESTIMENTOS</a:t>
            </a:r>
          </a:p>
          <a:p>
            <a:pPr algn="l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Mario </a:t>
            </a:r>
            <a:r>
              <a:rPr b="0" dirty="0" err="1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Felisberto</a:t>
            </a:r>
            <a:endParaRPr b="0" dirty="0">
              <a:solidFill>
                <a:srgbClr val="1D252D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sp>
        <p:nvSpPr>
          <p:cNvPr id="28" name="Circle">
            <a:extLst>
              <a:ext uri="{FF2B5EF4-FFF2-40B4-BE49-F238E27FC236}">
                <a16:creationId xmlns:a16="http://schemas.microsoft.com/office/drawing/2014/main" id="{3161CBDB-21B8-4A88-B9CA-C4A1A7B478E5}"/>
              </a:ext>
            </a:extLst>
          </p:cNvPr>
          <p:cNvSpPr/>
          <p:nvPr/>
        </p:nvSpPr>
        <p:spPr>
          <a:xfrm>
            <a:off x="1667909" y="8080288"/>
            <a:ext cx="187412" cy="187413"/>
          </a:xfrm>
          <a:prstGeom prst="ellipse">
            <a:avLst/>
          </a:prstGeom>
          <a:solidFill>
            <a:srgbClr val="00567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29" name="Renda Fixa…">
            <a:extLst>
              <a:ext uri="{FF2B5EF4-FFF2-40B4-BE49-F238E27FC236}">
                <a16:creationId xmlns:a16="http://schemas.microsoft.com/office/drawing/2014/main" id="{81F37461-5134-4088-8591-422434093EFF}"/>
              </a:ext>
            </a:extLst>
          </p:cNvPr>
          <p:cNvSpPr txBox="1"/>
          <p:nvPr/>
        </p:nvSpPr>
        <p:spPr>
          <a:xfrm>
            <a:off x="125736" y="8520900"/>
            <a:ext cx="2131549" cy="8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 b="0" cap="all">
                <a:solidFill>
                  <a:srgbClr val="1AB4B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b="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Renda </a:t>
            </a:r>
            <a:r>
              <a:rPr sz="2400" b="0" dirty="0" err="1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Fixa</a:t>
            </a:r>
            <a:endParaRPr sz="2400" b="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Cal Constantino</a:t>
            </a:r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CE25E262-47B4-407A-9D60-DEDDFE223601}"/>
              </a:ext>
            </a:extLst>
          </p:cNvPr>
          <p:cNvSpPr/>
          <p:nvPr/>
        </p:nvSpPr>
        <p:spPr>
          <a:xfrm>
            <a:off x="4704064" y="8080288"/>
            <a:ext cx="187412" cy="187413"/>
          </a:xfrm>
          <a:prstGeom prst="ellipse">
            <a:avLst/>
          </a:prstGeom>
          <a:solidFill>
            <a:srgbClr val="00567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31" name="Infraestrutura…">
            <a:extLst>
              <a:ext uri="{FF2B5EF4-FFF2-40B4-BE49-F238E27FC236}">
                <a16:creationId xmlns:a16="http://schemas.microsoft.com/office/drawing/2014/main" id="{61FFE35F-1AC5-4206-9562-56A9D3ACD595}"/>
              </a:ext>
            </a:extLst>
          </p:cNvPr>
          <p:cNvSpPr txBox="1"/>
          <p:nvPr/>
        </p:nvSpPr>
        <p:spPr>
          <a:xfrm>
            <a:off x="2730144" y="8520900"/>
            <a:ext cx="2551311" cy="48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 b="0" cap="all">
                <a:solidFill>
                  <a:srgbClr val="1AB4B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b="0" dirty="0" err="1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Infraestrutura</a:t>
            </a:r>
            <a:endParaRPr lang="pt-BR" sz="2400" b="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4009B0CC-F8B5-4155-91C6-AB6C82F08D1D}"/>
              </a:ext>
            </a:extLst>
          </p:cNvPr>
          <p:cNvSpPr/>
          <p:nvPr/>
        </p:nvSpPr>
        <p:spPr>
          <a:xfrm>
            <a:off x="7740219" y="8080288"/>
            <a:ext cx="187412" cy="187413"/>
          </a:xfrm>
          <a:prstGeom prst="ellipse">
            <a:avLst/>
          </a:prstGeom>
          <a:solidFill>
            <a:srgbClr val="00567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33" name="Real Estate…">
            <a:extLst>
              <a:ext uri="{FF2B5EF4-FFF2-40B4-BE49-F238E27FC236}">
                <a16:creationId xmlns:a16="http://schemas.microsoft.com/office/drawing/2014/main" id="{23FF179F-EC0C-4C00-87BC-692DAE34555C}"/>
              </a:ext>
            </a:extLst>
          </p:cNvPr>
          <p:cNvSpPr txBox="1"/>
          <p:nvPr/>
        </p:nvSpPr>
        <p:spPr>
          <a:xfrm>
            <a:off x="5858838" y="8520900"/>
            <a:ext cx="2131548" cy="8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 b="0" cap="all">
                <a:solidFill>
                  <a:srgbClr val="1AB4B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b="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Real Estate</a:t>
            </a: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 b="0" dirty="0">
              <a:solidFill>
                <a:srgbClr val="1D252D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222ECD3A-133E-48D4-B65C-099FAD23A48E}"/>
              </a:ext>
            </a:extLst>
          </p:cNvPr>
          <p:cNvSpPr/>
          <p:nvPr/>
        </p:nvSpPr>
        <p:spPr>
          <a:xfrm>
            <a:off x="10776374" y="8080288"/>
            <a:ext cx="187412" cy="187413"/>
          </a:xfrm>
          <a:prstGeom prst="ellipse">
            <a:avLst/>
          </a:prstGeom>
          <a:solidFill>
            <a:srgbClr val="00567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35" name="Renda Variável…">
            <a:extLst>
              <a:ext uri="{FF2B5EF4-FFF2-40B4-BE49-F238E27FC236}">
                <a16:creationId xmlns:a16="http://schemas.microsoft.com/office/drawing/2014/main" id="{A4C42DB8-319A-466A-8A5D-0447CD93631A}"/>
              </a:ext>
            </a:extLst>
          </p:cNvPr>
          <p:cNvSpPr txBox="1"/>
          <p:nvPr/>
        </p:nvSpPr>
        <p:spPr>
          <a:xfrm>
            <a:off x="8567769" y="8520900"/>
            <a:ext cx="2688262" cy="8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 b="0" cap="all">
                <a:solidFill>
                  <a:srgbClr val="1AB4B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b="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Renda </a:t>
            </a:r>
            <a:r>
              <a:rPr sz="2400" b="0" dirty="0" err="1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Variável</a:t>
            </a:r>
            <a:endParaRPr sz="2400" b="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Raquel Diniz</a:t>
            </a:r>
            <a:endParaRPr sz="2400" dirty="0">
              <a:solidFill>
                <a:srgbClr val="1D252D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sp>
        <p:nvSpPr>
          <p:cNvPr id="36" name="Circle">
            <a:extLst>
              <a:ext uri="{FF2B5EF4-FFF2-40B4-BE49-F238E27FC236}">
                <a16:creationId xmlns:a16="http://schemas.microsoft.com/office/drawing/2014/main" id="{B8752066-3115-4BE8-B4C5-EFD028CBF3C5}"/>
              </a:ext>
            </a:extLst>
          </p:cNvPr>
          <p:cNvSpPr/>
          <p:nvPr/>
        </p:nvSpPr>
        <p:spPr>
          <a:xfrm>
            <a:off x="13812529" y="8080288"/>
            <a:ext cx="187412" cy="187413"/>
          </a:xfrm>
          <a:prstGeom prst="ellipse">
            <a:avLst/>
          </a:prstGeom>
          <a:solidFill>
            <a:srgbClr val="00567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37" name="Soluções de INVESTIMENTO…">
            <a:extLst>
              <a:ext uri="{FF2B5EF4-FFF2-40B4-BE49-F238E27FC236}">
                <a16:creationId xmlns:a16="http://schemas.microsoft.com/office/drawing/2014/main" id="{EAD24C66-44B3-4E1B-BB0B-864A66A50DD2}"/>
              </a:ext>
            </a:extLst>
          </p:cNvPr>
          <p:cNvSpPr txBox="1"/>
          <p:nvPr/>
        </p:nvSpPr>
        <p:spPr>
          <a:xfrm>
            <a:off x="11833414" y="8520900"/>
            <a:ext cx="2480723" cy="211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 b="0" cap="all">
                <a:solidFill>
                  <a:srgbClr val="1AB4B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Soluções de INVESTIMENTO &amp; MULTIMERCADOS</a:t>
            </a:r>
            <a:endParaRPr sz="2400" b="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Renato </a:t>
            </a:r>
            <a:r>
              <a:rPr sz="2400" dirty="0" err="1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Santaniello</a:t>
            </a:r>
            <a:endParaRPr sz="2400" dirty="0">
              <a:solidFill>
                <a:srgbClr val="1D252D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919497EC-45C1-45C1-A0F5-AD457CF1B595}"/>
              </a:ext>
            </a:extLst>
          </p:cNvPr>
          <p:cNvSpPr/>
          <p:nvPr/>
        </p:nvSpPr>
        <p:spPr>
          <a:xfrm>
            <a:off x="16848684" y="8074766"/>
            <a:ext cx="187412" cy="187413"/>
          </a:xfrm>
          <a:prstGeom prst="ellipse">
            <a:avLst/>
          </a:prstGeom>
          <a:solidFill>
            <a:srgbClr val="00567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39" name="Soluções de INVESTIMENTO…">
            <a:extLst>
              <a:ext uri="{FF2B5EF4-FFF2-40B4-BE49-F238E27FC236}">
                <a16:creationId xmlns:a16="http://schemas.microsoft.com/office/drawing/2014/main" id="{39ED31AB-80BD-4E1E-9E2A-88A157387332}"/>
              </a:ext>
            </a:extLst>
          </p:cNvPr>
          <p:cNvSpPr txBox="1"/>
          <p:nvPr/>
        </p:nvSpPr>
        <p:spPr>
          <a:xfrm>
            <a:off x="14891520" y="8515378"/>
            <a:ext cx="2480723" cy="130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 b="0" cap="all">
                <a:solidFill>
                  <a:srgbClr val="1AB4B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ALOCAÇÃO &amp; SOLUTIONS </a:t>
            </a:r>
            <a:endParaRPr sz="2400" b="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Ruy Ribeiro</a:t>
            </a:r>
            <a:endParaRPr sz="2400" dirty="0">
              <a:solidFill>
                <a:srgbClr val="1D252D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B4E908D-6B72-4735-9F03-CBF20044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32" y="7656016"/>
            <a:ext cx="23671007" cy="216000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1F147FD5-E062-4CFA-9647-E58C768FD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556" y="4474783"/>
            <a:ext cx="1397000" cy="1651000"/>
          </a:xfrm>
          <a:prstGeom prst="rect">
            <a:avLst/>
          </a:prstGeom>
        </p:spPr>
      </p:pic>
      <p:sp>
        <p:nvSpPr>
          <p:cNvPr id="43" name="Circle">
            <a:extLst>
              <a:ext uri="{FF2B5EF4-FFF2-40B4-BE49-F238E27FC236}">
                <a16:creationId xmlns:a16="http://schemas.microsoft.com/office/drawing/2014/main" id="{2FDBAB75-5FA5-4124-8C96-A0BC24B823B9}"/>
              </a:ext>
            </a:extLst>
          </p:cNvPr>
          <p:cNvSpPr/>
          <p:nvPr/>
        </p:nvSpPr>
        <p:spPr>
          <a:xfrm>
            <a:off x="19884839" y="8082788"/>
            <a:ext cx="187412" cy="187413"/>
          </a:xfrm>
          <a:prstGeom prst="ellipse">
            <a:avLst/>
          </a:prstGeom>
          <a:solidFill>
            <a:srgbClr val="00567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44" name="Soluções de INVESTIMENTO…">
            <a:extLst>
              <a:ext uri="{FF2B5EF4-FFF2-40B4-BE49-F238E27FC236}">
                <a16:creationId xmlns:a16="http://schemas.microsoft.com/office/drawing/2014/main" id="{7E881BC1-497B-421D-B013-2C7992650424}"/>
              </a:ext>
            </a:extLst>
          </p:cNvPr>
          <p:cNvSpPr txBox="1"/>
          <p:nvPr/>
        </p:nvSpPr>
        <p:spPr>
          <a:xfrm>
            <a:off x="17949626" y="8523400"/>
            <a:ext cx="2480723" cy="130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 b="0" cap="all">
                <a:solidFill>
                  <a:srgbClr val="1AB4B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MACRO e ESTRATÉGIA</a:t>
            </a:r>
            <a:endParaRPr sz="2400" b="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Eduardo Jarra</a:t>
            </a:r>
            <a:endParaRPr sz="2400" dirty="0">
              <a:solidFill>
                <a:srgbClr val="1D252D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sp>
        <p:nvSpPr>
          <p:cNvPr id="45" name="Circle">
            <a:extLst>
              <a:ext uri="{FF2B5EF4-FFF2-40B4-BE49-F238E27FC236}">
                <a16:creationId xmlns:a16="http://schemas.microsoft.com/office/drawing/2014/main" id="{5ED1EE42-3142-4B4A-9410-B4B5659746F7}"/>
              </a:ext>
            </a:extLst>
          </p:cNvPr>
          <p:cNvSpPr/>
          <p:nvPr/>
        </p:nvSpPr>
        <p:spPr>
          <a:xfrm>
            <a:off x="22920993" y="8074768"/>
            <a:ext cx="187412" cy="187413"/>
          </a:xfrm>
          <a:prstGeom prst="ellipse">
            <a:avLst/>
          </a:prstGeom>
          <a:solidFill>
            <a:srgbClr val="005670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lnSpc>
                <a:spcPct val="110000"/>
              </a:lnSpc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 b="0" dirty="0">
              <a:solidFill>
                <a:srgbClr val="1D252D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</p:txBody>
      </p:sp>
      <p:sp>
        <p:nvSpPr>
          <p:cNvPr id="46" name="Soluções de INVESTIMENTO…">
            <a:extLst>
              <a:ext uri="{FF2B5EF4-FFF2-40B4-BE49-F238E27FC236}">
                <a16:creationId xmlns:a16="http://schemas.microsoft.com/office/drawing/2014/main" id="{75003554-1B81-4DAE-A3CD-B49B0904451F}"/>
              </a:ext>
            </a:extLst>
          </p:cNvPr>
          <p:cNvSpPr txBox="1"/>
          <p:nvPr/>
        </p:nvSpPr>
        <p:spPr>
          <a:xfrm>
            <a:off x="21007729" y="8515380"/>
            <a:ext cx="2480723" cy="8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 b="0" cap="all">
                <a:solidFill>
                  <a:srgbClr val="1AB4B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005670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TRADING</a:t>
            </a:r>
            <a:endParaRPr sz="2400" b="0" dirty="0">
              <a:solidFill>
                <a:srgbClr val="005670"/>
              </a:solidFill>
              <a:latin typeface="Santander Text" panose="020B0504020201020104" pitchFamily="34" charset="77"/>
              <a:cs typeface="Arial" panose="020B0604020202020204" pitchFamily="34" charset="0"/>
            </a:endParaRP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Bruno Sabino</a:t>
            </a:r>
            <a:endParaRPr sz="2400" dirty="0">
              <a:solidFill>
                <a:srgbClr val="1D252D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sp>
        <p:nvSpPr>
          <p:cNvPr id="48" name="Soluções de INVESTIMENTO…">
            <a:extLst>
              <a:ext uri="{FF2B5EF4-FFF2-40B4-BE49-F238E27FC236}">
                <a16:creationId xmlns:a16="http://schemas.microsoft.com/office/drawing/2014/main" id="{50B35185-4430-4EDC-B473-9DC90B95B05D}"/>
              </a:ext>
            </a:extLst>
          </p:cNvPr>
          <p:cNvSpPr txBox="1"/>
          <p:nvPr/>
        </p:nvSpPr>
        <p:spPr>
          <a:xfrm>
            <a:off x="15067815" y="9827896"/>
            <a:ext cx="2480723" cy="1707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Guido Chagas</a:t>
            </a: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Hellinton Takada</a:t>
            </a: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Daniel Piccoli</a:t>
            </a: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Raphael Gondo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12A14F-DBE8-49CE-87D4-9E869B3EC1E8}"/>
              </a:ext>
            </a:extLst>
          </p:cNvPr>
          <p:cNvSpPr/>
          <p:nvPr/>
        </p:nvSpPr>
        <p:spPr>
          <a:xfrm>
            <a:off x="3951790" y="8962183"/>
            <a:ext cx="1399742" cy="478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Luiz Alves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EDD6EA3-0C17-4BB6-9FFF-CBFA8A0F4749}"/>
              </a:ext>
            </a:extLst>
          </p:cNvPr>
          <p:cNvSpPr/>
          <p:nvPr/>
        </p:nvSpPr>
        <p:spPr>
          <a:xfrm>
            <a:off x="6200567" y="8923977"/>
            <a:ext cx="1734770" cy="884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Felipe Sister</a:t>
            </a:r>
          </a:p>
          <a:p>
            <a:pPr algn="r" defTabSz="457200">
              <a:lnSpc>
                <a:spcPct val="110000"/>
              </a:lnSpc>
              <a:defRPr sz="230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pt-BR" sz="2400" b="0" dirty="0">
                <a:solidFill>
                  <a:srgbClr val="1D252D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Vitor Frango</a:t>
            </a:r>
          </a:p>
        </p:txBody>
      </p:sp>
      <p:sp>
        <p:nvSpPr>
          <p:cNvPr id="52" name="Estrutura de governança…">
            <a:extLst>
              <a:ext uri="{FF2B5EF4-FFF2-40B4-BE49-F238E27FC236}">
                <a16:creationId xmlns:a16="http://schemas.microsoft.com/office/drawing/2014/main" id="{19797FED-83CD-4CC9-B8EA-1C176B130831}"/>
              </a:ext>
            </a:extLst>
          </p:cNvPr>
          <p:cNvSpPr txBox="1"/>
          <p:nvPr/>
        </p:nvSpPr>
        <p:spPr>
          <a:xfrm>
            <a:off x="2036233" y="2731864"/>
            <a:ext cx="14313299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5600" b="0" spc="56">
                <a:solidFill>
                  <a:srgbClr val="9C1918"/>
                </a:solidFill>
                <a:latin typeface="Santander Text Bold"/>
                <a:ea typeface="Santander Text Bold"/>
                <a:cs typeface="Santander Text Bold"/>
                <a:sym typeface="Santander Text Bold"/>
              </a:defRPr>
            </a:pPr>
            <a:r>
              <a:rPr lang="pt-BR" dirty="0"/>
              <a:t>Equipe</a:t>
            </a:r>
            <a:endParaRPr dirty="0"/>
          </a:p>
          <a:p>
            <a:pPr algn="l" defTabSz="457200">
              <a:defRPr sz="5600" b="0" spc="56">
                <a:solidFill>
                  <a:srgbClr val="6F7779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pPr>
            <a:r>
              <a:rPr lang="pt-BR" sz="4000" dirty="0"/>
              <a:t>Estrutura organizacional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735229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ral in the water&#10;&#10;Description automatically generated">
            <a:extLst>
              <a:ext uri="{FF2B5EF4-FFF2-40B4-BE49-F238E27FC236}">
                <a16:creationId xmlns:a16="http://schemas.microsoft.com/office/drawing/2014/main" id="{50BFAD8E-3239-AA43-8351-F47EF35695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/>
          <a:stretch/>
        </p:blipFill>
        <p:spPr>
          <a:xfrm>
            <a:off x="13176354" y="-35670"/>
            <a:ext cx="11207646" cy="13810394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FB232A35-B630-0241-B3A6-DC100B357BB7}"/>
              </a:ext>
            </a:extLst>
          </p:cNvPr>
          <p:cNvSpPr/>
          <p:nvPr/>
        </p:nvSpPr>
        <p:spPr>
          <a:xfrm>
            <a:off x="13176354" y="10222991"/>
            <a:ext cx="11207646" cy="3551731"/>
          </a:xfrm>
          <a:prstGeom prst="rect">
            <a:avLst/>
          </a:prstGeom>
          <a:solidFill>
            <a:srgbClr val="9B191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438AF9-DE42-8242-9631-BC3ABF33A853}"/>
              </a:ext>
            </a:extLst>
          </p:cNvPr>
          <p:cNvSpPr txBox="1"/>
          <p:nvPr/>
        </p:nvSpPr>
        <p:spPr>
          <a:xfrm>
            <a:off x="1309425" y="3580193"/>
            <a:ext cx="10382903" cy="782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Font typeface="Times"/>
              <a:buNone/>
            </a:pPr>
            <a:r>
              <a:rPr lang="pt-BR" sz="2000" b="0" dirty="0">
                <a:solidFill>
                  <a:srgbClr val="1D252D"/>
                </a:solidFill>
                <a:latin typeface="Santander Text Light" panose="020B0304020201020104" pitchFamily="34" charset="77"/>
              </a:rPr>
              <a:t>Este material foi elaborado pela Santander Brasil Gestão de Recursos Ltda., para uso exclusivo no mercado brasileiro sendo destinado a pessoas físicas e jurídicas residentes no País, e está sujeito às regras e supervisão da Comissão de Valores Mobiliários (CVM).</a:t>
            </a:r>
          </a:p>
          <a:p>
            <a:pPr algn="just">
              <a:lnSpc>
                <a:spcPct val="120000"/>
              </a:lnSpc>
              <a:buFont typeface="Times"/>
              <a:buNone/>
            </a:pPr>
            <a:endParaRPr lang="pt-BR" sz="2000" b="0" dirty="0">
              <a:solidFill>
                <a:srgbClr val="1D252D"/>
              </a:solidFill>
              <a:latin typeface="Santander Text Light" panose="020B0304020201020104" pitchFamily="34" charset="77"/>
            </a:endParaRPr>
          </a:p>
          <a:p>
            <a:pPr algn="just">
              <a:lnSpc>
                <a:spcPct val="120000"/>
              </a:lnSpc>
              <a:buFont typeface="Times"/>
              <a:buNone/>
            </a:pPr>
            <a:r>
              <a:rPr lang="pt-BR" sz="2000" b="0" dirty="0">
                <a:solidFill>
                  <a:srgbClr val="1D252D"/>
                </a:solidFill>
                <a:latin typeface="Santander Text Light" panose="020B0304020201020104" pitchFamily="34" charset="77"/>
              </a:rPr>
              <a:t>As informações contidas neste documento são publicadas apenas para auxiliar os usuários, podem não ser adequadas aos objetivos de investimentos específicos, situação financeira ou necessidades individuais dos receptores e não devem ser considerados em substituição a um julgamento próprio e independente do investidor.</a:t>
            </a:r>
          </a:p>
          <a:p>
            <a:pPr algn="just">
              <a:lnSpc>
                <a:spcPct val="120000"/>
              </a:lnSpc>
              <a:buFont typeface="Times"/>
              <a:buNone/>
            </a:pPr>
            <a:endParaRPr lang="pt-BR" sz="2000" b="0" dirty="0">
              <a:solidFill>
                <a:srgbClr val="1D252D"/>
              </a:solidFill>
              <a:latin typeface="Santander Text Light" panose="020B0304020201020104" pitchFamily="34" charset="77"/>
            </a:endParaRPr>
          </a:p>
          <a:p>
            <a:pPr algn="just">
              <a:lnSpc>
                <a:spcPct val="120000"/>
              </a:lnSpc>
            </a:pPr>
            <a:r>
              <a:rPr lang="pt-BR" sz="2000" b="0" dirty="0">
                <a:solidFill>
                  <a:srgbClr val="1D252D"/>
                </a:solidFill>
                <a:latin typeface="Santander Text Light" panose="020B0304020201020104" pitchFamily="34" charset="77"/>
              </a:rPr>
              <a:t>Por ter sido baseado em informações tidas como confiáveis e de boa fé, não há nenhuma garantia de serem precisas, completas, imparciais ou corretas. As opiniões, projeções, suposições, estimativas, avaliações e eventuais preço(s) alvo(s) contidos no presente material referem-se a data indicada  e estão sujeitos a alterações a qualquer tempo sem aviso prévio. Este documento não é, e não deve ser interpretado como, uma oferta de venda ou solicitação de uma oferta de compra de qualquer título ou valor mobiliário. Nem a Santander Brasil Gestão de Recursos Ltda., </a:t>
            </a:r>
            <a:r>
              <a:rPr lang="en-US" sz="2000" b="0" dirty="0">
                <a:solidFill>
                  <a:srgbClr val="1D252D"/>
                </a:solidFill>
                <a:latin typeface="Santander Text Light" panose="020B0304020201020104" pitchFamily="34" charset="77"/>
              </a:rPr>
              <a:t> </a:t>
            </a:r>
            <a:r>
              <a:rPr lang="pt-BR" sz="2000" b="0" dirty="0">
                <a:solidFill>
                  <a:srgbClr val="1D252D"/>
                </a:solidFill>
                <a:latin typeface="Santander Text Light" panose="020B0304020201020104" pitchFamily="34" charset="77"/>
              </a:rPr>
              <a:t>e nem qualquer sociedade por ela controlada ou a ela coligada podem estar sujeitas a qualquer dano direto, indireto, especial, secundário, significativo, punitivo ou exemplar, incluindo prejuízos provenientes de qualquer maneira, da informação contida neste material. </a:t>
            </a:r>
          </a:p>
          <a:p>
            <a:pPr algn="just">
              <a:lnSpc>
                <a:spcPct val="120000"/>
              </a:lnSpc>
            </a:pPr>
            <a:endParaRPr lang="pt-BR" sz="2000" b="0" dirty="0">
              <a:solidFill>
                <a:srgbClr val="1D252D"/>
              </a:solidFill>
              <a:latin typeface="Santander Text Light" panose="020B0304020201020104" pitchFamily="34" charset="77"/>
            </a:endParaRPr>
          </a:p>
          <a:p>
            <a:pPr algn="just">
              <a:lnSpc>
                <a:spcPct val="120000"/>
              </a:lnSpc>
            </a:pPr>
            <a:r>
              <a:rPr lang="pt-BR" sz="2000" b="0" dirty="0">
                <a:solidFill>
                  <a:srgbClr val="1D252D"/>
                </a:solidFill>
                <a:latin typeface="Santander Text Light" panose="020B0304020201020104" pitchFamily="34" charset="77"/>
              </a:rPr>
              <a:t>Este material é para uso exclusivo de seus receptores e seu conteúdo não pode ser reproduzido, redistribuído publicado ou copiado de qualquer forma, integral ou parcialmente.</a:t>
            </a:r>
          </a:p>
        </p:txBody>
      </p:sp>
      <p:sp>
        <p:nvSpPr>
          <p:cNvPr id="3" name="Text Box 126">
            <a:extLst>
              <a:ext uri="{FF2B5EF4-FFF2-40B4-BE49-F238E27FC236}">
                <a16:creationId xmlns:a16="http://schemas.microsoft.com/office/drawing/2014/main" id="{4A16D6CA-E004-AE4A-83F9-A7E28D78A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425" y="2527089"/>
            <a:ext cx="7879545" cy="84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sz="5800" b="0" dirty="0" err="1">
                <a:solidFill>
                  <a:srgbClr val="9C1917"/>
                </a:solidFill>
                <a:latin typeface="Santander Headline" panose="020B0504020201020104" pitchFamily="34" charset="77"/>
              </a:rPr>
              <a:t>Informações</a:t>
            </a:r>
            <a:r>
              <a:rPr lang="en-US" sz="5800" b="0" dirty="0">
                <a:solidFill>
                  <a:srgbClr val="9C1917"/>
                </a:solidFill>
                <a:latin typeface="Santander Headline" panose="020B0504020201020104" pitchFamily="34" charset="77"/>
              </a:rPr>
              <a:t> Gerais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A1574D-5A99-5344-A33F-67E8304D1535}"/>
              </a:ext>
            </a:extLst>
          </p:cNvPr>
          <p:cNvSpPr/>
          <p:nvPr/>
        </p:nvSpPr>
        <p:spPr>
          <a:xfrm>
            <a:off x="15215017" y="10600316"/>
            <a:ext cx="827507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ct val="1000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US" sz="2000" kern="0" dirty="0">
                <a:solidFill>
                  <a:schemeClr val="bg1"/>
                </a:solidFill>
                <a:latin typeface="Santander Text" panose="020B0504020201020104" pitchFamily="34" charset="77"/>
              </a:rPr>
              <a:t>SANTANDER BRASIL GESTÃO DE RECURSOS LTDA.</a:t>
            </a:r>
          </a:p>
          <a:p>
            <a:pPr algn="r" fontAlgn="auto">
              <a:spcBef>
                <a:spcPct val="1000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Avenida </a:t>
            </a:r>
            <a:r>
              <a:rPr lang="en-US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Presidente</a:t>
            </a: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 </a:t>
            </a:r>
            <a:r>
              <a:rPr lang="en-US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Juscelino</a:t>
            </a: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 </a:t>
            </a:r>
            <a:r>
              <a:rPr lang="en-US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Kubitscheck</a:t>
            </a: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, 2.041, </a:t>
            </a:r>
            <a:r>
              <a:rPr lang="en-US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Bloco</a:t>
            </a: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 A, 18º </a:t>
            </a:r>
            <a:r>
              <a:rPr lang="en-US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andar</a:t>
            </a:r>
            <a:endParaRPr lang="en-US" sz="2000" b="0" kern="0" dirty="0">
              <a:solidFill>
                <a:schemeClr val="bg1"/>
              </a:solidFill>
              <a:latin typeface="Santander Text Light" panose="020B0304020201020104" pitchFamily="34" charset="77"/>
            </a:endParaRPr>
          </a:p>
          <a:p>
            <a:pPr algn="r" fontAlgn="auto">
              <a:spcBef>
                <a:spcPct val="1000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São Paulo - SP - </a:t>
            </a:r>
            <a:r>
              <a:rPr lang="en-US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Brasil</a:t>
            </a: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 - 04543-011</a:t>
            </a:r>
          </a:p>
          <a:p>
            <a:pPr algn="r" fontAlgn="auto">
              <a:spcBef>
                <a:spcPct val="1000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US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Telefones</a:t>
            </a: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:  55 11 </a:t>
            </a:r>
            <a:r>
              <a:rPr lang="pt-BR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4130-9208</a:t>
            </a: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 / 4130-</a:t>
            </a:r>
            <a:r>
              <a:rPr lang="pt-BR" sz="2000" b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9209 / </a:t>
            </a: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4130-9201</a:t>
            </a:r>
            <a:r>
              <a:rPr lang="pt-BR" sz="2000" b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 </a:t>
            </a:r>
          </a:p>
          <a:p>
            <a:pPr algn="r" fontAlgn="auto">
              <a:spcBef>
                <a:spcPct val="1000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US" sz="2000" b="0" kern="0" dirty="0">
                <a:solidFill>
                  <a:schemeClr val="bg1"/>
                </a:solidFill>
                <a:latin typeface="Santander Text Light" panose="020B0304020201020104" pitchFamily="34" charset="77"/>
              </a:rPr>
              <a:t>E-mail: </a:t>
            </a:r>
            <a:r>
              <a:rPr lang="pt-BR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asset.atendimento@santanderam.com</a:t>
            </a:r>
            <a:endParaRPr lang="pt-BR" sz="2000" b="0" kern="0" dirty="0">
              <a:solidFill>
                <a:schemeClr val="bg1"/>
              </a:solidFill>
              <a:latin typeface="Santander Text Light" panose="020B0304020201020104" pitchFamily="34" charset="77"/>
            </a:endParaRPr>
          </a:p>
          <a:p>
            <a:pPr algn="r" fontAlgn="auto">
              <a:spcBef>
                <a:spcPct val="10000"/>
              </a:spcBef>
              <a:spcAft>
                <a:spcPts val="0"/>
              </a:spcAft>
              <a:buClr>
                <a:srgbClr val="FFFFFF"/>
              </a:buClr>
              <a:buSzPct val="25000"/>
              <a:defRPr/>
            </a:pPr>
            <a:r>
              <a:rPr lang="en-US" sz="2000" b="0" kern="0" dirty="0" err="1">
                <a:solidFill>
                  <a:schemeClr val="bg1"/>
                </a:solidFill>
                <a:latin typeface="Santander Text Light" panose="020B0304020201020104" pitchFamily="34" charset="77"/>
              </a:rPr>
              <a:t>www.santanderassetmanagement.com.br</a:t>
            </a:r>
            <a:endParaRPr lang="en-US" sz="2000" b="0" kern="0" dirty="0">
              <a:solidFill>
                <a:schemeClr val="bg1"/>
              </a:solidFill>
              <a:latin typeface="Santander Text Light" panose="020B0304020201020104" pitchFamily="34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CDF42-3B21-3D45-AA46-772FA9CB66BF}"/>
              </a:ext>
            </a:extLst>
          </p:cNvPr>
          <p:cNvGrpSpPr/>
          <p:nvPr/>
        </p:nvGrpSpPr>
        <p:grpSpPr>
          <a:xfrm>
            <a:off x="1309425" y="11838419"/>
            <a:ext cx="6755583" cy="893170"/>
            <a:chOff x="8095366" y="10949416"/>
            <a:chExt cx="4036732" cy="533705"/>
          </a:xfrm>
        </p:grpSpPr>
        <p:pic>
          <p:nvPicPr>
            <p:cNvPr id="5" name="Picture 4" descr="SeloAnbima.jpg">
              <a:extLst>
                <a:ext uri="{FF2B5EF4-FFF2-40B4-BE49-F238E27FC236}">
                  <a16:creationId xmlns:a16="http://schemas.microsoft.com/office/drawing/2014/main" id="{575D0A56-9971-F442-91C3-4DDB70ADB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70735" y="11061493"/>
              <a:ext cx="1111973" cy="413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Documents and Settings\t690512\Desktop\moodys logo.png">
              <a:extLst>
                <a:ext uri="{FF2B5EF4-FFF2-40B4-BE49-F238E27FC236}">
                  <a16:creationId xmlns:a16="http://schemas.microsoft.com/office/drawing/2014/main" id="{97E09D0D-4086-B745-8F81-7F6098451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5366" y="11061493"/>
              <a:ext cx="1169811" cy="42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049CB06-EDE5-F94E-BEAD-CC38759C2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3823" y="10949416"/>
              <a:ext cx="1438275" cy="533705"/>
            </a:xfrm>
            <a:prstGeom prst="rect">
              <a:avLst/>
            </a:prstGeom>
          </p:spPr>
        </p:pic>
      </p:grpSp>
      <p:sp>
        <p:nvSpPr>
          <p:cNvPr id="13" name="Rectangle">
            <a:extLst>
              <a:ext uri="{FF2B5EF4-FFF2-40B4-BE49-F238E27FC236}">
                <a16:creationId xmlns:a16="http://schemas.microsoft.com/office/drawing/2014/main" id="{8C6C637E-A7DD-C64C-8FDD-41EA49C48756}"/>
              </a:ext>
            </a:extLst>
          </p:cNvPr>
          <p:cNvSpPr/>
          <p:nvPr/>
        </p:nvSpPr>
        <p:spPr>
          <a:xfrm>
            <a:off x="17209008" y="9084517"/>
            <a:ext cx="7174992" cy="1472066"/>
          </a:xfrm>
          <a:prstGeom prst="rect">
            <a:avLst/>
          </a:prstGeom>
          <a:solidFill>
            <a:srgbClr val="9B191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425233-68FC-994B-BF70-BE31F6DBFD36}"/>
              </a:ext>
            </a:extLst>
          </p:cNvPr>
          <p:cNvSpPr/>
          <p:nvPr/>
        </p:nvSpPr>
        <p:spPr>
          <a:xfrm>
            <a:off x="13002768" y="-35670"/>
            <a:ext cx="4206240" cy="115790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0" name="logo vermelho.png" descr="logo vermelho.png">
            <a:extLst>
              <a:ext uri="{FF2B5EF4-FFF2-40B4-BE49-F238E27FC236}">
                <a16:creationId xmlns:a16="http://schemas.microsoft.com/office/drawing/2014/main" id="{3A3519F8-ACDC-DA49-BF4E-C39A1A612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233" y="690862"/>
            <a:ext cx="3485205" cy="934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E8F29A-CB94-C940-BA0E-D4C20F896B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816" y="9416029"/>
            <a:ext cx="4327960" cy="8977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2</a:t>
            </a:fld>
            <a:endParaRPr/>
          </a:p>
        </p:txBody>
      </p:sp>
      <p:sp>
        <p:nvSpPr>
          <p:cNvPr id="47" name="Grade Completa de Produtos com oferta diversificada">
            <a:extLst>
              <a:ext uri="{FF2B5EF4-FFF2-40B4-BE49-F238E27FC236}">
                <a16:creationId xmlns:a16="http://schemas.microsoft.com/office/drawing/2014/main" id="{D1CB61A7-5E55-4A22-A84A-7D4958BD257A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Perspectivas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Macroeconômicas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- Global</a:t>
            </a:r>
          </a:p>
        </p:txBody>
      </p:sp>
      <p:sp>
        <p:nvSpPr>
          <p:cNvPr id="33" name="Fonte: ANBIMA – Ranking de Gestão, Novembro/2019…">
            <a:extLst>
              <a:ext uri="{FF2B5EF4-FFF2-40B4-BE49-F238E27FC236}">
                <a16:creationId xmlns:a16="http://schemas.microsoft.com/office/drawing/2014/main" id="{A1A5A9D9-CF08-4EF7-9603-7A07CEF9265A}"/>
              </a:ext>
            </a:extLst>
          </p:cNvPr>
          <p:cNvSpPr txBox="1"/>
          <p:nvPr/>
        </p:nvSpPr>
        <p:spPr>
          <a:xfrm>
            <a:off x="1035468" y="13231754"/>
            <a:ext cx="9379234" cy="42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St. Louis Fed, 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F9F57-F136-4FDB-A44D-96E9317BB436}"/>
              </a:ext>
            </a:extLst>
          </p:cNvPr>
          <p:cNvSpPr txBox="1"/>
          <p:nvPr/>
        </p:nvSpPr>
        <p:spPr>
          <a:xfrm>
            <a:off x="954188" y="3345561"/>
            <a:ext cx="7391832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Bancos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Centrais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– Taxa de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Juros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Corrente</a:t>
            </a:r>
            <a:endParaRPr lang="en-US" sz="3200" kern="1200" dirty="0">
              <a:latin typeface="Santander Text"/>
              <a:ea typeface="+mn-ea"/>
              <a:cs typeface="+mn-cs"/>
            </a:endParaRP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(% </a:t>
            </a:r>
            <a:r>
              <a:rPr lang="en-US" sz="3200" b="0" kern="1200" dirty="0" err="1">
                <a:latin typeface="Santander Text"/>
                <a:ea typeface="+mn-ea"/>
                <a:cs typeface="+mn-cs"/>
              </a:rPr>
              <a:t>a.a.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2A86FF99-E4D2-4262-A8D9-ED6AD5351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340596"/>
              </p:ext>
            </p:extLst>
          </p:nvPr>
        </p:nvGraphicFramePr>
        <p:xfrm>
          <a:off x="952500" y="4951195"/>
          <a:ext cx="11239500" cy="793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5824E086-CF70-47EF-8429-9C3C4BDDBC9F}"/>
              </a:ext>
            </a:extLst>
          </p:cNvPr>
          <p:cNvSpPr txBox="1"/>
          <p:nvPr/>
        </p:nvSpPr>
        <p:spPr>
          <a:xfrm>
            <a:off x="12478475" y="3344119"/>
            <a:ext cx="4129913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>
                <a:latin typeface="Santander Text"/>
                <a:ea typeface="+mn-ea"/>
                <a:cs typeface="+mn-cs"/>
              </a:rPr>
              <a:t>EUA – Base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Monetária</a:t>
            </a:r>
            <a:endParaRPr lang="en-US" sz="3200" kern="1200" dirty="0">
              <a:latin typeface="Santander Text"/>
              <a:ea typeface="+mn-ea"/>
              <a:cs typeface="+mn-cs"/>
            </a:endParaRP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(US$ </a:t>
            </a:r>
            <a:r>
              <a:rPr lang="en-US" sz="3200" b="0" kern="1200" dirty="0" err="1">
                <a:latin typeface="Santander Text"/>
                <a:ea typeface="+mn-ea"/>
                <a:cs typeface="+mn-cs"/>
              </a:rPr>
              <a:t>Milhões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CFA38774-A0B5-4965-8076-CEB2E6854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96448"/>
              </p:ext>
            </p:extLst>
          </p:nvPr>
        </p:nvGraphicFramePr>
        <p:xfrm>
          <a:off x="12478472" y="5057836"/>
          <a:ext cx="10953028" cy="774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33283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3</a:t>
            </a:fld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F9F57-F136-4FDB-A44D-96E9317BB436}"/>
              </a:ext>
            </a:extLst>
          </p:cNvPr>
          <p:cNvSpPr txBox="1"/>
          <p:nvPr/>
        </p:nvSpPr>
        <p:spPr>
          <a:xfrm>
            <a:off x="954188" y="3345561"/>
            <a:ext cx="6577250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>
                <a:latin typeface="Santander Text"/>
                <a:ea typeface="+mn-ea"/>
                <a:cs typeface="+mn-cs"/>
              </a:rPr>
              <a:t>Mundo –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Projeções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PIB 2021 e 2022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</a:t>
            </a:r>
            <a:r>
              <a:rPr lang="en-US" sz="3200" b="0" kern="1200" dirty="0" err="1">
                <a:latin typeface="Santander Text"/>
                <a:ea typeface="+mn-ea"/>
                <a:cs typeface="+mn-cs"/>
              </a:rPr>
              <a:t>Projeções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 SAM)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9B23CA-7CAA-49C9-A91C-8296856C6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68" y="4898436"/>
            <a:ext cx="22029915" cy="538146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78F09E-9BFE-4E93-86D8-CD71A83B77CC}"/>
              </a:ext>
            </a:extLst>
          </p:cNvPr>
          <p:cNvSpPr/>
          <p:nvPr/>
        </p:nvSpPr>
        <p:spPr>
          <a:xfrm>
            <a:off x="20108092" y="7213600"/>
            <a:ext cx="914400" cy="2964703"/>
          </a:xfrm>
          <a:prstGeom prst="roundRect">
            <a:avLst/>
          </a:prstGeom>
          <a:noFill/>
          <a:ln w="57150" cap="flat">
            <a:solidFill>
              <a:srgbClr val="9C1917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Grade Completa de Produtos com oferta diversificada">
            <a:extLst>
              <a:ext uri="{FF2B5EF4-FFF2-40B4-BE49-F238E27FC236}">
                <a16:creationId xmlns:a16="http://schemas.microsoft.com/office/drawing/2014/main" id="{11D0CC1C-0276-4257-BAEF-B5EC46074657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Perspectivas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Macroeconômicas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- Global</a:t>
            </a:r>
          </a:p>
        </p:txBody>
      </p:sp>
      <p:sp>
        <p:nvSpPr>
          <p:cNvPr id="12" name="Fonte: ANBIMA – Ranking de Gestão, Novembro/2019…">
            <a:extLst>
              <a:ext uri="{FF2B5EF4-FFF2-40B4-BE49-F238E27FC236}">
                <a16:creationId xmlns:a16="http://schemas.microsoft.com/office/drawing/2014/main" id="{DB19539C-20F7-40F0-B409-E9CC3B6218E4}"/>
              </a:ext>
            </a:extLst>
          </p:cNvPr>
          <p:cNvSpPr txBox="1"/>
          <p:nvPr/>
        </p:nvSpPr>
        <p:spPr>
          <a:xfrm>
            <a:off x="1035468" y="13231754"/>
            <a:ext cx="9379234" cy="42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066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4</a:t>
            </a:fld>
            <a:endParaRPr/>
          </a:p>
        </p:txBody>
      </p:sp>
      <p:sp>
        <p:nvSpPr>
          <p:cNvPr id="33" name="Fonte: ANBIMA – Ranking de Gestão, Novembro/2019…">
            <a:extLst>
              <a:ext uri="{FF2B5EF4-FFF2-40B4-BE49-F238E27FC236}">
                <a16:creationId xmlns:a16="http://schemas.microsoft.com/office/drawing/2014/main" id="{A1A5A9D9-CF08-4EF7-9603-7A07CEF9265A}"/>
              </a:ext>
            </a:extLst>
          </p:cNvPr>
          <p:cNvSpPr txBox="1"/>
          <p:nvPr/>
        </p:nvSpPr>
        <p:spPr>
          <a:xfrm>
            <a:off x="1035468" y="13231754"/>
            <a:ext cx="9379234" cy="42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SGS BCB, IBGE, 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F9F57-F136-4FDB-A44D-96E9317BB436}"/>
              </a:ext>
            </a:extLst>
          </p:cNvPr>
          <p:cNvSpPr txBox="1"/>
          <p:nvPr/>
        </p:nvSpPr>
        <p:spPr>
          <a:xfrm>
            <a:off x="954188" y="3345561"/>
            <a:ext cx="5345118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Brasil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–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Expectativa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PIB 2021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</a:t>
            </a:r>
            <a:r>
              <a:rPr lang="en-US" sz="3200" b="0" kern="1200" dirty="0" err="1">
                <a:latin typeface="Santander Text"/>
                <a:ea typeface="+mn-ea"/>
                <a:cs typeface="+mn-cs"/>
              </a:rPr>
              <a:t>Relatório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 Focus)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24E086-CF70-47EF-8429-9C3C4BDDBC9F}"/>
              </a:ext>
            </a:extLst>
          </p:cNvPr>
          <p:cNvSpPr txBox="1"/>
          <p:nvPr/>
        </p:nvSpPr>
        <p:spPr>
          <a:xfrm>
            <a:off x="12478475" y="3344119"/>
            <a:ext cx="2142190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Brasil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- PIB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(% YoY)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9E1BE74-6F06-4DF8-9AB2-2C3601FCB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333623"/>
              </p:ext>
            </p:extLst>
          </p:nvPr>
        </p:nvGraphicFramePr>
        <p:xfrm>
          <a:off x="959676" y="4907668"/>
          <a:ext cx="11232324" cy="788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Grade Completa de Produtos com oferta diversificada">
            <a:extLst>
              <a:ext uri="{FF2B5EF4-FFF2-40B4-BE49-F238E27FC236}">
                <a16:creationId xmlns:a16="http://schemas.microsoft.com/office/drawing/2014/main" id="{24380D88-E13D-44C1-928D-3F47B6D1D2A3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Perspectivas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Macroeconômicas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- Local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BB3801C-3440-4779-8095-E908C10E8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092531"/>
              </p:ext>
            </p:extLst>
          </p:nvPr>
        </p:nvGraphicFramePr>
        <p:xfrm>
          <a:off x="12447368" y="5109882"/>
          <a:ext cx="10672606" cy="768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58760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5</a:t>
            </a:fld>
            <a:endParaRPr/>
          </a:p>
        </p:txBody>
      </p:sp>
      <p:sp>
        <p:nvSpPr>
          <p:cNvPr id="33" name="Fonte: ANBIMA – Ranking de Gestão, Novembro/2019…">
            <a:extLst>
              <a:ext uri="{FF2B5EF4-FFF2-40B4-BE49-F238E27FC236}">
                <a16:creationId xmlns:a16="http://schemas.microsoft.com/office/drawing/2014/main" id="{A1A5A9D9-CF08-4EF7-9603-7A07CEF9265A}"/>
              </a:ext>
            </a:extLst>
          </p:cNvPr>
          <p:cNvSpPr txBox="1"/>
          <p:nvPr/>
        </p:nvSpPr>
        <p:spPr>
          <a:xfrm>
            <a:off x="1035468" y="13231754"/>
            <a:ext cx="9379234" cy="42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SGS BCB, IBGE, 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F9F57-F136-4FDB-A44D-96E9317BB436}"/>
              </a:ext>
            </a:extLst>
          </p:cNvPr>
          <p:cNvSpPr txBox="1"/>
          <p:nvPr/>
        </p:nvSpPr>
        <p:spPr>
          <a:xfrm>
            <a:off x="954188" y="3345561"/>
            <a:ext cx="6982809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Brasil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–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Dívida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Bruta do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Governo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Geral</a:t>
            </a:r>
            <a:endParaRPr lang="en-US" sz="3200" kern="1200" dirty="0">
              <a:latin typeface="Santander Text"/>
              <a:ea typeface="+mn-ea"/>
              <a:cs typeface="+mn-cs"/>
            </a:endParaRP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(% PIB)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24E086-CF70-47EF-8429-9C3C4BDDBC9F}"/>
              </a:ext>
            </a:extLst>
          </p:cNvPr>
          <p:cNvSpPr txBox="1"/>
          <p:nvPr/>
        </p:nvSpPr>
        <p:spPr>
          <a:xfrm>
            <a:off x="12478475" y="3344119"/>
            <a:ext cx="4199548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Brasil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–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Teto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de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Gastos</a:t>
            </a:r>
            <a:endParaRPr lang="en-US" sz="3200" kern="1200" dirty="0">
              <a:latin typeface="Santander Text"/>
              <a:ea typeface="+mn-ea"/>
              <a:cs typeface="+mn-cs"/>
            </a:endParaRP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(% PIB)</a:t>
            </a:r>
          </a:p>
        </p:txBody>
      </p:sp>
      <p:sp>
        <p:nvSpPr>
          <p:cNvPr id="13" name="Grade Completa de Produtos com oferta diversificada">
            <a:extLst>
              <a:ext uri="{FF2B5EF4-FFF2-40B4-BE49-F238E27FC236}">
                <a16:creationId xmlns:a16="http://schemas.microsoft.com/office/drawing/2014/main" id="{24380D88-E13D-44C1-928D-3F47B6D1D2A3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Perspectivas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Macroeconômicas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- Local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7008AA9-A8F4-45F8-9191-739894C417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748088"/>
              </p:ext>
            </p:extLst>
          </p:nvPr>
        </p:nvGraphicFramePr>
        <p:xfrm>
          <a:off x="952501" y="5100319"/>
          <a:ext cx="10991850" cy="775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E9541B-433E-4737-8629-75D855779E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644167"/>
              </p:ext>
            </p:extLst>
          </p:nvPr>
        </p:nvGraphicFramePr>
        <p:xfrm>
          <a:off x="12478472" y="5100319"/>
          <a:ext cx="10953028" cy="775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78260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6</a:t>
            </a:fld>
            <a:endParaRPr/>
          </a:p>
        </p:txBody>
      </p:sp>
      <p:sp>
        <p:nvSpPr>
          <p:cNvPr id="33" name="Fonte: ANBIMA – Ranking de Gestão, Novembro/2019…">
            <a:extLst>
              <a:ext uri="{FF2B5EF4-FFF2-40B4-BE49-F238E27FC236}">
                <a16:creationId xmlns:a16="http://schemas.microsoft.com/office/drawing/2014/main" id="{A1A5A9D9-CF08-4EF7-9603-7A07CEF9265A}"/>
              </a:ext>
            </a:extLst>
          </p:cNvPr>
          <p:cNvSpPr txBox="1"/>
          <p:nvPr/>
        </p:nvSpPr>
        <p:spPr>
          <a:xfrm>
            <a:off x="1035468" y="13231754"/>
            <a:ext cx="9379234" cy="42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SGS BCB, ANBIMA, 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F9F57-F136-4FDB-A44D-96E9317BB436}"/>
              </a:ext>
            </a:extLst>
          </p:cNvPr>
          <p:cNvSpPr txBox="1"/>
          <p:nvPr/>
        </p:nvSpPr>
        <p:spPr>
          <a:xfrm>
            <a:off x="954188" y="3345561"/>
            <a:ext cx="4185505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>
                <a:latin typeface="Santander Text"/>
                <a:ea typeface="+mn-ea"/>
                <a:cs typeface="+mn-cs"/>
              </a:rPr>
              <a:t>IPCA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(Meta, </a:t>
            </a:r>
            <a:r>
              <a:rPr lang="en-US" sz="3200" b="0" kern="1200" dirty="0" err="1">
                <a:latin typeface="Santander Text"/>
                <a:ea typeface="+mn-ea"/>
                <a:cs typeface="+mn-cs"/>
              </a:rPr>
              <a:t>Bandas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 e Focus)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24E086-CF70-47EF-8429-9C3C4BDDBC9F}"/>
              </a:ext>
            </a:extLst>
          </p:cNvPr>
          <p:cNvSpPr txBox="1"/>
          <p:nvPr/>
        </p:nvSpPr>
        <p:spPr>
          <a:xfrm>
            <a:off x="12478475" y="3344119"/>
            <a:ext cx="1803122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Juro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Real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(% </a:t>
            </a:r>
            <a:r>
              <a:rPr lang="en-US" sz="3200" b="0" kern="1200" dirty="0" err="1">
                <a:latin typeface="Santander Text"/>
                <a:ea typeface="+mn-ea"/>
                <a:cs typeface="+mn-cs"/>
              </a:rPr>
              <a:t>a.a.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)</a:t>
            </a:r>
          </a:p>
        </p:txBody>
      </p:sp>
      <p:sp>
        <p:nvSpPr>
          <p:cNvPr id="13" name="Grade Completa de Produtos com oferta diversificada">
            <a:extLst>
              <a:ext uri="{FF2B5EF4-FFF2-40B4-BE49-F238E27FC236}">
                <a16:creationId xmlns:a16="http://schemas.microsoft.com/office/drawing/2014/main" id="{24380D88-E13D-44C1-928D-3F47B6D1D2A3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Perspectivas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Macroeconômicas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- Local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131B31E-2438-4327-9F9E-EBEC0CE5F1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43275"/>
              </p:ext>
            </p:extLst>
          </p:nvPr>
        </p:nvGraphicFramePr>
        <p:xfrm>
          <a:off x="1104899" y="5124447"/>
          <a:ext cx="10842307" cy="765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">
            <a:extLst>
              <a:ext uri="{FF2B5EF4-FFF2-40B4-BE49-F238E27FC236}">
                <a16:creationId xmlns:a16="http://schemas.microsoft.com/office/drawing/2014/main" id="{A6927665-4FAD-4FFB-A4F0-F01DCEEBB2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794802"/>
              </p:ext>
            </p:extLst>
          </p:nvPr>
        </p:nvGraphicFramePr>
        <p:xfrm>
          <a:off x="12487440" y="4734186"/>
          <a:ext cx="10524960" cy="787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811971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7</a:t>
            </a:fld>
            <a:endParaRPr/>
          </a:p>
        </p:txBody>
      </p:sp>
      <p:sp>
        <p:nvSpPr>
          <p:cNvPr id="33" name="Fonte: ANBIMA – Ranking de Gestão, Novembro/2019…">
            <a:extLst>
              <a:ext uri="{FF2B5EF4-FFF2-40B4-BE49-F238E27FC236}">
                <a16:creationId xmlns:a16="http://schemas.microsoft.com/office/drawing/2014/main" id="{A1A5A9D9-CF08-4EF7-9603-7A07CEF9265A}"/>
              </a:ext>
            </a:extLst>
          </p:cNvPr>
          <p:cNvSpPr txBox="1"/>
          <p:nvPr/>
        </p:nvSpPr>
        <p:spPr>
          <a:xfrm>
            <a:off x="1035468" y="13231754"/>
            <a:ext cx="9379234" cy="42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SGS BCB, IBGE, 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9F9F57-F136-4FDB-A44D-96E9317BB436}"/>
              </a:ext>
            </a:extLst>
          </p:cNvPr>
          <p:cNvSpPr txBox="1"/>
          <p:nvPr/>
        </p:nvSpPr>
        <p:spPr>
          <a:xfrm>
            <a:off x="954188" y="3345561"/>
            <a:ext cx="5246821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Brasil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– PIB vs. PIB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Potencial</a:t>
            </a:r>
            <a:endParaRPr lang="en-US" sz="3200" kern="1200" dirty="0">
              <a:latin typeface="Santander Text"/>
              <a:ea typeface="+mn-ea"/>
              <a:cs typeface="+mn-cs"/>
            </a:endParaRP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</a:t>
            </a:r>
            <a:r>
              <a:rPr lang="en-US" sz="3200" b="0" kern="1200" dirty="0" err="1">
                <a:latin typeface="Santander Text"/>
                <a:ea typeface="+mn-ea"/>
                <a:cs typeface="+mn-cs"/>
              </a:rPr>
              <a:t>índice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, </a:t>
            </a:r>
            <a:r>
              <a:rPr lang="en-US" sz="3200" b="0" kern="1200" dirty="0" err="1">
                <a:latin typeface="Santander Text"/>
                <a:ea typeface="+mn-ea"/>
                <a:cs typeface="+mn-cs"/>
              </a:rPr>
              <a:t>dessazonalizado</a:t>
            </a:r>
            <a:r>
              <a:rPr lang="en-US" sz="3200" b="0" kern="1200" dirty="0">
                <a:latin typeface="Santander Text"/>
                <a:ea typeface="+mn-ea"/>
                <a:cs typeface="+mn-cs"/>
              </a:rPr>
              <a:t>)</a:t>
            </a:r>
          </a:p>
        </p:txBody>
      </p:sp>
      <p:sp>
        <p:nvSpPr>
          <p:cNvPr id="13" name="Grade Completa de Produtos com oferta diversificada">
            <a:extLst>
              <a:ext uri="{FF2B5EF4-FFF2-40B4-BE49-F238E27FC236}">
                <a16:creationId xmlns:a16="http://schemas.microsoft.com/office/drawing/2014/main" id="{24380D88-E13D-44C1-928D-3F47B6D1D2A3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Perspectivas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Macroeconômicas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- Local</a:t>
            </a:r>
          </a:p>
        </p:txBody>
      </p:sp>
      <p:pic>
        <p:nvPicPr>
          <p:cNvPr id="9" name="Imagem 2">
            <a:extLst>
              <a:ext uri="{FF2B5EF4-FFF2-40B4-BE49-F238E27FC236}">
                <a16:creationId xmlns:a16="http://schemas.microsoft.com/office/drawing/2014/main" id="{1CED3726-821A-4AD0-89E6-A2EC769271DB}"/>
              </a:ext>
            </a:extLst>
          </p:cNvPr>
          <p:cNvPicPr/>
          <p:nvPr>
            <p:extLst/>
          </p:nvPr>
        </p:nvPicPr>
        <p:blipFill rotWithShape="1">
          <a:blip r:embed="rId3"/>
          <a:srcRect t="15188"/>
          <a:stretch/>
        </p:blipFill>
        <p:spPr>
          <a:xfrm>
            <a:off x="2382938" y="4817441"/>
            <a:ext cx="18172012" cy="80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314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bre secao.jpg" descr="abre sec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" y="1"/>
            <a:ext cx="24391444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Cenário Econômico"/>
          <p:cNvSpPr txBox="1"/>
          <p:nvPr/>
        </p:nvSpPr>
        <p:spPr>
          <a:xfrm>
            <a:off x="2034350" y="6488976"/>
            <a:ext cx="10538650" cy="3592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>
              <a:lnSpc>
                <a:spcPct val="70000"/>
              </a:lnSpc>
              <a:defRPr sz="12600" b="0">
                <a:solidFill>
                  <a:srgbClr val="FFFFFF"/>
                </a:solidFill>
                <a:latin typeface="Santander Text Light"/>
                <a:ea typeface="Santander Text Light"/>
                <a:cs typeface="Santander Text Light"/>
                <a:sym typeface="Santander Text Light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/>
              <a:t>Mercado de Endowments</a:t>
            </a:r>
            <a:endParaRPr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EAF4BF3-6DC3-4A5B-9107-84F7CD5D2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9" y="0"/>
            <a:ext cx="10911942" cy="14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38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5593" y="13035057"/>
            <a:ext cx="274113" cy="4719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/>
          <a:p>
            <a:fld id="{86CB4B4D-7CA3-9044-876B-883B54F8677D}" type="slidenum">
              <a:pPr/>
              <a:t>9</a:t>
            </a:fld>
            <a:endParaRPr/>
          </a:p>
        </p:txBody>
      </p:sp>
      <p:sp>
        <p:nvSpPr>
          <p:cNvPr id="74" name="Volume total sob gestão:">
            <a:extLst>
              <a:ext uri="{FF2B5EF4-FFF2-40B4-BE49-F238E27FC236}">
                <a16:creationId xmlns:a16="http://schemas.microsoft.com/office/drawing/2014/main" id="{9322FA94-F33F-4F76-87CF-4C0CFC22B7B1}"/>
              </a:ext>
            </a:extLst>
          </p:cNvPr>
          <p:cNvSpPr txBox="1"/>
          <p:nvPr/>
        </p:nvSpPr>
        <p:spPr>
          <a:xfrm>
            <a:off x="16597747" y="11375339"/>
            <a:ext cx="4012317" cy="589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2850" cap="all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b="0" cap="none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Volume total sob </a:t>
            </a:r>
            <a:r>
              <a:rPr lang="en-US" b="0" cap="none" dirty="0" err="1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gestão</a:t>
            </a:r>
            <a:r>
              <a:rPr lang="en-US" b="0" cap="none" dirty="0">
                <a:solidFill>
                  <a:srgbClr val="1D252D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R$ 282 bilhões">
            <a:extLst>
              <a:ext uri="{FF2B5EF4-FFF2-40B4-BE49-F238E27FC236}">
                <a16:creationId xmlns:a16="http://schemas.microsoft.com/office/drawing/2014/main" id="{AE30572E-D200-4846-9117-7170F8DC6152}"/>
              </a:ext>
            </a:extLst>
          </p:cNvPr>
          <p:cNvSpPr txBox="1"/>
          <p:nvPr/>
        </p:nvSpPr>
        <p:spPr>
          <a:xfrm>
            <a:off x="16597747" y="11803371"/>
            <a:ext cx="3736600" cy="800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 algn="l" defTabSz="457200">
              <a:lnSpc>
                <a:spcPct val="120000"/>
              </a:lnSpc>
              <a:defRPr sz="405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t-BR" b="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US</a:t>
            </a:r>
            <a:r>
              <a:rPr b="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$ </a:t>
            </a:r>
            <a:r>
              <a:rPr lang="pt-BR" b="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515</a:t>
            </a:r>
            <a:r>
              <a:rPr b="0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 </a:t>
            </a:r>
            <a:r>
              <a:rPr lang="en-US" b="0" cap="none" dirty="0" err="1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bilhões</a:t>
            </a:r>
            <a:r>
              <a:rPr lang="en-US" b="0" cap="none" dirty="0">
                <a:solidFill>
                  <a:srgbClr val="9C1918"/>
                </a:solidFill>
                <a:latin typeface="Santander Text bold" panose="020B0804020201020104" pitchFamily="34" charset="0"/>
                <a:cs typeface="Arial" panose="020B0604020202020204" pitchFamily="34" charset="0"/>
              </a:rPr>
              <a:t>*</a:t>
            </a:r>
            <a:endParaRPr b="0" dirty="0">
              <a:solidFill>
                <a:srgbClr val="9C1918"/>
              </a:solidFill>
              <a:latin typeface="Santander Text bold" panose="020B08040202010201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 descr="A picture containing drawing, table&#10;&#10;Description automatically generated">
            <a:extLst>
              <a:ext uri="{FF2B5EF4-FFF2-40B4-BE49-F238E27FC236}">
                <a16:creationId xmlns:a16="http://schemas.microsoft.com/office/drawing/2014/main" id="{97138E82-356F-440C-B3C5-31421284F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641" y="11150916"/>
            <a:ext cx="1397000" cy="1651000"/>
          </a:xfrm>
          <a:prstGeom prst="rect">
            <a:avLst/>
          </a:prstGeom>
        </p:spPr>
      </p:pic>
      <p:sp>
        <p:nvSpPr>
          <p:cNvPr id="13" name="Grade Completa de Produtos com oferta diversificada">
            <a:extLst>
              <a:ext uri="{FF2B5EF4-FFF2-40B4-BE49-F238E27FC236}">
                <a16:creationId xmlns:a16="http://schemas.microsoft.com/office/drawing/2014/main" id="{EF1536C1-A9A3-489E-B3EB-80A1ED8D3A16}"/>
              </a:ext>
            </a:extLst>
          </p:cNvPr>
          <p:cNvSpPr txBox="1"/>
          <p:nvPr/>
        </p:nvSpPr>
        <p:spPr>
          <a:xfrm>
            <a:off x="954188" y="2404970"/>
            <a:ext cx="13656008" cy="878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lvl1pPr algn="l" defTabSz="457200">
              <a:lnSpc>
                <a:spcPct val="80000"/>
              </a:lnSpc>
              <a:defRPr sz="8800" b="0" cap="all">
                <a:solidFill>
                  <a:srgbClr val="EB1C2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Como Endowments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Investem</a:t>
            </a:r>
            <a:r>
              <a:rPr lang="en-US" sz="5600" cap="none" dirty="0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 </a:t>
            </a:r>
            <a:r>
              <a:rPr lang="en-US" sz="5600" cap="none" dirty="0" err="1">
                <a:solidFill>
                  <a:srgbClr val="9C1918"/>
                </a:solidFill>
                <a:latin typeface="Santander Headline" panose="020B0504020201020104" pitchFamily="34" charset="77"/>
                <a:cs typeface="Arial" panose="020B0604020202020204" pitchFamily="34" charset="0"/>
              </a:rPr>
              <a:t>Globalmente</a:t>
            </a:r>
            <a:endParaRPr lang="en-US" sz="5600" cap="none" dirty="0">
              <a:solidFill>
                <a:srgbClr val="9C1918"/>
              </a:solidFill>
              <a:latin typeface="Santander Headline" panose="020B0504020201020104" pitchFamily="34" charset="77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819B491-051F-4CD8-9137-071FA5DA2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546216"/>
              </p:ext>
            </p:extLst>
          </p:nvPr>
        </p:nvGraphicFramePr>
        <p:xfrm>
          <a:off x="936259" y="4615811"/>
          <a:ext cx="12182069" cy="838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9D79EDE-7C51-4AFF-886B-C9BF888F32B0}"/>
              </a:ext>
            </a:extLst>
          </p:cNvPr>
          <p:cNvSpPr txBox="1"/>
          <p:nvPr/>
        </p:nvSpPr>
        <p:spPr>
          <a:xfrm>
            <a:off x="954188" y="3345561"/>
            <a:ext cx="8023479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 err="1">
                <a:latin typeface="Santander Text"/>
                <a:ea typeface="+mn-ea"/>
                <a:cs typeface="+mn-cs"/>
              </a:rPr>
              <a:t>Alocação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dos </a:t>
            </a:r>
            <a:r>
              <a:rPr lang="en-US" sz="3200" kern="1200" dirty="0" err="1">
                <a:latin typeface="Santander Text"/>
                <a:ea typeface="+mn-ea"/>
                <a:cs typeface="+mn-cs"/>
              </a:rPr>
              <a:t>maiores</a:t>
            </a:r>
            <a:r>
              <a:rPr lang="en-US" sz="3200" kern="1200" dirty="0">
                <a:latin typeface="Santander Text"/>
                <a:ea typeface="+mn-ea"/>
                <a:cs typeface="+mn-cs"/>
              </a:rPr>
              <a:t> Endowments dos EUA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(% PL)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07DFB-B684-4C5A-8342-9153B757524A}"/>
              </a:ext>
            </a:extLst>
          </p:cNvPr>
          <p:cNvSpPr txBox="1"/>
          <p:nvPr/>
        </p:nvSpPr>
        <p:spPr>
          <a:xfrm>
            <a:off x="12478475" y="3344119"/>
            <a:ext cx="5046381" cy="14904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828800" hangingPunct="1">
              <a:lnSpc>
                <a:spcPct val="150000"/>
              </a:lnSpc>
            </a:pPr>
            <a:r>
              <a:rPr lang="en-US" sz="3200" kern="1200" dirty="0">
                <a:latin typeface="Santander Text"/>
                <a:ea typeface="+mn-ea"/>
                <a:cs typeface="+mn-cs"/>
              </a:rPr>
              <a:t>Overview Top Endowments</a:t>
            </a:r>
          </a:p>
          <a:p>
            <a:pPr algn="l" defTabSz="1828800" hangingPunct="1">
              <a:lnSpc>
                <a:spcPct val="150000"/>
              </a:lnSpc>
            </a:pPr>
            <a:r>
              <a:rPr lang="en-US" sz="3200" b="0" kern="1200" dirty="0">
                <a:latin typeface="Santander Text"/>
                <a:ea typeface="+mn-ea"/>
                <a:cs typeface="+mn-cs"/>
              </a:rPr>
              <a:t>(%)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3A15B-7E6A-48D7-9873-F8D625D18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0928" y="4898925"/>
            <a:ext cx="10248901" cy="6171621"/>
          </a:xfrm>
          <a:prstGeom prst="rect">
            <a:avLst/>
          </a:prstGeom>
        </p:spPr>
      </p:pic>
      <p:sp>
        <p:nvSpPr>
          <p:cNvPr id="15" name="Fonte: ANBIMA – Ranking de Gestão, Novembro/2019…">
            <a:extLst>
              <a:ext uri="{FF2B5EF4-FFF2-40B4-BE49-F238E27FC236}">
                <a16:creationId xmlns:a16="http://schemas.microsoft.com/office/drawing/2014/main" id="{821E035A-C6B3-4A3D-A9F6-F23BCA490501}"/>
              </a:ext>
            </a:extLst>
          </p:cNvPr>
          <p:cNvSpPr txBox="1"/>
          <p:nvPr/>
        </p:nvSpPr>
        <p:spPr>
          <a:xfrm>
            <a:off x="1035468" y="13231754"/>
            <a:ext cx="12447450" cy="422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10000"/>
              </a:lnSpc>
              <a:defRPr sz="1700" b="0">
                <a:solidFill>
                  <a:srgbClr val="5E5E5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Fonte: 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77"/>
                <a:cs typeface="Arial" panose="020B0604020202020204" pitchFamily="34" charset="0"/>
              </a:rPr>
              <a:t>"</a:t>
            </a:r>
            <a:r>
              <a:rPr lang="en-US" sz="2000" b="0" dirty="0">
                <a:solidFill>
                  <a:schemeClr val="tx1"/>
                </a:solidFill>
                <a:latin typeface="Santander Text" panose="020B0504020201020104" pitchFamily="34" charset="0"/>
                <a:cs typeface="Arial" panose="020B0604020202020204" pitchFamily="34" charset="0"/>
                <a:sym typeface="Calibri"/>
              </a:rPr>
              <a:t>Investing Like the Harvard and Yale Endowment Funds” (2017), Santander Asset Management</a:t>
            </a:r>
            <a:endParaRPr sz="2000" b="0" dirty="0">
              <a:solidFill>
                <a:schemeClr val="tx1"/>
              </a:solidFill>
              <a:latin typeface="Santander Text" panose="020B05040202010201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1450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P22">
    <a:dk1>
      <a:srgbClr val="000000"/>
    </a:dk1>
    <a:lt1>
      <a:sysClr val="window" lastClr="FFFFFF"/>
    </a:lt1>
    <a:dk2>
      <a:srgbClr val="52677E"/>
    </a:dk2>
    <a:lt2>
      <a:srgbClr val="FFFFFF"/>
    </a:lt2>
    <a:accent1>
      <a:srgbClr val="E80000"/>
    </a:accent1>
    <a:accent2>
      <a:srgbClr val="595959"/>
    </a:accent2>
    <a:accent3>
      <a:srgbClr val="458FA3"/>
    </a:accent3>
    <a:accent4>
      <a:srgbClr val="315D6D"/>
    </a:accent4>
    <a:accent5>
      <a:srgbClr val="7F7F7F"/>
    </a:accent5>
    <a:accent6>
      <a:srgbClr val="000000"/>
    </a:accent6>
    <a:hlink>
      <a:srgbClr val="1BB3BC"/>
    </a:hlink>
    <a:folHlink>
      <a:srgbClr val="9AC3D2"/>
    </a:folHlink>
  </a:clrScheme>
  <a:fontScheme name="Santander">
    <a:majorFont>
      <a:latin typeface="Santander Headline"/>
      <a:ea typeface=""/>
      <a:cs typeface=""/>
    </a:majorFont>
    <a:minorFont>
      <a:latin typeface="Santander Tex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22">
    <a:dk1>
      <a:srgbClr val="000000"/>
    </a:dk1>
    <a:lt1>
      <a:sysClr val="window" lastClr="FFFFFF"/>
    </a:lt1>
    <a:dk2>
      <a:srgbClr val="52677E"/>
    </a:dk2>
    <a:lt2>
      <a:srgbClr val="FFFFFF"/>
    </a:lt2>
    <a:accent1>
      <a:srgbClr val="E80000"/>
    </a:accent1>
    <a:accent2>
      <a:srgbClr val="595959"/>
    </a:accent2>
    <a:accent3>
      <a:srgbClr val="458FA3"/>
    </a:accent3>
    <a:accent4>
      <a:srgbClr val="315D6D"/>
    </a:accent4>
    <a:accent5>
      <a:srgbClr val="7F7F7F"/>
    </a:accent5>
    <a:accent6>
      <a:srgbClr val="000000"/>
    </a:accent6>
    <a:hlink>
      <a:srgbClr val="1BB3BC"/>
    </a:hlink>
    <a:folHlink>
      <a:srgbClr val="9AC3D2"/>
    </a:folHlink>
  </a:clrScheme>
  <a:fontScheme name="Santander">
    <a:majorFont>
      <a:latin typeface="Santander Headline"/>
      <a:ea typeface=""/>
      <a:cs typeface=""/>
    </a:majorFont>
    <a:minorFont>
      <a:latin typeface="Santander Tex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22">
    <a:dk1>
      <a:srgbClr val="000000"/>
    </a:dk1>
    <a:lt1>
      <a:sysClr val="window" lastClr="FFFFFF"/>
    </a:lt1>
    <a:dk2>
      <a:srgbClr val="52677E"/>
    </a:dk2>
    <a:lt2>
      <a:srgbClr val="FFFFFF"/>
    </a:lt2>
    <a:accent1>
      <a:srgbClr val="E80000"/>
    </a:accent1>
    <a:accent2>
      <a:srgbClr val="595959"/>
    </a:accent2>
    <a:accent3>
      <a:srgbClr val="458FA3"/>
    </a:accent3>
    <a:accent4>
      <a:srgbClr val="315D6D"/>
    </a:accent4>
    <a:accent5>
      <a:srgbClr val="7F7F7F"/>
    </a:accent5>
    <a:accent6>
      <a:srgbClr val="000000"/>
    </a:accent6>
    <a:hlink>
      <a:srgbClr val="1BB3BC"/>
    </a:hlink>
    <a:folHlink>
      <a:srgbClr val="9AC3D2"/>
    </a:folHlink>
  </a:clrScheme>
  <a:fontScheme name="Santander">
    <a:majorFont>
      <a:latin typeface="Santander Headline"/>
      <a:ea typeface=""/>
      <a:cs typeface=""/>
    </a:majorFont>
    <a:minorFont>
      <a:latin typeface="Santander Tex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22">
    <a:dk1>
      <a:srgbClr val="000000"/>
    </a:dk1>
    <a:lt1>
      <a:sysClr val="window" lastClr="FFFFFF"/>
    </a:lt1>
    <a:dk2>
      <a:srgbClr val="52677E"/>
    </a:dk2>
    <a:lt2>
      <a:srgbClr val="FFFFFF"/>
    </a:lt2>
    <a:accent1>
      <a:srgbClr val="E80000"/>
    </a:accent1>
    <a:accent2>
      <a:srgbClr val="595959"/>
    </a:accent2>
    <a:accent3>
      <a:srgbClr val="458FA3"/>
    </a:accent3>
    <a:accent4>
      <a:srgbClr val="315D6D"/>
    </a:accent4>
    <a:accent5>
      <a:srgbClr val="7F7F7F"/>
    </a:accent5>
    <a:accent6>
      <a:srgbClr val="000000"/>
    </a:accent6>
    <a:hlink>
      <a:srgbClr val="1BB3BC"/>
    </a:hlink>
    <a:folHlink>
      <a:srgbClr val="9AC3D2"/>
    </a:folHlink>
  </a:clrScheme>
  <a:fontScheme name="Santander">
    <a:majorFont>
      <a:latin typeface="Santander Headline"/>
      <a:ea typeface=""/>
      <a:cs typeface=""/>
    </a:majorFont>
    <a:minorFont>
      <a:latin typeface="Santander Tex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P22">
    <a:dk1>
      <a:srgbClr val="000000"/>
    </a:dk1>
    <a:lt1>
      <a:sysClr val="window" lastClr="FFFFFF"/>
    </a:lt1>
    <a:dk2>
      <a:srgbClr val="52677E"/>
    </a:dk2>
    <a:lt2>
      <a:srgbClr val="FFFFFF"/>
    </a:lt2>
    <a:accent1>
      <a:srgbClr val="E80000"/>
    </a:accent1>
    <a:accent2>
      <a:srgbClr val="595959"/>
    </a:accent2>
    <a:accent3>
      <a:srgbClr val="458FA3"/>
    </a:accent3>
    <a:accent4>
      <a:srgbClr val="315D6D"/>
    </a:accent4>
    <a:accent5>
      <a:srgbClr val="7F7F7F"/>
    </a:accent5>
    <a:accent6>
      <a:srgbClr val="000000"/>
    </a:accent6>
    <a:hlink>
      <a:srgbClr val="1BB3BC"/>
    </a:hlink>
    <a:folHlink>
      <a:srgbClr val="9AC3D2"/>
    </a:folHlink>
  </a:clrScheme>
  <a:fontScheme name="Santander">
    <a:majorFont>
      <a:latin typeface="Santander Headline"/>
      <a:ea typeface=""/>
      <a:cs typeface=""/>
    </a:majorFont>
    <a:minorFont>
      <a:latin typeface="Santander Tex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376909D2CCA4080EE77D3EE2DDE91" ma:contentTypeVersion="11" ma:contentTypeDescription="Create a new document." ma:contentTypeScope="" ma:versionID="3d25bf63f0d8f4d7cdfbb3137d877fd8">
  <xsd:schema xmlns:xsd="http://www.w3.org/2001/XMLSchema" xmlns:xs="http://www.w3.org/2001/XMLSchema" xmlns:p="http://schemas.microsoft.com/office/2006/metadata/properties" xmlns:ns3="150c9961-feb4-4524-a3a2-174186cc2eda" xmlns:ns4="df6a3449-cbde-4253-b3b5-6f04fcdd60f0" targetNamespace="http://schemas.microsoft.com/office/2006/metadata/properties" ma:root="true" ma:fieldsID="5146c13204fdedda1dfe81318ad5f69f" ns3:_="" ns4:_="">
    <xsd:import namespace="150c9961-feb4-4524-a3a2-174186cc2eda"/>
    <xsd:import namespace="df6a3449-cbde-4253-b3b5-6f04fcdd60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c9961-feb4-4524-a3a2-174186cc2e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a3449-cbde-4253-b3b5-6f04fcdd6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81082E-D9B0-4DEC-9DB3-24CF043CC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0c9961-feb4-4524-a3a2-174186cc2eda"/>
    <ds:schemaRef ds:uri="df6a3449-cbde-4253-b3b5-6f04fcdd60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1B2BC0-5037-4E2C-AA51-F96C1397B7B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f6a3449-cbde-4253-b3b5-6f04fcdd60f0"/>
    <ds:schemaRef ds:uri="http://schemas.microsoft.com/office/infopath/2007/PartnerControls"/>
    <ds:schemaRef ds:uri="150c9961-feb4-4524-a3a2-174186cc2ed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484F76-5F74-4C46-AD1A-4C18ABB16A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1128</Words>
  <Application>Microsoft Office PowerPoint</Application>
  <PresentationFormat>Custom</PresentationFormat>
  <Paragraphs>208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Helvetica Neue</vt:lpstr>
      <vt:lpstr>Helvetica Neue Light</vt:lpstr>
      <vt:lpstr>Helvetica Neue Medium</vt:lpstr>
      <vt:lpstr>Santander Headline</vt:lpstr>
      <vt:lpstr>Santander Headline Regular</vt:lpstr>
      <vt:lpstr>Santander Text</vt:lpstr>
      <vt:lpstr>Santander Text Bold</vt:lpstr>
      <vt:lpstr>Santander Text Bold</vt:lpstr>
      <vt:lpstr>Santander Text Light</vt:lpstr>
      <vt:lpstr>Times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Santos Matos de Souza</dc:creator>
  <cp:lastModifiedBy>Clayton Calixto</cp:lastModifiedBy>
  <cp:revision>182</cp:revision>
  <dcterms:modified xsi:type="dcterms:W3CDTF">2021-08-10T20:23:02Z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0x010100D37376909D2CCA4080EE77D3EE2DDE91</vt:lpwstr>
  </property>
  <property fmtid="{D5CDD505-2E9C-101B-9397-08002B2CF9AE}" pid="3" name="MSIP_Label_41b88ec2-a72b-4523-9e84-0458a1764731_Enabled">
    <vt:lpwstr>true</vt:lpwstr>
  </property>
  <property fmtid="{D5CDD505-2E9C-101B-9397-08002B2CF9AE}" pid="4" name="MSIP_Label_41b88ec2-a72b-4523-9e84-0458a1764731_SetDate">
    <vt:lpwstr>2021-08-10T20:22:59Z</vt:lpwstr>
  </property>
  <property fmtid="{D5CDD505-2E9C-101B-9397-08002B2CF9AE}" pid="5" name="MSIP_Label_41b88ec2-a72b-4523-9e84-0458a1764731_Method">
    <vt:lpwstr>Privileged</vt:lpwstr>
  </property>
  <property fmtid="{D5CDD505-2E9C-101B-9397-08002B2CF9AE}" pid="6" name="MSIP_Label_41b88ec2-a72b-4523-9e84-0458a1764731_Name">
    <vt:lpwstr>Public O365</vt:lpwstr>
  </property>
  <property fmtid="{D5CDD505-2E9C-101B-9397-08002B2CF9AE}" pid="7" name="MSIP_Label_41b88ec2-a72b-4523-9e84-0458a1764731_SiteId">
    <vt:lpwstr>35595a02-4d6d-44ac-99e1-f9ab4cd872db</vt:lpwstr>
  </property>
  <property fmtid="{D5CDD505-2E9C-101B-9397-08002B2CF9AE}" pid="8" name="MSIP_Label_41b88ec2-a72b-4523-9e84-0458a1764731_ActionId">
    <vt:lpwstr>1110dda7-1986-4467-b187-4cc536545211</vt:lpwstr>
  </property>
  <property fmtid="{D5CDD505-2E9C-101B-9397-08002B2CF9AE}" pid="9" name="MSIP_Label_41b88ec2-a72b-4523-9e84-0458a1764731_ContentBits">
    <vt:lpwstr>0</vt:lpwstr>
  </property>
</Properties>
</file>