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League Spartan" panose="020B0604020202020204" charset="0"/>
      <p:regular r:id="rId11"/>
    </p:embeddedFont>
    <p:embeddedFont>
      <p:font typeface="Public Sans Bold" panose="020B0604020202020204" charset="0"/>
      <p:regular r:id="rId12"/>
    </p:embeddedFont>
    <p:embeddedFont>
      <p:font typeface="Arimo Bold Italics" panose="020B0604020202020204" charset="0"/>
      <p:regular r:id="rId13"/>
    </p:embeddedFont>
    <p:embeddedFont>
      <p:font typeface="Clear Sans Regular Bold" panose="020B0604020202020204" charset="0"/>
      <p:regular r:id="rId14"/>
    </p:embeddedFont>
    <p:embeddedFont>
      <p:font typeface="Arimo Italics" panose="020B0604020202020204" charset="0"/>
      <p:regular r:id="rId15"/>
    </p:embeddedFont>
    <p:embeddedFont>
      <p:font typeface="Clear Sans Regular" panose="020B0604020202020204" charset="0"/>
      <p:regular r:id="rId16"/>
    </p:embeddedFont>
    <p:embeddedFont>
      <p:font typeface="Clear Sans Regular Italics" panose="020B0604020202020204" charset="0"/>
      <p:regular r:id="rId17"/>
    </p:embeddedFont>
    <p:embeddedFont>
      <p:font typeface="Public Sans Bold Italics" panose="020B0604020202020204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Public Sans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7" d="100"/>
          <a:sy n="57" d="100"/>
        </p:scale>
        <p:origin x="562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5" name="AutoShape 1725"/>
          <p:cNvSpPr/>
          <p:nvPr/>
        </p:nvSpPr>
        <p:spPr>
          <a:xfrm>
            <a:off x="8706209" y="1028700"/>
            <a:ext cx="8553091" cy="82296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1726" name="Picture 172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05066" y="2215178"/>
            <a:ext cx="7677509" cy="5412343"/>
          </a:xfrm>
          <a:prstGeom prst="rect">
            <a:avLst/>
          </a:prstGeom>
        </p:spPr>
      </p:pic>
      <p:sp>
        <p:nvSpPr>
          <p:cNvPr id="1727" name="TextBox 1727"/>
          <p:cNvSpPr txBox="1"/>
          <p:nvPr/>
        </p:nvSpPr>
        <p:spPr>
          <a:xfrm>
            <a:off x="9616115" y="990600"/>
            <a:ext cx="7643185" cy="6181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500"/>
              </a:lnSpc>
            </a:pPr>
            <a:r>
              <a:rPr lang="en-US" sz="6000">
                <a:solidFill>
                  <a:srgbClr val="1A67A0"/>
                </a:solidFill>
                <a:latin typeface="League Spartan Bold"/>
              </a:rPr>
              <a:t>Novas fronteiras para a captação de recursos para Fundos Patrimoniais</a:t>
            </a:r>
          </a:p>
          <a:p>
            <a:pPr algn="r">
              <a:lnSpc>
                <a:spcPts val="11250"/>
              </a:lnSpc>
            </a:pPr>
            <a:endParaRPr lang="en-US" sz="6000">
              <a:solidFill>
                <a:srgbClr val="1A67A0"/>
              </a:solidFill>
              <a:latin typeface="League Spartan Bold"/>
            </a:endParaRPr>
          </a:p>
        </p:txBody>
      </p:sp>
      <p:sp>
        <p:nvSpPr>
          <p:cNvPr id="1728" name="TextBox 1728"/>
          <p:cNvSpPr txBox="1"/>
          <p:nvPr/>
        </p:nvSpPr>
        <p:spPr>
          <a:xfrm>
            <a:off x="11005862" y="8758899"/>
            <a:ext cx="6253438" cy="517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00"/>
              </a:lnSpc>
            </a:pPr>
            <a:r>
              <a:rPr lang="en-US" sz="1500" spc="75" dirty="0">
                <a:solidFill>
                  <a:srgbClr val="1A67A0"/>
                </a:solidFill>
                <a:latin typeface="Clear Sans Regular"/>
              </a:rPr>
              <a:t>NOVAS FRONTEIRAS PARA A CAPTAÇÃO DE RECURSOS PARA FUNDOS PATRIMONIAIS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3" name="Group 633"/>
          <p:cNvGrpSpPr/>
          <p:nvPr/>
        </p:nvGrpSpPr>
        <p:grpSpPr>
          <a:xfrm>
            <a:off x="12869601" y="8610505"/>
            <a:ext cx="4589724" cy="800195"/>
            <a:chOff x="0" y="0"/>
            <a:chExt cx="6119632" cy="1066927"/>
          </a:xfrm>
        </p:grpSpPr>
        <p:sp>
          <p:nvSpPr>
            <p:cNvPr id="634" name="AutoShape 634"/>
            <p:cNvSpPr/>
            <p:nvPr/>
          </p:nvSpPr>
          <p:spPr>
            <a:xfrm>
              <a:off x="0" y="0"/>
              <a:ext cx="6119632" cy="1066927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635" name="TextBox 635"/>
            <p:cNvSpPr txBox="1"/>
            <p:nvPr/>
          </p:nvSpPr>
          <p:spPr>
            <a:xfrm>
              <a:off x="320578" y="278688"/>
              <a:ext cx="5478477" cy="5417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726"/>
                </a:lnSpc>
              </a:pPr>
              <a:r>
                <a:rPr lang="en-US" sz="1233" spc="61">
                  <a:solidFill>
                    <a:srgbClr val="1A67A0"/>
                  </a:solidFill>
                  <a:latin typeface="Clear Sans Regular"/>
                </a:rPr>
                <a:t>NOVAS FRONTEIRAS PARA A CAPTAÇÃO DE RECURSOS PARA FUNDOS PATRIMONIAIS</a:t>
              </a:r>
            </a:p>
          </p:txBody>
        </p:sp>
      </p:grpSp>
      <p:grpSp>
        <p:nvGrpSpPr>
          <p:cNvPr id="636" name="Group 636"/>
          <p:cNvGrpSpPr/>
          <p:nvPr/>
        </p:nvGrpSpPr>
        <p:grpSpPr>
          <a:xfrm>
            <a:off x="1028700" y="1028700"/>
            <a:ext cx="8115300" cy="5363595"/>
            <a:chOff x="0" y="0"/>
            <a:chExt cx="10820400" cy="7151459"/>
          </a:xfrm>
        </p:grpSpPr>
        <p:sp>
          <p:nvSpPr>
            <p:cNvPr id="637" name="TextBox 637"/>
            <p:cNvSpPr txBox="1"/>
            <p:nvPr/>
          </p:nvSpPr>
          <p:spPr>
            <a:xfrm>
              <a:off x="0" y="3717168"/>
              <a:ext cx="10820400" cy="34342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499"/>
                </a:lnSpc>
              </a:pPr>
              <a:r>
                <a:rPr lang="en-US" sz="2499">
                  <a:solidFill>
                    <a:srgbClr val="1B1B1B"/>
                  </a:solidFill>
                  <a:latin typeface="Clear Sans Regular Italics"/>
                </a:rPr>
                <a:t>Art. 1° : Esta Lei dispõe sobre a constituição de fundos patrimoniais com o objetivo de arrecadar, gerir e destinar doações de pessoas físicas e jurídicas privadas para programas, projetos e demais finalidades de interesse público.</a:t>
              </a:r>
            </a:p>
            <a:p>
              <a:pPr>
                <a:lnSpc>
                  <a:spcPts val="3499"/>
                </a:lnSpc>
              </a:pPr>
              <a:endParaRPr lang="en-US" sz="2499">
                <a:solidFill>
                  <a:srgbClr val="1B1B1B"/>
                </a:solidFill>
                <a:latin typeface="Clear Sans Regular Italics"/>
              </a:endParaRPr>
            </a:p>
          </p:txBody>
        </p:sp>
        <p:sp>
          <p:nvSpPr>
            <p:cNvPr id="638" name="TextBox 638"/>
            <p:cNvSpPr txBox="1"/>
            <p:nvPr/>
          </p:nvSpPr>
          <p:spPr>
            <a:xfrm>
              <a:off x="0" y="-28575"/>
              <a:ext cx="10820400" cy="35066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249"/>
                </a:lnSpc>
              </a:pPr>
              <a:r>
                <a:rPr lang="en-US" sz="4200">
                  <a:solidFill>
                    <a:srgbClr val="1B1B1B"/>
                  </a:solidFill>
                  <a:latin typeface="League Spartan Bold"/>
                </a:rPr>
                <a:t>Natureza Jurídica das Organizações Gestoras de Fundos Patrimoniais</a:t>
              </a:r>
            </a:p>
            <a:p>
              <a:pPr>
                <a:lnSpc>
                  <a:spcPts val="5250"/>
                </a:lnSpc>
              </a:pPr>
              <a:endParaRPr lang="en-US" sz="4200">
                <a:solidFill>
                  <a:srgbClr val="1B1B1B"/>
                </a:solidFill>
                <a:latin typeface="League Spartan Bold"/>
              </a:endParaRPr>
            </a:p>
          </p:txBody>
        </p:sp>
      </p:grpSp>
      <p:sp>
        <p:nvSpPr>
          <p:cNvPr id="639" name="TextBox 639"/>
          <p:cNvSpPr txBox="1"/>
          <p:nvPr/>
        </p:nvSpPr>
        <p:spPr>
          <a:xfrm>
            <a:off x="1028700" y="7119617"/>
            <a:ext cx="8115300" cy="2021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19"/>
              </a:lnSpc>
            </a:pPr>
            <a:r>
              <a:rPr lang="en-US" sz="2400" b="1" dirty="0" err="1">
                <a:solidFill>
                  <a:srgbClr val="1B1B1B"/>
                </a:solidFill>
                <a:latin typeface="Clear Sans Regular"/>
              </a:rPr>
              <a:t>Natureza</a:t>
            </a:r>
            <a:r>
              <a:rPr lang="en-US" sz="2400" b="1" dirty="0">
                <a:solidFill>
                  <a:srgbClr val="1B1B1B"/>
                </a:solidFill>
                <a:latin typeface="Clear Sans Regular"/>
              </a:rPr>
              <a:t> </a:t>
            </a:r>
            <a:r>
              <a:rPr lang="en-US" sz="2400" b="1" dirty="0" err="1">
                <a:solidFill>
                  <a:srgbClr val="1B1B1B"/>
                </a:solidFill>
                <a:latin typeface="Clear Sans Regular"/>
              </a:rPr>
              <a:t>jurídica</a:t>
            </a:r>
            <a:r>
              <a:rPr lang="en-US" sz="2400" b="1" dirty="0">
                <a:solidFill>
                  <a:srgbClr val="1B1B1B"/>
                </a:solidFill>
                <a:latin typeface="Clear Sans Regular"/>
              </a:rPr>
              <a:t> das </a:t>
            </a:r>
            <a:r>
              <a:rPr lang="en-US" sz="2400" b="1" dirty="0" err="1">
                <a:solidFill>
                  <a:srgbClr val="1B1B1B"/>
                </a:solidFill>
                <a:latin typeface="Clear Sans Regular"/>
              </a:rPr>
              <a:t>organizações</a:t>
            </a:r>
            <a:r>
              <a:rPr lang="en-US" sz="2400" b="1" dirty="0">
                <a:solidFill>
                  <a:srgbClr val="1B1B1B"/>
                </a:solidFill>
                <a:latin typeface="Clear Sans Regular"/>
              </a:rPr>
              <a:t> </a:t>
            </a:r>
            <a:r>
              <a:rPr lang="en-US" sz="2400" b="1" dirty="0" err="1">
                <a:solidFill>
                  <a:srgbClr val="1B1B1B"/>
                </a:solidFill>
                <a:latin typeface="Clear Sans Regular"/>
              </a:rPr>
              <a:t>gestoras</a:t>
            </a:r>
            <a:r>
              <a:rPr lang="en-US" sz="2400" b="1" dirty="0">
                <a:solidFill>
                  <a:srgbClr val="1B1B1B"/>
                </a:solidFill>
                <a:latin typeface="Clear Sans Regular"/>
              </a:rPr>
              <a:t> de </a:t>
            </a:r>
            <a:r>
              <a:rPr lang="en-US" sz="2400" b="1" dirty="0" err="1">
                <a:solidFill>
                  <a:srgbClr val="1B1B1B"/>
                </a:solidFill>
                <a:latin typeface="Clear Sans Regular"/>
              </a:rPr>
              <a:t>fundos</a:t>
            </a:r>
            <a:r>
              <a:rPr lang="en-US" sz="2400" b="1" dirty="0">
                <a:solidFill>
                  <a:srgbClr val="1B1B1B"/>
                </a:solidFill>
                <a:latin typeface="Clear Sans Regular"/>
              </a:rPr>
              <a:t> </a:t>
            </a:r>
            <a:r>
              <a:rPr lang="en-US" sz="2400" b="1" dirty="0" err="1">
                <a:solidFill>
                  <a:srgbClr val="1B1B1B"/>
                </a:solidFill>
                <a:latin typeface="Clear Sans Regular"/>
              </a:rPr>
              <a:t>patrimoniais</a:t>
            </a:r>
            <a:r>
              <a:rPr lang="en-US" sz="2400" b="1" dirty="0">
                <a:solidFill>
                  <a:srgbClr val="1B1B1B"/>
                </a:solidFill>
                <a:latin typeface="Clear Sans Regular"/>
              </a:rPr>
              <a:t> </a:t>
            </a:r>
            <a:r>
              <a:rPr lang="en-US" sz="2400" b="1" dirty="0" err="1">
                <a:solidFill>
                  <a:srgbClr val="1B1B1B"/>
                </a:solidFill>
                <a:latin typeface="Clear Sans Regular"/>
              </a:rPr>
              <a:t>permite</a:t>
            </a:r>
            <a:r>
              <a:rPr lang="en-US" sz="2400" b="1" dirty="0">
                <a:solidFill>
                  <a:srgbClr val="1B1B1B"/>
                </a:solidFill>
                <a:latin typeface="Clear Sans Regular"/>
              </a:rPr>
              <a:t> a </a:t>
            </a:r>
            <a:r>
              <a:rPr lang="en-US" sz="2400" b="1" dirty="0" err="1">
                <a:solidFill>
                  <a:srgbClr val="1B1B1B"/>
                </a:solidFill>
                <a:latin typeface="Clear Sans Regular"/>
              </a:rPr>
              <a:t>celebração</a:t>
            </a:r>
            <a:r>
              <a:rPr lang="en-US" sz="2400" b="1" dirty="0">
                <a:solidFill>
                  <a:srgbClr val="1B1B1B"/>
                </a:solidFill>
                <a:latin typeface="Clear Sans Regular"/>
              </a:rPr>
              <a:t> de </a:t>
            </a:r>
            <a:r>
              <a:rPr lang="en-US" sz="2400" b="1" dirty="0" err="1">
                <a:solidFill>
                  <a:srgbClr val="1B1B1B"/>
                </a:solidFill>
                <a:latin typeface="Clear Sans Regular"/>
              </a:rPr>
              <a:t>negócios</a:t>
            </a:r>
            <a:r>
              <a:rPr lang="en-US" sz="2400" b="1" dirty="0">
                <a:solidFill>
                  <a:srgbClr val="1B1B1B"/>
                </a:solidFill>
                <a:latin typeface="Clear Sans Regular"/>
              </a:rPr>
              <a:t> </a:t>
            </a:r>
            <a:r>
              <a:rPr lang="en-US" sz="2400" b="1" dirty="0" err="1">
                <a:solidFill>
                  <a:srgbClr val="1B1B1B"/>
                </a:solidFill>
                <a:latin typeface="Clear Sans Regular"/>
              </a:rPr>
              <a:t>jurídicos</a:t>
            </a:r>
            <a:r>
              <a:rPr lang="en-US" sz="2400" b="1" dirty="0">
                <a:solidFill>
                  <a:srgbClr val="1B1B1B"/>
                </a:solidFill>
                <a:latin typeface="Clear Sans Regular"/>
              </a:rPr>
              <a:t> alternativos a </a:t>
            </a:r>
            <a:r>
              <a:rPr lang="en-US" sz="2400" b="1" dirty="0" err="1">
                <a:solidFill>
                  <a:srgbClr val="1B1B1B"/>
                </a:solidFill>
                <a:latin typeface="Clear Sans Regular"/>
              </a:rPr>
              <a:t>doações</a:t>
            </a:r>
            <a:r>
              <a:rPr lang="en-US" sz="2400" b="1" dirty="0">
                <a:solidFill>
                  <a:srgbClr val="1B1B1B"/>
                </a:solidFill>
                <a:latin typeface="Clear Sans Regular"/>
              </a:rPr>
              <a:t> com a </a:t>
            </a:r>
            <a:r>
              <a:rPr lang="en-US" sz="2400" b="1" dirty="0" err="1">
                <a:solidFill>
                  <a:srgbClr val="1B1B1B"/>
                </a:solidFill>
                <a:latin typeface="Clear Sans Regular"/>
              </a:rPr>
              <a:t>finalidade</a:t>
            </a:r>
            <a:r>
              <a:rPr lang="en-US" sz="2400" b="1" dirty="0">
                <a:solidFill>
                  <a:srgbClr val="1B1B1B"/>
                </a:solidFill>
                <a:latin typeface="Clear Sans Regular"/>
              </a:rPr>
              <a:t> de </a:t>
            </a:r>
            <a:r>
              <a:rPr lang="en-US" sz="2400" b="1" dirty="0" err="1">
                <a:solidFill>
                  <a:srgbClr val="1B1B1B"/>
                </a:solidFill>
                <a:latin typeface="Clear Sans Regular"/>
              </a:rPr>
              <a:t>captação</a:t>
            </a:r>
            <a:r>
              <a:rPr lang="en-US" sz="2400" b="1" dirty="0">
                <a:solidFill>
                  <a:srgbClr val="1B1B1B"/>
                </a:solidFill>
                <a:latin typeface="Clear Sans Regular"/>
              </a:rPr>
              <a:t> de </a:t>
            </a:r>
            <a:r>
              <a:rPr lang="en-US" sz="2400" b="1" dirty="0" err="1">
                <a:solidFill>
                  <a:srgbClr val="1B1B1B"/>
                </a:solidFill>
                <a:latin typeface="Clear Sans Regular"/>
              </a:rPr>
              <a:t>recursos</a:t>
            </a:r>
            <a:r>
              <a:rPr lang="en-US" sz="2400" b="1" dirty="0">
                <a:solidFill>
                  <a:srgbClr val="1B1B1B"/>
                </a:solidFill>
                <a:latin typeface="Clear Sans Regular"/>
              </a:rPr>
              <a:t> para o </a:t>
            </a:r>
            <a:r>
              <a:rPr lang="en-US" sz="2400" b="1" dirty="0" err="1">
                <a:solidFill>
                  <a:srgbClr val="1B1B1B"/>
                </a:solidFill>
                <a:latin typeface="Clear Sans Regular"/>
              </a:rPr>
              <a:t>fundo</a:t>
            </a:r>
            <a:r>
              <a:rPr lang="en-US" sz="2400" b="1" dirty="0">
                <a:solidFill>
                  <a:srgbClr val="1B1B1B"/>
                </a:solidFill>
                <a:latin typeface="Clear Sans Regular"/>
              </a:rPr>
              <a:t> patrimonial.</a:t>
            </a:r>
          </a:p>
          <a:p>
            <a:pPr>
              <a:lnSpc>
                <a:spcPts val="3219"/>
              </a:lnSpc>
            </a:pPr>
            <a:endParaRPr lang="en-US" sz="2400" dirty="0">
              <a:solidFill>
                <a:srgbClr val="1B1B1B"/>
              </a:solidFill>
              <a:latin typeface="Clear Sans Regula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15158885" y="6647056"/>
            <a:ext cx="4589724" cy="803818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4" name="AutoShape 4"/>
          <p:cNvSpPr/>
          <p:nvPr/>
        </p:nvSpPr>
        <p:spPr>
          <a:xfrm>
            <a:off x="1320274" y="3809901"/>
            <a:ext cx="21780" cy="4558941"/>
          </a:xfrm>
          <a:prstGeom prst="rect">
            <a:avLst/>
          </a:prstGeom>
          <a:solidFill>
            <a:srgbClr val="1B1B1B"/>
          </a:solidFill>
        </p:spPr>
      </p:sp>
      <p:grpSp>
        <p:nvGrpSpPr>
          <p:cNvPr id="9" name="Group 9"/>
          <p:cNvGrpSpPr/>
          <p:nvPr/>
        </p:nvGrpSpPr>
        <p:grpSpPr>
          <a:xfrm>
            <a:off x="2250479" y="3620058"/>
            <a:ext cx="12776158" cy="4921736"/>
            <a:chOff x="0" y="0"/>
            <a:chExt cx="17034877" cy="6562315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19050"/>
              <a:ext cx="17034877" cy="5199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25"/>
                </a:lnSpc>
              </a:pPr>
              <a:r>
                <a:rPr lang="en-US" sz="2500">
                  <a:solidFill>
                    <a:srgbClr val="1B1B1B"/>
                  </a:solidFill>
                  <a:latin typeface="Clear Sans Regular Bold"/>
                </a:rPr>
                <a:t>Lei 10.973/2004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694139"/>
              <a:ext cx="17034877" cy="58681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20"/>
                </a:lnSpc>
              </a:pPr>
              <a:r>
                <a:rPr lang="en-US" sz="2299" dirty="0">
                  <a:solidFill>
                    <a:srgbClr val="1B1B1B"/>
                  </a:solidFill>
                  <a:latin typeface="Clear Sans Regular Italics"/>
                </a:rPr>
                <a:t> Art. 9º É </a:t>
              </a:r>
              <a:r>
                <a:rPr lang="en-US" sz="2299" dirty="0" err="1">
                  <a:solidFill>
                    <a:srgbClr val="1B1B1B"/>
                  </a:solidFill>
                  <a:latin typeface="Clear Sans Regular Italics"/>
                </a:rPr>
                <a:t>facultado</a:t>
              </a:r>
              <a:r>
                <a:rPr lang="en-US" sz="2299" dirty="0">
                  <a:solidFill>
                    <a:srgbClr val="1B1B1B"/>
                  </a:solidFill>
                  <a:latin typeface="Clear Sans Regular Italics"/>
                </a:rPr>
                <a:t> à ICT </a:t>
              </a:r>
              <a:r>
                <a:rPr lang="en-US" sz="2299" dirty="0" err="1">
                  <a:solidFill>
                    <a:srgbClr val="1B1B1B"/>
                  </a:solidFill>
                  <a:latin typeface="Clear Sans Regular Italics"/>
                </a:rPr>
                <a:t>celebrar</a:t>
              </a:r>
              <a:r>
                <a:rPr lang="en-US" sz="2299" dirty="0">
                  <a:solidFill>
                    <a:srgbClr val="1B1B1B"/>
                  </a:solidFill>
                  <a:latin typeface="Clear Sans Regular Italics"/>
                </a:rPr>
                <a:t> </a:t>
              </a:r>
              <a:r>
                <a:rPr lang="en-US" sz="2299" dirty="0" err="1">
                  <a:solidFill>
                    <a:srgbClr val="1B1B1B"/>
                  </a:solidFill>
                  <a:latin typeface="Clear Sans Regular Italics"/>
                </a:rPr>
                <a:t>acordos</a:t>
              </a:r>
              <a:r>
                <a:rPr lang="en-US" sz="2299" dirty="0">
                  <a:solidFill>
                    <a:srgbClr val="1B1B1B"/>
                  </a:solidFill>
                  <a:latin typeface="Clear Sans Regular Italics"/>
                </a:rPr>
                <a:t> de </a:t>
              </a:r>
              <a:r>
                <a:rPr lang="en-US" sz="2299" dirty="0" err="1">
                  <a:solidFill>
                    <a:srgbClr val="1B1B1B"/>
                  </a:solidFill>
                  <a:latin typeface="Clear Sans Regular Italics"/>
                </a:rPr>
                <a:t>parceria</a:t>
              </a:r>
              <a:r>
                <a:rPr lang="en-US" sz="2299" dirty="0">
                  <a:solidFill>
                    <a:srgbClr val="1B1B1B"/>
                  </a:solidFill>
                  <a:latin typeface="Clear Sans Regular Italics"/>
                </a:rPr>
                <a:t> com </a:t>
              </a:r>
              <a:r>
                <a:rPr lang="en-US" sz="2299" dirty="0" err="1">
                  <a:solidFill>
                    <a:srgbClr val="1B1B1B"/>
                  </a:solidFill>
                  <a:latin typeface="Clear Sans Regular Italics"/>
                </a:rPr>
                <a:t>instituições</a:t>
              </a:r>
              <a:r>
                <a:rPr lang="en-US" sz="2299" dirty="0">
                  <a:solidFill>
                    <a:srgbClr val="1B1B1B"/>
                  </a:solidFill>
                  <a:latin typeface="Clear Sans Regular Italics"/>
                </a:rPr>
                <a:t> </a:t>
              </a:r>
              <a:r>
                <a:rPr lang="en-US" sz="2299" dirty="0" err="1">
                  <a:solidFill>
                    <a:srgbClr val="1B1B1B"/>
                  </a:solidFill>
                  <a:latin typeface="Clear Sans Regular Italics"/>
                </a:rPr>
                <a:t>públicas</a:t>
              </a:r>
              <a:r>
                <a:rPr lang="en-US" sz="2299" dirty="0">
                  <a:solidFill>
                    <a:srgbClr val="1B1B1B"/>
                  </a:solidFill>
                  <a:latin typeface="Clear Sans Regular Italics"/>
                </a:rPr>
                <a:t> e </a:t>
              </a:r>
              <a:r>
                <a:rPr lang="en-US" sz="2299" dirty="0" err="1">
                  <a:solidFill>
                    <a:srgbClr val="1B1B1B"/>
                  </a:solidFill>
                  <a:latin typeface="Clear Sans Regular Italics"/>
                </a:rPr>
                <a:t>privadas</a:t>
              </a:r>
              <a:r>
                <a:rPr lang="en-US" sz="2299" dirty="0">
                  <a:solidFill>
                    <a:srgbClr val="1B1B1B"/>
                  </a:solidFill>
                  <a:latin typeface="Clear Sans Regular Italics"/>
                </a:rPr>
                <a:t> para </a:t>
              </a:r>
              <a:r>
                <a:rPr lang="en-US" sz="2299" dirty="0" err="1">
                  <a:solidFill>
                    <a:srgbClr val="1B1B1B"/>
                  </a:solidFill>
                  <a:latin typeface="Clear Sans Regular Italics"/>
                </a:rPr>
                <a:t>realização</a:t>
              </a:r>
              <a:r>
                <a:rPr lang="en-US" sz="2299" dirty="0">
                  <a:solidFill>
                    <a:srgbClr val="1B1B1B"/>
                  </a:solidFill>
                  <a:latin typeface="Clear Sans Regular Italics"/>
                </a:rPr>
                <a:t> de </a:t>
              </a:r>
              <a:r>
                <a:rPr lang="en-US" sz="2299" dirty="0" err="1">
                  <a:solidFill>
                    <a:srgbClr val="1B1B1B"/>
                  </a:solidFill>
                  <a:latin typeface="Clear Sans Regular Italics"/>
                </a:rPr>
                <a:t>atividades</a:t>
              </a:r>
              <a:r>
                <a:rPr lang="en-US" sz="2299" dirty="0">
                  <a:solidFill>
                    <a:srgbClr val="1B1B1B"/>
                  </a:solidFill>
                  <a:latin typeface="Clear Sans Regular Italics"/>
                </a:rPr>
                <a:t> </a:t>
              </a:r>
              <a:r>
                <a:rPr lang="en-US" sz="2299" dirty="0" err="1">
                  <a:solidFill>
                    <a:srgbClr val="1B1B1B"/>
                  </a:solidFill>
                  <a:latin typeface="Clear Sans Regular Italics"/>
                </a:rPr>
                <a:t>conjuntas</a:t>
              </a:r>
              <a:r>
                <a:rPr lang="en-US" sz="2299" dirty="0">
                  <a:solidFill>
                    <a:srgbClr val="1B1B1B"/>
                  </a:solidFill>
                  <a:latin typeface="Clear Sans Regular Italics"/>
                </a:rPr>
                <a:t> de </a:t>
              </a:r>
              <a:r>
                <a:rPr lang="en-US" sz="2299" dirty="0" err="1">
                  <a:solidFill>
                    <a:srgbClr val="1B1B1B"/>
                  </a:solidFill>
                  <a:latin typeface="Clear Sans Regular Italics"/>
                </a:rPr>
                <a:t>pesquisa</a:t>
              </a:r>
              <a:r>
                <a:rPr lang="en-US" sz="2299" dirty="0">
                  <a:solidFill>
                    <a:srgbClr val="1B1B1B"/>
                  </a:solidFill>
                  <a:latin typeface="Clear Sans Regular Italics"/>
                </a:rPr>
                <a:t> </a:t>
              </a:r>
              <a:r>
                <a:rPr lang="en-US" sz="2299" dirty="0" err="1">
                  <a:solidFill>
                    <a:srgbClr val="1B1B1B"/>
                  </a:solidFill>
                  <a:latin typeface="Clear Sans Regular Italics"/>
                </a:rPr>
                <a:t>científica</a:t>
              </a:r>
              <a:r>
                <a:rPr lang="en-US" sz="2299" dirty="0">
                  <a:solidFill>
                    <a:srgbClr val="1B1B1B"/>
                  </a:solidFill>
                  <a:latin typeface="Clear Sans Regular Italics"/>
                </a:rPr>
                <a:t> e </a:t>
              </a:r>
              <a:r>
                <a:rPr lang="en-US" sz="2299" dirty="0" err="1">
                  <a:solidFill>
                    <a:srgbClr val="1B1B1B"/>
                  </a:solidFill>
                  <a:latin typeface="Clear Sans Regular Italics"/>
                </a:rPr>
                <a:t>tecnológica</a:t>
              </a:r>
              <a:r>
                <a:rPr lang="en-US" sz="2299" dirty="0">
                  <a:solidFill>
                    <a:srgbClr val="1B1B1B"/>
                  </a:solidFill>
                  <a:latin typeface="Clear Sans Regular Italics"/>
                </a:rPr>
                <a:t> e de </a:t>
              </a:r>
              <a:r>
                <a:rPr lang="en-US" sz="2299" dirty="0" err="1">
                  <a:solidFill>
                    <a:srgbClr val="1B1B1B"/>
                  </a:solidFill>
                  <a:latin typeface="Clear Sans Regular Italics"/>
                </a:rPr>
                <a:t>desenvolvimento</a:t>
              </a:r>
              <a:r>
                <a:rPr lang="en-US" sz="2299" dirty="0">
                  <a:solidFill>
                    <a:srgbClr val="1B1B1B"/>
                  </a:solidFill>
                  <a:latin typeface="Clear Sans Regular Italics"/>
                </a:rPr>
                <a:t> de </a:t>
              </a:r>
              <a:r>
                <a:rPr lang="en-US" sz="2299" dirty="0" err="1">
                  <a:solidFill>
                    <a:srgbClr val="1B1B1B"/>
                  </a:solidFill>
                  <a:latin typeface="Clear Sans Regular Italics"/>
                </a:rPr>
                <a:t>tecnologia</a:t>
              </a:r>
              <a:r>
                <a:rPr lang="en-US" sz="2299" dirty="0">
                  <a:solidFill>
                    <a:srgbClr val="1B1B1B"/>
                  </a:solidFill>
                  <a:latin typeface="Clear Sans Regular Italics"/>
                </a:rPr>
                <a:t>, </a:t>
              </a:r>
              <a:r>
                <a:rPr lang="en-US" sz="2299" dirty="0" err="1">
                  <a:solidFill>
                    <a:srgbClr val="1B1B1B"/>
                  </a:solidFill>
                  <a:latin typeface="Clear Sans Regular Italics"/>
                </a:rPr>
                <a:t>produto</a:t>
              </a:r>
              <a:r>
                <a:rPr lang="en-US" sz="2299" dirty="0">
                  <a:solidFill>
                    <a:srgbClr val="1B1B1B"/>
                  </a:solidFill>
                  <a:latin typeface="Clear Sans Regular Italics"/>
                </a:rPr>
                <a:t>, </a:t>
              </a:r>
              <a:r>
                <a:rPr lang="en-US" sz="2299" dirty="0" err="1">
                  <a:solidFill>
                    <a:srgbClr val="1B1B1B"/>
                  </a:solidFill>
                  <a:latin typeface="Clear Sans Regular Italics"/>
                </a:rPr>
                <a:t>serviço</a:t>
              </a:r>
              <a:r>
                <a:rPr lang="en-US" sz="2299" dirty="0">
                  <a:solidFill>
                    <a:srgbClr val="1B1B1B"/>
                  </a:solidFill>
                  <a:latin typeface="Clear Sans Regular Italics"/>
                </a:rPr>
                <a:t> </a:t>
              </a:r>
              <a:r>
                <a:rPr lang="en-US" sz="2299" dirty="0" err="1">
                  <a:solidFill>
                    <a:srgbClr val="1B1B1B"/>
                  </a:solidFill>
                  <a:latin typeface="Clear Sans Regular Italics"/>
                </a:rPr>
                <a:t>ou</a:t>
              </a:r>
              <a:r>
                <a:rPr lang="en-US" sz="2299" dirty="0">
                  <a:solidFill>
                    <a:srgbClr val="1B1B1B"/>
                  </a:solidFill>
                  <a:latin typeface="Clear Sans Regular Italics"/>
                </a:rPr>
                <a:t> </a:t>
              </a:r>
              <a:r>
                <a:rPr lang="en-US" sz="2299" dirty="0" err="1">
                  <a:solidFill>
                    <a:srgbClr val="1B1B1B"/>
                  </a:solidFill>
                  <a:latin typeface="Clear Sans Regular Italics"/>
                </a:rPr>
                <a:t>processo</a:t>
              </a:r>
              <a:r>
                <a:rPr lang="en-US" sz="2299" dirty="0">
                  <a:solidFill>
                    <a:srgbClr val="1B1B1B"/>
                  </a:solidFill>
                  <a:latin typeface="Clear Sans Regular Italics"/>
                </a:rPr>
                <a:t>. </a:t>
              </a:r>
              <a:r>
                <a:rPr lang="en-US" sz="2299" dirty="0">
                  <a:solidFill>
                    <a:srgbClr val="1A67A0"/>
                  </a:solidFill>
                  <a:latin typeface="Clear Sans Regular Italics"/>
                </a:rPr>
                <a:t>(</a:t>
              </a:r>
              <a:r>
                <a:rPr lang="en-US" sz="2299" dirty="0" err="1">
                  <a:solidFill>
                    <a:srgbClr val="1A67A0"/>
                  </a:solidFill>
                  <a:latin typeface="Clear Sans Regular Italics"/>
                </a:rPr>
                <a:t>Redação</a:t>
              </a:r>
              <a:r>
                <a:rPr lang="en-US" sz="2299" dirty="0">
                  <a:solidFill>
                    <a:srgbClr val="1A67A0"/>
                  </a:solidFill>
                  <a:latin typeface="Clear Sans Regular Italics"/>
                </a:rPr>
                <a:t> pela Lei nº 13.243, de 2016)</a:t>
              </a:r>
            </a:p>
            <a:p>
              <a:pPr>
                <a:lnSpc>
                  <a:spcPts val="3220"/>
                </a:lnSpc>
              </a:pPr>
              <a:r>
                <a:rPr lang="en-US" sz="2300" dirty="0">
                  <a:solidFill>
                    <a:srgbClr val="1B1B1B"/>
                  </a:solidFill>
                  <a:latin typeface="Clear Sans Regular Italics"/>
                </a:rPr>
                <a:t> (...)</a:t>
              </a:r>
            </a:p>
            <a:p>
              <a:pPr>
                <a:lnSpc>
                  <a:spcPts val="3220"/>
                </a:lnSpc>
              </a:pPr>
              <a:r>
                <a:rPr lang="en-US" sz="2300" dirty="0">
                  <a:solidFill>
                    <a:srgbClr val="1B1B1B"/>
                  </a:solidFill>
                  <a:latin typeface="Clear Sans Regular Italics"/>
                </a:rPr>
                <a:t> § 3º A </a:t>
              </a:r>
              <a:r>
                <a:rPr lang="en-US" sz="2300" dirty="0" err="1">
                  <a:solidFill>
                    <a:srgbClr val="1B1B1B"/>
                  </a:solidFill>
                  <a:latin typeface="Clear Sans Regular Italics"/>
                </a:rPr>
                <a:t>propriedade</a:t>
              </a:r>
              <a:r>
                <a:rPr lang="en-US" sz="2300" dirty="0">
                  <a:solidFill>
                    <a:srgbClr val="1B1B1B"/>
                  </a:solidFill>
                  <a:latin typeface="Clear Sans Regular Italics"/>
                </a:rPr>
                <a:t> </a:t>
              </a:r>
              <a:r>
                <a:rPr lang="en-US" sz="2300" dirty="0" err="1">
                  <a:solidFill>
                    <a:srgbClr val="1B1B1B"/>
                  </a:solidFill>
                  <a:latin typeface="Clear Sans Regular Italics"/>
                </a:rPr>
                <a:t>intelectual</a:t>
              </a:r>
              <a:r>
                <a:rPr lang="en-US" sz="2300" dirty="0">
                  <a:solidFill>
                    <a:srgbClr val="1B1B1B"/>
                  </a:solidFill>
                  <a:latin typeface="Clear Sans Regular Italics"/>
                </a:rPr>
                <a:t> e a </a:t>
              </a:r>
              <a:r>
                <a:rPr lang="en-US" sz="2300" dirty="0" err="1">
                  <a:solidFill>
                    <a:srgbClr val="1B1B1B"/>
                  </a:solidFill>
                  <a:latin typeface="Clear Sans Regular Italics"/>
                </a:rPr>
                <a:t>participação</a:t>
              </a:r>
              <a:r>
                <a:rPr lang="en-US" sz="2300" dirty="0">
                  <a:solidFill>
                    <a:srgbClr val="1B1B1B"/>
                  </a:solidFill>
                  <a:latin typeface="Clear Sans Regular Italics"/>
                </a:rPr>
                <a:t> </a:t>
              </a:r>
              <a:r>
                <a:rPr lang="en-US" sz="2300" dirty="0" err="1">
                  <a:solidFill>
                    <a:srgbClr val="1B1B1B"/>
                  </a:solidFill>
                  <a:latin typeface="Clear Sans Regular Italics"/>
                </a:rPr>
                <a:t>nos</a:t>
              </a:r>
              <a:r>
                <a:rPr lang="en-US" sz="2300" dirty="0">
                  <a:solidFill>
                    <a:srgbClr val="1B1B1B"/>
                  </a:solidFill>
                  <a:latin typeface="Clear Sans Regular Italics"/>
                </a:rPr>
                <a:t> </a:t>
              </a:r>
              <a:r>
                <a:rPr lang="en-US" sz="2300" dirty="0" err="1">
                  <a:solidFill>
                    <a:srgbClr val="1B1B1B"/>
                  </a:solidFill>
                  <a:latin typeface="Clear Sans Regular Italics"/>
                </a:rPr>
                <a:t>resultados</a:t>
              </a:r>
              <a:r>
                <a:rPr lang="en-US" sz="2300" dirty="0">
                  <a:solidFill>
                    <a:srgbClr val="1B1B1B"/>
                  </a:solidFill>
                  <a:latin typeface="Clear Sans Regular Italics"/>
                </a:rPr>
                <a:t> </a:t>
              </a:r>
              <a:r>
                <a:rPr lang="en-US" sz="2300" dirty="0" err="1">
                  <a:solidFill>
                    <a:srgbClr val="1B1B1B"/>
                  </a:solidFill>
                  <a:latin typeface="Clear Sans Regular Italics"/>
                </a:rPr>
                <a:t>referidas</a:t>
              </a:r>
              <a:r>
                <a:rPr lang="en-US" sz="2300" dirty="0">
                  <a:solidFill>
                    <a:srgbClr val="1B1B1B"/>
                  </a:solidFill>
                  <a:latin typeface="Clear Sans Regular Italics"/>
                </a:rPr>
                <a:t> no § 2º </a:t>
              </a:r>
              <a:r>
                <a:rPr lang="en-US" sz="2300" dirty="0" err="1">
                  <a:solidFill>
                    <a:srgbClr val="1B1B1B"/>
                  </a:solidFill>
                  <a:latin typeface="Clear Sans Regular Italics"/>
                </a:rPr>
                <a:t>serão</a:t>
              </a:r>
              <a:r>
                <a:rPr lang="en-US" sz="2300" dirty="0">
                  <a:solidFill>
                    <a:srgbClr val="1B1B1B"/>
                  </a:solidFill>
                  <a:latin typeface="Clear Sans Regular Italics"/>
                </a:rPr>
                <a:t> </a:t>
              </a:r>
              <a:r>
                <a:rPr lang="en-US" sz="2300" dirty="0" err="1">
                  <a:solidFill>
                    <a:srgbClr val="1B1B1B"/>
                  </a:solidFill>
                  <a:latin typeface="Clear Sans Regular Italics"/>
                </a:rPr>
                <a:t>asseguradas</a:t>
              </a:r>
              <a:r>
                <a:rPr lang="en-US" sz="2300" dirty="0">
                  <a:solidFill>
                    <a:srgbClr val="1B1B1B"/>
                  </a:solidFill>
                  <a:latin typeface="Clear Sans Regular Italics"/>
                </a:rPr>
                <a:t> </a:t>
              </a:r>
              <a:r>
                <a:rPr lang="en-US" sz="2300" dirty="0" err="1">
                  <a:solidFill>
                    <a:srgbClr val="1B1B1B"/>
                  </a:solidFill>
                  <a:latin typeface="Clear Sans Regular Italics"/>
                </a:rPr>
                <a:t>às</a:t>
              </a:r>
              <a:r>
                <a:rPr lang="en-US" sz="2300" dirty="0">
                  <a:solidFill>
                    <a:srgbClr val="1B1B1B"/>
                  </a:solidFill>
                  <a:latin typeface="Clear Sans Regular Italics"/>
                </a:rPr>
                <a:t> </a:t>
              </a:r>
              <a:r>
                <a:rPr lang="en-US" sz="2300" dirty="0" err="1">
                  <a:solidFill>
                    <a:srgbClr val="1B1B1B"/>
                  </a:solidFill>
                  <a:latin typeface="Clear Sans Regular Italics"/>
                </a:rPr>
                <a:t>partes</a:t>
              </a:r>
              <a:r>
                <a:rPr lang="en-US" sz="2300" dirty="0">
                  <a:solidFill>
                    <a:srgbClr val="1B1B1B"/>
                  </a:solidFill>
                  <a:latin typeface="Clear Sans Regular Italics"/>
                </a:rPr>
                <a:t> </a:t>
              </a:r>
              <a:r>
                <a:rPr lang="en-US" sz="2300" dirty="0" err="1">
                  <a:solidFill>
                    <a:srgbClr val="1B1B1B"/>
                  </a:solidFill>
                  <a:latin typeface="Clear Sans Regular Italics"/>
                </a:rPr>
                <a:t>contratantes</a:t>
              </a:r>
              <a:r>
                <a:rPr lang="en-US" sz="2300" dirty="0">
                  <a:solidFill>
                    <a:srgbClr val="1B1B1B"/>
                  </a:solidFill>
                  <a:latin typeface="Clear Sans Regular Italics"/>
                </a:rPr>
                <a:t>, </a:t>
              </a:r>
              <a:r>
                <a:rPr lang="en-US" sz="2300" dirty="0" err="1">
                  <a:solidFill>
                    <a:srgbClr val="1B1B1B"/>
                  </a:solidFill>
                  <a:latin typeface="Clear Sans Regular Italics"/>
                </a:rPr>
                <a:t>nos</a:t>
              </a:r>
              <a:r>
                <a:rPr lang="en-US" sz="2300" dirty="0">
                  <a:solidFill>
                    <a:srgbClr val="1B1B1B"/>
                  </a:solidFill>
                  <a:latin typeface="Clear Sans Regular Italics"/>
                </a:rPr>
                <a:t> </a:t>
              </a:r>
              <a:r>
                <a:rPr lang="en-US" sz="2300" dirty="0" err="1">
                  <a:solidFill>
                    <a:srgbClr val="1B1B1B"/>
                  </a:solidFill>
                  <a:latin typeface="Clear Sans Regular Italics"/>
                </a:rPr>
                <a:t>termos</a:t>
              </a:r>
              <a:r>
                <a:rPr lang="en-US" sz="2300" dirty="0">
                  <a:solidFill>
                    <a:srgbClr val="1B1B1B"/>
                  </a:solidFill>
                  <a:latin typeface="Clear Sans Regular Italics"/>
                </a:rPr>
                <a:t> do </a:t>
              </a:r>
              <a:r>
                <a:rPr lang="en-US" sz="2300" dirty="0" err="1">
                  <a:solidFill>
                    <a:srgbClr val="1B1B1B"/>
                  </a:solidFill>
                  <a:latin typeface="Clear Sans Regular Italics"/>
                </a:rPr>
                <a:t>contrato</a:t>
              </a:r>
              <a:r>
                <a:rPr lang="en-US" sz="2300" dirty="0">
                  <a:solidFill>
                    <a:srgbClr val="1B1B1B"/>
                  </a:solidFill>
                  <a:latin typeface="Clear Sans Regular Italics"/>
                </a:rPr>
                <a:t>, </a:t>
              </a:r>
              <a:r>
                <a:rPr lang="en-US" sz="2300" dirty="0" err="1">
                  <a:solidFill>
                    <a:srgbClr val="1B1B1B"/>
                  </a:solidFill>
                  <a:latin typeface="Clear Sans Regular Italics"/>
                </a:rPr>
                <a:t>podendo</a:t>
              </a:r>
              <a:r>
                <a:rPr lang="en-US" sz="2300" dirty="0">
                  <a:solidFill>
                    <a:srgbClr val="1B1B1B"/>
                  </a:solidFill>
                  <a:latin typeface="Clear Sans Regular Italics"/>
                </a:rPr>
                <a:t> a ICT </a:t>
              </a:r>
              <a:r>
                <a:rPr lang="en-US" sz="2300" dirty="0" err="1">
                  <a:solidFill>
                    <a:srgbClr val="1B1B1B"/>
                  </a:solidFill>
                  <a:latin typeface="Clear Sans Regular Italics"/>
                </a:rPr>
                <a:t>ceder</a:t>
              </a:r>
              <a:r>
                <a:rPr lang="en-US" sz="2300" dirty="0">
                  <a:solidFill>
                    <a:srgbClr val="1B1B1B"/>
                  </a:solidFill>
                  <a:latin typeface="Clear Sans Regular Italics"/>
                </a:rPr>
                <a:t> </a:t>
              </a:r>
              <a:r>
                <a:rPr lang="en-US" sz="2300" dirty="0" err="1">
                  <a:solidFill>
                    <a:srgbClr val="1B1B1B"/>
                  </a:solidFill>
                  <a:latin typeface="Clear Sans Regular Italics"/>
                </a:rPr>
                <a:t>ao</a:t>
              </a:r>
              <a:r>
                <a:rPr lang="en-US" sz="2300" dirty="0">
                  <a:solidFill>
                    <a:srgbClr val="1B1B1B"/>
                  </a:solidFill>
                  <a:latin typeface="Clear Sans Regular Italics"/>
                </a:rPr>
                <a:t> </a:t>
              </a:r>
              <a:r>
                <a:rPr lang="en-US" sz="2300" dirty="0" err="1">
                  <a:solidFill>
                    <a:srgbClr val="1B1B1B"/>
                  </a:solidFill>
                  <a:latin typeface="Clear Sans Regular Italics"/>
                </a:rPr>
                <a:t>parceiro</a:t>
              </a:r>
              <a:r>
                <a:rPr lang="en-US" sz="2300" dirty="0">
                  <a:solidFill>
                    <a:srgbClr val="1B1B1B"/>
                  </a:solidFill>
                  <a:latin typeface="Clear Sans Regular Italics"/>
                </a:rPr>
                <a:t> privado a </a:t>
              </a:r>
              <a:r>
                <a:rPr lang="en-US" sz="2300" dirty="0" err="1">
                  <a:solidFill>
                    <a:srgbClr val="1B1B1B"/>
                  </a:solidFill>
                  <a:latin typeface="Clear Sans Regular Italics"/>
                </a:rPr>
                <a:t>totalidade</a:t>
              </a:r>
              <a:r>
                <a:rPr lang="en-US" sz="2300" dirty="0">
                  <a:solidFill>
                    <a:srgbClr val="1B1B1B"/>
                  </a:solidFill>
                  <a:latin typeface="Clear Sans Regular Italics"/>
                </a:rPr>
                <a:t> dos </a:t>
              </a:r>
              <a:r>
                <a:rPr lang="en-US" sz="2300" dirty="0" err="1">
                  <a:solidFill>
                    <a:srgbClr val="1B1B1B"/>
                  </a:solidFill>
                  <a:latin typeface="Clear Sans Regular Italics"/>
                </a:rPr>
                <a:t>direitos</a:t>
              </a:r>
              <a:r>
                <a:rPr lang="en-US" sz="2300" dirty="0">
                  <a:solidFill>
                    <a:srgbClr val="1B1B1B"/>
                  </a:solidFill>
                  <a:latin typeface="Clear Sans Regular Italics"/>
                </a:rPr>
                <a:t> de </a:t>
              </a:r>
              <a:r>
                <a:rPr lang="en-US" sz="2300" dirty="0" err="1">
                  <a:solidFill>
                    <a:srgbClr val="1B1B1B"/>
                  </a:solidFill>
                  <a:latin typeface="Clear Sans Regular Italics"/>
                </a:rPr>
                <a:t>propriedade</a:t>
              </a:r>
              <a:r>
                <a:rPr lang="en-US" sz="2300" dirty="0">
                  <a:solidFill>
                    <a:srgbClr val="1B1B1B"/>
                  </a:solidFill>
                  <a:latin typeface="Clear Sans Regular Italics"/>
                </a:rPr>
                <a:t> </a:t>
              </a:r>
              <a:r>
                <a:rPr lang="en-US" sz="2300" dirty="0" err="1">
                  <a:solidFill>
                    <a:srgbClr val="1B1B1B"/>
                  </a:solidFill>
                  <a:latin typeface="Clear Sans Regular Italics"/>
                </a:rPr>
                <a:t>intelectual</a:t>
              </a:r>
              <a:r>
                <a:rPr lang="en-US" sz="2300" dirty="0">
                  <a:solidFill>
                    <a:srgbClr val="1B1B1B"/>
                  </a:solidFill>
                  <a:latin typeface="Clear Sans Regular Italics"/>
                </a:rPr>
                <a:t> </a:t>
              </a:r>
              <a:r>
                <a:rPr lang="en-US" sz="2300" dirty="0" err="1">
                  <a:solidFill>
                    <a:srgbClr val="1B1B1B"/>
                  </a:solidFill>
                  <a:latin typeface="Clear Sans Regular Italics"/>
                </a:rPr>
                <a:t>mediante</a:t>
              </a:r>
              <a:r>
                <a:rPr lang="en-US" sz="2300" dirty="0">
                  <a:solidFill>
                    <a:srgbClr val="1B1B1B"/>
                  </a:solidFill>
                  <a:latin typeface="Clear Sans Regular Italics"/>
                </a:rPr>
                <a:t> </a:t>
              </a:r>
              <a:r>
                <a:rPr lang="en-US" sz="2300" dirty="0" err="1">
                  <a:solidFill>
                    <a:srgbClr val="1B1B1B"/>
                  </a:solidFill>
                  <a:latin typeface="Clear Sans Regular Italics"/>
                </a:rPr>
                <a:t>compensação</a:t>
              </a:r>
              <a:r>
                <a:rPr lang="en-US" sz="2300" dirty="0">
                  <a:solidFill>
                    <a:srgbClr val="1B1B1B"/>
                  </a:solidFill>
                  <a:latin typeface="Clear Sans Regular Italics"/>
                </a:rPr>
                <a:t> </a:t>
              </a:r>
              <a:r>
                <a:rPr lang="en-US" sz="2300" dirty="0" err="1">
                  <a:solidFill>
                    <a:srgbClr val="1B1B1B"/>
                  </a:solidFill>
                  <a:latin typeface="Clear Sans Regular Italics"/>
                </a:rPr>
                <a:t>financeira</a:t>
              </a:r>
              <a:r>
                <a:rPr lang="en-US" sz="2300" dirty="0">
                  <a:solidFill>
                    <a:srgbClr val="1B1B1B"/>
                  </a:solidFill>
                  <a:latin typeface="Clear Sans Regular Italics"/>
                </a:rPr>
                <a:t> </a:t>
              </a:r>
              <a:r>
                <a:rPr lang="en-US" sz="2300" dirty="0" err="1">
                  <a:solidFill>
                    <a:srgbClr val="1B1B1B"/>
                  </a:solidFill>
                  <a:latin typeface="Clear Sans Regular Italics"/>
                </a:rPr>
                <a:t>ou</a:t>
              </a:r>
              <a:r>
                <a:rPr lang="en-US" sz="2300" dirty="0">
                  <a:solidFill>
                    <a:srgbClr val="1B1B1B"/>
                  </a:solidFill>
                  <a:latin typeface="Clear Sans Regular Italics"/>
                </a:rPr>
                <a:t> </a:t>
              </a:r>
              <a:r>
                <a:rPr lang="en-US" sz="2300" dirty="0" err="1">
                  <a:solidFill>
                    <a:srgbClr val="1B1B1B"/>
                  </a:solidFill>
                  <a:latin typeface="Clear Sans Regular Italics"/>
                </a:rPr>
                <a:t>não</a:t>
              </a:r>
              <a:r>
                <a:rPr lang="en-US" sz="2300" dirty="0">
                  <a:solidFill>
                    <a:srgbClr val="1B1B1B"/>
                  </a:solidFill>
                  <a:latin typeface="Clear Sans Regular Italics"/>
                </a:rPr>
                <a:t> </a:t>
              </a:r>
              <a:r>
                <a:rPr lang="en-US" sz="2300" dirty="0" err="1">
                  <a:solidFill>
                    <a:srgbClr val="1B1B1B"/>
                  </a:solidFill>
                  <a:latin typeface="Clear Sans Regular Italics"/>
                </a:rPr>
                <a:t>financeira</a:t>
              </a:r>
              <a:r>
                <a:rPr lang="en-US" sz="2300" dirty="0">
                  <a:solidFill>
                    <a:srgbClr val="1B1B1B"/>
                  </a:solidFill>
                  <a:latin typeface="Clear Sans Regular Italics"/>
                </a:rPr>
                <a:t>, </a:t>
              </a:r>
              <a:r>
                <a:rPr lang="en-US" sz="2300" dirty="0" err="1">
                  <a:solidFill>
                    <a:srgbClr val="1B1B1B"/>
                  </a:solidFill>
                  <a:latin typeface="Clear Sans Regular Italics"/>
                </a:rPr>
                <a:t>desde</a:t>
              </a:r>
              <a:r>
                <a:rPr lang="en-US" sz="2300" dirty="0">
                  <a:solidFill>
                    <a:srgbClr val="1B1B1B"/>
                  </a:solidFill>
                  <a:latin typeface="Clear Sans Regular Italics"/>
                </a:rPr>
                <a:t> que </a:t>
              </a:r>
              <a:r>
                <a:rPr lang="en-US" sz="2300" dirty="0" err="1">
                  <a:solidFill>
                    <a:srgbClr val="1B1B1B"/>
                  </a:solidFill>
                  <a:latin typeface="Clear Sans Regular Italics"/>
                </a:rPr>
                <a:t>economicamente</a:t>
              </a:r>
              <a:r>
                <a:rPr lang="en-US" sz="2300" dirty="0">
                  <a:solidFill>
                    <a:srgbClr val="1B1B1B"/>
                  </a:solidFill>
                  <a:latin typeface="Clear Sans Regular Italics"/>
                </a:rPr>
                <a:t> </a:t>
              </a:r>
              <a:r>
                <a:rPr lang="en-US" sz="2300" dirty="0" err="1">
                  <a:solidFill>
                    <a:srgbClr val="1B1B1B"/>
                  </a:solidFill>
                  <a:latin typeface="Clear Sans Regular Italics"/>
                </a:rPr>
                <a:t>mensurável</a:t>
              </a:r>
              <a:r>
                <a:rPr lang="en-US" sz="2300" dirty="0">
                  <a:solidFill>
                    <a:srgbClr val="1B1B1B"/>
                  </a:solidFill>
                  <a:latin typeface="Clear Sans Regular Italics"/>
                </a:rPr>
                <a:t>. (</a:t>
              </a:r>
              <a:r>
                <a:rPr lang="en-US" sz="2300" dirty="0" err="1">
                  <a:solidFill>
                    <a:srgbClr val="1B1B1B"/>
                  </a:solidFill>
                  <a:latin typeface="Clear Sans Regular Italics"/>
                </a:rPr>
                <a:t>Redação</a:t>
              </a:r>
              <a:r>
                <a:rPr lang="en-US" sz="2300" dirty="0">
                  <a:solidFill>
                    <a:srgbClr val="1B1B1B"/>
                  </a:solidFill>
                  <a:latin typeface="Clear Sans Regular Italics"/>
                </a:rPr>
                <a:t> pela Lei nº 13.243, de 2016)</a:t>
              </a:r>
            </a:p>
            <a:p>
              <a:pPr>
                <a:lnSpc>
                  <a:spcPts val="3220"/>
                </a:lnSpc>
              </a:pPr>
              <a:endParaRPr lang="en-US" sz="2300" dirty="0">
                <a:solidFill>
                  <a:srgbClr val="1B1B1B"/>
                </a:solidFill>
                <a:latin typeface="Clear Sans Regular Italics"/>
              </a:endParaRPr>
            </a:p>
            <a:p>
              <a:pPr>
                <a:lnSpc>
                  <a:spcPts val="3220"/>
                </a:lnSpc>
              </a:pPr>
              <a:endParaRPr lang="en-US" sz="2300" dirty="0">
                <a:solidFill>
                  <a:srgbClr val="1B1B1B"/>
                </a:solidFill>
                <a:latin typeface="Clear Sans Regular Italics"/>
              </a:endParaRPr>
            </a:p>
            <a:p>
              <a:pPr>
                <a:lnSpc>
                  <a:spcPts val="3219"/>
                </a:lnSpc>
              </a:pPr>
              <a:endParaRPr lang="en-US" sz="2300" dirty="0">
                <a:solidFill>
                  <a:srgbClr val="1B1B1B"/>
                </a:solidFill>
                <a:latin typeface="Clear Sans Regular Italics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244900" y="1028700"/>
            <a:ext cx="10501777" cy="2094475"/>
            <a:chOff x="0" y="0"/>
            <a:chExt cx="14002370" cy="2792634"/>
          </a:xfrm>
        </p:grpSpPr>
        <p:sp>
          <p:nvSpPr>
            <p:cNvPr id="13" name="TextBox 13"/>
            <p:cNvSpPr txBox="1"/>
            <p:nvPr/>
          </p:nvSpPr>
          <p:spPr>
            <a:xfrm>
              <a:off x="0" y="-38100"/>
              <a:ext cx="14002370" cy="15324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263"/>
                </a:lnSpc>
              </a:pPr>
              <a:r>
                <a:rPr lang="en-US" sz="7411">
                  <a:solidFill>
                    <a:srgbClr val="1B1B1B"/>
                  </a:solidFill>
                  <a:latin typeface="League Spartan Bold"/>
                </a:rPr>
                <a:t>Novas Fronteiras 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2010949"/>
              <a:ext cx="14002370" cy="7816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750"/>
                </a:lnSpc>
              </a:pPr>
              <a:r>
                <a:rPr lang="en-US" sz="3800">
                  <a:solidFill>
                    <a:srgbClr val="1A67A0"/>
                  </a:solidFill>
                  <a:latin typeface="League Spartan Bold"/>
                </a:rPr>
                <a:t> Patentes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2250479" y="7498776"/>
            <a:ext cx="13072432" cy="1389145"/>
            <a:chOff x="0" y="-19050"/>
            <a:chExt cx="17429909" cy="1852193"/>
          </a:xfrm>
        </p:grpSpPr>
        <p:sp>
          <p:nvSpPr>
            <p:cNvPr id="16" name="TextBox 16"/>
            <p:cNvSpPr txBox="1"/>
            <p:nvPr/>
          </p:nvSpPr>
          <p:spPr>
            <a:xfrm>
              <a:off x="0" y="-19050"/>
              <a:ext cx="17429909" cy="5169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25"/>
                </a:lnSpc>
              </a:pPr>
              <a:endParaRPr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681546"/>
              <a:ext cx="17429909" cy="11515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00"/>
                </a:lnSpc>
              </a:pPr>
              <a:r>
                <a:rPr lang="en-US" sz="2500" b="1" dirty="0" err="1">
                  <a:solidFill>
                    <a:srgbClr val="1B1B1B"/>
                  </a:solidFill>
                  <a:latin typeface="Clear Sans Regular"/>
                </a:rPr>
                <a:t>Organizações</a:t>
              </a:r>
              <a:r>
                <a:rPr lang="en-US" sz="2500" b="1" dirty="0">
                  <a:solidFill>
                    <a:srgbClr val="1B1B1B"/>
                  </a:solidFill>
                  <a:latin typeface="Clear Sans Regular"/>
                </a:rPr>
                <a:t> </a:t>
              </a:r>
              <a:r>
                <a:rPr lang="en-US" sz="2500" b="1" dirty="0" err="1">
                  <a:solidFill>
                    <a:srgbClr val="1B1B1B"/>
                  </a:solidFill>
                  <a:latin typeface="Clear Sans Regular"/>
                </a:rPr>
                <a:t>gestoras</a:t>
              </a:r>
              <a:r>
                <a:rPr lang="en-US" sz="2500" b="1" dirty="0">
                  <a:solidFill>
                    <a:srgbClr val="1B1B1B"/>
                  </a:solidFill>
                  <a:latin typeface="Clear Sans Regular"/>
                </a:rPr>
                <a:t> </a:t>
              </a:r>
              <a:r>
                <a:rPr lang="en-US" sz="2500" b="1" dirty="0" err="1">
                  <a:solidFill>
                    <a:srgbClr val="1B1B1B"/>
                  </a:solidFill>
                  <a:latin typeface="Clear Sans Regular"/>
                </a:rPr>
                <a:t>como</a:t>
              </a:r>
              <a:r>
                <a:rPr lang="en-US" sz="2500" b="1" dirty="0">
                  <a:solidFill>
                    <a:srgbClr val="1B1B1B"/>
                  </a:solidFill>
                  <a:latin typeface="Clear Sans Regular"/>
                </a:rPr>
                <a:t> </a:t>
              </a:r>
              <a:r>
                <a:rPr lang="en-US" sz="2500" b="1" dirty="0" err="1">
                  <a:solidFill>
                    <a:srgbClr val="1B1B1B"/>
                  </a:solidFill>
                  <a:latin typeface="Clear Sans Regular"/>
                </a:rPr>
                <a:t>beneficiárias</a:t>
              </a:r>
              <a:r>
                <a:rPr lang="en-US" sz="2500" b="1" dirty="0">
                  <a:solidFill>
                    <a:srgbClr val="1B1B1B"/>
                  </a:solidFill>
                  <a:latin typeface="Clear Sans Regular"/>
                </a:rPr>
                <a:t> das </a:t>
              </a:r>
              <a:r>
                <a:rPr lang="en-US" sz="2500" b="1" dirty="0" err="1">
                  <a:solidFill>
                    <a:srgbClr val="1B1B1B"/>
                  </a:solidFill>
                  <a:latin typeface="Clear Sans Regular"/>
                </a:rPr>
                <a:t>contrapartidas</a:t>
              </a:r>
              <a:r>
                <a:rPr lang="en-US" sz="2500" b="1" dirty="0">
                  <a:solidFill>
                    <a:srgbClr val="1B1B1B"/>
                  </a:solidFill>
                  <a:latin typeface="Clear Sans Regular"/>
                </a:rPr>
                <a:t> a </a:t>
              </a:r>
              <a:r>
                <a:rPr lang="en-US" sz="2500" b="1" dirty="0" err="1">
                  <a:solidFill>
                    <a:srgbClr val="1B1B1B"/>
                  </a:solidFill>
                  <a:latin typeface="Clear Sans Regular"/>
                </a:rPr>
                <a:t>serem</a:t>
              </a:r>
              <a:r>
                <a:rPr lang="en-US" sz="2500" b="1" dirty="0">
                  <a:solidFill>
                    <a:srgbClr val="1B1B1B"/>
                  </a:solidFill>
                  <a:latin typeface="Clear Sans Regular"/>
                </a:rPr>
                <a:t> </a:t>
              </a:r>
              <a:r>
                <a:rPr lang="en-US" sz="2500" b="1" dirty="0" err="1">
                  <a:solidFill>
                    <a:srgbClr val="1B1B1B"/>
                  </a:solidFill>
                  <a:latin typeface="Clear Sans Regular"/>
                </a:rPr>
                <a:t>negociadas</a:t>
              </a:r>
              <a:r>
                <a:rPr lang="en-US" sz="2500" b="1" dirty="0">
                  <a:solidFill>
                    <a:srgbClr val="1B1B1B"/>
                  </a:solidFill>
                  <a:latin typeface="Clear Sans Regular"/>
                </a:rPr>
                <a:t>.</a:t>
              </a:r>
            </a:p>
            <a:p>
              <a:pPr>
                <a:lnSpc>
                  <a:spcPts val="3500"/>
                </a:lnSpc>
              </a:pPr>
              <a:endParaRPr lang="en-US" sz="2500" dirty="0">
                <a:solidFill>
                  <a:srgbClr val="1B1B1B"/>
                </a:solidFill>
                <a:latin typeface="Clear Sans Regular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15158885" y="6647056"/>
            <a:ext cx="4589724" cy="803818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4" name="AutoShape 4"/>
          <p:cNvSpPr/>
          <p:nvPr/>
        </p:nvSpPr>
        <p:spPr>
          <a:xfrm>
            <a:off x="1320274" y="3809901"/>
            <a:ext cx="21780" cy="4558941"/>
          </a:xfrm>
          <a:prstGeom prst="rect">
            <a:avLst/>
          </a:prstGeom>
          <a:solidFill>
            <a:srgbClr val="1B1B1B"/>
          </a:solidFill>
        </p:spPr>
      </p:sp>
      <p:grpSp>
        <p:nvGrpSpPr>
          <p:cNvPr id="9" name="Group 9"/>
          <p:cNvGrpSpPr/>
          <p:nvPr/>
        </p:nvGrpSpPr>
        <p:grpSpPr>
          <a:xfrm>
            <a:off x="2250479" y="3620058"/>
            <a:ext cx="12776158" cy="5313320"/>
            <a:chOff x="0" y="0"/>
            <a:chExt cx="17034877" cy="7084426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19050"/>
              <a:ext cx="17034877" cy="10421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24"/>
                </a:lnSpc>
              </a:pPr>
              <a:r>
                <a:rPr lang="en-US" sz="2500">
                  <a:solidFill>
                    <a:srgbClr val="1B1B1B"/>
                  </a:solidFill>
                  <a:latin typeface="Clear Sans Regular Bold"/>
                </a:rPr>
                <a:t> </a:t>
              </a:r>
              <a:r>
                <a:rPr lang="en-US" sz="1200">
                  <a:solidFill>
                    <a:srgbClr val="1B1B1B"/>
                  </a:solidFill>
                  <a:latin typeface="Arimo Bold Italics"/>
                </a:rPr>
                <a:t>CAPÍTULO IV</a:t>
              </a:r>
            </a:p>
            <a:p>
              <a:pPr>
                <a:lnSpc>
                  <a:spcPts val="3125"/>
                </a:lnSpc>
              </a:pPr>
              <a:r>
                <a:rPr lang="en-US" sz="1200">
                  <a:solidFill>
                    <a:srgbClr val="1B1B1B"/>
                  </a:solidFill>
                  <a:latin typeface="Arimo Bold Italics"/>
                </a:rPr>
                <a:t> DO FOMENTO À PESQUISA, AO DESENVOLVIMENTO E À INOVAÇÃO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216250"/>
              <a:ext cx="17034877" cy="58681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20"/>
                </a:lnSpc>
              </a:pPr>
              <a:endParaRPr dirty="0"/>
            </a:p>
            <a:p>
              <a:pPr>
                <a:lnSpc>
                  <a:spcPts val="3220"/>
                </a:lnSpc>
              </a:pPr>
              <a:r>
                <a:rPr lang="en-US" sz="2299" dirty="0">
                  <a:solidFill>
                    <a:srgbClr val="1B1B1B"/>
                  </a:solidFill>
                  <a:latin typeface="Clear Sans Regular Italics"/>
                </a:rPr>
                <a:t> Art. 9º As </a:t>
              </a:r>
              <a:r>
                <a:rPr lang="en-US" sz="2299" dirty="0" err="1">
                  <a:solidFill>
                    <a:srgbClr val="1B1B1B"/>
                  </a:solidFill>
                  <a:latin typeface="Clear Sans Regular Italics"/>
                </a:rPr>
                <a:t>empresas</a:t>
              </a:r>
              <a:r>
                <a:rPr lang="en-US" sz="2299" dirty="0">
                  <a:solidFill>
                    <a:srgbClr val="1B1B1B"/>
                  </a:solidFill>
                  <a:latin typeface="Clear Sans Regular Italics"/>
                </a:rPr>
                <a:t> que </a:t>
              </a:r>
              <a:r>
                <a:rPr lang="en-US" sz="2299" dirty="0" err="1">
                  <a:solidFill>
                    <a:srgbClr val="1B1B1B"/>
                  </a:solidFill>
                  <a:latin typeface="Clear Sans Regular Italics"/>
                </a:rPr>
                <a:t>possuem</a:t>
              </a:r>
              <a:r>
                <a:rPr lang="en-US" sz="2299" dirty="0">
                  <a:solidFill>
                    <a:srgbClr val="1B1B1B"/>
                  </a:solidFill>
                  <a:latin typeface="Clear Sans Regular Italics"/>
                </a:rPr>
                <a:t> </a:t>
              </a:r>
              <a:r>
                <a:rPr lang="en-US" sz="2299" dirty="0" err="1">
                  <a:solidFill>
                    <a:srgbClr val="1B1B1B"/>
                  </a:solidFill>
                  <a:latin typeface="Clear Sans Regular Italics"/>
                </a:rPr>
                <a:t>obrigações</a:t>
              </a:r>
              <a:r>
                <a:rPr lang="en-US" sz="2299" dirty="0">
                  <a:solidFill>
                    <a:srgbClr val="1B1B1B"/>
                  </a:solidFill>
                  <a:latin typeface="Clear Sans Regular Italics"/>
                </a:rPr>
                <a:t> de </a:t>
              </a:r>
              <a:r>
                <a:rPr lang="en-US" sz="2299" dirty="0" err="1">
                  <a:solidFill>
                    <a:srgbClr val="1B1B1B"/>
                  </a:solidFill>
                  <a:latin typeface="Clear Sans Regular Italics"/>
                </a:rPr>
                <a:t>investimento</a:t>
              </a:r>
              <a:r>
                <a:rPr lang="en-US" sz="2299" dirty="0">
                  <a:solidFill>
                    <a:srgbClr val="1B1B1B"/>
                  </a:solidFill>
                  <a:latin typeface="Clear Sans Regular Italics"/>
                </a:rPr>
                <a:t> </a:t>
              </a:r>
              <a:r>
                <a:rPr lang="en-US" sz="2299" dirty="0" err="1">
                  <a:solidFill>
                    <a:srgbClr val="1B1B1B"/>
                  </a:solidFill>
                  <a:latin typeface="Clear Sans Regular Italics"/>
                </a:rPr>
                <a:t>em</a:t>
              </a:r>
              <a:r>
                <a:rPr lang="en-US" sz="2299" dirty="0">
                  <a:solidFill>
                    <a:srgbClr val="1B1B1B"/>
                  </a:solidFill>
                  <a:latin typeface="Clear Sans Regular Italics"/>
                </a:rPr>
                <a:t> </a:t>
              </a:r>
              <a:r>
                <a:rPr lang="en-US" sz="2299" dirty="0" err="1">
                  <a:solidFill>
                    <a:srgbClr val="1B1B1B"/>
                  </a:solidFill>
                  <a:latin typeface="Clear Sans Regular Italics"/>
                </a:rPr>
                <a:t>pesquisa</a:t>
              </a:r>
              <a:r>
                <a:rPr lang="en-US" sz="2299" dirty="0">
                  <a:solidFill>
                    <a:srgbClr val="1B1B1B"/>
                  </a:solidFill>
                  <a:latin typeface="Clear Sans Regular Italics"/>
                </a:rPr>
                <a:t>, </a:t>
              </a:r>
              <a:r>
                <a:rPr lang="en-US" sz="2299" dirty="0" err="1">
                  <a:solidFill>
                    <a:srgbClr val="1B1B1B"/>
                  </a:solidFill>
                  <a:latin typeface="Clear Sans Regular Italics"/>
                </a:rPr>
                <a:t>desenvolvimento</a:t>
              </a:r>
              <a:r>
                <a:rPr lang="en-US" sz="2299" dirty="0">
                  <a:solidFill>
                    <a:srgbClr val="1B1B1B"/>
                  </a:solidFill>
                  <a:latin typeface="Clear Sans Regular Italics"/>
                </a:rPr>
                <a:t> e </a:t>
              </a:r>
              <a:r>
                <a:rPr lang="en-US" sz="2299" dirty="0" err="1">
                  <a:solidFill>
                    <a:srgbClr val="1B1B1B"/>
                  </a:solidFill>
                  <a:latin typeface="Clear Sans Regular Italics"/>
                </a:rPr>
                <a:t>inovação</a:t>
              </a:r>
              <a:r>
                <a:rPr lang="en-US" sz="2299" dirty="0">
                  <a:solidFill>
                    <a:srgbClr val="1B1B1B"/>
                  </a:solidFill>
                  <a:latin typeface="Clear Sans Regular Italics"/>
                </a:rPr>
                <a:t>, </a:t>
              </a:r>
              <a:r>
                <a:rPr lang="en-US" sz="2299" dirty="0" err="1">
                  <a:solidFill>
                    <a:srgbClr val="1B1B1B"/>
                  </a:solidFill>
                  <a:latin typeface="Clear Sans Regular Italics"/>
                </a:rPr>
                <a:t>decorrentes</a:t>
              </a:r>
              <a:r>
                <a:rPr lang="en-US" sz="2299" dirty="0">
                  <a:solidFill>
                    <a:srgbClr val="1B1B1B"/>
                  </a:solidFill>
                  <a:latin typeface="Clear Sans Regular Italics"/>
                </a:rPr>
                <a:t> de </a:t>
              </a:r>
              <a:r>
                <a:rPr lang="en-US" sz="2299" dirty="0" err="1">
                  <a:solidFill>
                    <a:srgbClr val="1B1B1B"/>
                  </a:solidFill>
                  <a:latin typeface="Clear Sans Regular Italics"/>
                </a:rPr>
                <a:t>outorgas</a:t>
              </a:r>
              <a:r>
                <a:rPr lang="en-US" sz="2299" dirty="0">
                  <a:solidFill>
                    <a:srgbClr val="1B1B1B"/>
                  </a:solidFill>
                  <a:latin typeface="Clear Sans Regular Italics"/>
                </a:rPr>
                <a:t> </a:t>
              </a:r>
              <a:r>
                <a:rPr lang="en-US" sz="2299" dirty="0" err="1">
                  <a:solidFill>
                    <a:srgbClr val="1B1B1B"/>
                  </a:solidFill>
                  <a:latin typeface="Clear Sans Regular Italics"/>
                </a:rPr>
                <a:t>ou</a:t>
              </a:r>
              <a:r>
                <a:rPr lang="en-US" sz="2299" dirty="0">
                  <a:solidFill>
                    <a:srgbClr val="1B1B1B"/>
                  </a:solidFill>
                  <a:latin typeface="Clear Sans Regular Italics"/>
                </a:rPr>
                <a:t> de </a:t>
              </a:r>
              <a:r>
                <a:rPr lang="en-US" sz="2299" dirty="0" err="1">
                  <a:solidFill>
                    <a:srgbClr val="1B1B1B"/>
                  </a:solidFill>
                  <a:latin typeface="Clear Sans Regular Italics"/>
                </a:rPr>
                <a:t>delegações</a:t>
              </a:r>
              <a:r>
                <a:rPr lang="en-US" sz="2299" dirty="0">
                  <a:solidFill>
                    <a:srgbClr val="1B1B1B"/>
                  </a:solidFill>
                  <a:latin typeface="Clear Sans Regular Italics"/>
                </a:rPr>
                <a:t> </a:t>
              </a:r>
              <a:r>
                <a:rPr lang="en-US" sz="2299" dirty="0" err="1">
                  <a:solidFill>
                    <a:srgbClr val="1B1B1B"/>
                  </a:solidFill>
                  <a:latin typeface="Clear Sans Regular Italics"/>
                </a:rPr>
                <a:t>firmadas</a:t>
              </a:r>
              <a:r>
                <a:rPr lang="en-US" sz="2300" dirty="0">
                  <a:solidFill>
                    <a:srgbClr val="1B1B1B"/>
                  </a:solidFill>
                  <a:latin typeface="Clear Sans Regular Italics"/>
                </a:rPr>
                <a:t> por </a:t>
              </a:r>
              <a:r>
                <a:rPr lang="en-US" sz="2300" dirty="0" err="1">
                  <a:solidFill>
                    <a:srgbClr val="1B1B1B"/>
                  </a:solidFill>
                  <a:latin typeface="Clear Sans Regular Italics"/>
                </a:rPr>
                <a:t>meio</a:t>
              </a:r>
              <a:r>
                <a:rPr lang="en-US" sz="2300" dirty="0">
                  <a:solidFill>
                    <a:srgbClr val="1B1B1B"/>
                  </a:solidFill>
                  <a:latin typeface="Clear Sans Regular Italics"/>
                </a:rPr>
                <a:t> de </a:t>
              </a:r>
              <a:r>
                <a:rPr lang="en-US" sz="2300" dirty="0" err="1">
                  <a:solidFill>
                    <a:srgbClr val="1B1B1B"/>
                  </a:solidFill>
                  <a:latin typeface="Clear Sans Regular Italics"/>
                </a:rPr>
                <a:t>agências</a:t>
              </a:r>
              <a:r>
                <a:rPr lang="en-US" sz="2300" dirty="0">
                  <a:solidFill>
                    <a:srgbClr val="1B1B1B"/>
                  </a:solidFill>
                  <a:latin typeface="Clear Sans Regular Italics"/>
                </a:rPr>
                <a:t> </a:t>
              </a:r>
              <a:r>
                <a:rPr lang="en-US" sz="2300" dirty="0" err="1">
                  <a:solidFill>
                    <a:srgbClr val="1B1B1B"/>
                  </a:solidFill>
                  <a:latin typeface="Clear Sans Regular Italics"/>
                </a:rPr>
                <a:t>reguladoras</a:t>
              </a:r>
              <a:r>
                <a:rPr lang="en-US" sz="2300" dirty="0">
                  <a:solidFill>
                    <a:srgbClr val="1B1B1B"/>
                  </a:solidFill>
                  <a:latin typeface="Clear Sans Regular Italics"/>
                </a:rPr>
                <a:t>, </a:t>
              </a:r>
              <a:r>
                <a:rPr lang="en-US" sz="2300" dirty="0" err="1">
                  <a:solidFill>
                    <a:srgbClr val="1B1B1B"/>
                  </a:solidFill>
                  <a:latin typeface="Clear Sans Regular Italics"/>
                </a:rPr>
                <a:t>ficam</a:t>
              </a:r>
              <a:r>
                <a:rPr lang="en-US" sz="2300" dirty="0">
                  <a:solidFill>
                    <a:srgbClr val="1B1B1B"/>
                  </a:solidFill>
                  <a:latin typeface="Clear Sans Regular Italics"/>
                </a:rPr>
                <a:t> </a:t>
              </a:r>
              <a:r>
                <a:rPr lang="en-US" sz="2300" dirty="0" err="1">
                  <a:solidFill>
                    <a:srgbClr val="1B1B1B"/>
                  </a:solidFill>
                  <a:latin typeface="Clear Sans Regular Italics"/>
                </a:rPr>
                <a:t>autorizadas</a:t>
              </a:r>
              <a:r>
                <a:rPr lang="en-US" sz="2300" dirty="0">
                  <a:solidFill>
                    <a:srgbClr val="1B1B1B"/>
                  </a:solidFill>
                  <a:latin typeface="Clear Sans Regular Italics"/>
                </a:rPr>
                <a:t> a </a:t>
              </a:r>
              <a:r>
                <a:rPr lang="en-US" sz="2300" dirty="0" err="1">
                  <a:solidFill>
                    <a:srgbClr val="1B1B1B"/>
                  </a:solidFill>
                  <a:latin typeface="Clear Sans Regular Italics"/>
                </a:rPr>
                <a:t>cumprir</a:t>
              </a:r>
              <a:r>
                <a:rPr lang="en-US" sz="2300" dirty="0">
                  <a:solidFill>
                    <a:srgbClr val="1B1B1B"/>
                  </a:solidFill>
                  <a:latin typeface="Clear Sans Regular Italics"/>
                </a:rPr>
                <a:t> </a:t>
              </a:r>
              <a:r>
                <a:rPr lang="en-US" sz="2300" dirty="0" err="1">
                  <a:solidFill>
                    <a:srgbClr val="1B1B1B"/>
                  </a:solidFill>
                  <a:latin typeface="Clear Sans Regular Italics"/>
                </a:rPr>
                <a:t>seus</a:t>
              </a:r>
              <a:r>
                <a:rPr lang="en-US" sz="2300" dirty="0">
                  <a:solidFill>
                    <a:srgbClr val="1B1B1B"/>
                  </a:solidFill>
                  <a:latin typeface="Clear Sans Regular Italics"/>
                </a:rPr>
                <a:t> </a:t>
              </a:r>
              <a:r>
                <a:rPr lang="en-US" sz="2300" dirty="0" err="1">
                  <a:solidFill>
                    <a:srgbClr val="1B1B1B"/>
                  </a:solidFill>
                  <a:latin typeface="Clear Sans Regular Italics"/>
                </a:rPr>
                <a:t>compromissos</a:t>
              </a:r>
              <a:r>
                <a:rPr lang="en-US" sz="2300" dirty="0">
                  <a:solidFill>
                    <a:srgbClr val="1B1B1B"/>
                  </a:solidFill>
                  <a:latin typeface="Clear Sans Regular Italics"/>
                </a:rPr>
                <a:t> com </a:t>
              </a:r>
              <a:r>
                <a:rPr lang="en-US" sz="2300" dirty="0" err="1">
                  <a:solidFill>
                    <a:srgbClr val="1B1B1B"/>
                  </a:solidFill>
                  <a:latin typeface="Clear Sans Regular Italics"/>
                </a:rPr>
                <a:t>aporte</a:t>
              </a:r>
              <a:r>
                <a:rPr lang="en-US" sz="2300" dirty="0">
                  <a:solidFill>
                    <a:srgbClr val="1B1B1B"/>
                  </a:solidFill>
                  <a:latin typeface="Clear Sans Regular Italics"/>
                </a:rPr>
                <a:t> de </a:t>
              </a:r>
              <a:r>
                <a:rPr lang="en-US" sz="2300" dirty="0" err="1">
                  <a:solidFill>
                    <a:srgbClr val="1B1B1B"/>
                  </a:solidFill>
                  <a:latin typeface="Clear Sans Regular Italics"/>
                </a:rPr>
                <a:t>recursos</a:t>
              </a:r>
              <a:r>
                <a:rPr lang="en-US" sz="2300" dirty="0">
                  <a:solidFill>
                    <a:srgbClr val="1B1B1B"/>
                  </a:solidFill>
                  <a:latin typeface="Clear Sans Regular Italics"/>
                </a:rPr>
                <a:t> </a:t>
              </a:r>
              <a:r>
                <a:rPr lang="en-US" sz="2300" dirty="0" err="1">
                  <a:solidFill>
                    <a:srgbClr val="1B1B1B"/>
                  </a:solidFill>
                  <a:latin typeface="Clear Sans Regular Italics"/>
                </a:rPr>
                <a:t>em</a:t>
              </a:r>
              <a:r>
                <a:rPr lang="en-US" sz="2300" dirty="0">
                  <a:solidFill>
                    <a:srgbClr val="1B1B1B"/>
                  </a:solidFill>
                  <a:latin typeface="Clear Sans Regular Italics"/>
                </a:rPr>
                <a:t> startups por </a:t>
              </a:r>
              <a:r>
                <a:rPr lang="en-US" sz="2300" dirty="0" err="1">
                  <a:solidFill>
                    <a:srgbClr val="1B1B1B"/>
                  </a:solidFill>
                  <a:latin typeface="Clear Sans Regular Italics"/>
                </a:rPr>
                <a:t>meio</a:t>
              </a:r>
              <a:r>
                <a:rPr lang="en-US" sz="2300" dirty="0">
                  <a:solidFill>
                    <a:srgbClr val="1B1B1B"/>
                  </a:solidFill>
                  <a:latin typeface="Clear Sans Regular Italics"/>
                </a:rPr>
                <a:t> de:</a:t>
              </a:r>
            </a:p>
            <a:p>
              <a:pPr>
                <a:lnSpc>
                  <a:spcPts val="3220"/>
                </a:lnSpc>
              </a:pPr>
              <a:r>
                <a:rPr lang="en-US" sz="2300" dirty="0">
                  <a:solidFill>
                    <a:srgbClr val="1B1B1B"/>
                  </a:solidFill>
                  <a:latin typeface="Clear Sans Regular Italics"/>
                </a:rPr>
                <a:t> I - </a:t>
              </a:r>
              <a:r>
                <a:rPr lang="en-US" sz="2300" dirty="0" err="1">
                  <a:solidFill>
                    <a:srgbClr val="1B1B1B"/>
                  </a:solidFill>
                  <a:latin typeface="Clear Sans Regular Italics"/>
                </a:rPr>
                <a:t>fundos</a:t>
              </a:r>
              <a:r>
                <a:rPr lang="en-US" sz="2300" dirty="0">
                  <a:solidFill>
                    <a:srgbClr val="1B1B1B"/>
                  </a:solidFill>
                  <a:latin typeface="Clear Sans Regular Italics"/>
                </a:rPr>
                <a:t> </a:t>
              </a:r>
              <a:r>
                <a:rPr lang="en-US" sz="2300" dirty="0" err="1">
                  <a:solidFill>
                    <a:srgbClr val="1B1B1B"/>
                  </a:solidFill>
                  <a:latin typeface="Clear Sans Regular Italics"/>
                </a:rPr>
                <a:t>patrimoniais</a:t>
              </a:r>
              <a:r>
                <a:rPr lang="en-US" sz="2300" dirty="0">
                  <a:solidFill>
                    <a:srgbClr val="1B1B1B"/>
                  </a:solidFill>
                  <a:latin typeface="Clear Sans Regular Italics"/>
                </a:rPr>
                <a:t> de que </a:t>
              </a:r>
              <a:r>
                <a:rPr lang="en-US" sz="2300" dirty="0" err="1">
                  <a:solidFill>
                    <a:srgbClr val="1B1B1B"/>
                  </a:solidFill>
                  <a:latin typeface="Clear Sans Regular Italics"/>
                </a:rPr>
                <a:t>trata</a:t>
              </a:r>
              <a:r>
                <a:rPr lang="en-US" sz="2300" dirty="0">
                  <a:solidFill>
                    <a:srgbClr val="1B1B1B"/>
                  </a:solidFill>
                  <a:latin typeface="Clear Sans Regular Italics"/>
                </a:rPr>
                <a:t> a Lei nº 13.800, de 4 de </a:t>
              </a:r>
              <a:r>
                <a:rPr lang="en-US" sz="2300" dirty="0" err="1">
                  <a:solidFill>
                    <a:srgbClr val="1B1B1B"/>
                  </a:solidFill>
                  <a:latin typeface="Clear Sans Regular Italics"/>
                </a:rPr>
                <a:t>janeiro</a:t>
              </a:r>
              <a:r>
                <a:rPr lang="en-US" sz="2300" dirty="0">
                  <a:solidFill>
                    <a:srgbClr val="1B1B1B"/>
                  </a:solidFill>
                  <a:latin typeface="Clear Sans Regular Italics"/>
                </a:rPr>
                <a:t> de 2019, </a:t>
              </a:r>
              <a:r>
                <a:rPr lang="en-US" sz="2300" dirty="0" err="1">
                  <a:solidFill>
                    <a:srgbClr val="1B1B1B"/>
                  </a:solidFill>
                  <a:latin typeface="Clear Sans Regular Italics"/>
                </a:rPr>
                <a:t>destinados</a:t>
              </a:r>
              <a:r>
                <a:rPr lang="en-US" sz="2300" dirty="0">
                  <a:solidFill>
                    <a:srgbClr val="1B1B1B"/>
                  </a:solidFill>
                  <a:latin typeface="Clear Sans Regular Italics"/>
                </a:rPr>
                <a:t> à </a:t>
              </a:r>
              <a:r>
                <a:rPr lang="en-US" sz="2300" dirty="0" err="1">
                  <a:solidFill>
                    <a:srgbClr val="1B1B1B"/>
                  </a:solidFill>
                  <a:latin typeface="Clear Sans Regular Italics"/>
                </a:rPr>
                <a:t>inovação</a:t>
              </a:r>
              <a:r>
                <a:rPr lang="en-US" sz="2300" dirty="0">
                  <a:solidFill>
                    <a:srgbClr val="1B1B1B"/>
                  </a:solidFill>
                  <a:latin typeface="Clear Sans Regular Italics"/>
                </a:rPr>
                <a:t>, </a:t>
              </a:r>
              <a:r>
                <a:rPr lang="en-US" sz="2300" dirty="0" err="1">
                  <a:solidFill>
                    <a:srgbClr val="1B1B1B"/>
                  </a:solidFill>
                  <a:latin typeface="Clear Sans Regular Italics"/>
                </a:rPr>
                <a:t>na</a:t>
              </a:r>
              <a:r>
                <a:rPr lang="en-US" sz="2300" dirty="0">
                  <a:solidFill>
                    <a:srgbClr val="1B1B1B"/>
                  </a:solidFill>
                  <a:latin typeface="Clear Sans Regular Italics"/>
                </a:rPr>
                <a:t> forma do </a:t>
              </a:r>
              <a:r>
                <a:rPr lang="en-US" sz="2300" dirty="0" err="1">
                  <a:solidFill>
                    <a:srgbClr val="1B1B1B"/>
                  </a:solidFill>
                  <a:latin typeface="Clear Sans Regular Italics"/>
                </a:rPr>
                <a:t>regulamento</a:t>
              </a:r>
              <a:r>
                <a:rPr lang="en-US" sz="2300" dirty="0">
                  <a:solidFill>
                    <a:srgbClr val="1B1B1B"/>
                  </a:solidFill>
                  <a:latin typeface="Clear Sans Regular Italics"/>
                </a:rPr>
                <a:t>;</a:t>
              </a:r>
            </a:p>
            <a:p>
              <a:pPr>
                <a:lnSpc>
                  <a:spcPts val="3220"/>
                </a:lnSpc>
              </a:pPr>
              <a:r>
                <a:rPr lang="en-US" sz="2300" dirty="0">
                  <a:solidFill>
                    <a:srgbClr val="1B1B1B"/>
                  </a:solidFill>
                  <a:latin typeface="Clear Sans Regular Italics"/>
                </a:rPr>
                <a:t> (...)</a:t>
              </a:r>
            </a:p>
            <a:p>
              <a:pPr>
                <a:lnSpc>
                  <a:spcPts val="3220"/>
                </a:lnSpc>
              </a:pPr>
              <a:endParaRPr lang="en-US" sz="2300" dirty="0">
                <a:solidFill>
                  <a:srgbClr val="1B1B1B"/>
                </a:solidFill>
                <a:latin typeface="Clear Sans Regular Italics"/>
              </a:endParaRPr>
            </a:p>
            <a:p>
              <a:pPr>
                <a:lnSpc>
                  <a:spcPts val="3220"/>
                </a:lnSpc>
              </a:pPr>
              <a:endParaRPr lang="en-US" sz="2300" dirty="0">
                <a:solidFill>
                  <a:srgbClr val="1B1B1B"/>
                </a:solidFill>
                <a:latin typeface="Clear Sans Regular Italics"/>
              </a:endParaRPr>
            </a:p>
            <a:p>
              <a:pPr>
                <a:lnSpc>
                  <a:spcPts val="3220"/>
                </a:lnSpc>
              </a:pPr>
              <a:endParaRPr lang="en-US" sz="2300" dirty="0">
                <a:solidFill>
                  <a:srgbClr val="1B1B1B"/>
                </a:solidFill>
                <a:latin typeface="Clear Sans Regular Italics"/>
              </a:endParaRPr>
            </a:p>
            <a:p>
              <a:pPr>
                <a:lnSpc>
                  <a:spcPts val="3219"/>
                </a:lnSpc>
              </a:pPr>
              <a:endParaRPr lang="en-US" sz="2300" dirty="0">
                <a:solidFill>
                  <a:srgbClr val="1B1B1B"/>
                </a:solidFill>
                <a:latin typeface="Clear Sans Regular Italics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244900" y="1028700"/>
            <a:ext cx="10501777" cy="2094475"/>
            <a:chOff x="0" y="0"/>
            <a:chExt cx="14002370" cy="2792634"/>
          </a:xfrm>
        </p:grpSpPr>
        <p:sp>
          <p:nvSpPr>
            <p:cNvPr id="13" name="TextBox 13"/>
            <p:cNvSpPr txBox="1"/>
            <p:nvPr/>
          </p:nvSpPr>
          <p:spPr>
            <a:xfrm>
              <a:off x="0" y="-38100"/>
              <a:ext cx="14002370" cy="15324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263"/>
                </a:lnSpc>
              </a:pPr>
              <a:r>
                <a:rPr lang="en-US" sz="7411">
                  <a:solidFill>
                    <a:srgbClr val="1B1B1B"/>
                  </a:solidFill>
                  <a:latin typeface="League Spartan Bold"/>
                </a:rPr>
                <a:t>Novas Fronteiras 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2010949"/>
              <a:ext cx="14002370" cy="7816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750"/>
                </a:lnSpc>
              </a:pPr>
              <a:r>
                <a:rPr lang="en-US" sz="3800">
                  <a:solidFill>
                    <a:srgbClr val="1A67A0"/>
                  </a:solidFill>
                  <a:latin typeface="League Spartan Bold"/>
                </a:rPr>
                <a:t>Lei Complementar 182/2021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2250479" y="7498776"/>
            <a:ext cx="13072432" cy="1396290"/>
            <a:chOff x="0" y="-19050"/>
            <a:chExt cx="17429909" cy="1861719"/>
          </a:xfrm>
        </p:grpSpPr>
        <p:sp>
          <p:nvSpPr>
            <p:cNvPr id="16" name="TextBox 16"/>
            <p:cNvSpPr txBox="1"/>
            <p:nvPr/>
          </p:nvSpPr>
          <p:spPr>
            <a:xfrm>
              <a:off x="0" y="-19050"/>
              <a:ext cx="17429909" cy="5169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25"/>
                </a:lnSpc>
              </a:pPr>
              <a:endParaRPr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691072"/>
              <a:ext cx="17429909" cy="11515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499"/>
                </a:lnSpc>
              </a:pPr>
              <a:r>
                <a:rPr lang="en-US" sz="2500" b="1" dirty="0" err="1">
                  <a:solidFill>
                    <a:srgbClr val="1B1B1B"/>
                  </a:solidFill>
                  <a:latin typeface="Clear Sans Regular"/>
                </a:rPr>
                <a:t>Doação</a:t>
              </a:r>
              <a:r>
                <a:rPr lang="en-US" sz="2500" b="1" dirty="0">
                  <a:solidFill>
                    <a:srgbClr val="1B1B1B"/>
                  </a:solidFill>
                  <a:latin typeface="Clear Sans Regular"/>
                </a:rPr>
                <a:t> de </a:t>
              </a:r>
              <a:r>
                <a:rPr lang="en-US" sz="2500" b="1" dirty="0" err="1">
                  <a:solidFill>
                    <a:srgbClr val="1B1B1B"/>
                  </a:solidFill>
                  <a:latin typeface="Clear Sans Regular"/>
                </a:rPr>
                <a:t>Propósito</a:t>
              </a:r>
              <a:r>
                <a:rPr lang="en-US" sz="2500" b="1" dirty="0">
                  <a:solidFill>
                    <a:srgbClr val="1B1B1B"/>
                  </a:solidFill>
                  <a:latin typeface="Clear Sans Regular"/>
                </a:rPr>
                <a:t> </a:t>
              </a:r>
              <a:r>
                <a:rPr lang="en-US" sz="2500" b="1" dirty="0" err="1">
                  <a:solidFill>
                    <a:srgbClr val="1B1B1B"/>
                  </a:solidFill>
                  <a:latin typeface="Clear Sans Regular"/>
                </a:rPr>
                <a:t>Específico</a:t>
              </a:r>
              <a:r>
                <a:rPr lang="en-US" sz="2500" b="1" dirty="0">
                  <a:solidFill>
                    <a:srgbClr val="1B1B1B"/>
                  </a:solidFill>
                  <a:latin typeface="Clear Sans Regular"/>
                </a:rPr>
                <a:t> </a:t>
              </a:r>
              <a:r>
                <a:rPr lang="en-US" sz="2500" b="1" dirty="0" err="1">
                  <a:solidFill>
                    <a:srgbClr val="1B1B1B"/>
                  </a:solidFill>
                  <a:latin typeface="Clear Sans Regular"/>
                </a:rPr>
                <a:t>ou</a:t>
              </a:r>
              <a:r>
                <a:rPr lang="en-US" sz="2500" b="1" dirty="0">
                  <a:solidFill>
                    <a:srgbClr val="1B1B1B"/>
                  </a:solidFill>
                  <a:latin typeface="Clear Sans Regular"/>
                </a:rPr>
                <a:t> </a:t>
              </a:r>
              <a:r>
                <a:rPr lang="en-US" sz="2500" b="1" dirty="0" err="1">
                  <a:solidFill>
                    <a:srgbClr val="1B1B1B"/>
                  </a:solidFill>
                  <a:latin typeface="Clear Sans Regular"/>
                </a:rPr>
                <a:t>Política</a:t>
              </a:r>
              <a:r>
                <a:rPr lang="en-US" sz="2500" b="1" dirty="0">
                  <a:solidFill>
                    <a:srgbClr val="1B1B1B"/>
                  </a:solidFill>
                  <a:latin typeface="Clear Sans Regular"/>
                </a:rPr>
                <a:t> de </a:t>
              </a:r>
              <a:r>
                <a:rPr lang="en-US" sz="2500" b="1" dirty="0" err="1">
                  <a:solidFill>
                    <a:srgbClr val="1B1B1B"/>
                  </a:solidFill>
                  <a:latin typeface="Clear Sans Regular"/>
                </a:rPr>
                <a:t>Investimentos</a:t>
              </a:r>
              <a:r>
                <a:rPr lang="en-US" sz="2500" b="1" dirty="0">
                  <a:solidFill>
                    <a:srgbClr val="1B1B1B"/>
                  </a:solidFill>
                  <a:latin typeface="Clear Sans Regular"/>
                </a:rPr>
                <a:t>?</a:t>
              </a:r>
            </a:p>
            <a:p>
              <a:pPr>
                <a:lnSpc>
                  <a:spcPts val="3500"/>
                </a:lnSpc>
              </a:pPr>
              <a:endParaRPr lang="en-US" sz="2500" dirty="0">
                <a:solidFill>
                  <a:srgbClr val="1B1B1B"/>
                </a:solidFill>
                <a:latin typeface="Clear Sans Regular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15158885" y="6647056"/>
            <a:ext cx="4589724" cy="803818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" name="TextBox 3"/>
          <p:cNvSpPr txBox="1"/>
          <p:nvPr/>
        </p:nvSpPr>
        <p:spPr>
          <a:xfrm>
            <a:off x="1244900" y="3860987"/>
            <a:ext cx="6893521" cy="64983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20"/>
              </a:lnSpc>
            </a:pPr>
            <a:r>
              <a:rPr lang="en-US" sz="2300" dirty="0">
                <a:solidFill>
                  <a:srgbClr val="1B1B1B"/>
                </a:solidFill>
                <a:latin typeface="Clear Sans Regular"/>
              </a:rPr>
              <a:t>A</a:t>
            </a:r>
            <a:r>
              <a:rPr lang="en-US" sz="2300" dirty="0">
                <a:solidFill>
                  <a:srgbClr val="1B1B1B"/>
                </a:solidFill>
                <a:latin typeface="Clear Sans Regular Italics"/>
              </a:rPr>
              <a:t>rt. 13°: </a:t>
            </a:r>
            <a:r>
              <a:rPr lang="en-US" sz="2300" dirty="0" err="1">
                <a:solidFill>
                  <a:srgbClr val="1B1B1B"/>
                </a:solidFill>
                <a:latin typeface="Clear Sans Regular Italics"/>
              </a:rPr>
              <a:t>Constituem</a:t>
            </a:r>
            <a:r>
              <a:rPr lang="en-US" sz="2300" dirty="0">
                <a:solidFill>
                  <a:srgbClr val="1B1B1B"/>
                </a:solidFill>
                <a:latin typeface="Clear Sans Regular Italics"/>
              </a:rPr>
              <a:t> </a:t>
            </a:r>
            <a:r>
              <a:rPr lang="en-US" sz="2300" dirty="0" err="1">
                <a:solidFill>
                  <a:srgbClr val="1B1B1B"/>
                </a:solidFill>
                <a:latin typeface="Clear Sans Regular Italics"/>
              </a:rPr>
              <a:t>receitas</a:t>
            </a:r>
            <a:r>
              <a:rPr lang="en-US" sz="2300" dirty="0">
                <a:solidFill>
                  <a:srgbClr val="1B1B1B"/>
                </a:solidFill>
                <a:latin typeface="Clear Sans Regular Italics"/>
              </a:rPr>
              <a:t> do </a:t>
            </a:r>
            <a:r>
              <a:rPr lang="en-US" sz="2300" dirty="0" err="1">
                <a:solidFill>
                  <a:srgbClr val="1B1B1B"/>
                </a:solidFill>
                <a:latin typeface="Clear Sans Regular Italics"/>
              </a:rPr>
              <a:t>fundo</a:t>
            </a:r>
            <a:r>
              <a:rPr lang="en-US" sz="2300" dirty="0">
                <a:solidFill>
                  <a:srgbClr val="1B1B1B"/>
                </a:solidFill>
                <a:latin typeface="Clear Sans Regular Italics"/>
              </a:rPr>
              <a:t> patrimonial:</a:t>
            </a:r>
          </a:p>
          <a:p>
            <a:pPr>
              <a:lnSpc>
                <a:spcPts val="3220"/>
              </a:lnSpc>
            </a:pPr>
            <a:endParaRPr lang="en-US" sz="2000" dirty="0">
              <a:solidFill>
                <a:srgbClr val="1B1B1B"/>
              </a:solidFill>
              <a:latin typeface="Clear Sans Regular Italics"/>
            </a:endParaRPr>
          </a:p>
          <a:p>
            <a:pPr>
              <a:lnSpc>
                <a:spcPts val="3220"/>
              </a:lnSpc>
            </a:pPr>
            <a:r>
              <a:rPr lang="en-US" sz="2000" dirty="0">
                <a:solidFill>
                  <a:srgbClr val="1B1B1B"/>
                </a:solidFill>
                <a:latin typeface="Arimo Italics"/>
              </a:rPr>
              <a:t>(...) </a:t>
            </a:r>
          </a:p>
          <a:p>
            <a:pPr>
              <a:lnSpc>
                <a:spcPts val="3220"/>
              </a:lnSpc>
            </a:pPr>
            <a:endParaRPr lang="en-US" sz="2000" dirty="0">
              <a:solidFill>
                <a:srgbClr val="1B1B1B"/>
              </a:solidFill>
              <a:latin typeface="Arimo Italics"/>
            </a:endParaRPr>
          </a:p>
          <a:p>
            <a:pPr>
              <a:lnSpc>
                <a:spcPts val="3220"/>
              </a:lnSpc>
            </a:pPr>
            <a:r>
              <a:rPr lang="en-US" sz="2000" dirty="0">
                <a:solidFill>
                  <a:srgbClr val="1B1B1B"/>
                </a:solidFill>
                <a:ea typeface="Arimo Italics"/>
              </a:rPr>
              <a:t>§ 6º No </a:t>
            </a:r>
            <a:r>
              <a:rPr lang="en-US" sz="2000" dirty="0" err="1">
                <a:solidFill>
                  <a:srgbClr val="1B1B1B"/>
                </a:solidFill>
                <a:ea typeface="Arimo Italics"/>
              </a:rPr>
              <a:t>instrumento</a:t>
            </a:r>
            <a:r>
              <a:rPr lang="en-US" sz="2000" dirty="0">
                <a:solidFill>
                  <a:srgbClr val="1B1B1B"/>
                </a:solidFill>
                <a:ea typeface="Arimo Italics"/>
              </a:rPr>
              <a:t> de </a:t>
            </a:r>
            <a:r>
              <a:rPr lang="en-US" sz="2000" dirty="0" err="1">
                <a:solidFill>
                  <a:srgbClr val="1B1B1B"/>
                </a:solidFill>
                <a:ea typeface="Arimo Italics"/>
              </a:rPr>
              <a:t>doação</a:t>
            </a:r>
            <a:r>
              <a:rPr lang="en-US" sz="2000" dirty="0">
                <a:solidFill>
                  <a:srgbClr val="1B1B1B"/>
                </a:solidFill>
                <a:ea typeface="Arimo Italics"/>
              </a:rPr>
              <a:t>, o </a:t>
            </a:r>
            <a:r>
              <a:rPr lang="en-US" sz="2000" dirty="0" err="1">
                <a:solidFill>
                  <a:srgbClr val="1B1B1B"/>
                </a:solidFill>
                <a:ea typeface="Arimo Italics"/>
              </a:rPr>
              <a:t>doador</a:t>
            </a:r>
            <a:r>
              <a:rPr lang="en-US" sz="2000" dirty="0">
                <a:solidFill>
                  <a:srgbClr val="1B1B1B"/>
                </a:solidFill>
                <a:ea typeface="Arimo Italics"/>
              </a:rPr>
              <a:t> </a:t>
            </a:r>
            <a:r>
              <a:rPr lang="en-US" sz="2000" dirty="0" err="1">
                <a:solidFill>
                  <a:srgbClr val="1B1B1B"/>
                </a:solidFill>
                <a:ea typeface="Arimo Italics"/>
              </a:rPr>
              <a:t>declarará</a:t>
            </a:r>
            <a:r>
              <a:rPr lang="en-US" sz="2000" dirty="0">
                <a:solidFill>
                  <a:srgbClr val="1B1B1B"/>
                </a:solidFill>
                <a:ea typeface="Arimo Italics"/>
              </a:rPr>
              <a:t> </a:t>
            </a:r>
            <a:r>
              <a:rPr lang="en-US" sz="2000" dirty="0" err="1">
                <a:solidFill>
                  <a:srgbClr val="1B1B1B"/>
                </a:solidFill>
                <a:ea typeface="Arimo Italics"/>
              </a:rPr>
              <a:t>expressamente</a:t>
            </a:r>
            <a:r>
              <a:rPr lang="en-US" sz="2000" dirty="0">
                <a:solidFill>
                  <a:srgbClr val="1B1B1B"/>
                </a:solidFill>
                <a:ea typeface="Arimo Italics"/>
              </a:rPr>
              <a:t> que </a:t>
            </a:r>
            <a:r>
              <a:rPr lang="en-US" sz="2000" dirty="0" err="1">
                <a:solidFill>
                  <a:srgbClr val="1B1B1B"/>
                </a:solidFill>
                <a:ea typeface="Arimo Italics"/>
              </a:rPr>
              <a:t>os</a:t>
            </a:r>
            <a:r>
              <a:rPr lang="en-US" sz="2000" dirty="0">
                <a:solidFill>
                  <a:srgbClr val="1B1B1B"/>
                </a:solidFill>
                <a:ea typeface="Arimo Italics"/>
              </a:rPr>
              <a:t> bens </a:t>
            </a:r>
            <a:r>
              <a:rPr lang="en-US" sz="2000" dirty="0" err="1">
                <a:solidFill>
                  <a:srgbClr val="1B1B1B"/>
                </a:solidFill>
                <a:ea typeface="Arimo Italics"/>
              </a:rPr>
              <a:t>doados</a:t>
            </a:r>
            <a:r>
              <a:rPr lang="en-US" sz="2000" dirty="0">
                <a:solidFill>
                  <a:srgbClr val="1B1B1B"/>
                </a:solidFill>
                <a:ea typeface="Arimo Italics"/>
              </a:rPr>
              <a:t> </a:t>
            </a:r>
            <a:r>
              <a:rPr lang="en-US" sz="2000" dirty="0" err="1">
                <a:solidFill>
                  <a:srgbClr val="1B1B1B"/>
                </a:solidFill>
                <a:ea typeface="Arimo Italics"/>
              </a:rPr>
              <a:t>não</a:t>
            </a:r>
            <a:r>
              <a:rPr lang="en-US" sz="2000" dirty="0">
                <a:solidFill>
                  <a:srgbClr val="1B1B1B"/>
                </a:solidFill>
                <a:ea typeface="Arimo Italics"/>
              </a:rPr>
              <a:t> </a:t>
            </a:r>
            <a:r>
              <a:rPr lang="en-US" sz="2000" dirty="0" err="1">
                <a:solidFill>
                  <a:srgbClr val="1B1B1B"/>
                </a:solidFill>
                <a:ea typeface="Arimo Italics"/>
              </a:rPr>
              <a:t>são</a:t>
            </a:r>
            <a:r>
              <a:rPr lang="en-US" sz="2000" dirty="0">
                <a:solidFill>
                  <a:srgbClr val="1B1B1B"/>
                </a:solidFill>
                <a:ea typeface="Arimo Italics"/>
              </a:rPr>
              <a:t> </a:t>
            </a:r>
            <a:r>
              <a:rPr lang="en-US" sz="2000" dirty="0" err="1">
                <a:solidFill>
                  <a:srgbClr val="1B1B1B"/>
                </a:solidFill>
                <a:ea typeface="Arimo Italics"/>
              </a:rPr>
              <a:t>produto</a:t>
            </a:r>
            <a:r>
              <a:rPr lang="en-US" sz="2000" dirty="0">
                <a:solidFill>
                  <a:srgbClr val="1B1B1B"/>
                </a:solidFill>
                <a:ea typeface="Arimo Italics"/>
              </a:rPr>
              <a:t> de crime </a:t>
            </a:r>
            <a:r>
              <a:rPr lang="en-US" sz="2000" dirty="0" err="1">
                <a:solidFill>
                  <a:srgbClr val="1B1B1B"/>
                </a:solidFill>
                <a:ea typeface="Arimo Italics"/>
              </a:rPr>
              <a:t>ou</a:t>
            </a:r>
            <a:r>
              <a:rPr lang="en-US" sz="2000" dirty="0">
                <a:solidFill>
                  <a:srgbClr val="1B1B1B"/>
                </a:solidFill>
                <a:ea typeface="Arimo Italics"/>
              </a:rPr>
              <a:t> </a:t>
            </a:r>
            <a:r>
              <a:rPr lang="en-US" sz="2000" dirty="0" err="1">
                <a:solidFill>
                  <a:srgbClr val="1B1B1B"/>
                </a:solidFill>
                <a:ea typeface="Arimo Italics"/>
              </a:rPr>
              <a:t>oriundos</a:t>
            </a:r>
            <a:r>
              <a:rPr lang="en-US" sz="2000" dirty="0">
                <a:solidFill>
                  <a:srgbClr val="1B1B1B"/>
                </a:solidFill>
                <a:ea typeface="Arimo Italics"/>
              </a:rPr>
              <a:t> de </a:t>
            </a:r>
            <a:r>
              <a:rPr lang="en-US" sz="2000" dirty="0" err="1">
                <a:solidFill>
                  <a:srgbClr val="1B1B1B"/>
                </a:solidFill>
                <a:ea typeface="Arimo Italics"/>
              </a:rPr>
              <a:t>atividades</a:t>
            </a:r>
            <a:r>
              <a:rPr lang="en-US" sz="2000" dirty="0">
                <a:solidFill>
                  <a:srgbClr val="1B1B1B"/>
                </a:solidFill>
                <a:ea typeface="Arimo Italics"/>
              </a:rPr>
              <a:t> </a:t>
            </a:r>
            <a:r>
              <a:rPr lang="en-US" sz="2000" dirty="0" err="1">
                <a:solidFill>
                  <a:srgbClr val="1B1B1B"/>
                </a:solidFill>
                <a:ea typeface="Arimo Italics"/>
              </a:rPr>
              <a:t>ilícitas</a:t>
            </a:r>
            <a:r>
              <a:rPr lang="en-US" sz="2000" dirty="0">
                <a:solidFill>
                  <a:srgbClr val="1B1B1B"/>
                </a:solidFill>
                <a:ea typeface="Arimo Italics"/>
              </a:rPr>
              <a:t> e </a:t>
            </a:r>
            <a:r>
              <a:rPr lang="en-US" sz="2000" dirty="0" err="1">
                <a:solidFill>
                  <a:srgbClr val="1B1B1B"/>
                </a:solidFill>
                <a:ea typeface="Arimo Italics"/>
              </a:rPr>
              <a:t>responsabilizar</a:t>
            </a:r>
            <a:r>
              <a:rPr lang="en-US" sz="2000" dirty="0">
                <a:solidFill>
                  <a:srgbClr val="1B1B1B"/>
                </a:solidFill>
                <a:ea typeface="Arimo Italics"/>
              </a:rPr>
              <a:t>-se-á </a:t>
            </a:r>
            <a:r>
              <a:rPr lang="en-US" sz="2000" dirty="0" err="1">
                <a:solidFill>
                  <a:srgbClr val="1B1B1B"/>
                </a:solidFill>
                <a:ea typeface="Arimo Italics"/>
              </a:rPr>
              <a:t>pelos</a:t>
            </a:r>
            <a:r>
              <a:rPr lang="en-US" sz="2000" dirty="0">
                <a:solidFill>
                  <a:srgbClr val="1B1B1B"/>
                </a:solidFill>
                <a:ea typeface="Arimo Italics"/>
              </a:rPr>
              <a:t> </a:t>
            </a:r>
            <a:r>
              <a:rPr lang="en-US" sz="2000" dirty="0" err="1">
                <a:solidFill>
                  <a:srgbClr val="1B1B1B"/>
                </a:solidFill>
                <a:ea typeface="Arimo Italics"/>
              </a:rPr>
              <a:t>efeitos</a:t>
            </a:r>
            <a:r>
              <a:rPr lang="en-US" sz="2000" dirty="0">
                <a:solidFill>
                  <a:srgbClr val="1B1B1B"/>
                </a:solidFill>
                <a:ea typeface="Arimo Italics"/>
              </a:rPr>
              <a:t> </a:t>
            </a:r>
            <a:r>
              <a:rPr lang="en-US" sz="2000" dirty="0" err="1">
                <a:solidFill>
                  <a:srgbClr val="1B1B1B"/>
                </a:solidFill>
                <a:ea typeface="Arimo Italics"/>
              </a:rPr>
              <a:t>decorrentes</a:t>
            </a:r>
            <a:r>
              <a:rPr lang="en-US" sz="2000" dirty="0">
                <a:solidFill>
                  <a:srgbClr val="1B1B1B"/>
                </a:solidFill>
                <a:ea typeface="Arimo Italics"/>
              </a:rPr>
              <a:t> da </a:t>
            </a:r>
            <a:r>
              <a:rPr lang="en-US" sz="2000" dirty="0" err="1">
                <a:solidFill>
                  <a:srgbClr val="1B1B1B"/>
                </a:solidFill>
                <a:ea typeface="Arimo Italics"/>
              </a:rPr>
              <a:t>falsidade</a:t>
            </a:r>
            <a:r>
              <a:rPr lang="en-US" sz="2000" dirty="0">
                <a:solidFill>
                  <a:srgbClr val="1B1B1B"/>
                </a:solidFill>
                <a:ea typeface="Arimo Italics"/>
              </a:rPr>
              <a:t> de </a:t>
            </a:r>
            <a:r>
              <a:rPr lang="en-US" sz="2000" dirty="0" err="1">
                <a:solidFill>
                  <a:srgbClr val="1B1B1B"/>
                </a:solidFill>
                <a:ea typeface="Arimo Italics"/>
              </a:rPr>
              <a:t>declaração</a:t>
            </a:r>
            <a:r>
              <a:rPr lang="en-US" sz="2000" dirty="0">
                <a:solidFill>
                  <a:srgbClr val="1B1B1B"/>
                </a:solidFill>
                <a:ea typeface="Arimo Italics"/>
              </a:rPr>
              <a:t>,</a:t>
            </a:r>
            <a:r>
              <a:rPr lang="en-US" sz="2000" dirty="0">
                <a:solidFill>
                  <a:srgbClr val="1B1B1B"/>
                </a:solidFill>
                <a:latin typeface="Arimo Bold Italics"/>
              </a:rPr>
              <a:t> o que </a:t>
            </a:r>
            <a:r>
              <a:rPr lang="en-US" sz="2000" dirty="0" err="1">
                <a:solidFill>
                  <a:srgbClr val="1B1B1B"/>
                </a:solidFill>
                <a:latin typeface="Arimo Bold Italics"/>
              </a:rPr>
              <a:t>será</a:t>
            </a:r>
            <a:r>
              <a:rPr lang="en-US" sz="2000" dirty="0">
                <a:solidFill>
                  <a:srgbClr val="1B1B1B"/>
                </a:solidFill>
                <a:latin typeface="Arimo Bold Italics"/>
              </a:rPr>
              <a:t> </a:t>
            </a:r>
            <a:r>
              <a:rPr lang="en-US" sz="2000" dirty="0" err="1">
                <a:solidFill>
                  <a:srgbClr val="1B1B1B"/>
                </a:solidFill>
                <a:latin typeface="Arimo Bold Italics"/>
              </a:rPr>
              <a:t>dispensado</a:t>
            </a:r>
            <a:r>
              <a:rPr lang="en-US" sz="2000" dirty="0">
                <a:solidFill>
                  <a:srgbClr val="1B1B1B"/>
                </a:solidFill>
                <a:latin typeface="Arimo Bold Italics"/>
              </a:rPr>
              <a:t> </a:t>
            </a:r>
            <a:r>
              <a:rPr lang="en-US" sz="2000" dirty="0" err="1">
                <a:solidFill>
                  <a:srgbClr val="1B1B1B"/>
                </a:solidFill>
                <a:latin typeface="Arimo Bold Italics"/>
              </a:rPr>
              <a:t>na</a:t>
            </a:r>
            <a:r>
              <a:rPr lang="en-US" sz="2000" dirty="0">
                <a:solidFill>
                  <a:srgbClr val="1B1B1B"/>
                </a:solidFill>
                <a:latin typeface="Arimo Bold Italics"/>
              </a:rPr>
              <a:t> </a:t>
            </a:r>
            <a:r>
              <a:rPr lang="en-US" sz="2000" dirty="0" err="1">
                <a:solidFill>
                  <a:srgbClr val="1B1B1B"/>
                </a:solidFill>
                <a:latin typeface="Arimo Bold Italics"/>
              </a:rPr>
              <a:t>hipótese</a:t>
            </a:r>
            <a:r>
              <a:rPr lang="en-US" sz="2000" dirty="0">
                <a:solidFill>
                  <a:srgbClr val="1B1B1B"/>
                </a:solidFill>
                <a:latin typeface="Arimo Bold Italics"/>
              </a:rPr>
              <a:t> de </a:t>
            </a:r>
            <a:r>
              <a:rPr lang="en-US" sz="2000" dirty="0" err="1">
                <a:solidFill>
                  <a:srgbClr val="1B1B1B"/>
                </a:solidFill>
                <a:latin typeface="Arimo Bold Italics"/>
              </a:rPr>
              <a:t>doações</a:t>
            </a:r>
            <a:r>
              <a:rPr lang="en-US" sz="2000" dirty="0">
                <a:solidFill>
                  <a:srgbClr val="1B1B1B"/>
                </a:solidFill>
                <a:latin typeface="Arimo Bold Italics"/>
              </a:rPr>
              <a:t> </a:t>
            </a:r>
            <a:r>
              <a:rPr lang="en-US" sz="2000" dirty="0" err="1">
                <a:solidFill>
                  <a:srgbClr val="1B1B1B"/>
                </a:solidFill>
                <a:latin typeface="Arimo Bold Italics"/>
              </a:rPr>
              <a:t>decorrentes</a:t>
            </a:r>
            <a:r>
              <a:rPr lang="en-US" sz="2000" dirty="0">
                <a:solidFill>
                  <a:srgbClr val="1B1B1B"/>
                </a:solidFill>
                <a:latin typeface="Arimo Bold Italics"/>
              </a:rPr>
              <a:t> de </a:t>
            </a:r>
            <a:r>
              <a:rPr lang="en-US" sz="2000" dirty="0" err="1">
                <a:solidFill>
                  <a:srgbClr val="1B1B1B"/>
                </a:solidFill>
                <a:latin typeface="Arimo Bold Italics"/>
              </a:rPr>
              <a:t>obrigação</a:t>
            </a:r>
            <a:r>
              <a:rPr lang="en-US" sz="2000" dirty="0">
                <a:solidFill>
                  <a:srgbClr val="1B1B1B"/>
                </a:solidFill>
                <a:latin typeface="Arimo Bold Italics"/>
              </a:rPr>
              <a:t> </a:t>
            </a:r>
            <a:r>
              <a:rPr lang="en-US" sz="2000" dirty="0" err="1">
                <a:solidFill>
                  <a:srgbClr val="1B1B1B"/>
                </a:solidFill>
                <a:latin typeface="Arimo Bold Italics"/>
              </a:rPr>
              <a:t>assumida</a:t>
            </a:r>
            <a:r>
              <a:rPr lang="en-US" sz="2000" dirty="0">
                <a:solidFill>
                  <a:srgbClr val="1B1B1B"/>
                </a:solidFill>
                <a:latin typeface="Arimo Bold Italics"/>
              </a:rPr>
              <a:t> </a:t>
            </a:r>
            <a:r>
              <a:rPr lang="en-US" sz="2000" dirty="0" err="1">
                <a:solidFill>
                  <a:srgbClr val="1B1B1B"/>
                </a:solidFill>
                <a:latin typeface="Arimo Bold Italics"/>
              </a:rPr>
              <a:t>em</a:t>
            </a:r>
            <a:r>
              <a:rPr lang="en-US" sz="2000" dirty="0">
                <a:solidFill>
                  <a:srgbClr val="1B1B1B"/>
                </a:solidFill>
                <a:latin typeface="Arimo Bold Italics"/>
              </a:rPr>
              <a:t> </a:t>
            </a:r>
            <a:r>
              <a:rPr lang="en-US" sz="2000" dirty="0" err="1">
                <a:solidFill>
                  <a:srgbClr val="1B1B1B"/>
                </a:solidFill>
                <a:latin typeface="Arimo Bold Italics"/>
              </a:rPr>
              <a:t>termos</a:t>
            </a:r>
            <a:r>
              <a:rPr lang="en-US" sz="2000" dirty="0">
                <a:solidFill>
                  <a:srgbClr val="1B1B1B"/>
                </a:solidFill>
                <a:latin typeface="Arimo Bold Italics"/>
              </a:rPr>
              <a:t> de </a:t>
            </a:r>
            <a:r>
              <a:rPr lang="en-US" sz="2000" dirty="0" err="1">
                <a:solidFill>
                  <a:srgbClr val="1B1B1B"/>
                </a:solidFill>
                <a:latin typeface="Arimo Bold Italics"/>
              </a:rPr>
              <a:t>ajuste</a:t>
            </a:r>
            <a:r>
              <a:rPr lang="en-US" sz="2000" dirty="0">
                <a:solidFill>
                  <a:srgbClr val="1B1B1B"/>
                </a:solidFill>
                <a:latin typeface="Arimo Bold Italics"/>
              </a:rPr>
              <a:t> de </a:t>
            </a:r>
            <a:r>
              <a:rPr lang="en-US" sz="2000" dirty="0" err="1">
                <a:solidFill>
                  <a:srgbClr val="1B1B1B"/>
                </a:solidFill>
                <a:latin typeface="Arimo Bold Italics"/>
              </a:rPr>
              <a:t>conduta</a:t>
            </a:r>
            <a:r>
              <a:rPr lang="en-US" sz="2000" dirty="0">
                <a:solidFill>
                  <a:srgbClr val="1B1B1B"/>
                </a:solidFill>
                <a:latin typeface="Arimo Bold Italics"/>
              </a:rPr>
              <a:t>, </a:t>
            </a:r>
            <a:r>
              <a:rPr lang="en-US" sz="2000" dirty="0" err="1">
                <a:solidFill>
                  <a:srgbClr val="1B1B1B"/>
                </a:solidFill>
                <a:latin typeface="Arimo Bold Italics"/>
              </a:rPr>
              <a:t>acordos</a:t>
            </a:r>
            <a:r>
              <a:rPr lang="en-US" sz="2000" dirty="0">
                <a:solidFill>
                  <a:srgbClr val="1B1B1B"/>
                </a:solidFill>
                <a:latin typeface="Arimo Bold Italics"/>
              </a:rPr>
              <a:t> de </a:t>
            </a:r>
            <a:r>
              <a:rPr lang="en-US" sz="2000" dirty="0" err="1">
                <a:solidFill>
                  <a:srgbClr val="1B1B1B"/>
                </a:solidFill>
                <a:latin typeface="Arimo Bold Italics"/>
              </a:rPr>
              <a:t>leniência</a:t>
            </a:r>
            <a:r>
              <a:rPr lang="en-US" sz="2000" dirty="0">
                <a:solidFill>
                  <a:srgbClr val="1B1B1B"/>
                </a:solidFill>
                <a:latin typeface="Arimo Bold Italics"/>
              </a:rPr>
              <a:t> e </a:t>
            </a:r>
            <a:r>
              <a:rPr lang="en-US" sz="2000" dirty="0" err="1">
                <a:solidFill>
                  <a:srgbClr val="1B1B1B"/>
                </a:solidFill>
                <a:latin typeface="Arimo Bold Italics"/>
              </a:rPr>
              <a:t>colaboração</a:t>
            </a:r>
            <a:r>
              <a:rPr lang="en-US" sz="2000" dirty="0">
                <a:solidFill>
                  <a:srgbClr val="1B1B1B"/>
                </a:solidFill>
                <a:latin typeface="Arimo Bold Italics"/>
              </a:rPr>
              <a:t> </a:t>
            </a:r>
            <a:r>
              <a:rPr lang="en-US" sz="2000" dirty="0" err="1">
                <a:solidFill>
                  <a:srgbClr val="1B1B1B"/>
                </a:solidFill>
                <a:latin typeface="Arimo Bold Italics"/>
              </a:rPr>
              <a:t>premiada</a:t>
            </a:r>
            <a:r>
              <a:rPr lang="en-US" sz="2000" dirty="0">
                <a:solidFill>
                  <a:srgbClr val="1B1B1B"/>
                </a:solidFill>
                <a:latin typeface="Arimo Bold Italics"/>
              </a:rPr>
              <a:t>.</a:t>
            </a:r>
          </a:p>
          <a:p>
            <a:pPr>
              <a:lnSpc>
                <a:spcPts val="3220"/>
              </a:lnSpc>
            </a:pPr>
            <a:endParaRPr lang="en-US" sz="1200" dirty="0">
              <a:solidFill>
                <a:srgbClr val="1B1B1B"/>
              </a:solidFill>
              <a:latin typeface="Arimo Bold Italics"/>
            </a:endParaRPr>
          </a:p>
          <a:p>
            <a:pPr>
              <a:lnSpc>
                <a:spcPts val="3220"/>
              </a:lnSpc>
            </a:pPr>
            <a:endParaRPr lang="en-US" sz="1200" dirty="0">
              <a:solidFill>
                <a:srgbClr val="1B1B1B"/>
              </a:solidFill>
              <a:latin typeface="Arimo Bold Italics"/>
            </a:endParaRPr>
          </a:p>
          <a:p>
            <a:pPr>
              <a:lnSpc>
                <a:spcPts val="3220"/>
              </a:lnSpc>
            </a:pPr>
            <a:endParaRPr lang="en-US" sz="1200" dirty="0">
              <a:solidFill>
                <a:srgbClr val="1B1B1B"/>
              </a:solidFill>
              <a:latin typeface="Arimo Bold Italics"/>
            </a:endParaRPr>
          </a:p>
          <a:p>
            <a:pPr>
              <a:lnSpc>
                <a:spcPts val="3220"/>
              </a:lnSpc>
            </a:pPr>
            <a:endParaRPr lang="en-US" sz="1200" dirty="0">
              <a:solidFill>
                <a:srgbClr val="1B1B1B"/>
              </a:solidFill>
              <a:latin typeface="Arimo Bold Italics"/>
            </a:endParaRPr>
          </a:p>
          <a:p>
            <a:pPr>
              <a:lnSpc>
                <a:spcPts val="3219"/>
              </a:lnSpc>
            </a:pPr>
            <a:endParaRPr lang="en-US" sz="1200" dirty="0">
              <a:solidFill>
                <a:srgbClr val="1B1B1B"/>
              </a:solidFill>
              <a:latin typeface="Arimo Bold Italics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9133110" y="3690041"/>
            <a:ext cx="9594" cy="5568259"/>
          </a:xfrm>
          <a:prstGeom prst="rect">
            <a:avLst/>
          </a:prstGeom>
          <a:solidFill>
            <a:srgbClr val="1B1B1B"/>
          </a:solidFill>
        </p:spPr>
      </p:sp>
      <p:grpSp>
        <p:nvGrpSpPr>
          <p:cNvPr id="5" name="Group 5"/>
          <p:cNvGrpSpPr/>
          <p:nvPr/>
        </p:nvGrpSpPr>
        <p:grpSpPr>
          <a:xfrm>
            <a:off x="1244900" y="1028700"/>
            <a:ext cx="10501777" cy="2697725"/>
            <a:chOff x="0" y="0"/>
            <a:chExt cx="14002370" cy="3596967"/>
          </a:xfrm>
        </p:grpSpPr>
        <p:sp>
          <p:nvSpPr>
            <p:cNvPr id="6" name="TextBox 6"/>
            <p:cNvSpPr txBox="1"/>
            <p:nvPr/>
          </p:nvSpPr>
          <p:spPr>
            <a:xfrm>
              <a:off x="0" y="-38100"/>
              <a:ext cx="14002370" cy="15324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263"/>
                </a:lnSpc>
              </a:pPr>
              <a:r>
                <a:rPr lang="en-US" sz="7411">
                  <a:solidFill>
                    <a:srgbClr val="1B1B1B"/>
                  </a:solidFill>
                  <a:latin typeface="League Spartan Bold"/>
                </a:rPr>
                <a:t>Novas Fronteiras 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010949"/>
              <a:ext cx="14002370" cy="15860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750"/>
                </a:lnSpc>
              </a:pPr>
              <a:r>
                <a:rPr lang="en-US" sz="3800">
                  <a:solidFill>
                    <a:srgbClr val="1A67A0"/>
                  </a:solidFill>
                  <a:latin typeface="League Spartan Bold"/>
                </a:rPr>
                <a:t>Termos de ajustamento de conduta</a:t>
              </a:r>
            </a:p>
            <a:p>
              <a:pPr>
                <a:lnSpc>
                  <a:spcPts val="4750"/>
                </a:lnSpc>
              </a:pPr>
              <a:endParaRPr lang="en-US" sz="3800">
                <a:solidFill>
                  <a:srgbClr val="1A67A0"/>
                </a:solidFill>
                <a:latin typeface="League Spartan Bold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168036" y="3718768"/>
            <a:ext cx="189844" cy="189844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9168036" y="5879428"/>
            <a:ext cx="189844" cy="189844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10413951" y="3894324"/>
            <a:ext cx="8451417" cy="387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25"/>
              </a:lnSpc>
            </a:pPr>
            <a:r>
              <a:rPr lang="en-US" sz="2500" dirty="0" smtClean="0">
                <a:solidFill>
                  <a:srgbClr val="1B1B1B"/>
                </a:solidFill>
                <a:latin typeface="Clear Sans Regular"/>
              </a:rPr>
              <a:t>Fundo </a:t>
            </a:r>
            <a:r>
              <a:rPr lang="en-US" sz="2500" dirty="0">
                <a:solidFill>
                  <a:srgbClr val="1B1B1B"/>
                </a:solidFill>
                <a:latin typeface="Clear Sans Regular"/>
              </a:rPr>
              <a:t>de </a:t>
            </a:r>
            <a:r>
              <a:rPr lang="en-US" sz="2500" dirty="0" err="1">
                <a:solidFill>
                  <a:srgbClr val="1B1B1B"/>
                </a:solidFill>
                <a:latin typeface="Clear Sans Regular"/>
              </a:rPr>
              <a:t>Direitos</a:t>
            </a:r>
            <a:r>
              <a:rPr lang="en-US" sz="2500" dirty="0">
                <a:solidFill>
                  <a:srgbClr val="1B1B1B"/>
                </a:solidFill>
                <a:latin typeface="Clear Sans Regular"/>
              </a:rPr>
              <a:t> </a:t>
            </a:r>
            <a:r>
              <a:rPr lang="en-US" sz="2500" dirty="0" err="1">
                <a:solidFill>
                  <a:srgbClr val="1B1B1B"/>
                </a:solidFill>
                <a:latin typeface="Clear Sans Regular"/>
              </a:rPr>
              <a:t>Difusos</a:t>
            </a:r>
            <a:r>
              <a:rPr lang="en-US" sz="2500" dirty="0">
                <a:solidFill>
                  <a:srgbClr val="1B1B1B"/>
                </a:solidFill>
                <a:latin typeface="Clear Sans Regular"/>
              </a:rPr>
              <a:t> x </a:t>
            </a:r>
            <a:r>
              <a:rPr lang="en-US" sz="2500" dirty="0" err="1">
                <a:solidFill>
                  <a:srgbClr val="1B1B1B"/>
                </a:solidFill>
                <a:latin typeface="Clear Sans Regular"/>
              </a:rPr>
              <a:t>Fundos</a:t>
            </a:r>
            <a:r>
              <a:rPr lang="en-US" sz="2500" dirty="0">
                <a:solidFill>
                  <a:srgbClr val="1B1B1B"/>
                </a:solidFill>
                <a:latin typeface="Clear Sans Regular"/>
              </a:rPr>
              <a:t> </a:t>
            </a:r>
            <a:r>
              <a:rPr lang="en-US" sz="2500" dirty="0" err="1">
                <a:solidFill>
                  <a:srgbClr val="1B1B1B"/>
                </a:solidFill>
                <a:latin typeface="Clear Sans Regular"/>
              </a:rPr>
              <a:t>Patrimoniais</a:t>
            </a:r>
            <a:endParaRPr lang="en-US" sz="2500" dirty="0">
              <a:solidFill>
                <a:srgbClr val="1B1B1B"/>
              </a:solidFill>
              <a:latin typeface="Clear Sans Regular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0413951" y="5643476"/>
            <a:ext cx="8451417" cy="387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25"/>
              </a:lnSpc>
            </a:pPr>
            <a:r>
              <a:rPr lang="en-US" sz="2500" dirty="0" err="1" smtClean="0">
                <a:solidFill>
                  <a:srgbClr val="1B1B1B"/>
                </a:solidFill>
                <a:latin typeface="Clear Sans Regular"/>
              </a:rPr>
              <a:t>Multas</a:t>
            </a:r>
            <a:endParaRPr lang="en-US" sz="2500" dirty="0">
              <a:solidFill>
                <a:srgbClr val="1B1B1B"/>
              </a:solidFill>
              <a:latin typeface="Clear Sans Regular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0413951" y="7096826"/>
            <a:ext cx="8451417" cy="387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25"/>
              </a:lnSpc>
            </a:pPr>
            <a:r>
              <a:rPr lang="en-US" sz="2500">
                <a:solidFill>
                  <a:srgbClr val="1B1B1B"/>
                </a:solidFill>
                <a:latin typeface="Clear Sans Regular"/>
              </a:rPr>
              <a:t>Compensações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15158885" y="6647056"/>
            <a:ext cx="4589724" cy="803818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4" name="AutoShape 4"/>
          <p:cNvSpPr/>
          <p:nvPr/>
        </p:nvSpPr>
        <p:spPr>
          <a:xfrm>
            <a:off x="1320274" y="3809901"/>
            <a:ext cx="21780" cy="4558941"/>
          </a:xfrm>
          <a:prstGeom prst="rect">
            <a:avLst/>
          </a:prstGeom>
          <a:solidFill>
            <a:srgbClr val="1B1B1B"/>
          </a:solidFill>
        </p:spPr>
      </p:sp>
      <p:sp>
        <p:nvSpPr>
          <p:cNvPr id="9" name="TextBox 9"/>
          <p:cNvSpPr txBox="1"/>
          <p:nvPr/>
        </p:nvSpPr>
        <p:spPr>
          <a:xfrm>
            <a:off x="2250479" y="3697958"/>
            <a:ext cx="12776158" cy="44130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20"/>
              </a:lnSpc>
            </a:pPr>
            <a:r>
              <a:rPr lang="en-US" sz="2299">
                <a:solidFill>
                  <a:srgbClr val="1B1B1B"/>
                </a:solidFill>
                <a:latin typeface="Clear Sans Regular Italics"/>
              </a:rPr>
              <a:t> Art. 18. A critério do Poder Executivo poderão ser cedidos, gratuitamente ou em condições especiais, sob qualquer dos regimes previstos no Decreto-Lei no 9.760, de 1946, imóveis da União a:</a:t>
            </a:r>
          </a:p>
          <a:p>
            <a:pPr>
              <a:lnSpc>
                <a:spcPts val="3220"/>
              </a:lnSpc>
            </a:pPr>
            <a:r>
              <a:rPr lang="en-US" sz="2299">
                <a:solidFill>
                  <a:srgbClr val="1B1B1B"/>
                </a:solidFill>
                <a:latin typeface="Clear Sans Regular Italics"/>
              </a:rPr>
              <a:t> (...)</a:t>
            </a:r>
          </a:p>
          <a:p>
            <a:pPr>
              <a:lnSpc>
                <a:spcPts val="3220"/>
              </a:lnSpc>
            </a:pPr>
            <a:r>
              <a:rPr lang="en-US" sz="2299">
                <a:solidFill>
                  <a:srgbClr val="1B1B1B"/>
                </a:solidFill>
                <a:latin typeface="Clear Sans Regular Italics"/>
              </a:rPr>
              <a:t> II - pessoas físicas</a:t>
            </a:r>
            <a:r>
              <a:rPr lang="en-US" sz="2300">
                <a:solidFill>
                  <a:srgbClr val="1B1B1B"/>
                </a:solidFill>
                <a:latin typeface="Clear Sans Regular Italics"/>
              </a:rPr>
              <a:t> ou jurídicas, em se tratando de interesse público ou social ou de aproveitamento econômico de interesse nacional. (Redação dada pela Lei nº 11.481, de 2007)</a:t>
            </a:r>
          </a:p>
          <a:p>
            <a:pPr>
              <a:lnSpc>
                <a:spcPts val="3220"/>
              </a:lnSpc>
            </a:pPr>
            <a:endParaRPr lang="en-US" sz="2300">
              <a:solidFill>
                <a:srgbClr val="1B1B1B"/>
              </a:solidFill>
              <a:latin typeface="Clear Sans Regular Italics"/>
            </a:endParaRPr>
          </a:p>
          <a:p>
            <a:pPr>
              <a:lnSpc>
                <a:spcPts val="3219"/>
              </a:lnSpc>
            </a:pPr>
            <a:r>
              <a:rPr lang="en-US" sz="2300">
                <a:solidFill>
                  <a:srgbClr val="1B1B1B"/>
                </a:solidFill>
                <a:latin typeface="Clear Sans Regular Italics"/>
              </a:rPr>
              <a:t> § 10. A cessão de que trata este artigo poderá estabelecer como contrapartida a obrigação de construir, reformar ou prestar serviços de engenharia em imóveis da União ou em bens móveis de interesse da União, admitida a contrapartida em imóveis da União que não sejam objeto da cessão.       (Incluído pela Lei 14.011, de 2020)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244900" y="1028700"/>
            <a:ext cx="10501777" cy="2094475"/>
            <a:chOff x="0" y="0"/>
            <a:chExt cx="14002370" cy="2792634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38100"/>
              <a:ext cx="14002370" cy="15324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263"/>
                </a:lnSpc>
              </a:pPr>
              <a:r>
                <a:rPr lang="en-US" sz="7411">
                  <a:solidFill>
                    <a:srgbClr val="1B1B1B"/>
                  </a:solidFill>
                  <a:latin typeface="League Spartan Bold"/>
                </a:rPr>
                <a:t>Novas Fronteiras 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2010949"/>
              <a:ext cx="14002370" cy="7816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750"/>
                </a:lnSpc>
              </a:pPr>
              <a:r>
                <a:rPr lang="en-US" sz="3800">
                  <a:solidFill>
                    <a:srgbClr val="1A67A0"/>
                  </a:solidFill>
                  <a:latin typeface="League Spartan Bold"/>
                </a:rPr>
                <a:t>Concessão de Uso de Bens Públicos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2250479" y="7494014"/>
            <a:ext cx="13072432" cy="392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25"/>
              </a:lnSpc>
            </a:pPr>
            <a:endParaRPr/>
          </a:p>
        </p:txBody>
      </p:sp>
      <p:grpSp>
        <p:nvGrpSpPr>
          <p:cNvPr id="14" name="Group 14"/>
          <p:cNvGrpSpPr/>
          <p:nvPr/>
        </p:nvGrpSpPr>
        <p:grpSpPr>
          <a:xfrm>
            <a:off x="2250479" y="8206247"/>
            <a:ext cx="13072432" cy="1249931"/>
            <a:chOff x="0" y="0"/>
            <a:chExt cx="17429909" cy="1666575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19050"/>
              <a:ext cx="17429909" cy="5169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25"/>
                </a:lnSpc>
              </a:pPr>
              <a:endParaRPr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681547"/>
              <a:ext cx="17429909" cy="551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00"/>
                </a:lnSpc>
              </a:pPr>
              <a:r>
                <a:rPr lang="en-US" sz="2500" b="1" dirty="0" err="1">
                  <a:solidFill>
                    <a:srgbClr val="1B1B1B"/>
                  </a:solidFill>
                  <a:latin typeface="Clear Sans Regular"/>
                </a:rPr>
                <a:t>Função</a:t>
              </a:r>
              <a:r>
                <a:rPr lang="en-US" sz="2500" b="1" dirty="0">
                  <a:solidFill>
                    <a:srgbClr val="1B1B1B"/>
                  </a:solidFill>
                  <a:latin typeface="Clear Sans Regular"/>
                </a:rPr>
                <a:t> social da </a:t>
              </a:r>
              <a:r>
                <a:rPr lang="en-US" sz="2500" b="1" dirty="0" err="1">
                  <a:solidFill>
                    <a:srgbClr val="1B1B1B"/>
                  </a:solidFill>
                  <a:latin typeface="Clear Sans Regular"/>
                </a:rPr>
                <a:t>propriedade</a:t>
              </a:r>
              <a:r>
                <a:rPr lang="en-US" sz="2500" b="1" dirty="0">
                  <a:solidFill>
                    <a:srgbClr val="1B1B1B"/>
                  </a:solidFill>
                  <a:latin typeface="Clear Sans Regular"/>
                </a:rPr>
                <a:t> para bens </a:t>
              </a:r>
              <a:r>
                <a:rPr lang="en-US" sz="2500" b="1" dirty="0" err="1">
                  <a:solidFill>
                    <a:srgbClr val="1B1B1B"/>
                  </a:solidFill>
                  <a:latin typeface="Clear Sans Regular"/>
                </a:rPr>
                <a:t>públicos</a:t>
              </a:r>
              <a:r>
                <a:rPr lang="en-US" sz="2500" b="1" dirty="0">
                  <a:solidFill>
                    <a:srgbClr val="1B1B1B"/>
                  </a:solidFill>
                  <a:latin typeface="Clear Sans Regular"/>
                </a:rPr>
                <a:t> </a:t>
              </a:r>
              <a:r>
                <a:rPr lang="en-US" sz="2500" b="1" dirty="0" err="1">
                  <a:solidFill>
                    <a:srgbClr val="1B1B1B"/>
                  </a:solidFill>
                  <a:latin typeface="Clear Sans Regular"/>
                </a:rPr>
                <a:t>dominicais</a:t>
              </a:r>
              <a:r>
                <a:rPr lang="en-US" sz="2500" b="1" dirty="0">
                  <a:solidFill>
                    <a:srgbClr val="1B1B1B"/>
                  </a:solidFill>
                  <a:latin typeface="Clear Sans Regular"/>
                </a:rPr>
                <a:t>.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67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111497" y="1128263"/>
            <a:ext cx="9655720" cy="4298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63"/>
              </a:lnSpc>
            </a:pPr>
            <a:r>
              <a:rPr lang="en-US" sz="5490">
                <a:solidFill>
                  <a:srgbClr val="FFFFFF"/>
                </a:solidFill>
                <a:latin typeface="League Spartan Bold"/>
              </a:rPr>
              <a:t>Legitimidade das Organizações Gestoras de Fundos Patrimoniais</a:t>
            </a:r>
          </a:p>
          <a:p>
            <a:pPr>
              <a:lnSpc>
                <a:spcPts val="6863"/>
              </a:lnSpc>
            </a:pPr>
            <a:endParaRPr lang="en-US" sz="5490">
              <a:solidFill>
                <a:srgbClr val="FFFFFF"/>
              </a:solidFill>
              <a:latin typeface="League Spartan Bold"/>
            </a:endParaRPr>
          </a:p>
          <a:p>
            <a:pPr>
              <a:lnSpc>
                <a:spcPts val="6863"/>
              </a:lnSpc>
            </a:pPr>
            <a:endParaRPr lang="en-US" sz="5490">
              <a:solidFill>
                <a:srgbClr val="FFFFFF"/>
              </a:solidFill>
              <a:latin typeface="League Spartan Bold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7111497" y="4559007"/>
            <a:ext cx="189844" cy="189844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7780045" y="4464085"/>
            <a:ext cx="8451417" cy="1731576"/>
            <a:chOff x="0" y="0"/>
            <a:chExt cx="11268556" cy="2308767"/>
          </a:xfrm>
        </p:grpSpPr>
        <p:sp>
          <p:nvSpPr>
            <p:cNvPr id="6" name="TextBox 6"/>
            <p:cNvSpPr txBox="1"/>
            <p:nvPr/>
          </p:nvSpPr>
          <p:spPr>
            <a:xfrm>
              <a:off x="0" y="-9525"/>
              <a:ext cx="11268556" cy="17214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499"/>
                </a:lnSpc>
              </a:pPr>
              <a:r>
                <a:rPr lang="en-US" sz="2800">
                  <a:solidFill>
                    <a:srgbClr val="FFFFFF"/>
                  </a:solidFill>
                  <a:latin typeface="Clear Sans Regular"/>
                </a:rPr>
                <a:t>Quanto maior a sinergia com a causa de interesse público melhor</a:t>
              </a:r>
            </a:p>
            <a:p>
              <a:pPr>
                <a:lnSpc>
                  <a:spcPts val="3500"/>
                </a:lnSpc>
              </a:pPr>
              <a:endParaRPr lang="en-US" sz="2800">
                <a:solidFill>
                  <a:srgbClr val="FFFFFF"/>
                </a:solidFill>
                <a:latin typeface="Clear Sans Regular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924204"/>
              <a:ext cx="11268556" cy="3423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55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111497" y="6290582"/>
            <a:ext cx="189844" cy="189844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7780045" y="6186135"/>
            <a:ext cx="8451417" cy="859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800">
                <a:solidFill>
                  <a:srgbClr val="FFFFFF"/>
                </a:solidFill>
                <a:latin typeface="Clear Sans Regular"/>
              </a:rPr>
              <a:t>Histórico reputacional da instituição </a:t>
            </a:r>
          </a:p>
          <a:p>
            <a:pPr>
              <a:lnSpc>
                <a:spcPts val="3500"/>
              </a:lnSpc>
            </a:pPr>
            <a:endParaRPr lang="en-US" sz="2800">
              <a:solidFill>
                <a:srgbClr val="FFFFFF"/>
              </a:solidFill>
              <a:latin typeface="Clear Sans Regular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7111497" y="7835948"/>
            <a:ext cx="189844" cy="189844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7780045" y="7731501"/>
            <a:ext cx="8451417" cy="1727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800">
                <a:solidFill>
                  <a:srgbClr val="FFFFFF"/>
                </a:solidFill>
                <a:latin typeface="Clear Sans Regular"/>
              </a:rPr>
              <a:t>Vínculo de Exclusividade com a instituição pública apoiada</a:t>
            </a:r>
          </a:p>
          <a:p>
            <a:pPr>
              <a:lnSpc>
                <a:spcPts val="3499"/>
              </a:lnSpc>
            </a:pPr>
            <a:endParaRPr lang="en-US" sz="2800">
              <a:solidFill>
                <a:srgbClr val="FFFFFF"/>
              </a:solidFill>
              <a:latin typeface="Clear Sans Regular"/>
            </a:endParaRPr>
          </a:p>
          <a:p>
            <a:pPr>
              <a:lnSpc>
                <a:spcPts val="3500"/>
              </a:lnSpc>
            </a:pPr>
            <a:endParaRPr lang="en-US" sz="2800">
              <a:solidFill>
                <a:srgbClr val="FFFFFF"/>
              </a:solidFill>
              <a:latin typeface="Clear Sans Regula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840323" y="3954993"/>
            <a:ext cx="5847491" cy="4759122"/>
          </a:xfrm>
          <a:prstGeom prst="rect">
            <a:avLst/>
          </a:prstGeom>
          <a:solidFill>
            <a:srgbClr val="005696">
              <a:alpha val="29804"/>
            </a:srgbClr>
          </a:solidFill>
        </p:spPr>
      </p:sp>
      <p:sp>
        <p:nvSpPr>
          <p:cNvPr id="3" name="AutoShape 3"/>
          <p:cNvSpPr/>
          <p:nvPr/>
        </p:nvSpPr>
        <p:spPr>
          <a:xfrm rot="-5400000">
            <a:off x="6196840" y="3954993"/>
            <a:ext cx="5847491" cy="4759122"/>
          </a:xfrm>
          <a:prstGeom prst="rect">
            <a:avLst/>
          </a:prstGeom>
          <a:solidFill>
            <a:srgbClr val="8EB229">
              <a:alpha val="29804"/>
            </a:srgbClr>
          </a:solidFill>
        </p:spPr>
      </p:sp>
      <p:sp>
        <p:nvSpPr>
          <p:cNvPr id="4" name="AutoShape 4"/>
          <p:cNvSpPr/>
          <p:nvPr/>
        </p:nvSpPr>
        <p:spPr>
          <a:xfrm rot="-5400000">
            <a:off x="11600186" y="3954993"/>
            <a:ext cx="5847491" cy="4759122"/>
          </a:xfrm>
          <a:prstGeom prst="rect">
            <a:avLst/>
          </a:prstGeom>
          <a:solidFill>
            <a:srgbClr val="00083D">
              <a:alpha val="29804"/>
            </a:srgbClr>
          </a:solidFill>
        </p:spPr>
      </p:sp>
      <p:sp>
        <p:nvSpPr>
          <p:cNvPr id="5" name="TextBox 5"/>
          <p:cNvSpPr txBox="1"/>
          <p:nvPr/>
        </p:nvSpPr>
        <p:spPr>
          <a:xfrm>
            <a:off x="1475749" y="1085850"/>
            <a:ext cx="14548994" cy="1979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00"/>
              </a:lnSpc>
            </a:pPr>
            <a:r>
              <a:rPr lang="en-US" sz="7000">
                <a:solidFill>
                  <a:srgbClr val="1A67A0"/>
                </a:solidFill>
                <a:latin typeface="League Spartan"/>
              </a:rPr>
              <a:t>Reflexões acerca da exclusividade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84508" y="3611661"/>
            <a:ext cx="4759122" cy="5122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0"/>
              </a:lnSpc>
            </a:pPr>
            <a:r>
              <a:rPr lang="en-US" sz="3500">
                <a:solidFill>
                  <a:srgbClr val="005696"/>
                </a:solidFill>
                <a:latin typeface="Public Sans"/>
              </a:rPr>
              <a:t>1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778416" y="5292513"/>
            <a:ext cx="3971305" cy="2168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>
                <a:solidFill>
                  <a:srgbClr val="005696"/>
                </a:solidFill>
                <a:latin typeface="Public Sans Bold"/>
              </a:rPr>
              <a:t>O compromisso da exclusividade deve ser </a:t>
            </a:r>
            <a:r>
              <a:rPr lang="en-US" sz="3600">
                <a:solidFill>
                  <a:srgbClr val="000000"/>
                </a:solidFill>
                <a:latin typeface="Public Sans Bold"/>
              </a:rPr>
              <a:t>recíproco?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741024" y="3611661"/>
            <a:ext cx="4759122" cy="5122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0"/>
              </a:lnSpc>
            </a:pPr>
            <a:r>
              <a:rPr lang="en-US" sz="3500">
                <a:solidFill>
                  <a:srgbClr val="526716"/>
                </a:solidFill>
                <a:latin typeface="Public Sans"/>
              </a:rPr>
              <a:t>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741024" y="5292513"/>
            <a:ext cx="4759122" cy="983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>
                <a:solidFill>
                  <a:srgbClr val="000000"/>
                </a:solidFill>
                <a:latin typeface="Public Sans Bold"/>
              </a:rPr>
              <a:t>Ponto positivo</a:t>
            </a:r>
            <a:r>
              <a:rPr lang="en-US" sz="3200">
                <a:solidFill>
                  <a:srgbClr val="526716"/>
                </a:solidFill>
                <a:latin typeface="Public Sans Bold"/>
              </a:rPr>
              <a:t> da exclusividade: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741024" y="6917055"/>
            <a:ext cx="4759122" cy="1266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526716"/>
                </a:solidFill>
                <a:latin typeface="Public Sans Bold Italics"/>
              </a:rPr>
              <a:t>Promove maior senso de pertencimento e pode potencializar doações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144370" y="3611661"/>
            <a:ext cx="4759122" cy="5122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0"/>
              </a:lnSpc>
            </a:pPr>
            <a:r>
              <a:rPr lang="en-US" sz="3500">
                <a:solidFill>
                  <a:srgbClr val="00083D"/>
                </a:solidFill>
                <a:latin typeface="Public Sans"/>
              </a:rPr>
              <a:t>3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144370" y="4298738"/>
            <a:ext cx="4759122" cy="1003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0"/>
              </a:lnSpc>
            </a:pPr>
            <a:r>
              <a:rPr lang="en-US" sz="2200">
                <a:solidFill>
                  <a:srgbClr val="00083D"/>
                </a:solidFill>
                <a:latin typeface="Public Sans Bold"/>
              </a:rPr>
              <a:t>Organizações gestoras exclusivas devem adotar algumas práticas de governança mínimas, tais como: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144370" y="5565775"/>
            <a:ext cx="4759122" cy="377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0211" lvl="1" indent="-205105">
              <a:lnSpc>
                <a:spcPts val="2660"/>
              </a:lnSpc>
              <a:buFont typeface="Arial"/>
              <a:buChar char="•"/>
            </a:pPr>
            <a:r>
              <a:rPr lang="en-US" sz="1900" dirty="0" err="1">
                <a:solidFill>
                  <a:srgbClr val="00083D"/>
                </a:solidFill>
                <a:latin typeface="Public Sans Bold"/>
              </a:rPr>
              <a:t>Limitação</a:t>
            </a:r>
            <a:r>
              <a:rPr lang="en-US" sz="1900" dirty="0">
                <a:solidFill>
                  <a:srgbClr val="00083D"/>
                </a:solidFill>
                <a:latin typeface="Public Sans Bold"/>
              </a:rPr>
              <a:t> do </a:t>
            </a:r>
            <a:r>
              <a:rPr lang="en-US" sz="1900" dirty="0" err="1">
                <a:solidFill>
                  <a:srgbClr val="00083D"/>
                </a:solidFill>
                <a:latin typeface="Public Sans Bold"/>
              </a:rPr>
              <a:t>mandato</a:t>
            </a:r>
            <a:r>
              <a:rPr lang="en-US" sz="1900" dirty="0">
                <a:solidFill>
                  <a:srgbClr val="00083D"/>
                </a:solidFill>
                <a:latin typeface="Public Sans Bold"/>
              </a:rPr>
              <a:t> dos </a:t>
            </a:r>
            <a:r>
              <a:rPr lang="en-US" sz="1900" dirty="0" err="1">
                <a:solidFill>
                  <a:srgbClr val="00083D"/>
                </a:solidFill>
                <a:latin typeface="Public Sans Bold"/>
              </a:rPr>
              <a:t>membros</a:t>
            </a:r>
            <a:r>
              <a:rPr lang="en-US" sz="1900" dirty="0">
                <a:solidFill>
                  <a:srgbClr val="00083D"/>
                </a:solidFill>
                <a:latin typeface="Public Sans Bold"/>
              </a:rPr>
              <a:t> do </a:t>
            </a:r>
            <a:r>
              <a:rPr lang="en-US" sz="1900" dirty="0" err="1">
                <a:solidFill>
                  <a:srgbClr val="00083D"/>
                </a:solidFill>
                <a:latin typeface="Public Sans Bold"/>
              </a:rPr>
              <a:t>Conselho</a:t>
            </a:r>
            <a:r>
              <a:rPr lang="en-US" sz="1900" dirty="0">
                <a:solidFill>
                  <a:srgbClr val="00083D"/>
                </a:solidFill>
                <a:latin typeface="Public Sans Bold"/>
              </a:rPr>
              <a:t> de </a:t>
            </a:r>
            <a:r>
              <a:rPr lang="en-US" sz="1900" dirty="0" err="1">
                <a:solidFill>
                  <a:srgbClr val="00083D"/>
                </a:solidFill>
                <a:latin typeface="Public Sans Bold"/>
              </a:rPr>
              <a:t>Adm</a:t>
            </a:r>
            <a:r>
              <a:rPr lang="en-US" sz="1900" dirty="0">
                <a:solidFill>
                  <a:srgbClr val="00083D"/>
                </a:solidFill>
                <a:latin typeface="Public Sans Bold"/>
              </a:rPr>
              <a:t> da Org. </a:t>
            </a:r>
            <a:r>
              <a:rPr lang="en-US" sz="1900" dirty="0" err="1">
                <a:solidFill>
                  <a:srgbClr val="00083D"/>
                </a:solidFill>
                <a:latin typeface="Public Sans Bold"/>
              </a:rPr>
              <a:t>Gestora</a:t>
            </a:r>
            <a:endParaRPr lang="en-US" sz="1900" dirty="0">
              <a:solidFill>
                <a:srgbClr val="00083D"/>
              </a:solidFill>
              <a:latin typeface="Public Sans Bold"/>
            </a:endParaRPr>
          </a:p>
          <a:p>
            <a:pPr marL="410211" lvl="1" indent="-205105">
              <a:lnSpc>
                <a:spcPts val="2660"/>
              </a:lnSpc>
              <a:buFont typeface="Arial"/>
              <a:buChar char="•"/>
            </a:pPr>
            <a:r>
              <a:rPr lang="en-US" sz="1900" dirty="0">
                <a:solidFill>
                  <a:srgbClr val="00083D"/>
                </a:solidFill>
                <a:latin typeface="Public Sans Bold"/>
              </a:rPr>
              <a:t>Inst. </a:t>
            </a:r>
            <a:r>
              <a:rPr lang="en-US" sz="1900" dirty="0" err="1">
                <a:solidFill>
                  <a:srgbClr val="00083D"/>
                </a:solidFill>
                <a:latin typeface="Public Sans Bold"/>
              </a:rPr>
              <a:t>Apoiada</a:t>
            </a:r>
            <a:r>
              <a:rPr lang="en-US" sz="1900" dirty="0">
                <a:solidFill>
                  <a:srgbClr val="00083D"/>
                </a:solidFill>
                <a:latin typeface="Public Sans Bold"/>
              </a:rPr>
              <a:t> </a:t>
            </a:r>
            <a:r>
              <a:rPr lang="en-US" sz="1900" dirty="0" err="1">
                <a:solidFill>
                  <a:srgbClr val="00083D"/>
                </a:solidFill>
                <a:latin typeface="Public Sans Bold"/>
              </a:rPr>
              <a:t>pode</a:t>
            </a:r>
            <a:r>
              <a:rPr lang="en-US" sz="1900" dirty="0">
                <a:solidFill>
                  <a:srgbClr val="00083D"/>
                </a:solidFill>
                <a:latin typeface="Public Sans Bold"/>
              </a:rPr>
              <a:t> </a:t>
            </a:r>
            <a:r>
              <a:rPr lang="en-US" sz="1900" dirty="0" err="1">
                <a:solidFill>
                  <a:srgbClr val="00083D"/>
                </a:solidFill>
                <a:latin typeface="Public Sans Bold"/>
              </a:rPr>
              <a:t>indicar</a:t>
            </a:r>
            <a:r>
              <a:rPr lang="en-US" sz="1900" dirty="0">
                <a:solidFill>
                  <a:srgbClr val="00083D"/>
                </a:solidFill>
                <a:latin typeface="Public Sans Bold"/>
              </a:rPr>
              <a:t> 1 </a:t>
            </a:r>
            <a:r>
              <a:rPr lang="en-US" sz="1900" dirty="0" err="1">
                <a:solidFill>
                  <a:srgbClr val="00083D"/>
                </a:solidFill>
                <a:latin typeface="Public Sans Bold"/>
              </a:rPr>
              <a:t>representante</a:t>
            </a:r>
            <a:r>
              <a:rPr lang="en-US" sz="1900" dirty="0">
                <a:solidFill>
                  <a:srgbClr val="00083D"/>
                </a:solidFill>
                <a:latin typeface="Public Sans Bold"/>
              </a:rPr>
              <a:t> para </a:t>
            </a:r>
            <a:r>
              <a:rPr lang="en-US" sz="1900" dirty="0" err="1">
                <a:solidFill>
                  <a:srgbClr val="00083D"/>
                </a:solidFill>
                <a:latin typeface="Public Sans Bold"/>
              </a:rPr>
              <a:t>compor</a:t>
            </a:r>
            <a:r>
              <a:rPr lang="en-US" sz="1900" dirty="0">
                <a:solidFill>
                  <a:srgbClr val="00083D"/>
                </a:solidFill>
                <a:latin typeface="Public Sans Bold"/>
              </a:rPr>
              <a:t> o </a:t>
            </a:r>
            <a:r>
              <a:rPr lang="en-US" sz="1900" dirty="0" err="1">
                <a:solidFill>
                  <a:srgbClr val="00083D"/>
                </a:solidFill>
                <a:latin typeface="Public Sans Bold"/>
              </a:rPr>
              <a:t>Conselho</a:t>
            </a:r>
            <a:r>
              <a:rPr lang="en-US" sz="1900" dirty="0">
                <a:solidFill>
                  <a:srgbClr val="00083D"/>
                </a:solidFill>
                <a:latin typeface="Public Sans Bold"/>
              </a:rPr>
              <a:t> de Adm.</a:t>
            </a:r>
          </a:p>
          <a:p>
            <a:pPr marL="410211" lvl="1" indent="-205105">
              <a:lnSpc>
                <a:spcPts val="2660"/>
              </a:lnSpc>
              <a:buFont typeface="Arial"/>
              <a:buChar char="•"/>
            </a:pPr>
            <a:r>
              <a:rPr lang="en-US" sz="1900" dirty="0" err="1">
                <a:solidFill>
                  <a:srgbClr val="00083D"/>
                </a:solidFill>
                <a:latin typeface="Public Sans Bold"/>
              </a:rPr>
              <a:t>Doadores</a:t>
            </a:r>
            <a:r>
              <a:rPr lang="en-US" sz="1900" dirty="0">
                <a:solidFill>
                  <a:srgbClr val="00083D"/>
                </a:solidFill>
                <a:latin typeface="Public Sans Bold"/>
              </a:rPr>
              <a:t> </a:t>
            </a:r>
            <a:r>
              <a:rPr lang="en-US" sz="1900" dirty="0" err="1">
                <a:solidFill>
                  <a:srgbClr val="00083D"/>
                </a:solidFill>
                <a:latin typeface="Public Sans Bold"/>
              </a:rPr>
              <a:t>podendo</a:t>
            </a:r>
            <a:r>
              <a:rPr lang="en-US" sz="1900" dirty="0">
                <a:solidFill>
                  <a:srgbClr val="00083D"/>
                </a:solidFill>
                <a:latin typeface="Public Sans Bold"/>
              </a:rPr>
              <a:t> </a:t>
            </a:r>
            <a:r>
              <a:rPr lang="en-US" sz="1900" dirty="0" err="1">
                <a:solidFill>
                  <a:srgbClr val="00083D"/>
                </a:solidFill>
                <a:latin typeface="Public Sans Bold"/>
              </a:rPr>
              <a:t>participar</a:t>
            </a:r>
            <a:r>
              <a:rPr lang="en-US" sz="1900" dirty="0">
                <a:solidFill>
                  <a:srgbClr val="00083D"/>
                </a:solidFill>
                <a:latin typeface="Public Sans Bold"/>
              </a:rPr>
              <a:t> das </a:t>
            </a:r>
            <a:r>
              <a:rPr lang="en-US" sz="1900" dirty="0" err="1">
                <a:solidFill>
                  <a:srgbClr val="00083D"/>
                </a:solidFill>
                <a:latin typeface="Public Sans Bold"/>
              </a:rPr>
              <a:t>reuniões</a:t>
            </a:r>
            <a:r>
              <a:rPr lang="en-US" sz="1900" dirty="0">
                <a:solidFill>
                  <a:srgbClr val="00083D"/>
                </a:solidFill>
                <a:latin typeface="Public Sans Bold"/>
              </a:rPr>
              <a:t> </a:t>
            </a:r>
            <a:r>
              <a:rPr lang="en-US" sz="1900" dirty="0" err="1">
                <a:solidFill>
                  <a:srgbClr val="00083D"/>
                </a:solidFill>
                <a:latin typeface="Public Sans Bold"/>
              </a:rPr>
              <a:t>deliberativas</a:t>
            </a:r>
            <a:r>
              <a:rPr lang="en-US" sz="1900" dirty="0">
                <a:solidFill>
                  <a:srgbClr val="00083D"/>
                </a:solidFill>
                <a:latin typeface="Public Sans Bold"/>
              </a:rPr>
              <a:t> do </a:t>
            </a:r>
            <a:r>
              <a:rPr lang="en-US" sz="1900" dirty="0" err="1" smtClean="0">
                <a:solidFill>
                  <a:srgbClr val="00083D"/>
                </a:solidFill>
                <a:latin typeface="Public Sans Bold"/>
              </a:rPr>
              <a:t>Conselho</a:t>
            </a:r>
            <a:r>
              <a:rPr lang="en-US" sz="1900" dirty="0" smtClean="0">
                <a:solidFill>
                  <a:srgbClr val="00083D"/>
                </a:solidFill>
                <a:latin typeface="Public Sans Bold"/>
              </a:rPr>
              <a:t> </a:t>
            </a:r>
            <a:r>
              <a:rPr lang="en-US" sz="1900" dirty="0">
                <a:solidFill>
                  <a:srgbClr val="00083D"/>
                </a:solidFill>
                <a:latin typeface="Public Sans Bold"/>
              </a:rPr>
              <a:t>de Adm.</a:t>
            </a:r>
          </a:p>
          <a:p>
            <a:pPr marL="410210" lvl="1" indent="-205105" algn="l">
              <a:lnSpc>
                <a:spcPts val="2660"/>
              </a:lnSpc>
              <a:buFont typeface="Arial"/>
              <a:buChar char="•"/>
            </a:pPr>
            <a:r>
              <a:rPr lang="en-US" sz="1900" dirty="0" err="1">
                <a:solidFill>
                  <a:srgbClr val="00083D"/>
                </a:solidFill>
                <a:latin typeface="Public Sans Bold"/>
              </a:rPr>
              <a:t>Indicação</a:t>
            </a:r>
            <a:r>
              <a:rPr lang="en-US" sz="1900" dirty="0">
                <a:solidFill>
                  <a:srgbClr val="00083D"/>
                </a:solidFill>
                <a:latin typeface="Public Sans Bold"/>
              </a:rPr>
              <a:t> de 2 </a:t>
            </a:r>
            <a:r>
              <a:rPr lang="en-US" sz="1900" dirty="0" err="1">
                <a:solidFill>
                  <a:srgbClr val="00083D"/>
                </a:solidFill>
                <a:latin typeface="Public Sans Bold"/>
              </a:rPr>
              <a:t>membros</a:t>
            </a:r>
            <a:r>
              <a:rPr lang="en-US" sz="1900" dirty="0">
                <a:solidFill>
                  <a:srgbClr val="00083D"/>
                </a:solidFill>
                <a:latin typeface="Public Sans Bold"/>
              </a:rPr>
              <a:t> </a:t>
            </a:r>
            <a:r>
              <a:rPr lang="en-US" sz="1900" dirty="0" err="1">
                <a:solidFill>
                  <a:srgbClr val="00083D"/>
                </a:solidFill>
                <a:latin typeface="Public Sans Bold"/>
              </a:rPr>
              <a:t>independentes</a:t>
            </a:r>
            <a:r>
              <a:rPr lang="en-US" sz="1900" dirty="0">
                <a:solidFill>
                  <a:srgbClr val="00083D"/>
                </a:solidFill>
                <a:latin typeface="Public Sans Bold"/>
              </a:rPr>
              <a:t> para </a:t>
            </a:r>
            <a:r>
              <a:rPr lang="en-US" sz="1900" dirty="0" err="1">
                <a:solidFill>
                  <a:srgbClr val="00083D"/>
                </a:solidFill>
                <a:latin typeface="Public Sans Bold"/>
              </a:rPr>
              <a:t>compor</a:t>
            </a:r>
            <a:r>
              <a:rPr lang="en-US" sz="1900" dirty="0">
                <a:solidFill>
                  <a:srgbClr val="00083D"/>
                </a:solidFill>
                <a:latin typeface="Public Sans Bold"/>
              </a:rPr>
              <a:t> o </a:t>
            </a:r>
            <a:r>
              <a:rPr lang="en-US" sz="1900" dirty="0" err="1">
                <a:solidFill>
                  <a:srgbClr val="00083D"/>
                </a:solidFill>
                <a:latin typeface="Public Sans Bold"/>
              </a:rPr>
              <a:t>Conselho</a:t>
            </a:r>
            <a:r>
              <a:rPr lang="en-US" sz="1900" dirty="0">
                <a:solidFill>
                  <a:srgbClr val="00083D"/>
                </a:solidFill>
                <a:latin typeface="Public Sans Bold"/>
              </a:rPr>
              <a:t> de Adm.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67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TextBox 591"/>
          <p:cNvSpPr txBox="1"/>
          <p:nvPr/>
        </p:nvSpPr>
        <p:spPr>
          <a:xfrm>
            <a:off x="9144000" y="1000125"/>
            <a:ext cx="8115300" cy="1205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375"/>
              </a:lnSpc>
            </a:pPr>
            <a:r>
              <a:rPr lang="en-US" sz="7500" dirty="0" err="1">
                <a:solidFill>
                  <a:srgbClr val="FFFFFF"/>
                </a:solidFill>
                <a:latin typeface="League Spartan Bold"/>
              </a:rPr>
              <a:t>Obrigada</a:t>
            </a:r>
            <a:r>
              <a:rPr lang="en-US" sz="7500" dirty="0">
                <a:solidFill>
                  <a:srgbClr val="FFFFFF"/>
                </a:solidFill>
                <a:latin typeface="League Spartan Bold"/>
              </a:rPr>
              <a:t>!</a:t>
            </a:r>
          </a:p>
        </p:txBody>
      </p:sp>
      <p:sp>
        <p:nvSpPr>
          <p:cNvPr id="592" name="TextBox 592"/>
          <p:cNvSpPr txBox="1"/>
          <p:nvPr/>
        </p:nvSpPr>
        <p:spPr>
          <a:xfrm>
            <a:off x="9144000" y="5913201"/>
            <a:ext cx="8115300" cy="1282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000"/>
              </a:lnSpc>
            </a:pPr>
            <a:r>
              <a:rPr lang="en-US" sz="4800">
                <a:solidFill>
                  <a:srgbClr val="FFFFFF"/>
                </a:solidFill>
                <a:latin typeface="Public Sans"/>
              </a:rPr>
              <a:t>Izabela Algranti</a:t>
            </a:r>
          </a:p>
          <a:p>
            <a:pPr algn="r">
              <a:lnSpc>
                <a:spcPts val="4000"/>
              </a:lnSpc>
            </a:pPr>
            <a:r>
              <a:rPr lang="en-US" sz="3200">
                <a:solidFill>
                  <a:srgbClr val="FFFFFF"/>
                </a:solidFill>
                <a:latin typeface="Public Sans"/>
              </a:rPr>
              <a:t>algra@bndes.gov.br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713</Words>
  <Application>Microsoft Office PowerPoint</Application>
  <PresentationFormat>Personalizar</PresentationFormat>
  <Paragraphs>65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22" baseType="lpstr">
      <vt:lpstr>Arial</vt:lpstr>
      <vt:lpstr>League Spartan</vt:lpstr>
      <vt:lpstr>League Spartan Bold</vt:lpstr>
      <vt:lpstr>Public Sans Bold</vt:lpstr>
      <vt:lpstr>Arimo Bold Italics</vt:lpstr>
      <vt:lpstr>Clear Sans Regular Bold</vt:lpstr>
      <vt:lpstr>Arimo Italics</vt:lpstr>
      <vt:lpstr>Clear Sans Regular</vt:lpstr>
      <vt:lpstr>Clear Sans Regular Italics</vt:lpstr>
      <vt:lpstr>Public Sans Bold Italics</vt:lpstr>
      <vt:lpstr>Calibri</vt:lpstr>
      <vt:lpstr>Public Sans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Novas fronteiras para a captação de recursos para Fundos Patrimoniais l</dc:title>
  <dc:creator>Izabela Goulart Algranti</dc:creator>
  <cp:lastModifiedBy>Izabela Goulart Algranti</cp:lastModifiedBy>
  <cp:revision>6</cp:revision>
  <dcterms:created xsi:type="dcterms:W3CDTF">2006-08-16T00:00:00Z</dcterms:created>
  <dcterms:modified xsi:type="dcterms:W3CDTF">2021-07-27T01:04:44Z</dcterms:modified>
  <dc:identifier>DAElTsVDqFc</dc:identifier>
</cp:coreProperties>
</file>