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7"/>
  </p:notesMasterIdLst>
  <p:sldIdLst>
    <p:sldId id="256" r:id="rId4"/>
    <p:sldId id="285" r:id="rId5"/>
    <p:sldId id="286" r:id="rId6"/>
    <p:sldId id="280" r:id="rId7"/>
    <p:sldId id="283" r:id="rId8"/>
    <p:sldId id="289" r:id="rId9"/>
    <p:sldId id="290" r:id="rId10"/>
    <p:sldId id="270" r:id="rId11"/>
    <p:sldId id="266" r:id="rId12"/>
    <p:sldId id="268" r:id="rId13"/>
    <p:sldId id="291" r:id="rId14"/>
    <p:sldId id="279" r:id="rId15"/>
    <p:sldId id="281" r:id="rId16"/>
    <p:sldId id="260" r:id="rId17"/>
    <p:sldId id="293" r:id="rId18"/>
    <p:sldId id="294" r:id="rId19"/>
    <p:sldId id="261" r:id="rId20"/>
    <p:sldId id="264" r:id="rId21"/>
    <p:sldId id="292" r:id="rId22"/>
    <p:sldId id="257" r:id="rId23"/>
    <p:sldId id="258" r:id="rId24"/>
    <p:sldId id="295" r:id="rId25"/>
    <p:sldId id="28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51" autoAdjust="0"/>
  </p:normalViewPr>
  <p:slideViewPr>
    <p:cSldViewPr snapToGrid="0">
      <p:cViewPr varScale="1">
        <p:scale>
          <a:sx n="53" d="100"/>
          <a:sy n="53" d="100"/>
        </p:scale>
        <p:origin x="850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9"/>
    </p:cViewPr>
  </p:notesTextViewPr>
  <p:sorterViewPr>
    <p:cViewPr>
      <p:scale>
        <a:sx n="100" d="100"/>
        <a:sy n="100" d="100"/>
      </p:scale>
      <p:origin x="0" y="-86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14EB-2A17-401A-85ED-D05EBFEF4077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E4CBB-F612-4F92-81AB-903BDC4027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71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E4CBB-F612-4F92-81AB-903BDC40279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35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Slide Guilherme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E4CBB-F612-4F92-81AB-903BDC40279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7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E4CBB-F612-4F92-81AB-903BDC40279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BCB63C-620B-0B4F-BB73-9021ED3A063E}" type="slidenum">
              <a:rPr lang="nl-BE" smtClean="0"/>
              <a:pPr>
                <a:defRPr/>
              </a:pPr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367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E4CBB-F612-4F92-81AB-903BDC40279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3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E4CBB-F612-4F92-81AB-903BDC40279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6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E4CBB-F612-4F92-81AB-903BDC40279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56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E4CBB-F612-4F92-81AB-903BDC40279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05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9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6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0157F-E24B-4026-BF5B-7E44796D4888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86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7146AE-0E5E-4C5E-8E15-8977D6A1EC6B}" type="datetimeFigureOut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27/05/2021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6696-B13E-4A19-AE50-D889B26C052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893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1424" y="1124744"/>
            <a:ext cx="10177130" cy="403244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382627-CBB7-4182-9BE4-45108554CD5C}" type="datetimeFigureOut"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27/05/2021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8371-615C-47DC-B7AB-EFAD0A07A1E0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49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0A12641-963E-6243-A6BB-A4C41402EBCB}" type="slidenum">
              <a:rPr lang="nl-BE" smtClean="0"/>
              <a:pPr>
                <a:defRPr/>
              </a:pPr>
              <a:t>‹nº›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499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907D6D5-0F8C-4717-A4E4-D4B15D4805AA}" type="slidenum">
              <a:rPr lang="pt-BR" smtClean="0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8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/>
            <a:fld id="{530919C6-A189-4153-A1A1-15C32CD52405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/>
              <a:t>‹nº›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532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42145" y="5215496"/>
            <a:ext cx="2844800" cy="365125"/>
          </a:xfrm>
          <a:prstGeom prst="rect">
            <a:avLst/>
          </a:prstGeo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95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91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40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20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3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56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10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2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4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83C9-EAFD-4D30-A255-1FA28F8D8796}" type="datetimeFigureOut">
              <a:rPr lang="pt-BR" smtClean="0"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639F-324B-4C3C-87A4-F0869886FE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46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vozdaindustria.com.br/wp-content/uploads/2017/02/implementacao-tecnologias-custo-investimento-a-voz-da-industria.jpg"/>
          <p:cNvPicPr>
            <a:picLocks noChangeAspect="1" noChangeArrowheads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341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37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69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da apresentação</a:t>
            </a:r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11195051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00" b="0"/>
            </a:lvl1pPr>
          </a:lstStyle>
          <a:p>
            <a:pPr fontAlgn="base"/>
            <a:fld id="{F799030D-4F22-4743-B074-A8FF50716040}" type="slidenum">
              <a:rPr lang="pt-BR" altLang="pt-BR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/>
              <a:t>‹nº›</a:t>
            </a:fld>
            <a:endParaRPr lang="pt-BR" altLang="pt-BR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0" y="752475"/>
            <a:ext cx="12192000" cy="8413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182F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b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86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9pPr>
    </p:titleStyle>
    <p:bodyStyle>
      <a:lvl1pPr marL="290513" indent="-290513" algn="l" rtl="0" eaLnBrk="0" fontAlgn="base" hangingPunct="0">
        <a:spcBef>
          <a:spcPct val="80000"/>
        </a:spcBef>
        <a:spcAft>
          <a:spcPct val="0"/>
        </a:spcAft>
        <a:buClr>
          <a:srgbClr val="000066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33413" indent="-228600" algn="l" rtl="0" eaLnBrk="0" fontAlgn="base" hangingPunct="0">
        <a:spcBef>
          <a:spcPct val="50000"/>
        </a:spcBef>
        <a:spcAft>
          <a:spcPct val="0"/>
        </a:spcAft>
        <a:buClr>
          <a:srgbClr val="000066"/>
        </a:buClr>
        <a:buFont typeface="Wingdings" panose="05000000000000000000" pitchFamily="2" charset="2"/>
        <a:buChar char="ð"/>
        <a:defRPr>
          <a:solidFill>
            <a:schemeClr val="tx1"/>
          </a:solidFill>
          <a:latin typeface="+mn-lt"/>
        </a:defRPr>
      </a:lvl2pPr>
      <a:lvl3pPr marL="914400" indent="-166688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Calibri" panose="020F0502020204030204" pitchFamily="34" charset="0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mailto:paulo.alvim@mctic.gov.br" TargetMode="External"/><Relationship Id="rId4" Type="http://schemas.openxmlformats.org/officeDocument/2006/relationships/image" Target="../media/image3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6611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4661136"/>
            <a:ext cx="12192000" cy="2196863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>
                <a:solidFill>
                  <a:schemeClr val="bg1"/>
                </a:solidFill>
              </a:rPr>
              <a:t>Organização Social de </a:t>
            </a:r>
            <a:r>
              <a:rPr lang="pt-BR" sz="4800" b="1" dirty="0" smtClean="0">
                <a:solidFill>
                  <a:schemeClr val="bg1"/>
                </a:solidFill>
              </a:rPr>
              <a:t>P&amp;DI </a:t>
            </a:r>
            <a:r>
              <a:rPr lang="pt-BR" sz="4800" b="1" dirty="0">
                <a:solidFill>
                  <a:schemeClr val="bg1"/>
                </a:solidFill>
              </a:rPr>
              <a:t>em Semicondutores, Micro e </a:t>
            </a:r>
            <a:r>
              <a:rPr lang="pt-BR" sz="4800" b="1" dirty="0" err="1">
                <a:solidFill>
                  <a:schemeClr val="bg1"/>
                </a:solidFill>
              </a:rPr>
              <a:t>Nanoeletrônica</a:t>
            </a:r>
            <a:r>
              <a:rPr lang="pt-BR" sz="4800" b="1" dirty="0">
                <a:solidFill>
                  <a:schemeClr val="bg1"/>
                </a:solidFill>
              </a:rPr>
              <a:t> e Áreas Correlatas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8" descr="PG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5"/>
            <a:ext cx="1229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Espaço Reservado para Conteúdo 1"/>
          <p:cNvSpPr>
            <a:spLocks noGrp="1"/>
          </p:cNvSpPr>
          <p:nvPr>
            <p:ph sz="quarter" idx="13"/>
          </p:nvPr>
        </p:nvSpPr>
        <p:spPr>
          <a:xfrm>
            <a:off x="6607844" y="970401"/>
            <a:ext cx="4568155" cy="5694361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altLang="pt-BR" sz="1700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Estudos</a:t>
            </a:r>
            <a:r>
              <a:rPr lang="en-US" altLang="pt-BR" sz="1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e </a:t>
            </a:r>
            <a:r>
              <a:rPr lang="en-US" altLang="pt-BR" sz="1700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Publicações</a:t>
            </a:r>
            <a:r>
              <a:rPr lang="en-US" altLang="pt-BR" sz="1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– </a:t>
            </a:r>
            <a:r>
              <a:rPr lang="en-US" altLang="pt-BR" sz="17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MCTI e BNDES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altLang="pt-BR" sz="1700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Política</a:t>
            </a:r>
            <a:r>
              <a:rPr lang="en-US" altLang="pt-BR" sz="1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pt-BR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específica</a:t>
            </a:r>
            <a:r>
              <a:rPr lang="en-US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para </a:t>
            </a:r>
            <a:r>
              <a:rPr lang="en-US" altLang="pt-BR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Semicondutores</a:t>
            </a:r>
            <a:r>
              <a:rPr lang="en-US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e </a:t>
            </a:r>
            <a:r>
              <a:rPr lang="en-US" altLang="pt-BR" sz="1700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Displays </a:t>
            </a:r>
            <a:r>
              <a:rPr lang="en-US" altLang="pt-BR" sz="17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– </a:t>
            </a:r>
            <a:r>
              <a:rPr lang="en-US" altLang="pt-BR" sz="1700" i="1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PITCE, ENCTI, </a:t>
            </a:r>
            <a:r>
              <a:rPr lang="en-US" altLang="pt-BR" sz="17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PBM/TIC</a:t>
            </a:r>
            <a:endParaRPr lang="en-US" altLang="pt-BR" sz="17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pt-BR" altLang="pt-BR" sz="1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Formação e Capacitação de Recursos </a:t>
            </a:r>
            <a:r>
              <a:rPr lang="pt-BR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Humanos – </a:t>
            </a:r>
            <a:r>
              <a:rPr lang="pt-BR" altLang="pt-BR" sz="17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Programa CI Brasil e outras </a:t>
            </a:r>
            <a:r>
              <a:rPr lang="pt-BR" altLang="pt-BR" sz="17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iniciativas (CNPq)</a:t>
            </a:r>
            <a:endParaRPr lang="pt-BR" altLang="pt-BR" sz="1700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pt-BR" altLang="pt-BR" sz="1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Aquisição de licenças EDA</a:t>
            </a:r>
            <a:endParaRPr lang="en-US" altLang="pt-BR" sz="17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pt-BR" altLang="pt-BR" sz="1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Promoção de investimentos </a:t>
            </a:r>
            <a:r>
              <a:rPr lang="pt-BR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em P&amp;D – Privados e </a:t>
            </a:r>
            <a:r>
              <a:rPr lang="pt-BR" altLang="pt-BR" sz="1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Públicos – Lei de TIC</a:t>
            </a:r>
            <a:endParaRPr lang="pt-BR" altLang="pt-BR" sz="17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pt-BR" altLang="pt-BR" sz="17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Projetos de P&amp;D  </a:t>
            </a:r>
            <a:r>
              <a:rPr lang="pt-BR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– </a:t>
            </a:r>
            <a:r>
              <a:rPr lang="pt-BR" altLang="pt-BR" sz="1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TV Digital, </a:t>
            </a:r>
            <a:r>
              <a:rPr lang="pt-BR" altLang="pt-BR" sz="1700" dirty="0" err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IoT</a:t>
            </a:r>
            <a:r>
              <a:rPr lang="pt-BR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 </a:t>
            </a:r>
            <a:r>
              <a:rPr lang="pt-BR" altLang="pt-BR" sz="1700" i="1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Smart</a:t>
            </a:r>
            <a:r>
              <a:rPr lang="pt-BR" altLang="pt-BR" sz="1700" i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City</a:t>
            </a:r>
            <a:r>
              <a:rPr lang="pt-BR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, Telecom e 5G, Saúde ...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pt-BR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Cooperação com parceiros internacionais</a:t>
            </a: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pt-BR" altLang="pt-BR" sz="17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Financiamento, empréstimo, participação acionária </a:t>
            </a:r>
            <a:r>
              <a:rPr lang="pt-BR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(</a:t>
            </a:r>
            <a:r>
              <a:rPr lang="pt-BR" altLang="pt-BR" sz="16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BNDES, FINEP, EMBRAPII, </a:t>
            </a:r>
            <a:r>
              <a:rPr lang="pt-BR" altLang="pt-BR" sz="1600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FAPs</a:t>
            </a:r>
            <a:r>
              <a:rPr lang="pt-BR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  <a:endParaRPr lang="en-US" altLang="pt-BR" sz="17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ts val="1200"/>
              </a:spcBef>
              <a:buClr>
                <a:schemeClr val="bg1"/>
              </a:buClr>
            </a:pPr>
            <a:r>
              <a:rPr lang="en-US" altLang="pt-BR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Pacote</a:t>
            </a:r>
            <a:r>
              <a:rPr lang="en-US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de </a:t>
            </a:r>
            <a:r>
              <a:rPr lang="en-US" altLang="pt-BR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Incentivos</a:t>
            </a:r>
            <a:r>
              <a:rPr lang="en-US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e </a:t>
            </a:r>
            <a:r>
              <a:rPr lang="en-US" altLang="pt-BR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Benefícios</a:t>
            </a:r>
            <a:r>
              <a:rPr lang="en-US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pt-BR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Competitivo</a:t>
            </a:r>
            <a:r>
              <a:rPr lang="en-US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(</a:t>
            </a:r>
            <a:r>
              <a:rPr lang="en-US" altLang="pt-BR" sz="1700" dirty="0" err="1">
                <a:solidFill>
                  <a:schemeClr val="bg1"/>
                </a:solidFill>
                <a:ea typeface="ＭＳ Ｐゴシック" panose="020B0600070205080204" pitchFamily="34" charset="-128"/>
              </a:rPr>
              <a:t>Programa</a:t>
            </a:r>
            <a:r>
              <a:rPr lang="en-US" altLang="pt-BR" sz="17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pt-BR" sz="17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PADIS</a:t>
            </a:r>
            <a:r>
              <a:rPr lang="en-US" altLang="pt-BR" sz="19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)</a:t>
            </a:r>
            <a:endParaRPr lang="en-US" altLang="pt-BR" sz="19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66675" y="425709"/>
            <a:ext cx="3132138" cy="2016125"/>
          </a:xfrm>
          <a:prstGeom prst="flowChartDelay">
            <a:avLst/>
          </a:prstGeom>
          <a:solidFill>
            <a:srgbClr val="376092"/>
          </a:solidFill>
          <a:ln w="254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Resumindo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de cantos arredondados 2763"/>
          <p:cNvSpPr/>
          <p:nvPr/>
        </p:nvSpPr>
        <p:spPr bwMode="auto">
          <a:xfrm rot="1907251">
            <a:off x="10939201" y="435880"/>
            <a:ext cx="1042810" cy="280928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Não exaustivo</a:t>
            </a:r>
          </a:p>
        </p:txBody>
      </p:sp>
    </p:spTree>
    <p:extLst>
      <p:ext uri="{BB962C8B-B14F-4D97-AF65-F5344CB8AC3E}">
        <p14:creationId xmlns:p14="http://schemas.microsoft.com/office/powerpoint/2010/main" val="355088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									Ciclo </a:t>
            </a:r>
            <a:r>
              <a:rPr lang="pt-BR" sz="3200" dirty="0"/>
              <a:t>de </a:t>
            </a:r>
            <a:r>
              <a:rPr lang="pt-BR" sz="2800" dirty="0" smtClean="0"/>
              <a:t>produto </a:t>
            </a:r>
            <a:r>
              <a:rPr lang="pt-BR" sz="2800" dirty="0"/>
              <a:t>de um Circuito Integrado</a:t>
            </a:r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029135"/>
            <a:ext cx="11517746" cy="5828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0" y="6611780"/>
            <a:ext cx="26418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i="1" dirty="0">
                <a:solidFill>
                  <a:srgbClr val="000000"/>
                </a:solidFill>
                <a:latin typeface="Arial" charset="0"/>
                <a:ea typeface="ＭＳ Ｐゴシック"/>
              </a:rPr>
              <a:t>Fonte: BNDES (Consórcio AT </a:t>
            </a:r>
            <a:r>
              <a:rPr lang="pt-BR" sz="1000" i="1" dirty="0" err="1">
                <a:solidFill>
                  <a:srgbClr val="000000"/>
                </a:solidFill>
                <a:latin typeface="Arial" charset="0"/>
                <a:ea typeface="ＭＳ Ｐゴシック"/>
              </a:rPr>
              <a:t>Kearney</a:t>
            </a:r>
            <a:r>
              <a:rPr lang="pt-BR" sz="1000" i="1" dirty="0">
                <a:solidFill>
                  <a:srgbClr val="000000"/>
                </a:solidFill>
                <a:latin typeface="Arial" charset="0"/>
                <a:ea typeface="ＭＳ Ｐゴシック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altLang="pt-BR" sz="4800" dirty="0" err="1" smtClean="0">
                <a:effectLst/>
              </a:rPr>
              <a:t>Áreas</a:t>
            </a:r>
            <a:r>
              <a:rPr lang="en-US" altLang="pt-BR" sz="4800" dirty="0" smtClean="0">
                <a:effectLst/>
              </a:rPr>
              <a:t> de </a:t>
            </a:r>
            <a:r>
              <a:rPr lang="en-US" altLang="pt-BR" sz="4800" dirty="0" err="1" smtClean="0">
                <a:effectLst/>
              </a:rPr>
              <a:t>atuação</a:t>
            </a:r>
            <a:r>
              <a:rPr lang="en-US" altLang="pt-BR" sz="4800" dirty="0" smtClean="0">
                <a:effectLst/>
              </a:rPr>
              <a:t> da </a:t>
            </a:r>
            <a:r>
              <a:rPr lang="en-US" altLang="pt-BR" sz="4800" dirty="0" smtClean="0">
                <a:effectLst/>
              </a:rPr>
              <a:t>OS – P&amp;DI </a:t>
            </a:r>
            <a:r>
              <a:rPr lang="en-US" altLang="pt-BR" sz="4800" dirty="0" err="1" smtClean="0">
                <a:effectLst/>
              </a:rPr>
              <a:t>em</a:t>
            </a:r>
            <a:r>
              <a:rPr lang="en-US" altLang="pt-BR" sz="4800" dirty="0" smtClean="0">
                <a:effectLst/>
              </a:rPr>
              <a:t> </a:t>
            </a:r>
            <a:r>
              <a:rPr lang="en-US" altLang="pt-BR" sz="4800" dirty="0" err="1" smtClean="0">
                <a:effectLst/>
              </a:rPr>
              <a:t>Semicondutores</a:t>
            </a:r>
            <a:endParaRPr lang="en-US" sz="4800" kern="0" dirty="0"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700655" y="3537527"/>
            <a:ext cx="277090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636000" y="3749964"/>
            <a:ext cx="381288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418860" y="4465783"/>
            <a:ext cx="381288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656119" y="4710547"/>
            <a:ext cx="381288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95659" y="5433291"/>
            <a:ext cx="1440632" cy="200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125331" y="5927436"/>
            <a:ext cx="381288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650217" y="3486850"/>
            <a:ext cx="40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6º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673312" y="370846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7º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95552" y="4415043"/>
            <a:ext cx="42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3º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125331" y="5879765"/>
            <a:ext cx="61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14º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656119" y="4682839"/>
            <a:ext cx="381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4º</a:t>
            </a:r>
            <a:endParaRPr lang="pt-BR" sz="1400" dirty="0"/>
          </a:p>
        </p:txBody>
      </p:sp>
      <p:sp>
        <p:nvSpPr>
          <p:cNvPr id="19" name="Retângulo 18"/>
          <p:cNvSpPr/>
          <p:nvPr/>
        </p:nvSpPr>
        <p:spPr>
          <a:xfrm>
            <a:off x="3106859" y="5681854"/>
            <a:ext cx="309418" cy="197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125331" y="5654145"/>
            <a:ext cx="38128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9º</a:t>
            </a:r>
            <a:endParaRPr lang="pt-BR" sz="1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237" y="1201244"/>
            <a:ext cx="110956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rot="16200000">
            <a:off x="3752563" y="-371766"/>
            <a:ext cx="5001204" cy="882967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554 w 21600"/>
              <a:gd name="T13" fmla="*/ 6554 h 21600"/>
              <a:gd name="T14" fmla="*/ 15046 w 21600"/>
              <a:gd name="T15" fmla="*/ 150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9507" y="21600"/>
                </a:lnTo>
                <a:lnTo>
                  <a:pt x="1209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6786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847849" y="4079875"/>
            <a:ext cx="8820005" cy="0"/>
          </a:xfrm>
          <a:prstGeom prst="line">
            <a:avLst/>
          </a:prstGeom>
          <a:noFill/>
          <a:ln w="28575">
            <a:solidFill>
              <a:srgbClr val="ECF1F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19274" y="4096085"/>
            <a:ext cx="8878031" cy="3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14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714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714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714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7143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714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0	</a:t>
            </a: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-1	</a:t>
            </a: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-2	</a:t>
            </a: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-3	</a:t>
            </a: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-4	</a:t>
            </a: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-5	</a:t>
            </a: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-6	</a:t>
            </a: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-7	</a:t>
            </a: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-8	</a:t>
            </a:r>
            <a:r>
              <a:rPr lang="de-DE" altLang="pt-BR" sz="1600" b="1">
                <a:solidFill>
                  <a:srgbClr val="D5DEE5"/>
                </a:solidFill>
              </a:rPr>
              <a:t>10</a:t>
            </a:r>
            <a:r>
              <a:rPr lang="de-DE" altLang="pt-BR" sz="1600" b="1" baseline="30000">
                <a:solidFill>
                  <a:srgbClr val="D5DEE5"/>
                </a:solidFill>
              </a:rPr>
              <a:t>-9</a:t>
            </a:r>
            <a:r>
              <a:rPr lang="de-DE" altLang="pt-BR" sz="1600" b="1">
                <a:solidFill>
                  <a:srgbClr val="D5DEE5"/>
                </a:solidFill>
              </a:rPr>
              <a:t>	10</a:t>
            </a:r>
            <a:r>
              <a:rPr lang="de-DE" altLang="pt-BR" b="1" baseline="30000">
                <a:solidFill>
                  <a:srgbClr val="D5DEE5"/>
                </a:solidFill>
              </a:rPr>
              <a:t>-10</a:t>
            </a:r>
            <a:r>
              <a:rPr lang="de-DE" altLang="pt-BR" sz="1600" b="1">
                <a:solidFill>
                  <a:srgbClr val="D5DEE5"/>
                </a:solidFill>
              </a:rPr>
              <a:t>	10</a:t>
            </a:r>
            <a:r>
              <a:rPr lang="de-DE" altLang="pt-BR" b="1" baseline="30000">
                <a:solidFill>
                  <a:srgbClr val="D5DEE5"/>
                </a:solidFill>
              </a:rPr>
              <a:t>-11</a:t>
            </a:r>
            <a:endParaRPr lang="en-US" altLang="pt-BR" b="1" baseline="30000">
              <a:solidFill>
                <a:srgbClr val="D5DEE5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219575" y="4423619"/>
            <a:ext cx="9671" cy="1037381"/>
          </a:xfrm>
          <a:prstGeom prst="line">
            <a:avLst/>
          </a:prstGeom>
          <a:noFill/>
          <a:ln w="19050">
            <a:solidFill>
              <a:srgbClr val="9205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178425" y="2751961"/>
            <a:ext cx="0" cy="1229489"/>
          </a:xfrm>
          <a:prstGeom prst="line">
            <a:avLst/>
          </a:prstGeom>
          <a:noFill/>
          <a:ln w="19050">
            <a:solidFill>
              <a:srgbClr val="9205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959475" y="4380736"/>
            <a:ext cx="0" cy="1229489"/>
          </a:xfrm>
          <a:prstGeom prst="line">
            <a:avLst/>
          </a:prstGeom>
          <a:noFill/>
          <a:ln w="19050">
            <a:solidFill>
              <a:srgbClr val="9205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7356475" y="2748786"/>
            <a:ext cx="0" cy="1229489"/>
          </a:xfrm>
          <a:prstGeom prst="line">
            <a:avLst/>
          </a:prstGeom>
          <a:noFill/>
          <a:ln w="19050">
            <a:solidFill>
              <a:srgbClr val="9205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8201025" y="4422011"/>
            <a:ext cx="0" cy="1229489"/>
          </a:xfrm>
          <a:prstGeom prst="line">
            <a:avLst/>
          </a:prstGeom>
          <a:noFill/>
          <a:ln w="19050">
            <a:solidFill>
              <a:srgbClr val="9205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3" name="Picture 11" descr="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846544"/>
            <a:ext cx="1577994" cy="10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683625" y="2886597"/>
            <a:ext cx="0" cy="1075803"/>
          </a:xfrm>
          <a:prstGeom prst="line">
            <a:avLst/>
          </a:prstGeom>
          <a:noFill/>
          <a:ln w="19050">
            <a:solidFill>
              <a:srgbClr val="9205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9178925" y="4399786"/>
            <a:ext cx="0" cy="1229489"/>
          </a:xfrm>
          <a:prstGeom prst="line">
            <a:avLst/>
          </a:prstGeom>
          <a:noFill/>
          <a:ln w="19050">
            <a:solidFill>
              <a:srgbClr val="9205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911350" y="2780536"/>
            <a:ext cx="0" cy="1229489"/>
          </a:xfrm>
          <a:prstGeom prst="line">
            <a:avLst/>
          </a:prstGeom>
          <a:noFill/>
          <a:ln w="19050">
            <a:solidFill>
              <a:srgbClr val="92050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885949" y="3027706"/>
            <a:ext cx="2127633" cy="52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1400" b="1">
                <a:solidFill>
                  <a:schemeClr val="accent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pt-BR" dirty="0"/>
              <a:t>Human: ~2 m </a:t>
            </a:r>
            <a:br>
              <a:rPr lang="de-DE" altLang="pt-BR" dirty="0"/>
            </a:br>
            <a:r>
              <a:rPr lang="de-DE" altLang="pt-BR" dirty="0"/>
              <a:t>= 2,000,000,000 nm</a:t>
            </a:r>
            <a:endParaRPr lang="en-US" altLang="pt-BR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2230454" y="5265738"/>
            <a:ext cx="1506521" cy="5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1400" b="1">
                <a:solidFill>
                  <a:schemeClr val="accent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pt-BR" dirty="0"/>
              <a:t>Flea: ~1 mm </a:t>
            </a:r>
            <a:br>
              <a:rPr lang="de-DE" altLang="pt-BR" dirty="0"/>
            </a:br>
            <a:r>
              <a:rPr lang="de-DE" altLang="pt-BR" dirty="0"/>
              <a:t>= 1,000,000 nm</a:t>
            </a:r>
            <a:endParaRPr lang="en-US" altLang="pt-BR" dirty="0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994149" y="1630706"/>
            <a:ext cx="2127633" cy="52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pt-BR" sz="1400" b="1" dirty="0">
                <a:solidFill>
                  <a:schemeClr val="accent6"/>
                </a:solidFill>
              </a:rPr>
              <a:t>Human Hair: </a:t>
            </a:r>
            <a:br>
              <a:rPr lang="de-DE" altLang="pt-BR" sz="1400" b="1" dirty="0">
                <a:solidFill>
                  <a:schemeClr val="accent6"/>
                </a:solidFill>
              </a:rPr>
            </a:br>
            <a:r>
              <a:rPr lang="de-DE" altLang="pt-BR" sz="1400" b="1" dirty="0">
                <a:solidFill>
                  <a:schemeClr val="accent6"/>
                </a:solidFill>
              </a:rPr>
              <a:t>60 </a:t>
            </a:r>
            <a:r>
              <a:rPr lang="el-GR" altLang="pt-BR" sz="1400" b="1" dirty="0">
                <a:solidFill>
                  <a:schemeClr val="accent6"/>
                </a:solidFill>
              </a:rPr>
              <a:t>μ</a:t>
            </a:r>
            <a:r>
              <a:rPr lang="de-DE" altLang="pt-BR" sz="1400" b="1" dirty="0">
                <a:solidFill>
                  <a:schemeClr val="accent6"/>
                </a:solidFill>
              </a:rPr>
              <a:t>m = 60,000 nm</a:t>
            </a:r>
            <a:endParaRPr lang="en-US" altLang="pt-BR" sz="1400" b="1" dirty="0">
              <a:solidFill>
                <a:schemeClr val="accent6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362449" y="5989981"/>
            <a:ext cx="2127633" cy="52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1400" b="1">
                <a:solidFill>
                  <a:schemeClr val="accent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pt-BR" dirty="0"/>
              <a:t>Blodd-cell: </a:t>
            </a:r>
            <a:br>
              <a:rPr lang="de-DE" altLang="pt-BR" dirty="0"/>
            </a:br>
            <a:r>
              <a:rPr lang="de-DE" altLang="pt-BR" dirty="0"/>
              <a:t>7.5 </a:t>
            </a:r>
            <a:r>
              <a:rPr lang="el-GR" altLang="pt-BR" dirty="0"/>
              <a:t>μ</a:t>
            </a:r>
            <a:r>
              <a:rPr lang="de-DE" altLang="pt-BR" dirty="0"/>
              <a:t>m = 7,500 nm</a:t>
            </a:r>
            <a:endParaRPr lang="en-US" altLang="pt-BR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962650" y="1591278"/>
            <a:ext cx="2611186" cy="3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1400" b="1">
                <a:solidFill>
                  <a:schemeClr val="accent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pt-BR" dirty="0"/>
              <a:t>Transistor Gate: 40 nm</a:t>
            </a:r>
            <a:endParaRPr lang="en-US" altLang="pt-BR" dirty="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791326" y="5963253"/>
            <a:ext cx="1537698" cy="3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1400" b="1">
                <a:solidFill>
                  <a:schemeClr val="accent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pt-BR" dirty="0"/>
              <a:t>DNA: 3.4 nm</a:t>
            </a:r>
            <a:endParaRPr lang="en-US" altLang="pt-BR" dirty="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7991474" y="2195867"/>
            <a:ext cx="2166317" cy="52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1400" b="1">
                <a:solidFill>
                  <a:schemeClr val="accent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pt-BR" dirty="0"/>
              <a:t>High-performance</a:t>
            </a:r>
            <a:br>
              <a:rPr lang="de-DE" altLang="pt-BR" dirty="0"/>
            </a:br>
            <a:r>
              <a:rPr lang="de-DE" altLang="pt-BR" dirty="0"/>
              <a:t>gate-oxide: 0.8 nm</a:t>
            </a:r>
            <a:endParaRPr lang="en-US" altLang="pt-BR" dirty="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8455025" y="6007703"/>
            <a:ext cx="1927764" cy="3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1400" b="1">
                <a:solidFill>
                  <a:schemeClr val="accent6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de-DE" altLang="pt-BR" dirty="0"/>
              <a:t>Si-Atom: 0.22 nm</a:t>
            </a:r>
            <a:endParaRPr lang="en-US" altLang="pt-BR" dirty="0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 rot="16200000">
            <a:off x="3124286" y="3694288"/>
            <a:ext cx="537901" cy="3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pt-BR" sz="1400">
                <a:solidFill>
                  <a:srgbClr val="ECF1F4"/>
                </a:solidFill>
              </a:rPr>
              <a:t>cm</a:t>
            </a:r>
            <a:endParaRPr lang="en-US" altLang="pt-BR" sz="1400">
              <a:solidFill>
                <a:srgbClr val="ECF1F4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 rot="16200000">
            <a:off x="6102436" y="3691113"/>
            <a:ext cx="537901" cy="3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pt-BR" sz="1400">
                <a:solidFill>
                  <a:srgbClr val="ECF1F4"/>
                </a:solidFill>
              </a:rPr>
              <a:t>μ</a:t>
            </a:r>
            <a:r>
              <a:rPr lang="de-DE" altLang="pt-BR" sz="1400">
                <a:solidFill>
                  <a:srgbClr val="ECF1F4"/>
                </a:solidFill>
              </a:rPr>
              <a:t>m</a:t>
            </a:r>
            <a:endParaRPr lang="en-US" altLang="pt-BR" sz="1400">
              <a:solidFill>
                <a:srgbClr val="ECF1F4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 rot="16200000">
            <a:off x="3994236" y="3659363"/>
            <a:ext cx="537901" cy="3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pt-BR" sz="1400">
                <a:solidFill>
                  <a:srgbClr val="ECF1F4"/>
                </a:solidFill>
              </a:rPr>
              <a:t>mm</a:t>
            </a:r>
            <a:endParaRPr lang="en-US" altLang="pt-BR" sz="1400">
              <a:solidFill>
                <a:srgbClr val="ECF1F4"/>
              </a:solidFill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 rot="16200000">
            <a:off x="8210636" y="3703813"/>
            <a:ext cx="537901" cy="30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pt-BR" sz="1400">
                <a:solidFill>
                  <a:srgbClr val="ECF1F4"/>
                </a:solidFill>
              </a:rPr>
              <a:t>nm</a:t>
            </a:r>
            <a:endParaRPr lang="en-US" altLang="pt-BR" sz="1400">
              <a:solidFill>
                <a:srgbClr val="ECF1F4"/>
              </a:solidFill>
            </a:endParaRPr>
          </a:p>
        </p:txBody>
      </p:sp>
      <p:pic>
        <p:nvPicPr>
          <p:cNvPr id="2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1" y="4922379"/>
            <a:ext cx="996119" cy="108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128773"/>
            <a:ext cx="1663422" cy="116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1" y="5075173"/>
            <a:ext cx="996119" cy="116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861082"/>
            <a:ext cx="2140528" cy="81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4829014"/>
            <a:ext cx="1392632" cy="11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1533033"/>
            <a:ext cx="1537698" cy="139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879242"/>
            <a:ext cx="1732732" cy="160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itle 1"/>
          <p:cNvSpPr txBox="1">
            <a:spLocks/>
          </p:cNvSpPr>
          <p:nvPr/>
        </p:nvSpPr>
        <p:spPr bwMode="auto">
          <a:xfrm>
            <a:off x="-6350" y="-16842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endParaRPr lang="en-US" sz="5400" kern="0" dirty="0"/>
          </a:p>
        </p:txBody>
      </p:sp>
      <p:sp>
        <p:nvSpPr>
          <p:cNvPr id="3" name="Retângulo 2"/>
          <p:cNvSpPr/>
          <p:nvPr/>
        </p:nvSpPr>
        <p:spPr>
          <a:xfrm>
            <a:off x="3086865" y="976848"/>
            <a:ext cx="6569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2400" b="1" u="sng" dirty="0"/>
              <a:t>Micro</a:t>
            </a:r>
            <a:r>
              <a:rPr lang="en-US" altLang="pt-BR" sz="2400" b="1" dirty="0"/>
              <a:t>-structures moving towards </a:t>
            </a:r>
            <a:r>
              <a:rPr lang="en-US" altLang="pt-BR" sz="2400" b="1" u="sng" dirty="0"/>
              <a:t>Nano</a:t>
            </a:r>
            <a:r>
              <a:rPr lang="en-US" altLang="pt-BR" sz="2400" b="1" dirty="0"/>
              <a:t>-structures</a:t>
            </a:r>
            <a:endParaRPr lang="en-US" sz="2400" b="1" kern="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0824" y="8061"/>
            <a:ext cx="7052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latin typeface="+mj-lt"/>
              </a:rPr>
              <a:t>Novos Desafios e Perspectivas </a:t>
            </a:r>
            <a:endParaRPr lang="pt-BR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006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984" y="2586182"/>
            <a:ext cx="4940226" cy="35158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nl-BE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9" y="0"/>
            <a:ext cx="3204453" cy="1346625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516" y="399576"/>
            <a:ext cx="3046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Gill Sans MT"/>
                <a:cs typeface="Gill Sans MT"/>
              </a:rPr>
              <a:t>Medical </a:t>
            </a:r>
            <a:r>
              <a:rPr lang="en-US" sz="2600" dirty="0" smtClean="0">
                <a:solidFill>
                  <a:schemeClr val="bg1"/>
                </a:solidFill>
                <a:latin typeface="Gill Sans MT"/>
                <a:cs typeface="Gill Sans MT"/>
              </a:rPr>
              <a:t>&amp; Wearables</a:t>
            </a:r>
            <a:endParaRPr lang="en-US" sz="26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9061" y="1654402"/>
            <a:ext cx="1933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  <a:t>… many of them</a:t>
            </a:r>
          </a:p>
          <a:p>
            <a:pPr algn="r"/>
            <a: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  <a:t>developed by </a:t>
            </a:r>
            <a:b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</a:br>
            <a: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  <a:t>SME’s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623" y="1654402"/>
            <a:ext cx="5670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  <a:t>From </a:t>
            </a:r>
            <a:b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</a:br>
            <a: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  <a:t>“hearing aids” </a:t>
            </a:r>
            <a:b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</a:br>
            <a: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  <a:t>to a myriad </a:t>
            </a:r>
            <a:b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</a:br>
            <a:r>
              <a:rPr lang="en-US" sz="2000" dirty="0">
                <a:solidFill>
                  <a:schemeClr val="tx2"/>
                </a:solidFill>
                <a:latin typeface="Gill Sans MT"/>
                <a:cs typeface="Gill Sans MT"/>
              </a:rPr>
              <a:t>of devices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79" y="4006927"/>
            <a:ext cx="647129" cy="539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3" y="4924770"/>
            <a:ext cx="855366" cy="3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0"/>
          <a:stretch>
            <a:fillRect/>
          </a:stretch>
        </p:blipFill>
        <p:spPr bwMode="auto">
          <a:xfrm>
            <a:off x="6096000" y="1570182"/>
            <a:ext cx="5953124" cy="444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7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19" y="1085800"/>
            <a:ext cx="11936411" cy="535531"/>
          </a:xfr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 entidade a ser qualificada como organização social deverá atuar em: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sz="4400" dirty="0" err="1" smtClean="0">
                <a:effectLst/>
              </a:rPr>
              <a:t>Áreas</a:t>
            </a:r>
            <a:r>
              <a:rPr lang="en-US" sz="4400" dirty="0" smtClean="0">
                <a:effectLst/>
              </a:rPr>
              <a:t> de </a:t>
            </a:r>
            <a:r>
              <a:rPr lang="en-US" sz="4400" dirty="0" err="1" smtClean="0">
                <a:effectLst/>
              </a:rPr>
              <a:t>atuação</a:t>
            </a:r>
            <a:endParaRPr lang="en-US" sz="4400" kern="0" dirty="0">
              <a:effectLst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7362"/>
            <a:ext cx="12192000" cy="267476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84800" y="52325"/>
            <a:ext cx="6551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Estudo de </a:t>
            </a:r>
            <a:r>
              <a:rPr lang="pt-BR" dirty="0" err="1">
                <a:solidFill>
                  <a:schemeClr val="bg1"/>
                </a:solidFill>
              </a:rPr>
              <a:t>Publicização</a:t>
            </a:r>
            <a:r>
              <a:rPr lang="pt-BR" dirty="0">
                <a:solidFill>
                  <a:schemeClr val="bg1"/>
                </a:solidFill>
              </a:rPr>
              <a:t> para Qualificação de uma Organização Social de P&amp;D em Semicondutores, Micro e </a:t>
            </a:r>
            <a:r>
              <a:rPr lang="pt-BR" dirty="0" err="1">
                <a:solidFill>
                  <a:schemeClr val="bg1"/>
                </a:solidFill>
              </a:rPr>
              <a:t>Nanoeletrônica</a:t>
            </a:r>
            <a:r>
              <a:rPr lang="pt-BR" dirty="0">
                <a:solidFill>
                  <a:schemeClr val="bg1"/>
                </a:solidFill>
              </a:rPr>
              <a:t> e Áreas Correlatas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3189249" y="1753557"/>
            <a:ext cx="2888106" cy="2543395"/>
            <a:chOff x="6099" y="1895825"/>
            <a:chExt cx="3511984" cy="2543395"/>
          </a:xfrm>
        </p:grpSpPr>
        <p:sp>
          <p:nvSpPr>
            <p:cNvPr id="10" name="Retângulo Arredondado 9"/>
            <p:cNvSpPr/>
            <p:nvPr/>
          </p:nvSpPr>
          <p:spPr>
            <a:xfrm>
              <a:off x="6099" y="1895825"/>
              <a:ext cx="3511984" cy="23315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aixaDeTexto 10"/>
            <p:cNvSpPr txBox="1"/>
            <p:nvPr/>
          </p:nvSpPr>
          <p:spPr>
            <a:xfrm>
              <a:off x="74389" y="2244221"/>
              <a:ext cx="3443694" cy="219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u="sng" kern="1200" dirty="0" smtClean="0"/>
                <a:t>II. Extensão Tecnológica e Transferência de Tecnologia</a:t>
              </a:r>
              <a:endParaRPr lang="pt-BR" sz="2800" kern="1200" dirty="0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24619" y="1753557"/>
            <a:ext cx="2888106" cy="2712532"/>
            <a:chOff x="6099" y="1895825"/>
            <a:chExt cx="3511984" cy="2712532"/>
          </a:xfrm>
        </p:grpSpPr>
        <p:sp>
          <p:nvSpPr>
            <p:cNvPr id="17" name="Retângulo Arredondado 16"/>
            <p:cNvSpPr/>
            <p:nvPr/>
          </p:nvSpPr>
          <p:spPr>
            <a:xfrm>
              <a:off x="6099" y="1895825"/>
              <a:ext cx="3511984" cy="23315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ixaDeTexto 17"/>
            <p:cNvSpPr txBox="1"/>
            <p:nvPr/>
          </p:nvSpPr>
          <p:spPr>
            <a:xfrm>
              <a:off x="6099" y="2413358"/>
              <a:ext cx="3443694" cy="219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u="sng" kern="1200" dirty="0" smtClean="0"/>
                <a:t>I. Pesquisa e Desenvolvimento Tecnológico</a:t>
              </a:r>
              <a:endParaRPr lang="pt-BR" sz="2800" kern="1200" dirty="0"/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6268175" y="1781380"/>
            <a:ext cx="2888106" cy="2712532"/>
            <a:chOff x="6099" y="1895825"/>
            <a:chExt cx="3511984" cy="2712532"/>
          </a:xfrm>
        </p:grpSpPr>
        <p:sp>
          <p:nvSpPr>
            <p:cNvPr id="20" name="Retângulo Arredondado 19"/>
            <p:cNvSpPr/>
            <p:nvPr/>
          </p:nvSpPr>
          <p:spPr>
            <a:xfrm>
              <a:off x="6099" y="1895825"/>
              <a:ext cx="3511984" cy="23315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aixaDeTexto 20"/>
            <p:cNvSpPr txBox="1"/>
            <p:nvPr/>
          </p:nvSpPr>
          <p:spPr>
            <a:xfrm>
              <a:off x="6099" y="2413358"/>
              <a:ext cx="3443694" cy="219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u="sng" kern="1200" dirty="0" smtClean="0"/>
                <a:t>III. Formação de Recursos Humanos e Disseminação do Conhecimento</a:t>
              </a:r>
              <a:endParaRPr lang="pt-BR" sz="2400" kern="1200" dirty="0"/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9276646" y="1730644"/>
            <a:ext cx="2888106" cy="2712532"/>
            <a:chOff x="6099" y="1895825"/>
            <a:chExt cx="3511984" cy="2712532"/>
          </a:xfrm>
        </p:grpSpPr>
        <p:sp>
          <p:nvSpPr>
            <p:cNvPr id="23" name="Retângulo Arredondado 22"/>
            <p:cNvSpPr/>
            <p:nvPr/>
          </p:nvSpPr>
          <p:spPr>
            <a:xfrm>
              <a:off x="6099" y="1895825"/>
              <a:ext cx="3511984" cy="23315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aixaDeTexto 23"/>
            <p:cNvSpPr txBox="1"/>
            <p:nvPr/>
          </p:nvSpPr>
          <p:spPr>
            <a:xfrm>
              <a:off x="6099" y="2413358"/>
              <a:ext cx="3443694" cy="219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u="sng" kern="1200" dirty="0" smtClean="0"/>
                <a:t>IV. </a:t>
              </a:r>
              <a:r>
                <a:rPr lang="pt-BR" sz="2400" b="1" u="sng" dirty="0"/>
                <a:t>Geração e Promoção de Empreendimentos de Base Tecnológica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48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18154"/>
            <a:ext cx="12108873" cy="4114973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3000" i="1" dirty="0" smtClean="0">
                <a:solidFill>
                  <a:srgbClr val="002060"/>
                </a:solidFill>
              </a:rPr>
              <a:t>1</a:t>
            </a:r>
            <a:r>
              <a:rPr lang="pt-BR" sz="3000" dirty="0" smtClean="0">
                <a:solidFill>
                  <a:srgbClr val="002060"/>
                </a:solidFill>
              </a:rPr>
              <a:t>- </a:t>
            </a:r>
            <a:r>
              <a:rPr lang="pt-BR" sz="2400" dirty="0"/>
              <a:t>Fortalecer a </a:t>
            </a:r>
            <a:r>
              <a:rPr lang="pt-BR" sz="2400" b="1" dirty="0"/>
              <a:t>pesquisa e </a:t>
            </a:r>
            <a:r>
              <a:rPr lang="pt-BR" sz="2400" b="1" dirty="0" smtClean="0"/>
              <a:t>o desenvolvimento tecnológico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i="1" dirty="0" smtClean="0">
                <a:solidFill>
                  <a:srgbClr val="002060"/>
                </a:solidFill>
              </a:rPr>
              <a:t>2-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sz="2400" b="1" dirty="0"/>
              <a:t>Incentivar a inovação tecnológica</a:t>
            </a:r>
            <a:r>
              <a:rPr lang="pt-BR" sz="2400" dirty="0"/>
              <a:t>, visando alcançar </a:t>
            </a:r>
            <a:r>
              <a:rPr lang="pt-BR" sz="2400" b="1" dirty="0"/>
              <a:t>sustentabilidade financeira e administrativa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i="1" dirty="0" smtClean="0">
                <a:solidFill>
                  <a:srgbClr val="002060"/>
                </a:solidFill>
              </a:rPr>
              <a:t>3-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sz="2400" b="1" dirty="0"/>
              <a:t>Construir parcerias com a sociedade civil</a:t>
            </a:r>
            <a:r>
              <a:rPr lang="pt-BR" sz="2400" dirty="0"/>
              <a:t>, com instituições de ensino e pesquisa, empresas de base tecnológica, organizações da sociedade civil e outros </a:t>
            </a:r>
            <a:r>
              <a:rPr lang="pt-BR" sz="2400" dirty="0" smtClean="0"/>
              <a:t>organismos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i="1" dirty="0" smtClean="0">
                <a:solidFill>
                  <a:srgbClr val="002060"/>
                </a:solidFill>
              </a:rPr>
              <a:t>4-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sz="2400" dirty="0"/>
              <a:t>Definir e implantar </a:t>
            </a:r>
            <a:r>
              <a:rPr lang="pt-BR" sz="2400" b="1" dirty="0"/>
              <a:t>projetos e ações aderentes às políticas públicas do MCTI </a:t>
            </a:r>
            <a:r>
              <a:rPr lang="pt-BR" sz="2400" dirty="0"/>
              <a:t>e de outros órgãos e </a:t>
            </a:r>
            <a:r>
              <a:rPr lang="pt-BR" sz="2400" dirty="0" smtClean="0"/>
              <a:t>instituições;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i="1" dirty="0" smtClean="0">
                <a:solidFill>
                  <a:srgbClr val="002060"/>
                </a:solidFill>
              </a:rPr>
              <a:t>5</a:t>
            </a:r>
            <a:r>
              <a:rPr lang="pt-BR" sz="2400" dirty="0" smtClean="0">
                <a:solidFill>
                  <a:srgbClr val="002060"/>
                </a:solidFill>
              </a:rPr>
              <a:t>- </a:t>
            </a:r>
            <a:r>
              <a:rPr lang="pt-BR" sz="2400" dirty="0"/>
              <a:t>Resguardar a </a:t>
            </a:r>
            <a:r>
              <a:rPr lang="pt-BR" sz="2400" b="1" dirty="0"/>
              <a:t>qualificação e a excelência em pesquisa e </a:t>
            </a:r>
            <a:r>
              <a:rPr lang="pt-BR" sz="2400" b="1" dirty="0" smtClean="0"/>
              <a:t>desenvolvimento</a:t>
            </a:r>
            <a:r>
              <a:rPr lang="pt-BR" sz="2400" dirty="0" smtClean="0"/>
              <a:t>, </a:t>
            </a:r>
            <a:r>
              <a:rPr lang="pt-BR" sz="2400" dirty="0"/>
              <a:t>valorizando os pesquisadores, técnicos e gestores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sz="4400" dirty="0" err="1" smtClean="0">
                <a:effectLst/>
              </a:rPr>
              <a:t>Objetivos</a:t>
            </a:r>
            <a:endParaRPr lang="en-US" sz="4400" kern="0" dirty="0">
              <a:effectLst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3127"/>
            <a:ext cx="12192000" cy="18248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84800" y="52325"/>
            <a:ext cx="6551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Estudo de </a:t>
            </a:r>
            <a:r>
              <a:rPr lang="pt-BR" dirty="0" err="1">
                <a:solidFill>
                  <a:schemeClr val="bg1"/>
                </a:solidFill>
              </a:rPr>
              <a:t>Publicização</a:t>
            </a:r>
            <a:r>
              <a:rPr lang="pt-BR" dirty="0">
                <a:solidFill>
                  <a:schemeClr val="bg1"/>
                </a:solidFill>
              </a:rPr>
              <a:t> para Qualificação de uma Organização Social de P&amp;D em Semicondutores, Micro e </a:t>
            </a:r>
            <a:r>
              <a:rPr lang="pt-BR" dirty="0" err="1">
                <a:solidFill>
                  <a:schemeClr val="bg1"/>
                </a:solidFill>
              </a:rPr>
              <a:t>Nanoeletrônica</a:t>
            </a:r>
            <a:r>
              <a:rPr lang="pt-BR" dirty="0">
                <a:solidFill>
                  <a:schemeClr val="bg1"/>
                </a:solidFill>
              </a:rPr>
              <a:t> e Áreas Correlatas</a:t>
            </a:r>
          </a:p>
        </p:txBody>
      </p:sp>
    </p:spTree>
    <p:extLst>
      <p:ext uri="{BB962C8B-B14F-4D97-AF65-F5344CB8AC3E}">
        <p14:creationId xmlns:p14="http://schemas.microsoft.com/office/powerpoint/2010/main" val="335335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1445"/>
            <a:ext cx="12108873" cy="254839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i="1" dirty="0" smtClean="0">
                <a:solidFill>
                  <a:srgbClr val="002060"/>
                </a:solidFill>
              </a:rPr>
              <a:t>6</a:t>
            </a:r>
            <a:r>
              <a:rPr lang="pt-BR" dirty="0" smtClean="0">
                <a:solidFill>
                  <a:srgbClr val="002060"/>
                </a:solidFill>
              </a:rPr>
              <a:t>- </a:t>
            </a:r>
            <a:r>
              <a:rPr lang="pt-BR" dirty="0"/>
              <a:t>Aperfeiçoar a qualidade técnico-profissional e </a:t>
            </a:r>
            <a:r>
              <a:rPr lang="pt-BR" b="1" dirty="0"/>
              <a:t>incrementar a </a:t>
            </a:r>
            <a:r>
              <a:rPr lang="pt-BR" b="1" dirty="0" smtClean="0"/>
              <a:t>produtividade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i="1" dirty="0" smtClean="0">
                <a:solidFill>
                  <a:srgbClr val="002060"/>
                </a:solidFill>
              </a:rPr>
              <a:t>7-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b="1" dirty="0"/>
              <a:t>Preservar e fazer avançar </a:t>
            </a:r>
            <a:r>
              <a:rPr lang="pt-BR" dirty="0"/>
              <a:t>o conhecimento </a:t>
            </a:r>
            <a:r>
              <a:rPr lang="pt-BR" dirty="0" smtClean="0"/>
              <a:t>acumulado </a:t>
            </a:r>
            <a:r>
              <a:rPr lang="pt-BR" dirty="0"/>
              <a:t>ao longo dos </a:t>
            </a:r>
            <a:r>
              <a:rPr lang="pt-BR" dirty="0" smtClean="0"/>
              <a:t>anos</a:t>
            </a:r>
            <a:r>
              <a:rPr lang="pt-BR" dirty="0" smtClean="0">
                <a:solidFill>
                  <a:srgbClr val="002060"/>
                </a:solidFill>
              </a:rPr>
              <a:t>;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i="1" dirty="0" smtClean="0">
                <a:solidFill>
                  <a:srgbClr val="002060"/>
                </a:solidFill>
              </a:rPr>
              <a:t>8-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b="1" dirty="0"/>
              <a:t>Pesquisar</a:t>
            </a:r>
            <a:r>
              <a:rPr lang="pt-BR" dirty="0"/>
              <a:t>, </a:t>
            </a:r>
            <a:r>
              <a:rPr lang="pt-BR" b="1" dirty="0"/>
              <a:t>desenvolver</a:t>
            </a:r>
            <a:r>
              <a:rPr lang="pt-BR" dirty="0"/>
              <a:t> e apoiar a </a:t>
            </a:r>
            <a:r>
              <a:rPr lang="pt-BR" b="1" dirty="0"/>
              <a:t>adoção</a:t>
            </a:r>
            <a:r>
              <a:rPr lang="pt-BR" dirty="0"/>
              <a:t> de </a:t>
            </a:r>
            <a:r>
              <a:rPr lang="pt-BR" b="1" dirty="0"/>
              <a:t>microeletrônica</a:t>
            </a:r>
            <a:r>
              <a:rPr lang="pt-BR" dirty="0"/>
              <a:t> de curto prazo</a:t>
            </a:r>
            <a:r>
              <a:rPr lang="pt-BR" dirty="0" smtClean="0">
                <a:solidFill>
                  <a:srgbClr val="002060"/>
                </a:solidFill>
              </a:rPr>
              <a:t>; e</a:t>
            </a:r>
            <a:endParaRPr lang="pt-BR" dirty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i="1" dirty="0" smtClean="0">
                <a:solidFill>
                  <a:srgbClr val="002060"/>
                </a:solidFill>
              </a:rPr>
              <a:t>9-</a:t>
            </a:r>
            <a:r>
              <a:rPr lang="pt-BR" dirty="0" smtClean="0">
                <a:solidFill>
                  <a:srgbClr val="002060"/>
                </a:solidFill>
              </a:rPr>
              <a:t> </a:t>
            </a:r>
            <a:r>
              <a:rPr lang="pt-BR" dirty="0"/>
              <a:t>Realizar </a:t>
            </a:r>
            <a:r>
              <a:rPr lang="pt-BR" b="1" dirty="0"/>
              <a:t>pesquisa e desenvolvimento </a:t>
            </a:r>
            <a:r>
              <a:rPr lang="pt-BR" dirty="0"/>
              <a:t>nos mais promissores projetos em longo </a:t>
            </a:r>
            <a:r>
              <a:rPr lang="pt-BR" dirty="0" smtClean="0"/>
              <a:t>prazo</a:t>
            </a:r>
            <a:r>
              <a:rPr lang="pt-BR" sz="3200" dirty="0" smtClean="0"/>
              <a:t>.</a:t>
            </a:r>
            <a:endParaRPr lang="pt-BR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sz="4400" dirty="0" err="1" smtClean="0">
                <a:effectLst/>
              </a:rPr>
              <a:t>Objetivos</a:t>
            </a:r>
            <a:endParaRPr lang="en-US" sz="4400" kern="0" dirty="0">
              <a:effectLst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3450"/>
            <a:ext cx="12192000" cy="21145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84800" y="52325"/>
            <a:ext cx="6551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Estudo de </a:t>
            </a:r>
            <a:r>
              <a:rPr lang="pt-BR" dirty="0" err="1">
                <a:solidFill>
                  <a:schemeClr val="bg1"/>
                </a:solidFill>
              </a:rPr>
              <a:t>Publicização</a:t>
            </a:r>
            <a:r>
              <a:rPr lang="pt-BR" dirty="0">
                <a:solidFill>
                  <a:schemeClr val="bg1"/>
                </a:solidFill>
              </a:rPr>
              <a:t> para Qualificação de uma Organização Social de P&amp;D em Semicondutores, Micro e </a:t>
            </a:r>
            <a:r>
              <a:rPr lang="pt-BR" dirty="0" err="1">
                <a:solidFill>
                  <a:schemeClr val="bg1"/>
                </a:solidFill>
              </a:rPr>
              <a:t>Nanoeletrônica</a:t>
            </a:r>
            <a:r>
              <a:rPr lang="pt-BR" dirty="0">
                <a:solidFill>
                  <a:schemeClr val="bg1"/>
                </a:solidFill>
              </a:rPr>
              <a:t> e Áreas Correlatas</a:t>
            </a:r>
          </a:p>
        </p:txBody>
      </p:sp>
    </p:spTree>
    <p:extLst>
      <p:ext uri="{BB962C8B-B14F-4D97-AF65-F5344CB8AC3E}">
        <p14:creationId xmlns:p14="http://schemas.microsoft.com/office/powerpoint/2010/main" val="3660865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65136"/>
            <a:ext cx="12192000" cy="582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- </a:t>
            </a:r>
            <a:r>
              <a:rPr kumimoji="0" lang="pt-BR" altLang="pt-BR" sz="12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Realização de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pesquisa tecnológica e de inovação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isoladamente ou em conjunto com instituições de ensino superior, centros de pesquisa e desenvolvimento, demais órgãos da administração pública direta e indireta e entidades empresariais;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 - Elaboração de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estudos e realização de pesquisas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desenvolvimento de tecnologias alternativas, produção e divulgação de conhecimentos técnicos e científicos para a promoção do desenvolvimento econômico e social, bem como experimentação de novos modelos produtivos;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III - Apoio a análise de sua viabilidade técnica, econômica e financeira a realização de testes de lotes de circuitos integrados </a:t>
            </a:r>
            <a:r>
              <a:rPr kumimoji="0" lang="pt-BR" altLang="pt-BR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prototipados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IV -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Prestação de serviços</a:t>
            </a:r>
            <a:r>
              <a:rPr kumimoji="0" lang="pt-BR" altLang="pt-B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consultoria e assistência técnica especializada no âmbito de sua atuação, bem como de serviços especializados de manutenção, testes de conformidade, medição, calibração, certificação de produtos, normalização, aferição de ensaios e testes de padrões, aplicáveis a instrumentos, equipamentos e produtos;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Apoio a projetos de pesquisa, desenvolvimento e </a:t>
            </a:r>
            <a:r>
              <a:rPr kumimoji="0" lang="pt-BR" altLang="pt-BR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inovação em microeletrônica e semicondutores</a:t>
            </a:r>
            <a:r>
              <a:rPr kumimoji="0" lang="pt-BR" altLang="pt-BR" sz="12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kumimoji="0" lang="pt-BR" altLang="pt-BR" sz="1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 - Comercialização e concessão de licenças ou de direitos de uso, de marcas e patentes de bens ou de produtos resultados de seus trabalhos, além de transferência de tecnologias adquiridas ou desenvolvidas;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VII -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Transferência de tecnologias adquiridas ou desenvolvidas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VIII -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Promoção e suporte de empreendimentos inovadores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tanto na área de </a:t>
            </a:r>
            <a:r>
              <a:rPr kumimoji="0" lang="pt-BR" altLang="pt-BR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hardware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de </a:t>
            </a:r>
            <a:r>
              <a:rPr kumimoji="0" lang="pt-BR" altLang="pt-BR" sz="1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software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com observância de padrões de formação e de competitividade compatíveis com o mercado internacional;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IX - Possibilitar o acesso a informações, a criação de parcerias, a redes de aperfeiçoamento tecnológico, de comercialização e de serviços;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 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Formação de recursos humanos, capacitação e intercâmbio de técnicos e pesquisadores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meio de cursos, em articulação com instituições de ensino superior, centros de pesquisa e desenvolvimento, demais órgãos da administração pública direta e indireta e entidades empresariais;</a:t>
            </a: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 - </a:t>
            </a: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Criação e consolidação de ambiente propício ao desenvolvimento científico e tecnológico integrado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articulando sua atuação em âmbito nacional e internacional; 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XII - </a:t>
            </a:r>
            <a:r>
              <a:rPr kumimoji="0" lang="pt-BR" altLang="pt-B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Atração de investimentos</a:t>
            </a: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interesse estratégico em sua área de atuação.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sz="4400" dirty="0" err="1" smtClean="0">
                <a:effectLst/>
              </a:rPr>
              <a:t>Atividades</a:t>
            </a:r>
            <a:r>
              <a:rPr lang="en-US" sz="4400" dirty="0" smtClean="0">
                <a:effectLst/>
              </a:rPr>
              <a:t> de </a:t>
            </a:r>
            <a:r>
              <a:rPr lang="en-US" sz="4400" dirty="0" err="1" smtClean="0">
                <a:effectLst/>
              </a:rPr>
              <a:t>interesse</a:t>
            </a:r>
            <a:r>
              <a:rPr lang="en-US" sz="4400" dirty="0" smtClean="0">
                <a:effectLst/>
              </a:rPr>
              <a:t> do Estado</a:t>
            </a:r>
            <a:endParaRPr lang="en-US" sz="4400" kern="0" dirty="0">
              <a:effectLst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107680" y="152400"/>
            <a:ext cx="393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</a:rPr>
              <a:t>Estudo de </a:t>
            </a:r>
            <a:r>
              <a:rPr lang="pt-BR" sz="1400" dirty="0" err="1">
                <a:solidFill>
                  <a:schemeClr val="bg1"/>
                </a:solidFill>
              </a:rPr>
              <a:t>Publicização</a:t>
            </a:r>
            <a:r>
              <a:rPr lang="pt-BR" sz="1400" dirty="0">
                <a:solidFill>
                  <a:schemeClr val="bg1"/>
                </a:solidFill>
              </a:rPr>
              <a:t> para Qualificação de uma Organização Social de P&amp;D em Semicondutores, Micro e </a:t>
            </a:r>
            <a:r>
              <a:rPr lang="pt-BR" sz="1400" dirty="0" err="1">
                <a:solidFill>
                  <a:schemeClr val="bg1"/>
                </a:solidFill>
              </a:rPr>
              <a:t>Nanoeletrônica</a:t>
            </a:r>
            <a:r>
              <a:rPr lang="pt-BR" sz="1400" dirty="0">
                <a:solidFill>
                  <a:schemeClr val="bg1"/>
                </a:solidFill>
              </a:rPr>
              <a:t> e Áreas Correlatas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70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1605"/>
              </p:ext>
            </p:extLst>
          </p:nvPr>
        </p:nvGraphicFramePr>
        <p:xfrm>
          <a:off x="-9525" y="1019609"/>
          <a:ext cx="12201525" cy="3953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9816">
                  <a:extLst>
                    <a:ext uri="{9D8B030D-6E8A-4147-A177-3AD203B41FA5}">
                      <a16:colId xmlns:a16="http://schemas.microsoft.com/office/drawing/2014/main" val="3120378683"/>
                    </a:ext>
                  </a:extLst>
                </a:gridCol>
                <a:gridCol w="1551709">
                  <a:extLst>
                    <a:ext uri="{9D8B030D-6E8A-4147-A177-3AD203B41FA5}">
                      <a16:colId xmlns:a16="http://schemas.microsoft.com/office/drawing/2014/main" val="510103369"/>
                    </a:ext>
                  </a:extLst>
                </a:gridCol>
              </a:tblGrid>
              <a:tr h="19767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b="1" dirty="0" smtClean="0">
                          <a:effectLst/>
                        </a:rPr>
                        <a:t>Portaria MCTIC nº 1.122, de 19 de março de 2020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- </a:t>
                      </a:r>
                      <a:r>
                        <a:rPr lang="pt-BR" sz="1600" dirty="0" smtClean="0">
                          <a:effectLst/>
                          <a:latin typeface="+mn-lt"/>
                        </a:rPr>
                        <a:t>Prioridades, para projetos de P&amp;D,I - 2020 a 2023. Contempla áreas como Cibernética,  Internet das Coisas, Nanotecnologia, Saúde; Saneamento Básico; Segurança Hídrica; Tecnologias </a:t>
                      </a:r>
                      <a:r>
                        <a:rPr lang="pt-BR" sz="1600" dirty="0" err="1" smtClean="0">
                          <a:effectLst/>
                          <a:latin typeface="+mn-lt"/>
                        </a:rPr>
                        <a:t>Assistivas</a:t>
                      </a:r>
                      <a:r>
                        <a:rPr lang="pt-BR" sz="1600" dirty="0" smtClean="0">
                          <a:effectLst/>
                          <a:latin typeface="+mn-lt"/>
                        </a:rPr>
                        <a:t>.</a:t>
                      </a:r>
                      <a:endParaRPr lang="pt-BR" sz="1600" dirty="0" smtClean="0">
                        <a:effectLst/>
                        <a:latin typeface="+mn-lt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t-BR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325477"/>
                  </a:ext>
                </a:extLst>
              </a:tr>
              <a:tr h="1976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Plano Nacional de Internet das Coisas (Decreto nº 9.854)</a:t>
                      </a:r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t-BR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3500" marR="63500" marT="63500" marB="6350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465597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205081"/>
              </p:ext>
            </p:extLst>
          </p:nvPr>
        </p:nvGraphicFramePr>
        <p:xfrm>
          <a:off x="-4763" y="2174311"/>
          <a:ext cx="12192000" cy="828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5818">
                  <a:extLst>
                    <a:ext uri="{9D8B030D-6E8A-4147-A177-3AD203B41FA5}">
                      <a16:colId xmlns:a16="http://schemas.microsoft.com/office/drawing/2014/main" val="3628967698"/>
                    </a:ext>
                  </a:extLst>
                </a:gridCol>
                <a:gridCol w="1556182">
                  <a:extLst>
                    <a:ext uri="{9D8B030D-6E8A-4147-A177-3AD203B41FA5}">
                      <a16:colId xmlns:a16="http://schemas.microsoft.com/office/drawing/2014/main" val="1218557187"/>
                    </a:ext>
                  </a:extLst>
                </a:gridCol>
              </a:tblGrid>
              <a:tr h="7736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2200" b="1" dirty="0">
                          <a:effectLst/>
                        </a:rPr>
                        <a:t>Estratégia Nacional de Ciência, Tecnologia e Inovação 2016-2022 (</a:t>
                      </a:r>
                      <a:r>
                        <a:rPr lang="pt-BR" sz="2200" b="1" dirty="0" err="1">
                          <a:effectLst/>
                        </a:rPr>
                        <a:t>Encti</a:t>
                      </a:r>
                      <a:r>
                        <a:rPr lang="pt-BR" sz="2200" b="1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900" dirty="0">
                          <a:effectLst/>
                        </a:rPr>
                        <a:t> </a:t>
                      </a:r>
                      <a:r>
                        <a:rPr lang="pt-BR" sz="900" dirty="0" smtClean="0">
                          <a:effectLst/>
                        </a:rPr>
                        <a:t>-- </a:t>
                      </a:r>
                      <a:r>
                        <a:rPr lang="pt-BR" sz="1400" dirty="0" smtClean="0">
                          <a:effectLst/>
                        </a:rPr>
                        <a:t>A </a:t>
                      </a:r>
                      <a:r>
                        <a:rPr lang="pt-BR" sz="1400" dirty="0" err="1">
                          <a:effectLst/>
                        </a:rPr>
                        <a:t>Encti</a:t>
                      </a:r>
                      <a:r>
                        <a:rPr lang="pt-BR" sz="1400" dirty="0">
                          <a:effectLst/>
                        </a:rPr>
                        <a:t> elenca 12 temas tidos como estratégicos para o desenvolvimento, autonomia e soberania nacional</a:t>
                      </a:r>
                      <a:r>
                        <a:rPr lang="pt-BR" sz="1400" dirty="0" smtClean="0">
                          <a:effectLst/>
                        </a:rPr>
                        <a:t>.</a:t>
                      </a:r>
                      <a:endParaRPr lang="pt-BR" sz="1400" dirty="0">
                        <a:effectLst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pt-BR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10756199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0" y="-28969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sz="4000" kern="0" dirty="0" err="1" smtClean="0">
                <a:effectLst/>
              </a:rPr>
              <a:t>Objetivos</a:t>
            </a:r>
            <a:r>
              <a:rPr lang="en-US" sz="4000" kern="0" dirty="0" smtClean="0">
                <a:effectLst/>
              </a:rPr>
              <a:t> </a:t>
            </a:r>
            <a:r>
              <a:rPr lang="en-US" sz="4000" kern="0" dirty="0" err="1" smtClean="0">
                <a:effectLst/>
              </a:rPr>
              <a:t>Estratégicos</a:t>
            </a:r>
            <a:r>
              <a:rPr lang="en-US" sz="4000" kern="0" dirty="0" smtClean="0">
                <a:effectLst/>
              </a:rPr>
              <a:t> da OS </a:t>
            </a:r>
            <a:r>
              <a:rPr lang="en-US" sz="4000" kern="0" dirty="0" smtClean="0">
                <a:effectLst/>
              </a:rPr>
              <a:t>– </a:t>
            </a:r>
            <a:r>
              <a:rPr lang="en-US" sz="3000" kern="0" dirty="0" err="1" smtClean="0">
                <a:effectLst/>
              </a:rPr>
              <a:t>Alinhamento</a:t>
            </a:r>
            <a:r>
              <a:rPr lang="en-US" sz="3000" kern="0" dirty="0" smtClean="0">
                <a:effectLst/>
              </a:rPr>
              <a:t> </a:t>
            </a:r>
            <a:r>
              <a:rPr lang="en-US" sz="3000" kern="0" dirty="0" err="1" smtClean="0">
                <a:effectLst/>
              </a:rPr>
              <a:t>às</a:t>
            </a:r>
            <a:r>
              <a:rPr lang="en-US" sz="3000" kern="0" dirty="0" smtClean="0">
                <a:effectLst/>
              </a:rPr>
              <a:t> </a:t>
            </a:r>
            <a:r>
              <a:rPr lang="en-US" sz="3000" kern="0" dirty="0" err="1" smtClean="0">
                <a:effectLst/>
              </a:rPr>
              <a:t>Políticas</a:t>
            </a:r>
            <a:r>
              <a:rPr lang="en-US" sz="3000" kern="0" dirty="0" smtClean="0">
                <a:effectLst/>
              </a:rPr>
              <a:t> </a:t>
            </a:r>
            <a:r>
              <a:rPr lang="en-US" sz="3000" kern="0" dirty="0" err="1" smtClean="0">
                <a:effectLst/>
              </a:rPr>
              <a:t>Públicas</a:t>
            </a:r>
            <a:r>
              <a:rPr lang="en-US" sz="3000" kern="0" dirty="0" smtClean="0">
                <a:effectLst/>
              </a:rPr>
              <a:t> </a:t>
            </a:r>
            <a:r>
              <a:rPr lang="en-US" sz="3000" kern="0" dirty="0" smtClean="0">
                <a:effectLst/>
              </a:rPr>
              <a:t>de CT&amp;I</a:t>
            </a:r>
            <a:endParaRPr lang="en-US" sz="3000" kern="0" dirty="0">
              <a:effectLst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9525" y="5075343"/>
            <a:ext cx="648498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400" b="1" dirty="0" smtClean="0"/>
              <a:t>Estratégia Brasileira para a Transformação Digital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-9525" y="3919484"/>
            <a:ext cx="1069599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LOA </a:t>
            </a:r>
            <a:r>
              <a:rPr lang="pt-BR" sz="2200" b="1" dirty="0" smtClean="0"/>
              <a:t>2020/2021 </a:t>
            </a:r>
            <a:r>
              <a:rPr lang="pt-BR" sz="2200" b="1" dirty="0"/>
              <a:t>- Ação Orçamentária 6432 - “Pesquisa, Desenvolvimento Fabricação e Comercialização de Componentes Semicondutores”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10699" y="2810487"/>
            <a:ext cx="390525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pt-BR" sz="2400" dirty="0" smtClean="0"/>
              <a:t>19 Objetivos Estratégicos</a:t>
            </a:r>
            <a:endParaRPr lang="pt-BR" sz="2400" dirty="0"/>
          </a:p>
        </p:txBody>
      </p:sp>
      <p:sp>
        <p:nvSpPr>
          <p:cNvPr id="14" name="Retângulo Arredondado 13"/>
          <p:cNvSpPr/>
          <p:nvPr/>
        </p:nvSpPr>
        <p:spPr>
          <a:xfrm>
            <a:off x="10968037" y="1067656"/>
            <a:ext cx="790575" cy="3905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-9525" y="5710396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Estratégia Brasileira de Inteligência Artificial – EBIA  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6310654"/>
            <a:ext cx="673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Política de Inovação</a:t>
            </a:r>
            <a:endParaRPr lang="pt-BR" sz="2400" b="1" dirty="0"/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-9525" y="3739674"/>
            <a:ext cx="12196762" cy="32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0" y="5512556"/>
            <a:ext cx="12187237" cy="5029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-9525" y="6191063"/>
            <a:ext cx="12187237" cy="5029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924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4893" y="1133356"/>
            <a:ext cx="6847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pPr algn="just"/>
            <a:r>
              <a:rPr lang="pt-BR" sz="5700" dirty="0" smtClean="0"/>
              <a:t>Recursos </a:t>
            </a:r>
            <a:r>
              <a:rPr lang="pt-BR" sz="5700" dirty="0" smtClean="0"/>
              <a:t>Humanos</a:t>
            </a:r>
            <a:endParaRPr lang="en-US" sz="3600" kern="0" dirty="0">
              <a:effectLst/>
            </a:endParaRPr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2E7C1868-A3D0-429E-8585-253E7D4DF3E2}"/>
              </a:ext>
            </a:extLst>
          </p:cNvPr>
          <p:cNvSpPr/>
          <p:nvPr/>
        </p:nvSpPr>
        <p:spPr>
          <a:xfrm>
            <a:off x="9971664" y="1220046"/>
            <a:ext cx="1058350" cy="1058350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5" rIns="91391" bIns="45695" rtlCol="0" anchor="ctr"/>
          <a:lstStyle/>
          <a:p>
            <a:pPr algn="ctr"/>
            <a:endParaRPr lang="pt-BR" dirty="0" err="1">
              <a:solidFill>
                <a:schemeClr val="tx1"/>
              </a:solidFill>
            </a:endParaRPr>
          </a:p>
        </p:txBody>
      </p:sp>
      <p:sp>
        <p:nvSpPr>
          <p:cNvPr id="8" name="Rectangle: Top Corners Rounded 6">
            <a:extLst>
              <a:ext uri="{FF2B5EF4-FFF2-40B4-BE49-F238E27FC236}">
                <a16:creationId xmlns:a16="http://schemas.microsoft.com/office/drawing/2014/main" id="{FD112C30-0FBD-4450-A129-5E1C222DD396}"/>
              </a:ext>
            </a:extLst>
          </p:cNvPr>
          <p:cNvSpPr/>
          <p:nvPr/>
        </p:nvSpPr>
        <p:spPr>
          <a:xfrm flipV="1">
            <a:off x="9282077" y="2278396"/>
            <a:ext cx="2437523" cy="1943826"/>
          </a:xfrm>
          <a:prstGeom prst="round2SameRect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BR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1F8E5BEC-2C48-4261-97AB-BD588A204474}"/>
              </a:ext>
            </a:extLst>
          </p:cNvPr>
          <p:cNvSpPr>
            <a:spLocks noEditPoints="1"/>
          </p:cNvSpPr>
          <p:nvPr/>
        </p:nvSpPr>
        <p:spPr bwMode="auto">
          <a:xfrm>
            <a:off x="10111238" y="1362844"/>
            <a:ext cx="779203" cy="724640"/>
          </a:xfrm>
          <a:custGeom>
            <a:avLst/>
            <a:gdLst>
              <a:gd name="T0" fmla="*/ 497 w 518"/>
              <a:gd name="T1" fmla="*/ 205 h 494"/>
              <a:gd name="T2" fmla="*/ 479 w 518"/>
              <a:gd name="T3" fmla="*/ 193 h 494"/>
              <a:gd name="T4" fmla="*/ 453 w 518"/>
              <a:gd name="T5" fmla="*/ 183 h 494"/>
              <a:gd name="T6" fmla="*/ 438 w 518"/>
              <a:gd name="T7" fmla="*/ 168 h 494"/>
              <a:gd name="T8" fmla="*/ 459 w 518"/>
              <a:gd name="T9" fmla="*/ 125 h 494"/>
              <a:gd name="T10" fmla="*/ 458 w 518"/>
              <a:gd name="T11" fmla="*/ 107 h 494"/>
              <a:gd name="T12" fmla="*/ 428 w 518"/>
              <a:gd name="T13" fmla="*/ 46 h 494"/>
              <a:gd name="T14" fmla="*/ 400 w 518"/>
              <a:gd name="T15" fmla="*/ 38 h 494"/>
              <a:gd name="T16" fmla="*/ 396 w 518"/>
              <a:gd name="T17" fmla="*/ 39 h 494"/>
              <a:gd name="T18" fmla="*/ 356 w 518"/>
              <a:gd name="T19" fmla="*/ 72 h 494"/>
              <a:gd name="T20" fmla="*/ 355 w 518"/>
              <a:gd name="T21" fmla="*/ 108 h 494"/>
              <a:gd name="T22" fmla="*/ 359 w 518"/>
              <a:gd name="T23" fmla="*/ 134 h 494"/>
              <a:gd name="T24" fmla="*/ 372 w 518"/>
              <a:gd name="T25" fmla="*/ 172 h 494"/>
              <a:gd name="T26" fmla="*/ 357 w 518"/>
              <a:gd name="T27" fmla="*/ 184 h 494"/>
              <a:gd name="T28" fmla="*/ 333 w 518"/>
              <a:gd name="T29" fmla="*/ 155 h 494"/>
              <a:gd name="T30" fmla="*/ 310 w 518"/>
              <a:gd name="T31" fmla="*/ 147 h 494"/>
              <a:gd name="T32" fmla="*/ 291 w 518"/>
              <a:gd name="T33" fmla="*/ 134 h 494"/>
              <a:gd name="T34" fmla="*/ 306 w 518"/>
              <a:gd name="T35" fmla="*/ 96 h 494"/>
              <a:gd name="T36" fmla="*/ 310 w 518"/>
              <a:gd name="T37" fmla="*/ 69 h 494"/>
              <a:gd name="T38" fmla="*/ 303 w 518"/>
              <a:gd name="T39" fmla="*/ 22 h 494"/>
              <a:gd name="T40" fmla="*/ 272 w 518"/>
              <a:gd name="T41" fmla="*/ 5 h 494"/>
              <a:gd name="T42" fmla="*/ 250 w 518"/>
              <a:gd name="T43" fmla="*/ 0 h 494"/>
              <a:gd name="T44" fmla="*/ 239 w 518"/>
              <a:gd name="T45" fmla="*/ 2 h 494"/>
              <a:gd name="T46" fmla="*/ 208 w 518"/>
              <a:gd name="T47" fmla="*/ 68 h 494"/>
              <a:gd name="T48" fmla="*/ 206 w 518"/>
              <a:gd name="T49" fmla="*/ 87 h 494"/>
              <a:gd name="T50" fmla="*/ 226 w 518"/>
              <a:gd name="T51" fmla="*/ 130 h 494"/>
              <a:gd name="T52" fmla="*/ 224 w 518"/>
              <a:gd name="T53" fmla="*/ 133 h 494"/>
              <a:gd name="T54" fmla="*/ 182 w 518"/>
              <a:gd name="T55" fmla="*/ 155 h 494"/>
              <a:gd name="T56" fmla="*/ 158 w 518"/>
              <a:gd name="T57" fmla="*/ 183 h 494"/>
              <a:gd name="T58" fmla="*/ 144 w 518"/>
              <a:gd name="T59" fmla="*/ 172 h 494"/>
              <a:gd name="T60" fmla="*/ 159 w 518"/>
              <a:gd name="T61" fmla="*/ 134 h 494"/>
              <a:gd name="T62" fmla="*/ 163 w 518"/>
              <a:gd name="T63" fmla="*/ 108 h 494"/>
              <a:gd name="T64" fmla="*/ 157 w 518"/>
              <a:gd name="T65" fmla="*/ 60 h 494"/>
              <a:gd name="T66" fmla="*/ 125 w 518"/>
              <a:gd name="T67" fmla="*/ 43 h 494"/>
              <a:gd name="T68" fmla="*/ 103 w 518"/>
              <a:gd name="T69" fmla="*/ 39 h 494"/>
              <a:gd name="T70" fmla="*/ 92 w 518"/>
              <a:gd name="T71" fmla="*/ 40 h 494"/>
              <a:gd name="T72" fmla="*/ 61 w 518"/>
              <a:gd name="T73" fmla="*/ 106 h 494"/>
              <a:gd name="T74" fmla="*/ 59 w 518"/>
              <a:gd name="T75" fmla="*/ 125 h 494"/>
              <a:gd name="T76" fmla="*/ 79 w 518"/>
              <a:gd name="T77" fmla="*/ 168 h 494"/>
              <a:gd name="T78" fmla="*/ 77 w 518"/>
              <a:gd name="T79" fmla="*/ 172 h 494"/>
              <a:gd name="T80" fmla="*/ 19 w 518"/>
              <a:gd name="T81" fmla="*/ 205 h 494"/>
              <a:gd name="T82" fmla="*/ 133 w 518"/>
              <a:gd name="T83" fmla="*/ 494 h 494"/>
              <a:gd name="T84" fmla="*/ 176 w 518"/>
              <a:gd name="T85" fmla="*/ 394 h 494"/>
              <a:gd name="T86" fmla="*/ 228 w 518"/>
              <a:gd name="T87" fmla="*/ 366 h 494"/>
              <a:gd name="T88" fmla="*/ 231 w 518"/>
              <a:gd name="T89" fmla="*/ 362 h 494"/>
              <a:gd name="T90" fmla="*/ 206 w 518"/>
              <a:gd name="T91" fmla="*/ 308 h 494"/>
              <a:gd name="T92" fmla="*/ 208 w 518"/>
              <a:gd name="T93" fmla="*/ 284 h 494"/>
              <a:gd name="T94" fmla="*/ 247 w 518"/>
              <a:gd name="T95" fmla="*/ 201 h 494"/>
              <a:gd name="T96" fmla="*/ 261 w 518"/>
              <a:gd name="T97" fmla="*/ 199 h 494"/>
              <a:gd name="T98" fmla="*/ 288 w 518"/>
              <a:gd name="T99" fmla="*/ 205 h 494"/>
              <a:gd name="T100" fmla="*/ 328 w 518"/>
              <a:gd name="T101" fmla="*/ 226 h 494"/>
              <a:gd name="T102" fmla="*/ 336 w 518"/>
              <a:gd name="T103" fmla="*/ 286 h 494"/>
              <a:gd name="T104" fmla="*/ 331 w 518"/>
              <a:gd name="T105" fmla="*/ 319 h 494"/>
              <a:gd name="T106" fmla="*/ 312 w 518"/>
              <a:gd name="T107" fmla="*/ 366 h 494"/>
              <a:gd name="T108" fmla="*/ 336 w 518"/>
              <a:gd name="T109" fmla="*/ 383 h 494"/>
              <a:gd name="T110" fmla="*/ 364 w 518"/>
              <a:gd name="T111" fmla="*/ 394 h 494"/>
              <a:gd name="T112" fmla="*/ 406 w 518"/>
              <a:gd name="T113" fmla="*/ 485 h 494"/>
              <a:gd name="T114" fmla="*/ 516 w 518"/>
              <a:gd name="T115" fmla="*/ 286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8" h="494">
                <a:moveTo>
                  <a:pt x="516" y="286"/>
                </a:moveTo>
                <a:cubicBezTo>
                  <a:pt x="516" y="286"/>
                  <a:pt x="514" y="230"/>
                  <a:pt x="497" y="205"/>
                </a:cubicBezTo>
                <a:cubicBezTo>
                  <a:pt x="497" y="205"/>
                  <a:pt x="492" y="198"/>
                  <a:pt x="481" y="194"/>
                </a:cubicBezTo>
                <a:cubicBezTo>
                  <a:pt x="481" y="194"/>
                  <a:pt x="480" y="194"/>
                  <a:pt x="479" y="193"/>
                </a:cubicBezTo>
                <a:cubicBezTo>
                  <a:pt x="468" y="188"/>
                  <a:pt x="459" y="185"/>
                  <a:pt x="459" y="185"/>
                </a:cubicBezTo>
                <a:cubicBezTo>
                  <a:pt x="457" y="185"/>
                  <a:pt x="455" y="184"/>
                  <a:pt x="453" y="183"/>
                </a:cubicBezTo>
                <a:cubicBezTo>
                  <a:pt x="446" y="180"/>
                  <a:pt x="441" y="176"/>
                  <a:pt x="439" y="172"/>
                </a:cubicBezTo>
                <a:cubicBezTo>
                  <a:pt x="439" y="172"/>
                  <a:pt x="440" y="170"/>
                  <a:pt x="438" y="168"/>
                </a:cubicBezTo>
                <a:cubicBezTo>
                  <a:pt x="447" y="159"/>
                  <a:pt x="453" y="146"/>
                  <a:pt x="455" y="134"/>
                </a:cubicBezTo>
                <a:cubicBezTo>
                  <a:pt x="456" y="133"/>
                  <a:pt x="458" y="130"/>
                  <a:pt x="459" y="125"/>
                </a:cubicBezTo>
                <a:cubicBezTo>
                  <a:pt x="460" y="120"/>
                  <a:pt x="462" y="112"/>
                  <a:pt x="459" y="108"/>
                </a:cubicBezTo>
                <a:cubicBezTo>
                  <a:pt x="459" y="107"/>
                  <a:pt x="459" y="107"/>
                  <a:pt x="458" y="107"/>
                </a:cubicBezTo>
                <a:cubicBezTo>
                  <a:pt x="461" y="97"/>
                  <a:pt x="465" y="75"/>
                  <a:pt x="452" y="60"/>
                </a:cubicBezTo>
                <a:cubicBezTo>
                  <a:pt x="451" y="59"/>
                  <a:pt x="444" y="50"/>
                  <a:pt x="428" y="46"/>
                </a:cubicBezTo>
                <a:cubicBezTo>
                  <a:pt x="421" y="43"/>
                  <a:pt x="421" y="43"/>
                  <a:pt x="421" y="43"/>
                </a:cubicBezTo>
                <a:cubicBezTo>
                  <a:pt x="408" y="39"/>
                  <a:pt x="401" y="38"/>
                  <a:pt x="400" y="38"/>
                </a:cubicBezTo>
                <a:cubicBezTo>
                  <a:pt x="400" y="38"/>
                  <a:pt x="399" y="38"/>
                  <a:pt x="399" y="39"/>
                </a:cubicBezTo>
                <a:cubicBezTo>
                  <a:pt x="398" y="39"/>
                  <a:pt x="397" y="39"/>
                  <a:pt x="396" y="39"/>
                </a:cubicBezTo>
                <a:cubicBezTo>
                  <a:pt x="393" y="38"/>
                  <a:pt x="388" y="40"/>
                  <a:pt x="388" y="40"/>
                </a:cubicBezTo>
                <a:cubicBezTo>
                  <a:pt x="387" y="41"/>
                  <a:pt x="363" y="50"/>
                  <a:pt x="356" y="72"/>
                </a:cubicBezTo>
                <a:cubicBezTo>
                  <a:pt x="355" y="74"/>
                  <a:pt x="352" y="83"/>
                  <a:pt x="356" y="106"/>
                </a:cubicBezTo>
                <a:cubicBezTo>
                  <a:pt x="356" y="107"/>
                  <a:pt x="355" y="107"/>
                  <a:pt x="355" y="108"/>
                </a:cubicBezTo>
                <a:cubicBezTo>
                  <a:pt x="352" y="112"/>
                  <a:pt x="353" y="120"/>
                  <a:pt x="355" y="125"/>
                </a:cubicBezTo>
                <a:cubicBezTo>
                  <a:pt x="355" y="130"/>
                  <a:pt x="357" y="133"/>
                  <a:pt x="359" y="134"/>
                </a:cubicBezTo>
                <a:cubicBezTo>
                  <a:pt x="361" y="147"/>
                  <a:pt x="367" y="159"/>
                  <a:pt x="375" y="168"/>
                </a:cubicBezTo>
                <a:cubicBezTo>
                  <a:pt x="373" y="170"/>
                  <a:pt x="373" y="171"/>
                  <a:pt x="372" y="172"/>
                </a:cubicBezTo>
                <a:cubicBezTo>
                  <a:pt x="372" y="172"/>
                  <a:pt x="372" y="172"/>
                  <a:pt x="372" y="172"/>
                </a:cubicBezTo>
                <a:cubicBezTo>
                  <a:pt x="371" y="176"/>
                  <a:pt x="364" y="180"/>
                  <a:pt x="357" y="184"/>
                </a:cubicBezTo>
                <a:cubicBezTo>
                  <a:pt x="355" y="177"/>
                  <a:pt x="352" y="171"/>
                  <a:pt x="349" y="166"/>
                </a:cubicBezTo>
                <a:cubicBezTo>
                  <a:pt x="349" y="166"/>
                  <a:pt x="344" y="160"/>
                  <a:pt x="333" y="155"/>
                </a:cubicBezTo>
                <a:cubicBezTo>
                  <a:pt x="333" y="155"/>
                  <a:pt x="332" y="155"/>
                  <a:pt x="330" y="154"/>
                </a:cubicBezTo>
                <a:cubicBezTo>
                  <a:pt x="320" y="150"/>
                  <a:pt x="310" y="147"/>
                  <a:pt x="310" y="147"/>
                </a:cubicBezTo>
                <a:cubicBezTo>
                  <a:pt x="308" y="146"/>
                  <a:pt x="306" y="145"/>
                  <a:pt x="305" y="145"/>
                </a:cubicBezTo>
                <a:cubicBezTo>
                  <a:pt x="298" y="141"/>
                  <a:pt x="292" y="137"/>
                  <a:pt x="291" y="134"/>
                </a:cubicBezTo>
                <a:cubicBezTo>
                  <a:pt x="291" y="134"/>
                  <a:pt x="291" y="132"/>
                  <a:pt x="290" y="129"/>
                </a:cubicBezTo>
                <a:cubicBezTo>
                  <a:pt x="298" y="120"/>
                  <a:pt x="304" y="108"/>
                  <a:pt x="306" y="96"/>
                </a:cubicBezTo>
                <a:cubicBezTo>
                  <a:pt x="308" y="94"/>
                  <a:pt x="310" y="91"/>
                  <a:pt x="310" y="87"/>
                </a:cubicBezTo>
                <a:cubicBezTo>
                  <a:pt x="312" y="82"/>
                  <a:pt x="313" y="73"/>
                  <a:pt x="310" y="69"/>
                </a:cubicBezTo>
                <a:cubicBezTo>
                  <a:pt x="310" y="69"/>
                  <a:pt x="310" y="69"/>
                  <a:pt x="310" y="69"/>
                </a:cubicBezTo>
                <a:cubicBezTo>
                  <a:pt x="313" y="58"/>
                  <a:pt x="316" y="36"/>
                  <a:pt x="303" y="22"/>
                </a:cubicBezTo>
                <a:cubicBezTo>
                  <a:pt x="302" y="20"/>
                  <a:pt x="295" y="12"/>
                  <a:pt x="279" y="7"/>
                </a:cubicBezTo>
                <a:cubicBezTo>
                  <a:pt x="272" y="5"/>
                  <a:pt x="272" y="5"/>
                  <a:pt x="272" y="5"/>
                </a:cubicBezTo>
                <a:cubicBezTo>
                  <a:pt x="260" y="1"/>
                  <a:pt x="252" y="0"/>
                  <a:pt x="252" y="0"/>
                </a:cubicBezTo>
                <a:cubicBezTo>
                  <a:pt x="251" y="0"/>
                  <a:pt x="251" y="0"/>
                  <a:pt x="250" y="0"/>
                </a:cubicBezTo>
                <a:cubicBezTo>
                  <a:pt x="250" y="0"/>
                  <a:pt x="248" y="0"/>
                  <a:pt x="247" y="0"/>
                </a:cubicBezTo>
                <a:cubicBezTo>
                  <a:pt x="244" y="0"/>
                  <a:pt x="240" y="1"/>
                  <a:pt x="239" y="2"/>
                </a:cubicBezTo>
                <a:cubicBezTo>
                  <a:pt x="238" y="2"/>
                  <a:pt x="215" y="12"/>
                  <a:pt x="207" y="34"/>
                </a:cubicBezTo>
                <a:cubicBezTo>
                  <a:pt x="207" y="35"/>
                  <a:pt x="204" y="45"/>
                  <a:pt x="208" y="68"/>
                </a:cubicBezTo>
                <a:cubicBezTo>
                  <a:pt x="207" y="68"/>
                  <a:pt x="207" y="69"/>
                  <a:pt x="206" y="69"/>
                </a:cubicBezTo>
                <a:cubicBezTo>
                  <a:pt x="203" y="73"/>
                  <a:pt x="205" y="82"/>
                  <a:pt x="206" y="87"/>
                </a:cubicBezTo>
                <a:cubicBezTo>
                  <a:pt x="207" y="91"/>
                  <a:pt x="209" y="94"/>
                  <a:pt x="210" y="96"/>
                </a:cubicBezTo>
                <a:cubicBezTo>
                  <a:pt x="212" y="108"/>
                  <a:pt x="218" y="120"/>
                  <a:pt x="226" y="130"/>
                </a:cubicBezTo>
                <a:cubicBezTo>
                  <a:pt x="225" y="131"/>
                  <a:pt x="224" y="133"/>
                  <a:pt x="224" y="133"/>
                </a:cubicBezTo>
                <a:cubicBezTo>
                  <a:pt x="224" y="133"/>
                  <a:pt x="224" y="133"/>
                  <a:pt x="224" y="133"/>
                </a:cubicBezTo>
                <a:cubicBezTo>
                  <a:pt x="224" y="133"/>
                  <a:pt x="224" y="133"/>
                  <a:pt x="224" y="133"/>
                </a:cubicBezTo>
                <a:cubicBezTo>
                  <a:pt x="221" y="144"/>
                  <a:pt x="182" y="155"/>
                  <a:pt x="182" y="155"/>
                </a:cubicBezTo>
                <a:cubicBezTo>
                  <a:pt x="171" y="160"/>
                  <a:pt x="166" y="166"/>
                  <a:pt x="166" y="166"/>
                </a:cubicBezTo>
                <a:cubicBezTo>
                  <a:pt x="163" y="171"/>
                  <a:pt x="160" y="177"/>
                  <a:pt x="158" y="183"/>
                </a:cubicBezTo>
                <a:cubicBezTo>
                  <a:pt x="158" y="183"/>
                  <a:pt x="158" y="183"/>
                  <a:pt x="158" y="183"/>
                </a:cubicBezTo>
                <a:cubicBezTo>
                  <a:pt x="151" y="180"/>
                  <a:pt x="145" y="176"/>
                  <a:pt x="144" y="172"/>
                </a:cubicBezTo>
                <a:cubicBezTo>
                  <a:pt x="144" y="172"/>
                  <a:pt x="145" y="170"/>
                  <a:pt x="143" y="168"/>
                </a:cubicBezTo>
                <a:cubicBezTo>
                  <a:pt x="151" y="159"/>
                  <a:pt x="157" y="146"/>
                  <a:pt x="159" y="134"/>
                </a:cubicBezTo>
                <a:cubicBezTo>
                  <a:pt x="161" y="133"/>
                  <a:pt x="163" y="130"/>
                  <a:pt x="163" y="125"/>
                </a:cubicBezTo>
                <a:cubicBezTo>
                  <a:pt x="165" y="120"/>
                  <a:pt x="167" y="112"/>
                  <a:pt x="163" y="108"/>
                </a:cubicBezTo>
                <a:cubicBezTo>
                  <a:pt x="163" y="107"/>
                  <a:pt x="163" y="107"/>
                  <a:pt x="163" y="107"/>
                </a:cubicBezTo>
                <a:cubicBezTo>
                  <a:pt x="166" y="96"/>
                  <a:pt x="170" y="75"/>
                  <a:pt x="157" y="60"/>
                </a:cubicBezTo>
                <a:cubicBezTo>
                  <a:pt x="155" y="59"/>
                  <a:pt x="148" y="50"/>
                  <a:pt x="133" y="4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13" y="39"/>
                  <a:pt x="105" y="38"/>
                  <a:pt x="105" y="38"/>
                </a:cubicBezTo>
                <a:cubicBezTo>
                  <a:pt x="105" y="38"/>
                  <a:pt x="104" y="38"/>
                  <a:pt x="103" y="39"/>
                </a:cubicBezTo>
                <a:cubicBezTo>
                  <a:pt x="103" y="39"/>
                  <a:pt x="102" y="39"/>
                  <a:pt x="100" y="39"/>
                </a:cubicBezTo>
                <a:cubicBezTo>
                  <a:pt x="98" y="38"/>
                  <a:pt x="93" y="40"/>
                  <a:pt x="92" y="40"/>
                </a:cubicBezTo>
                <a:cubicBezTo>
                  <a:pt x="91" y="41"/>
                  <a:pt x="68" y="50"/>
                  <a:pt x="61" y="72"/>
                </a:cubicBezTo>
                <a:cubicBezTo>
                  <a:pt x="60" y="74"/>
                  <a:pt x="57" y="83"/>
                  <a:pt x="61" y="106"/>
                </a:cubicBezTo>
                <a:cubicBezTo>
                  <a:pt x="60" y="107"/>
                  <a:pt x="60" y="107"/>
                  <a:pt x="59" y="108"/>
                </a:cubicBezTo>
                <a:cubicBezTo>
                  <a:pt x="56" y="112"/>
                  <a:pt x="58" y="120"/>
                  <a:pt x="59" y="125"/>
                </a:cubicBezTo>
                <a:cubicBezTo>
                  <a:pt x="60" y="130"/>
                  <a:pt x="62" y="133"/>
                  <a:pt x="63" y="134"/>
                </a:cubicBezTo>
                <a:cubicBezTo>
                  <a:pt x="65" y="147"/>
                  <a:pt x="71" y="159"/>
                  <a:pt x="79" y="168"/>
                </a:cubicBezTo>
                <a:cubicBezTo>
                  <a:pt x="78" y="170"/>
                  <a:pt x="77" y="171"/>
                  <a:pt x="77" y="172"/>
                </a:cubicBezTo>
                <a:cubicBezTo>
                  <a:pt x="77" y="172"/>
                  <a:pt x="77" y="172"/>
                  <a:pt x="77" y="172"/>
                </a:cubicBezTo>
                <a:cubicBezTo>
                  <a:pt x="74" y="182"/>
                  <a:pt x="35" y="194"/>
                  <a:pt x="35" y="194"/>
                </a:cubicBezTo>
                <a:cubicBezTo>
                  <a:pt x="24" y="198"/>
                  <a:pt x="19" y="205"/>
                  <a:pt x="19" y="205"/>
                </a:cubicBezTo>
                <a:cubicBezTo>
                  <a:pt x="2" y="230"/>
                  <a:pt x="0" y="286"/>
                  <a:pt x="0" y="286"/>
                </a:cubicBezTo>
                <a:cubicBezTo>
                  <a:pt x="0" y="295"/>
                  <a:pt x="13" y="450"/>
                  <a:pt x="133" y="494"/>
                </a:cubicBezTo>
                <a:cubicBezTo>
                  <a:pt x="135" y="471"/>
                  <a:pt x="141" y="430"/>
                  <a:pt x="156" y="407"/>
                </a:cubicBezTo>
                <a:cubicBezTo>
                  <a:pt x="156" y="407"/>
                  <a:pt x="162" y="399"/>
                  <a:pt x="176" y="394"/>
                </a:cubicBezTo>
                <a:cubicBezTo>
                  <a:pt x="176" y="394"/>
                  <a:pt x="224" y="379"/>
                  <a:pt x="228" y="366"/>
                </a:cubicBezTo>
                <a:cubicBezTo>
                  <a:pt x="228" y="366"/>
                  <a:pt x="228" y="366"/>
                  <a:pt x="228" y="366"/>
                </a:cubicBezTo>
                <a:cubicBezTo>
                  <a:pt x="228" y="366"/>
                  <a:pt x="228" y="366"/>
                  <a:pt x="228" y="366"/>
                </a:cubicBezTo>
                <a:cubicBezTo>
                  <a:pt x="228" y="365"/>
                  <a:pt x="229" y="364"/>
                  <a:pt x="231" y="362"/>
                </a:cubicBezTo>
                <a:cubicBezTo>
                  <a:pt x="221" y="350"/>
                  <a:pt x="213" y="335"/>
                  <a:pt x="211" y="319"/>
                </a:cubicBezTo>
                <a:cubicBezTo>
                  <a:pt x="209" y="317"/>
                  <a:pt x="207" y="313"/>
                  <a:pt x="206" y="308"/>
                </a:cubicBezTo>
                <a:cubicBezTo>
                  <a:pt x="204" y="302"/>
                  <a:pt x="202" y="291"/>
                  <a:pt x="206" y="286"/>
                </a:cubicBezTo>
                <a:cubicBezTo>
                  <a:pt x="206" y="285"/>
                  <a:pt x="207" y="284"/>
                  <a:pt x="208" y="284"/>
                </a:cubicBezTo>
                <a:cubicBezTo>
                  <a:pt x="203" y="255"/>
                  <a:pt x="207" y="243"/>
                  <a:pt x="207" y="241"/>
                </a:cubicBezTo>
                <a:cubicBezTo>
                  <a:pt x="216" y="214"/>
                  <a:pt x="246" y="202"/>
                  <a:pt x="247" y="201"/>
                </a:cubicBezTo>
                <a:cubicBezTo>
                  <a:pt x="248" y="201"/>
                  <a:pt x="254" y="199"/>
                  <a:pt x="257" y="200"/>
                </a:cubicBezTo>
                <a:cubicBezTo>
                  <a:pt x="259" y="200"/>
                  <a:pt x="261" y="199"/>
                  <a:pt x="261" y="199"/>
                </a:cubicBezTo>
                <a:cubicBezTo>
                  <a:pt x="262" y="199"/>
                  <a:pt x="262" y="199"/>
                  <a:pt x="263" y="199"/>
                </a:cubicBezTo>
                <a:cubicBezTo>
                  <a:pt x="264" y="199"/>
                  <a:pt x="273" y="200"/>
                  <a:pt x="288" y="205"/>
                </a:cubicBezTo>
                <a:cubicBezTo>
                  <a:pt x="298" y="208"/>
                  <a:pt x="298" y="208"/>
                  <a:pt x="298" y="208"/>
                </a:cubicBezTo>
                <a:cubicBezTo>
                  <a:pt x="317" y="214"/>
                  <a:pt x="326" y="224"/>
                  <a:pt x="328" y="226"/>
                </a:cubicBezTo>
                <a:cubicBezTo>
                  <a:pt x="344" y="245"/>
                  <a:pt x="339" y="272"/>
                  <a:pt x="336" y="285"/>
                </a:cubicBezTo>
                <a:cubicBezTo>
                  <a:pt x="336" y="285"/>
                  <a:pt x="336" y="285"/>
                  <a:pt x="336" y="286"/>
                </a:cubicBezTo>
                <a:cubicBezTo>
                  <a:pt x="340" y="291"/>
                  <a:pt x="338" y="302"/>
                  <a:pt x="336" y="308"/>
                </a:cubicBezTo>
                <a:cubicBezTo>
                  <a:pt x="335" y="313"/>
                  <a:pt x="333" y="317"/>
                  <a:pt x="331" y="319"/>
                </a:cubicBezTo>
                <a:cubicBezTo>
                  <a:pt x="329" y="334"/>
                  <a:pt x="321" y="349"/>
                  <a:pt x="310" y="361"/>
                </a:cubicBezTo>
                <a:cubicBezTo>
                  <a:pt x="313" y="364"/>
                  <a:pt x="312" y="366"/>
                  <a:pt x="312" y="366"/>
                </a:cubicBezTo>
                <a:cubicBezTo>
                  <a:pt x="314" y="371"/>
                  <a:pt x="321" y="376"/>
                  <a:pt x="329" y="380"/>
                </a:cubicBezTo>
                <a:cubicBezTo>
                  <a:pt x="331" y="381"/>
                  <a:pt x="334" y="382"/>
                  <a:pt x="336" y="383"/>
                </a:cubicBezTo>
                <a:cubicBezTo>
                  <a:pt x="336" y="383"/>
                  <a:pt x="348" y="387"/>
                  <a:pt x="361" y="393"/>
                </a:cubicBezTo>
                <a:cubicBezTo>
                  <a:pt x="363" y="393"/>
                  <a:pt x="364" y="394"/>
                  <a:pt x="364" y="394"/>
                </a:cubicBezTo>
                <a:cubicBezTo>
                  <a:pt x="379" y="399"/>
                  <a:pt x="385" y="407"/>
                  <a:pt x="385" y="407"/>
                </a:cubicBezTo>
                <a:cubicBezTo>
                  <a:pt x="398" y="427"/>
                  <a:pt x="404" y="462"/>
                  <a:pt x="406" y="485"/>
                </a:cubicBezTo>
                <a:cubicBezTo>
                  <a:pt x="518" y="447"/>
                  <a:pt x="516" y="286"/>
                  <a:pt x="516" y="286"/>
                </a:cubicBezTo>
                <a:close/>
                <a:moveTo>
                  <a:pt x="516" y="286"/>
                </a:moveTo>
                <a:cubicBezTo>
                  <a:pt x="516" y="286"/>
                  <a:pt x="516" y="286"/>
                  <a:pt x="516" y="28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vert="horz" wrap="square" lIns="82891" tIns="41447" rIns="82891" bIns="41447" numCol="1" anchor="t" anchorCtr="0" compatLnSpc="1">
            <a:prstTxWarp prst="textNoShape">
              <a:avLst/>
            </a:prstTxWarp>
            <a:noAutofit/>
          </a:bodyPr>
          <a:lstStyle/>
          <a:p>
            <a:endParaRPr lang="pt-BR" sz="1300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52001" y="3026740"/>
            <a:ext cx="1967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Humano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04825" y="1857375"/>
            <a:ext cx="75342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000" b="1" dirty="0" smtClean="0"/>
              <a:t>Resguardar </a:t>
            </a:r>
            <a:r>
              <a:rPr lang="pt-BR" sz="2000" b="1" dirty="0"/>
              <a:t>a qualificação e a excelência em pesquisa e desenvolvimento obtida pela empresa ao longo de sua existência, valorizando os pesquisadores, técnicos e </a:t>
            </a:r>
            <a:r>
              <a:rPr lang="pt-BR" sz="2000" b="1" dirty="0" smtClean="0"/>
              <a:t>gestores</a:t>
            </a:r>
          </a:p>
          <a:p>
            <a:pPr marL="285750" indent="-285750">
              <a:buFontTx/>
              <a:buChar char="-"/>
            </a:pPr>
            <a:endParaRPr lang="pt-BR" sz="2000" b="1" dirty="0"/>
          </a:p>
          <a:p>
            <a:pPr marL="285750" indent="-285750">
              <a:buFontTx/>
              <a:buChar char="-"/>
            </a:pPr>
            <a:endParaRPr lang="pt-BR" sz="2000" b="1" dirty="0" smtClean="0"/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sz="2000" b="1" dirty="0"/>
              <a:t>Preservar e fazer avançar o conhecimento acumulado, ao longo dos anos, no que diz respeito ao domínio de metodologias e ferramentas de trabalho no setor de semicondutores, ao projeto e desenvolvimento de circuitos integrados e outros dispositivos, bem como suas aplicações diversas implementadas nos últimos </a:t>
            </a:r>
            <a:r>
              <a:rPr lang="pt-BR" sz="2000" b="1" dirty="0" smtClean="0"/>
              <a:t>anos</a:t>
            </a:r>
          </a:p>
          <a:p>
            <a:pPr marL="285750" indent="-285750">
              <a:buFontTx/>
              <a:buChar char="-"/>
            </a:pP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077" y="4413134"/>
            <a:ext cx="2437523" cy="201516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72325" y="0"/>
            <a:ext cx="4889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Estudo de </a:t>
            </a:r>
            <a:r>
              <a:rPr lang="pt-BR" dirty="0" err="1">
                <a:solidFill>
                  <a:schemeClr val="bg1"/>
                </a:solidFill>
              </a:rPr>
              <a:t>Publicização</a:t>
            </a:r>
            <a:r>
              <a:rPr lang="pt-BR" dirty="0">
                <a:solidFill>
                  <a:schemeClr val="bg1"/>
                </a:solidFill>
              </a:rPr>
              <a:t> para Qualificação de uma Organização Social de P&amp;D em Semicondutores, Micro e </a:t>
            </a:r>
            <a:r>
              <a:rPr lang="pt-BR" dirty="0" err="1">
                <a:solidFill>
                  <a:schemeClr val="bg1"/>
                </a:solidFill>
              </a:rPr>
              <a:t>Nanoeletrônica</a:t>
            </a:r>
            <a:r>
              <a:rPr lang="pt-BR" dirty="0">
                <a:solidFill>
                  <a:schemeClr val="bg1"/>
                </a:solidFill>
              </a:rPr>
              <a:t> e Áreas Correlatas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587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90950" y="1041601"/>
            <a:ext cx="828675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pt-BR" sz="3200" b="1" dirty="0" smtClean="0">
                <a:solidFill>
                  <a:srgbClr val="002060"/>
                </a:solidFill>
              </a:rPr>
              <a:t>Selecionar</a:t>
            </a:r>
            <a:r>
              <a:rPr lang="pt-BR" sz="3200" dirty="0" smtClean="0">
                <a:solidFill>
                  <a:srgbClr val="002060"/>
                </a:solidFill>
              </a:rPr>
              <a:t> pessoa </a:t>
            </a:r>
            <a:r>
              <a:rPr lang="pt-BR" sz="3200" dirty="0">
                <a:solidFill>
                  <a:srgbClr val="002060"/>
                </a:solidFill>
              </a:rPr>
              <a:t>jurídica de direito privado sem fins lucrativos, apta a se qualificar como </a:t>
            </a:r>
            <a:r>
              <a:rPr lang="pt-BR" sz="3200" b="1" dirty="0">
                <a:solidFill>
                  <a:srgbClr val="002060"/>
                </a:solidFill>
              </a:rPr>
              <a:t>organização </a:t>
            </a:r>
            <a:r>
              <a:rPr lang="pt-BR" sz="3200" b="1" dirty="0" smtClean="0">
                <a:solidFill>
                  <a:srgbClr val="002060"/>
                </a:solidFill>
              </a:rPr>
              <a:t>social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>
                <a:solidFill>
                  <a:srgbClr val="002060"/>
                </a:solidFill>
              </a:rPr>
              <a:t>celebrar </a:t>
            </a:r>
            <a:r>
              <a:rPr lang="pt-BR" sz="3200" b="1" dirty="0">
                <a:solidFill>
                  <a:srgbClr val="002060"/>
                </a:solidFill>
              </a:rPr>
              <a:t>contrato de gestão </a:t>
            </a:r>
            <a:r>
              <a:rPr lang="pt-BR" sz="3200" dirty="0">
                <a:solidFill>
                  <a:srgbClr val="002060"/>
                </a:solidFill>
              </a:rPr>
              <a:t>com a </a:t>
            </a:r>
            <a:r>
              <a:rPr lang="pt-BR" sz="3200" dirty="0" smtClean="0">
                <a:solidFill>
                  <a:srgbClr val="002060"/>
                </a:solidFill>
              </a:rPr>
              <a:t>União/MCTI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>
                <a:solidFill>
                  <a:srgbClr val="002060"/>
                </a:solidFill>
              </a:rPr>
              <a:t>receber </a:t>
            </a:r>
            <a:r>
              <a:rPr lang="pt-BR" sz="3200" dirty="0">
                <a:solidFill>
                  <a:srgbClr val="002060"/>
                </a:solidFill>
              </a:rPr>
              <a:t>fomento público e </a:t>
            </a:r>
            <a:r>
              <a:rPr lang="pt-BR" sz="3200" dirty="0" smtClean="0">
                <a:solidFill>
                  <a:srgbClr val="002060"/>
                </a:solidFill>
              </a:rPr>
              <a:t>privado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>
                <a:solidFill>
                  <a:srgbClr val="002060"/>
                </a:solidFill>
              </a:rPr>
              <a:t>realizar </a:t>
            </a:r>
            <a:r>
              <a:rPr lang="pt-BR" sz="3200" dirty="0" smtClean="0">
                <a:solidFill>
                  <a:srgbClr val="002060"/>
                </a:solidFill>
              </a:rPr>
              <a:t>prioritariamente </a:t>
            </a:r>
            <a:r>
              <a:rPr lang="pt-BR" sz="3200" b="1" dirty="0" smtClean="0">
                <a:solidFill>
                  <a:srgbClr val="002060"/>
                </a:solidFill>
              </a:rPr>
              <a:t>atividades </a:t>
            </a:r>
            <a:r>
              <a:rPr lang="pt-BR" sz="3200" b="1" dirty="0" smtClean="0">
                <a:solidFill>
                  <a:srgbClr val="002060"/>
                </a:solidFill>
              </a:rPr>
              <a:t>de pesquisa</a:t>
            </a:r>
            <a:r>
              <a:rPr lang="pt-BR" sz="3200" b="1" dirty="0">
                <a:solidFill>
                  <a:srgbClr val="002060"/>
                </a:solidFill>
              </a:rPr>
              <a:t>, desenvolvimento, extensão tecnológica e formação de recursos </a:t>
            </a:r>
            <a:r>
              <a:rPr lang="pt-BR" sz="3200" b="1" dirty="0" smtClean="0">
                <a:solidFill>
                  <a:srgbClr val="002060"/>
                </a:solidFill>
              </a:rPr>
              <a:t>humanos</a:t>
            </a:r>
          </a:p>
          <a:p>
            <a:pPr marL="457200" indent="-457200" algn="just">
              <a:buFontTx/>
              <a:buChar char="-"/>
            </a:pPr>
            <a:r>
              <a:rPr lang="pt-BR" sz="3200" dirty="0" smtClean="0">
                <a:solidFill>
                  <a:srgbClr val="002060"/>
                </a:solidFill>
              </a:rPr>
              <a:t>atuar nas áreas de </a:t>
            </a:r>
            <a:r>
              <a:rPr lang="pt-BR" sz="3200" b="1" dirty="0" smtClean="0">
                <a:solidFill>
                  <a:srgbClr val="002060"/>
                </a:solidFill>
              </a:rPr>
              <a:t>Semicondutores</a:t>
            </a:r>
            <a:r>
              <a:rPr lang="pt-BR" sz="3200" b="1" dirty="0">
                <a:solidFill>
                  <a:srgbClr val="002060"/>
                </a:solidFill>
              </a:rPr>
              <a:t>, Micro, </a:t>
            </a:r>
            <a:r>
              <a:rPr lang="pt-BR" sz="3200" b="1" dirty="0" err="1">
                <a:solidFill>
                  <a:srgbClr val="002060"/>
                </a:solidFill>
              </a:rPr>
              <a:t>Nanoeletrônica</a:t>
            </a:r>
            <a:r>
              <a:rPr lang="pt-BR" sz="3200" b="1" dirty="0">
                <a:solidFill>
                  <a:srgbClr val="002060"/>
                </a:solidFill>
              </a:rPr>
              <a:t> e </a:t>
            </a:r>
            <a:r>
              <a:rPr lang="pt-BR" sz="3200" b="1" dirty="0" smtClean="0">
                <a:solidFill>
                  <a:srgbClr val="002060"/>
                </a:solidFill>
              </a:rPr>
              <a:t>correlatas</a:t>
            </a:r>
            <a:endParaRPr lang="pt-BR" b="1" dirty="0">
              <a:solidFill>
                <a:srgbClr val="002060"/>
              </a:solidFill>
            </a:endParaRP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1601"/>
            <a:ext cx="3790950" cy="5816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altLang="pt-BR" sz="4400" dirty="0" err="1" smtClean="0">
                <a:effectLst/>
              </a:rPr>
              <a:t>Chamamento</a:t>
            </a:r>
            <a:r>
              <a:rPr lang="en-US" altLang="pt-BR" sz="4400" dirty="0" smtClean="0">
                <a:effectLst/>
              </a:rPr>
              <a:t> </a:t>
            </a:r>
            <a:r>
              <a:rPr lang="en-US" altLang="pt-BR" sz="4400" dirty="0" err="1" smtClean="0">
                <a:effectLst/>
              </a:rPr>
              <a:t>Público</a:t>
            </a:r>
            <a:r>
              <a:rPr lang="en-US" altLang="pt-BR" sz="4400" dirty="0" smtClean="0">
                <a:effectLst/>
              </a:rPr>
              <a:t> – </a:t>
            </a:r>
            <a:r>
              <a:rPr lang="en-US" altLang="pt-BR" sz="3600" dirty="0" err="1" smtClean="0">
                <a:effectLst/>
              </a:rPr>
              <a:t>Decreto</a:t>
            </a:r>
            <a:r>
              <a:rPr lang="en-US" altLang="pt-BR" sz="3600" dirty="0" smtClean="0">
                <a:effectLst/>
              </a:rPr>
              <a:t> nº 10.578, de 2020</a:t>
            </a:r>
            <a:endParaRPr lang="en-US" sz="44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63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4893" y="1133356"/>
            <a:ext cx="68474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36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</a:rPr>
              <a:t>patentes de invenção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3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</a:rPr>
              <a:t>modelos de utilidade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11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</a:rPr>
              <a:t>registros de desenhos industriais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</a:rPr>
              <a:t>registros de topologia de circuitos integrados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</a:rPr>
              <a:t>projetos de microeletrônica e novos processos em desenvolvimento; 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rgbClr val="002060"/>
                </a:solidFill>
              </a:rPr>
              <a:t>15 </a:t>
            </a:r>
            <a:r>
              <a:rPr lang="pt-BR" sz="2200" dirty="0">
                <a:solidFill>
                  <a:srgbClr val="002060"/>
                </a:solidFill>
              </a:rPr>
              <a:t>projetos de </a:t>
            </a:r>
            <a:r>
              <a:rPr lang="pt-BR" sz="2200" dirty="0" smtClean="0">
                <a:solidFill>
                  <a:srgbClr val="002060"/>
                </a:solidFill>
              </a:rPr>
              <a:t>P&amp;D </a:t>
            </a:r>
            <a:r>
              <a:rPr lang="pt-BR" sz="2200" dirty="0">
                <a:solidFill>
                  <a:srgbClr val="002060"/>
                </a:solidFill>
              </a:rPr>
              <a:t>com empresas e instituições de ensino, de pesquisa e de ciência e tecnologia, públicas e </a:t>
            </a:r>
            <a:r>
              <a:rPr lang="pt-BR" sz="2200" dirty="0" smtClean="0">
                <a:solidFill>
                  <a:srgbClr val="002060"/>
                </a:solidFill>
              </a:rPr>
              <a:t>privadas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Projetos de microeletrônica e novos processos produtivos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</a:rPr>
              <a:t>Projetos de P&amp;D em parceria </a:t>
            </a:r>
            <a:endParaRPr lang="pt-BR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Licenças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</a:rPr>
              <a:t>de </a:t>
            </a:r>
            <a:r>
              <a:rPr lang="pt-BR" sz="2200" i="1" dirty="0">
                <a:solidFill>
                  <a:schemeClr val="accent5">
                    <a:lumMod val="50000"/>
                  </a:schemeClr>
                </a:solidFill>
              </a:rPr>
              <a:t>software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</a:rPr>
              <a:t>, ferramentas de projeto (EDA), repositório de bases de </a:t>
            </a:r>
            <a:r>
              <a:rPr lang="pt-BR" sz="2200" dirty="0" smtClean="0">
                <a:solidFill>
                  <a:schemeClr val="accent5">
                    <a:lumMod val="50000"/>
                  </a:schemeClr>
                </a:solidFill>
              </a:rPr>
              <a:t>dados, </a:t>
            </a:r>
            <a:r>
              <a:rPr lang="pt-BR" sz="2200" dirty="0">
                <a:solidFill>
                  <a:schemeClr val="accent5">
                    <a:lumMod val="50000"/>
                  </a:schemeClr>
                </a:solidFill>
              </a:rPr>
              <a:t>etc.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pPr algn="just"/>
            <a:r>
              <a:rPr lang="pt-BR" sz="3600" dirty="0"/>
              <a:t>Bens </a:t>
            </a:r>
            <a:r>
              <a:rPr lang="pt-BR" sz="3600" dirty="0" smtClean="0"/>
              <a:t>intangíveis</a:t>
            </a:r>
            <a:endParaRPr lang="en-US" sz="3600" kern="0" dirty="0">
              <a:effectLst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325" y="1808593"/>
            <a:ext cx="4889047" cy="431074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544457" y="159657"/>
            <a:ext cx="6516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Anexos I e II - Estudo </a:t>
            </a:r>
            <a:r>
              <a:rPr lang="pt-BR" dirty="0">
                <a:solidFill>
                  <a:schemeClr val="bg1"/>
                </a:solidFill>
              </a:rPr>
              <a:t>de </a:t>
            </a:r>
            <a:r>
              <a:rPr lang="pt-BR" dirty="0" err="1">
                <a:solidFill>
                  <a:schemeClr val="bg1"/>
                </a:solidFill>
              </a:rPr>
              <a:t>Publicização</a:t>
            </a:r>
            <a:r>
              <a:rPr lang="pt-BR" dirty="0">
                <a:solidFill>
                  <a:schemeClr val="bg1"/>
                </a:solidFill>
              </a:rPr>
              <a:t> para Qualificação de uma Organização Social de P&amp;D em Semicondutores, Micro e </a:t>
            </a:r>
            <a:r>
              <a:rPr lang="pt-BR" dirty="0" err="1">
                <a:solidFill>
                  <a:schemeClr val="bg1"/>
                </a:solidFill>
              </a:rPr>
              <a:t>Nanoeletrônica</a:t>
            </a:r>
            <a:r>
              <a:rPr lang="pt-BR" dirty="0">
                <a:solidFill>
                  <a:schemeClr val="bg1"/>
                </a:solidFill>
              </a:rPr>
              <a:t> e Áreas Correlatas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6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775633"/>
            <a:ext cx="6401072" cy="473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cap="small" dirty="0">
                <a:solidFill>
                  <a:schemeClr val="accent5">
                    <a:lumMod val="50000"/>
                  </a:schemeClr>
                </a:solidFill>
              </a:rPr>
              <a:t>BENS DIRETAMENTE RELACIONADOS ÀS ATIVIDADES-CHAVE - </a:t>
            </a:r>
            <a:r>
              <a:rPr lang="pt-BR" sz="2400" b="1" cap="small" dirty="0" smtClean="0">
                <a:solidFill>
                  <a:schemeClr val="accent5">
                    <a:lumMod val="50000"/>
                  </a:schemeClr>
                </a:solidFill>
              </a:rPr>
              <a:t>P&amp;DI, </a:t>
            </a:r>
            <a:r>
              <a:rPr lang="pt-BR" sz="2400" b="1" cap="small" dirty="0">
                <a:solidFill>
                  <a:schemeClr val="accent5">
                    <a:lumMod val="50000"/>
                  </a:schemeClr>
                </a:solidFill>
              </a:rPr>
              <a:t>ENSAIOS E TESTES</a:t>
            </a:r>
            <a:endParaRPr lang="pt-BR" sz="2400" b="1" cap="small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cap="small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cap="small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EQUIPAMENTOS</a:t>
            </a: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processadores 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servidores, estações de trabalho e microcomputadores, de mesa e portáteis (</a:t>
            </a:r>
            <a:r>
              <a:rPr lang="pt-B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desktop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pt-B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notebooks e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t-BR" sz="2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tablets</a:t>
            </a:r>
            <a:r>
              <a:rPr lang="pt-B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monitores de vídeo, </a:t>
            </a:r>
            <a:r>
              <a:rPr lang="pt-BR" sz="2400" i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no-breaks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unidades de armazenamento, roteadores e </a:t>
            </a:r>
            <a:r>
              <a:rPr lang="pt-BR" sz="2400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switch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equipamentos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aparelhos e instrumentos de ensaio, testes e medição; e</a:t>
            </a:r>
            <a:endParaRPr lang="pt-BR" sz="2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742950" lvl="1" indent="-285750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mobiliário.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pPr algn="just"/>
            <a:r>
              <a:rPr lang="pt-BR" sz="3600" dirty="0"/>
              <a:t>Bens </a:t>
            </a:r>
            <a:r>
              <a:rPr lang="pt-BR" sz="3600" dirty="0" smtClean="0"/>
              <a:t>tangíveis</a:t>
            </a:r>
            <a:endParaRPr lang="en-US" sz="3600" kern="0" dirty="0">
              <a:effectLst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950" y="1029134"/>
            <a:ext cx="5353050" cy="582886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704114" y="101600"/>
            <a:ext cx="624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Anexos III e IV - Estudo </a:t>
            </a:r>
            <a:r>
              <a:rPr lang="pt-BR" dirty="0">
                <a:solidFill>
                  <a:schemeClr val="bg1"/>
                </a:solidFill>
              </a:rPr>
              <a:t>de </a:t>
            </a:r>
            <a:r>
              <a:rPr lang="pt-BR" dirty="0" err="1">
                <a:solidFill>
                  <a:schemeClr val="bg1"/>
                </a:solidFill>
              </a:rPr>
              <a:t>Publicização</a:t>
            </a:r>
            <a:r>
              <a:rPr lang="pt-BR" dirty="0">
                <a:solidFill>
                  <a:schemeClr val="bg1"/>
                </a:solidFill>
              </a:rPr>
              <a:t> para Qualificação de uma Organização Social de P&amp;D em Semicondutores, Micro e </a:t>
            </a:r>
            <a:r>
              <a:rPr lang="pt-BR" dirty="0" err="1">
                <a:solidFill>
                  <a:schemeClr val="bg1"/>
                </a:solidFill>
              </a:rPr>
              <a:t>Nanoeletrônica</a:t>
            </a:r>
            <a:r>
              <a:rPr lang="pt-BR" dirty="0">
                <a:solidFill>
                  <a:schemeClr val="bg1"/>
                </a:solidFill>
              </a:rPr>
              <a:t> e Áreas </a:t>
            </a:r>
            <a:r>
              <a:rPr lang="pt-BR" dirty="0" smtClean="0">
                <a:solidFill>
                  <a:schemeClr val="bg1"/>
                </a:solidFill>
              </a:rPr>
              <a:t>Correlatas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562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38" y="944092"/>
            <a:ext cx="11936411" cy="991105"/>
          </a:xfr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Os resultados projetados e que deverão ser atingidos pela OS, tendo em vista o foco em P&amp;DI e a aderência às políticas públicas, são:</a:t>
            </a:r>
            <a:endParaRPr lang="pt-BR" sz="28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pPr algn="just"/>
            <a:r>
              <a:rPr lang="pt-BR" sz="4400" dirty="0"/>
              <a:t>Resultados Esperados</a:t>
            </a:r>
            <a:endParaRPr lang="en-US" sz="4400" kern="0" dirty="0">
              <a:effectLst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84800" y="52325"/>
            <a:ext cx="65516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Estudo de </a:t>
            </a:r>
            <a:r>
              <a:rPr lang="pt-BR" dirty="0" err="1">
                <a:solidFill>
                  <a:schemeClr val="bg1"/>
                </a:solidFill>
              </a:rPr>
              <a:t>Publicização</a:t>
            </a:r>
            <a:r>
              <a:rPr lang="pt-BR" dirty="0">
                <a:solidFill>
                  <a:schemeClr val="bg1"/>
                </a:solidFill>
              </a:rPr>
              <a:t> para Qualificação de uma Organização Social de P&amp;D em Semicondutores, Micro e </a:t>
            </a:r>
            <a:r>
              <a:rPr lang="pt-BR" dirty="0" err="1">
                <a:solidFill>
                  <a:schemeClr val="bg1"/>
                </a:solidFill>
              </a:rPr>
              <a:t>Nanoeletrônica</a:t>
            </a:r>
            <a:r>
              <a:rPr lang="pt-BR" dirty="0">
                <a:solidFill>
                  <a:schemeClr val="bg1"/>
                </a:solidFill>
              </a:rPr>
              <a:t> e Áreas Correlatas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4198617" y="1893435"/>
            <a:ext cx="3659491" cy="2331579"/>
            <a:chOff x="6099" y="1895825"/>
            <a:chExt cx="3513553" cy="2331579"/>
          </a:xfrm>
        </p:grpSpPr>
        <p:sp>
          <p:nvSpPr>
            <p:cNvPr id="10" name="Retângulo Arredondado 9"/>
            <p:cNvSpPr/>
            <p:nvPr/>
          </p:nvSpPr>
          <p:spPr>
            <a:xfrm>
              <a:off x="6099" y="1895825"/>
              <a:ext cx="3511984" cy="23315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aixaDeTexto 10"/>
            <p:cNvSpPr txBox="1"/>
            <p:nvPr/>
          </p:nvSpPr>
          <p:spPr>
            <a:xfrm>
              <a:off x="75958" y="2010821"/>
              <a:ext cx="3443694" cy="219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b) Aumento </a:t>
              </a:r>
              <a:r>
                <a:rPr lang="pt-BR" sz="2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do conteúdo nacional </a:t>
              </a:r>
              <a:r>
                <a:rPr lang="pt-BR" sz="2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nos produtos desenvolvidos em semicondutores e microeletrônica</a:t>
              </a:r>
              <a:endParaRPr lang="pt-BR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96538" y="1878608"/>
            <a:ext cx="3662662" cy="2359366"/>
            <a:chOff x="6098" y="1895825"/>
            <a:chExt cx="3511985" cy="2359366"/>
          </a:xfrm>
        </p:grpSpPr>
        <p:sp>
          <p:nvSpPr>
            <p:cNvPr id="17" name="Retângulo Arredondado 16"/>
            <p:cNvSpPr/>
            <p:nvPr/>
          </p:nvSpPr>
          <p:spPr>
            <a:xfrm>
              <a:off x="6099" y="1895825"/>
              <a:ext cx="3511984" cy="23315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aixaDeTexto 17"/>
            <p:cNvSpPr txBox="1"/>
            <p:nvPr/>
          </p:nvSpPr>
          <p:spPr>
            <a:xfrm>
              <a:off x="6098" y="2060192"/>
              <a:ext cx="3443694" cy="219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100" b="1" kern="1200" dirty="0" smtClean="0"/>
                <a:t>a) </a:t>
              </a:r>
              <a:r>
                <a:rPr lang="pt-BR" sz="2100" dirty="0" smtClean="0">
                  <a:solidFill>
                    <a:schemeClr val="bg1"/>
                  </a:solidFill>
                  <a:ea typeface="Calibri" panose="020F0502020204030204" pitchFamily="34" charset="0"/>
                  <a:cs typeface="Cambria" panose="02040503050406030204" pitchFamily="18" charset="0"/>
                </a:rPr>
                <a:t>Desenvolvimento </a:t>
              </a:r>
              <a:r>
                <a:rPr lang="pt-BR" sz="2100" dirty="0">
                  <a:solidFill>
                    <a:schemeClr val="bg1"/>
                  </a:solidFill>
                  <a:ea typeface="Calibri" panose="020F0502020204030204" pitchFamily="34" charset="0"/>
                  <a:cs typeface="Cambria" panose="02040503050406030204" pitchFamily="18" charset="0"/>
                </a:rPr>
                <a:t>de novos </a:t>
              </a:r>
              <a:r>
                <a:rPr lang="pt-BR" sz="2100" b="1" dirty="0">
                  <a:solidFill>
                    <a:schemeClr val="bg1"/>
                  </a:solidFill>
                  <a:ea typeface="Calibri" panose="020F0502020204030204" pitchFamily="34" charset="0"/>
                  <a:cs typeface="Cambria" panose="02040503050406030204" pitchFamily="18" charset="0"/>
                </a:rPr>
                <a:t>projetos de pesquisa, desenvolvimento e inovação </a:t>
              </a:r>
              <a:r>
                <a:rPr lang="pt-BR" sz="2100" dirty="0">
                  <a:solidFill>
                    <a:schemeClr val="bg1"/>
                  </a:solidFill>
                  <a:ea typeface="Calibri" panose="020F0502020204030204" pitchFamily="34" charset="0"/>
                  <a:cs typeface="Cambria" panose="02040503050406030204" pitchFamily="18" charset="0"/>
                </a:rPr>
                <a:t>em </a:t>
              </a:r>
              <a:r>
                <a:rPr lang="pt-BR" sz="2100" dirty="0" err="1">
                  <a:solidFill>
                    <a:schemeClr val="bg1"/>
                  </a:solidFill>
                  <a:ea typeface="Calibri" panose="020F0502020204030204" pitchFamily="34" charset="0"/>
                  <a:cs typeface="Cambria" panose="02040503050406030204" pitchFamily="18" charset="0"/>
                </a:rPr>
                <a:t>IoT</a:t>
              </a:r>
              <a:r>
                <a:rPr lang="pt-BR" sz="2100" dirty="0">
                  <a:solidFill>
                    <a:schemeClr val="bg1"/>
                  </a:solidFill>
                  <a:ea typeface="Calibri" panose="020F0502020204030204" pitchFamily="34" charset="0"/>
                  <a:cs typeface="Cambria" panose="02040503050406030204" pitchFamily="18" charset="0"/>
                </a:rPr>
                <a:t>, Segurança Cibernética, Saúde e Administração Pública (Economia Digital)</a:t>
              </a:r>
              <a:endParaRPr lang="pt-BR" sz="21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8384895" y="1872634"/>
            <a:ext cx="3648053" cy="2934909"/>
            <a:chOff x="6099" y="1895825"/>
            <a:chExt cx="3511984" cy="2934909"/>
          </a:xfrm>
        </p:grpSpPr>
        <p:sp>
          <p:nvSpPr>
            <p:cNvPr id="20" name="Retângulo Arredondado 19"/>
            <p:cNvSpPr/>
            <p:nvPr/>
          </p:nvSpPr>
          <p:spPr>
            <a:xfrm>
              <a:off x="6099" y="1895825"/>
              <a:ext cx="3511984" cy="23315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CaixaDeTexto 20"/>
            <p:cNvSpPr txBox="1"/>
            <p:nvPr/>
          </p:nvSpPr>
          <p:spPr>
            <a:xfrm>
              <a:off x="40244" y="1948710"/>
              <a:ext cx="3443694" cy="288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b="1" kern="1200" dirty="0" smtClean="0"/>
                <a:t>c</a:t>
              </a:r>
              <a:r>
                <a:rPr lang="pt-BR" sz="2200" b="1" kern="1200" dirty="0" smtClean="0">
                  <a:solidFill>
                    <a:schemeClr val="bg1"/>
                  </a:solidFill>
                </a:rPr>
                <a:t>) </a:t>
              </a:r>
              <a:r>
                <a:rPr lang="pt-BR" sz="2200" dirty="0">
                  <a:solidFill>
                    <a:schemeClr val="bg1"/>
                  </a:solidFill>
                  <a:ea typeface="Calibri" panose="020F0502020204030204" pitchFamily="34" charset="0"/>
                  <a:cs typeface="Cambria" panose="02040503050406030204" pitchFamily="18" charset="0"/>
                </a:rPr>
                <a:t>Implementação de </a:t>
              </a:r>
              <a:r>
                <a:rPr lang="pt-BR" sz="2200" b="1" dirty="0">
                  <a:solidFill>
                    <a:schemeClr val="bg1"/>
                  </a:solidFill>
                  <a:ea typeface="Calibri" panose="020F0502020204030204" pitchFamily="34" charset="0"/>
                  <a:cs typeface="Cambria" panose="02040503050406030204" pitchFamily="18" charset="0"/>
                </a:rPr>
                <a:t>programa que promova a atração de investimentos para o País </a:t>
              </a:r>
              <a:r>
                <a:rPr lang="pt-BR" sz="2200" dirty="0">
                  <a:solidFill>
                    <a:schemeClr val="bg1"/>
                  </a:solidFill>
                  <a:ea typeface="Calibri" panose="020F0502020204030204" pitchFamily="34" charset="0"/>
                  <a:cs typeface="Cambria" panose="02040503050406030204" pitchFamily="18" charset="0"/>
                </a:rPr>
                <a:t>em projetos de inovação em semicondutores, microeletrônica e áreas relacionadas</a:t>
              </a:r>
              <a:endParaRPr lang="pt-BR" sz="2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124619" y="4337970"/>
            <a:ext cx="5608524" cy="2712532"/>
            <a:chOff x="6099" y="1895825"/>
            <a:chExt cx="3511984" cy="2712532"/>
          </a:xfrm>
        </p:grpSpPr>
        <p:sp>
          <p:nvSpPr>
            <p:cNvPr id="23" name="Retângulo Arredondado 22"/>
            <p:cNvSpPr/>
            <p:nvPr/>
          </p:nvSpPr>
          <p:spPr>
            <a:xfrm>
              <a:off x="6099" y="1895825"/>
              <a:ext cx="3511984" cy="23315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aixaDeTexto 23"/>
            <p:cNvSpPr txBox="1"/>
            <p:nvPr/>
          </p:nvSpPr>
          <p:spPr>
            <a:xfrm>
              <a:off x="6099" y="2413358"/>
              <a:ext cx="3443694" cy="219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d) Disseminação </a:t>
              </a: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de conhecimento</a:t>
              </a:r>
              <a:r>
                <a:rPr lang="pt-BR" sz="2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, ações/serviços de apoio ao fortalecimento do ecossistema de inovação</a:t>
              </a:r>
              <a:endParaRPr lang="pt-BR" sz="2200" b="1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6014586" y="4337970"/>
            <a:ext cx="6018362" cy="2464078"/>
            <a:chOff x="379597" y="1868598"/>
            <a:chExt cx="3511984" cy="2464078"/>
          </a:xfrm>
        </p:grpSpPr>
        <p:sp>
          <p:nvSpPr>
            <p:cNvPr id="26" name="Retângulo Arredondado 25"/>
            <p:cNvSpPr/>
            <p:nvPr/>
          </p:nvSpPr>
          <p:spPr>
            <a:xfrm>
              <a:off x="379597" y="1868598"/>
              <a:ext cx="3511984" cy="23315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aixaDeTexto 26"/>
            <p:cNvSpPr txBox="1"/>
            <p:nvPr/>
          </p:nvSpPr>
          <p:spPr>
            <a:xfrm>
              <a:off x="471881" y="2137677"/>
              <a:ext cx="3363367" cy="2194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2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e) </a:t>
              </a:r>
              <a:r>
                <a:rPr lang="pt-BR" sz="22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Participação </a:t>
              </a:r>
              <a:r>
                <a:rPr lang="pt-BR" sz="2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em fóruns de padronização, da </a:t>
              </a: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cooperação internacional </a:t>
              </a:r>
              <a:r>
                <a:rPr lang="pt-BR" sz="2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em pesquisa, desenvolvimento e inovação e da internacionalização de soluções para </a:t>
              </a:r>
              <a:r>
                <a:rPr lang="pt-BR" sz="22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IoT</a:t>
              </a:r>
              <a:r>
                <a:rPr lang="pt-BR" sz="2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 e outras </a:t>
              </a:r>
              <a:r>
                <a:rPr lang="pt-BR" sz="22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tecnologias </a:t>
              </a:r>
              <a:r>
                <a:rPr lang="pt-BR" sz="2200" b="1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mbria" panose="02040503050406030204" pitchFamily="18" charset="0"/>
                </a:rPr>
                <a:t>disruptivas</a:t>
              </a:r>
              <a:endParaRPr lang="pt-BR" sz="2200" b="1" u="sng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30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Arredondado 6"/>
          <p:cNvSpPr/>
          <p:nvPr/>
        </p:nvSpPr>
        <p:spPr>
          <a:xfrm>
            <a:off x="4080933" y="2472267"/>
            <a:ext cx="3482796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 descr="http://univ-internationale.com/sites/default/files/prepa_informatique_1600x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"/>
            <a:ext cx="12192000" cy="6858000"/>
          </a:xfrm>
          <a:prstGeom prst="rect">
            <a:avLst/>
          </a:prstGeom>
          <a:noFill/>
          <a:effectLst>
            <a:glow rad="1905000">
              <a:schemeClr val="bg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29" y="5542118"/>
            <a:ext cx="4628271" cy="131588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72016" y="1702826"/>
            <a:ext cx="4434840" cy="769441"/>
          </a:xfrm>
          <a:prstGeom prst="rect">
            <a:avLst/>
          </a:prstGeom>
          <a:solidFill>
            <a:schemeClr val="accent2">
              <a:alpha val="50000"/>
            </a:schemeClr>
          </a:solidFill>
          <a:ln w="28575">
            <a:solidFill>
              <a:srgbClr val="92D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OBRIGADO!</a:t>
            </a:r>
            <a:endParaRPr lang="pt-BR" sz="4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542118"/>
            <a:ext cx="330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hlinkClick r:id="rId5"/>
              </a:rPr>
              <a:t>paulo.alvim@mctic.gov.br</a:t>
            </a:r>
            <a:endParaRPr lang="pt-BR" sz="20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pt-BR" sz="2000" dirty="0" smtClean="0">
                <a:solidFill>
                  <a:srgbClr val="FFFF00"/>
                </a:solidFill>
              </a:rPr>
              <a:t>jose.gontijo@mctic.gov.br</a:t>
            </a:r>
          </a:p>
          <a:p>
            <a:pPr algn="ctr"/>
            <a:r>
              <a:rPr lang="pt-BR" sz="2000" dirty="0" smtClean="0">
                <a:solidFill>
                  <a:srgbClr val="FFFF00"/>
                </a:solidFill>
              </a:rPr>
              <a:t>henrique@mctic.gov.br</a:t>
            </a:r>
          </a:p>
        </p:txBody>
      </p:sp>
      <p:pic>
        <p:nvPicPr>
          <p:cNvPr id="8" name="Picture 4" descr="Não podemos prever o futuro, mas podemos criá-lo.... Frase de Peter Drucker.">
            <a:extLst>
              <a:ext uri="{FF2B5EF4-FFF2-40B4-BE49-F238E27FC236}">
                <a16:creationId xmlns:a16="http://schemas.microsoft.com/office/drawing/2014/main" id="{5262B16A-C1B9-4E53-9D43-ED4A5D4BA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47" y="1340137"/>
            <a:ext cx="5308285" cy="278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51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69"/>
            <a:ext cx="12192000" cy="1030288"/>
          </a:xfrm>
        </p:spPr>
        <p:txBody>
          <a:bodyPr>
            <a:normAutofit fontScale="90000"/>
          </a:bodyPr>
          <a:lstStyle/>
          <a:p>
            <a:r>
              <a:rPr lang="pt-BR" sz="5400" b="1" dirty="0" smtClean="0"/>
              <a:t>O começo de </a:t>
            </a:r>
            <a:r>
              <a:rPr lang="pt-BR" sz="5400" dirty="0"/>
              <a:t>tudo </a:t>
            </a:r>
            <a:r>
              <a:rPr lang="pt-BR" sz="5400" dirty="0" smtClean="0"/>
              <a:t>  | </a:t>
            </a:r>
            <a:r>
              <a:rPr lang="pt-BR" sz="4900" b="1" dirty="0" smtClean="0"/>
              <a:t>Evolução dos Transistores</a:t>
            </a:r>
            <a:endParaRPr lang="en-US" sz="49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9282" y="1791800"/>
            <a:ext cx="4562763" cy="721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n-US" sz="3200" dirty="0" smtClean="0"/>
              <a:t>Descoberta do transistor bipolar no </a:t>
            </a:r>
            <a:r>
              <a:rPr lang="pt-BR" altLang="en-US" sz="3200" dirty="0"/>
              <a:t>Bell-</a:t>
            </a:r>
            <a:r>
              <a:rPr lang="pt-BR" altLang="en-US" sz="3200" dirty="0" err="1"/>
              <a:t>Labs</a:t>
            </a:r>
            <a:r>
              <a:rPr lang="pt-BR" altLang="en-US" sz="3200" dirty="0"/>
              <a:t>,  </a:t>
            </a:r>
            <a:r>
              <a:rPr lang="pt-BR" altLang="en-US" sz="3200" dirty="0" smtClean="0"/>
              <a:t>Dez de </a:t>
            </a:r>
            <a:r>
              <a:rPr lang="en-US" altLang="en-US" sz="3200" dirty="0" smtClean="0"/>
              <a:t>1947</a:t>
            </a:r>
            <a:r>
              <a:rPr lang="en-US" altLang="en-US" sz="3200" dirty="0"/>
              <a:t>, Bardeen e Brattain </a:t>
            </a:r>
            <a:endParaRPr lang="pt-BR" altLang="en-US" sz="3200" dirty="0"/>
          </a:p>
        </p:txBody>
      </p:sp>
      <p:pic>
        <p:nvPicPr>
          <p:cNvPr id="6" name="Picture 4" descr="C:\Meus documentos\papers\VEBM\Figc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" y="3417455"/>
            <a:ext cx="4913746" cy="333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4" y="1302327"/>
            <a:ext cx="6539770" cy="53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OAO ANTONIO\Desktop\palestra_Poli\wafer_c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491"/>
            <a:ext cx="6446982" cy="574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82" y="0"/>
            <a:ext cx="5745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									Ciclo </a:t>
            </a:r>
            <a:r>
              <a:rPr lang="pt-BR" sz="3200" dirty="0"/>
              <a:t>de </a:t>
            </a:r>
            <a:r>
              <a:rPr lang="pt-BR" sz="2800" dirty="0" smtClean="0"/>
              <a:t>produto </a:t>
            </a:r>
            <a:r>
              <a:rPr lang="pt-BR" sz="2800" dirty="0"/>
              <a:t>de um Circuito Integrado</a:t>
            </a:r>
          </a:p>
        </p:txBody>
      </p:sp>
      <p:pic>
        <p:nvPicPr>
          <p:cNvPr id="3" name="Imagem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029135"/>
            <a:ext cx="11517746" cy="58288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ângulo 3"/>
          <p:cNvSpPr/>
          <p:nvPr/>
        </p:nvSpPr>
        <p:spPr>
          <a:xfrm>
            <a:off x="0" y="6611780"/>
            <a:ext cx="26418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000" i="1" dirty="0">
                <a:solidFill>
                  <a:srgbClr val="000000"/>
                </a:solidFill>
                <a:latin typeface="Arial" charset="0"/>
                <a:ea typeface="ＭＳ Ｐゴシック"/>
              </a:rPr>
              <a:t>Fonte: BNDES (Consórcio AT </a:t>
            </a:r>
            <a:r>
              <a:rPr lang="pt-BR" sz="1000" i="1" dirty="0" err="1">
                <a:solidFill>
                  <a:srgbClr val="000000"/>
                </a:solidFill>
                <a:latin typeface="Arial" charset="0"/>
                <a:ea typeface="ＭＳ Ｐゴシック"/>
              </a:rPr>
              <a:t>Kearney</a:t>
            </a:r>
            <a:r>
              <a:rPr lang="pt-BR" sz="1000" i="1" dirty="0">
                <a:solidFill>
                  <a:srgbClr val="000000"/>
                </a:solidFill>
                <a:latin typeface="Arial" charset="0"/>
                <a:ea typeface="ＭＳ Ｐゴシック"/>
              </a:rPr>
              <a:t>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altLang="pt-BR" sz="4800" dirty="0" err="1" smtClean="0">
                <a:effectLst/>
              </a:rPr>
              <a:t>Ciclo</a:t>
            </a:r>
            <a:r>
              <a:rPr lang="en-US" altLang="pt-BR" sz="4800" dirty="0" smtClean="0">
                <a:effectLst/>
              </a:rPr>
              <a:t> de </a:t>
            </a:r>
            <a:r>
              <a:rPr lang="en-US" altLang="pt-BR" sz="4800" dirty="0" err="1" smtClean="0">
                <a:effectLst/>
              </a:rPr>
              <a:t>Produção</a:t>
            </a:r>
            <a:r>
              <a:rPr lang="en-US" altLang="pt-BR" sz="4800" dirty="0" smtClean="0">
                <a:effectLst/>
              </a:rPr>
              <a:t> de um </a:t>
            </a:r>
            <a:r>
              <a:rPr lang="en-US" altLang="pt-BR" sz="4800" dirty="0" err="1" smtClean="0">
                <a:effectLst/>
              </a:rPr>
              <a:t>circuito</a:t>
            </a:r>
            <a:r>
              <a:rPr lang="en-US" altLang="pt-BR" sz="4800" dirty="0" smtClean="0">
                <a:effectLst/>
              </a:rPr>
              <a:t> </a:t>
            </a:r>
            <a:r>
              <a:rPr lang="en-US" altLang="pt-BR" sz="4800" dirty="0" err="1" smtClean="0">
                <a:effectLst/>
              </a:rPr>
              <a:t>integrado</a:t>
            </a:r>
            <a:endParaRPr lang="en-US" sz="4800" kern="0" dirty="0">
              <a:effectLst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700655" y="3537527"/>
            <a:ext cx="277090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8636000" y="3749964"/>
            <a:ext cx="381288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418860" y="4465783"/>
            <a:ext cx="381288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656119" y="4710547"/>
            <a:ext cx="381288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595659" y="5433291"/>
            <a:ext cx="1440632" cy="200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125331" y="5927436"/>
            <a:ext cx="381288" cy="2124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8650217" y="3486850"/>
            <a:ext cx="408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6º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673312" y="3708460"/>
            <a:ext cx="351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7º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395552" y="4415043"/>
            <a:ext cx="42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3º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125331" y="5879765"/>
            <a:ext cx="618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14º</a:t>
            </a:r>
            <a:endParaRPr lang="pt-BR" sz="1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656119" y="4682839"/>
            <a:ext cx="381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4º</a:t>
            </a:r>
            <a:endParaRPr lang="pt-BR" sz="1400" dirty="0"/>
          </a:p>
        </p:txBody>
      </p:sp>
      <p:sp>
        <p:nvSpPr>
          <p:cNvPr id="19" name="Retângulo 18"/>
          <p:cNvSpPr/>
          <p:nvPr/>
        </p:nvSpPr>
        <p:spPr>
          <a:xfrm>
            <a:off x="3106859" y="5681854"/>
            <a:ext cx="309418" cy="197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125331" y="5654145"/>
            <a:ext cx="381288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400" dirty="0" smtClean="0"/>
              <a:t>9º</a:t>
            </a:r>
            <a:endParaRPr lang="pt-BR" sz="1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237" y="1201244"/>
            <a:ext cx="110956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18" y="1285874"/>
            <a:ext cx="10002982" cy="463935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8001" y="5925234"/>
            <a:ext cx="1136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https://www.icinsights.com/news/bulletins/IC-Insights-Releases-The-New-2021-Edition-Of-The-McClean-Report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altLang="pt-BR" sz="4400" dirty="0" err="1" smtClean="0"/>
              <a:t>Previsão</a:t>
            </a:r>
            <a:r>
              <a:rPr lang="en-US" altLang="pt-BR" sz="4400" dirty="0" smtClean="0"/>
              <a:t> para a </a:t>
            </a:r>
            <a:r>
              <a:rPr lang="en-US" altLang="pt-BR" sz="4400" dirty="0" err="1" smtClean="0"/>
              <a:t>indústria</a:t>
            </a:r>
            <a:r>
              <a:rPr lang="en-US" altLang="pt-BR" sz="4400" dirty="0" smtClean="0"/>
              <a:t> de </a:t>
            </a:r>
            <a:r>
              <a:rPr lang="en-US" altLang="pt-BR" sz="4400" dirty="0" err="1" smtClean="0"/>
              <a:t>semicondutores</a:t>
            </a:r>
            <a:endParaRPr lang="en-US" sz="4400" kern="0" dirty="0"/>
          </a:p>
        </p:txBody>
      </p:sp>
      <p:sp>
        <p:nvSpPr>
          <p:cNvPr id="12" name="Seta para a Esquerda 11"/>
          <p:cNvSpPr/>
          <p:nvPr/>
        </p:nvSpPr>
        <p:spPr bwMode="auto">
          <a:xfrm>
            <a:off x="11767127" y="2780145"/>
            <a:ext cx="978408" cy="4846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ctr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3" name="Seta para a Esquerda 12"/>
          <p:cNvSpPr/>
          <p:nvPr/>
        </p:nvSpPr>
        <p:spPr bwMode="auto">
          <a:xfrm>
            <a:off x="10054752" y="2163319"/>
            <a:ext cx="978408" cy="4846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ctr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0054752" y="2252276"/>
            <a:ext cx="126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err="1"/>
              <a:t>currently</a:t>
            </a:r>
            <a:r>
              <a:rPr lang="pt-BR" sz="1200" b="1" dirty="0"/>
              <a:t> +19%</a:t>
            </a:r>
          </a:p>
        </p:txBody>
      </p:sp>
    </p:spTree>
    <p:extLst>
      <p:ext uri="{BB962C8B-B14F-4D97-AF65-F5344CB8AC3E}">
        <p14:creationId xmlns:p14="http://schemas.microsoft.com/office/powerpoint/2010/main" val="29883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altLang="pt-BR" sz="4400" dirty="0" err="1" smtClean="0"/>
              <a:t>Principais</a:t>
            </a:r>
            <a:r>
              <a:rPr lang="en-US" altLang="pt-BR" sz="4400" dirty="0" smtClean="0"/>
              <a:t> </a:t>
            </a:r>
            <a:r>
              <a:rPr lang="en-US" altLang="pt-BR" sz="4400" dirty="0" err="1" smtClean="0"/>
              <a:t>empresas</a:t>
            </a:r>
            <a:r>
              <a:rPr lang="en-US" altLang="pt-BR" sz="4400" dirty="0" smtClean="0"/>
              <a:t> de </a:t>
            </a:r>
            <a:r>
              <a:rPr lang="en-US" altLang="pt-BR" sz="4400" dirty="0" err="1" smtClean="0"/>
              <a:t>semicondutores</a:t>
            </a:r>
            <a:endParaRPr lang="en-US" sz="4400" kern="0" dirty="0"/>
          </a:p>
        </p:txBody>
      </p:sp>
      <p:sp>
        <p:nvSpPr>
          <p:cNvPr id="12" name="Seta para a Esquerda 11"/>
          <p:cNvSpPr/>
          <p:nvPr/>
        </p:nvSpPr>
        <p:spPr bwMode="auto">
          <a:xfrm>
            <a:off x="11767127" y="2780145"/>
            <a:ext cx="978408" cy="484632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ctr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63" y="1214178"/>
            <a:ext cx="8876146" cy="471105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25" y="5791200"/>
            <a:ext cx="5562600" cy="1066800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 bwMode="auto">
          <a:xfrm>
            <a:off x="498764" y="3343564"/>
            <a:ext cx="978408" cy="484632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ctr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0" name="Seta para a Direita 9"/>
          <p:cNvSpPr/>
          <p:nvPr/>
        </p:nvSpPr>
        <p:spPr bwMode="auto">
          <a:xfrm>
            <a:off x="138545" y="2905125"/>
            <a:ext cx="1338627" cy="81915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6700" marR="0" indent="-266700" algn="ctr" defTabSz="914400" rtl="0" eaLnBrk="0" fontAlgn="base" latinLnBrk="0" hangingPunct="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8545" y="3122987"/>
            <a:ext cx="121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Fabless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27799"/>
              </p:ext>
            </p:extLst>
          </p:nvPr>
        </p:nvGraphicFramePr>
        <p:xfrm>
          <a:off x="1697739" y="2561082"/>
          <a:ext cx="8864851" cy="306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5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7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9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7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69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69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85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6070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1989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60223" y="4359402"/>
          <a:ext cx="8802367" cy="307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07340"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1990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1994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1995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479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1996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1997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9FF99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75" dirty="0">
                          <a:solidFill>
                            <a:srgbClr val="000099"/>
                          </a:solidFill>
                          <a:latin typeface="Arial"/>
                          <a:cs typeface="Arial"/>
                        </a:rPr>
                        <a:t>1999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3028188" y="2978657"/>
            <a:ext cx="1071880" cy="1404620"/>
          </a:xfrm>
          <a:custGeom>
            <a:avLst/>
            <a:gdLst/>
            <a:ahLst/>
            <a:cxnLst/>
            <a:rect l="l" t="t" r="r" b="b"/>
            <a:pathLst>
              <a:path w="1071880" h="1404620">
                <a:moveTo>
                  <a:pt x="539750" y="827532"/>
                </a:moveTo>
                <a:lnTo>
                  <a:pt x="311912" y="827532"/>
                </a:lnTo>
                <a:lnTo>
                  <a:pt x="0" y="1404620"/>
                </a:lnTo>
                <a:lnTo>
                  <a:pt x="539750" y="827532"/>
                </a:lnTo>
                <a:close/>
              </a:path>
              <a:path w="1071880" h="1404620">
                <a:moveTo>
                  <a:pt x="1071372" y="0"/>
                </a:moveTo>
                <a:lnTo>
                  <a:pt x="160019" y="0"/>
                </a:lnTo>
                <a:lnTo>
                  <a:pt x="160019" y="827532"/>
                </a:lnTo>
                <a:lnTo>
                  <a:pt x="1071372" y="827532"/>
                </a:lnTo>
                <a:lnTo>
                  <a:pt x="107137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11144" y="3061719"/>
            <a:ext cx="662940" cy="68736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indent="1270" algn="ctr">
              <a:lnSpc>
                <a:spcPct val="85000"/>
              </a:lnSpc>
              <a:spcBef>
                <a:spcPts val="260"/>
              </a:spcBef>
            </a:pPr>
            <a:r>
              <a:rPr sz="1000" spc="-75" dirty="0">
                <a:solidFill>
                  <a:schemeClr val="bg1"/>
                </a:solidFill>
                <a:latin typeface="Arial"/>
                <a:cs typeface="Arial"/>
              </a:rPr>
              <a:t>Lei da  Informática e  Automação  Lei 8.248 de  23/10/1991</a:t>
            </a:r>
          </a:p>
        </p:txBody>
      </p:sp>
      <p:sp>
        <p:nvSpPr>
          <p:cNvPr id="7" name="object 7"/>
          <p:cNvSpPr/>
          <p:nvPr/>
        </p:nvSpPr>
        <p:spPr>
          <a:xfrm>
            <a:off x="1717547" y="3003045"/>
            <a:ext cx="774700" cy="1367155"/>
          </a:xfrm>
          <a:custGeom>
            <a:avLst/>
            <a:gdLst/>
            <a:ahLst/>
            <a:cxnLst/>
            <a:rect l="l" t="t" r="r" b="b"/>
            <a:pathLst>
              <a:path w="774700" h="1367154">
                <a:moveTo>
                  <a:pt x="645160" y="1016507"/>
                </a:moveTo>
                <a:lnTo>
                  <a:pt x="451611" y="1016507"/>
                </a:lnTo>
                <a:lnTo>
                  <a:pt x="729170" y="1366901"/>
                </a:lnTo>
                <a:lnTo>
                  <a:pt x="645160" y="1016507"/>
                </a:lnTo>
                <a:close/>
              </a:path>
              <a:path w="774700" h="1367154">
                <a:moveTo>
                  <a:pt x="774192" y="0"/>
                </a:moveTo>
                <a:lnTo>
                  <a:pt x="0" y="0"/>
                </a:lnTo>
                <a:lnTo>
                  <a:pt x="0" y="1016507"/>
                </a:lnTo>
                <a:lnTo>
                  <a:pt x="774192" y="1016507"/>
                </a:lnTo>
                <a:lnTo>
                  <a:pt x="774192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40588" y="3215897"/>
            <a:ext cx="851659" cy="3472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>
            <a:defPPr>
              <a:defRPr lang="pt-BR"/>
            </a:defPPr>
            <a:lvl1pPr marL="12065" marR="5080" indent="1270" algn="ctr">
              <a:lnSpc>
                <a:spcPct val="85000"/>
              </a:lnSpc>
              <a:spcBef>
                <a:spcPts val="260"/>
              </a:spcBef>
              <a:defRPr sz="1000" spc="-75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pt-BR" sz="1200" dirty="0" smtClean="0"/>
              <a:t>Abertura Comercial</a:t>
            </a:r>
            <a:endParaRPr sz="1200" dirty="0"/>
          </a:p>
        </p:txBody>
      </p:sp>
      <p:sp>
        <p:nvSpPr>
          <p:cNvPr id="9" name="object 9"/>
          <p:cNvSpPr/>
          <p:nvPr/>
        </p:nvSpPr>
        <p:spPr>
          <a:xfrm>
            <a:off x="3412238" y="3501768"/>
            <a:ext cx="1563472" cy="848235"/>
          </a:xfrm>
          <a:custGeom>
            <a:avLst/>
            <a:gdLst/>
            <a:ahLst/>
            <a:cxnLst/>
            <a:rect l="l" t="t" r="r" b="b"/>
            <a:pathLst>
              <a:path w="1541145" h="892810">
                <a:moveTo>
                  <a:pt x="1540764" y="0"/>
                </a:moveTo>
                <a:lnTo>
                  <a:pt x="931163" y="0"/>
                </a:lnTo>
                <a:lnTo>
                  <a:pt x="931163" y="352044"/>
                </a:lnTo>
                <a:lnTo>
                  <a:pt x="0" y="892301"/>
                </a:lnTo>
                <a:lnTo>
                  <a:pt x="931163" y="502919"/>
                </a:lnTo>
                <a:lnTo>
                  <a:pt x="1540764" y="502919"/>
                </a:lnTo>
                <a:lnTo>
                  <a:pt x="1540764" y="0"/>
                </a:lnTo>
                <a:close/>
              </a:path>
              <a:path w="1541145" h="892810">
                <a:moveTo>
                  <a:pt x="1540764" y="502919"/>
                </a:moveTo>
                <a:lnTo>
                  <a:pt x="931163" y="502919"/>
                </a:lnTo>
                <a:lnTo>
                  <a:pt x="931163" y="603504"/>
                </a:lnTo>
                <a:lnTo>
                  <a:pt x="1540764" y="603504"/>
                </a:lnTo>
                <a:lnTo>
                  <a:pt x="1540764" y="5029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80409" y="3650099"/>
            <a:ext cx="389937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200" spc="-75" dirty="0">
                <a:solidFill>
                  <a:schemeClr val="bg1"/>
                </a:solidFill>
                <a:latin typeface="Arial"/>
                <a:cs typeface="Arial"/>
              </a:rPr>
              <a:t>PPB</a:t>
            </a:r>
          </a:p>
        </p:txBody>
      </p:sp>
      <p:sp>
        <p:nvSpPr>
          <p:cNvPr id="11" name="object 11"/>
          <p:cNvSpPr/>
          <p:nvPr/>
        </p:nvSpPr>
        <p:spPr>
          <a:xfrm>
            <a:off x="6083551" y="2107944"/>
            <a:ext cx="4421379" cy="471810"/>
          </a:xfrm>
          <a:custGeom>
            <a:avLst/>
            <a:gdLst/>
            <a:ahLst/>
            <a:cxnLst/>
            <a:rect l="l" t="t" r="r" b="b"/>
            <a:pathLst>
              <a:path w="4594859" h="321944">
                <a:moveTo>
                  <a:pt x="4434078" y="0"/>
                </a:moveTo>
                <a:lnTo>
                  <a:pt x="4434078" y="80391"/>
                </a:lnTo>
                <a:lnTo>
                  <a:pt x="0" y="80391"/>
                </a:lnTo>
                <a:lnTo>
                  <a:pt x="0" y="241173"/>
                </a:lnTo>
                <a:lnTo>
                  <a:pt x="4434078" y="241173"/>
                </a:lnTo>
                <a:lnTo>
                  <a:pt x="4434078" y="321564"/>
                </a:lnTo>
                <a:lnTo>
                  <a:pt x="4594859" y="160782"/>
                </a:lnTo>
                <a:lnTo>
                  <a:pt x="443407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11922" y="2219046"/>
            <a:ext cx="13131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110" dirty="0">
                <a:solidFill>
                  <a:srgbClr val="DCDEDF"/>
                </a:solidFill>
                <a:latin typeface="Arial"/>
                <a:cs typeface="Arial"/>
              </a:rPr>
              <a:t>Reserva </a:t>
            </a:r>
            <a:r>
              <a:rPr sz="1200" b="1" spc="-75" dirty="0">
                <a:solidFill>
                  <a:srgbClr val="DCDEDF"/>
                </a:solidFill>
                <a:latin typeface="Arial"/>
                <a:cs typeface="Arial"/>
              </a:rPr>
              <a:t>de</a:t>
            </a:r>
            <a:r>
              <a:rPr sz="1200" b="1" spc="-105" dirty="0">
                <a:solidFill>
                  <a:srgbClr val="DCDEDF"/>
                </a:solidFill>
                <a:latin typeface="Arial"/>
                <a:cs typeface="Arial"/>
              </a:rPr>
              <a:t> </a:t>
            </a:r>
            <a:r>
              <a:rPr sz="1200" b="1" spc="-75" dirty="0">
                <a:solidFill>
                  <a:srgbClr val="DCDEDF"/>
                </a:solidFill>
                <a:latin typeface="Arial"/>
                <a:cs typeface="Arial"/>
              </a:rPr>
              <a:t>Mercado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26761" y="1663750"/>
            <a:ext cx="1256790" cy="941911"/>
          </a:xfrm>
          <a:custGeom>
            <a:avLst/>
            <a:gdLst/>
            <a:ahLst/>
            <a:cxnLst/>
            <a:rect l="l" t="t" r="r" b="b"/>
            <a:pathLst>
              <a:path w="1257300" h="702944">
                <a:moveTo>
                  <a:pt x="1047750" y="466344"/>
                </a:moveTo>
                <a:lnTo>
                  <a:pt x="733425" y="466344"/>
                </a:lnTo>
                <a:lnTo>
                  <a:pt x="1063370" y="702690"/>
                </a:lnTo>
                <a:lnTo>
                  <a:pt x="1047750" y="466344"/>
                </a:lnTo>
                <a:close/>
              </a:path>
              <a:path w="1257300" h="702944">
                <a:moveTo>
                  <a:pt x="1257300" y="0"/>
                </a:moveTo>
                <a:lnTo>
                  <a:pt x="0" y="0"/>
                </a:lnTo>
                <a:lnTo>
                  <a:pt x="0" y="466344"/>
                </a:lnTo>
                <a:lnTo>
                  <a:pt x="1257300" y="466344"/>
                </a:lnTo>
                <a:lnTo>
                  <a:pt x="12573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931916" y="1691716"/>
            <a:ext cx="1046480" cy="549381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06680" marR="98425" algn="ctr">
              <a:lnSpc>
                <a:spcPts val="819"/>
              </a:lnSpc>
              <a:spcBef>
                <a:spcPts val="245"/>
              </a:spcBef>
            </a:pPr>
            <a:r>
              <a:rPr sz="1050" spc="-55" dirty="0">
                <a:solidFill>
                  <a:schemeClr val="bg1"/>
                </a:solidFill>
                <a:latin typeface="Arial"/>
                <a:cs typeface="Arial"/>
              </a:rPr>
              <a:t>Política Nacional</a:t>
            </a:r>
            <a:r>
              <a:rPr sz="1050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50" spc="-50" dirty="0">
                <a:solidFill>
                  <a:schemeClr val="bg1"/>
                </a:solidFill>
                <a:latin typeface="Arial"/>
                <a:cs typeface="Arial"/>
              </a:rPr>
              <a:t>de  </a:t>
            </a:r>
            <a:r>
              <a:rPr sz="1050" spc="-45" dirty="0">
                <a:solidFill>
                  <a:schemeClr val="bg1"/>
                </a:solidFill>
                <a:latin typeface="Arial"/>
                <a:cs typeface="Arial"/>
              </a:rPr>
              <a:t>Informática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ts val="810"/>
              </a:lnSpc>
            </a:pPr>
            <a:r>
              <a:rPr sz="1050" spc="-75" dirty="0">
                <a:solidFill>
                  <a:schemeClr val="bg1"/>
                </a:solidFill>
                <a:latin typeface="Arial"/>
                <a:cs typeface="Arial"/>
              </a:rPr>
              <a:t>Lei </a:t>
            </a:r>
            <a:r>
              <a:rPr sz="1050" spc="-35" dirty="0">
                <a:solidFill>
                  <a:schemeClr val="bg1"/>
                </a:solidFill>
                <a:latin typeface="Arial"/>
                <a:cs typeface="Arial"/>
              </a:rPr>
              <a:t>7.232 </a:t>
            </a:r>
            <a:r>
              <a:rPr sz="1050" spc="-50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050" spc="-1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chemeClr val="bg1"/>
                </a:solidFill>
                <a:latin typeface="Arial"/>
                <a:cs typeface="Arial"/>
              </a:rPr>
              <a:t>29/10/1984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66315" y="4748024"/>
            <a:ext cx="2946400" cy="448309"/>
          </a:xfrm>
          <a:custGeom>
            <a:avLst/>
            <a:gdLst/>
            <a:ahLst/>
            <a:cxnLst/>
            <a:rect l="l" t="t" r="r" b="b"/>
            <a:pathLst>
              <a:path w="2946400" h="448310">
                <a:moveTo>
                  <a:pt x="2721864" y="0"/>
                </a:moveTo>
                <a:lnTo>
                  <a:pt x="2721864" y="112013"/>
                </a:lnTo>
                <a:lnTo>
                  <a:pt x="0" y="112013"/>
                </a:lnTo>
                <a:lnTo>
                  <a:pt x="0" y="336041"/>
                </a:lnTo>
                <a:lnTo>
                  <a:pt x="2721864" y="336041"/>
                </a:lnTo>
                <a:lnTo>
                  <a:pt x="2721864" y="448055"/>
                </a:lnTo>
                <a:lnTo>
                  <a:pt x="2945891" y="224027"/>
                </a:lnTo>
                <a:lnTo>
                  <a:pt x="272186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3475" y="1846325"/>
            <a:ext cx="2819400" cy="683260"/>
          </a:xfrm>
          <a:custGeom>
            <a:avLst/>
            <a:gdLst/>
            <a:ahLst/>
            <a:cxnLst/>
            <a:rect l="l" t="t" r="r" b="b"/>
            <a:pathLst>
              <a:path w="2819400" h="683260">
                <a:moveTo>
                  <a:pt x="1409700" y="0"/>
                </a:moveTo>
                <a:lnTo>
                  <a:pt x="1337156" y="444"/>
                </a:lnTo>
                <a:lnTo>
                  <a:pt x="1265565" y="1761"/>
                </a:lnTo>
                <a:lnTo>
                  <a:pt x="1195015" y="3932"/>
                </a:lnTo>
                <a:lnTo>
                  <a:pt x="1125594" y="6933"/>
                </a:lnTo>
                <a:lnTo>
                  <a:pt x="1057392" y="10743"/>
                </a:lnTo>
                <a:lnTo>
                  <a:pt x="990496" y="15342"/>
                </a:lnTo>
                <a:lnTo>
                  <a:pt x="924995" y="20708"/>
                </a:lnTo>
                <a:lnTo>
                  <a:pt x="860979" y="26818"/>
                </a:lnTo>
                <a:lnTo>
                  <a:pt x="798534" y="33653"/>
                </a:lnTo>
                <a:lnTo>
                  <a:pt x="737751" y="41190"/>
                </a:lnTo>
                <a:lnTo>
                  <a:pt x="678717" y="49408"/>
                </a:lnTo>
                <a:lnTo>
                  <a:pt x="621521" y="58286"/>
                </a:lnTo>
                <a:lnTo>
                  <a:pt x="566251" y="67802"/>
                </a:lnTo>
                <a:lnTo>
                  <a:pt x="512997" y="77934"/>
                </a:lnTo>
                <a:lnTo>
                  <a:pt x="461847" y="88662"/>
                </a:lnTo>
                <a:lnTo>
                  <a:pt x="412889" y="99964"/>
                </a:lnTo>
                <a:lnTo>
                  <a:pt x="366212" y="111819"/>
                </a:lnTo>
                <a:lnTo>
                  <a:pt x="321905" y="124204"/>
                </a:lnTo>
                <a:lnTo>
                  <a:pt x="280055" y="137100"/>
                </a:lnTo>
                <a:lnTo>
                  <a:pt x="240753" y="150483"/>
                </a:lnTo>
                <a:lnTo>
                  <a:pt x="204085" y="164334"/>
                </a:lnTo>
                <a:lnTo>
                  <a:pt x="139010" y="193350"/>
                </a:lnTo>
                <a:lnTo>
                  <a:pt x="85539" y="223976"/>
                </a:lnTo>
                <a:lnTo>
                  <a:pt x="44380" y="256041"/>
                </a:lnTo>
                <a:lnTo>
                  <a:pt x="16242" y="289374"/>
                </a:lnTo>
                <a:lnTo>
                  <a:pt x="0" y="341375"/>
                </a:lnTo>
                <a:lnTo>
                  <a:pt x="1834" y="358948"/>
                </a:lnTo>
                <a:lnTo>
                  <a:pt x="28639" y="410191"/>
                </a:lnTo>
                <a:lnTo>
                  <a:pt x="63376" y="442912"/>
                </a:lnTo>
                <a:lnTo>
                  <a:pt x="110780" y="474279"/>
                </a:lnTo>
                <a:lnTo>
                  <a:pt x="170142" y="504121"/>
                </a:lnTo>
                <a:lnTo>
                  <a:pt x="240753" y="532268"/>
                </a:lnTo>
                <a:lnTo>
                  <a:pt x="280055" y="545651"/>
                </a:lnTo>
                <a:lnTo>
                  <a:pt x="321905" y="558547"/>
                </a:lnTo>
                <a:lnTo>
                  <a:pt x="366212" y="570932"/>
                </a:lnTo>
                <a:lnTo>
                  <a:pt x="412889" y="582787"/>
                </a:lnTo>
                <a:lnTo>
                  <a:pt x="461847" y="594089"/>
                </a:lnTo>
                <a:lnTo>
                  <a:pt x="512997" y="604817"/>
                </a:lnTo>
                <a:lnTo>
                  <a:pt x="566251" y="614949"/>
                </a:lnTo>
                <a:lnTo>
                  <a:pt x="621521" y="624465"/>
                </a:lnTo>
                <a:lnTo>
                  <a:pt x="678717" y="633343"/>
                </a:lnTo>
                <a:lnTo>
                  <a:pt x="737751" y="641561"/>
                </a:lnTo>
                <a:lnTo>
                  <a:pt x="798534" y="649098"/>
                </a:lnTo>
                <a:lnTo>
                  <a:pt x="860979" y="655933"/>
                </a:lnTo>
                <a:lnTo>
                  <a:pt x="924995" y="662043"/>
                </a:lnTo>
                <a:lnTo>
                  <a:pt x="990496" y="667409"/>
                </a:lnTo>
                <a:lnTo>
                  <a:pt x="1057392" y="672008"/>
                </a:lnTo>
                <a:lnTo>
                  <a:pt x="1125594" y="675818"/>
                </a:lnTo>
                <a:lnTo>
                  <a:pt x="1195015" y="678819"/>
                </a:lnTo>
                <a:lnTo>
                  <a:pt x="1265565" y="680990"/>
                </a:lnTo>
                <a:lnTo>
                  <a:pt x="1337156" y="682307"/>
                </a:lnTo>
                <a:lnTo>
                  <a:pt x="1409700" y="682751"/>
                </a:lnTo>
                <a:lnTo>
                  <a:pt x="1482238" y="682307"/>
                </a:lnTo>
                <a:lnTo>
                  <a:pt x="1553826" y="680990"/>
                </a:lnTo>
                <a:lnTo>
                  <a:pt x="1624372" y="678819"/>
                </a:lnTo>
                <a:lnTo>
                  <a:pt x="1693790" y="675818"/>
                </a:lnTo>
                <a:lnTo>
                  <a:pt x="1761990" y="672008"/>
                </a:lnTo>
                <a:lnTo>
                  <a:pt x="1828884" y="667409"/>
                </a:lnTo>
                <a:lnTo>
                  <a:pt x="1894383" y="662043"/>
                </a:lnTo>
                <a:lnTo>
                  <a:pt x="1958399" y="655933"/>
                </a:lnTo>
                <a:lnTo>
                  <a:pt x="2020843" y="649098"/>
                </a:lnTo>
                <a:lnTo>
                  <a:pt x="2081626" y="641561"/>
                </a:lnTo>
                <a:lnTo>
                  <a:pt x="2140660" y="633343"/>
                </a:lnTo>
                <a:lnTo>
                  <a:pt x="2197856" y="624465"/>
                </a:lnTo>
                <a:lnTo>
                  <a:pt x="2253126" y="614949"/>
                </a:lnTo>
                <a:lnTo>
                  <a:pt x="2306381" y="604817"/>
                </a:lnTo>
                <a:lnTo>
                  <a:pt x="2357532" y="594089"/>
                </a:lnTo>
                <a:lnTo>
                  <a:pt x="2406491" y="582787"/>
                </a:lnTo>
                <a:lnTo>
                  <a:pt x="2453169" y="570932"/>
                </a:lnTo>
                <a:lnTo>
                  <a:pt x="2497478" y="558547"/>
                </a:lnTo>
                <a:lnTo>
                  <a:pt x="2539329" y="545651"/>
                </a:lnTo>
                <a:lnTo>
                  <a:pt x="2578633" y="532268"/>
                </a:lnTo>
                <a:lnTo>
                  <a:pt x="2615302" y="518417"/>
                </a:lnTo>
                <a:lnTo>
                  <a:pt x="2680380" y="489401"/>
                </a:lnTo>
                <a:lnTo>
                  <a:pt x="2733854" y="458775"/>
                </a:lnTo>
                <a:lnTo>
                  <a:pt x="2775016" y="426710"/>
                </a:lnTo>
                <a:lnTo>
                  <a:pt x="2803155" y="393377"/>
                </a:lnTo>
                <a:lnTo>
                  <a:pt x="2819400" y="341375"/>
                </a:lnTo>
                <a:lnTo>
                  <a:pt x="2817565" y="323803"/>
                </a:lnTo>
                <a:lnTo>
                  <a:pt x="2790758" y="272560"/>
                </a:lnTo>
                <a:lnTo>
                  <a:pt x="2756018" y="239839"/>
                </a:lnTo>
                <a:lnTo>
                  <a:pt x="2708612" y="208472"/>
                </a:lnTo>
                <a:lnTo>
                  <a:pt x="2649247" y="178630"/>
                </a:lnTo>
                <a:lnTo>
                  <a:pt x="2578633" y="150483"/>
                </a:lnTo>
                <a:lnTo>
                  <a:pt x="2539329" y="137100"/>
                </a:lnTo>
                <a:lnTo>
                  <a:pt x="2497478" y="124204"/>
                </a:lnTo>
                <a:lnTo>
                  <a:pt x="2453169" y="111819"/>
                </a:lnTo>
                <a:lnTo>
                  <a:pt x="2406491" y="99964"/>
                </a:lnTo>
                <a:lnTo>
                  <a:pt x="2357532" y="88662"/>
                </a:lnTo>
                <a:lnTo>
                  <a:pt x="2306381" y="77934"/>
                </a:lnTo>
                <a:lnTo>
                  <a:pt x="2253126" y="67802"/>
                </a:lnTo>
                <a:lnTo>
                  <a:pt x="2197856" y="58286"/>
                </a:lnTo>
                <a:lnTo>
                  <a:pt x="2140660" y="49408"/>
                </a:lnTo>
                <a:lnTo>
                  <a:pt x="2081626" y="41190"/>
                </a:lnTo>
                <a:lnTo>
                  <a:pt x="2020843" y="33653"/>
                </a:lnTo>
                <a:lnTo>
                  <a:pt x="1958399" y="26818"/>
                </a:lnTo>
                <a:lnTo>
                  <a:pt x="1894383" y="20708"/>
                </a:lnTo>
                <a:lnTo>
                  <a:pt x="1828884" y="15342"/>
                </a:lnTo>
                <a:lnTo>
                  <a:pt x="1761990" y="10743"/>
                </a:lnTo>
                <a:lnTo>
                  <a:pt x="1693790" y="6933"/>
                </a:lnTo>
                <a:lnTo>
                  <a:pt x="1624372" y="3932"/>
                </a:lnTo>
                <a:lnTo>
                  <a:pt x="1553826" y="1761"/>
                </a:lnTo>
                <a:lnTo>
                  <a:pt x="1482238" y="444"/>
                </a:lnTo>
                <a:lnTo>
                  <a:pt x="14097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04668" y="1937260"/>
            <a:ext cx="1814830" cy="4210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03200" marR="5080" indent="-191135">
              <a:lnSpc>
                <a:spcPts val="1430"/>
              </a:lnSpc>
              <a:spcBef>
                <a:spcPts val="360"/>
              </a:spcBef>
            </a:pPr>
            <a:r>
              <a:rPr sz="1400" spc="-70" dirty="0">
                <a:solidFill>
                  <a:schemeClr val="bg1"/>
                </a:solidFill>
                <a:latin typeface="Arial"/>
                <a:cs typeface="Arial"/>
              </a:rPr>
              <a:t>23 </a:t>
            </a:r>
            <a:r>
              <a:rPr sz="1400" spc="-120" dirty="0">
                <a:solidFill>
                  <a:schemeClr val="bg1"/>
                </a:solidFill>
                <a:latin typeface="Arial"/>
                <a:cs typeface="Arial"/>
              </a:rPr>
              <a:t>empresas</a:t>
            </a:r>
            <a:r>
              <a:rPr sz="1400" spc="-19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95" dirty="0">
                <a:solidFill>
                  <a:schemeClr val="bg1"/>
                </a:solidFill>
                <a:latin typeface="Arial"/>
                <a:cs typeface="Arial"/>
              </a:rPr>
              <a:t>produtoras  </a:t>
            </a:r>
            <a:r>
              <a:rPr sz="1400" spc="-90" dirty="0">
                <a:solidFill>
                  <a:schemeClr val="bg1"/>
                </a:solidFill>
                <a:latin typeface="Arial"/>
                <a:cs typeface="Arial"/>
              </a:rPr>
              <a:t>de</a:t>
            </a:r>
            <a:r>
              <a:rPr sz="1400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400" spc="-110" dirty="0">
                <a:solidFill>
                  <a:schemeClr val="bg1"/>
                </a:solidFill>
                <a:latin typeface="Arial"/>
                <a:cs typeface="Arial"/>
              </a:rPr>
              <a:t>semicondutores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44362" y="3215897"/>
            <a:ext cx="1877268" cy="1158113"/>
          </a:xfrm>
          <a:custGeom>
            <a:avLst/>
            <a:gdLst/>
            <a:ahLst/>
            <a:cxnLst/>
            <a:rect l="l" t="t" r="r" b="b"/>
            <a:pathLst>
              <a:path w="1408429" h="1035685">
                <a:moveTo>
                  <a:pt x="877697" y="368807"/>
                </a:moveTo>
                <a:lnTo>
                  <a:pt x="650239" y="368807"/>
                </a:lnTo>
                <a:lnTo>
                  <a:pt x="0" y="1035430"/>
                </a:lnTo>
                <a:lnTo>
                  <a:pt x="877697" y="368807"/>
                </a:lnTo>
                <a:close/>
              </a:path>
              <a:path w="1408429" h="1035685">
                <a:moveTo>
                  <a:pt x="1408430" y="0"/>
                </a:moveTo>
                <a:lnTo>
                  <a:pt x="498601" y="0"/>
                </a:lnTo>
                <a:lnTo>
                  <a:pt x="498601" y="368807"/>
                </a:lnTo>
                <a:lnTo>
                  <a:pt x="1408430" y="368807"/>
                </a:lnTo>
                <a:lnTo>
                  <a:pt x="140843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40218" y="3282773"/>
            <a:ext cx="1037794" cy="29302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>
            <a:defPPr>
              <a:defRPr lang="pt-BR"/>
            </a:defPPr>
            <a:lvl1pPr marL="12065" marR="5080" indent="1270" algn="ctr">
              <a:lnSpc>
                <a:spcPct val="85000"/>
              </a:lnSpc>
              <a:spcBef>
                <a:spcPts val="260"/>
              </a:spcBef>
              <a:defRPr sz="1000" spc="-75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dirty="0" err="1" smtClean="0"/>
              <a:t>Regulamenta</a:t>
            </a:r>
            <a:r>
              <a:rPr lang="pt-BR" dirty="0" smtClean="0"/>
              <a:t>ç</a:t>
            </a:r>
            <a:r>
              <a:rPr dirty="0" smtClean="0"/>
              <a:t>ã</a:t>
            </a:r>
            <a:r>
              <a:rPr lang="pt-BR" dirty="0"/>
              <a:t>o do PPB</a:t>
            </a:r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739541" y="5205225"/>
            <a:ext cx="3144369" cy="817874"/>
          </a:xfrm>
          <a:custGeom>
            <a:avLst/>
            <a:gdLst/>
            <a:ahLst/>
            <a:cxnLst/>
            <a:rect l="l" t="t" r="r" b="b"/>
            <a:pathLst>
              <a:path w="3061970" h="657225">
                <a:moveTo>
                  <a:pt x="1530858" y="0"/>
                </a:moveTo>
                <a:lnTo>
                  <a:pt x="1456686" y="378"/>
                </a:lnTo>
                <a:lnTo>
                  <a:pt x="1383426" y="1503"/>
                </a:lnTo>
                <a:lnTo>
                  <a:pt x="1311158" y="3356"/>
                </a:lnTo>
                <a:lnTo>
                  <a:pt x="1239960" y="5921"/>
                </a:lnTo>
                <a:lnTo>
                  <a:pt x="1169914" y="9181"/>
                </a:lnTo>
                <a:lnTo>
                  <a:pt x="1101100" y="13118"/>
                </a:lnTo>
                <a:lnTo>
                  <a:pt x="1033598" y="17714"/>
                </a:lnTo>
                <a:lnTo>
                  <a:pt x="967488" y="22953"/>
                </a:lnTo>
                <a:lnTo>
                  <a:pt x="902851" y="28818"/>
                </a:lnTo>
                <a:lnTo>
                  <a:pt x="839766" y="35291"/>
                </a:lnTo>
                <a:lnTo>
                  <a:pt x="778314" y="42356"/>
                </a:lnTo>
                <a:lnTo>
                  <a:pt x="718575" y="49994"/>
                </a:lnTo>
                <a:lnTo>
                  <a:pt x="660628" y="58189"/>
                </a:lnTo>
                <a:lnTo>
                  <a:pt x="604556" y="66924"/>
                </a:lnTo>
                <a:lnTo>
                  <a:pt x="550436" y="76181"/>
                </a:lnTo>
                <a:lnTo>
                  <a:pt x="498351" y="85943"/>
                </a:lnTo>
                <a:lnTo>
                  <a:pt x="448379" y="96192"/>
                </a:lnTo>
                <a:lnTo>
                  <a:pt x="400602" y="106913"/>
                </a:lnTo>
                <a:lnTo>
                  <a:pt x="355099" y="118087"/>
                </a:lnTo>
                <a:lnTo>
                  <a:pt x="311950" y="129698"/>
                </a:lnTo>
                <a:lnTo>
                  <a:pt x="271236" y="141727"/>
                </a:lnTo>
                <a:lnTo>
                  <a:pt x="233037" y="154159"/>
                </a:lnTo>
                <a:lnTo>
                  <a:pt x="164504" y="180158"/>
                </a:lnTo>
                <a:lnTo>
                  <a:pt x="106993" y="207559"/>
                </a:lnTo>
                <a:lnTo>
                  <a:pt x="61146" y="236224"/>
                </a:lnTo>
                <a:lnTo>
                  <a:pt x="27603" y="266014"/>
                </a:lnTo>
                <a:lnTo>
                  <a:pt x="1765" y="312509"/>
                </a:lnTo>
                <a:lnTo>
                  <a:pt x="0" y="328422"/>
                </a:lnTo>
                <a:lnTo>
                  <a:pt x="1765" y="344334"/>
                </a:lnTo>
                <a:lnTo>
                  <a:pt x="27603" y="390829"/>
                </a:lnTo>
                <a:lnTo>
                  <a:pt x="61146" y="420619"/>
                </a:lnTo>
                <a:lnTo>
                  <a:pt x="106993" y="449284"/>
                </a:lnTo>
                <a:lnTo>
                  <a:pt x="164504" y="476685"/>
                </a:lnTo>
                <a:lnTo>
                  <a:pt x="233037" y="502684"/>
                </a:lnTo>
                <a:lnTo>
                  <a:pt x="271236" y="515116"/>
                </a:lnTo>
                <a:lnTo>
                  <a:pt x="311950" y="527145"/>
                </a:lnTo>
                <a:lnTo>
                  <a:pt x="355099" y="538756"/>
                </a:lnTo>
                <a:lnTo>
                  <a:pt x="400602" y="549930"/>
                </a:lnTo>
                <a:lnTo>
                  <a:pt x="448379" y="560651"/>
                </a:lnTo>
                <a:lnTo>
                  <a:pt x="498351" y="570900"/>
                </a:lnTo>
                <a:lnTo>
                  <a:pt x="550436" y="580662"/>
                </a:lnTo>
                <a:lnTo>
                  <a:pt x="604556" y="589919"/>
                </a:lnTo>
                <a:lnTo>
                  <a:pt x="660628" y="598654"/>
                </a:lnTo>
                <a:lnTo>
                  <a:pt x="718575" y="606849"/>
                </a:lnTo>
                <a:lnTo>
                  <a:pt x="778314" y="614487"/>
                </a:lnTo>
                <a:lnTo>
                  <a:pt x="839766" y="621552"/>
                </a:lnTo>
                <a:lnTo>
                  <a:pt x="902851" y="628025"/>
                </a:lnTo>
                <a:lnTo>
                  <a:pt x="967488" y="633890"/>
                </a:lnTo>
                <a:lnTo>
                  <a:pt x="1033598" y="639129"/>
                </a:lnTo>
                <a:lnTo>
                  <a:pt x="1101100" y="643725"/>
                </a:lnTo>
                <a:lnTo>
                  <a:pt x="1169914" y="647662"/>
                </a:lnTo>
                <a:lnTo>
                  <a:pt x="1239960" y="650922"/>
                </a:lnTo>
                <a:lnTo>
                  <a:pt x="1311158" y="653487"/>
                </a:lnTo>
                <a:lnTo>
                  <a:pt x="1383426" y="655340"/>
                </a:lnTo>
                <a:lnTo>
                  <a:pt x="1456686" y="656465"/>
                </a:lnTo>
                <a:lnTo>
                  <a:pt x="1530858" y="656844"/>
                </a:lnTo>
                <a:lnTo>
                  <a:pt x="1605026" y="656465"/>
                </a:lnTo>
                <a:lnTo>
                  <a:pt x="1678285" y="655340"/>
                </a:lnTo>
                <a:lnTo>
                  <a:pt x="1750552" y="653487"/>
                </a:lnTo>
                <a:lnTo>
                  <a:pt x="1821748" y="650922"/>
                </a:lnTo>
                <a:lnTo>
                  <a:pt x="1891792" y="647662"/>
                </a:lnTo>
                <a:lnTo>
                  <a:pt x="1960605" y="643725"/>
                </a:lnTo>
                <a:lnTo>
                  <a:pt x="2028107" y="639129"/>
                </a:lnTo>
                <a:lnTo>
                  <a:pt x="2094216" y="633890"/>
                </a:lnTo>
                <a:lnTo>
                  <a:pt x="2158853" y="628025"/>
                </a:lnTo>
                <a:lnTo>
                  <a:pt x="2221938" y="621552"/>
                </a:lnTo>
                <a:lnTo>
                  <a:pt x="2283390" y="614487"/>
                </a:lnTo>
                <a:lnTo>
                  <a:pt x="2343129" y="606849"/>
                </a:lnTo>
                <a:lnTo>
                  <a:pt x="2401075" y="598654"/>
                </a:lnTo>
                <a:lnTo>
                  <a:pt x="2457148" y="589919"/>
                </a:lnTo>
                <a:lnTo>
                  <a:pt x="2511268" y="580662"/>
                </a:lnTo>
                <a:lnTo>
                  <a:pt x="2563354" y="570900"/>
                </a:lnTo>
                <a:lnTo>
                  <a:pt x="2613326" y="560651"/>
                </a:lnTo>
                <a:lnTo>
                  <a:pt x="2661104" y="549930"/>
                </a:lnTo>
                <a:lnTo>
                  <a:pt x="2706608" y="538756"/>
                </a:lnTo>
                <a:lnTo>
                  <a:pt x="2749757" y="527145"/>
                </a:lnTo>
                <a:lnTo>
                  <a:pt x="2790472" y="515116"/>
                </a:lnTo>
                <a:lnTo>
                  <a:pt x="2828672" y="502684"/>
                </a:lnTo>
                <a:lnTo>
                  <a:pt x="2897206" y="476685"/>
                </a:lnTo>
                <a:lnTo>
                  <a:pt x="2954718" y="449284"/>
                </a:lnTo>
                <a:lnTo>
                  <a:pt x="3000567" y="420619"/>
                </a:lnTo>
                <a:lnTo>
                  <a:pt x="3034111" y="390829"/>
                </a:lnTo>
                <a:lnTo>
                  <a:pt x="3059950" y="344334"/>
                </a:lnTo>
                <a:lnTo>
                  <a:pt x="3061716" y="328422"/>
                </a:lnTo>
                <a:lnTo>
                  <a:pt x="3059950" y="312509"/>
                </a:lnTo>
                <a:lnTo>
                  <a:pt x="3034111" y="266014"/>
                </a:lnTo>
                <a:lnTo>
                  <a:pt x="3000567" y="236224"/>
                </a:lnTo>
                <a:lnTo>
                  <a:pt x="2954718" y="207559"/>
                </a:lnTo>
                <a:lnTo>
                  <a:pt x="2897206" y="180158"/>
                </a:lnTo>
                <a:lnTo>
                  <a:pt x="2828672" y="154159"/>
                </a:lnTo>
                <a:lnTo>
                  <a:pt x="2790472" y="141727"/>
                </a:lnTo>
                <a:lnTo>
                  <a:pt x="2749757" y="129698"/>
                </a:lnTo>
                <a:lnTo>
                  <a:pt x="2706608" y="118087"/>
                </a:lnTo>
                <a:lnTo>
                  <a:pt x="2661104" y="106913"/>
                </a:lnTo>
                <a:lnTo>
                  <a:pt x="2613326" y="96192"/>
                </a:lnTo>
                <a:lnTo>
                  <a:pt x="2563354" y="85943"/>
                </a:lnTo>
                <a:lnTo>
                  <a:pt x="2511268" y="76181"/>
                </a:lnTo>
                <a:lnTo>
                  <a:pt x="2457148" y="66924"/>
                </a:lnTo>
                <a:lnTo>
                  <a:pt x="2401075" y="58189"/>
                </a:lnTo>
                <a:lnTo>
                  <a:pt x="2343129" y="49994"/>
                </a:lnTo>
                <a:lnTo>
                  <a:pt x="2283390" y="42356"/>
                </a:lnTo>
                <a:lnTo>
                  <a:pt x="2221938" y="35291"/>
                </a:lnTo>
                <a:lnTo>
                  <a:pt x="2158853" y="28818"/>
                </a:lnTo>
                <a:lnTo>
                  <a:pt x="2094216" y="22953"/>
                </a:lnTo>
                <a:lnTo>
                  <a:pt x="2028107" y="17714"/>
                </a:lnTo>
                <a:lnTo>
                  <a:pt x="1960605" y="13118"/>
                </a:lnTo>
                <a:lnTo>
                  <a:pt x="1891792" y="9181"/>
                </a:lnTo>
                <a:lnTo>
                  <a:pt x="1821748" y="5921"/>
                </a:lnTo>
                <a:lnTo>
                  <a:pt x="1750552" y="3356"/>
                </a:lnTo>
                <a:lnTo>
                  <a:pt x="1678285" y="1503"/>
                </a:lnTo>
                <a:lnTo>
                  <a:pt x="1605026" y="378"/>
                </a:lnTo>
                <a:lnTo>
                  <a:pt x="1530858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40588" y="4767668"/>
            <a:ext cx="3543299" cy="10978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spcBef>
                <a:spcPts val="745"/>
              </a:spcBef>
            </a:pPr>
            <a:r>
              <a:rPr lang="pt-BR" sz="1400" spc="-105" dirty="0" smtClean="0">
                <a:solidFill>
                  <a:schemeClr val="bg1"/>
                </a:solidFill>
                <a:latin typeface="Arial"/>
                <a:cs typeface="Arial"/>
              </a:rPr>
              <a:t>    </a:t>
            </a:r>
            <a:r>
              <a:rPr sz="1400" spc="-105" dirty="0" smtClean="0">
                <a:solidFill>
                  <a:schemeClr val="bg1"/>
                </a:solidFill>
                <a:latin typeface="Arial"/>
                <a:cs typeface="Arial"/>
              </a:rPr>
              <a:t>“</a:t>
            </a:r>
            <a:r>
              <a:rPr sz="1400" spc="-105" dirty="0">
                <a:solidFill>
                  <a:schemeClr val="bg1"/>
                </a:solidFill>
                <a:latin typeface="Arial"/>
                <a:cs typeface="Arial"/>
              </a:rPr>
              <a:t>Desmonte” </a:t>
            </a:r>
            <a:r>
              <a:rPr sz="1400" spc="-95" dirty="0">
                <a:solidFill>
                  <a:schemeClr val="bg1"/>
                </a:solidFill>
                <a:latin typeface="Arial"/>
                <a:cs typeface="Arial"/>
              </a:rPr>
              <a:t>da </a:t>
            </a:r>
            <a:r>
              <a:rPr sz="1400" spc="-80" dirty="0" err="1" smtClean="0">
                <a:solidFill>
                  <a:schemeClr val="bg1"/>
                </a:solidFill>
                <a:latin typeface="Arial"/>
                <a:cs typeface="Arial"/>
              </a:rPr>
              <a:t>Indústria</a:t>
            </a:r>
            <a:r>
              <a:rPr lang="pt-BR" sz="1400" spc="-80" dirty="0" smtClean="0">
                <a:solidFill>
                  <a:schemeClr val="bg1"/>
                </a:solidFill>
                <a:latin typeface="Arial"/>
                <a:cs typeface="Arial"/>
              </a:rPr>
              <a:t> de Componentes</a:t>
            </a:r>
          </a:p>
          <a:p>
            <a:pPr marL="12700">
              <a:spcBef>
                <a:spcPts val="745"/>
              </a:spcBef>
            </a:pP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52069" marR="5080" algn="ctr">
              <a:lnSpc>
                <a:spcPct val="85100"/>
              </a:lnSpc>
              <a:spcBef>
                <a:spcPts val="894"/>
              </a:spcBef>
            </a:pPr>
            <a:r>
              <a:rPr sz="1400" spc="-165" dirty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sz="1400" spc="-75" dirty="0">
                <a:solidFill>
                  <a:schemeClr val="bg1"/>
                </a:solidFill>
                <a:latin typeface="Arial"/>
                <a:cs typeface="Arial"/>
              </a:rPr>
              <a:t>maioria </a:t>
            </a:r>
            <a:r>
              <a:rPr sz="1400" spc="-140" dirty="0">
                <a:solidFill>
                  <a:schemeClr val="bg1"/>
                </a:solidFill>
                <a:latin typeface="Arial"/>
                <a:cs typeface="Arial"/>
              </a:rPr>
              <a:t>das </a:t>
            </a:r>
            <a:r>
              <a:rPr sz="1400" spc="-120" dirty="0">
                <a:solidFill>
                  <a:schemeClr val="bg1"/>
                </a:solidFill>
                <a:latin typeface="Arial"/>
                <a:cs typeface="Arial"/>
              </a:rPr>
              <a:t>empresas </a:t>
            </a:r>
            <a:r>
              <a:rPr sz="1400" spc="-95" dirty="0">
                <a:solidFill>
                  <a:schemeClr val="bg1"/>
                </a:solidFill>
                <a:latin typeface="Arial"/>
                <a:cs typeface="Arial"/>
              </a:rPr>
              <a:t>de  </a:t>
            </a:r>
            <a:r>
              <a:rPr sz="1400" spc="-110" dirty="0" err="1">
                <a:solidFill>
                  <a:schemeClr val="bg1"/>
                </a:solidFill>
                <a:latin typeface="Arial"/>
                <a:cs typeface="Arial"/>
              </a:rPr>
              <a:t>semicondutores</a:t>
            </a:r>
            <a:r>
              <a:rPr sz="1400" spc="-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BR" sz="1400" spc="-110" dirty="0" smtClean="0">
                <a:solidFill>
                  <a:schemeClr val="bg1"/>
                </a:solidFill>
                <a:latin typeface="Arial"/>
                <a:cs typeface="Arial"/>
              </a:rPr>
              <a:t>encerrou as atividades no País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45988" y="3215898"/>
            <a:ext cx="2224994" cy="1173732"/>
          </a:xfrm>
          <a:custGeom>
            <a:avLst/>
            <a:gdLst/>
            <a:ahLst/>
            <a:cxnLst/>
            <a:rect l="l" t="t" r="r" b="b"/>
            <a:pathLst>
              <a:path w="1878964" h="991870">
                <a:moveTo>
                  <a:pt x="1346962" y="368808"/>
                </a:moveTo>
                <a:lnTo>
                  <a:pt x="1119124" y="368808"/>
                </a:lnTo>
                <a:lnTo>
                  <a:pt x="0" y="991616"/>
                </a:lnTo>
                <a:lnTo>
                  <a:pt x="1346962" y="368808"/>
                </a:lnTo>
                <a:close/>
              </a:path>
              <a:path w="1878964" h="991870">
                <a:moveTo>
                  <a:pt x="1878584" y="0"/>
                </a:moveTo>
                <a:lnTo>
                  <a:pt x="967232" y="0"/>
                </a:lnTo>
                <a:lnTo>
                  <a:pt x="967232" y="368808"/>
                </a:lnTo>
                <a:lnTo>
                  <a:pt x="1878584" y="368808"/>
                </a:lnTo>
                <a:lnTo>
                  <a:pt x="1878584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043166" y="3284961"/>
            <a:ext cx="853314" cy="267446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30480">
              <a:lnSpc>
                <a:spcPts val="919"/>
              </a:lnSpc>
              <a:spcBef>
                <a:spcPts val="260"/>
              </a:spcBef>
            </a:pPr>
            <a:r>
              <a:rPr sz="1100" spc="-75" dirty="0">
                <a:solidFill>
                  <a:schemeClr val="bg1"/>
                </a:solidFill>
                <a:latin typeface="Arial"/>
                <a:cs typeface="Arial"/>
              </a:rPr>
              <a:t>Plano Real  </a:t>
            </a:r>
            <a:r>
              <a:rPr sz="1100" spc="15" dirty="0">
                <a:solidFill>
                  <a:schemeClr val="bg1"/>
                </a:solidFill>
                <a:latin typeface="Arial"/>
                <a:cs typeface="Arial"/>
              </a:rPr>
              <a:t>27</a:t>
            </a:r>
            <a:r>
              <a:rPr sz="11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sz="1100" spc="15" dirty="0">
                <a:solidFill>
                  <a:schemeClr val="bg1"/>
                </a:solidFill>
                <a:latin typeface="Arial"/>
                <a:cs typeface="Arial"/>
              </a:rPr>
              <a:t>02</a:t>
            </a:r>
            <a:r>
              <a:rPr sz="11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sz="1100" spc="-45" dirty="0">
                <a:solidFill>
                  <a:schemeClr val="bg1"/>
                </a:solidFill>
                <a:latin typeface="Arial"/>
                <a:cs typeface="Arial"/>
              </a:rPr>
              <a:t>1994</a:t>
            </a:r>
            <a:endParaRPr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71106" y="4767667"/>
            <a:ext cx="1755543" cy="1391325"/>
          </a:xfrm>
          <a:custGeom>
            <a:avLst/>
            <a:gdLst/>
            <a:ahLst/>
            <a:cxnLst/>
            <a:rect l="l" t="t" r="r" b="b"/>
            <a:pathLst>
              <a:path w="2296159" h="934720">
                <a:moveTo>
                  <a:pt x="2295779" y="381253"/>
                </a:moveTo>
                <a:lnTo>
                  <a:pt x="776351" y="381253"/>
                </a:lnTo>
                <a:lnTo>
                  <a:pt x="776351" y="934465"/>
                </a:lnTo>
                <a:lnTo>
                  <a:pt x="2295779" y="934465"/>
                </a:lnTo>
                <a:lnTo>
                  <a:pt x="2295779" y="381253"/>
                </a:lnTo>
                <a:close/>
              </a:path>
              <a:path w="2296159" h="934720">
                <a:moveTo>
                  <a:pt x="0" y="0"/>
                </a:moveTo>
                <a:lnTo>
                  <a:pt x="1029589" y="381253"/>
                </a:lnTo>
                <a:lnTo>
                  <a:pt x="1409446" y="381253"/>
                </a:lnTo>
                <a:lnTo>
                  <a:pt x="0" y="0"/>
                </a:lnTo>
                <a:close/>
              </a:path>
            </a:pathLst>
          </a:custGeom>
          <a:solidFill>
            <a:srgbClr val="45A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02980" y="5463329"/>
            <a:ext cx="1713713" cy="43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ts val="2090"/>
              </a:lnSpc>
              <a:spcBef>
                <a:spcPts val="100"/>
              </a:spcBef>
            </a:pPr>
            <a:r>
              <a:rPr b="1" spc="-200" dirty="0">
                <a:latin typeface="Arial"/>
                <a:cs typeface="Arial"/>
              </a:rPr>
              <a:t>SMART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sz="1000" b="1" spc="-80" dirty="0">
                <a:latin typeface="Arial"/>
                <a:cs typeface="Arial"/>
              </a:rPr>
              <a:t>(módulos </a:t>
            </a:r>
            <a:r>
              <a:rPr sz="1000" b="1" spc="-65" dirty="0">
                <a:latin typeface="Arial"/>
                <a:cs typeface="Arial"/>
              </a:rPr>
              <a:t>de </a:t>
            </a:r>
            <a:r>
              <a:rPr sz="1000" b="1" spc="-60" dirty="0">
                <a:latin typeface="Arial"/>
                <a:cs typeface="Arial"/>
              </a:rPr>
              <a:t>memória)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6" name="Título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-15624" y="0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altLang="pt-BR" sz="4400" dirty="0" err="1" smtClean="0">
                <a:effectLst/>
              </a:rPr>
              <a:t>Evolução</a:t>
            </a:r>
            <a:r>
              <a:rPr lang="en-US" altLang="pt-BR" sz="4400" dirty="0" smtClean="0">
                <a:effectLst/>
              </a:rPr>
              <a:t> da </a:t>
            </a:r>
            <a:r>
              <a:rPr lang="en-US" altLang="pt-BR" sz="4400" dirty="0" err="1" smtClean="0">
                <a:effectLst/>
              </a:rPr>
              <a:t>política</a:t>
            </a:r>
            <a:r>
              <a:rPr lang="en-US" altLang="pt-BR" sz="4400" dirty="0" smtClean="0">
                <a:effectLst/>
              </a:rPr>
              <a:t> de </a:t>
            </a:r>
            <a:r>
              <a:rPr lang="en-US" altLang="pt-BR" sz="4400" dirty="0" err="1" smtClean="0">
                <a:effectLst/>
              </a:rPr>
              <a:t>semicondutores</a:t>
            </a:r>
            <a:r>
              <a:rPr lang="en-US" altLang="pt-BR" sz="4400" dirty="0" smtClean="0">
                <a:effectLst/>
              </a:rPr>
              <a:t> no País</a:t>
            </a:r>
            <a:endParaRPr lang="en-US" sz="4400" kern="0" dirty="0">
              <a:effectLst/>
            </a:endParaRPr>
          </a:p>
        </p:txBody>
      </p:sp>
      <p:sp>
        <p:nvSpPr>
          <p:cNvPr id="28" name="object 24"/>
          <p:cNvSpPr/>
          <p:nvPr/>
        </p:nvSpPr>
        <p:spPr>
          <a:xfrm flipV="1">
            <a:off x="6554011" y="1192460"/>
            <a:ext cx="2529867" cy="1048635"/>
          </a:xfrm>
          <a:custGeom>
            <a:avLst/>
            <a:gdLst/>
            <a:ahLst/>
            <a:cxnLst/>
            <a:rect l="l" t="t" r="r" b="b"/>
            <a:pathLst>
              <a:path w="2296159" h="934720">
                <a:moveTo>
                  <a:pt x="2295779" y="381253"/>
                </a:moveTo>
                <a:lnTo>
                  <a:pt x="776351" y="381253"/>
                </a:lnTo>
                <a:lnTo>
                  <a:pt x="776351" y="934465"/>
                </a:lnTo>
                <a:lnTo>
                  <a:pt x="2295779" y="934465"/>
                </a:lnTo>
                <a:lnTo>
                  <a:pt x="2295779" y="381253"/>
                </a:lnTo>
                <a:close/>
              </a:path>
              <a:path w="2296159" h="934720">
                <a:moveTo>
                  <a:pt x="0" y="0"/>
                </a:moveTo>
                <a:lnTo>
                  <a:pt x="1029589" y="381253"/>
                </a:lnTo>
                <a:lnTo>
                  <a:pt x="1409446" y="381253"/>
                </a:lnTo>
                <a:lnTo>
                  <a:pt x="0" y="0"/>
                </a:lnTo>
                <a:close/>
              </a:path>
            </a:pathLst>
          </a:custGeom>
          <a:solidFill>
            <a:srgbClr val="45A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CaixaDeTexto 3"/>
          <p:cNvSpPr txBox="1"/>
          <p:nvPr/>
        </p:nvSpPr>
        <p:spPr>
          <a:xfrm>
            <a:off x="7469823" y="1162414"/>
            <a:ext cx="1478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Vértice (DH)</a:t>
            </a:r>
          </a:p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VSI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bject 24"/>
          <p:cNvSpPr/>
          <p:nvPr/>
        </p:nvSpPr>
        <p:spPr>
          <a:xfrm flipH="1" flipV="1">
            <a:off x="38218" y="1059522"/>
            <a:ext cx="2454029" cy="1181574"/>
          </a:xfrm>
          <a:custGeom>
            <a:avLst/>
            <a:gdLst/>
            <a:ahLst/>
            <a:cxnLst/>
            <a:rect l="l" t="t" r="r" b="b"/>
            <a:pathLst>
              <a:path w="2296159" h="934720">
                <a:moveTo>
                  <a:pt x="2295779" y="381253"/>
                </a:moveTo>
                <a:lnTo>
                  <a:pt x="776351" y="381253"/>
                </a:lnTo>
                <a:lnTo>
                  <a:pt x="776351" y="934465"/>
                </a:lnTo>
                <a:lnTo>
                  <a:pt x="2295779" y="934465"/>
                </a:lnTo>
                <a:lnTo>
                  <a:pt x="2295779" y="381253"/>
                </a:lnTo>
                <a:close/>
              </a:path>
              <a:path w="2296159" h="934720">
                <a:moveTo>
                  <a:pt x="0" y="0"/>
                </a:moveTo>
                <a:lnTo>
                  <a:pt x="1029589" y="381253"/>
                </a:lnTo>
                <a:lnTo>
                  <a:pt x="1409446" y="381253"/>
                </a:lnTo>
                <a:lnTo>
                  <a:pt x="0" y="0"/>
                </a:lnTo>
                <a:close/>
              </a:path>
            </a:pathLst>
          </a:custGeom>
          <a:solidFill>
            <a:srgbClr val="45A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CaixaDeTexto 30"/>
          <p:cNvSpPr txBox="1"/>
          <p:nvPr/>
        </p:nvSpPr>
        <p:spPr>
          <a:xfrm>
            <a:off x="-6350" y="1124655"/>
            <a:ext cx="184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CPqD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/TELEBRÁS</a:t>
            </a:r>
          </a:p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(DH)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object 24"/>
          <p:cNvSpPr/>
          <p:nvPr/>
        </p:nvSpPr>
        <p:spPr>
          <a:xfrm>
            <a:off x="10026649" y="4793624"/>
            <a:ext cx="2070101" cy="1365368"/>
          </a:xfrm>
          <a:custGeom>
            <a:avLst/>
            <a:gdLst/>
            <a:ahLst/>
            <a:cxnLst/>
            <a:rect l="l" t="t" r="r" b="b"/>
            <a:pathLst>
              <a:path w="2296159" h="934720">
                <a:moveTo>
                  <a:pt x="2295779" y="381253"/>
                </a:moveTo>
                <a:lnTo>
                  <a:pt x="776351" y="381253"/>
                </a:lnTo>
                <a:lnTo>
                  <a:pt x="776351" y="934465"/>
                </a:lnTo>
                <a:lnTo>
                  <a:pt x="2295779" y="934465"/>
                </a:lnTo>
                <a:lnTo>
                  <a:pt x="2295779" y="381253"/>
                </a:lnTo>
                <a:close/>
              </a:path>
              <a:path w="2296159" h="934720">
                <a:moveTo>
                  <a:pt x="0" y="0"/>
                </a:moveTo>
                <a:lnTo>
                  <a:pt x="1029589" y="381253"/>
                </a:lnTo>
                <a:lnTo>
                  <a:pt x="1409446" y="381253"/>
                </a:lnTo>
                <a:lnTo>
                  <a:pt x="0" y="0"/>
                </a:lnTo>
                <a:close/>
              </a:path>
            </a:pathLst>
          </a:custGeom>
          <a:solidFill>
            <a:srgbClr val="45A3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CaixaDeTexto 35"/>
          <p:cNvSpPr txBox="1"/>
          <p:nvPr/>
        </p:nvSpPr>
        <p:spPr>
          <a:xfrm>
            <a:off x="10902845" y="5412453"/>
            <a:ext cx="1289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Motorola</a:t>
            </a:r>
          </a:p>
          <a:p>
            <a:r>
              <a:rPr lang="pt-B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Freescale</a:t>
            </a:r>
            <a:endParaRPr lang="pt-BR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NXP (DH)</a:t>
            </a:r>
            <a:endParaRPr lang="pt-B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76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AutoShape 58"/>
          <p:cNvSpPr>
            <a:spLocks noChangeArrowheads="1"/>
          </p:cNvSpPr>
          <p:nvPr/>
        </p:nvSpPr>
        <p:spPr bwMode="auto">
          <a:xfrm>
            <a:off x="3688631" y="1589777"/>
            <a:ext cx="1584176" cy="510778"/>
          </a:xfrm>
          <a:prstGeom prst="wedgeRoundRectCallout">
            <a:avLst>
              <a:gd name="adj1" fmla="val 27294"/>
              <a:gd name="adj2" fmla="val 287512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Lei de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Informática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: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estímulo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ao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 CI local</a:t>
            </a:r>
          </a:p>
        </p:txBody>
      </p:sp>
      <p:sp>
        <p:nvSpPr>
          <p:cNvPr id="592" name="AutoShape 24"/>
          <p:cNvSpPr>
            <a:spLocks noChangeArrowheads="1"/>
          </p:cNvSpPr>
          <p:nvPr/>
        </p:nvSpPr>
        <p:spPr bwMode="auto">
          <a:xfrm>
            <a:off x="1703388" y="3362917"/>
            <a:ext cx="9345612" cy="54736"/>
          </a:xfrm>
          <a:prstGeom prst="rightArrow">
            <a:avLst>
              <a:gd name="adj1" fmla="val 50000"/>
              <a:gd name="adj2" fmla="val 288610"/>
            </a:avLst>
          </a:prstGeom>
          <a:gradFill rotWithShape="1">
            <a:gsLst>
              <a:gs pos="0">
                <a:schemeClr val="tx2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Text Box 32"/>
          <p:cNvSpPr txBox="1">
            <a:spLocks noChangeArrowheads="1"/>
          </p:cNvSpPr>
          <p:nvPr/>
        </p:nvSpPr>
        <p:spPr bwMode="auto">
          <a:xfrm>
            <a:off x="4933116" y="3458184"/>
            <a:ext cx="7905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‘07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AutoShape 33"/>
          <p:cNvSpPr>
            <a:spLocks noChangeArrowheads="1"/>
          </p:cNvSpPr>
          <p:nvPr/>
        </p:nvSpPr>
        <p:spPr bwMode="auto">
          <a:xfrm>
            <a:off x="5219750" y="3243430"/>
            <a:ext cx="215900" cy="285750"/>
          </a:xfrm>
          <a:prstGeom prst="flowChartDecision">
            <a:avLst/>
          </a:prstGeom>
          <a:gradFill rotWithShape="1">
            <a:gsLst>
              <a:gs pos="0">
                <a:schemeClr val="accent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AutoShape 35"/>
          <p:cNvSpPr>
            <a:spLocks noChangeArrowheads="1"/>
          </p:cNvSpPr>
          <p:nvPr/>
        </p:nvSpPr>
        <p:spPr bwMode="auto">
          <a:xfrm>
            <a:off x="7247434" y="3257078"/>
            <a:ext cx="215900" cy="285750"/>
          </a:xfrm>
          <a:prstGeom prst="flowChartDecision">
            <a:avLst/>
          </a:prstGeom>
          <a:gradFill rotWithShape="1">
            <a:gsLst>
              <a:gs pos="0">
                <a:schemeClr val="accent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Text Box 38"/>
          <p:cNvSpPr txBox="1">
            <a:spLocks noChangeArrowheads="1"/>
          </p:cNvSpPr>
          <p:nvPr/>
        </p:nvSpPr>
        <p:spPr bwMode="auto">
          <a:xfrm>
            <a:off x="6960098" y="3471832"/>
            <a:ext cx="7905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‘11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Text Box 40"/>
          <p:cNvSpPr txBox="1">
            <a:spLocks noChangeArrowheads="1"/>
          </p:cNvSpPr>
          <p:nvPr/>
        </p:nvSpPr>
        <p:spPr bwMode="auto">
          <a:xfrm>
            <a:off x="3575720" y="3458184"/>
            <a:ext cx="43204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‘03</a:t>
            </a:r>
          </a:p>
        </p:txBody>
      </p:sp>
      <p:sp>
        <p:nvSpPr>
          <p:cNvPr id="598" name="AutoShape 42"/>
          <p:cNvSpPr>
            <a:spLocks noChangeArrowheads="1"/>
          </p:cNvSpPr>
          <p:nvPr/>
        </p:nvSpPr>
        <p:spPr bwMode="auto">
          <a:xfrm>
            <a:off x="3678262" y="3257078"/>
            <a:ext cx="215900" cy="285750"/>
          </a:xfrm>
          <a:prstGeom prst="flowChartDecision">
            <a:avLst/>
          </a:prstGeom>
          <a:gradFill rotWithShape="1">
            <a:gsLst>
              <a:gs pos="0">
                <a:schemeClr val="accent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AutoShape 58"/>
          <p:cNvSpPr>
            <a:spLocks noChangeArrowheads="1"/>
          </p:cNvSpPr>
          <p:nvPr/>
        </p:nvSpPr>
        <p:spPr bwMode="auto">
          <a:xfrm>
            <a:off x="4488152" y="2175070"/>
            <a:ext cx="1679101" cy="715089"/>
          </a:xfrm>
          <a:prstGeom prst="wedgeRoundRectCallout">
            <a:avLst>
              <a:gd name="adj1" fmla="val 1123"/>
              <a:gd name="adj2" fmla="val 101377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PADIS: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incentivos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tributários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 e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proteção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 de PI</a:t>
            </a:r>
          </a:p>
        </p:txBody>
      </p:sp>
      <p:sp>
        <p:nvSpPr>
          <p:cNvPr id="600" name="Text Box 38"/>
          <p:cNvSpPr txBox="1">
            <a:spLocks noChangeArrowheads="1"/>
          </p:cNvSpPr>
          <p:nvPr/>
        </p:nvSpPr>
        <p:spPr bwMode="auto">
          <a:xfrm>
            <a:off x="8693101" y="3471832"/>
            <a:ext cx="7905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‘13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AutoShape 35"/>
          <p:cNvSpPr>
            <a:spLocks noChangeArrowheads="1"/>
          </p:cNvSpPr>
          <p:nvPr/>
        </p:nvSpPr>
        <p:spPr bwMode="auto">
          <a:xfrm>
            <a:off x="8978156" y="3252316"/>
            <a:ext cx="215900" cy="285750"/>
          </a:xfrm>
          <a:prstGeom prst="flowChartDecision">
            <a:avLst/>
          </a:prstGeom>
          <a:gradFill rotWithShape="1">
            <a:gsLst>
              <a:gs pos="0">
                <a:schemeClr val="accent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AutoShape 60"/>
          <p:cNvSpPr>
            <a:spLocks noChangeArrowheads="1"/>
          </p:cNvSpPr>
          <p:nvPr/>
        </p:nvSpPr>
        <p:spPr bwMode="auto">
          <a:xfrm>
            <a:off x="9120336" y="2050748"/>
            <a:ext cx="1440160" cy="919401"/>
          </a:xfrm>
          <a:prstGeom prst="wedgeRoundRectCallout">
            <a:avLst>
              <a:gd name="adj1" fmla="val -46470"/>
              <a:gd name="adj2" fmla="val 90510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n-US" sz="1200" b="1">
                <a:solidFill>
                  <a:prstClr val="white"/>
                </a:solidFill>
                <a:latin typeface="Calibri" pitchFamily="34" charset="0"/>
              </a:rPr>
              <a:t>PADIS atualizado p/ atender à necessidade da indústria</a:t>
            </a:r>
            <a:endParaRPr lang="en-US" sz="1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03" name="Rectangle 5"/>
          <p:cNvSpPr>
            <a:spLocks noChangeArrowheads="1"/>
          </p:cNvSpPr>
          <p:nvPr/>
        </p:nvSpPr>
        <p:spPr bwMode="auto">
          <a:xfrm>
            <a:off x="3441501" y="1124744"/>
            <a:ext cx="2078437" cy="360040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PITCE</a:t>
            </a:r>
          </a:p>
        </p:txBody>
      </p:sp>
      <p:sp>
        <p:nvSpPr>
          <p:cNvPr id="604" name="Rectangle 5"/>
          <p:cNvSpPr>
            <a:spLocks noChangeArrowheads="1"/>
          </p:cNvSpPr>
          <p:nvPr/>
        </p:nvSpPr>
        <p:spPr bwMode="auto">
          <a:xfrm>
            <a:off x="5559672" y="1124744"/>
            <a:ext cx="1997297" cy="360040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Calibri"/>
                <a:cs typeface="Calibri"/>
              </a:rPr>
              <a:t>PDP</a:t>
            </a:r>
          </a:p>
        </p:txBody>
      </p:sp>
      <p:sp>
        <p:nvSpPr>
          <p:cNvPr id="605" name="Rectangle 5"/>
          <p:cNvSpPr>
            <a:spLocks noChangeArrowheads="1"/>
          </p:cNvSpPr>
          <p:nvPr/>
        </p:nvSpPr>
        <p:spPr bwMode="auto">
          <a:xfrm>
            <a:off x="7597410" y="1124744"/>
            <a:ext cx="1886264" cy="360040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Calibri"/>
                <a:cs typeface="Calibri"/>
              </a:rPr>
              <a:t>PBM</a:t>
            </a:r>
          </a:p>
        </p:txBody>
      </p:sp>
      <p:sp>
        <p:nvSpPr>
          <p:cNvPr id="606" name="AutoShape 56"/>
          <p:cNvSpPr>
            <a:spLocks noChangeArrowheads="1"/>
          </p:cNvSpPr>
          <p:nvPr/>
        </p:nvSpPr>
        <p:spPr bwMode="auto">
          <a:xfrm>
            <a:off x="2898672" y="2447380"/>
            <a:ext cx="1513467" cy="715089"/>
          </a:xfrm>
          <a:prstGeom prst="wedgeRoundRectCallout">
            <a:avLst>
              <a:gd name="adj1" fmla="val 62775"/>
              <a:gd name="adj2" fmla="val 71497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CI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Brasil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: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apoio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inicial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libri" pitchFamily="34" charset="0"/>
                <a:ea typeface="+mn-ea"/>
                <a:cs typeface="+mn-cs"/>
              </a:rPr>
              <a:t> a 7 DHs e instalação de 2 CTs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07" name="AutoShape 56"/>
          <p:cNvSpPr>
            <a:spLocks noChangeArrowheads="1"/>
          </p:cNvSpPr>
          <p:nvPr/>
        </p:nvSpPr>
        <p:spPr bwMode="auto">
          <a:xfrm>
            <a:off x="6240016" y="2256764"/>
            <a:ext cx="1296194" cy="737451"/>
          </a:xfrm>
          <a:prstGeom prst="wedgeRoundRectCallout">
            <a:avLst>
              <a:gd name="adj1" fmla="val -39230"/>
              <a:gd name="adj2" fmla="val 97975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CI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Brasil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: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apoio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 para </a:t>
            </a:r>
            <a:r>
              <a:rPr lang="en-US" sz="1200" b="1" dirty="0" smtClean="0">
                <a:solidFill>
                  <a:prstClr val="white"/>
                </a:solidFill>
                <a:latin typeface="Calibri" pitchFamily="34" charset="0"/>
              </a:rPr>
              <a:t>5 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DHs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p</a:t>
            </a:r>
            <a:r>
              <a:rPr lang="en-US" sz="1200" b="1" dirty="0" err="1" smtClean="0">
                <a:solidFill>
                  <a:prstClr val="white"/>
                </a:solidFill>
                <a:latin typeface="Calibri" pitchFamily="34" charset="0"/>
              </a:rPr>
              <a:t>rivadas</a:t>
            </a:r>
            <a:endParaRPr lang="en-US" sz="12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608" name="AutoShape 60"/>
          <p:cNvSpPr>
            <a:spLocks noChangeArrowheads="1"/>
          </p:cNvSpPr>
          <p:nvPr/>
        </p:nvSpPr>
        <p:spPr bwMode="auto">
          <a:xfrm>
            <a:off x="7608168" y="1974548"/>
            <a:ext cx="1440160" cy="919401"/>
          </a:xfrm>
          <a:prstGeom prst="wedgeRoundRectCallout">
            <a:avLst>
              <a:gd name="adj1" fmla="val 46285"/>
              <a:gd name="adj2" fmla="val 96487"/>
              <a:gd name="adj3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</a:pP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Reconhecimento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 do CI c/ 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Projeto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 local (</a:t>
            </a:r>
            <a:r>
              <a:rPr lang="en-US" sz="1200" b="1" dirty="0" err="1">
                <a:solidFill>
                  <a:prstClr val="white"/>
                </a:solidFill>
                <a:latin typeface="Calibri" pitchFamily="34" charset="0"/>
              </a:rPr>
              <a:t>Portaria</a:t>
            </a:r>
            <a:r>
              <a:rPr lang="en-US" sz="1200" b="1" dirty="0">
                <a:solidFill>
                  <a:prstClr val="white"/>
                </a:solidFill>
                <a:latin typeface="Calibri" pitchFamily="34" charset="0"/>
              </a:rPr>
              <a:t> MCTI 1.309/13)</a:t>
            </a:r>
          </a:p>
        </p:txBody>
      </p:sp>
      <p:sp>
        <p:nvSpPr>
          <p:cNvPr id="609" name="Retângulo de cantos arredondados 608"/>
          <p:cNvSpPr/>
          <p:nvPr/>
        </p:nvSpPr>
        <p:spPr bwMode="auto">
          <a:xfrm rot="16200000" flipH="1">
            <a:off x="1438121" y="3822434"/>
            <a:ext cx="1080120" cy="559768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lvl="1">
              <a:spcBef>
                <a:spcPct val="20000"/>
              </a:spcBef>
            </a:pPr>
            <a:r>
              <a:rPr lang="pt-BR" altLang="pt-BR" sz="1200" b="1" kern="0" dirty="0">
                <a:solidFill>
                  <a:srgbClr val="FFFFFF"/>
                </a:solidFill>
                <a:latin typeface="Calibri"/>
              </a:rPr>
              <a:t>Projeto de CI</a:t>
            </a:r>
          </a:p>
        </p:txBody>
      </p:sp>
      <p:sp>
        <p:nvSpPr>
          <p:cNvPr id="610" name="Retângulo de cantos arredondados 609"/>
          <p:cNvSpPr/>
          <p:nvPr/>
        </p:nvSpPr>
        <p:spPr bwMode="auto">
          <a:xfrm rot="16200000" flipH="1">
            <a:off x="1707532" y="5427853"/>
            <a:ext cx="813028" cy="28803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lvl="1">
              <a:spcBef>
                <a:spcPct val="20000"/>
              </a:spcBef>
            </a:pPr>
            <a:r>
              <a:rPr lang="pt-BR" altLang="pt-BR" sz="1200" b="1" kern="0">
                <a:solidFill>
                  <a:srgbClr val="FFFFFF"/>
                </a:solidFill>
                <a:latin typeface="Calibri"/>
              </a:rPr>
              <a:t>Front End</a:t>
            </a:r>
            <a:endParaRPr lang="pt-BR" altLang="pt-BR" sz="12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1" name="Retângulo de cantos arredondados 610"/>
          <p:cNvSpPr/>
          <p:nvPr/>
        </p:nvSpPr>
        <p:spPr bwMode="auto">
          <a:xfrm rot="16200000" flipH="1">
            <a:off x="1724195" y="6266179"/>
            <a:ext cx="779733" cy="266492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lvl="1">
              <a:spcBef>
                <a:spcPct val="20000"/>
              </a:spcBef>
            </a:pPr>
            <a:r>
              <a:rPr lang="pt-BR" altLang="pt-BR" sz="1200" b="1" kern="0" dirty="0">
                <a:solidFill>
                  <a:srgbClr val="FFFFFF"/>
                </a:solidFill>
                <a:latin typeface="Calibri"/>
              </a:rPr>
              <a:t>Back </a:t>
            </a:r>
            <a:r>
              <a:rPr lang="pt-BR" altLang="pt-BR" sz="1200" b="1" kern="0" dirty="0" err="1">
                <a:solidFill>
                  <a:srgbClr val="FFFFFF"/>
                </a:solidFill>
                <a:latin typeface="Calibri"/>
              </a:rPr>
              <a:t>End</a:t>
            </a:r>
            <a:endParaRPr lang="pt-BR" altLang="pt-BR" sz="12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2" name="Retângulo de cantos arredondados 611"/>
          <p:cNvSpPr/>
          <p:nvPr/>
        </p:nvSpPr>
        <p:spPr>
          <a:xfrm>
            <a:off x="3863754" y="3818327"/>
            <a:ext cx="718567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CEITEC DH</a:t>
            </a:r>
          </a:p>
        </p:txBody>
      </p:sp>
      <p:sp>
        <p:nvSpPr>
          <p:cNvPr id="613" name="Retângulo de cantos arredondados 612"/>
          <p:cNvSpPr/>
          <p:nvPr/>
        </p:nvSpPr>
        <p:spPr>
          <a:xfrm>
            <a:off x="9194056" y="3693878"/>
            <a:ext cx="791620" cy="253820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BrPhotonics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Retângulo de cantos arredondados 613"/>
          <p:cNvSpPr/>
          <p:nvPr/>
        </p:nvSpPr>
        <p:spPr>
          <a:xfrm>
            <a:off x="2272398" y="3983550"/>
            <a:ext cx="668075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Freescale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Retângulo de cantos arredondados 614"/>
          <p:cNvSpPr/>
          <p:nvPr/>
        </p:nvSpPr>
        <p:spPr>
          <a:xfrm>
            <a:off x="4297315" y="6021208"/>
            <a:ext cx="718567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SMART</a:t>
            </a:r>
          </a:p>
        </p:txBody>
      </p:sp>
      <p:sp>
        <p:nvSpPr>
          <p:cNvPr id="617" name="Retângulo de cantos arredondados 616"/>
          <p:cNvSpPr/>
          <p:nvPr/>
        </p:nvSpPr>
        <p:spPr>
          <a:xfrm>
            <a:off x="2589538" y="4778936"/>
            <a:ext cx="986182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Jasper/Cadence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Retângulo de cantos arredondados 617"/>
          <p:cNvSpPr/>
          <p:nvPr/>
        </p:nvSpPr>
        <p:spPr bwMode="auto">
          <a:xfrm rot="16200000" flipH="1">
            <a:off x="1742338" y="4609097"/>
            <a:ext cx="471687" cy="559766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lvl="1">
              <a:spcBef>
                <a:spcPct val="20000"/>
              </a:spcBef>
            </a:pPr>
            <a:r>
              <a:rPr lang="pt-BR" altLang="pt-BR" sz="1200" b="1" kern="0">
                <a:solidFill>
                  <a:srgbClr val="FFFFFF"/>
                </a:solidFill>
                <a:latin typeface="Calibri"/>
              </a:rPr>
              <a:t>EDA</a:t>
            </a:r>
            <a:endParaRPr lang="pt-BR" altLang="pt-BR" sz="12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19" name="Retângulo de cantos arredondados 618"/>
          <p:cNvSpPr/>
          <p:nvPr/>
        </p:nvSpPr>
        <p:spPr>
          <a:xfrm>
            <a:off x="6241531" y="6390450"/>
            <a:ext cx="718567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HT Micron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Retângulo de cantos arredondados 619"/>
          <p:cNvSpPr/>
          <p:nvPr/>
        </p:nvSpPr>
        <p:spPr>
          <a:xfrm>
            <a:off x="9518445" y="6035932"/>
            <a:ext cx="718567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Multilaser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Text Box 38"/>
          <p:cNvSpPr txBox="1">
            <a:spLocks noChangeArrowheads="1"/>
          </p:cNvSpPr>
          <p:nvPr/>
        </p:nvSpPr>
        <p:spPr bwMode="auto">
          <a:xfrm>
            <a:off x="9553899" y="3471832"/>
            <a:ext cx="79057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’15E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AutoShape 35"/>
          <p:cNvSpPr>
            <a:spLocks noChangeArrowheads="1"/>
          </p:cNvSpPr>
          <p:nvPr/>
        </p:nvSpPr>
        <p:spPr bwMode="auto">
          <a:xfrm>
            <a:off x="9838954" y="3252316"/>
            <a:ext cx="215900" cy="285750"/>
          </a:xfrm>
          <a:prstGeom prst="flowChartDecision">
            <a:avLst/>
          </a:prstGeom>
          <a:gradFill rotWithShape="1">
            <a:gsLst>
              <a:gs pos="0">
                <a:schemeClr val="accent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Retângulo de cantos arredondados 622"/>
          <p:cNvSpPr/>
          <p:nvPr/>
        </p:nvSpPr>
        <p:spPr>
          <a:xfrm>
            <a:off x="9985676" y="5445224"/>
            <a:ext cx="637696" cy="24889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Unitec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Retângulo de cantos arredondados 623"/>
          <p:cNvSpPr/>
          <p:nvPr/>
        </p:nvSpPr>
        <p:spPr>
          <a:xfrm>
            <a:off x="6670820" y="6010735"/>
            <a:ext cx="793332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CEITEC </a:t>
            </a:r>
          </a:p>
        </p:txBody>
      </p:sp>
      <p:sp>
        <p:nvSpPr>
          <p:cNvPr id="625" name="Retângulo de cantos arredondados 624"/>
          <p:cNvSpPr/>
          <p:nvPr/>
        </p:nvSpPr>
        <p:spPr>
          <a:xfrm>
            <a:off x="2722562" y="3704621"/>
            <a:ext cx="618161" cy="246066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Idea!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Retângulo de cantos arredondados 625"/>
          <p:cNvSpPr/>
          <p:nvPr/>
        </p:nvSpPr>
        <p:spPr>
          <a:xfrm>
            <a:off x="5519936" y="4131451"/>
            <a:ext cx="576064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Chipus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Retângulo de cantos arredondados 626"/>
          <p:cNvSpPr/>
          <p:nvPr/>
        </p:nvSpPr>
        <p:spPr>
          <a:xfrm>
            <a:off x="5519936" y="3789042"/>
            <a:ext cx="576064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Silicon Reef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Retângulo de cantos arredondados 627"/>
          <p:cNvSpPr/>
          <p:nvPr/>
        </p:nvSpPr>
        <p:spPr>
          <a:xfrm>
            <a:off x="2272396" y="4274880"/>
            <a:ext cx="626276" cy="26457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LSI-Tec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Retângulo de cantos arredondados 628"/>
          <p:cNvSpPr/>
          <p:nvPr/>
        </p:nvSpPr>
        <p:spPr>
          <a:xfrm>
            <a:off x="6128273" y="3983550"/>
            <a:ext cx="615798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 DH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Retângulo de cantos arredondados 629"/>
          <p:cNvSpPr/>
          <p:nvPr/>
        </p:nvSpPr>
        <p:spPr>
          <a:xfrm>
            <a:off x="4166899" y="4145506"/>
            <a:ext cx="718567" cy="258747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CETENE</a:t>
            </a:r>
          </a:p>
        </p:txBody>
      </p:sp>
      <p:sp>
        <p:nvSpPr>
          <p:cNvPr id="631" name="Retângulo de cantos arredondados 630"/>
          <p:cNvSpPr/>
          <p:nvPr/>
        </p:nvSpPr>
        <p:spPr>
          <a:xfrm>
            <a:off x="2981440" y="3983550"/>
            <a:ext cx="718567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Eldorado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Retângulo de cantos arredondados 631"/>
          <p:cNvSpPr/>
          <p:nvPr/>
        </p:nvSpPr>
        <p:spPr>
          <a:xfrm>
            <a:off x="2311715" y="3692529"/>
            <a:ext cx="359283" cy="257388"/>
          </a:xfrm>
          <a:prstGeom prst="roundRect">
            <a:avLst/>
          </a:prstGeom>
          <a:solidFill>
            <a:schemeClr val="accent1">
              <a:lumMod val="2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CTI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Rectangle 5"/>
          <p:cNvSpPr>
            <a:spLocks noChangeArrowheads="1"/>
          </p:cNvSpPr>
          <p:nvPr/>
        </p:nvSpPr>
        <p:spPr bwMode="auto">
          <a:xfrm>
            <a:off x="1999788" y="1688969"/>
            <a:ext cx="1359908" cy="695265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Calibri"/>
              </a:rPr>
              <a:t>PNM e Estudo BNDES</a:t>
            </a:r>
          </a:p>
        </p:txBody>
      </p:sp>
      <p:cxnSp>
        <p:nvCxnSpPr>
          <p:cNvPr id="634" name="Conector reto 633"/>
          <p:cNvCxnSpPr/>
          <p:nvPr/>
        </p:nvCxnSpPr>
        <p:spPr bwMode="auto">
          <a:xfrm flipV="1">
            <a:off x="2163552" y="4653138"/>
            <a:ext cx="7685856" cy="14133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35" name="Conector reto 634"/>
          <p:cNvCxnSpPr/>
          <p:nvPr/>
        </p:nvCxnSpPr>
        <p:spPr bwMode="auto">
          <a:xfrm flipV="1">
            <a:off x="2491355" y="5152126"/>
            <a:ext cx="7685856" cy="14133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36" name="Conector reto 635"/>
          <p:cNvCxnSpPr/>
          <p:nvPr/>
        </p:nvCxnSpPr>
        <p:spPr bwMode="auto">
          <a:xfrm flipV="1">
            <a:off x="2279576" y="5935149"/>
            <a:ext cx="7685856" cy="14133"/>
          </a:xfrm>
          <a:prstGeom prst="line">
            <a:avLst/>
          </a:prstGeom>
          <a:noFill/>
          <a:ln w="3175" cap="flat" cmpd="sng" algn="ctr">
            <a:solidFill>
              <a:srgbClr val="FFFFFF">
                <a:lumMod val="8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37" name="Retângulo de cantos arredondados 636"/>
          <p:cNvSpPr/>
          <p:nvPr/>
        </p:nvSpPr>
        <p:spPr>
          <a:xfrm>
            <a:off x="8761758" y="5204746"/>
            <a:ext cx="790626" cy="2587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CEITEC </a:t>
            </a:r>
            <a:r>
              <a:rPr kumimoji="0" lang="pt-B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(Back-</a:t>
            </a:r>
            <a:r>
              <a:rPr kumimoji="0" lang="pt-BR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end</a:t>
            </a:r>
            <a:r>
              <a:rPr kumimoji="0" lang="pt-BR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8" name="Retângulo de cantos arredondados 637"/>
          <p:cNvSpPr/>
          <p:nvPr/>
        </p:nvSpPr>
        <p:spPr bwMode="auto">
          <a:xfrm rot="16200000" flipH="1">
            <a:off x="1007521" y="5841273"/>
            <a:ext cx="1638797" cy="257243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46800" tIns="45720" rIns="4680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Fabricação</a:t>
            </a:r>
            <a:endParaRPr kumimoji="0" lang="pt-BR" altLang="pt-B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9" name="Retângulo de cantos arredondados 638"/>
          <p:cNvSpPr/>
          <p:nvPr/>
        </p:nvSpPr>
        <p:spPr>
          <a:xfrm>
            <a:off x="2946146" y="4274880"/>
            <a:ext cx="626276" cy="26457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Von Braun</a:t>
            </a:r>
            <a:endParaRPr kumimoji="0" lang="pt-BR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4" name="Retângulo de cantos arredondados 2763"/>
          <p:cNvSpPr/>
          <p:nvPr/>
        </p:nvSpPr>
        <p:spPr bwMode="auto">
          <a:xfrm rot="1907251">
            <a:off x="9715606" y="1488336"/>
            <a:ext cx="1042810" cy="280928"/>
          </a:xfrm>
          <a:prstGeom prst="round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rPr>
              <a:t>Não exaustivo</a:t>
            </a:r>
          </a:p>
        </p:txBody>
      </p:sp>
      <p:sp>
        <p:nvSpPr>
          <p:cNvPr id="56" name="object 43"/>
          <p:cNvSpPr/>
          <p:nvPr/>
        </p:nvSpPr>
        <p:spPr>
          <a:xfrm flipV="1">
            <a:off x="8581668" y="4072293"/>
            <a:ext cx="977521" cy="730187"/>
          </a:xfrm>
          <a:custGeom>
            <a:avLst/>
            <a:gdLst/>
            <a:ahLst/>
            <a:cxnLst/>
            <a:rect l="l" t="t" r="r" b="b"/>
            <a:pathLst>
              <a:path w="911860" h="765175">
                <a:moveTo>
                  <a:pt x="759459" y="310896"/>
                </a:moveTo>
                <a:lnTo>
                  <a:pt x="531621" y="310896"/>
                </a:lnTo>
                <a:lnTo>
                  <a:pt x="906271" y="765073"/>
                </a:lnTo>
                <a:lnTo>
                  <a:pt x="759459" y="310896"/>
                </a:lnTo>
                <a:close/>
              </a:path>
              <a:path w="911860" h="765175">
                <a:moveTo>
                  <a:pt x="911352" y="0"/>
                </a:moveTo>
                <a:lnTo>
                  <a:pt x="0" y="0"/>
                </a:lnTo>
                <a:lnTo>
                  <a:pt x="0" y="310896"/>
                </a:lnTo>
                <a:lnTo>
                  <a:pt x="911352" y="310896"/>
                </a:lnTo>
                <a:lnTo>
                  <a:pt x="911352" y="0"/>
                </a:lnTo>
                <a:close/>
              </a:path>
            </a:pathLst>
          </a:custGeom>
          <a:solidFill>
            <a:srgbClr val="83C2F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761759" y="4540154"/>
            <a:ext cx="6807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ABISEMI</a:t>
            </a:r>
          </a:p>
        </p:txBody>
      </p:sp>
      <p:sp>
        <p:nvSpPr>
          <p:cNvPr id="59" name="AutoShape 42"/>
          <p:cNvSpPr>
            <a:spLocks noChangeArrowheads="1"/>
          </p:cNvSpPr>
          <p:nvPr/>
        </p:nvSpPr>
        <p:spPr bwMode="auto">
          <a:xfrm>
            <a:off x="2597948" y="3266706"/>
            <a:ext cx="215900" cy="285750"/>
          </a:xfrm>
          <a:prstGeom prst="flowChartDecision">
            <a:avLst/>
          </a:prstGeom>
          <a:gradFill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´02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2670997" y="2305428"/>
            <a:ext cx="51564" cy="91433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AutoShape 42"/>
          <p:cNvSpPr>
            <a:spLocks noChangeArrowheads="1"/>
          </p:cNvSpPr>
          <p:nvPr/>
        </p:nvSpPr>
        <p:spPr bwMode="auto">
          <a:xfrm>
            <a:off x="4620690" y="3266706"/>
            <a:ext cx="215900" cy="285750"/>
          </a:xfrm>
          <a:prstGeom prst="flowChartDecision">
            <a:avLst/>
          </a:prstGeom>
          <a:gradFill rotWithShape="1">
            <a:gsLst>
              <a:gs pos="0">
                <a:schemeClr val="accent1"/>
              </a:gs>
              <a:gs pos="100000">
                <a:srgbClr val="A50021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 bwMode="auto">
          <a:xfrm>
            <a:off x="-6350" y="-1154"/>
            <a:ext cx="12198350" cy="1030288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3366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defRPr>
            </a:lvl9pPr>
          </a:lstStyle>
          <a:p>
            <a:r>
              <a:rPr lang="en-US" altLang="pt-BR" sz="4400" dirty="0" err="1">
                <a:effectLst/>
              </a:rPr>
              <a:t>Evolução</a:t>
            </a:r>
            <a:r>
              <a:rPr lang="en-US" altLang="pt-BR" sz="4400" dirty="0">
                <a:effectLst/>
              </a:rPr>
              <a:t> da </a:t>
            </a:r>
            <a:r>
              <a:rPr lang="en-US" altLang="pt-BR" sz="4400" dirty="0" err="1">
                <a:effectLst/>
              </a:rPr>
              <a:t>política</a:t>
            </a:r>
            <a:r>
              <a:rPr lang="en-US" altLang="pt-BR" sz="4400" dirty="0">
                <a:effectLst/>
              </a:rPr>
              <a:t> de </a:t>
            </a:r>
            <a:r>
              <a:rPr lang="en-US" altLang="pt-BR" sz="4400" dirty="0" err="1">
                <a:effectLst/>
              </a:rPr>
              <a:t>semicondutores</a:t>
            </a:r>
            <a:r>
              <a:rPr lang="en-US" altLang="pt-BR" sz="4400" dirty="0">
                <a:effectLst/>
              </a:rPr>
              <a:t> no País</a:t>
            </a:r>
            <a:endParaRPr lang="en-US" sz="44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9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7" grpId="0" animBg="1"/>
      <p:bldP spid="618" grpId="0" animBg="1"/>
      <p:bldP spid="619" grpId="0" animBg="1"/>
      <p:bldP spid="620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7" grpId="0" animBg="1"/>
      <p:bldP spid="638" grpId="0" animBg="1"/>
      <p:bldP spid="63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45791" dir="2021404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ctr" defTabSz="914400" rtl="0" eaLnBrk="0" fontAlgn="base" latinLnBrk="0" hangingPunct="0">
          <a:lnSpc>
            <a:spcPct val="120000"/>
          </a:lnSpc>
          <a:spcBef>
            <a:spcPts val="400"/>
          </a:spcBef>
          <a:spcAft>
            <a:spcPts val="40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45791" dir="2021404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ctr" defTabSz="914400" rtl="0" eaLnBrk="0" fontAlgn="base" latinLnBrk="0" hangingPunct="0">
          <a:lnSpc>
            <a:spcPct val="120000"/>
          </a:lnSpc>
          <a:spcBef>
            <a:spcPts val="400"/>
          </a:spcBef>
          <a:spcAft>
            <a:spcPts val="40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1787</Words>
  <Application>Microsoft Office PowerPoint</Application>
  <PresentationFormat>Widescreen</PresentationFormat>
  <Paragraphs>244</Paragraphs>
  <Slides>23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6" baseType="lpstr">
      <vt:lpstr>MS PGothic</vt:lpstr>
      <vt:lpstr>MS PGothic</vt:lpstr>
      <vt:lpstr>Arial</vt:lpstr>
      <vt:lpstr>Berlin Sans FB</vt:lpstr>
      <vt:lpstr>Calibri</vt:lpstr>
      <vt:lpstr>Calibri Light</vt:lpstr>
      <vt:lpstr>Cambria</vt:lpstr>
      <vt:lpstr>Gill Sans MT</vt:lpstr>
      <vt:lpstr>Times New Roman</vt:lpstr>
      <vt:lpstr>Wingdings</vt:lpstr>
      <vt:lpstr>Tema do Office</vt:lpstr>
      <vt:lpstr>11_Tema do Office</vt:lpstr>
      <vt:lpstr>Design padrão</vt:lpstr>
      <vt:lpstr>Apresentação do PowerPoint</vt:lpstr>
      <vt:lpstr>Apresentação do PowerPoint</vt:lpstr>
      <vt:lpstr>O começo de tudo   | Evolução dos Transistores</vt:lpstr>
      <vt:lpstr>Apresentação do PowerPoint</vt:lpstr>
      <vt:lpstr>         Ciclo de produto de um Circuito Integrado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Ciclo de produto de um Circuito Integrado</vt:lpstr>
      <vt:lpstr>Apresentação do PowerPoint</vt:lpstr>
      <vt:lpstr>Apresentação do PowerPoint</vt:lpstr>
      <vt:lpstr>A entidade a ser qualificada como organização social deverá atuar em: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resultados projetados e que deverão ser atingidos pela OS, tendo em vista o foco em P&amp;DI e a aderência às políticas públicas, são: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Miguel</dc:creator>
  <cp:lastModifiedBy>Henrique Miguel</cp:lastModifiedBy>
  <cp:revision>96</cp:revision>
  <dcterms:created xsi:type="dcterms:W3CDTF">2021-05-24T14:26:54Z</dcterms:created>
  <dcterms:modified xsi:type="dcterms:W3CDTF">2021-05-27T18:32:52Z</dcterms:modified>
</cp:coreProperties>
</file>