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78" r:id="rId3"/>
    <p:sldId id="259" r:id="rId4"/>
    <p:sldId id="269" r:id="rId5"/>
    <p:sldId id="271" r:id="rId6"/>
    <p:sldId id="265" r:id="rId7"/>
    <p:sldId id="279" r:id="rId8"/>
    <p:sldId id="268" r:id="rId9"/>
    <p:sldId id="280" r:id="rId10"/>
    <p:sldId id="273" r:id="rId11"/>
    <p:sldId id="258" r:id="rId12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5wIBo444mp3SoAdTOiODbwv7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6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9B990-D07D-468D-8143-0E1E954E5D5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F963D00-E4EF-4A28-AACA-C56019074DE0}">
      <dgm:prSet phldrT="[Texto]"/>
      <dgm:spPr/>
      <dgm:t>
        <a:bodyPr/>
        <a:lstStyle/>
        <a:p>
          <a:r>
            <a:rPr lang="pt-BR" dirty="0" smtClean="0"/>
            <a:t>Estudo de </a:t>
          </a:r>
          <a:r>
            <a:rPr lang="pt-BR" dirty="0" err="1" smtClean="0"/>
            <a:t>publicização</a:t>
          </a:r>
          <a:endParaRPr lang="pt-BR" dirty="0"/>
        </a:p>
      </dgm:t>
    </dgm:pt>
    <dgm:pt modelId="{F66DD550-427A-46C2-9C3B-7870B625576F}" type="parTrans" cxnId="{B0760053-C390-43FB-9AFE-239D69D83AC3}">
      <dgm:prSet/>
      <dgm:spPr/>
      <dgm:t>
        <a:bodyPr/>
        <a:lstStyle/>
        <a:p>
          <a:endParaRPr lang="pt-BR"/>
        </a:p>
      </dgm:t>
    </dgm:pt>
    <dgm:pt modelId="{36B6D1A4-AC56-4960-8238-5E0E34F4B657}" type="sibTrans" cxnId="{B0760053-C390-43FB-9AFE-239D69D83AC3}">
      <dgm:prSet/>
      <dgm:spPr/>
      <dgm:t>
        <a:bodyPr/>
        <a:lstStyle/>
        <a:p>
          <a:endParaRPr lang="pt-BR"/>
        </a:p>
      </dgm:t>
    </dgm:pt>
    <dgm:pt modelId="{393D8655-FA40-415C-AAAD-C79127632F21}">
      <dgm:prSet phldrT="[Texto]"/>
      <dgm:spPr/>
      <dgm:t>
        <a:bodyPr/>
        <a:lstStyle/>
        <a:p>
          <a:r>
            <a:rPr lang="pt-BR" dirty="0" smtClean="0"/>
            <a:t>Monitoramento</a:t>
          </a:r>
          <a:endParaRPr lang="pt-BR" dirty="0"/>
        </a:p>
      </dgm:t>
    </dgm:pt>
    <dgm:pt modelId="{75D8EF16-C539-4F84-A1BB-400F6358689D}" type="parTrans" cxnId="{F66E6F27-7A74-46B1-89AB-876265C1B3CF}">
      <dgm:prSet/>
      <dgm:spPr/>
      <dgm:t>
        <a:bodyPr/>
        <a:lstStyle/>
        <a:p>
          <a:endParaRPr lang="pt-BR"/>
        </a:p>
      </dgm:t>
    </dgm:pt>
    <dgm:pt modelId="{41F04746-8FC1-41DB-A29B-5CC22A033ADC}" type="sibTrans" cxnId="{F66E6F27-7A74-46B1-89AB-876265C1B3CF}">
      <dgm:prSet/>
      <dgm:spPr/>
      <dgm:t>
        <a:bodyPr/>
        <a:lstStyle/>
        <a:p>
          <a:endParaRPr lang="pt-BR"/>
        </a:p>
      </dgm:t>
    </dgm:pt>
    <dgm:pt modelId="{6780AD13-CBAC-4871-ACC9-B2F7FC7866FC}">
      <dgm:prSet phldrT="[Texto]"/>
      <dgm:spPr/>
      <dgm:t>
        <a:bodyPr/>
        <a:lstStyle/>
        <a:p>
          <a:r>
            <a:rPr lang="pt-BR" dirty="0" smtClean="0"/>
            <a:t>Autorização</a:t>
          </a:r>
          <a:endParaRPr lang="pt-BR" dirty="0"/>
        </a:p>
      </dgm:t>
    </dgm:pt>
    <dgm:pt modelId="{B4113FF2-56E6-4BD7-9A35-909AFABC6BCB}" type="parTrans" cxnId="{BEA58A0C-3A64-4FDC-905E-F657348EEC0A}">
      <dgm:prSet/>
      <dgm:spPr/>
      <dgm:t>
        <a:bodyPr/>
        <a:lstStyle/>
        <a:p>
          <a:endParaRPr lang="pt-BR"/>
        </a:p>
      </dgm:t>
    </dgm:pt>
    <dgm:pt modelId="{79FDC4D9-9149-45B3-9549-407AF5A48FC2}" type="sibTrans" cxnId="{BEA58A0C-3A64-4FDC-905E-F657348EEC0A}">
      <dgm:prSet/>
      <dgm:spPr/>
      <dgm:t>
        <a:bodyPr/>
        <a:lstStyle/>
        <a:p>
          <a:endParaRPr lang="pt-BR"/>
        </a:p>
      </dgm:t>
    </dgm:pt>
    <dgm:pt modelId="{4CADCF73-6EFB-4970-96C7-59F0DD8706DF}">
      <dgm:prSet phldrT="[Texto]"/>
      <dgm:spPr/>
      <dgm:t>
        <a:bodyPr/>
        <a:lstStyle/>
        <a:p>
          <a:r>
            <a:rPr lang="pt-BR" dirty="0" smtClean="0"/>
            <a:t>Chamamento</a:t>
          </a:r>
          <a:endParaRPr lang="pt-BR" dirty="0"/>
        </a:p>
      </dgm:t>
    </dgm:pt>
    <dgm:pt modelId="{183F5C96-261B-414B-875C-09573FE93103}" type="parTrans" cxnId="{D21303E0-51BC-4DCC-92FE-B0D30828577B}">
      <dgm:prSet/>
      <dgm:spPr/>
      <dgm:t>
        <a:bodyPr/>
        <a:lstStyle/>
        <a:p>
          <a:endParaRPr lang="pt-BR"/>
        </a:p>
      </dgm:t>
    </dgm:pt>
    <dgm:pt modelId="{D548EA52-36E1-4AD1-B694-B14528ACEA8C}" type="sibTrans" cxnId="{D21303E0-51BC-4DCC-92FE-B0D30828577B}">
      <dgm:prSet/>
      <dgm:spPr/>
      <dgm:t>
        <a:bodyPr/>
        <a:lstStyle/>
        <a:p>
          <a:endParaRPr lang="pt-BR"/>
        </a:p>
      </dgm:t>
    </dgm:pt>
    <dgm:pt modelId="{25B83E07-7959-4ACB-BECD-461A5FAC8D24}">
      <dgm:prSet phldrT="[Texto]"/>
      <dgm:spPr/>
      <dgm:t>
        <a:bodyPr/>
        <a:lstStyle/>
        <a:p>
          <a:r>
            <a:rPr lang="pt-BR" dirty="0" smtClean="0"/>
            <a:t>Qualificação</a:t>
          </a:r>
          <a:endParaRPr lang="pt-BR" dirty="0"/>
        </a:p>
      </dgm:t>
    </dgm:pt>
    <dgm:pt modelId="{00922658-4570-4514-852C-F920DC5C40B2}" type="parTrans" cxnId="{4BF6C266-D3F2-49B4-A838-7072E5631211}">
      <dgm:prSet/>
      <dgm:spPr/>
      <dgm:t>
        <a:bodyPr/>
        <a:lstStyle/>
        <a:p>
          <a:endParaRPr lang="pt-BR"/>
        </a:p>
      </dgm:t>
    </dgm:pt>
    <dgm:pt modelId="{99E80CFC-5166-4C51-8E46-8C803EDC2C93}" type="sibTrans" cxnId="{4BF6C266-D3F2-49B4-A838-7072E5631211}">
      <dgm:prSet/>
      <dgm:spPr/>
      <dgm:t>
        <a:bodyPr/>
        <a:lstStyle/>
        <a:p>
          <a:endParaRPr lang="pt-BR"/>
        </a:p>
      </dgm:t>
    </dgm:pt>
    <dgm:pt modelId="{6AFA046E-6DD8-4BA5-BA65-679F124638A2}">
      <dgm:prSet phldrT="[Texto]"/>
      <dgm:spPr/>
      <dgm:t>
        <a:bodyPr/>
        <a:lstStyle/>
        <a:p>
          <a:r>
            <a:rPr lang="pt-BR" dirty="0" smtClean="0"/>
            <a:t>Contrato de Gestão</a:t>
          </a:r>
          <a:endParaRPr lang="pt-BR" dirty="0"/>
        </a:p>
      </dgm:t>
    </dgm:pt>
    <dgm:pt modelId="{CE33CDF8-494B-49BD-9ECF-C4165DA8AB43}" type="parTrans" cxnId="{B8EF2AAF-B019-436F-BCAF-4DB962C6A217}">
      <dgm:prSet/>
      <dgm:spPr/>
      <dgm:t>
        <a:bodyPr/>
        <a:lstStyle/>
        <a:p>
          <a:endParaRPr lang="pt-BR"/>
        </a:p>
      </dgm:t>
    </dgm:pt>
    <dgm:pt modelId="{EB539AB9-CF1F-40E3-82A6-4F33AA404A43}" type="sibTrans" cxnId="{B8EF2AAF-B019-436F-BCAF-4DB962C6A217}">
      <dgm:prSet/>
      <dgm:spPr/>
      <dgm:t>
        <a:bodyPr/>
        <a:lstStyle/>
        <a:p>
          <a:endParaRPr lang="pt-BR"/>
        </a:p>
      </dgm:t>
    </dgm:pt>
    <dgm:pt modelId="{B0CCF9A8-B3A5-4A20-B883-7F85CC58C46E}" type="pres">
      <dgm:prSet presAssocID="{0ED9B990-D07D-468D-8143-0E1E954E5D5C}" presName="CompostProcess" presStyleCnt="0">
        <dgm:presLayoutVars>
          <dgm:dir/>
          <dgm:resizeHandles val="exact"/>
        </dgm:presLayoutVars>
      </dgm:prSet>
      <dgm:spPr/>
    </dgm:pt>
    <dgm:pt modelId="{14801223-AC1D-4182-9305-E3C7A8D68FCB}" type="pres">
      <dgm:prSet presAssocID="{0ED9B990-D07D-468D-8143-0E1E954E5D5C}" presName="arrow" presStyleLbl="bgShp" presStyleIdx="0" presStyleCnt="1"/>
      <dgm:spPr/>
    </dgm:pt>
    <dgm:pt modelId="{865CFCFB-DAB5-41C3-9A95-41775DC08561}" type="pres">
      <dgm:prSet presAssocID="{0ED9B990-D07D-468D-8143-0E1E954E5D5C}" presName="linearProcess" presStyleCnt="0"/>
      <dgm:spPr/>
    </dgm:pt>
    <dgm:pt modelId="{741AF1DE-3063-4E3F-9275-3FE888351675}" type="pres">
      <dgm:prSet presAssocID="{0F963D00-E4EF-4A28-AACA-C56019074DE0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E792FC-DF46-48D9-93BE-26B255686A5E}" type="pres">
      <dgm:prSet presAssocID="{36B6D1A4-AC56-4960-8238-5E0E34F4B657}" presName="sibTrans" presStyleCnt="0"/>
      <dgm:spPr/>
    </dgm:pt>
    <dgm:pt modelId="{B91D7CC4-F8D6-4C23-80D3-B5CF44B54752}" type="pres">
      <dgm:prSet presAssocID="{6780AD13-CBAC-4871-ACC9-B2F7FC7866FC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37613-B9EA-4390-B023-D2EDDC8E96E3}" type="pres">
      <dgm:prSet presAssocID="{79FDC4D9-9149-45B3-9549-407AF5A48FC2}" presName="sibTrans" presStyleCnt="0"/>
      <dgm:spPr/>
    </dgm:pt>
    <dgm:pt modelId="{639C34CC-F73D-4086-9E83-9BC508592D74}" type="pres">
      <dgm:prSet presAssocID="{4CADCF73-6EFB-4970-96C7-59F0DD8706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A22DFD-DCF7-47FA-B241-5CC09CDE82B4}" type="pres">
      <dgm:prSet presAssocID="{D548EA52-36E1-4AD1-B694-B14528ACEA8C}" presName="sibTrans" presStyleCnt="0"/>
      <dgm:spPr/>
    </dgm:pt>
    <dgm:pt modelId="{920FB661-25C7-49EA-8187-C090A6F0D8E9}" type="pres">
      <dgm:prSet presAssocID="{25B83E07-7959-4ACB-BECD-461A5FAC8D2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DEAF7C-87BC-4F8C-9361-D92BEF3376BC}" type="pres">
      <dgm:prSet presAssocID="{99E80CFC-5166-4C51-8E46-8C803EDC2C93}" presName="sibTrans" presStyleCnt="0"/>
      <dgm:spPr/>
    </dgm:pt>
    <dgm:pt modelId="{F57F339C-4493-4993-AC7A-E27448192237}" type="pres">
      <dgm:prSet presAssocID="{6AFA046E-6DD8-4BA5-BA65-679F124638A2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83562B-524E-4EAD-9909-452374081225}" type="pres">
      <dgm:prSet presAssocID="{EB539AB9-CF1F-40E3-82A6-4F33AA404A43}" presName="sibTrans" presStyleCnt="0"/>
      <dgm:spPr/>
    </dgm:pt>
    <dgm:pt modelId="{7DF722A6-E10D-4B11-9654-C21B99F20CDC}" type="pres">
      <dgm:prSet presAssocID="{393D8655-FA40-415C-AAAD-C79127632F2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A57418-39AB-4D4B-9CE0-F13BA95578AA}" type="presOf" srcId="{0F963D00-E4EF-4A28-AACA-C56019074DE0}" destId="{741AF1DE-3063-4E3F-9275-3FE888351675}" srcOrd="0" destOrd="0" presId="urn:microsoft.com/office/officeart/2005/8/layout/hProcess9"/>
    <dgm:cxn modelId="{FC2F0C88-B93E-4B32-BD0E-1EF103E9ED62}" type="presOf" srcId="{6AFA046E-6DD8-4BA5-BA65-679F124638A2}" destId="{F57F339C-4493-4993-AC7A-E27448192237}" srcOrd="0" destOrd="0" presId="urn:microsoft.com/office/officeart/2005/8/layout/hProcess9"/>
    <dgm:cxn modelId="{B8EF2AAF-B019-436F-BCAF-4DB962C6A217}" srcId="{0ED9B990-D07D-468D-8143-0E1E954E5D5C}" destId="{6AFA046E-6DD8-4BA5-BA65-679F124638A2}" srcOrd="4" destOrd="0" parTransId="{CE33CDF8-494B-49BD-9ECF-C4165DA8AB43}" sibTransId="{EB539AB9-CF1F-40E3-82A6-4F33AA404A43}"/>
    <dgm:cxn modelId="{B0760053-C390-43FB-9AFE-239D69D83AC3}" srcId="{0ED9B990-D07D-468D-8143-0E1E954E5D5C}" destId="{0F963D00-E4EF-4A28-AACA-C56019074DE0}" srcOrd="0" destOrd="0" parTransId="{F66DD550-427A-46C2-9C3B-7870B625576F}" sibTransId="{36B6D1A4-AC56-4960-8238-5E0E34F4B657}"/>
    <dgm:cxn modelId="{5116EFBB-C971-4929-ACA0-5DABD067FE1A}" type="presOf" srcId="{4CADCF73-6EFB-4970-96C7-59F0DD8706DF}" destId="{639C34CC-F73D-4086-9E83-9BC508592D74}" srcOrd="0" destOrd="0" presId="urn:microsoft.com/office/officeart/2005/8/layout/hProcess9"/>
    <dgm:cxn modelId="{F66E6F27-7A74-46B1-89AB-876265C1B3CF}" srcId="{0ED9B990-D07D-468D-8143-0E1E954E5D5C}" destId="{393D8655-FA40-415C-AAAD-C79127632F21}" srcOrd="5" destOrd="0" parTransId="{75D8EF16-C539-4F84-A1BB-400F6358689D}" sibTransId="{41F04746-8FC1-41DB-A29B-5CC22A033ADC}"/>
    <dgm:cxn modelId="{FD6E776F-0CBA-4802-B1FF-0B1789E59227}" type="presOf" srcId="{393D8655-FA40-415C-AAAD-C79127632F21}" destId="{7DF722A6-E10D-4B11-9654-C21B99F20CDC}" srcOrd="0" destOrd="0" presId="urn:microsoft.com/office/officeart/2005/8/layout/hProcess9"/>
    <dgm:cxn modelId="{3B987B7A-63E6-43BD-B172-4F1136FF9472}" type="presOf" srcId="{25B83E07-7959-4ACB-BECD-461A5FAC8D24}" destId="{920FB661-25C7-49EA-8187-C090A6F0D8E9}" srcOrd="0" destOrd="0" presId="urn:microsoft.com/office/officeart/2005/8/layout/hProcess9"/>
    <dgm:cxn modelId="{4BF6C266-D3F2-49B4-A838-7072E5631211}" srcId="{0ED9B990-D07D-468D-8143-0E1E954E5D5C}" destId="{25B83E07-7959-4ACB-BECD-461A5FAC8D24}" srcOrd="3" destOrd="0" parTransId="{00922658-4570-4514-852C-F920DC5C40B2}" sibTransId="{99E80CFC-5166-4C51-8E46-8C803EDC2C93}"/>
    <dgm:cxn modelId="{FA327499-5337-4D65-BA08-6D2F31517CD5}" type="presOf" srcId="{6780AD13-CBAC-4871-ACC9-B2F7FC7866FC}" destId="{B91D7CC4-F8D6-4C23-80D3-B5CF44B54752}" srcOrd="0" destOrd="0" presId="urn:microsoft.com/office/officeart/2005/8/layout/hProcess9"/>
    <dgm:cxn modelId="{D21303E0-51BC-4DCC-92FE-B0D30828577B}" srcId="{0ED9B990-D07D-468D-8143-0E1E954E5D5C}" destId="{4CADCF73-6EFB-4970-96C7-59F0DD8706DF}" srcOrd="2" destOrd="0" parTransId="{183F5C96-261B-414B-875C-09573FE93103}" sibTransId="{D548EA52-36E1-4AD1-B694-B14528ACEA8C}"/>
    <dgm:cxn modelId="{BEA58A0C-3A64-4FDC-905E-F657348EEC0A}" srcId="{0ED9B990-D07D-468D-8143-0E1E954E5D5C}" destId="{6780AD13-CBAC-4871-ACC9-B2F7FC7866FC}" srcOrd="1" destOrd="0" parTransId="{B4113FF2-56E6-4BD7-9A35-909AFABC6BCB}" sibTransId="{79FDC4D9-9149-45B3-9549-407AF5A48FC2}"/>
    <dgm:cxn modelId="{50050D55-978A-4FB4-846D-5E3AE64C01FA}" type="presOf" srcId="{0ED9B990-D07D-468D-8143-0E1E954E5D5C}" destId="{B0CCF9A8-B3A5-4A20-B883-7F85CC58C46E}" srcOrd="0" destOrd="0" presId="urn:microsoft.com/office/officeart/2005/8/layout/hProcess9"/>
    <dgm:cxn modelId="{D709C321-1393-4354-AF95-9BB085332B8F}" type="presParOf" srcId="{B0CCF9A8-B3A5-4A20-B883-7F85CC58C46E}" destId="{14801223-AC1D-4182-9305-E3C7A8D68FCB}" srcOrd="0" destOrd="0" presId="urn:microsoft.com/office/officeart/2005/8/layout/hProcess9"/>
    <dgm:cxn modelId="{D2031A83-0C03-405E-82AF-4C91AD8AE8BC}" type="presParOf" srcId="{B0CCF9A8-B3A5-4A20-B883-7F85CC58C46E}" destId="{865CFCFB-DAB5-41C3-9A95-41775DC08561}" srcOrd="1" destOrd="0" presId="urn:microsoft.com/office/officeart/2005/8/layout/hProcess9"/>
    <dgm:cxn modelId="{F4705485-7890-4643-86AC-689B54A3474D}" type="presParOf" srcId="{865CFCFB-DAB5-41C3-9A95-41775DC08561}" destId="{741AF1DE-3063-4E3F-9275-3FE888351675}" srcOrd="0" destOrd="0" presId="urn:microsoft.com/office/officeart/2005/8/layout/hProcess9"/>
    <dgm:cxn modelId="{4A94D259-83DA-40A4-A11F-00BBB0DAF5CA}" type="presParOf" srcId="{865CFCFB-DAB5-41C3-9A95-41775DC08561}" destId="{89E792FC-DF46-48D9-93BE-26B255686A5E}" srcOrd="1" destOrd="0" presId="urn:microsoft.com/office/officeart/2005/8/layout/hProcess9"/>
    <dgm:cxn modelId="{57B4189D-3B26-4900-BE01-BF6CF66E7A62}" type="presParOf" srcId="{865CFCFB-DAB5-41C3-9A95-41775DC08561}" destId="{B91D7CC4-F8D6-4C23-80D3-B5CF44B54752}" srcOrd="2" destOrd="0" presId="urn:microsoft.com/office/officeart/2005/8/layout/hProcess9"/>
    <dgm:cxn modelId="{8B20E7BA-60FC-41AE-AB9F-70B3B1AE6D7C}" type="presParOf" srcId="{865CFCFB-DAB5-41C3-9A95-41775DC08561}" destId="{3C137613-B9EA-4390-B023-D2EDDC8E96E3}" srcOrd="3" destOrd="0" presId="urn:microsoft.com/office/officeart/2005/8/layout/hProcess9"/>
    <dgm:cxn modelId="{523FBBE0-B162-4501-8E9C-A0C6F93A25AF}" type="presParOf" srcId="{865CFCFB-DAB5-41C3-9A95-41775DC08561}" destId="{639C34CC-F73D-4086-9E83-9BC508592D74}" srcOrd="4" destOrd="0" presId="urn:microsoft.com/office/officeart/2005/8/layout/hProcess9"/>
    <dgm:cxn modelId="{2584B481-D8DD-4A85-81D9-C37F71DCA907}" type="presParOf" srcId="{865CFCFB-DAB5-41C3-9A95-41775DC08561}" destId="{1CA22DFD-DCF7-47FA-B241-5CC09CDE82B4}" srcOrd="5" destOrd="0" presId="urn:microsoft.com/office/officeart/2005/8/layout/hProcess9"/>
    <dgm:cxn modelId="{AC69CC05-1046-49F1-8967-A5D52A826731}" type="presParOf" srcId="{865CFCFB-DAB5-41C3-9A95-41775DC08561}" destId="{920FB661-25C7-49EA-8187-C090A6F0D8E9}" srcOrd="6" destOrd="0" presId="urn:microsoft.com/office/officeart/2005/8/layout/hProcess9"/>
    <dgm:cxn modelId="{08D37B32-31C3-4E03-A16A-F62B050032BA}" type="presParOf" srcId="{865CFCFB-DAB5-41C3-9A95-41775DC08561}" destId="{64DEAF7C-87BC-4F8C-9361-D92BEF3376BC}" srcOrd="7" destOrd="0" presId="urn:microsoft.com/office/officeart/2005/8/layout/hProcess9"/>
    <dgm:cxn modelId="{B17D5D65-54CE-4F15-B878-23A4B84FBA3B}" type="presParOf" srcId="{865CFCFB-DAB5-41C3-9A95-41775DC08561}" destId="{F57F339C-4493-4993-AC7A-E27448192237}" srcOrd="8" destOrd="0" presId="urn:microsoft.com/office/officeart/2005/8/layout/hProcess9"/>
    <dgm:cxn modelId="{412B7FC6-1797-4E07-ADFE-D985B0D7967B}" type="presParOf" srcId="{865CFCFB-DAB5-41C3-9A95-41775DC08561}" destId="{8783562B-524E-4EAD-9909-452374081225}" srcOrd="9" destOrd="0" presId="urn:microsoft.com/office/officeart/2005/8/layout/hProcess9"/>
    <dgm:cxn modelId="{48B5CEA4-4984-4C96-8934-5B52C637C34A}" type="presParOf" srcId="{865CFCFB-DAB5-41C3-9A95-41775DC08561}" destId="{7DF722A6-E10D-4B11-9654-C21B99F20CD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01223-AC1D-4182-9305-E3C7A8D68FCB}">
      <dsp:nvSpPr>
        <dsp:cNvPr id="0" name=""/>
        <dsp:cNvSpPr/>
      </dsp:nvSpPr>
      <dsp:spPr>
        <a:xfrm>
          <a:off x="472914" y="0"/>
          <a:ext cx="5359693" cy="1960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AF1DE-3063-4E3F-9275-3FE888351675}">
      <dsp:nvSpPr>
        <dsp:cNvPr id="0" name=""/>
        <dsp:cNvSpPr/>
      </dsp:nvSpPr>
      <dsp:spPr>
        <a:xfrm>
          <a:off x="1731" y="588095"/>
          <a:ext cx="1008329" cy="7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Estudo de </a:t>
          </a:r>
          <a:r>
            <a:rPr lang="pt-BR" sz="1000" kern="1200" dirty="0" err="1" smtClean="0"/>
            <a:t>publicização</a:t>
          </a:r>
          <a:endParaRPr lang="pt-BR" sz="1000" kern="1200" dirty="0"/>
        </a:p>
      </dsp:txBody>
      <dsp:txXfrm>
        <a:off x="40009" y="626373"/>
        <a:ext cx="931773" cy="707572"/>
      </dsp:txXfrm>
    </dsp:sp>
    <dsp:sp modelId="{B91D7CC4-F8D6-4C23-80D3-B5CF44B54752}">
      <dsp:nvSpPr>
        <dsp:cNvPr id="0" name=""/>
        <dsp:cNvSpPr/>
      </dsp:nvSpPr>
      <dsp:spPr>
        <a:xfrm>
          <a:off x="1060477" y="588095"/>
          <a:ext cx="1008329" cy="7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Autorização</a:t>
          </a:r>
          <a:endParaRPr lang="pt-BR" sz="1000" kern="1200" dirty="0"/>
        </a:p>
      </dsp:txBody>
      <dsp:txXfrm>
        <a:off x="1098755" y="626373"/>
        <a:ext cx="931773" cy="707572"/>
      </dsp:txXfrm>
    </dsp:sp>
    <dsp:sp modelId="{639C34CC-F73D-4086-9E83-9BC508592D74}">
      <dsp:nvSpPr>
        <dsp:cNvPr id="0" name=""/>
        <dsp:cNvSpPr/>
      </dsp:nvSpPr>
      <dsp:spPr>
        <a:xfrm>
          <a:off x="2119223" y="588095"/>
          <a:ext cx="1008329" cy="7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Chamamento</a:t>
          </a:r>
          <a:endParaRPr lang="pt-BR" sz="1000" kern="1200" dirty="0"/>
        </a:p>
      </dsp:txBody>
      <dsp:txXfrm>
        <a:off x="2157501" y="626373"/>
        <a:ext cx="931773" cy="707572"/>
      </dsp:txXfrm>
    </dsp:sp>
    <dsp:sp modelId="{920FB661-25C7-49EA-8187-C090A6F0D8E9}">
      <dsp:nvSpPr>
        <dsp:cNvPr id="0" name=""/>
        <dsp:cNvSpPr/>
      </dsp:nvSpPr>
      <dsp:spPr>
        <a:xfrm>
          <a:off x="3177969" y="588095"/>
          <a:ext cx="1008329" cy="7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Qualificação</a:t>
          </a:r>
          <a:endParaRPr lang="pt-BR" sz="1000" kern="1200" dirty="0"/>
        </a:p>
      </dsp:txBody>
      <dsp:txXfrm>
        <a:off x="3216247" y="626373"/>
        <a:ext cx="931773" cy="707572"/>
      </dsp:txXfrm>
    </dsp:sp>
    <dsp:sp modelId="{F57F339C-4493-4993-AC7A-E27448192237}">
      <dsp:nvSpPr>
        <dsp:cNvPr id="0" name=""/>
        <dsp:cNvSpPr/>
      </dsp:nvSpPr>
      <dsp:spPr>
        <a:xfrm>
          <a:off x="4236715" y="588095"/>
          <a:ext cx="1008329" cy="7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Contrato de Gestão</a:t>
          </a:r>
          <a:endParaRPr lang="pt-BR" sz="1000" kern="1200" dirty="0"/>
        </a:p>
      </dsp:txBody>
      <dsp:txXfrm>
        <a:off x="4274993" y="626373"/>
        <a:ext cx="931773" cy="707572"/>
      </dsp:txXfrm>
    </dsp:sp>
    <dsp:sp modelId="{7DF722A6-E10D-4B11-9654-C21B99F20CDC}">
      <dsp:nvSpPr>
        <dsp:cNvPr id="0" name=""/>
        <dsp:cNvSpPr/>
      </dsp:nvSpPr>
      <dsp:spPr>
        <a:xfrm>
          <a:off x="5295460" y="588095"/>
          <a:ext cx="1008329" cy="7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Monitoramento</a:t>
          </a:r>
          <a:endParaRPr lang="pt-BR" sz="1000" kern="1200" dirty="0"/>
        </a:p>
      </dsp:txBody>
      <dsp:txXfrm>
        <a:off x="5333738" y="626373"/>
        <a:ext cx="931773" cy="707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194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73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73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09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613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38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605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49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81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0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2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17437" y="4923931"/>
            <a:ext cx="5604411" cy="6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085" y="1668724"/>
            <a:ext cx="2867114" cy="286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7296" y="-38393"/>
            <a:ext cx="10026869" cy="69765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hyperlink" Target="http://www.gov.br/mcti/audienciasemicondutores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Chamamento Semicondutores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1002" y="4131645"/>
            <a:ext cx="7429500" cy="1655762"/>
          </a:xfrm>
        </p:spPr>
        <p:txBody>
          <a:bodyPr/>
          <a:lstStyle/>
          <a:p>
            <a:r>
              <a:rPr lang="pt-BR" dirty="0" smtClean="0"/>
              <a:t>Audiência Virtual de Prospecção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2345867" y="4327884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4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79" y="410670"/>
            <a:ext cx="57057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Próximos Passos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28" y="1239023"/>
            <a:ext cx="2564372" cy="271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90;p2"/>
          <p:cNvSpPr txBox="1"/>
          <p:nvPr/>
        </p:nvSpPr>
        <p:spPr>
          <a:xfrm>
            <a:off x="3036837" y="811821"/>
            <a:ext cx="430479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1600" dirty="0" smtClean="0">
                <a:hlinkClick r:id="rId7"/>
              </a:rPr>
              <a:t>www.gov.br/mcti/audienciasemicondutores</a:t>
            </a:r>
            <a:endParaRPr lang="pt-BR" sz="16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007" y="1357272"/>
            <a:ext cx="3969779" cy="456590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578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17236311"/>
              </p:ext>
            </p:extLst>
          </p:nvPr>
        </p:nvGraphicFramePr>
        <p:xfrm>
          <a:off x="2318292" y="5345862"/>
          <a:ext cx="6305522" cy="19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673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775" y="1570375"/>
            <a:ext cx="2713650" cy="270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>
          <a:blip r:embed="rId5"/>
          <a:srcRect/>
          <a:stretch/>
        </p:blipFill>
        <p:spPr>
          <a:xfrm>
            <a:off x="2574884" y="4669500"/>
            <a:ext cx="5627435" cy="5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46093" y="410670"/>
            <a:ext cx="50712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Plano Diretor da Reforma do Aparelho do Estado de 1995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093" y="1442148"/>
            <a:ext cx="7468642" cy="4991797"/>
          </a:xfrm>
          <a:prstGeom prst="rect">
            <a:avLst/>
          </a:prstGeom>
        </p:spPr>
      </p:pic>
      <p:sp>
        <p:nvSpPr>
          <p:cNvPr id="6" name="CaixaDeTexto 358"/>
          <p:cNvSpPr txBox="1"/>
          <p:nvPr/>
        </p:nvSpPr>
        <p:spPr>
          <a:xfrm>
            <a:off x="2771070" y="6280919"/>
            <a:ext cx="4451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50" b="1" dirty="0" smtClean="0"/>
              <a:t>Fonte</a:t>
            </a:r>
            <a:r>
              <a:rPr lang="pt-BR" sz="1050" dirty="0" smtClean="0"/>
              <a:t>: </a:t>
            </a:r>
            <a:r>
              <a:rPr lang="pt-BR" sz="1050" dirty="0"/>
              <a:t>Plano Diretor da Reforma do Aparelho Estado (Ministério da Administração Federal e Reforma do Estado, 1995)</a:t>
            </a:r>
            <a:r>
              <a:rPr lang="pt-BR" sz="1050" dirty="0" smtClean="0"/>
              <a:t>.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1172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196080" y="1504603"/>
            <a:ext cx="460063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600" dirty="0"/>
              <a:t>Acórdão TCU nº 3304/2014 – recomenda ao MPOG a regulamentação do Art. 20 da Lei nº 9.637/1998 </a:t>
            </a:r>
          </a:p>
          <a:p>
            <a:pPr lvl="0" algn="just"/>
            <a:endParaRPr lang="pt-BR" sz="1600" dirty="0" smtClean="0"/>
          </a:p>
          <a:p>
            <a:pPr lvl="0" algn="just"/>
            <a:r>
              <a:rPr lang="pt-BR" sz="1600" dirty="0" smtClean="0"/>
              <a:t>Decisão </a:t>
            </a:r>
            <a:r>
              <a:rPr lang="pt-BR" sz="1600" dirty="0"/>
              <a:t>STF ADIN 1923/2015 – constitucionalidade do modelo e obrigatoriedade de chamamento público “O Poder Público pode atuar de forma indireta na prestação de serviços públicos sociais, conforme estabelecem os artigos: Cultura (art. 215); desporto e lazer (art.217); ciência e tecnologia (art. 218); meio ambiente (art.255); saúde (art.199) e educação (art.209), o que justifica a escolha da intervenção mediante fomento, sem prejuízo dos deveres constitucionais do Estado”. (Fux:2017)</a:t>
            </a:r>
            <a:endParaRPr lang="pt-BR" sz="1600" dirty="0">
              <a:solidFill>
                <a:srgbClr val="75707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solidFill>
                <a:srgbClr val="75707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>
              <a:solidFill>
                <a:srgbClr val="757070"/>
              </a:solidFill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80" y="410670"/>
            <a:ext cx="321763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Visão dos Tribunais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8" y="2213593"/>
            <a:ext cx="3671824" cy="325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3"/>
          <p:cNvSpPr/>
          <p:nvPr/>
        </p:nvSpPr>
        <p:spPr>
          <a:xfrm>
            <a:off x="517067" y="1575257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3"/>
          <p:cNvSpPr/>
          <p:nvPr/>
        </p:nvSpPr>
        <p:spPr>
          <a:xfrm>
            <a:off x="517066" y="2470804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2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46093" y="410670"/>
            <a:ext cx="50712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ADMINISTRAÇÃO DIRETA,INDIRETA E PUBLICIZAÇÃO.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0155" y="1329884"/>
            <a:ext cx="6347608" cy="4363981"/>
          </a:xfrm>
          <a:prstGeom prst="rect">
            <a:avLst/>
          </a:prstGeom>
        </p:spPr>
      </p:pic>
      <p:sp>
        <p:nvSpPr>
          <p:cNvPr id="7" name="CaixaDeTexto 358"/>
          <p:cNvSpPr txBox="1"/>
          <p:nvPr/>
        </p:nvSpPr>
        <p:spPr>
          <a:xfrm>
            <a:off x="3261264" y="5867055"/>
            <a:ext cx="44511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50" b="1" dirty="0" smtClean="0"/>
              <a:t>Fonte</a:t>
            </a:r>
            <a:r>
              <a:rPr lang="pt-BR" sz="1050" dirty="0" smtClean="0"/>
              <a:t>: Formas Jurídicas da Administração Pública e de relacionamento com o Terceiro Setor.</a:t>
            </a:r>
          </a:p>
          <a:p>
            <a:pPr algn="just"/>
            <a:r>
              <a:rPr lang="pt-BR" sz="1050" dirty="0" smtClean="0"/>
              <a:t>- SEGES/MP, 2008.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8900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5439266" y="4139353"/>
            <a:ext cx="436418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Personalidade Jurídica de Direito Privado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solidFill>
                <a:srgbClr val="757070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757070"/>
                </a:solidFill>
              </a:rPr>
              <a:t>Sem fins lucrativos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 smtClean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Destinam-se </a:t>
            </a:r>
            <a:r>
              <a:rPr lang="pt-BR" sz="1600" dirty="0">
                <a:solidFill>
                  <a:srgbClr val="757070"/>
                </a:solidFill>
              </a:rPr>
              <a:t>ao ensino, à cultura, à saúde, à </a:t>
            </a:r>
            <a:r>
              <a:rPr lang="pt-BR" sz="1600" b="1" dirty="0">
                <a:solidFill>
                  <a:srgbClr val="757070"/>
                </a:solidFill>
              </a:rPr>
              <a:t>pesquisa científica, ao</a:t>
            </a:r>
          </a:p>
          <a:p>
            <a:pPr lvl="0" algn="just"/>
            <a:r>
              <a:rPr lang="pt-BR" sz="1600" b="1" dirty="0">
                <a:solidFill>
                  <a:srgbClr val="757070"/>
                </a:solidFill>
              </a:rPr>
              <a:t>desenvolvimento tecnológico </a:t>
            </a:r>
            <a:r>
              <a:rPr lang="pt-BR" sz="1600" dirty="0">
                <a:solidFill>
                  <a:srgbClr val="757070"/>
                </a:solidFill>
              </a:rPr>
              <a:t>e à preservação do meio </a:t>
            </a:r>
            <a:r>
              <a:rPr lang="pt-BR" sz="1600" dirty="0" smtClean="0">
                <a:solidFill>
                  <a:srgbClr val="757070"/>
                </a:solidFill>
              </a:rPr>
              <a:t>ambiente</a:t>
            </a: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79" y="410670"/>
            <a:ext cx="57057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Organizações Sociais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0;p2"/>
          <p:cNvSpPr txBox="1"/>
          <p:nvPr/>
        </p:nvSpPr>
        <p:spPr>
          <a:xfrm>
            <a:off x="1175082" y="1551737"/>
            <a:ext cx="808923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600" dirty="0">
                <a:solidFill>
                  <a:srgbClr val="757070"/>
                </a:solidFill>
              </a:rPr>
              <a:t>LEI Nº 9.637, DE 15 DE  MAIO DE </a:t>
            </a:r>
            <a:r>
              <a:rPr lang="pt-BR" sz="1600" dirty="0" smtClean="0">
                <a:solidFill>
                  <a:srgbClr val="757070"/>
                </a:solidFill>
              </a:rPr>
              <a:t>1998;</a:t>
            </a:r>
          </a:p>
          <a:p>
            <a:pPr lvl="0" algn="just"/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DECRETO Nº 9.190, DE 1º DE NOVEMBRO DE 2017</a:t>
            </a:r>
          </a:p>
          <a:p>
            <a:pPr lvl="0" algn="just"/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PORTARIA ME </a:t>
            </a:r>
            <a:r>
              <a:rPr lang="pt-BR" sz="1600" dirty="0">
                <a:solidFill>
                  <a:srgbClr val="757070"/>
                </a:solidFill>
              </a:rPr>
              <a:t>Nº 297, DE 12 DE JUNHO DE </a:t>
            </a:r>
            <a:r>
              <a:rPr lang="pt-BR" sz="1600" dirty="0" smtClean="0">
                <a:solidFill>
                  <a:srgbClr val="757070"/>
                </a:solidFill>
              </a:rPr>
              <a:t>2019</a:t>
            </a:r>
          </a:p>
          <a:p>
            <a:pPr lvl="0" algn="just"/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PORTARIA MCTI </a:t>
            </a:r>
            <a:r>
              <a:rPr lang="pt-BR" sz="1600" dirty="0">
                <a:solidFill>
                  <a:srgbClr val="757070"/>
                </a:solidFill>
              </a:rPr>
              <a:t>Nº 1.917 DE 29 DE ABRIL DE </a:t>
            </a:r>
            <a:r>
              <a:rPr lang="pt-BR" sz="1600" dirty="0" smtClean="0">
                <a:solidFill>
                  <a:srgbClr val="757070"/>
                </a:solidFill>
              </a:rPr>
              <a:t>2020</a:t>
            </a:r>
          </a:p>
          <a:p>
            <a:pPr lvl="0" algn="just"/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DECRETO Nº 10.578, DE 15 DE DEZEMBRO DE 2020</a:t>
            </a:r>
            <a:endParaRPr lang="pt-BR" sz="1600" dirty="0">
              <a:solidFill>
                <a:srgbClr val="75707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20" y="868649"/>
            <a:ext cx="3501831" cy="310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60822" y="4139354"/>
            <a:ext cx="415997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757070"/>
                </a:solidFill>
              </a:rPr>
              <a:t>PNP</a:t>
            </a:r>
            <a:endParaRPr lang="pt-BR" sz="1600" b="1" dirty="0">
              <a:solidFill>
                <a:srgbClr val="757070"/>
              </a:solidFill>
            </a:endParaRPr>
          </a:p>
          <a:p>
            <a:pPr algn="just"/>
            <a:endParaRPr lang="pt-BR" sz="1600" dirty="0" smtClean="0">
              <a:solidFill>
                <a:srgbClr val="757070"/>
              </a:solidFill>
            </a:endParaRPr>
          </a:p>
          <a:p>
            <a:pPr algn="just"/>
            <a:r>
              <a:rPr lang="pt-BR" sz="1600" dirty="0" smtClean="0">
                <a:solidFill>
                  <a:srgbClr val="757070"/>
                </a:solidFill>
              </a:rPr>
              <a:t>Ênfase </a:t>
            </a:r>
            <a:r>
              <a:rPr lang="pt-BR" sz="1600" dirty="0">
                <a:solidFill>
                  <a:srgbClr val="757070"/>
                </a:solidFill>
              </a:rPr>
              <a:t>no atendimento do cidadão-cliente;</a:t>
            </a:r>
          </a:p>
          <a:p>
            <a:pPr algn="just"/>
            <a:endParaRPr lang="pt-BR" sz="1600" dirty="0">
              <a:solidFill>
                <a:srgbClr val="757070"/>
              </a:solidFill>
            </a:endParaRPr>
          </a:p>
          <a:p>
            <a:pPr algn="just"/>
            <a:r>
              <a:rPr lang="pt-BR" sz="1600" dirty="0">
                <a:solidFill>
                  <a:srgbClr val="757070"/>
                </a:solidFill>
              </a:rPr>
              <a:t>Ênfase nos resultados, qualitativos e quantitativos nos prazos pactuados;</a:t>
            </a:r>
          </a:p>
          <a:p>
            <a:pPr algn="just"/>
            <a:endParaRPr lang="pt-BR" sz="1600" dirty="0">
              <a:solidFill>
                <a:srgbClr val="757070"/>
              </a:solidFill>
            </a:endParaRPr>
          </a:p>
          <a:p>
            <a:pPr algn="just"/>
            <a:r>
              <a:rPr lang="pt-BR" sz="1600" dirty="0">
                <a:solidFill>
                  <a:srgbClr val="757070"/>
                </a:solidFill>
              </a:rPr>
              <a:t>Controle social das ações de forma transparente</a:t>
            </a:r>
          </a:p>
          <a:p>
            <a:pPr algn="just"/>
            <a:endParaRPr lang="pt-BR" sz="1600" dirty="0">
              <a:solidFill>
                <a:srgbClr val="757070"/>
              </a:solidFill>
            </a:endParaRPr>
          </a:p>
        </p:txBody>
      </p:sp>
      <p:sp>
        <p:nvSpPr>
          <p:cNvPr id="11" name="Seta para a direita 3"/>
          <p:cNvSpPr/>
          <p:nvPr/>
        </p:nvSpPr>
        <p:spPr>
          <a:xfrm>
            <a:off x="198115" y="4139353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3"/>
          <p:cNvSpPr/>
          <p:nvPr/>
        </p:nvSpPr>
        <p:spPr>
          <a:xfrm>
            <a:off x="4796835" y="4139353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497226" y="1162058"/>
            <a:ext cx="808923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No total </a:t>
            </a:r>
            <a:r>
              <a:rPr lang="pt-BR" sz="1600" b="1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1114</a:t>
            </a:r>
            <a:r>
              <a:rPr lang="pt-BR" sz="1600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, sendo 6 no MCTI:</a:t>
            </a: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Centro de Gestão e Estudos Estratégicos – CGEE</a:t>
            </a: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Centro Nacional de Pesquisa em Energia e Materiais – CNPEM</a:t>
            </a: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Empresa Brasileira de Pesquisa e Inovação Industrial – EMBRAPII</a:t>
            </a: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Instituto de Desenvolvimento Sustentável </a:t>
            </a:r>
            <a:r>
              <a:rPr lang="pt-BR" sz="1600" dirty="0" err="1">
                <a:solidFill>
                  <a:srgbClr val="757070"/>
                </a:solidFill>
              </a:rPr>
              <a:t>Mamirauá</a:t>
            </a:r>
            <a:r>
              <a:rPr lang="pt-BR" sz="1600" dirty="0">
                <a:solidFill>
                  <a:srgbClr val="757070"/>
                </a:solidFill>
              </a:rPr>
              <a:t> – IDSM</a:t>
            </a: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Associação Instituto de Matemática Pura e Aplicada – IMPA</a:t>
            </a:r>
          </a:p>
          <a:p>
            <a:pPr lvl="0" algn="just"/>
            <a:r>
              <a:rPr lang="pt-BR" sz="1600" dirty="0">
                <a:solidFill>
                  <a:srgbClr val="757070"/>
                </a:solidFill>
              </a:rPr>
              <a:t>Associação Rede Nacional de Ensino e Pesquisa – RNP</a:t>
            </a:r>
            <a:endParaRPr sz="1600" dirty="0">
              <a:solidFill>
                <a:srgbClr val="757070"/>
              </a:solidFill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80" y="410670"/>
            <a:ext cx="38548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cs typeface="Verdana"/>
                <a:sym typeface="Verdana"/>
              </a:rPr>
              <a:t>Onde Estão?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10" y="3359996"/>
            <a:ext cx="3363740" cy="303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054" y="3238061"/>
            <a:ext cx="3384446" cy="3457360"/>
          </a:xfrm>
          <a:prstGeom prst="rect">
            <a:avLst/>
          </a:prstGeom>
        </p:spPr>
      </p:pic>
      <p:sp>
        <p:nvSpPr>
          <p:cNvPr id="9" name="CaixaDeTexto 358"/>
          <p:cNvSpPr txBox="1"/>
          <p:nvPr/>
        </p:nvSpPr>
        <p:spPr>
          <a:xfrm>
            <a:off x="1649692" y="6654297"/>
            <a:ext cx="44511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050" b="1" dirty="0" smtClean="0"/>
              <a:t>Fonte</a:t>
            </a:r>
            <a:r>
              <a:rPr lang="pt-BR" sz="1050" dirty="0" smtClean="0"/>
              <a:t>: Relatório OSCIP e OS- IPEA, 2020.  </a:t>
            </a:r>
            <a:endParaRPr lang="pt-BR" sz="1050" dirty="0"/>
          </a:p>
        </p:txBody>
      </p:sp>
      <p:sp>
        <p:nvSpPr>
          <p:cNvPr id="10" name="Seta para a direita 3"/>
          <p:cNvSpPr/>
          <p:nvPr/>
        </p:nvSpPr>
        <p:spPr>
          <a:xfrm>
            <a:off x="706873" y="1264126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3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196080" y="1504603"/>
            <a:ext cx="8089236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Conselho de Administração com representantes natos do Poder Público e da Sociedade Civil e membros eleitos pelos demais com notória capacidade profissional entre outros.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Conselho Fiscal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Auditoria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Comissão de Acompanhamento e Avaliação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757070"/>
              </a:solidFill>
            </a:endParaRPr>
          </a:p>
          <a:p>
            <a:pPr algn="just"/>
            <a:r>
              <a:rPr lang="pt-BR" sz="1600" dirty="0">
                <a:solidFill>
                  <a:srgbClr val="757070"/>
                </a:solidFill>
              </a:rPr>
              <a:t>Contrato de Gestão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757070"/>
              </a:solidFill>
            </a:endParaRPr>
          </a:p>
          <a:p>
            <a:pPr lvl="0" algn="just"/>
            <a:endParaRPr lang="pt-BR" sz="1600" dirty="0">
              <a:solidFill>
                <a:srgbClr val="757070"/>
              </a:solidFill>
            </a:endParaRPr>
          </a:p>
          <a:p>
            <a:pPr lvl="0" algn="just"/>
            <a:endParaRPr lang="pt-BR" sz="1600" dirty="0">
              <a:solidFill>
                <a:srgbClr val="757070"/>
              </a:solidFill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79" y="410670"/>
            <a:ext cx="57057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Controle Social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52" y="2283930"/>
            <a:ext cx="3857326" cy="335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3"/>
          <p:cNvSpPr/>
          <p:nvPr/>
        </p:nvSpPr>
        <p:spPr>
          <a:xfrm>
            <a:off x="517066" y="1504603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3"/>
          <p:cNvSpPr/>
          <p:nvPr/>
        </p:nvSpPr>
        <p:spPr>
          <a:xfrm>
            <a:off x="517065" y="2527365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3"/>
          <p:cNvSpPr/>
          <p:nvPr/>
        </p:nvSpPr>
        <p:spPr>
          <a:xfrm>
            <a:off x="517065" y="3001219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3"/>
          <p:cNvSpPr/>
          <p:nvPr/>
        </p:nvSpPr>
        <p:spPr>
          <a:xfrm>
            <a:off x="517064" y="3488491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3"/>
          <p:cNvSpPr/>
          <p:nvPr/>
        </p:nvSpPr>
        <p:spPr>
          <a:xfrm>
            <a:off x="516121" y="3962345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8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333680" y="2352801"/>
            <a:ext cx="4770277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757070"/>
                </a:solidFill>
              </a:rPr>
              <a:t>Interesses comuns</a:t>
            </a:r>
            <a:endParaRPr lang="pt-BR" sz="1600" dirty="0" smtClean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1600" dirty="0" smtClean="0">
              <a:solidFill>
                <a:srgbClr val="757070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srgbClr val="757070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Instrumento de Longo Prazo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1600" dirty="0" smtClean="0">
              <a:solidFill>
                <a:srgbClr val="757070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srgbClr val="757070"/>
              </a:solidFill>
            </a:endParaRPr>
          </a:p>
          <a:p>
            <a:pPr lvl="0" algn="just"/>
            <a:r>
              <a:rPr lang="pt-BR" sz="1600" dirty="0" smtClean="0">
                <a:solidFill>
                  <a:srgbClr val="757070"/>
                </a:solidFill>
              </a:rPr>
              <a:t>Indicadores e metas</a:t>
            </a:r>
            <a:endParaRPr lang="pt-BR" sz="1600" dirty="0" smtClean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757070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1600" dirty="0" smtClean="0">
              <a:solidFill>
                <a:srgbClr val="757070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757070"/>
                </a:solidFill>
              </a:rPr>
              <a:t>Recursos disponibilizados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80" y="410670"/>
            <a:ext cx="32383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Contrato de Gestão e aditivos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 bwMode="auto">
          <a:xfrm>
            <a:off x="6194984" y="2204109"/>
            <a:ext cx="3313658" cy="28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a direita 3"/>
          <p:cNvSpPr/>
          <p:nvPr/>
        </p:nvSpPr>
        <p:spPr>
          <a:xfrm>
            <a:off x="770972" y="2379201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3"/>
          <p:cNvSpPr/>
          <p:nvPr/>
        </p:nvSpPr>
        <p:spPr>
          <a:xfrm>
            <a:off x="770972" y="3114853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3"/>
          <p:cNvSpPr/>
          <p:nvPr/>
        </p:nvSpPr>
        <p:spPr>
          <a:xfrm>
            <a:off x="770973" y="3856051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3"/>
          <p:cNvSpPr/>
          <p:nvPr/>
        </p:nvSpPr>
        <p:spPr>
          <a:xfrm>
            <a:off x="770973" y="4597249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9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333680" y="2352801"/>
            <a:ext cx="4770277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Comissão de Seleção Portaria nº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pt-BR" sz="1600" dirty="0">
              <a:solidFill>
                <a:srgbClr val="757070"/>
              </a:solidFill>
            </a:endParaRPr>
          </a:p>
          <a:p>
            <a:pPr lvl="0" algn="just"/>
            <a:endParaRPr lang="pt-BR" sz="1600" dirty="0" smtClean="0">
              <a:solidFill>
                <a:srgbClr val="757070"/>
              </a:solidFill>
            </a:endParaRPr>
          </a:p>
          <a:p>
            <a:r>
              <a:rPr lang="pt-BR" sz="1600" dirty="0" smtClean="0">
                <a:solidFill>
                  <a:srgbClr val="757070"/>
                </a:solidFill>
              </a:rPr>
              <a:t>Critérios: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757070"/>
                </a:solidFill>
              </a:rPr>
              <a:t>abrangência </a:t>
            </a:r>
            <a:r>
              <a:rPr lang="pt-BR" sz="1600" dirty="0">
                <a:solidFill>
                  <a:srgbClr val="757070"/>
                </a:solidFill>
              </a:rPr>
              <a:t>de representação da comunidade beneficiária no Conselho de Administração e no quadro social, conforme estabelecido no inciso III do caput do art. 10; </a:t>
            </a:r>
            <a:endParaRPr lang="pt-BR" sz="1600" dirty="0" smtClean="0">
              <a:solidFill>
                <a:srgbClr val="7570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757070"/>
                </a:solidFill>
              </a:rPr>
              <a:t>nível </a:t>
            </a:r>
            <a:r>
              <a:rPr lang="pt-BR" sz="1600" dirty="0">
                <a:solidFill>
                  <a:srgbClr val="757070"/>
                </a:solidFill>
              </a:rPr>
              <a:t>de aderência da proposta de trabalho à fundamentação de que trata o § 1º do art. </a:t>
            </a:r>
            <a:r>
              <a:rPr lang="pt-BR" sz="1600" dirty="0" smtClean="0">
                <a:solidFill>
                  <a:srgbClr val="757070"/>
                </a:solidFill>
              </a:rPr>
              <a:t>7º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757070"/>
                </a:solidFill>
              </a:rPr>
              <a:t>Experiência no setor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757070"/>
                </a:solidFill>
              </a:rPr>
              <a:t>Melhores práticas de Governança</a:t>
            </a:r>
          </a:p>
          <a:p>
            <a:endParaRPr lang="pt-BR" sz="1600" dirty="0" smtClean="0">
              <a:solidFill>
                <a:srgbClr val="757070"/>
              </a:solidFill>
            </a:endParaRPr>
          </a:p>
          <a:p>
            <a:pPr lvl="0" algn="just"/>
            <a:endParaRPr lang="pt-BR" sz="1600" dirty="0" smtClean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757070"/>
              </a:solidFill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757070"/>
                </a:solidFill>
              </a:rPr>
              <a:t>Prazo 45 dias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080" y="322026"/>
            <a:ext cx="45719" cy="5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333680" y="410670"/>
            <a:ext cx="323832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757070"/>
                </a:solidFill>
                <a:latin typeface="Verdana"/>
                <a:ea typeface="Verdana"/>
                <a:sym typeface="Verdana"/>
              </a:rPr>
              <a:t>Seleção de propostas</a:t>
            </a:r>
            <a:endParaRPr dirty="0"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0573" y="127901"/>
            <a:ext cx="2982878" cy="7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75" y="2003994"/>
            <a:ext cx="3153749" cy="302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ta para a direita 3"/>
          <p:cNvSpPr/>
          <p:nvPr/>
        </p:nvSpPr>
        <p:spPr>
          <a:xfrm>
            <a:off x="633373" y="2612206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3"/>
          <p:cNvSpPr/>
          <p:nvPr/>
        </p:nvSpPr>
        <p:spPr>
          <a:xfrm>
            <a:off x="669991" y="3381946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3"/>
          <p:cNvSpPr/>
          <p:nvPr/>
        </p:nvSpPr>
        <p:spPr>
          <a:xfrm>
            <a:off x="611693" y="6281444"/>
            <a:ext cx="562707" cy="27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4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455</Words>
  <Application>Microsoft Office PowerPoint</Application>
  <PresentationFormat>Papel A4 (210 x 297 mm)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Tema do Office</vt:lpstr>
      <vt:lpstr>Chamamento Semicondutores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Abner da Silva Souza</dc:creator>
  <cp:lastModifiedBy>Bruno Norberto Parente</cp:lastModifiedBy>
  <cp:revision>82</cp:revision>
  <dcterms:created xsi:type="dcterms:W3CDTF">2019-06-04T14:54:46Z</dcterms:created>
  <dcterms:modified xsi:type="dcterms:W3CDTF">2021-05-27T19:37:29Z</dcterms:modified>
</cp:coreProperties>
</file>