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11"/>
  </p:notesMasterIdLst>
  <p:sldIdLst>
    <p:sldId id="256" r:id="rId5"/>
    <p:sldId id="346" r:id="rId6"/>
    <p:sldId id="330" r:id="rId7"/>
    <p:sldId id="347" r:id="rId8"/>
    <p:sldId id="337" r:id="rId9"/>
    <p:sldId id="348" r:id="rId10"/>
  </p:sldIdLst>
  <p:sldSz cx="18288000" cy="10287000"/>
  <p:notesSz cx="6858000" cy="9144000"/>
  <p:embeddedFontLst>
    <p:embeddedFont>
      <p:font typeface="Libre Franklin Bold" pitchFamily="2" charset="77"/>
      <p:regular r:id="rId12"/>
      <p:bold r:id="rId13"/>
    </p:embeddedFont>
    <p:embeddedFont>
      <p:font typeface="Questrial" pitchFamily="2" charset="77"/>
      <p:regular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2F8"/>
    <a:srgbClr val="013CFF"/>
    <a:srgbClr val="FFD000"/>
    <a:srgbClr val="FF0000"/>
    <a:srgbClr val="00D000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07" autoAdjust="0"/>
  </p:normalViewPr>
  <p:slideViewPr>
    <p:cSldViewPr>
      <p:cViewPr varScale="1">
        <p:scale>
          <a:sx n="99" d="100"/>
          <a:sy n="99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00A1-FC86-4BB8-B592-762B10ABF21A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7016-6ED7-456F-B4A2-89962F80A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0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C7016-6ED7-456F-B4A2-89962F80A78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56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C7016-6ED7-456F-B4A2-89962F80A78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37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60B6B-977B-820E-5664-3EEFAD1D9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9AEF0C-A6DC-1C4D-C643-63888FFC1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F917A-B769-882D-FEF4-67A19E8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9A6AFA-DBA7-2106-B31C-F5150D4A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44BEC0-9CCB-6BD8-02A8-9C95CC71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17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F64B9-0FBC-0B9D-08A6-FD2CC646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CAA479-F245-4CCF-457A-AE5AC24D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3EC96-864A-3599-D117-68EF114F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07A45-20DD-084F-B52A-45673B25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0743A8-8B17-0DBC-B47F-F96852A2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9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03BD-4EA6-3A67-F182-6ED1E6A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0BB1C4-3E39-A589-11C2-8F8420DC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FC1583-97C7-B2DB-52DF-416D622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EF7F9-3E1E-7BF7-2FCF-F9E4BBE2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1B47C-D630-768E-1617-C254827B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5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5C7BE-EBED-754B-A2BB-7D20698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B1D19F-BEF6-0632-6561-5F5BA037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2CD67F-7C6F-AFDC-317F-973CD995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508B5-52FC-7C24-32D2-B6CEE65E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218324-F03D-0216-1807-EC5144B7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6243DF-1555-E906-3B02-4C8D471F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55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B5B41-F5CB-6750-DCCC-5BBED17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92832F-896B-97A9-E104-C22229A6E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9CC5F7-1377-1188-5FA3-4796C36D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4051C3-D4A8-6927-903A-0F10C8ECA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1DE7-4865-D4E3-197A-46C758D12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5B5B9A-41DD-D977-45B4-F2E26388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DE9F41-EB1F-DDB6-0E36-DF47991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5625D3-4932-7CD0-C53C-A1F54F67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22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7D71-536B-7930-3B7D-97B80CB9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2F50C2-3EBA-EEA6-9183-1DB86DCC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1A0C92-63DD-0F02-2481-7F219EE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3E9CD2-8972-AB83-0115-AB3EA4A0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554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265491-34FF-9045-2847-F812AADA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BF541D-AE8E-EF93-5CCE-A703BA8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244093-1B7F-3914-5E0A-9AD08C2B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0D62-07F0-624A-778C-7EB1901F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0649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F560-467A-4DCE-5E23-432042D8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9B5BC-34F7-7089-C022-2D2BC6B2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3FEA4D-E431-53A5-CC6B-E8579792E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79DFCD-86C7-0290-8154-479D875D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26F452-9B4D-28A1-BB1A-BEE96A24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FF5F92-3FC5-6A8E-B40A-5F2506A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85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33FCB-7011-CD1C-DE0C-0A8194FA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0E0EA6-53BE-B893-F97B-D47C7CF44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3A8AFD-0264-5158-2223-E0D0C68FB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DAA8A1-B1B1-1371-00DB-05B0BFC9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88E91-52C1-52D9-C3CB-33ECEDA8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B16052-C2F0-22BC-A322-E44C4A95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60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5C3CD-F2B4-F655-930F-6B7B722F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CC868A-1A90-FF94-5E40-01260DB6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13F31-757B-85C5-CC65-96C20E98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5B616-6C7D-DBB7-1578-0CA0C25C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FE739-9ABB-5773-0A80-0915FE92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347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C21DFC-3CA6-AF02-9EB1-383F23223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6DF871-4E7F-8CE6-EEF1-14B6C4320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14FB-677A-9A73-4C8D-F831314C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7D9EA-6D36-78DD-44CE-4B4C6D1D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D4777D-C885-5414-2208-719E5670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32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60B6B-977B-820E-5664-3EEFAD1D9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9AEF0C-A6DC-1C4D-C643-63888FFC1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1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F917A-B769-882D-FEF4-67A19E8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9A6AFA-DBA7-2106-B31C-F5150D4A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44BEC0-9CCB-6BD8-02A8-9C95CC71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13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F64B9-0FBC-0B9D-08A6-FD2CC646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CAA479-F245-4CCF-457A-AE5AC24D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3EC96-864A-3599-D117-68EF114F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07A45-20DD-084F-B52A-45673B25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0743A8-8B17-0DBC-B47F-F96852A2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7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03BD-4EA6-3A67-F182-6ED1E6A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5401"/>
            <a:ext cx="15773400" cy="427831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0BB1C4-3E39-A589-11C2-8F8420DC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988"/>
            <a:ext cx="15773400" cy="224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FC1583-97C7-B2DB-52DF-416D622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EF7F9-3E1E-7BF7-2FCF-F9E4BBE2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1B47C-D630-768E-1617-C254827B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396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5C7BE-EBED-754B-A2BB-7D20698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B1D19F-BEF6-0632-6561-5F5BA037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2CD67F-7C6F-AFDC-317F-973CD995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508B5-52FC-7C24-32D2-B6CEE65E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218324-F03D-0216-1807-EC5144B7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6243DF-1555-E906-3B02-4C8D471F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276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B5B41-F5CB-6750-DCCC-5BBED17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92832F-896B-97A9-E104-C22229A6E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6" y="2522538"/>
            <a:ext cx="7735888" cy="12350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9CC5F7-1377-1188-5FA3-4796C36D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6" y="3757614"/>
            <a:ext cx="7735888" cy="5527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4051C3-D4A8-6927-903A-0F10C8ECA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6" cy="12350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1DE7-4865-D4E3-197A-46C758D12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4"/>
            <a:ext cx="7775576" cy="5527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5B5B9A-41DD-D977-45B4-F2E26388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DE9F41-EB1F-DDB6-0E36-DF47991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5625D3-4932-7CD0-C53C-A1F54F67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507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7D71-536B-7930-3B7D-97B80CB9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2F50C2-3EBA-EEA6-9183-1DB86DCC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1A0C92-63DD-0F02-2481-7F219EE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3E9CD2-8972-AB83-0115-AB3EA4A0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42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265491-34FF-9045-2847-F812AADA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BF541D-AE8E-EF93-5CCE-A703BA8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244093-1B7F-3914-5E0A-9AD08C2B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082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F560-467A-4DCE-5E23-432042D8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7564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9B5BC-34F7-7089-C022-2D2BC6B2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1139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3FEA4D-E431-53A5-CC6B-E8579792E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7564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79DFCD-86C7-0290-8154-479D875D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26F452-9B4D-28A1-BB1A-BEE96A24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FF5F92-3FC5-6A8E-B40A-5F2506A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633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33FCB-7011-CD1C-DE0C-0A8194FA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7564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0E0EA6-53BE-B893-F97B-D47C7CF44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1139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3A8AFD-0264-5158-2223-E0D0C68FB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7564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DAA8A1-B1B1-1371-00DB-05B0BFC9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88E91-52C1-52D9-C3CB-33ECEDA8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B16052-C2F0-22BC-A322-E44C4A95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02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5C3CD-F2B4-F655-930F-6B7B722F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CC868A-1A90-FF94-5E40-01260DB6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13F31-757B-85C5-CC65-96C20E98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5B616-6C7D-DBB7-1578-0CA0C25C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FE739-9ABB-5773-0A80-0915FE92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492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C21DFC-3CA6-AF02-9EB1-383F23223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6DF871-4E7F-8CE6-EEF1-14B6C4320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14FB-677A-9A73-4C8D-F831314C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7D9EA-6D36-78DD-44CE-4B4C6D1D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D4777D-C885-5414-2208-719E5670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99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35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0D62-07F0-624A-778C-7EB1901F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3073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0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4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2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D65C282-C3F0-E73D-19A7-5A4119AF92F1}"/>
              </a:ext>
            </a:extLst>
          </p:cNvPr>
          <p:cNvSpPr/>
          <p:nvPr userDrawn="1"/>
        </p:nvSpPr>
        <p:spPr>
          <a:xfrm>
            <a:off x="0" y="0"/>
            <a:ext cx="409576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365116"/>
            </a:stretch>
          </a:blipFill>
        </p:spPr>
        <p:txBody>
          <a:bodyPr/>
          <a:lstStyle/>
          <a:p>
            <a:endParaRPr lang="pt-BR" sz="14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E57088E-306D-B2C7-B2EC-982F16926EE6}"/>
              </a:ext>
            </a:extLst>
          </p:cNvPr>
          <p:cNvSpPr/>
          <p:nvPr userDrawn="1"/>
        </p:nvSpPr>
        <p:spPr>
          <a:xfrm>
            <a:off x="12799505" y="1028700"/>
            <a:ext cx="4459798" cy="1126100"/>
          </a:xfrm>
          <a:custGeom>
            <a:avLst/>
            <a:gdLst/>
            <a:ahLst/>
            <a:cxnLst/>
            <a:rect l="l" t="t" r="r" b="b"/>
            <a:pathLst>
              <a:path w="4459797" h="1126099">
                <a:moveTo>
                  <a:pt x="0" y="0"/>
                </a:moveTo>
                <a:lnTo>
                  <a:pt x="4459797" y="0"/>
                </a:lnTo>
                <a:lnTo>
                  <a:pt x="4459797" y="1126099"/>
                </a:lnTo>
                <a:lnTo>
                  <a:pt x="0" y="1126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384571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DD1453-6336-06C1-6F8B-3CC6454C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2455A2-DD41-6B99-1273-F26949A9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2CF3ED-10BC-6A78-9058-4BDE884E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1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3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40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1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0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D65C282-C3F0-E73D-19A7-5A4119AF92F1}"/>
              </a:ext>
            </a:extLst>
          </p:cNvPr>
          <p:cNvSpPr/>
          <p:nvPr userDrawn="1"/>
        </p:nvSpPr>
        <p:spPr>
          <a:xfrm>
            <a:off x="0" y="0"/>
            <a:ext cx="409575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36511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E57088E-306D-B2C7-B2EC-982F16926EE6}"/>
              </a:ext>
            </a:extLst>
          </p:cNvPr>
          <p:cNvSpPr/>
          <p:nvPr userDrawn="1"/>
        </p:nvSpPr>
        <p:spPr>
          <a:xfrm>
            <a:off x="12799503" y="1028700"/>
            <a:ext cx="4459797" cy="1126099"/>
          </a:xfrm>
          <a:custGeom>
            <a:avLst/>
            <a:gdLst/>
            <a:ahLst/>
            <a:cxnLst/>
            <a:rect l="l" t="t" r="r" b="b"/>
            <a:pathLst>
              <a:path w="4459797" h="1126099">
                <a:moveTo>
                  <a:pt x="0" y="0"/>
                </a:moveTo>
                <a:lnTo>
                  <a:pt x="4459797" y="0"/>
                </a:lnTo>
                <a:lnTo>
                  <a:pt x="4459797" y="1126099"/>
                </a:lnTo>
                <a:lnTo>
                  <a:pt x="0" y="1126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DD1453-6336-06C1-6F8B-3CC6454C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2455A2-DD41-6B99-1273-F26949A9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2CF3ED-10BC-6A78-9058-4BDE884E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7A25E20C-19DC-6D37-0C8D-41F9FA419756}"/>
              </a:ext>
            </a:extLst>
          </p:cNvPr>
          <p:cNvSpPr/>
          <p:nvPr userDrawn="1"/>
        </p:nvSpPr>
        <p:spPr>
          <a:xfrm>
            <a:off x="0" y="0"/>
            <a:ext cx="409575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436511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305CE27-7DE0-8FC8-A9D7-B8E19E23095C}"/>
              </a:ext>
            </a:extLst>
          </p:cNvPr>
          <p:cNvSpPr/>
          <p:nvPr userDrawn="1"/>
        </p:nvSpPr>
        <p:spPr>
          <a:xfrm>
            <a:off x="12799503" y="1028700"/>
            <a:ext cx="4459797" cy="1126099"/>
          </a:xfrm>
          <a:custGeom>
            <a:avLst/>
            <a:gdLst/>
            <a:ahLst/>
            <a:cxnLst/>
            <a:rect l="l" t="t" r="r" b="b"/>
            <a:pathLst>
              <a:path w="4459797" h="1126099">
                <a:moveTo>
                  <a:pt x="0" y="0"/>
                </a:moveTo>
                <a:lnTo>
                  <a:pt x="4459797" y="0"/>
                </a:lnTo>
                <a:lnTo>
                  <a:pt x="4459797" y="1126099"/>
                </a:lnTo>
                <a:lnTo>
                  <a:pt x="0" y="11260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49E3AA09-FF6B-518E-80D1-344B03262FF7}"/>
              </a:ext>
            </a:extLst>
          </p:cNvPr>
          <p:cNvSpPr/>
          <p:nvPr userDrawn="1"/>
        </p:nvSpPr>
        <p:spPr>
          <a:xfrm>
            <a:off x="17878425" y="0"/>
            <a:ext cx="409575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36511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7922279-F67E-27EB-C987-2DE15ECAA11F}"/>
              </a:ext>
            </a:extLst>
          </p:cNvPr>
          <p:cNvSpPr/>
          <p:nvPr userDrawn="1"/>
        </p:nvSpPr>
        <p:spPr>
          <a:xfrm>
            <a:off x="12799503" y="1028700"/>
            <a:ext cx="4459797" cy="1126099"/>
          </a:xfrm>
          <a:custGeom>
            <a:avLst/>
            <a:gdLst/>
            <a:ahLst/>
            <a:cxnLst/>
            <a:rect l="l" t="t" r="r" b="b"/>
            <a:pathLst>
              <a:path w="4459797" h="1126099">
                <a:moveTo>
                  <a:pt x="0" y="0"/>
                </a:moveTo>
                <a:lnTo>
                  <a:pt x="4459797" y="0"/>
                </a:lnTo>
                <a:lnTo>
                  <a:pt x="4459797" y="1126099"/>
                </a:lnTo>
                <a:lnTo>
                  <a:pt x="0" y="1126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0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49E3AA09-FF6B-518E-80D1-344B03262FF7}"/>
              </a:ext>
            </a:extLst>
          </p:cNvPr>
          <p:cNvSpPr/>
          <p:nvPr userDrawn="1"/>
        </p:nvSpPr>
        <p:spPr>
          <a:xfrm>
            <a:off x="17878426" y="0"/>
            <a:ext cx="409576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365116"/>
            </a:stretch>
          </a:blipFill>
        </p:spPr>
        <p:txBody>
          <a:bodyPr/>
          <a:lstStyle/>
          <a:p>
            <a:endParaRPr lang="pt-BR" sz="14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7922279-F67E-27EB-C987-2DE15ECAA11F}"/>
              </a:ext>
            </a:extLst>
          </p:cNvPr>
          <p:cNvSpPr/>
          <p:nvPr userDrawn="1"/>
        </p:nvSpPr>
        <p:spPr>
          <a:xfrm>
            <a:off x="12799505" y="1028700"/>
            <a:ext cx="4459798" cy="1126100"/>
          </a:xfrm>
          <a:custGeom>
            <a:avLst/>
            <a:gdLst/>
            <a:ahLst/>
            <a:cxnLst/>
            <a:rect l="l" t="t" r="r" b="b"/>
            <a:pathLst>
              <a:path w="4459797" h="1126099">
                <a:moveTo>
                  <a:pt x="0" y="0"/>
                </a:moveTo>
                <a:lnTo>
                  <a:pt x="4459797" y="0"/>
                </a:lnTo>
                <a:lnTo>
                  <a:pt x="4459797" y="1126099"/>
                </a:lnTo>
                <a:lnTo>
                  <a:pt x="0" y="1126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424900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7A25E20C-19DC-6D37-0C8D-41F9FA419756}"/>
              </a:ext>
            </a:extLst>
          </p:cNvPr>
          <p:cNvSpPr/>
          <p:nvPr userDrawn="1"/>
        </p:nvSpPr>
        <p:spPr>
          <a:xfrm>
            <a:off x="0" y="0"/>
            <a:ext cx="409576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4365116"/>
            </a:stretch>
          </a:blipFill>
        </p:spPr>
        <p:txBody>
          <a:bodyPr/>
          <a:lstStyle/>
          <a:p>
            <a:endParaRPr lang="pt-BR" sz="14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305CE27-7DE0-8FC8-A9D7-B8E19E23095C}"/>
              </a:ext>
            </a:extLst>
          </p:cNvPr>
          <p:cNvSpPr/>
          <p:nvPr userDrawn="1"/>
        </p:nvSpPr>
        <p:spPr>
          <a:xfrm>
            <a:off x="12799505" y="1028700"/>
            <a:ext cx="4459798" cy="1126100"/>
          </a:xfrm>
          <a:custGeom>
            <a:avLst/>
            <a:gdLst/>
            <a:ahLst/>
            <a:cxnLst/>
            <a:rect l="l" t="t" r="r" b="b"/>
            <a:pathLst>
              <a:path w="4459797" h="1126099">
                <a:moveTo>
                  <a:pt x="0" y="0"/>
                </a:moveTo>
                <a:lnTo>
                  <a:pt x="4459797" y="0"/>
                </a:lnTo>
                <a:lnTo>
                  <a:pt x="4459797" y="1126099"/>
                </a:lnTo>
                <a:lnTo>
                  <a:pt x="0" y="11260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3735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D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39887" y="6858000"/>
            <a:ext cx="11571513" cy="3429000"/>
            <a:chOff x="0" y="0"/>
            <a:chExt cx="636748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67481" cy="1913890"/>
            </a:xfrm>
            <a:custGeom>
              <a:avLst/>
              <a:gdLst/>
              <a:ahLst/>
              <a:cxnLst/>
              <a:rect l="l" t="t" r="r" b="b"/>
              <a:pathLst>
                <a:path w="6367481" h="1913890">
                  <a:moveTo>
                    <a:pt x="0" y="0"/>
                  </a:moveTo>
                  <a:lnTo>
                    <a:pt x="6367481" y="0"/>
                  </a:lnTo>
                  <a:lnTo>
                    <a:pt x="636748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3400425"/>
            <a:ext cx="3429000" cy="3457575"/>
          </a:xfrm>
          <a:custGeom>
            <a:avLst/>
            <a:gdLst/>
            <a:ahLst/>
            <a:cxnLst/>
            <a:rect l="l" t="t" r="r" b="b"/>
            <a:pathLst>
              <a:path w="3429000" h="3457575">
                <a:moveTo>
                  <a:pt x="0" y="0"/>
                </a:moveTo>
                <a:lnTo>
                  <a:pt x="3429000" y="0"/>
                </a:lnTo>
                <a:lnTo>
                  <a:pt x="3429000" y="3457575"/>
                </a:lnTo>
                <a:lnTo>
                  <a:pt x="0" y="3457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91" r="-7159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5391" y="0"/>
            <a:ext cx="3434495" cy="3429000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91" y="-19050"/>
            <a:ext cx="3434495" cy="3429000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5011400" y="6846332"/>
            <a:ext cx="3276600" cy="3440668"/>
          </a:xfrm>
          <a:custGeom>
            <a:avLst/>
            <a:gdLst/>
            <a:ahLst/>
            <a:cxnLst/>
            <a:rect l="l" t="t" r="r" b="b"/>
            <a:pathLst>
              <a:path w="3450773" h="3670038">
                <a:moveTo>
                  <a:pt x="0" y="0"/>
                </a:moveTo>
                <a:lnTo>
                  <a:pt x="3450773" y="0"/>
                </a:lnTo>
                <a:lnTo>
                  <a:pt x="3450773" y="3670038"/>
                </a:lnTo>
                <a:lnTo>
                  <a:pt x="0" y="3670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09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0" y="6858000"/>
            <a:ext cx="3429000" cy="3429000"/>
            <a:chOff x="0" y="0"/>
            <a:chExt cx="2483158" cy="24831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3158" cy="2483158"/>
            </a:xfrm>
            <a:custGeom>
              <a:avLst/>
              <a:gdLst/>
              <a:ahLst/>
              <a:cxnLst/>
              <a:rect l="l" t="t" r="r" b="b"/>
              <a:pathLst>
                <a:path w="2483158" h="2483158">
                  <a:moveTo>
                    <a:pt x="0" y="0"/>
                  </a:moveTo>
                  <a:lnTo>
                    <a:pt x="2483158" y="0"/>
                  </a:lnTo>
                  <a:lnTo>
                    <a:pt x="2483158" y="2483158"/>
                  </a:lnTo>
                  <a:lnTo>
                    <a:pt x="0" y="2483158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6858000"/>
            <a:ext cx="3429000" cy="342900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9944100" y="1028700"/>
            <a:ext cx="7315200" cy="1761466"/>
          </a:xfrm>
          <a:custGeom>
            <a:avLst/>
            <a:gdLst/>
            <a:ahLst/>
            <a:cxnLst/>
            <a:rect l="l" t="t" r="r" b="b"/>
            <a:pathLst>
              <a:path w="7315200" h="1761466">
                <a:moveTo>
                  <a:pt x="0" y="0"/>
                </a:moveTo>
                <a:lnTo>
                  <a:pt x="7315200" y="0"/>
                </a:lnTo>
                <a:lnTo>
                  <a:pt x="7315200" y="1761466"/>
                </a:lnTo>
                <a:lnTo>
                  <a:pt x="0" y="1761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3439887" y="3429000"/>
            <a:ext cx="3429000" cy="3429000"/>
            <a:chOff x="0" y="0"/>
            <a:chExt cx="2483158" cy="248315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3158" cy="2483158"/>
            </a:xfrm>
            <a:custGeom>
              <a:avLst/>
              <a:gdLst/>
              <a:ahLst/>
              <a:cxnLst/>
              <a:rect l="l" t="t" r="r" b="b"/>
              <a:pathLst>
                <a:path w="2483158" h="2483158">
                  <a:moveTo>
                    <a:pt x="0" y="0"/>
                  </a:moveTo>
                  <a:lnTo>
                    <a:pt x="2483158" y="0"/>
                  </a:lnTo>
                  <a:lnTo>
                    <a:pt x="2483158" y="2483158"/>
                  </a:lnTo>
                  <a:lnTo>
                    <a:pt x="0" y="2483158"/>
                  </a:lnTo>
                  <a:close/>
                </a:path>
              </a:pathLst>
            </a:custGeom>
            <a:solidFill>
              <a:srgbClr val="FDDA0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F650C5CA-248B-0D52-E724-C488A7D0E6FB}"/>
              </a:ext>
            </a:extLst>
          </p:cNvPr>
          <p:cNvSpPr/>
          <p:nvPr/>
        </p:nvSpPr>
        <p:spPr>
          <a:xfrm>
            <a:off x="7239000" y="3818508"/>
            <a:ext cx="9601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Lei do Bem</a:t>
            </a:r>
          </a:p>
          <a:p>
            <a:pPr algn="ctr"/>
            <a:r>
              <a:rPr lang="pt-BR" alt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Lançamento do </a:t>
            </a:r>
            <a:r>
              <a:rPr lang="pt-BR" altLang="pt-BR" sz="4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FormP&amp;D</a:t>
            </a:r>
            <a:endParaRPr lang="pt-BR" altLang="pt-BR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AE" alt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pt-BR" alt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Ano Base 2023 –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BC483BA-BBD8-4EA3-AED2-D72492F2D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9" y="7669743"/>
            <a:ext cx="2719038" cy="1805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7E889-7FF6-8B21-5AA6-032681BCC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E5F03F-D640-8789-9A50-FBCABB7A0D92}"/>
              </a:ext>
            </a:extLst>
          </p:cNvPr>
          <p:cNvGrpSpPr/>
          <p:nvPr/>
        </p:nvGrpSpPr>
        <p:grpSpPr>
          <a:xfrm>
            <a:off x="0" y="-5443"/>
            <a:ext cx="6852514" cy="10287000"/>
            <a:chOff x="0" y="0"/>
            <a:chExt cx="3199763" cy="4803487"/>
          </a:xfrm>
          <a:solidFill>
            <a:srgbClr val="00CC00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C4F76BD-8CCC-ECA8-E350-197FD9FEBD61}"/>
                </a:ext>
              </a:extLst>
            </p:cNvPr>
            <p:cNvSpPr/>
            <p:nvPr/>
          </p:nvSpPr>
          <p:spPr>
            <a:xfrm>
              <a:off x="0" y="0"/>
              <a:ext cx="3199762" cy="4803487"/>
            </a:xfrm>
            <a:custGeom>
              <a:avLst/>
              <a:gdLst/>
              <a:ahLst/>
              <a:cxnLst/>
              <a:rect l="l" t="t" r="r" b="b"/>
              <a:pathLst>
                <a:path w="3199762" h="4803487">
                  <a:moveTo>
                    <a:pt x="0" y="0"/>
                  </a:moveTo>
                  <a:lnTo>
                    <a:pt x="3199762" y="0"/>
                  </a:lnTo>
                  <a:lnTo>
                    <a:pt x="3199762" y="4803487"/>
                  </a:lnTo>
                  <a:lnTo>
                    <a:pt x="0" y="48034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59173E7-4AC0-1C08-222A-0D273C4FF318}"/>
              </a:ext>
            </a:extLst>
          </p:cNvPr>
          <p:cNvGrpSpPr/>
          <p:nvPr/>
        </p:nvGrpSpPr>
        <p:grpSpPr>
          <a:xfrm rot="-5400000">
            <a:off x="-2744" y="6860745"/>
            <a:ext cx="3429000" cy="3423514"/>
            <a:chOff x="0" y="0"/>
            <a:chExt cx="6350000" cy="6339840"/>
          </a:xfrm>
          <a:solidFill>
            <a:srgbClr val="FF0000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1527D0A-BC5F-D7E3-4F8A-207E938E1F8D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F92E01-073C-0DDD-6314-B4C57DC58EE1}"/>
              </a:ext>
            </a:extLst>
          </p:cNvPr>
          <p:cNvGrpSpPr/>
          <p:nvPr/>
        </p:nvGrpSpPr>
        <p:grpSpPr>
          <a:xfrm>
            <a:off x="3423514" y="6858000"/>
            <a:ext cx="3429000" cy="3429000"/>
            <a:chOff x="0" y="0"/>
            <a:chExt cx="6350000" cy="6350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FC2CB6-E7B6-5B50-7D48-705F8E63C7B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13CFF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A2241DC7-34A4-4F36-6E8F-C6AC0FA82134}"/>
              </a:ext>
            </a:extLst>
          </p:cNvPr>
          <p:cNvSpPr/>
          <p:nvPr/>
        </p:nvSpPr>
        <p:spPr>
          <a:xfrm>
            <a:off x="17878426" y="28576"/>
            <a:ext cx="409576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365116"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48E80BF-2DB9-C43A-62A7-365123502238}"/>
              </a:ext>
            </a:extLst>
          </p:cNvPr>
          <p:cNvSpPr txBox="1"/>
          <p:nvPr/>
        </p:nvSpPr>
        <p:spPr>
          <a:xfrm>
            <a:off x="748920" y="2048148"/>
            <a:ext cx="56388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pt-BR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Novo </a:t>
            </a:r>
            <a:r>
              <a:rPr lang="pt-BR" sz="6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FormP&amp;D</a:t>
            </a:r>
            <a:r>
              <a:rPr lang="pt-BR" sz="7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Ano Base 2023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74BF3004-B6A5-AE99-F639-26C2C7952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70" y="417953"/>
            <a:ext cx="2719038" cy="18055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EBBCE42-ED9B-0EBF-80F1-4C69F7ADB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870" y="2576436"/>
            <a:ext cx="7134810" cy="732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27D2C4B-D761-A631-B056-87046CB50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9330" y="7532606"/>
            <a:ext cx="2371820" cy="237182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1BE5418-6F7F-6C78-1EB3-1B185408E582}"/>
              </a:ext>
            </a:extLst>
          </p:cNvPr>
          <p:cNvGrpSpPr/>
          <p:nvPr/>
        </p:nvGrpSpPr>
        <p:grpSpPr>
          <a:xfrm>
            <a:off x="15259330" y="6828715"/>
            <a:ext cx="2599212" cy="748803"/>
            <a:chOff x="13887540" y="3086491"/>
            <a:chExt cx="2599212" cy="748803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1CA5FE8-66FC-B01C-7F72-C19722CAE67E}"/>
                </a:ext>
              </a:extLst>
            </p:cNvPr>
            <p:cNvSpPr txBox="1"/>
            <p:nvPr/>
          </p:nvSpPr>
          <p:spPr>
            <a:xfrm>
              <a:off x="14581752" y="3276227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Acesse o site:</a:t>
              </a: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75E6E8BB-D52A-29F7-8A68-68F735325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87540" y="3086491"/>
              <a:ext cx="748803" cy="748803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7E9928E-AB46-70D2-F69B-A8E0632FB53C}"/>
              </a:ext>
            </a:extLst>
          </p:cNvPr>
          <p:cNvSpPr/>
          <p:nvPr/>
        </p:nvSpPr>
        <p:spPr>
          <a:xfrm>
            <a:off x="9906000" y="8191500"/>
            <a:ext cx="25908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3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7">
            <a:extLst>
              <a:ext uri="{FF2B5EF4-FFF2-40B4-BE49-F238E27FC236}">
                <a16:creationId xmlns:a16="http://schemas.microsoft.com/office/drawing/2014/main" id="{5D3BC57D-3CF1-E3CE-376F-B753665B7575}"/>
              </a:ext>
            </a:extLst>
          </p:cNvPr>
          <p:cNvGrpSpPr/>
          <p:nvPr/>
        </p:nvGrpSpPr>
        <p:grpSpPr>
          <a:xfrm>
            <a:off x="14859000" y="6852557"/>
            <a:ext cx="3429000" cy="3429000"/>
            <a:chOff x="0" y="0"/>
            <a:chExt cx="6350000" cy="635000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F015ED2-4153-E9AD-8902-5074423474E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D6853F1F-A279-5EC8-AE06-F4F85D78C1F2}"/>
              </a:ext>
            </a:extLst>
          </p:cNvPr>
          <p:cNvSpPr txBox="1"/>
          <p:nvPr/>
        </p:nvSpPr>
        <p:spPr>
          <a:xfrm>
            <a:off x="754428" y="954553"/>
            <a:ext cx="12115800" cy="899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>
              <a:lnSpc>
                <a:spcPts val="784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56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Novidades no Novo </a:t>
            </a:r>
            <a:r>
              <a:rPr lang="pt-BR" sz="5600" b="1" dirty="0" err="1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FormP&amp;D</a:t>
            </a:r>
            <a:endParaRPr lang="pt-BR" sz="5600" b="1" dirty="0">
              <a:solidFill>
                <a:srgbClr val="013CFF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20D209B1-3897-0CD3-452D-585772D7C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335" y="7746603"/>
            <a:ext cx="2226983" cy="1478775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1261129" y="2165262"/>
            <a:ext cx="14204400" cy="768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Login de acesso via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Nova plataforma tecnológica com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sistema dedicado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Mais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claro e intuitivo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Aumento na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segurança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, pois apenas o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representante junto à RFB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 seus indicados podem acessar as informações da empresa</a:t>
            </a: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Permite conferir se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o projeto é contínuo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 se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foi desenvolvido em cooperação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Emissão de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alertas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quanto às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horas trabalhadas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ao ano for acima do permitido (RH)</a:t>
            </a: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Preenchimento simultâneo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por vários pessoas da mesma empresa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Maior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velocidade e capacidade de recebimento de informações</a:t>
            </a:r>
          </a:p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pt-BR" sz="2800" i="1" dirty="0">
                <a:latin typeface="Verdana" panose="020B0604030504040204" pitchFamily="34" charset="0"/>
                <a:ea typeface="Verdana" panose="020B0604030504040204" pitchFamily="34" charset="0"/>
              </a:rPr>
              <a:t>(*Espera-se o recebimento de cerca de 14 mil projetos).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8495FE61-59F5-C982-C19C-70C97887FA17}"/>
              </a:ext>
            </a:extLst>
          </p:cNvPr>
          <p:cNvSpPr/>
          <p:nvPr/>
        </p:nvSpPr>
        <p:spPr>
          <a:xfrm rot="5400000">
            <a:off x="749947" y="4570003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18E0AB7-90B2-4358-5C00-80BA47CF8265}"/>
              </a:ext>
            </a:extLst>
          </p:cNvPr>
          <p:cNvSpPr/>
          <p:nvPr/>
        </p:nvSpPr>
        <p:spPr>
          <a:xfrm rot="5400000">
            <a:off x="751048" y="3064415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F5A45040-EEB7-A696-A89F-EC570F752E59}"/>
              </a:ext>
            </a:extLst>
          </p:cNvPr>
          <p:cNvSpPr/>
          <p:nvPr/>
        </p:nvSpPr>
        <p:spPr>
          <a:xfrm rot="5400000">
            <a:off x="751048" y="3878587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D066C7F3-0A32-1372-379E-B28F2FABCA2E}"/>
              </a:ext>
            </a:extLst>
          </p:cNvPr>
          <p:cNvSpPr/>
          <p:nvPr/>
        </p:nvSpPr>
        <p:spPr>
          <a:xfrm rot="5400000">
            <a:off x="759943" y="2277453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9494CFA-C5EB-4945-968D-36F3E2052295}"/>
              </a:ext>
            </a:extLst>
          </p:cNvPr>
          <p:cNvSpPr/>
          <p:nvPr/>
        </p:nvSpPr>
        <p:spPr>
          <a:xfrm rot="5400000">
            <a:off x="759943" y="5804017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D58A88DD-79D2-F35B-EFED-3A9D6D953962}"/>
              </a:ext>
            </a:extLst>
          </p:cNvPr>
          <p:cNvSpPr/>
          <p:nvPr/>
        </p:nvSpPr>
        <p:spPr>
          <a:xfrm rot="5400000">
            <a:off x="749947" y="7018216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484FBC3D-C519-7109-2883-8A0E4657C62E}"/>
              </a:ext>
            </a:extLst>
          </p:cNvPr>
          <p:cNvSpPr/>
          <p:nvPr/>
        </p:nvSpPr>
        <p:spPr>
          <a:xfrm rot="5400000">
            <a:off x="728254" y="8189314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F80CCB3-BB2F-5B71-C290-A434AFE7B4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2158463"/>
            <a:ext cx="1556809" cy="560451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559D10B6-DE58-2E77-CA6C-65243EC58147}"/>
              </a:ext>
            </a:extLst>
          </p:cNvPr>
          <p:cNvGrpSpPr/>
          <p:nvPr/>
        </p:nvGrpSpPr>
        <p:grpSpPr>
          <a:xfrm rot="-5400000">
            <a:off x="14856252" y="3411285"/>
            <a:ext cx="3434496" cy="3429000"/>
            <a:chOff x="0" y="0"/>
            <a:chExt cx="6350000" cy="6339840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EF3F894-C2B4-2D22-08C9-DA2AC7A9E9A5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170FC8E5-CA60-D316-9E7B-95ECA50F34A5}"/>
              </a:ext>
            </a:extLst>
          </p:cNvPr>
          <p:cNvSpPr/>
          <p:nvPr/>
        </p:nvSpPr>
        <p:spPr>
          <a:xfrm rot="5400000">
            <a:off x="715756" y="8880730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33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298D83CB-4605-D83E-25B3-FC5EAF0F2544}"/>
              </a:ext>
            </a:extLst>
          </p:cNvPr>
          <p:cNvGrpSpPr/>
          <p:nvPr/>
        </p:nvGrpSpPr>
        <p:grpSpPr>
          <a:xfrm rot="-5400000">
            <a:off x="8727729" y="725855"/>
            <a:ext cx="9409826" cy="9710718"/>
            <a:chOff x="0" y="0"/>
            <a:chExt cx="10020738" cy="10655226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BC65B056-62B0-970D-4512-7CFDFAF7991A}"/>
                </a:ext>
              </a:extLst>
            </p:cNvPr>
            <p:cNvSpPr/>
            <p:nvPr/>
          </p:nvSpPr>
          <p:spPr>
            <a:xfrm>
              <a:off x="0" y="0"/>
              <a:ext cx="10020738" cy="10655226"/>
            </a:xfrm>
            <a:custGeom>
              <a:avLst/>
              <a:gdLst/>
              <a:ahLst/>
              <a:cxnLst/>
              <a:rect l="l" t="t" r="r" b="b"/>
              <a:pathLst>
                <a:path w="10020738" h="10655226">
                  <a:moveTo>
                    <a:pt x="10020738" y="10655226"/>
                  </a:moveTo>
                  <a:lnTo>
                    <a:pt x="0" y="10655226"/>
                  </a:lnTo>
                  <a:lnTo>
                    <a:pt x="0" y="0"/>
                  </a:lnTo>
                  <a:lnTo>
                    <a:pt x="10020738" y="10655226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BFA24447-48A2-DCAC-3227-1DFB920D73DE}"/>
              </a:ext>
            </a:extLst>
          </p:cNvPr>
          <p:cNvGrpSpPr/>
          <p:nvPr/>
        </p:nvGrpSpPr>
        <p:grpSpPr>
          <a:xfrm>
            <a:off x="15232610" y="7200028"/>
            <a:ext cx="3055388" cy="3055388"/>
            <a:chOff x="0" y="0"/>
            <a:chExt cx="6350000" cy="635000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9AB4494-B82B-48CD-7925-42DBD1DEB73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89CD4E9E-5B3D-166A-D0ED-25EA533B484D}"/>
              </a:ext>
            </a:extLst>
          </p:cNvPr>
          <p:cNvGrpSpPr/>
          <p:nvPr/>
        </p:nvGrpSpPr>
        <p:grpSpPr>
          <a:xfrm>
            <a:off x="12191999" y="7276229"/>
            <a:ext cx="2973414" cy="2973414"/>
            <a:chOff x="0" y="0"/>
            <a:chExt cx="1913890" cy="1913890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0957D623-DC23-2670-3354-1197508285F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7" name="TextBox 4">
            <a:extLst>
              <a:ext uri="{FF2B5EF4-FFF2-40B4-BE49-F238E27FC236}">
                <a16:creationId xmlns:a16="http://schemas.microsoft.com/office/drawing/2014/main" id="{1489CDA7-2300-7A62-6A6D-5100631E7EFF}"/>
              </a:ext>
            </a:extLst>
          </p:cNvPr>
          <p:cNvSpPr txBox="1"/>
          <p:nvPr/>
        </p:nvSpPr>
        <p:spPr>
          <a:xfrm>
            <a:off x="1083129" y="1024261"/>
            <a:ext cx="12115800" cy="899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>
              <a:lnSpc>
                <a:spcPts val="784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56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Outras Informações</a:t>
            </a:r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CD2A0521-FB5A-5C12-DCD8-F805D575C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214" y="7938901"/>
            <a:ext cx="2226983" cy="1478775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2ADBCD57-76DA-2B88-210E-58D7D7577280}"/>
              </a:ext>
            </a:extLst>
          </p:cNvPr>
          <p:cNvSpPr/>
          <p:nvPr/>
        </p:nvSpPr>
        <p:spPr>
          <a:xfrm>
            <a:off x="1757713" y="2423076"/>
            <a:ext cx="116586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FormP&amp;D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possui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integração com a base de dados da Receita Federal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 partir dos dados enviados pelas empresas, o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MCTI constrói e disponibiliza estatísticas consolidadas sobre a participação das empresas na Lei do Bem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– por região do país, estado, atividade econômica, dentre outras variáveis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guia do usuário do novo </a:t>
            </a:r>
            <a:r>
              <a:rPr lang="pt-B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FormP&amp;D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está disponível na página da Internet da Lei do Bem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063161E-8ECE-1B7C-FF43-6FDA3B142703}"/>
              </a:ext>
            </a:extLst>
          </p:cNvPr>
          <p:cNvSpPr/>
          <p:nvPr/>
        </p:nvSpPr>
        <p:spPr>
          <a:xfrm>
            <a:off x="2728365" y="8756324"/>
            <a:ext cx="706530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1600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Canal de comunicação direta com a comunidade empresarial: </a:t>
            </a:r>
            <a:r>
              <a:rPr lang="pt-BR" sz="2400" b="1" u="sng" dirty="0">
                <a:solidFill>
                  <a:srgbClr val="3552F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formpd@mcti.gov.br</a:t>
            </a:r>
          </a:p>
        </p:txBody>
      </p:sp>
      <p:pic>
        <p:nvPicPr>
          <p:cNvPr id="34" name="Gráfico 20" descr="E-mail estrutura de tópicos">
            <a:extLst>
              <a:ext uri="{FF2B5EF4-FFF2-40B4-BE49-F238E27FC236}">
                <a16:creationId xmlns:a16="http://schemas.microsoft.com/office/drawing/2014/main" id="{3DD98F60-F519-2228-7E0B-95A7F756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7819" y="8823942"/>
            <a:ext cx="873349" cy="74104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967A8C2-59D3-D8EF-DC13-531F0FAD2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452" y="6539993"/>
            <a:ext cx="1958197" cy="194520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B0EC578D-76CA-9840-C412-693B4600A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262" y="6720046"/>
            <a:ext cx="2597121" cy="749873"/>
          </a:xfrm>
          <a:prstGeom prst="rect">
            <a:avLst/>
          </a:pr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878FE589-5006-D209-C27F-A89DCD9BA265}"/>
              </a:ext>
            </a:extLst>
          </p:cNvPr>
          <p:cNvSpPr/>
          <p:nvPr/>
        </p:nvSpPr>
        <p:spPr>
          <a:xfrm rot="5400000">
            <a:off x="1139666" y="2581375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44DD7B75-6B76-58D5-2A36-7363349D8DDF}"/>
              </a:ext>
            </a:extLst>
          </p:cNvPr>
          <p:cNvSpPr/>
          <p:nvPr/>
        </p:nvSpPr>
        <p:spPr>
          <a:xfrm rot="5400000">
            <a:off x="1139666" y="3802924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295DCB57-844C-C6AC-463F-B8865171B00E}"/>
              </a:ext>
            </a:extLst>
          </p:cNvPr>
          <p:cNvSpPr/>
          <p:nvPr/>
        </p:nvSpPr>
        <p:spPr>
          <a:xfrm rot="5400000">
            <a:off x="1172368" y="5673917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9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61ECCF-22AF-F04F-1A02-FA38FDFE9206}"/>
              </a:ext>
            </a:extLst>
          </p:cNvPr>
          <p:cNvGrpSpPr>
            <a:grpSpLocks/>
          </p:cNvGrpSpPr>
          <p:nvPr/>
        </p:nvGrpSpPr>
        <p:grpSpPr>
          <a:xfrm>
            <a:off x="-22806" y="1"/>
            <a:ext cx="6272608" cy="10325100"/>
            <a:chOff x="0" y="0"/>
            <a:chExt cx="3199763" cy="4803487"/>
          </a:xfrm>
          <a:solidFill>
            <a:srgbClr val="FFD000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4DE5658-4D84-E5FA-9E6F-753423E2EA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199762" cy="4803487"/>
            </a:xfrm>
            <a:custGeom>
              <a:avLst/>
              <a:gdLst/>
              <a:ahLst/>
              <a:cxnLst/>
              <a:rect l="l" t="t" r="r" b="b"/>
              <a:pathLst>
                <a:path w="3199762" h="4803487">
                  <a:moveTo>
                    <a:pt x="0" y="0"/>
                  </a:moveTo>
                  <a:lnTo>
                    <a:pt x="3199762" y="0"/>
                  </a:lnTo>
                  <a:lnTo>
                    <a:pt x="3199762" y="4803487"/>
                  </a:lnTo>
                  <a:lnTo>
                    <a:pt x="0" y="48034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865D4A-E462-4433-64A1-D217DD2DD42E}"/>
              </a:ext>
            </a:extLst>
          </p:cNvPr>
          <p:cNvGrpSpPr/>
          <p:nvPr/>
        </p:nvGrpSpPr>
        <p:grpSpPr>
          <a:xfrm>
            <a:off x="-51298" y="5829300"/>
            <a:ext cx="5842498" cy="4495801"/>
            <a:chOff x="0" y="0"/>
            <a:chExt cx="6350000" cy="6339840"/>
          </a:xfrm>
          <a:solidFill>
            <a:srgbClr val="3C3C3C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5D35C4A-A0D3-4327-FC40-9FBAEC7E4C02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4" descr="Em Construção | Rio de Janeiro RJ">
            <a:extLst>
              <a:ext uri="{FF2B5EF4-FFF2-40B4-BE49-F238E27FC236}">
                <a16:creationId xmlns:a16="http://schemas.microsoft.com/office/drawing/2014/main" id="{F2F0FE50-AE33-B51E-10B4-266BBD9E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8636869"/>
            <a:ext cx="1620014" cy="16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E633DC6-AAA5-088D-5DF8-AE804518F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2" y="7978591"/>
            <a:ext cx="2849989" cy="1892467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17E1B5E3-66B9-5F7F-BDA8-9D8DBCF73351}"/>
              </a:ext>
            </a:extLst>
          </p:cNvPr>
          <p:cNvSpPr txBox="1"/>
          <p:nvPr/>
        </p:nvSpPr>
        <p:spPr>
          <a:xfrm>
            <a:off x="742711" y="437943"/>
            <a:ext cx="4724400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>
              <a:spcBef>
                <a:spcPts val="600"/>
              </a:spcBef>
            </a:pPr>
            <a:r>
              <a:rPr lang="pt-BR" sz="56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 que vem</a:t>
            </a:r>
          </a:p>
          <a:p>
            <a:pPr indent="0">
              <a:spcBef>
                <a:spcPts val="600"/>
              </a:spcBef>
            </a:pPr>
            <a:r>
              <a:rPr lang="pt-BR" sz="56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por aí...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228E6B9-4D19-A784-0C99-A4F9872F04D9}"/>
              </a:ext>
            </a:extLst>
          </p:cNvPr>
          <p:cNvSpPr/>
          <p:nvPr/>
        </p:nvSpPr>
        <p:spPr>
          <a:xfrm>
            <a:off x="6798914" y="2472304"/>
            <a:ext cx="1150175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Finalização das análises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dos anos-base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2019 a 2022</a:t>
            </a:r>
          </a:p>
          <a:p>
            <a:pPr>
              <a:spcAft>
                <a:spcPts val="12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(~11.000 projetos)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Primeira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análise para o ano-base 2023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Ampliação da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divulgação da Lei do Bem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em eventos regionais/locais em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parceria com as Federações Empresariais e </a:t>
            </a:r>
            <a:r>
              <a:rPr lang="pt-BR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ICTs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nos estados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Atualização do guia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 Lei do Bem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Produção de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estudos em parceria com a Unesco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para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aprimoramento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da Lei do Bem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Atualização dos 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relatórios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da Lei do Bem (2016-2019)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Livro comemorativo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 Lei do Bem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Prêmio da Lei do Bem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70D8920D-A900-7F44-25CF-C5315AB88B24}"/>
              </a:ext>
            </a:extLst>
          </p:cNvPr>
          <p:cNvSpPr/>
          <p:nvPr/>
        </p:nvSpPr>
        <p:spPr>
          <a:xfrm rot="5400000">
            <a:off x="6344235" y="4579804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F1368672-3B4C-4164-45B0-FA9DBC86666A}"/>
              </a:ext>
            </a:extLst>
          </p:cNvPr>
          <p:cNvSpPr/>
          <p:nvPr/>
        </p:nvSpPr>
        <p:spPr>
          <a:xfrm rot="5400000">
            <a:off x="6384001" y="3840595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EA80BED7-DDBD-78A2-7DA8-F2649F9D6FD5}"/>
              </a:ext>
            </a:extLst>
          </p:cNvPr>
          <p:cNvSpPr/>
          <p:nvPr/>
        </p:nvSpPr>
        <p:spPr>
          <a:xfrm rot="5400000">
            <a:off x="6399251" y="2661072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AD2E87DC-8254-68FA-9F51-0B8089D4E156}"/>
              </a:ext>
            </a:extLst>
          </p:cNvPr>
          <p:cNvSpPr/>
          <p:nvPr/>
        </p:nvSpPr>
        <p:spPr>
          <a:xfrm rot="5400000">
            <a:off x="6368169" y="6167411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87AA7A58-49C2-C8F6-2111-3F9397AFDD21}"/>
              </a:ext>
            </a:extLst>
          </p:cNvPr>
          <p:cNvSpPr/>
          <p:nvPr/>
        </p:nvSpPr>
        <p:spPr>
          <a:xfrm rot="5400000">
            <a:off x="6368169" y="6885656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ACD69618-9922-4DB0-A75D-12501EC8969B}"/>
              </a:ext>
            </a:extLst>
          </p:cNvPr>
          <p:cNvSpPr/>
          <p:nvPr/>
        </p:nvSpPr>
        <p:spPr>
          <a:xfrm rot="5400000">
            <a:off x="6336475" y="7993942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E1F0B217-1C9F-CBAD-9053-DF5A2C9F1B2B}"/>
              </a:ext>
            </a:extLst>
          </p:cNvPr>
          <p:cNvSpPr/>
          <p:nvPr/>
        </p:nvSpPr>
        <p:spPr>
          <a:xfrm rot="5400000">
            <a:off x="6364511" y="8760176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F25E24AA-C653-F4C4-12DF-DA12F0F4E39D}"/>
              </a:ext>
            </a:extLst>
          </p:cNvPr>
          <p:cNvSpPr/>
          <p:nvPr/>
        </p:nvSpPr>
        <p:spPr>
          <a:xfrm rot="5400000">
            <a:off x="6384001" y="9526410"/>
            <a:ext cx="424182" cy="265114"/>
          </a:xfrm>
          <a:custGeom>
            <a:avLst/>
            <a:gdLst/>
            <a:ahLst/>
            <a:cxnLst/>
            <a:rect l="l" t="t" r="r" b="b"/>
            <a:pathLst>
              <a:path w="424181" h="265113">
                <a:moveTo>
                  <a:pt x="0" y="0"/>
                </a:moveTo>
                <a:lnTo>
                  <a:pt x="424181" y="0"/>
                </a:lnTo>
                <a:lnTo>
                  <a:pt x="424181" y="265113"/>
                </a:lnTo>
                <a:lnTo>
                  <a:pt x="0" y="2651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98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12583"/>
            <a:ext cx="18288000" cy="2974418"/>
            <a:chOff x="0" y="0"/>
            <a:chExt cx="1176742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67420" cy="1913890"/>
            </a:xfrm>
            <a:custGeom>
              <a:avLst/>
              <a:gdLst/>
              <a:ahLst/>
              <a:cxnLst/>
              <a:rect l="l" t="t" r="r" b="b"/>
              <a:pathLst>
                <a:path w="11767420" h="1913890">
                  <a:moveTo>
                    <a:pt x="0" y="0"/>
                  </a:moveTo>
                  <a:lnTo>
                    <a:pt x="11767420" y="0"/>
                  </a:lnTo>
                  <a:lnTo>
                    <a:pt x="1176742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313583" y="7312583"/>
            <a:ext cx="2974418" cy="297441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38227" y="4057870"/>
            <a:ext cx="441582" cy="434356"/>
          </a:xfrm>
          <a:custGeom>
            <a:avLst/>
            <a:gdLst/>
            <a:ahLst/>
            <a:cxnLst/>
            <a:rect l="l" t="t" r="r" b="b"/>
            <a:pathLst>
              <a:path w="441581" h="434356">
                <a:moveTo>
                  <a:pt x="0" y="0"/>
                </a:moveTo>
                <a:lnTo>
                  <a:pt x="441581" y="0"/>
                </a:lnTo>
                <a:lnTo>
                  <a:pt x="441581" y="434356"/>
                </a:lnTo>
                <a:lnTo>
                  <a:pt x="0" y="43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38226" y="4891346"/>
            <a:ext cx="487104" cy="487104"/>
          </a:xfrm>
          <a:custGeom>
            <a:avLst/>
            <a:gdLst/>
            <a:ahLst/>
            <a:cxnLst/>
            <a:rect l="l" t="t" r="r" b="b"/>
            <a:pathLst>
              <a:path w="487103" h="487103">
                <a:moveTo>
                  <a:pt x="0" y="0"/>
                </a:moveTo>
                <a:lnTo>
                  <a:pt x="487103" y="0"/>
                </a:lnTo>
                <a:lnTo>
                  <a:pt x="487103" y="487104"/>
                </a:lnTo>
                <a:lnTo>
                  <a:pt x="0" y="487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91815" y="5642665"/>
            <a:ext cx="491438" cy="491438"/>
          </a:xfrm>
          <a:custGeom>
            <a:avLst/>
            <a:gdLst/>
            <a:ahLst/>
            <a:cxnLst/>
            <a:rect l="l" t="t" r="r" b="b"/>
            <a:pathLst>
              <a:path w="491437" h="491437">
                <a:moveTo>
                  <a:pt x="0" y="0"/>
                </a:moveTo>
                <a:lnTo>
                  <a:pt x="491436" y="0"/>
                </a:lnTo>
                <a:lnTo>
                  <a:pt x="491436" y="491436"/>
                </a:lnTo>
                <a:lnTo>
                  <a:pt x="0" y="491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8226" y="1120766"/>
            <a:ext cx="6596800" cy="663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ibre Franklin Bold"/>
                <a:cs typeface="Arial"/>
                <a:sym typeface="Arial"/>
              </a:rPr>
              <a:t>Obrigado!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8226" y="2490691"/>
            <a:ext cx="9745204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Libre Franklin Bold"/>
                <a:cs typeface="Arial"/>
                <a:sym typeface="Arial"/>
              </a:rPr>
              <a:t>Guila Calheiros</a:t>
            </a: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Libre Franklin Bold"/>
                <a:cs typeface="Arial"/>
                <a:sym typeface="Arial"/>
              </a:rPr>
              <a:t>Secretário de Desenvolvimento Tecnológico e Inovação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3827" y="3467100"/>
            <a:ext cx="8970730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endParaRPr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Questrial"/>
                <a:cs typeface="Arial"/>
                <a:sym typeface="Arial"/>
              </a:rPr>
              <a:t>guila.calheiros@mcti.gov.br</a:t>
            </a: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Questrial"/>
                <a:cs typeface="Arial"/>
                <a:sym typeface="Arial"/>
              </a:rPr>
              <a:t>setec@mcti.gov.br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3827" y="4956174"/>
            <a:ext cx="8970730" cy="4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Questrial"/>
                <a:cs typeface="Arial"/>
                <a:sym typeface="Arial"/>
              </a:rPr>
              <a:t>+55 61 2033-7916/8555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97271" y="5711824"/>
            <a:ext cx="8970730" cy="4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Questrial"/>
                <a:cs typeface="Arial"/>
                <a:sym typeface="Arial"/>
              </a:rPr>
              <a:t>+ 55 61 2033-7430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7401" y="7312583"/>
            <a:ext cx="2974418" cy="297441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67017" y="7340581"/>
            <a:ext cx="2974418" cy="2918422"/>
            <a:chOff x="0" y="0"/>
            <a:chExt cx="5508181" cy="54044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08180" cy="5404485"/>
            </a:xfrm>
            <a:custGeom>
              <a:avLst/>
              <a:gdLst/>
              <a:ahLst/>
              <a:cxnLst/>
              <a:rect l="l" t="t" r="r" b="b"/>
              <a:pathLst>
                <a:path w="5508180" h="5404485">
                  <a:moveTo>
                    <a:pt x="5508180" y="5404485"/>
                  </a:moveTo>
                  <a:lnTo>
                    <a:pt x="0" y="5404485"/>
                  </a:lnTo>
                  <a:lnTo>
                    <a:pt x="0" y="0"/>
                  </a:lnTo>
                  <a:lnTo>
                    <a:pt x="5508180" y="5404485"/>
                  </a:lnTo>
                  <a:close/>
                </a:path>
              </a:pathLst>
            </a:custGeom>
            <a:solidFill>
              <a:srgbClr val="FDDA04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3EB714F0-0A4E-A6B4-5A1C-43559AD32D7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877801" y="745881"/>
            <a:ext cx="3988566" cy="2974418"/>
            <a:chOff x="0" y="0"/>
            <a:chExt cx="1913890" cy="1913890"/>
          </a:xfrm>
          <a:solidFill>
            <a:srgbClr val="013CFF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6E8DAB8-577B-C8DE-74C4-32753BD602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1" name="Freeform 9"/>
          <p:cNvSpPr/>
          <p:nvPr/>
        </p:nvSpPr>
        <p:spPr>
          <a:xfrm>
            <a:off x="13130644" y="1120766"/>
            <a:ext cx="3768856" cy="3630092"/>
          </a:xfrm>
          <a:custGeom>
            <a:avLst/>
            <a:gdLst/>
            <a:ahLst/>
            <a:cxnLst/>
            <a:rect l="l" t="t" r="r" b="b"/>
            <a:pathLst>
              <a:path w="3768856" h="3630091">
                <a:moveTo>
                  <a:pt x="0" y="0"/>
                </a:moveTo>
                <a:lnTo>
                  <a:pt x="3768856" y="0"/>
                </a:lnTo>
                <a:lnTo>
                  <a:pt x="3768856" y="3630091"/>
                </a:lnTo>
                <a:lnTo>
                  <a:pt x="0" y="3630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BF321FBC-B1DC-401D-A3C5-52F3D81278CD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75B84960-AFFE-40EA-92A6-51EB3B9947CE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75B84960-AFFE-40EA-92A6-51EB3B9947C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BF321FBC-B1DC-401D-A3C5-52F3D81278CD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336</Words>
  <Application>Microsoft Macintosh PowerPoint</Application>
  <PresentationFormat>Personalizar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Questrial</vt:lpstr>
      <vt:lpstr>Arial</vt:lpstr>
      <vt:lpstr>Calibri</vt:lpstr>
      <vt:lpstr>Verdana</vt:lpstr>
      <vt:lpstr>Libre Franklin Bold</vt:lpstr>
      <vt:lpstr>Office Theme</vt:lpstr>
      <vt:lpstr>Personalizar design</vt:lpstr>
      <vt:lpstr>1_Personalizar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Amarelo e Verde Geométrico Tecnologia Apresentação para Conferências</dc:title>
  <dc:creator>Natianne Guedes Araujo Costa</dc:creator>
  <cp:lastModifiedBy>GUILHERME CALHEIROS</cp:lastModifiedBy>
  <cp:revision>71</cp:revision>
  <dcterms:created xsi:type="dcterms:W3CDTF">2006-08-16T00:00:00Z</dcterms:created>
  <dcterms:modified xsi:type="dcterms:W3CDTF">2024-06-04T12:07:50Z</dcterms:modified>
  <dc:identifier>DAF5_G5tEAU</dc:identifier>
</cp:coreProperties>
</file>