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3" r:id="rId1"/>
    <p:sldMasterId id="2147483654" r:id="rId2"/>
    <p:sldMasterId id="2147483655" r:id="rId3"/>
  </p:sldMasterIdLst>
  <p:notesMasterIdLst>
    <p:notesMasterId r:id="rId39"/>
  </p:notesMasterIdLst>
  <p:sldIdLst>
    <p:sldId id="256" r:id="rId4"/>
    <p:sldId id="262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6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87" r:id="rId37"/>
    <p:sldId id="263" r:id="rId3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heme" Target="theme/theme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tableStyles" Target="tableStyle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rquivos\Diretorios\CGBS\OSTENSIVO\Assessoria%20da%20CGBS\2025\Metas%20e%20Or&#231;amento\Relat&#243;rio%20de%20Gest&#227;o%202024\Gr&#225;ficos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pt-BR"/>
              <a:t>Evolução das Transferências</a:t>
            </a:r>
            <a:r>
              <a:rPr lang="pt-BR" baseline="0"/>
              <a:t> no Siscomex por Ano</a:t>
            </a:r>
            <a:endParaRPr lang="pt-BR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stacked"/>
        <c:varyColors val="0"/>
        <c:ser>
          <c:idx val="2"/>
          <c:order val="1"/>
          <c:tx>
            <c:strRef>
              <c:f>'[Gráficos 2024.xlsx]Transferências Siscomex'!$G$1</c:f>
              <c:strCache>
                <c:ptCount val="1"/>
                <c:pt idx="0">
                  <c:v>Exportações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90000"/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hade val="90000"/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shade val="9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2.3747523173111308E-17"/>
                  <c:y val="-2.660199964930020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DE6-45E8-B874-1B11FBA16227}"/>
                </c:ext>
              </c:extLst>
            </c:dLbl>
            <c:dLbl>
              <c:idx val="1"/>
              <c:layout>
                <c:manualLayout>
                  <c:x val="-2.3747523173111308E-17"/>
                  <c:y val="-4.161076219086324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DE6-45E8-B874-1B11FBA16227}"/>
                </c:ext>
              </c:extLst>
            </c:dLbl>
            <c:dLbl>
              <c:idx val="2"/>
              <c:layout>
                <c:manualLayout>
                  <c:x val="-4.7495046346222615E-17"/>
                  <c:y val="-4.621840275725332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DE6-45E8-B874-1B11FBA16227}"/>
                </c:ext>
              </c:extLst>
            </c:dLbl>
            <c:dLbl>
              <c:idx val="3"/>
              <c:layout>
                <c:manualLayout>
                  <c:x val="-2.5906688188936863E-3"/>
                  <c:y val="-4.771663720502167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DE6-45E8-B874-1B11FBA16227}"/>
                </c:ext>
              </c:extLst>
            </c:dLbl>
            <c:dLbl>
              <c:idx val="4"/>
              <c:layout>
                <c:manualLayout>
                  <c:x val="-9.499009269244523E-17"/>
                  <c:y val="-4.78394812020615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DE6-45E8-B874-1B11FBA16227}"/>
                </c:ext>
              </c:extLst>
            </c:dLbl>
            <c:dLbl>
              <c:idx val="5"/>
              <c:layout>
                <c:manualLayout>
                  <c:x val="0"/>
                  <c:y val="-4.904711694715495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DE6-45E8-B874-1B11FBA16227}"/>
                </c:ext>
              </c:extLst>
            </c:dLbl>
            <c:dLbl>
              <c:idx val="6"/>
              <c:layout>
                <c:manualLayout>
                  <c:x val="0"/>
                  <c:y val="-5.272682301977623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DE6-45E8-B874-1B11FBA16227}"/>
                </c:ext>
              </c:extLst>
            </c:dLbl>
            <c:dLbl>
              <c:idx val="7"/>
              <c:layout>
                <c:manualLayout>
                  <c:x val="-9.499009269244523E-17"/>
                  <c:y val="-4.807427174479093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4DE6-45E8-B874-1B11FBA16227}"/>
                </c:ext>
              </c:extLst>
            </c:dLbl>
            <c:dLbl>
              <c:idx val="8"/>
              <c:layout>
                <c:manualLayout>
                  <c:x val="0"/>
                  <c:y val="-3.791916798949617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4DE6-45E8-B874-1B11FBA16227}"/>
                </c:ext>
              </c:extLst>
            </c:dLbl>
            <c:dLbl>
              <c:idx val="9"/>
              <c:layout>
                <c:manualLayout>
                  <c:x val="-1.8998018538489046E-16"/>
                  <c:y val="-4.683196229085577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4DE6-45E8-B874-1B11FBA16227}"/>
                </c:ext>
              </c:extLst>
            </c:dLbl>
            <c:dLbl>
              <c:idx val="11"/>
              <c:layout>
                <c:manualLayout>
                  <c:x val="0"/>
                  <c:y val="-4.845238028406683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4DE6-45E8-B874-1B11FBA162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'[Gráficos 2024.xlsx]Transferências Siscomex'!$A$2:$A$13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'[Gráficos 2024.xlsx]Transferências Siscomex'!$G$2:$G$13</c:f>
              <c:numCache>
                <c:formatCode>_-* #,##0_-;\-* #,##0_-;_-* "-"??_-;_-@_-</c:formatCode>
                <c:ptCount val="12"/>
                <c:pt idx="0">
                  <c:v>876</c:v>
                </c:pt>
                <c:pt idx="1">
                  <c:v>718</c:v>
                </c:pt>
                <c:pt idx="2">
                  <c:v>755</c:v>
                </c:pt>
                <c:pt idx="3">
                  <c:v>889</c:v>
                </c:pt>
                <c:pt idx="4">
                  <c:v>900</c:v>
                </c:pt>
                <c:pt idx="5">
                  <c:v>1008</c:v>
                </c:pt>
                <c:pt idx="6">
                  <c:v>962</c:v>
                </c:pt>
                <c:pt idx="7">
                  <c:v>921</c:v>
                </c:pt>
                <c:pt idx="8">
                  <c:v>1138</c:v>
                </c:pt>
                <c:pt idx="9">
                  <c:v>1560</c:v>
                </c:pt>
                <c:pt idx="10">
                  <c:v>2080</c:v>
                </c:pt>
                <c:pt idx="11">
                  <c:v>2786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4DE6-45E8-B874-1B11FBA16227}"/>
            </c:ext>
          </c:extLst>
        </c:ser>
        <c:ser>
          <c:idx val="0"/>
          <c:order val="2"/>
          <c:tx>
            <c:strRef>
              <c:f>'[Gráficos 2024.xlsx]Transferências Siscomex'!$B$1</c:f>
              <c:strCache>
                <c:ptCount val="1"/>
                <c:pt idx="0">
                  <c:v>Importações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0000"/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hade val="50000"/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shade val="5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2.3747523173111308E-17"/>
                  <c:y val="-0.10443622035439172"/>
                </c:manualLayout>
              </c:layout>
              <c:tx>
                <c:rich>
                  <a:bodyPr/>
                  <a:lstStyle/>
                  <a:p>
                    <a:fld id="{648F0133-85F0-44D4-AFD2-B3BD55ABCDAC}" type="CELLRANGE">
                      <a:rPr lang="en-US"/>
                      <a:pPr/>
                      <a:t>[CELLRANGE]</a:t>
                    </a:fld>
                    <a:endParaRPr lang="en-US"/>
                  </a:p>
                  <a:p>
                    <a:fld id="{116ED0E6-985E-4F3B-8819-0468B00BB78A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4DE6-45E8-B874-1B11FBA16227}"/>
                </c:ext>
              </c:extLst>
            </c:dLbl>
            <c:dLbl>
              <c:idx val="1"/>
              <c:layout>
                <c:manualLayout>
                  <c:x val="0"/>
                  <c:y val="-0.1307988062997836"/>
                </c:manualLayout>
              </c:layout>
              <c:tx>
                <c:rich>
                  <a:bodyPr/>
                  <a:lstStyle/>
                  <a:p>
                    <a:fld id="{EDA13628-ECD5-4912-973A-389AACDD683A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5B797E12-047B-4C4D-B123-B09B8019B2DC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4DE6-45E8-B874-1B11FBA16227}"/>
                </c:ext>
              </c:extLst>
            </c:dLbl>
            <c:dLbl>
              <c:idx val="2"/>
              <c:layout>
                <c:manualLayout>
                  <c:x val="-4.7495046346222615E-17"/>
                  <c:y val="-0.13355487081401651"/>
                </c:manualLayout>
              </c:layout>
              <c:tx>
                <c:rich>
                  <a:bodyPr/>
                  <a:lstStyle/>
                  <a:p>
                    <a:fld id="{CA9FC5FE-96FD-4CDA-A45E-4E7E34E9A7B9}" type="CELLRANGE">
                      <a:rPr lang="en-US"/>
                      <a:pPr/>
                      <a:t>[CELLRANGE]</a:t>
                    </a:fld>
                    <a:endParaRPr lang="en-US"/>
                  </a:p>
                  <a:p>
                    <a:fld id="{4E06E904-3843-477C-AC40-A408EE2B7E02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E-4DE6-45E8-B874-1B11FBA16227}"/>
                </c:ext>
              </c:extLst>
            </c:dLbl>
            <c:dLbl>
              <c:idx val="3"/>
              <c:layout>
                <c:manualLayout>
                  <c:x val="-4.7495046346222615E-17"/>
                  <c:y val="-0.18465929448579063"/>
                </c:manualLayout>
              </c:layout>
              <c:tx>
                <c:rich>
                  <a:bodyPr/>
                  <a:lstStyle/>
                  <a:p>
                    <a:fld id="{317781BA-8511-4577-AFCD-372D1C214589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3B29B23C-A75A-43EC-B319-3CB5B11CB712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4DE6-45E8-B874-1B11FBA16227}"/>
                </c:ext>
              </c:extLst>
            </c:dLbl>
            <c:dLbl>
              <c:idx val="4"/>
              <c:layout>
                <c:manualLayout>
                  <c:x val="-2.0398967087402054E-7"/>
                  <c:y val="-0.22754968164581896"/>
                </c:manualLayout>
              </c:layout>
              <c:tx>
                <c:rich>
                  <a:bodyPr/>
                  <a:lstStyle/>
                  <a:p>
                    <a:fld id="{02BF3BEC-CDC3-47F8-A57E-424E06F2D96D}" type="CELLRANGE">
                      <a:rPr lang="en-US"/>
                      <a:pPr/>
                      <a:t>[CELLRANGE]</a:t>
                    </a:fld>
                    <a:endParaRPr lang="en-US"/>
                  </a:p>
                  <a:p>
                    <a:fld id="{2FBEF02F-57FA-4FDD-B5AA-19609736D5B1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0-4DE6-45E8-B874-1B11FBA16227}"/>
                </c:ext>
              </c:extLst>
            </c:dLbl>
            <c:dLbl>
              <c:idx val="5"/>
              <c:layout>
                <c:manualLayout>
                  <c:x val="0"/>
                  <c:y val="-0.2523116631459093"/>
                </c:manualLayout>
              </c:layout>
              <c:tx>
                <c:rich>
                  <a:bodyPr/>
                  <a:lstStyle/>
                  <a:p>
                    <a:fld id="{A8F8B955-8404-4FEA-A906-298C8BF53778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5D47ABA2-982C-48C8-AAB9-A41F264E66F1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4DE6-45E8-B874-1B11FBA16227}"/>
                </c:ext>
              </c:extLst>
            </c:dLbl>
            <c:dLbl>
              <c:idx val="6"/>
              <c:layout>
                <c:manualLayout>
                  <c:x val="3.2220168499547857E-3"/>
                  <c:y val="-0.23983705338199104"/>
                </c:manualLayout>
              </c:layout>
              <c:tx>
                <c:rich>
                  <a:bodyPr/>
                  <a:lstStyle/>
                  <a:p>
                    <a:fld id="{57016307-04D8-4E17-B9C3-08B09AEA3BFA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AC5B9780-F08C-48B9-B1AC-CA9865CEB0F9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2-4DE6-45E8-B874-1B11FBA16227}"/>
                </c:ext>
              </c:extLst>
            </c:dLbl>
            <c:dLbl>
              <c:idx val="7"/>
              <c:layout>
                <c:manualLayout>
                  <c:x val="2.5906688188935914E-3"/>
                  <c:y val="-0.22132162308621767"/>
                </c:manualLayout>
              </c:layout>
              <c:tx>
                <c:rich>
                  <a:bodyPr/>
                  <a:lstStyle/>
                  <a:p>
                    <a:fld id="{38103C31-6E4B-40BA-9952-F8654F1B3BFE}" type="CELLRANGE">
                      <a:rPr lang="en-US"/>
                      <a:pPr/>
                      <a:t>[CELLRANGE]</a:t>
                    </a:fld>
                    <a:endParaRPr lang="en-US"/>
                  </a:p>
                  <a:p>
                    <a:fld id="{CCFF2F24-7605-48C1-AD78-4973C8682667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3-4DE6-45E8-B874-1B11FBA16227}"/>
                </c:ext>
              </c:extLst>
            </c:dLbl>
            <c:dLbl>
              <c:idx val="8"/>
              <c:layout>
                <c:manualLayout>
                  <c:x val="-2.5906688188936863E-3"/>
                  <c:y val="-0.24228765903261673"/>
                </c:manualLayout>
              </c:layout>
              <c:tx>
                <c:rich>
                  <a:bodyPr/>
                  <a:lstStyle/>
                  <a:p>
                    <a:fld id="{D6DEA729-704D-4641-8929-ACBDD2C57DDD}" type="CELLRANGE">
                      <a:rPr lang="en-US" sz="900" b="0" i="0" u="none" strike="noStrike" kern="1200" baseline="0">
                        <a:solidFill>
                          <a:sysClr val="window" lastClr="FFFFFF">
                            <a:lumMod val="85000"/>
                          </a:sysClr>
                        </a:solidFill>
                      </a:rPr>
                      <a:pPr/>
                      <a:t>[CELLRANGE]</a:t>
                    </a:fld>
                    <a:endParaRPr lang="en-US" sz="900" b="0" i="0" u="none" strike="noStrike" kern="1200" baseline="0">
                      <a:solidFill>
                        <a:sysClr val="window" lastClr="FFFFFF">
                          <a:lumMod val="85000"/>
                        </a:sysClr>
                      </a:solidFill>
                    </a:endParaRPr>
                  </a:p>
                  <a:p>
                    <a:fld id="{0FA81D7C-2C2F-423E-9CF3-41297F5D274C}" type="VALUE">
                      <a:rPr lang="en-US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4-4DE6-45E8-B874-1B11FBA16227}"/>
                </c:ext>
              </c:extLst>
            </c:dLbl>
            <c:dLbl>
              <c:idx val="9"/>
              <c:layout>
                <c:manualLayout>
                  <c:x val="-1.8998018538489046E-16"/>
                  <c:y val="-0.29804694555996553"/>
                </c:manualLayout>
              </c:layout>
              <c:tx>
                <c:rich>
                  <a:bodyPr/>
                  <a:lstStyle/>
                  <a:p>
                    <a:fld id="{61009AD4-5C4B-48E2-9DF2-DD763B5E0ADC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DFFAFA9F-8B11-4632-8931-EFBB8B95579E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5-4DE6-45E8-B874-1B11FBA16227}"/>
                </c:ext>
              </c:extLst>
            </c:dLbl>
            <c:dLbl>
              <c:idx val="10"/>
              <c:layout>
                <c:manualLayout>
                  <c:x val="-1.5549256701027556E-16"/>
                  <c:y val="-0.30167746519165417"/>
                </c:manualLayout>
              </c:layout>
              <c:tx>
                <c:rich>
                  <a:bodyPr/>
                  <a:lstStyle/>
                  <a:p>
                    <a:fld id="{CE72A8A0-749D-4464-9649-F5EB13C863B8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 </a:t>
                    </a:r>
                    <a:r>
                      <a:rPr lang="en-US" sz="900" b="0" i="0" u="none" strike="noStrike" baseline="0">
                        <a:effectLst/>
                      </a:rPr>
                      <a:t>                  </a:t>
                    </a:r>
                    <a:fld id="{549263A3-2337-4C77-871D-0240E5637C14}" type="VALUE">
                      <a:rPr lang="en-US" baseline="0"/>
                      <a:pPr/>
                      <a:t>[VALOR]</a:t>
                    </a:fld>
                    <a:endParaRPr lang="en-US" sz="900" b="0" i="0" u="none" strike="noStrike" baseline="0">
                      <a:effectLst/>
                    </a:endParaRP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6-4DE6-45E8-B874-1B11FBA16227}"/>
                </c:ext>
              </c:extLst>
            </c:dLbl>
            <c:dLbl>
              <c:idx val="11"/>
              <c:layout>
                <c:manualLayout>
                  <c:x val="5.1813376377873727E-3"/>
                  <c:y val="-0.29376655875988328"/>
                </c:manualLayout>
              </c:layout>
              <c:tx>
                <c:rich>
                  <a:bodyPr/>
                  <a:lstStyle/>
                  <a:p>
                    <a:fld id="{6B48A24B-389E-4D27-9105-9FCF14D3717E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82EF4CD7-D95D-44B4-9170-5CD379A50CF4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7-4DE6-45E8-B874-1B11FBA162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numRef>
              <c:f>'[Gráficos 2024.xlsx]Transferências Siscomex'!$A$2:$A$13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'[Gráficos 2024.xlsx]Transferências Siscomex'!$B$2:$B$13</c:f>
              <c:numCache>
                <c:formatCode>#,##0</c:formatCode>
                <c:ptCount val="12"/>
                <c:pt idx="0">
                  <c:v>4603</c:v>
                </c:pt>
                <c:pt idx="1">
                  <c:v>7518</c:v>
                </c:pt>
                <c:pt idx="2">
                  <c:v>8742</c:v>
                </c:pt>
                <c:pt idx="3">
                  <c:v>12813</c:v>
                </c:pt>
                <c:pt idx="4">
                  <c:v>15137</c:v>
                </c:pt>
                <c:pt idx="5">
                  <c:v>17222</c:v>
                </c:pt>
                <c:pt idx="6">
                  <c:v>16939</c:v>
                </c:pt>
                <c:pt idx="7">
                  <c:v>15380</c:v>
                </c:pt>
                <c:pt idx="8">
                  <c:v>17362</c:v>
                </c:pt>
                <c:pt idx="9">
                  <c:v>20276</c:v>
                </c:pt>
                <c:pt idx="10">
                  <c:v>18768</c:v>
                </c:pt>
                <c:pt idx="11">
                  <c:v>20789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'[Gráficos 2024.xlsx]Transferências Siscomex'!$H$2:$H$13</c15:f>
                <c15:dlblRangeCache>
                  <c:ptCount val="12"/>
                  <c:pt idx="0">
                    <c:v> 5.479 </c:v>
                  </c:pt>
                  <c:pt idx="1">
                    <c:v> 8.236 </c:v>
                  </c:pt>
                  <c:pt idx="2">
                    <c:v> 9.497 </c:v>
                  </c:pt>
                  <c:pt idx="3">
                    <c:v> 13.702 </c:v>
                  </c:pt>
                  <c:pt idx="4">
                    <c:v> 16.037 </c:v>
                  </c:pt>
                  <c:pt idx="5">
                    <c:v> 18.230 </c:v>
                  </c:pt>
                  <c:pt idx="6">
                    <c:v> 17.901 </c:v>
                  </c:pt>
                  <c:pt idx="7">
                    <c:v> 16.301 </c:v>
                  </c:pt>
                  <c:pt idx="8">
                    <c:v> 18.500 </c:v>
                  </c:pt>
                  <c:pt idx="9">
                    <c:v>21.836</c:v>
                  </c:pt>
                  <c:pt idx="10">
                    <c:v>20.848</c:v>
                  </c:pt>
                  <c:pt idx="11">
                    <c:v>23.575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8-4DE6-45E8-B874-1B11FBA1622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072075263"/>
        <c:axId val="1072082751"/>
        <c:extLst>
          <c:ext xmlns:c15="http://schemas.microsoft.com/office/drawing/2012/chart" uri="{02D57815-91ED-43cb-92C2-25804820EDAC}">
            <c15:filteredBar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'[Gráficos 2024.xlsx]Transferências Siscomex'!$C$1</c15:sqref>
                        </c15:formulaRef>
                      </c:ext>
                    </c:extLst>
                    <c:strCache>
                      <c:ptCount val="1"/>
                      <c:pt idx="0">
                        <c:v>Valor Importações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1">
                          <a:shade val="70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shade val="70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shade val="70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threePt" dir="t">
                      <a:rot lat="0" lon="0" rev="1200000"/>
                    </a:lightRig>
                  </a:scene3d>
                  <a:sp3d>
                    <a:bevelT w="63500" h="25400"/>
                  </a:sp3d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lt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lt1">
                                <a:lumMod val="95000"/>
                                <a:alpha val="54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'[Gráficos 2024.xlsx]Transferências Siscomex'!$A$2:$A$13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'[Gráficos 2024.xlsx]Transferências Siscomex'!$C$2:$C$13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589.0215273</c:v>
                      </c:pt>
                      <c:pt idx="1">
                        <c:v>344.04086889999996</c:v>
                      </c:pt>
                      <c:pt idx="2">
                        <c:v>456.53449460000002</c:v>
                      </c:pt>
                      <c:pt idx="3">
                        <c:v>941.66331699</c:v>
                      </c:pt>
                      <c:pt idx="4">
                        <c:v>568.54137070000002</c:v>
                      </c:pt>
                      <c:pt idx="5">
                        <c:v>527.91531731999999</c:v>
                      </c:pt>
                      <c:pt idx="6">
                        <c:v>456.76085805000002</c:v>
                      </c:pt>
                      <c:pt idx="7">
                        <c:v>935.87968549000004</c:v>
                      </c:pt>
                      <c:pt idx="8">
                        <c:v>657.03851510000004</c:v>
                      </c:pt>
                      <c:pt idx="9">
                        <c:v>1883.4177370999998</c:v>
                      </c:pt>
                      <c:pt idx="10">
                        <c:v>2345.7420538900001</c:v>
                      </c:pt>
                      <c:pt idx="11">
                        <c:v>1360.8581036200003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9-4DE6-45E8-B874-1B11FBA16227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'[Gráficos 2024.xlsx]Transferências Siscomex'!$E$1</c15:sqref>
                        </c15:formulaRef>
                      </c:ext>
                    </c:extLst>
                    <c:strCache>
                      <c:ptCount val="1"/>
                      <c:pt idx="0">
                        <c:v>Valor Exportações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1">
                          <a:tint val="90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tint val="90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tint val="90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threePt" dir="t">
                      <a:rot lat="0" lon="0" rev="1200000"/>
                    </a:lightRig>
                  </a:scene3d>
                  <a:sp3d>
                    <a:bevelT w="63500" h="25400"/>
                  </a:sp3d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lt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lt1">
                                <a:lumMod val="95000"/>
                                <a:alpha val="54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'[Gráficos 2024.xlsx]Transferências Siscomex'!$A$2:$A$13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'[Gráficos 2024.xlsx]Transferências Siscomex'!$E$2:$E$11</c15:sqref>
                        </c15:formulaRef>
                      </c:ext>
                    </c:extLst>
                    <c:numCache>
                      <c:formatCode>#,##0.00</c:formatCode>
                      <c:ptCount val="10"/>
                      <c:pt idx="0">
                        <c:v>137.80537594</c:v>
                      </c:pt>
                      <c:pt idx="1">
                        <c:v>89.424257060000002</c:v>
                      </c:pt>
                      <c:pt idx="2">
                        <c:v>36.79656593</c:v>
                      </c:pt>
                      <c:pt idx="3">
                        <c:v>172.91300684000001</c:v>
                      </c:pt>
                      <c:pt idx="4">
                        <c:v>61.775185229999998</c:v>
                      </c:pt>
                      <c:pt idx="5">
                        <c:v>699.02777101999993</c:v>
                      </c:pt>
                      <c:pt idx="6">
                        <c:v>1252.0014955900001</c:v>
                      </c:pt>
                      <c:pt idx="7">
                        <c:v>137.17220271000002</c:v>
                      </c:pt>
                      <c:pt idx="8">
                        <c:v>880.93983658000002</c:v>
                      </c:pt>
                      <c:pt idx="9">
                        <c:v>470.03498875999998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A-4DE6-45E8-B874-1B11FBA16227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'[Gráficos 2024.xlsx]Transferências Siscomex'!$F$1</c15:sqref>
                        </c15:formulaRef>
                      </c:ext>
                    </c:extLst>
                    <c:strCache>
                      <c:ptCount val="1"/>
                      <c:pt idx="0">
                        <c:v>Valor Exportações em US$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1">
                          <a:tint val="70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tint val="70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tint val="70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threePt" dir="t">
                      <a:rot lat="0" lon="0" rev="1200000"/>
                    </a:lightRig>
                  </a:scene3d>
                  <a:sp3d>
                    <a:bevelT w="63500" h="25400"/>
                  </a:sp3d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lt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lt1">
                                <a:lumMod val="95000"/>
                                <a:alpha val="54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'[Gráficos 2024.xlsx]Transferências Siscomex'!$A$2:$A$13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'[Gráficos 2024.xlsx]Transferências Siscomex'!$F$2:$F$11</c15:sqref>
                        </c15:formulaRef>
                      </c:ext>
                    </c:extLst>
                    <c:numCache>
                      <c:formatCode>#,##0.00_);\(#,##0.00\)</c:formatCode>
                      <c:ptCount val="10"/>
                      <c:pt idx="0">
                        <c:v>137805375.94</c:v>
                      </c:pt>
                      <c:pt idx="1">
                        <c:v>89424257.060000002</c:v>
                      </c:pt>
                      <c:pt idx="2">
                        <c:v>36796565.93</c:v>
                      </c:pt>
                      <c:pt idx="3">
                        <c:v>172913006.84</c:v>
                      </c:pt>
                      <c:pt idx="4">
                        <c:v>61775185.229999997</c:v>
                      </c:pt>
                      <c:pt idx="5">
                        <c:v>699027771.01999998</c:v>
                      </c:pt>
                      <c:pt idx="6">
                        <c:v>1252001495.5900002</c:v>
                      </c:pt>
                      <c:pt idx="7">
                        <c:v>137172202.71000001</c:v>
                      </c:pt>
                      <c:pt idx="8">
                        <c:v>880939836.58000004</c:v>
                      </c:pt>
                      <c:pt idx="9">
                        <c:v>470034988.75999999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B-4DE6-45E8-B874-1B11FBA16227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'[Gráficos 2024.xlsx]Transferências Siscomex'!$G$1</c15:sqref>
                        </c15:formulaRef>
                      </c:ext>
                    </c:extLst>
                    <c:strCache>
                      <c:ptCount val="1"/>
                      <c:pt idx="0">
                        <c:v>Exportações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1">
                          <a:tint val="50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tint val="50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tint val="50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threePt" dir="t">
                      <a:rot lat="0" lon="0" rev="1200000"/>
                    </a:lightRig>
                  </a:scene3d>
                  <a:sp3d>
                    <a:bevelT w="63500" h="25400"/>
                  </a:sp3d>
                </c:spPr>
                <c:invertIfNegative val="0"/>
                <c:dLbls>
                  <c:delete val="1"/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'[Gráficos 2024.xlsx]Transferências Siscomex'!$A$2:$A$13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'[Gráficos 2024.xlsx]Transferências Siscomex'!$G$2:$G$11</c15:sqref>
                        </c15:formulaRef>
                      </c:ext>
                    </c:extLst>
                    <c:numCache>
                      <c:formatCode>_-* #,##0_-;\-* #,##0_-;_-* "-"??_-;_-@_-</c:formatCode>
                      <c:ptCount val="10"/>
                      <c:pt idx="0">
                        <c:v>876</c:v>
                      </c:pt>
                      <c:pt idx="1">
                        <c:v>718</c:v>
                      </c:pt>
                      <c:pt idx="2">
                        <c:v>755</c:v>
                      </c:pt>
                      <c:pt idx="3">
                        <c:v>889</c:v>
                      </c:pt>
                      <c:pt idx="4">
                        <c:v>900</c:v>
                      </c:pt>
                      <c:pt idx="5">
                        <c:v>1008</c:v>
                      </c:pt>
                      <c:pt idx="6">
                        <c:v>962</c:v>
                      </c:pt>
                      <c:pt idx="7">
                        <c:v>921</c:v>
                      </c:pt>
                      <c:pt idx="8">
                        <c:v>1138</c:v>
                      </c:pt>
                      <c:pt idx="9">
                        <c:v>1560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C-4DE6-45E8-B874-1B11FBA16227}"/>
                  </c:ext>
                </c:extLst>
              </c15:ser>
            </c15:filteredBarSeries>
          </c:ext>
        </c:extLst>
      </c:barChart>
      <c:catAx>
        <c:axId val="1072075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72082751"/>
        <c:crosses val="autoZero"/>
        <c:auto val="1"/>
        <c:lblAlgn val="ctr"/>
        <c:lblOffset val="100"/>
        <c:noMultiLvlLbl val="0"/>
      </c:catAx>
      <c:valAx>
        <c:axId val="10720827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720752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30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41004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52244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187921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87109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580403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850282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66193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21063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63583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3957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12765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952647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265254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22371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0939081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810518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02643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1488016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125052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01754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967915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303402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30168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214025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138348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109020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903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17899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28931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736210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599752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12269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>
  <p:cSld name="Slide de Título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 Personalizado">
  <p:cSld name="Layout Personalizado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padrão">
  <p:cSld name="Slide padrão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 Personalizado">
  <p:cSld name="Layout Personalizado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final">
  <p:cSld name="Slide final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 title="Sem título-2_Prancheta 1 cópia.png"/>
          <p:cNvPicPr preferRelativeResize="0"/>
          <p:nvPr/>
        </p:nvPicPr>
        <p:blipFill rotWithShape="1">
          <a:blip r:embed="rId4">
            <a:alphaModFix/>
          </a:blip>
          <a:srcRect l="29" r="19"/>
          <a:stretch/>
        </p:blipFill>
        <p:spPr>
          <a:xfrm>
            <a:off x="0" y="0"/>
            <a:ext cx="12192001" cy="68580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4" title="Sem título-2_Prancheta 1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7"/>
          <p:cNvSpPr txBox="1"/>
          <p:nvPr/>
        </p:nvSpPr>
        <p:spPr>
          <a:xfrm>
            <a:off x="2475638" y="5371504"/>
            <a:ext cx="72146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>
                <a:solidFill>
                  <a:srgbClr val="4E4E4E"/>
                </a:solidFill>
                <a:latin typeface="Arial"/>
                <a:ea typeface="Arial"/>
                <a:cs typeface="Arial"/>
                <a:sym typeface="Arial"/>
              </a:rPr>
              <a:t>www.gov.br/mcti</a:t>
            </a:r>
            <a:endParaRPr/>
          </a:p>
        </p:txBody>
      </p:sp>
      <p:pic>
        <p:nvPicPr>
          <p:cNvPr id="19" name="Google Shape;19;p7" title="Sem título-2-03.png"/>
          <p:cNvPicPr preferRelativeResize="0"/>
          <p:nvPr/>
        </p:nvPicPr>
        <p:blipFill rotWithShape="1">
          <a:blip r:embed="rId4">
            <a:alphaModFix/>
          </a:blip>
          <a:srcRect t="2198" b="2208"/>
          <a:stretch/>
        </p:blipFill>
        <p:spPr>
          <a:xfrm>
            <a:off x="2872937" y="3532368"/>
            <a:ext cx="6112168" cy="1125457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g"/><Relationship Id="rId3" Type="http://schemas.openxmlformats.org/officeDocument/2006/relationships/image" Target="../media/image10.jpg"/><Relationship Id="rId7" Type="http://schemas.openxmlformats.org/officeDocument/2006/relationships/image" Target="../media/image1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jpg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7795" y="1563759"/>
            <a:ext cx="8236410" cy="2292295"/>
          </a:xfrm>
          <a:prstGeom prst="rect">
            <a:avLst/>
          </a:prstGeom>
        </p:spPr>
      </p:pic>
      <p:sp>
        <p:nvSpPr>
          <p:cNvPr id="5" name="object 3"/>
          <p:cNvSpPr txBox="1">
            <a:spLocks/>
          </p:cNvSpPr>
          <p:nvPr/>
        </p:nvSpPr>
        <p:spPr>
          <a:xfrm>
            <a:off x="1977795" y="3855571"/>
            <a:ext cx="8217534" cy="13531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2065" marR="5080" indent="635" algn="ctr">
              <a:lnSpc>
                <a:spcPct val="121000"/>
              </a:lnSpc>
              <a:spcBef>
                <a:spcPts val="95"/>
              </a:spcBef>
            </a:pPr>
            <a:r>
              <a:rPr lang="pt-BR" sz="2400" b="1" spc="-10" dirty="0" smtClean="0"/>
              <a:t>Coordenação-</a:t>
            </a:r>
            <a:r>
              <a:rPr lang="pt-BR" sz="2400" b="1" dirty="0" smtClean="0"/>
              <a:t>Geral</a:t>
            </a:r>
            <a:r>
              <a:rPr lang="pt-BR" sz="2400" b="1" spc="-85" dirty="0" smtClean="0"/>
              <a:t> </a:t>
            </a:r>
            <a:r>
              <a:rPr lang="pt-BR" sz="2400" b="1" dirty="0" smtClean="0"/>
              <a:t>de</a:t>
            </a:r>
            <a:r>
              <a:rPr lang="pt-BR" sz="2400" b="1" spc="-60" dirty="0" smtClean="0"/>
              <a:t> </a:t>
            </a:r>
            <a:r>
              <a:rPr lang="pt-BR" sz="2400" b="1" dirty="0" smtClean="0"/>
              <a:t>Bens</a:t>
            </a:r>
            <a:r>
              <a:rPr lang="pt-BR" sz="2400" b="1" spc="-40" dirty="0" smtClean="0"/>
              <a:t> </a:t>
            </a:r>
            <a:r>
              <a:rPr lang="pt-BR" sz="2400" b="1" dirty="0" smtClean="0"/>
              <a:t>Sensíveis</a:t>
            </a:r>
            <a:r>
              <a:rPr lang="pt-BR" sz="2400" b="1" spc="-75" dirty="0" smtClean="0"/>
              <a:t> </a:t>
            </a:r>
            <a:r>
              <a:rPr lang="pt-BR" sz="2400" b="1" spc="-10" dirty="0" smtClean="0"/>
              <a:t>(CGBS) </a:t>
            </a:r>
            <a:r>
              <a:rPr lang="pt-BR" sz="2400" b="1" dirty="0" smtClean="0"/>
              <a:t>Assessoria</a:t>
            </a:r>
            <a:r>
              <a:rPr lang="pt-BR" sz="2400" b="1" spc="-90" dirty="0" smtClean="0"/>
              <a:t> </a:t>
            </a:r>
            <a:r>
              <a:rPr lang="pt-BR" sz="2400" b="1" dirty="0" smtClean="0"/>
              <a:t>Especial</a:t>
            </a:r>
            <a:r>
              <a:rPr lang="pt-BR" sz="2400" b="1" spc="-70" dirty="0" smtClean="0"/>
              <a:t> </a:t>
            </a:r>
            <a:r>
              <a:rPr lang="pt-BR" sz="2400" b="1" spc="-10" dirty="0" smtClean="0"/>
              <a:t>de</a:t>
            </a:r>
            <a:r>
              <a:rPr lang="pt-BR" sz="2400" b="1" spc="-180" dirty="0" smtClean="0"/>
              <a:t> </a:t>
            </a:r>
            <a:r>
              <a:rPr lang="pt-BR" sz="2400" b="1" dirty="0" smtClean="0"/>
              <a:t>Assuntos</a:t>
            </a:r>
            <a:r>
              <a:rPr lang="pt-BR" sz="2400" b="1" spc="-75" dirty="0" smtClean="0"/>
              <a:t> </a:t>
            </a:r>
            <a:r>
              <a:rPr lang="pt-BR" sz="2400" b="1" spc="-10" dirty="0" smtClean="0"/>
              <a:t>Internacionais</a:t>
            </a:r>
            <a:r>
              <a:rPr lang="pt-BR" sz="2400" b="1" spc="-85" dirty="0" smtClean="0"/>
              <a:t> </a:t>
            </a:r>
            <a:r>
              <a:rPr lang="pt-BR" sz="2400" b="1" spc="-10" dirty="0" smtClean="0"/>
              <a:t>(ASSIN) </a:t>
            </a:r>
            <a:r>
              <a:rPr lang="pt-BR" sz="2400" b="1" dirty="0" smtClean="0"/>
              <a:t>Ministério</a:t>
            </a:r>
            <a:r>
              <a:rPr lang="pt-BR" sz="2400" b="1" spc="-95" dirty="0" smtClean="0"/>
              <a:t> </a:t>
            </a:r>
            <a:r>
              <a:rPr lang="pt-BR" sz="2400" b="1" dirty="0" smtClean="0"/>
              <a:t>da</a:t>
            </a:r>
            <a:r>
              <a:rPr lang="pt-BR" sz="2400" b="1" spc="-55" dirty="0" smtClean="0"/>
              <a:t> </a:t>
            </a:r>
            <a:r>
              <a:rPr lang="pt-BR" sz="2400" b="1" dirty="0" smtClean="0"/>
              <a:t>Ciência,</a:t>
            </a:r>
            <a:r>
              <a:rPr lang="pt-BR" sz="2400" b="1" spc="-85" dirty="0" smtClean="0"/>
              <a:t> </a:t>
            </a:r>
            <a:r>
              <a:rPr lang="pt-BR" sz="2400" b="1" spc="-40" dirty="0" smtClean="0"/>
              <a:t>Tecnologia</a:t>
            </a:r>
            <a:r>
              <a:rPr lang="pt-BR" sz="2400" b="1" spc="-30" dirty="0" smtClean="0"/>
              <a:t> </a:t>
            </a:r>
            <a:r>
              <a:rPr lang="pt-BR" sz="2400" b="1" dirty="0" smtClean="0"/>
              <a:t>e</a:t>
            </a:r>
            <a:r>
              <a:rPr lang="pt-BR" sz="2400" b="1" spc="-40" dirty="0" smtClean="0"/>
              <a:t> </a:t>
            </a:r>
            <a:r>
              <a:rPr lang="pt-BR" sz="2400" b="1" dirty="0" smtClean="0"/>
              <a:t>Inovações</a:t>
            </a:r>
            <a:r>
              <a:rPr lang="pt-BR" sz="2400" b="1" spc="-75" dirty="0" smtClean="0"/>
              <a:t> </a:t>
            </a:r>
            <a:r>
              <a:rPr lang="pt-BR" sz="2400" b="1" spc="-10" dirty="0" smtClean="0"/>
              <a:t>(MCTI)</a:t>
            </a:r>
            <a:endParaRPr lang="pt-BR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/>
          </p:cNvSpPr>
          <p:nvPr/>
        </p:nvSpPr>
        <p:spPr>
          <a:xfrm>
            <a:off x="1658389" y="668280"/>
            <a:ext cx="5791708" cy="6362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76581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Legislação</a:t>
            </a:r>
            <a:r>
              <a:rPr kumimoji="0" lang="pt-BR" sz="1800" b="1" i="0" u="none" strike="noStrike" kern="0" cap="none" spc="-10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Nacional</a:t>
            </a:r>
            <a:endParaRPr kumimoji="0" lang="pt-BR" sz="1800" b="1" i="0" u="none" strike="noStrike" kern="0" cap="none" spc="-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j-ea"/>
            </a:endParaRPr>
          </a:p>
        </p:txBody>
      </p:sp>
      <p:sp>
        <p:nvSpPr>
          <p:cNvPr id="5" name="object 2"/>
          <p:cNvSpPr txBox="1"/>
          <p:nvPr/>
        </p:nvSpPr>
        <p:spPr>
          <a:xfrm>
            <a:off x="1555652" y="1603686"/>
            <a:ext cx="8208009" cy="385272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6685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Arial"/>
                <a:cs typeface="Arial"/>
              </a:rPr>
              <a:t>Listas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de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Controle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90"/>
              </a:spcBef>
            </a:pPr>
            <a:endParaRPr sz="1600" dirty="0">
              <a:latin typeface="Arial"/>
              <a:cs typeface="Arial"/>
            </a:endParaRPr>
          </a:p>
          <a:p>
            <a:pPr marL="12700" marR="40005">
              <a:lnSpc>
                <a:spcPct val="110000"/>
              </a:lnSpc>
            </a:pPr>
            <a:r>
              <a:rPr sz="1600" dirty="0">
                <a:latin typeface="Arial MT"/>
                <a:cs typeface="Arial MT"/>
              </a:rPr>
              <a:t>Lista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Área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Nuclear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–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Resolução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CIBES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nº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23,</a:t>
            </a:r>
            <a:r>
              <a:rPr sz="1600" spc="-15" dirty="0" smtClean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de</a:t>
            </a:r>
            <a:r>
              <a:rPr sz="1600" spc="-25" dirty="0" smtClean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18</a:t>
            </a:r>
            <a:r>
              <a:rPr sz="1600" spc="-15" dirty="0" smtClean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de</a:t>
            </a:r>
            <a:r>
              <a:rPr sz="1600" spc="-25" dirty="0" smtClean="0">
                <a:latin typeface="Arial MT"/>
                <a:cs typeface="Arial MT"/>
              </a:rPr>
              <a:t> </a:t>
            </a:r>
            <a:r>
              <a:rPr sz="1600" dirty="0" err="1" smtClean="0">
                <a:latin typeface="Arial MT"/>
                <a:cs typeface="Arial MT"/>
              </a:rPr>
              <a:t>novembro</a:t>
            </a:r>
            <a:r>
              <a:rPr sz="1600" spc="-15" dirty="0" smtClean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de</a:t>
            </a:r>
            <a:r>
              <a:rPr sz="1600" spc="-10" dirty="0" smtClean="0">
                <a:latin typeface="Arial MT"/>
                <a:cs typeface="Arial MT"/>
              </a:rPr>
              <a:t> 2014, </a:t>
            </a:r>
            <a:r>
              <a:rPr sz="1600" dirty="0" err="1" smtClean="0">
                <a:latin typeface="Arial MT"/>
                <a:cs typeface="Arial MT"/>
              </a:rPr>
              <a:t>como</a:t>
            </a:r>
            <a:r>
              <a:rPr sz="1600" spc="-25" dirty="0" smtClean="0">
                <a:latin typeface="Arial MT"/>
                <a:cs typeface="Arial MT"/>
              </a:rPr>
              <a:t> </a:t>
            </a:r>
            <a:r>
              <a:rPr sz="1600" dirty="0" err="1" smtClean="0">
                <a:latin typeface="Arial MT"/>
                <a:cs typeface="Arial MT"/>
              </a:rPr>
              <a:t>anexo</a:t>
            </a:r>
            <a:r>
              <a:rPr sz="1600" spc="-25" dirty="0" smtClean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da</a:t>
            </a:r>
            <a:r>
              <a:rPr sz="1600" spc="-35" dirty="0" smtClean="0">
                <a:latin typeface="Arial MT"/>
                <a:cs typeface="Arial MT"/>
              </a:rPr>
              <a:t> </a:t>
            </a:r>
            <a:r>
              <a:rPr sz="1600" dirty="0" err="1" smtClean="0">
                <a:latin typeface="Arial MT"/>
                <a:cs typeface="Arial MT"/>
              </a:rPr>
              <a:t>Portaria</a:t>
            </a:r>
            <a:r>
              <a:rPr sz="1600" spc="-25" dirty="0" smtClean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MCTI</a:t>
            </a:r>
            <a:r>
              <a:rPr sz="1600" spc="-10" dirty="0" smtClean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nº</a:t>
            </a:r>
            <a:r>
              <a:rPr sz="1600" spc="-35" dirty="0" smtClean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1.405,</a:t>
            </a:r>
            <a:r>
              <a:rPr sz="1600" spc="-20" dirty="0" smtClean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de</a:t>
            </a:r>
            <a:r>
              <a:rPr sz="1600" spc="-20" dirty="0" smtClean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29.12.2014,</a:t>
            </a:r>
            <a:r>
              <a:rPr sz="1600" spc="-15" dirty="0" smtClean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publicada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DOU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de</a:t>
            </a:r>
            <a:r>
              <a:rPr sz="1600" spc="-35" dirty="0" smtClean="0">
                <a:latin typeface="Arial MT"/>
                <a:cs typeface="Arial MT"/>
              </a:rPr>
              <a:t> </a:t>
            </a:r>
            <a:r>
              <a:rPr sz="1600" spc="-10" dirty="0" smtClean="0">
                <a:latin typeface="Arial MT"/>
                <a:cs typeface="Arial MT"/>
              </a:rPr>
              <a:t>07/01/2015;</a:t>
            </a:r>
            <a:endParaRPr sz="16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sz="1600" dirty="0">
                <a:latin typeface="Arial MT"/>
                <a:cs typeface="Arial MT"/>
              </a:rPr>
              <a:t>Lista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Área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Química</a:t>
            </a:r>
            <a:endParaRPr sz="1600" dirty="0">
              <a:latin typeface="Arial MT"/>
              <a:cs typeface="Arial MT"/>
            </a:endParaRPr>
          </a:p>
          <a:p>
            <a:pPr marL="181610" indent="-168910">
              <a:lnSpc>
                <a:spcPct val="100000"/>
              </a:lnSpc>
              <a:spcBef>
                <a:spcPts val="195"/>
              </a:spcBef>
              <a:buChar char="–"/>
              <a:tabLst>
                <a:tab pos="181610" algn="l"/>
              </a:tabLst>
            </a:pPr>
            <a:r>
              <a:rPr sz="1600" dirty="0">
                <a:latin typeface="Arial MT"/>
                <a:cs typeface="Arial MT"/>
              </a:rPr>
              <a:t>Resolução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CIBES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Nº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29,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14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outubro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2020,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publicada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no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DOU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31/12/2020;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spc="-50" dirty="0" smtClean="0">
                <a:latin typeface="Arial MT"/>
                <a:cs typeface="Arial MT"/>
              </a:rPr>
              <a:t>e</a:t>
            </a:r>
            <a:endParaRPr sz="1600" dirty="0">
              <a:latin typeface="Arial MT"/>
              <a:cs typeface="Arial MT"/>
            </a:endParaRPr>
          </a:p>
          <a:p>
            <a:pPr marL="181610" indent="-168910">
              <a:lnSpc>
                <a:spcPct val="100000"/>
              </a:lnSpc>
              <a:spcBef>
                <a:spcPts val="195"/>
              </a:spcBef>
              <a:buChar char="–"/>
              <a:tabLst>
                <a:tab pos="181610" algn="l"/>
              </a:tabLst>
            </a:pPr>
            <a:r>
              <a:rPr sz="1600" dirty="0">
                <a:latin typeface="Arial MT"/>
                <a:cs typeface="Arial MT"/>
              </a:rPr>
              <a:t>Resolução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CIBES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Nº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30,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14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outubro de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2020,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publicada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DOU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31.12.2020</a:t>
            </a:r>
            <a:r>
              <a:rPr sz="1600" spc="-10" dirty="0" smtClean="0">
                <a:latin typeface="Arial MT"/>
                <a:cs typeface="Arial MT"/>
              </a:rPr>
              <a:t>;</a:t>
            </a:r>
            <a:endParaRPr sz="1600" dirty="0">
              <a:latin typeface="Arial MT"/>
              <a:cs typeface="Arial MT"/>
            </a:endParaRPr>
          </a:p>
          <a:p>
            <a:pPr marL="12700" marR="191770" indent="55880">
              <a:lnSpc>
                <a:spcPct val="110000"/>
              </a:lnSpc>
              <a:spcBef>
                <a:spcPts val="1200"/>
              </a:spcBef>
            </a:pPr>
            <a:r>
              <a:rPr sz="1600" dirty="0">
                <a:latin typeface="Arial MT"/>
                <a:cs typeface="Arial MT"/>
              </a:rPr>
              <a:t>Lista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Área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Biológica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–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Resolução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CIBES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nº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13,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10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março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2010, </a:t>
            </a:r>
            <a:r>
              <a:rPr sz="1600" dirty="0">
                <a:latin typeface="Arial MT"/>
                <a:cs typeface="Arial MT"/>
              </a:rPr>
              <a:t>publicada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no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DOU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18/03/2010;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60"/>
              </a:spcBef>
            </a:pPr>
            <a:endParaRPr sz="1600" dirty="0">
              <a:latin typeface="Arial MT"/>
              <a:cs typeface="Arial MT"/>
            </a:endParaRPr>
          </a:p>
          <a:p>
            <a:pPr marL="12700" marR="5080">
              <a:lnSpc>
                <a:spcPct val="110000"/>
              </a:lnSpc>
            </a:pPr>
            <a:r>
              <a:rPr sz="1600" dirty="0">
                <a:latin typeface="Arial MT"/>
                <a:cs typeface="Arial MT"/>
              </a:rPr>
              <a:t>Lista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Área de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Mísseis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–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atualizada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por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meio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Resolução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CIBES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nº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3</a:t>
            </a:r>
            <a:r>
              <a:rPr lang="pt-BR" sz="1600" dirty="0" smtClean="0">
                <a:latin typeface="Arial MT"/>
                <a:cs typeface="Arial MT"/>
              </a:rPr>
              <a:t>8</a:t>
            </a:r>
            <a:r>
              <a:rPr sz="1600" dirty="0" smtClean="0">
                <a:latin typeface="Arial MT"/>
                <a:cs typeface="Arial MT"/>
              </a:rPr>
              <a:t>,</a:t>
            </a:r>
            <a:r>
              <a:rPr sz="1600" spc="-10" dirty="0" smtClean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lang="pt-BR" sz="1600" dirty="0" smtClean="0">
                <a:solidFill>
                  <a:schemeClr val="tx1"/>
                </a:solidFill>
                <a:latin typeface="Arial MT"/>
                <a:cs typeface="Arial MT"/>
              </a:rPr>
              <a:t>25 de julho de 2024</a:t>
            </a:r>
            <a:r>
              <a:rPr sz="1600" dirty="0" smtClean="0">
                <a:solidFill>
                  <a:schemeClr val="tx1"/>
                </a:solidFill>
                <a:latin typeface="Arial MT"/>
                <a:cs typeface="Arial MT"/>
              </a:rPr>
              <a:t>,</a:t>
            </a:r>
            <a:r>
              <a:rPr sz="1600" spc="-15" dirty="0" smtClean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chemeClr val="tx1"/>
                </a:solidFill>
                <a:latin typeface="Arial MT"/>
                <a:cs typeface="Arial MT"/>
              </a:rPr>
              <a:t>publicada</a:t>
            </a:r>
            <a:r>
              <a:rPr sz="1600" spc="-3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chemeClr val="tx1"/>
                </a:solidFill>
                <a:latin typeface="Arial MT"/>
                <a:cs typeface="Arial MT"/>
              </a:rPr>
              <a:t>no</a:t>
            </a:r>
            <a:r>
              <a:rPr sz="1600" spc="-2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chemeClr val="tx1"/>
                </a:solidFill>
                <a:latin typeface="Arial MT"/>
                <a:cs typeface="Arial MT"/>
              </a:rPr>
              <a:t>DOU</a:t>
            </a:r>
            <a:r>
              <a:rPr sz="1600" spc="-1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chemeClr val="tx1"/>
                </a:solidFill>
                <a:latin typeface="Arial MT"/>
                <a:cs typeface="Arial MT"/>
              </a:rPr>
              <a:t>de</a:t>
            </a:r>
            <a:r>
              <a:rPr sz="1600" spc="-1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lang="pt-BR" sz="1600" spc="-10" dirty="0" smtClean="0">
                <a:solidFill>
                  <a:schemeClr val="tx1"/>
                </a:solidFill>
                <a:latin typeface="Arial MT"/>
                <a:cs typeface="Arial MT"/>
              </a:rPr>
              <a:t>26/07/2024</a:t>
            </a:r>
            <a:r>
              <a:rPr sz="1600" spc="-10" dirty="0" smtClean="0">
                <a:solidFill>
                  <a:schemeClr val="tx1"/>
                </a:solidFill>
                <a:latin typeface="Arial MT"/>
                <a:cs typeface="Arial MT"/>
              </a:rPr>
              <a:t>.</a:t>
            </a:r>
            <a:endParaRPr sz="160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186655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4050523" y="2316088"/>
            <a:ext cx="3997960" cy="1854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12065" marR="5080" lvl="0" indent="-4445" algn="ctr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SISTEMA NACIONAL</a:t>
            </a:r>
            <a:r>
              <a:rPr kumimoji="0" lang="pt-BR" sz="4000" b="1" i="0" u="none" strike="noStrike" kern="0" cap="none" spc="-30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4000" b="1" i="0" u="none" strike="noStrike" kern="0" cap="none" spc="-2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DE </a:t>
            </a:r>
            <a:r>
              <a:rPr kumimoji="0" lang="pt-BR" sz="40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CONTROLE</a:t>
            </a:r>
            <a:endParaRPr kumimoji="0" lang="pt-BR" sz="4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2795663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 txBox="1">
            <a:spLocks/>
          </p:cNvSpPr>
          <p:nvPr/>
        </p:nvSpPr>
        <p:spPr>
          <a:xfrm>
            <a:off x="2323370" y="698507"/>
            <a:ext cx="4539069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701040" marR="5080" lvl="0" indent="-688975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Autoridade</a:t>
            </a:r>
            <a:r>
              <a:rPr kumimoji="0" lang="pt-BR" sz="1800" b="1" i="0" u="none" strike="noStrike" kern="0" cap="none" spc="-8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Nacional Brasileira</a:t>
            </a:r>
            <a:endParaRPr kumimoji="0" lang="pt-BR" sz="1800" b="1" i="0" u="none" strike="noStrike" kern="0" cap="none" spc="-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j-ea"/>
            </a:endParaRPr>
          </a:p>
        </p:txBody>
      </p:sp>
      <p:sp>
        <p:nvSpPr>
          <p:cNvPr id="4" name="object 3"/>
          <p:cNvSpPr txBox="1"/>
          <p:nvPr/>
        </p:nvSpPr>
        <p:spPr>
          <a:xfrm>
            <a:off x="1627857" y="2043533"/>
            <a:ext cx="8063230" cy="2082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O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Ministério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Ciência,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Tecnologia</a:t>
            </a:r>
            <a:r>
              <a:rPr sz="1600" spc="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dirty="0" err="1" smtClean="0">
                <a:latin typeface="Arial MT"/>
                <a:cs typeface="Arial MT"/>
              </a:rPr>
              <a:t>Inovaç</a:t>
            </a:r>
            <a:r>
              <a:rPr lang="pt-BR" sz="1600" dirty="0" err="1" smtClean="0">
                <a:latin typeface="Arial MT"/>
                <a:cs typeface="Arial MT"/>
              </a:rPr>
              <a:t>ão</a:t>
            </a:r>
            <a:r>
              <a:rPr sz="1600" spc="100" dirty="0" smtClean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(MCTI)</a:t>
            </a:r>
            <a:r>
              <a:rPr sz="1600" spc="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é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</a:t>
            </a:r>
            <a:r>
              <a:rPr sz="1600" spc="1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Órgão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Coordenador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da </a:t>
            </a:r>
            <a:r>
              <a:rPr sz="1600" dirty="0">
                <a:latin typeface="Arial MT"/>
                <a:cs typeface="Arial MT"/>
              </a:rPr>
              <a:t>Comissão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Interministerial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Exportação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Bens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Sensíveis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(CIBES)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o </a:t>
            </a:r>
            <a:r>
              <a:rPr sz="1600" dirty="0">
                <a:latin typeface="Arial MT"/>
                <a:cs typeface="Arial MT"/>
              </a:rPr>
              <a:t>Órgão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que</a:t>
            </a:r>
            <a:r>
              <a:rPr sz="1600" spc="1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Preside</a:t>
            </a:r>
            <a:r>
              <a:rPr sz="1600" spc="1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Comissão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Interministerial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1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Aplicação</a:t>
            </a:r>
            <a:r>
              <a:rPr sz="1600" spc="1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dos</a:t>
            </a:r>
            <a:r>
              <a:rPr sz="1600" spc="1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Dispositivos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da </a:t>
            </a:r>
            <a:r>
              <a:rPr sz="1600" dirty="0">
                <a:latin typeface="Arial MT"/>
                <a:cs typeface="Arial MT"/>
              </a:rPr>
              <a:t>CPAQ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(CIAD/CPAQ)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e,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nesse</a:t>
            </a:r>
            <a:r>
              <a:rPr sz="1600" spc="2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contexto,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é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2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Autoridade</a:t>
            </a:r>
            <a:r>
              <a:rPr sz="1600" spc="2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Nacional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brasileira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junto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à </a:t>
            </a:r>
            <a:r>
              <a:rPr sz="1600" spc="-45" dirty="0">
                <a:latin typeface="Arial MT"/>
                <a:cs typeface="Arial MT"/>
              </a:rPr>
              <a:t>CPAQ,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Ponto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Contato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junto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à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40" dirty="0">
                <a:latin typeface="Arial MT"/>
                <a:cs typeface="Arial MT"/>
              </a:rPr>
              <a:t>CPAB,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ao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NSG,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ao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MTCR.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19"/>
              </a:spcBef>
              <a:buFont typeface="Arial MT"/>
              <a:buChar char="•"/>
            </a:pPr>
            <a:endParaRPr sz="1600" dirty="0">
              <a:latin typeface="Arial MT"/>
              <a:cs typeface="Arial MT"/>
            </a:endParaRPr>
          </a:p>
          <a:p>
            <a:pPr marL="355600" marR="8255" indent="-342900" algn="just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O</a:t>
            </a:r>
            <a:r>
              <a:rPr sz="1600" spc="1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MCTI</a:t>
            </a:r>
            <a:r>
              <a:rPr sz="1600" spc="1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trabalha</a:t>
            </a:r>
            <a:r>
              <a:rPr sz="1600" spc="1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conjunto</a:t>
            </a:r>
            <a:r>
              <a:rPr sz="1600" spc="1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</a:t>
            </a:r>
            <a:r>
              <a:rPr sz="1600" spc="1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Ministério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Relações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Exteriores,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Ministério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Defesa,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bem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como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outros </a:t>
            </a:r>
            <a:r>
              <a:rPr sz="1600" spc="-10" dirty="0">
                <a:latin typeface="Arial MT"/>
                <a:cs typeface="Arial MT"/>
              </a:rPr>
              <a:t>Ministérios,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agências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órgãos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interesse.</a:t>
            </a:r>
            <a:endParaRPr sz="1600" dirty="0"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1669625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3"/>
          <p:cNvSpPr txBox="1">
            <a:spLocks/>
          </p:cNvSpPr>
          <p:nvPr/>
        </p:nvSpPr>
        <p:spPr>
          <a:xfrm>
            <a:off x="1631757" y="863588"/>
            <a:ext cx="5791708" cy="6362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812165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CIBES</a:t>
            </a:r>
            <a:endParaRPr kumimoji="0" lang="pt-BR" sz="1800" b="1" i="0" u="none" strike="noStrike" kern="0" cap="none" spc="-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j-ea"/>
            </a:endParaRPr>
          </a:p>
        </p:txBody>
      </p:sp>
      <p:sp>
        <p:nvSpPr>
          <p:cNvPr id="4" name="object 5"/>
          <p:cNvSpPr txBox="1"/>
          <p:nvPr/>
        </p:nvSpPr>
        <p:spPr>
          <a:xfrm>
            <a:off x="2188463" y="1785602"/>
            <a:ext cx="6553200" cy="2451312"/>
          </a:xfrm>
          <a:prstGeom prst="rect">
            <a:avLst/>
          </a:prstGeom>
          <a:ln w="38100">
            <a:solidFill>
              <a:srgbClr val="003300"/>
            </a:solidFill>
          </a:ln>
        </p:spPr>
        <p:txBody>
          <a:bodyPr vert="horz" wrap="square" lIns="0" tIns="194945" rIns="0" bIns="0" rtlCol="0">
            <a:spAutoFit/>
          </a:bodyPr>
          <a:lstStyle/>
          <a:p>
            <a:pPr marL="0" marR="12065" lvl="0" indent="0" algn="ctr" defTabSz="914400" eaLnBrk="1" fontAlgn="auto" latinLnBrk="0" hangingPunct="1">
              <a:lnSpc>
                <a:spcPct val="100000"/>
              </a:lnSpc>
              <a:spcBef>
                <a:spcPts val="15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Comissão</a:t>
            </a:r>
            <a:r>
              <a:rPr kumimoji="0" sz="1600" b="1" i="0" u="none" strike="noStrike" kern="0" cap="none" spc="-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Interministerial</a:t>
            </a:r>
            <a:r>
              <a:rPr kumimoji="0" sz="1600" b="1" i="0" u="none" strike="noStrike" kern="0" cap="none" spc="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de</a:t>
            </a:r>
            <a:r>
              <a:rPr kumimoji="0" sz="1600" b="1" i="0" u="none" strike="noStrike" kern="0" cap="none" spc="-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Controle</a:t>
            </a:r>
            <a:r>
              <a:rPr kumimoji="0" sz="1600" b="1" i="0" u="none" strike="noStrike" kern="0" cap="none" spc="-4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de</a:t>
            </a:r>
            <a:r>
              <a:rPr kumimoji="0" sz="1600" b="1" i="0" u="none" strike="noStrike" kern="0" cap="none" spc="-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Exportação</a:t>
            </a:r>
            <a:r>
              <a:rPr kumimoji="0" sz="1600" b="1" i="0" u="none" strike="noStrike" kern="0" cap="none" spc="-8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de</a:t>
            </a:r>
            <a:r>
              <a:rPr kumimoji="0" sz="1600" b="1" i="0" u="none" strike="noStrike" kern="0" cap="none" spc="-4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Bens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127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Sensíveis</a:t>
            </a:r>
            <a:r>
              <a:rPr kumimoji="0" sz="1600" b="1" i="0" u="none" strike="noStrike" kern="0" cap="none" spc="-8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(CIBES)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375920" marR="0" lvl="0" indent="-28765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/>
              <a:buChar char=""/>
              <a:tabLst>
                <a:tab pos="375920" algn="l"/>
              </a:tabLst>
              <a:defRPr/>
            </a:pP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Ministério</a:t>
            </a:r>
            <a:r>
              <a:rPr kumimoji="0" sz="1600" b="1" i="0" u="none" strike="noStrike" kern="0" cap="none" spc="-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da</a:t>
            </a:r>
            <a:r>
              <a:rPr kumimoji="0" sz="1600" b="1" i="0" u="none" strike="noStrike" kern="0" cap="none" spc="-4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Ciência,</a:t>
            </a:r>
            <a:r>
              <a:rPr kumimoji="0" sz="1600" b="1" i="0" u="none" strike="noStrike" kern="0" cap="none" spc="-4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-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Tecnologia</a:t>
            </a:r>
            <a:r>
              <a:rPr kumimoji="0" sz="1600" b="1" i="0" u="none" strike="noStrike" kern="0" cap="none" spc="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</a:t>
            </a:r>
            <a:r>
              <a:rPr kumimoji="0" sz="1600" b="1" i="0" u="none" strike="noStrike" kern="0" cap="none" spc="-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-1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Inovaç</a:t>
            </a:r>
            <a:r>
              <a:rPr kumimoji="0" lang="pt-BR" sz="1600" b="1" i="0" u="none" strike="noStrike" kern="0" cap="none" spc="-1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ão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375920" marR="0" lvl="0" indent="-28765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/>
              <a:buChar char=""/>
              <a:tabLst>
                <a:tab pos="375920" algn="l"/>
              </a:tabLst>
              <a:defRPr/>
            </a:pP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Ministério</a:t>
            </a:r>
            <a:r>
              <a:rPr kumimoji="0" sz="1600" b="1" i="0" u="none" strike="noStrike" kern="0" cap="none" spc="-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da</a:t>
            </a:r>
            <a:r>
              <a:rPr kumimoji="0" sz="1600" b="1" i="0" u="none" strike="noStrike" kern="0" cap="none" spc="-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Justiça</a:t>
            </a:r>
            <a:r>
              <a:rPr kumimoji="0" sz="1600" b="1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</a:t>
            </a:r>
            <a:r>
              <a:rPr kumimoji="0" sz="1600" b="1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Segurança</a:t>
            </a:r>
            <a:r>
              <a:rPr kumimoji="0" sz="1600" b="1" i="0" u="none" strike="noStrike" kern="0" cap="none" spc="-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Pública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375920" marR="0" lvl="0" indent="-287655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 typeface="Wingdings"/>
              <a:buChar char=""/>
              <a:tabLst>
                <a:tab pos="375920" algn="l"/>
              </a:tabLst>
              <a:defRPr/>
            </a:pP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Ministério</a:t>
            </a:r>
            <a:r>
              <a:rPr kumimoji="0" sz="1600" b="1" i="0" u="none" strike="noStrike" kern="0" cap="none" spc="-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da</a:t>
            </a:r>
            <a:r>
              <a:rPr kumimoji="0" sz="1600" b="1" i="0" u="none" strike="noStrike" kern="0" cap="none" spc="-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Defesa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375920" marR="0" lvl="0" indent="-28765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/>
              <a:buChar char=""/>
              <a:tabLst>
                <a:tab pos="375920" algn="l"/>
              </a:tabLst>
              <a:defRPr/>
            </a:pP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Ministério</a:t>
            </a:r>
            <a:r>
              <a:rPr kumimoji="0" sz="1600" b="1" i="0" u="none" strike="noStrike" kern="0" cap="none" spc="-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da</a:t>
            </a:r>
            <a:r>
              <a:rPr kumimoji="0" sz="1600" b="1" i="0" u="none" strike="noStrike" kern="0" cap="none" spc="-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Economia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375920" marR="0" lvl="0" indent="-28765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/>
              <a:buChar char=""/>
              <a:tabLst>
                <a:tab pos="375920" algn="l"/>
              </a:tabLst>
              <a:defRPr/>
            </a:pP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Ministério</a:t>
            </a:r>
            <a:r>
              <a:rPr kumimoji="0" sz="1600" b="1" i="0" u="none" strike="noStrike" kern="0" cap="none" spc="-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das</a:t>
            </a:r>
            <a:r>
              <a:rPr kumimoji="0" sz="1600" b="1" i="0" u="none" strike="noStrike" kern="0" cap="none" spc="-6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Relações</a:t>
            </a:r>
            <a:r>
              <a:rPr kumimoji="0" sz="1600" b="1" i="0" u="none" strike="noStrike" kern="0" cap="none" spc="-7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Exteriores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5" name="object 2"/>
          <p:cNvGrpSpPr/>
          <p:nvPr/>
        </p:nvGrpSpPr>
        <p:grpSpPr>
          <a:xfrm>
            <a:off x="4373623" y="4560650"/>
            <a:ext cx="307975" cy="574675"/>
            <a:chOff x="2182367" y="4805171"/>
            <a:chExt cx="307975" cy="574675"/>
          </a:xfrm>
        </p:grpSpPr>
        <p:sp>
          <p:nvSpPr>
            <p:cNvPr id="6" name="object 3"/>
            <p:cNvSpPr/>
            <p:nvPr/>
          </p:nvSpPr>
          <p:spPr>
            <a:xfrm>
              <a:off x="2188463" y="4811267"/>
              <a:ext cx="295910" cy="562610"/>
            </a:xfrm>
            <a:custGeom>
              <a:avLst/>
              <a:gdLst/>
              <a:ahLst/>
              <a:cxnLst/>
              <a:rect l="l" t="t" r="r" b="b"/>
              <a:pathLst>
                <a:path w="295910" h="562610">
                  <a:moveTo>
                    <a:pt x="147700" y="0"/>
                  </a:moveTo>
                  <a:lnTo>
                    <a:pt x="0" y="82041"/>
                  </a:lnTo>
                  <a:lnTo>
                    <a:pt x="73787" y="82041"/>
                  </a:lnTo>
                  <a:lnTo>
                    <a:pt x="73787" y="480059"/>
                  </a:lnTo>
                  <a:lnTo>
                    <a:pt x="0" y="480059"/>
                  </a:lnTo>
                  <a:lnTo>
                    <a:pt x="147700" y="562101"/>
                  </a:lnTo>
                  <a:lnTo>
                    <a:pt x="295402" y="480059"/>
                  </a:lnTo>
                  <a:lnTo>
                    <a:pt x="221615" y="480059"/>
                  </a:lnTo>
                  <a:lnTo>
                    <a:pt x="221615" y="82041"/>
                  </a:lnTo>
                  <a:lnTo>
                    <a:pt x="295402" y="82041"/>
                  </a:lnTo>
                  <a:lnTo>
                    <a:pt x="147700" y="0"/>
                  </a:lnTo>
                  <a:close/>
                </a:path>
              </a:pathLst>
            </a:custGeom>
            <a:solidFill>
              <a:srgbClr val="00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4"/>
            <p:cNvSpPr/>
            <p:nvPr/>
          </p:nvSpPr>
          <p:spPr>
            <a:xfrm>
              <a:off x="2188463" y="4811267"/>
              <a:ext cx="295910" cy="562610"/>
            </a:xfrm>
            <a:custGeom>
              <a:avLst/>
              <a:gdLst/>
              <a:ahLst/>
              <a:cxnLst/>
              <a:rect l="l" t="t" r="r" b="b"/>
              <a:pathLst>
                <a:path w="295910" h="562610">
                  <a:moveTo>
                    <a:pt x="0" y="82041"/>
                  </a:moveTo>
                  <a:lnTo>
                    <a:pt x="147700" y="0"/>
                  </a:lnTo>
                  <a:lnTo>
                    <a:pt x="295402" y="82041"/>
                  </a:lnTo>
                  <a:lnTo>
                    <a:pt x="221615" y="82041"/>
                  </a:lnTo>
                  <a:lnTo>
                    <a:pt x="221615" y="480059"/>
                  </a:lnTo>
                  <a:lnTo>
                    <a:pt x="295402" y="480059"/>
                  </a:lnTo>
                  <a:lnTo>
                    <a:pt x="147700" y="562101"/>
                  </a:lnTo>
                  <a:lnTo>
                    <a:pt x="0" y="480059"/>
                  </a:lnTo>
                  <a:lnTo>
                    <a:pt x="73787" y="480059"/>
                  </a:lnTo>
                  <a:lnTo>
                    <a:pt x="73787" y="82041"/>
                  </a:lnTo>
                  <a:lnTo>
                    <a:pt x="0" y="82041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9"/>
          <p:cNvGrpSpPr/>
          <p:nvPr/>
        </p:nvGrpSpPr>
        <p:grpSpPr>
          <a:xfrm>
            <a:off x="7173999" y="5452966"/>
            <a:ext cx="1929130" cy="272415"/>
            <a:chOff x="4448555" y="5465064"/>
            <a:chExt cx="1929130" cy="272415"/>
          </a:xfrm>
        </p:grpSpPr>
        <p:sp>
          <p:nvSpPr>
            <p:cNvPr id="9" name="object 10"/>
            <p:cNvSpPr/>
            <p:nvPr/>
          </p:nvSpPr>
          <p:spPr>
            <a:xfrm>
              <a:off x="4454651" y="5471160"/>
              <a:ext cx="1917064" cy="260350"/>
            </a:xfrm>
            <a:custGeom>
              <a:avLst/>
              <a:gdLst/>
              <a:ahLst/>
              <a:cxnLst/>
              <a:rect l="l" t="t" r="r" b="b"/>
              <a:pathLst>
                <a:path w="1917064" h="260350">
                  <a:moveTo>
                    <a:pt x="1828546" y="0"/>
                  </a:moveTo>
                  <a:lnTo>
                    <a:pt x="1828546" y="99313"/>
                  </a:lnTo>
                  <a:lnTo>
                    <a:pt x="88137" y="99313"/>
                  </a:lnTo>
                  <a:lnTo>
                    <a:pt x="88137" y="0"/>
                  </a:lnTo>
                  <a:lnTo>
                    <a:pt x="0" y="130111"/>
                  </a:lnTo>
                  <a:lnTo>
                    <a:pt x="88137" y="260222"/>
                  </a:lnTo>
                  <a:lnTo>
                    <a:pt x="88137" y="160908"/>
                  </a:lnTo>
                  <a:lnTo>
                    <a:pt x="1828546" y="160908"/>
                  </a:lnTo>
                  <a:lnTo>
                    <a:pt x="1828546" y="260222"/>
                  </a:lnTo>
                  <a:lnTo>
                    <a:pt x="1916684" y="130111"/>
                  </a:lnTo>
                  <a:lnTo>
                    <a:pt x="1828546" y="0"/>
                  </a:lnTo>
                  <a:close/>
                </a:path>
              </a:pathLst>
            </a:custGeom>
            <a:solidFill>
              <a:srgbClr val="00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1"/>
            <p:cNvSpPr/>
            <p:nvPr/>
          </p:nvSpPr>
          <p:spPr>
            <a:xfrm>
              <a:off x="4454651" y="5471160"/>
              <a:ext cx="1917064" cy="260350"/>
            </a:xfrm>
            <a:custGeom>
              <a:avLst/>
              <a:gdLst/>
              <a:ahLst/>
              <a:cxnLst/>
              <a:rect l="l" t="t" r="r" b="b"/>
              <a:pathLst>
                <a:path w="1917064" h="260350">
                  <a:moveTo>
                    <a:pt x="88137" y="260222"/>
                  </a:moveTo>
                  <a:lnTo>
                    <a:pt x="0" y="130111"/>
                  </a:lnTo>
                  <a:lnTo>
                    <a:pt x="88137" y="0"/>
                  </a:lnTo>
                  <a:lnTo>
                    <a:pt x="88137" y="99313"/>
                  </a:lnTo>
                  <a:lnTo>
                    <a:pt x="1828546" y="99313"/>
                  </a:lnTo>
                  <a:lnTo>
                    <a:pt x="1828546" y="0"/>
                  </a:lnTo>
                  <a:lnTo>
                    <a:pt x="1916684" y="130111"/>
                  </a:lnTo>
                  <a:lnTo>
                    <a:pt x="1828546" y="260222"/>
                  </a:lnTo>
                  <a:lnTo>
                    <a:pt x="1828546" y="160908"/>
                  </a:lnTo>
                  <a:lnTo>
                    <a:pt x="88137" y="160908"/>
                  </a:lnTo>
                  <a:lnTo>
                    <a:pt x="88137" y="260222"/>
                  </a:lnTo>
                  <a:close/>
                </a:path>
              </a:pathLst>
            </a:custGeom>
            <a:ln w="121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6"/>
          <p:cNvSpPr txBox="1"/>
          <p:nvPr/>
        </p:nvSpPr>
        <p:spPr>
          <a:xfrm>
            <a:off x="3580422" y="5307965"/>
            <a:ext cx="2895600" cy="586740"/>
          </a:xfrm>
          <a:prstGeom prst="rect">
            <a:avLst/>
          </a:prstGeom>
          <a:ln w="38100">
            <a:solidFill>
              <a:srgbClr val="0033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R="45720" algn="ctr">
              <a:lnSpc>
                <a:spcPct val="100000"/>
              </a:lnSpc>
              <a:spcBef>
                <a:spcPts val="295"/>
              </a:spcBef>
            </a:pPr>
            <a:r>
              <a:rPr sz="1600" b="1" i="1" spc="-35" dirty="0">
                <a:latin typeface="Arial"/>
                <a:cs typeface="Arial"/>
              </a:rPr>
              <a:t>SECRETARIA</a:t>
            </a:r>
            <a:r>
              <a:rPr sz="1600" b="1" i="1" spc="-90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EXECUTIVA</a:t>
            </a:r>
            <a:endParaRPr sz="16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600" b="1" i="1" spc="-10" dirty="0">
                <a:latin typeface="Arial"/>
                <a:cs typeface="Arial"/>
              </a:rPr>
              <a:t>(CGBS/MCTIC)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3" name="object 7"/>
          <p:cNvSpPr txBox="1"/>
          <p:nvPr/>
        </p:nvSpPr>
        <p:spPr>
          <a:xfrm>
            <a:off x="7745244" y="5239257"/>
            <a:ext cx="7867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ÓRGÃO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4" name="object 8"/>
          <p:cNvSpPr txBox="1"/>
          <p:nvPr/>
        </p:nvSpPr>
        <p:spPr>
          <a:xfrm>
            <a:off x="7601838" y="5712727"/>
            <a:ext cx="11398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ASSESSOR</a:t>
            </a:r>
            <a:endParaRPr sz="1600" dirty="0">
              <a:latin typeface="Arial"/>
              <a:cs typeface="Arial"/>
            </a:endParaRPr>
          </a:p>
        </p:txBody>
      </p:sp>
      <p:pic>
        <p:nvPicPr>
          <p:cNvPr id="15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51049" y="5212715"/>
            <a:ext cx="771144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0555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1715" y="2895554"/>
            <a:ext cx="2688569" cy="106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776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Agrupar 49"/>
          <p:cNvGrpSpPr/>
          <p:nvPr/>
        </p:nvGrpSpPr>
        <p:grpSpPr>
          <a:xfrm>
            <a:off x="1652987" y="2129423"/>
            <a:ext cx="8434006" cy="3305429"/>
            <a:chOff x="569912" y="2093912"/>
            <a:chExt cx="8434006" cy="3305429"/>
          </a:xfrm>
        </p:grpSpPr>
        <p:grpSp>
          <p:nvGrpSpPr>
            <p:cNvPr id="51" name="object 3"/>
            <p:cNvGrpSpPr/>
            <p:nvPr/>
          </p:nvGrpSpPr>
          <p:grpSpPr>
            <a:xfrm>
              <a:off x="950912" y="2093912"/>
              <a:ext cx="5768340" cy="2658110"/>
              <a:chOff x="950912" y="2093912"/>
              <a:chExt cx="5768340" cy="2658110"/>
            </a:xfrm>
          </p:grpSpPr>
          <p:sp>
            <p:nvSpPr>
              <p:cNvPr id="103" name="object 4"/>
              <p:cNvSpPr/>
              <p:nvPr/>
            </p:nvSpPr>
            <p:spPr>
              <a:xfrm>
                <a:off x="1326641" y="3644646"/>
                <a:ext cx="4948555" cy="1094105"/>
              </a:xfrm>
              <a:custGeom>
                <a:avLst/>
                <a:gdLst/>
                <a:ahLst/>
                <a:cxnLst/>
                <a:rect l="l" t="t" r="r" b="b"/>
                <a:pathLst>
                  <a:path w="4948555" h="1094104">
                    <a:moveTo>
                      <a:pt x="2473706" y="781430"/>
                    </a:moveTo>
                    <a:lnTo>
                      <a:pt x="2473706" y="1035938"/>
                    </a:lnTo>
                    <a:lnTo>
                      <a:pt x="4948428" y="1035938"/>
                    </a:lnTo>
                    <a:lnTo>
                      <a:pt x="4948428" y="1094104"/>
                    </a:lnTo>
                  </a:path>
                  <a:path w="4948555" h="1094104">
                    <a:moveTo>
                      <a:pt x="2473706" y="781430"/>
                    </a:moveTo>
                    <a:lnTo>
                      <a:pt x="2473706" y="1035938"/>
                    </a:lnTo>
                    <a:lnTo>
                      <a:pt x="3314192" y="1035938"/>
                    </a:lnTo>
                    <a:lnTo>
                      <a:pt x="3314192" y="1094104"/>
                    </a:lnTo>
                  </a:path>
                  <a:path w="4948555" h="1094104">
                    <a:moveTo>
                      <a:pt x="2473960" y="781430"/>
                    </a:moveTo>
                    <a:lnTo>
                      <a:pt x="2473960" y="1035938"/>
                    </a:lnTo>
                    <a:lnTo>
                      <a:pt x="1653666" y="1035938"/>
                    </a:lnTo>
                    <a:lnTo>
                      <a:pt x="1653666" y="1094104"/>
                    </a:lnTo>
                  </a:path>
                  <a:path w="4948555" h="1094104">
                    <a:moveTo>
                      <a:pt x="2474087" y="781430"/>
                    </a:moveTo>
                    <a:lnTo>
                      <a:pt x="2474087" y="1035938"/>
                    </a:lnTo>
                    <a:lnTo>
                      <a:pt x="0" y="1035938"/>
                    </a:lnTo>
                    <a:lnTo>
                      <a:pt x="0" y="1094104"/>
                    </a:lnTo>
                  </a:path>
                  <a:path w="4948555" h="1094104">
                    <a:moveTo>
                      <a:pt x="2473706" y="0"/>
                    </a:moveTo>
                    <a:lnTo>
                      <a:pt x="2473706" y="383412"/>
                    </a:lnTo>
                  </a:path>
                </a:pathLst>
              </a:custGeom>
              <a:ln w="25908">
                <a:solidFill>
                  <a:srgbClr val="4674AB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4" name="object 5"/>
              <p:cNvSpPr/>
              <p:nvPr/>
            </p:nvSpPr>
            <p:spPr>
              <a:xfrm>
                <a:off x="3801617" y="2708909"/>
                <a:ext cx="0" cy="263525"/>
              </a:xfrm>
              <a:custGeom>
                <a:avLst/>
                <a:gdLst/>
                <a:ahLst/>
                <a:cxnLst/>
                <a:rect l="l" t="t" r="r" b="b"/>
                <a:pathLst>
                  <a:path h="263525">
                    <a:moveTo>
                      <a:pt x="0" y="0"/>
                    </a:moveTo>
                    <a:lnTo>
                      <a:pt x="0" y="263525"/>
                    </a:lnTo>
                  </a:path>
                </a:pathLst>
              </a:custGeom>
              <a:ln w="25908">
                <a:solidFill>
                  <a:srgbClr val="3B6694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5" name="object 6"/>
              <p:cNvSpPr/>
              <p:nvPr/>
            </p:nvSpPr>
            <p:spPr>
              <a:xfrm>
                <a:off x="963167" y="2106167"/>
                <a:ext cx="5672455" cy="601980"/>
              </a:xfrm>
              <a:custGeom>
                <a:avLst/>
                <a:gdLst/>
                <a:ahLst/>
                <a:cxnLst/>
                <a:rect l="l" t="t" r="r" b="b"/>
                <a:pathLst>
                  <a:path w="5672455" h="601980">
                    <a:moveTo>
                      <a:pt x="5611876" y="0"/>
                    </a:moveTo>
                    <a:lnTo>
                      <a:pt x="60058" y="0"/>
                    </a:lnTo>
                    <a:lnTo>
                      <a:pt x="36677" y="4699"/>
                    </a:lnTo>
                    <a:lnTo>
                      <a:pt x="17589" y="17653"/>
                    </a:lnTo>
                    <a:lnTo>
                      <a:pt x="4724" y="36830"/>
                    </a:lnTo>
                    <a:lnTo>
                      <a:pt x="0" y="60198"/>
                    </a:lnTo>
                    <a:lnTo>
                      <a:pt x="0" y="541528"/>
                    </a:lnTo>
                    <a:lnTo>
                      <a:pt x="4724" y="564896"/>
                    </a:lnTo>
                    <a:lnTo>
                      <a:pt x="17589" y="584073"/>
                    </a:lnTo>
                    <a:lnTo>
                      <a:pt x="36677" y="597027"/>
                    </a:lnTo>
                    <a:lnTo>
                      <a:pt x="60058" y="601726"/>
                    </a:lnTo>
                    <a:lnTo>
                      <a:pt x="5611876" y="601726"/>
                    </a:lnTo>
                    <a:lnTo>
                      <a:pt x="5635243" y="597027"/>
                    </a:lnTo>
                    <a:lnTo>
                      <a:pt x="5654293" y="584073"/>
                    </a:lnTo>
                    <a:lnTo>
                      <a:pt x="5667248" y="564896"/>
                    </a:lnTo>
                    <a:lnTo>
                      <a:pt x="5671947" y="541528"/>
                    </a:lnTo>
                    <a:lnTo>
                      <a:pt x="5671947" y="60198"/>
                    </a:lnTo>
                    <a:lnTo>
                      <a:pt x="5667248" y="36830"/>
                    </a:lnTo>
                    <a:lnTo>
                      <a:pt x="5654293" y="17653"/>
                    </a:lnTo>
                    <a:lnTo>
                      <a:pt x="5635243" y="4699"/>
                    </a:lnTo>
                    <a:lnTo>
                      <a:pt x="5611876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6" name="object 7"/>
              <p:cNvSpPr/>
              <p:nvPr/>
            </p:nvSpPr>
            <p:spPr>
              <a:xfrm>
                <a:off x="963929" y="2106929"/>
                <a:ext cx="5672455" cy="601980"/>
              </a:xfrm>
              <a:custGeom>
                <a:avLst/>
                <a:gdLst/>
                <a:ahLst/>
                <a:cxnLst/>
                <a:rect l="l" t="t" r="r" b="b"/>
                <a:pathLst>
                  <a:path w="5672455" h="601980">
                    <a:moveTo>
                      <a:pt x="0" y="60198"/>
                    </a:moveTo>
                    <a:lnTo>
                      <a:pt x="4724" y="36830"/>
                    </a:lnTo>
                    <a:lnTo>
                      <a:pt x="17589" y="17653"/>
                    </a:lnTo>
                    <a:lnTo>
                      <a:pt x="36677" y="4699"/>
                    </a:lnTo>
                    <a:lnTo>
                      <a:pt x="60058" y="0"/>
                    </a:lnTo>
                    <a:lnTo>
                      <a:pt x="5611876" y="0"/>
                    </a:lnTo>
                    <a:lnTo>
                      <a:pt x="5635244" y="4699"/>
                    </a:lnTo>
                    <a:lnTo>
                      <a:pt x="5654294" y="17653"/>
                    </a:lnTo>
                    <a:lnTo>
                      <a:pt x="5667248" y="36830"/>
                    </a:lnTo>
                    <a:lnTo>
                      <a:pt x="5671947" y="60198"/>
                    </a:lnTo>
                    <a:lnTo>
                      <a:pt x="5671947" y="541528"/>
                    </a:lnTo>
                    <a:lnTo>
                      <a:pt x="5667248" y="564896"/>
                    </a:lnTo>
                    <a:lnTo>
                      <a:pt x="5654294" y="584073"/>
                    </a:lnTo>
                    <a:lnTo>
                      <a:pt x="5635244" y="597027"/>
                    </a:lnTo>
                    <a:lnTo>
                      <a:pt x="5611876" y="601726"/>
                    </a:lnTo>
                    <a:lnTo>
                      <a:pt x="60058" y="601726"/>
                    </a:lnTo>
                    <a:lnTo>
                      <a:pt x="36677" y="597027"/>
                    </a:lnTo>
                    <a:lnTo>
                      <a:pt x="17589" y="584073"/>
                    </a:lnTo>
                    <a:lnTo>
                      <a:pt x="4724" y="564896"/>
                    </a:lnTo>
                    <a:lnTo>
                      <a:pt x="0" y="541528"/>
                    </a:lnTo>
                    <a:lnTo>
                      <a:pt x="0" y="60198"/>
                    </a:lnTo>
                    <a:close/>
                  </a:path>
                </a:pathLst>
              </a:custGeom>
              <a:ln w="25908">
                <a:solidFill>
                  <a:srgbClr val="4674AB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7" name="object 8"/>
              <p:cNvSpPr/>
              <p:nvPr/>
            </p:nvSpPr>
            <p:spPr>
              <a:xfrm>
                <a:off x="1034796" y="2171700"/>
                <a:ext cx="5670550" cy="601980"/>
              </a:xfrm>
              <a:custGeom>
                <a:avLst/>
                <a:gdLst/>
                <a:ahLst/>
                <a:cxnLst/>
                <a:rect l="l" t="t" r="r" b="b"/>
                <a:pathLst>
                  <a:path w="5670550" h="601980">
                    <a:moveTo>
                      <a:pt x="5610352" y="0"/>
                    </a:moveTo>
                    <a:lnTo>
                      <a:pt x="60045" y="0"/>
                    </a:lnTo>
                    <a:lnTo>
                      <a:pt x="36677" y="4699"/>
                    </a:lnTo>
                    <a:lnTo>
                      <a:pt x="17589" y="17652"/>
                    </a:lnTo>
                    <a:lnTo>
                      <a:pt x="4724" y="36829"/>
                    </a:lnTo>
                    <a:lnTo>
                      <a:pt x="0" y="60198"/>
                    </a:lnTo>
                    <a:lnTo>
                      <a:pt x="0" y="541527"/>
                    </a:lnTo>
                    <a:lnTo>
                      <a:pt x="4724" y="564896"/>
                    </a:lnTo>
                    <a:lnTo>
                      <a:pt x="17589" y="584073"/>
                    </a:lnTo>
                    <a:lnTo>
                      <a:pt x="36677" y="597026"/>
                    </a:lnTo>
                    <a:lnTo>
                      <a:pt x="60045" y="601726"/>
                    </a:lnTo>
                    <a:lnTo>
                      <a:pt x="5610352" y="601726"/>
                    </a:lnTo>
                    <a:lnTo>
                      <a:pt x="5633720" y="597026"/>
                    </a:lnTo>
                    <a:lnTo>
                      <a:pt x="5652770" y="584073"/>
                    </a:lnTo>
                    <a:lnTo>
                      <a:pt x="5665724" y="564896"/>
                    </a:lnTo>
                    <a:lnTo>
                      <a:pt x="5670423" y="541527"/>
                    </a:lnTo>
                    <a:lnTo>
                      <a:pt x="5670423" y="60198"/>
                    </a:lnTo>
                    <a:lnTo>
                      <a:pt x="5665724" y="36829"/>
                    </a:lnTo>
                    <a:lnTo>
                      <a:pt x="5652770" y="17652"/>
                    </a:lnTo>
                    <a:lnTo>
                      <a:pt x="5633720" y="4699"/>
                    </a:lnTo>
                    <a:lnTo>
                      <a:pt x="5610352" y="0"/>
                    </a:lnTo>
                    <a:close/>
                  </a:path>
                </a:pathLst>
              </a:custGeom>
              <a:solidFill>
                <a:srgbClr val="D0D6E8">
                  <a:alpha val="90194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8" name="object 9"/>
              <p:cNvSpPr/>
              <p:nvPr/>
            </p:nvSpPr>
            <p:spPr>
              <a:xfrm>
                <a:off x="1035557" y="2172461"/>
                <a:ext cx="5670550" cy="601980"/>
              </a:xfrm>
              <a:custGeom>
                <a:avLst/>
                <a:gdLst/>
                <a:ahLst/>
                <a:cxnLst/>
                <a:rect l="l" t="t" r="r" b="b"/>
                <a:pathLst>
                  <a:path w="5670550" h="601980">
                    <a:moveTo>
                      <a:pt x="0" y="60198"/>
                    </a:moveTo>
                    <a:lnTo>
                      <a:pt x="4724" y="36829"/>
                    </a:lnTo>
                    <a:lnTo>
                      <a:pt x="17589" y="17652"/>
                    </a:lnTo>
                    <a:lnTo>
                      <a:pt x="36677" y="4699"/>
                    </a:lnTo>
                    <a:lnTo>
                      <a:pt x="60045" y="0"/>
                    </a:lnTo>
                    <a:lnTo>
                      <a:pt x="5610351" y="0"/>
                    </a:lnTo>
                    <a:lnTo>
                      <a:pt x="5633720" y="4699"/>
                    </a:lnTo>
                    <a:lnTo>
                      <a:pt x="5652770" y="17652"/>
                    </a:lnTo>
                    <a:lnTo>
                      <a:pt x="5665723" y="36829"/>
                    </a:lnTo>
                    <a:lnTo>
                      <a:pt x="5670422" y="60198"/>
                    </a:lnTo>
                    <a:lnTo>
                      <a:pt x="5670422" y="541527"/>
                    </a:lnTo>
                    <a:lnTo>
                      <a:pt x="5665723" y="564896"/>
                    </a:lnTo>
                    <a:lnTo>
                      <a:pt x="5652770" y="584073"/>
                    </a:lnTo>
                    <a:lnTo>
                      <a:pt x="5633720" y="597026"/>
                    </a:lnTo>
                    <a:lnTo>
                      <a:pt x="5610351" y="601726"/>
                    </a:lnTo>
                    <a:lnTo>
                      <a:pt x="60045" y="601726"/>
                    </a:lnTo>
                    <a:lnTo>
                      <a:pt x="36677" y="597026"/>
                    </a:lnTo>
                    <a:lnTo>
                      <a:pt x="17589" y="584073"/>
                    </a:lnTo>
                    <a:lnTo>
                      <a:pt x="4724" y="564896"/>
                    </a:lnTo>
                    <a:lnTo>
                      <a:pt x="0" y="541527"/>
                    </a:lnTo>
                    <a:lnTo>
                      <a:pt x="0" y="60198"/>
                    </a:lnTo>
                    <a:close/>
                  </a:path>
                </a:pathLst>
              </a:custGeom>
              <a:ln w="25908">
                <a:solidFill>
                  <a:srgbClr val="4F81BB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2" name="object 11"/>
            <p:cNvGrpSpPr/>
            <p:nvPr/>
          </p:nvGrpSpPr>
          <p:grpSpPr>
            <a:xfrm>
              <a:off x="1060640" y="2958020"/>
              <a:ext cx="5550535" cy="765175"/>
              <a:chOff x="1060640" y="2958020"/>
              <a:chExt cx="5550535" cy="765175"/>
            </a:xfrm>
          </p:grpSpPr>
          <p:sp>
            <p:nvSpPr>
              <p:cNvPr id="99" name="object 12"/>
              <p:cNvSpPr/>
              <p:nvPr/>
            </p:nvSpPr>
            <p:spPr>
              <a:xfrm>
                <a:off x="1072895" y="2970275"/>
                <a:ext cx="5454015" cy="673735"/>
              </a:xfrm>
              <a:custGeom>
                <a:avLst/>
                <a:gdLst/>
                <a:ahLst/>
                <a:cxnLst/>
                <a:rect l="l" t="t" r="r" b="b"/>
                <a:pathLst>
                  <a:path w="5454015" h="673735">
                    <a:moveTo>
                      <a:pt x="5386705" y="0"/>
                    </a:moveTo>
                    <a:lnTo>
                      <a:pt x="67221" y="0"/>
                    </a:lnTo>
                    <a:lnTo>
                      <a:pt x="41059" y="5334"/>
                    </a:lnTo>
                    <a:lnTo>
                      <a:pt x="19684" y="19685"/>
                    </a:lnTo>
                    <a:lnTo>
                      <a:pt x="5283" y="41148"/>
                    </a:lnTo>
                    <a:lnTo>
                      <a:pt x="0" y="67310"/>
                    </a:lnTo>
                    <a:lnTo>
                      <a:pt x="0" y="605916"/>
                    </a:lnTo>
                    <a:lnTo>
                      <a:pt x="5283" y="632078"/>
                    </a:lnTo>
                    <a:lnTo>
                      <a:pt x="19684" y="653542"/>
                    </a:lnTo>
                    <a:lnTo>
                      <a:pt x="41059" y="667893"/>
                    </a:lnTo>
                    <a:lnTo>
                      <a:pt x="67221" y="673226"/>
                    </a:lnTo>
                    <a:lnTo>
                      <a:pt x="5386705" y="673226"/>
                    </a:lnTo>
                    <a:lnTo>
                      <a:pt x="5412867" y="667893"/>
                    </a:lnTo>
                    <a:lnTo>
                      <a:pt x="5434203" y="653542"/>
                    </a:lnTo>
                    <a:lnTo>
                      <a:pt x="5448554" y="632078"/>
                    </a:lnTo>
                    <a:lnTo>
                      <a:pt x="5453887" y="605916"/>
                    </a:lnTo>
                    <a:lnTo>
                      <a:pt x="5453887" y="67310"/>
                    </a:lnTo>
                    <a:lnTo>
                      <a:pt x="5448554" y="41148"/>
                    </a:lnTo>
                    <a:lnTo>
                      <a:pt x="5434203" y="19685"/>
                    </a:lnTo>
                    <a:lnTo>
                      <a:pt x="5412867" y="5334"/>
                    </a:lnTo>
                    <a:lnTo>
                      <a:pt x="5386705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0" name="object 13"/>
              <p:cNvSpPr/>
              <p:nvPr/>
            </p:nvSpPr>
            <p:spPr>
              <a:xfrm>
                <a:off x="1073657" y="2971037"/>
                <a:ext cx="5454015" cy="673735"/>
              </a:xfrm>
              <a:custGeom>
                <a:avLst/>
                <a:gdLst/>
                <a:ahLst/>
                <a:cxnLst/>
                <a:rect l="l" t="t" r="r" b="b"/>
                <a:pathLst>
                  <a:path w="5454015" h="673735">
                    <a:moveTo>
                      <a:pt x="0" y="67310"/>
                    </a:moveTo>
                    <a:lnTo>
                      <a:pt x="5283" y="41148"/>
                    </a:lnTo>
                    <a:lnTo>
                      <a:pt x="19684" y="19685"/>
                    </a:lnTo>
                    <a:lnTo>
                      <a:pt x="41059" y="5334"/>
                    </a:lnTo>
                    <a:lnTo>
                      <a:pt x="67221" y="0"/>
                    </a:lnTo>
                    <a:lnTo>
                      <a:pt x="5386705" y="0"/>
                    </a:lnTo>
                    <a:lnTo>
                      <a:pt x="5412867" y="5334"/>
                    </a:lnTo>
                    <a:lnTo>
                      <a:pt x="5434202" y="19685"/>
                    </a:lnTo>
                    <a:lnTo>
                      <a:pt x="5448553" y="41148"/>
                    </a:lnTo>
                    <a:lnTo>
                      <a:pt x="5453888" y="67310"/>
                    </a:lnTo>
                    <a:lnTo>
                      <a:pt x="5453888" y="605916"/>
                    </a:lnTo>
                    <a:lnTo>
                      <a:pt x="5448553" y="632078"/>
                    </a:lnTo>
                    <a:lnTo>
                      <a:pt x="5434202" y="653542"/>
                    </a:lnTo>
                    <a:lnTo>
                      <a:pt x="5412867" y="667893"/>
                    </a:lnTo>
                    <a:lnTo>
                      <a:pt x="5386705" y="673226"/>
                    </a:lnTo>
                    <a:lnTo>
                      <a:pt x="67221" y="673226"/>
                    </a:lnTo>
                    <a:lnTo>
                      <a:pt x="41059" y="667893"/>
                    </a:lnTo>
                    <a:lnTo>
                      <a:pt x="19684" y="653542"/>
                    </a:lnTo>
                    <a:lnTo>
                      <a:pt x="5283" y="632078"/>
                    </a:lnTo>
                    <a:lnTo>
                      <a:pt x="0" y="605916"/>
                    </a:lnTo>
                    <a:lnTo>
                      <a:pt x="0" y="67310"/>
                    </a:lnTo>
                    <a:close/>
                  </a:path>
                </a:pathLst>
              </a:custGeom>
              <a:ln w="25908">
                <a:solidFill>
                  <a:srgbClr val="4674AB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1" name="object 14"/>
              <p:cNvSpPr/>
              <p:nvPr/>
            </p:nvSpPr>
            <p:spPr>
              <a:xfrm>
                <a:off x="1141475" y="3035807"/>
                <a:ext cx="5455920" cy="673735"/>
              </a:xfrm>
              <a:custGeom>
                <a:avLst/>
                <a:gdLst/>
                <a:ahLst/>
                <a:cxnLst/>
                <a:rect l="l" t="t" r="r" b="b"/>
                <a:pathLst>
                  <a:path w="5455920" h="673735">
                    <a:moveTo>
                      <a:pt x="5388483" y="0"/>
                    </a:moveTo>
                    <a:lnTo>
                      <a:pt x="67221" y="0"/>
                    </a:lnTo>
                    <a:lnTo>
                      <a:pt x="41059" y="5333"/>
                    </a:lnTo>
                    <a:lnTo>
                      <a:pt x="19685" y="19684"/>
                    </a:lnTo>
                    <a:lnTo>
                      <a:pt x="5283" y="41147"/>
                    </a:lnTo>
                    <a:lnTo>
                      <a:pt x="0" y="67309"/>
                    </a:lnTo>
                    <a:lnTo>
                      <a:pt x="0" y="605916"/>
                    </a:lnTo>
                    <a:lnTo>
                      <a:pt x="5283" y="632078"/>
                    </a:lnTo>
                    <a:lnTo>
                      <a:pt x="19685" y="653541"/>
                    </a:lnTo>
                    <a:lnTo>
                      <a:pt x="41059" y="667892"/>
                    </a:lnTo>
                    <a:lnTo>
                      <a:pt x="67221" y="673226"/>
                    </a:lnTo>
                    <a:lnTo>
                      <a:pt x="5388483" y="673226"/>
                    </a:lnTo>
                    <a:lnTo>
                      <a:pt x="5414645" y="667892"/>
                    </a:lnTo>
                    <a:lnTo>
                      <a:pt x="5435981" y="653541"/>
                    </a:lnTo>
                    <a:lnTo>
                      <a:pt x="5450332" y="632078"/>
                    </a:lnTo>
                    <a:lnTo>
                      <a:pt x="5455666" y="605916"/>
                    </a:lnTo>
                    <a:lnTo>
                      <a:pt x="5455666" y="67309"/>
                    </a:lnTo>
                    <a:lnTo>
                      <a:pt x="5450332" y="41147"/>
                    </a:lnTo>
                    <a:lnTo>
                      <a:pt x="5435981" y="19684"/>
                    </a:lnTo>
                    <a:lnTo>
                      <a:pt x="5414645" y="5333"/>
                    </a:lnTo>
                    <a:lnTo>
                      <a:pt x="5388483" y="0"/>
                    </a:lnTo>
                    <a:close/>
                  </a:path>
                </a:pathLst>
              </a:custGeom>
              <a:solidFill>
                <a:srgbClr val="D0D6E8">
                  <a:alpha val="90194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2" name="object 15"/>
              <p:cNvSpPr/>
              <p:nvPr/>
            </p:nvSpPr>
            <p:spPr>
              <a:xfrm>
                <a:off x="1142237" y="3036569"/>
                <a:ext cx="5455920" cy="673735"/>
              </a:xfrm>
              <a:custGeom>
                <a:avLst/>
                <a:gdLst/>
                <a:ahLst/>
                <a:cxnLst/>
                <a:rect l="l" t="t" r="r" b="b"/>
                <a:pathLst>
                  <a:path w="5455920" h="673735">
                    <a:moveTo>
                      <a:pt x="0" y="67309"/>
                    </a:moveTo>
                    <a:lnTo>
                      <a:pt x="5283" y="41147"/>
                    </a:lnTo>
                    <a:lnTo>
                      <a:pt x="19684" y="19684"/>
                    </a:lnTo>
                    <a:lnTo>
                      <a:pt x="41059" y="5333"/>
                    </a:lnTo>
                    <a:lnTo>
                      <a:pt x="67221" y="0"/>
                    </a:lnTo>
                    <a:lnTo>
                      <a:pt x="5388483" y="0"/>
                    </a:lnTo>
                    <a:lnTo>
                      <a:pt x="5414645" y="5333"/>
                    </a:lnTo>
                    <a:lnTo>
                      <a:pt x="5435981" y="19684"/>
                    </a:lnTo>
                    <a:lnTo>
                      <a:pt x="5450332" y="41147"/>
                    </a:lnTo>
                    <a:lnTo>
                      <a:pt x="5455666" y="67309"/>
                    </a:lnTo>
                    <a:lnTo>
                      <a:pt x="5455666" y="605916"/>
                    </a:lnTo>
                    <a:lnTo>
                      <a:pt x="5450332" y="632078"/>
                    </a:lnTo>
                    <a:lnTo>
                      <a:pt x="5435981" y="653541"/>
                    </a:lnTo>
                    <a:lnTo>
                      <a:pt x="5414645" y="667892"/>
                    </a:lnTo>
                    <a:lnTo>
                      <a:pt x="5388483" y="673226"/>
                    </a:lnTo>
                    <a:lnTo>
                      <a:pt x="67221" y="673226"/>
                    </a:lnTo>
                    <a:lnTo>
                      <a:pt x="41059" y="667892"/>
                    </a:lnTo>
                    <a:lnTo>
                      <a:pt x="19684" y="653541"/>
                    </a:lnTo>
                    <a:lnTo>
                      <a:pt x="5283" y="632078"/>
                    </a:lnTo>
                    <a:lnTo>
                      <a:pt x="0" y="605916"/>
                    </a:lnTo>
                    <a:lnTo>
                      <a:pt x="0" y="67309"/>
                    </a:lnTo>
                    <a:close/>
                  </a:path>
                </a:pathLst>
              </a:custGeom>
              <a:ln w="25908">
                <a:solidFill>
                  <a:srgbClr val="4F81BB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3" name="object 23"/>
            <p:cNvGrpSpPr/>
            <p:nvPr/>
          </p:nvGrpSpPr>
          <p:grpSpPr>
            <a:xfrm>
              <a:off x="569912" y="4724336"/>
              <a:ext cx="1584960" cy="675005"/>
              <a:chOff x="569912" y="4724336"/>
              <a:chExt cx="1584960" cy="675005"/>
            </a:xfrm>
          </p:grpSpPr>
          <p:sp>
            <p:nvSpPr>
              <p:cNvPr id="95" name="object 24"/>
              <p:cNvSpPr/>
              <p:nvPr/>
            </p:nvSpPr>
            <p:spPr>
              <a:xfrm>
                <a:off x="582167" y="4736591"/>
                <a:ext cx="1489075" cy="582295"/>
              </a:xfrm>
              <a:custGeom>
                <a:avLst/>
                <a:gdLst/>
                <a:ahLst/>
                <a:cxnLst/>
                <a:rect l="l" t="t" r="r" b="b"/>
                <a:pathLst>
                  <a:path w="1489075" h="582295">
                    <a:moveTo>
                      <a:pt x="1430782" y="0"/>
                    </a:moveTo>
                    <a:lnTo>
                      <a:pt x="58064" y="0"/>
                    </a:lnTo>
                    <a:lnTo>
                      <a:pt x="35458" y="4571"/>
                    </a:lnTo>
                    <a:lnTo>
                      <a:pt x="17005" y="17017"/>
                    </a:lnTo>
                    <a:lnTo>
                      <a:pt x="4559" y="35559"/>
                    </a:lnTo>
                    <a:lnTo>
                      <a:pt x="0" y="58165"/>
                    </a:lnTo>
                    <a:lnTo>
                      <a:pt x="0" y="523620"/>
                    </a:lnTo>
                    <a:lnTo>
                      <a:pt x="4559" y="546226"/>
                    </a:lnTo>
                    <a:lnTo>
                      <a:pt x="17005" y="564768"/>
                    </a:lnTo>
                    <a:lnTo>
                      <a:pt x="35458" y="577214"/>
                    </a:lnTo>
                    <a:lnTo>
                      <a:pt x="58064" y="581786"/>
                    </a:lnTo>
                    <a:lnTo>
                      <a:pt x="1430782" y="581786"/>
                    </a:lnTo>
                    <a:lnTo>
                      <a:pt x="1453388" y="577214"/>
                    </a:lnTo>
                    <a:lnTo>
                      <a:pt x="1471802" y="564768"/>
                    </a:lnTo>
                    <a:lnTo>
                      <a:pt x="1484249" y="546226"/>
                    </a:lnTo>
                    <a:lnTo>
                      <a:pt x="1488820" y="523620"/>
                    </a:lnTo>
                    <a:lnTo>
                      <a:pt x="1488820" y="58165"/>
                    </a:lnTo>
                    <a:lnTo>
                      <a:pt x="1484249" y="35559"/>
                    </a:lnTo>
                    <a:lnTo>
                      <a:pt x="1471802" y="17017"/>
                    </a:lnTo>
                    <a:lnTo>
                      <a:pt x="1453388" y="4571"/>
                    </a:lnTo>
                    <a:lnTo>
                      <a:pt x="1430782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6" name="object 25"/>
              <p:cNvSpPr/>
              <p:nvPr/>
            </p:nvSpPr>
            <p:spPr>
              <a:xfrm>
                <a:off x="582929" y="4737353"/>
                <a:ext cx="1489075" cy="582295"/>
              </a:xfrm>
              <a:custGeom>
                <a:avLst/>
                <a:gdLst/>
                <a:ahLst/>
                <a:cxnLst/>
                <a:rect l="l" t="t" r="r" b="b"/>
                <a:pathLst>
                  <a:path w="1489075" h="582295">
                    <a:moveTo>
                      <a:pt x="0" y="58166"/>
                    </a:moveTo>
                    <a:lnTo>
                      <a:pt x="4559" y="35560"/>
                    </a:lnTo>
                    <a:lnTo>
                      <a:pt x="17005" y="17018"/>
                    </a:lnTo>
                    <a:lnTo>
                      <a:pt x="35458" y="4572"/>
                    </a:lnTo>
                    <a:lnTo>
                      <a:pt x="58064" y="0"/>
                    </a:lnTo>
                    <a:lnTo>
                      <a:pt x="1430782" y="0"/>
                    </a:lnTo>
                    <a:lnTo>
                      <a:pt x="1453388" y="4572"/>
                    </a:lnTo>
                    <a:lnTo>
                      <a:pt x="1471802" y="17018"/>
                    </a:lnTo>
                    <a:lnTo>
                      <a:pt x="1484249" y="35560"/>
                    </a:lnTo>
                    <a:lnTo>
                      <a:pt x="1488820" y="58166"/>
                    </a:lnTo>
                    <a:lnTo>
                      <a:pt x="1488820" y="523621"/>
                    </a:lnTo>
                    <a:lnTo>
                      <a:pt x="1484249" y="546227"/>
                    </a:lnTo>
                    <a:lnTo>
                      <a:pt x="1471802" y="564769"/>
                    </a:lnTo>
                    <a:lnTo>
                      <a:pt x="1453388" y="577215"/>
                    </a:lnTo>
                    <a:lnTo>
                      <a:pt x="1430782" y="581787"/>
                    </a:lnTo>
                    <a:lnTo>
                      <a:pt x="58064" y="581787"/>
                    </a:lnTo>
                    <a:lnTo>
                      <a:pt x="35458" y="577215"/>
                    </a:lnTo>
                    <a:lnTo>
                      <a:pt x="17005" y="564769"/>
                    </a:lnTo>
                    <a:lnTo>
                      <a:pt x="4559" y="546227"/>
                    </a:lnTo>
                    <a:lnTo>
                      <a:pt x="0" y="523621"/>
                    </a:lnTo>
                    <a:lnTo>
                      <a:pt x="0" y="58166"/>
                    </a:lnTo>
                    <a:close/>
                  </a:path>
                </a:pathLst>
              </a:custGeom>
              <a:ln w="25908">
                <a:solidFill>
                  <a:srgbClr val="4674AB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7" name="object 26"/>
              <p:cNvSpPr/>
              <p:nvPr/>
            </p:nvSpPr>
            <p:spPr>
              <a:xfrm>
                <a:off x="652272" y="4803647"/>
                <a:ext cx="1489075" cy="582295"/>
              </a:xfrm>
              <a:custGeom>
                <a:avLst/>
                <a:gdLst/>
                <a:ahLst/>
                <a:cxnLst/>
                <a:rect l="l" t="t" r="r" b="b"/>
                <a:pathLst>
                  <a:path w="1489075" h="582295">
                    <a:moveTo>
                      <a:pt x="1430782" y="0"/>
                    </a:moveTo>
                    <a:lnTo>
                      <a:pt x="58064" y="0"/>
                    </a:lnTo>
                    <a:lnTo>
                      <a:pt x="35458" y="4571"/>
                    </a:lnTo>
                    <a:lnTo>
                      <a:pt x="17005" y="17018"/>
                    </a:lnTo>
                    <a:lnTo>
                      <a:pt x="4559" y="35559"/>
                    </a:lnTo>
                    <a:lnTo>
                      <a:pt x="0" y="58165"/>
                    </a:lnTo>
                    <a:lnTo>
                      <a:pt x="0" y="523620"/>
                    </a:lnTo>
                    <a:lnTo>
                      <a:pt x="4559" y="546226"/>
                    </a:lnTo>
                    <a:lnTo>
                      <a:pt x="17005" y="564768"/>
                    </a:lnTo>
                    <a:lnTo>
                      <a:pt x="35458" y="577214"/>
                    </a:lnTo>
                    <a:lnTo>
                      <a:pt x="58064" y="581786"/>
                    </a:lnTo>
                    <a:lnTo>
                      <a:pt x="1430782" y="581786"/>
                    </a:lnTo>
                    <a:lnTo>
                      <a:pt x="1453388" y="577214"/>
                    </a:lnTo>
                    <a:lnTo>
                      <a:pt x="1471803" y="564768"/>
                    </a:lnTo>
                    <a:lnTo>
                      <a:pt x="1484248" y="546226"/>
                    </a:lnTo>
                    <a:lnTo>
                      <a:pt x="1488821" y="523620"/>
                    </a:lnTo>
                    <a:lnTo>
                      <a:pt x="1488821" y="58165"/>
                    </a:lnTo>
                    <a:lnTo>
                      <a:pt x="1484248" y="35559"/>
                    </a:lnTo>
                    <a:lnTo>
                      <a:pt x="1471803" y="17018"/>
                    </a:lnTo>
                    <a:lnTo>
                      <a:pt x="1453388" y="4571"/>
                    </a:lnTo>
                    <a:lnTo>
                      <a:pt x="1430782" y="0"/>
                    </a:lnTo>
                    <a:close/>
                  </a:path>
                </a:pathLst>
              </a:custGeom>
              <a:solidFill>
                <a:srgbClr val="D0D6E8">
                  <a:alpha val="90194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8" name="object 27"/>
              <p:cNvSpPr/>
              <p:nvPr/>
            </p:nvSpPr>
            <p:spPr>
              <a:xfrm>
                <a:off x="653034" y="4804409"/>
                <a:ext cx="1489075" cy="582295"/>
              </a:xfrm>
              <a:custGeom>
                <a:avLst/>
                <a:gdLst/>
                <a:ahLst/>
                <a:cxnLst/>
                <a:rect l="l" t="t" r="r" b="b"/>
                <a:pathLst>
                  <a:path w="1489075" h="582295">
                    <a:moveTo>
                      <a:pt x="0" y="58165"/>
                    </a:moveTo>
                    <a:lnTo>
                      <a:pt x="4559" y="35559"/>
                    </a:lnTo>
                    <a:lnTo>
                      <a:pt x="17005" y="17017"/>
                    </a:lnTo>
                    <a:lnTo>
                      <a:pt x="35458" y="4571"/>
                    </a:lnTo>
                    <a:lnTo>
                      <a:pt x="58064" y="0"/>
                    </a:lnTo>
                    <a:lnTo>
                      <a:pt x="1430782" y="0"/>
                    </a:lnTo>
                    <a:lnTo>
                      <a:pt x="1453388" y="4571"/>
                    </a:lnTo>
                    <a:lnTo>
                      <a:pt x="1471803" y="17017"/>
                    </a:lnTo>
                    <a:lnTo>
                      <a:pt x="1484248" y="35559"/>
                    </a:lnTo>
                    <a:lnTo>
                      <a:pt x="1488821" y="58165"/>
                    </a:lnTo>
                    <a:lnTo>
                      <a:pt x="1488821" y="523620"/>
                    </a:lnTo>
                    <a:lnTo>
                      <a:pt x="1484248" y="546226"/>
                    </a:lnTo>
                    <a:lnTo>
                      <a:pt x="1471803" y="564768"/>
                    </a:lnTo>
                    <a:lnTo>
                      <a:pt x="1453388" y="577214"/>
                    </a:lnTo>
                    <a:lnTo>
                      <a:pt x="1430782" y="581786"/>
                    </a:lnTo>
                    <a:lnTo>
                      <a:pt x="58064" y="581786"/>
                    </a:lnTo>
                    <a:lnTo>
                      <a:pt x="35458" y="577214"/>
                    </a:lnTo>
                    <a:lnTo>
                      <a:pt x="17005" y="564768"/>
                    </a:lnTo>
                    <a:lnTo>
                      <a:pt x="4559" y="546226"/>
                    </a:lnTo>
                    <a:lnTo>
                      <a:pt x="0" y="523620"/>
                    </a:lnTo>
                    <a:lnTo>
                      <a:pt x="0" y="58165"/>
                    </a:lnTo>
                    <a:close/>
                  </a:path>
                </a:pathLst>
              </a:custGeom>
              <a:ln w="25908">
                <a:solidFill>
                  <a:srgbClr val="4F81BB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54" name="object 28"/>
            <p:cNvSpPr txBox="1"/>
            <p:nvPr/>
          </p:nvSpPr>
          <p:spPr>
            <a:xfrm>
              <a:off x="716686" y="4832730"/>
              <a:ext cx="1348740" cy="473075"/>
            </a:xfrm>
            <a:prstGeom prst="rect">
              <a:avLst/>
            </a:prstGeom>
          </p:spPr>
          <p:txBody>
            <a:bodyPr vert="horz" wrap="square" lIns="0" tIns="41275" rIns="0" bIns="0" rtlCol="0">
              <a:spAutoFit/>
            </a:bodyPr>
            <a:lstStyle/>
            <a:p>
              <a:pPr marL="12700" marR="5080" indent="129539">
                <a:lnSpc>
                  <a:spcPct val="83200"/>
                </a:lnSpc>
                <a:spcBef>
                  <a:spcPts val="325"/>
                </a:spcBef>
              </a:pPr>
              <a:r>
                <a:rPr sz="1100" spc="-10" dirty="0">
                  <a:latin typeface="Arial MT"/>
                  <a:cs typeface="Arial MT"/>
                </a:rPr>
                <a:t>Implementação</a:t>
              </a:r>
              <a:r>
                <a:rPr sz="1100" spc="50" dirty="0">
                  <a:latin typeface="Arial MT"/>
                  <a:cs typeface="Arial MT"/>
                </a:rPr>
                <a:t> </a:t>
              </a:r>
              <a:r>
                <a:rPr sz="1100" spc="-50" dirty="0">
                  <a:latin typeface="Arial MT"/>
                  <a:cs typeface="Arial MT"/>
                </a:rPr>
                <a:t>e </a:t>
              </a:r>
              <a:r>
                <a:rPr sz="1100" spc="-10" dirty="0">
                  <a:latin typeface="Arial MT"/>
                  <a:cs typeface="Arial MT"/>
                </a:rPr>
                <a:t>Acompanhamento</a:t>
              </a:r>
              <a:r>
                <a:rPr sz="1100" spc="20" dirty="0">
                  <a:latin typeface="Arial MT"/>
                  <a:cs typeface="Arial MT"/>
                </a:rPr>
                <a:t> </a:t>
              </a:r>
              <a:r>
                <a:rPr sz="1100" spc="-25" dirty="0">
                  <a:latin typeface="Arial MT"/>
                  <a:cs typeface="Arial MT"/>
                </a:rPr>
                <a:t>da </a:t>
              </a:r>
              <a:r>
                <a:rPr sz="1100" dirty="0">
                  <a:latin typeface="Arial MT"/>
                  <a:cs typeface="Arial MT"/>
                </a:rPr>
                <a:t>Área</a:t>
              </a:r>
              <a:r>
                <a:rPr sz="1100" spc="-50" dirty="0">
                  <a:latin typeface="Arial MT"/>
                  <a:cs typeface="Arial MT"/>
                </a:rPr>
                <a:t> </a:t>
              </a:r>
              <a:r>
                <a:rPr sz="1100" spc="-10" dirty="0">
                  <a:latin typeface="Arial MT"/>
                  <a:cs typeface="Arial MT"/>
                </a:rPr>
                <a:t>Química</a:t>
              </a:r>
              <a:r>
                <a:rPr sz="1100" spc="-75" dirty="0">
                  <a:latin typeface="Arial MT"/>
                  <a:cs typeface="Arial MT"/>
                </a:rPr>
                <a:t> </a:t>
              </a:r>
              <a:r>
                <a:rPr sz="1100" spc="-10" dirty="0">
                  <a:latin typeface="Arial MT"/>
                  <a:cs typeface="Arial MT"/>
                </a:rPr>
                <a:t>(IACQ)</a:t>
              </a:r>
              <a:endParaRPr sz="1100">
                <a:latin typeface="Arial MT"/>
                <a:cs typeface="Arial MT"/>
              </a:endParaRPr>
            </a:p>
          </p:txBody>
        </p:sp>
        <p:grpSp>
          <p:nvGrpSpPr>
            <p:cNvPr id="55" name="object 47"/>
            <p:cNvGrpSpPr/>
            <p:nvPr/>
          </p:nvGrpSpPr>
          <p:grpSpPr>
            <a:xfrm>
              <a:off x="6784593" y="2169922"/>
              <a:ext cx="2219325" cy="623570"/>
              <a:chOff x="6784593" y="2169922"/>
              <a:chExt cx="2219325" cy="623570"/>
            </a:xfrm>
          </p:grpSpPr>
          <p:sp>
            <p:nvSpPr>
              <p:cNvPr id="93" name="object 48"/>
              <p:cNvSpPr/>
              <p:nvPr/>
            </p:nvSpPr>
            <p:spPr>
              <a:xfrm>
                <a:off x="6793991" y="2179320"/>
                <a:ext cx="2199005" cy="603250"/>
              </a:xfrm>
              <a:custGeom>
                <a:avLst/>
                <a:gdLst/>
                <a:ahLst/>
                <a:cxnLst/>
                <a:rect l="l" t="t" r="r" b="b"/>
                <a:pathLst>
                  <a:path w="2199004" h="603250">
                    <a:moveTo>
                      <a:pt x="1997709" y="0"/>
                    </a:moveTo>
                    <a:lnTo>
                      <a:pt x="201294" y="0"/>
                    </a:lnTo>
                    <a:lnTo>
                      <a:pt x="155193" y="5333"/>
                    </a:lnTo>
                    <a:lnTo>
                      <a:pt x="112775" y="20446"/>
                    </a:lnTo>
                    <a:lnTo>
                      <a:pt x="75437" y="44195"/>
                    </a:lnTo>
                    <a:lnTo>
                      <a:pt x="44196" y="75310"/>
                    </a:lnTo>
                    <a:lnTo>
                      <a:pt x="20447" y="112649"/>
                    </a:lnTo>
                    <a:lnTo>
                      <a:pt x="5333" y="154939"/>
                    </a:lnTo>
                    <a:lnTo>
                      <a:pt x="0" y="201040"/>
                    </a:lnTo>
                    <a:lnTo>
                      <a:pt x="0" y="402081"/>
                    </a:lnTo>
                    <a:lnTo>
                      <a:pt x="5333" y="448182"/>
                    </a:lnTo>
                    <a:lnTo>
                      <a:pt x="20447" y="490474"/>
                    </a:lnTo>
                    <a:lnTo>
                      <a:pt x="44196" y="527812"/>
                    </a:lnTo>
                    <a:lnTo>
                      <a:pt x="75437" y="558926"/>
                    </a:lnTo>
                    <a:lnTo>
                      <a:pt x="112775" y="582676"/>
                    </a:lnTo>
                    <a:lnTo>
                      <a:pt x="155193" y="597788"/>
                    </a:lnTo>
                    <a:lnTo>
                      <a:pt x="201294" y="603122"/>
                    </a:lnTo>
                    <a:lnTo>
                      <a:pt x="1997709" y="603122"/>
                    </a:lnTo>
                    <a:lnTo>
                      <a:pt x="2043810" y="597788"/>
                    </a:lnTo>
                    <a:lnTo>
                      <a:pt x="2086228" y="582676"/>
                    </a:lnTo>
                    <a:lnTo>
                      <a:pt x="2123566" y="558926"/>
                    </a:lnTo>
                    <a:lnTo>
                      <a:pt x="2154808" y="527812"/>
                    </a:lnTo>
                    <a:lnTo>
                      <a:pt x="2178557" y="490474"/>
                    </a:lnTo>
                    <a:lnTo>
                      <a:pt x="2193671" y="448182"/>
                    </a:lnTo>
                    <a:lnTo>
                      <a:pt x="2199004" y="402081"/>
                    </a:lnTo>
                    <a:lnTo>
                      <a:pt x="2199004" y="201040"/>
                    </a:lnTo>
                    <a:lnTo>
                      <a:pt x="2193671" y="154939"/>
                    </a:lnTo>
                    <a:lnTo>
                      <a:pt x="2178557" y="112649"/>
                    </a:lnTo>
                    <a:lnTo>
                      <a:pt x="2154808" y="75310"/>
                    </a:lnTo>
                    <a:lnTo>
                      <a:pt x="2123566" y="44195"/>
                    </a:lnTo>
                    <a:lnTo>
                      <a:pt x="2086228" y="20446"/>
                    </a:lnTo>
                    <a:lnTo>
                      <a:pt x="2043810" y="5333"/>
                    </a:lnTo>
                    <a:lnTo>
                      <a:pt x="1997709" y="0"/>
                    </a:lnTo>
                    <a:close/>
                  </a:path>
                </a:pathLst>
              </a:custGeom>
              <a:solidFill>
                <a:srgbClr val="DCE6F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4" name="object 49"/>
              <p:cNvSpPr/>
              <p:nvPr/>
            </p:nvSpPr>
            <p:spPr>
              <a:xfrm>
                <a:off x="6794753" y="2180082"/>
                <a:ext cx="2199005" cy="603250"/>
              </a:xfrm>
              <a:custGeom>
                <a:avLst/>
                <a:gdLst/>
                <a:ahLst/>
                <a:cxnLst/>
                <a:rect l="l" t="t" r="r" b="b"/>
                <a:pathLst>
                  <a:path w="2199004" h="603250">
                    <a:moveTo>
                      <a:pt x="0" y="201040"/>
                    </a:moveTo>
                    <a:lnTo>
                      <a:pt x="5334" y="154939"/>
                    </a:lnTo>
                    <a:lnTo>
                      <a:pt x="20447" y="112648"/>
                    </a:lnTo>
                    <a:lnTo>
                      <a:pt x="44196" y="75310"/>
                    </a:lnTo>
                    <a:lnTo>
                      <a:pt x="75438" y="44195"/>
                    </a:lnTo>
                    <a:lnTo>
                      <a:pt x="112775" y="20446"/>
                    </a:lnTo>
                    <a:lnTo>
                      <a:pt x="155194" y="5333"/>
                    </a:lnTo>
                    <a:lnTo>
                      <a:pt x="201295" y="0"/>
                    </a:lnTo>
                    <a:lnTo>
                      <a:pt x="1997710" y="0"/>
                    </a:lnTo>
                    <a:lnTo>
                      <a:pt x="2043811" y="5333"/>
                    </a:lnTo>
                    <a:lnTo>
                      <a:pt x="2086228" y="20446"/>
                    </a:lnTo>
                    <a:lnTo>
                      <a:pt x="2123567" y="44195"/>
                    </a:lnTo>
                    <a:lnTo>
                      <a:pt x="2154809" y="75310"/>
                    </a:lnTo>
                    <a:lnTo>
                      <a:pt x="2178557" y="112648"/>
                    </a:lnTo>
                    <a:lnTo>
                      <a:pt x="2193671" y="154939"/>
                    </a:lnTo>
                    <a:lnTo>
                      <a:pt x="2199004" y="201040"/>
                    </a:lnTo>
                    <a:lnTo>
                      <a:pt x="2199004" y="402081"/>
                    </a:lnTo>
                    <a:lnTo>
                      <a:pt x="2193671" y="448182"/>
                    </a:lnTo>
                    <a:lnTo>
                      <a:pt x="2178557" y="490473"/>
                    </a:lnTo>
                    <a:lnTo>
                      <a:pt x="2154809" y="527812"/>
                    </a:lnTo>
                    <a:lnTo>
                      <a:pt x="2123567" y="558926"/>
                    </a:lnTo>
                    <a:lnTo>
                      <a:pt x="2086228" y="582676"/>
                    </a:lnTo>
                    <a:lnTo>
                      <a:pt x="2043811" y="597788"/>
                    </a:lnTo>
                    <a:lnTo>
                      <a:pt x="1997710" y="603122"/>
                    </a:lnTo>
                    <a:lnTo>
                      <a:pt x="201295" y="603122"/>
                    </a:lnTo>
                    <a:lnTo>
                      <a:pt x="155194" y="597788"/>
                    </a:lnTo>
                    <a:lnTo>
                      <a:pt x="112775" y="582676"/>
                    </a:lnTo>
                    <a:lnTo>
                      <a:pt x="75438" y="558926"/>
                    </a:lnTo>
                    <a:lnTo>
                      <a:pt x="44196" y="527812"/>
                    </a:lnTo>
                    <a:lnTo>
                      <a:pt x="20447" y="490473"/>
                    </a:lnTo>
                    <a:lnTo>
                      <a:pt x="5334" y="448182"/>
                    </a:lnTo>
                    <a:lnTo>
                      <a:pt x="0" y="402081"/>
                    </a:lnTo>
                    <a:lnTo>
                      <a:pt x="0" y="201040"/>
                    </a:lnTo>
                    <a:close/>
                  </a:path>
                </a:pathLst>
              </a:custGeom>
              <a:ln w="19812">
                <a:solidFill>
                  <a:srgbClr val="538ED3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6" name="object 51"/>
            <p:cNvGrpSpPr/>
            <p:nvPr/>
          </p:nvGrpSpPr>
          <p:grpSpPr>
            <a:xfrm>
              <a:off x="6508750" y="4068826"/>
              <a:ext cx="2355215" cy="591820"/>
              <a:chOff x="6508750" y="4068826"/>
              <a:chExt cx="2355215" cy="591820"/>
            </a:xfrm>
          </p:grpSpPr>
          <p:sp>
            <p:nvSpPr>
              <p:cNvPr id="91" name="object 52"/>
              <p:cNvSpPr/>
              <p:nvPr/>
            </p:nvSpPr>
            <p:spPr>
              <a:xfrm>
                <a:off x="6518148" y="4078224"/>
                <a:ext cx="2334895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2334895" h="571500">
                    <a:moveTo>
                      <a:pt x="2144141" y="0"/>
                    </a:moveTo>
                    <a:lnTo>
                      <a:pt x="190500" y="0"/>
                    </a:lnTo>
                    <a:lnTo>
                      <a:pt x="146811" y="5080"/>
                    </a:lnTo>
                    <a:lnTo>
                      <a:pt x="106679" y="19431"/>
                    </a:lnTo>
                    <a:lnTo>
                      <a:pt x="71374" y="41909"/>
                    </a:lnTo>
                    <a:lnTo>
                      <a:pt x="41909" y="71374"/>
                    </a:lnTo>
                    <a:lnTo>
                      <a:pt x="19430" y="106806"/>
                    </a:lnTo>
                    <a:lnTo>
                      <a:pt x="5079" y="146812"/>
                    </a:lnTo>
                    <a:lnTo>
                      <a:pt x="0" y="190500"/>
                    </a:lnTo>
                    <a:lnTo>
                      <a:pt x="0" y="381000"/>
                    </a:lnTo>
                    <a:lnTo>
                      <a:pt x="5079" y="424688"/>
                    </a:lnTo>
                    <a:lnTo>
                      <a:pt x="19430" y="464693"/>
                    </a:lnTo>
                    <a:lnTo>
                      <a:pt x="41909" y="500125"/>
                    </a:lnTo>
                    <a:lnTo>
                      <a:pt x="71374" y="529589"/>
                    </a:lnTo>
                    <a:lnTo>
                      <a:pt x="106679" y="552069"/>
                    </a:lnTo>
                    <a:lnTo>
                      <a:pt x="146811" y="566419"/>
                    </a:lnTo>
                    <a:lnTo>
                      <a:pt x="190500" y="571500"/>
                    </a:lnTo>
                    <a:lnTo>
                      <a:pt x="2144141" y="571500"/>
                    </a:lnTo>
                    <a:lnTo>
                      <a:pt x="2187829" y="566419"/>
                    </a:lnTo>
                    <a:lnTo>
                      <a:pt x="2227960" y="552069"/>
                    </a:lnTo>
                    <a:lnTo>
                      <a:pt x="2263267" y="529589"/>
                    </a:lnTo>
                    <a:lnTo>
                      <a:pt x="2292730" y="500125"/>
                    </a:lnTo>
                    <a:lnTo>
                      <a:pt x="2315209" y="464693"/>
                    </a:lnTo>
                    <a:lnTo>
                      <a:pt x="2329560" y="424688"/>
                    </a:lnTo>
                    <a:lnTo>
                      <a:pt x="2334641" y="381000"/>
                    </a:lnTo>
                    <a:lnTo>
                      <a:pt x="2334641" y="190500"/>
                    </a:lnTo>
                    <a:lnTo>
                      <a:pt x="2329560" y="146812"/>
                    </a:lnTo>
                    <a:lnTo>
                      <a:pt x="2315209" y="106806"/>
                    </a:lnTo>
                    <a:lnTo>
                      <a:pt x="2292730" y="71374"/>
                    </a:lnTo>
                    <a:lnTo>
                      <a:pt x="2263267" y="41909"/>
                    </a:lnTo>
                    <a:lnTo>
                      <a:pt x="2227960" y="19431"/>
                    </a:lnTo>
                    <a:lnTo>
                      <a:pt x="2187829" y="5080"/>
                    </a:lnTo>
                    <a:lnTo>
                      <a:pt x="2144141" y="0"/>
                    </a:lnTo>
                    <a:close/>
                  </a:path>
                </a:pathLst>
              </a:custGeom>
              <a:solidFill>
                <a:srgbClr val="DCE6F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2" name="object 53"/>
              <p:cNvSpPr/>
              <p:nvPr/>
            </p:nvSpPr>
            <p:spPr>
              <a:xfrm>
                <a:off x="6518910" y="4078986"/>
                <a:ext cx="2334895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2334895" h="571500">
                    <a:moveTo>
                      <a:pt x="0" y="190500"/>
                    </a:moveTo>
                    <a:lnTo>
                      <a:pt x="5080" y="146812"/>
                    </a:lnTo>
                    <a:lnTo>
                      <a:pt x="19431" y="106806"/>
                    </a:lnTo>
                    <a:lnTo>
                      <a:pt x="41910" y="71374"/>
                    </a:lnTo>
                    <a:lnTo>
                      <a:pt x="71374" y="41909"/>
                    </a:lnTo>
                    <a:lnTo>
                      <a:pt x="106680" y="19431"/>
                    </a:lnTo>
                    <a:lnTo>
                      <a:pt x="146812" y="5080"/>
                    </a:lnTo>
                    <a:lnTo>
                      <a:pt x="190500" y="0"/>
                    </a:lnTo>
                    <a:lnTo>
                      <a:pt x="2144141" y="0"/>
                    </a:lnTo>
                    <a:lnTo>
                      <a:pt x="2187829" y="5080"/>
                    </a:lnTo>
                    <a:lnTo>
                      <a:pt x="2227961" y="19431"/>
                    </a:lnTo>
                    <a:lnTo>
                      <a:pt x="2263267" y="41909"/>
                    </a:lnTo>
                    <a:lnTo>
                      <a:pt x="2292731" y="71374"/>
                    </a:lnTo>
                    <a:lnTo>
                      <a:pt x="2315210" y="106806"/>
                    </a:lnTo>
                    <a:lnTo>
                      <a:pt x="2329561" y="146812"/>
                    </a:lnTo>
                    <a:lnTo>
                      <a:pt x="2334641" y="190500"/>
                    </a:lnTo>
                    <a:lnTo>
                      <a:pt x="2334641" y="381000"/>
                    </a:lnTo>
                    <a:lnTo>
                      <a:pt x="2329561" y="424688"/>
                    </a:lnTo>
                    <a:lnTo>
                      <a:pt x="2315210" y="464693"/>
                    </a:lnTo>
                    <a:lnTo>
                      <a:pt x="2292731" y="500125"/>
                    </a:lnTo>
                    <a:lnTo>
                      <a:pt x="2263267" y="529589"/>
                    </a:lnTo>
                    <a:lnTo>
                      <a:pt x="2227961" y="552069"/>
                    </a:lnTo>
                    <a:lnTo>
                      <a:pt x="2187829" y="566419"/>
                    </a:lnTo>
                    <a:lnTo>
                      <a:pt x="2144141" y="571500"/>
                    </a:lnTo>
                    <a:lnTo>
                      <a:pt x="190500" y="571500"/>
                    </a:lnTo>
                    <a:lnTo>
                      <a:pt x="146812" y="566419"/>
                    </a:lnTo>
                    <a:lnTo>
                      <a:pt x="106680" y="552069"/>
                    </a:lnTo>
                    <a:lnTo>
                      <a:pt x="71374" y="529589"/>
                    </a:lnTo>
                    <a:lnTo>
                      <a:pt x="41910" y="500125"/>
                    </a:lnTo>
                    <a:lnTo>
                      <a:pt x="19431" y="464693"/>
                    </a:lnTo>
                    <a:lnTo>
                      <a:pt x="5080" y="424688"/>
                    </a:lnTo>
                    <a:lnTo>
                      <a:pt x="0" y="381000"/>
                    </a:lnTo>
                    <a:lnTo>
                      <a:pt x="0" y="190500"/>
                    </a:lnTo>
                    <a:close/>
                  </a:path>
                </a:pathLst>
              </a:custGeom>
              <a:ln w="19812">
                <a:solidFill>
                  <a:srgbClr val="538ED3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7" name="Agrupar 56"/>
            <p:cNvGrpSpPr/>
            <p:nvPr/>
          </p:nvGrpSpPr>
          <p:grpSpPr>
            <a:xfrm>
              <a:off x="1827212" y="2169414"/>
              <a:ext cx="6869239" cy="3229927"/>
              <a:chOff x="1827212" y="2169414"/>
              <a:chExt cx="6869239" cy="3229927"/>
            </a:xfrm>
          </p:grpSpPr>
          <p:sp>
            <p:nvSpPr>
              <p:cNvPr id="58" name="object 10"/>
              <p:cNvSpPr txBox="1"/>
              <p:nvPr/>
            </p:nvSpPr>
            <p:spPr>
              <a:xfrm>
                <a:off x="2174875" y="2358898"/>
                <a:ext cx="3378200" cy="182742"/>
              </a:xfrm>
              <a:prstGeom prst="rect">
                <a:avLst/>
              </a:prstGeom>
            </p:spPr>
            <p:txBody>
              <a:bodyPr vert="horz" wrap="square" lIns="0" tIns="1333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5"/>
                  </a:spcBef>
                </a:pPr>
                <a:r>
                  <a:rPr sz="1100" spc="-10" dirty="0">
                    <a:latin typeface="Arial MT"/>
                    <a:cs typeface="Arial MT"/>
                  </a:rPr>
                  <a:t>Ministério</a:t>
                </a:r>
                <a:r>
                  <a:rPr sz="1100" spc="-20" dirty="0">
                    <a:latin typeface="Arial MT"/>
                    <a:cs typeface="Arial MT"/>
                  </a:rPr>
                  <a:t> </a:t>
                </a:r>
                <a:r>
                  <a:rPr sz="1100" dirty="0">
                    <a:latin typeface="Arial MT"/>
                    <a:cs typeface="Arial MT"/>
                  </a:rPr>
                  <a:t>da </a:t>
                </a:r>
                <a:r>
                  <a:rPr sz="1100" spc="-10" dirty="0">
                    <a:latin typeface="Arial MT"/>
                    <a:cs typeface="Arial MT"/>
                  </a:rPr>
                  <a:t>Ciência, Tecnologia</a:t>
                </a:r>
                <a:r>
                  <a:rPr sz="1100" spc="-20" dirty="0">
                    <a:latin typeface="Arial MT"/>
                    <a:cs typeface="Arial MT"/>
                  </a:rPr>
                  <a:t> </a:t>
                </a:r>
                <a:r>
                  <a:rPr sz="1100" dirty="0">
                    <a:latin typeface="Arial MT"/>
                    <a:cs typeface="Arial MT"/>
                  </a:rPr>
                  <a:t>e</a:t>
                </a:r>
                <a:r>
                  <a:rPr sz="1100" spc="-5" dirty="0">
                    <a:latin typeface="Arial MT"/>
                    <a:cs typeface="Arial MT"/>
                  </a:rPr>
                  <a:t> </a:t>
                </a:r>
                <a:r>
                  <a:rPr sz="1100" dirty="0" err="1" smtClean="0">
                    <a:latin typeface="Arial MT"/>
                    <a:cs typeface="Arial MT"/>
                  </a:rPr>
                  <a:t>Inovaç</a:t>
                </a:r>
                <a:r>
                  <a:rPr lang="pt-BR" sz="1100" dirty="0" err="1" smtClean="0">
                    <a:latin typeface="Arial MT"/>
                    <a:cs typeface="Arial MT"/>
                  </a:rPr>
                  <a:t>ão</a:t>
                </a:r>
                <a:r>
                  <a:rPr sz="1100" spc="310" dirty="0" smtClean="0">
                    <a:latin typeface="Arial MT"/>
                    <a:cs typeface="Arial MT"/>
                  </a:rPr>
                  <a:t> </a:t>
                </a:r>
                <a:r>
                  <a:rPr sz="1100" spc="-10" dirty="0">
                    <a:latin typeface="Arial MT"/>
                    <a:cs typeface="Arial MT"/>
                  </a:rPr>
                  <a:t>(MCTI)</a:t>
                </a:r>
                <a:endParaRPr sz="1100" dirty="0">
                  <a:latin typeface="Arial MT"/>
                  <a:cs typeface="Arial MT"/>
                </a:endParaRPr>
              </a:p>
            </p:txBody>
          </p:sp>
          <p:sp>
            <p:nvSpPr>
              <p:cNvPr id="59" name="object 16"/>
              <p:cNvSpPr txBox="1"/>
              <p:nvPr/>
            </p:nvSpPr>
            <p:spPr>
              <a:xfrm>
                <a:off x="2267204" y="3259073"/>
                <a:ext cx="3175635" cy="193675"/>
              </a:xfrm>
              <a:prstGeom prst="rect">
                <a:avLst/>
              </a:prstGeom>
            </p:spPr>
            <p:txBody>
              <a:bodyPr vert="horz" wrap="square" lIns="0" tIns="1333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5"/>
                  </a:spcBef>
                </a:pPr>
                <a:r>
                  <a:rPr sz="1100" spc="-10" dirty="0">
                    <a:latin typeface="Times New Roman"/>
                    <a:cs typeface="Times New Roman"/>
                  </a:rPr>
                  <a:t>Assessoria</a:t>
                </a:r>
                <a:r>
                  <a:rPr sz="1100" spc="-45" dirty="0">
                    <a:latin typeface="Times New Roman"/>
                    <a:cs typeface="Times New Roman"/>
                  </a:rPr>
                  <a:t> </a:t>
                </a:r>
                <a:r>
                  <a:rPr sz="1100" dirty="0">
                    <a:latin typeface="Times New Roman"/>
                    <a:cs typeface="Times New Roman"/>
                  </a:rPr>
                  <a:t>Especial</a:t>
                </a:r>
                <a:r>
                  <a:rPr sz="1100" spc="-20" dirty="0">
                    <a:latin typeface="Times New Roman"/>
                    <a:cs typeface="Times New Roman"/>
                  </a:rPr>
                  <a:t> </a:t>
                </a:r>
                <a:r>
                  <a:rPr sz="1100" dirty="0">
                    <a:latin typeface="Times New Roman"/>
                    <a:cs typeface="Times New Roman"/>
                  </a:rPr>
                  <a:t>de</a:t>
                </a:r>
                <a:r>
                  <a:rPr sz="1100" spc="40" dirty="0">
                    <a:latin typeface="Times New Roman"/>
                    <a:cs typeface="Times New Roman"/>
                  </a:rPr>
                  <a:t> </a:t>
                </a:r>
                <a:r>
                  <a:rPr sz="1100" dirty="0">
                    <a:latin typeface="Times New Roman"/>
                    <a:cs typeface="Times New Roman"/>
                  </a:rPr>
                  <a:t>Assuntos </a:t>
                </a:r>
                <a:r>
                  <a:rPr sz="1100" spc="-10" dirty="0">
                    <a:latin typeface="Times New Roman"/>
                    <a:cs typeface="Times New Roman"/>
                  </a:rPr>
                  <a:t>Internacionais</a:t>
                </a:r>
                <a:r>
                  <a:rPr sz="1100" spc="-40" dirty="0">
                    <a:latin typeface="Times New Roman"/>
                    <a:cs typeface="Times New Roman"/>
                  </a:rPr>
                  <a:t> </a:t>
                </a:r>
                <a:r>
                  <a:rPr sz="1100" spc="-10" dirty="0">
                    <a:latin typeface="Times New Roman"/>
                    <a:cs typeface="Times New Roman"/>
                  </a:rPr>
                  <a:t>(ASSIN</a:t>
                </a:r>
                <a:r>
                  <a:rPr sz="1100" spc="-10" dirty="0">
                    <a:latin typeface="Arial MT"/>
                    <a:cs typeface="Arial MT"/>
                  </a:rPr>
                  <a:t>)</a:t>
                </a:r>
                <a:endParaRPr sz="1100">
                  <a:latin typeface="Arial MT"/>
                  <a:cs typeface="Arial MT"/>
                </a:endParaRPr>
              </a:p>
            </p:txBody>
          </p:sp>
          <p:grpSp>
            <p:nvGrpSpPr>
              <p:cNvPr id="60" name="object 17"/>
              <p:cNvGrpSpPr/>
              <p:nvPr/>
            </p:nvGrpSpPr>
            <p:grpSpPr>
              <a:xfrm>
                <a:off x="1827212" y="4012628"/>
                <a:ext cx="4017010" cy="494030"/>
                <a:chOff x="1827212" y="4012628"/>
                <a:chExt cx="4017010" cy="494030"/>
              </a:xfrm>
            </p:grpSpPr>
            <p:sp>
              <p:nvSpPr>
                <p:cNvPr id="87" name="object 18"/>
                <p:cNvSpPr/>
                <p:nvPr/>
              </p:nvSpPr>
              <p:spPr>
                <a:xfrm>
                  <a:off x="1839467" y="4024883"/>
                  <a:ext cx="3921125" cy="4006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21125" h="400685">
                      <a:moveTo>
                        <a:pt x="3880866" y="0"/>
                      </a:moveTo>
                      <a:lnTo>
                        <a:pt x="39877" y="0"/>
                      </a:lnTo>
                      <a:lnTo>
                        <a:pt x="24383" y="3175"/>
                      </a:lnTo>
                      <a:lnTo>
                        <a:pt x="11683" y="11684"/>
                      </a:lnTo>
                      <a:lnTo>
                        <a:pt x="3175" y="24511"/>
                      </a:lnTo>
                      <a:lnTo>
                        <a:pt x="0" y="40005"/>
                      </a:lnTo>
                      <a:lnTo>
                        <a:pt x="0" y="360680"/>
                      </a:lnTo>
                      <a:lnTo>
                        <a:pt x="3175" y="376174"/>
                      </a:lnTo>
                      <a:lnTo>
                        <a:pt x="11683" y="389001"/>
                      </a:lnTo>
                      <a:lnTo>
                        <a:pt x="24383" y="397510"/>
                      </a:lnTo>
                      <a:lnTo>
                        <a:pt x="39877" y="400685"/>
                      </a:lnTo>
                      <a:lnTo>
                        <a:pt x="3880866" y="400685"/>
                      </a:lnTo>
                      <a:lnTo>
                        <a:pt x="3896359" y="397510"/>
                      </a:lnTo>
                      <a:lnTo>
                        <a:pt x="3909059" y="389001"/>
                      </a:lnTo>
                      <a:lnTo>
                        <a:pt x="3917569" y="376174"/>
                      </a:lnTo>
                      <a:lnTo>
                        <a:pt x="3920744" y="360680"/>
                      </a:lnTo>
                      <a:lnTo>
                        <a:pt x="3920744" y="40005"/>
                      </a:lnTo>
                      <a:lnTo>
                        <a:pt x="3917569" y="24511"/>
                      </a:lnTo>
                      <a:lnTo>
                        <a:pt x="3909059" y="11684"/>
                      </a:lnTo>
                      <a:lnTo>
                        <a:pt x="3896359" y="3175"/>
                      </a:lnTo>
                      <a:lnTo>
                        <a:pt x="388086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88" name="object 19"/>
                <p:cNvSpPr/>
                <p:nvPr/>
              </p:nvSpPr>
              <p:spPr>
                <a:xfrm>
                  <a:off x="1840229" y="4025645"/>
                  <a:ext cx="3921125" cy="4006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21125" h="400685">
                      <a:moveTo>
                        <a:pt x="0" y="40004"/>
                      </a:moveTo>
                      <a:lnTo>
                        <a:pt x="3175" y="24510"/>
                      </a:lnTo>
                      <a:lnTo>
                        <a:pt x="11683" y="11683"/>
                      </a:lnTo>
                      <a:lnTo>
                        <a:pt x="24383" y="3174"/>
                      </a:lnTo>
                      <a:lnTo>
                        <a:pt x="39877" y="0"/>
                      </a:lnTo>
                      <a:lnTo>
                        <a:pt x="3880866" y="0"/>
                      </a:lnTo>
                      <a:lnTo>
                        <a:pt x="3896359" y="3174"/>
                      </a:lnTo>
                      <a:lnTo>
                        <a:pt x="3909059" y="11683"/>
                      </a:lnTo>
                      <a:lnTo>
                        <a:pt x="3917569" y="24510"/>
                      </a:lnTo>
                      <a:lnTo>
                        <a:pt x="3920744" y="40004"/>
                      </a:lnTo>
                      <a:lnTo>
                        <a:pt x="3920744" y="360679"/>
                      </a:lnTo>
                      <a:lnTo>
                        <a:pt x="3917569" y="376173"/>
                      </a:lnTo>
                      <a:lnTo>
                        <a:pt x="3909059" y="389000"/>
                      </a:lnTo>
                      <a:lnTo>
                        <a:pt x="3896359" y="397509"/>
                      </a:lnTo>
                      <a:lnTo>
                        <a:pt x="3880866" y="400684"/>
                      </a:lnTo>
                      <a:lnTo>
                        <a:pt x="39877" y="400684"/>
                      </a:lnTo>
                      <a:lnTo>
                        <a:pt x="24383" y="397509"/>
                      </a:lnTo>
                      <a:lnTo>
                        <a:pt x="11683" y="389000"/>
                      </a:lnTo>
                      <a:lnTo>
                        <a:pt x="3175" y="376173"/>
                      </a:lnTo>
                      <a:lnTo>
                        <a:pt x="0" y="360679"/>
                      </a:lnTo>
                      <a:lnTo>
                        <a:pt x="0" y="40004"/>
                      </a:lnTo>
                      <a:close/>
                    </a:path>
                  </a:pathLst>
                </a:custGeom>
                <a:ln w="25908">
                  <a:solidFill>
                    <a:srgbClr val="4674AB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89" name="object 20"/>
                <p:cNvSpPr/>
                <p:nvPr/>
              </p:nvSpPr>
              <p:spPr>
                <a:xfrm>
                  <a:off x="1909572" y="4091939"/>
                  <a:ext cx="3921125" cy="4006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21125" h="400685">
                      <a:moveTo>
                        <a:pt x="3880866" y="0"/>
                      </a:moveTo>
                      <a:lnTo>
                        <a:pt x="39877" y="0"/>
                      </a:lnTo>
                      <a:lnTo>
                        <a:pt x="24383" y="3175"/>
                      </a:lnTo>
                      <a:lnTo>
                        <a:pt x="11683" y="11684"/>
                      </a:lnTo>
                      <a:lnTo>
                        <a:pt x="3175" y="24511"/>
                      </a:lnTo>
                      <a:lnTo>
                        <a:pt x="0" y="40005"/>
                      </a:lnTo>
                      <a:lnTo>
                        <a:pt x="0" y="360680"/>
                      </a:lnTo>
                      <a:lnTo>
                        <a:pt x="3175" y="376174"/>
                      </a:lnTo>
                      <a:lnTo>
                        <a:pt x="11683" y="389001"/>
                      </a:lnTo>
                      <a:lnTo>
                        <a:pt x="24383" y="397510"/>
                      </a:lnTo>
                      <a:lnTo>
                        <a:pt x="39877" y="400685"/>
                      </a:lnTo>
                      <a:lnTo>
                        <a:pt x="3880866" y="400685"/>
                      </a:lnTo>
                      <a:lnTo>
                        <a:pt x="3896360" y="397510"/>
                      </a:lnTo>
                      <a:lnTo>
                        <a:pt x="3909060" y="389001"/>
                      </a:lnTo>
                      <a:lnTo>
                        <a:pt x="3917568" y="376174"/>
                      </a:lnTo>
                      <a:lnTo>
                        <a:pt x="3920743" y="360680"/>
                      </a:lnTo>
                      <a:lnTo>
                        <a:pt x="3920743" y="40005"/>
                      </a:lnTo>
                      <a:lnTo>
                        <a:pt x="3917568" y="24511"/>
                      </a:lnTo>
                      <a:lnTo>
                        <a:pt x="3909060" y="11684"/>
                      </a:lnTo>
                      <a:lnTo>
                        <a:pt x="3896360" y="3175"/>
                      </a:lnTo>
                      <a:lnTo>
                        <a:pt x="3880866" y="0"/>
                      </a:lnTo>
                      <a:close/>
                    </a:path>
                  </a:pathLst>
                </a:custGeom>
                <a:solidFill>
                  <a:srgbClr val="D0D6E8">
                    <a:alpha val="90194"/>
                  </a:srgbClr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90" name="object 21"/>
                <p:cNvSpPr/>
                <p:nvPr/>
              </p:nvSpPr>
              <p:spPr>
                <a:xfrm>
                  <a:off x="1910334" y="4092701"/>
                  <a:ext cx="3921125" cy="4006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21125" h="400685">
                      <a:moveTo>
                        <a:pt x="0" y="40005"/>
                      </a:moveTo>
                      <a:lnTo>
                        <a:pt x="3175" y="24511"/>
                      </a:lnTo>
                      <a:lnTo>
                        <a:pt x="11684" y="11684"/>
                      </a:lnTo>
                      <a:lnTo>
                        <a:pt x="24384" y="3175"/>
                      </a:lnTo>
                      <a:lnTo>
                        <a:pt x="39878" y="0"/>
                      </a:lnTo>
                      <a:lnTo>
                        <a:pt x="3880866" y="0"/>
                      </a:lnTo>
                      <a:lnTo>
                        <a:pt x="3896360" y="3175"/>
                      </a:lnTo>
                      <a:lnTo>
                        <a:pt x="3909060" y="11684"/>
                      </a:lnTo>
                      <a:lnTo>
                        <a:pt x="3917569" y="24511"/>
                      </a:lnTo>
                      <a:lnTo>
                        <a:pt x="3920744" y="40005"/>
                      </a:lnTo>
                      <a:lnTo>
                        <a:pt x="3920744" y="360680"/>
                      </a:lnTo>
                      <a:lnTo>
                        <a:pt x="3917569" y="376174"/>
                      </a:lnTo>
                      <a:lnTo>
                        <a:pt x="3909060" y="389000"/>
                      </a:lnTo>
                      <a:lnTo>
                        <a:pt x="3896360" y="397510"/>
                      </a:lnTo>
                      <a:lnTo>
                        <a:pt x="3880866" y="400685"/>
                      </a:lnTo>
                      <a:lnTo>
                        <a:pt x="39878" y="400685"/>
                      </a:lnTo>
                      <a:lnTo>
                        <a:pt x="24384" y="397510"/>
                      </a:lnTo>
                      <a:lnTo>
                        <a:pt x="11684" y="389000"/>
                      </a:lnTo>
                      <a:lnTo>
                        <a:pt x="3175" y="376174"/>
                      </a:lnTo>
                      <a:lnTo>
                        <a:pt x="0" y="360680"/>
                      </a:lnTo>
                      <a:lnTo>
                        <a:pt x="0" y="40005"/>
                      </a:lnTo>
                      <a:close/>
                    </a:path>
                  </a:pathLst>
                </a:custGeom>
                <a:ln w="25908">
                  <a:solidFill>
                    <a:srgbClr val="4F81BB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  <p:sp>
            <p:nvSpPr>
              <p:cNvPr id="61" name="object 22"/>
              <p:cNvSpPr txBox="1"/>
              <p:nvPr/>
            </p:nvSpPr>
            <p:spPr>
              <a:xfrm>
                <a:off x="2378455" y="4177665"/>
                <a:ext cx="2963545" cy="193675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00"/>
                  </a:spcBef>
                </a:pPr>
                <a:r>
                  <a:rPr sz="1100" spc="-10" dirty="0">
                    <a:latin typeface="Arial MT"/>
                    <a:cs typeface="Arial MT"/>
                  </a:rPr>
                  <a:t>Coordenação-Geral</a:t>
                </a:r>
                <a:r>
                  <a:rPr sz="1100" spc="-70" dirty="0">
                    <a:latin typeface="Arial MT"/>
                    <a:cs typeface="Arial MT"/>
                  </a:rPr>
                  <a:t> </a:t>
                </a:r>
                <a:r>
                  <a:rPr sz="1100" dirty="0">
                    <a:latin typeface="Arial MT"/>
                    <a:cs typeface="Arial MT"/>
                  </a:rPr>
                  <a:t>de</a:t>
                </a:r>
                <a:r>
                  <a:rPr sz="1100" spc="-10" dirty="0">
                    <a:latin typeface="Arial MT"/>
                    <a:cs typeface="Arial MT"/>
                  </a:rPr>
                  <a:t> </a:t>
                </a:r>
                <a:r>
                  <a:rPr sz="1100" dirty="0">
                    <a:latin typeface="Arial MT"/>
                    <a:cs typeface="Arial MT"/>
                  </a:rPr>
                  <a:t>Bens</a:t>
                </a:r>
                <a:r>
                  <a:rPr sz="1100" spc="-25" dirty="0">
                    <a:latin typeface="Arial MT"/>
                    <a:cs typeface="Arial MT"/>
                  </a:rPr>
                  <a:t> </a:t>
                </a:r>
                <a:r>
                  <a:rPr sz="1100" dirty="0">
                    <a:latin typeface="Arial MT"/>
                    <a:cs typeface="Arial MT"/>
                  </a:rPr>
                  <a:t>Sensíveis</a:t>
                </a:r>
                <a:r>
                  <a:rPr sz="1100" spc="10" dirty="0">
                    <a:latin typeface="Arial MT"/>
                    <a:cs typeface="Arial MT"/>
                  </a:rPr>
                  <a:t> </a:t>
                </a:r>
                <a:r>
                  <a:rPr sz="1100" spc="-10" dirty="0">
                    <a:latin typeface="Arial MT"/>
                    <a:cs typeface="Arial MT"/>
                  </a:rPr>
                  <a:t>(CGBS)</a:t>
                </a:r>
                <a:endParaRPr sz="1100">
                  <a:latin typeface="Arial MT"/>
                  <a:cs typeface="Arial MT"/>
                </a:endParaRPr>
              </a:p>
            </p:txBody>
          </p:sp>
          <p:grpSp>
            <p:nvGrpSpPr>
              <p:cNvPr id="62" name="object 29"/>
              <p:cNvGrpSpPr/>
              <p:nvPr/>
            </p:nvGrpSpPr>
            <p:grpSpPr>
              <a:xfrm>
                <a:off x="2196020" y="4724336"/>
                <a:ext cx="1635760" cy="675005"/>
                <a:chOff x="2196020" y="4724336"/>
                <a:chExt cx="1635760" cy="675005"/>
              </a:xfrm>
            </p:grpSpPr>
            <p:sp>
              <p:nvSpPr>
                <p:cNvPr id="83" name="object 30"/>
                <p:cNvSpPr/>
                <p:nvPr/>
              </p:nvSpPr>
              <p:spPr>
                <a:xfrm>
                  <a:off x="2208275" y="4736591"/>
                  <a:ext cx="1542415" cy="5822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42414" h="582295">
                      <a:moveTo>
                        <a:pt x="1483868" y="0"/>
                      </a:moveTo>
                      <a:lnTo>
                        <a:pt x="58038" y="0"/>
                      </a:lnTo>
                      <a:lnTo>
                        <a:pt x="35432" y="4571"/>
                      </a:lnTo>
                      <a:lnTo>
                        <a:pt x="17018" y="17017"/>
                      </a:lnTo>
                      <a:lnTo>
                        <a:pt x="4572" y="35559"/>
                      </a:lnTo>
                      <a:lnTo>
                        <a:pt x="0" y="58165"/>
                      </a:lnTo>
                      <a:lnTo>
                        <a:pt x="0" y="523620"/>
                      </a:lnTo>
                      <a:lnTo>
                        <a:pt x="4572" y="546226"/>
                      </a:lnTo>
                      <a:lnTo>
                        <a:pt x="17018" y="564768"/>
                      </a:lnTo>
                      <a:lnTo>
                        <a:pt x="35432" y="577214"/>
                      </a:lnTo>
                      <a:lnTo>
                        <a:pt x="58038" y="581786"/>
                      </a:lnTo>
                      <a:lnTo>
                        <a:pt x="1483868" y="581786"/>
                      </a:lnTo>
                      <a:lnTo>
                        <a:pt x="1506474" y="577214"/>
                      </a:lnTo>
                      <a:lnTo>
                        <a:pt x="1524889" y="564768"/>
                      </a:lnTo>
                      <a:lnTo>
                        <a:pt x="1537335" y="546226"/>
                      </a:lnTo>
                      <a:lnTo>
                        <a:pt x="1541907" y="523620"/>
                      </a:lnTo>
                      <a:lnTo>
                        <a:pt x="1541907" y="58165"/>
                      </a:lnTo>
                      <a:lnTo>
                        <a:pt x="1537335" y="35559"/>
                      </a:lnTo>
                      <a:lnTo>
                        <a:pt x="1524889" y="17017"/>
                      </a:lnTo>
                      <a:lnTo>
                        <a:pt x="1506474" y="4571"/>
                      </a:lnTo>
                      <a:lnTo>
                        <a:pt x="1483868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84" name="object 31"/>
                <p:cNvSpPr/>
                <p:nvPr/>
              </p:nvSpPr>
              <p:spPr>
                <a:xfrm>
                  <a:off x="2209037" y="4737353"/>
                  <a:ext cx="1542415" cy="5822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42414" h="582295">
                      <a:moveTo>
                        <a:pt x="0" y="58166"/>
                      </a:moveTo>
                      <a:lnTo>
                        <a:pt x="4572" y="35560"/>
                      </a:lnTo>
                      <a:lnTo>
                        <a:pt x="17018" y="17018"/>
                      </a:lnTo>
                      <a:lnTo>
                        <a:pt x="35432" y="4572"/>
                      </a:lnTo>
                      <a:lnTo>
                        <a:pt x="58038" y="0"/>
                      </a:lnTo>
                      <a:lnTo>
                        <a:pt x="1483867" y="0"/>
                      </a:lnTo>
                      <a:lnTo>
                        <a:pt x="1506474" y="4572"/>
                      </a:lnTo>
                      <a:lnTo>
                        <a:pt x="1524889" y="17018"/>
                      </a:lnTo>
                      <a:lnTo>
                        <a:pt x="1537335" y="35560"/>
                      </a:lnTo>
                      <a:lnTo>
                        <a:pt x="1541907" y="58166"/>
                      </a:lnTo>
                      <a:lnTo>
                        <a:pt x="1541907" y="523621"/>
                      </a:lnTo>
                      <a:lnTo>
                        <a:pt x="1537335" y="546227"/>
                      </a:lnTo>
                      <a:lnTo>
                        <a:pt x="1524889" y="564769"/>
                      </a:lnTo>
                      <a:lnTo>
                        <a:pt x="1506474" y="577215"/>
                      </a:lnTo>
                      <a:lnTo>
                        <a:pt x="1483867" y="581787"/>
                      </a:lnTo>
                      <a:lnTo>
                        <a:pt x="58038" y="581787"/>
                      </a:lnTo>
                      <a:lnTo>
                        <a:pt x="35432" y="577215"/>
                      </a:lnTo>
                      <a:lnTo>
                        <a:pt x="17018" y="564769"/>
                      </a:lnTo>
                      <a:lnTo>
                        <a:pt x="4572" y="546227"/>
                      </a:lnTo>
                      <a:lnTo>
                        <a:pt x="0" y="523621"/>
                      </a:lnTo>
                      <a:lnTo>
                        <a:pt x="0" y="58166"/>
                      </a:lnTo>
                      <a:close/>
                    </a:path>
                  </a:pathLst>
                </a:custGeom>
                <a:ln w="25908">
                  <a:solidFill>
                    <a:srgbClr val="4674AB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85" name="object 32"/>
                <p:cNvSpPr/>
                <p:nvPr/>
              </p:nvSpPr>
              <p:spPr>
                <a:xfrm>
                  <a:off x="2278379" y="4803647"/>
                  <a:ext cx="1539240" cy="5822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9239" h="582295">
                      <a:moveTo>
                        <a:pt x="1481200" y="0"/>
                      </a:moveTo>
                      <a:lnTo>
                        <a:pt x="58038" y="0"/>
                      </a:lnTo>
                      <a:lnTo>
                        <a:pt x="35432" y="4571"/>
                      </a:lnTo>
                      <a:lnTo>
                        <a:pt x="17018" y="17018"/>
                      </a:lnTo>
                      <a:lnTo>
                        <a:pt x="4571" y="35559"/>
                      </a:lnTo>
                      <a:lnTo>
                        <a:pt x="0" y="58165"/>
                      </a:lnTo>
                      <a:lnTo>
                        <a:pt x="0" y="523620"/>
                      </a:lnTo>
                      <a:lnTo>
                        <a:pt x="4571" y="546226"/>
                      </a:lnTo>
                      <a:lnTo>
                        <a:pt x="17018" y="564768"/>
                      </a:lnTo>
                      <a:lnTo>
                        <a:pt x="35432" y="577214"/>
                      </a:lnTo>
                      <a:lnTo>
                        <a:pt x="58038" y="581786"/>
                      </a:lnTo>
                      <a:lnTo>
                        <a:pt x="1481200" y="581786"/>
                      </a:lnTo>
                      <a:lnTo>
                        <a:pt x="1503807" y="577214"/>
                      </a:lnTo>
                      <a:lnTo>
                        <a:pt x="1522221" y="564768"/>
                      </a:lnTo>
                      <a:lnTo>
                        <a:pt x="1534668" y="546226"/>
                      </a:lnTo>
                      <a:lnTo>
                        <a:pt x="1539240" y="523620"/>
                      </a:lnTo>
                      <a:lnTo>
                        <a:pt x="1539240" y="58165"/>
                      </a:lnTo>
                      <a:lnTo>
                        <a:pt x="1534668" y="35559"/>
                      </a:lnTo>
                      <a:lnTo>
                        <a:pt x="1522221" y="17018"/>
                      </a:lnTo>
                      <a:lnTo>
                        <a:pt x="1503807" y="4571"/>
                      </a:lnTo>
                      <a:lnTo>
                        <a:pt x="1481200" y="0"/>
                      </a:lnTo>
                      <a:close/>
                    </a:path>
                  </a:pathLst>
                </a:custGeom>
                <a:solidFill>
                  <a:srgbClr val="D0D6E8">
                    <a:alpha val="90194"/>
                  </a:srgbClr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86" name="object 33"/>
                <p:cNvSpPr/>
                <p:nvPr/>
              </p:nvSpPr>
              <p:spPr>
                <a:xfrm>
                  <a:off x="2279141" y="4804409"/>
                  <a:ext cx="1539240" cy="5822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9239" h="582295">
                      <a:moveTo>
                        <a:pt x="0" y="58165"/>
                      </a:moveTo>
                      <a:lnTo>
                        <a:pt x="4571" y="35559"/>
                      </a:lnTo>
                      <a:lnTo>
                        <a:pt x="17018" y="17017"/>
                      </a:lnTo>
                      <a:lnTo>
                        <a:pt x="35432" y="4571"/>
                      </a:lnTo>
                      <a:lnTo>
                        <a:pt x="58038" y="0"/>
                      </a:lnTo>
                      <a:lnTo>
                        <a:pt x="1481200" y="0"/>
                      </a:lnTo>
                      <a:lnTo>
                        <a:pt x="1503807" y="4571"/>
                      </a:lnTo>
                      <a:lnTo>
                        <a:pt x="1522221" y="17017"/>
                      </a:lnTo>
                      <a:lnTo>
                        <a:pt x="1534668" y="35559"/>
                      </a:lnTo>
                      <a:lnTo>
                        <a:pt x="1539240" y="58165"/>
                      </a:lnTo>
                      <a:lnTo>
                        <a:pt x="1539240" y="523620"/>
                      </a:lnTo>
                      <a:lnTo>
                        <a:pt x="1534668" y="546226"/>
                      </a:lnTo>
                      <a:lnTo>
                        <a:pt x="1522221" y="564768"/>
                      </a:lnTo>
                      <a:lnTo>
                        <a:pt x="1503807" y="577214"/>
                      </a:lnTo>
                      <a:lnTo>
                        <a:pt x="1481200" y="581786"/>
                      </a:lnTo>
                      <a:lnTo>
                        <a:pt x="58038" y="581786"/>
                      </a:lnTo>
                      <a:lnTo>
                        <a:pt x="35432" y="577214"/>
                      </a:lnTo>
                      <a:lnTo>
                        <a:pt x="17018" y="564768"/>
                      </a:lnTo>
                      <a:lnTo>
                        <a:pt x="4571" y="546226"/>
                      </a:lnTo>
                      <a:lnTo>
                        <a:pt x="0" y="523620"/>
                      </a:lnTo>
                      <a:lnTo>
                        <a:pt x="0" y="58165"/>
                      </a:lnTo>
                      <a:close/>
                    </a:path>
                  </a:pathLst>
                </a:custGeom>
                <a:ln w="25908">
                  <a:solidFill>
                    <a:srgbClr val="4F81BB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  <p:sp>
            <p:nvSpPr>
              <p:cNvPr id="63" name="object 34"/>
              <p:cNvSpPr txBox="1"/>
              <p:nvPr/>
            </p:nvSpPr>
            <p:spPr>
              <a:xfrm>
                <a:off x="2365629" y="4832730"/>
                <a:ext cx="1373505" cy="473075"/>
              </a:xfrm>
              <a:prstGeom prst="rect">
                <a:avLst/>
              </a:prstGeom>
            </p:spPr>
            <p:txBody>
              <a:bodyPr vert="horz" wrap="square" lIns="0" tIns="41275" rIns="0" bIns="0" rtlCol="0">
                <a:spAutoFit/>
              </a:bodyPr>
              <a:lstStyle/>
              <a:p>
                <a:pPr marL="12700" marR="5080" indent="139700">
                  <a:lnSpc>
                    <a:spcPct val="83200"/>
                  </a:lnSpc>
                  <a:spcBef>
                    <a:spcPts val="325"/>
                  </a:spcBef>
                </a:pPr>
                <a:r>
                  <a:rPr sz="1100" spc="-10" dirty="0">
                    <a:latin typeface="Arial MT"/>
                    <a:cs typeface="Arial MT"/>
                  </a:rPr>
                  <a:t>Implementação</a:t>
                </a:r>
                <a:r>
                  <a:rPr sz="1100" spc="50" dirty="0">
                    <a:latin typeface="Arial MT"/>
                    <a:cs typeface="Arial MT"/>
                  </a:rPr>
                  <a:t> </a:t>
                </a:r>
                <a:r>
                  <a:rPr sz="1100" spc="-50" dirty="0">
                    <a:latin typeface="Arial MT"/>
                    <a:cs typeface="Arial MT"/>
                  </a:rPr>
                  <a:t>e </a:t>
                </a:r>
                <a:r>
                  <a:rPr sz="1100" spc="-10" dirty="0">
                    <a:latin typeface="Arial MT"/>
                    <a:cs typeface="Arial MT"/>
                  </a:rPr>
                  <a:t>Acompanhamento</a:t>
                </a:r>
                <a:r>
                  <a:rPr sz="1100" spc="55" dirty="0">
                    <a:latin typeface="Arial MT"/>
                    <a:cs typeface="Arial MT"/>
                  </a:rPr>
                  <a:t> </a:t>
                </a:r>
                <a:r>
                  <a:rPr sz="1100" spc="-25" dirty="0">
                    <a:latin typeface="Arial MT"/>
                    <a:cs typeface="Arial MT"/>
                  </a:rPr>
                  <a:t>da </a:t>
                </a:r>
                <a:r>
                  <a:rPr sz="1100" dirty="0">
                    <a:latin typeface="Arial MT"/>
                    <a:cs typeface="Arial MT"/>
                  </a:rPr>
                  <a:t>Área</a:t>
                </a:r>
                <a:r>
                  <a:rPr sz="1100" spc="-60" dirty="0">
                    <a:latin typeface="Arial MT"/>
                    <a:cs typeface="Arial MT"/>
                  </a:rPr>
                  <a:t> </a:t>
                </a:r>
                <a:r>
                  <a:rPr sz="1100" spc="-10" dirty="0">
                    <a:latin typeface="Arial MT"/>
                    <a:cs typeface="Arial MT"/>
                  </a:rPr>
                  <a:t>Biológica</a:t>
                </a:r>
                <a:r>
                  <a:rPr sz="1100" spc="-40" dirty="0">
                    <a:latin typeface="Arial MT"/>
                    <a:cs typeface="Arial MT"/>
                  </a:rPr>
                  <a:t> </a:t>
                </a:r>
                <a:r>
                  <a:rPr sz="1100" spc="-10" dirty="0">
                    <a:latin typeface="Arial MT"/>
                    <a:cs typeface="Arial MT"/>
                  </a:rPr>
                  <a:t>(IACB)</a:t>
                </a:r>
                <a:endParaRPr sz="1100">
                  <a:latin typeface="Arial MT"/>
                  <a:cs typeface="Arial MT"/>
                </a:endParaRPr>
              </a:p>
            </p:txBody>
          </p:sp>
          <p:grpSp>
            <p:nvGrpSpPr>
              <p:cNvPr id="64" name="object 35"/>
              <p:cNvGrpSpPr/>
              <p:nvPr/>
            </p:nvGrpSpPr>
            <p:grpSpPr>
              <a:xfrm>
                <a:off x="3875468" y="4724336"/>
                <a:ext cx="1600200" cy="675005"/>
                <a:chOff x="3875468" y="4724336"/>
                <a:chExt cx="1600200" cy="675005"/>
              </a:xfrm>
            </p:grpSpPr>
            <p:sp>
              <p:nvSpPr>
                <p:cNvPr id="79" name="object 36"/>
                <p:cNvSpPr/>
                <p:nvPr/>
              </p:nvSpPr>
              <p:spPr>
                <a:xfrm>
                  <a:off x="3887723" y="4736591"/>
                  <a:ext cx="1504315" cy="5822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4314" h="582295">
                      <a:moveTo>
                        <a:pt x="1445767" y="0"/>
                      </a:moveTo>
                      <a:lnTo>
                        <a:pt x="58038" y="0"/>
                      </a:lnTo>
                      <a:lnTo>
                        <a:pt x="35433" y="4571"/>
                      </a:lnTo>
                      <a:lnTo>
                        <a:pt x="17017" y="17017"/>
                      </a:lnTo>
                      <a:lnTo>
                        <a:pt x="4572" y="35559"/>
                      </a:lnTo>
                      <a:lnTo>
                        <a:pt x="0" y="58165"/>
                      </a:lnTo>
                      <a:lnTo>
                        <a:pt x="0" y="523620"/>
                      </a:lnTo>
                      <a:lnTo>
                        <a:pt x="4572" y="546226"/>
                      </a:lnTo>
                      <a:lnTo>
                        <a:pt x="17017" y="564768"/>
                      </a:lnTo>
                      <a:lnTo>
                        <a:pt x="35433" y="577214"/>
                      </a:lnTo>
                      <a:lnTo>
                        <a:pt x="58038" y="581786"/>
                      </a:lnTo>
                      <a:lnTo>
                        <a:pt x="1445767" y="581786"/>
                      </a:lnTo>
                      <a:lnTo>
                        <a:pt x="1468247" y="577214"/>
                      </a:lnTo>
                      <a:lnTo>
                        <a:pt x="1486789" y="564768"/>
                      </a:lnTo>
                      <a:lnTo>
                        <a:pt x="1499235" y="546226"/>
                      </a:lnTo>
                      <a:lnTo>
                        <a:pt x="1503806" y="523620"/>
                      </a:lnTo>
                      <a:lnTo>
                        <a:pt x="1503806" y="58165"/>
                      </a:lnTo>
                      <a:lnTo>
                        <a:pt x="1499235" y="35559"/>
                      </a:lnTo>
                      <a:lnTo>
                        <a:pt x="1486789" y="17017"/>
                      </a:lnTo>
                      <a:lnTo>
                        <a:pt x="1468247" y="4571"/>
                      </a:lnTo>
                      <a:lnTo>
                        <a:pt x="1445767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80" name="object 37"/>
                <p:cNvSpPr/>
                <p:nvPr/>
              </p:nvSpPr>
              <p:spPr>
                <a:xfrm>
                  <a:off x="3888485" y="4737353"/>
                  <a:ext cx="1504315" cy="5822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4314" h="582295">
                      <a:moveTo>
                        <a:pt x="0" y="58166"/>
                      </a:moveTo>
                      <a:lnTo>
                        <a:pt x="4572" y="35560"/>
                      </a:lnTo>
                      <a:lnTo>
                        <a:pt x="17017" y="17018"/>
                      </a:lnTo>
                      <a:lnTo>
                        <a:pt x="35433" y="4572"/>
                      </a:lnTo>
                      <a:lnTo>
                        <a:pt x="58038" y="0"/>
                      </a:lnTo>
                      <a:lnTo>
                        <a:pt x="1445767" y="0"/>
                      </a:lnTo>
                      <a:lnTo>
                        <a:pt x="1468374" y="4572"/>
                      </a:lnTo>
                      <a:lnTo>
                        <a:pt x="1486789" y="17018"/>
                      </a:lnTo>
                      <a:lnTo>
                        <a:pt x="1499235" y="35560"/>
                      </a:lnTo>
                      <a:lnTo>
                        <a:pt x="1503806" y="58166"/>
                      </a:lnTo>
                      <a:lnTo>
                        <a:pt x="1503806" y="523621"/>
                      </a:lnTo>
                      <a:lnTo>
                        <a:pt x="1499235" y="546227"/>
                      </a:lnTo>
                      <a:lnTo>
                        <a:pt x="1486789" y="564769"/>
                      </a:lnTo>
                      <a:lnTo>
                        <a:pt x="1468374" y="577215"/>
                      </a:lnTo>
                      <a:lnTo>
                        <a:pt x="1445767" y="581787"/>
                      </a:lnTo>
                      <a:lnTo>
                        <a:pt x="58038" y="581787"/>
                      </a:lnTo>
                      <a:lnTo>
                        <a:pt x="35433" y="577215"/>
                      </a:lnTo>
                      <a:lnTo>
                        <a:pt x="17017" y="564769"/>
                      </a:lnTo>
                      <a:lnTo>
                        <a:pt x="4572" y="546227"/>
                      </a:lnTo>
                      <a:lnTo>
                        <a:pt x="0" y="523621"/>
                      </a:lnTo>
                      <a:lnTo>
                        <a:pt x="0" y="58166"/>
                      </a:lnTo>
                      <a:close/>
                    </a:path>
                  </a:pathLst>
                </a:custGeom>
                <a:ln w="25908">
                  <a:solidFill>
                    <a:srgbClr val="4674AB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81" name="object 38"/>
                <p:cNvSpPr/>
                <p:nvPr/>
              </p:nvSpPr>
              <p:spPr>
                <a:xfrm>
                  <a:off x="3957827" y="4803647"/>
                  <a:ext cx="1504315" cy="5822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4314" h="582295">
                      <a:moveTo>
                        <a:pt x="1445768" y="0"/>
                      </a:moveTo>
                      <a:lnTo>
                        <a:pt x="58038" y="0"/>
                      </a:lnTo>
                      <a:lnTo>
                        <a:pt x="35433" y="4571"/>
                      </a:lnTo>
                      <a:lnTo>
                        <a:pt x="17018" y="17018"/>
                      </a:lnTo>
                      <a:lnTo>
                        <a:pt x="4572" y="35559"/>
                      </a:lnTo>
                      <a:lnTo>
                        <a:pt x="0" y="58165"/>
                      </a:lnTo>
                      <a:lnTo>
                        <a:pt x="0" y="523620"/>
                      </a:lnTo>
                      <a:lnTo>
                        <a:pt x="4572" y="546226"/>
                      </a:lnTo>
                      <a:lnTo>
                        <a:pt x="17018" y="564768"/>
                      </a:lnTo>
                      <a:lnTo>
                        <a:pt x="35433" y="577214"/>
                      </a:lnTo>
                      <a:lnTo>
                        <a:pt x="58038" y="581786"/>
                      </a:lnTo>
                      <a:lnTo>
                        <a:pt x="1445768" y="581786"/>
                      </a:lnTo>
                      <a:lnTo>
                        <a:pt x="1468374" y="577214"/>
                      </a:lnTo>
                      <a:lnTo>
                        <a:pt x="1486789" y="564768"/>
                      </a:lnTo>
                      <a:lnTo>
                        <a:pt x="1499235" y="546226"/>
                      </a:lnTo>
                      <a:lnTo>
                        <a:pt x="1503807" y="523620"/>
                      </a:lnTo>
                      <a:lnTo>
                        <a:pt x="1503807" y="58165"/>
                      </a:lnTo>
                      <a:lnTo>
                        <a:pt x="1499235" y="35559"/>
                      </a:lnTo>
                      <a:lnTo>
                        <a:pt x="1486789" y="17018"/>
                      </a:lnTo>
                      <a:lnTo>
                        <a:pt x="1468374" y="4571"/>
                      </a:lnTo>
                      <a:lnTo>
                        <a:pt x="1445768" y="0"/>
                      </a:lnTo>
                      <a:close/>
                    </a:path>
                  </a:pathLst>
                </a:custGeom>
                <a:solidFill>
                  <a:srgbClr val="D0D6E8">
                    <a:alpha val="90194"/>
                  </a:srgbClr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82" name="object 39"/>
                <p:cNvSpPr/>
                <p:nvPr/>
              </p:nvSpPr>
              <p:spPr>
                <a:xfrm>
                  <a:off x="3958589" y="4804409"/>
                  <a:ext cx="1504315" cy="5822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4314" h="582295">
                      <a:moveTo>
                        <a:pt x="0" y="58165"/>
                      </a:moveTo>
                      <a:lnTo>
                        <a:pt x="4572" y="35559"/>
                      </a:lnTo>
                      <a:lnTo>
                        <a:pt x="17018" y="17017"/>
                      </a:lnTo>
                      <a:lnTo>
                        <a:pt x="35433" y="4571"/>
                      </a:lnTo>
                      <a:lnTo>
                        <a:pt x="58038" y="0"/>
                      </a:lnTo>
                      <a:lnTo>
                        <a:pt x="1445768" y="0"/>
                      </a:lnTo>
                      <a:lnTo>
                        <a:pt x="1468374" y="4571"/>
                      </a:lnTo>
                      <a:lnTo>
                        <a:pt x="1486789" y="17017"/>
                      </a:lnTo>
                      <a:lnTo>
                        <a:pt x="1499235" y="35559"/>
                      </a:lnTo>
                      <a:lnTo>
                        <a:pt x="1503807" y="58165"/>
                      </a:lnTo>
                      <a:lnTo>
                        <a:pt x="1503807" y="523620"/>
                      </a:lnTo>
                      <a:lnTo>
                        <a:pt x="1499235" y="546226"/>
                      </a:lnTo>
                      <a:lnTo>
                        <a:pt x="1486789" y="564768"/>
                      </a:lnTo>
                      <a:lnTo>
                        <a:pt x="1468374" y="577214"/>
                      </a:lnTo>
                      <a:lnTo>
                        <a:pt x="1445768" y="581786"/>
                      </a:lnTo>
                      <a:lnTo>
                        <a:pt x="58038" y="581786"/>
                      </a:lnTo>
                      <a:lnTo>
                        <a:pt x="35433" y="577214"/>
                      </a:lnTo>
                      <a:lnTo>
                        <a:pt x="17018" y="564768"/>
                      </a:lnTo>
                      <a:lnTo>
                        <a:pt x="4572" y="546226"/>
                      </a:lnTo>
                      <a:lnTo>
                        <a:pt x="0" y="523620"/>
                      </a:lnTo>
                      <a:lnTo>
                        <a:pt x="0" y="58165"/>
                      </a:lnTo>
                      <a:close/>
                    </a:path>
                  </a:pathLst>
                </a:custGeom>
                <a:ln w="25907">
                  <a:solidFill>
                    <a:srgbClr val="4F81BB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  <p:sp>
            <p:nvSpPr>
              <p:cNvPr id="65" name="object 40"/>
              <p:cNvSpPr txBox="1"/>
              <p:nvPr/>
            </p:nvSpPr>
            <p:spPr>
              <a:xfrm>
                <a:off x="4038980" y="4832730"/>
                <a:ext cx="1349375" cy="473075"/>
              </a:xfrm>
              <a:prstGeom prst="rect">
                <a:avLst/>
              </a:prstGeom>
            </p:spPr>
            <p:txBody>
              <a:bodyPr vert="horz" wrap="square" lIns="0" tIns="41275" rIns="0" bIns="0" rtlCol="0">
                <a:spAutoFit/>
              </a:bodyPr>
              <a:lstStyle/>
              <a:p>
                <a:pPr marL="12700" marR="5080" indent="-1270" algn="ctr">
                  <a:lnSpc>
                    <a:spcPct val="83200"/>
                  </a:lnSpc>
                  <a:spcBef>
                    <a:spcPts val="325"/>
                  </a:spcBef>
                </a:pPr>
                <a:r>
                  <a:rPr sz="1100" spc="-10" dirty="0">
                    <a:latin typeface="Arial MT"/>
                    <a:cs typeface="Arial MT"/>
                  </a:rPr>
                  <a:t>Implementação</a:t>
                </a:r>
                <a:r>
                  <a:rPr sz="1100" spc="50" dirty="0">
                    <a:latin typeface="Arial MT"/>
                    <a:cs typeface="Arial MT"/>
                  </a:rPr>
                  <a:t> </a:t>
                </a:r>
                <a:r>
                  <a:rPr sz="1100" spc="-50" dirty="0">
                    <a:latin typeface="Arial MT"/>
                    <a:cs typeface="Arial MT"/>
                  </a:rPr>
                  <a:t>e </a:t>
                </a:r>
                <a:r>
                  <a:rPr sz="1100" spc="-10" dirty="0">
                    <a:latin typeface="Arial MT"/>
                    <a:cs typeface="Arial MT"/>
                  </a:rPr>
                  <a:t>Acompanhamento</a:t>
                </a:r>
                <a:r>
                  <a:rPr sz="1100" spc="20" dirty="0">
                    <a:latin typeface="Arial MT"/>
                    <a:cs typeface="Arial MT"/>
                  </a:rPr>
                  <a:t> </a:t>
                </a:r>
                <a:r>
                  <a:rPr sz="1100" spc="-25" dirty="0">
                    <a:latin typeface="Arial MT"/>
                    <a:cs typeface="Arial MT"/>
                  </a:rPr>
                  <a:t>da </a:t>
                </a:r>
                <a:r>
                  <a:rPr sz="1100" dirty="0">
                    <a:latin typeface="Arial MT"/>
                    <a:cs typeface="Arial MT"/>
                  </a:rPr>
                  <a:t>Área</a:t>
                </a:r>
                <a:r>
                  <a:rPr sz="1100" spc="-50" dirty="0">
                    <a:latin typeface="Arial MT"/>
                    <a:cs typeface="Arial MT"/>
                  </a:rPr>
                  <a:t> </a:t>
                </a:r>
                <a:r>
                  <a:rPr sz="1100" spc="-10" dirty="0">
                    <a:latin typeface="Arial MT"/>
                    <a:cs typeface="Arial MT"/>
                  </a:rPr>
                  <a:t>Nuclear</a:t>
                </a:r>
                <a:r>
                  <a:rPr sz="1100" spc="-40" dirty="0">
                    <a:latin typeface="Arial MT"/>
                    <a:cs typeface="Arial MT"/>
                  </a:rPr>
                  <a:t> </a:t>
                </a:r>
                <a:r>
                  <a:rPr sz="1100" spc="-10" dirty="0">
                    <a:latin typeface="Arial MT"/>
                    <a:cs typeface="Arial MT"/>
                  </a:rPr>
                  <a:t>(IACN)</a:t>
                </a:r>
                <a:endParaRPr sz="1100">
                  <a:latin typeface="Arial MT"/>
                  <a:cs typeface="Arial MT"/>
                </a:endParaRPr>
              </a:p>
            </p:txBody>
          </p:sp>
          <p:grpSp>
            <p:nvGrpSpPr>
              <p:cNvPr id="66" name="object 41"/>
              <p:cNvGrpSpPr/>
              <p:nvPr/>
            </p:nvGrpSpPr>
            <p:grpSpPr>
              <a:xfrm>
                <a:off x="5519864" y="4724336"/>
                <a:ext cx="1581785" cy="675005"/>
                <a:chOff x="5519864" y="4724336"/>
                <a:chExt cx="1581785" cy="675005"/>
              </a:xfrm>
            </p:grpSpPr>
            <p:sp>
              <p:nvSpPr>
                <p:cNvPr id="75" name="object 42"/>
                <p:cNvSpPr/>
                <p:nvPr/>
              </p:nvSpPr>
              <p:spPr>
                <a:xfrm>
                  <a:off x="5532120" y="4736591"/>
                  <a:ext cx="1485900" cy="5822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85900" h="582295">
                      <a:moveTo>
                        <a:pt x="1427860" y="0"/>
                      </a:moveTo>
                      <a:lnTo>
                        <a:pt x="58038" y="0"/>
                      </a:lnTo>
                      <a:lnTo>
                        <a:pt x="35432" y="4571"/>
                      </a:lnTo>
                      <a:lnTo>
                        <a:pt x="17017" y="17017"/>
                      </a:lnTo>
                      <a:lnTo>
                        <a:pt x="4571" y="35559"/>
                      </a:lnTo>
                      <a:lnTo>
                        <a:pt x="0" y="58165"/>
                      </a:lnTo>
                      <a:lnTo>
                        <a:pt x="0" y="523620"/>
                      </a:lnTo>
                      <a:lnTo>
                        <a:pt x="4571" y="546226"/>
                      </a:lnTo>
                      <a:lnTo>
                        <a:pt x="17017" y="564768"/>
                      </a:lnTo>
                      <a:lnTo>
                        <a:pt x="35432" y="577214"/>
                      </a:lnTo>
                      <a:lnTo>
                        <a:pt x="58038" y="581786"/>
                      </a:lnTo>
                      <a:lnTo>
                        <a:pt x="1427860" y="581786"/>
                      </a:lnTo>
                      <a:lnTo>
                        <a:pt x="1450466" y="577214"/>
                      </a:lnTo>
                      <a:lnTo>
                        <a:pt x="1468881" y="564768"/>
                      </a:lnTo>
                      <a:lnTo>
                        <a:pt x="1481327" y="546226"/>
                      </a:lnTo>
                      <a:lnTo>
                        <a:pt x="1485900" y="523620"/>
                      </a:lnTo>
                      <a:lnTo>
                        <a:pt x="1485900" y="58165"/>
                      </a:lnTo>
                      <a:lnTo>
                        <a:pt x="1481327" y="35559"/>
                      </a:lnTo>
                      <a:lnTo>
                        <a:pt x="1468881" y="17017"/>
                      </a:lnTo>
                      <a:lnTo>
                        <a:pt x="1450466" y="4571"/>
                      </a:lnTo>
                      <a:lnTo>
                        <a:pt x="142786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76" name="object 43"/>
                <p:cNvSpPr/>
                <p:nvPr/>
              </p:nvSpPr>
              <p:spPr>
                <a:xfrm>
                  <a:off x="5532882" y="4737353"/>
                  <a:ext cx="1485900" cy="5822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85900" h="582295">
                      <a:moveTo>
                        <a:pt x="0" y="58166"/>
                      </a:moveTo>
                      <a:lnTo>
                        <a:pt x="4571" y="35560"/>
                      </a:lnTo>
                      <a:lnTo>
                        <a:pt x="17017" y="17018"/>
                      </a:lnTo>
                      <a:lnTo>
                        <a:pt x="35432" y="4572"/>
                      </a:lnTo>
                      <a:lnTo>
                        <a:pt x="58038" y="0"/>
                      </a:lnTo>
                      <a:lnTo>
                        <a:pt x="1427861" y="0"/>
                      </a:lnTo>
                      <a:lnTo>
                        <a:pt x="1450466" y="4572"/>
                      </a:lnTo>
                      <a:lnTo>
                        <a:pt x="1468882" y="17018"/>
                      </a:lnTo>
                      <a:lnTo>
                        <a:pt x="1481327" y="35560"/>
                      </a:lnTo>
                      <a:lnTo>
                        <a:pt x="1485899" y="58166"/>
                      </a:lnTo>
                      <a:lnTo>
                        <a:pt x="1485899" y="523621"/>
                      </a:lnTo>
                      <a:lnTo>
                        <a:pt x="1481327" y="546227"/>
                      </a:lnTo>
                      <a:lnTo>
                        <a:pt x="1468882" y="564769"/>
                      </a:lnTo>
                      <a:lnTo>
                        <a:pt x="1450466" y="577215"/>
                      </a:lnTo>
                      <a:lnTo>
                        <a:pt x="1427861" y="581787"/>
                      </a:lnTo>
                      <a:lnTo>
                        <a:pt x="58038" y="581787"/>
                      </a:lnTo>
                      <a:lnTo>
                        <a:pt x="35432" y="577215"/>
                      </a:lnTo>
                      <a:lnTo>
                        <a:pt x="17017" y="564769"/>
                      </a:lnTo>
                      <a:lnTo>
                        <a:pt x="4571" y="546227"/>
                      </a:lnTo>
                      <a:lnTo>
                        <a:pt x="0" y="523621"/>
                      </a:lnTo>
                      <a:lnTo>
                        <a:pt x="0" y="58166"/>
                      </a:lnTo>
                      <a:close/>
                    </a:path>
                  </a:pathLst>
                </a:custGeom>
                <a:ln w="25907">
                  <a:solidFill>
                    <a:srgbClr val="4674AB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77" name="object 44"/>
                <p:cNvSpPr/>
                <p:nvPr/>
              </p:nvSpPr>
              <p:spPr>
                <a:xfrm>
                  <a:off x="5600700" y="4803647"/>
                  <a:ext cx="1487170" cy="5822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87170" h="582295">
                      <a:moveTo>
                        <a:pt x="1429003" y="0"/>
                      </a:moveTo>
                      <a:lnTo>
                        <a:pt x="58038" y="0"/>
                      </a:lnTo>
                      <a:lnTo>
                        <a:pt x="35433" y="4571"/>
                      </a:lnTo>
                      <a:lnTo>
                        <a:pt x="17017" y="17018"/>
                      </a:lnTo>
                      <a:lnTo>
                        <a:pt x="4572" y="35559"/>
                      </a:lnTo>
                      <a:lnTo>
                        <a:pt x="0" y="58165"/>
                      </a:lnTo>
                      <a:lnTo>
                        <a:pt x="0" y="523620"/>
                      </a:lnTo>
                      <a:lnTo>
                        <a:pt x="4572" y="546226"/>
                      </a:lnTo>
                      <a:lnTo>
                        <a:pt x="17017" y="564768"/>
                      </a:lnTo>
                      <a:lnTo>
                        <a:pt x="35433" y="577214"/>
                      </a:lnTo>
                      <a:lnTo>
                        <a:pt x="58038" y="581786"/>
                      </a:lnTo>
                      <a:lnTo>
                        <a:pt x="1429003" y="581786"/>
                      </a:lnTo>
                      <a:lnTo>
                        <a:pt x="1451609" y="577214"/>
                      </a:lnTo>
                      <a:lnTo>
                        <a:pt x="1470025" y="564768"/>
                      </a:lnTo>
                      <a:lnTo>
                        <a:pt x="1482471" y="546226"/>
                      </a:lnTo>
                      <a:lnTo>
                        <a:pt x="1487043" y="523620"/>
                      </a:lnTo>
                      <a:lnTo>
                        <a:pt x="1487043" y="58165"/>
                      </a:lnTo>
                      <a:lnTo>
                        <a:pt x="1482471" y="35559"/>
                      </a:lnTo>
                      <a:lnTo>
                        <a:pt x="1470025" y="17018"/>
                      </a:lnTo>
                      <a:lnTo>
                        <a:pt x="1451609" y="4571"/>
                      </a:lnTo>
                      <a:lnTo>
                        <a:pt x="1429003" y="0"/>
                      </a:lnTo>
                      <a:close/>
                    </a:path>
                  </a:pathLst>
                </a:custGeom>
                <a:solidFill>
                  <a:srgbClr val="D0D6E8">
                    <a:alpha val="90194"/>
                  </a:srgbClr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78" name="object 45"/>
                <p:cNvSpPr/>
                <p:nvPr/>
              </p:nvSpPr>
              <p:spPr>
                <a:xfrm>
                  <a:off x="5601462" y="4804409"/>
                  <a:ext cx="1487170" cy="5822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87170" h="582295">
                      <a:moveTo>
                        <a:pt x="0" y="58165"/>
                      </a:moveTo>
                      <a:lnTo>
                        <a:pt x="4572" y="35559"/>
                      </a:lnTo>
                      <a:lnTo>
                        <a:pt x="17017" y="17017"/>
                      </a:lnTo>
                      <a:lnTo>
                        <a:pt x="35433" y="4571"/>
                      </a:lnTo>
                      <a:lnTo>
                        <a:pt x="58038" y="0"/>
                      </a:lnTo>
                      <a:lnTo>
                        <a:pt x="1429004" y="0"/>
                      </a:lnTo>
                      <a:lnTo>
                        <a:pt x="1451610" y="4571"/>
                      </a:lnTo>
                      <a:lnTo>
                        <a:pt x="1470024" y="17017"/>
                      </a:lnTo>
                      <a:lnTo>
                        <a:pt x="1482470" y="35559"/>
                      </a:lnTo>
                      <a:lnTo>
                        <a:pt x="1487042" y="58165"/>
                      </a:lnTo>
                      <a:lnTo>
                        <a:pt x="1487042" y="523620"/>
                      </a:lnTo>
                      <a:lnTo>
                        <a:pt x="1482470" y="546226"/>
                      </a:lnTo>
                      <a:lnTo>
                        <a:pt x="1470024" y="564768"/>
                      </a:lnTo>
                      <a:lnTo>
                        <a:pt x="1451610" y="577214"/>
                      </a:lnTo>
                      <a:lnTo>
                        <a:pt x="1429004" y="581786"/>
                      </a:lnTo>
                      <a:lnTo>
                        <a:pt x="58038" y="581786"/>
                      </a:lnTo>
                      <a:lnTo>
                        <a:pt x="35433" y="577214"/>
                      </a:lnTo>
                      <a:lnTo>
                        <a:pt x="17017" y="564768"/>
                      </a:lnTo>
                      <a:lnTo>
                        <a:pt x="4572" y="546226"/>
                      </a:lnTo>
                      <a:lnTo>
                        <a:pt x="0" y="523620"/>
                      </a:lnTo>
                      <a:lnTo>
                        <a:pt x="0" y="58165"/>
                      </a:lnTo>
                      <a:close/>
                    </a:path>
                  </a:pathLst>
                </a:custGeom>
                <a:ln w="25908">
                  <a:solidFill>
                    <a:srgbClr val="4F81BB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  <p:sp>
            <p:nvSpPr>
              <p:cNvPr id="67" name="object 46"/>
              <p:cNvSpPr txBox="1"/>
              <p:nvPr/>
            </p:nvSpPr>
            <p:spPr>
              <a:xfrm>
                <a:off x="5673597" y="4760467"/>
                <a:ext cx="1349375" cy="612775"/>
              </a:xfrm>
              <a:prstGeom prst="rect">
                <a:avLst/>
              </a:prstGeom>
            </p:spPr>
            <p:txBody>
              <a:bodyPr vert="horz" wrap="square" lIns="0" tIns="41275" rIns="0" bIns="0" rtlCol="0">
                <a:spAutoFit/>
              </a:bodyPr>
              <a:lstStyle/>
              <a:p>
                <a:pPr marL="12700" marR="5080" indent="1905" algn="ctr">
                  <a:lnSpc>
                    <a:spcPct val="83300"/>
                  </a:lnSpc>
                  <a:spcBef>
                    <a:spcPts val="325"/>
                  </a:spcBef>
                </a:pPr>
                <a:r>
                  <a:rPr sz="1100" spc="-10" dirty="0">
                    <a:latin typeface="Arial MT"/>
                    <a:cs typeface="Arial MT"/>
                  </a:rPr>
                  <a:t>Implementação</a:t>
                </a:r>
                <a:r>
                  <a:rPr sz="1100" spc="50" dirty="0">
                    <a:latin typeface="Arial MT"/>
                    <a:cs typeface="Arial MT"/>
                  </a:rPr>
                  <a:t> </a:t>
                </a:r>
                <a:r>
                  <a:rPr sz="1100" spc="-50" dirty="0">
                    <a:latin typeface="Arial MT"/>
                    <a:cs typeface="Arial MT"/>
                  </a:rPr>
                  <a:t>e </a:t>
                </a:r>
                <a:r>
                  <a:rPr sz="1100" spc="-10" dirty="0">
                    <a:latin typeface="Arial MT"/>
                    <a:cs typeface="Arial MT"/>
                  </a:rPr>
                  <a:t>Acompanhamento</a:t>
                </a:r>
                <a:r>
                  <a:rPr sz="1100" spc="20" dirty="0">
                    <a:latin typeface="Arial MT"/>
                    <a:cs typeface="Arial MT"/>
                  </a:rPr>
                  <a:t> </a:t>
                </a:r>
                <a:r>
                  <a:rPr sz="1100" spc="-25" dirty="0">
                    <a:latin typeface="Arial MT"/>
                    <a:cs typeface="Arial MT"/>
                  </a:rPr>
                  <a:t>da </a:t>
                </a:r>
                <a:r>
                  <a:rPr sz="1100" dirty="0">
                    <a:latin typeface="Arial MT"/>
                    <a:cs typeface="Arial MT"/>
                  </a:rPr>
                  <a:t>Área</a:t>
                </a:r>
                <a:r>
                  <a:rPr sz="1100" spc="-20" dirty="0">
                    <a:latin typeface="Arial MT"/>
                    <a:cs typeface="Arial MT"/>
                  </a:rPr>
                  <a:t> </a:t>
                </a:r>
                <a:r>
                  <a:rPr sz="1100" dirty="0">
                    <a:latin typeface="Arial MT"/>
                    <a:cs typeface="Arial MT"/>
                  </a:rPr>
                  <a:t>de</a:t>
                </a:r>
                <a:r>
                  <a:rPr sz="1100" spc="-20" dirty="0">
                    <a:latin typeface="Arial MT"/>
                    <a:cs typeface="Arial MT"/>
                  </a:rPr>
                  <a:t> </a:t>
                </a:r>
                <a:r>
                  <a:rPr sz="1100" spc="-10" dirty="0">
                    <a:latin typeface="Arial MT"/>
                    <a:cs typeface="Arial MT"/>
                  </a:rPr>
                  <a:t>Mísseis (IACM)</a:t>
                </a:r>
                <a:endParaRPr sz="1100">
                  <a:latin typeface="Arial MT"/>
                  <a:cs typeface="Arial MT"/>
                </a:endParaRPr>
              </a:p>
            </p:txBody>
          </p:sp>
          <p:sp>
            <p:nvSpPr>
              <p:cNvPr id="68" name="object 50"/>
              <p:cNvSpPr txBox="1"/>
              <p:nvPr/>
            </p:nvSpPr>
            <p:spPr>
              <a:xfrm>
                <a:off x="7113778" y="2169414"/>
                <a:ext cx="1568450" cy="574040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 marR="5080" algn="ctr">
                  <a:lnSpc>
                    <a:spcPct val="100000"/>
                  </a:lnSpc>
                  <a:spcBef>
                    <a:spcPts val="100"/>
                  </a:spcBef>
                </a:pPr>
                <a:r>
                  <a:rPr sz="1200" spc="-10" dirty="0">
                    <a:latin typeface="Arial MT"/>
                    <a:cs typeface="Arial MT"/>
                  </a:rPr>
                  <a:t>Órgão</a:t>
                </a:r>
                <a:r>
                  <a:rPr sz="1200" spc="-40" dirty="0">
                    <a:latin typeface="Arial MT"/>
                    <a:cs typeface="Arial MT"/>
                  </a:rPr>
                  <a:t> </a:t>
                </a:r>
                <a:r>
                  <a:rPr sz="1200" spc="-10" dirty="0">
                    <a:latin typeface="Arial MT"/>
                    <a:cs typeface="Arial MT"/>
                  </a:rPr>
                  <a:t>Coordenador</a:t>
                </a:r>
                <a:r>
                  <a:rPr sz="1200" spc="-60" dirty="0">
                    <a:latin typeface="Arial MT"/>
                    <a:cs typeface="Arial MT"/>
                  </a:rPr>
                  <a:t> </a:t>
                </a:r>
                <a:r>
                  <a:rPr sz="1200" spc="-25" dirty="0">
                    <a:latin typeface="Arial MT"/>
                    <a:cs typeface="Arial MT"/>
                  </a:rPr>
                  <a:t>da </a:t>
                </a:r>
                <a:r>
                  <a:rPr sz="1200" spc="-10" dirty="0">
                    <a:latin typeface="Arial MT"/>
                    <a:cs typeface="Arial MT"/>
                  </a:rPr>
                  <a:t>Autoridade</a:t>
                </a:r>
                <a:r>
                  <a:rPr sz="1200" dirty="0">
                    <a:latin typeface="Arial MT"/>
                    <a:cs typeface="Arial MT"/>
                  </a:rPr>
                  <a:t> </a:t>
                </a:r>
                <a:r>
                  <a:rPr sz="1200" spc="-10" dirty="0">
                    <a:latin typeface="Arial MT"/>
                    <a:cs typeface="Arial MT"/>
                  </a:rPr>
                  <a:t>Nacional Brasileira</a:t>
                </a:r>
                <a:endParaRPr sz="1200">
                  <a:latin typeface="Arial MT"/>
                  <a:cs typeface="Arial MT"/>
                </a:endParaRPr>
              </a:p>
            </p:txBody>
          </p:sp>
          <p:sp>
            <p:nvSpPr>
              <p:cNvPr id="69" name="object 54"/>
              <p:cNvSpPr txBox="1"/>
              <p:nvPr/>
            </p:nvSpPr>
            <p:spPr>
              <a:xfrm>
                <a:off x="6653021" y="4152138"/>
                <a:ext cx="2043430" cy="391160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/>
              <a:p>
                <a:pPr marL="12700" marR="5080" indent="211454">
                  <a:lnSpc>
                    <a:spcPct val="100000"/>
                  </a:lnSpc>
                  <a:spcBef>
                    <a:spcPts val="100"/>
                  </a:spcBef>
                </a:pPr>
                <a:r>
                  <a:rPr sz="1200" spc="-10" dirty="0">
                    <a:latin typeface="Arial MT"/>
                    <a:cs typeface="Arial MT"/>
                  </a:rPr>
                  <a:t>Secretaria-Executiva</a:t>
                </a:r>
                <a:r>
                  <a:rPr sz="1200" spc="25" dirty="0">
                    <a:latin typeface="Arial MT"/>
                    <a:cs typeface="Arial MT"/>
                  </a:rPr>
                  <a:t> </a:t>
                </a:r>
                <a:r>
                  <a:rPr sz="1200" spc="-25" dirty="0">
                    <a:latin typeface="Arial MT"/>
                    <a:cs typeface="Arial MT"/>
                  </a:rPr>
                  <a:t>da </a:t>
                </a:r>
                <a:r>
                  <a:rPr sz="1200" spc="-10" dirty="0">
                    <a:latin typeface="Arial MT"/>
                    <a:cs typeface="Arial MT"/>
                  </a:rPr>
                  <a:t>Autoridade</a:t>
                </a:r>
                <a:r>
                  <a:rPr sz="1200" spc="-55" dirty="0">
                    <a:latin typeface="Arial MT"/>
                    <a:cs typeface="Arial MT"/>
                  </a:rPr>
                  <a:t> </a:t>
                </a:r>
                <a:r>
                  <a:rPr sz="1200" spc="-10" dirty="0">
                    <a:latin typeface="Arial MT"/>
                    <a:cs typeface="Arial MT"/>
                  </a:rPr>
                  <a:t>Nacional</a:t>
                </a:r>
                <a:r>
                  <a:rPr sz="1200" spc="-55" dirty="0">
                    <a:latin typeface="Arial MT"/>
                    <a:cs typeface="Arial MT"/>
                  </a:rPr>
                  <a:t> </a:t>
                </a:r>
                <a:r>
                  <a:rPr sz="1200" spc="-10" dirty="0">
                    <a:latin typeface="Arial MT"/>
                    <a:cs typeface="Arial MT"/>
                  </a:rPr>
                  <a:t>Brasileira</a:t>
                </a:r>
                <a:endParaRPr sz="1200">
                  <a:latin typeface="Arial MT"/>
                  <a:cs typeface="Arial MT"/>
                </a:endParaRPr>
              </a:p>
            </p:txBody>
          </p:sp>
          <p:grpSp>
            <p:nvGrpSpPr>
              <p:cNvPr id="70" name="object 55"/>
              <p:cNvGrpSpPr/>
              <p:nvPr/>
            </p:nvGrpSpPr>
            <p:grpSpPr>
              <a:xfrm>
                <a:off x="5753100" y="2444495"/>
                <a:ext cx="1094740" cy="1922145"/>
                <a:chOff x="5753100" y="2444495"/>
                <a:chExt cx="1094740" cy="1922145"/>
              </a:xfrm>
            </p:grpSpPr>
            <p:pic>
              <p:nvPicPr>
                <p:cNvPr id="71" name="object 56"/>
                <p:cNvPicPr/>
                <p:nvPr/>
              </p:nvPicPr>
              <p:blipFill>
                <a:blip r:embed="rId3" cstate="print"/>
                <a:stretch>
                  <a:fillRect/>
                </a:stretch>
              </p:blipFill>
              <p:spPr>
                <a:xfrm>
                  <a:off x="6608063" y="2444495"/>
                  <a:ext cx="239268" cy="120396"/>
                </a:xfrm>
                <a:prstGeom prst="rect">
                  <a:avLst/>
                </a:prstGeom>
              </p:spPr>
            </p:pic>
            <p:sp>
              <p:nvSpPr>
                <p:cNvPr id="72" name="object 57"/>
                <p:cNvSpPr/>
                <p:nvPr/>
              </p:nvSpPr>
              <p:spPr>
                <a:xfrm>
                  <a:off x="6637782" y="2487040"/>
                  <a:ext cx="170815" cy="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0815">
                      <a:moveTo>
                        <a:pt x="0" y="0"/>
                      </a:moveTo>
                      <a:lnTo>
                        <a:pt x="170307" y="0"/>
                      </a:lnTo>
                    </a:path>
                  </a:pathLst>
                </a:custGeom>
                <a:ln w="39624">
                  <a:solidFill>
                    <a:srgbClr val="4F81BB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pic>
              <p:nvPicPr>
                <p:cNvPr id="73" name="object 58"/>
                <p:cNvPicPr/>
                <p:nvPr/>
              </p:nvPicPr>
              <p:blipFill>
                <a:blip r:embed="rId4" cstate="print"/>
                <a:stretch>
                  <a:fillRect/>
                </a:stretch>
              </p:blipFill>
              <p:spPr>
                <a:xfrm>
                  <a:off x="5753100" y="4258055"/>
                  <a:ext cx="813816" cy="108204"/>
                </a:xfrm>
                <a:prstGeom prst="rect">
                  <a:avLst/>
                </a:prstGeom>
              </p:spPr>
            </p:pic>
            <p:sp>
              <p:nvSpPr>
                <p:cNvPr id="74" name="object 59"/>
                <p:cNvSpPr/>
                <p:nvPr/>
              </p:nvSpPr>
              <p:spPr>
                <a:xfrm>
                  <a:off x="5798057" y="4295394"/>
                  <a:ext cx="719455" cy="12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9454" h="1270">
                      <a:moveTo>
                        <a:pt x="0" y="0"/>
                      </a:moveTo>
                      <a:lnTo>
                        <a:pt x="718946" y="1269"/>
                      </a:lnTo>
                    </a:path>
                  </a:pathLst>
                </a:custGeom>
                <a:ln w="25908">
                  <a:solidFill>
                    <a:srgbClr val="4F81BB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</p:grpSp>
      </p:grpSp>
      <p:sp>
        <p:nvSpPr>
          <p:cNvPr id="109" name="object 2"/>
          <p:cNvSpPr txBox="1">
            <a:spLocks/>
          </p:cNvSpPr>
          <p:nvPr/>
        </p:nvSpPr>
        <p:spPr>
          <a:xfrm>
            <a:off x="1839467" y="781177"/>
            <a:ext cx="5791708" cy="6362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79883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CGBS</a:t>
            </a:r>
            <a:r>
              <a:rPr kumimoji="0" lang="pt-BR" sz="1800" b="1" i="0" u="none" strike="noStrike" kern="0" cap="none" spc="-1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-</a:t>
            </a:r>
            <a:r>
              <a:rPr kumimoji="0" lang="pt-BR" sz="1800" b="1" i="0" u="none" strike="noStrike" kern="0" cap="none" spc="-8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Organograma</a:t>
            </a:r>
            <a:endParaRPr kumimoji="0" lang="pt-BR" sz="1800" b="1" i="0" u="none" strike="noStrike" kern="0" cap="none" spc="-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29611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3"/>
          <p:cNvSpPr txBox="1"/>
          <p:nvPr/>
        </p:nvSpPr>
        <p:spPr>
          <a:xfrm>
            <a:off x="1320178" y="2223685"/>
            <a:ext cx="8206740" cy="2974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3429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</a:tabLst>
            </a:pPr>
            <a:r>
              <a:rPr sz="1600" dirty="0">
                <a:latin typeface="Arial MT"/>
                <a:cs typeface="Arial MT"/>
              </a:rPr>
              <a:t>Acompanhar</a:t>
            </a:r>
            <a:r>
              <a:rPr sz="1600" spc="1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implementar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os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tratados,</a:t>
            </a:r>
            <a:r>
              <a:rPr sz="1600" spc="1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as</a:t>
            </a:r>
            <a:r>
              <a:rPr sz="1600" spc="1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convenções</a:t>
            </a:r>
            <a:r>
              <a:rPr sz="1600" spc="1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os</a:t>
            </a:r>
            <a:r>
              <a:rPr sz="1600" spc="1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regimes</a:t>
            </a:r>
            <a:r>
              <a:rPr sz="1600" spc="14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internacionais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desarmamento e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não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proliferação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1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ADM,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quais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Brasil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é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Parte;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0"/>
              </a:spcBef>
              <a:buFont typeface="Arial MT"/>
              <a:buChar char="•"/>
            </a:pPr>
            <a:endParaRPr sz="1600" dirty="0">
              <a:latin typeface="Arial MT"/>
              <a:cs typeface="Arial MT"/>
            </a:endParaRPr>
          </a:p>
          <a:p>
            <a:pPr marL="354965" marR="5715" indent="-342900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1600" dirty="0">
                <a:latin typeface="Arial MT"/>
                <a:cs typeface="Arial MT"/>
              </a:rPr>
              <a:t>Implementar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as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políticas</a:t>
            </a:r>
            <a:r>
              <a:rPr sz="1600" spc="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exportação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bens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sensíveis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uso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duplo, </a:t>
            </a:r>
            <a:r>
              <a:rPr sz="1600" dirty="0">
                <a:latin typeface="Arial MT"/>
                <a:cs typeface="Arial MT"/>
              </a:rPr>
              <a:t>bem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como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serviços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diretamente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vinculados;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0"/>
              </a:spcBef>
              <a:buFont typeface="Arial MT"/>
              <a:buChar char="•"/>
            </a:pPr>
            <a:endParaRPr sz="1600" dirty="0">
              <a:latin typeface="Arial MT"/>
              <a:cs typeface="Arial MT"/>
            </a:endParaRPr>
          </a:p>
          <a:p>
            <a:pPr marL="354965" marR="7620" indent="-342900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1600" spc="-20" dirty="0">
                <a:latin typeface="Arial MT"/>
                <a:cs typeface="Arial MT"/>
              </a:rPr>
              <a:t>Secretaria-</a:t>
            </a:r>
            <a:r>
              <a:rPr sz="1600" dirty="0">
                <a:latin typeface="Arial MT"/>
                <a:cs typeface="Arial MT"/>
              </a:rPr>
              <a:t>Executiva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Comissão</a:t>
            </a:r>
            <a:r>
              <a:rPr sz="1600" spc="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Interministerial</a:t>
            </a:r>
            <a:r>
              <a:rPr sz="1600" spc="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Exportação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Bens </a:t>
            </a:r>
            <a:r>
              <a:rPr sz="1600" dirty="0">
                <a:latin typeface="Arial MT"/>
                <a:cs typeface="Arial MT"/>
              </a:rPr>
              <a:t>Sensíveis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(CIBES);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0"/>
              </a:spcBef>
              <a:buFont typeface="Arial MT"/>
              <a:buChar char="•"/>
            </a:pPr>
            <a:endParaRPr sz="1600" dirty="0">
              <a:latin typeface="Arial MT"/>
              <a:cs typeface="Arial MT"/>
            </a:endParaRPr>
          </a:p>
          <a:p>
            <a:pPr marL="354965" marR="5080" indent="-342900" algn="just">
              <a:lnSpc>
                <a:spcPct val="100000"/>
              </a:lnSpc>
              <a:buChar char="•"/>
              <a:tabLst>
                <a:tab pos="354965" algn="l"/>
                <a:tab pos="357505" algn="l"/>
              </a:tabLst>
            </a:pPr>
            <a:r>
              <a:rPr sz="1600" dirty="0">
                <a:latin typeface="Arial MT"/>
                <a:cs typeface="Arial MT"/>
              </a:rPr>
              <a:t>	</a:t>
            </a:r>
            <a:r>
              <a:rPr sz="1600" spc="-20" dirty="0">
                <a:latin typeface="Arial MT"/>
                <a:cs typeface="Arial MT"/>
              </a:rPr>
              <a:t>Secretaria-</a:t>
            </a:r>
            <a:r>
              <a:rPr sz="1600" dirty="0">
                <a:latin typeface="Arial MT"/>
                <a:cs typeface="Arial MT"/>
              </a:rPr>
              <a:t>Executiva</a:t>
            </a:r>
            <a:r>
              <a:rPr sz="1600" spc="43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Permanente</a:t>
            </a:r>
            <a:r>
              <a:rPr sz="1600" spc="4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4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Comissão</a:t>
            </a:r>
            <a:r>
              <a:rPr sz="1600" spc="4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Interministerial</a:t>
            </a:r>
            <a:r>
              <a:rPr sz="1600" spc="4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4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aplicação</a:t>
            </a:r>
            <a:r>
              <a:rPr sz="1600" spc="459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dos </a:t>
            </a:r>
            <a:r>
              <a:rPr sz="1600" dirty="0">
                <a:latin typeface="Arial MT"/>
                <a:cs typeface="Arial MT"/>
              </a:rPr>
              <a:t>Dispositivos</a:t>
            </a:r>
            <a:r>
              <a:rPr sz="1600" spc="6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6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Convenção</a:t>
            </a:r>
            <a:r>
              <a:rPr sz="1600" spc="7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Internacional</a:t>
            </a:r>
            <a:r>
              <a:rPr sz="1600" spc="6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sobre</a:t>
            </a:r>
            <a:r>
              <a:rPr sz="1600" spc="7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6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Proibição</a:t>
            </a:r>
            <a:r>
              <a:rPr sz="1600" spc="7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7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Armas</a:t>
            </a:r>
            <a:r>
              <a:rPr sz="1600" spc="70" dirty="0">
                <a:latin typeface="Arial MT"/>
                <a:cs typeface="Arial MT"/>
              </a:rPr>
              <a:t>  </a:t>
            </a:r>
            <a:r>
              <a:rPr sz="1600" spc="-10" dirty="0">
                <a:latin typeface="Arial MT"/>
                <a:cs typeface="Arial MT"/>
              </a:rPr>
              <a:t>Químicas (CIAD/CPAQ).</a:t>
            </a:r>
            <a:endParaRPr sz="1600" dirty="0">
              <a:latin typeface="Arial MT"/>
              <a:cs typeface="Arial MT"/>
            </a:endParaRPr>
          </a:p>
        </p:txBody>
      </p:sp>
      <p:sp>
        <p:nvSpPr>
          <p:cNvPr id="3" name="object 2"/>
          <p:cNvSpPr txBox="1">
            <a:spLocks/>
          </p:cNvSpPr>
          <p:nvPr/>
        </p:nvSpPr>
        <p:spPr>
          <a:xfrm>
            <a:off x="1685022" y="712668"/>
            <a:ext cx="5791708" cy="636269"/>
          </a:xfrm>
          <a:prstGeom prst="rect">
            <a:avLst/>
          </a:prstGeom>
        </p:spPr>
        <p:txBody>
          <a:bodyPr vert="horz" wrap="square" lIns="0" tIns="148894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74803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Principais</a:t>
            </a:r>
            <a:r>
              <a:rPr kumimoji="0" lang="pt-BR" sz="1800" b="1" i="0" u="none" strike="noStrike" kern="0" cap="none" spc="-8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Atribuições</a:t>
            </a:r>
            <a:endParaRPr kumimoji="0" lang="pt-BR" sz="1800" b="1" i="0" u="none" strike="noStrike" kern="0" cap="none" spc="-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4931497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729411" y="677157"/>
            <a:ext cx="5791708" cy="636269"/>
          </a:xfrm>
          <a:prstGeom prst="rect">
            <a:avLst/>
          </a:prstGeom>
        </p:spPr>
        <p:txBody>
          <a:bodyPr vert="horz" wrap="square" lIns="0" tIns="148894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74803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Principais</a:t>
            </a:r>
            <a:r>
              <a:rPr kumimoji="0" lang="pt-BR" sz="1800" b="1" i="0" u="none" strike="noStrike" kern="0" cap="none" spc="-8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Atribuições</a:t>
            </a:r>
            <a:endParaRPr kumimoji="0" lang="pt-BR" sz="1800" b="1" i="0" u="none" strike="noStrike" kern="0" cap="none" spc="-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j-ea"/>
            </a:endParaRPr>
          </a:p>
        </p:txBody>
      </p:sp>
      <p:sp>
        <p:nvSpPr>
          <p:cNvPr id="3" name="object 2"/>
          <p:cNvSpPr txBox="1"/>
          <p:nvPr/>
        </p:nvSpPr>
        <p:spPr>
          <a:xfrm>
            <a:off x="1453532" y="1915886"/>
            <a:ext cx="7680325" cy="1503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95"/>
              </a:spcBef>
              <a:buChar char="•"/>
              <a:tabLst>
                <a:tab pos="299085" algn="l"/>
              </a:tabLst>
            </a:pPr>
            <a:r>
              <a:rPr sz="1600" spc="-10" dirty="0">
                <a:latin typeface="Arial MT"/>
                <a:cs typeface="Arial MT"/>
              </a:rPr>
              <a:t>Convoca/Organiza</a:t>
            </a:r>
            <a:r>
              <a:rPr sz="1600" dirty="0">
                <a:latin typeface="Arial MT"/>
                <a:cs typeface="Arial MT"/>
              </a:rPr>
              <a:t> as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reuniões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CIBES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 da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CIAD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–</a:t>
            </a:r>
            <a:r>
              <a:rPr sz="1600" spc="-10" dirty="0">
                <a:latin typeface="Arial MT"/>
                <a:cs typeface="Arial MT"/>
              </a:rPr>
              <a:t> CPAQ;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0"/>
              </a:spcBef>
              <a:buFont typeface="Arial MT"/>
              <a:buChar char="•"/>
            </a:pPr>
            <a:endParaRPr sz="1600" dirty="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1600" dirty="0">
                <a:latin typeface="Arial MT"/>
                <a:cs typeface="Arial MT"/>
              </a:rPr>
              <a:t>Participa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reuniões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técnicas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plenárias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NSG, </a:t>
            </a:r>
            <a:r>
              <a:rPr sz="1600" spc="-50" dirty="0">
                <a:latin typeface="Arial MT"/>
                <a:cs typeface="Arial MT"/>
              </a:rPr>
              <a:t>CPAQ,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spc="-60" dirty="0">
                <a:latin typeface="Arial MT"/>
                <a:cs typeface="Arial MT"/>
              </a:rPr>
              <a:t>CPAB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10" dirty="0">
                <a:latin typeface="Arial MT"/>
                <a:cs typeface="Arial MT"/>
              </a:rPr>
              <a:t> MTCR;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0"/>
              </a:spcBef>
              <a:buFont typeface="Arial MT"/>
              <a:buChar char="•"/>
            </a:pPr>
            <a:endParaRPr sz="1600" dirty="0">
              <a:latin typeface="Arial MT"/>
              <a:cs typeface="Arial MT"/>
            </a:endParaRPr>
          </a:p>
          <a:p>
            <a:pPr marL="299085" marR="5080" indent="-287020">
              <a:lnSpc>
                <a:spcPct val="100000"/>
              </a:lnSpc>
              <a:spcBef>
                <a:spcPts val="5"/>
              </a:spcBef>
              <a:buChar char="•"/>
              <a:tabLst>
                <a:tab pos="299085" algn="l"/>
              </a:tabLst>
            </a:pPr>
            <a:r>
              <a:rPr sz="1600" dirty="0">
                <a:latin typeface="Arial MT"/>
                <a:cs typeface="Arial MT"/>
              </a:rPr>
              <a:t>Implementa</a:t>
            </a:r>
            <a:r>
              <a:rPr sz="1600" spc="1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nível</a:t>
            </a:r>
            <a:r>
              <a:rPr sz="1600" spc="1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nacional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as</a:t>
            </a:r>
            <a:r>
              <a:rPr sz="1600" spc="1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decisões</a:t>
            </a:r>
            <a:r>
              <a:rPr sz="1600" spc="1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emanadas</a:t>
            </a:r>
            <a:r>
              <a:rPr sz="1600" spc="1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</a:t>
            </a:r>
            <a:r>
              <a:rPr sz="1600" spc="1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NSG,</a:t>
            </a:r>
            <a:r>
              <a:rPr sz="1600" spc="16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CPAQ,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CPAB</a:t>
            </a:r>
            <a:r>
              <a:rPr sz="1600" spc="125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e </a:t>
            </a:r>
            <a:r>
              <a:rPr sz="1600" spc="-10" dirty="0">
                <a:latin typeface="Arial MT"/>
                <a:cs typeface="Arial MT"/>
              </a:rPr>
              <a:t>MTCR.</a:t>
            </a:r>
            <a:endParaRPr sz="1600" dirty="0"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6597295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4298" y="2282852"/>
            <a:ext cx="4383404" cy="229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855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676145" y="716096"/>
            <a:ext cx="5791708" cy="6362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2564130" marR="5080" lvl="0" indent="-1677035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Controle</a:t>
            </a:r>
            <a:r>
              <a:rPr kumimoji="0" lang="pt-BR" sz="1800" b="1" i="0" u="none" strike="noStrike" kern="0" cap="none" spc="-4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de</a:t>
            </a:r>
            <a:r>
              <a:rPr kumimoji="0" lang="pt-BR" sz="1800" b="1" i="0" u="none" strike="noStrike" kern="0" cap="none" spc="-7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Transferências</a:t>
            </a:r>
            <a:r>
              <a:rPr kumimoji="0" lang="pt-BR" sz="1800" b="1" i="0" u="none" strike="noStrike" kern="0" cap="none" spc="-114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de</a:t>
            </a:r>
            <a:r>
              <a:rPr kumimoji="0" lang="pt-BR" sz="1800" b="1" i="0" u="none" strike="noStrike" kern="0" cap="none" spc="-7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2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Bens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Sensíveis</a:t>
            </a:r>
            <a:endParaRPr kumimoji="0" lang="pt-BR" sz="1800" b="1" i="0" u="none" strike="noStrike" kern="0" cap="none" spc="-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j-e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3746" y="1952136"/>
            <a:ext cx="8995675" cy="29283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Comércio</a:t>
            </a:r>
            <a:r>
              <a:rPr kumimoji="0" sz="1600" b="1" i="0" u="none" strike="noStrike" kern="0" cap="none" spc="-1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Exterior: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919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354965" marR="508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354965" algn="l"/>
                <a:tab pos="1249680" algn="l"/>
                <a:tab pos="1593215" algn="l"/>
                <a:tab pos="2828925" algn="l"/>
                <a:tab pos="3183890" algn="l"/>
                <a:tab pos="3810635" algn="l"/>
                <a:tab pos="4153535" algn="l"/>
                <a:tab pos="5617210" algn="l"/>
                <a:tab pos="6627495" algn="l"/>
                <a:tab pos="7783195" algn="l"/>
              </a:tabLst>
              <a:defRPr/>
            </a:pP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Controla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as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exportações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todos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os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equipamentos,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materiais,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tecnologias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serviços</a:t>
            </a:r>
            <a:r>
              <a:rPr kumimoji="0" sz="1600" b="0" i="0" u="none" strike="noStrike" kern="0" cap="none" spc="-7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relacionados</a:t>
            </a:r>
            <a:r>
              <a:rPr kumimoji="0" sz="1600" b="0" i="0" u="none" strike="noStrike" kern="0" cap="none" spc="-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às</a:t>
            </a:r>
            <a:r>
              <a:rPr kumimoji="0" sz="1600" b="0" i="0" u="none" strike="noStrike" kern="0" cap="none" spc="-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áreas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nuclear,</a:t>
            </a:r>
            <a:r>
              <a:rPr kumimoji="0" sz="1600" b="0" i="0" u="none" strike="noStrike" kern="0" cap="none" spc="-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biológica,</a:t>
            </a:r>
            <a:r>
              <a:rPr kumimoji="0" sz="1600" b="0" i="0" u="none" strike="noStrike" kern="0" cap="none" spc="-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missilística;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354965" marR="5080" lvl="0" indent="-342900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354965" algn="l"/>
                <a:tab pos="1264920" algn="l"/>
                <a:tab pos="1623695" algn="l"/>
                <a:tab pos="3045460" algn="l"/>
                <a:tab pos="4260215" algn="l"/>
                <a:tab pos="4516120" algn="l"/>
                <a:tab pos="5735955" algn="l"/>
                <a:tab pos="6106160" algn="l"/>
                <a:tab pos="6747509" algn="l"/>
                <a:tab pos="7105650" algn="l"/>
              </a:tabLst>
              <a:defRPr/>
            </a:pP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Controla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as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transferências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(importação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exportação)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todos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os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produtos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químicos</a:t>
            </a:r>
            <a:r>
              <a:rPr kumimoji="0" sz="1600" b="0" i="0" u="none" strike="noStrike" kern="0" cap="none" spc="-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especificados</a:t>
            </a:r>
            <a:r>
              <a:rPr kumimoji="0" sz="1600" b="0" i="0" u="none" strike="noStrike" kern="0" cap="none" spc="-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substâncias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controladas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pela</a:t>
            </a:r>
            <a:r>
              <a:rPr kumimoji="0" sz="1600" b="0" i="0" u="none" strike="noStrike" kern="0" cap="none" spc="-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CPAQ;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354965" marR="0" lvl="0" indent="-342265" defTabSz="914400" eaLnBrk="1" fontAlgn="auto" latinLnBrk="0" hangingPunct="1">
              <a:lnSpc>
                <a:spcPct val="100000"/>
              </a:lnSpc>
              <a:spcBef>
                <a:spcPts val="395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354965" algn="l"/>
                <a:tab pos="676910" algn="l"/>
                <a:tab pos="1565275" algn="l"/>
                <a:tab pos="1842770" algn="l"/>
                <a:tab pos="2393315" algn="l"/>
                <a:tab pos="2850515" algn="l"/>
                <a:tab pos="3456940" algn="l"/>
                <a:tab pos="3848735" algn="l"/>
                <a:tab pos="4747895" algn="l"/>
                <a:tab pos="5770880" algn="l"/>
                <a:tab pos="6160770" algn="l"/>
                <a:tab pos="7196455" algn="l"/>
              </a:tabLst>
              <a:defRPr/>
            </a:pPr>
            <a:r>
              <a:rPr kumimoji="0" sz="1600" b="0" i="0" u="none" strike="noStrike" kern="0" cap="none" spc="-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controle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é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feito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por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meio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do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Sistema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Integrado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Comércio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Exterior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354965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(SISCOMEX).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16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14097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1" i="0" u="none" strike="noStrike" kern="0" cap="none" spc="-4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Tabela-</a:t>
            </a:r>
            <a:r>
              <a:rPr kumimoji="0" sz="1800" b="1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Resumo:</a:t>
            </a:r>
            <a:r>
              <a:rPr kumimoji="0" sz="1800" b="1" i="0" u="none" strike="noStrike" kern="0" cap="none" spc="-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800" b="1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Transferências</a:t>
            </a:r>
            <a:r>
              <a:rPr kumimoji="0" sz="1800" b="1" i="0" u="none" strike="noStrike" kern="0" cap="none" spc="-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no</a:t>
            </a:r>
            <a:r>
              <a:rPr kumimoji="0" sz="18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Siscomex</a:t>
            </a:r>
            <a:r>
              <a:rPr kumimoji="0" sz="1800" b="1" i="0" u="none" strike="noStrike" kern="0" cap="none" spc="-4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(</a:t>
            </a:r>
            <a:r>
              <a:rPr kumimoji="0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até</a:t>
            </a:r>
            <a:r>
              <a:rPr kumimoji="0" sz="1800" b="1" i="0" u="none" strike="noStrike" kern="0" cap="none" spc="-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pt-BR" sz="1800" b="1" i="0" u="none" strike="noStrike" kern="0" cap="none" spc="-4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junho</a:t>
            </a:r>
            <a:r>
              <a:rPr kumimoji="0" sz="1800" b="1" i="0" u="none" strike="noStrike" kern="0" cap="none" spc="-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de </a:t>
            </a:r>
            <a:r>
              <a:rPr kumimoji="0" sz="18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2</a:t>
            </a:r>
            <a:r>
              <a:rPr kumimoji="0" lang="pt-BR" sz="18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025</a:t>
            </a:r>
            <a:r>
              <a:rPr kumimoji="0" sz="18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)</a:t>
            </a:r>
            <a:endParaRPr kumimoji="0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823854"/>
              </p:ext>
            </p:extLst>
          </p:nvPr>
        </p:nvGraphicFramePr>
        <p:xfrm>
          <a:off x="1676145" y="5297749"/>
          <a:ext cx="7759700" cy="668655"/>
        </p:xfrm>
        <a:graphic>
          <a:graphicData uri="http://schemas.openxmlformats.org/drawingml/2006/table">
            <a:tbl>
              <a:tblPr/>
              <a:tblGrid>
                <a:gridCol w="1622944">
                  <a:extLst>
                    <a:ext uri="{9D8B030D-6E8A-4147-A177-3AD203B41FA5}">
                      <a16:colId xmlns:a16="http://schemas.microsoft.com/office/drawing/2014/main" val="4111165129"/>
                    </a:ext>
                  </a:extLst>
                </a:gridCol>
                <a:gridCol w="1128453">
                  <a:extLst>
                    <a:ext uri="{9D8B030D-6E8A-4147-A177-3AD203B41FA5}">
                      <a16:colId xmlns:a16="http://schemas.microsoft.com/office/drawing/2014/main" val="1780747350"/>
                    </a:ext>
                  </a:extLst>
                </a:gridCol>
                <a:gridCol w="3879850">
                  <a:extLst>
                    <a:ext uri="{9D8B030D-6E8A-4147-A177-3AD203B41FA5}">
                      <a16:colId xmlns:a16="http://schemas.microsoft.com/office/drawing/2014/main" val="3513812129"/>
                    </a:ext>
                  </a:extLst>
                </a:gridCol>
                <a:gridCol w="1128453">
                  <a:extLst>
                    <a:ext uri="{9D8B030D-6E8A-4147-A177-3AD203B41FA5}">
                      <a16:colId xmlns:a16="http://schemas.microsoft.com/office/drawing/2014/main" val="612348185"/>
                    </a:ext>
                  </a:extLst>
                </a:gridCol>
              </a:tblGrid>
              <a:tr h="19050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Licença de Importação (LI)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US$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Licenças, permissões, certificados e outros documentos ( LPCO)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US$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4807243"/>
                  </a:ext>
                </a:extLst>
              </a:tr>
              <a:tr h="190500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10.370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1.013.373.175,92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5.657.706.974,63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9879027"/>
                  </a:ext>
                </a:extLst>
              </a:tr>
              <a:tr h="190500">
                <a:tc gridSpan="4"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400" b="0" i="0" u="none" strike="noStrike" cap="none">
                          <a:solidFill>
                            <a:schemeClr val="tx1"/>
                          </a:solidFill>
                          <a:latin typeface="Calibri"/>
                          <a:sym typeface="Arial"/>
                        </a:defRPr>
                      </a:lvl9pPr>
                    </a:lstStyle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LI/LPCO</a:t>
                      </a:r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6.671.080.150,55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3599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0832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/>
          <p:cNvSpPr txBox="1">
            <a:spLocks/>
          </p:cNvSpPr>
          <p:nvPr/>
        </p:nvSpPr>
        <p:spPr>
          <a:xfrm>
            <a:off x="948177" y="623891"/>
            <a:ext cx="5791708" cy="6362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2211070" marR="5080" lvl="0" indent="-141605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Sistema</a:t>
            </a:r>
            <a:r>
              <a:rPr kumimoji="0" lang="pt-BR" sz="1800" b="1" i="0" u="none" strike="noStrike" kern="0" cap="none" spc="-1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Brasileiro</a:t>
            </a:r>
            <a:r>
              <a:rPr kumimoji="0" lang="pt-BR" sz="1800" b="1" i="0" u="none" strike="noStrike" kern="0" cap="none" spc="-10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de</a:t>
            </a:r>
            <a:r>
              <a:rPr kumimoji="0" lang="pt-BR" sz="1800" b="1" i="0" u="none" strike="noStrike" kern="0" cap="none" spc="-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Controle</a:t>
            </a:r>
            <a:r>
              <a:rPr kumimoji="0" lang="pt-BR" sz="1800" b="1" i="0" u="none" strike="noStrike" kern="0" cap="none" spc="-4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de </a:t>
            </a:r>
            <a:r>
              <a:rPr kumimoji="0" lang="pt-BR" sz="18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Exportação</a:t>
            </a:r>
            <a:endParaRPr kumimoji="0" lang="pt-BR" sz="1800" b="1" i="0" u="none" strike="noStrike" kern="0" cap="none" spc="-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j-ea"/>
            </a:endParaRPr>
          </a:p>
        </p:txBody>
      </p:sp>
      <p:sp>
        <p:nvSpPr>
          <p:cNvPr id="8" name="object 3"/>
          <p:cNvSpPr txBox="1"/>
          <p:nvPr/>
        </p:nvSpPr>
        <p:spPr>
          <a:xfrm>
            <a:off x="1238855" y="2442197"/>
            <a:ext cx="4087495" cy="2190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Sumário:</a:t>
            </a:r>
            <a:endParaRPr sz="16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1595"/>
              </a:spcBef>
              <a:buFont typeface="Wingdings"/>
              <a:buChar char=""/>
              <a:tabLst>
                <a:tab pos="354965" algn="l"/>
              </a:tabLst>
            </a:pPr>
            <a:r>
              <a:rPr sz="1600" dirty="0">
                <a:latin typeface="Arial MT"/>
                <a:cs typeface="Arial MT"/>
              </a:rPr>
              <a:t>Bens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Sensíveis;</a:t>
            </a:r>
            <a:endParaRPr sz="1600" dirty="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400"/>
              </a:spcBef>
              <a:buFont typeface="Wingdings"/>
              <a:buChar char=""/>
              <a:tabLst>
                <a:tab pos="354965" algn="l"/>
              </a:tabLst>
            </a:pPr>
            <a:r>
              <a:rPr sz="1600" spc="-10" dirty="0">
                <a:latin typeface="Arial MT"/>
                <a:cs typeface="Arial MT"/>
              </a:rPr>
              <a:t>Compromissos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Internacionais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Brasileiros;</a:t>
            </a:r>
            <a:endParaRPr sz="1600" dirty="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405"/>
              </a:spcBef>
              <a:buFont typeface="Wingdings"/>
              <a:buChar char=""/>
              <a:tabLst>
                <a:tab pos="354965" algn="l"/>
              </a:tabLst>
            </a:pPr>
            <a:r>
              <a:rPr sz="1600" dirty="0">
                <a:latin typeface="Arial MT"/>
                <a:cs typeface="Arial MT"/>
              </a:rPr>
              <a:t>Legislação</a:t>
            </a:r>
            <a:r>
              <a:rPr sz="1600" spc="-11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Nacional;</a:t>
            </a:r>
            <a:endParaRPr sz="1600" dirty="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395"/>
              </a:spcBef>
              <a:buFont typeface="Wingdings"/>
              <a:buChar char=""/>
              <a:tabLst>
                <a:tab pos="354965" algn="l"/>
              </a:tabLst>
            </a:pPr>
            <a:r>
              <a:rPr sz="1600" dirty="0">
                <a:latin typeface="Arial MT"/>
                <a:cs typeface="Arial MT"/>
              </a:rPr>
              <a:t>Sistema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Nacional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Controle;</a:t>
            </a:r>
            <a:endParaRPr sz="1600" dirty="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400"/>
              </a:spcBef>
              <a:buFont typeface="Wingdings"/>
              <a:buChar char=""/>
              <a:tabLst>
                <a:tab pos="354965" algn="l"/>
              </a:tabLst>
            </a:pPr>
            <a:r>
              <a:rPr sz="1600" dirty="0">
                <a:latin typeface="Arial MT"/>
                <a:cs typeface="Arial MT"/>
              </a:rPr>
              <a:t>A</a:t>
            </a:r>
            <a:r>
              <a:rPr sz="1600" spc="-18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CGBS;</a:t>
            </a:r>
            <a:endParaRPr sz="1600" dirty="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409"/>
              </a:spcBef>
              <a:buFont typeface="Wingdings"/>
              <a:buChar char=""/>
              <a:tabLst>
                <a:tab pos="354965" algn="l"/>
              </a:tabLst>
            </a:pPr>
            <a:r>
              <a:rPr sz="1600" spc="-10" dirty="0">
                <a:latin typeface="Arial MT"/>
                <a:cs typeface="Arial MT"/>
              </a:rPr>
              <a:t>Principais</a:t>
            </a:r>
            <a:r>
              <a:rPr sz="1600" spc="-2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Atividades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CGBS.</a:t>
            </a:r>
            <a:endParaRPr sz="16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658389" y="707218"/>
            <a:ext cx="5791708" cy="6362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2562860" marR="5080" lvl="0" indent="-167513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Controle</a:t>
            </a:r>
            <a:r>
              <a:rPr kumimoji="0" lang="pt-BR" sz="1800" b="1" i="0" u="none" strike="noStrike" kern="0" cap="none" spc="-4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de</a:t>
            </a:r>
            <a:r>
              <a:rPr kumimoji="0" lang="pt-BR" sz="1800" b="1" i="0" u="none" strike="noStrike" kern="0" cap="none" spc="-7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Transferências</a:t>
            </a:r>
            <a:r>
              <a:rPr kumimoji="0" lang="pt-BR" sz="1800" b="1" i="0" u="none" strike="noStrike" kern="0" cap="none" spc="-114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de</a:t>
            </a:r>
            <a:r>
              <a:rPr kumimoji="0" lang="pt-BR" sz="1800" b="1" i="0" u="none" strike="noStrike" kern="0" cap="none" spc="-7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2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Bens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Sensíveis</a:t>
            </a:r>
            <a:endParaRPr kumimoji="0" lang="pt-BR" sz="1800" b="1" i="0" u="none" strike="noStrike" kern="0" cap="none" spc="-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j-ea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4A443A7-BC13-4EEC-AC28-32AA6397B7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7042730"/>
              </p:ext>
            </p:extLst>
          </p:nvPr>
        </p:nvGraphicFramePr>
        <p:xfrm>
          <a:off x="2518283" y="2122590"/>
          <a:ext cx="5989499" cy="31809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716023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3"/>
          <p:cNvSpPr txBox="1">
            <a:spLocks/>
          </p:cNvSpPr>
          <p:nvPr/>
        </p:nvSpPr>
        <p:spPr>
          <a:xfrm>
            <a:off x="2478151" y="680702"/>
            <a:ext cx="41173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1004569" marR="5080" lvl="0" indent="-992505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Declaração</a:t>
            </a:r>
            <a:r>
              <a:rPr kumimoji="0" lang="pt-BR" sz="1800" b="1" i="0" u="none" strike="noStrike" kern="0" cap="none" spc="-9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de</a:t>
            </a:r>
            <a:r>
              <a:rPr kumimoji="0" lang="pt-BR" sz="1800" b="1" i="0" u="none" strike="noStrike" kern="0" cap="none" spc="-3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uso/usuário</a:t>
            </a:r>
            <a:r>
              <a:rPr kumimoji="0" lang="pt-BR" sz="1800" b="1" i="0" u="none" strike="noStrike" kern="0" cap="none" spc="-9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final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nas</a:t>
            </a:r>
            <a:r>
              <a:rPr kumimoji="0" lang="pt-BR" sz="1800" b="1" i="0" u="none" strike="noStrike" kern="0" cap="none" spc="-7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importações</a:t>
            </a:r>
            <a:endParaRPr kumimoji="0" lang="pt-BR" sz="1800" b="1" i="0" u="none" strike="noStrike" kern="0" cap="none" spc="-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j-ea"/>
            </a:endParaRPr>
          </a:p>
        </p:txBody>
      </p:sp>
      <p:sp>
        <p:nvSpPr>
          <p:cNvPr id="3" name="object 2"/>
          <p:cNvSpPr txBox="1"/>
          <p:nvPr/>
        </p:nvSpPr>
        <p:spPr>
          <a:xfrm>
            <a:off x="1231401" y="1966708"/>
            <a:ext cx="9164350" cy="2657459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354965" marR="5080" lvl="0" indent="-342900" algn="just" defTabSz="914400" eaLnBrk="1" fontAlgn="auto" latinLnBrk="0" hangingPunct="1">
              <a:lnSpc>
                <a:spcPct val="78100"/>
              </a:lnSpc>
              <a:spcBef>
                <a:spcPts val="515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354965" algn="l"/>
                <a:tab pos="357505" algn="l"/>
              </a:tabLst>
              <a:defRPr/>
            </a:pP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As</a:t>
            </a:r>
            <a:r>
              <a:rPr kumimoji="0" sz="1600" b="0" i="0" u="none" strike="noStrike" kern="0" cap="none" spc="114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Resoluções</a:t>
            </a:r>
            <a:r>
              <a:rPr kumimoji="0" sz="1600" b="0" i="0" u="none" strike="noStrike" kern="0" cap="none" spc="1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n.º</a:t>
            </a:r>
            <a:r>
              <a:rPr kumimoji="0" sz="1600" b="0" i="0" u="none" strike="noStrike" kern="0" cap="none" spc="10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34/2020</a:t>
            </a:r>
            <a:r>
              <a:rPr kumimoji="0" lang="pt-BR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</a:rPr>
              <a:t>,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n.º</a:t>
            </a:r>
            <a:r>
              <a:rPr kumimoji="0" sz="1600" b="0" i="0" u="none" strike="noStrike" kern="0" cap="none" spc="114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35/2020</a:t>
            </a:r>
            <a:r>
              <a:rPr kumimoji="0" lang="pt-BR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pt-BR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</a:t>
            </a:r>
            <a:r>
              <a:rPr kumimoji="0" lang="pt-BR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36/2021</a:t>
            </a:r>
            <a:r>
              <a:rPr kumimoji="0" sz="1600" b="1" i="0" u="none" strike="noStrike" kern="0" cap="none" spc="114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10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CIBES</a:t>
            </a:r>
            <a:r>
              <a:rPr kumimoji="0" sz="1600" b="0" i="0" u="none" strike="noStrike" kern="0" cap="none" spc="114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estabelecem</a:t>
            </a:r>
            <a:r>
              <a:rPr kumimoji="0" sz="1600" b="0" i="0" u="none" strike="noStrike" kern="0" cap="none" spc="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os</a:t>
            </a:r>
            <a:r>
              <a:rPr kumimoji="0" sz="1600" b="0" i="0" u="none" strike="noStrike" kern="0" cap="none" spc="1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procedimentos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para</a:t>
            </a:r>
            <a:r>
              <a:rPr kumimoji="0" sz="1600" b="0" i="0" u="none" strike="noStrike" kern="0" cap="none" spc="36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</a:t>
            </a:r>
            <a:r>
              <a:rPr kumimoji="0" sz="1600" b="0" i="0" u="none" strike="noStrike" kern="0" cap="none" spc="3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emissão</a:t>
            </a:r>
            <a:r>
              <a:rPr kumimoji="0" sz="1600" b="0" i="0" u="none" strike="noStrike" kern="0" cap="none" spc="3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3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declaração</a:t>
            </a:r>
            <a:r>
              <a:rPr kumimoji="0" sz="1600" b="0" i="0" u="none" strike="noStrike" kern="0" cap="none" spc="3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3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uso/usuário</a:t>
            </a:r>
            <a:r>
              <a:rPr kumimoji="0" sz="1600" b="0" i="0" u="none" strike="noStrike" kern="0" cap="none" spc="3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final</a:t>
            </a:r>
            <a:r>
              <a:rPr kumimoji="0" sz="1600" b="0" i="0" u="none" strike="noStrike" kern="0" cap="none" spc="3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envolvendo</a:t>
            </a:r>
            <a:r>
              <a:rPr kumimoji="0" sz="1600" b="0" i="0" u="none" strike="noStrike" kern="0" cap="none" spc="3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importações</a:t>
            </a:r>
            <a:r>
              <a:rPr kumimoji="0" sz="1600" b="0" i="0" u="none" strike="noStrike" kern="0" cap="none" spc="4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nas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áreas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mísseis</a:t>
            </a:r>
            <a:r>
              <a:rPr kumimoji="0" lang="pt-BR" sz="1600" b="0" i="0" u="none" strike="noStrike" kern="0" cap="none" spc="-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,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nuclear</a:t>
            </a:r>
            <a:r>
              <a:rPr kumimoji="0" lang="pt-BR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e química</a:t>
            </a:r>
            <a:r>
              <a:rPr kumimoji="0" sz="1600" b="0" i="0" u="none" strike="noStrike" kern="0" cap="none" spc="-6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respectivamente;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354965" marR="5715" lvl="0" indent="-342900" algn="just" defTabSz="914400" eaLnBrk="1" fontAlgn="auto" latinLnBrk="0" hangingPunct="1">
              <a:lnSpc>
                <a:spcPts val="1540"/>
              </a:lnSpc>
              <a:spcBef>
                <a:spcPts val="1485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354965" algn="l"/>
                <a:tab pos="357505" algn="l"/>
              </a:tabLst>
              <a:defRPr/>
            </a:pP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O</a:t>
            </a:r>
            <a:r>
              <a:rPr kumimoji="0" sz="1600" b="0" i="0" u="none" strike="noStrike" kern="0" cap="none" spc="3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agente</a:t>
            </a:r>
            <a:r>
              <a:rPr kumimoji="0" sz="1600" b="0" i="0" u="none" strike="noStrike" kern="0" cap="none" spc="3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importador</a:t>
            </a:r>
            <a:r>
              <a:rPr kumimoji="0" sz="1600" b="0" i="0" u="none" strike="noStrike" kern="0" cap="none" spc="34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se</a:t>
            </a:r>
            <a:r>
              <a:rPr kumimoji="0" sz="1600" b="0" i="0" u="none" strike="noStrike" kern="0" cap="none" spc="3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compromete</a:t>
            </a:r>
            <a:r>
              <a:rPr kumimoji="0" sz="1600" b="0" i="0" u="none" strike="noStrike" kern="0" cap="none" spc="3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com</a:t>
            </a:r>
            <a:r>
              <a:rPr kumimoji="0" sz="1600" b="0" i="0" u="none" strike="noStrike" kern="0" cap="none" spc="36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</a:t>
            </a:r>
            <a:r>
              <a:rPr kumimoji="0" sz="1600" b="0" i="0" u="none" strike="noStrike" kern="0" cap="none" spc="3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Autoridade</a:t>
            </a:r>
            <a:r>
              <a:rPr kumimoji="0" sz="1600" b="0" i="0" u="none" strike="noStrike" kern="0" cap="none" spc="3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Nacional</a:t>
            </a:r>
            <a:r>
              <a:rPr kumimoji="0" sz="1600" b="0" i="0" u="none" strike="noStrike" kern="0" cap="none" spc="3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quanto</a:t>
            </a:r>
            <a:r>
              <a:rPr kumimoji="0" sz="1600" b="0" i="0" u="none" strike="noStrike" kern="0" cap="none" spc="36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ao</a:t>
            </a:r>
            <a:r>
              <a:rPr kumimoji="0" sz="1600" b="0" i="0" u="none" strike="noStrike" kern="0" cap="none" spc="3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uso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declarado</a:t>
            </a:r>
            <a:r>
              <a:rPr kumimoji="0" sz="1600" b="0" i="0" u="none" strike="noStrike" kern="0" cap="none" spc="2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do</a:t>
            </a:r>
            <a:r>
              <a:rPr kumimoji="0" sz="1600" b="0" i="0" u="none" strike="noStrike" kern="0" cap="none" spc="2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item</a:t>
            </a:r>
            <a:r>
              <a:rPr kumimoji="0" sz="1600" b="0" i="0" u="none" strike="noStrike" kern="0" cap="none" spc="2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sensível</a:t>
            </a:r>
            <a:r>
              <a:rPr kumimoji="0" sz="1600" b="0" i="0" u="none" strike="noStrike" kern="0" cap="none" spc="2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importado</a:t>
            </a:r>
            <a:r>
              <a:rPr kumimoji="0" sz="1600" b="0" i="0" u="none" strike="noStrike" kern="0" cap="none" spc="2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2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permite</a:t>
            </a:r>
            <a:r>
              <a:rPr kumimoji="0" sz="1600" b="0" i="0" u="none" strike="noStrike" kern="0" cap="none" spc="2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</a:t>
            </a:r>
            <a:r>
              <a:rPr kumimoji="0" sz="1600" b="0" i="0" u="none" strike="noStrike" kern="0" cap="none" spc="2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inspeção</a:t>
            </a:r>
            <a:r>
              <a:rPr kumimoji="0" sz="1600" b="0" i="0" u="none" strike="noStrike" kern="0" cap="none" spc="2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pós</a:t>
            </a:r>
            <a:r>
              <a:rPr kumimoji="0" sz="1600" b="0" i="0" u="none" strike="noStrike" kern="0" cap="none" spc="2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importação</a:t>
            </a:r>
            <a:r>
              <a:rPr kumimoji="0" sz="1600" b="0" i="0" u="none" strike="noStrike" kern="0" cap="none" spc="229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1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(post- </a:t>
            </a:r>
            <a:r>
              <a:rPr kumimoji="0" sz="16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shipment</a:t>
            </a:r>
            <a:r>
              <a:rPr kumimoji="0" sz="1600" b="0" i="1" u="none" strike="noStrike" kern="0" cap="none" spc="-6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0" i="1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control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)</a:t>
            </a:r>
            <a:r>
              <a:rPr kumimoji="0" sz="1600" b="0" i="1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: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1612265" marR="0" lvl="1" indent="-227965" algn="just" defTabSz="914400" eaLnBrk="1" fontAlgn="auto" latinLnBrk="0" hangingPunct="1">
              <a:lnSpc>
                <a:spcPts val="179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/>
              <a:buChar char=""/>
              <a:tabLst>
                <a:tab pos="1612265" algn="l"/>
              </a:tabLst>
              <a:defRPr/>
            </a:pP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Declaração</a:t>
            </a:r>
            <a:r>
              <a:rPr kumimoji="0" sz="1600" b="0" i="0" u="none" strike="noStrike" kern="0" cap="none" spc="-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Uso</a:t>
            </a:r>
            <a:r>
              <a:rPr kumimoji="0" sz="1600" b="0" i="0" u="none" strike="noStrike" kern="0" cap="none" spc="-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Usuário</a:t>
            </a:r>
            <a:r>
              <a:rPr kumimoji="0" sz="1600" b="0" i="0" u="none" strike="noStrike" kern="0" cap="none" spc="-4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Final</a:t>
            </a:r>
            <a:r>
              <a:rPr kumimoji="0" sz="1600" b="0" i="0" u="none" strike="noStrike" kern="0" cap="none" spc="-4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(DUF).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1612265" marR="0" lvl="1" indent="-227965" algn="just" defTabSz="914400" eaLnBrk="1" fontAlgn="auto" latinLnBrk="0" hangingPunct="1">
              <a:lnSpc>
                <a:spcPts val="181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/>
              <a:buChar char=""/>
              <a:tabLst>
                <a:tab pos="1612265" algn="l"/>
              </a:tabLst>
              <a:defRPr/>
            </a:pPr>
            <a:r>
              <a:rPr kumimoji="0" sz="1600" b="0" i="0" u="none" strike="noStrike" kern="0" cap="none" spc="-7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Termo</a:t>
            </a:r>
            <a:r>
              <a:rPr kumimoji="0" sz="1600" b="0" i="0" u="none" strike="noStrike" kern="0" cap="none" spc="-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Verificação</a:t>
            </a:r>
            <a:r>
              <a:rPr kumimoji="0" sz="1600" b="0" i="0" u="none" strike="noStrike" kern="0" cap="none" spc="-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Uso</a:t>
            </a:r>
            <a:r>
              <a:rPr kumimoji="0" sz="1600" b="0" i="0" u="none" strike="noStrike" kern="0" cap="none" spc="-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(TVU).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354965" marR="5080" lvl="0" indent="-342900" algn="just" defTabSz="914400" eaLnBrk="1" fontAlgn="auto" latinLnBrk="0" hangingPunct="1">
              <a:lnSpc>
                <a:spcPct val="781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354965" algn="l"/>
                <a:tab pos="357505" algn="l"/>
              </a:tabLst>
              <a:defRPr/>
            </a:pP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A</a:t>
            </a:r>
            <a:r>
              <a:rPr kumimoji="0" sz="1600" b="0" i="0" u="none" strike="noStrike" kern="0" cap="none" spc="-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CGBS</a:t>
            </a:r>
            <a:r>
              <a:rPr kumimoji="0" sz="1600" b="0" i="0" u="none" strike="noStrike" kern="0" cap="none" spc="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emite</a:t>
            </a:r>
            <a:r>
              <a:rPr kumimoji="0" sz="1600" b="0" i="0" u="none" strike="noStrike" kern="0" cap="none" spc="7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as</a:t>
            </a:r>
            <a:r>
              <a:rPr kumimoji="0" sz="1600" b="0" i="0" u="none" strike="noStrike" kern="0" cap="none" spc="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garantias</a:t>
            </a:r>
            <a:r>
              <a:rPr kumimoji="0" sz="1600" b="0" i="0" u="none" strike="noStrike" kern="0" cap="none" spc="7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governamentais</a:t>
            </a:r>
            <a:r>
              <a:rPr kumimoji="0" sz="1600" b="0" i="0" u="none" strike="noStrike" kern="0" cap="none" spc="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formais</a:t>
            </a:r>
            <a:r>
              <a:rPr kumimoji="0" sz="1600" b="0" i="0" u="none" strike="noStrike" kern="0" cap="none" spc="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para</a:t>
            </a:r>
            <a:r>
              <a:rPr kumimoji="0" sz="1600" b="0" i="0" u="none" strike="noStrike" kern="0" cap="none" spc="6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</a:t>
            </a:r>
            <a:r>
              <a:rPr kumimoji="0" sz="1600" b="0" i="0" u="none" strike="noStrike" kern="0" cap="none" spc="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país</a:t>
            </a:r>
            <a:r>
              <a:rPr kumimoji="0" sz="1600" b="0" i="0" u="none" strike="noStrike" kern="0" cap="none" spc="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exportador</a:t>
            </a:r>
            <a:r>
              <a:rPr kumimoji="0" sz="1600" b="0" i="0" u="none" strike="noStrike" kern="0" cap="none" spc="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sobre</a:t>
            </a:r>
            <a:r>
              <a:rPr kumimoji="0" sz="1600" b="0" i="0" u="none" strike="noStrike" kern="0" cap="none" spc="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uso</a:t>
            </a:r>
            <a:r>
              <a:rPr kumimoji="0" sz="1600" b="0" i="0" u="none" strike="noStrike" kern="0" cap="none" spc="-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pacífico</a:t>
            </a:r>
            <a:r>
              <a:rPr kumimoji="0" sz="1600" b="0" i="0" u="none" strike="noStrike" kern="0" cap="none" spc="-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dos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itens</a:t>
            </a:r>
            <a:r>
              <a:rPr kumimoji="0" sz="1600" b="0" i="0" u="none" strike="noStrike" kern="0" cap="none" spc="-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(declaração</a:t>
            </a:r>
            <a:r>
              <a:rPr kumimoji="0" sz="1600" b="0" i="0" u="none" strike="noStrike" kern="0" cap="none" spc="-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uso/usuário</a:t>
            </a:r>
            <a:r>
              <a:rPr kumimoji="0" sz="1600" b="0" i="0" u="none" strike="noStrike" kern="0" cap="none" spc="-4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final);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354965" marR="0" lvl="0" indent="-342265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354965" algn="l"/>
              </a:tabLst>
              <a:defRPr/>
            </a:pP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</a:t>
            </a:r>
            <a:r>
              <a:rPr kumimoji="0" sz="1600" b="0" i="0" u="none" strike="noStrike" kern="0" cap="none" spc="-1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CGBS</a:t>
            </a:r>
            <a:r>
              <a:rPr kumimoji="0" sz="1600" b="0" i="0" u="none" strike="noStrike" kern="0" cap="none" spc="-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realiza</a:t>
            </a:r>
            <a:r>
              <a:rPr kumimoji="0" sz="1600" b="0" i="0" u="none" strike="noStrike" kern="0" cap="none" spc="-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verificação</a:t>
            </a:r>
            <a:r>
              <a:rPr kumimoji="0" sz="1600" b="0" i="0" u="none" strike="noStrike" kern="0" cap="none" spc="-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do</a:t>
            </a:r>
            <a:r>
              <a:rPr kumimoji="0" sz="1600" b="0" i="0" u="none" strike="noStrike" kern="0" cap="none" spc="-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uso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final</a:t>
            </a:r>
            <a:r>
              <a:rPr kumimoji="0" sz="1600" b="0" i="0" u="none" strike="noStrike" kern="0" cap="none" spc="-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declarado</a:t>
            </a:r>
            <a:r>
              <a:rPr kumimoji="0" sz="1600" b="0" i="0" u="none" strike="noStrike" kern="0" cap="none" spc="-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nas</a:t>
            </a:r>
            <a:r>
              <a:rPr kumimoji="0" sz="1600" b="0" i="0" u="none" strike="noStrike" kern="0" cap="none" spc="-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instalações</a:t>
            </a:r>
            <a:r>
              <a:rPr kumimoji="0" sz="1600" b="0" i="0" u="none" strike="noStrike" kern="0" cap="none" spc="-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do</a:t>
            </a:r>
            <a:r>
              <a:rPr kumimoji="0" sz="1600" b="0" i="0" u="none" strike="noStrike" kern="0" cap="none" spc="-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importador.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8048097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/>
          </p:cNvSpPr>
          <p:nvPr/>
        </p:nvSpPr>
        <p:spPr>
          <a:xfrm>
            <a:off x="2379955" y="704139"/>
            <a:ext cx="443801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12700" marR="5080">
              <a:spcBef>
                <a:spcPts val="105"/>
              </a:spcBef>
              <a:buClrTx/>
              <a:buFontTx/>
            </a:pPr>
            <a:r>
              <a:rPr lang="pt-BR" sz="2000" smtClean="0">
                <a:latin typeface="Arial"/>
                <a:cs typeface="Arial"/>
              </a:rPr>
              <a:t>Implementação,</a:t>
            </a:r>
            <a:r>
              <a:rPr lang="pt-BR" sz="2000" spc="-75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Acompanhamento</a:t>
            </a:r>
            <a:r>
              <a:rPr lang="pt-BR" sz="2000" spc="-75" smtClean="0">
                <a:latin typeface="Arial"/>
                <a:cs typeface="Arial"/>
              </a:rPr>
              <a:t> </a:t>
            </a:r>
            <a:r>
              <a:rPr lang="pt-BR" sz="2000" spc="-50" smtClean="0">
                <a:latin typeface="Arial"/>
                <a:cs typeface="Arial"/>
              </a:rPr>
              <a:t>e </a:t>
            </a:r>
            <a:r>
              <a:rPr lang="pt-BR" sz="2000" smtClean="0">
                <a:latin typeface="Arial"/>
                <a:cs typeface="Arial"/>
              </a:rPr>
              <a:t>Controle</a:t>
            </a:r>
            <a:r>
              <a:rPr lang="pt-BR" sz="2000" spc="-80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na</a:t>
            </a:r>
            <a:r>
              <a:rPr lang="pt-BR" sz="2000" spc="-25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área</a:t>
            </a:r>
            <a:r>
              <a:rPr lang="pt-BR" sz="2000" spc="-55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de</a:t>
            </a:r>
            <a:r>
              <a:rPr lang="pt-BR" sz="2000" spc="-30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Mísseis</a:t>
            </a:r>
            <a:r>
              <a:rPr lang="pt-BR" sz="2000" spc="-65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-</a:t>
            </a:r>
            <a:r>
              <a:rPr lang="pt-BR" sz="2000" spc="-25" smtClean="0">
                <a:latin typeface="Arial"/>
                <a:cs typeface="Arial"/>
              </a:rPr>
              <a:t> </a:t>
            </a:r>
            <a:r>
              <a:rPr lang="pt-BR" sz="2000" spc="-20" smtClean="0">
                <a:latin typeface="Arial"/>
                <a:cs typeface="Arial"/>
              </a:rPr>
              <a:t>IACM</a:t>
            </a:r>
            <a:endParaRPr lang="pt-BR" sz="2000" dirty="0">
              <a:latin typeface="Arial"/>
              <a:cs typeface="Arial"/>
            </a:endParaRPr>
          </a:p>
        </p:txBody>
      </p:sp>
      <p:sp>
        <p:nvSpPr>
          <p:cNvPr id="4" name="object 2"/>
          <p:cNvSpPr txBox="1"/>
          <p:nvPr/>
        </p:nvSpPr>
        <p:spPr>
          <a:xfrm>
            <a:off x="1264085" y="1721926"/>
            <a:ext cx="9105033" cy="34182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8140" indent="-345440" algn="just">
              <a:spcBef>
                <a:spcPts val="95"/>
              </a:spcBef>
              <a:buClrTx/>
              <a:buFontTx/>
              <a:buChar char="•"/>
              <a:tabLst>
                <a:tab pos="358140" algn="l"/>
              </a:tabLst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Controla</a:t>
            </a:r>
            <a:r>
              <a:rPr sz="1600" spc="45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as</a:t>
            </a:r>
            <a:r>
              <a:rPr sz="1600" spc="5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exportações</a:t>
            </a:r>
            <a:r>
              <a:rPr sz="1600" spc="45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5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todos</a:t>
            </a:r>
            <a:r>
              <a:rPr sz="1600" spc="45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os</a:t>
            </a:r>
            <a:r>
              <a:rPr sz="1600" spc="5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equipamentos,</a:t>
            </a:r>
            <a:r>
              <a:rPr sz="1600" spc="5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materiais,</a:t>
            </a:r>
            <a:r>
              <a:rPr sz="1600" spc="5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tecnologias</a:t>
            </a:r>
            <a:r>
              <a:rPr sz="1600" spc="45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60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e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355600" algn="just">
              <a:spcBef>
                <a:spcPts val="5"/>
              </a:spcBef>
              <a:buClrTx/>
              <a:buFontTx/>
              <a:buNone/>
            </a:pP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serviços</a:t>
            </a:r>
            <a:r>
              <a:rPr sz="1600" spc="-6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relacionados</a:t>
            </a:r>
            <a:r>
              <a:rPr sz="1600" spc="-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à</a:t>
            </a:r>
            <a:r>
              <a:rPr sz="160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área</a:t>
            </a:r>
            <a:r>
              <a:rPr sz="1600" spc="-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mísseis;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355600" marR="6350" indent="-342900" algn="just">
              <a:spcBef>
                <a:spcPts val="395"/>
              </a:spcBef>
              <a:buClrTx/>
              <a:buFontTx/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	Participa</a:t>
            </a:r>
            <a:r>
              <a:rPr sz="1600" spc="3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das</a:t>
            </a:r>
            <a:r>
              <a:rPr sz="1600" spc="3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Reuniões</a:t>
            </a:r>
            <a:r>
              <a:rPr sz="1600" spc="31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3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Especialistas</a:t>
            </a:r>
            <a:r>
              <a:rPr sz="1600" spc="3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Técnicos</a:t>
            </a:r>
            <a:r>
              <a:rPr sz="1600" spc="31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(Technical</a:t>
            </a:r>
            <a:r>
              <a:rPr sz="1600" spc="29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Experts</a:t>
            </a:r>
            <a:r>
              <a:rPr sz="1600" spc="31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Meeting</a:t>
            </a:r>
            <a:r>
              <a:rPr sz="1600" spc="30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–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TEM)</a:t>
            </a:r>
            <a:r>
              <a:rPr sz="1600" spc="3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</a:t>
            </a:r>
            <a:r>
              <a:rPr sz="1600" spc="32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Plenárias,</a:t>
            </a:r>
            <a:r>
              <a:rPr sz="1600" spc="3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bem</a:t>
            </a:r>
            <a:r>
              <a:rPr sz="1600" spc="3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como</a:t>
            </a:r>
            <a:r>
              <a:rPr sz="1600" spc="3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acompanha</a:t>
            </a:r>
            <a:r>
              <a:rPr sz="1600" spc="3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as</a:t>
            </a:r>
            <a:r>
              <a:rPr sz="1600" spc="3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decisões</a:t>
            </a:r>
            <a:r>
              <a:rPr sz="1600" spc="3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tomadas</a:t>
            </a:r>
            <a:r>
              <a:rPr sz="1600" spc="3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relacionadas</a:t>
            </a:r>
            <a:r>
              <a:rPr sz="1600" spc="3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a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modificações</a:t>
            </a:r>
            <a:r>
              <a:rPr sz="1600" spc="41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39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controle</a:t>
            </a:r>
            <a:r>
              <a:rPr sz="1600" spc="409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no</a:t>
            </a:r>
            <a:r>
              <a:rPr sz="1600" spc="409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âmbito</a:t>
            </a:r>
            <a:r>
              <a:rPr sz="1600" spc="409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do</a:t>
            </a:r>
            <a:r>
              <a:rPr sz="1600" spc="41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Regime</a:t>
            </a:r>
            <a:r>
              <a:rPr sz="1600" spc="409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40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Controle</a:t>
            </a:r>
            <a:r>
              <a:rPr sz="1600" spc="409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409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Tecnologia</a:t>
            </a:r>
            <a:r>
              <a:rPr sz="1600" spc="39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de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Mísseis</a:t>
            </a:r>
            <a:r>
              <a:rPr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–</a:t>
            </a:r>
            <a:r>
              <a:rPr sz="160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MTCR;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358140" indent="-345440" algn="just">
              <a:spcBef>
                <a:spcPts val="400"/>
              </a:spcBef>
              <a:buClrTx/>
              <a:buFontTx/>
              <a:buChar char="•"/>
              <a:tabLst>
                <a:tab pos="358140" algn="l"/>
              </a:tabLst>
            </a:pP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Coordena</a:t>
            </a:r>
            <a:r>
              <a:rPr sz="160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as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Reuniões</a:t>
            </a:r>
            <a:r>
              <a:rPr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do</a:t>
            </a:r>
            <a:r>
              <a:rPr sz="1600" spc="-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Grupo</a:t>
            </a:r>
            <a:r>
              <a:rPr sz="1600" spc="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Especialistas</a:t>
            </a:r>
            <a:r>
              <a:rPr sz="1600" spc="-10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Técnicos</a:t>
            </a:r>
            <a:r>
              <a:rPr sz="160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brasileiros</a:t>
            </a:r>
            <a:r>
              <a:rPr sz="1600" spc="-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–</a:t>
            </a:r>
            <a:r>
              <a:rPr sz="1600" spc="-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RGET;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355600" marR="46990" indent="-342900" algn="just">
              <a:spcBef>
                <a:spcPts val="405"/>
              </a:spcBef>
              <a:buClrTx/>
              <a:buFontTx/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	Coordena</a:t>
            </a:r>
            <a:r>
              <a:rPr sz="1600" spc="-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o</a:t>
            </a:r>
            <a:r>
              <a:rPr sz="1600" spc="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processo</a:t>
            </a:r>
            <a:r>
              <a:rPr sz="1600" spc="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-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compatibilização</a:t>
            </a:r>
            <a:r>
              <a:rPr sz="1600" spc="-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da</a:t>
            </a:r>
            <a:r>
              <a:rPr sz="1600" spc="-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legislação</a:t>
            </a:r>
            <a:r>
              <a:rPr sz="1600" spc="-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brasileira</a:t>
            </a:r>
            <a:r>
              <a:rPr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com</a:t>
            </a:r>
            <a:r>
              <a:rPr sz="1600" spc="-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as</a:t>
            </a:r>
            <a:r>
              <a:rPr sz="1600" spc="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decisões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tomadas</a:t>
            </a:r>
            <a:r>
              <a:rPr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no</a:t>
            </a:r>
            <a:r>
              <a:rPr sz="1600" spc="-7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âmbito</a:t>
            </a:r>
            <a:r>
              <a:rPr sz="160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do</a:t>
            </a:r>
            <a:r>
              <a:rPr sz="1600" spc="-6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MTCR;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355600" marR="5080" indent="-342900" algn="just">
              <a:spcBef>
                <a:spcPts val="395"/>
              </a:spcBef>
              <a:buClrTx/>
              <a:buFontTx/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	Autoriza</a:t>
            </a:r>
            <a:r>
              <a:rPr sz="1600" spc="10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as</a:t>
            </a:r>
            <a:r>
              <a:rPr sz="1600" spc="1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operações</a:t>
            </a:r>
            <a:r>
              <a:rPr sz="1600" spc="1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10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exportação</a:t>
            </a:r>
            <a:r>
              <a:rPr sz="1600" spc="10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10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Bens</a:t>
            </a:r>
            <a:r>
              <a:rPr sz="1600" spc="1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Relacionados</a:t>
            </a:r>
            <a:r>
              <a:rPr sz="1600" spc="1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</a:t>
            </a:r>
            <a:r>
              <a:rPr sz="1600" spc="10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Mísseis</a:t>
            </a:r>
            <a:r>
              <a:rPr sz="1600" spc="10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</a:t>
            </a:r>
            <a:r>
              <a:rPr sz="1600" spc="10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Serviços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Diretamente</a:t>
            </a:r>
            <a:r>
              <a:rPr sz="1600" spc="20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Vinculados.</a:t>
            </a:r>
            <a:r>
              <a:rPr sz="1600" spc="18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Este</a:t>
            </a:r>
            <a:r>
              <a:rPr sz="1600" spc="19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controle</a:t>
            </a:r>
            <a:r>
              <a:rPr sz="1600" spc="19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é</a:t>
            </a:r>
            <a:r>
              <a:rPr sz="1600" spc="19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feito</a:t>
            </a:r>
            <a:r>
              <a:rPr sz="1600" spc="20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parte</a:t>
            </a:r>
            <a:r>
              <a:rPr sz="1600" spc="20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20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forma</a:t>
            </a:r>
            <a:r>
              <a:rPr sz="1600" spc="204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documental</a:t>
            </a:r>
            <a:r>
              <a:rPr sz="1600" spc="204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</a:t>
            </a:r>
            <a:r>
              <a:rPr sz="1600" spc="19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parte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por</a:t>
            </a:r>
            <a:r>
              <a:rPr sz="160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meio</a:t>
            </a:r>
            <a:r>
              <a:rPr sz="160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do</a:t>
            </a:r>
            <a:r>
              <a:rPr sz="1600" spc="-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Sistema</a:t>
            </a:r>
            <a:r>
              <a:rPr sz="1600" spc="-7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Integrado</a:t>
            </a:r>
            <a:r>
              <a:rPr sz="160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-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Comércio</a:t>
            </a:r>
            <a:r>
              <a:rPr sz="160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Exterior</a:t>
            </a:r>
            <a:r>
              <a:rPr sz="160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(SISCOMEX).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355600" marR="5080" indent="-342900" algn="just">
              <a:spcBef>
                <a:spcPts val="5"/>
              </a:spcBef>
              <a:buClrTx/>
              <a:buFontTx/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	Acompanha</a:t>
            </a:r>
            <a:r>
              <a:rPr sz="1600" spc="28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outros,</a:t>
            </a:r>
            <a:r>
              <a:rPr sz="1600" spc="30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acordos,</a:t>
            </a:r>
            <a:r>
              <a:rPr sz="1600" spc="29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regimes</a:t>
            </a:r>
            <a:r>
              <a:rPr sz="1600" spc="28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</a:t>
            </a:r>
            <a:r>
              <a:rPr sz="1600" spc="30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reuniões,</a:t>
            </a:r>
            <a:r>
              <a:rPr sz="1600" spc="29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nacionais</a:t>
            </a:r>
            <a:r>
              <a:rPr sz="1600" spc="30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</a:t>
            </a:r>
            <a:r>
              <a:rPr sz="1600" spc="29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internacionais,</a:t>
            </a:r>
            <a:r>
              <a:rPr sz="1600" spc="29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de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desarmamento</a:t>
            </a:r>
            <a:r>
              <a:rPr sz="1600" spc="27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</a:t>
            </a:r>
            <a:r>
              <a:rPr sz="1600" spc="27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não</a:t>
            </a:r>
            <a:r>
              <a:rPr sz="1600" spc="27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proliferação</a:t>
            </a:r>
            <a:r>
              <a:rPr sz="1600" spc="29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27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ADM,</a:t>
            </a:r>
            <a:r>
              <a:rPr sz="1600" spc="28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que</a:t>
            </a:r>
            <a:r>
              <a:rPr sz="1600" spc="26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tenham</a:t>
            </a:r>
            <a:r>
              <a:rPr sz="1600" spc="28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relação</a:t>
            </a:r>
            <a:r>
              <a:rPr sz="1600" spc="27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com</a:t>
            </a:r>
            <a:r>
              <a:rPr sz="1600" spc="27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</a:t>
            </a:r>
            <a:r>
              <a:rPr sz="1600" spc="28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área</a:t>
            </a:r>
            <a:r>
              <a:rPr sz="1600" spc="27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de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mísseis.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41613724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2436912" y="631367"/>
            <a:ext cx="4232275" cy="636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12700">
              <a:spcBef>
                <a:spcPts val="105"/>
              </a:spcBef>
              <a:buClrTx/>
              <a:buFontTx/>
            </a:pPr>
            <a:r>
              <a:rPr lang="pt-BR" sz="2000" smtClean="0">
                <a:latin typeface="Arial"/>
                <a:cs typeface="Arial"/>
              </a:rPr>
              <a:t>Implementação,</a:t>
            </a:r>
            <a:r>
              <a:rPr lang="pt-BR" sz="2000" spc="-100" smtClean="0">
                <a:latin typeface="Arial"/>
                <a:cs typeface="Arial"/>
              </a:rPr>
              <a:t> </a:t>
            </a:r>
            <a:r>
              <a:rPr lang="pt-BR" sz="2000" spc="-10" smtClean="0">
                <a:latin typeface="Arial"/>
                <a:cs typeface="Arial"/>
              </a:rPr>
              <a:t>Acompanhamento</a:t>
            </a:r>
            <a:endParaRPr lang="pt-BR" sz="2000" smtClean="0">
              <a:latin typeface="Arial"/>
              <a:cs typeface="Arial"/>
            </a:endParaRPr>
          </a:p>
          <a:p>
            <a:pPr marL="12700">
              <a:spcBef>
                <a:spcPts val="5"/>
              </a:spcBef>
              <a:buClrTx/>
              <a:buFontTx/>
            </a:pPr>
            <a:r>
              <a:rPr lang="pt-BR" sz="2000" smtClean="0">
                <a:latin typeface="Arial"/>
                <a:cs typeface="Arial"/>
              </a:rPr>
              <a:t>e</a:t>
            </a:r>
            <a:r>
              <a:rPr lang="pt-BR" sz="2000" spc="-20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Controle</a:t>
            </a:r>
            <a:r>
              <a:rPr lang="pt-BR" sz="2000" spc="-65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da</a:t>
            </a:r>
            <a:r>
              <a:rPr lang="pt-BR" sz="2000" spc="-30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Área</a:t>
            </a:r>
            <a:r>
              <a:rPr lang="pt-BR" sz="2000" spc="-40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Química</a:t>
            </a:r>
            <a:r>
              <a:rPr lang="pt-BR" sz="2000" spc="-75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-</a:t>
            </a:r>
            <a:r>
              <a:rPr lang="pt-BR" sz="2000" spc="-35" smtClean="0">
                <a:latin typeface="Arial"/>
                <a:cs typeface="Arial"/>
              </a:rPr>
              <a:t> </a:t>
            </a:r>
            <a:r>
              <a:rPr lang="pt-BR" sz="2000" spc="-20" smtClean="0">
                <a:latin typeface="Arial"/>
                <a:cs typeface="Arial"/>
              </a:rPr>
              <a:t>IACQ</a:t>
            </a:r>
            <a:endParaRPr lang="pt-BR" sz="2000" dirty="0">
              <a:latin typeface="Arial"/>
              <a:cs typeface="Arial"/>
            </a:endParaRPr>
          </a:p>
        </p:txBody>
      </p:sp>
      <p:sp>
        <p:nvSpPr>
          <p:cNvPr id="4" name="object 3"/>
          <p:cNvSpPr txBox="1"/>
          <p:nvPr/>
        </p:nvSpPr>
        <p:spPr>
          <a:xfrm>
            <a:off x="1198323" y="1732120"/>
            <a:ext cx="9010997" cy="39347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7100"/>
              </a:lnSpc>
              <a:spcBef>
                <a:spcPts val="105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A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IACQ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acompanha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Convenção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Proibição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Armas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Químicas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(CPAQ).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A </a:t>
            </a:r>
            <a:r>
              <a:rPr sz="1600" dirty="0">
                <a:latin typeface="Arial MT"/>
                <a:cs typeface="Arial MT"/>
              </a:rPr>
              <a:t>CPAQ</a:t>
            </a:r>
            <a:r>
              <a:rPr sz="1600" spc="2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possui</a:t>
            </a:r>
            <a:r>
              <a:rPr sz="1600" spc="1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os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dispositivos</a:t>
            </a:r>
            <a:r>
              <a:rPr sz="1600" spc="1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implementação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(artigos</a:t>
            </a:r>
            <a:r>
              <a:rPr sz="1600" spc="3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VI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VII),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os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dispositivos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3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Assistência</a:t>
            </a:r>
            <a:r>
              <a:rPr sz="1600" spc="3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3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Proteção</a:t>
            </a:r>
            <a:r>
              <a:rPr sz="1600" spc="3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contra</a:t>
            </a:r>
            <a:r>
              <a:rPr sz="1600" spc="3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Armas</a:t>
            </a:r>
            <a:r>
              <a:rPr sz="1600" spc="3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Químicas</a:t>
            </a:r>
            <a:r>
              <a:rPr sz="1600" spc="3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(artigo</a:t>
            </a:r>
            <a:r>
              <a:rPr sz="1600" spc="3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X)</a:t>
            </a:r>
            <a:r>
              <a:rPr sz="1600" spc="3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3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os</a:t>
            </a:r>
            <a:r>
              <a:rPr sz="1600" spc="38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dispositivos </a:t>
            </a:r>
            <a:r>
              <a:rPr sz="1600" dirty="0">
                <a:latin typeface="Arial MT"/>
                <a:cs typeface="Arial MT"/>
              </a:rPr>
              <a:t>sobre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desenvolvimento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tecnológico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 cooperação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internacional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(artigo</a:t>
            </a:r>
            <a:r>
              <a:rPr sz="1600" spc="-20" dirty="0">
                <a:latin typeface="Arial MT"/>
                <a:cs typeface="Arial MT"/>
              </a:rPr>
              <a:t> XI).</a:t>
            </a:r>
            <a:endParaRPr sz="1600" dirty="0">
              <a:latin typeface="Arial MT"/>
              <a:cs typeface="Arial MT"/>
            </a:endParaRPr>
          </a:p>
          <a:p>
            <a:pPr marL="355600" marR="21590" indent="-342900" algn="just">
              <a:lnSpc>
                <a:spcPct val="106900"/>
              </a:lnSpc>
              <a:spcBef>
                <a:spcPts val="405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A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implementação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acompanhamento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30" dirty="0">
                <a:latin typeface="Arial MT"/>
                <a:cs typeface="Arial MT"/>
              </a:rPr>
              <a:t>CPAQ,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gera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uma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série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obrigações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e </a:t>
            </a:r>
            <a:r>
              <a:rPr sz="1600" dirty="0">
                <a:latin typeface="Arial MT"/>
                <a:cs typeface="Arial MT"/>
              </a:rPr>
              <a:t>atividades</a:t>
            </a:r>
            <a:r>
              <a:rPr sz="1600" spc="10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rotineiras</a:t>
            </a:r>
            <a:r>
              <a:rPr sz="1600" spc="10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10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10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IACQ.</a:t>
            </a:r>
            <a:r>
              <a:rPr sz="1600" spc="10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Abaixo</a:t>
            </a:r>
            <a:r>
              <a:rPr sz="1600" spc="11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estão</a:t>
            </a:r>
            <a:r>
              <a:rPr sz="1600" spc="10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relacionadas</a:t>
            </a:r>
            <a:r>
              <a:rPr sz="1600" spc="10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as</a:t>
            </a:r>
            <a:r>
              <a:rPr sz="1600" spc="105" dirty="0">
                <a:latin typeface="Arial MT"/>
                <a:cs typeface="Arial MT"/>
              </a:rPr>
              <a:t>  </a:t>
            </a:r>
            <a:r>
              <a:rPr sz="1600" spc="-10" dirty="0">
                <a:latin typeface="Arial MT"/>
                <a:cs typeface="Arial MT"/>
              </a:rPr>
              <a:t>atividades </a:t>
            </a:r>
            <a:r>
              <a:rPr sz="1600" dirty="0">
                <a:latin typeface="Arial MT"/>
                <a:cs typeface="Arial MT"/>
              </a:rPr>
              <a:t>desenvolvidas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rotineiramente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pela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IACQ:</a:t>
            </a:r>
            <a:endParaRPr sz="1600" dirty="0">
              <a:latin typeface="Arial MT"/>
              <a:cs typeface="Arial MT"/>
            </a:endParaRPr>
          </a:p>
          <a:p>
            <a:pPr marL="355600" marR="24130" indent="-342900" algn="just">
              <a:lnSpc>
                <a:spcPct val="106900"/>
              </a:lnSpc>
              <a:spcBef>
                <a:spcPts val="409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Elaboração e envio de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declarações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anuais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produção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 comércio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substâncias </a:t>
            </a:r>
            <a:r>
              <a:rPr sz="1600" dirty="0">
                <a:latin typeface="Arial MT"/>
                <a:cs typeface="Arial MT"/>
              </a:rPr>
              <a:t>químicas</a:t>
            </a:r>
            <a:r>
              <a:rPr sz="1600" spc="13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promovido</a:t>
            </a:r>
            <a:r>
              <a:rPr sz="1600" spc="12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pelas</a:t>
            </a:r>
            <a:r>
              <a:rPr sz="1600" spc="12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indústrias</a:t>
            </a:r>
            <a:r>
              <a:rPr sz="1600" spc="13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químicas</a:t>
            </a:r>
            <a:r>
              <a:rPr sz="1600" spc="12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brasileiras</a:t>
            </a:r>
            <a:r>
              <a:rPr sz="1600" spc="12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(duas</a:t>
            </a:r>
            <a:r>
              <a:rPr sz="1600" spc="130" dirty="0">
                <a:latin typeface="Arial MT"/>
                <a:cs typeface="Arial MT"/>
              </a:rPr>
              <a:t>  </a:t>
            </a:r>
            <a:r>
              <a:rPr sz="1600" spc="-10" dirty="0">
                <a:latin typeface="Arial MT"/>
                <a:cs typeface="Arial MT"/>
              </a:rPr>
              <a:t>declarações anuais);</a:t>
            </a:r>
            <a:endParaRPr sz="1600" dirty="0">
              <a:latin typeface="Arial MT"/>
              <a:cs typeface="Arial MT"/>
            </a:endParaRPr>
          </a:p>
          <a:p>
            <a:pPr marL="355600" marR="26670" indent="-342900" algn="just">
              <a:lnSpc>
                <a:spcPct val="110100"/>
              </a:lnSpc>
              <a:spcBef>
                <a:spcPts val="540"/>
              </a:spcBef>
              <a:buSzPct val="112500"/>
              <a:buChar char="•"/>
              <a:tabLst>
                <a:tab pos="355600" algn="l"/>
                <a:tab pos="411480" algn="l"/>
              </a:tabLst>
            </a:pPr>
            <a:r>
              <a:rPr sz="1600" dirty="0">
                <a:latin typeface="Arial MT"/>
                <a:cs typeface="Arial MT"/>
              </a:rPr>
              <a:t>	Elaboração</a:t>
            </a:r>
            <a:r>
              <a:rPr sz="1600" spc="3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envio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3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Relatório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sobre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Programas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3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Assistência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40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Proteção </a:t>
            </a:r>
            <a:r>
              <a:rPr sz="1600" spc="-20" dirty="0">
                <a:latin typeface="Arial MT"/>
                <a:cs typeface="Arial MT"/>
              </a:rPr>
              <a:t>contra</a:t>
            </a:r>
            <a:r>
              <a:rPr sz="1600" spc="-1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Armas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Químicas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Existentes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no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Brasil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(anual);</a:t>
            </a:r>
            <a:endParaRPr sz="1600" dirty="0">
              <a:latin typeface="Arial MT"/>
              <a:cs typeface="Arial MT"/>
            </a:endParaRPr>
          </a:p>
          <a:p>
            <a:pPr marL="355600" marR="24130" indent="-342900" algn="just">
              <a:lnSpc>
                <a:spcPct val="106900"/>
              </a:lnSpc>
              <a:spcBef>
                <a:spcPts val="409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Elaboração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envio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Relatório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sobre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Legislação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pertinentes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à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implementação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o </a:t>
            </a:r>
            <a:r>
              <a:rPr sz="1600" dirty="0">
                <a:latin typeface="Arial MT"/>
                <a:cs typeface="Arial MT"/>
              </a:rPr>
              <a:t>acompanhamento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CPAQ</a:t>
            </a:r>
            <a:r>
              <a:rPr sz="1600" spc="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(este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relatório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é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enviado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anualmente</a:t>
            </a:r>
            <a:r>
              <a:rPr sz="1600" spc="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as</a:t>
            </a:r>
            <a:r>
              <a:rPr sz="1600" spc="9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devidas atualizações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realizadas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ano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anterior)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(anual);</a:t>
            </a:r>
            <a:endParaRPr sz="1600" dirty="0"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5808228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2232725" y="746777"/>
            <a:ext cx="4232275" cy="636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12700">
              <a:spcBef>
                <a:spcPts val="105"/>
              </a:spcBef>
              <a:buClrTx/>
              <a:buFontTx/>
            </a:pPr>
            <a:r>
              <a:rPr lang="pt-BR" sz="2000" smtClean="0">
                <a:latin typeface="Arial"/>
                <a:cs typeface="Arial"/>
              </a:rPr>
              <a:t>Implementação,</a:t>
            </a:r>
            <a:r>
              <a:rPr lang="pt-BR" sz="2000" spc="-100" smtClean="0">
                <a:latin typeface="Arial"/>
                <a:cs typeface="Arial"/>
              </a:rPr>
              <a:t> </a:t>
            </a:r>
            <a:r>
              <a:rPr lang="pt-BR" sz="2000" spc="-10" smtClean="0">
                <a:latin typeface="Arial"/>
                <a:cs typeface="Arial"/>
              </a:rPr>
              <a:t>Acompanhamento</a:t>
            </a:r>
            <a:endParaRPr lang="pt-BR" sz="2000" smtClean="0">
              <a:latin typeface="Arial"/>
              <a:cs typeface="Arial"/>
            </a:endParaRPr>
          </a:p>
          <a:p>
            <a:pPr marL="12700">
              <a:spcBef>
                <a:spcPts val="5"/>
              </a:spcBef>
              <a:buClrTx/>
              <a:buFontTx/>
            </a:pPr>
            <a:r>
              <a:rPr lang="pt-BR" sz="2000" smtClean="0">
                <a:latin typeface="Arial"/>
                <a:cs typeface="Arial"/>
              </a:rPr>
              <a:t>e</a:t>
            </a:r>
            <a:r>
              <a:rPr lang="pt-BR" sz="2000" spc="-20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Controle</a:t>
            </a:r>
            <a:r>
              <a:rPr lang="pt-BR" sz="2000" spc="-65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da</a:t>
            </a:r>
            <a:r>
              <a:rPr lang="pt-BR" sz="2000" spc="-30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Área</a:t>
            </a:r>
            <a:r>
              <a:rPr lang="pt-BR" sz="2000" spc="-40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Química</a:t>
            </a:r>
            <a:r>
              <a:rPr lang="pt-BR" sz="2000" spc="-75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-</a:t>
            </a:r>
            <a:r>
              <a:rPr lang="pt-BR" sz="2000" spc="-35" smtClean="0">
                <a:latin typeface="Arial"/>
                <a:cs typeface="Arial"/>
              </a:rPr>
              <a:t> </a:t>
            </a:r>
            <a:r>
              <a:rPr lang="pt-BR" sz="2000" spc="-20" smtClean="0">
                <a:latin typeface="Arial"/>
                <a:cs typeface="Arial"/>
              </a:rPr>
              <a:t>IACQ</a:t>
            </a:r>
            <a:endParaRPr lang="pt-BR" sz="2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39050" y="1923342"/>
            <a:ext cx="8841291" cy="3692229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358140" indent="-345440" algn="just">
              <a:lnSpc>
                <a:spcPct val="100000"/>
              </a:lnSpc>
              <a:spcBef>
                <a:spcPts val="245"/>
              </a:spcBef>
              <a:buChar char="•"/>
              <a:tabLst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Elaboração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envio de Relatório sobre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Pessoal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autorizado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acessar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documentos</a:t>
            </a:r>
            <a:endParaRPr sz="1600" dirty="0">
              <a:latin typeface="Arial MT"/>
              <a:cs typeface="Arial MT"/>
            </a:endParaRPr>
          </a:p>
          <a:p>
            <a:pPr marL="355600" algn="just">
              <a:lnSpc>
                <a:spcPct val="100000"/>
              </a:lnSpc>
              <a:spcBef>
                <a:spcPts val="150"/>
              </a:spcBef>
            </a:pPr>
            <a:r>
              <a:rPr sz="1600" spc="-10" dirty="0">
                <a:latin typeface="Arial MT"/>
                <a:cs typeface="Arial MT"/>
              </a:rPr>
              <a:t>sigilosos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60" dirty="0">
                <a:latin typeface="Arial MT"/>
                <a:cs typeface="Arial MT"/>
              </a:rPr>
              <a:t>OPAQ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(anual);</a:t>
            </a:r>
            <a:endParaRPr sz="1600" dirty="0">
              <a:latin typeface="Arial MT"/>
              <a:cs typeface="Arial MT"/>
            </a:endParaRPr>
          </a:p>
          <a:p>
            <a:pPr marL="355600" marR="13335" indent="-342900" algn="just">
              <a:lnSpc>
                <a:spcPct val="107500"/>
              </a:lnSpc>
              <a:spcBef>
                <a:spcPts val="395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Elaboração</a:t>
            </a:r>
            <a:r>
              <a:rPr sz="1600" spc="2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envio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Formulário</a:t>
            </a:r>
            <a:r>
              <a:rPr sz="1600" spc="2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Dados</a:t>
            </a:r>
            <a:r>
              <a:rPr sz="1600" spc="2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Operacionais</a:t>
            </a:r>
            <a:r>
              <a:rPr sz="1600" spc="2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2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viabilização</a:t>
            </a:r>
            <a:r>
              <a:rPr sz="1600" spc="27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sz="1600" spc="-10" dirty="0">
                <a:latin typeface="Arial MT"/>
                <a:cs typeface="Arial MT"/>
              </a:rPr>
              <a:t>inspeções</a:t>
            </a:r>
            <a:r>
              <a:rPr sz="1600" spc="-1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industriais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(anual);</a:t>
            </a:r>
            <a:endParaRPr sz="1600" dirty="0">
              <a:latin typeface="Arial MT"/>
              <a:cs typeface="Arial MT"/>
            </a:endParaRPr>
          </a:p>
          <a:p>
            <a:pPr marL="355600" marR="7620" indent="-342900" algn="just">
              <a:lnSpc>
                <a:spcPct val="107200"/>
              </a:lnSpc>
              <a:spcBef>
                <a:spcPts val="390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Acompanhamento</a:t>
            </a:r>
            <a:r>
              <a:rPr sz="1600" spc="3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3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inspeções</a:t>
            </a:r>
            <a:r>
              <a:rPr sz="1600" spc="3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industriais</a:t>
            </a:r>
            <a:r>
              <a:rPr sz="1600" spc="3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realizadas</a:t>
            </a:r>
            <a:r>
              <a:rPr sz="1600" spc="3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pelos</a:t>
            </a:r>
            <a:r>
              <a:rPr sz="1600" spc="3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inspetores</a:t>
            </a:r>
            <a:r>
              <a:rPr sz="1600" spc="3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375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OPAQ </a:t>
            </a:r>
            <a:r>
              <a:rPr sz="1600" dirty="0">
                <a:latin typeface="Arial MT"/>
                <a:cs typeface="Arial MT"/>
              </a:rPr>
              <a:t>nas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indústrias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brasileiras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(ocorrem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torno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6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inspeções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anuais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duração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sz="1600" dirty="0">
                <a:latin typeface="Arial MT"/>
                <a:cs typeface="Arial MT"/>
              </a:rPr>
              <a:t>uma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semana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cada);</a:t>
            </a:r>
            <a:endParaRPr sz="1600" dirty="0">
              <a:latin typeface="Arial MT"/>
              <a:cs typeface="Arial MT"/>
            </a:endParaRPr>
          </a:p>
          <a:p>
            <a:pPr marL="355600" marR="12700" indent="-342900" algn="just">
              <a:lnSpc>
                <a:spcPct val="106900"/>
              </a:lnSpc>
              <a:spcBef>
                <a:spcPts val="395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Acompanhamento</a:t>
            </a:r>
            <a:r>
              <a:rPr sz="1600" spc="2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2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Reuniões</a:t>
            </a:r>
            <a:r>
              <a:rPr sz="1600" spc="254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Regionais</a:t>
            </a:r>
            <a:r>
              <a:rPr sz="1600" spc="2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Autoridades</a:t>
            </a:r>
            <a:r>
              <a:rPr sz="1600" spc="24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Nacionais</a:t>
            </a:r>
            <a:r>
              <a:rPr sz="1600" spc="24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250" dirty="0">
                <a:latin typeface="Arial MT"/>
                <a:cs typeface="Arial MT"/>
              </a:rPr>
              <a:t>  </a:t>
            </a:r>
            <a:r>
              <a:rPr sz="1600" spc="-40" dirty="0">
                <a:latin typeface="Arial MT"/>
                <a:cs typeface="Arial MT"/>
              </a:rPr>
              <a:t>OPAQ </a:t>
            </a:r>
            <a:r>
              <a:rPr sz="1600" dirty="0">
                <a:latin typeface="Arial MT"/>
                <a:cs typeface="Arial MT"/>
              </a:rPr>
              <a:t>(GRULAC)</a:t>
            </a:r>
            <a:r>
              <a:rPr sz="1600" spc="3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(a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cada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ano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ocorre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um dos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países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1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América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Latina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Caribe);</a:t>
            </a:r>
            <a:endParaRPr sz="1600" dirty="0">
              <a:latin typeface="Arial MT"/>
              <a:cs typeface="Arial MT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650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Acompanhamento</a:t>
            </a:r>
            <a:r>
              <a:rPr sz="1600" spc="285" dirty="0">
                <a:latin typeface="Arial MT"/>
                <a:cs typeface="Arial MT"/>
              </a:rPr>
              <a:t>  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295" dirty="0">
                <a:latin typeface="Arial MT"/>
                <a:cs typeface="Arial MT"/>
              </a:rPr>
              <a:t>   </a:t>
            </a:r>
            <a:r>
              <a:rPr sz="1600" dirty="0">
                <a:latin typeface="Arial MT"/>
                <a:cs typeface="Arial MT"/>
              </a:rPr>
              <a:t>Reuniões</a:t>
            </a:r>
            <a:r>
              <a:rPr sz="1600" spc="305" dirty="0">
                <a:latin typeface="Arial MT"/>
                <a:cs typeface="Arial MT"/>
              </a:rPr>
              <a:t>   </a:t>
            </a:r>
            <a:r>
              <a:rPr sz="1600" dirty="0">
                <a:latin typeface="Arial MT"/>
                <a:cs typeface="Arial MT"/>
              </a:rPr>
              <a:t>dde</a:t>
            </a:r>
            <a:r>
              <a:rPr sz="1600" spc="30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Autoridades</a:t>
            </a:r>
            <a:r>
              <a:rPr sz="1600" spc="31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Nacionais</a:t>
            </a:r>
            <a:r>
              <a:rPr sz="1600" spc="30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305" dirty="0">
                <a:latin typeface="Arial MT"/>
                <a:cs typeface="Arial MT"/>
              </a:rPr>
              <a:t>   </a:t>
            </a:r>
            <a:r>
              <a:rPr sz="1600" spc="-50" dirty="0">
                <a:latin typeface="Arial MT"/>
                <a:cs typeface="Arial MT"/>
              </a:rPr>
              <a:t>OPAQ </a:t>
            </a:r>
            <a:r>
              <a:rPr sz="1600" dirty="0">
                <a:latin typeface="Arial MT"/>
                <a:cs typeface="Arial MT"/>
              </a:rPr>
              <a:t>(ocorrem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anualmente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Haia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–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Países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baixos);</a:t>
            </a:r>
            <a:endParaRPr sz="1600" dirty="0">
              <a:latin typeface="Arial MT"/>
              <a:cs typeface="Arial MT"/>
            </a:endParaRPr>
          </a:p>
          <a:p>
            <a:pPr marL="355600" marR="10795" indent="-342900" algn="just">
              <a:lnSpc>
                <a:spcPct val="107500"/>
              </a:lnSpc>
              <a:spcBef>
                <a:spcPts val="240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Acompanhamento</a:t>
            </a:r>
            <a:r>
              <a:rPr sz="1600" spc="43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44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Sessões</a:t>
            </a:r>
            <a:r>
              <a:rPr sz="1600" spc="4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Conferência</a:t>
            </a:r>
            <a:r>
              <a:rPr sz="1600" spc="4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dos</a:t>
            </a:r>
            <a:r>
              <a:rPr sz="1600" spc="43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Estados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Partes</a:t>
            </a:r>
            <a:r>
              <a:rPr sz="1600" spc="4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440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CPAQ </a:t>
            </a:r>
            <a:r>
              <a:rPr sz="1600" dirty="0">
                <a:latin typeface="Arial MT"/>
                <a:cs typeface="Arial MT"/>
              </a:rPr>
              <a:t>(ocorrem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anualmente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Haia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–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Países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Baixos).</a:t>
            </a:r>
            <a:endParaRPr sz="1600" dirty="0"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14788081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2454667" y="737900"/>
            <a:ext cx="4232275" cy="636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12700">
              <a:spcBef>
                <a:spcPts val="105"/>
              </a:spcBef>
              <a:buClrTx/>
              <a:buFontTx/>
            </a:pPr>
            <a:r>
              <a:rPr lang="pt-BR" sz="2000" smtClean="0">
                <a:latin typeface="Arial"/>
                <a:cs typeface="Arial"/>
              </a:rPr>
              <a:t>Implementação,</a:t>
            </a:r>
            <a:r>
              <a:rPr lang="pt-BR" sz="2000" spc="-100" smtClean="0">
                <a:latin typeface="Arial"/>
                <a:cs typeface="Arial"/>
              </a:rPr>
              <a:t> </a:t>
            </a:r>
            <a:r>
              <a:rPr lang="pt-BR" sz="2000" spc="-10" smtClean="0">
                <a:latin typeface="Arial"/>
                <a:cs typeface="Arial"/>
              </a:rPr>
              <a:t>Acompanhamento</a:t>
            </a:r>
            <a:endParaRPr lang="pt-BR" sz="2000" smtClean="0">
              <a:latin typeface="Arial"/>
              <a:cs typeface="Arial"/>
            </a:endParaRPr>
          </a:p>
          <a:p>
            <a:pPr marL="12700">
              <a:spcBef>
                <a:spcPts val="5"/>
              </a:spcBef>
              <a:buClrTx/>
              <a:buFontTx/>
            </a:pPr>
            <a:r>
              <a:rPr lang="pt-BR" sz="2000" smtClean="0">
                <a:latin typeface="Arial"/>
                <a:cs typeface="Arial"/>
              </a:rPr>
              <a:t>e</a:t>
            </a:r>
            <a:r>
              <a:rPr lang="pt-BR" sz="2000" spc="-20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Controle</a:t>
            </a:r>
            <a:r>
              <a:rPr lang="pt-BR" sz="2000" spc="-65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da</a:t>
            </a:r>
            <a:r>
              <a:rPr lang="pt-BR" sz="2000" spc="-30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Área</a:t>
            </a:r>
            <a:r>
              <a:rPr lang="pt-BR" sz="2000" spc="-40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Química</a:t>
            </a:r>
            <a:r>
              <a:rPr lang="pt-BR" sz="2000" spc="-75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-</a:t>
            </a:r>
            <a:r>
              <a:rPr lang="pt-BR" sz="2000" spc="-35" smtClean="0">
                <a:latin typeface="Arial"/>
                <a:cs typeface="Arial"/>
              </a:rPr>
              <a:t> </a:t>
            </a:r>
            <a:r>
              <a:rPr lang="pt-BR" sz="2000" spc="-20" smtClean="0">
                <a:latin typeface="Arial"/>
                <a:cs typeface="Arial"/>
              </a:rPr>
              <a:t>IACQ</a:t>
            </a:r>
            <a:endParaRPr lang="pt-BR" sz="2000" dirty="0">
              <a:latin typeface="Arial"/>
              <a:cs typeface="Arial"/>
            </a:endParaRPr>
          </a:p>
        </p:txBody>
      </p:sp>
      <p:sp>
        <p:nvSpPr>
          <p:cNvPr id="7" name="object 3"/>
          <p:cNvSpPr txBox="1"/>
          <p:nvPr/>
        </p:nvSpPr>
        <p:spPr>
          <a:xfrm>
            <a:off x="1361024" y="1588801"/>
            <a:ext cx="8741765" cy="52691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620">
              <a:lnSpc>
                <a:spcPct val="107500"/>
              </a:lnSpc>
              <a:spcBef>
                <a:spcPts val="100"/>
              </a:spcBef>
            </a:pPr>
            <a:r>
              <a:rPr sz="1600" dirty="0">
                <a:latin typeface="Arial MT"/>
                <a:cs typeface="Arial MT"/>
              </a:rPr>
              <a:t>Além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atividades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mencionadas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acima,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temos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também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outras</a:t>
            </a:r>
            <a:r>
              <a:rPr sz="1600" spc="1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atividades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decorrentes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atividades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rotineiras:</a:t>
            </a:r>
            <a:endParaRPr sz="1600" dirty="0">
              <a:latin typeface="Arial MT"/>
              <a:cs typeface="Arial MT"/>
            </a:endParaRPr>
          </a:p>
          <a:p>
            <a:pPr marL="300990" indent="-288290" algn="just">
              <a:lnSpc>
                <a:spcPct val="100000"/>
              </a:lnSpc>
              <a:spcBef>
                <a:spcPts val="1055"/>
              </a:spcBef>
              <a:buChar char="•"/>
              <a:tabLst>
                <a:tab pos="300990" algn="l"/>
              </a:tabLst>
            </a:pP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2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2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operações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importação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2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exportação</a:t>
            </a:r>
            <a:r>
              <a:rPr sz="1600" spc="2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2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substâncias</a:t>
            </a:r>
            <a:r>
              <a:rPr sz="1600" spc="22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químicas</a:t>
            </a:r>
            <a:r>
              <a:rPr sz="1600" spc="250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(são</a:t>
            </a:r>
            <a:endParaRPr sz="1600" dirty="0">
              <a:latin typeface="Arial MT"/>
              <a:cs typeface="Arial MT"/>
            </a:endParaRPr>
          </a:p>
          <a:p>
            <a:pPr marL="299085" algn="just">
              <a:lnSpc>
                <a:spcPct val="100000"/>
              </a:lnSpc>
              <a:spcBef>
                <a:spcPts val="110"/>
              </a:spcBef>
            </a:pPr>
            <a:r>
              <a:rPr sz="1600" dirty="0">
                <a:latin typeface="Arial MT"/>
                <a:cs typeface="Arial MT"/>
              </a:rPr>
              <a:t>analisadas,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torno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100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operações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diariamente);</a:t>
            </a:r>
            <a:endParaRPr sz="1600" dirty="0">
              <a:latin typeface="Arial MT"/>
              <a:cs typeface="Arial MT"/>
            </a:endParaRPr>
          </a:p>
          <a:p>
            <a:pPr marL="299085" marR="5080" indent="-287020" algn="just">
              <a:lnSpc>
                <a:spcPct val="107000"/>
              </a:lnSpc>
              <a:spcBef>
                <a:spcPts val="645"/>
              </a:spcBef>
              <a:buChar char="•"/>
              <a:tabLst>
                <a:tab pos="299085" algn="l"/>
                <a:tab pos="300355" algn="l"/>
              </a:tabLst>
            </a:pPr>
            <a:r>
              <a:rPr sz="1600" dirty="0">
                <a:latin typeface="Arial MT"/>
                <a:cs typeface="Arial MT"/>
              </a:rPr>
              <a:t>	Promoção</a:t>
            </a:r>
            <a:r>
              <a:rPr sz="1600" spc="9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8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Cursos</a:t>
            </a:r>
            <a:r>
              <a:rPr sz="1600" spc="9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9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Exercícios</a:t>
            </a:r>
            <a:r>
              <a:rPr sz="1600" spc="9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sobre</a:t>
            </a:r>
            <a:r>
              <a:rPr sz="1600" spc="9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assistência</a:t>
            </a:r>
            <a:r>
              <a:rPr sz="1600" spc="9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8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Proteção</a:t>
            </a:r>
            <a:r>
              <a:rPr sz="1600" spc="9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contra</a:t>
            </a:r>
            <a:r>
              <a:rPr sz="1600" spc="95" dirty="0">
                <a:latin typeface="Arial MT"/>
                <a:cs typeface="Arial MT"/>
              </a:rPr>
              <a:t>  </a:t>
            </a:r>
            <a:r>
              <a:rPr sz="1600" spc="-10" dirty="0">
                <a:latin typeface="Arial MT"/>
                <a:cs typeface="Arial MT"/>
              </a:rPr>
              <a:t>Armas </a:t>
            </a:r>
            <a:r>
              <a:rPr sz="1600" dirty="0">
                <a:latin typeface="Arial MT"/>
                <a:cs typeface="Arial MT"/>
              </a:rPr>
              <a:t>Químicas,</a:t>
            </a:r>
            <a:r>
              <a:rPr sz="1600" spc="13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oferecidos</a:t>
            </a:r>
            <a:r>
              <a:rPr sz="1600" spc="14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anualmente</a:t>
            </a:r>
            <a:r>
              <a:rPr sz="1600" spc="13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aos</a:t>
            </a:r>
            <a:r>
              <a:rPr sz="1600" spc="13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Países</a:t>
            </a:r>
            <a:r>
              <a:rPr sz="1600" spc="13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13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América</a:t>
            </a:r>
            <a:r>
              <a:rPr sz="1600" spc="13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Latina</a:t>
            </a:r>
            <a:r>
              <a:rPr sz="1600" spc="13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4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do</a:t>
            </a:r>
            <a:r>
              <a:rPr sz="1600" spc="170" dirty="0">
                <a:latin typeface="Arial MT"/>
                <a:cs typeface="Arial MT"/>
              </a:rPr>
              <a:t>  </a:t>
            </a:r>
            <a:r>
              <a:rPr sz="1600" spc="-10" dirty="0">
                <a:latin typeface="Arial MT"/>
                <a:cs typeface="Arial MT"/>
              </a:rPr>
              <a:t>Caribe </a:t>
            </a:r>
            <a:r>
              <a:rPr sz="1600" dirty="0">
                <a:latin typeface="Arial MT"/>
                <a:cs typeface="Arial MT"/>
              </a:rPr>
              <a:t>(GRULAC)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também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aos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Países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Língua</a:t>
            </a:r>
            <a:r>
              <a:rPr sz="1600" spc="2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Portuguesa</a:t>
            </a:r>
            <a:r>
              <a:rPr sz="1600" spc="2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(CPLP)</a:t>
            </a:r>
            <a:r>
              <a:rPr sz="1600" spc="2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(estes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cursos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são </a:t>
            </a:r>
            <a:r>
              <a:rPr sz="1600" dirty="0">
                <a:latin typeface="Arial MT"/>
                <a:cs typeface="Arial MT"/>
              </a:rPr>
              <a:t>oferecidos</a:t>
            </a:r>
            <a:r>
              <a:rPr sz="1600" spc="1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</a:t>
            </a:r>
            <a:r>
              <a:rPr sz="1600" spc="1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parceria</a:t>
            </a:r>
            <a:r>
              <a:rPr sz="1600" spc="1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</a:t>
            </a:r>
            <a:r>
              <a:rPr sz="1600" spc="1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</a:t>
            </a:r>
            <a:r>
              <a:rPr sz="1600" spc="1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Ministério</a:t>
            </a:r>
            <a:r>
              <a:rPr sz="1600" spc="1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1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Defesa</a:t>
            </a:r>
            <a:r>
              <a:rPr sz="1600" spc="1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(MD)</a:t>
            </a:r>
            <a:r>
              <a:rPr sz="1600" spc="1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</a:t>
            </a:r>
            <a:r>
              <a:rPr sz="1600" spc="1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Ministério</a:t>
            </a:r>
            <a:r>
              <a:rPr sz="1600" spc="1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6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Relações </a:t>
            </a:r>
            <a:r>
              <a:rPr sz="1600" dirty="0">
                <a:latin typeface="Arial MT"/>
                <a:cs typeface="Arial MT"/>
              </a:rPr>
              <a:t>exteriores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(MRE);</a:t>
            </a:r>
            <a:endParaRPr sz="1600" dirty="0">
              <a:latin typeface="Arial MT"/>
              <a:cs typeface="Arial MT"/>
            </a:endParaRPr>
          </a:p>
          <a:p>
            <a:pPr marL="299085" marR="5715" indent="-287020" algn="just">
              <a:lnSpc>
                <a:spcPct val="106900"/>
              </a:lnSpc>
              <a:spcBef>
                <a:spcPts val="805"/>
              </a:spcBef>
              <a:buChar char="•"/>
              <a:tabLst>
                <a:tab pos="299085" algn="l"/>
                <a:tab pos="300355" algn="l"/>
              </a:tabLst>
            </a:pPr>
            <a:r>
              <a:rPr sz="1600" dirty="0">
                <a:latin typeface="Arial MT"/>
                <a:cs typeface="Arial MT"/>
              </a:rPr>
              <a:t>	Apoio</a:t>
            </a:r>
            <a:r>
              <a:rPr sz="1600" spc="43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4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endosso</a:t>
            </a:r>
            <a:r>
              <a:rPr sz="1600" spc="4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4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candidatos</a:t>
            </a:r>
            <a:r>
              <a:rPr sz="1600" spc="43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4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Forças</a:t>
            </a:r>
            <a:r>
              <a:rPr sz="1600" spc="4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Armadas</a:t>
            </a:r>
            <a:r>
              <a:rPr sz="1600" spc="4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4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43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Indústria,</a:t>
            </a:r>
            <a:r>
              <a:rPr sz="1600" spc="4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aos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cursos </a:t>
            </a:r>
            <a:r>
              <a:rPr sz="1600" dirty="0">
                <a:latin typeface="Arial MT"/>
                <a:cs typeface="Arial MT"/>
              </a:rPr>
              <a:t>oferecidos</a:t>
            </a:r>
            <a:r>
              <a:rPr sz="1600" spc="-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pela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Organização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Proibição</a:t>
            </a:r>
            <a:r>
              <a:rPr sz="1600" spc="-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1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Armas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Químicas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(OPAQ);</a:t>
            </a:r>
            <a:endParaRPr sz="1600" dirty="0">
              <a:latin typeface="Arial MT"/>
              <a:cs typeface="Arial MT"/>
            </a:endParaRPr>
          </a:p>
          <a:p>
            <a:pPr marL="300990" indent="-288290" algn="just">
              <a:spcBef>
                <a:spcPts val="1455"/>
              </a:spcBef>
              <a:buFont typeface="Arial"/>
              <a:buChar char="•"/>
              <a:tabLst>
                <a:tab pos="300990" algn="l"/>
              </a:tabLst>
            </a:pPr>
            <a:r>
              <a:rPr sz="1600" dirty="0">
                <a:latin typeface="Arial MT"/>
                <a:cs typeface="Arial MT"/>
              </a:rPr>
              <a:t>Organização</a:t>
            </a:r>
            <a:r>
              <a:rPr sz="1600" spc="1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14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reuniões</a:t>
            </a:r>
            <a:r>
              <a:rPr sz="1600" spc="14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14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Comissão</a:t>
            </a:r>
            <a:r>
              <a:rPr sz="1600" spc="1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Interministerial</a:t>
            </a:r>
            <a:r>
              <a:rPr sz="1600" spc="16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14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145" dirty="0">
                <a:latin typeface="Arial MT"/>
                <a:cs typeface="Arial MT"/>
              </a:rPr>
              <a:t>  </a:t>
            </a:r>
            <a:r>
              <a:rPr sz="1600" dirty="0" err="1">
                <a:latin typeface="Arial MT"/>
                <a:cs typeface="Arial MT"/>
              </a:rPr>
              <a:t>Aplicação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spc="-25" dirty="0" smtClean="0">
                <a:latin typeface="Arial MT"/>
                <a:cs typeface="Arial MT"/>
              </a:rPr>
              <a:t>dos</a:t>
            </a:r>
            <a:r>
              <a:rPr lang="pt-BR" sz="1600" spc="-25" dirty="0" smtClean="0">
                <a:latin typeface="Arial MT"/>
                <a:cs typeface="Arial MT"/>
              </a:rPr>
              <a:t>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dispositivos</a:t>
            </a:r>
            <a:r>
              <a:rPr lang="pt-BR" sz="1600" spc="-7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da</a:t>
            </a:r>
            <a:r>
              <a:rPr lang="pt-BR" sz="1600" spc="-9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pt-BR" sz="160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CPAQ </a:t>
            </a:r>
            <a:r>
              <a:rPr lang="pt-BR"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(CIAD/CPAQ)</a:t>
            </a:r>
            <a:r>
              <a:rPr lang="pt-BR" sz="1600" spc="-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duas</a:t>
            </a:r>
            <a:r>
              <a:rPr lang="pt-BR" sz="160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reuniões</a:t>
            </a:r>
            <a:r>
              <a:rPr lang="pt-BR" sz="160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pt-BR"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anuais</a:t>
            </a:r>
            <a:r>
              <a:rPr lang="pt-BR" sz="1600" spc="-10" dirty="0" smtClean="0">
                <a:solidFill>
                  <a:sysClr val="windowText" lastClr="000000"/>
                </a:solidFill>
                <a:latin typeface="Arial MT"/>
                <a:cs typeface="Arial MT"/>
              </a:rPr>
              <a:t>);</a:t>
            </a:r>
            <a:endParaRPr lang="pt-BR" sz="1600" spc="-25" dirty="0" smtClean="0">
              <a:latin typeface="Arial MT"/>
              <a:cs typeface="Arial MT"/>
            </a:endParaRPr>
          </a:p>
          <a:p>
            <a:pPr marL="300990" indent="-288290" algn="just">
              <a:spcBef>
                <a:spcPts val="1455"/>
              </a:spcBef>
              <a:buFont typeface="Arial"/>
              <a:buChar char="•"/>
              <a:tabLst>
                <a:tab pos="300990" algn="l"/>
              </a:tabLst>
            </a:pPr>
            <a:r>
              <a:rPr lang="pt-BR" sz="1600" dirty="0" smtClean="0">
                <a:solidFill>
                  <a:sysClr val="windowText" lastClr="000000"/>
                </a:solidFill>
                <a:latin typeface="Arial MT"/>
                <a:cs typeface="Arial MT"/>
              </a:rPr>
              <a:t>Além</a:t>
            </a:r>
            <a:r>
              <a:rPr lang="pt-BR" sz="1600" spc="25" dirty="0" smtClean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das</a:t>
            </a:r>
            <a:r>
              <a:rPr lang="pt-BR" sz="1600" spc="3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atividades</a:t>
            </a:r>
            <a:r>
              <a:rPr lang="pt-BR" sz="1600" spc="3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decorrentes</a:t>
            </a:r>
            <a:r>
              <a:rPr lang="pt-BR" sz="1600" spc="3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da</a:t>
            </a:r>
            <a:r>
              <a:rPr lang="pt-BR" sz="1600" spc="3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implementação</a:t>
            </a:r>
            <a:r>
              <a:rPr lang="pt-BR" sz="1600" spc="25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da</a:t>
            </a:r>
            <a:r>
              <a:rPr lang="pt-BR" sz="1600" spc="3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CPAQ,</a:t>
            </a:r>
            <a:r>
              <a:rPr lang="pt-BR" sz="1600" spc="484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pt-BR" sz="160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a IACQ também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assessora</a:t>
            </a:r>
            <a:r>
              <a:rPr lang="pt-BR" sz="1600" spc="6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tecnicamente</a:t>
            </a:r>
            <a:r>
              <a:rPr lang="pt-BR" sz="1600" spc="6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as</a:t>
            </a:r>
            <a:r>
              <a:rPr lang="pt-BR" sz="1600" spc="65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outras</a:t>
            </a:r>
            <a:r>
              <a:rPr lang="pt-BR" sz="1600" spc="65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áreas</a:t>
            </a:r>
            <a:r>
              <a:rPr lang="pt-BR" sz="1600" spc="6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da</a:t>
            </a:r>
            <a:r>
              <a:rPr lang="pt-BR" sz="1600" spc="6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CGBS,</a:t>
            </a:r>
            <a:r>
              <a:rPr lang="pt-BR" sz="1600" spc="65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bem</a:t>
            </a:r>
            <a:r>
              <a:rPr lang="pt-BR" sz="1600" spc="6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lang="pt-BR"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como</a:t>
            </a:r>
            <a:r>
              <a:rPr lang="pt-BR" sz="1600" spc="-10" dirty="0" smtClean="0">
                <a:solidFill>
                  <a:sysClr val="windowText" lastClr="000000"/>
                </a:solidFill>
                <a:latin typeface="Arial MT"/>
                <a:cs typeface="Arial MT"/>
              </a:rPr>
              <a:t>, solicitações </a:t>
            </a:r>
            <a:r>
              <a:rPr lang="pt-BR"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de assessoramento</a:t>
            </a:r>
            <a:r>
              <a:rPr lang="pt-BR" sz="160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feitas</a:t>
            </a:r>
            <a:r>
              <a:rPr lang="pt-BR" sz="160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por</a:t>
            </a:r>
            <a:r>
              <a:rPr lang="pt-BR" sz="160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outros</a:t>
            </a:r>
            <a:r>
              <a:rPr lang="pt-BR" sz="1600" spc="-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ministérios</a:t>
            </a:r>
            <a:r>
              <a:rPr lang="pt-BR" sz="160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(MMA,</a:t>
            </a:r>
            <a:r>
              <a:rPr lang="pt-BR" sz="1600" spc="-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MRE,</a:t>
            </a:r>
            <a:r>
              <a:rPr lang="pt-BR" sz="160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pt-BR"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MD,</a:t>
            </a:r>
            <a:r>
              <a:rPr lang="pt-BR"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lang="pt-BR"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MDIC).</a:t>
            </a:r>
            <a:endParaRPr lang="pt-BR"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300990" indent="-288290" algn="just">
              <a:lnSpc>
                <a:spcPct val="100000"/>
              </a:lnSpc>
              <a:spcBef>
                <a:spcPts val="1455"/>
              </a:spcBef>
              <a:buChar char="•"/>
              <a:tabLst>
                <a:tab pos="300990" algn="l"/>
              </a:tabLst>
            </a:pPr>
            <a:endParaRPr sz="1600" dirty="0"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6405542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3"/>
          <p:cNvSpPr txBox="1">
            <a:spLocks/>
          </p:cNvSpPr>
          <p:nvPr/>
        </p:nvSpPr>
        <p:spPr>
          <a:xfrm>
            <a:off x="1895380" y="742908"/>
            <a:ext cx="443865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12700" marR="5080">
              <a:spcBef>
                <a:spcPts val="105"/>
              </a:spcBef>
              <a:buClrTx/>
              <a:buFontTx/>
            </a:pPr>
            <a:r>
              <a:rPr lang="pt-BR" sz="2000" smtClean="0">
                <a:latin typeface="Arial"/>
                <a:cs typeface="Arial"/>
              </a:rPr>
              <a:t>Implementação,</a:t>
            </a:r>
            <a:r>
              <a:rPr lang="pt-BR" sz="2000" spc="-65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Acompanhamento</a:t>
            </a:r>
            <a:r>
              <a:rPr lang="pt-BR" sz="2000" spc="-65" smtClean="0">
                <a:latin typeface="Arial"/>
                <a:cs typeface="Arial"/>
              </a:rPr>
              <a:t> </a:t>
            </a:r>
            <a:r>
              <a:rPr lang="pt-BR" sz="2000" spc="-50" smtClean="0">
                <a:latin typeface="Arial"/>
                <a:cs typeface="Arial"/>
              </a:rPr>
              <a:t>e </a:t>
            </a:r>
            <a:r>
              <a:rPr lang="pt-BR" sz="2000" smtClean="0">
                <a:latin typeface="Arial"/>
                <a:cs typeface="Arial"/>
              </a:rPr>
              <a:t>Controle</a:t>
            </a:r>
            <a:r>
              <a:rPr lang="pt-BR" sz="2000" spc="-75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na</a:t>
            </a:r>
            <a:r>
              <a:rPr lang="pt-BR" sz="2000" spc="-45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área</a:t>
            </a:r>
            <a:r>
              <a:rPr lang="pt-BR" sz="2000" spc="-45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Biológica-</a:t>
            </a:r>
            <a:r>
              <a:rPr lang="pt-BR" sz="2000" spc="-65" smtClean="0">
                <a:latin typeface="Arial"/>
                <a:cs typeface="Arial"/>
              </a:rPr>
              <a:t> </a:t>
            </a:r>
            <a:r>
              <a:rPr lang="pt-BR" sz="2000" spc="-20" smtClean="0">
                <a:latin typeface="Arial"/>
                <a:cs typeface="Arial"/>
              </a:rPr>
              <a:t>IACB</a:t>
            </a:r>
            <a:endParaRPr lang="pt-BR" sz="2000" dirty="0">
              <a:latin typeface="Arial"/>
              <a:cs typeface="Arial"/>
            </a:endParaRPr>
          </a:p>
        </p:txBody>
      </p:sp>
      <p:sp>
        <p:nvSpPr>
          <p:cNvPr id="3" name="object 2"/>
          <p:cNvSpPr txBox="1"/>
          <p:nvPr/>
        </p:nvSpPr>
        <p:spPr>
          <a:xfrm>
            <a:off x="1204768" y="1839510"/>
            <a:ext cx="9173228" cy="37644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0" lvl="0" indent="-342265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354965" algn="l"/>
              </a:tabLst>
              <a:defRPr/>
            </a:pP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Acompanhar</a:t>
            </a:r>
            <a:r>
              <a:rPr kumimoji="0" sz="1600" b="0" i="0" u="none" strike="noStrike" kern="0" cap="none" spc="-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as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reuniões</a:t>
            </a:r>
            <a:r>
              <a:rPr kumimoji="0" sz="1600" b="0" i="0" u="none" strike="noStrike" kern="0" cap="none" spc="-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CPAB: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756285" marR="0" lvl="1" indent="-287020" defTabSz="914400" eaLnBrk="1" fontAlgn="auto" latinLnBrk="0" hangingPunct="1">
              <a:lnSpc>
                <a:spcPct val="100000"/>
              </a:lnSpc>
              <a:spcBef>
                <a:spcPts val="1205"/>
              </a:spcBef>
              <a:spcAft>
                <a:spcPts val="0"/>
              </a:spcAft>
              <a:buClrTx/>
              <a:buSzTx/>
              <a:buFont typeface="Wingdings"/>
              <a:buChar char=""/>
              <a:tabLst>
                <a:tab pos="756285" algn="l"/>
              </a:tabLst>
              <a:defRPr/>
            </a:pP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Reunião</a:t>
            </a:r>
            <a:r>
              <a:rPr kumimoji="0" sz="1600" b="0" i="0" u="none" strike="noStrike" kern="0" cap="none" spc="-7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dos</a:t>
            </a:r>
            <a:r>
              <a:rPr kumimoji="0" sz="1600" b="0" i="0" u="none" strike="noStrike" kern="0" cap="none" spc="-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Estados</a:t>
            </a:r>
            <a:r>
              <a:rPr kumimoji="0" sz="1600" b="0" i="0" u="none" strike="noStrike" kern="0" cap="none" spc="-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Partes</a:t>
            </a:r>
            <a:r>
              <a:rPr kumimoji="0" sz="1600" b="0" i="0" u="none" strike="noStrike" kern="0" cap="none" spc="-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(anuais);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756285" marR="0" lvl="1" indent="-28702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/>
              <a:buChar char=""/>
              <a:tabLst>
                <a:tab pos="756285" algn="l"/>
              </a:tabLst>
              <a:defRPr/>
            </a:pP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Conferência</a:t>
            </a:r>
            <a:r>
              <a:rPr kumimoji="0" sz="1600" b="0" i="0" u="none" strike="noStrike" kern="0" cap="none" spc="-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-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Revisão</a:t>
            </a:r>
            <a:r>
              <a:rPr kumimoji="0" sz="1600" b="0" i="0" u="none" strike="noStrike" kern="0" cap="none" spc="-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</a:t>
            </a:r>
            <a:r>
              <a:rPr kumimoji="0" sz="1600" b="0" i="0" u="none" strike="noStrike" kern="0" cap="none" spc="-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cada</a:t>
            </a:r>
            <a:r>
              <a:rPr kumimoji="0" sz="1600" b="0" i="0" u="none" strike="noStrike" kern="0" cap="none" spc="-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5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anos</a:t>
            </a:r>
            <a:r>
              <a:rPr kumimoji="0" sz="1600" b="0" i="0" u="none" strike="noStrike" kern="0" cap="none" spc="-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(2022:</a:t>
            </a:r>
            <a:r>
              <a:rPr kumimoji="0" sz="1600" b="0" i="0" u="none" strike="noStrike" kern="0" cap="none" spc="-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IX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BWC</a:t>
            </a:r>
            <a:r>
              <a:rPr kumimoji="0" sz="1600" b="0" i="1" u="none" strike="noStrike" kern="0" cap="none" spc="-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Review</a:t>
            </a:r>
            <a:r>
              <a:rPr kumimoji="0" sz="1600" b="0" i="1" u="none" strike="noStrike" kern="0" cap="none" spc="-6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0" i="1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Conference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).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1280"/>
              </a:spcBef>
              <a:spcAft>
                <a:spcPts val="0"/>
              </a:spcAft>
              <a:buClrTx/>
              <a:buSzTx/>
              <a:buFont typeface="Wingdings"/>
              <a:buChar char=""/>
              <a:tabLst/>
              <a:defRPr/>
            </a:pP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354965" marR="5080" lvl="0" indent="-3429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354965" algn="l"/>
                <a:tab pos="357505" algn="l"/>
              </a:tabLst>
              <a:defRPr/>
            </a:pP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Como</a:t>
            </a:r>
            <a:r>
              <a:rPr kumimoji="0" sz="1600" b="0" i="0" u="none" strike="noStrike" kern="0" cap="none" spc="2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Ponto</a:t>
            </a:r>
            <a:r>
              <a:rPr kumimoji="0" sz="1600" b="0" i="0" u="none" strike="noStrike" kern="0" cap="none" spc="3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2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Contato</a:t>
            </a:r>
            <a:r>
              <a:rPr kumimoji="0" sz="1600" b="0" i="0" u="none" strike="noStrike" kern="0" cap="none" spc="2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junto</a:t>
            </a:r>
            <a:r>
              <a:rPr kumimoji="0" sz="1600" b="0" i="0" u="none" strike="noStrike" kern="0" cap="none" spc="3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à</a:t>
            </a:r>
            <a:r>
              <a:rPr kumimoji="0" sz="1600" b="0" i="0" u="none" strike="noStrike" kern="0" cap="none" spc="30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CPAB</a:t>
            </a:r>
            <a:r>
              <a:rPr kumimoji="0" sz="1600" b="0" i="0" u="none" strike="noStrike" kern="0" cap="none" spc="26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para</a:t>
            </a:r>
            <a:r>
              <a:rPr kumimoji="0" sz="1600" b="0" i="0" u="none" strike="noStrike" kern="0" cap="none" spc="2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elaboração</a:t>
            </a:r>
            <a:r>
              <a:rPr kumimoji="0" sz="1600" b="0" i="0" u="none" strike="noStrike" kern="0" cap="none" spc="3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2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envio</a:t>
            </a:r>
            <a:r>
              <a:rPr kumimoji="0" sz="1600" b="0" i="0" u="none" strike="noStrike" kern="0" cap="none" spc="30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das</a:t>
            </a:r>
            <a:r>
              <a:rPr kumimoji="0" sz="1600" b="0" i="0" u="none" strike="noStrike" kern="0" cap="none" spc="30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Medidas</a:t>
            </a:r>
            <a:r>
              <a:rPr kumimoji="0" sz="1600" b="0" i="0" u="none" strike="noStrike" kern="0" cap="none" spc="30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Construção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-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Confiança</a:t>
            </a:r>
            <a:r>
              <a:rPr kumimoji="0" sz="1600" b="0" i="0" u="none" strike="noStrike" kern="0" cap="none" spc="-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–</a:t>
            </a:r>
            <a:r>
              <a:rPr kumimoji="0" sz="1600" b="0" i="0" u="none" strike="noStrike" kern="0" cap="none" spc="-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CBM</a:t>
            </a:r>
            <a:r>
              <a:rPr kumimoji="0" sz="1600" b="0" i="0" u="none" strike="noStrike" kern="0" cap="none" spc="-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é</a:t>
            </a:r>
            <a:r>
              <a:rPr kumimoji="0" sz="1600" b="0" i="0" u="none" strike="noStrike" kern="0" cap="none" spc="-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responsável</a:t>
            </a:r>
            <a:r>
              <a:rPr kumimoji="0" sz="1600" b="0" i="0" u="none" strike="noStrike" kern="0" cap="none" spc="-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pela</a:t>
            </a:r>
            <a:r>
              <a:rPr kumimoji="0" sz="1600" b="0" i="0" u="none" strike="noStrike" kern="0" cap="none" spc="-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solicitação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das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informações</a:t>
            </a:r>
            <a:r>
              <a:rPr kumimoji="0" sz="1600" b="0" i="0" u="none" strike="noStrike" kern="0" cap="none" spc="-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aos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outros</a:t>
            </a:r>
            <a:r>
              <a:rPr kumimoji="0" sz="1600" b="0" i="0" u="none" strike="noStrike" kern="0" cap="none" spc="4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órgãos</a:t>
            </a:r>
            <a:r>
              <a:rPr kumimoji="0" sz="1600" b="0" i="0" u="none" strike="noStrike" kern="0" cap="none" spc="48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(MAPA,</a:t>
            </a:r>
            <a:r>
              <a:rPr kumimoji="0" sz="1600" b="0" i="0" u="none" strike="noStrike" kern="0" cap="none" spc="44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MD,</a:t>
            </a:r>
            <a:r>
              <a:rPr kumimoji="0" sz="1600" b="0" i="0" u="none" strike="noStrike" kern="0" cap="none" spc="47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MS</a:t>
            </a:r>
            <a:r>
              <a:rPr kumimoji="0" sz="1600" b="0" i="0" u="none" strike="noStrike" kern="0" cap="none" spc="4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459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ANVISA),</a:t>
            </a:r>
            <a:r>
              <a:rPr kumimoji="0" sz="1600" b="0" i="0" u="none" strike="noStrike" kern="0" cap="none" spc="459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compilação</a:t>
            </a:r>
            <a:r>
              <a:rPr kumimoji="0" sz="1600" b="0" i="0" u="none" strike="noStrike" kern="0" cap="none" spc="4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459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dados</a:t>
            </a:r>
            <a:r>
              <a:rPr kumimoji="0" sz="1600" b="0" i="0" u="none" strike="noStrike" kern="0" cap="none" spc="4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459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envio</a:t>
            </a:r>
            <a:r>
              <a:rPr kumimoji="0" sz="1600" b="0" i="0" u="none" strike="noStrike" kern="0" cap="none" spc="459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dos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formulários</a:t>
            </a:r>
            <a:r>
              <a:rPr kumimoji="0" sz="1600" b="0" i="0" u="none" strike="noStrike" kern="0" cap="none" spc="-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por</a:t>
            </a:r>
            <a:r>
              <a:rPr kumimoji="0" sz="1600" b="0" i="0" u="none" strike="noStrike" kern="0" cap="none" spc="-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meio</a:t>
            </a:r>
            <a:r>
              <a:rPr kumimoji="0" sz="1600" b="0" i="0" u="none" strike="noStrike" kern="0" cap="none" spc="-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do</a:t>
            </a:r>
            <a:r>
              <a:rPr kumimoji="0" sz="1600" b="0" i="0" u="none" strike="noStrike" kern="0" cap="none" spc="-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preenchimento</a:t>
            </a:r>
            <a:r>
              <a:rPr kumimoji="0" sz="1600" b="0" i="0" u="none" strike="noStrike" kern="0" cap="none" spc="-4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eletrônico</a:t>
            </a:r>
            <a:r>
              <a:rPr kumimoji="0" sz="1600" b="0" i="0" u="none" strike="noStrike" kern="0" cap="none" spc="-4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na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plataforma</a:t>
            </a:r>
            <a:r>
              <a:rPr kumimoji="0" sz="1600" b="0" i="0" u="none" strike="noStrike" kern="0" cap="none" spc="-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eCBM</a:t>
            </a:r>
            <a:r>
              <a:rPr kumimoji="0" sz="1600" b="0" i="1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facility.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Tx/>
              <a:buSzTx/>
              <a:buFont typeface="Arial MT"/>
              <a:buChar char="•"/>
              <a:tabLst/>
              <a:defRPr/>
            </a:pP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354965" marR="5080" lvl="0" indent="-3429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354965" algn="l"/>
                <a:tab pos="357505" algn="l"/>
              </a:tabLst>
              <a:defRPr/>
            </a:pP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Participação</a:t>
            </a:r>
            <a:r>
              <a:rPr kumimoji="0" sz="1600" b="0" i="0" u="none" strike="noStrike" kern="0" cap="none" spc="-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nas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reuniões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do</a:t>
            </a:r>
            <a:r>
              <a:rPr kumimoji="0" sz="1600" b="0" i="0" u="none" strike="noStrike" kern="0" cap="none" spc="-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Grupo Técnico</a:t>
            </a:r>
            <a:r>
              <a:rPr kumimoji="0" sz="1600" b="0" i="0" u="none" strike="noStrike" kern="0" cap="none" spc="-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para</a:t>
            </a:r>
            <a:r>
              <a:rPr kumimoji="0" sz="1600" b="0" i="0" u="none" strike="noStrike" kern="0" cap="none" spc="-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elaboração da</a:t>
            </a:r>
            <a:r>
              <a:rPr kumimoji="0" sz="1600" b="0" i="0" u="none" strike="noStrike" kern="0" cap="none" spc="-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Política</a:t>
            </a:r>
            <a:r>
              <a:rPr kumimoji="0" sz="1600" b="0" i="0" u="none" strike="noStrike" kern="0" cap="none" spc="-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Nacional</a:t>
            </a:r>
            <a:r>
              <a:rPr kumimoji="0" sz="1600" b="0" i="0" u="none" strike="noStrike" kern="0" cap="none" spc="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Biossegurança</a:t>
            </a:r>
            <a:r>
              <a:rPr kumimoji="0" sz="1600" b="0" i="0" u="none" strike="noStrike" kern="0" cap="none" spc="2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2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Bioproteção</a:t>
            </a:r>
            <a:r>
              <a:rPr kumimoji="0" sz="1600" b="0" i="0" u="none" strike="noStrike" kern="0" cap="none" spc="29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–</a:t>
            </a:r>
            <a:r>
              <a:rPr kumimoji="0" sz="1600" b="0" i="0" u="none" strike="noStrike" kern="0" cap="none" spc="2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GT</a:t>
            </a:r>
            <a:r>
              <a:rPr kumimoji="0" sz="1600" b="0" i="0" u="none" strike="noStrike" kern="0" cap="none" spc="2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PNBB</a:t>
            </a:r>
            <a:r>
              <a:rPr kumimoji="0" sz="1600" b="0" i="0" u="none" strike="noStrike" kern="0" cap="none" spc="2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30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do</a:t>
            </a:r>
            <a:r>
              <a:rPr kumimoji="0" sz="1600" b="0" i="0" u="none" strike="noStrike" kern="0" cap="none" spc="30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Grupo</a:t>
            </a:r>
            <a:r>
              <a:rPr kumimoji="0" sz="1600" b="0" i="0" u="none" strike="noStrike" kern="0" cap="none" spc="30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Técnico</a:t>
            </a:r>
            <a:r>
              <a:rPr kumimoji="0" sz="1600" b="0" i="0" u="none" strike="noStrike" kern="0" cap="none" spc="2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2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Segurança</a:t>
            </a:r>
            <a:r>
              <a:rPr kumimoji="0" sz="1600" b="0" i="0" u="none" strike="noStrike" kern="0" cap="none" spc="30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Infraestrutura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Crítica</a:t>
            </a:r>
            <a:r>
              <a:rPr kumimoji="0" sz="1600" b="0" i="0" u="none" strike="noStrike" kern="0" cap="none" spc="-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nas</a:t>
            </a:r>
            <a:r>
              <a:rPr kumimoji="0" sz="1600" b="0" i="0" u="none" strike="noStrike" kern="0" cap="none" spc="-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áreas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Biossegurança</a:t>
            </a:r>
            <a:r>
              <a:rPr kumimoji="0" sz="1600" b="0" i="0" u="none" strike="noStrike" kern="0" cap="none" spc="-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Bioproteção</a:t>
            </a:r>
            <a:r>
              <a:rPr kumimoji="0" sz="1600" b="0" i="0" u="none" strike="noStrike" kern="0" cap="none" spc="-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–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GTSIC-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BIO,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como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representante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titular</a:t>
            </a:r>
            <a:r>
              <a:rPr kumimoji="0" sz="1600" b="0" i="0" u="none" strike="noStrike" kern="0" cap="none" spc="-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do</a:t>
            </a:r>
            <a:r>
              <a:rPr kumimoji="0" sz="1600" b="0" i="0" u="none" strike="noStrike" kern="0" cap="none" spc="-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MCTI.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11176237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3"/>
          <p:cNvSpPr txBox="1">
            <a:spLocks/>
          </p:cNvSpPr>
          <p:nvPr/>
        </p:nvSpPr>
        <p:spPr>
          <a:xfrm>
            <a:off x="1871454" y="668280"/>
            <a:ext cx="5791708" cy="6362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12700">
              <a:spcBef>
                <a:spcPts val="105"/>
              </a:spcBef>
              <a:buClrTx/>
              <a:buFontTx/>
            </a:pPr>
            <a:r>
              <a:rPr lang="pt-BR" sz="2000" smtClean="0">
                <a:latin typeface="Arial"/>
                <a:cs typeface="Arial"/>
              </a:rPr>
              <a:t>Implementação,</a:t>
            </a:r>
            <a:r>
              <a:rPr lang="pt-BR" sz="2000" spc="-95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Acompanhamento</a:t>
            </a:r>
            <a:r>
              <a:rPr lang="pt-BR" sz="2000" spc="-90" smtClean="0">
                <a:latin typeface="Arial"/>
                <a:cs typeface="Arial"/>
              </a:rPr>
              <a:t> </a:t>
            </a:r>
            <a:r>
              <a:rPr lang="pt-BR" sz="2000" spc="-50" smtClean="0">
                <a:latin typeface="Arial"/>
                <a:cs typeface="Arial"/>
              </a:rPr>
              <a:t>e</a:t>
            </a:r>
            <a:endParaRPr lang="pt-BR" sz="2000" smtClean="0">
              <a:latin typeface="Arial"/>
              <a:cs typeface="Arial"/>
            </a:endParaRPr>
          </a:p>
          <a:p>
            <a:pPr marL="12700">
              <a:buClrTx/>
              <a:buFontTx/>
            </a:pPr>
            <a:r>
              <a:rPr lang="pt-BR" sz="2000" smtClean="0">
                <a:latin typeface="Arial"/>
                <a:cs typeface="Arial"/>
              </a:rPr>
              <a:t>Controle</a:t>
            </a:r>
            <a:r>
              <a:rPr lang="pt-BR" sz="2000" spc="-75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na</a:t>
            </a:r>
            <a:r>
              <a:rPr lang="pt-BR" sz="2000" spc="-50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área</a:t>
            </a:r>
            <a:r>
              <a:rPr lang="pt-BR" sz="2000" spc="-50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Nuclear-</a:t>
            </a:r>
            <a:r>
              <a:rPr lang="pt-BR" sz="2000" spc="-70" smtClean="0">
                <a:latin typeface="Arial"/>
                <a:cs typeface="Arial"/>
              </a:rPr>
              <a:t> </a:t>
            </a:r>
            <a:r>
              <a:rPr lang="pt-BR" sz="2000" spc="-20" smtClean="0">
                <a:latin typeface="Arial"/>
                <a:cs typeface="Arial"/>
              </a:rPr>
              <a:t>IACN</a:t>
            </a:r>
            <a:endParaRPr lang="pt-BR" sz="2000" dirty="0">
              <a:latin typeface="Arial"/>
              <a:cs typeface="Arial"/>
            </a:endParaRPr>
          </a:p>
        </p:txBody>
      </p:sp>
      <p:sp>
        <p:nvSpPr>
          <p:cNvPr id="3" name="object 2"/>
          <p:cNvSpPr txBox="1"/>
          <p:nvPr/>
        </p:nvSpPr>
        <p:spPr>
          <a:xfrm>
            <a:off x="1230796" y="1543511"/>
            <a:ext cx="9120568" cy="4897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8140" indent="-345440" algn="just">
              <a:lnSpc>
                <a:spcPts val="1710"/>
              </a:lnSpc>
              <a:spcBef>
                <a:spcPts val="95"/>
              </a:spcBef>
              <a:buClrTx/>
              <a:buFontTx/>
              <a:buChar char="•"/>
              <a:tabLst>
                <a:tab pos="358140" algn="l"/>
              </a:tabLst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Licenciamento</a:t>
            </a:r>
            <a:r>
              <a:rPr sz="1600" spc="10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12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exportações</a:t>
            </a:r>
            <a:r>
              <a:rPr sz="1600" spc="9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12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bens</a:t>
            </a:r>
            <a:r>
              <a:rPr sz="1600" spc="10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1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uso</a:t>
            </a:r>
            <a:r>
              <a:rPr sz="1600" spc="9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específico</a:t>
            </a:r>
            <a:r>
              <a:rPr sz="1600" spc="10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</a:t>
            </a:r>
            <a:r>
              <a:rPr sz="1600" spc="10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10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uso</a:t>
            </a:r>
            <a:r>
              <a:rPr sz="1600" spc="12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duplo</a:t>
            </a:r>
            <a:r>
              <a:rPr sz="1600" spc="8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constantes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355600">
              <a:lnSpc>
                <a:spcPts val="1710"/>
              </a:lnSpc>
              <a:buClrTx/>
              <a:buFontTx/>
              <a:buNone/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na</a:t>
            </a:r>
            <a:r>
              <a:rPr sz="1600" spc="-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lista</a:t>
            </a:r>
            <a:r>
              <a:rPr sz="160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bens</a:t>
            </a:r>
            <a:r>
              <a:rPr sz="1600" spc="-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controlados</a:t>
            </a:r>
            <a:r>
              <a:rPr sz="160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da</a:t>
            </a:r>
            <a:r>
              <a:rPr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área</a:t>
            </a:r>
            <a:r>
              <a:rPr sz="160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nuclear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>
              <a:spcBef>
                <a:spcPts val="620"/>
              </a:spcBef>
              <a:buClrTx/>
              <a:buFontTx/>
              <a:buNone/>
            </a:pP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756285" lvl="1" indent="-286385">
              <a:spcBef>
                <a:spcPts val="5"/>
              </a:spcBef>
              <a:buClrTx/>
              <a:buFontTx/>
              <a:buChar char="–"/>
              <a:tabLst>
                <a:tab pos="756285" algn="l"/>
              </a:tabLst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Análise</a:t>
            </a:r>
            <a:r>
              <a:rPr sz="160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dos</a:t>
            </a:r>
            <a:r>
              <a:rPr sz="1600" spc="-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pedidos</a:t>
            </a:r>
            <a:r>
              <a:rPr sz="1600" spc="-7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-1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licenciamento</a:t>
            </a:r>
            <a:r>
              <a:rPr sz="1600" spc="-6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(LPCO)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756285" lvl="1" indent="-286385">
              <a:spcBef>
                <a:spcPts val="790"/>
              </a:spcBef>
              <a:buClrTx/>
              <a:buFontTx/>
              <a:buChar char="–"/>
              <a:tabLst>
                <a:tab pos="756285" algn="l"/>
              </a:tabLst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Orientação</a:t>
            </a:r>
            <a:r>
              <a:rPr sz="1600" spc="-6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ao</a:t>
            </a:r>
            <a:r>
              <a:rPr sz="160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exportador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756285" lvl="1" indent="-286385">
              <a:spcBef>
                <a:spcPts val="805"/>
              </a:spcBef>
              <a:buClrTx/>
              <a:buFontTx/>
              <a:buChar char="–"/>
              <a:tabLst>
                <a:tab pos="756285" algn="l"/>
              </a:tabLst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Solicitação</a:t>
            </a:r>
            <a:r>
              <a:rPr sz="1600" spc="-7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pedidos</a:t>
            </a:r>
            <a:r>
              <a:rPr sz="1600" spc="-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-6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garantia</a:t>
            </a:r>
            <a:r>
              <a:rPr sz="1600" spc="-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governo</a:t>
            </a:r>
            <a:r>
              <a:rPr sz="1600" spc="-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para</a:t>
            </a:r>
            <a:r>
              <a:rPr sz="1600" spc="-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equipamentos</a:t>
            </a:r>
            <a:r>
              <a:rPr sz="160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controlados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lvl="1">
              <a:spcBef>
                <a:spcPts val="1820"/>
              </a:spcBef>
              <a:buClrTx/>
              <a:buFont typeface="Arial MT"/>
              <a:buChar char="–"/>
            </a:pP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358140" indent="-345440" algn="just">
              <a:buClrTx/>
              <a:buFontTx/>
              <a:buChar char="•"/>
              <a:tabLst>
                <a:tab pos="358140" algn="l"/>
              </a:tabLst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Emissão</a:t>
            </a:r>
            <a:r>
              <a:rPr sz="160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Garantias</a:t>
            </a:r>
            <a:r>
              <a:rPr sz="1600" spc="-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-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Governo</a:t>
            </a:r>
            <a:r>
              <a:rPr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nas</a:t>
            </a:r>
            <a:r>
              <a:rPr sz="1600" spc="-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importações</a:t>
            </a:r>
            <a:r>
              <a:rPr sz="160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bens</a:t>
            </a:r>
            <a:r>
              <a:rPr sz="160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da</a:t>
            </a:r>
            <a:r>
              <a:rPr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área</a:t>
            </a:r>
            <a:r>
              <a:rPr sz="1600" spc="-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nuclear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756285" marR="5080" lvl="1" indent="-287020" algn="just">
              <a:lnSpc>
                <a:spcPct val="78100"/>
              </a:lnSpc>
              <a:spcBef>
                <a:spcPts val="1200"/>
              </a:spcBef>
              <a:buClrTx/>
              <a:buFontTx/>
              <a:buChar char="–"/>
              <a:tabLst>
                <a:tab pos="756285" algn="l"/>
              </a:tabLst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Operacionalização</a:t>
            </a:r>
            <a:r>
              <a:rPr sz="1600" spc="5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os</a:t>
            </a:r>
            <a:r>
              <a:rPr sz="1600" spc="5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procedimentos</a:t>
            </a:r>
            <a:r>
              <a:rPr sz="1600" spc="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prévios</a:t>
            </a:r>
            <a:r>
              <a:rPr sz="1600" spc="5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à</a:t>
            </a:r>
            <a:r>
              <a:rPr sz="1600" spc="5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emissão</a:t>
            </a:r>
            <a:r>
              <a:rPr sz="1600" spc="5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garantias</a:t>
            </a:r>
            <a:r>
              <a:rPr sz="1600" spc="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5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governo,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com</a:t>
            </a:r>
            <a:r>
              <a:rPr sz="1600" spc="55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</a:t>
            </a:r>
            <a:r>
              <a:rPr sz="1600" spc="55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solicitação</a:t>
            </a:r>
            <a:r>
              <a:rPr sz="1600" spc="5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</a:t>
            </a:r>
            <a:r>
              <a:rPr sz="1600" spc="55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</a:t>
            </a:r>
            <a:r>
              <a:rPr sz="1600" spc="55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análise</a:t>
            </a:r>
            <a:r>
              <a:rPr sz="1600" spc="5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das</a:t>
            </a:r>
            <a:r>
              <a:rPr sz="1600" spc="55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garantias</a:t>
            </a:r>
            <a:r>
              <a:rPr sz="1600" spc="5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das</a:t>
            </a:r>
            <a:r>
              <a:rPr sz="1600" spc="55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empresa,</a:t>
            </a:r>
            <a:r>
              <a:rPr sz="1600" spc="55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bem</a:t>
            </a:r>
            <a:r>
              <a:rPr sz="1600" spc="6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como</a:t>
            </a:r>
            <a:r>
              <a:rPr sz="1600" spc="55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dos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respectivos</a:t>
            </a:r>
            <a:r>
              <a:rPr sz="160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termos</a:t>
            </a:r>
            <a:r>
              <a:rPr sz="1600" spc="2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verificação</a:t>
            </a:r>
            <a:r>
              <a:rPr sz="160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uso.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757555" lvl="1" indent="-287655" algn="just">
              <a:spcBef>
                <a:spcPts val="805"/>
              </a:spcBef>
              <a:buClrTx/>
              <a:buFontTx/>
              <a:buChar char="–"/>
              <a:tabLst>
                <a:tab pos="757555" algn="l"/>
              </a:tabLst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Emissão</a:t>
            </a:r>
            <a:r>
              <a:rPr sz="160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das</a:t>
            </a:r>
            <a:r>
              <a:rPr sz="160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garantias</a:t>
            </a:r>
            <a:r>
              <a:rPr sz="160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para</a:t>
            </a:r>
            <a:r>
              <a:rPr sz="160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encaminhamento</a:t>
            </a:r>
            <a:r>
              <a:rPr sz="160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ao</a:t>
            </a:r>
            <a:r>
              <a:rPr sz="1600" spc="-6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governo</a:t>
            </a:r>
            <a:r>
              <a:rPr sz="1600" spc="-7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solicitante.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756285" marR="38735" lvl="1" indent="-287020" algn="just">
              <a:lnSpc>
                <a:spcPts val="1700"/>
              </a:lnSpc>
              <a:spcBef>
                <a:spcPts val="820"/>
              </a:spcBef>
              <a:buClrTx/>
              <a:buFontTx/>
              <a:buChar char="–"/>
              <a:tabLst>
                <a:tab pos="756285" algn="l"/>
              </a:tabLst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Inspeção</a:t>
            </a:r>
            <a:r>
              <a:rPr sz="1600" spc="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do</a:t>
            </a:r>
            <a:r>
              <a:rPr sz="1600" spc="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uso</a:t>
            </a:r>
            <a:r>
              <a:rPr sz="1600" spc="5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dado</a:t>
            </a:r>
            <a:r>
              <a:rPr sz="1600" spc="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aos</a:t>
            </a:r>
            <a:r>
              <a:rPr sz="1600" spc="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bens</a:t>
            </a:r>
            <a:r>
              <a:rPr sz="1600" spc="5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sujeitos</a:t>
            </a:r>
            <a:r>
              <a:rPr sz="1600" spc="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às</a:t>
            </a:r>
            <a:r>
              <a:rPr sz="1600" spc="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garantias,</a:t>
            </a:r>
            <a:r>
              <a:rPr sz="1600" spc="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em</a:t>
            </a:r>
            <a:r>
              <a:rPr sz="1600" spc="7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território</a:t>
            </a:r>
            <a:r>
              <a:rPr sz="1600" spc="7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brasileiro,</a:t>
            </a:r>
            <a:r>
              <a:rPr sz="1600" spc="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por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meio</a:t>
            </a:r>
            <a:r>
              <a:rPr sz="1600" spc="-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-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inspeções</a:t>
            </a:r>
            <a:r>
              <a:rPr sz="160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técnicas.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358140" indent="-345440" algn="just">
              <a:spcBef>
                <a:spcPts val="775"/>
              </a:spcBef>
              <a:buClrTx/>
              <a:buFontTx/>
              <a:buChar char="•"/>
              <a:tabLst>
                <a:tab pos="358140" algn="l"/>
              </a:tabLst>
            </a:pP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Assessoramento</a:t>
            </a:r>
            <a:r>
              <a:rPr sz="160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técnico</a:t>
            </a:r>
            <a:r>
              <a:rPr sz="1600" spc="-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</a:t>
            </a:r>
            <a:r>
              <a:rPr sz="160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outros</a:t>
            </a:r>
            <a:r>
              <a:rPr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órgãos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756285" marR="5080" lvl="1" indent="-287020" algn="just">
              <a:lnSpc>
                <a:spcPct val="78100"/>
              </a:lnSpc>
              <a:spcBef>
                <a:spcPts val="1205"/>
              </a:spcBef>
              <a:buClrTx/>
              <a:buFontTx/>
              <a:buChar char="–"/>
              <a:tabLst>
                <a:tab pos="756285" algn="l"/>
              </a:tabLst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Assessoramento</a:t>
            </a:r>
            <a:r>
              <a:rPr sz="1600" spc="4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técnico,</a:t>
            </a:r>
            <a:r>
              <a:rPr sz="1600" spc="434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prestado</a:t>
            </a:r>
            <a:r>
              <a:rPr sz="1600" spc="4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sob</a:t>
            </a:r>
            <a:r>
              <a:rPr sz="1600" spc="4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demanda,</a:t>
            </a:r>
            <a:r>
              <a:rPr sz="1600" spc="4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ao</a:t>
            </a:r>
            <a:r>
              <a:rPr sz="1600" spc="434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Ministério</a:t>
            </a:r>
            <a:r>
              <a:rPr sz="1600" spc="4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das</a:t>
            </a:r>
            <a:r>
              <a:rPr sz="1600" spc="4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Relações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Exteriores,</a:t>
            </a:r>
            <a:r>
              <a:rPr sz="160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em</a:t>
            </a:r>
            <a:r>
              <a:rPr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negociações</a:t>
            </a:r>
            <a:r>
              <a:rPr sz="1600" spc="-7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</a:t>
            </a:r>
            <a:r>
              <a:rPr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acordos</a:t>
            </a:r>
            <a:r>
              <a:rPr sz="160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referentes</a:t>
            </a:r>
            <a:r>
              <a:rPr sz="1600" spc="-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à</a:t>
            </a:r>
            <a:r>
              <a:rPr sz="1600" spc="-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área</a:t>
            </a:r>
            <a:r>
              <a:rPr sz="160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nuclear.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2878728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/>
          </p:cNvSpPr>
          <p:nvPr/>
        </p:nvSpPr>
        <p:spPr>
          <a:xfrm>
            <a:off x="1774055" y="622233"/>
            <a:ext cx="453136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12700" marR="5080">
              <a:spcBef>
                <a:spcPts val="105"/>
              </a:spcBef>
              <a:buClrTx/>
              <a:buFontTx/>
            </a:pPr>
            <a:r>
              <a:rPr lang="pt-BR" sz="2000" smtClean="0">
                <a:latin typeface="Arial"/>
                <a:cs typeface="Arial"/>
              </a:rPr>
              <a:t>Implementação,</a:t>
            </a:r>
            <a:r>
              <a:rPr lang="pt-BR" sz="2000" spc="265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Acompanhamento</a:t>
            </a:r>
            <a:r>
              <a:rPr lang="pt-BR" sz="2000" spc="300" smtClean="0">
                <a:latin typeface="Arial"/>
                <a:cs typeface="Arial"/>
              </a:rPr>
              <a:t> </a:t>
            </a:r>
            <a:r>
              <a:rPr lang="pt-BR" sz="2000" spc="-50" smtClean="0">
                <a:latin typeface="Arial"/>
                <a:cs typeface="Arial"/>
              </a:rPr>
              <a:t>e </a:t>
            </a:r>
            <a:r>
              <a:rPr lang="pt-BR" sz="2000" smtClean="0">
                <a:latin typeface="Arial"/>
                <a:cs typeface="Arial"/>
              </a:rPr>
              <a:t>Controle</a:t>
            </a:r>
            <a:r>
              <a:rPr lang="pt-BR" sz="2000" spc="-75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na</a:t>
            </a:r>
            <a:r>
              <a:rPr lang="pt-BR" sz="2000" spc="-40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área</a:t>
            </a:r>
            <a:r>
              <a:rPr lang="pt-BR" sz="2000" spc="-60" smtClean="0">
                <a:latin typeface="Arial"/>
                <a:cs typeface="Arial"/>
              </a:rPr>
              <a:t> </a:t>
            </a:r>
            <a:r>
              <a:rPr lang="pt-BR" sz="2000" smtClean="0">
                <a:latin typeface="Arial"/>
                <a:cs typeface="Arial"/>
              </a:rPr>
              <a:t>Nuclear-</a:t>
            </a:r>
            <a:r>
              <a:rPr lang="pt-BR" sz="2000" spc="-70" smtClean="0">
                <a:latin typeface="Arial"/>
                <a:cs typeface="Arial"/>
              </a:rPr>
              <a:t> </a:t>
            </a:r>
            <a:r>
              <a:rPr lang="pt-BR" sz="2000" spc="-20" smtClean="0">
                <a:latin typeface="Arial"/>
                <a:cs typeface="Arial"/>
              </a:rPr>
              <a:t>IACN</a:t>
            </a:r>
            <a:endParaRPr lang="pt-BR" sz="2000" dirty="0">
              <a:latin typeface="Arial"/>
              <a:cs typeface="Arial"/>
            </a:endParaRPr>
          </a:p>
        </p:txBody>
      </p:sp>
      <p:sp>
        <p:nvSpPr>
          <p:cNvPr id="4" name="object 2"/>
          <p:cNvSpPr txBox="1"/>
          <p:nvPr/>
        </p:nvSpPr>
        <p:spPr>
          <a:xfrm>
            <a:off x="1189608" y="1334810"/>
            <a:ext cx="9286042" cy="5271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spcBef>
                <a:spcPts val="100"/>
              </a:spcBef>
              <a:buClrTx/>
              <a:buFontTx/>
              <a:buChar char="•"/>
              <a:tabLst>
                <a:tab pos="354965" algn="l"/>
              </a:tabLst>
            </a:pPr>
            <a:r>
              <a:rPr sz="15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Acompanhamento das Reuniões Técnicas, do Grupo Consultivo e Plenária do Regime</a:t>
            </a:r>
          </a:p>
          <a:p>
            <a:pPr>
              <a:spcBef>
                <a:spcPts val="1065"/>
              </a:spcBef>
              <a:buClrTx/>
              <a:buFont typeface="Arial MT"/>
              <a:buChar char="•"/>
            </a:pPr>
            <a:endParaRPr sz="1500" spc="-1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753745" marR="5080" lvl="1" indent="-284480" algn="just">
              <a:lnSpc>
                <a:spcPct val="80100"/>
              </a:lnSpc>
              <a:spcBef>
                <a:spcPts val="5"/>
              </a:spcBef>
              <a:buClrTx/>
              <a:buFontTx/>
              <a:buChar char="–"/>
              <a:tabLst>
                <a:tab pos="756285" algn="l"/>
              </a:tabLst>
            </a:pPr>
            <a:r>
              <a:rPr sz="15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Reuniões Técnicas (TEG) e do Grupo Consultivo (CG) ocorrem semestralmente, em abril 	e em novembro, com discussão sobre as propostas de modificação nas listas de controle, 	em Viena.</a:t>
            </a:r>
          </a:p>
          <a:p>
            <a:pPr marL="753745" marR="5715" lvl="1" indent="-284480" algn="just">
              <a:lnSpc>
                <a:spcPct val="80000"/>
              </a:lnSpc>
              <a:spcBef>
                <a:spcPts val="600"/>
              </a:spcBef>
              <a:buClrTx/>
              <a:buFontTx/>
              <a:buChar char="–"/>
              <a:tabLst>
                <a:tab pos="756285" algn="l"/>
              </a:tabLst>
            </a:pPr>
            <a:r>
              <a:rPr sz="15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Reunião Plenária, acompanhada de reunião do Grupo Consultivo (CG), que ocorre 	anualmente, em junho, no país da presidência </a:t>
            </a:r>
            <a:r>
              <a:rPr sz="1500" spc="-10" dirty="0" err="1">
                <a:solidFill>
                  <a:sysClr val="windowText" lastClr="000000"/>
                </a:solidFill>
                <a:latin typeface="Arial MT"/>
                <a:cs typeface="Arial MT"/>
              </a:rPr>
              <a:t>rotativa</a:t>
            </a:r>
            <a:r>
              <a:rPr sz="15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.</a:t>
            </a:r>
            <a:endParaRPr lang="pt-BR" sz="1500" spc="-1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753745" marR="5715" lvl="1" indent="-284480" algn="just">
              <a:lnSpc>
                <a:spcPct val="80000"/>
              </a:lnSpc>
              <a:spcBef>
                <a:spcPts val="600"/>
              </a:spcBef>
              <a:buClrTx/>
              <a:buFontTx/>
              <a:buChar char="–"/>
              <a:tabLst>
                <a:tab pos="756285" algn="l"/>
              </a:tabLst>
            </a:pPr>
            <a:endParaRPr sz="1500" spc="-1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354965" indent="-342265">
              <a:spcBef>
                <a:spcPts val="5"/>
              </a:spcBef>
              <a:buClrTx/>
              <a:buFontTx/>
              <a:buChar char="•"/>
              <a:tabLst>
                <a:tab pos="354965" algn="l"/>
              </a:tabLst>
            </a:pPr>
            <a:r>
              <a:rPr sz="15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Coordenação do Grupo de Especialistas Técnicos Brasileiros – TEG-BR-NSG</a:t>
            </a:r>
          </a:p>
          <a:p>
            <a:pPr marL="753745" marR="5080" lvl="1" indent="-284480" algn="just">
              <a:lnSpc>
                <a:spcPct val="77700"/>
              </a:lnSpc>
              <a:spcBef>
                <a:spcPts val="1205"/>
              </a:spcBef>
              <a:buClrTx/>
              <a:buFontTx/>
              <a:buChar char="–"/>
              <a:tabLst>
                <a:tab pos="756285" algn="l"/>
              </a:tabLst>
            </a:pPr>
            <a:r>
              <a:rPr sz="15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Objetivo de analisar as propostas técnicas da em discussão no TEG e gerar subsídios à 	Representação do Brasil na AIEA, em Viena, encaminhados por meio da Divisão de 	Desarmamento e Sistemas do Ministério de Relações Exteriores – MRE.</a:t>
            </a:r>
          </a:p>
          <a:p>
            <a:pPr marL="753745" marR="5080" lvl="1" indent="-284480" algn="just">
              <a:lnSpc>
                <a:spcPct val="80000"/>
              </a:lnSpc>
              <a:spcBef>
                <a:spcPts val="1200"/>
              </a:spcBef>
              <a:buClrTx/>
              <a:buFontTx/>
              <a:buChar char="–"/>
              <a:tabLst>
                <a:tab pos="756285" algn="l"/>
              </a:tabLst>
            </a:pPr>
            <a:r>
              <a:rPr sz="15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O TEG-BR-NSG conta com participação de representantes do Ministério da Defesa – MD 	(Marinha do Brasil, Exército Brasileiro e Força Aérea Brasileira), do MRE, do Gabinete de 	Segurança Institucional da Presidência da República (SIPRON), das Indústrias Nucleares 	do Brasil, da Eletronuclear, da CNEN, além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500" spc="5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convidados</a:t>
            </a:r>
            <a:r>
              <a:rPr sz="1500" spc="5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para</a:t>
            </a:r>
            <a:r>
              <a:rPr sz="1500" spc="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temas</a:t>
            </a:r>
            <a:r>
              <a:rPr sz="1500" spc="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específicos,</a:t>
            </a:r>
            <a:r>
              <a:rPr sz="1500" spc="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como 	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a</a:t>
            </a:r>
            <a:r>
              <a:rPr sz="150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Nuclebrás</a:t>
            </a:r>
            <a:r>
              <a:rPr sz="1500" spc="-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e</a:t>
            </a:r>
            <a:r>
              <a:rPr sz="1500" spc="-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a</a:t>
            </a:r>
            <a:r>
              <a:rPr sz="1500" spc="-1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ABIME.</a:t>
            </a:r>
            <a:endParaRPr sz="15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354965" indent="-342265">
              <a:spcBef>
                <a:spcPts val="805"/>
              </a:spcBef>
              <a:buClrTx/>
              <a:buFontTx/>
              <a:buChar char="•"/>
              <a:tabLst>
                <a:tab pos="354965" algn="l"/>
              </a:tabLst>
            </a:pPr>
            <a:r>
              <a:rPr sz="15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Atualização</a:t>
            </a:r>
            <a:r>
              <a:rPr sz="1500" spc="-7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das</a:t>
            </a:r>
            <a:r>
              <a:rPr sz="150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Listas</a:t>
            </a:r>
            <a:r>
              <a:rPr sz="150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50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Controle</a:t>
            </a:r>
            <a:r>
              <a:rPr sz="1500" spc="-1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500" spc="-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Bens</a:t>
            </a:r>
            <a:r>
              <a:rPr sz="1500" spc="-1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50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uso</a:t>
            </a:r>
            <a:r>
              <a:rPr sz="1500" spc="-1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específico</a:t>
            </a:r>
            <a:r>
              <a:rPr sz="150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e</a:t>
            </a:r>
            <a:r>
              <a:rPr sz="1500" spc="-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50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uso</a:t>
            </a:r>
            <a:r>
              <a:rPr sz="15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duplo</a:t>
            </a:r>
            <a:r>
              <a:rPr sz="1500" spc="-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da</a:t>
            </a:r>
            <a:r>
              <a:rPr sz="15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área</a:t>
            </a:r>
            <a:r>
              <a:rPr sz="150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nuclear</a:t>
            </a:r>
            <a:endParaRPr sz="15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753745" marR="6350" lvl="1" indent="-284480" algn="just">
              <a:lnSpc>
                <a:spcPct val="80000"/>
              </a:lnSpc>
              <a:spcBef>
                <a:spcPts val="1200"/>
              </a:spcBef>
              <a:buClrTx/>
              <a:buFontTx/>
              <a:buChar char="–"/>
              <a:tabLst>
                <a:tab pos="756285" algn="l"/>
              </a:tabLst>
            </a:pP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Atualização</a:t>
            </a:r>
            <a:r>
              <a:rPr sz="1500" spc="8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das</a:t>
            </a:r>
            <a:r>
              <a:rPr sz="1500" spc="8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listas</a:t>
            </a:r>
            <a:r>
              <a:rPr sz="1500" spc="8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500" spc="6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controle</a:t>
            </a:r>
            <a:r>
              <a:rPr sz="1500" spc="7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brasileiras,</a:t>
            </a:r>
            <a:r>
              <a:rPr sz="1500" spc="7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para</a:t>
            </a:r>
            <a:r>
              <a:rPr sz="1500" spc="8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mantê-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las</a:t>
            </a:r>
            <a:r>
              <a:rPr sz="1500" spc="7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em</a:t>
            </a:r>
            <a:r>
              <a:rPr sz="1500" spc="7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conformidade</a:t>
            </a:r>
            <a:r>
              <a:rPr sz="1500" spc="30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com</a:t>
            </a:r>
            <a:r>
              <a:rPr sz="1500" spc="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lista 	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500" spc="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controle</a:t>
            </a:r>
            <a:r>
              <a:rPr sz="1500" spc="6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do</a:t>
            </a:r>
            <a:r>
              <a:rPr sz="1500" spc="5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NSG,</a:t>
            </a:r>
            <a:r>
              <a:rPr sz="1500" spc="5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publicada</a:t>
            </a:r>
            <a:r>
              <a:rPr sz="1500" spc="5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por</a:t>
            </a:r>
            <a:r>
              <a:rPr sz="1500" spc="5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meio</a:t>
            </a:r>
            <a:r>
              <a:rPr sz="1500" spc="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da</a:t>
            </a:r>
            <a:r>
              <a:rPr sz="1500" spc="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circular</a:t>
            </a:r>
            <a:r>
              <a:rPr sz="1500" spc="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informativa</a:t>
            </a:r>
            <a:r>
              <a:rPr sz="1500" spc="5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INFCIRC/254</a:t>
            </a:r>
            <a:r>
              <a:rPr sz="1500" spc="5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da</a:t>
            </a:r>
            <a:r>
              <a:rPr sz="1500" spc="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Agência 	Internacional</a:t>
            </a:r>
            <a:r>
              <a:rPr sz="1500" spc="-6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de </a:t>
            </a:r>
            <a:r>
              <a:rPr sz="15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Energia</a:t>
            </a:r>
            <a:r>
              <a:rPr sz="1500" spc="-18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Atômica</a:t>
            </a:r>
            <a:r>
              <a:rPr sz="1500" spc="-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–</a:t>
            </a:r>
            <a:r>
              <a:rPr sz="1500" spc="-16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AIEA.</a:t>
            </a:r>
            <a:endParaRPr sz="15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753745" marR="5715" lvl="1" indent="-284480" algn="just">
              <a:lnSpc>
                <a:spcPct val="79600"/>
              </a:lnSpc>
              <a:spcBef>
                <a:spcPts val="1210"/>
              </a:spcBef>
              <a:buClrTx/>
              <a:buFontTx/>
              <a:buChar char="–"/>
              <a:tabLst>
                <a:tab pos="756285" algn="l"/>
              </a:tabLst>
            </a:pP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Propostas</a:t>
            </a:r>
            <a:r>
              <a:rPr sz="1500" spc="105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500" spc="10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atualização</a:t>
            </a:r>
            <a:r>
              <a:rPr sz="1500" spc="11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da</a:t>
            </a:r>
            <a:r>
              <a:rPr sz="1500" spc="105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legislação</a:t>
            </a:r>
            <a:r>
              <a:rPr sz="1500" spc="11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nacional</a:t>
            </a:r>
            <a:r>
              <a:rPr sz="1500" spc="105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e</a:t>
            </a:r>
            <a:r>
              <a:rPr sz="1500" spc="10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dos</a:t>
            </a:r>
            <a:r>
              <a:rPr sz="1500" spc="105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regramentos</a:t>
            </a:r>
            <a:r>
              <a:rPr sz="1500" spc="105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referentes</a:t>
            </a:r>
            <a:r>
              <a:rPr sz="1500" spc="100" dirty="0">
                <a:solidFill>
                  <a:sysClr val="windowText" lastClr="000000"/>
                </a:solidFill>
                <a:latin typeface="Arial MT"/>
                <a:cs typeface="Arial MT"/>
              </a:rPr>
              <a:t>  </a:t>
            </a:r>
            <a:r>
              <a:rPr sz="150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à 	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importação</a:t>
            </a:r>
            <a:r>
              <a:rPr sz="150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e</a:t>
            </a:r>
            <a:r>
              <a:rPr sz="1500" spc="-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à</a:t>
            </a:r>
            <a:r>
              <a:rPr sz="150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exportação</a:t>
            </a:r>
            <a:r>
              <a:rPr sz="150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50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bens</a:t>
            </a:r>
            <a:r>
              <a:rPr sz="150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da</a:t>
            </a:r>
            <a:r>
              <a:rPr sz="1500" spc="-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dirty="0">
                <a:solidFill>
                  <a:sysClr val="windowText" lastClr="000000"/>
                </a:solidFill>
                <a:latin typeface="Arial MT"/>
                <a:cs typeface="Arial MT"/>
              </a:rPr>
              <a:t>área</a:t>
            </a:r>
            <a:r>
              <a:rPr sz="150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5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nuclear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.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18793712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2387509" y="719793"/>
            <a:ext cx="32981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260985" marR="5080" lvl="0" indent="-24892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Curso</a:t>
            </a:r>
            <a:r>
              <a:rPr kumimoji="0" lang="pt-BR" sz="1800" b="1" i="0" u="none" strike="noStrike" kern="0" cap="none" spc="-4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de</a:t>
            </a:r>
            <a:r>
              <a:rPr kumimoji="0" lang="pt-BR" sz="1800" b="1" i="0" u="none" strike="noStrike" kern="0" cap="none" spc="-4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Identificação</a:t>
            </a:r>
            <a:r>
              <a:rPr kumimoji="0" lang="pt-BR" sz="1800" b="1" i="0" u="none" strike="noStrike" kern="0" cap="none" spc="-5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2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de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Bens</a:t>
            </a:r>
            <a:r>
              <a:rPr kumimoji="0" lang="pt-BR" sz="1800" b="1" i="0" u="none" strike="noStrike" kern="0" cap="none" spc="-7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Sensíveis</a:t>
            </a:r>
            <a:r>
              <a:rPr kumimoji="0" lang="pt-BR" sz="1800" b="1" i="0" u="none" strike="noStrike" kern="0" cap="none" spc="-12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(CIBS)</a:t>
            </a:r>
            <a:endParaRPr kumimoji="0" lang="pt-BR" sz="1800" b="1" i="0" u="none" strike="noStrike" kern="0" cap="none" spc="-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j-e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06594" y="1957355"/>
            <a:ext cx="9286812" cy="22127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651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>
                <a:tab pos="277495" algn="l"/>
                <a:tab pos="992505" algn="l"/>
                <a:tab pos="1978660" algn="l"/>
                <a:tab pos="2231390" algn="l"/>
                <a:tab pos="3422015" algn="l"/>
                <a:tab pos="3673475" algn="l"/>
                <a:tab pos="4708525" algn="l"/>
                <a:tab pos="5638165" algn="l"/>
                <a:tab pos="6002655" algn="l"/>
                <a:tab pos="7284720" algn="l"/>
                <a:tab pos="7648575" algn="l"/>
              </a:tabLst>
              <a:defRPr/>
            </a:pPr>
            <a:r>
              <a:rPr kumimoji="0" sz="1600" b="0" i="0" u="none" strike="noStrike" kern="0" cap="none" spc="-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CGBS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coordena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implementa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Programa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Nacional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Identificação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Bens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Sensíveis.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919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355600" marR="5080" lvl="0" indent="-285115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355600" algn="l"/>
                <a:tab pos="357505" algn="l"/>
              </a:tabLst>
              <a:defRPr/>
            </a:pP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O</a:t>
            </a:r>
            <a:r>
              <a:rPr kumimoji="0" sz="1600" b="0" i="0" u="none" strike="noStrike" kern="0" cap="none" spc="1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Curso</a:t>
            </a:r>
            <a:r>
              <a:rPr kumimoji="0" sz="1600" b="0" i="0" u="none" strike="noStrike" kern="0" cap="none" spc="1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1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Identificação</a:t>
            </a:r>
            <a:r>
              <a:rPr kumimoji="0" sz="1600" b="0" i="0" u="none" strike="noStrike" kern="0" cap="none" spc="1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1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Bens</a:t>
            </a:r>
            <a:r>
              <a:rPr kumimoji="0" sz="1600" b="0" i="0" u="none" strike="noStrike" kern="0" cap="none" spc="114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Sensíveis</a:t>
            </a:r>
            <a:r>
              <a:rPr kumimoji="0" sz="1600" b="0" i="0" u="none" strike="noStrike" kern="0" cap="none" spc="114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(CIBS)</a:t>
            </a:r>
            <a:r>
              <a:rPr kumimoji="0" sz="1600" b="0" i="0" u="none" strike="noStrike" kern="0" cap="none" spc="1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visa</a:t>
            </a:r>
            <a:r>
              <a:rPr kumimoji="0" sz="1600" b="0" i="0" u="none" strike="noStrike" kern="0" cap="none" spc="1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ao</a:t>
            </a:r>
            <a:r>
              <a:rPr kumimoji="0" sz="1600" b="0" i="0" u="none" strike="noStrike" kern="0" cap="none" spc="1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treinamento</a:t>
            </a:r>
            <a:r>
              <a:rPr kumimoji="0" sz="1600" b="0" i="0" u="none" strike="noStrike" kern="0" cap="none" spc="1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1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Agentes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29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Aplicação</a:t>
            </a:r>
            <a:r>
              <a:rPr kumimoji="0" sz="1600" b="0" i="0" u="none" strike="noStrike" kern="0" cap="none" spc="30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2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Lei</a:t>
            </a:r>
            <a:r>
              <a:rPr kumimoji="0" sz="1600" b="0" i="0" u="none" strike="noStrike" kern="0" cap="none" spc="30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(</a:t>
            </a:r>
            <a:r>
              <a:rPr kumimoji="0" sz="16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enforcement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)</a:t>
            </a:r>
            <a:r>
              <a:rPr kumimoji="0" sz="1600" b="0" i="0" u="none" strike="noStrike" kern="0" cap="none" spc="2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</a:t>
            </a:r>
            <a:r>
              <a:rPr kumimoji="0" sz="1600" b="0" i="0" u="none" strike="noStrike" kern="0" cap="none" spc="2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identificar</a:t>
            </a:r>
            <a:r>
              <a:rPr kumimoji="0" sz="1600" b="0" i="0" u="none" strike="noStrike" kern="0" cap="none" spc="30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mercadorias</a:t>
            </a:r>
            <a:r>
              <a:rPr kumimoji="0" sz="1600" b="0" i="0" u="none" strike="noStrike" kern="0" cap="none" spc="29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utilizadas</a:t>
            </a:r>
            <a:r>
              <a:rPr kumimoji="0" sz="1600" b="0" i="0" u="none" strike="noStrike" kern="0" cap="none" spc="2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no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desenvolvimento</a:t>
            </a:r>
            <a:r>
              <a:rPr kumimoji="0" sz="1600" b="0" i="0" u="none" strike="noStrike" kern="0" cap="none" spc="-8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ou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fabricação</a:t>
            </a:r>
            <a:r>
              <a:rPr kumimoji="0" sz="1600" b="0" i="0" u="none" strike="noStrike" kern="0" cap="none" spc="-4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-18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ADM;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919"/>
              </a:spcBef>
              <a:spcAft>
                <a:spcPts val="0"/>
              </a:spcAft>
              <a:buClrTx/>
              <a:buSzTx/>
              <a:buFont typeface="Arial MT"/>
              <a:buChar char="•"/>
              <a:tabLst/>
              <a:defRPr/>
            </a:pP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355600" marR="6350" lvl="0" indent="-285115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355600" algn="l"/>
                <a:tab pos="357505" algn="l"/>
              </a:tabLst>
              <a:defRPr/>
            </a:pP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Focado</a:t>
            </a:r>
            <a:r>
              <a:rPr kumimoji="0" sz="1600" b="0" i="0" u="none" strike="noStrike" kern="0" cap="none" spc="39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nos</a:t>
            </a:r>
            <a:r>
              <a:rPr kumimoji="0" sz="1600" b="0" i="0" u="none" strike="noStrike" kern="0" cap="none" spc="3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Oficiais</a:t>
            </a:r>
            <a:r>
              <a:rPr kumimoji="0" sz="1600" b="0" i="0" u="none" strike="noStrike" kern="0" cap="none" spc="39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38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Aduana</a:t>
            </a:r>
            <a:r>
              <a:rPr kumimoji="0" sz="1600" b="0" i="0" u="none" strike="noStrike" kern="0" cap="none" spc="38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39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Oficiais</a:t>
            </a:r>
            <a:r>
              <a:rPr kumimoji="0" sz="1600" b="0" i="0" u="none" strike="noStrike" kern="0" cap="none" spc="38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38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Polícia</a:t>
            </a:r>
            <a:r>
              <a:rPr kumimoji="0" sz="1600" b="0" i="0" u="none" strike="noStrike" kern="0" cap="none" spc="3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Federal</a:t>
            </a:r>
            <a:r>
              <a:rPr kumimoji="0" sz="1600" b="0" i="0" u="none" strike="noStrike" kern="0" cap="none" spc="38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que</a:t>
            </a:r>
            <a:r>
              <a:rPr kumimoji="0" sz="1600" b="0" i="0" u="none" strike="noStrike" kern="0" cap="none" spc="39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trabalham</a:t>
            </a:r>
            <a:r>
              <a:rPr kumimoji="0" sz="1600" b="0" i="0" u="none" strike="noStrike" kern="0" cap="none" spc="4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nos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portos,</a:t>
            </a:r>
            <a:r>
              <a:rPr kumimoji="0" sz="1600" b="0" i="0" u="none" strike="noStrike" kern="0" cap="none" spc="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aeroportos</a:t>
            </a:r>
            <a:r>
              <a:rPr kumimoji="0" sz="1600" b="0" i="0" u="none" strike="noStrike" kern="0" cap="none" spc="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pontos</a:t>
            </a:r>
            <a:r>
              <a:rPr kumimoji="0" sz="1600" b="0" i="0" u="none" strike="noStrike" kern="0" cap="none" spc="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49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fronteira,</a:t>
            </a:r>
            <a:r>
              <a:rPr kumimoji="0" sz="1600" b="0" i="0" u="none" strike="noStrike" kern="0" cap="none" spc="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acordo</a:t>
            </a:r>
            <a:r>
              <a:rPr kumimoji="0" sz="1600" b="0" i="0" u="none" strike="noStrike" kern="0" cap="none" spc="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com</a:t>
            </a:r>
            <a:r>
              <a:rPr kumimoji="0" sz="1600" b="0" i="0" u="none" strike="noStrike" kern="0" cap="none" spc="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prioridade</a:t>
            </a:r>
            <a:r>
              <a:rPr kumimoji="0" sz="1600" b="0" i="0" u="none" strike="noStrike" kern="0" cap="none" spc="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Receita Federal.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474091" y="4899570"/>
            <a:ext cx="1664207" cy="742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58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9209" y="2892505"/>
            <a:ext cx="4773582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5979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676145" y="615014"/>
            <a:ext cx="5791708" cy="636269"/>
          </a:xfrm>
          <a:prstGeom prst="rect">
            <a:avLst/>
          </a:prstGeom>
        </p:spPr>
        <p:txBody>
          <a:bodyPr vert="horz" wrap="square" lIns="0" tIns="58928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77216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Curso</a:t>
            </a:r>
            <a:r>
              <a:rPr kumimoji="0" lang="pt-BR" sz="1800" b="1" i="0" u="none" strike="noStrike" kern="0" cap="none" spc="-8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de</a:t>
            </a:r>
            <a:r>
              <a:rPr kumimoji="0" lang="pt-BR" sz="1800" b="1" i="0" u="none" strike="noStrike" kern="0" cap="none" spc="-7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Identificação</a:t>
            </a:r>
            <a:r>
              <a:rPr kumimoji="0" lang="pt-BR" sz="1800" b="1" i="0" u="none" strike="noStrike" kern="0" cap="none" spc="-9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3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de</a:t>
            </a:r>
          </a:p>
          <a:p>
            <a:pPr marL="1020444" marR="0" lvl="0" indent="0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Bens</a:t>
            </a:r>
            <a:r>
              <a:rPr kumimoji="0" lang="pt-BR" sz="1800" b="1" i="0" u="none" strike="noStrike" kern="0" cap="none" spc="-7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Sensíveis</a:t>
            </a:r>
            <a:r>
              <a:rPr kumimoji="0" lang="pt-BR" sz="1800" b="1" i="0" u="none" strike="noStrike" kern="0" cap="none" spc="-12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(CIBS)</a:t>
            </a:r>
            <a:endParaRPr kumimoji="0" lang="pt-BR" sz="1800" b="1" i="0" u="none" strike="noStrike" kern="0" cap="none" spc="-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j-e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87401" y="2222950"/>
            <a:ext cx="8886409" cy="7508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lvl="0" indent="0" algn="just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</a:t>
            </a:r>
            <a:r>
              <a:rPr kumimoji="0" sz="1600" b="0" i="0" u="none" strike="noStrike" kern="0" cap="none" spc="-114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CGBS</a:t>
            </a:r>
            <a:r>
              <a:rPr kumimoji="0" sz="1600" b="0" i="0" u="none" strike="noStrike" kern="0" cap="none" spc="-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realizou,</a:t>
            </a:r>
            <a:r>
              <a:rPr kumimoji="0" sz="1600" b="0" i="0" u="none" strike="noStrike" kern="0" cap="none" spc="-4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-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2009</a:t>
            </a:r>
            <a:r>
              <a:rPr kumimoji="0" sz="1600" b="0" i="0" u="none" strike="noStrike" kern="0" cap="none" spc="-4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</a:t>
            </a:r>
            <a:r>
              <a:rPr kumimoji="0" sz="1600" b="0" i="0" u="none" strike="noStrike" kern="0" cap="none" spc="-4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202</a:t>
            </a:r>
            <a:r>
              <a:rPr kumimoji="0" lang="pt-BR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5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,</a:t>
            </a:r>
            <a:r>
              <a:rPr kumimoji="0" sz="1600" b="0" i="0" u="none" strike="noStrike" kern="0" cap="none" spc="-4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lang="pt-BR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30</a:t>
            </a:r>
            <a:r>
              <a:rPr kumimoji="0" sz="1600" b="1" i="0" u="none" strike="noStrike" kern="0" cap="none" spc="-4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CIBS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,</a:t>
            </a:r>
            <a:r>
              <a:rPr kumimoji="0" sz="1600" b="0" i="0" u="none" strike="noStrike" kern="0" cap="none" spc="-4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nos</a:t>
            </a:r>
            <a:r>
              <a:rPr kumimoji="0" sz="1600" b="0" i="0" u="none" strike="noStrike" kern="0" cap="none" spc="-4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quais</a:t>
            </a:r>
            <a:r>
              <a:rPr kumimoji="0" sz="1600" b="0" i="0" u="none" strike="noStrike" kern="0" cap="none" spc="-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foram</a:t>
            </a:r>
            <a:r>
              <a:rPr kumimoji="0" sz="1600" b="0" i="0" u="none" strike="noStrike" kern="0" cap="none" spc="-4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treinados</a:t>
            </a:r>
            <a:r>
              <a:rPr kumimoji="0" sz="1600" b="1" i="0" u="none" strike="noStrike" kern="0" cap="none" spc="-4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1.</a:t>
            </a:r>
            <a:r>
              <a:rPr kumimoji="0" lang="pt-BR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165</a:t>
            </a:r>
            <a:r>
              <a:rPr kumimoji="0" sz="1600" b="1" i="0" u="none" strike="noStrike" kern="0" cap="none" spc="-4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oficiais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8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aplicação</a:t>
            </a:r>
            <a:r>
              <a:rPr kumimoji="0" sz="1600" b="0" i="0" u="none" strike="noStrike" kern="0" cap="none" spc="8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8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Lei</a:t>
            </a:r>
            <a:r>
              <a:rPr kumimoji="0" sz="1600" b="0" i="0" u="none" strike="noStrike" kern="0" cap="none" spc="9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8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Receita</a:t>
            </a:r>
            <a:r>
              <a:rPr kumimoji="0" sz="1600" b="0" i="0" u="none" strike="noStrike" kern="0" cap="none" spc="9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Federal,</a:t>
            </a:r>
            <a:r>
              <a:rPr kumimoji="0" sz="1600" b="0" i="0" u="none" strike="noStrike" kern="0" cap="none" spc="8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Polícia</a:t>
            </a:r>
            <a:r>
              <a:rPr kumimoji="0" sz="1600" b="0" i="0" u="none" strike="noStrike" kern="0" cap="none" spc="8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Federal,</a:t>
            </a:r>
            <a:r>
              <a:rPr kumimoji="0" sz="1600" b="0" i="0" u="none" strike="noStrike" kern="0" cap="none" spc="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do</a:t>
            </a:r>
            <a:r>
              <a:rPr kumimoji="0" sz="1600" b="0" i="0" u="none" strike="noStrike" kern="0" cap="none" spc="8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Ministério</a:t>
            </a:r>
            <a:r>
              <a:rPr kumimoji="0" sz="1600" b="0" i="0" u="none" strike="noStrike" kern="0" cap="none" spc="8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8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Defesa,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do</a:t>
            </a:r>
            <a:r>
              <a:rPr kumimoji="0" sz="1600" b="0" i="0" u="none" strike="noStrike" kern="0" cap="none" spc="14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MAPA,</a:t>
            </a:r>
            <a:r>
              <a:rPr kumimoji="0" sz="1600" b="0" i="0" u="none" strike="noStrike" kern="0" cap="none" spc="1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1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ANVISA,</a:t>
            </a:r>
            <a:r>
              <a:rPr kumimoji="0" sz="1600" b="0" i="0" u="none" strike="noStrike" kern="0" cap="none" spc="1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114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VIGIAGRO,</a:t>
            </a:r>
            <a:r>
              <a:rPr kumimoji="0" sz="1600" b="0" i="0" u="none" strike="noStrike" kern="0" cap="none" spc="1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1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Polícia</a:t>
            </a:r>
            <a:r>
              <a:rPr kumimoji="0" sz="1600" b="0" i="0" u="none" strike="noStrike" kern="0" cap="none" spc="14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Rodoviária</a:t>
            </a:r>
            <a:r>
              <a:rPr kumimoji="0" sz="1600" b="0" i="0" u="none" strike="noStrike" kern="0" cap="none" spc="14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Federal,</a:t>
            </a:r>
            <a:r>
              <a:rPr kumimoji="0" sz="1600" b="0" i="0" u="none" strike="noStrike" kern="0" cap="none" spc="1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1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ABIN</a:t>
            </a:r>
            <a:r>
              <a:rPr kumimoji="0" sz="1600" b="0" i="0" u="none" strike="noStrike" kern="0" cap="none" spc="1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1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do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IBAMA.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11791974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676145" y="668280"/>
            <a:ext cx="5791708" cy="6362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818515" marR="5080" lvl="0" indent="-2286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Curso</a:t>
            </a:r>
            <a:r>
              <a:rPr kumimoji="0" lang="pt-BR" sz="1800" b="1" i="0" u="none" strike="noStrike" kern="0" cap="none" spc="-9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de</a:t>
            </a:r>
            <a:r>
              <a:rPr kumimoji="0" lang="pt-BR" sz="1800" b="1" i="0" u="none" strike="noStrike" kern="0" cap="none" spc="-6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Acompanhamento</a:t>
            </a:r>
            <a:r>
              <a:rPr kumimoji="0" lang="pt-BR" sz="1800" b="1" i="0" u="none" strike="noStrike" kern="0" cap="none" spc="-8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2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das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Inspeções</a:t>
            </a:r>
            <a:r>
              <a:rPr kumimoji="0" lang="pt-BR" sz="1800" b="1" i="0" u="none" strike="noStrike" kern="0" cap="none" spc="-5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Industriais</a:t>
            </a:r>
            <a:r>
              <a:rPr kumimoji="0" lang="pt-BR" sz="1800" b="1" i="0" u="none" strike="noStrike" kern="0" cap="none" spc="-9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da</a:t>
            </a:r>
            <a:r>
              <a:rPr kumimoji="0" lang="pt-BR" sz="1800" b="1" i="0" u="none" strike="noStrike" kern="0" cap="none" spc="-9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2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OPAQ</a:t>
            </a:r>
            <a:endParaRPr kumimoji="0" lang="pt-BR" sz="1800" b="1" i="0" u="none" strike="noStrike" kern="0" cap="none" spc="-2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j-e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14727" y="2113115"/>
            <a:ext cx="8776837" cy="270522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10870" lvl="0" indent="0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</a:t>
            </a:r>
            <a:r>
              <a:rPr kumimoji="0" sz="1600" b="0" i="0" u="none" strike="noStrike" kern="0" cap="none" spc="-114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CGBS</a:t>
            </a:r>
            <a:r>
              <a:rPr kumimoji="0" sz="1600" b="0" i="0" u="none" strike="noStrike" kern="0" cap="none" spc="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coordena</a:t>
            </a:r>
            <a:r>
              <a:rPr kumimoji="0" sz="1600" b="0" i="0" u="none" strike="noStrike" kern="0" cap="none" spc="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implementa o</a:t>
            </a:r>
            <a:r>
              <a:rPr kumimoji="0" sz="1600" b="0" i="0" u="none" strike="noStrike" kern="0" cap="none" spc="4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Curso</a:t>
            </a:r>
            <a:r>
              <a:rPr kumimoji="0" sz="1600" b="0" i="0" u="none" strike="noStrike" kern="0" cap="none" spc="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-4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Acompanhamento</a:t>
            </a:r>
            <a:r>
              <a:rPr kumimoji="0" sz="1600" b="0" i="0" u="none" strike="noStrike" kern="0" cap="none" spc="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inspeções industriais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-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OPAQ.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919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355600" marR="8255" lvl="0" indent="-285115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355600" algn="l"/>
                <a:tab pos="357505" algn="l"/>
              </a:tabLst>
              <a:defRPr/>
            </a:pP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O</a:t>
            </a:r>
            <a:r>
              <a:rPr kumimoji="0" sz="1600" b="0" i="0" u="none" strike="noStrike" kern="0" cap="none" spc="409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Curso</a:t>
            </a:r>
            <a:r>
              <a:rPr kumimoji="0" sz="1600" b="0" i="0" u="none" strike="noStrike" kern="0" cap="none" spc="409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409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Acompanhamento</a:t>
            </a:r>
            <a:r>
              <a:rPr kumimoji="0" sz="1600" b="0" i="0" u="none" strike="noStrike" kern="0" cap="none" spc="4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40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Inspeções</a:t>
            </a:r>
            <a:r>
              <a:rPr kumimoji="0" sz="1600" b="0" i="0" u="none" strike="noStrike" kern="0" cap="none" spc="4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4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OPAQ</a:t>
            </a:r>
            <a:r>
              <a:rPr kumimoji="0" sz="1600" b="0" i="0" u="none" strike="noStrike" kern="0" cap="none" spc="38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visa</a:t>
            </a:r>
            <a:r>
              <a:rPr kumimoji="0" sz="1600" b="0" i="0" u="none" strike="noStrike" kern="0" cap="none" spc="40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</a:t>
            </a:r>
            <a:r>
              <a:rPr kumimoji="0" sz="1600" b="0" i="0" u="none" strike="noStrike" kern="0" cap="none" spc="409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qualificar</a:t>
            </a:r>
            <a:r>
              <a:rPr kumimoji="0" sz="1600" b="0" i="0" u="none" strike="noStrike" kern="0" cap="none" spc="409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os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agentes</a:t>
            </a:r>
            <a:r>
              <a:rPr kumimoji="0" sz="1600" b="0" i="0" u="none" strike="noStrike" kern="0" cap="none" spc="2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2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aplicação</a:t>
            </a:r>
            <a:r>
              <a:rPr kumimoji="0" sz="1600" b="0" i="0" u="none" strike="noStrike" kern="0" cap="none" spc="2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20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lei</a:t>
            </a:r>
            <a:r>
              <a:rPr kumimoji="0" sz="1600" b="0" i="0" u="none" strike="noStrike" kern="0" cap="none" spc="2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(</a:t>
            </a:r>
            <a:r>
              <a:rPr kumimoji="0" sz="16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enforcement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)</a:t>
            </a:r>
            <a:r>
              <a:rPr kumimoji="0" sz="1600" b="0" i="0" u="none" strike="noStrike" kern="0" cap="none" spc="2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</a:t>
            </a:r>
            <a:r>
              <a:rPr kumimoji="0" sz="1600" b="0" i="0" u="none" strike="noStrike" kern="0" cap="none" spc="2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estarem</a:t>
            </a:r>
            <a:r>
              <a:rPr kumimoji="0" sz="1600" b="0" i="0" u="none" strike="noStrike" kern="0" cap="none" spc="2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aptos</a:t>
            </a:r>
            <a:r>
              <a:rPr kumimoji="0" sz="1600" b="0" i="0" u="none" strike="noStrike" kern="0" cap="none" spc="2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</a:t>
            </a:r>
            <a:r>
              <a:rPr kumimoji="0" sz="1600" b="0" i="0" u="none" strike="noStrike" kern="0" cap="none" spc="2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acompanhar</a:t>
            </a:r>
            <a:r>
              <a:rPr kumimoji="0" sz="1600" b="0" i="0" u="none" strike="noStrike" kern="0" cap="none" spc="2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as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inspeções</a:t>
            </a:r>
            <a:r>
              <a:rPr kumimoji="0" sz="1600" b="0" i="0" u="none" strike="noStrike" kern="0" cap="none" spc="-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industriais</a:t>
            </a:r>
            <a:r>
              <a:rPr kumimoji="0" sz="1600" b="0" i="0" u="none" strike="noStrike" kern="0" cap="none" spc="-4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-7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OPAQ;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919"/>
              </a:spcBef>
              <a:spcAft>
                <a:spcPts val="0"/>
              </a:spcAft>
              <a:buClrTx/>
              <a:buSzTx/>
              <a:buFont typeface="Arial MT"/>
              <a:buChar char="•"/>
              <a:tabLst/>
              <a:defRPr/>
            </a:pP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355600" marR="5080" lvl="0" indent="-285115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355600" algn="l"/>
                <a:tab pos="357505" algn="l"/>
              </a:tabLst>
              <a:defRPr/>
            </a:pP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Focado</a:t>
            </a:r>
            <a:r>
              <a:rPr kumimoji="0" sz="1600" b="0" i="0" u="none" strike="noStrike" kern="0" cap="none" spc="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nos</a:t>
            </a:r>
            <a:r>
              <a:rPr kumimoji="0" sz="1600" b="0" i="0" u="none" strike="noStrike" kern="0" cap="none" spc="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Oficiais</a:t>
            </a:r>
            <a:r>
              <a:rPr kumimoji="0" sz="1600" b="0" i="0" u="none" strike="noStrike" kern="0" cap="none" spc="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Aduana</a:t>
            </a:r>
            <a:r>
              <a:rPr kumimoji="0" sz="1600" b="0" i="0" u="none" strike="noStrike" kern="0" cap="none" spc="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 Oficiais</a:t>
            </a:r>
            <a:r>
              <a:rPr kumimoji="0" sz="1600" b="0" i="0" u="none" strike="noStrike" kern="0" cap="none" spc="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Polícia</a:t>
            </a:r>
            <a:r>
              <a:rPr kumimoji="0" sz="1600" b="0" i="0" u="none" strike="noStrike" kern="0" cap="none" spc="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Federal,</a:t>
            </a:r>
            <a:r>
              <a:rPr kumimoji="0" sz="1600" b="0" i="0" u="none" strike="noStrike" kern="0" cap="none" spc="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que</a:t>
            </a:r>
            <a:r>
              <a:rPr kumimoji="0" sz="1600" b="0" i="0" u="none" strike="noStrike" kern="0" cap="none" spc="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trabalham</a:t>
            </a:r>
            <a:r>
              <a:rPr kumimoji="0" sz="1600" b="0" i="0" u="none" strike="noStrike" kern="0" cap="none" spc="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nos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aeroportos</a:t>
            </a:r>
            <a:r>
              <a:rPr kumimoji="0" sz="1600" b="0" i="0" u="none" strike="noStrike" kern="0" cap="none" spc="29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que</a:t>
            </a:r>
            <a:r>
              <a:rPr kumimoji="0" sz="1600" b="0" i="0" u="none" strike="noStrike" kern="0" cap="none" spc="28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são</a:t>
            </a:r>
            <a:r>
              <a:rPr kumimoji="0" sz="1600" b="0" i="0" u="none" strike="noStrike" kern="0" cap="none" spc="28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Pontos</a:t>
            </a:r>
            <a:r>
              <a:rPr kumimoji="0" sz="1600" b="0" i="0" u="none" strike="noStrike" kern="0" cap="none" spc="28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2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Entrada</a:t>
            </a:r>
            <a:r>
              <a:rPr kumimoji="0" sz="1600" b="0" i="0" u="none" strike="noStrike" kern="0" cap="none" spc="28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para</a:t>
            </a:r>
            <a:r>
              <a:rPr kumimoji="0" sz="1600" b="0" i="0" u="none" strike="noStrike" kern="0" cap="none" spc="27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Inspeções</a:t>
            </a:r>
            <a:r>
              <a:rPr kumimoji="0" sz="1600" b="0" i="0" u="none" strike="noStrike" kern="0" cap="none" spc="29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Industriais</a:t>
            </a:r>
            <a:r>
              <a:rPr kumimoji="0" sz="1600" b="0" i="0" u="none" strike="noStrike" kern="0" cap="none" spc="28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28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OPAQ,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bem</a:t>
            </a:r>
            <a:r>
              <a:rPr kumimoji="0" sz="1600" b="0" i="0" u="none" strike="noStrike" kern="0" cap="none" spc="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como</a:t>
            </a:r>
            <a:r>
              <a:rPr kumimoji="0" sz="1600" b="0" i="0" u="none" strike="noStrike" kern="0" cap="none" spc="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para</a:t>
            </a:r>
            <a:r>
              <a:rPr kumimoji="0" sz="1600" b="0" i="0" u="none" strike="noStrike" kern="0" cap="none" spc="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os</a:t>
            </a:r>
            <a:r>
              <a:rPr kumimoji="0" sz="1600" b="0" i="0" u="none" strike="noStrike" kern="0" cap="none" spc="8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Oficiais</a:t>
            </a:r>
            <a:r>
              <a:rPr kumimoji="0" sz="1600" b="0" i="0" u="none" strike="noStrike" kern="0" cap="none" spc="6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Inteligência</a:t>
            </a:r>
            <a:r>
              <a:rPr kumimoji="0" sz="1600" b="0" i="0" u="none" strike="noStrike" kern="0" cap="none" spc="6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os</a:t>
            </a:r>
            <a:r>
              <a:rPr kumimoji="0" sz="1600" b="0" i="0" u="none" strike="noStrike" kern="0" cap="none" spc="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servidores</a:t>
            </a:r>
            <a:r>
              <a:rPr kumimoji="0" sz="1600" b="0" i="0" u="none" strike="noStrike" kern="0" cap="none" spc="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das</a:t>
            </a:r>
            <a:r>
              <a:rPr kumimoji="0" sz="1600" b="0" i="0" u="none" strike="noStrike" kern="0" cap="none" spc="6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Concessionárias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dos</a:t>
            </a:r>
            <a:r>
              <a:rPr kumimoji="0" sz="1600" b="0" i="0" u="none" strike="noStrike" kern="0" cap="none" spc="-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referidos</a:t>
            </a:r>
            <a:r>
              <a:rPr kumimoji="0" sz="1600" b="0" i="0" u="none" strike="noStrike" kern="0" cap="none" spc="-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aeroportos.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18168825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"/>
          <p:cNvSpPr txBox="1">
            <a:spLocks/>
          </p:cNvSpPr>
          <p:nvPr/>
        </p:nvSpPr>
        <p:spPr>
          <a:xfrm>
            <a:off x="1791555" y="659402"/>
            <a:ext cx="5791708" cy="6362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795655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PRONABENS</a:t>
            </a:r>
          </a:p>
          <a:p>
            <a:pPr marL="891540" marR="0" lvl="0" indent="0" defTabSz="91440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OUTREACH</a:t>
            </a:r>
            <a:endParaRPr kumimoji="0" lang="pt-BR" sz="1800" b="1" i="0" u="none" strike="noStrike" kern="0" cap="none" spc="-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j-ea"/>
            </a:endParaRPr>
          </a:p>
        </p:txBody>
      </p:sp>
      <p:sp>
        <p:nvSpPr>
          <p:cNvPr id="3" name="object 2"/>
          <p:cNvSpPr txBox="1"/>
          <p:nvPr/>
        </p:nvSpPr>
        <p:spPr>
          <a:xfrm>
            <a:off x="1464955" y="1832240"/>
            <a:ext cx="9206003" cy="3016339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 marR="6350" lvl="0" indent="0" algn="just" defTabSz="914400" eaLnBrk="1" fontAlgn="auto" latinLnBrk="0" hangingPunct="1">
              <a:lnSpc>
                <a:spcPct val="78100"/>
              </a:lnSpc>
              <a:spcBef>
                <a:spcPts val="5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CGBS,</a:t>
            </a:r>
            <a:r>
              <a:rPr kumimoji="0" sz="1600" b="0" i="0" u="none" strike="noStrike" kern="0" cap="none" spc="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como</a:t>
            </a:r>
            <a:r>
              <a:rPr kumimoji="0" sz="1600" b="0" i="0" u="none" strike="noStrike" kern="0" cap="none" spc="6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Secretaria-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Executiva</a:t>
            </a:r>
            <a:r>
              <a:rPr kumimoji="0" sz="1600" b="0" i="0" u="none" strike="noStrike" kern="0" cap="none" spc="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Autoridade</a:t>
            </a:r>
            <a:r>
              <a:rPr kumimoji="0" sz="1600" b="0" i="0" u="none" strike="noStrike" kern="0" cap="none" spc="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Nacional,</a:t>
            </a:r>
            <a:r>
              <a:rPr kumimoji="0" sz="1600" b="0" i="0" u="none" strike="noStrike" kern="0" cap="none" spc="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coordena</a:t>
            </a:r>
            <a:r>
              <a:rPr kumimoji="0" sz="1600" b="0" i="0" u="none" strike="noStrike" kern="0" cap="none" spc="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</a:t>
            </a:r>
            <a:r>
              <a:rPr kumimoji="0" sz="1600" b="0" i="0" u="none" strike="noStrike" kern="0" cap="none" spc="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Programa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Nacional</a:t>
            </a:r>
            <a:r>
              <a:rPr kumimoji="0" sz="1600" b="1" i="0" u="none" strike="noStrike" kern="0" cap="none" spc="1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de</a:t>
            </a:r>
            <a:r>
              <a:rPr kumimoji="0" sz="1600" b="1" i="0" u="none" strike="noStrike" kern="0" cap="none" spc="204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Integração</a:t>
            </a:r>
            <a:r>
              <a:rPr kumimoji="0" sz="1600" b="1" i="0" u="none" strike="noStrike" kern="0" cap="none" spc="19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Estado/Empresa</a:t>
            </a:r>
            <a:r>
              <a:rPr kumimoji="0" sz="1600" b="1" i="0" u="none" strike="noStrike" kern="0" cap="none" spc="2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na</a:t>
            </a:r>
            <a:r>
              <a:rPr kumimoji="0" sz="1600" b="1" i="0" u="none" strike="noStrike" kern="0" cap="none" spc="20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Área</a:t>
            </a:r>
            <a:r>
              <a:rPr kumimoji="0" sz="1600" b="1" i="0" u="none" strike="noStrike" kern="0" cap="none" spc="20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de</a:t>
            </a:r>
            <a:r>
              <a:rPr kumimoji="0" sz="1600" b="1" i="0" u="none" strike="noStrike" kern="0" cap="none" spc="1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Bens</a:t>
            </a:r>
            <a:r>
              <a:rPr kumimoji="0" sz="1600" b="1" i="0" u="none" strike="noStrike" kern="0" cap="none" spc="20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Sensíveis</a:t>
            </a:r>
            <a:r>
              <a:rPr kumimoji="0" sz="1600" b="1" i="0" u="none" strike="noStrike" kern="0" cap="none" spc="1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 </a:t>
            </a:r>
            <a:r>
              <a:rPr kumimoji="0" sz="1600" b="1" i="0" u="none" strike="noStrike" kern="0" cap="none" spc="-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– </a:t>
            </a:r>
            <a:r>
              <a:rPr kumimoji="0" sz="16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PRONABENS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.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12700" marR="6350" lvl="0" indent="0" algn="just" defTabSz="914400" eaLnBrk="1" fontAlgn="auto" latinLnBrk="0" hangingPunct="1">
              <a:lnSpc>
                <a:spcPct val="78100"/>
              </a:lnSpc>
              <a:spcBef>
                <a:spcPts val="15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</a:t>
            </a:r>
            <a:r>
              <a:rPr kumimoji="0" sz="1600" b="0" i="0" u="none" strike="noStrike" kern="0" cap="none" spc="4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PRONABENS</a:t>
            </a:r>
            <a:r>
              <a:rPr kumimoji="0" sz="1600" b="0" i="0" u="none" strike="noStrike" kern="0" cap="none" spc="484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foi</a:t>
            </a:r>
            <a:r>
              <a:rPr kumimoji="0" sz="1600" b="0" i="0" u="none" strike="noStrike" kern="0" cap="none" spc="4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desenvolvido</a:t>
            </a:r>
            <a:r>
              <a:rPr kumimoji="0" sz="1600" b="0" i="0" u="none" strike="noStrike" kern="0" cap="none" spc="4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49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é</a:t>
            </a:r>
            <a:r>
              <a:rPr kumimoji="0" sz="1600" b="0" i="0" u="none" strike="noStrike" kern="0" cap="none" spc="4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implementado,</a:t>
            </a:r>
            <a:r>
              <a:rPr kumimoji="0" sz="1600" b="0" i="0" u="none" strike="noStrike" kern="0" cap="none" spc="4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em</a:t>
            </a:r>
            <a:r>
              <a:rPr kumimoji="0" sz="1600" b="0" i="0" u="none" strike="noStrike" kern="0" cap="none" spc="4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conjunto,</a:t>
            </a:r>
            <a:r>
              <a:rPr kumimoji="0" sz="1600" b="0" i="0" u="none" strike="noStrike" kern="0" cap="none" spc="49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pela</a:t>
            </a:r>
            <a:r>
              <a:rPr kumimoji="0" sz="1600" b="0" i="0" u="none" strike="noStrike" kern="0" cap="none" spc="4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CGBS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(DEAIC/SEPLA/MCTIC)</a:t>
            </a:r>
            <a:r>
              <a:rPr kumimoji="0" sz="1600" b="0" i="0" u="none" strike="noStrike" kern="0" cap="none" spc="1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1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pela</a:t>
            </a:r>
            <a:r>
              <a:rPr kumimoji="0" sz="1600" b="0" i="0" u="none" strike="noStrike" kern="0" cap="none" spc="1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Agência</a:t>
            </a:r>
            <a:r>
              <a:rPr kumimoji="0" sz="1600" b="0" i="0" u="none" strike="noStrike" kern="0" cap="none" spc="1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Brasileira</a:t>
            </a:r>
            <a:r>
              <a:rPr kumimoji="0" sz="1600" b="0" i="0" u="none" strike="noStrike" kern="0" cap="none" spc="1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1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Inteligência</a:t>
            </a:r>
            <a:r>
              <a:rPr kumimoji="0" sz="1600" b="0" i="0" u="none" strike="noStrike" kern="0" cap="none" spc="1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(ABIN/GSI)</a:t>
            </a:r>
            <a:r>
              <a:rPr kumimoji="0" sz="1600" b="0" i="0" u="none" strike="noStrike" kern="0" cap="none" spc="1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desde 2004.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12700" marR="40640" lvl="0" indent="0" algn="just" defTabSz="914400" eaLnBrk="1" fontAlgn="auto" latinLnBrk="0" hangingPunct="1">
              <a:lnSpc>
                <a:spcPts val="1689"/>
              </a:lnSpc>
              <a:spcBef>
                <a:spcPts val="12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Contribui</a:t>
            </a:r>
            <a:r>
              <a:rPr kumimoji="0" sz="1600" b="0" i="0" u="none" strike="noStrike" kern="0" cap="none" spc="20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para</a:t>
            </a:r>
            <a:r>
              <a:rPr kumimoji="0" sz="1600" b="0" i="0" u="none" strike="noStrike" kern="0" cap="none" spc="2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</a:t>
            </a:r>
            <a:r>
              <a:rPr kumimoji="0" sz="1600" b="0" i="0" u="none" strike="noStrike" kern="0" cap="none" spc="229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cumprimento</a:t>
            </a:r>
            <a:r>
              <a:rPr kumimoji="0" sz="1600" b="0" i="0" u="none" strike="noStrike" kern="0" cap="none" spc="229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2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Resolução</a:t>
            </a:r>
            <a:r>
              <a:rPr kumimoji="0" sz="1600" b="0" i="0" u="none" strike="noStrike" kern="0" cap="none" spc="2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n.º</a:t>
            </a:r>
            <a:r>
              <a:rPr kumimoji="0" sz="1600" b="0" i="0" u="none" strike="noStrike" kern="0" cap="none" spc="2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1540</a:t>
            </a:r>
            <a:r>
              <a:rPr kumimoji="0" sz="1600" b="0" i="0" u="none" strike="noStrike" kern="0" cap="none" spc="2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do</a:t>
            </a:r>
            <a:r>
              <a:rPr kumimoji="0" sz="1600" b="0" i="0" u="none" strike="noStrike" kern="0" cap="none" spc="2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Conselho</a:t>
            </a:r>
            <a:r>
              <a:rPr kumimoji="0" sz="1600" b="0" i="0" u="none" strike="noStrike" kern="0" cap="none" spc="2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2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Segurança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das</a:t>
            </a:r>
            <a:r>
              <a:rPr kumimoji="0" sz="1600" b="0" i="0" u="none" strike="noStrike" kern="0" cap="none" spc="-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Nações</a:t>
            </a:r>
            <a:r>
              <a:rPr kumimoji="0" sz="1600" b="0" i="0" u="none" strike="noStrike" kern="0" cap="none" spc="-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Unidas.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12700" marR="5080" lvl="0" indent="0" algn="just" defTabSz="914400" eaLnBrk="1" fontAlgn="auto" latinLnBrk="0" hangingPunct="1">
              <a:lnSpc>
                <a:spcPct val="80000"/>
              </a:lnSpc>
              <a:spcBef>
                <a:spcPts val="15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Realizado</a:t>
            </a:r>
            <a:r>
              <a:rPr kumimoji="0" sz="1600" b="0" i="0" u="none" strike="noStrike" kern="0" cap="none" spc="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por</a:t>
            </a:r>
            <a:r>
              <a:rPr kumimoji="0" sz="1600" b="0" i="0" u="none" strike="noStrike" kern="0" cap="none" spc="4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meio</a:t>
            </a:r>
            <a:r>
              <a:rPr kumimoji="0" sz="1600" b="0" i="0" u="none" strike="noStrike" kern="0" cap="none" spc="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visitas</a:t>
            </a:r>
            <a:r>
              <a:rPr kumimoji="0" sz="1600" b="0" i="0" u="none" strike="noStrike" kern="0" cap="none" spc="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técnicas.</a:t>
            </a:r>
            <a:r>
              <a:rPr kumimoji="0" sz="1600" b="0" i="0" u="none" strike="noStrike" kern="0" cap="none" spc="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Sua</a:t>
            </a:r>
            <a:r>
              <a:rPr kumimoji="0" sz="1600" b="0" i="0" u="none" strike="noStrike" kern="0" cap="none" spc="49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atuação</a:t>
            </a:r>
            <a:r>
              <a:rPr kumimoji="0" sz="1600" b="0" i="0" u="none" strike="noStrike" kern="0" cap="none" spc="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é</a:t>
            </a:r>
            <a:r>
              <a:rPr kumimoji="0" sz="1600" b="0" i="0" u="none" strike="noStrike" kern="0" cap="none" spc="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focada</a:t>
            </a:r>
            <a:r>
              <a:rPr kumimoji="0" sz="1600" b="0" i="0" u="none" strike="noStrike" kern="0" cap="none" spc="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no</a:t>
            </a:r>
            <a:r>
              <a:rPr kumimoji="0" sz="1600" b="0" i="0" u="none" strike="noStrike" kern="0" cap="none" spc="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controle</a:t>
            </a:r>
            <a:r>
              <a:rPr kumimoji="0" sz="1600" b="0" i="0" u="none" strike="noStrike" kern="0" cap="none" spc="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transferências</a:t>
            </a:r>
            <a:r>
              <a:rPr kumimoji="0" sz="1600" b="0" i="0" u="none" strike="noStrike" kern="0" cap="none" spc="37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3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bens</a:t>
            </a:r>
            <a:r>
              <a:rPr kumimoji="0" sz="1600" b="0" i="0" u="none" strike="noStrike" kern="0" cap="none" spc="3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sensíveis</a:t>
            </a:r>
            <a:r>
              <a:rPr kumimoji="0" sz="1600" b="0" i="0" u="none" strike="noStrike" kern="0" cap="none" spc="37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3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visa</a:t>
            </a:r>
            <a:r>
              <a:rPr kumimoji="0" sz="1600" b="0" i="0" u="none" strike="noStrike" kern="0" cap="none" spc="36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salvaguardar</a:t>
            </a:r>
            <a:r>
              <a:rPr kumimoji="0" sz="1600" b="0" i="0" u="none" strike="noStrike" kern="0" cap="none" spc="37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interesses</a:t>
            </a:r>
            <a:r>
              <a:rPr kumimoji="0" sz="1600" b="0" i="0" u="none" strike="noStrike" kern="0" cap="none" spc="4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estratégicos</a:t>
            </a:r>
            <a:r>
              <a:rPr kumimoji="0" sz="1600" b="0" i="0" u="none" strike="noStrike" kern="0" cap="none" spc="4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do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país,</a:t>
            </a:r>
            <a:r>
              <a:rPr kumimoji="0" sz="1600" b="0" i="0" u="none" strike="noStrike" kern="0" cap="none" spc="-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respaldar</a:t>
            </a:r>
            <a:r>
              <a:rPr kumimoji="0" sz="1600" b="0" i="0" u="none" strike="noStrike" kern="0" cap="none" spc="-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as</a:t>
            </a:r>
            <a:r>
              <a:rPr kumimoji="0" sz="1600" b="0" i="0" u="none" strike="noStrike" kern="0" cap="none" spc="-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políticas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segurança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interna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internacional,</a:t>
            </a:r>
            <a:r>
              <a:rPr kumimoji="0" sz="1600" b="0" i="0" u="none" strike="noStrike" kern="0" cap="none" spc="-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bem</a:t>
            </a:r>
            <a:r>
              <a:rPr kumimoji="0" sz="1600" b="0" i="0" u="none" strike="noStrike" kern="0" cap="none" spc="-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como</a:t>
            </a:r>
            <a:r>
              <a:rPr kumimoji="0" sz="1600" b="0" i="0" u="none" strike="noStrike" kern="0" cap="none" spc="-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propiciar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o</a:t>
            </a:r>
            <a:r>
              <a:rPr kumimoji="0" sz="1600" b="0" i="0" u="none" strike="noStrike" kern="0" cap="none" spc="4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cumprimento</a:t>
            </a:r>
            <a:r>
              <a:rPr kumimoji="0" sz="1600" b="0" i="0" u="none" strike="noStrike" kern="0" cap="none" spc="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dos</a:t>
            </a:r>
            <a:r>
              <a:rPr kumimoji="0" sz="1600" b="0" i="0" u="none" strike="noStrike" kern="0" cap="none" spc="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compromissos</a:t>
            </a:r>
            <a:r>
              <a:rPr kumimoji="0" sz="1600" b="0" i="0" u="none" strike="noStrike" kern="0" cap="none" spc="4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internacionais</a:t>
            </a:r>
            <a:r>
              <a:rPr kumimoji="0" sz="1600" b="0" i="0" u="none" strike="noStrike" kern="0" cap="none" spc="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desarmamento</a:t>
            </a:r>
            <a:r>
              <a:rPr kumimoji="0" sz="1600" b="0" i="0" u="none" strike="noStrike" kern="0" cap="none" spc="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não-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proliferação</a:t>
            </a:r>
            <a:r>
              <a:rPr kumimoji="0" sz="1600" b="0" i="0" u="none" strike="noStrike" kern="0" cap="none" spc="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armas</a:t>
            </a:r>
            <a:r>
              <a:rPr kumimoji="0" sz="1600" b="0" i="0" u="none" strike="noStrike" kern="0" cap="none" spc="6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</a:t>
            </a:r>
            <a:r>
              <a:rPr kumimoji="0" sz="1600" b="0" i="0" u="none" strike="noStrike" kern="0" cap="none" spc="6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destruição</a:t>
            </a:r>
            <a:r>
              <a:rPr kumimoji="0" sz="1600" b="0" i="0" u="none" strike="noStrike" kern="0" cap="none" spc="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em</a:t>
            </a:r>
            <a:r>
              <a:rPr kumimoji="0" sz="1600" b="0" i="0" u="none" strike="noStrike" kern="0" cap="none" spc="6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massa</a:t>
            </a:r>
            <a:r>
              <a:rPr kumimoji="0" sz="1600" b="0" i="0" u="none" strike="noStrike" kern="0" cap="none" spc="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(ADM)</a:t>
            </a:r>
            <a:r>
              <a:rPr kumimoji="0" sz="1600" b="0" i="0" u="none" strike="noStrike" kern="0" cap="none" spc="6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assumidos</a:t>
            </a:r>
            <a:r>
              <a:rPr kumimoji="0" sz="1600" b="0" i="0" u="none" strike="noStrike" kern="0" cap="none" spc="10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pelo</a:t>
            </a:r>
            <a:r>
              <a:rPr kumimoji="0" sz="1600" b="0" i="0" u="none" strike="noStrike" kern="0" cap="none" spc="9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Brasil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(UNSC,</a:t>
            </a:r>
            <a:r>
              <a:rPr kumimoji="0" sz="1600" b="0" i="0" u="none" strike="noStrike" kern="0" cap="none" spc="-10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NSG,</a:t>
            </a:r>
            <a:r>
              <a:rPr kumimoji="0" sz="1600" b="0" i="0" u="none" strike="noStrike" kern="0" cap="none" spc="-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4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CPAQ,</a:t>
            </a:r>
            <a:r>
              <a:rPr kumimoji="0" sz="1600" b="0" i="0" u="none" strike="noStrike" kern="0" cap="none" spc="-6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CPAB</a:t>
            </a:r>
            <a:r>
              <a:rPr kumimoji="0" sz="1600" b="0" i="0" u="none" strike="noStrike" kern="0" cap="none" spc="-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-5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MTCR),</a:t>
            </a:r>
            <a:r>
              <a:rPr kumimoji="0" sz="1600" b="0" i="0" u="none" strike="noStrike" kern="0" cap="none" spc="-4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sendo,</a:t>
            </a:r>
            <a:r>
              <a:rPr kumimoji="0" sz="1600" b="0" i="0" u="none" strike="noStrike" kern="0" cap="none" spc="-6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portanto</a:t>
            </a:r>
            <a:r>
              <a:rPr kumimoji="0" sz="1600" b="0" i="0" u="none" strike="noStrike" kern="0" cap="none" spc="-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Assunto</a:t>
            </a:r>
            <a:r>
              <a:rPr kumimoji="0" sz="1600" b="1" i="0" u="none" strike="noStrike" kern="0" cap="none" spc="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de</a:t>
            </a:r>
            <a:r>
              <a:rPr kumimoji="0" sz="1600" b="1" i="0" u="none" strike="noStrike" kern="0" cap="none" spc="-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Estado.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4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375440" y="5385148"/>
            <a:ext cx="1184148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1794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3"/>
          <p:cNvSpPr txBox="1">
            <a:spLocks/>
          </p:cNvSpPr>
          <p:nvPr/>
        </p:nvSpPr>
        <p:spPr>
          <a:xfrm>
            <a:off x="2463902" y="688015"/>
            <a:ext cx="161798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108585" marR="5080" lvl="0" indent="-9652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PRONABENS OUTREACH</a:t>
            </a:r>
            <a:endParaRPr kumimoji="0" lang="pt-BR" sz="1800" b="1" i="0" u="none" strike="noStrike" kern="0" cap="none" spc="-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j-ea"/>
            </a:endParaRPr>
          </a:p>
        </p:txBody>
      </p:sp>
      <p:sp>
        <p:nvSpPr>
          <p:cNvPr id="3" name="object 4"/>
          <p:cNvSpPr txBox="1"/>
          <p:nvPr/>
        </p:nvSpPr>
        <p:spPr>
          <a:xfrm>
            <a:off x="1355082" y="1992882"/>
            <a:ext cx="9298121" cy="17818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marR="0" lvl="0" indent="-286385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Arial MT"/>
              <a:buChar char="•"/>
              <a:tabLst>
                <a:tab pos="299085" algn="l"/>
              </a:tabLst>
              <a:defRPr/>
            </a:pP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2004</a:t>
            </a:r>
            <a:r>
              <a:rPr kumimoji="0" sz="1600" b="1" i="0" u="none" strike="noStrike" kern="0" cap="none" spc="-5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-</a:t>
            </a:r>
            <a:r>
              <a:rPr kumimoji="0" sz="1600" b="1" i="0" u="none" strike="noStrike" kern="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sz="1600" b="1" i="0" u="none" strike="noStrike" kern="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202</a:t>
            </a:r>
            <a:r>
              <a:rPr kumimoji="0" lang="pt-BR" sz="1600" b="1" i="0" u="none" strike="noStrike" kern="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5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354965" marR="0" lvl="0" indent="-342265" defTabSz="91440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Wingdings"/>
              <a:buChar char=""/>
              <a:tabLst>
                <a:tab pos="354965" algn="l"/>
              </a:tabLst>
              <a:defRPr/>
            </a:pP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Foram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realizadas</a:t>
            </a:r>
            <a:r>
              <a:rPr kumimoji="0" sz="1600" b="0" i="0" u="none" strike="noStrike" kern="0" cap="none" spc="-4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3</a:t>
            </a:r>
            <a:r>
              <a:rPr kumimoji="0" lang="pt-BR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99</a:t>
            </a:r>
            <a:r>
              <a:rPr kumimoji="0" sz="1600" b="0" i="0" u="none" strike="noStrike" kern="0" cap="none" spc="-7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lang="pt-BR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atividades de PRONABENS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,</a:t>
            </a:r>
            <a:r>
              <a:rPr kumimoji="0" sz="1600" b="0" i="0" u="none" strike="noStrike" kern="0" cap="none" spc="-5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ao</a:t>
            </a:r>
            <a:r>
              <a:rPr kumimoji="0" sz="1600" b="0" i="0" u="none" strike="noStrike" kern="0" cap="none" spc="-4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longo</a:t>
            </a:r>
            <a:r>
              <a:rPr kumimoji="0" sz="1600" b="0" i="0" u="none" strike="noStrike" kern="0" cap="none" spc="-6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dos</a:t>
            </a:r>
            <a:r>
              <a:rPr kumimoji="0" sz="1600" b="0" i="0" u="none" strike="noStrike" kern="0" cap="none" spc="-3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lang="pt-BR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21</a:t>
            </a:r>
            <a:r>
              <a:rPr kumimoji="0" sz="1600" b="0" i="0" u="none" strike="noStrike" kern="0" cap="none" spc="-4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anos;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354965" marR="0" lvl="0" indent="-342265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/>
              <a:buChar char=""/>
              <a:tabLst>
                <a:tab pos="354965" algn="l"/>
              </a:tabLst>
              <a:defRPr/>
            </a:pP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Foram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 realizados</a:t>
            </a:r>
            <a:r>
              <a:rPr kumimoji="0" sz="1600" b="0" i="0" u="none" strike="noStrike" kern="0" cap="none" spc="-7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8</a:t>
            </a:r>
            <a:r>
              <a:rPr kumimoji="0" sz="1600" b="0" i="0" u="none" strike="noStrike" kern="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Seminários</a:t>
            </a:r>
            <a:r>
              <a:rPr kumimoji="0" sz="1600" b="0" i="0" u="none" strike="noStrike" kern="0" cap="none" spc="-4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MT"/>
                <a:cs typeface="Arial MT"/>
              </a:rPr>
              <a:t>Nacionais;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MT"/>
              <a:cs typeface="Arial MT"/>
            </a:endParaRPr>
          </a:p>
          <a:p>
            <a:pPr marL="355600" marR="5080" lvl="0" indent="-342900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/>
              <a:buChar char=""/>
              <a:tabLst>
                <a:tab pos="355600" algn="l"/>
                <a:tab pos="1811020" algn="l"/>
                <a:tab pos="3368675" algn="l"/>
                <a:tab pos="3661410" algn="l"/>
                <a:tab pos="4935220" algn="l"/>
                <a:tab pos="5397500" algn="l"/>
              </a:tabLst>
              <a:defRPr/>
            </a:pP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Coordenação,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implementação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5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participação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em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	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conferências,</a:t>
            </a:r>
            <a:r>
              <a:rPr kumimoji="0" sz="1600" b="0" i="0" u="none" strike="noStrike" kern="0" cap="none" spc="-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seminários,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workshops</a:t>
            </a:r>
            <a:r>
              <a:rPr kumimoji="0" sz="1600" b="0" i="0" u="none" strike="noStrike" kern="0" cap="none" spc="-2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-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câmaras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setoriais</a:t>
            </a:r>
            <a:r>
              <a:rPr kumimoji="0" sz="1600" b="0" i="0" u="none" strike="noStrike" kern="0" cap="none" spc="-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industriais</a:t>
            </a:r>
            <a:r>
              <a:rPr kumimoji="0" sz="1600" b="0" i="0" u="none" strike="noStrike" kern="0" cap="none" spc="-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para</a:t>
            </a:r>
            <a:r>
              <a:rPr kumimoji="0" sz="1600" b="0" i="0" u="none" strike="noStrike" kern="0" cap="none" spc="-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educação</a:t>
            </a:r>
            <a:r>
              <a:rPr kumimoji="0" sz="1600" b="0" i="0" u="none" strike="noStrike" kern="0" cap="none" spc="-1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e</a:t>
            </a:r>
            <a:r>
              <a:rPr kumimoji="0" sz="1600" b="0" i="0" u="none" strike="noStrike" kern="0" cap="none" spc="-4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divulgação</a:t>
            </a:r>
            <a:r>
              <a:rPr kumimoji="0" sz="1600" b="0" i="0" u="none" strike="noStrike" kern="0" cap="none" spc="3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dos temas</a:t>
            </a:r>
            <a:r>
              <a:rPr kumimoji="0" sz="1600" b="0" i="0" u="none" strike="noStrike" kern="0" cap="none" spc="-4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2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de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interesse</a:t>
            </a:r>
            <a:r>
              <a:rPr kumimoji="0" sz="1600" b="0" i="0" u="none" strike="noStrike" kern="0" cap="none" spc="-3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da</a:t>
            </a:r>
            <a:r>
              <a:rPr kumimoji="0" sz="1600" b="0" i="0" u="none" strike="noStrike" kern="0" cap="none" spc="-5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 </a:t>
            </a:r>
            <a:r>
              <a:rPr kumimoji="0" sz="1600" b="0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MT"/>
                <a:cs typeface="Arial MT"/>
              </a:rPr>
              <a:t>CGBS.</a:t>
            </a:r>
            <a:endParaRPr kumimoji="0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 MT"/>
              <a:cs typeface="Arial MT"/>
            </a:endParaRPr>
          </a:p>
        </p:txBody>
      </p:sp>
      <p:pic>
        <p:nvPicPr>
          <p:cNvPr id="4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901858" y="5444229"/>
            <a:ext cx="1184148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6384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"/>
          <p:cNvSpPr txBox="1">
            <a:spLocks/>
          </p:cNvSpPr>
          <p:nvPr/>
        </p:nvSpPr>
        <p:spPr>
          <a:xfrm>
            <a:off x="1756044" y="668280"/>
            <a:ext cx="5791708" cy="342657"/>
          </a:xfrm>
          <a:prstGeom prst="rect">
            <a:avLst/>
          </a:prstGeom>
        </p:spPr>
        <p:txBody>
          <a:bodyPr vert="horz" wrap="square" lIns="0" tIns="65023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76962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CONCLUSÕES</a:t>
            </a:r>
            <a:endParaRPr kumimoji="0" lang="pt-BR" sz="1800" b="1" i="0" u="none" strike="noStrike" kern="0" cap="none" spc="-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j-ea"/>
            </a:endParaRPr>
          </a:p>
        </p:txBody>
      </p:sp>
      <p:sp>
        <p:nvSpPr>
          <p:cNvPr id="3" name="object 2"/>
          <p:cNvSpPr txBox="1"/>
          <p:nvPr/>
        </p:nvSpPr>
        <p:spPr>
          <a:xfrm>
            <a:off x="1147062" y="1703273"/>
            <a:ext cx="9222056" cy="3459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3185" indent="-79375">
              <a:spcBef>
                <a:spcPts val="95"/>
              </a:spcBef>
              <a:buClrTx/>
              <a:buSzPct val="93750"/>
              <a:buFont typeface="Times New Roman"/>
              <a:buChar char="•"/>
              <a:tabLst>
                <a:tab pos="83185" algn="l"/>
              </a:tabLst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O</a:t>
            </a:r>
            <a:r>
              <a:rPr sz="1600" spc="10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Sistema</a:t>
            </a:r>
            <a:r>
              <a:rPr sz="1600" spc="12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8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Controle</a:t>
            </a:r>
            <a:r>
              <a:rPr sz="1600" spc="10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Brasileiro</a:t>
            </a:r>
            <a:r>
              <a:rPr sz="1600" spc="7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para</a:t>
            </a:r>
            <a:r>
              <a:rPr sz="1600" spc="1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transferência</a:t>
            </a:r>
            <a:r>
              <a:rPr sz="1600" spc="9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8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bens</a:t>
            </a:r>
            <a:r>
              <a:rPr sz="1600" spc="1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sensíveis</a:t>
            </a:r>
            <a:r>
              <a:rPr sz="1600" spc="9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tem</a:t>
            </a:r>
            <a:r>
              <a:rPr sz="1600" spc="1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um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12700">
              <a:spcBef>
                <a:spcPts val="5"/>
              </a:spcBef>
              <a:buClrTx/>
              <a:buFontTx/>
              <a:buNone/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sólido</a:t>
            </a:r>
            <a:r>
              <a:rPr sz="1600" spc="-7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aparato</a:t>
            </a:r>
            <a:r>
              <a:rPr sz="1600" spc="-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institucional</a:t>
            </a:r>
            <a:r>
              <a:rPr sz="1600" spc="-6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</a:t>
            </a:r>
            <a:r>
              <a:rPr sz="160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legal,</a:t>
            </a:r>
            <a:r>
              <a:rPr sz="1600" spc="-7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contudo</a:t>
            </a:r>
            <a:r>
              <a:rPr sz="160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necessita</a:t>
            </a:r>
            <a:r>
              <a:rPr sz="160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atualização: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629285" lvl="1" indent="-159385">
              <a:buClrTx/>
              <a:buSzPct val="87500"/>
              <a:buFont typeface="Wingdings"/>
              <a:buChar char=""/>
              <a:tabLst>
                <a:tab pos="629285" algn="l"/>
              </a:tabLst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Legislação</a:t>
            </a:r>
            <a:r>
              <a:rPr sz="1600" spc="-1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abrangente;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469900" marR="5080" lvl="1" indent="159385">
              <a:buClrTx/>
              <a:buSzPct val="87500"/>
              <a:buFont typeface="Wingdings"/>
              <a:buChar char=""/>
              <a:tabLst>
                <a:tab pos="629285" algn="l"/>
              </a:tabLst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Coordenação</a:t>
            </a:r>
            <a:r>
              <a:rPr sz="1600" spc="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contínua</a:t>
            </a:r>
            <a:r>
              <a:rPr sz="1600" spc="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entre</a:t>
            </a:r>
            <a:r>
              <a:rPr sz="1600" spc="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órgãos</a:t>
            </a:r>
            <a:r>
              <a:rPr sz="1600" spc="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</a:t>
            </a:r>
            <a:r>
              <a:rPr sz="1600" spc="4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agências</a:t>
            </a:r>
            <a:r>
              <a:rPr sz="1600" spc="6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governamentais</a:t>
            </a:r>
            <a:r>
              <a:rPr sz="1600" spc="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(CIBES</a:t>
            </a:r>
            <a:r>
              <a:rPr sz="1600" spc="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e </a:t>
            </a:r>
            <a:r>
              <a:rPr sz="160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CIAD/CPAQ,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CGBS,</a:t>
            </a:r>
            <a:r>
              <a:rPr sz="1600" spc="-9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ABIN).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139700" indent="-127000">
              <a:buClrTx/>
              <a:buSzPct val="93750"/>
              <a:buFont typeface="Times New Roman"/>
              <a:buChar char="•"/>
              <a:tabLst>
                <a:tab pos="139700" algn="l"/>
              </a:tabLst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É</a:t>
            </a:r>
            <a:r>
              <a:rPr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eficiente: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629285" lvl="1" indent="-159385">
              <a:buClrTx/>
              <a:buSzPct val="87500"/>
              <a:buFont typeface="Wingdings"/>
              <a:buChar char=""/>
              <a:tabLst>
                <a:tab pos="629285" algn="l"/>
              </a:tabLst>
            </a:pP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Procedimento</a:t>
            </a:r>
            <a:r>
              <a:rPr sz="1600" spc="-1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licenciamento simplificado</a:t>
            </a:r>
            <a:r>
              <a:rPr sz="160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(SISCOMEX);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469900" marR="15875" lvl="1" indent="-3810">
              <a:buClrTx/>
              <a:buSzPct val="87500"/>
              <a:buFont typeface="Wingdings"/>
              <a:buChar char=""/>
              <a:tabLst>
                <a:tab pos="618490" algn="l"/>
              </a:tabLst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	Execução</a:t>
            </a:r>
            <a:r>
              <a:rPr sz="1600" spc="9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</a:t>
            </a:r>
            <a:r>
              <a:rPr sz="1600" spc="1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controles</a:t>
            </a:r>
            <a:r>
              <a:rPr sz="1600" spc="114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integrados</a:t>
            </a:r>
            <a:r>
              <a:rPr sz="1600" spc="12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dos</a:t>
            </a:r>
            <a:r>
              <a:rPr sz="1600" spc="8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regimes</a:t>
            </a:r>
            <a:r>
              <a:rPr sz="1600" spc="10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</a:t>
            </a:r>
            <a:r>
              <a:rPr sz="1600" spc="114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convenções</a:t>
            </a:r>
            <a:r>
              <a:rPr sz="1600" spc="12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(uso</a:t>
            </a:r>
            <a:r>
              <a:rPr sz="1600" spc="8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duplo</a:t>
            </a:r>
            <a:r>
              <a:rPr sz="1600" spc="9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+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NBQ</a:t>
            </a:r>
            <a:r>
              <a:rPr sz="1600" spc="-3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+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 err="1">
                <a:solidFill>
                  <a:sysClr val="windowText" lastClr="000000"/>
                </a:solidFill>
                <a:latin typeface="Arial MT"/>
                <a:cs typeface="Arial MT"/>
              </a:rPr>
              <a:t>vetores</a:t>
            </a:r>
            <a:r>
              <a:rPr sz="1600" spc="-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 err="1" smtClean="0">
                <a:solidFill>
                  <a:sysClr val="windowText" lastClr="000000"/>
                </a:solidFill>
                <a:latin typeface="Arial MT"/>
                <a:cs typeface="Arial MT"/>
              </a:rPr>
              <a:t>na</a:t>
            </a:r>
            <a:r>
              <a:rPr lang="pt-BR" sz="1600" spc="-30" dirty="0" smtClean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 smtClean="0">
                <a:solidFill>
                  <a:sysClr val="windowText" lastClr="000000"/>
                </a:solidFill>
                <a:latin typeface="Arial MT"/>
                <a:cs typeface="Arial MT"/>
              </a:rPr>
              <a:t>CGBS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).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139700" indent="-127000">
              <a:buClrTx/>
              <a:buSzPct val="93750"/>
              <a:buFont typeface="Times New Roman"/>
              <a:buChar char="•"/>
              <a:tabLst>
                <a:tab pos="139700" algn="l"/>
              </a:tabLst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É</a:t>
            </a:r>
            <a:r>
              <a:rPr sz="1600" spc="-1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continuamente</a:t>
            </a:r>
            <a:r>
              <a:rPr sz="1600" spc="-3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reforçado</a:t>
            </a:r>
            <a:r>
              <a:rPr sz="1600" spc="-1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</a:t>
            </a:r>
            <a:r>
              <a:rPr sz="1600" spc="-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aprimorado:</a:t>
            </a: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629285" lvl="1" indent="-159385">
              <a:buClrTx/>
              <a:buSzPct val="87500"/>
              <a:buFont typeface="Wingdings"/>
              <a:buChar char=""/>
              <a:tabLst>
                <a:tab pos="629285" algn="l"/>
              </a:tabLst>
            </a:pP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Atividades</a:t>
            </a:r>
            <a:r>
              <a:rPr sz="1600" spc="-7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160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Educação</a:t>
            </a:r>
            <a:r>
              <a:rPr sz="160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e</a:t>
            </a:r>
            <a:r>
              <a:rPr sz="160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Divulgação</a:t>
            </a:r>
            <a:r>
              <a:rPr sz="1600" spc="-8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-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ysClr val="windowText" lastClr="000000"/>
                </a:solidFill>
                <a:latin typeface="Arial MT"/>
                <a:cs typeface="Arial MT"/>
              </a:rPr>
              <a:t>Outreach</a:t>
            </a:r>
            <a:r>
              <a:rPr sz="1600" spc="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(PRONABENS</a:t>
            </a:r>
            <a:r>
              <a:rPr sz="1600" spc="-10" dirty="0" smtClean="0">
                <a:solidFill>
                  <a:sysClr val="windowText" lastClr="000000"/>
                </a:solidFill>
                <a:latin typeface="Arial MT"/>
                <a:cs typeface="Arial MT"/>
              </a:rPr>
              <a:t>);</a:t>
            </a:r>
            <a:endParaRPr lang="pt-BR" sz="1600" spc="-10" dirty="0" smtClea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629285" lvl="1" indent="-159385">
              <a:buClrTx/>
              <a:buSzPct val="87500"/>
              <a:buFont typeface="Wingdings"/>
              <a:buChar char=""/>
              <a:tabLst>
                <a:tab pos="629285" algn="l"/>
              </a:tabLst>
            </a:pPr>
            <a:r>
              <a:rPr lang="pt-BR" sz="1600" spc="-10" dirty="0" smtClean="0">
                <a:latin typeface="Arial MT"/>
                <a:cs typeface="Arial MT"/>
              </a:rPr>
              <a:t>Revisão</a:t>
            </a:r>
            <a:r>
              <a:rPr lang="pt-BR" sz="1600" dirty="0" smtClean="0">
                <a:latin typeface="Arial MT"/>
                <a:cs typeface="Arial MT"/>
              </a:rPr>
              <a:t> </a:t>
            </a:r>
            <a:r>
              <a:rPr lang="pt-BR" sz="1600" spc="-50" dirty="0" smtClean="0">
                <a:latin typeface="Arial MT"/>
                <a:cs typeface="Arial MT"/>
              </a:rPr>
              <a:t>e </a:t>
            </a:r>
            <a:r>
              <a:rPr lang="pt-BR" sz="1600" spc="-10" dirty="0" smtClean="0">
                <a:latin typeface="Arial MT"/>
                <a:cs typeface="Arial MT"/>
              </a:rPr>
              <a:t>modernização</a:t>
            </a:r>
            <a:r>
              <a:rPr lang="pt-BR" sz="1600" dirty="0" smtClean="0">
                <a:latin typeface="Arial MT"/>
                <a:cs typeface="Arial MT"/>
              </a:rPr>
              <a:t> </a:t>
            </a:r>
            <a:r>
              <a:rPr lang="pt-BR" sz="1600" spc="-25" dirty="0" smtClean="0">
                <a:latin typeface="Arial MT"/>
                <a:cs typeface="Arial MT"/>
              </a:rPr>
              <a:t>da</a:t>
            </a:r>
            <a:r>
              <a:rPr lang="pt-BR" sz="1600" dirty="0" smtClean="0">
                <a:latin typeface="Arial MT"/>
                <a:cs typeface="Arial MT"/>
              </a:rPr>
              <a:t> </a:t>
            </a:r>
            <a:r>
              <a:rPr lang="pt-BR" sz="1600" spc="-10" dirty="0" smtClean="0">
                <a:latin typeface="Arial MT"/>
                <a:cs typeface="Arial MT"/>
              </a:rPr>
              <a:t>legislação</a:t>
            </a:r>
            <a:r>
              <a:rPr lang="pt-BR" sz="1600" dirty="0" smtClean="0">
                <a:latin typeface="Arial MT"/>
                <a:cs typeface="Arial MT"/>
              </a:rPr>
              <a:t> </a:t>
            </a:r>
            <a:r>
              <a:rPr lang="pt-BR" sz="1600" spc="-10" dirty="0" smtClean="0">
                <a:latin typeface="Arial MT"/>
                <a:cs typeface="Arial MT"/>
              </a:rPr>
              <a:t>(atualização</a:t>
            </a:r>
            <a:r>
              <a:rPr lang="pt-BR" sz="1600" dirty="0" smtClean="0">
                <a:latin typeface="Arial MT"/>
                <a:cs typeface="Arial MT"/>
              </a:rPr>
              <a:t> </a:t>
            </a:r>
            <a:r>
              <a:rPr lang="pt-BR" sz="1600" spc="-25" dirty="0" smtClean="0">
                <a:latin typeface="Arial MT"/>
                <a:cs typeface="Arial MT"/>
              </a:rPr>
              <a:t>das l</a:t>
            </a:r>
            <a:r>
              <a:rPr lang="pt-BR" sz="1600" spc="-10" dirty="0" smtClean="0">
                <a:latin typeface="Arial MT"/>
                <a:cs typeface="Arial MT"/>
              </a:rPr>
              <a:t>istas de </a:t>
            </a:r>
            <a:r>
              <a:rPr lang="pt-BR" sz="1600" spc="-10" dirty="0">
                <a:latin typeface="Arial MT"/>
                <a:cs typeface="Arial MT"/>
              </a:rPr>
              <a:t>Controle</a:t>
            </a:r>
            <a:r>
              <a:rPr lang="pt-BR" sz="1600" spc="-10" dirty="0" smtClean="0">
                <a:latin typeface="Arial MT"/>
                <a:cs typeface="Arial MT"/>
              </a:rPr>
              <a:t>);</a:t>
            </a:r>
          </a:p>
          <a:p>
            <a:pPr marL="629285" lvl="1" indent="-159385">
              <a:buClrTx/>
              <a:buSzPct val="87500"/>
              <a:buFont typeface="Wingdings"/>
              <a:buChar char=""/>
              <a:tabLst>
                <a:tab pos="629285" algn="l"/>
              </a:tabLst>
            </a:pPr>
            <a:r>
              <a:rPr lang="pt-BR" sz="1600" spc="-10" dirty="0">
                <a:latin typeface="Arial MT"/>
                <a:cs typeface="Arial MT"/>
              </a:rPr>
              <a:t>Capacitação.</a:t>
            </a:r>
            <a:endParaRPr lang="pt-BR" sz="1600" dirty="0">
              <a:latin typeface="Arial MT"/>
              <a:cs typeface="Arial MT"/>
            </a:endParaRPr>
          </a:p>
          <a:p>
            <a:pPr marL="629285" lvl="1" indent="-159385">
              <a:buClrTx/>
              <a:buSzPct val="87500"/>
              <a:buFont typeface="Wingdings"/>
              <a:buChar char=""/>
              <a:tabLst>
                <a:tab pos="629285" algn="l"/>
              </a:tabLst>
            </a:pPr>
            <a:endParaRPr sz="1600" dirty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3178185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676145" y="526237"/>
            <a:ext cx="5791708" cy="636269"/>
          </a:xfrm>
          <a:prstGeom prst="rect">
            <a:avLst/>
          </a:prstGeom>
        </p:spPr>
        <p:txBody>
          <a:bodyPr vert="horz" wrap="square" lIns="0" tIns="57708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781685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BENS</a:t>
            </a:r>
            <a:r>
              <a:rPr kumimoji="0" lang="pt-BR" sz="1800" b="1" i="0" u="none" strike="noStrike" kern="0" cap="none" spc="-10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SENSÍVEIS</a:t>
            </a:r>
            <a:endParaRPr kumimoji="0" lang="pt-BR" sz="1800" b="1" i="0" u="none" strike="noStrike" kern="0" cap="none" spc="-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j-e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42238" y="1194054"/>
            <a:ext cx="10030562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Arial MT"/>
                <a:cs typeface="Arial MT"/>
              </a:rPr>
              <a:t>Materiais,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equipamentos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 suas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tecnologias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passíveis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utilização em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programas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sz="1600" spc="-10" dirty="0">
                <a:latin typeface="Arial MT"/>
                <a:cs typeface="Arial MT"/>
              </a:rPr>
              <a:t>desenvolvimento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fabricação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Armas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Destruição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Massa,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bem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0" dirty="0">
                <a:latin typeface="Arial MT"/>
                <a:cs typeface="Arial MT"/>
              </a:rPr>
              <a:t> seus </a:t>
            </a:r>
            <a:r>
              <a:rPr sz="1600" spc="-10" dirty="0">
                <a:latin typeface="Arial MT"/>
                <a:cs typeface="Arial MT"/>
              </a:rPr>
              <a:t>vetores.</a:t>
            </a:r>
            <a:endParaRPr sz="1600" dirty="0">
              <a:latin typeface="Arial MT"/>
              <a:cs typeface="Arial MT"/>
            </a:endParaRPr>
          </a:p>
        </p:txBody>
      </p:sp>
      <p:grpSp>
        <p:nvGrpSpPr>
          <p:cNvPr id="5" name="object 4"/>
          <p:cNvGrpSpPr/>
          <p:nvPr/>
        </p:nvGrpSpPr>
        <p:grpSpPr>
          <a:xfrm>
            <a:off x="1524000" y="2129027"/>
            <a:ext cx="2541905" cy="2146300"/>
            <a:chOff x="1879092" y="2264664"/>
            <a:chExt cx="2541905" cy="2146300"/>
          </a:xfrm>
        </p:grpSpPr>
        <p:pic>
          <p:nvPicPr>
            <p:cNvPr id="6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79092" y="2319528"/>
              <a:ext cx="1331976" cy="2049780"/>
            </a:xfrm>
            <a:prstGeom prst="rect">
              <a:avLst/>
            </a:prstGeom>
          </p:spPr>
        </p:pic>
        <p:pic>
          <p:nvPicPr>
            <p:cNvPr id="7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66872" y="2276856"/>
              <a:ext cx="1242060" cy="1074420"/>
            </a:xfrm>
            <a:prstGeom prst="rect">
              <a:avLst/>
            </a:prstGeom>
          </p:spPr>
        </p:pic>
        <p:sp>
          <p:nvSpPr>
            <p:cNvPr id="8" name="object 7"/>
            <p:cNvSpPr/>
            <p:nvPr/>
          </p:nvSpPr>
          <p:spPr>
            <a:xfrm>
              <a:off x="3160776" y="2270760"/>
              <a:ext cx="1254125" cy="1086485"/>
            </a:xfrm>
            <a:custGeom>
              <a:avLst/>
              <a:gdLst/>
              <a:ahLst/>
              <a:cxnLst/>
              <a:rect l="l" t="t" r="r" b="b"/>
              <a:pathLst>
                <a:path w="1254125" h="1086485">
                  <a:moveTo>
                    <a:pt x="0" y="1086103"/>
                  </a:moveTo>
                  <a:lnTo>
                    <a:pt x="1253744" y="1086103"/>
                  </a:lnTo>
                  <a:lnTo>
                    <a:pt x="1253744" y="0"/>
                  </a:lnTo>
                  <a:lnTo>
                    <a:pt x="0" y="0"/>
                  </a:lnTo>
                  <a:lnTo>
                    <a:pt x="0" y="1086103"/>
                  </a:lnTo>
                  <a:close/>
                </a:path>
              </a:pathLst>
            </a:custGeom>
            <a:ln w="12192">
              <a:solidFill>
                <a:srgbClr val="60606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11068" y="3352800"/>
              <a:ext cx="1153668" cy="1057656"/>
            </a:xfrm>
            <a:prstGeom prst="rect">
              <a:avLst/>
            </a:prstGeom>
          </p:spPr>
        </p:pic>
      </p:grpSp>
      <p:pic>
        <p:nvPicPr>
          <p:cNvPr id="10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113000" y="4961004"/>
            <a:ext cx="1828800" cy="1371600"/>
          </a:xfrm>
          <a:prstGeom prst="rect">
            <a:avLst/>
          </a:prstGeom>
        </p:spPr>
      </p:pic>
      <p:grpSp>
        <p:nvGrpSpPr>
          <p:cNvPr id="11" name="object 11"/>
          <p:cNvGrpSpPr/>
          <p:nvPr/>
        </p:nvGrpSpPr>
        <p:grpSpPr>
          <a:xfrm>
            <a:off x="6074900" y="2044028"/>
            <a:ext cx="2392680" cy="2155190"/>
            <a:chOff x="4965191" y="3843529"/>
            <a:chExt cx="2392680" cy="2155190"/>
          </a:xfrm>
        </p:grpSpPr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003291" y="3881627"/>
              <a:ext cx="2316480" cy="2078736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4965192" y="3843540"/>
              <a:ext cx="2392680" cy="2155190"/>
            </a:xfrm>
            <a:custGeom>
              <a:avLst/>
              <a:gdLst/>
              <a:ahLst/>
              <a:cxnLst/>
              <a:rect l="l" t="t" r="r" b="b"/>
              <a:pathLst>
                <a:path w="2392679" h="2155190">
                  <a:moveTo>
                    <a:pt x="2367280" y="25400"/>
                  </a:moveTo>
                  <a:lnTo>
                    <a:pt x="25400" y="25400"/>
                  </a:lnTo>
                  <a:lnTo>
                    <a:pt x="25400" y="37579"/>
                  </a:lnTo>
                  <a:lnTo>
                    <a:pt x="25400" y="38087"/>
                  </a:lnTo>
                  <a:lnTo>
                    <a:pt x="25400" y="38849"/>
                  </a:lnTo>
                  <a:lnTo>
                    <a:pt x="25400" y="2116569"/>
                  </a:lnTo>
                  <a:lnTo>
                    <a:pt x="25400" y="2129269"/>
                  </a:lnTo>
                  <a:lnTo>
                    <a:pt x="2367280" y="2129269"/>
                  </a:lnTo>
                  <a:lnTo>
                    <a:pt x="2367280" y="2116569"/>
                  </a:lnTo>
                  <a:lnTo>
                    <a:pt x="2367280" y="38849"/>
                  </a:lnTo>
                  <a:lnTo>
                    <a:pt x="2354580" y="38849"/>
                  </a:lnTo>
                  <a:lnTo>
                    <a:pt x="2354580" y="2116569"/>
                  </a:lnTo>
                  <a:lnTo>
                    <a:pt x="38100" y="2116569"/>
                  </a:lnTo>
                  <a:lnTo>
                    <a:pt x="38100" y="38849"/>
                  </a:lnTo>
                  <a:lnTo>
                    <a:pt x="38100" y="38087"/>
                  </a:lnTo>
                  <a:lnTo>
                    <a:pt x="2367280" y="38087"/>
                  </a:lnTo>
                  <a:lnTo>
                    <a:pt x="2367280" y="25400"/>
                  </a:lnTo>
                  <a:close/>
                </a:path>
                <a:path w="2392679" h="2155190">
                  <a:moveTo>
                    <a:pt x="2392680" y="0"/>
                  </a:moveTo>
                  <a:lnTo>
                    <a:pt x="0" y="0"/>
                  </a:lnTo>
                  <a:lnTo>
                    <a:pt x="0" y="12179"/>
                  </a:lnTo>
                  <a:lnTo>
                    <a:pt x="0" y="12687"/>
                  </a:lnTo>
                  <a:lnTo>
                    <a:pt x="0" y="13449"/>
                  </a:lnTo>
                  <a:lnTo>
                    <a:pt x="0" y="2141969"/>
                  </a:lnTo>
                  <a:lnTo>
                    <a:pt x="0" y="2154669"/>
                  </a:lnTo>
                  <a:lnTo>
                    <a:pt x="2392680" y="2154669"/>
                  </a:lnTo>
                  <a:lnTo>
                    <a:pt x="2392680" y="2141969"/>
                  </a:lnTo>
                  <a:lnTo>
                    <a:pt x="2392680" y="13449"/>
                  </a:lnTo>
                  <a:lnTo>
                    <a:pt x="2379980" y="13449"/>
                  </a:lnTo>
                  <a:lnTo>
                    <a:pt x="2379980" y="2141969"/>
                  </a:lnTo>
                  <a:lnTo>
                    <a:pt x="12700" y="2141969"/>
                  </a:lnTo>
                  <a:lnTo>
                    <a:pt x="12700" y="13449"/>
                  </a:lnTo>
                  <a:lnTo>
                    <a:pt x="12700" y="12687"/>
                  </a:lnTo>
                  <a:lnTo>
                    <a:pt x="2392680" y="12687"/>
                  </a:lnTo>
                  <a:lnTo>
                    <a:pt x="23926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4" name="object 1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976628" y="4526812"/>
            <a:ext cx="2033016" cy="1673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808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 txBox="1">
            <a:spLocks/>
          </p:cNvSpPr>
          <p:nvPr/>
        </p:nvSpPr>
        <p:spPr>
          <a:xfrm>
            <a:off x="1524000" y="659131"/>
            <a:ext cx="5791708" cy="6362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2250440" marR="5080" lvl="0" indent="-146177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Por</a:t>
            </a:r>
            <a:r>
              <a:rPr kumimoji="0" lang="pt-BR" sz="1800" b="1" i="0" u="none" strike="noStrike" kern="0" cap="none" spc="-4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que</a:t>
            </a:r>
            <a:r>
              <a:rPr kumimoji="0" lang="pt-BR" sz="1800" b="1" i="0" u="none" strike="noStrike" kern="0" cap="none" spc="-7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controlar</a:t>
            </a:r>
            <a:r>
              <a:rPr kumimoji="0" lang="pt-BR" sz="1800" b="1" i="0" u="none" strike="noStrike" kern="0" cap="none" spc="-5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as</a:t>
            </a:r>
            <a:r>
              <a:rPr kumimoji="0" lang="pt-BR" sz="1800" b="1" i="0" u="none" strike="noStrike" kern="0" cap="none" spc="-7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transferências</a:t>
            </a:r>
            <a:r>
              <a:rPr kumimoji="0" lang="pt-BR" sz="1800" b="1" i="0" u="none" strike="noStrike" kern="0" cap="none" spc="-9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2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de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bens</a:t>
            </a:r>
            <a:r>
              <a:rPr kumimoji="0" lang="pt-BR" sz="1800" b="1" i="0" u="none" strike="noStrike" kern="0" cap="none" spc="-5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sensíveis?</a:t>
            </a:r>
            <a:endParaRPr kumimoji="0" lang="pt-BR" sz="1800" b="1" i="0" u="none" strike="noStrike" kern="0" cap="none" spc="-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j-ea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999976" y="1512067"/>
            <a:ext cx="8190865" cy="495935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55600" marR="4090670" indent="-342900">
              <a:lnSpc>
                <a:spcPct val="88600"/>
              </a:lnSpc>
              <a:spcBef>
                <a:spcPts val="315"/>
              </a:spcBef>
              <a:buChar char="•"/>
              <a:tabLst>
                <a:tab pos="355600" algn="l"/>
              </a:tabLst>
            </a:pPr>
            <a:r>
              <a:rPr sz="1600" dirty="0">
                <a:latin typeface="Arial MT"/>
                <a:cs typeface="Arial MT"/>
              </a:rPr>
              <a:t>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histórico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atividades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 </a:t>
            </a:r>
            <a:r>
              <a:rPr sz="1600" spc="-10" dirty="0">
                <a:latin typeface="Arial MT"/>
                <a:cs typeface="Arial MT"/>
              </a:rPr>
              <a:t>proliferação demonstra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que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os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países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que </a:t>
            </a:r>
            <a:r>
              <a:rPr sz="1600" spc="-10" dirty="0">
                <a:latin typeface="Arial MT"/>
                <a:cs typeface="Arial MT"/>
              </a:rPr>
              <a:t>desenvolvem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programas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Armas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sz="1600" spc="-10" dirty="0">
                <a:latin typeface="Arial MT"/>
                <a:cs typeface="Arial MT"/>
              </a:rPr>
              <a:t>Destruição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 Massa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(ADM)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necessitam </a:t>
            </a:r>
            <a:r>
              <a:rPr sz="1600" dirty="0">
                <a:latin typeface="Arial MT"/>
                <a:cs typeface="Arial MT"/>
              </a:rPr>
              <a:t>construir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plantas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próprias</a:t>
            </a:r>
            <a:r>
              <a:rPr sz="1600" spc="-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produção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sz="1600" spc="-10" dirty="0">
                <a:latin typeface="Arial MT"/>
                <a:cs typeface="Arial MT"/>
              </a:rPr>
              <a:t>materiais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agentes.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50"/>
              </a:spcBef>
              <a:buFont typeface="Arial MT"/>
              <a:buChar char="•"/>
            </a:pPr>
            <a:endParaRPr sz="1600" dirty="0">
              <a:latin typeface="Arial MT"/>
              <a:cs typeface="Arial MT"/>
            </a:endParaRPr>
          </a:p>
          <a:p>
            <a:pPr marL="355600" marR="4440555" indent="-342900">
              <a:lnSpc>
                <a:spcPts val="1700"/>
              </a:lnSpc>
              <a:buChar char="•"/>
              <a:tabLst>
                <a:tab pos="355600" algn="l"/>
              </a:tabLst>
            </a:pPr>
            <a:r>
              <a:rPr sz="1600" dirty="0">
                <a:latin typeface="Arial MT"/>
                <a:cs typeface="Arial MT"/>
              </a:rPr>
              <a:t>Estas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plantas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carecem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suprimento </a:t>
            </a:r>
            <a:r>
              <a:rPr sz="1600" dirty="0">
                <a:latin typeface="Arial MT"/>
                <a:cs typeface="Arial MT"/>
              </a:rPr>
              <a:t>externo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(importação)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materiais, equipamentos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tecnologias.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20"/>
              </a:spcBef>
              <a:buFont typeface="Arial MT"/>
              <a:buChar char="•"/>
            </a:pPr>
            <a:endParaRPr sz="1600" dirty="0">
              <a:latin typeface="Arial MT"/>
              <a:cs typeface="Arial MT"/>
            </a:endParaRPr>
          </a:p>
          <a:p>
            <a:pPr marL="355600" marR="4127500" indent="-342900">
              <a:lnSpc>
                <a:spcPct val="88600"/>
              </a:lnSpc>
              <a:buChar char="•"/>
              <a:tabLst>
                <a:tab pos="355600" algn="l"/>
              </a:tabLst>
            </a:pPr>
            <a:r>
              <a:rPr sz="1600" dirty="0">
                <a:latin typeface="Arial MT"/>
                <a:cs typeface="Arial MT"/>
              </a:rPr>
              <a:t>Redes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 </a:t>
            </a:r>
            <a:r>
              <a:rPr sz="1600" spc="-10" dirty="0">
                <a:latin typeface="Arial MT"/>
                <a:cs typeface="Arial MT"/>
              </a:rPr>
              <a:t>proliferantes, atravessadores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e </a:t>
            </a:r>
            <a:r>
              <a:rPr sz="1600" dirty="0">
                <a:latin typeface="Arial MT"/>
                <a:cs typeface="Arial MT"/>
              </a:rPr>
              <a:t>empresas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fachada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atuam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às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margens </a:t>
            </a:r>
            <a:r>
              <a:rPr sz="1600" dirty="0">
                <a:latin typeface="Arial MT"/>
                <a:cs typeface="Arial MT"/>
              </a:rPr>
              <a:t>dos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sistemas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nacionais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sz="1600" spc="-10" dirty="0">
                <a:latin typeface="Arial MT"/>
                <a:cs typeface="Arial MT"/>
              </a:rPr>
              <a:t>exportação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obtenção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bens </a:t>
            </a:r>
            <a:r>
              <a:rPr sz="1600" spc="-10" dirty="0">
                <a:latin typeface="Arial MT"/>
                <a:cs typeface="Arial MT"/>
              </a:rPr>
              <a:t>necessários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estas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plantas.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885"/>
              </a:spcBef>
            </a:pPr>
            <a:endParaRPr sz="1600" dirty="0">
              <a:latin typeface="Arial MT"/>
              <a:cs typeface="Arial MT"/>
            </a:endParaRPr>
          </a:p>
          <a:p>
            <a:pPr marL="12700" marR="5080">
              <a:lnSpc>
                <a:spcPct val="88400"/>
              </a:lnSpc>
              <a:spcBef>
                <a:spcPts val="5"/>
              </a:spcBef>
            </a:pPr>
            <a:r>
              <a:rPr sz="1600" dirty="0">
                <a:latin typeface="Arial MT"/>
                <a:cs typeface="Arial MT"/>
              </a:rPr>
              <a:t>Logo,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torna-</a:t>
            </a:r>
            <a:r>
              <a:rPr sz="1600" dirty="0">
                <a:latin typeface="Arial MT"/>
                <a:cs typeface="Arial MT"/>
              </a:rPr>
              <a:t>se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essencial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controlar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materiais,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equipamentos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tecnologias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passíveis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sz="1600" spc="-10" dirty="0">
                <a:latin typeface="Arial MT"/>
                <a:cs typeface="Arial MT"/>
              </a:rPr>
              <a:t>utilização</a:t>
            </a:r>
            <a:r>
              <a:rPr sz="1600" spc="-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por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países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ou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grupos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terroristas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no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desenvolvimento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de</a:t>
            </a:r>
            <a:r>
              <a:rPr sz="1600" spc="-1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Armas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Destruição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em </a:t>
            </a:r>
            <a:r>
              <a:rPr sz="1600" spc="-10" dirty="0">
                <a:latin typeface="Arial MT"/>
                <a:cs typeface="Arial MT"/>
              </a:rPr>
              <a:t>Massa.</a:t>
            </a:r>
            <a:endParaRPr sz="1600" dirty="0">
              <a:latin typeface="Arial MT"/>
              <a:cs typeface="Arial MT"/>
            </a:endParaRPr>
          </a:p>
        </p:txBody>
      </p:sp>
      <p:pic>
        <p:nvPicPr>
          <p:cNvPr id="6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52856" y="1422913"/>
            <a:ext cx="4177284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639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 txBox="1">
            <a:spLocks/>
          </p:cNvSpPr>
          <p:nvPr/>
        </p:nvSpPr>
        <p:spPr>
          <a:xfrm>
            <a:off x="3496956" y="2034359"/>
            <a:ext cx="5180330" cy="1854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12700" marR="5080" lvl="0" indent="7620" algn="ctr" defTabSz="91440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COMPROMISSOS INTERNACIONAIS BRASILEIROS</a:t>
            </a:r>
            <a:endParaRPr kumimoji="0" lang="pt-BR" sz="4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62573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 txBox="1">
            <a:spLocks/>
          </p:cNvSpPr>
          <p:nvPr/>
        </p:nvSpPr>
        <p:spPr>
          <a:xfrm>
            <a:off x="2434844" y="747621"/>
            <a:ext cx="6700278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ea typeface="+mj-ea"/>
                <a:cs typeface="Verdana"/>
              </a:defRPr>
            </a:lvl1pPr>
          </a:lstStyle>
          <a:p>
            <a:pPr marL="12700" marR="508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Tratados,</a:t>
            </a:r>
            <a:r>
              <a:rPr kumimoji="0" lang="pt-BR" sz="1800" b="1" i="0" u="none" strike="noStrike" kern="0" cap="none" spc="-7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Convenções</a:t>
            </a:r>
            <a:r>
              <a:rPr kumimoji="0" lang="pt-BR" sz="1800" b="1" i="0" u="none" strike="noStrike" kern="0" cap="none" spc="-5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e</a:t>
            </a:r>
            <a:r>
              <a:rPr kumimoji="0" lang="pt-BR" sz="1800" b="1" i="0" u="none" strike="noStrike" kern="0" cap="none" spc="-5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Regimes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de</a:t>
            </a:r>
            <a:r>
              <a:rPr kumimoji="0" lang="pt-BR" sz="1800" b="1" i="0" u="none" strike="noStrike" kern="0" cap="none" spc="-3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desarmamento</a:t>
            </a:r>
            <a:r>
              <a:rPr kumimoji="0" lang="pt-BR" sz="1800" b="1" i="0" u="none" strike="noStrike" kern="0" cap="none" spc="-6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e</a:t>
            </a:r>
            <a:r>
              <a:rPr kumimoji="0" lang="pt-BR" sz="1800" b="1" i="0" u="none" strike="noStrike" kern="0" cap="none" spc="-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de</a:t>
            </a:r>
            <a:r>
              <a:rPr kumimoji="0" lang="pt-BR" sz="1800" b="1" i="0" u="none" strike="noStrike" kern="0" cap="none" spc="-3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2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não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proliferação</a:t>
            </a:r>
            <a:r>
              <a:rPr kumimoji="0" lang="pt-BR" sz="1800" b="1" i="0" u="none" strike="noStrike" kern="0" cap="none" spc="-1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de</a:t>
            </a:r>
            <a:r>
              <a:rPr kumimoji="0" lang="pt-BR" sz="1800" b="1" i="0" u="none" strike="noStrike" kern="0" cap="none" spc="-6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Armas</a:t>
            </a:r>
            <a:r>
              <a:rPr kumimoji="0" lang="pt-BR" sz="1800" b="1" i="0" u="none" strike="noStrike" kern="0" cap="none" spc="-8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2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de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Destruição</a:t>
            </a:r>
            <a:r>
              <a:rPr kumimoji="0" lang="pt-BR" sz="1800" b="1" i="0" u="none" strike="noStrike" kern="0" cap="none" spc="-7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em</a:t>
            </a:r>
            <a:r>
              <a:rPr kumimoji="0" lang="pt-BR" sz="1800" b="1" i="0" u="none" strike="noStrike" kern="0" cap="none" spc="-65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 </a:t>
            </a:r>
            <a:r>
              <a:rPr kumimoji="0" lang="pt-BR" sz="1800" b="1" i="0" u="none" strike="noStrike" kern="0" cap="none" spc="-1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j-ea"/>
              </a:rPr>
              <a:t>Massa</a:t>
            </a:r>
            <a:endParaRPr kumimoji="0" lang="pt-BR" sz="1800" b="1" i="0" u="none" strike="noStrike" kern="0" cap="none" spc="-1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j-ea"/>
            </a:endParaRPr>
          </a:p>
        </p:txBody>
      </p:sp>
      <p:graphicFrame>
        <p:nvGraphicFramePr>
          <p:cNvPr id="4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015276"/>
              </p:ext>
            </p:extLst>
          </p:nvPr>
        </p:nvGraphicFramePr>
        <p:xfrm>
          <a:off x="1734828" y="2190997"/>
          <a:ext cx="8353425" cy="3926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91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1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05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Grupo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Supridores</a:t>
                      </a:r>
                      <a:r>
                        <a:rPr sz="16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Nucleares</a:t>
                      </a:r>
                      <a:r>
                        <a:rPr sz="1600" spc="-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(NSG)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0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Admitido</a:t>
                      </a:r>
                      <a:r>
                        <a:rPr sz="1600" spc="-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spc="-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1996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Convenção</a:t>
                      </a:r>
                      <a:r>
                        <a:rPr sz="1600" spc="-10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sobre</a:t>
                      </a:r>
                      <a:r>
                        <a:rPr sz="16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Proibição</a:t>
                      </a:r>
                      <a:r>
                        <a:rPr sz="1600" spc="-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1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Armas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Biológicas</a:t>
                      </a:r>
                      <a:r>
                        <a:rPr sz="1600" spc="-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(CPAB)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6E8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Assinada</a:t>
                      </a:r>
                      <a:r>
                        <a:rPr sz="1600" spc="-1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10.4.1972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sz="1600" spc="-10" dirty="0">
                          <a:latin typeface="Arial MT"/>
                          <a:cs typeface="Arial MT"/>
                        </a:rPr>
                        <a:t>Ratificada</a:t>
                      </a:r>
                      <a:r>
                        <a:rPr sz="16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27.2.1973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6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spc="-10" dirty="0">
                          <a:latin typeface="Arial MT"/>
                          <a:cs typeface="Arial MT"/>
                        </a:rPr>
                        <a:t>Convenção</a:t>
                      </a:r>
                      <a:r>
                        <a:rPr sz="1600" spc="-10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sobre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Proibição</a:t>
                      </a:r>
                      <a:r>
                        <a:rPr sz="16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1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Armas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Químicas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(CPAQ)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4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Assinada</a:t>
                      </a:r>
                      <a:r>
                        <a:rPr sz="1600" spc="-1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13.1.1993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Ratificada</a:t>
                      </a:r>
                      <a:r>
                        <a:rPr sz="1600" spc="-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spc="-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13.5.1996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4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Regime</a:t>
                      </a:r>
                      <a:r>
                        <a:rPr sz="16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Controle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Tecnologia</a:t>
                      </a:r>
                      <a:r>
                        <a:rPr sz="1600" spc="-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Mísseis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(MTCR)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6E8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Admitido</a:t>
                      </a:r>
                      <a:r>
                        <a:rPr sz="1600" spc="-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spc="-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1995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6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91440" marR="26828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Resolução</a:t>
                      </a:r>
                      <a:r>
                        <a:rPr sz="1600" spc="-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nº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1540</a:t>
                      </a:r>
                      <a:r>
                        <a:rPr sz="16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do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CSNU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Decreto</a:t>
                      </a:r>
                      <a:r>
                        <a:rPr sz="16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nº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7.722,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20.4.2012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4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600" spc="-10" dirty="0">
                          <a:latin typeface="Arial MT"/>
                          <a:cs typeface="Arial MT"/>
                        </a:rPr>
                        <a:t>Publicada,</a:t>
                      </a:r>
                      <a:r>
                        <a:rPr sz="1600" spc="-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28.4.2004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86840">
                <a:tc>
                  <a:txBody>
                    <a:bodyPr/>
                    <a:lstStyle/>
                    <a:p>
                      <a:pPr marL="91440" marR="3568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Outras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resoluções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do</a:t>
                      </a:r>
                      <a:r>
                        <a:rPr sz="16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CSNU,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que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proíbem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transferências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bens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sensíveis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para</a:t>
                      </a:r>
                      <a:r>
                        <a:rPr sz="16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determinados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países</a:t>
                      </a: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6E8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203009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600" spc="-20" dirty="0">
                          <a:latin typeface="Arial MT"/>
                          <a:cs typeface="Arial MT"/>
                        </a:rPr>
                        <a:t>Irã;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Iraque;</a:t>
                      </a:r>
                      <a:endParaRPr sz="1600" dirty="0">
                        <a:latin typeface="Arial MT"/>
                        <a:cs typeface="Arial MT"/>
                      </a:endParaRPr>
                    </a:p>
                    <a:p>
                      <a:pPr marL="92710" marR="118364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Coreia</a:t>
                      </a:r>
                      <a:r>
                        <a:rPr sz="1600" spc="-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do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Norte; Síria;</a:t>
                      </a:r>
                      <a:endParaRPr sz="1600" dirty="0">
                        <a:latin typeface="Arial MT"/>
                        <a:cs typeface="Arial MT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sz="1600" spc="-10" dirty="0">
                          <a:latin typeface="Arial MT"/>
                          <a:cs typeface="Arial MT"/>
                        </a:rPr>
                        <a:t>Sudão</a:t>
                      </a: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6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7888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5060" y="2892505"/>
            <a:ext cx="6181880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782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4"/>
          <p:cNvSpPr txBox="1"/>
          <p:nvPr/>
        </p:nvSpPr>
        <p:spPr>
          <a:xfrm>
            <a:off x="2397289" y="812355"/>
            <a:ext cx="254254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buClrTx/>
              <a:buFontTx/>
              <a:buNone/>
            </a:pPr>
            <a:r>
              <a:rPr sz="1800" b="1" spc="-10" dirty="0">
                <a:solidFill>
                  <a:sysClr val="windowText" lastClr="000000"/>
                </a:solidFill>
                <a:latin typeface="Verdana"/>
                <a:cs typeface="Verdana"/>
              </a:rPr>
              <a:t>Legislação</a:t>
            </a:r>
            <a:r>
              <a:rPr sz="1800" b="1" spc="-10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800" b="1" spc="-10" dirty="0">
                <a:solidFill>
                  <a:sysClr val="windowText" lastClr="000000"/>
                </a:solidFill>
                <a:latin typeface="Verdana"/>
                <a:cs typeface="Verdana"/>
              </a:rPr>
              <a:t>Nacional</a:t>
            </a:r>
            <a:endParaRPr sz="1800" dirty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611221"/>
              </p:ext>
            </p:extLst>
          </p:nvPr>
        </p:nvGraphicFramePr>
        <p:xfrm>
          <a:off x="1769924" y="1584280"/>
          <a:ext cx="8209279" cy="46329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28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202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Lei</a:t>
                      </a:r>
                      <a:r>
                        <a:rPr sz="1600" spc="-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9.112/95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584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1874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600" spc="-10" dirty="0">
                          <a:latin typeface="Arial MT"/>
                          <a:cs typeface="Arial MT"/>
                        </a:rPr>
                        <a:t>Regulamenta</a:t>
                      </a:r>
                      <a:r>
                        <a:rPr sz="16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as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exportações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bens</a:t>
                      </a:r>
                      <a:r>
                        <a:rPr sz="16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sensíveis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(áreas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nuclear,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química,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biológica,</a:t>
                      </a:r>
                      <a:r>
                        <a:rPr sz="16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mísseis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bens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uso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duplo),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de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tecnologias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sz="16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diretamente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relacionados,</a:t>
                      </a:r>
                      <a:r>
                        <a:rPr sz="16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bem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como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institui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Comissão</a:t>
                      </a:r>
                      <a:r>
                        <a:rPr sz="16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Interministerial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Controle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Exportação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Bens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Sensíveis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(CIBES).</a:t>
                      </a: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91440" marR="139192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spc="-10" dirty="0">
                          <a:latin typeface="Arial MT"/>
                          <a:cs typeface="Arial MT"/>
                        </a:rPr>
                        <a:t>Decreto 2.074/96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6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0318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Cria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Comissão</a:t>
                      </a:r>
                      <a:r>
                        <a:rPr sz="16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Interministerial</a:t>
                      </a:r>
                      <a:r>
                        <a:rPr sz="16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para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Aplicação</a:t>
                      </a:r>
                      <a:r>
                        <a:rPr sz="16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dos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Dispositivos</a:t>
                      </a:r>
                      <a:r>
                        <a:rPr sz="16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CPAQ</a:t>
                      </a:r>
                      <a:r>
                        <a:rPr sz="1600" spc="-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(CIAD/CPAQ).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6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Decreto</a:t>
                      </a:r>
                      <a:r>
                        <a:rPr sz="1600" spc="-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4.214/2002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4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6248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Define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as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competências</a:t>
                      </a:r>
                      <a:r>
                        <a:rPr sz="16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Comissão</a:t>
                      </a:r>
                      <a:r>
                        <a:rPr sz="16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Interministerial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de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Controle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Exportação</a:t>
                      </a:r>
                      <a:r>
                        <a:rPr sz="16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Bens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Sensíveis</a:t>
                      </a:r>
                      <a:r>
                        <a:rPr sz="16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(CIBES)</a:t>
                      </a:r>
                      <a:r>
                        <a:rPr sz="16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sob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0" dirty="0">
                          <a:latin typeface="Arial MT"/>
                          <a:cs typeface="Arial MT"/>
                        </a:rPr>
                        <a:t>a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égide</a:t>
                      </a:r>
                      <a:r>
                        <a:rPr sz="16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Lei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9.112/95.</a:t>
                      </a: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600" spc="-10" dirty="0">
                          <a:latin typeface="Arial MT"/>
                          <a:cs typeface="Arial MT"/>
                        </a:rPr>
                        <a:t>Portaria</a:t>
                      </a:r>
                      <a:r>
                        <a:rPr sz="16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MCTIC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436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spc="-10" dirty="0">
                          <a:latin typeface="Arial MT"/>
                          <a:cs typeface="Arial MT"/>
                        </a:rPr>
                        <a:t>(14.6.2012)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6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438784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Controle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importação</a:t>
                      </a:r>
                      <a:r>
                        <a:rPr sz="16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das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substâncias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químicas</a:t>
                      </a:r>
                      <a:r>
                        <a:rPr sz="1600" spc="-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listadas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0" dirty="0">
                          <a:latin typeface="Arial MT"/>
                          <a:cs typeface="Arial MT"/>
                        </a:rPr>
                        <a:t>e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especificadas</a:t>
                      </a:r>
                      <a:r>
                        <a:rPr sz="1600" spc="-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pela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CPAQ.</a:t>
                      </a: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6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4956566"/>
      </p:ext>
    </p:extLst>
  </p:cSld>
  <p:clrMapOvr>
    <a:masterClrMapping/>
  </p:clrMapOvr>
</p:sld>
</file>

<file path=ppt/theme/theme1.xml><?xml version="1.0" encoding="utf-8"?>
<a:theme xmlns:a="http://schemas.openxmlformats.org/drawingml/2006/main" name="Capa MCTI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yout Padrão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inalização Expansível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3049</Words>
  <Application>Microsoft Office PowerPoint</Application>
  <PresentationFormat>Widescreen</PresentationFormat>
  <Paragraphs>270</Paragraphs>
  <Slides>35</Slides>
  <Notes>35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35</vt:i4>
      </vt:variant>
    </vt:vector>
  </HeadingPairs>
  <TitlesOfParts>
    <vt:vector size="44" baseType="lpstr">
      <vt:lpstr>Arial</vt:lpstr>
      <vt:lpstr>Arial MT</vt:lpstr>
      <vt:lpstr>Calibri</vt:lpstr>
      <vt:lpstr>Times New Roman</vt:lpstr>
      <vt:lpstr>Verdana</vt:lpstr>
      <vt:lpstr>Wingdings</vt:lpstr>
      <vt:lpstr>Capa MCTI</vt:lpstr>
      <vt:lpstr>Layout Padrão</vt:lpstr>
      <vt:lpstr>Finalização Expansível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Arianne dos Santos Ribeiro Leal</dc:creator>
  <cp:lastModifiedBy>Arianne dos Santos Ribeiro Leal</cp:lastModifiedBy>
  <cp:revision>7</cp:revision>
  <dcterms:modified xsi:type="dcterms:W3CDTF">2025-11-12T18:35:55Z</dcterms:modified>
</cp:coreProperties>
</file>