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rquivos\Diretorios\CGBS\OSTENSIVO\Assessoria%20da%20CGBS\2025\Metas%20e%20Or&#231;amento\Relat&#243;rio%20de%20Gest&#227;o%202024\Gr&#225;ficos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/>
              <a:t>Evolução das Transferências</a:t>
            </a:r>
            <a:r>
              <a:rPr lang="pt-BR" baseline="0"/>
              <a:t> no Siscomex por Ano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1"/>
          <c:tx>
            <c:strRef>
              <c:f>'[Gráficos 2024.xlsx]Transferências Siscomex'!$G$1</c:f>
              <c:strCache>
                <c:ptCount val="1"/>
                <c:pt idx="0">
                  <c:v>Exportações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9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9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9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3747523173111308E-17"/>
                  <c:y val="-2.660199964930020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348-4AD3-9577-653F17C41542}"/>
                </c:ext>
              </c:extLst>
            </c:dLbl>
            <c:dLbl>
              <c:idx val="1"/>
              <c:layout>
                <c:manualLayout>
                  <c:x val="-2.3747523173111308E-17"/>
                  <c:y val="-4.161076219086324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348-4AD3-9577-653F17C41542}"/>
                </c:ext>
              </c:extLst>
            </c:dLbl>
            <c:dLbl>
              <c:idx val="2"/>
              <c:layout>
                <c:manualLayout>
                  <c:x val="-4.7495046346222615E-17"/>
                  <c:y val="-4.621840275725332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348-4AD3-9577-653F17C41542}"/>
                </c:ext>
              </c:extLst>
            </c:dLbl>
            <c:dLbl>
              <c:idx val="3"/>
              <c:layout>
                <c:manualLayout>
                  <c:x val="-2.5906688188936863E-3"/>
                  <c:y val="-4.77166372050216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348-4AD3-9577-653F17C41542}"/>
                </c:ext>
              </c:extLst>
            </c:dLbl>
            <c:dLbl>
              <c:idx val="4"/>
              <c:layout>
                <c:manualLayout>
                  <c:x val="-9.499009269244523E-17"/>
                  <c:y val="-4.7839481202061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348-4AD3-9577-653F17C41542}"/>
                </c:ext>
              </c:extLst>
            </c:dLbl>
            <c:dLbl>
              <c:idx val="5"/>
              <c:layout>
                <c:manualLayout>
                  <c:x val="0"/>
                  <c:y val="-4.904711694715495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348-4AD3-9577-653F17C41542}"/>
                </c:ext>
              </c:extLst>
            </c:dLbl>
            <c:dLbl>
              <c:idx val="6"/>
              <c:layout>
                <c:manualLayout>
                  <c:x val="0"/>
                  <c:y val="-5.27268230197762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348-4AD3-9577-653F17C41542}"/>
                </c:ext>
              </c:extLst>
            </c:dLbl>
            <c:dLbl>
              <c:idx val="7"/>
              <c:layout>
                <c:manualLayout>
                  <c:x val="-9.499009269244523E-17"/>
                  <c:y val="-4.807427174479093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348-4AD3-9577-653F17C41542}"/>
                </c:ext>
              </c:extLst>
            </c:dLbl>
            <c:dLbl>
              <c:idx val="8"/>
              <c:layout>
                <c:manualLayout>
                  <c:x val="0"/>
                  <c:y val="-3.79191679894961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348-4AD3-9577-653F17C41542}"/>
                </c:ext>
              </c:extLst>
            </c:dLbl>
            <c:dLbl>
              <c:idx val="9"/>
              <c:layout>
                <c:manualLayout>
                  <c:x val="-1.8998018538489046E-16"/>
                  <c:y val="-4.683196229085577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348-4AD3-9577-653F17C41542}"/>
                </c:ext>
              </c:extLst>
            </c:dLbl>
            <c:dLbl>
              <c:idx val="11"/>
              <c:layout>
                <c:manualLayout>
                  <c:x val="0"/>
                  <c:y val="-4.84523802840668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348-4AD3-9577-653F17C415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'[Gráficos 2024.xlsx]Transferências Siscomex'!$A$2:$A$13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'[Gráficos 2024.xlsx]Transferências Siscomex'!$G$2:$G$13</c:f>
              <c:numCache>
                <c:formatCode>_-* #,##0_-;\-* #,##0_-;_-* "-"??_-;_-@_-</c:formatCode>
                <c:ptCount val="12"/>
                <c:pt idx="0">
                  <c:v>876</c:v>
                </c:pt>
                <c:pt idx="1">
                  <c:v>718</c:v>
                </c:pt>
                <c:pt idx="2">
                  <c:v>755</c:v>
                </c:pt>
                <c:pt idx="3">
                  <c:v>889</c:v>
                </c:pt>
                <c:pt idx="4">
                  <c:v>900</c:v>
                </c:pt>
                <c:pt idx="5">
                  <c:v>1008</c:v>
                </c:pt>
                <c:pt idx="6">
                  <c:v>962</c:v>
                </c:pt>
                <c:pt idx="7">
                  <c:v>921</c:v>
                </c:pt>
                <c:pt idx="8">
                  <c:v>1138</c:v>
                </c:pt>
                <c:pt idx="9">
                  <c:v>1560</c:v>
                </c:pt>
                <c:pt idx="10">
                  <c:v>2080</c:v>
                </c:pt>
                <c:pt idx="11">
                  <c:v>2786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348-4AD3-9577-653F17C41542}"/>
            </c:ext>
          </c:extLst>
        </c:ser>
        <c:ser>
          <c:idx val="0"/>
          <c:order val="2"/>
          <c:tx>
            <c:strRef>
              <c:f>'[Gráficos 2024.xlsx]Transferências Siscomex'!$B$1</c:f>
              <c:strCache>
                <c:ptCount val="1"/>
                <c:pt idx="0">
                  <c:v>Importações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5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5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3747523173111308E-17"/>
                  <c:y val="-0.10443622035439172"/>
                </c:manualLayout>
              </c:layout>
              <c:tx>
                <c:rich>
                  <a:bodyPr/>
                  <a:lstStyle/>
                  <a:p>
                    <a:fld id="{648F0133-85F0-44D4-AFD2-B3BD55ABCDAC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116ED0E6-985E-4F3B-8819-0468B00BB78A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1348-4AD3-9577-653F17C41542}"/>
                </c:ext>
              </c:extLst>
            </c:dLbl>
            <c:dLbl>
              <c:idx val="1"/>
              <c:layout>
                <c:manualLayout>
                  <c:x val="0"/>
                  <c:y val="-0.1307988062997836"/>
                </c:manualLayout>
              </c:layout>
              <c:tx>
                <c:rich>
                  <a:bodyPr/>
                  <a:lstStyle/>
                  <a:p>
                    <a:fld id="{EDA13628-ECD5-4912-973A-389AACDD683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B797E12-047B-4C4D-B123-B09B8019B2DC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1348-4AD3-9577-653F17C41542}"/>
                </c:ext>
              </c:extLst>
            </c:dLbl>
            <c:dLbl>
              <c:idx val="2"/>
              <c:layout>
                <c:manualLayout>
                  <c:x val="-4.7495046346222615E-17"/>
                  <c:y val="-0.13355487081401651"/>
                </c:manualLayout>
              </c:layout>
              <c:tx>
                <c:rich>
                  <a:bodyPr/>
                  <a:lstStyle/>
                  <a:p>
                    <a:fld id="{CA9FC5FE-96FD-4CDA-A45E-4E7E34E9A7B9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4E06E904-3843-477C-AC40-A408EE2B7E0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1348-4AD3-9577-653F17C41542}"/>
                </c:ext>
              </c:extLst>
            </c:dLbl>
            <c:dLbl>
              <c:idx val="3"/>
              <c:layout>
                <c:manualLayout>
                  <c:x val="-4.7495046346222615E-17"/>
                  <c:y val="-0.18465929448579063"/>
                </c:manualLayout>
              </c:layout>
              <c:tx>
                <c:rich>
                  <a:bodyPr/>
                  <a:lstStyle/>
                  <a:p>
                    <a:fld id="{317781BA-8511-4577-AFCD-372D1C21458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B29B23C-A75A-43EC-B319-3CB5B11CB71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1348-4AD3-9577-653F17C41542}"/>
                </c:ext>
              </c:extLst>
            </c:dLbl>
            <c:dLbl>
              <c:idx val="4"/>
              <c:layout>
                <c:manualLayout>
                  <c:x val="-2.0398967087402054E-7"/>
                  <c:y val="-0.22754968164581896"/>
                </c:manualLayout>
              </c:layout>
              <c:tx>
                <c:rich>
                  <a:bodyPr/>
                  <a:lstStyle/>
                  <a:p>
                    <a:fld id="{02BF3BEC-CDC3-47F8-A57E-424E06F2D96D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2FBEF02F-57FA-4FDD-B5AA-19609736D5B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1348-4AD3-9577-653F17C41542}"/>
                </c:ext>
              </c:extLst>
            </c:dLbl>
            <c:dLbl>
              <c:idx val="5"/>
              <c:layout>
                <c:manualLayout>
                  <c:x val="0"/>
                  <c:y val="-0.2523116631459093"/>
                </c:manualLayout>
              </c:layout>
              <c:tx>
                <c:rich>
                  <a:bodyPr/>
                  <a:lstStyle/>
                  <a:p>
                    <a:fld id="{A8F8B955-8404-4FEA-A906-298C8BF5377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D47ABA2-982C-48C8-AAB9-A41F264E66F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1348-4AD3-9577-653F17C41542}"/>
                </c:ext>
              </c:extLst>
            </c:dLbl>
            <c:dLbl>
              <c:idx val="6"/>
              <c:layout>
                <c:manualLayout>
                  <c:x val="3.2220168499547857E-3"/>
                  <c:y val="-0.23983705338199104"/>
                </c:manualLayout>
              </c:layout>
              <c:tx>
                <c:rich>
                  <a:bodyPr/>
                  <a:lstStyle/>
                  <a:p>
                    <a:fld id="{57016307-04D8-4E17-B9C3-08B09AEA3BF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AC5B9780-F08C-48B9-B1AC-CA9865CEB0F9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1348-4AD3-9577-653F17C41542}"/>
                </c:ext>
              </c:extLst>
            </c:dLbl>
            <c:dLbl>
              <c:idx val="7"/>
              <c:layout>
                <c:manualLayout>
                  <c:x val="2.5906688188935914E-3"/>
                  <c:y val="-0.22132162308621767"/>
                </c:manualLayout>
              </c:layout>
              <c:tx>
                <c:rich>
                  <a:bodyPr/>
                  <a:lstStyle/>
                  <a:p>
                    <a:fld id="{38103C31-6E4B-40BA-9952-F8654F1B3BFE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CCFF2F24-7605-48C1-AD78-4973C8682667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1348-4AD3-9577-653F17C41542}"/>
                </c:ext>
              </c:extLst>
            </c:dLbl>
            <c:dLbl>
              <c:idx val="8"/>
              <c:layout>
                <c:manualLayout>
                  <c:x val="-2.5906688188936863E-3"/>
                  <c:y val="-0.24228765903261673"/>
                </c:manualLayout>
              </c:layout>
              <c:tx>
                <c:rich>
                  <a:bodyPr/>
                  <a:lstStyle/>
                  <a:p>
                    <a:fld id="{D6DEA729-704D-4641-8929-ACBDD2C57DDD}" type="CELLRANGE">
                      <a:rPr lang="en-US" sz="900" b="0" i="0" u="none" strike="noStrike" kern="1200" baseline="0">
                        <a:solidFill>
                          <a:sysClr val="window" lastClr="FFFFFF">
                            <a:lumMod val="85000"/>
                          </a:sysClr>
                        </a:solidFill>
                      </a:rPr>
                      <a:pPr/>
                      <a:t>[CELLRANGE]</a:t>
                    </a:fld>
                    <a:endParaRPr lang="en-US" sz="900" b="0" i="0" u="none" strike="noStrike" kern="1200" baseline="0">
                      <a:solidFill>
                        <a:sysClr val="window" lastClr="FFFFFF">
                          <a:lumMod val="85000"/>
                        </a:sysClr>
                      </a:solidFill>
                    </a:endParaRPr>
                  </a:p>
                  <a:p>
                    <a:fld id="{0FA81D7C-2C2F-423E-9CF3-41297F5D274C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4-1348-4AD3-9577-653F17C41542}"/>
                </c:ext>
              </c:extLst>
            </c:dLbl>
            <c:dLbl>
              <c:idx val="9"/>
              <c:layout>
                <c:manualLayout>
                  <c:x val="-1.8998018538489046E-16"/>
                  <c:y val="-0.29804694555996553"/>
                </c:manualLayout>
              </c:layout>
              <c:tx>
                <c:rich>
                  <a:bodyPr/>
                  <a:lstStyle/>
                  <a:p>
                    <a:fld id="{61009AD4-5C4B-48E2-9DF2-DD763B5E0ADC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FFAFA9F-8B11-4632-8931-EFBB8B95579E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5-1348-4AD3-9577-653F17C41542}"/>
                </c:ext>
              </c:extLst>
            </c:dLbl>
            <c:dLbl>
              <c:idx val="10"/>
              <c:layout>
                <c:manualLayout>
                  <c:x val="-1.5549256701027556E-16"/>
                  <c:y val="-0.30167746519165417"/>
                </c:manualLayout>
              </c:layout>
              <c:tx>
                <c:rich>
                  <a:bodyPr/>
                  <a:lstStyle/>
                  <a:p>
                    <a:fld id="{CE72A8A0-749D-4464-9649-F5EB13C863B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 </a:t>
                    </a:r>
                    <a:r>
                      <a:rPr lang="en-US" sz="900" b="0" i="0" u="none" strike="noStrike" baseline="0">
                        <a:effectLst/>
                      </a:rPr>
                      <a:t>                  </a:t>
                    </a:r>
                    <a:fld id="{549263A3-2337-4C77-871D-0240E5637C14}" type="VALUE">
                      <a:rPr lang="en-US" baseline="0"/>
                      <a:pPr/>
                      <a:t>[VALOR]</a:t>
                    </a:fld>
                    <a:endParaRPr lang="en-US" sz="900" b="0" i="0" u="none" strike="noStrike" baseline="0">
                      <a:effectLst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6-1348-4AD3-9577-653F17C41542}"/>
                </c:ext>
              </c:extLst>
            </c:dLbl>
            <c:dLbl>
              <c:idx val="11"/>
              <c:layout>
                <c:manualLayout>
                  <c:x val="5.1813376377873727E-3"/>
                  <c:y val="-0.29376655875988328"/>
                </c:manualLayout>
              </c:layout>
              <c:tx>
                <c:rich>
                  <a:bodyPr/>
                  <a:lstStyle/>
                  <a:p>
                    <a:fld id="{6B48A24B-389E-4D27-9105-9FCF14D3717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2EF4CD7-D95D-44B4-9170-5CD379A50CF4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7-1348-4AD3-9577-653F17C415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'[Gráficos 2024.xlsx]Transferências Siscomex'!$A$2:$A$13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'[Gráficos 2024.xlsx]Transferências Siscomex'!$B$2:$B$13</c:f>
              <c:numCache>
                <c:formatCode>#,##0</c:formatCode>
                <c:ptCount val="12"/>
                <c:pt idx="0">
                  <c:v>4603</c:v>
                </c:pt>
                <c:pt idx="1">
                  <c:v>7518</c:v>
                </c:pt>
                <c:pt idx="2">
                  <c:v>8742</c:v>
                </c:pt>
                <c:pt idx="3">
                  <c:v>12813</c:v>
                </c:pt>
                <c:pt idx="4">
                  <c:v>15137</c:v>
                </c:pt>
                <c:pt idx="5">
                  <c:v>17222</c:v>
                </c:pt>
                <c:pt idx="6">
                  <c:v>16939</c:v>
                </c:pt>
                <c:pt idx="7">
                  <c:v>15380</c:v>
                </c:pt>
                <c:pt idx="8">
                  <c:v>17362</c:v>
                </c:pt>
                <c:pt idx="9">
                  <c:v>20276</c:v>
                </c:pt>
                <c:pt idx="10">
                  <c:v>18768</c:v>
                </c:pt>
                <c:pt idx="11">
                  <c:v>20789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'[Gráficos 2024.xlsx]Transferências Siscomex'!$H$2:$H$13</c15:f>
                <c15:dlblRangeCache>
                  <c:ptCount val="12"/>
                  <c:pt idx="0">
                    <c:v> 5.479 </c:v>
                  </c:pt>
                  <c:pt idx="1">
                    <c:v> 8.236 </c:v>
                  </c:pt>
                  <c:pt idx="2">
                    <c:v> 9.497 </c:v>
                  </c:pt>
                  <c:pt idx="3">
                    <c:v> 13.702 </c:v>
                  </c:pt>
                  <c:pt idx="4">
                    <c:v> 16.037 </c:v>
                  </c:pt>
                  <c:pt idx="5">
                    <c:v> 18.230 </c:v>
                  </c:pt>
                  <c:pt idx="6">
                    <c:v> 17.901 </c:v>
                  </c:pt>
                  <c:pt idx="7">
                    <c:v> 16.301 </c:v>
                  </c:pt>
                  <c:pt idx="8">
                    <c:v> 18.500 </c:v>
                  </c:pt>
                  <c:pt idx="9">
                    <c:v>21.836</c:v>
                  </c:pt>
                  <c:pt idx="10">
                    <c:v>20.848</c:v>
                  </c:pt>
                  <c:pt idx="11">
                    <c:v>23.575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1348-4AD3-9577-653F17C4154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2075263"/>
        <c:axId val="1072082751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'[Gráficos 2024.xlsx]Transferências Siscomex'!$C$1</c15:sqref>
                        </c15:formulaRef>
                      </c:ext>
                    </c:extLst>
                    <c:strCache>
                      <c:ptCount val="1"/>
                      <c:pt idx="0">
                        <c:v>Valor Importações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shade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'[Gráficos 2024.xlsx]Transferências Siscomex'!$C$2:$C$13</c15:sqref>
                        </c15:formulaRef>
                      </c:ext>
                    </c:extLst>
                    <c:numCache>
                      <c:formatCode>#,##0.00</c:formatCode>
                      <c:ptCount val="12"/>
                      <c:pt idx="0">
                        <c:v>589.0215273</c:v>
                      </c:pt>
                      <c:pt idx="1">
                        <c:v>344.04086889999996</c:v>
                      </c:pt>
                      <c:pt idx="2">
                        <c:v>456.53449460000002</c:v>
                      </c:pt>
                      <c:pt idx="3">
                        <c:v>941.66331699</c:v>
                      </c:pt>
                      <c:pt idx="4">
                        <c:v>568.54137070000002</c:v>
                      </c:pt>
                      <c:pt idx="5">
                        <c:v>527.91531731999999</c:v>
                      </c:pt>
                      <c:pt idx="6">
                        <c:v>456.76085805000002</c:v>
                      </c:pt>
                      <c:pt idx="7">
                        <c:v>935.87968549000004</c:v>
                      </c:pt>
                      <c:pt idx="8">
                        <c:v>657.03851510000004</c:v>
                      </c:pt>
                      <c:pt idx="9">
                        <c:v>1883.4177370999998</c:v>
                      </c:pt>
                      <c:pt idx="10">
                        <c:v>2345.7420538900001</c:v>
                      </c:pt>
                      <c:pt idx="11">
                        <c:v>1360.8581036200003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1348-4AD3-9577-653F17C4154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Siscomex'!$E$1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9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9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9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Siscomex'!$E$2:$E$11</c15:sqref>
                        </c15:formulaRef>
                      </c:ext>
                    </c:extLst>
                    <c:numCache>
                      <c:formatCode>#,##0.00</c:formatCode>
                      <c:ptCount val="10"/>
                      <c:pt idx="0">
                        <c:v>137.80537594</c:v>
                      </c:pt>
                      <c:pt idx="1">
                        <c:v>89.424257060000002</c:v>
                      </c:pt>
                      <c:pt idx="2">
                        <c:v>36.79656593</c:v>
                      </c:pt>
                      <c:pt idx="3">
                        <c:v>172.91300684000001</c:v>
                      </c:pt>
                      <c:pt idx="4">
                        <c:v>61.775185229999998</c:v>
                      </c:pt>
                      <c:pt idx="5">
                        <c:v>699.02777101999993</c:v>
                      </c:pt>
                      <c:pt idx="6">
                        <c:v>1252.0014955900001</c:v>
                      </c:pt>
                      <c:pt idx="7">
                        <c:v>137.17220271000002</c:v>
                      </c:pt>
                      <c:pt idx="8">
                        <c:v>880.93983658000002</c:v>
                      </c:pt>
                      <c:pt idx="9">
                        <c:v>470.03498875999998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1348-4AD3-9577-653F17C4154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Siscomex'!$F$1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 em US$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Siscomex'!$F$2:$F$11</c15:sqref>
                        </c15:formulaRef>
                      </c:ext>
                    </c:extLst>
                    <c:numCache>
                      <c:formatCode>#,##0.00_);\(#,##0.00\)</c:formatCode>
                      <c:ptCount val="10"/>
                      <c:pt idx="0">
                        <c:v>137805375.94</c:v>
                      </c:pt>
                      <c:pt idx="1">
                        <c:v>89424257.060000002</c:v>
                      </c:pt>
                      <c:pt idx="2">
                        <c:v>36796565.93</c:v>
                      </c:pt>
                      <c:pt idx="3">
                        <c:v>172913006.84</c:v>
                      </c:pt>
                      <c:pt idx="4">
                        <c:v>61775185.229999997</c:v>
                      </c:pt>
                      <c:pt idx="5">
                        <c:v>699027771.01999998</c:v>
                      </c:pt>
                      <c:pt idx="6">
                        <c:v>1252001495.5900002</c:v>
                      </c:pt>
                      <c:pt idx="7">
                        <c:v>137172202.71000001</c:v>
                      </c:pt>
                      <c:pt idx="8">
                        <c:v>880939836.58000004</c:v>
                      </c:pt>
                      <c:pt idx="9">
                        <c:v>470034988.75999999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B-1348-4AD3-9577-653F17C4154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Siscomex'!$G$1</c15:sqref>
                        </c15:formulaRef>
                      </c:ext>
                    </c:extLst>
                    <c:strCache>
                      <c:ptCount val="1"/>
                      <c:pt idx="0">
                        <c:v>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Siscomex'!$A$2:$A$13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'[Gráficos 2024.xlsx]Transferências Siscomex'!$G$2:$G$11</c15:sqref>
                        </c15:formulaRef>
                      </c:ext>
                    </c:extLst>
                    <c:numCache>
                      <c:formatCode>_-* #,##0_-;\-* #,##0_-;_-* "-"??_-;_-@_-</c:formatCode>
                      <c:ptCount val="10"/>
                      <c:pt idx="0">
                        <c:v>876</c:v>
                      </c:pt>
                      <c:pt idx="1">
                        <c:v>718</c:v>
                      </c:pt>
                      <c:pt idx="2">
                        <c:v>755</c:v>
                      </c:pt>
                      <c:pt idx="3">
                        <c:v>889</c:v>
                      </c:pt>
                      <c:pt idx="4">
                        <c:v>900</c:v>
                      </c:pt>
                      <c:pt idx="5">
                        <c:v>1008</c:v>
                      </c:pt>
                      <c:pt idx="6">
                        <c:v>962</c:v>
                      </c:pt>
                      <c:pt idx="7">
                        <c:v>921</c:v>
                      </c:pt>
                      <c:pt idx="8">
                        <c:v>1138</c:v>
                      </c:pt>
                      <c:pt idx="9">
                        <c:v>1560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C-1348-4AD3-9577-653F17C41542}"/>
                  </c:ext>
                </c:extLst>
              </c15:ser>
            </c15:filteredBarSeries>
          </c:ext>
        </c:extLst>
      </c:barChart>
      <c:catAx>
        <c:axId val="107207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82751"/>
        <c:crosses val="autoZero"/>
        <c:auto val="1"/>
        <c:lblAlgn val="ctr"/>
        <c:lblOffset val="100"/>
        <c:noMultiLvlLbl val="0"/>
      </c:catAx>
      <c:valAx>
        <c:axId val="107208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75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76706" y="863599"/>
            <a:ext cx="7545070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38327" y="3837813"/>
            <a:ext cx="8217534" cy="1353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76145" y="526237"/>
            <a:ext cx="5791708" cy="6362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0387" y="2368550"/>
            <a:ext cx="8442325" cy="3926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5.jpg"/><Relationship Id="rId7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8"/>
          </a:xfrm>
          <a:prstGeom prst="rect">
            <a:avLst/>
          </a:prstGeom>
        </p:spPr>
      </p:pic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27050" y="1735201"/>
          <a:ext cx="8209279" cy="4632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02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9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9.112/95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5841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187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Regulamenta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exportações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(áreas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nuclear,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química,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biológica,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uso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duplo),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tecnologias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diretamente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relacionados,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bem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como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institui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Exportação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(CIBES).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91440" marR="139192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Decreto 2.074/96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318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Cria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dos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Dispositivos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CPAQ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(CIAD/CPAQ).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4.214/2002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248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Define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competências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(CIBES)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égide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9.112/95.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Portaria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MCTIC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436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(14.6.2012)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3878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importação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substâncias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listadas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e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especificadas</a:t>
                      </a:r>
                      <a:r>
                        <a:rPr sz="16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pela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CPAQ.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423922" y="528269"/>
            <a:ext cx="254254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Verdana"/>
                <a:cs typeface="Verdana"/>
              </a:rPr>
              <a:t>Legislação</a:t>
            </a:r>
            <a:r>
              <a:rPr sz="1800" b="1" spc="-105" dirty="0">
                <a:latin typeface="Verdana"/>
                <a:cs typeface="Verdana"/>
              </a:rPr>
              <a:t> </a:t>
            </a:r>
            <a:r>
              <a:rPr sz="1800" b="1" spc="-10" dirty="0">
                <a:latin typeface="Verdana"/>
                <a:cs typeface="Verdana"/>
              </a:rPr>
              <a:t>Nacional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720" y="1736851"/>
            <a:ext cx="8208009" cy="38527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Listas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Controle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600" dirty="0">
              <a:latin typeface="Arial"/>
              <a:cs typeface="Arial"/>
            </a:endParaRPr>
          </a:p>
          <a:p>
            <a:pPr marL="12700" marR="40005">
              <a:lnSpc>
                <a:spcPct val="110000"/>
              </a:lnSpc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Nuclear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23,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18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novembro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10" dirty="0" smtClean="0">
                <a:latin typeface="Arial MT"/>
                <a:cs typeface="Arial MT"/>
              </a:rPr>
              <a:t> 2014, </a:t>
            </a:r>
            <a:r>
              <a:rPr sz="1600" dirty="0" err="1" smtClean="0">
                <a:latin typeface="Arial MT"/>
                <a:cs typeface="Arial MT"/>
              </a:rPr>
              <a:t>como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anexo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da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Portaria</a:t>
            </a:r>
            <a:r>
              <a:rPr sz="1600" spc="-2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MCTI</a:t>
            </a:r>
            <a:r>
              <a:rPr sz="1600" spc="-1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nº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1.405,</a:t>
            </a:r>
            <a:r>
              <a:rPr sz="1600" spc="-2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20" dirty="0" smtClean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29.12.2014,</a:t>
            </a:r>
            <a:r>
              <a:rPr sz="1600" spc="-15" dirty="0" smtClean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de</a:t>
            </a:r>
            <a:r>
              <a:rPr sz="1600" spc="-35" dirty="0" smtClean="0">
                <a:latin typeface="Arial MT"/>
                <a:cs typeface="Arial MT"/>
              </a:rPr>
              <a:t> </a:t>
            </a:r>
            <a:r>
              <a:rPr sz="1600" spc="-10" dirty="0" smtClean="0">
                <a:latin typeface="Arial MT"/>
                <a:cs typeface="Arial MT"/>
              </a:rPr>
              <a:t>07/01/2015;</a:t>
            </a:r>
            <a:endParaRPr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Química</a:t>
            </a:r>
            <a:endParaRPr sz="1600" dirty="0">
              <a:latin typeface="Arial MT"/>
              <a:cs typeface="Arial MT"/>
            </a:endParaRPr>
          </a:p>
          <a:p>
            <a:pPr marL="181610" indent="-168910">
              <a:lnSpc>
                <a:spcPct val="100000"/>
              </a:lnSpc>
              <a:spcBef>
                <a:spcPts val="195"/>
              </a:spcBef>
              <a:buChar char="–"/>
              <a:tabLst>
                <a:tab pos="181610" algn="l"/>
              </a:tabLst>
            </a:pP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29,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14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outubro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2020,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31/12/2020;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50" dirty="0" smtClean="0">
                <a:latin typeface="Arial MT"/>
                <a:cs typeface="Arial MT"/>
              </a:rPr>
              <a:t>e</a:t>
            </a:r>
            <a:endParaRPr sz="1600" dirty="0">
              <a:latin typeface="Arial MT"/>
              <a:cs typeface="Arial MT"/>
            </a:endParaRPr>
          </a:p>
          <a:p>
            <a:pPr marL="181610" indent="-168910">
              <a:lnSpc>
                <a:spcPct val="100000"/>
              </a:lnSpc>
              <a:spcBef>
                <a:spcPts val="195"/>
              </a:spcBef>
              <a:buChar char="–"/>
              <a:tabLst>
                <a:tab pos="181610" algn="l"/>
              </a:tabLst>
            </a:pP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30,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14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outubro 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2020,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31.12.2020</a:t>
            </a:r>
            <a:r>
              <a:rPr sz="1600" spc="-10" dirty="0" smtClean="0">
                <a:latin typeface="Arial MT"/>
                <a:cs typeface="Arial MT"/>
              </a:rPr>
              <a:t>;</a:t>
            </a:r>
            <a:endParaRPr sz="1600" dirty="0">
              <a:latin typeface="Arial MT"/>
              <a:cs typeface="Arial MT"/>
            </a:endParaRPr>
          </a:p>
          <a:p>
            <a:pPr marL="12700" marR="191770" indent="55880">
              <a:lnSpc>
                <a:spcPct val="110000"/>
              </a:lnSpc>
              <a:spcBef>
                <a:spcPts val="1200"/>
              </a:spcBef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Biológica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13,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10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março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2010, </a:t>
            </a:r>
            <a:r>
              <a:rPr sz="1600" dirty="0">
                <a:latin typeface="Arial MT"/>
                <a:cs typeface="Arial MT"/>
              </a:rPr>
              <a:t>publicada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18/03/2010;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600" dirty="0">
              <a:latin typeface="Arial MT"/>
              <a:cs typeface="Arial MT"/>
            </a:endParaRPr>
          </a:p>
          <a:p>
            <a:pPr marL="12700" marR="5080">
              <a:lnSpc>
                <a:spcPct val="110000"/>
              </a:lnSpc>
            </a:pP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 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Mísseis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atualizada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nº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3</a:t>
            </a:r>
            <a:r>
              <a:rPr lang="pt-BR" sz="1600" dirty="0" smtClean="0">
                <a:latin typeface="Arial MT"/>
                <a:cs typeface="Arial MT"/>
              </a:rPr>
              <a:t>8</a:t>
            </a:r>
            <a:r>
              <a:rPr sz="1600" dirty="0" smtClean="0">
                <a:latin typeface="Arial MT"/>
                <a:cs typeface="Arial MT"/>
              </a:rPr>
              <a:t>,</a:t>
            </a:r>
            <a:r>
              <a:rPr sz="1600" spc="-10" dirty="0" smtClean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lang="pt-BR" sz="1600" dirty="0" smtClean="0">
                <a:solidFill>
                  <a:schemeClr val="tx1"/>
                </a:solidFill>
                <a:latin typeface="Arial MT"/>
                <a:cs typeface="Arial MT"/>
              </a:rPr>
              <a:t>25 de julho de 2024</a:t>
            </a:r>
            <a:r>
              <a:rPr sz="1600" dirty="0" smtClean="0">
                <a:solidFill>
                  <a:schemeClr val="tx1"/>
                </a:solidFill>
                <a:latin typeface="Arial MT"/>
                <a:cs typeface="Arial MT"/>
              </a:rPr>
              <a:t>,</a:t>
            </a:r>
            <a:r>
              <a:rPr sz="1600" spc="-15" dirty="0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publicada</a:t>
            </a:r>
            <a:r>
              <a:rPr sz="1600" spc="-3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no</a:t>
            </a:r>
            <a:r>
              <a:rPr sz="1600" spc="-2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DOU</a:t>
            </a:r>
            <a:r>
              <a:rPr sz="1600" spc="-1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de</a:t>
            </a:r>
            <a:r>
              <a:rPr sz="160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pt-BR" sz="1600" spc="-10" dirty="0" smtClean="0">
                <a:solidFill>
                  <a:schemeClr val="tx1"/>
                </a:solidFill>
                <a:latin typeface="Arial MT"/>
                <a:cs typeface="Arial MT"/>
              </a:rPr>
              <a:t>26/07/2024</a:t>
            </a:r>
            <a:r>
              <a:rPr sz="1600" spc="-10" dirty="0" smtClean="0">
                <a:solidFill>
                  <a:schemeClr val="tx1"/>
                </a:solidFill>
                <a:latin typeface="Arial MT"/>
                <a:cs typeface="Arial MT"/>
              </a:rPr>
              <a:t>.</a:t>
            </a:r>
            <a:endParaRPr sz="1600" dirty="0">
              <a:solidFill>
                <a:schemeClr val="tx1"/>
              </a:solidFill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581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Legislação</a:t>
            </a:r>
            <a:r>
              <a:rPr spc="-105" dirty="0"/>
              <a:t> </a:t>
            </a:r>
            <a:r>
              <a:rPr spc="-10" dirty="0"/>
              <a:t>Nacional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76829" y="1943226"/>
            <a:ext cx="399796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444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SISTEMA NACIONAL</a:t>
            </a:r>
            <a:r>
              <a:rPr sz="4000" spc="-300" dirty="0"/>
              <a:t> </a:t>
            </a:r>
            <a:r>
              <a:rPr sz="4000" spc="-25" dirty="0"/>
              <a:t>DE </a:t>
            </a:r>
            <a:r>
              <a:rPr sz="4000" spc="-10" dirty="0"/>
              <a:t>CONTROLE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780" y="520953"/>
            <a:ext cx="26263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1040" marR="5080" indent="-6889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Autoridade</a:t>
            </a:r>
            <a:r>
              <a:rPr spc="-80" dirty="0"/>
              <a:t> </a:t>
            </a:r>
            <a:r>
              <a:rPr spc="-10" dirty="0"/>
              <a:t>Nacional Brasileira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3760" y="2300986"/>
            <a:ext cx="8063230" cy="2082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Ciência,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Tecnologia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Inovaç</a:t>
            </a:r>
            <a:r>
              <a:rPr lang="pt-BR" sz="1600" dirty="0" err="1" smtClean="0">
                <a:latin typeface="Arial MT"/>
                <a:cs typeface="Arial MT"/>
              </a:rPr>
              <a:t>ão</a:t>
            </a:r>
            <a:r>
              <a:rPr sz="1600" spc="100" dirty="0" smtClean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(MCTI)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Coordenador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da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(CIBES)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o </a:t>
            </a:r>
            <a:r>
              <a:rPr sz="1600" dirty="0">
                <a:latin typeface="Arial MT"/>
                <a:cs typeface="Arial MT"/>
              </a:rPr>
              <a:t>Órgão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Preside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da </a:t>
            </a:r>
            <a:r>
              <a:rPr sz="1600" dirty="0">
                <a:latin typeface="Arial MT"/>
                <a:cs typeface="Arial MT"/>
              </a:rPr>
              <a:t>CPAQ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(CIAD/CPAQ)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e,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nesse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contexto,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Autoridade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junto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à </a:t>
            </a:r>
            <a:r>
              <a:rPr sz="1600" spc="-45" dirty="0">
                <a:latin typeface="Arial MT"/>
                <a:cs typeface="Arial MT"/>
              </a:rPr>
              <a:t>CPAQ,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Ponto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Contato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junto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CPAB,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MTCR.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 MT"/>
              <a:buChar char="•"/>
            </a:pPr>
            <a:endParaRPr sz="1600" dirty="0">
              <a:latin typeface="Arial MT"/>
              <a:cs typeface="Arial MT"/>
            </a:endParaRPr>
          </a:p>
          <a:p>
            <a:pPr marL="355600" marR="8255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MCTI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trabalha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conjunto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Relações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Exteriores,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Ministério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Defesa,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outros </a:t>
            </a:r>
            <a:r>
              <a:rPr sz="1600" spc="-10" dirty="0">
                <a:latin typeface="Arial MT"/>
                <a:cs typeface="Arial MT"/>
              </a:rPr>
              <a:t>Ministérios,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agências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interesse.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82367" y="4805171"/>
            <a:ext cx="307975" cy="574675"/>
            <a:chOff x="2182367" y="4805171"/>
            <a:chExt cx="307975" cy="574675"/>
          </a:xfrm>
        </p:grpSpPr>
        <p:sp>
          <p:nvSpPr>
            <p:cNvPr id="3" name="object 3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700" y="0"/>
                  </a:moveTo>
                  <a:lnTo>
                    <a:pt x="0" y="82041"/>
                  </a:lnTo>
                  <a:lnTo>
                    <a:pt x="73787" y="82041"/>
                  </a:lnTo>
                  <a:lnTo>
                    <a:pt x="73787" y="480059"/>
                  </a:lnTo>
                  <a:lnTo>
                    <a:pt x="0" y="480059"/>
                  </a:lnTo>
                  <a:lnTo>
                    <a:pt x="147700" y="562101"/>
                  </a:lnTo>
                  <a:lnTo>
                    <a:pt x="295402" y="480059"/>
                  </a:lnTo>
                  <a:lnTo>
                    <a:pt x="221615" y="480059"/>
                  </a:lnTo>
                  <a:lnTo>
                    <a:pt x="221615" y="82041"/>
                  </a:lnTo>
                  <a:lnTo>
                    <a:pt x="295402" y="82041"/>
                  </a:lnTo>
                  <a:lnTo>
                    <a:pt x="147700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700" y="0"/>
                  </a:lnTo>
                  <a:lnTo>
                    <a:pt x="295402" y="82041"/>
                  </a:lnTo>
                  <a:lnTo>
                    <a:pt x="221615" y="82041"/>
                  </a:lnTo>
                  <a:lnTo>
                    <a:pt x="221615" y="480059"/>
                  </a:lnTo>
                  <a:lnTo>
                    <a:pt x="295402" y="480059"/>
                  </a:lnTo>
                  <a:lnTo>
                    <a:pt x="147700" y="562101"/>
                  </a:lnTo>
                  <a:lnTo>
                    <a:pt x="0" y="480059"/>
                  </a:lnTo>
                  <a:lnTo>
                    <a:pt x="73787" y="480059"/>
                  </a:lnTo>
                  <a:lnTo>
                    <a:pt x="73787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261110" y="1617725"/>
            <a:ext cx="6553200" cy="2451312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194945" rIns="0" bIns="0" rtlCol="0">
            <a:spAutoFit/>
          </a:bodyPr>
          <a:lstStyle/>
          <a:p>
            <a:pPr marR="12065" algn="ctr">
              <a:lnSpc>
                <a:spcPct val="100000"/>
              </a:lnSpc>
              <a:spcBef>
                <a:spcPts val="1535"/>
              </a:spcBef>
            </a:pPr>
            <a:r>
              <a:rPr sz="1600" b="1" dirty="0">
                <a:latin typeface="Arial"/>
                <a:cs typeface="Arial"/>
              </a:rPr>
              <a:t>Comissão</a:t>
            </a:r>
            <a:r>
              <a:rPr sz="1600" b="1" spc="-5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Interministerial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Controle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Exportação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Bens</a:t>
            </a:r>
            <a:endParaRPr sz="1600" dirty="0">
              <a:latin typeface="Arial"/>
              <a:cs typeface="Arial"/>
            </a:endParaRPr>
          </a:p>
          <a:p>
            <a:pPr marR="1270" algn="ctr">
              <a:lnSpc>
                <a:spcPct val="100000"/>
              </a:lnSpc>
            </a:pPr>
            <a:r>
              <a:rPr sz="1600" b="1" dirty="0">
                <a:latin typeface="Arial"/>
                <a:cs typeface="Arial"/>
              </a:rPr>
              <a:t>Sensíveis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(CIBES)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600" dirty="0">
              <a:latin typeface="Arial"/>
              <a:cs typeface="Arial"/>
            </a:endParaRPr>
          </a:p>
          <a:p>
            <a:pPr marL="375920" indent="-287655">
              <a:lnSpc>
                <a:spcPct val="100000"/>
              </a:lnSpc>
              <a:buFont typeface="Wingdings"/>
              <a:buChar char=""/>
              <a:tabLst>
                <a:tab pos="375920" algn="l"/>
              </a:tabLst>
            </a:pPr>
            <a:r>
              <a:rPr sz="1600" b="1" dirty="0">
                <a:latin typeface="Arial"/>
                <a:cs typeface="Arial"/>
              </a:rPr>
              <a:t>Ministério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da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Ciência,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35" dirty="0">
                <a:latin typeface="Arial"/>
                <a:cs typeface="Arial"/>
              </a:rPr>
              <a:t>Tecnologia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10" dirty="0" err="1" smtClean="0">
                <a:latin typeface="Arial"/>
                <a:cs typeface="Arial"/>
              </a:rPr>
              <a:t>Inovaç</a:t>
            </a:r>
            <a:r>
              <a:rPr lang="pt-BR" sz="1600" b="1" spc="-10" dirty="0" err="1" smtClean="0">
                <a:latin typeface="Arial"/>
                <a:cs typeface="Arial"/>
              </a:rPr>
              <a:t>ão</a:t>
            </a:r>
            <a:endParaRPr sz="1600" dirty="0">
              <a:latin typeface="Arial"/>
              <a:cs typeface="Arial"/>
            </a:endParaRPr>
          </a:p>
          <a:p>
            <a:pPr marL="375920" indent="-287655">
              <a:lnSpc>
                <a:spcPct val="100000"/>
              </a:lnSpc>
              <a:buFont typeface="Wingdings"/>
              <a:buChar char=""/>
              <a:tabLst>
                <a:tab pos="375920" algn="l"/>
              </a:tabLst>
            </a:pPr>
            <a:r>
              <a:rPr sz="1600" b="1" dirty="0">
                <a:latin typeface="Arial"/>
                <a:cs typeface="Arial"/>
              </a:rPr>
              <a:t>Ministério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da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Justiça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Segurança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Pública</a:t>
            </a:r>
            <a:endParaRPr sz="1600" dirty="0">
              <a:latin typeface="Arial"/>
              <a:cs typeface="Arial"/>
            </a:endParaRPr>
          </a:p>
          <a:p>
            <a:pPr marL="375920" indent="-287655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75920" algn="l"/>
              </a:tabLst>
            </a:pPr>
            <a:r>
              <a:rPr sz="1600" b="1" dirty="0">
                <a:latin typeface="Arial"/>
                <a:cs typeface="Arial"/>
              </a:rPr>
              <a:t>Ministério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da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Defesa</a:t>
            </a:r>
            <a:endParaRPr sz="1600" dirty="0">
              <a:latin typeface="Arial"/>
              <a:cs typeface="Arial"/>
            </a:endParaRPr>
          </a:p>
          <a:p>
            <a:pPr marL="375920" indent="-287655">
              <a:lnSpc>
                <a:spcPct val="100000"/>
              </a:lnSpc>
              <a:buFont typeface="Wingdings"/>
              <a:buChar char=""/>
              <a:tabLst>
                <a:tab pos="375920" algn="l"/>
              </a:tabLst>
            </a:pPr>
            <a:r>
              <a:rPr sz="1600" b="1" dirty="0">
                <a:latin typeface="Arial"/>
                <a:cs typeface="Arial"/>
              </a:rPr>
              <a:t>Ministério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da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Economia</a:t>
            </a:r>
            <a:endParaRPr sz="1600" dirty="0">
              <a:latin typeface="Arial"/>
              <a:cs typeface="Arial"/>
            </a:endParaRPr>
          </a:p>
          <a:p>
            <a:pPr marL="375920" indent="-287655">
              <a:lnSpc>
                <a:spcPct val="100000"/>
              </a:lnSpc>
              <a:buFont typeface="Wingdings"/>
              <a:buChar char=""/>
              <a:tabLst>
                <a:tab pos="375920" algn="l"/>
              </a:tabLst>
            </a:pPr>
            <a:r>
              <a:rPr sz="1600" b="1" dirty="0">
                <a:latin typeface="Arial"/>
                <a:cs typeface="Arial"/>
              </a:rPr>
              <a:t>Ministério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das</a:t>
            </a:r>
            <a:r>
              <a:rPr sz="1600" b="1" spc="-6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Relações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Exteriores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5869" y="5497829"/>
            <a:ext cx="2895600" cy="58674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R="45720" algn="ctr">
              <a:lnSpc>
                <a:spcPct val="100000"/>
              </a:lnSpc>
              <a:spcBef>
                <a:spcPts val="295"/>
              </a:spcBef>
            </a:pPr>
            <a:r>
              <a:rPr sz="1600" b="1" i="1" spc="-35" dirty="0">
                <a:latin typeface="Arial"/>
                <a:cs typeface="Arial"/>
              </a:rPr>
              <a:t>SECRETARIA</a:t>
            </a:r>
            <a:r>
              <a:rPr sz="1600" b="1" i="1" spc="-90" dirty="0">
                <a:latin typeface="Arial"/>
                <a:cs typeface="Arial"/>
              </a:rPr>
              <a:t> </a:t>
            </a:r>
            <a:r>
              <a:rPr sz="1600" b="1" i="1" spc="-10" dirty="0">
                <a:latin typeface="Arial"/>
                <a:cs typeface="Arial"/>
              </a:rPr>
              <a:t>EXECUTIVA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i="1" spc="-10" dirty="0">
                <a:latin typeface="Arial"/>
                <a:cs typeface="Arial"/>
              </a:rPr>
              <a:t>(CGBS/MCTIC)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44185" y="5246877"/>
            <a:ext cx="7867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ÓRGÃO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64353" y="5734913"/>
            <a:ext cx="11398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ASSESSOR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8555" y="5465064"/>
            <a:ext cx="1929130" cy="272415"/>
            <a:chOff x="4448555" y="5465064"/>
            <a:chExt cx="1929130" cy="272415"/>
          </a:xfrm>
        </p:grpSpPr>
        <p:sp>
          <p:nvSpPr>
            <p:cNvPr id="10" name="object 10"/>
            <p:cNvSpPr/>
            <p:nvPr/>
          </p:nvSpPr>
          <p:spPr>
            <a:xfrm>
              <a:off x="4454651" y="5471160"/>
              <a:ext cx="1917064" cy="260350"/>
            </a:xfrm>
            <a:custGeom>
              <a:avLst/>
              <a:gdLst/>
              <a:ahLst/>
              <a:cxnLst/>
              <a:rect l="l" t="t" r="r" b="b"/>
              <a:pathLst>
                <a:path w="1917064" h="260350">
                  <a:moveTo>
                    <a:pt x="1828546" y="0"/>
                  </a:moveTo>
                  <a:lnTo>
                    <a:pt x="1828546" y="99313"/>
                  </a:lnTo>
                  <a:lnTo>
                    <a:pt x="88137" y="99313"/>
                  </a:lnTo>
                  <a:lnTo>
                    <a:pt x="88137" y="0"/>
                  </a:lnTo>
                  <a:lnTo>
                    <a:pt x="0" y="130111"/>
                  </a:lnTo>
                  <a:lnTo>
                    <a:pt x="88137" y="260222"/>
                  </a:lnTo>
                  <a:lnTo>
                    <a:pt x="88137" y="160908"/>
                  </a:lnTo>
                  <a:lnTo>
                    <a:pt x="1828546" y="160908"/>
                  </a:lnTo>
                  <a:lnTo>
                    <a:pt x="1828546" y="260222"/>
                  </a:lnTo>
                  <a:lnTo>
                    <a:pt x="1916684" y="130111"/>
                  </a:lnTo>
                  <a:lnTo>
                    <a:pt x="1828546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4651" y="5471160"/>
              <a:ext cx="1917064" cy="260350"/>
            </a:xfrm>
            <a:custGeom>
              <a:avLst/>
              <a:gdLst/>
              <a:ahLst/>
              <a:cxnLst/>
              <a:rect l="l" t="t" r="r" b="b"/>
              <a:pathLst>
                <a:path w="1917064" h="260350">
                  <a:moveTo>
                    <a:pt x="88137" y="260222"/>
                  </a:moveTo>
                  <a:lnTo>
                    <a:pt x="0" y="130111"/>
                  </a:lnTo>
                  <a:lnTo>
                    <a:pt x="88137" y="0"/>
                  </a:lnTo>
                  <a:lnTo>
                    <a:pt x="88137" y="99313"/>
                  </a:lnTo>
                  <a:lnTo>
                    <a:pt x="1828546" y="99313"/>
                  </a:lnTo>
                  <a:lnTo>
                    <a:pt x="1828546" y="0"/>
                  </a:lnTo>
                  <a:lnTo>
                    <a:pt x="1916684" y="130111"/>
                  </a:lnTo>
                  <a:lnTo>
                    <a:pt x="1828546" y="260222"/>
                  </a:lnTo>
                  <a:lnTo>
                    <a:pt x="1828546" y="160908"/>
                  </a:lnTo>
                  <a:lnTo>
                    <a:pt x="88137" y="160908"/>
                  </a:lnTo>
                  <a:lnTo>
                    <a:pt x="88137" y="260222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1216" y="5172455"/>
            <a:ext cx="771144" cy="77724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16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CIBES</a:t>
            </a:r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9138" y="2816479"/>
            <a:ext cx="21069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A</a:t>
            </a:r>
            <a:r>
              <a:rPr sz="4000" spc="-90" dirty="0"/>
              <a:t> </a:t>
            </a:r>
            <a:r>
              <a:rPr sz="4000" spc="-20" dirty="0"/>
              <a:t>CGBS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8830">
              <a:lnSpc>
                <a:spcPct val="100000"/>
              </a:lnSpc>
              <a:spcBef>
                <a:spcPts val="100"/>
              </a:spcBef>
            </a:pPr>
            <a:r>
              <a:rPr dirty="0"/>
              <a:t>CGBS</a:t>
            </a:r>
            <a:r>
              <a:rPr spc="-110" dirty="0"/>
              <a:t> </a:t>
            </a:r>
            <a:r>
              <a:rPr dirty="0"/>
              <a:t>-</a:t>
            </a:r>
            <a:r>
              <a:rPr spc="-85" dirty="0"/>
              <a:t> </a:t>
            </a:r>
            <a:r>
              <a:rPr spc="-10" dirty="0"/>
              <a:t>Organograma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950912" y="2093912"/>
            <a:ext cx="5768340" cy="2658110"/>
            <a:chOff x="950912" y="2093912"/>
            <a:chExt cx="5768340" cy="2658110"/>
          </a:xfrm>
        </p:grpSpPr>
        <p:sp>
          <p:nvSpPr>
            <p:cNvPr id="4" name="object 4"/>
            <p:cNvSpPr/>
            <p:nvPr/>
          </p:nvSpPr>
          <p:spPr>
            <a:xfrm>
              <a:off x="1326641" y="3644646"/>
              <a:ext cx="4948555" cy="1094105"/>
            </a:xfrm>
            <a:custGeom>
              <a:avLst/>
              <a:gdLst/>
              <a:ahLst/>
              <a:cxnLst/>
              <a:rect l="l" t="t" r="r" b="b"/>
              <a:pathLst>
                <a:path w="4948555" h="1094104">
                  <a:moveTo>
                    <a:pt x="2473706" y="781430"/>
                  </a:moveTo>
                  <a:lnTo>
                    <a:pt x="2473706" y="1035938"/>
                  </a:lnTo>
                  <a:lnTo>
                    <a:pt x="4948428" y="1035938"/>
                  </a:lnTo>
                  <a:lnTo>
                    <a:pt x="4948428" y="1094104"/>
                  </a:lnTo>
                </a:path>
                <a:path w="4948555" h="1094104">
                  <a:moveTo>
                    <a:pt x="2473706" y="781430"/>
                  </a:moveTo>
                  <a:lnTo>
                    <a:pt x="2473706" y="1035938"/>
                  </a:lnTo>
                  <a:lnTo>
                    <a:pt x="3314192" y="1035938"/>
                  </a:lnTo>
                  <a:lnTo>
                    <a:pt x="3314192" y="1094104"/>
                  </a:lnTo>
                </a:path>
                <a:path w="4948555" h="1094104">
                  <a:moveTo>
                    <a:pt x="2473960" y="781430"/>
                  </a:moveTo>
                  <a:lnTo>
                    <a:pt x="2473960" y="1035938"/>
                  </a:lnTo>
                  <a:lnTo>
                    <a:pt x="1653666" y="1035938"/>
                  </a:lnTo>
                  <a:lnTo>
                    <a:pt x="1653666" y="1094104"/>
                  </a:lnTo>
                </a:path>
                <a:path w="4948555" h="1094104">
                  <a:moveTo>
                    <a:pt x="2474087" y="781430"/>
                  </a:moveTo>
                  <a:lnTo>
                    <a:pt x="2474087" y="1035938"/>
                  </a:lnTo>
                  <a:lnTo>
                    <a:pt x="0" y="1035938"/>
                  </a:lnTo>
                  <a:lnTo>
                    <a:pt x="0" y="1094104"/>
                  </a:lnTo>
                </a:path>
                <a:path w="4948555" h="1094104">
                  <a:moveTo>
                    <a:pt x="2473706" y="0"/>
                  </a:moveTo>
                  <a:lnTo>
                    <a:pt x="2473706" y="383412"/>
                  </a:lnTo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01617" y="2708909"/>
              <a:ext cx="0" cy="263525"/>
            </a:xfrm>
            <a:custGeom>
              <a:avLst/>
              <a:gdLst/>
              <a:ahLst/>
              <a:cxnLst/>
              <a:rect l="l" t="t" r="r" b="b"/>
              <a:pathLst>
                <a:path h="263525">
                  <a:moveTo>
                    <a:pt x="0" y="0"/>
                  </a:moveTo>
                  <a:lnTo>
                    <a:pt x="0" y="263525"/>
                  </a:lnTo>
                </a:path>
              </a:pathLst>
            </a:custGeom>
            <a:ln w="25908">
              <a:solidFill>
                <a:srgbClr val="3B66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3167" y="2106167"/>
              <a:ext cx="5672455" cy="601980"/>
            </a:xfrm>
            <a:custGeom>
              <a:avLst/>
              <a:gdLst/>
              <a:ahLst/>
              <a:cxnLst/>
              <a:rect l="l" t="t" r="r" b="b"/>
              <a:pathLst>
                <a:path w="5672455" h="601980">
                  <a:moveTo>
                    <a:pt x="5611876" y="0"/>
                  </a:moveTo>
                  <a:lnTo>
                    <a:pt x="60058" y="0"/>
                  </a:lnTo>
                  <a:lnTo>
                    <a:pt x="36677" y="4699"/>
                  </a:lnTo>
                  <a:lnTo>
                    <a:pt x="17589" y="17653"/>
                  </a:lnTo>
                  <a:lnTo>
                    <a:pt x="4724" y="36830"/>
                  </a:lnTo>
                  <a:lnTo>
                    <a:pt x="0" y="60198"/>
                  </a:lnTo>
                  <a:lnTo>
                    <a:pt x="0" y="541528"/>
                  </a:lnTo>
                  <a:lnTo>
                    <a:pt x="4724" y="564896"/>
                  </a:lnTo>
                  <a:lnTo>
                    <a:pt x="17589" y="584073"/>
                  </a:lnTo>
                  <a:lnTo>
                    <a:pt x="36677" y="597027"/>
                  </a:lnTo>
                  <a:lnTo>
                    <a:pt x="60058" y="601726"/>
                  </a:lnTo>
                  <a:lnTo>
                    <a:pt x="5611876" y="601726"/>
                  </a:lnTo>
                  <a:lnTo>
                    <a:pt x="5635243" y="597027"/>
                  </a:lnTo>
                  <a:lnTo>
                    <a:pt x="5654293" y="584073"/>
                  </a:lnTo>
                  <a:lnTo>
                    <a:pt x="5667248" y="564896"/>
                  </a:lnTo>
                  <a:lnTo>
                    <a:pt x="5671947" y="541528"/>
                  </a:lnTo>
                  <a:lnTo>
                    <a:pt x="5671947" y="60198"/>
                  </a:lnTo>
                  <a:lnTo>
                    <a:pt x="5667248" y="36830"/>
                  </a:lnTo>
                  <a:lnTo>
                    <a:pt x="5654293" y="17653"/>
                  </a:lnTo>
                  <a:lnTo>
                    <a:pt x="5635243" y="4699"/>
                  </a:lnTo>
                  <a:lnTo>
                    <a:pt x="56118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3929" y="2106929"/>
              <a:ext cx="5672455" cy="601980"/>
            </a:xfrm>
            <a:custGeom>
              <a:avLst/>
              <a:gdLst/>
              <a:ahLst/>
              <a:cxnLst/>
              <a:rect l="l" t="t" r="r" b="b"/>
              <a:pathLst>
                <a:path w="5672455" h="601980">
                  <a:moveTo>
                    <a:pt x="0" y="60198"/>
                  </a:moveTo>
                  <a:lnTo>
                    <a:pt x="4724" y="36830"/>
                  </a:lnTo>
                  <a:lnTo>
                    <a:pt x="17589" y="17653"/>
                  </a:lnTo>
                  <a:lnTo>
                    <a:pt x="36677" y="4699"/>
                  </a:lnTo>
                  <a:lnTo>
                    <a:pt x="60058" y="0"/>
                  </a:lnTo>
                  <a:lnTo>
                    <a:pt x="5611876" y="0"/>
                  </a:lnTo>
                  <a:lnTo>
                    <a:pt x="5635244" y="4699"/>
                  </a:lnTo>
                  <a:lnTo>
                    <a:pt x="5654294" y="17653"/>
                  </a:lnTo>
                  <a:lnTo>
                    <a:pt x="5667248" y="36830"/>
                  </a:lnTo>
                  <a:lnTo>
                    <a:pt x="5671947" y="60198"/>
                  </a:lnTo>
                  <a:lnTo>
                    <a:pt x="5671947" y="541528"/>
                  </a:lnTo>
                  <a:lnTo>
                    <a:pt x="5667248" y="564896"/>
                  </a:lnTo>
                  <a:lnTo>
                    <a:pt x="5654294" y="584073"/>
                  </a:lnTo>
                  <a:lnTo>
                    <a:pt x="5635244" y="597027"/>
                  </a:lnTo>
                  <a:lnTo>
                    <a:pt x="5611876" y="601726"/>
                  </a:lnTo>
                  <a:lnTo>
                    <a:pt x="60058" y="601726"/>
                  </a:lnTo>
                  <a:lnTo>
                    <a:pt x="36677" y="597027"/>
                  </a:lnTo>
                  <a:lnTo>
                    <a:pt x="17589" y="584073"/>
                  </a:lnTo>
                  <a:lnTo>
                    <a:pt x="4724" y="564896"/>
                  </a:lnTo>
                  <a:lnTo>
                    <a:pt x="0" y="541528"/>
                  </a:lnTo>
                  <a:lnTo>
                    <a:pt x="0" y="60198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4796" y="2171700"/>
              <a:ext cx="5670550" cy="601980"/>
            </a:xfrm>
            <a:custGeom>
              <a:avLst/>
              <a:gdLst/>
              <a:ahLst/>
              <a:cxnLst/>
              <a:rect l="l" t="t" r="r" b="b"/>
              <a:pathLst>
                <a:path w="5670550" h="601980">
                  <a:moveTo>
                    <a:pt x="5610352" y="0"/>
                  </a:moveTo>
                  <a:lnTo>
                    <a:pt x="60045" y="0"/>
                  </a:lnTo>
                  <a:lnTo>
                    <a:pt x="36677" y="4699"/>
                  </a:lnTo>
                  <a:lnTo>
                    <a:pt x="17589" y="17652"/>
                  </a:lnTo>
                  <a:lnTo>
                    <a:pt x="4724" y="36829"/>
                  </a:lnTo>
                  <a:lnTo>
                    <a:pt x="0" y="60198"/>
                  </a:lnTo>
                  <a:lnTo>
                    <a:pt x="0" y="541527"/>
                  </a:lnTo>
                  <a:lnTo>
                    <a:pt x="4724" y="564896"/>
                  </a:lnTo>
                  <a:lnTo>
                    <a:pt x="17589" y="584073"/>
                  </a:lnTo>
                  <a:lnTo>
                    <a:pt x="36677" y="597026"/>
                  </a:lnTo>
                  <a:lnTo>
                    <a:pt x="60045" y="601726"/>
                  </a:lnTo>
                  <a:lnTo>
                    <a:pt x="5610352" y="601726"/>
                  </a:lnTo>
                  <a:lnTo>
                    <a:pt x="5633720" y="597026"/>
                  </a:lnTo>
                  <a:lnTo>
                    <a:pt x="5652770" y="584073"/>
                  </a:lnTo>
                  <a:lnTo>
                    <a:pt x="5665724" y="564896"/>
                  </a:lnTo>
                  <a:lnTo>
                    <a:pt x="5670423" y="541527"/>
                  </a:lnTo>
                  <a:lnTo>
                    <a:pt x="5670423" y="60198"/>
                  </a:lnTo>
                  <a:lnTo>
                    <a:pt x="5665724" y="36829"/>
                  </a:lnTo>
                  <a:lnTo>
                    <a:pt x="5652770" y="17652"/>
                  </a:lnTo>
                  <a:lnTo>
                    <a:pt x="5633720" y="4699"/>
                  </a:lnTo>
                  <a:lnTo>
                    <a:pt x="5610352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5557" y="2172461"/>
              <a:ext cx="5670550" cy="601980"/>
            </a:xfrm>
            <a:custGeom>
              <a:avLst/>
              <a:gdLst/>
              <a:ahLst/>
              <a:cxnLst/>
              <a:rect l="l" t="t" r="r" b="b"/>
              <a:pathLst>
                <a:path w="5670550" h="601980">
                  <a:moveTo>
                    <a:pt x="0" y="60198"/>
                  </a:moveTo>
                  <a:lnTo>
                    <a:pt x="4724" y="36829"/>
                  </a:lnTo>
                  <a:lnTo>
                    <a:pt x="17589" y="17652"/>
                  </a:lnTo>
                  <a:lnTo>
                    <a:pt x="36677" y="4699"/>
                  </a:lnTo>
                  <a:lnTo>
                    <a:pt x="60045" y="0"/>
                  </a:lnTo>
                  <a:lnTo>
                    <a:pt x="5610351" y="0"/>
                  </a:lnTo>
                  <a:lnTo>
                    <a:pt x="5633720" y="4699"/>
                  </a:lnTo>
                  <a:lnTo>
                    <a:pt x="5652770" y="17652"/>
                  </a:lnTo>
                  <a:lnTo>
                    <a:pt x="5665723" y="36829"/>
                  </a:lnTo>
                  <a:lnTo>
                    <a:pt x="5670422" y="60198"/>
                  </a:lnTo>
                  <a:lnTo>
                    <a:pt x="5670422" y="541527"/>
                  </a:lnTo>
                  <a:lnTo>
                    <a:pt x="5665723" y="564896"/>
                  </a:lnTo>
                  <a:lnTo>
                    <a:pt x="5652770" y="584073"/>
                  </a:lnTo>
                  <a:lnTo>
                    <a:pt x="5633720" y="597026"/>
                  </a:lnTo>
                  <a:lnTo>
                    <a:pt x="5610351" y="601726"/>
                  </a:lnTo>
                  <a:lnTo>
                    <a:pt x="60045" y="601726"/>
                  </a:lnTo>
                  <a:lnTo>
                    <a:pt x="36677" y="597026"/>
                  </a:lnTo>
                  <a:lnTo>
                    <a:pt x="17589" y="584073"/>
                  </a:lnTo>
                  <a:lnTo>
                    <a:pt x="4724" y="564896"/>
                  </a:lnTo>
                  <a:lnTo>
                    <a:pt x="0" y="541527"/>
                  </a:lnTo>
                  <a:lnTo>
                    <a:pt x="0" y="60198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174875" y="2358898"/>
            <a:ext cx="3378200" cy="1827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Arial MT"/>
                <a:cs typeface="Arial MT"/>
              </a:rPr>
              <a:t>Ministério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</a:t>
            </a:r>
            <a:r>
              <a:rPr sz="1100" spc="-10" dirty="0">
                <a:latin typeface="Arial MT"/>
                <a:cs typeface="Arial MT"/>
              </a:rPr>
              <a:t>Ciência, Tecnologia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e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 err="1" smtClean="0">
                <a:latin typeface="Arial MT"/>
                <a:cs typeface="Arial MT"/>
              </a:rPr>
              <a:t>Inovaç</a:t>
            </a:r>
            <a:r>
              <a:rPr lang="pt-BR" sz="1100" dirty="0" err="1" smtClean="0">
                <a:latin typeface="Arial MT"/>
                <a:cs typeface="Arial MT"/>
              </a:rPr>
              <a:t>ão</a:t>
            </a:r>
            <a:r>
              <a:rPr sz="1100" spc="310" dirty="0" smtClean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(MCTI)</a:t>
            </a:r>
            <a:endParaRPr sz="1100" dirty="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60640" y="2958020"/>
            <a:ext cx="5550535" cy="765175"/>
            <a:chOff x="1060640" y="2958020"/>
            <a:chExt cx="5550535" cy="765175"/>
          </a:xfrm>
        </p:grpSpPr>
        <p:sp>
          <p:nvSpPr>
            <p:cNvPr id="12" name="object 12"/>
            <p:cNvSpPr/>
            <p:nvPr/>
          </p:nvSpPr>
          <p:spPr>
            <a:xfrm>
              <a:off x="1072895" y="2970275"/>
              <a:ext cx="5454015" cy="673735"/>
            </a:xfrm>
            <a:custGeom>
              <a:avLst/>
              <a:gdLst/>
              <a:ahLst/>
              <a:cxnLst/>
              <a:rect l="l" t="t" r="r" b="b"/>
              <a:pathLst>
                <a:path w="5454015" h="673735">
                  <a:moveTo>
                    <a:pt x="5386705" y="0"/>
                  </a:moveTo>
                  <a:lnTo>
                    <a:pt x="67221" y="0"/>
                  </a:lnTo>
                  <a:lnTo>
                    <a:pt x="41059" y="5334"/>
                  </a:lnTo>
                  <a:lnTo>
                    <a:pt x="19684" y="19685"/>
                  </a:lnTo>
                  <a:lnTo>
                    <a:pt x="5283" y="41148"/>
                  </a:lnTo>
                  <a:lnTo>
                    <a:pt x="0" y="67310"/>
                  </a:lnTo>
                  <a:lnTo>
                    <a:pt x="0" y="605916"/>
                  </a:lnTo>
                  <a:lnTo>
                    <a:pt x="5283" y="632078"/>
                  </a:lnTo>
                  <a:lnTo>
                    <a:pt x="19684" y="653542"/>
                  </a:lnTo>
                  <a:lnTo>
                    <a:pt x="41059" y="667893"/>
                  </a:lnTo>
                  <a:lnTo>
                    <a:pt x="67221" y="673226"/>
                  </a:lnTo>
                  <a:lnTo>
                    <a:pt x="5386705" y="673226"/>
                  </a:lnTo>
                  <a:lnTo>
                    <a:pt x="5412867" y="667893"/>
                  </a:lnTo>
                  <a:lnTo>
                    <a:pt x="5434203" y="653542"/>
                  </a:lnTo>
                  <a:lnTo>
                    <a:pt x="5448554" y="632078"/>
                  </a:lnTo>
                  <a:lnTo>
                    <a:pt x="5453887" y="605916"/>
                  </a:lnTo>
                  <a:lnTo>
                    <a:pt x="5453887" y="67310"/>
                  </a:lnTo>
                  <a:lnTo>
                    <a:pt x="5448554" y="41148"/>
                  </a:lnTo>
                  <a:lnTo>
                    <a:pt x="5434203" y="19685"/>
                  </a:lnTo>
                  <a:lnTo>
                    <a:pt x="5412867" y="5334"/>
                  </a:lnTo>
                  <a:lnTo>
                    <a:pt x="538670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73657" y="2971037"/>
              <a:ext cx="5454015" cy="673735"/>
            </a:xfrm>
            <a:custGeom>
              <a:avLst/>
              <a:gdLst/>
              <a:ahLst/>
              <a:cxnLst/>
              <a:rect l="l" t="t" r="r" b="b"/>
              <a:pathLst>
                <a:path w="5454015" h="673735">
                  <a:moveTo>
                    <a:pt x="0" y="67310"/>
                  </a:moveTo>
                  <a:lnTo>
                    <a:pt x="5283" y="41148"/>
                  </a:lnTo>
                  <a:lnTo>
                    <a:pt x="19684" y="19685"/>
                  </a:lnTo>
                  <a:lnTo>
                    <a:pt x="41059" y="5334"/>
                  </a:lnTo>
                  <a:lnTo>
                    <a:pt x="67221" y="0"/>
                  </a:lnTo>
                  <a:lnTo>
                    <a:pt x="5386705" y="0"/>
                  </a:lnTo>
                  <a:lnTo>
                    <a:pt x="5412867" y="5334"/>
                  </a:lnTo>
                  <a:lnTo>
                    <a:pt x="5434202" y="19685"/>
                  </a:lnTo>
                  <a:lnTo>
                    <a:pt x="5448553" y="41148"/>
                  </a:lnTo>
                  <a:lnTo>
                    <a:pt x="5453888" y="67310"/>
                  </a:lnTo>
                  <a:lnTo>
                    <a:pt x="5453888" y="605916"/>
                  </a:lnTo>
                  <a:lnTo>
                    <a:pt x="5448553" y="632078"/>
                  </a:lnTo>
                  <a:lnTo>
                    <a:pt x="5434202" y="653542"/>
                  </a:lnTo>
                  <a:lnTo>
                    <a:pt x="5412867" y="667893"/>
                  </a:lnTo>
                  <a:lnTo>
                    <a:pt x="5386705" y="673226"/>
                  </a:lnTo>
                  <a:lnTo>
                    <a:pt x="67221" y="673226"/>
                  </a:lnTo>
                  <a:lnTo>
                    <a:pt x="41059" y="667893"/>
                  </a:lnTo>
                  <a:lnTo>
                    <a:pt x="19684" y="653542"/>
                  </a:lnTo>
                  <a:lnTo>
                    <a:pt x="5283" y="632078"/>
                  </a:lnTo>
                  <a:lnTo>
                    <a:pt x="0" y="605916"/>
                  </a:lnTo>
                  <a:lnTo>
                    <a:pt x="0" y="67310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41475" y="3035807"/>
              <a:ext cx="5455920" cy="673735"/>
            </a:xfrm>
            <a:custGeom>
              <a:avLst/>
              <a:gdLst/>
              <a:ahLst/>
              <a:cxnLst/>
              <a:rect l="l" t="t" r="r" b="b"/>
              <a:pathLst>
                <a:path w="5455920" h="673735">
                  <a:moveTo>
                    <a:pt x="5388483" y="0"/>
                  </a:moveTo>
                  <a:lnTo>
                    <a:pt x="67221" y="0"/>
                  </a:lnTo>
                  <a:lnTo>
                    <a:pt x="41059" y="5333"/>
                  </a:lnTo>
                  <a:lnTo>
                    <a:pt x="19685" y="19684"/>
                  </a:lnTo>
                  <a:lnTo>
                    <a:pt x="5283" y="41147"/>
                  </a:lnTo>
                  <a:lnTo>
                    <a:pt x="0" y="67309"/>
                  </a:lnTo>
                  <a:lnTo>
                    <a:pt x="0" y="605916"/>
                  </a:lnTo>
                  <a:lnTo>
                    <a:pt x="5283" y="632078"/>
                  </a:lnTo>
                  <a:lnTo>
                    <a:pt x="19685" y="653541"/>
                  </a:lnTo>
                  <a:lnTo>
                    <a:pt x="41059" y="667892"/>
                  </a:lnTo>
                  <a:lnTo>
                    <a:pt x="67221" y="673226"/>
                  </a:lnTo>
                  <a:lnTo>
                    <a:pt x="5388483" y="673226"/>
                  </a:lnTo>
                  <a:lnTo>
                    <a:pt x="5414645" y="667892"/>
                  </a:lnTo>
                  <a:lnTo>
                    <a:pt x="5435981" y="653541"/>
                  </a:lnTo>
                  <a:lnTo>
                    <a:pt x="5450332" y="632078"/>
                  </a:lnTo>
                  <a:lnTo>
                    <a:pt x="5455666" y="605916"/>
                  </a:lnTo>
                  <a:lnTo>
                    <a:pt x="5455666" y="67309"/>
                  </a:lnTo>
                  <a:lnTo>
                    <a:pt x="5450332" y="41147"/>
                  </a:lnTo>
                  <a:lnTo>
                    <a:pt x="5435981" y="19684"/>
                  </a:lnTo>
                  <a:lnTo>
                    <a:pt x="5414645" y="5333"/>
                  </a:lnTo>
                  <a:lnTo>
                    <a:pt x="5388483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42237" y="3036569"/>
              <a:ext cx="5455920" cy="673735"/>
            </a:xfrm>
            <a:custGeom>
              <a:avLst/>
              <a:gdLst/>
              <a:ahLst/>
              <a:cxnLst/>
              <a:rect l="l" t="t" r="r" b="b"/>
              <a:pathLst>
                <a:path w="5455920" h="673735">
                  <a:moveTo>
                    <a:pt x="0" y="67309"/>
                  </a:moveTo>
                  <a:lnTo>
                    <a:pt x="5283" y="41147"/>
                  </a:lnTo>
                  <a:lnTo>
                    <a:pt x="19684" y="19684"/>
                  </a:lnTo>
                  <a:lnTo>
                    <a:pt x="41059" y="5333"/>
                  </a:lnTo>
                  <a:lnTo>
                    <a:pt x="67221" y="0"/>
                  </a:lnTo>
                  <a:lnTo>
                    <a:pt x="5388483" y="0"/>
                  </a:lnTo>
                  <a:lnTo>
                    <a:pt x="5414645" y="5333"/>
                  </a:lnTo>
                  <a:lnTo>
                    <a:pt x="5435981" y="19684"/>
                  </a:lnTo>
                  <a:lnTo>
                    <a:pt x="5450332" y="41147"/>
                  </a:lnTo>
                  <a:lnTo>
                    <a:pt x="5455666" y="67309"/>
                  </a:lnTo>
                  <a:lnTo>
                    <a:pt x="5455666" y="605916"/>
                  </a:lnTo>
                  <a:lnTo>
                    <a:pt x="5450332" y="632078"/>
                  </a:lnTo>
                  <a:lnTo>
                    <a:pt x="5435981" y="653541"/>
                  </a:lnTo>
                  <a:lnTo>
                    <a:pt x="5414645" y="667892"/>
                  </a:lnTo>
                  <a:lnTo>
                    <a:pt x="5388483" y="673226"/>
                  </a:lnTo>
                  <a:lnTo>
                    <a:pt x="67221" y="673226"/>
                  </a:lnTo>
                  <a:lnTo>
                    <a:pt x="41059" y="667892"/>
                  </a:lnTo>
                  <a:lnTo>
                    <a:pt x="19684" y="653541"/>
                  </a:lnTo>
                  <a:lnTo>
                    <a:pt x="5283" y="632078"/>
                  </a:lnTo>
                  <a:lnTo>
                    <a:pt x="0" y="605916"/>
                  </a:lnTo>
                  <a:lnTo>
                    <a:pt x="0" y="67309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67204" y="3259073"/>
            <a:ext cx="3175635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10" dirty="0">
                <a:latin typeface="Times New Roman"/>
                <a:cs typeface="Times New Roman"/>
              </a:rPr>
              <a:t>Assessoria</a:t>
            </a:r>
            <a:r>
              <a:rPr sz="1100" spc="-4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Especial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de</a:t>
            </a:r>
            <a:r>
              <a:rPr sz="1100" spc="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Assuntos </a:t>
            </a:r>
            <a:r>
              <a:rPr sz="1100" spc="-10" dirty="0">
                <a:latin typeface="Times New Roman"/>
                <a:cs typeface="Times New Roman"/>
              </a:rPr>
              <a:t>Internacionais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10" dirty="0">
                <a:latin typeface="Times New Roman"/>
                <a:cs typeface="Times New Roman"/>
              </a:rPr>
              <a:t>(ASSIN</a:t>
            </a:r>
            <a:r>
              <a:rPr sz="1100" spc="-10" dirty="0">
                <a:latin typeface="Arial MT"/>
                <a:cs typeface="Arial MT"/>
              </a:rPr>
              <a:t>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827212" y="4012628"/>
            <a:ext cx="4017010" cy="494030"/>
            <a:chOff x="1827212" y="4012628"/>
            <a:chExt cx="4017010" cy="494030"/>
          </a:xfrm>
        </p:grpSpPr>
        <p:sp>
          <p:nvSpPr>
            <p:cNvPr id="18" name="object 18"/>
            <p:cNvSpPr/>
            <p:nvPr/>
          </p:nvSpPr>
          <p:spPr>
            <a:xfrm>
              <a:off x="1839467" y="4024883"/>
              <a:ext cx="3921125" cy="400685"/>
            </a:xfrm>
            <a:custGeom>
              <a:avLst/>
              <a:gdLst/>
              <a:ahLst/>
              <a:cxnLst/>
              <a:rect l="l" t="t" r="r" b="b"/>
              <a:pathLst>
                <a:path w="3921125" h="400685">
                  <a:moveTo>
                    <a:pt x="3880866" y="0"/>
                  </a:moveTo>
                  <a:lnTo>
                    <a:pt x="39877" y="0"/>
                  </a:lnTo>
                  <a:lnTo>
                    <a:pt x="24383" y="3175"/>
                  </a:lnTo>
                  <a:lnTo>
                    <a:pt x="11683" y="11684"/>
                  </a:lnTo>
                  <a:lnTo>
                    <a:pt x="3175" y="24511"/>
                  </a:lnTo>
                  <a:lnTo>
                    <a:pt x="0" y="40005"/>
                  </a:lnTo>
                  <a:lnTo>
                    <a:pt x="0" y="360680"/>
                  </a:lnTo>
                  <a:lnTo>
                    <a:pt x="3175" y="376174"/>
                  </a:lnTo>
                  <a:lnTo>
                    <a:pt x="11683" y="389001"/>
                  </a:lnTo>
                  <a:lnTo>
                    <a:pt x="24383" y="397510"/>
                  </a:lnTo>
                  <a:lnTo>
                    <a:pt x="39877" y="400685"/>
                  </a:lnTo>
                  <a:lnTo>
                    <a:pt x="3880866" y="400685"/>
                  </a:lnTo>
                  <a:lnTo>
                    <a:pt x="3896359" y="397510"/>
                  </a:lnTo>
                  <a:lnTo>
                    <a:pt x="3909059" y="389001"/>
                  </a:lnTo>
                  <a:lnTo>
                    <a:pt x="3917569" y="376174"/>
                  </a:lnTo>
                  <a:lnTo>
                    <a:pt x="3920744" y="360680"/>
                  </a:lnTo>
                  <a:lnTo>
                    <a:pt x="3920744" y="40005"/>
                  </a:lnTo>
                  <a:lnTo>
                    <a:pt x="3917569" y="24511"/>
                  </a:lnTo>
                  <a:lnTo>
                    <a:pt x="3909059" y="11684"/>
                  </a:lnTo>
                  <a:lnTo>
                    <a:pt x="3896359" y="3175"/>
                  </a:lnTo>
                  <a:lnTo>
                    <a:pt x="388086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840229" y="4025645"/>
              <a:ext cx="3921125" cy="400685"/>
            </a:xfrm>
            <a:custGeom>
              <a:avLst/>
              <a:gdLst/>
              <a:ahLst/>
              <a:cxnLst/>
              <a:rect l="l" t="t" r="r" b="b"/>
              <a:pathLst>
                <a:path w="3921125" h="400685">
                  <a:moveTo>
                    <a:pt x="0" y="40004"/>
                  </a:moveTo>
                  <a:lnTo>
                    <a:pt x="3175" y="24510"/>
                  </a:lnTo>
                  <a:lnTo>
                    <a:pt x="11683" y="11683"/>
                  </a:lnTo>
                  <a:lnTo>
                    <a:pt x="24383" y="3174"/>
                  </a:lnTo>
                  <a:lnTo>
                    <a:pt x="39877" y="0"/>
                  </a:lnTo>
                  <a:lnTo>
                    <a:pt x="3880866" y="0"/>
                  </a:lnTo>
                  <a:lnTo>
                    <a:pt x="3896359" y="3174"/>
                  </a:lnTo>
                  <a:lnTo>
                    <a:pt x="3909059" y="11683"/>
                  </a:lnTo>
                  <a:lnTo>
                    <a:pt x="3917569" y="24510"/>
                  </a:lnTo>
                  <a:lnTo>
                    <a:pt x="3920744" y="40004"/>
                  </a:lnTo>
                  <a:lnTo>
                    <a:pt x="3920744" y="360679"/>
                  </a:lnTo>
                  <a:lnTo>
                    <a:pt x="3917569" y="376173"/>
                  </a:lnTo>
                  <a:lnTo>
                    <a:pt x="3909059" y="389000"/>
                  </a:lnTo>
                  <a:lnTo>
                    <a:pt x="3896359" y="397509"/>
                  </a:lnTo>
                  <a:lnTo>
                    <a:pt x="3880866" y="400684"/>
                  </a:lnTo>
                  <a:lnTo>
                    <a:pt x="39877" y="400684"/>
                  </a:lnTo>
                  <a:lnTo>
                    <a:pt x="24383" y="397509"/>
                  </a:lnTo>
                  <a:lnTo>
                    <a:pt x="11683" y="389000"/>
                  </a:lnTo>
                  <a:lnTo>
                    <a:pt x="3175" y="376173"/>
                  </a:lnTo>
                  <a:lnTo>
                    <a:pt x="0" y="360679"/>
                  </a:lnTo>
                  <a:lnTo>
                    <a:pt x="0" y="40004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09572" y="4091939"/>
              <a:ext cx="3921125" cy="400685"/>
            </a:xfrm>
            <a:custGeom>
              <a:avLst/>
              <a:gdLst/>
              <a:ahLst/>
              <a:cxnLst/>
              <a:rect l="l" t="t" r="r" b="b"/>
              <a:pathLst>
                <a:path w="3921125" h="400685">
                  <a:moveTo>
                    <a:pt x="3880866" y="0"/>
                  </a:moveTo>
                  <a:lnTo>
                    <a:pt x="39877" y="0"/>
                  </a:lnTo>
                  <a:lnTo>
                    <a:pt x="24383" y="3175"/>
                  </a:lnTo>
                  <a:lnTo>
                    <a:pt x="11683" y="11684"/>
                  </a:lnTo>
                  <a:lnTo>
                    <a:pt x="3175" y="24511"/>
                  </a:lnTo>
                  <a:lnTo>
                    <a:pt x="0" y="40005"/>
                  </a:lnTo>
                  <a:lnTo>
                    <a:pt x="0" y="360680"/>
                  </a:lnTo>
                  <a:lnTo>
                    <a:pt x="3175" y="376174"/>
                  </a:lnTo>
                  <a:lnTo>
                    <a:pt x="11683" y="389001"/>
                  </a:lnTo>
                  <a:lnTo>
                    <a:pt x="24383" y="397510"/>
                  </a:lnTo>
                  <a:lnTo>
                    <a:pt x="39877" y="400685"/>
                  </a:lnTo>
                  <a:lnTo>
                    <a:pt x="3880866" y="400685"/>
                  </a:lnTo>
                  <a:lnTo>
                    <a:pt x="3896360" y="397510"/>
                  </a:lnTo>
                  <a:lnTo>
                    <a:pt x="3909060" y="389001"/>
                  </a:lnTo>
                  <a:lnTo>
                    <a:pt x="3917568" y="376174"/>
                  </a:lnTo>
                  <a:lnTo>
                    <a:pt x="3920743" y="360680"/>
                  </a:lnTo>
                  <a:lnTo>
                    <a:pt x="3920743" y="40005"/>
                  </a:lnTo>
                  <a:lnTo>
                    <a:pt x="3917568" y="24511"/>
                  </a:lnTo>
                  <a:lnTo>
                    <a:pt x="3909060" y="11684"/>
                  </a:lnTo>
                  <a:lnTo>
                    <a:pt x="3896360" y="3175"/>
                  </a:lnTo>
                  <a:lnTo>
                    <a:pt x="3880866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10334" y="4092701"/>
              <a:ext cx="3921125" cy="400685"/>
            </a:xfrm>
            <a:custGeom>
              <a:avLst/>
              <a:gdLst/>
              <a:ahLst/>
              <a:cxnLst/>
              <a:rect l="l" t="t" r="r" b="b"/>
              <a:pathLst>
                <a:path w="3921125" h="400685">
                  <a:moveTo>
                    <a:pt x="0" y="40005"/>
                  </a:moveTo>
                  <a:lnTo>
                    <a:pt x="3175" y="24511"/>
                  </a:lnTo>
                  <a:lnTo>
                    <a:pt x="11684" y="11684"/>
                  </a:lnTo>
                  <a:lnTo>
                    <a:pt x="24384" y="3175"/>
                  </a:lnTo>
                  <a:lnTo>
                    <a:pt x="39878" y="0"/>
                  </a:lnTo>
                  <a:lnTo>
                    <a:pt x="3880866" y="0"/>
                  </a:lnTo>
                  <a:lnTo>
                    <a:pt x="3896360" y="3175"/>
                  </a:lnTo>
                  <a:lnTo>
                    <a:pt x="3909060" y="11684"/>
                  </a:lnTo>
                  <a:lnTo>
                    <a:pt x="3917569" y="24511"/>
                  </a:lnTo>
                  <a:lnTo>
                    <a:pt x="3920744" y="40005"/>
                  </a:lnTo>
                  <a:lnTo>
                    <a:pt x="3920744" y="360680"/>
                  </a:lnTo>
                  <a:lnTo>
                    <a:pt x="3917569" y="376174"/>
                  </a:lnTo>
                  <a:lnTo>
                    <a:pt x="3909060" y="389000"/>
                  </a:lnTo>
                  <a:lnTo>
                    <a:pt x="3896360" y="397510"/>
                  </a:lnTo>
                  <a:lnTo>
                    <a:pt x="3880866" y="400685"/>
                  </a:lnTo>
                  <a:lnTo>
                    <a:pt x="39878" y="400685"/>
                  </a:lnTo>
                  <a:lnTo>
                    <a:pt x="24384" y="397510"/>
                  </a:lnTo>
                  <a:lnTo>
                    <a:pt x="11684" y="389000"/>
                  </a:lnTo>
                  <a:lnTo>
                    <a:pt x="3175" y="376174"/>
                  </a:lnTo>
                  <a:lnTo>
                    <a:pt x="0" y="360680"/>
                  </a:lnTo>
                  <a:lnTo>
                    <a:pt x="0" y="40005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378455" y="4177665"/>
            <a:ext cx="296354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Arial MT"/>
                <a:cs typeface="Arial MT"/>
              </a:rPr>
              <a:t>Coordenação-Geral</a:t>
            </a:r>
            <a:r>
              <a:rPr sz="1100" spc="-7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de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Bens</a:t>
            </a:r>
            <a:r>
              <a:rPr sz="1100" spc="-2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Sensíveis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(CGBS)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69912" y="4724336"/>
            <a:ext cx="1584960" cy="675005"/>
            <a:chOff x="569912" y="4724336"/>
            <a:chExt cx="1584960" cy="675005"/>
          </a:xfrm>
        </p:grpSpPr>
        <p:sp>
          <p:nvSpPr>
            <p:cNvPr id="24" name="object 24"/>
            <p:cNvSpPr/>
            <p:nvPr/>
          </p:nvSpPr>
          <p:spPr>
            <a:xfrm>
              <a:off x="582167" y="4736591"/>
              <a:ext cx="1489075" cy="582295"/>
            </a:xfrm>
            <a:custGeom>
              <a:avLst/>
              <a:gdLst/>
              <a:ahLst/>
              <a:cxnLst/>
              <a:rect l="l" t="t" r="r" b="b"/>
              <a:pathLst>
                <a:path w="1489075" h="582295">
                  <a:moveTo>
                    <a:pt x="1430782" y="0"/>
                  </a:moveTo>
                  <a:lnTo>
                    <a:pt x="58064" y="0"/>
                  </a:lnTo>
                  <a:lnTo>
                    <a:pt x="35458" y="4571"/>
                  </a:lnTo>
                  <a:lnTo>
                    <a:pt x="17005" y="17017"/>
                  </a:lnTo>
                  <a:lnTo>
                    <a:pt x="4559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59" y="546226"/>
                  </a:lnTo>
                  <a:lnTo>
                    <a:pt x="17005" y="564768"/>
                  </a:lnTo>
                  <a:lnTo>
                    <a:pt x="35458" y="577214"/>
                  </a:lnTo>
                  <a:lnTo>
                    <a:pt x="58064" y="581786"/>
                  </a:lnTo>
                  <a:lnTo>
                    <a:pt x="1430782" y="581786"/>
                  </a:lnTo>
                  <a:lnTo>
                    <a:pt x="1453388" y="577214"/>
                  </a:lnTo>
                  <a:lnTo>
                    <a:pt x="1471802" y="564768"/>
                  </a:lnTo>
                  <a:lnTo>
                    <a:pt x="1484249" y="546226"/>
                  </a:lnTo>
                  <a:lnTo>
                    <a:pt x="1488820" y="523620"/>
                  </a:lnTo>
                  <a:lnTo>
                    <a:pt x="1488820" y="58165"/>
                  </a:lnTo>
                  <a:lnTo>
                    <a:pt x="1484249" y="35559"/>
                  </a:lnTo>
                  <a:lnTo>
                    <a:pt x="1471802" y="17017"/>
                  </a:lnTo>
                  <a:lnTo>
                    <a:pt x="1453388" y="4571"/>
                  </a:lnTo>
                  <a:lnTo>
                    <a:pt x="14307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2929" y="4737353"/>
              <a:ext cx="1489075" cy="582295"/>
            </a:xfrm>
            <a:custGeom>
              <a:avLst/>
              <a:gdLst/>
              <a:ahLst/>
              <a:cxnLst/>
              <a:rect l="l" t="t" r="r" b="b"/>
              <a:pathLst>
                <a:path w="1489075" h="582295">
                  <a:moveTo>
                    <a:pt x="0" y="58166"/>
                  </a:moveTo>
                  <a:lnTo>
                    <a:pt x="4559" y="35560"/>
                  </a:lnTo>
                  <a:lnTo>
                    <a:pt x="17005" y="17018"/>
                  </a:lnTo>
                  <a:lnTo>
                    <a:pt x="35458" y="4572"/>
                  </a:lnTo>
                  <a:lnTo>
                    <a:pt x="58064" y="0"/>
                  </a:lnTo>
                  <a:lnTo>
                    <a:pt x="1430782" y="0"/>
                  </a:lnTo>
                  <a:lnTo>
                    <a:pt x="1453388" y="4572"/>
                  </a:lnTo>
                  <a:lnTo>
                    <a:pt x="1471802" y="17018"/>
                  </a:lnTo>
                  <a:lnTo>
                    <a:pt x="1484249" y="35560"/>
                  </a:lnTo>
                  <a:lnTo>
                    <a:pt x="1488820" y="58166"/>
                  </a:lnTo>
                  <a:lnTo>
                    <a:pt x="1488820" y="523621"/>
                  </a:lnTo>
                  <a:lnTo>
                    <a:pt x="1484249" y="546227"/>
                  </a:lnTo>
                  <a:lnTo>
                    <a:pt x="1471802" y="564769"/>
                  </a:lnTo>
                  <a:lnTo>
                    <a:pt x="1453388" y="577215"/>
                  </a:lnTo>
                  <a:lnTo>
                    <a:pt x="1430782" y="581787"/>
                  </a:lnTo>
                  <a:lnTo>
                    <a:pt x="58064" y="581787"/>
                  </a:lnTo>
                  <a:lnTo>
                    <a:pt x="35458" y="577215"/>
                  </a:lnTo>
                  <a:lnTo>
                    <a:pt x="17005" y="564769"/>
                  </a:lnTo>
                  <a:lnTo>
                    <a:pt x="4559" y="546227"/>
                  </a:lnTo>
                  <a:lnTo>
                    <a:pt x="0" y="523621"/>
                  </a:lnTo>
                  <a:lnTo>
                    <a:pt x="0" y="58166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52272" y="4803647"/>
              <a:ext cx="1489075" cy="582295"/>
            </a:xfrm>
            <a:custGeom>
              <a:avLst/>
              <a:gdLst/>
              <a:ahLst/>
              <a:cxnLst/>
              <a:rect l="l" t="t" r="r" b="b"/>
              <a:pathLst>
                <a:path w="1489075" h="582295">
                  <a:moveTo>
                    <a:pt x="1430782" y="0"/>
                  </a:moveTo>
                  <a:lnTo>
                    <a:pt x="58064" y="0"/>
                  </a:lnTo>
                  <a:lnTo>
                    <a:pt x="35458" y="4571"/>
                  </a:lnTo>
                  <a:lnTo>
                    <a:pt x="17005" y="17018"/>
                  </a:lnTo>
                  <a:lnTo>
                    <a:pt x="4559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59" y="546226"/>
                  </a:lnTo>
                  <a:lnTo>
                    <a:pt x="17005" y="564768"/>
                  </a:lnTo>
                  <a:lnTo>
                    <a:pt x="35458" y="577214"/>
                  </a:lnTo>
                  <a:lnTo>
                    <a:pt x="58064" y="581786"/>
                  </a:lnTo>
                  <a:lnTo>
                    <a:pt x="1430782" y="581786"/>
                  </a:lnTo>
                  <a:lnTo>
                    <a:pt x="1453388" y="577214"/>
                  </a:lnTo>
                  <a:lnTo>
                    <a:pt x="1471803" y="564768"/>
                  </a:lnTo>
                  <a:lnTo>
                    <a:pt x="1484248" y="546226"/>
                  </a:lnTo>
                  <a:lnTo>
                    <a:pt x="1488821" y="523620"/>
                  </a:lnTo>
                  <a:lnTo>
                    <a:pt x="1488821" y="58165"/>
                  </a:lnTo>
                  <a:lnTo>
                    <a:pt x="1484248" y="35559"/>
                  </a:lnTo>
                  <a:lnTo>
                    <a:pt x="1471803" y="17018"/>
                  </a:lnTo>
                  <a:lnTo>
                    <a:pt x="1453388" y="4571"/>
                  </a:lnTo>
                  <a:lnTo>
                    <a:pt x="1430782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3034" y="4804409"/>
              <a:ext cx="1489075" cy="582295"/>
            </a:xfrm>
            <a:custGeom>
              <a:avLst/>
              <a:gdLst/>
              <a:ahLst/>
              <a:cxnLst/>
              <a:rect l="l" t="t" r="r" b="b"/>
              <a:pathLst>
                <a:path w="1489075" h="582295">
                  <a:moveTo>
                    <a:pt x="0" y="58165"/>
                  </a:moveTo>
                  <a:lnTo>
                    <a:pt x="4559" y="35559"/>
                  </a:lnTo>
                  <a:lnTo>
                    <a:pt x="17005" y="17017"/>
                  </a:lnTo>
                  <a:lnTo>
                    <a:pt x="35458" y="4571"/>
                  </a:lnTo>
                  <a:lnTo>
                    <a:pt x="58064" y="0"/>
                  </a:lnTo>
                  <a:lnTo>
                    <a:pt x="1430782" y="0"/>
                  </a:lnTo>
                  <a:lnTo>
                    <a:pt x="1453388" y="4571"/>
                  </a:lnTo>
                  <a:lnTo>
                    <a:pt x="1471803" y="17017"/>
                  </a:lnTo>
                  <a:lnTo>
                    <a:pt x="1484248" y="35559"/>
                  </a:lnTo>
                  <a:lnTo>
                    <a:pt x="1488821" y="58165"/>
                  </a:lnTo>
                  <a:lnTo>
                    <a:pt x="1488821" y="523620"/>
                  </a:lnTo>
                  <a:lnTo>
                    <a:pt x="1484248" y="546226"/>
                  </a:lnTo>
                  <a:lnTo>
                    <a:pt x="1471803" y="564768"/>
                  </a:lnTo>
                  <a:lnTo>
                    <a:pt x="1453388" y="577214"/>
                  </a:lnTo>
                  <a:lnTo>
                    <a:pt x="1430782" y="581786"/>
                  </a:lnTo>
                  <a:lnTo>
                    <a:pt x="58064" y="581786"/>
                  </a:lnTo>
                  <a:lnTo>
                    <a:pt x="35458" y="577214"/>
                  </a:lnTo>
                  <a:lnTo>
                    <a:pt x="17005" y="564768"/>
                  </a:lnTo>
                  <a:lnTo>
                    <a:pt x="4559" y="546226"/>
                  </a:lnTo>
                  <a:lnTo>
                    <a:pt x="0" y="523620"/>
                  </a:lnTo>
                  <a:lnTo>
                    <a:pt x="0" y="58165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16686" y="4832730"/>
            <a:ext cx="1348740" cy="4730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129539">
              <a:lnSpc>
                <a:spcPct val="83200"/>
              </a:lnSpc>
              <a:spcBef>
                <a:spcPts val="325"/>
              </a:spcBef>
            </a:pPr>
            <a:r>
              <a:rPr sz="1100" spc="-10" dirty="0">
                <a:latin typeface="Arial MT"/>
                <a:cs typeface="Arial MT"/>
              </a:rPr>
              <a:t>Implementação</a:t>
            </a:r>
            <a:r>
              <a:rPr sz="1100" spc="50" dirty="0">
                <a:latin typeface="Arial MT"/>
                <a:cs typeface="Arial MT"/>
              </a:rPr>
              <a:t> </a:t>
            </a:r>
            <a:r>
              <a:rPr sz="1100" spc="-50" dirty="0">
                <a:latin typeface="Arial MT"/>
                <a:cs typeface="Arial MT"/>
              </a:rPr>
              <a:t>e </a:t>
            </a:r>
            <a:r>
              <a:rPr sz="1100" spc="-10" dirty="0">
                <a:latin typeface="Arial MT"/>
                <a:cs typeface="Arial MT"/>
              </a:rPr>
              <a:t>Acompanhamento</a:t>
            </a:r>
            <a:r>
              <a:rPr sz="1100" spc="20" dirty="0">
                <a:latin typeface="Arial MT"/>
                <a:cs typeface="Arial MT"/>
              </a:rPr>
              <a:t> </a:t>
            </a:r>
            <a:r>
              <a:rPr sz="1100" spc="-25" dirty="0">
                <a:latin typeface="Arial MT"/>
                <a:cs typeface="Arial MT"/>
              </a:rPr>
              <a:t>da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Química</a:t>
            </a:r>
            <a:r>
              <a:rPr sz="1100" spc="-75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(IACQ)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196020" y="4724336"/>
            <a:ext cx="1635760" cy="675005"/>
            <a:chOff x="2196020" y="4724336"/>
            <a:chExt cx="1635760" cy="675005"/>
          </a:xfrm>
        </p:grpSpPr>
        <p:sp>
          <p:nvSpPr>
            <p:cNvPr id="30" name="object 30"/>
            <p:cNvSpPr/>
            <p:nvPr/>
          </p:nvSpPr>
          <p:spPr>
            <a:xfrm>
              <a:off x="2208275" y="4736591"/>
              <a:ext cx="1542415" cy="582295"/>
            </a:xfrm>
            <a:custGeom>
              <a:avLst/>
              <a:gdLst/>
              <a:ahLst/>
              <a:cxnLst/>
              <a:rect l="l" t="t" r="r" b="b"/>
              <a:pathLst>
                <a:path w="1542414" h="582295">
                  <a:moveTo>
                    <a:pt x="1483868" y="0"/>
                  </a:moveTo>
                  <a:lnTo>
                    <a:pt x="58038" y="0"/>
                  </a:lnTo>
                  <a:lnTo>
                    <a:pt x="35432" y="4571"/>
                  </a:lnTo>
                  <a:lnTo>
                    <a:pt x="17018" y="17017"/>
                  </a:lnTo>
                  <a:lnTo>
                    <a:pt x="4572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2" y="546226"/>
                  </a:lnTo>
                  <a:lnTo>
                    <a:pt x="17018" y="564768"/>
                  </a:lnTo>
                  <a:lnTo>
                    <a:pt x="35432" y="577214"/>
                  </a:lnTo>
                  <a:lnTo>
                    <a:pt x="58038" y="581786"/>
                  </a:lnTo>
                  <a:lnTo>
                    <a:pt x="1483868" y="581786"/>
                  </a:lnTo>
                  <a:lnTo>
                    <a:pt x="1506474" y="577214"/>
                  </a:lnTo>
                  <a:lnTo>
                    <a:pt x="1524889" y="564768"/>
                  </a:lnTo>
                  <a:lnTo>
                    <a:pt x="1537335" y="546226"/>
                  </a:lnTo>
                  <a:lnTo>
                    <a:pt x="1541907" y="523620"/>
                  </a:lnTo>
                  <a:lnTo>
                    <a:pt x="1541907" y="58165"/>
                  </a:lnTo>
                  <a:lnTo>
                    <a:pt x="1537335" y="35559"/>
                  </a:lnTo>
                  <a:lnTo>
                    <a:pt x="1524889" y="17017"/>
                  </a:lnTo>
                  <a:lnTo>
                    <a:pt x="1506474" y="4571"/>
                  </a:lnTo>
                  <a:lnTo>
                    <a:pt x="14838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09037" y="4737353"/>
              <a:ext cx="1542415" cy="582295"/>
            </a:xfrm>
            <a:custGeom>
              <a:avLst/>
              <a:gdLst/>
              <a:ahLst/>
              <a:cxnLst/>
              <a:rect l="l" t="t" r="r" b="b"/>
              <a:pathLst>
                <a:path w="1542414" h="582295">
                  <a:moveTo>
                    <a:pt x="0" y="58166"/>
                  </a:moveTo>
                  <a:lnTo>
                    <a:pt x="4572" y="35560"/>
                  </a:lnTo>
                  <a:lnTo>
                    <a:pt x="17018" y="17018"/>
                  </a:lnTo>
                  <a:lnTo>
                    <a:pt x="35432" y="4572"/>
                  </a:lnTo>
                  <a:lnTo>
                    <a:pt x="58038" y="0"/>
                  </a:lnTo>
                  <a:lnTo>
                    <a:pt x="1483867" y="0"/>
                  </a:lnTo>
                  <a:lnTo>
                    <a:pt x="1506474" y="4572"/>
                  </a:lnTo>
                  <a:lnTo>
                    <a:pt x="1524889" y="17018"/>
                  </a:lnTo>
                  <a:lnTo>
                    <a:pt x="1537335" y="35560"/>
                  </a:lnTo>
                  <a:lnTo>
                    <a:pt x="1541907" y="58166"/>
                  </a:lnTo>
                  <a:lnTo>
                    <a:pt x="1541907" y="523621"/>
                  </a:lnTo>
                  <a:lnTo>
                    <a:pt x="1537335" y="546227"/>
                  </a:lnTo>
                  <a:lnTo>
                    <a:pt x="1524889" y="564769"/>
                  </a:lnTo>
                  <a:lnTo>
                    <a:pt x="1506474" y="577215"/>
                  </a:lnTo>
                  <a:lnTo>
                    <a:pt x="1483867" y="581787"/>
                  </a:lnTo>
                  <a:lnTo>
                    <a:pt x="58038" y="581787"/>
                  </a:lnTo>
                  <a:lnTo>
                    <a:pt x="35432" y="577215"/>
                  </a:lnTo>
                  <a:lnTo>
                    <a:pt x="17018" y="564769"/>
                  </a:lnTo>
                  <a:lnTo>
                    <a:pt x="4572" y="546227"/>
                  </a:lnTo>
                  <a:lnTo>
                    <a:pt x="0" y="523621"/>
                  </a:lnTo>
                  <a:lnTo>
                    <a:pt x="0" y="58166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78379" y="4803647"/>
              <a:ext cx="1539240" cy="582295"/>
            </a:xfrm>
            <a:custGeom>
              <a:avLst/>
              <a:gdLst/>
              <a:ahLst/>
              <a:cxnLst/>
              <a:rect l="l" t="t" r="r" b="b"/>
              <a:pathLst>
                <a:path w="1539239" h="582295">
                  <a:moveTo>
                    <a:pt x="1481200" y="0"/>
                  </a:moveTo>
                  <a:lnTo>
                    <a:pt x="58038" y="0"/>
                  </a:lnTo>
                  <a:lnTo>
                    <a:pt x="35432" y="4571"/>
                  </a:lnTo>
                  <a:lnTo>
                    <a:pt x="17018" y="17018"/>
                  </a:lnTo>
                  <a:lnTo>
                    <a:pt x="4571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1" y="546226"/>
                  </a:lnTo>
                  <a:lnTo>
                    <a:pt x="17018" y="564768"/>
                  </a:lnTo>
                  <a:lnTo>
                    <a:pt x="35432" y="577214"/>
                  </a:lnTo>
                  <a:lnTo>
                    <a:pt x="58038" y="581786"/>
                  </a:lnTo>
                  <a:lnTo>
                    <a:pt x="1481200" y="581786"/>
                  </a:lnTo>
                  <a:lnTo>
                    <a:pt x="1503807" y="577214"/>
                  </a:lnTo>
                  <a:lnTo>
                    <a:pt x="1522221" y="564768"/>
                  </a:lnTo>
                  <a:lnTo>
                    <a:pt x="1534668" y="546226"/>
                  </a:lnTo>
                  <a:lnTo>
                    <a:pt x="1539240" y="523620"/>
                  </a:lnTo>
                  <a:lnTo>
                    <a:pt x="1539240" y="58165"/>
                  </a:lnTo>
                  <a:lnTo>
                    <a:pt x="1534668" y="35559"/>
                  </a:lnTo>
                  <a:lnTo>
                    <a:pt x="1522221" y="17018"/>
                  </a:lnTo>
                  <a:lnTo>
                    <a:pt x="1503807" y="4571"/>
                  </a:lnTo>
                  <a:lnTo>
                    <a:pt x="1481200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279141" y="4804409"/>
              <a:ext cx="1539240" cy="582295"/>
            </a:xfrm>
            <a:custGeom>
              <a:avLst/>
              <a:gdLst/>
              <a:ahLst/>
              <a:cxnLst/>
              <a:rect l="l" t="t" r="r" b="b"/>
              <a:pathLst>
                <a:path w="1539239" h="582295">
                  <a:moveTo>
                    <a:pt x="0" y="58165"/>
                  </a:moveTo>
                  <a:lnTo>
                    <a:pt x="4571" y="35559"/>
                  </a:lnTo>
                  <a:lnTo>
                    <a:pt x="17018" y="17017"/>
                  </a:lnTo>
                  <a:lnTo>
                    <a:pt x="35432" y="4571"/>
                  </a:lnTo>
                  <a:lnTo>
                    <a:pt x="58038" y="0"/>
                  </a:lnTo>
                  <a:lnTo>
                    <a:pt x="1481200" y="0"/>
                  </a:lnTo>
                  <a:lnTo>
                    <a:pt x="1503807" y="4571"/>
                  </a:lnTo>
                  <a:lnTo>
                    <a:pt x="1522221" y="17017"/>
                  </a:lnTo>
                  <a:lnTo>
                    <a:pt x="1534668" y="35559"/>
                  </a:lnTo>
                  <a:lnTo>
                    <a:pt x="1539240" y="58165"/>
                  </a:lnTo>
                  <a:lnTo>
                    <a:pt x="1539240" y="523620"/>
                  </a:lnTo>
                  <a:lnTo>
                    <a:pt x="1534668" y="546226"/>
                  </a:lnTo>
                  <a:lnTo>
                    <a:pt x="1522221" y="564768"/>
                  </a:lnTo>
                  <a:lnTo>
                    <a:pt x="1503807" y="577214"/>
                  </a:lnTo>
                  <a:lnTo>
                    <a:pt x="1481200" y="581786"/>
                  </a:lnTo>
                  <a:lnTo>
                    <a:pt x="58038" y="581786"/>
                  </a:lnTo>
                  <a:lnTo>
                    <a:pt x="35432" y="577214"/>
                  </a:lnTo>
                  <a:lnTo>
                    <a:pt x="17018" y="564768"/>
                  </a:lnTo>
                  <a:lnTo>
                    <a:pt x="4571" y="546226"/>
                  </a:lnTo>
                  <a:lnTo>
                    <a:pt x="0" y="523620"/>
                  </a:lnTo>
                  <a:lnTo>
                    <a:pt x="0" y="58165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365629" y="4832730"/>
            <a:ext cx="1373505" cy="4730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139700">
              <a:lnSpc>
                <a:spcPct val="83200"/>
              </a:lnSpc>
              <a:spcBef>
                <a:spcPts val="325"/>
              </a:spcBef>
            </a:pPr>
            <a:r>
              <a:rPr sz="1100" spc="-10" dirty="0">
                <a:latin typeface="Arial MT"/>
                <a:cs typeface="Arial MT"/>
              </a:rPr>
              <a:t>Implementação</a:t>
            </a:r>
            <a:r>
              <a:rPr sz="1100" spc="50" dirty="0">
                <a:latin typeface="Arial MT"/>
                <a:cs typeface="Arial MT"/>
              </a:rPr>
              <a:t> </a:t>
            </a:r>
            <a:r>
              <a:rPr sz="1100" spc="-50" dirty="0">
                <a:latin typeface="Arial MT"/>
                <a:cs typeface="Arial MT"/>
              </a:rPr>
              <a:t>e </a:t>
            </a:r>
            <a:r>
              <a:rPr sz="1100" spc="-10" dirty="0">
                <a:latin typeface="Arial MT"/>
                <a:cs typeface="Arial MT"/>
              </a:rPr>
              <a:t>Acompanhamento</a:t>
            </a:r>
            <a:r>
              <a:rPr sz="1100" spc="55" dirty="0">
                <a:latin typeface="Arial MT"/>
                <a:cs typeface="Arial MT"/>
              </a:rPr>
              <a:t> </a:t>
            </a:r>
            <a:r>
              <a:rPr sz="1100" spc="-25" dirty="0">
                <a:latin typeface="Arial MT"/>
                <a:cs typeface="Arial MT"/>
              </a:rPr>
              <a:t>da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6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Biológica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(IACB)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875468" y="4724336"/>
            <a:ext cx="1600200" cy="675005"/>
            <a:chOff x="3875468" y="4724336"/>
            <a:chExt cx="1600200" cy="675005"/>
          </a:xfrm>
        </p:grpSpPr>
        <p:sp>
          <p:nvSpPr>
            <p:cNvPr id="36" name="object 36"/>
            <p:cNvSpPr/>
            <p:nvPr/>
          </p:nvSpPr>
          <p:spPr>
            <a:xfrm>
              <a:off x="3887723" y="4736591"/>
              <a:ext cx="1504315" cy="582295"/>
            </a:xfrm>
            <a:custGeom>
              <a:avLst/>
              <a:gdLst/>
              <a:ahLst/>
              <a:cxnLst/>
              <a:rect l="l" t="t" r="r" b="b"/>
              <a:pathLst>
                <a:path w="1504314" h="582295">
                  <a:moveTo>
                    <a:pt x="1445767" y="0"/>
                  </a:moveTo>
                  <a:lnTo>
                    <a:pt x="58038" y="0"/>
                  </a:lnTo>
                  <a:lnTo>
                    <a:pt x="35433" y="4571"/>
                  </a:lnTo>
                  <a:lnTo>
                    <a:pt x="17017" y="17017"/>
                  </a:lnTo>
                  <a:lnTo>
                    <a:pt x="4572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2" y="546226"/>
                  </a:lnTo>
                  <a:lnTo>
                    <a:pt x="17017" y="564768"/>
                  </a:lnTo>
                  <a:lnTo>
                    <a:pt x="35433" y="577214"/>
                  </a:lnTo>
                  <a:lnTo>
                    <a:pt x="58038" y="581786"/>
                  </a:lnTo>
                  <a:lnTo>
                    <a:pt x="1445767" y="581786"/>
                  </a:lnTo>
                  <a:lnTo>
                    <a:pt x="1468247" y="577214"/>
                  </a:lnTo>
                  <a:lnTo>
                    <a:pt x="1486789" y="564768"/>
                  </a:lnTo>
                  <a:lnTo>
                    <a:pt x="1499235" y="546226"/>
                  </a:lnTo>
                  <a:lnTo>
                    <a:pt x="1503806" y="523620"/>
                  </a:lnTo>
                  <a:lnTo>
                    <a:pt x="1503806" y="58165"/>
                  </a:lnTo>
                  <a:lnTo>
                    <a:pt x="1499235" y="35559"/>
                  </a:lnTo>
                  <a:lnTo>
                    <a:pt x="1486789" y="17017"/>
                  </a:lnTo>
                  <a:lnTo>
                    <a:pt x="1468247" y="4571"/>
                  </a:lnTo>
                  <a:lnTo>
                    <a:pt x="14457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88485" y="4737353"/>
              <a:ext cx="1504315" cy="582295"/>
            </a:xfrm>
            <a:custGeom>
              <a:avLst/>
              <a:gdLst/>
              <a:ahLst/>
              <a:cxnLst/>
              <a:rect l="l" t="t" r="r" b="b"/>
              <a:pathLst>
                <a:path w="1504314" h="582295">
                  <a:moveTo>
                    <a:pt x="0" y="58166"/>
                  </a:moveTo>
                  <a:lnTo>
                    <a:pt x="4572" y="35560"/>
                  </a:lnTo>
                  <a:lnTo>
                    <a:pt x="17017" y="17018"/>
                  </a:lnTo>
                  <a:lnTo>
                    <a:pt x="35433" y="4572"/>
                  </a:lnTo>
                  <a:lnTo>
                    <a:pt x="58038" y="0"/>
                  </a:lnTo>
                  <a:lnTo>
                    <a:pt x="1445767" y="0"/>
                  </a:lnTo>
                  <a:lnTo>
                    <a:pt x="1468374" y="4572"/>
                  </a:lnTo>
                  <a:lnTo>
                    <a:pt x="1486789" y="17018"/>
                  </a:lnTo>
                  <a:lnTo>
                    <a:pt x="1499235" y="35560"/>
                  </a:lnTo>
                  <a:lnTo>
                    <a:pt x="1503806" y="58166"/>
                  </a:lnTo>
                  <a:lnTo>
                    <a:pt x="1503806" y="523621"/>
                  </a:lnTo>
                  <a:lnTo>
                    <a:pt x="1499235" y="546227"/>
                  </a:lnTo>
                  <a:lnTo>
                    <a:pt x="1486789" y="564769"/>
                  </a:lnTo>
                  <a:lnTo>
                    <a:pt x="1468374" y="577215"/>
                  </a:lnTo>
                  <a:lnTo>
                    <a:pt x="1445767" y="581787"/>
                  </a:lnTo>
                  <a:lnTo>
                    <a:pt x="58038" y="581787"/>
                  </a:lnTo>
                  <a:lnTo>
                    <a:pt x="35433" y="577215"/>
                  </a:lnTo>
                  <a:lnTo>
                    <a:pt x="17017" y="564769"/>
                  </a:lnTo>
                  <a:lnTo>
                    <a:pt x="4572" y="546227"/>
                  </a:lnTo>
                  <a:lnTo>
                    <a:pt x="0" y="523621"/>
                  </a:lnTo>
                  <a:lnTo>
                    <a:pt x="0" y="58166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957827" y="4803647"/>
              <a:ext cx="1504315" cy="582295"/>
            </a:xfrm>
            <a:custGeom>
              <a:avLst/>
              <a:gdLst/>
              <a:ahLst/>
              <a:cxnLst/>
              <a:rect l="l" t="t" r="r" b="b"/>
              <a:pathLst>
                <a:path w="1504314" h="582295">
                  <a:moveTo>
                    <a:pt x="1445768" y="0"/>
                  </a:moveTo>
                  <a:lnTo>
                    <a:pt x="58038" y="0"/>
                  </a:lnTo>
                  <a:lnTo>
                    <a:pt x="35433" y="4571"/>
                  </a:lnTo>
                  <a:lnTo>
                    <a:pt x="17018" y="17018"/>
                  </a:lnTo>
                  <a:lnTo>
                    <a:pt x="4572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2" y="546226"/>
                  </a:lnTo>
                  <a:lnTo>
                    <a:pt x="17018" y="564768"/>
                  </a:lnTo>
                  <a:lnTo>
                    <a:pt x="35433" y="577214"/>
                  </a:lnTo>
                  <a:lnTo>
                    <a:pt x="58038" y="581786"/>
                  </a:lnTo>
                  <a:lnTo>
                    <a:pt x="1445768" y="581786"/>
                  </a:lnTo>
                  <a:lnTo>
                    <a:pt x="1468374" y="577214"/>
                  </a:lnTo>
                  <a:lnTo>
                    <a:pt x="1486789" y="564768"/>
                  </a:lnTo>
                  <a:lnTo>
                    <a:pt x="1499235" y="546226"/>
                  </a:lnTo>
                  <a:lnTo>
                    <a:pt x="1503807" y="523620"/>
                  </a:lnTo>
                  <a:lnTo>
                    <a:pt x="1503807" y="58165"/>
                  </a:lnTo>
                  <a:lnTo>
                    <a:pt x="1499235" y="35559"/>
                  </a:lnTo>
                  <a:lnTo>
                    <a:pt x="1486789" y="17018"/>
                  </a:lnTo>
                  <a:lnTo>
                    <a:pt x="1468374" y="4571"/>
                  </a:lnTo>
                  <a:lnTo>
                    <a:pt x="1445768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58589" y="4804409"/>
              <a:ext cx="1504315" cy="582295"/>
            </a:xfrm>
            <a:custGeom>
              <a:avLst/>
              <a:gdLst/>
              <a:ahLst/>
              <a:cxnLst/>
              <a:rect l="l" t="t" r="r" b="b"/>
              <a:pathLst>
                <a:path w="1504314" h="582295">
                  <a:moveTo>
                    <a:pt x="0" y="58165"/>
                  </a:moveTo>
                  <a:lnTo>
                    <a:pt x="4572" y="35559"/>
                  </a:lnTo>
                  <a:lnTo>
                    <a:pt x="17018" y="17017"/>
                  </a:lnTo>
                  <a:lnTo>
                    <a:pt x="35433" y="4571"/>
                  </a:lnTo>
                  <a:lnTo>
                    <a:pt x="58038" y="0"/>
                  </a:lnTo>
                  <a:lnTo>
                    <a:pt x="1445768" y="0"/>
                  </a:lnTo>
                  <a:lnTo>
                    <a:pt x="1468374" y="4571"/>
                  </a:lnTo>
                  <a:lnTo>
                    <a:pt x="1486789" y="17017"/>
                  </a:lnTo>
                  <a:lnTo>
                    <a:pt x="1499235" y="35559"/>
                  </a:lnTo>
                  <a:lnTo>
                    <a:pt x="1503807" y="58165"/>
                  </a:lnTo>
                  <a:lnTo>
                    <a:pt x="1503807" y="523620"/>
                  </a:lnTo>
                  <a:lnTo>
                    <a:pt x="1499235" y="546226"/>
                  </a:lnTo>
                  <a:lnTo>
                    <a:pt x="1486789" y="564768"/>
                  </a:lnTo>
                  <a:lnTo>
                    <a:pt x="1468374" y="577214"/>
                  </a:lnTo>
                  <a:lnTo>
                    <a:pt x="1445768" y="581786"/>
                  </a:lnTo>
                  <a:lnTo>
                    <a:pt x="58038" y="581786"/>
                  </a:lnTo>
                  <a:lnTo>
                    <a:pt x="35433" y="577214"/>
                  </a:lnTo>
                  <a:lnTo>
                    <a:pt x="17018" y="564768"/>
                  </a:lnTo>
                  <a:lnTo>
                    <a:pt x="4572" y="546226"/>
                  </a:lnTo>
                  <a:lnTo>
                    <a:pt x="0" y="523620"/>
                  </a:lnTo>
                  <a:lnTo>
                    <a:pt x="0" y="58165"/>
                  </a:lnTo>
                  <a:close/>
                </a:path>
              </a:pathLst>
            </a:custGeom>
            <a:ln w="25907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038980" y="4832730"/>
            <a:ext cx="1349375" cy="4730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-1270" algn="ctr">
              <a:lnSpc>
                <a:spcPct val="83200"/>
              </a:lnSpc>
              <a:spcBef>
                <a:spcPts val="325"/>
              </a:spcBef>
            </a:pPr>
            <a:r>
              <a:rPr sz="1100" spc="-10" dirty="0">
                <a:latin typeface="Arial MT"/>
                <a:cs typeface="Arial MT"/>
              </a:rPr>
              <a:t>Implementação</a:t>
            </a:r>
            <a:r>
              <a:rPr sz="1100" spc="50" dirty="0">
                <a:latin typeface="Arial MT"/>
                <a:cs typeface="Arial MT"/>
              </a:rPr>
              <a:t> </a:t>
            </a:r>
            <a:r>
              <a:rPr sz="1100" spc="-50" dirty="0">
                <a:latin typeface="Arial MT"/>
                <a:cs typeface="Arial MT"/>
              </a:rPr>
              <a:t>e </a:t>
            </a:r>
            <a:r>
              <a:rPr sz="1100" spc="-10" dirty="0">
                <a:latin typeface="Arial MT"/>
                <a:cs typeface="Arial MT"/>
              </a:rPr>
              <a:t>Acompanhamento</a:t>
            </a:r>
            <a:r>
              <a:rPr sz="1100" spc="20" dirty="0">
                <a:latin typeface="Arial MT"/>
                <a:cs typeface="Arial MT"/>
              </a:rPr>
              <a:t> </a:t>
            </a:r>
            <a:r>
              <a:rPr sz="1100" spc="-25" dirty="0">
                <a:latin typeface="Arial MT"/>
                <a:cs typeface="Arial MT"/>
              </a:rPr>
              <a:t>da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5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Nuclear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(IACN)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5519864" y="4724336"/>
            <a:ext cx="1581785" cy="675005"/>
            <a:chOff x="5519864" y="4724336"/>
            <a:chExt cx="1581785" cy="675005"/>
          </a:xfrm>
        </p:grpSpPr>
        <p:sp>
          <p:nvSpPr>
            <p:cNvPr id="42" name="object 42"/>
            <p:cNvSpPr/>
            <p:nvPr/>
          </p:nvSpPr>
          <p:spPr>
            <a:xfrm>
              <a:off x="5532120" y="4736591"/>
              <a:ext cx="1485900" cy="582295"/>
            </a:xfrm>
            <a:custGeom>
              <a:avLst/>
              <a:gdLst/>
              <a:ahLst/>
              <a:cxnLst/>
              <a:rect l="l" t="t" r="r" b="b"/>
              <a:pathLst>
                <a:path w="1485900" h="582295">
                  <a:moveTo>
                    <a:pt x="1427860" y="0"/>
                  </a:moveTo>
                  <a:lnTo>
                    <a:pt x="58038" y="0"/>
                  </a:lnTo>
                  <a:lnTo>
                    <a:pt x="35432" y="4571"/>
                  </a:lnTo>
                  <a:lnTo>
                    <a:pt x="17017" y="17017"/>
                  </a:lnTo>
                  <a:lnTo>
                    <a:pt x="4571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1" y="546226"/>
                  </a:lnTo>
                  <a:lnTo>
                    <a:pt x="17017" y="564768"/>
                  </a:lnTo>
                  <a:lnTo>
                    <a:pt x="35432" y="577214"/>
                  </a:lnTo>
                  <a:lnTo>
                    <a:pt x="58038" y="581786"/>
                  </a:lnTo>
                  <a:lnTo>
                    <a:pt x="1427860" y="581786"/>
                  </a:lnTo>
                  <a:lnTo>
                    <a:pt x="1450466" y="577214"/>
                  </a:lnTo>
                  <a:lnTo>
                    <a:pt x="1468881" y="564768"/>
                  </a:lnTo>
                  <a:lnTo>
                    <a:pt x="1481327" y="546226"/>
                  </a:lnTo>
                  <a:lnTo>
                    <a:pt x="1485900" y="523620"/>
                  </a:lnTo>
                  <a:lnTo>
                    <a:pt x="1485900" y="58165"/>
                  </a:lnTo>
                  <a:lnTo>
                    <a:pt x="1481327" y="35559"/>
                  </a:lnTo>
                  <a:lnTo>
                    <a:pt x="1468881" y="17017"/>
                  </a:lnTo>
                  <a:lnTo>
                    <a:pt x="1450466" y="4571"/>
                  </a:lnTo>
                  <a:lnTo>
                    <a:pt x="14278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532882" y="4737353"/>
              <a:ext cx="1485900" cy="582295"/>
            </a:xfrm>
            <a:custGeom>
              <a:avLst/>
              <a:gdLst/>
              <a:ahLst/>
              <a:cxnLst/>
              <a:rect l="l" t="t" r="r" b="b"/>
              <a:pathLst>
                <a:path w="1485900" h="582295">
                  <a:moveTo>
                    <a:pt x="0" y="58166"/>
                  </a:moveTo>
                  <a:lnTo>
                    <a:pt x="4571" y="35560"/>
                  </a:lnTo>
                  <a:lnTo>
                    <a:pt x="17017" y="17018"/>
                  </a:lnTo>
                  <a:lnTo>
                    <a:pt x="35432" y="4572"/>
                  </a:lnTo>
                  <a:lnTo>
                    <a:pt x="58038" y="0"/>
                  </a:lnTo>
                  <a:lnTo>
                    <a:pt x="1427861" y="0"/>
                  </a:lnTo>
                  <a:lnTo>
                    <a:pt x="1450466" y="4572"/>
                  </a:lnTo>
                  <a:lnTo>
                    <a:pt x="1468882" y="17018"/>
                  </a:lnTo>
                  <a:lnTo>
                    <a:pt x="1481327" y="35560"/>
                  </a:lnTo>
                  <a:lnTo>
                    <a:pt x="1485899" y="58166"/>
                  </a:lnTo>
                  <a:lnTo>
                    <a:pt x="1485899" y="523621"/>
                  </a:lnTo>
                  <a:lnTo>
                    <a:pt x="1481327" y="546227"/>
                  </a:lnTo>
                  <a:lnTo>
                    <a:pt x="1468882" y="564769"/>
                  </a:lnTo>
                  <a:lnTo>
                    <a:pt x="1450466" y="577215"/>
                  </a:lnTo>
                  <a:lnTo>
                    <a:pt x="1427861" y="581787"/>
                  </a:lnTo>
                  <a:lnTo>
                    <a:pt x="58038" y="581787"/>
                  </a:lnTo>
                  <a:lnTo>
                    <a:pt x="35432" y="577215"/>
                  </a:lnTo>
                  <a:lnTo>
                    <a:pt x="17017" y="564769"/>
                  </a:lnTo>
                  <a:lnTo>
                    <a:pt x="4571" y="546227"/>
                  </a:lnTo>
                  <a:lnTo>
                    <a:pt x="0" y="523621"/>
                  </a:lnTo>
                  <a:lnTo>
                    <a:pt x="0" y="58166"/>
                  </a:lnTo>
                  <a:close/>
                </a:path>
              </a:pathLst>
            </a:custGeom>
            <a:ln w="25907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600700" y="4803647"/>
              <a:ext cx="1487170" cy="582295"/>
            </a:xfrm>
            <a:custGeom>
              <a:avLst/>
              <a:gdLst/>
              <a:ahLst/>
              <a:cxnLst/>
              <a:rect l="l" t="t" r="r" b="b"/>
              <a:pathLst>
                <a:path w="1487170" h="582295">
                  <a:moveTo>
                    <a:pt x="1429003" y="0"/>
                  </a:moveTo>
                  <a:lnTo>
                    <a:pt x="58038" y="0"/>
                  </a:lnTo>
                  <a:lnTo>
                    <a:pt x="35433" y="4571"/>
                  </a:lnTo>
                  <a:lnTo>
                    <a:pt x="17017" y="17018"/>
                  </a:lnTo>
                  <a:lnTo>
                    <a:pt x="4572" y="35559"/>
                  </a:lnTo>
                  <a:lnTo>
                    <a:pt x="0" y="58165"/>
                  </a:lnTo>
                  <a:lnTo>
                    <a:pt x="0" y="523620"/>
                  </a:lnTo>
                  <a:lnTo>
                    <a:pt x="4572" y="546226"/>
                  </a:lnTo>
                  <a:lnTo>
                    <a:pt x="17017" y="564768"/>
                  </a:lnTo>
                  <a:lnTo>
                    <a:pt x="35433" y="577214"/>
                  </a:lnTo>
                  <a:lnTo>
                    <a:pt x="58038" y="581786"/>
                  </a:lnTo>
                  <a:lnTo>
                    <a:pt x="1429003" y="581786"/>
                  </a:lnTo>
                  <a:lnTo>
                    <a:pt x="1451609" y="577214"/>
                  </a:lnTo>
                  <a:lnTo>
                    <a:pt x="1470025" y="564768"/>
                  </a:lnTo>
                  <a:lnTo>
                    <a:pt x="1482471" y="546226"/>
                  </a:lnTo>
                  <a:lnTo>
                    <a:pt x="1487043" y="523620"/>
                  </a:lnTo>
                  <a:lnTo>
                    <a:pt x="1487043" y="58165"/>
                  </a:lnTo>
                  <a:lnTo>
                    <a:pt x="1482471" y="35559"/>
                  </a:lnTo>
                  <a:lnTo>
                    <a:pt x="1470025" y="17018"/>
                  </a:lnTo>
                  <a:lnTo>
                    <a:pt x="1451609" y="4571"/>
                  </a:lnTo>
                  <a:lnTo>
                    <a:pt x="1429003" y="0"/>
                  </a:lnTo>
                  <a:close/>
                </a:path>
              </a:pathLst>
            </a:custGeom>
            <a:solidFill>
              <a:srgbClr val="D0D6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601462" y="4804409"/>
              <a:ext cx="1487170" cy="582295"/>
            </a:xfrm>
            <a:custGeom>
              <a:avLst/>
              <a:gdLst/>
              <a:ahLst/>
              <a:cxnLst/>
              <a:rect l="l" t="t" r="r" b="b"/>
              <a:pathLst>
                <a:path w="1487170" h="582295">
                  <a:moveTo>
                    <a:pt x="0" y="58165"/>
                  </a:moveTo>
                  <a:lnTo>
                    <a:pt x="4572" y="35559"/>
                  </a:lnTo>
                  <a:lnTo>
                    <a:pt x="17017" y="17017"/>
                  </a:lnTo>
                  <a:lnTo>
                    <a:pt x="35433" y="4571"/>
                  </a:lnTo>
                  <a:lnTo>
                    <a:pt x="58038" y="0"/>
                  </a:lnTo>
                  <a:lnTo>
                    <a:pt x="1429004" y="0"/>
                  </a:lnTo>
                  <a:lnTo>
                    <a:pt x="1451610" y="4571"/>
                  </a:lnTo>
                  <a:lnTo>
                    <a:pt x="1470024" y="17017"/>
                  </a:lnTo>
                  <a:lnTo>
                    <a:pt x="1482470" y="35559"/>
                  </a:lnTo>
                  <a:lnTo>
                    <a:pt x="1487042" y="58165"/>
                  </a:lnTo>
                  <a:lnTo>
                    <a:pt x="1487042" y="523620"/>
                  </a:lnTo>
                  <a:lnTo>
                    <a:pt x="1482470" y="546226"/>
                  </a:lnTo>
                  <a:lnTo>
                    <a:pt x="1470024" y="564768"/>
                  </a:lnTo>
                  <a:lnTo>
                    <a:pt x="1451610" y="577214"/>
                  </a:lnTo>
                  <a:lnTo>
                    <a:pt x="1429004" y="581786"/>
                  </a:lnTo>
                  <a:lnTo>
                    <a:pt x="58038" y="581786"/>
                  </a:lnTo>
                  <a:lnTo>
                    <a:pt x="35433" y="577214"/>
                  </a:lnTo>
                  <a:lnTo>
                    <a:pt x="17017" y="564768"/>
                  </a:lnTo>
                  <a:lnTo>
                    <a:pt x="4572" y="546226"/>
                  </a:lnTo>
                  <a:lnTo>
                    <a:pt x="0" y="523620"/>
                  </a:lnTo>
                  <a:lnTo>
                    <a:pt x="0" y="58165"/>
                  </a:lnTo>
                  <a:close/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673597" y="4760467"/>
            <a:ext cx="1349375" cy="612775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 indent="1905" algn="ctr">
              <a:lnSpc>
                <a:spcPct val="83300"/>
              </a:lnSpc>
              <a:spcBef>
                <a:spcPts val="325"/>
              </a:spcBef>
            </a:pPr>
            <a:r>
              <a:rPr sz="1100" spc="-10" dirty="0">
                <a:latin typeface="Arial MT"/>
                <a:cs typeface="Arial MT"/>
              </a:rPr>
              <a:t>Implementação</a:t>
            </a:r>
            <a:r>
              <a:rPr sz="1100" spc="50" dirty="0">
                <a:latin typeface="Arial MT"/>
                <a:cs typeface="Arial MT"/>
              </a:rPr>
              <a:t> </a:t>
            </a:r>
            <a:r>
              <a:rPr sz="1100" spc="-50" dirty="0">
                <a:latin typeface="Arial MT"/>
                <a:cs typeface="Arial MT"/>
              </a:rPr>
              <a:t>e </a:t>
            </a:r>
            <a:r>
              <a:rPr sz="1100" spc="-10" dirty="0">
                <a:latin typeface="Arial MT"/>
                <a:cs typeface="Arial MT"/>
              </a:rPr>
              <a:t>Acompanhamento</a:t>
            </a:r>
            <a:r>
              <a:rPr sz="1100" spc="20" dirty="0">
                <a:latin typeface="Arial MT"/>
                <a:cs typeface="Arial MT"/>
              </a:rPr>
              <a:t> </a:t>
            </a:r>
            <a:r>
              <a:rPr sz="1100" spc="-25" dirty="0">
                <a:latin typeface="Arial MT"/>
                <a:cs typeface="Arial MT"/>
              </a:rPr>
              <a:t>da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de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10" dirty="0">
                <a:latin typeface="Arial MT"/>
                <a:cs typeface="Arial MT"/>
              </a:rPr>
              <a:t>Mísseis (IACM)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784593" y="2169922"/>
            <a:ext cx="2219325" cy="623570"/>
            <a:chOff x="6784593" y="2169922"/>
            <a:chExt cx="2219325" cy="623570"/>
          </a:xfrm>
        </p:grpSpPr>
        <p:sp>
          <p:nvSpPr>
            <p:cNvPr id="48" name="object 48"/>
            <p:cNvSpPr/>
            <p:nvPr/>
          </p:nvSpPr>
          <p:spPr>
            <a:xfrm>
              <a:off x="6793991" y="2179320"/>
              <a:ext cx="2199005" cy="603250"/>
            </a:xfrm>
            <a:custGeom>
              <a:avLst/>
              <a:gdLst/>
              <a:ahLst/>
              <a:cxnLst/>
              <a:rect l="l" t="t" r="r" b="b"/>
              <a:pathLst>
                <a:path w="2199004" h="603250">
                  <a:moveTo>
                    <a:pt x="1997709" y="0"/>
                  </a:moveTo>
                  <a:lnTo>
                    <a:pt x="201294" y="0"/>
                  </a:lnTo>
                  <a:lnTo>
                    <a:pt x="155193" y="5333"/>
                  </a:lnTo>
                  <a:lnTo>
                    <a:pt x="112775" y="20446"/>
                  </a:lnTo>
                  <a:lnTo>
                    <a:pt x="75437" y="44195"/>
                  </a:lnTo>
                  <a:lnTo>
                    <a:pt x="44196" y="75310"/>
                  </a:lnTo>
                  <a:lnTo>
                    <a:pt x="20447" y="112649"/>
                  </a:lnTo>
                  <a:lnTo>
                    <a:pt x="5333" y="154939"/>
                  </a:lnTo>
                  <a:lnTo>
                    <a:pt x="0" y="201040"/>
                  </a:lnTo>
                  <a:lnTo>
                    <a:pt x="0" y="402081"/>
                  </a:lnTo>
                  <a:lnTo>
                    <a:pt x="5333" y="448182"/>
                  </a:lnTo>
                  <a:lnTo>
                    <a:pt x="20447" y="490474"/>
                  </a:lnTo>
                  <a:lnTo>
                    <a:pt x="44196" y="527812"/>
                  </a:lnTo>
                  <a:lnTo>
                    <a:pt x="75437" y="558926"/>
                  </a:lnTo>
                  <a:lnTo>
                    <a:pt x="112775" y="582676"/>
                  </a:lnTo>
                  <a:lnTo>
                    <a:pt x="155193" y="597788"/>
                  </a:lnTo>
                  <a:lnTo>
                    <a:pt x="201294" y="603122"/>
                  </a:lnTo>
                  <a:lnTo>
                    <a:pt x="1997709" y="603122"/>
                  </a:lnTo>
                  <a:lnTo>
                    <a:pt x="2043810" y="597788"/>
                  </a:lnTo>
                  <a:lnTo>
                    <a:pt x="2086228" y="582676"/>
                  </a:lnTo>
                  <a:lnTo>
                    <a:pt x="2123566" y="558926"/>
                  </a:lnTo>
                  <a:lnTo>
                    <a:pt x="2154808" y="527812"/>
                  </a:lnTo>
                  <a:lnTo>
                    <a:pt x="2178557" y="490474"/>
                  </a:lnTo>
                  <a:lnTo>
                    <a:pt x="2193671" y="448182"/>
                  </a:lnTo>
                  <a:lnTo>
                    <a:pt x="2199004" y="402081"/>
                  </a:lnTo>
                  <a:lnTo>
                    <a:pt x="2199004" y="201040"/>
                  </a:lnTo>
                  <a:lnTo>
                    <a:pt x="2193671" y="154939"/>
                  </a:lnTo>
                  <a:lnTo>
                    <a:pt x="2178557" y="112649"/>
                  </a:lnTo>
                  <a:lnTo>
                    <a:pt x="2154808" y="75310"/>
                  </a:lnTo>
                  <a:lnTo>
                    <a:pt x="2123566" y="44195"/>
                  </a:lnTo>
                  <a:lnTo>
                    <a:pt x="2086228" y="20446"/>
                  </a:lnTo>
                  <a:lnTo>
                    <a:pt x="2043810" y="5333"/>
                  </a:lnTo>
                  <a:lnTo>
                    <a:pt x="1997709" y="0"/>
                  </a:lnTo>
                  <a:close/>
                </a:path>
              </a:pathLst>
            </a:custGeom>
            <a:solidFill>
              <a:srgbClr val="DCE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94753" y="2180082"/>
              <a:ext cx="2199005" cy="603250"/>
            </a:xfrm>
            <a:custGeom>
              <a:avLst/>
              <a:gdLst/>
              <a:ahLst/>
              <a:cxnLst/>
              <a:rect l="l" t="t" r="r" b="b"/>
              <a:pathLst>
                <a:path w="2199004" h="603250">
                  <a:moveTo>
                    <a:pt x="0" y="201040"/>
                  </a:moveTo>
                  <a:lnTo>
                    <a:pt x="5334" y="154939"/>
                  </a:lnTo>
                  <a:lnTo>
                    <a:pt x="20447" y="112648"/>
                  </a:lnTo>
                  <a:lnTo>
                    <a:pt x="44196" y="75310"/>
                  </a:lnTo>
                  <a:lnTo>
                    <a:pt x="75438" y="44195"/>
                  </a:lnTo>
                  <a:lnTo>
                    <a:pt x="112775" y="20446"/>
                  </a:lnTo>
                  <a:lnTo>
                    <a:pt x="155194" y="5333"/>
                  </a:lnTo>
                  <a:lnTo>
                    <a:pt x="201295" y="0"/>
                  </a:lnTo>
                  <a:lnTo>
                    <a:pt x="1997710" y="0"/>
                  </a:lnTo>
                  <a:lnTo>
                    <a:pt x="2043811" y="5333"/>
                  </a:lnTo>
                  <a:lnTo>
                    <a:pt x="2086228" y="20446"/>
                  </a:lnTo>
                  <a:lnTo>
                    <a:pt x="2123567" y="44195"/>
                  </a:lnTo>
                  <a:lnTo>
                    <a:pt x="2154809" y="75310"/>
                  </a:lnTo>
                  <a:lnTo>
                    <a:pt x="2178557" y="112648"/>
                  </a:lnTo>
                  <a:lnTo>
                    <a:pt x="2193671" y="154939"/>
                  </a:lnTo>
                  <a:lnTo>
                    <a:pt x="2199004" y="201040"/>
                  </a:lnTo>
                  <a:lnTo>
                    <a:pt x="2199004" y="402081"/>
                  </a:lnTo>
                  <a:lnTo>
                    <a:pt x="2193671" y="448182"/>
                  </a:lnTo>
                  <a:lnTo>
                    <a:pt x="2178557" y="490473"/>
                  </a:lnTo>
                  <a:lnTo>
                    <a:pt x="2154809" y="527812"/>
                  </a:lnTo>
                  <a:lnTo>
                    <a:pt x="2123567" y="558926"/>
                  </a:lnTo>
                  <a:lnTo>
                    <a:pt x="2086228" y="582676"/>
                  </a:lnTo>
                  <a:lnTo>
                    <a:pt x="2043811" y="597788"/>
                  </a:lnTo>
                  <a:lnTo>
                    <a:pt x="1997710" y="603122"/>
                  </a:lnTo>
                  <a:lnTo>
                    <a:pt x="201295" y="603122"/>
                  </a:lnTo>
                  <a:lnTo>
                    <a:pt x="155194" y="597788"/>
                  </a:lnTo>
                  <a:lnTo>
                    <a:pt x="112775" y="582676"/>
                  </a:lnTo>
                  <a:lnTo>
                    <a:pt x="75438" y="558926"/>
                  </a:lnTo>
                  <a:lnTo>
                    <a:pt x="44196" y="527812"/>
                  </a:lnTo>
                  <a:lnTo>
                    <a:pt x="20447" y="490473"/>
                  </a:lnTo>
                  <a:lnTo>
                    <a:pt x="5334" y="448182"/>
                  </a:lnTo>
                  <a:lnTo>
                    <a:pt x="0" y="402081"/>
                  </a:lnTo>
                  <a:lnTo>
                    <a:pt x="0" y="201040"/>
                  </a:lnTo>
                  <a:close/>
                </a:path>
              </a:pathLst>
            </a:custGeom>
            <a:ln w="19812">
              <a:solidFill>
                <a:srgbClr val="538E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7113778" y="2169414"/>
            <a:ext cx="15684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Órgão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Coordenador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da </a:t>
            </a:r>
            <a:r>
              <a:rPr sz="1200" spc="-10" dirty="0">
                <a:latin typeface="Arial MT"/>
                <a:cs typeface="Arial MT"/>
              </a:rPr>
              <a:t>Autoridade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Nacional 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508750" y="4068826"/>
            <a:ext cx="2355215" cy="591820"/>
            <a:chOff x="6508750" y="4068826"/>
            <a:chExt cx="2355215" cy="591820"/>
          </a:xfrm>
        </p:grpSpPr>
        <p:sp>
          <p:nvSpPr>
            <p:cNvPr id="52" name="object 52"/>
            <p:cNvSpPr/>
            <p:nvPr/>
          </p:nvSpPr>
          <p:spPr>
            <a:xfrm>
              <a:off x="6518148" y="4078224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2144141" y="0"/>
                  </a:moveTo>
                  <a:lnTo>
                    <a:pt x="190500" y="0"/>
                  </a:lnTo>
                  <a:lnTo>
                    <a:pt x="146811" y="5080"/>
                  </a:lnTo>
                  <a:lnTo>
                    <a:pt x="106679" y="19431"/>
                  </a:lnTo>
                  <a:lnTo>
                    <a:pt x="71374" y="41909"/>
                  </a:lnTo>
                  <a:lnTo>
                    <a:pt x="41909" y="71374"/>
                  </a:lnTo>
                  <a:lnTo>
                    <a:pt x="19430" y="106806"/>
                  </a:lnTo>
                  <a:lnTo>
                    <a:pt x="5079" y="146812"/>
                  </a:lnTo>
                  <a:lnTo>
                    <a:pt x="0" y="190500"/>
                  </a:lnTo>
                  <a:lnTo>
                    <a:pt x="0" y="381000"/>
                  </a:lnTo>
                  <a:lnTo>
                    <a:pt x="5079" y="424688"/>
                  </a:lnTo>
                  <a:lnTo>
                    <a:pt x="19430" y="464693"/>
                  </a:lnTo>
                  <a:lnTo>
                    <a:pt x="41909" y="500125"/>
                  </a:lnTo>
                  <a:lnTo>
                    <a:pt x="71374" y="529589"/>
                  </a:lnTo>
                  <a:lnTo>
                    <a:pt x="106679" y="552069"/>
                  </a:lnTo>
                  <a:lnTo>
                    <a:pt x="146811" y="566419"/>
                  </a:lnTo>
                  <a:lnTo>
                    <a:pt x="190500" y="571500"/>
                  </a:lnTo>
                  <a:lnTo>
                    <a:pt x="2144141" y="571500"/>
                  </a:lnTo>
                  <a:lnTo>
                    <a:pt x="2187829" y="566419"/>
                  </a:lnTo>
                  <a:lnTo>
                    <a:pt x="2227960" y="552069"/>
                  </a:lnTo>
                  <a:lnTo>
                    <a:pt x="2263267" y="529589"/>
                  </a:lnTo>
                  <a:lnTo>
                    <a:pt x="2292730" y="500125"/>
                  </a:lnTo>
                  <a:lnTo>
                    <a:pt x="2315209" y="464693"/>
                  </a:lnTo>
                  <a:lnTo>
                    <a:pt x="2329560" y="424688"/>
                  </a:lnTo>
                  <a:lnTo>
                    <a:pt x="2334641" y="381000"/>
                  </a:lnTo>
                  <a:lnTo>
                    <a:pt x="2334641" y="190500"/>
                  </a:lnTo>
                  <a:lnTo>
                    <a:pt x="2329560" y="146812"/>
                  </a:lnTo>
                  <a:lnTo>
                    <a:pt x="2315209" y="106806"/>
                  </a:lnTo>
                  <a:lnTo>
                    <a:pt x="2292730" y="71374"/>
                  </a:lnTo>
                  <a:lnTo>
                    <a:pt x="2263267" y="41909"/>
                  </a:lnTo>
                  <a:lnTo>
                    <a:pt x="2227960" y="19431"/>
                  </a:lnTo>
                  <a:lnTo>
                    <a:pt x="2187829" y="5080"/>
                  </a:lnTo>
                  <a:lnTo>
                    <a:pt x="2144141" y="0"/>
                  </a:lnTo>
                  <a:close/>
                </a:path>
              </a:pathLst>
            </a:custGeom>
            <a:solidFill>
              <a:srgbClr val="DCE6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518910" y="4078986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0" y="190500"/>
                  </a:moveTo>
                  <a:lnTo>
                    <a:pt x="5080" y="146812"/>
                  </a:lnTo>
                  <a:lnTo>
                    <a:pt x="19431" y="106806"/>
                  </a:lnTo>
                  <a:lnTo>
                    <a:pt x="41910" y="71374"/>
                  </a:lnTo>
                  <a:lnTo>
                    <a:pt x="71374" y="41909"/>
                  </a:lnTo>
                  <a:lnTo>
                    <a:pt x="106680" y="19431"/>
                  </a:lnTo>
                  <a:lnTo>
                    <a:pt x="146812" y="5080"/>
                  </a:lnTo>
                  <a:lnTo>
                    <a:pt x="190500" y="0"/>
                  </a:lnTo>
                  <a:lnTo>
                    <a:pt x="2144141" y="0"/>
                  </a:lnTo>
                  <a:lnTo>
                    <a:pt x="2187829" y="5080"/>
                  </a:lnTo>
                  <a:lnTo>
                    <a:pt x="2227961" y="19431"/>
                  </a:lnTo>
                  <a:lnTo>
                    <a:pt x="2263267" y="41909"/>
                  </a:lnTo>
                  <a:lnTo>
                    <a:pt x="2292731" y="71374"/>
                  </a:lnTo>
                  <a:lnTo>
                    <a:pt x="2315210" y="106806"/>
                  </a:lnTo>
                  <a:lnTo>
                    <a:pt x="2329561" y="146812"/>
                  </a:lnTo>
                  <a:lnTo>
                    <a:pt x="2334641" y="190500"/>
                  </a:lnTo>
                  <a:lnTo>
                    <a:pt x="2334641" y="381000"/>
                  </a:lnTo>
                  <a:lnTo>
                    <a:pt x="2329561" y="424688"/>
                  </a:lnTo>
                  <a:lnTo>
                    <a:pt x="2315210" y="464693"/>
                  </a:lnTo>
                  <a:lnTo>
                    <a:pt x="2292731" y="500125"/>
                  </a:lnTo>
                  <a:lnTo>
                    <a:pt x="2263267" y="529589"/>
                  </a:lnTo>
                  <a:lnTo>
                    <a:pt x="2227961" y="552069"/>
                  </a:lnTo>
                  <a:lnTo>
                    <a:pt x="2187829" y="566419"/>
                  </a:lnTo>
                  <a:lnTo>
                    <a:pt x="2144141" y="571500"/>
                  </a:lnTo>
                  <a:lnTo>
                    <a:pt x="190500" y="571500"/>
                  </a:lnTo>
                  <a:lnTo>
                    <a:pt x="146812" y="566419"/>
                  </a:lnTo>
                  <a:lnTo>
                    <a:pt x="106680" y="552069"/>
                  </a:lnTo>
                  <a:lnTo>
                    <a:pt x="71374" y="529589"/>
                  </a:lnTo>
                  <a:lnTo>
                    <a:pt x="41910" y="500125"/>
                  </a:lnTo>
                  <a:lnTo>
                    <a:pt x="19431" y="464693"/>
                  </a:lnTo>
                  <a:lnTo>
                    <a:pt x="5080" y="424688"/>
                  </a:lnTo>
                  <a:lnTo>
                    <a:pt x="0" y="381000"/>
                  </a:lnTo>
                  <a:lnTo>
                    <a:pt x="0" y="190500"/>
                  </a:lnTo>
                  <a:close/>
                </a:path>
              </a:pathLst>
            </a:custGeom>
            <a:ln w="19812">
              <a:solidFill>
                <a:srgbClr val="538ED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653021" y="4152138"/>
            <a:ext cx="2043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1454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Arial MT"/>
                <a:cs typeface="Arial MT"/>
              </a:rPr>
              <a:t>Secretaria-Executiva</a:t>
            </a:r>
            <a:r>
              <a:rPr sz="1200" spc="25" dirty="0">
                <a:latin typeface="Arial MT"/>
                <a:cs typeface="Arial MT"/>
              </a:rPr>
              <a:t> </a:t>
            </a:r>
            <a:r>
              <a:rPr sz="1200" spc="-25" dirty="0">
                <a:latin typeface="Arial MT"/>
                <a:cs typeface="Arial MT"/>
              </a:rPr>
              <a:t>da </a:t>
            </a:r>
            <a:r>
              <a:rPr sz="1200" spc="-10" dirty="0">
                <a:latin typeface="Arial MT"/>
                <a:cs typeface="Arial MT"/>
              </a:rPr>
              <a:t>Autoridade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Nacional</a:t>
            </a:r>
            <a:r>
              <a:rPr sz="1200" spc="-5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753100" y="2444495"/>
            <a:ext cx="1094740" cy="1922145"/>
            <a:chOff x="5753100" y="2444495"/>
            <a:chExt cx="1094740" cy="192214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08063" y="2444495"/>
              <a:ext cx="239268" cy="120396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6637782" y="2487040"/>
              <a:ext cx="170815" cy="0"/>
            </a:xfrm>
            <a:custGeom>
              <a:avLst/>
              <a:gdLst/>
              <a:ahLst/>
              <a:cxnLst/>
              <a:rect l="l" t="t" r="r" b="b"/>
              <a:pathLst>
                <a:path w="170815">
                  <a:moveTo>
                    <a:pt x="0" y="0"/>
                  </a:moveTo>
                  <a:lnTo>
                    <a:pt x="170307" y="0"/>
                  </a:lnTo>
                </a:path>
              </a:pathLst>
            </a:custGeom>
            <a:ln w="39624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100" y="4258055"/>
              <a:ext cx="813816" cy="108204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5798057" y="4295394"/>
              <a:ext cx="719455" cy="1270"/>
            </a:xfrm>
            <a:custGeom>
              <a:avLst/>
              <a:gdLst/>
              <a:ahLst/>
              <a:cxnLst/>
              <a:rect l="l" t="t" r="r" b="b"/>
              <a:pathLst>
                <a:path w="719454" h="1270">
                  <a:moveTo>
                    <a:pt x="0" y="0"/>
                  </a:moveTo>
                  <a:lnTo>
                    <a:pt x="718946" y="1269"/>
                  </a:lnTo>
                </a:path>
              </a:pathLst>
            </a:custGeom>
            <a:ln w="25908">
              <a:solidFill>
                <a:srgbClr val="4F81B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0" name="object 6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48894" rIns="0" bIns="0" rtlCol="0">
            <a:spAutoFit/>
          </a:bodyPr>
          <a:lstStyle/>
          <a:p>
            <a:pPr marL="74803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Principais</a:t>
            </a:r>
            <a:r>
              <a:rPr spc="-80" dirty="0"/>
              <a:t> </a:t>
            </a:r>
            <a:r>
              <a:rPr spc="-10" dirty="0"/>
              <a:t>Atribuições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9863" y="1797557"/>
            <a:ext cx="8206740" cy="2974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3429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Acompanhar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implementar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tratados,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convenções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regimes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internacionais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desarmamento 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proliferação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ADM,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quais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Parte;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4965" marR="5715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Implementar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políticas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duplo,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serviços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diretamente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vinculados;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4965" marR="7620" indent="-342900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sz="1600" spc="-20" dirty="0">
                <a:latin typeface="Arial MT"/>
                <a:cs typeface="Arial MT"/>
              </a:rPr>
              <a:t>Secretaria-</a:t>
            </a:r>
            <a:r>
              <a:rPr sz="1600" dirty="0">
                <a:latin typeface="Arial MT"/>
                <a:cs typeface="Arial MT"/>
              </a:rPr>
              <a:t>Executiva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Bens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(CIBES);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</a:t>
            </a:r>
            <a:r>
              <a:rPr sz="1600" spc="-20" dirty="0">
                <a:latin typeface="Arial MT"/>
                <a:cs typeface="Arial MT"/>
              </a:rPr>
              <a:t>Secretaria-</a:t>
            </a:r>
            <a:r>
              <a:rPr sz="1600" dirty="0">
                <a:latin typeface="Arial MT"/>
                <a:cs typeface="Arial MT"/>
              </a:rPr>
              <a:t>Executiva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Permanente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4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Convenção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Internacional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Químicas (CIAD/CPAQ).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6686" y="2164461"/>
            <a:ext cx="7680325" cy="1503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</a:tabLst>
            </a:pPr>
            <a:r>
              <a:rPr sz="1600" spc="-10" dirty="0">
                <a:latin typeface="Arial MT"/>
                <a:cs typeface="Arial MT"/>
              </a:rPr>
              <a:t>Convoca/Organiza</a:t>
            </a:r>
            <a:r>
              <a:rPr sz="1600" dirty="0">
                <a:latin typeface="Arial MT"/>
                <a:cs typeface="Arial MT"/>
              </a:rPr>
              <a:t> 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CIAD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10" dirty="0">
                <a:latin typeface="Arial MT"/>
                <a:cs typeface="Arial MT"/>
              </a:rPr>
              <a:t> CPAQ;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1600" dirty="0">
                <a:latin typeface="Arial MT"/>
                <a:cs typeface="Arial MT"/>
              </a:rPr>
              <a:t>Participa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plenárias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 </a:t>
            </a:r>
            <a:r>
              <a:rPr sz="1600" spc="-50" dirty="0">
                <a:latin typeface="Arial MT"/>
                <a:cs typeface="Arial MT"/>
              </a:rPr>
              <a:t>CPAQ,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CPAB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MTCR;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spcBef>
                <a:spcPts val="5"/>
              </a:spcBef>
              <a:buChar char="•"/>
              <a:tabLst>
                <a:tab pos="299085" algn="l"/>
              </a:tabLst>
            </a:pPr>
            <a:r>
              <a:rPr sz="1600" dirty="0">
                <a:latin typeface="Arial MT"/>
                <a:cs typeface="Arial MT"/>
              </a:rPr>
              <a:t>Implementa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nível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decisões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emanadas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CPAQ,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CPAB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spc="-10" dirty="0">
                <a:latin typeface="Arial MT"/>
                <a:cs typeface="Arial MT"/>
              </a:rPr>
              <a:t>MTCR.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Principais</a:t>
            </a:r>
            <a:r>
              <a:rPr spc="-70" dirty="0"/>
              <a:t> </a:t>
            </a:r>
            <a:r>
              <a:rPr spc="-10" dirty="0"/>
              <a:t>Atribuições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3070" y="1873757"/>
            <a:ext cx="363855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317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PRINCIPAIS </a:t>
            </a:r>
            <a:r>
              <a:rPr sz="4000" spc="-25" dirty="0"/>
              <a:t>ATIVIDADES </a:t>
            </a:r>
            <a:r>
              <a:rPr sz="4000" dirty="0"/>
              <a:t>DA</a:t>
            </a:r>
            <a:r>
              <a:rPr sz="4000" spc="-105" dirty="0"/>
              <a:t> </a:t>
            </a:r>
            <a:r>
              <a:rPr sz="4000" spc="-20" dirty="0"/>
              <a:t>CGBS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Sistema</a:t>
            </a:r>
            <a:r>
              <a:rPr sz="4000" spc="-200" dirty="0"/>
              <a:t> </a:t>
            </a:r>
            <a:r>
              <a:rPr sz="4000" dirty="0"/>
              <a:t>Brasileiro</a:t>
            </a:r>
            <a:r>
              <a:rPr sz="4000" spc="-204" dirty="0"/>
              <a:t> </a:t>
            </a:r>
            <a:r>
              <a:rPr sz="4000" spc="-25" dirty="0"/>
              <a:t>de </a:t>
            </a:r>
            <a:r>
              <a:rPr sz="4000" dirty="0"/>
              <a:t>Controle</a:t>
            </a:r>
            <a:r>
              <a:rPr sz="4000" spc="-210" dirty="0"/>
              <a:t> </a:t>
            </a:r>
            <a:r>
              <a:rPr sz="4000" dirty="0"/>
              <a:t>de</a:t>
            </a:r>
            <a:r>
              <a:rPr sz="4000" spc="-200" dirty="0"/>
              <a:t> </a:t>
            </a:r>
            <a:r>
              <a:rPr sz="4000" dirty="0"/>
              <a:t>Exportação</a:t>
            </a:r>
            <a:r>
              <a:rPr sz="4000" spc="-204" dirty="0"/>
              <a:t> </a:t>
            </a:r>
            <a:r>
              <a:rPr sz="4000" spc="-25" dirty="0"/>
              <a:t>de </a:t>
            </a:r>
            <a:r>
              <a:rPr sz="4000" dirty="0"/>
              <a:t>Bens</a:t>
            </a:r>
            <a:r>
              <a:rPr sz="4000" spc="-120" dirty="0"/>
              <a:t> </a:t>
            </a:r>
            <a:r>
              <a:rPr sz="4000" spc="-10" dirty="0"/>
              <a:t>Sensíveis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635" algn="ctr">
              <a:lnSpc>
                <a:spcPct val="121000"/>
              </a:lnSpc>
              <a:spcBef>
                <a:spcPts val="95"/>
              </a:spcBef>
            </a:pPr>
            <a:r>
              <a:rPr sz="2400" b="1" spc="-10" dirty="0">
                <a:latin typeface="Arial"/>
                <a:cs typeface="Arial"/>
              </a:rPr>
              <a:t>Coordenação-</a:t>
            </a:r>
            <a:r>
              <a:rPr sz="2400" b="1" dirty="0">
                <a:latin typeface="Arial"/>
                <a:cs typeface="Arial"/>
              </a:rPr>
              <a:t>Geral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6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Bens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Sensíveis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(CGBS) </a:t>
            </a:r>
            <a:r>
              <a:rPr sz="2400" b="1" dirty="0">
                <a:latin typeface="Arial"/>
                <a:cs typeface="Arial"/>
              </a:rPr>
              <a:t>Assessoria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Especial</a:t>
            </a:r>
            <a:r>
              <a:rPr sz="2400" b="1" spc="-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</a:t>
            </a:r>
            <a:r>
              <a:rPr sz="2400" b="1" spc="-1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Assuntos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Internacionais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(ASSIN) </a:t>
            </a:r>
            <a:r>
              <a:rPr sz="2400" b="1" dirty="0">
                <a:latin typeface="Arial"/>
                <a:cs typeface="Arial"/>
              </a:rPr>
              <a:t>Ministério</a:t>
            </a:r>
            <a:r>
              <a:rPr sz="2400" b="1" spc="-9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da</a:t>
            </a:r>
            <a:r>
              <a:rPr sz="2400" b="1" spc="-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Ciência,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40" dirty="0">
                <a:latin typeface="Arial"/>
                <a:cs typeface="Arial"/>
              </a:rPr>
              <a:t>Tecnologia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e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Inovações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(MCTI)</a:t>
            </a:r>
            <a:endParaRPr sz="2400" dirty="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7620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64130" marR="5080" indent="-1677035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</a:t>
            </a:r>
            <a:r>
              <a:rPr spc="-45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10" dirty="0"/>
              <a:t>Transferências</a:t>
            </a:r>
            <a:r>
              <a:rPr spc="-114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spc="-20" dirty="0"/>
              <a:t>Bens </a:t>
            </a:r>
            <a:r>
              <a:rPr spc="-10" dirty="0"/>
              <a:t>Sensíveis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9863" y="1508252"/>
            <a:ext cx="7908925" cy="2866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latin typeface="Arial"/>
                <a:cs typeface="Arial"/>
              </a:rPr>
              <a:t>Comércio</a:t>
            </a:r>
            <a:r>
              <a:rPr sz="1600" b="1" spc="-11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Exterior: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16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  <a:tab pos="1249680" algn="l"/>
                <a:tab pos="1593215" algn="l"/>
                <a:tab pos="2828925" algn="l"/>
                <a:tab pos="3183890" algn="l"/>
                <a:tab pos="3810635" algn="l"/>
                <a:tab pos="4153535" algn="l"/>
                <a:tab pos="5617210" algn="l"/>
                <a:tab pos="6627495" algn="l"/>
                <a:tab pos="7783195" algn="l"/>
              </a:tabLst>
            </a:pPr>
            <a:r>
              <a:rPr sz="1600" spc="-10" dirty="0">
                <a:latin typeface="Arial MT"/>
                <a:cs typeface="Arial MT"/>
              </a:rPr>
              <a:t>Controla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exportações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todos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equipamentos,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materiais,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tecnologias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spc="-10" dirty="0">
                <a:latin typeface="Arial MT"/>
                <a:cs typeface="Arial MT"/>
              </a:rPr>
              <a:t>serviços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relacionados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nuclear,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biológica,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missilística;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>
              <a:lnSpc>
                <a:spcPct val="100000"/>
              </a:lnSpc>
              <a:spcBef>
                <a:spcPts val="400"/>
              </a:spcBef>
              <a:buChar char="•"/>
              <a:tabLst>
                <a:tab pos="354965" algn="l"/>
                <a:tab pos="1264920" algn="l"/>
                <a:tab pos="1623695" algn="l"/>
                <a:tab pos="3045460" algn="l"/>
                <a:tab pos="4260215" algn="l"/>
                <a:tab pos="4516120" algn="l"/>
                <a:tab pos="5735955" algn="l"/>
                <a:tab pos="6106160" algn="l"/>
                <a:tab pos="6747509" algn="l"/>
                <a:tab pos="7105650" algn="l"/>
              </a:tabLst>
            </a:pPr>
            <a:r>
              <a:rPr sz="1600" spc="-10" dirty="0">
                <a:latin typeface="Arial MT"/>
                <a:cs typeface="Arial MT"/>
              </a:rPr>
              <a:t>Controla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transferências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(importação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exportação)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todos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produtos </a:t>
            </a:r>
            <a:r>
              <a:rPr sz="1600" dirty="0">
                <a:latin typeface="Arial MT"/>
                <a:cs typeface="Arial MT"/>
              </a:rPr>
              <a:t>químicos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especificados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substâncias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controladas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CPAQ;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395"/>
              </a:spcBef>
              <a:buChar char="•"/>
              <a:tabLst>
                <a:tab pos="354965" algn="l"/>
                <a:tab pos="676910" algn="l"/>
                <a:tab pos="1565275" algn="l"/>
                <a:tab pos="1842770" algn="l"/>
                <a:tab pos="2393315" algn="l"/>
                <a:tab pos="2850515" algn="l"/>
                <a:tab pos="3456940" algn="l"/>
                <a:tab pos="3848735" algn="l"/>
                <a:tab pos="4747895" algn="l"/>
                <a:tab pos="5770880" algn="l"/>
                <a:tab pos="6160770" algn="l"/>
                <a:tab pos="7196455" algn="l"/>
              </a:tabLst>
            </a:pPr>
            <a:r>
              <a:rPr sz="1600" spc="-50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controle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feito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por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0" dirty="0">
                <a:latin typeface="Arial MT"/>
                <a:cs typeface="Arial MT"/>
              </a:rPr>
              <a:t>meio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Sistema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Integrado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Comércio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Exterior</a:t>
            </a:r>
            <a:endParaRPr sz="1600" dirty="0">
              <a:latin typeface="Arial MT"/>
              <a:cs typeface="Arial MT"/>
            </a:endParaRPr>
          </a:p>
          <a:p>
            <a:pPr marL="354965">
              <a:lnSpc>
                <a:spcPct val="100000"/>
              </a:lnSpc>
            </a:pPr>
            <a:r>
              <a:rPr sz="1600" spc="-10" dirty="0">
                <a:latin typeface="Arial MT"/>
                <a:cs typeface="Arial MT"/>
              </a:rPr>
              <a:t>(SISCOMEX).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625"/>
              </a:spcBef>
            </a:pPr>
            <a:endParaRPr sz="1600" dirty="0">
              <a:latin typeface="Arial MT"/>
              <a:cs typeface="Arial MT"/>
            </a:endParaRPr>
          </a:p>
          <a:p>
            <a:pPr marL="140970" algn="ctr">
              <a:lnSpc>
                <a:spcPct val="100000"/>
              </a:lnSpc>
            </a:pPr>
            <a:r>
              <a:rPr sz="1400" b="1" spc="-40" dirty="0">
                <a:latin typeface="Arial"/>
                <a:cs typeface="Arial"/>
              </a:rPr>
              <a:t>Tabela-</a:t>
            </a:r>
            <a:r>
              <a:rPr sz="1400" b="1" spc="-20" dirty="0">
                <a:latin typeface="Arial"/>
                <a:cs typeface="Arial"/>
              </a:rPr>
              <a:t>Resumo: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spc="-25" dirty="0">
                <a:latin typeface="Arial"/>
                <a:cs typeface="Arial"/>
              </a:rPr>
              <a:t>Transferências</a:t>
            </a:r>
            <a:r>
              <a:rPr sz="1400" b="1" spc="-6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no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Siscomex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</a:t>
            </a:r>
            <a:r>
              <a:rPr sz="1400" b="1" dirty="0" err="1">
                <a:latin typeface="Arial"/>
                <a:cs typeface="Arial"/>
              </a:rPr>
              <a:t>até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lang="pt-BR" sz="1400" b="1" spc="-40" dirty="0" smtClean="0">
                <a:latin typeface="Arial"/>
                <a:cs typeface="Arial"/>
              </a:rPr>
              <a:t>junho</a:t>
            </a:r>
            <a:r>
              <a:rPr sz="1400" b="1" spc="-30" dirty="0" smtClean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de </a:t>
            </a:r>
            <a:r>
              <a:rPr sz="1400" b="1" spc="-10" dirty="0" smtClean="0">
                <a:latin typeface="Arial"/>
                <a:cs typeface="Arial"/>
              </a:rPr>
              <a:t>2</a:t>
            </a:r>
            <a:r>
              <a:rPr lang="pt-BR" sz="1400" b="1" spc="-10" dirty="0" smtClean="0">
                <a:latin typeface="Arial"/>
                <a:cs typeface="Arial"/>
              </a:rPr>
              <a:t>025</a:t>
            </a:r>
            <a:r>
              <a:rPr sz="1400" b="1" spc="-10" dirty="0" smtClean="0"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743333"/>
              </p:ext>
            </p:extLst>
          </p:nvPr>
        </p:nvGraphicFramePr>
        <p:xfrm>
          <a:off x="839088" y="4800600"/>
          <a:ext cx="7759700" cy="668655"/>
        </p:xfrm>
        <a:graphic>
          <a:graphicData uri="http://schemas.openxmlformats.org/drawingml/2006/table">
            <a:tbl>
              <a:tblPr/>
              <a:tblGrid>
                <a:gridCol w="1622944">
                  <a:extLst>
                    <a:ext uri="{9D8B030D-6E8A-4147-A177-3AD203B41FA5}">
                      <a16:colId xmlns:a16="http://schemas.microsoft.com/office/drawing/2014/main" val="4111165129"/>
                    </a:ext>
                  </a:extLst>
                </a:gridCol>
                <a:gridCol w="1128453">
                  <a:extLst>
                    <a:ext uri="{9D8B030D-6E8A-4147-A177-3AD203B41FA5}">
                      <a16:colId xmlns:a16="http://schemas.microsoft.com/office/drawing/2014/main" val="1780747350"/>
                    </a:ext>
                  </a:extLst>
                </a:gridCol>
                <a:gridCol w="3879850">
                  <a:extLst>
                    <a:ext uri="{9D8B030D-6E8A-4147-A177-3AD203B41FA5}">
                      <a16:colId xmlns:a16="http://schemas.microsoft.com/office/drawing/2014/main" val="3513812129"/>
                    </a:ext>
                  </a:extLst>
                </a:gridCol>
                <a:gridCol w="1128453">
                  <a:extLst>
                    <a:ext uri="{9D8B030D-6E8A-4147-A177-3AD203B41FA5}">
                      <a16:colId xmlns:a16="http://schemas.microsoft.com/office/drawing/2014/main" val="61234818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Licença de Importação (LI)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US$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Licenças, permissões, certificados e outros documentos ( LPCO)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US$</a:t>
                      </a: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48072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10.370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1.013.373.175,92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5.657.706.974,63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879027"/>
                  </a:ext>
                </a:extLst>
              </a:tr>
              <a:tr h="19050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LI/LPCO</a:t>
                      </a:r>
                      <a:r>
                        <a:rPr lang="pt-B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6.671.080.150,55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3599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62860" marR="5080" indent="-1675130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</a:t>
            </a:r>
            <a:r>
              <a:rPr spc="-45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spc="-10" dirty="0"/>
              <a:t>Transferências</a:t>
            </a:r>
            <a:r>
              <a:rPr spc="-114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spc="-20" dirty="0"/>
              <a:t>Bens </a:t>
            </a:r>
            <a:r>
              <a:rPr spc="-10" dirty="0"/>
              <a:t>Sensíveis</a:t>
            </a:r>
          </a:p>
        </p:txBody>
      </p:sp>
      <p:pic>
        <p:nvPicPr>
          <p:cNvPr id="68" name="object 6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34A443A7-BC13-4EEC-AC28-32AA6397B761}"/>
              </a:ext>
            </a:extLst>
          </p:cNvPr>
          <p:cNvGraphicFramePr>
            <a:graphicFrameLocks/>
          </p:cNvGraphicFramePr>
          <p:nvPr/>
        </p:nvGraphicFramePr>
        <p:xfrm>
          <a:off x="1577250" y="1838505"/>
          <a:ext cx="5989499" cy="3180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863" y="1957831"/>
            <a:ext cx="8061325" cy="285115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354965" marR="5080" indent="-342900" algn="just">
              <a:lnSpc>
                <a:spcPct val="78100"/>
              </a:lnSpc>
              <a:spcBef>
                <a:spcPts val="515"/>
              </a:spcBef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As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Resoluções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n.º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b="1" dirty="0" smtClean="0">
                <a:latin typeface="Arial"/>
                <a:cs typeface="Arial"/>
              </a:rPr>
              <a:t>34/2020</a:t>
            </a:r>
            <a:r>
              <a:rPr lang="pt-BR" sz="1600" dirty="0" smtClean="0">
                <a:latin typeface="Arial MT"/>
                <a:cs typeface="Arial"/>
              </a:rPr>
              <a:t>, </a:t>
            </a:r>
            <a:r>
              <a:rPr sz="1600" dirty="0" smtClean="0">
                <a:latin typeface="Arial MT"/>
                <a:cs typeface="Arial MT"/>
              </a:rPr>
              <a:t>n.º</a:t>
            </a:r>
            <a:r>
              <a:rPr sz="1600" spc="114" dirty="0" smtClean="0">
                <a:latin typeface="Arial MT"/>
                <a:cs typeface="Arial MT"/>
              </a:rPr>
              <a:t> </a:t>
            </a:r>
            <a:r>
              <a:rPr sz="1600" b="1" dirty="0" smtClean="0">
                <a:latin typeface="Arial"/>
                <a:cs typeface="Arial"/>
              </a:rPr>
              <a:t>35/2020</a:t>
            </a:r>
            <a:r>
              <a:rPr lang="pt-BR" sz="1600" b="1" smtClean="0">
                <a:latin typeface="Arial"/>
                <a:cs typeface="Arial"/>
              </a:rPr>
              <a:t> </a:t>
            </a:r>
            <a:r>
              <a:rPr lang="pt-BR" sz="1600" smtClean="0">
                <a:latin typeface="Arial"/>
                <a:cs typeface="Arial"/>
              </a:rPr>
              <a:t>e</a:t>
            </a:r>
            <a:r>
              <a:rPr lang="pt-BR" sz="1600" b="1" smtClean="0">
                <a:latin typeface="Arial"/>
                <a:cs typeface="Arial"/>
              </a:rPr>
              <a:t> 36/2021</a:t>
            </a:r>
            <a:r>
              <a:rPr sz="1600" b="1" spc="114" smtClean="0">
                <a:latin typeface="Arial"/>
                <a:cs typeface="Arial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CIBES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estabelecem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procedimentos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3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emissão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declaração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uso/usuário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final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envolvendo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importações</a:t>
            </a:r>
            <a:r>
              <a:rPr sz="1600" spc="45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nas </a:t>
            </a:r>
            <a:r>
              <a:rPr sz="1600" dirty="0">
                <a:latin typeface="Arial MT"/>
                <a:cs typeface="Arial MT"/>
              </a:rPr>
              <a:t>áreas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 err="1" smtClean="0">
                <a:latin typeface="Arial MT"/>
                <a:cs typeface="Arial MT"/>
              </a:rPr>
              <a:t>mísseis</a:t>
            </a:r>
            <a:r>
              <a:rPr lang="pt-BR" sz="1600" spc="-35" dirty="0">
                <a:latin typeface="Arial MT"/>
                <a:cs typeface="Arial MT"/>
              </a:rPr>
              <a:t>,</a:t>
            </a:r>
            <a:r>
              <a:rPr sz="1600" spc="-25" dirty="0" smtClean="0">
                <a:latin typeface="Arial MT"/>
                <a:cs typeface="Arial MT"/>
              </a:rPr>
              <a:t> nuclear</a:t>
            </a:r>
            <a:r>
              <a:rPr lang="pt-BR" sz="1600" spc="-25" dirty="0" smtClean="0">
                <a:latin typeface="Arial MT"/>
                <a:cs typeface="Arial MT"/>
              </a:rPr>
              <a:t> e química</a:t>
            </a:r>
            <a:r>
              <a:rPr sz="1600" spc="-60" dirty="0" smtClean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respectivamente;</a:t>
            </a:r>
            <a:endParaRPr sz="1600" dirty="0">
              <a:latin typeface="Arial MT"/>
              <a:cs typeface="Arial MT"/>
            </a:endParaRPr>
          </a:p>
          <a:p>
            <a:pPr marL="354965" marR="5715" indent="-342900" algn="just">
              <a:lnSpc>
                <a:spcPts val="1540"/>
              </a:lnSpc>
              <a:spcBef>
                <a:spcPts val="1485"/>
              </a:spcBef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agente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importador</a:t>
            </a:r>
            <a:r>
              <a:rPr sz="1600" spc="3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compromete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3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Autoridade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quanto</a:t>
            </a:r>
            <a:r>
              <a:rPr sz="1600" spc="3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uso </a:t>
            </a:r>
            <a:r>
              <a:rPr sz="1600" dirty="0">
                <a:latin typeface="Arial MT"/>
                <a:cs typeface="Arial MT"/>
              </a:rPr>
              <a:t>declarado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item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sensível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importado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permite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inspeção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pós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importação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i="1" spc="-10" dirty="0">
                <a:latin typeface="Arial"/>
                <a:cs typeface="Arial"/>
              </a:rPr>
              <a:t>(post- </a:t>
            </a:r>
            <a:r>
              <a:rPr sz="1600" i="1" dirty="0">
                <a:latin typeface="Arial"/>
                <a:cs typeface="Arial"/>
              </a:rPr>
              <a:t>shipment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control</a:t>
            </a:r>
            <a:r>
              <a:rPr sz="1600" spc="-10" dirty="0">
                <a:latin typeface="Arial MT"/>
                <a:cs typeface="Arial MT"/>
              </a:rPr>
              <a:t>)</a:t>
            </a:r>
            <a:r>
              <a:rPr sz="1600" i="1" spc="-10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1612265" lvl="1" indent="-227965" algn="just">
              <a:lnSpc>
                <a:spcPts val="1795"/>
              </a:lnSpc>
              <a:buFont typeface="Wingdings"/>
              <a:buChar char=""/>
              <a:tabLst>
                <a:tab pos="1612265" algn="l"/>
              </a:tabLst>
            </a:pPr>
            <a:r>
              <a:rPr sz="1600" spc="-10" dirty="0">
                <a:latin typeface="Arial MT"/>
                <a:cs typeface="Arial MT"/>
              </a:rPr>
              <a:t>Declaração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Usuário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Final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(DUF).</a:t>
            </a:r>
            <a:endParaRPr sz="1600" dirty="0">
              <a:latin typeface="Arial MT"/>
              <a:cs typeface="Arial MT"/>
            </a:endParaRPr>
          </a:p>
          <a:p>
            <a:pPr marL="1612265" lvl="1" indent="-227965" algn="just">
              <a:lnSpc>
                <a:spcPts val="1810"/>
              </a:lnSpc>
              <a:buFont typeface="Wingdings"/>
              <a:buChar char=""/>
              <a:tabLst>
                <a:tab pos="1612265" algn="l"/>
              </a:tabLst>
            </a:pPr>
            <a:r>
              <a:rPr sz="1600" spc="-75" dirty="0">
                <a:latin typeface="Arial MT"/>
                <a:cs typeface="Arial MT"/>
              </a:rPr>
              <a:t>Termo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Verificação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(TVU).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78100"/>
              </a:lnSpc>
              <a:spcBef>
                <a:spcPts val="1500"/>
              </a:spcBef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CGBS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emite</a:t>
            </a:r>
            <a:r>
              <a:rPr sz="1600" spc="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garantias</a:t>
            </a:r>
            <a:r>
              <a:rPr sz="1600" spc="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governamentais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formais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exportador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o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pacífico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itens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(declaração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uso/usuário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final);</a:t>
            </a:r>
            <a:endParaRPr sz="16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200"/>
              </a:spcBef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CGBS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realiza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 </a:t>
            </a:r>
            <a:r>
              <a:rPr sz="1600" spc="-10" dirty="0">
                <a:latin typeface="Arial MT"/>
                <a:cs typeface="Arial MT"/>
              </a:rPr>
              <a:t>verificação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final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declarado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instalações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importador.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8151" y="485394"/>
            <a:ext cx="41173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4569" marR="5080" indent="-99250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Declaração</a:t>
            </a:r>
            <a:r>
              <a:rPr spc="-9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spc="-10" dirty="0"/>
              <a:t>uso/usuário</a:t>
            </a:r>
            <a:r>
              <a:rPr spc="-95" dirty="0"/>
              <a:t> </a:t>
            </a:r>
            <a:r>
              <a:rPr spc="-10" dirty="0"/>
              <a:t>final </a:t>
            </a:r>
            <a:r>
              <a:rPr dirty="0"/>
              <a:t>nas</a:t>
            </a:r>
            <a:r>
              <a:rPr spc="-75" dirty="0"/>
              <a:t> </a:t>
            </a:r>
            <a:r>
              <a:rPr spc="-10" dirty="0"/>
              <a:t>importações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6836" y="1801825"/>
            <a:ext cx="7919720" cy="3886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8140" indent="-34544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Controla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exportações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todos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equipamentos,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materiais,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tecnologias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spc="-50" dirty="0">
                <a:latin typeface="Arial MT"/>
                <a:cs typeface="Arial MT"/>
              </a:rPr>
              <a:t>e</a:t>
            </a:r>
            <a:endParaRPr sz="160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latin typeface="Arial MT"/>
                <a:cs typeface="Arial MT"/>
              </a:rPr>
              <a:t>serviços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relacionados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mísseis;</a:t>
            </a:r>
            <a:endParaRPr sz="1600">
              <a:latin typeface="Arial MT"/>
              <a:cs typeface="Arial MT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Participa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3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Especialistas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Técnicos</a:t>
            </a:r>
            <a:r>
              <a:rPr sz="1600" spc="3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(Technical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Experts</a:t>
            </a:r>
            <a:r>
              <a:rPr sz="1600" spc="3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Meeting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– </a:t>
            </a:r>
            <a:r>
              <a:rPr sz="1600" dirty="0">
                <a:latin typeface="Arial MT"/>
                <a:cs typeface="Arial MT"/>
              </a:rPr>
              <a:t>TEM)</a:t>
            </a:r>
            <a:r>
              <a:rPr sz="1600" spc="3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Plenárias,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3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</a:t>
            </a:r>
            <a:r>
              <a:rPr sz="1600" spc="3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3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decisões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tomadas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relacionadas</a:t>
            </a:r>
            <a:r>
              <a:rPr sz="1600" spc="32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modificações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âmbito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Regime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Tecnologia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Mísseis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MTCR;</a:t>
            </a:r>
            <a:endParaRPr sz="1600">
              <a:latin typeface="Arial MT"/>
              <a:cs typeface="Arial MT"/>
            </a:endParaRPr>
          </a:p>
          <a:p>
            <a:pPr marL="358140" indent="-345440" algn="just">
              <a:lnSpc>
                <a:spcPct val="100000"/>
              </a:lnSpc>
              <a:spcBef>
                <a:spcPts val="400"/>
              </a:spcBef>
              <a:buChar char="•"/>
              <a:tabLst>
                <a:tab pos="358140" algn="l"/>
              </a:tabLst>
            </a:pPr>
            <a:r>
              <a:rPr sz="1600" spc="-10" dirty="0">
                <a:latin typeface="Arial MT"/>
                <a:cs typeface="Arial MT"/>
              </a:rPr>
              <a:t>Coordena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Grupo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Especialistas</a:t>
            </a:r>
            <a:r>
              <a:rPr sz="1600" spc="-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Técnicos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brasileiros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RGET;</a:t>
            </a:r>
            <a:endParaRPr sz="1600">
              <a:latin typeface="Arial MT"/>
              <a:cs typeface="Arial MT"/>
            </a:endParaRPr>
          </a:p>
          <a:p>
            <a:pPr marL="355600" marR="46990" indent="-342900" algn="just">
              <a:lnSpc>
                <a:spcPct val="100000"/>
              </a:lnSpc>
              <a:spcBef>
                <a:spcPts val="40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Coordena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processo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compatibilização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decisões </a:t>
            </a:r>
            <a:r>
              <a:rPr sz="1600" dirty="0">
                <a:latin typeface="Arial MT"/>
                <a:cs typeface="Arial MT"/>
              </a:rPr>
              <a:t>tomadas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âmbito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MTCR;</a:t>
            </a:r>
            <a:endParaRPr sz="160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Autoriza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operações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Relacionados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Mísseis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Serviços </a:t>
            </a:r>
            <a:r>
              <a:rPr sz="1600" dirty="0">
                <a:latin typeface="Arial MT"/>
                <a:cs typeface="Arial MT"/>
              </a:rPr>
              <a:t>Diretamente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Vinculados.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Este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feito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parte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forma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documental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parte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Sistema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Integrado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Comércio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Exterior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(SISCOMEX).</a:t>
            </a:r>
            <a:endParaRPr sz="160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</a:t>
            </a:r>
            <a:r>
              <a:rPr sz="1600" spc="2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outros,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acordos,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regimes</a:t>
            </a:r>
            <a:r>
              <a:rPr sz="1600" spc="2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reuniões,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nacionais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internacionais,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desarmamento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não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proliferação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ADM,</a:t>
            </a:r>
            <a:r>
              <a:rPr sz="1600" spc="2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tenham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relação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mísseis.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87295" y="375665"/>
            <a:ext cx="44380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e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Mísseis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IACM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38404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Acompanhamento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4339" y="1634466"/>
            <a:ext cx="7891780" cy="4177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7100"/>
              </a:lnSpc>
              <a:spcBef>
                <a:spcPts val="10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IACQ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Convenção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(CPAQ).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CPAQ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possui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(artigos</a:t>
            </a:r>
            <a:r>
              <a:rPr sz="1600" spc="3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VII),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Proteção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3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X)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desenvolvimento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tecnológico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cooperação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internacional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(artigo</a:t>
            </a:r>
            <a:r>
              <a:rPr sz="1600" spc="-20" dirty="0">
                <a:latin typeface="Arial MT"/>
                <a:cs typeface="Arial MT"/>
              </a:rPr>
              <a:t> XI).</a:t>
            </a:r>
            <a:endParaRPr sz="1600">
              <a:latin typeface="Arial MT"/>
              <a:cs typeface="Arial MT"/>
            </a:endParaRPr>
          </a:p>
          <a:p>
            <a:pPr marL="355600" marR="21590" indent="-342900" algn="just">
              <a:lnSpc>
                <a:spcPct val="106900"/>
              </a:lnSpc>
              <a:spcBef>
                <a:spcPts val="40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gera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uma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série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obrigações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rotineiras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IACQ.</a:t>
            </a:r>
            <a:r>
              <a:rPr sz="1600" spc="1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Abaixo</a:t>
            </a:r>
            <a:r>
              <a:rPr sz="1600" spc="11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estão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relacionadas</a:t>
            </a:r>
            <a:r>
              <a:rPr sz="1600" spc="1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105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atividades </a:t>
            </a:r>
            <a:r>
              <a:rPr sz="1600" dirty="0">
                <a:latin typeface="Arial MT"/>
                <a:cs typeface="Arial MT"/>
              </a:rPr>
              <a:t>desenvolvidas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rotineiramente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IACQ:</a:t>
            </a:r>
            <a:endParaRPr sz="1600">
              <a:latin typeface="Arial MT"/>
              <a:cs typeface="Arial MT"/>
            </a:endParaRPr>
          </a:p>
          <a:p>
            <a:pPr marL="355600" marR="24130" indent="-342900" algn="just">
              <a:lnSpc>
                <a:spcPct val="106900"/>
              </a:lnSpc>
              <a:spcBef>
                <a:spcPts val="409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 e envio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declarações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anuais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produção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comércio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substâncias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promovido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pelas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indústrias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brasileiras</a:t>
            </a:r>
            <a:r>
              <a:rPr sz="1600" spc="1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(duas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declarações anuais);</a:t>
            </a:r>
            <a:endParaRPr sz="1600">
              <a:latin typeface="Arial MT"/>
              <a:cs typeface="Arial MT"/>
            </a:endParaRPr>
          </a:p>
          <a:p>
            <a:pPr marL="355600" marR="26670" indent="-342900" algn="just">
              <a:lnSpc>
                <a:spcPct val="110100"/>
              </a:lnSpc>
              <a:spcBef>
                <a:spcPts val="540"/>
              </a:spcBef>
              <a:buSzPct val="112500"/>
              <a:buChar char="•"/>
              <a:tabLst>
                <a:tab pos="355600" algn="l"/>
                <a:tab pos="41148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Proteção </a:t>
            </a:r>
            <a:r>
              <a:rPr sz="1600" spc="-20" dirty="0">
                <a:latin typeface="Arial MT"/>
                <a:cs typeface="Arial MT"/>
              </a:rPr>
              <a:t>contra</a:t>
            </a:r>
            <a:r>
              <a:rPr sz="1600" spc="-1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Existentes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  <a:p>
            <a:pPr marL="355600" marR="24130" indent="-342900" algn="just">
              <a:lnSpc>
                <a:spcPct val="106900"/>
              </a:lnSpc>
              <a:spcBef>
                <a:spcPts val="409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pertinentes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o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CPAQ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(este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relatório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enviado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devidas atualizações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realizadas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anterior)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38404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Acompanhamento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8736" y="1683645"/>
            <a:ext cx="8023859" cy="365569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358140" indent="-345440" algn="just">
              <a:lnSpc>
                <a:spcPct val="100000"/>
              </a:lnSpc>
              <a:spcBef>
                <a:spcPts val="245"/>
              </a:spcBef>
              <a:buChar char="•"/>
              <a:tabLst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Elaboração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 de Relatório sobre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Pessoal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autorizado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acessar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documentos</a:t>
            </a:r>
            <a:endParaRPr sz="160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  <a:spcBef>
                <a:spcPts val="150"/>
              </a:spcBef>
            </a:pPr>
            <a:r>
              <a:rPr sz="1600" spc="-10" dirty="0">
                <a:latin typeface="Arial MT"/>
                <a:cs typeface="Arial MT"/>
              </a:rPr>
              <a:t>sigilosos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60" dirty="0">
                <a:latin typeface="Arial MT"/>
                <a:cs typeface="Arial MT"/>
              </a:rPr>
              <a:t>OPAQ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75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Elaboração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Formulário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Dados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Operacionais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viabilização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inspeções</a:t>
            </a:r>
            <a:r>
              <a:rPr sz="1600" spc="-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  <a:p>
            <a:pPr marL="355600" marR="7620" indent="-342900" algn="just">
              <a:lnSpc>
                <a:spcPct val="107200"/>
              </a:lnSpc>
              <a:spcBef>
                <a:spcPts val="39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3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realizadas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pelos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inspetores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indústrias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6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anuais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duração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uma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semana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cada);</a:t>
            </a:r>
            <a:endParaRPr sz="1600">
              <a:latin typeface="Arial MT"/>
              <a:cs typeface="Arial MT"/>
            </a:endParaRPr>
          </a:p>
          <a:p>
            <a:pPr marL="355600" marR="12700" indent="-342900" algn="just">
              <a:lnSpc>
                <a:spcPct val="106900"/>
              </a:lnSpc>
              <a:spcBef>
                <a:spcPts val="395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254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Regionais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Autoridades</a:t>
            </a:r>
            <a:r>
              <a:rPr sz="1600" spc="2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Nacionais</a:t>
            </a:r>
            <a:r>
              <a:rPr sz="1600" spc="2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50" dirty="0">
                <a:latin typeface="Arial MT"/>
                <a:cs typeface="Arial MT"/>
              </a:rPr>
              <a:t>  </a:t>
            </a:r>
            <a:r>
              <a:rPr sz="1600" spc="-4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(GRULAC)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cada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ocorre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um 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América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Latina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Caribe);</a:t>
            </a:r>
            <a:endParaRPr sz="160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5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28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9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305" dirty="0">
                <a:latin typeface="Arial MT"/>
                <a:cs typeface="Arial MT"/>
              </a:rPr>
              <a:t>   </a:t>
            </a:r>
            <a:r>
              <a:rPr sz="1600" dirty="0">
                <a:latin typeface="Arial MT"/>
                <a:cs typeface="Arial MT"/>
              </a:rPr>
              <a:t>dde</a:t>
            </a:r>
            <a:r>
              <a:rPr sz="1600" spc="3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Autoridades</a:t>
            </a:r>
            <a:r>
              <a:rPr sz="1600" spc="31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Nacionais</a:t>
            </a:r>
            <a:r>
              <a:rPr sz="1600" spc="30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05" dirty="0">
                <a:latin typeface="Arial MT"/>
                <a:cs typeface="Arial MT"/>
              </a:rPr>
              <a:t>   </a:t>
            </a:r>
            <a:r>
              <a:rPr sz="1600" spc="-50" dirty="0">
                <a:latin typeface="Arial MT"/>
                <a:cs typeface="Arial MT"/>
              </a:rPr>
              <a:t>OPAQ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anualmente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Haia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baixos);</a:t>
            </a:r>
            <a:endParaRPr sz="1600">
              <a:latin typeface="Arial MT"/>
              <a:cs typeface="Arial MT"/>
            </a:endParaRPr>
          </a:p>
          <a:p>
            <a:pPr marL="355600" marR="10795" indent="-342900" algn="just">
              <a:lnSpc>
                <a:spcPct val="107500"/>
              </a:lnSpc>
              <a:spcBef>
                <a:spcPts val="240"/>
              </a:spcBef>
              <a:buChar char="•"/>
              <a:tabLst>
                <a:tab pos="355600" algn="l"/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	Acompanhamento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4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Sessões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Conferência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Estados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Partes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CPAQ </a:t>
            </a:r>
            <a:r>
              <a:rPr sz="1600" dirty="0">
                <a:latin typeface="Arial MT"/>
                <a:cs typeface="Arial MT"/>
              </a:rPr>
              <a:t>(ocorrem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Haia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Baixos).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38404"/>
            <a:ext cx="4232275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Acompanhamento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Arial"/>
                <a:cs typeface="Arial"/>
              </a:rPr>
              <a:t>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9688" y="1012342"/>
            <a:ext cx="8150859" cy="36245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075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Além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mencionadas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acima,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temos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também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outras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decorrentes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atividades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rotineiras:</a:t>
            </a:r>
            <a:endParaRPr sz="1600">
              <a:latin typeface="Arial MT"/>
              <a:cs typeface="Arial MT"/>
            </a:endParaRPr>
          </a:p>
          <a:p>
            <a:pPr marL="300990" indent="-288290" algn="just">
              <a:lnSpc>
                <a:spcPct val="100000"/>
              </a:lnSpc>
              <a:spcBef>
                <a:spcPts val="1055"/>
              </a:spcBef>
              <a:buChar char="•"/>
              <a:tabLst>
                <a:tab pos="300990" algn="l"/>
              </a:tabLst>
            </a:pP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operações</a:t>
            </a:r>
            <a:r>
              <a:rPr sz="1600" spc="20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importação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exportação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substâncias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25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(são</a:t>
            </a:r>
            <a:endParaRPr sz="1600">
              <a:latin typeface="Arial MT"/>
              <a:cs typeface="Arial MT"/>
            </a:endParaRPr>
          </a:p>
          <a:p>
            <a:pPr marL="299085" algn="just">
              <a:lnSpc>
                <a:spcPct val="100000"/>
              </a:lnSpc>
              <a:spcBef>
                <a:spcPts val="110"/>
              </a:spcBef>
            </a:pPr>
            <a:r>
              <a:rPr sz="1600" dirty="0">
                <a:latin typeface="Arial MT"/>
                <a:cs typeface="Arial MT"/>
              </a:rPr>
              <a:t>analisadas,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torno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100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operações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diariamente);</a:t>
            </a:r>
            <a:endParaRPr sz="160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7000"/>
              </a:lnSpc>
              <a:spcBef>
                <a:spcPts val="645"/>
              </a:spcBef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Arial MT"/>
                <a:cs typeface="Arial MT"/>
              </a:rPr>
              <a:t>	Promoção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Cursos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Exercícios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sobre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assistência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8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Proteção</a:t>
            </a:r>
            <a:r>
              <a:rPr sz="1600" spc="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Armas </a:t>
            </a:r>
            <a:r>
              <a:rPr sz="1600" dirty="0">
                <a:latin typeface="Arial MT"/>
                <a:cs typeface="Arial MT"/>
              </a:rPr>
              <a:t>Químicas,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anualmente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América</a:t>
            </a:r>
            <a:r>
              <a:rPr sz="1600" spc="1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Latina</a:t>
            </a:r>
            <a:r>
              <a:rPr sz="1600" spc="1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17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Caribe </a:t>
            </a:r>
            <a:r>
              <a:rPr sz="1600" dirty="0">
                <a:latin typeface="Arial MT"/>
                <a:cs typeface="Arial MT"/>
              </a:rPr>
              <a:t>(GRULAC)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também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Língua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Portuguesa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(CPLP)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(estes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cursos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são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parceria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Defesa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(MD)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Relações </a:t>
            </a:r>
            <a:r>
              <a:rPr sz="1600" dirty="0">
                <a:latin typeface="Arial MT"/>
                <a:cs typeface="Arial MT"/>
              </a:rPr>
              <a:t>exteriores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(MRE);</a:t>
            </a:r>
            <a:endParaRPr sz="1600">
              <a:latin typeface="Arial MT"/>
              <a:cs typeface="Arial MT"/>
            </a:endParaRPr>
          </a:p>
          <a:p>
            <a:pPr marL="299085" marR="5715" indent="-287020" algn="just">
              <a:lnSpc>
                <a:spcPct val="106900"/>
              </a:lnSpc>
              <a:spcBef>
                <a:spcPts val="805"/>
              </a:spcBef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Arial MT"/>
                <a:cs typeface="Arial MT"/>
              </a:rPr>
              <a:t>	Apoio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endosso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candidatos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Forças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Armadas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Indústria,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cursos </a:t>
            </a:r>
            <a:r>
              <a:rPr sz="1600" dirty="0">
                <a:latin typeface="Arial MT"/>
                <a:cs typeface="Arial MT"/>
              </a:rPr>
              <a:t>oferecidos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Organização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Proibição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Químicas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(OPAQ);</a:t>
            </a:r>
            <a:endParaRPr sz="1600">
              <a:latin typeface="Arial MT"/>
              <a:cs typeface="Arial MT"/>
            </a:endParaRPr>
          </a:p>
          <a:p>
            <a:pPr marL="300990" indent="-288290" algn="just">
              <a:lnSpc>
                <a:spcPct val="100000"/>
              </a:lnSpc>
              <a:spcBef>
                <a:spcPts val="1455"/>
              </a:spcBef>
              <a:buChar char="•"/>
              <a:tabLst>
                <a:tab pos="300990" algn="l"/>
              </a:tabLst>
            </a:pPr>
            <a:r>
              <a:rPr sz="1600" dirty="0">
                <a:latin typeface="Arial MT"/>
                <a:cs typeface="Arial MT"/>
              </a:rPr>
              <a:t>Organização</a:t>
            </a:r>
            <a:r>
              <a:rPr sz="1600" spc="1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Comissão</a:t>
            </a:r>
            <a:r>
              <a:rPr sz="1600" spc="1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Interministerial</a:t>
            </a:r>
            <a:r>
              <a:rPr sz="1600" spc="1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4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1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dos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81493" y="4980330"/>
            <a:ext cx="1428115" cy="550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370">
              <a:lnSpc>
                <a:spcPct val="107600"/>
              </a:lnSpc>
              <a:spcBef>
                <a:spcPts val="100"/>
              </a:spcBef>
              <a:tabLst>
                <a:tab pos="680085" algn="l"/>
                <a:tab pos="1189355" algn="l"/>
              </a:tabLst>
            </a:pPr>
            <a:r>
              <a:rPr sz="1600" spc="-20" dirty="0">
                <a:latin typeface="Arial MT"/>
                <a:cs typeface="Arial MT"/>
              </a:rPr>
              <a:t>IACQ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também solicitações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688" y="4612004"/>
            <a:ext cx="6680200" cy="1179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 MT"/>
                <a:cs typeface="Arial MT"/>
              </a:rPr>
              <a:t>dispositivos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95" dirty="0">
                <a:latin typeface="Arial MT"/>
                <a:cs typeface="Arial MT"/>
              </a:rPr>
              <a:t> </a:t>
            </a:r>
            <a:r>
              <a:rPr sz="1600" spc="-55" dirty="0">
                <a:latin typeface="Arial MT"/>
                <a:cs typeface="Arial MT"/>
              </a:rPr>
              <a:t>CPAQ </a:t>
            </a:r>
            <a:r>
              <a:rPr sz="1600" spc="-25" dirty="0">
                <a:latin typeface="Arial MT"/>
                <a:cs typeface="Arial MT"/>
              </a:rPr>
              <a:t>(CIAD/CPAQ)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duas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anuais);</a:t>
            </a:r>
            <a:endParaRPr sz="160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7200"/>
              </a:lnSpc>
              <a:spcBef>
                <a:spcPts val="990"/>
              </a:spcBef>
              <a:buChar char="•"/>
              <a:tabLst>
                <a:tab pos="299085" algn="l"/>
                <a:tab pos="300355" algn="l"/>
              </a:tabLst>
            </a:pPr>
            <a:r>
              <a:rPr sz="1600" dirty="0">
                <a:latin typeface="Arial MT"/>
                <a:cs typeface="Arial MT"/>
              </a:rPr>
              <a:t>	Além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decorrentes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implementação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CPAQ,</a:t>
            </a:r>
            <a:r>
              <a:rPr sz="1600" spc="484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assessora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tecnicamente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outras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áreas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CGBS,</a:t>
            </a:r>
            <a:r>
              <a:rPr sz="1600" spc="6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como, assessoramento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feitas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(MMA,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MRE,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MD,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MDIC).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863" y="1724101"/>
            <a:ext cx="8060690" cy="37217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Acompanhar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CPAB:</a:t>
            </a:r>
            <a:endParaRPr sz="16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1205"/>
              </a:spcBef>
              <a:buFont typeface="Wingdings"/>
              <a:buChar char="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Reunião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Estados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Partes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(anuais);</a:t>
            </a:r>
            <a:endParaRPr sz="16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Conferência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Revisão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cada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5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(2022: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IX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i="1" dirty="0">
                <a:latin typeface="Arial"/>
                <a:cs typeface="Arial"/>
              </a:rPr>
              <a:t>BWC</a:t>
            </a:r>
            <a:r>
              <a:rPr sz="1600" i="1" spc="-5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Review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Conference</a:t>
            </a:r>
            <a:r>
              <a:rPr sz="1600" spc="-10" dirty="0">
                <a:latin typeface="Arial MT"/>
                <a:cs typeface="Arial MT"/>
              </a:rPr>
              <a:t>).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280"/>
              </a:spcBef>
              <a:buFont typeface="Wingdings"/>
              <a:buChar char=""/>
            </a:pPr>
            <a:endParaRPr sz="160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Como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Ponto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Contato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junto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CPAB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elaboração</a:t>
            </a:r>
            <a:r>
              <a:rPr sz="1600" spc="3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Medidas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Construção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Confiança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CBM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responsável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solicitação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informações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aos </a:t>
            </a:r>
            <a:r>
              <a:rPr sz="1600" dirty="0">
                <a:latin typeface="Arial MT"/>
                <a:cs typeface="Arial MT"/>
              </a:rPr>
              <a:t>outros</a:t>
            </a:r>
            <a:r>
              <a:rPr sz="1600" spc="4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órgãos</a:t>
            </a:r>
            <a:r>
              <a:rPr sz="1600" spc="4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(MAPA,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MD,</a:t>
            </a:r>
            <a:r>
              <a:rPr sz="1600" spc="4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MS</a:t>
            </a:r>
            <a:r>
              <a:rPr sz="1600" spc="4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ANVISA),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compilação</a:t>
            </a:r>
            <a:r>
              <a:rPr sz="1600" spc="4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dados</a:t>
            </a:r>
            <a:r>
              <a:rPr sz="1600" spc="4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envio</a:t>
            </a:r>
            <a:r>
              <a:rPr sz="1600" spc="459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dos </a:t>
            </a:r>
            <a:r>
              <a:rPr sz="1600" spc="-10" dirty="0">
                <a:latin typeface="Arial MT"/>
                <a:cs typeface="Arial MT"/>
              </a:rPr>
              <a:t>formulários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preenchimento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eletrônico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plataforma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i="1" dirty="0">
                <a:latin typeface="Arial"/>
                <a:cs typeface="Arial"/>
              </a:rPr>
              <a:t>eCBM</a:t>
            </a:r>
            <a:r>
              <a:rPr sz="1600" i="1" spc="-10" dirty="0">
                <a:latin typeface="Arial"/>
                <a:cs typeface="Arial"/>
              </a:rPr>
              <a:t> facility.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  <a:buFont typeface="Arial MT"/>
              <a:buChar char="•"/>
            </a:pPr>
            <a:endParaRPr sz="1600">
              <a:latin typeface="Arial"/>
              <a:cs typeface="Arial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4965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Participação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reuniões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Grupo Técnico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elaboração da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Política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Biossegurança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Bioproteção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GT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PNBB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Grupo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Técnico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Segurança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Infraestrutura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Crítica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Biossegurança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Bioproteção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–</a:t>
            </a:r>
            <a:r>
              <a:rPr sz="1600" spc="-20" dirty="0">
                <a:latin typeface="Arial MT"/>
                <a:cs typeface="Arial MT"/>
              </a:rPr>
              <a:t> GTSIC-</a:t>
            </a:r>
            <a:r>
              <a:rPr sz="1600" dirty="0">
                <a:latin typeface="Arial MT"/>
                <a:cs typeface="Arial MT"/>
              </a:rPr>
              <a:t>BIO,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como </a:t>
            </a:r>
            <a:r>
              <a:rPr sz="1600" spc="-10" dirty="0">
                <a:latin typeface="Arial MT"/>
                <a:cs typeface="Arial MT"/>
              </a:rPr>
              <a:t>representante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titular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MCTI.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35582" y="529844"/>
            <a:ext cx="443865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e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Biológica-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IACB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8236" y="1419224"/>
            <a:ext cx="8205470" cy="4897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8140" indent="-345440" algn="just">
              <a:lnSpc>
                <a:spcPts val="1710"/>
              </a:lnSpc>
              <a:spcBef>
                <a:spcPts val="95"/>
              </a:spcBef>
              <a:buChar char="•"/>
              <a:tabLst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Licenciamento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exportações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específico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duplo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constantes</a:t>
            </a:r>
            <a:endParaRPr sz="1600">
              <a:latin typeface="Arial MT"/>
              <a:cs typeface="Arial MT"/>
            </a:endParaRPr>
          </a:p>
          <a:p>
            <a:pPr marL="355600">
              <a:lnSpc>
                <a:spcPts val="1710"/>
              </a:lnSpc>
            </a:pPr>
            <a:r>
              <a:rPr sz="1600" dirty="0">
                <a:latin typeface="Arial MT"/>
                <a:cs typeface="Arial MT"/>
              </a:rPr>
              <a:t>na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lista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controlados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nuclear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600">
              <a:latin typeface="Arial MT"/>
              <a:cs typeface="Arial MT"/>
            </a:endParaRPr>
          </a:p>
          <a:p>
            <a:pPr marL="756285" lvl="1" indent="-286385">
              <a:lnSpc>
                <a:spcPct val="100000"/>
              </a:lnSpc>
              <a:spcBef>
                <a:spcPts val="5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Análise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pedidos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licenciamento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(LPCO)</a:t>
            </a:r>
            <a:endParaRPr sz="1600">
              <a:latin typeface="Arial MT"/>
              <a:cs typeface="Arial MT"/>
            </a:endParaRPr>
          </a:p>
          <a:p>
            <a:pPr marL="756285" lvl="1" indent="-286385">
              <a:lnSpc>
                <a:spcPct val="100000"/>
              </a:lnSpc>
              <a:spcBef>
                <a:spcPts val="790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Orientação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exportador</a:t>
            </a:r>
            <a:endParaRPr sz="1600">
              <a:latin typeface="Arial MT"/>
              <a:cs typeface="Arial MT"/>
            </a:endParaRPr>
          </a:p>
          <a:p>
            <a:pPr marL="756285" lvl="1" indent="-286385">
              <a:lnSpc>
                <a:spcPct val="100000"/>
              </a:lnSpc>
              <a:spcBef>
                <a:spcPts val="805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Solicitação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pedidos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governo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equipamentos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controlados</a:t>
            </a:r>
            <a:endParaRPr sz="16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820"/>
              </a:spcBef>
              <a:buFont typeface="Arial MT"/>
              <a:buChar char="–"/>
            </a:pPr>
            <a:endParaRPr sz="1600">
              <a:latin typeface="Arial MT"/>
              <a:cs typeface="Arial MT"/>
            </a:endParaRPr>
          </a:p>
          <a:p>
            <a:pPr marL="358140" indent="-345440" algn="just">
              <a:lnSpc>
                <a:spcPct val="100000"/>
              </a:lnSpc>
              <a:buChar char="•"/>
              <a:tabLst>
                <a:tab pos="358140" algn="l"/>
              </a:tabLst>
            </a:pPr>
            <a:r>
              <a:rPr sz="1600" dirty="0">
                <a:latin typeface="Arial MT"/>
                <a:cs typeface="Arial MT"/>
              </a:rPr>
              <a:t>Emissão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Governo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importações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nuclear</a:t>
            </a:r>
            <a:endParaRPr sz="16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8100"/>
              </a:lnSpc>
              <a:spcBef>
                <a:spcPts val="1200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Operacionalização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procedimentos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prévios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emissão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governo,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solicitação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análise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garantias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empresa,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spc="-25" dirty="0">
                <a:latin typeface="Arial MT"/>
                <a:cs typeface="Arial MT"/>
              </a:rPr>
              <a:t>dos </a:t>
            </a:r>
            <a:r>
              <a:rPr sz="1600" spc="-10" dirty="0">
                <a:latin typeface="Arial MT"/>
                <a:cs typeface="Arial MT"/>
              </a:rPr>
              <a:t>respectivos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termos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verificação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uso.</a:t>
            </a:r>
            <a:endParaRPr sz="1600">
              <a:latin typeface="Arial MT"/>
              <a:cs typeface="Arial MT"/>
            </a:endParaRPr>
          </a:p>
          <a:p>
            <a:pPr marL="757555" lvl="1" indent="-287655" algn="just">
              <a:lnSpc>
                <a:spcPct val="100000"/>
              </a:lnSpc>
              <a:spcBef>
                <a:spcPts val="805"/>
              </a:spcBef>
              <a:buChar char="–"/>
              <a:tabLst>
                <a:tab pos="757555" algn="l"/>
              </a:tabLst>
            </a:pPr>
            <a:r>
              <a:rPr sz="1600" dirty="0">
                <a:latin typeface="Arial MT"/>
                <a:cs typeface="Arial MT"/>
              </a:rPr>
              <a:t>Emissão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encaminhamento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governo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solicitante.</a:t>
            </a:r>
            <a:endParaRPr sz="1600">
              <a:latin typeface="Arial MT"/>
              <a:cs typeface="Arial MT"/>
            </a:endParaRPr>
          </a:p>
          <a:p>
            <a:pPr marL="756285" marR="38735" lvl="1" indent="-287020" algn="just">
              <a:lnSpc>
                <a:spcPts val="1700"/>
              </a:lnSpc>
              <a:spcBef>
                <a:spcPts val="820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Inspeção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dado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sujeitos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garantias,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território</a:t>
            </a:r>
            <a:r>
              <a:rPr sz="1600" spc="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brasileiro,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por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inspeções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técnicas.</a:t>
            </a:r>
            <a:endParaRPr sz="1600">
              <a:latin typeface="Arial MT"/>
              <a:cs typeface="Arial MT"/>
            </a:endParaRPr>
          </a:p>
          <a:p>
            <a:pPr marL="358140" indent="-345440" algn="just">
              <a:lnSpc>
                <a:spcPct val="100000"/>
              </a:lnSpc>
              <a:spcBef>
                <a:spcPts val="775"/>
              </a:spcBef>
              <a:buChar char="•"/>
              <a:tabLst>
                <a:tab pos="358140" algn="l"/>
              </a:tabLst>
            </a:pPr>
            <a:r>
              <a:rPr sz="1600" spc="-10" dirty="0">
                <a:latin typeface="Arial MT"/>
                <a:cs typeface="Arial MT"/>
              </a:rPr>
              <a:t>Assessoramento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outros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órgãos</a:t>
            </a:r>
            <a:endParaRPr sz="16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8100"/>
              </a:lnSpc>
              <a:spcBef>
                <a:spcPts val="1205"/>
              </a:spcBef>
              <a:buChar char="–"/>
              <a:tabLst>
                <a:tab pos="756285" algn="l"/>
              </a:tabLst>
            </a:pPr>
            <a:r>
              <a:rPr sz="1600" dirty="0">
                <a:latin typeface="Arial MT"/>
                <a:cs typeface="Arial MT"/>
              </a:rPr>
              <a:t>Assessoramento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técnico,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prestado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sob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demanda,</a:t>
            </a:r>
            <a:r>
              <a:rPr sz="1600" spc="4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4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Relações </a:t>
            </a:r>
            <a:r>
              <a:rPr sz="1600" dirty="0">
                <a:latin typeface="Arial MT"/>
                <a:cs typeface="Arial MT"/>
              </a:rPr>
              <a:t>Exteriores,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negociações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acordos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referentes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área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nuclear.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IACN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5388" y="1272666"/>
            <a:ext cx="8422640" cy="5456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</a:tabLst>
            </a:pPr>
            <a:r>
              <a:rPr sz="1500" spc="-10" dirty="0">
                <a:latin typeface="Arial MT"/>
                <a:cs typeface="Arial MT"/>
              </a:rPr>
              <a:t>Acompanhamento das Reuniões Técnicas, do Grupo Consultivo e Plenária do Regime</a:t>
            </a:r>
          </a:p>
          <a:p>
            <a:pPr>
              <a:lnSpc>
                <a:spcPct val="100000"/>
              </a:lnSpc>
              <a:spcBef>
                <a:spcPts val="1065"/>
              </a:spcBef>
              <a:buFont typeface="Arial MT"/>
              <a:buChar char="•"/>
            </a:pPr>
            <a:endParaRPr sz="1500" spc="-10" dirty="0">
              <a:latin typeface="Arial MT"/>
              <a:cs typeface="Arial MT"/>
            </a:endParaRPr>
          </a:p>
          <a:p>
            <a:pPr marL="753745" marR="5080" lvl="1" indent="-284480" algn="just">
              <a:lnSpc>
                <a:spcPct val="80100"/>
              </a:lnSpc>
              <a:spcBef>
                <a:spcPts val="5"/>
              </a:spcBef>
              <a:buChar char="–"/>
              <a:tabLst>
                <a:tab pos="756285" algn="l"/>
              </a:tabLst>
            </a:pPr>
            <a:r>
              <a:rPr sz="1500" spc="-10" dirty="0">
                <a:latin typeface="Arial MT"/>
                <a:cs typeface="Arial MT"/>
              </a:rPr>
              <a:t>Reuniões Técnicas (TEG) e do Grupo Consultivo (CG) ocorrem semestralmente, em abril 	e em novembro, com discussão sobre as propostas de modificação nas listas de controle, 	em Viena.</a:t>
            </a:r>
          </a:p>
          <a:p>
            <a:pPr marL="753745" marR="5715" lvl="1" indent="-284480" algn="just">
              <a:lnSpc>
                <a:spcPct val="80000"/>
              </a:lnSpc>
              <a:spcBef>
                <a:spcPts val="600"/>
              </a:spcBef>
              <a:buChar char="–"/>
              <a:tabLst>
                <a:tab pos="756285" algn="l"/>
              </a:tabLst>
            </a:pPr>
            <a:r>
              <a:rPr sz="1500" spc="-10" dirty="0">
                <a:latin typeface="Arial MT"/>
                <a:cs typeface="Arial MT"/>
              </a:rPr>
              <a:t>Reunião Plenária, acompanhada de reunião do Grupo Consultivo (CG), que ocorre 	anualmente, em junho, no país da presidência </a:t>
            </a:r>
            <a:r>
              <a:rPr sz="1500" spc="-10" dirty="0" err="1">
                <a:latin typeface="Arial MT"/>
                <a:cs typeface="Arial MT"/>
              </a:rPr>
              <a:t>rotativa</a:t>
            </a:r>
            <a:r>
              <a:rPr sz="1500" spc="-10" dirty="0">
                <a:latin typeface="Arial MT"/>
                <a:cs typeface="Arial MT"/>
              </a:rPr>
              <a:t>.</a:t>
            </a:r>
            <a:endParaRPr lang="pt-BR" sz="1500" spc="-10" dirty="0">
              <a:latin typeface="Arial MT"/>
              <a:cs typeface="Arial MT"/>
            </a:endParaRPr>
          </a:p>
          <a:p>
            <a:pPr marL="753745" marR="5715" lvl="1" indent="-284480" algn="just">
              <a:lnSpc>
                <a:spcPct val="80000"/>
              </a:lnSpc>
              <a:spcBef>
                <a:spcPts val="600"/>
              </a:spcBef>
              <a:buChar char="–"/>
              <a:tabLst>
                <a:tab pos="756285" algn="l"/>
              </a:tabLst>
            </a:pPr>
            <a:endParaRPr sz="1500" spc="-1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</a:tabLst>
            </a:pPr>
            <a:r>
              <a:rPr sz="1500" spc="-10" dirty="0">
                <a:latin typeface="Arial MT"/>
                <a:cs typeface="Arial MT"/>
              </a:rPr>
              <a:t>Coordenação do Grupo de Especialistas Técnicos Brasileiros – TEG-BR-NSG</a:t>
            </a:r>
          </a:p>
          <a:p>
            <a:pPr marL="753745" marR="5080" lvl="1" indent="-284480" algn="just">
              <a:lnSpc>
                <a:spcPct val="77700"/>
              </a:lnSpc>
              <a:spcBef>
                <a:spcPts val="1205"/>
              </a:spcBef>
              <a:buChar char="–"/>
              <a:tabLst>
                <a:tab pos="756285" algn="l"/>
              </a:tabLst>
            </a:pPr>
            <a:r>
              <a:rPr sz="1500" spc="-10" dirty="0">
                <a:latin typeface="Arial MT"/>
                <a:cs typeface="Arial MT"/>
              </a:rPr>
              <a:t>Objetivo de analisar as propostas técnicas da em discussão no TEG e gerar subsídios à 	Representação do Brasil na AIEA, em Viena, encaminhados por meio da Divisão de 	Desarmamento e Sistemas do Ministério de Relações Exteriores – MRE.</a:t>
            </a:r>
          </a:p>
          <a:p>
            <a:pPr marL="753745" marR="5080" lvl="1" indent="-284480" algn="just">
              <a:lnSpc>
                <a:spcPct val="80000"/>
              </a:lnSpc>
              <a:spcBef>
                <a:spcPts val="1200"/>
              </a:spcBef>
              <a:buChar char="–"/>
              <a:tabLst>
                <a:tab pos="756285" algn="l"/>
              </a:tabLst>
            </a:pPr>
            <a:r>
              <a:rPr sz="1500" spc="-10" dirty="0">
                <a:latin typeface="Arial MT"/>
                <a:cs typeface="Arial MT"/>
              </a:rPr>
              <a:t>O TEG-BR-NSG conta com participação de representantes do Ministério da Defesa – MD 	(Marinha do Brasil, Exército Brasileiro e Força Aérea Brasileira), do MRE, do Gabinete de 	Segurança Institucional da Presidência da República (SIPRON), das Indústrias Nucleares 	do Brasil, da Eletronuclear, da CNEN, além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convidados</a:t>
            </a:r>
            <a:r>
              <a:rPr sz="1500" spc="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para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temas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específicos,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spc="-20" dirty="0">
                <a:latin typeface="Arial MT"/>
                <a:cs typeface="Arial MT"/>
              </a:rPr>
              <a:t>como 	</a:t>
            </a:r>
            <a:r>
              <a:rPr sz="1500" dirty="0">
                <a:latin typeface="Arial MT"/>
                <a:cs typeface="Arial MT"/>
              </a:rPr>
              <a:t>a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Nuclebrás</a:t>
            </a:r>
            <a:r>
              <a:rPr sz="1500" spc="-4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</a:t>
            </a:r>
            <a:r>
              <a:rPr sz="1500" spc="-3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a</a:t>
            </a:r>
            <a:r>
              <a:rPr sz="1500" spc="-16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ABIME.</a:t>
            </a:r>
            <a:endParaRPr sz="1500" dirty="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805"/>
              </a:spcBef>
              <a:buChar char="•"/>
              <a:tabLst>
                <a:tab pos="354965" algn="l"/>
              </a:tabLst>
            </a:pPr>
            <a:r>
              <a:rPr sz="1500" spc="-10" dirty="0">
                <a:latin typeface="Arial MT"/>
                <a:cs typeface="Arial MT"/>
              </a:rPr>
              <a:t>Atualização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das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Listas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Controle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uso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específico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uso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duplo</a:t>
            </a:r>
            <a:r>
              <a:rPr sz="1500" spc="-3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área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nuclear</a:t>
            </a:r>
            <a:endParaRPr sz="1500" dirty="0">
              <a:latin typeface="Arial MT"/>
              <a:cs typeface="Arial MT"/>
            </a:endParaRPr>
          </a:p>
          <a:p>
            <a:pPr marL="753745" marR="6350" lvl="1" indent="-284480" algn="just">
              <a:lnSpc>
                <a:spcPct val="80000"/>
              </a:lnSpc>
              <a:spcBef>
                <a:spcPts val="1200"/>
              </a:spcBef>
              <a:buChar char="–"/>
              <a:tabLst>
                <a:tab pos="756285" algn="l"/>
              </a:tabLst>
            </a:pPr>
            <a:r>
              <a:rPr sz="1500" dirty="0">
                <a:latin typeface="Arial MT"/>
                <a:cs typeface="Arial MT"/>
              </a:rPr>
              <a:t>Atualização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das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listas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6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controle</a:t>
            </a:r>
            <a:r>
              <a:rPr sz="1500" spc="7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brasileiras,</a:t>
            </a:r>
            <a:r>
              <a:rPr sz="1500" spc="7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para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20" dirty="0">
                <a:latin typeface="Arial MT"/>
                <a:cs typeface="Arial MT"/>
              </a:rPr>
              <a:t>mantê-</a:t>
            </a:r>
            <a:r>
              <a:rPr sz="1500" dirty="0">
                <a:latin typeface="Arial MT"/>
                <a:cs typeface="Arial MT"/>
              </a:rPr>
              <a:t>las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em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conformidade</a:t>
            </a:r>
            <a:r>
              <a:rPr sz="1500" spc="30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com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lista 	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controle</a:t>
            </a:r>
            <a:r>
              <a:rPr sz="1500" spc="6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NSG,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publicada</a:t>
            </a:r>
            <a:r>
              <a:rPr sz="1500" spc="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por</a:t>
            </a:r>
            <a:r>
              <a:rPr sz="1500" spc="5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meio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circular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informativa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INFCIRC/254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Agência 	Internacional</a:t>
            </a:r>
            <a:r>
              <a:rPr sz="1500" spc="-6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10" dirty="0">
                <a:latin typeface="Arial MT"/>
                <a:cs typeface="Arial MT"/>
              </a:rPr>
              <a:t>Energia</a:t>
            </a:r>
            <a:r>
              <a:rPr sz="1500" spc="-1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Atômica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–</a:t>
            </a:r>
            <a:r>
              <a:rPr sz="1500" spc="-16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AIEA.</a:t>
            </a:r>
            <a:endParaRPr sz="1500" dirty="0">
              <a:latin typeface="Arial MT"/>
              <a:cs typeface="Arial MT"/>
            </a:endParaRPr>
          </a:p>
          <a:p>
            <a:pPr marL="753745" marR="5715" lvl="1" indent="-284480" algn="just">
              <a:lnSpc>
                <a:spcPct val="79600"/>
              </a:lnSpc>
              <a:spcBef>
                <a:spcPts val="1210"/>
              </a:spcBef>
              <a:buChar char="–"/>
              <a:tabLst>
                <a:tab pos="756285" algn="l"/>
              </a:tabLst>
            </a:pPr>
            <a:r>
              <a:rPr sz="1500" dirty="0">
                <a:latin typeface="Arial MT"/>
                <a:cs typeface="Arial MT"/>
              </a:rPr>
              <a:t>Propostas</a:t>
            </a:r>
            <a:r>
              <a:rPr sz="1500" spc="105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100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atualização</a:t>
            </a:r>
            <a:r>
              <a:rPr sz="1500" spc="110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105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legislação</a:t>
            </a:r>
            <a:r>
              <a:rPr sz="1500" spc="110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nacional</a:t>
            </a:r>
            <a:r>
              <a:rPr sz="1500" spc="105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e</a:t>
            </a:r>
            <a:r>
              <a:rPr sz="1500" spc="100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dos</a:t>
            </a:r>
            <a:r>
              <a:rPr sz="1500" spc="105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regramentos</a:t>
            </a:r>
            <a:r>
              <a:rPr sz="1500" spc="105" dirty="0">
                <a:latin typeface="Arial MT"/>
                <a:cs typeface="Arial MT"/>
              </a:rPr>
              <a:t>  </a:t>
            </a:r>
            <a:r>
              <a:rPr sz="1500" dirty="0">
                <a:latin typeface="Arial MT"/>
                <a:cs typeface="Arial MT"/>
              </a:rPr>
              <a:t>referentes</a:t>
            </a:r>
            <a:r>
              <a:rPr sz="1500" spc="100" dirty="0">
                <a:latin typeface="Arial MT"/>
                <a:cs typeface="Arial MT"/>
              </a:rPr>
              <a:t>  </a:t>
            </a:r>
            <a:r>
              <a:rPr sz="1500" spc="-50" dirty="0">
                <a:latin typeface="Arial MT"/>
                <a:cs typeface="Arial MT"/>
              </a:rPr>
              <a:t>à 	</a:t>
            </a:r>
            <a:r>
              <a:rPr sz="1500" dirty="0">
                <a:latin typeface="Arial MT"/>
                <a:cs typeface="Arial MT"/>
              </a:rPr>
              <a:t>importação</a:t>
            </a:r>
            <a:r>
              <a:rPr sz="1500" spc="-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à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exportação</a:t>
            </a:r>
            <a:r>
              <a:rPr sz="1500" spc="-5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área</a:t>
            </a:r>
            <a:r>
              <a:rPr sz="1500" spc="-4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nuclear</a:t>
            </a:r>
            <a:r>
              <a:rPr sz="1600" spc="-10" dirty="0">
                <a:latin typeface="Arial MT"/>
                <a:cs typeface="Arial MT"/>
              </a:rPr>
              <a:t>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69895" y="391413"/>
            <a:ext cx="453136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Implementação,</a:t>
            </a:r>
            <a:r>
              <a:rPr sz="2000" spc="2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30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e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IACN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11070" marR="5080" indent="-1416050">
              <a:lnSpc>
                <a:spcPct val="100000"/>
              </a:lnSpc>
              <a:spcBef>
                <a:spcPts val="100"/>
              </a:spcBef>
            </a:pPr>
            <a:r>
              <a:rPr dirty="0"/>
              <a:t>Sistema</a:t>
            </a:r>
            <a:r>
              <a:rPr spc="-125" dirty="0"/>
              <a:t> </a:t>
            </a:r>
            <a:r>
              <a:rPr dirty="0"/>
              <a:t>Brasileiro</a:t>
            </a:r>
            <a:r>
              <a:rPr spc="-100" dirty="0"/>
              <a:t> </a:t>
            </a:r>
            <a:r>
              <a:rPr dirty="0"/>
              <a:t>de</a:t>
            </a:r>
            <a:r>
              <a:rPr spc="-70" dirty="0"/>
              <a:t> </a:t>
            </a:r>
            <a:r>
              <a:rPr dirty="0"/>
              <a:t>Controle</a:t>
            </a:r>
            <a:r>
              <a:rPr spc="-45" dirty="0"/>
              <a:t> </a:t>
            </a:r>
            <a:r>
              <a:rPr spc="-25" dirty="0"/>
              <a:t>de </a:t>
            </a:r>
            <a:r>
              <a:rPr spc="-10" dirty="0"/>
              <a:t>Exportação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6914" y="2158111"/>
            <a:ext cx="4087495" cy="2190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latin typeface="Arial"/>
                <a:cs typeface="Arial"/>
              </a:rPr>
              <a:t>Sumário:</a:t>
            </a:r>
            <a:endParaRPr sz="16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59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Sensíveis;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spc="-10" dirty="0">
                <a:latin typeface="Arial MT"/>
                <a:cs typeface="Arial MT"/>
              </a:rPr>
              <a:t>Compromissos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Internacionais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Brasileiros;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Nacional;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395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Sistema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Controle;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18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CGBS;</a:t>
            </a:r>
            <a:endParaRPr sz="1600"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409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spc="-10" dirty="0">
                <a:latin typeface="Arial MT"/>
                <a:cs typeface="Arial MT"/>
              </a:rPr>
              <a:t>Principais</a:t>
            </a:r>
            <a:r>
              <a:rPr sz="1600" spc="-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142" y="506729"/>
            <a:ext cx="32981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/>
              <a:t>Curso</a:t>
            </a:r>
            <a:r>
              <a:rPr spc="-40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spc="-10" dirty="0"/>
              <a:t>Identificação</a:t>
            </a:r>
            <a:r>
              <a:rPr spc="-55" dirty="0"/>
              <a:t> </a:t>
            </a:r>
            <a:r>
              <a:rPr spc="-25" dirty="0"/>
              <a:t>de </a:t>
            </a:r>
            <a:r>
              <a:rPr dirty="0"/>
              <a:t>Bens</a:t>
            </a:r>
            <a:r>
              <a:rPr spc="-75" dirty="0"/>
              <a:t> </a:t>
            </a:r>
            <a:r>
              <a:rPr dirty="0"/>
              <a:t>Sensíveis</a:t>
            </a:r>
            <a:r>
              <a:rPr spc="-125" dirty="0"/>
              <a:t> </a:t>
            </a:r>
            <a:r>
              <a:rPr spc="-10"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711" y="1797557"/>
            <a:ext cx="8136255" cy="2677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510">
              <a:lnSpc>
                <a:spcPct val="100000"/>
              </a:lnSpc>
              <a:spcBef>
                <a:spcPts val="95"/>
              </a:spcBef>
              <a:tabLst>
                <a:tab pos="277495" algn="l"/>
                <a:tab pos="992505" algn="l"/>
                <a:tab pos="1978660" algn="l"/>
                <a:tab pos="2231390" algn="l"/>
                <a:tab pos="3422015" algn="l"/>
                <a:tab pos="3673475" algn="l"/>
                <a:tab pos="4708525" algn="l"/>
                <a:tab pos="5638165" algn="l"/>
                <a:tab pos="6002655" algn="l"/>
                <a:tab pos="7284720" algn="l"/>
                <a:tab pos="7648575" algn="l"/>
              </a:tabLst>
            </a:pPr>
            <a:r>
              <a:rPr sz="1600" spc="-50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0" dirty="0">
                <a:latin typeface="Arial MT"/>
                <a:cs typeface="Arial MT"/>
              </a:rPr>
              <a:t>CGBS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coordena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implementa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Programa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Nacional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Identificação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0" dirty="0">
                <a:latin typeface="Arial MT"/>
                <a:cs typeface="Arial MT"/>
              </a:rPr>
              <a:t>Bens </a:t>
            </a:r>
            <a:r>
              <a:rPr sz="1600" spc="-10" dirty="0">
                <a:latin typeface="Arial MT"/>
                <a:cs typeface="Arial MT"/>
              </a:rPr>
              <a:t>Sensíveis.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1600">
              <a:latin typeface="Arial MT"/>
              <a:cs typeface="Arial MT"/>
            </a:endParaRPr>
          </a:p>
          <a:p>
            <a:pPr marL="355600" marR="5080" indent="-285115" algn="just">
              <a:lnSpc>
                <a:spcPct val="100000"/>
              </a:lnSpc>
              <a:buChar char="•"/>
              <a:tabLst>
                <a:tab pos="355600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Curso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Identificação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(CIBS)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treinamento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Agentes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3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Lei</a:t>
            </a:r>
            <a:r>
              <a:rPr sz="1600" spc="3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(</a:t>
            </a:r>
            <a:r>
              <a:rPr sz="1600" i="1" dirty="0">
                <a:latin typeface="Arial"/>
                <a:cs typeface="Arial"/>
              </a:rPr>
              <a:t>enforcement</a:t>
            </a:r>
            <a:r>
              <a:rPr sz="1600" dirty="0">
                <a:latin typeface="Arial MT"/>
                <a:cs typeface="Arial MT"/>
              </a:rPr>
              <a:t>)</a:t>
            </a:r>
            <a:r>
              <a:rPr sz="1600" spc="2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9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identificar</a:t>
            </a:r>
            <a:r>
              <a:rPr sz="1600" spc="3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mercadorias</a:t>
            </a:r>
            <a:r>
              <a:rPr sz="1600" spc="29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utilizadas</a:t>
            </a:r>
            <a:r>
              <a:rPr sz="1600" spc="295" dirty="0">
                <a:latin typeface="Arial MT"/>
                <a:cs typeface="Arial MT"/>
              </a:rPr>
              <a:t>  </a:t>
            </a:r>
            <a:r>
              <a:rPr sz="1600" spc="-25" dirty="0">
                <a:latin typeface="Arial MT"/>
                <a:cs typeface="Arial MT"/>
              </a:rPr>
              <a:t>no </a:t>
            </a:r>
            <a:r>
              <a:rPr sz="1600" spc="-10" dirty="0">
                <a:latin typeface="Arial MT"/>
                <a:cs typeface="Arial MT"/>
              </a:rPr>
              <a:t>desenvolvimento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fabricação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8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ADM;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5600" marR="6350" indent="-285115" algn="just">
              <a:lnSpc>
                <a:spcPct val="100000"/>
              </a:lnSpc>
              <a:buChar char="•"/>
              <a:tabLst>
                <a:tab pos="355600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Focado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nos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Oficiais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Aduana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Oficiais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Polícia</a:t>
            </a:r>
            <a:r>
              <a:rPr sz="1600" spc="3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Federal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trabalham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portos,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aeroportos</a:t>
            </a:r>
            <a:r>
              <a:rPr sz="1600" spc="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pontos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fronteira,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acordo</a:t>
            </a:r>
            <a:r>
              <a:rPr sz="1600" spc="3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com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prioridade</a:t>
            </a:r>
            <a:r>
              <a:rPr sz="1600" spc="3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70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Receita Federal.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79792" y="6115811"/>
            <a:ext cx="1664207" cy="74218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8928" rIns="0" bIns="0" rtlCol="0">
            <a:spAutoFit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dirty="0"/>
              <a:t>Curso</a:t>
            </a:r>
            <a:r>
              <a:rPr spc="-85" dirty="0"/>
              <a:t> </a:t>
            </a:r>
            <a:r>
              <a:rPr dirty="0"/>
              <a:t>de</a:t>
            </a:r>
            <a:r>
              <a:rPr spc="-75" dirty="0"/>
              <a:t> </a:t>
            </a:r>
            <a:r>
              <a:rPr dirty="0"/>
              <a:t>Identificação</a:t>
            </a:r>
            <a:r>
              <a:rPr spc="-95" dirty="0"/>
              <a:t> </a:t>
            </a:r>
            <a:r>
              <a:rPr spc="-35" dirty="0"/>
              <a:t>de</a:t>
            </a:r>
          </a:p>
          <a:p>
            <a:pPr marL="1020444">
              <a:lnSpc>
                <a:spcPct val="100000"/>
              </a:lnSpc>
              <a:spcBef>
                <a:spcPts val="5"/>
              </a:spcBef>
            </a:pPr>
            <a:r>
              <a:rPr dirty="0"/>
              <a:t>Bens</a:t>
            </a:r>
            <a:r>
              <a:rPr spc="-75" dirty="0"/>
              <a:t> </a:t>
            </a:r>
            <a:r>
              <a:rPr dirty="0"/>
              <a:t>Sensíveis</a:t>
            </a:r>
            <a:r>
              <a:rPr spc="-125" dirty="0"/>
              <a:t> </a:t>
            </a:r>
            <a:r>
              <a:rPr spc="-10"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5662" y="2089785"/>
            <a:ext cx="777367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CGBS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realizou,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2009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 smtClean="0">
                <a:latin typeface="Arial MT"/>
                <a:cs typeface="Arial MT"/>
              </a:rPr>
              <a:t>202</a:t>
            </a:r>
            <a:r>
              <a:rPr lang="pt-BR" sz="1600" dirty="0" smtClean="0">
                <a:latin typeface="Arial MT"/>
                <a:cs typeface="Arial MT"/>
              </a:rPr>
              <a:t>5</a:t>
            </a:r>
            <a:r>
              <a:rPr sz="1600" dirty="0" smtClean="0">
                <a:solidFill>
                  <a:schemeClr val="tx1"/>
                </a:solidFill>
                <a:latin typeface="Arial MT"/>
                <a:cs typeface="Arial MT"/>
              </a:rPr>
              <a:t>,</a:t>
            </a:r>
            <a:r>
              <a:rPr sz="1600" spc="-40" dirty="0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pt-BR" sz="1600" b="1" dirty="0" smtClean="0">
                <a:solidFill>
                  <a:schemeClr val="tx1"/>
                </a:solidFill>
                <a:latin typeface="Arial"/>
                <a:cs typeface="Arial"/>
              </a:rPr>
              <a:t>30</a:t>
            </a:r>
            <a:r>
              <a:rPr sz="1600" b="1" spc="-4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tx1"/>
                </a:solidFill>
                <a:latin typeface="Arial"/>
                <a:cs typeface="Arial"/>
              </a:rPr>
              <a:t>CIBS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,</a:t>
            </a:r>
            <a:r>
              <a:rPr sz="1600" spc="-4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quais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foram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b="1" dirty="0" err="1">
                <a:latin typeface="Arial"/>
                <a:cs typeface="Arial"/>
              </a:rPr>
              <a:t>treinados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dirty="0" smtClean="0">
                <a:solidFill>
                  <a:schemeClr val="tx1"/>
                </a:solidFill>
                <a:latin typeface="Arial"/>
                <a:cs typeface="Arial"/>
              </a:rPr>
              <a:t>1.</a:t>
            </a:r>
            <a:r>
              <a:rPr lang="pt-BR" sz="1600" b="1" dirty="0" smtClean="0">
                <a:solidFill>
                  <a:schemeClr val="tx1"/>
                </a:solidFill>
                <a:latin typeface="Arial"/>
                <a:cs typeface="Arial"/>
              </a:rPr>
              <a:t>165</a:t>
            </a:r>
            <a:r>
              <a:rPr sz="1600" b="1" spc="-45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chemeClr val="tx1"/>
                </a:solidFill>
                <a:latin typeface="Arial"/>
                <a:cs typeface="Arial"/>
              </a:rPr>
              <a:t>oficiais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Lei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Receita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Federal,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Polícia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Federal,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Ministério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Defesa,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MAPA,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ANVISA,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VIGIAGRO,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Polícia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Rodoviária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Federal,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ABIN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 </a:t>
            </a:r>
            <a:r>
              <a:rPr sz="1600" spc="-10" dirty="0">
                <a:latin typeface="Arial MT"/>
                <a:cs typeface="Arial MT"/>
              </a:rPr>
              <a:t>IBAMA.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8515" marR="5080" indent="-22860">
              <a:lnSpc>
                <a:spcPct val="100000"/>
              </a:lnSpc>
              <a:spcBef>
                <a:spcPts val="100"/>
              </a:spcBef>
            </a:pPr>
            <a:r>
              <a:rPr dirty="0"/>
              <a:t>Curso</a:t>
            </a:r>
            <a:r>
              <a:rPr spc="-90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spc="-10" dirty="0"/>
              <a:t>Acompanhamento</a:t>
            </a:r>
            <a:r>
              <a:rPr spc="-85" dirty="0"/>
              <a:t> </a:t>
            </a:r>
            <a:r>
              <a:rPr spc="-25" dirty="0"/>
              <a:t>das </a:t>
            </a:r>
            <a:r>
              <a:rPr dirty="0"/>
              <a:t>Inspeções</a:t>
            </a:r>
            <a:r>
              <a:rPr spc="-55" dirty="0"/>
              <a:t> </a:t>
            </a:r>
            <a:r>
              <a:rPr spc="-10" dirty="0"/>
              <a:t>Industriais</a:t>
            </a:r>
            <a:r>
              <a:rPr spc="-90" dirty="0"/>
              <a:t> </a:t>
            </a:r>
            <a:r>
              <a:rPr dirty="0"/>
              <a:t>da</a:t>
            </a:r>
            <a:r>
              <a:rPr spc="-90" dirty="0"/>
              <a:t> </a:t>
            </a:r>
            <a:r>
              <a:rPr spc="-20" dirty="0"/>
              <a:t>OPAQ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1765" y="2086482"/>
            <a:ext cx="7632700" cy="2921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1087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CGBS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coordena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 o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Curso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inspeções industriais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OPAQ.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</a:pPr>
            <a:endParaRPr sz="1600">
              <a:latin typeface="Arial MT"/>
              <a:cs typeface="Arial MT"/>
            </a:endParaRPr>
          </a:p>
          <a:p>
            <a:pPr marL="355600" marR="8255" indent="-285115" algn="just">
              <a:lnSpc>
                <a:spcPct val="100000"/>
              </a:lnSpc>
              <a:buChar char="•"/>
              <a:tabLst>
                <a:tab pos="355600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Curso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Acompanhamento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4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OPAQ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4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qualificar</a:t>
            </a:r>
            <a:r>
              <a:rPr sz="1600" spc="409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os </a:t>
            </a:r>
            <a:r>
              <a:rPr sz="1600" dirty="0">
                <a:latin typeface="Arial MT"/>
                <a:cs typeface="Arial MT"/>
              </a:rPr>
              <a:t>agentes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aplicação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lei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</a:t>
            </a:r>
            <a:r>
              <a:rPr sz="1600" i="1" dirty="0">
                <a:latin typeface="Arial"/>
                <a:cs typeface="Arial"/>
              </a:rPr>
              <a:t>enforcement</a:t>
            </a:r>
            <a:r>
              <a:rPr sz="1600" dirty="0">
                <a:latin typeface="Arial MT"/>
                <a:cs typeface="Arial MT"/>
              </a:rPr>
              <a:t>)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estarem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aptos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acompanhar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as </a:t>
            </a:r>
            <a:r>
              <a:rPr sz="1600" spc="-10" dirty="0">
                <a:latin typeface="Arial MT"/>
                <a:cs typeface="Arial MT"/>
              </a:rPr>
              <a:t>inspeções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OPAQ;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919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5600" marR="5080" indent="-285115" algn="just">
              <a:lnSpc>
                <a:spcPct val="100000"/>
              </a:lnSpc>
              <a:buChar char="•"/>
              <a:tabLst>
                <a:tab pos="355600" algn="l"/>
                <a:tab pos="357505" algn="l"/>
              </a:tabLst>
            </a:pPr>
            <a:r>
              <a:rPr sz="1600" dirty="0">
                <a:latin typeface="Arial MT"/>
                <a:cs typeface="Arial MT"/>
              </a:rPr>
              <a:t>	Focado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Oficiais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Aduana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Oficiais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Polícia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Federal,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trabalham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aeroportos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são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Pontos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Entrada</a:t>
            </a:r>
            <a:r>
              <a:rPr sz="1600" spc="2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Inspeções</a:t>
            </a:r>
            <a:r>
              <a:rPr sz="1600" spc="2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8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OPAQ,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Oficiais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Inteligência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servidores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Concessionárias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referidos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aeroportos.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5662" y="1841118"/>
            <a:ext cx="7702550" cy="338327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 marR="6350" algn="just">
              <a:lnSpc>
                <a:spcPct val="78100"/>
              </a:lnSpc>
              <a:spcBef>
                <a:spcPts val="515"/>
              </a:spcBef>
            </a:pPr>
            <a:r>
              <a:rPr sz="1600" dirty="0">
                <a:latin typeface="Arial MT"/>
                <a:cs typeface="Arial MT"/>
              </a:rPr>
              <a:t>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CGBS,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Secretaria-</a:t>
            </a:r>
            <a:r>
              <a:rPr sz="1600" dirty="0">
                <a:latin typeface="Arial MT"/>
                <a:cs typeface="Arial MT"/>
              </a:rPr>
              <a:t>Executiva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Autoridade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Nacional,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coordena</a:t>
            </a:r>
            <a:r>
              <a:rPr sz="1600" spc="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55" dirty="0">
                <a:latin typeface="Arial MT"/>
                <a:cs typeface="Arial MT"/>
              </a:rPr>
              <a:t> </a:t>
            </a:r>
            <a:r>
              <a:rPr sz="1600" b="1" spc="-10" dirty="0">
                <a:latin typeface="Arial"/>
                <a:cs typeface="Arial"/>
              </a:rPr>
              <a:t>Programa </a:t>
            </a:r>
            <a:r>
              <a:rPr sz="1600" b="1" dirty="0">
                <a:latin typeface="Arial"/>
                <a:cs typeface="Arial"/>
              </a:rPr>
              <a:t>Nacional</a:t>
            </a:r>
            <a:r>
              <a:rPr sz="1600" b="1" spc="19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204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Integração</a:t>
            </a:r>
            <a:r>
              <a:rPr sz="1600" b="1" spc="19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Estado/Empresa</a:t>
            </a:r>
            <a:r>
              <a:rPr sz="1600" b="1" spc="21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na</a:t>
            </a:r>
            <a:r>
              <a:rPr sz="1600" b="1" spc="20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Área</a:t>
            </a:r>
            <a:r>
              <a:rPr sz="1600" b="1" spc="20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195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Bens</a:t>
            </a:r>
            <a:r>
              <a:rPr sz="1600" b="1" spc="200" dirty="0">
                <a:latin typeface="Arial"/>
                <a:cs typeface="Arial"/>
              </a:rPr>
              <a:t>  </a:t>
            </a:r>
            <a:r>
              <a:rPr sz="1600" b="1" dirty="0">
                <a:latin typeface="Arial"/>
                <a:cs typeface="Arial"/>
              </a:rPr>
              <a:t>Sensíveis</a:t>
            </a:r>
            <a:r>
              <a:rPr sz="1600" b="1" spc="195" dirty="0">
                <a:latin typeface="Arial"/>
                <a:cs typeface="Arial"/>
              </a:rPr>
              <a:t>  </a:t>
            </a:r>
            <a:r>
              <a:rPr sz="1600" b="1" spc="-50" dirty="0">
                <a:latin typeface="Arial"/>
                <a:cs typeface="Arial"/>
              </a:rPr>
              <a:t>– </a:t>
            </a:r>
            <a:r>
              <a:rPr sz="1600" b="1" spc="-10" dirty="0">
                <a:latin typeface="Arial"/>
                <a:cs typeface="Arial"/>
              </a:rPr>
              <a:t>PRONABENS</a:t>
            </a:r>
            <a:r>
              <a:rPr sz="1600" spc="-10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  <a:p>
            <a:pPr marL="12700" marR="6350" algn="just">
              <a:lnSpc>
                <a:spcPct val="78100"/>
              </a:lnSpc>
              <a:spcBef>
                <a:spcPts val="1595"/>
              </a:spcBef>
            </a:pPr>
            <a:r>
              <a:rPr sz="1600" dirty="0">
                <a:latin typeface="Arial MT"/>
                <a:cs typeface="Arial MT"/>
              </a:rPr>
              <a:t>O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PRONABENS</a:t>
            </a:r>
            <a:r>
              <a:rPr sz="1600" spc="48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foi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desenvolvido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implementado,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conjunto,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CGBS </a:t>
            </a:r>
            <a:r>
              <a:rPr sz="1600" dirty="0">
                <a:latin typeface="Arial MT"/>
                <a:cs typeface="Arial MT"/>
              </a:rPr>
              <a:t>(DEAIC/SEPLA/MCTIC)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pela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Agência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Brasileira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Inteligência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(ABIN/GSI)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desde 2004.</a:t>
            </a:r>
            <a:endParaRPr sz="1600">
              <a:latin typeface="Arial MT"/>
              <a:cs typeface="Arial MT"/>
            </a:endParaRPr>
          </a:p>
          <a:p>
            <a:pPr marL="12700" marR="40640" algn="just">
              <a:lnSpc>
                <a:spcPts val="1689"/>
              </a:lnSpc>
              <a:spcBef>
                <a:spcPts val="1235"/>
              </a:spcBef>
            </a:pPr>
            <a:r>
              <a:rPr sz="1600" dirty="0">
                <a:latin typeface="Arial MT"/>
                <a:cs typeface="Arial MT"/>
              </a:rPr>
              <a:t>Contribui</a:t>
            </a:r>
            <a:r>
              <a:rPr sz="1600" spc="2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cumprimento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Resolução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n.º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1540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2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Conselho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Segurança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Nações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Unidas.</a:t>
            </a:r>
            <a:endParaRPr sz="1600">
              <a:latin typeface="Arial MT"/>
              <a:cs typeface="Arial MT"/>
            </a:endParaRPr>
          </a:p>
          <a:p>
            <a:pPr marL="12700" marR="5080" algn="just">
              <a:lnSpc>
                <a:spcPct val="80000"/>
              </a:lnSpc>
              <a:spcBef>
                <a:spcPts val="1590"/>
              </a:spcBef>
            </a:pPr>
            <a:r>
              <a:rPr sz="1600" dirty="0">
                <a:latin typeface="Arial MT"/>
                <a:cs typeface="Arial MT"/>
              </a:rPr>
              <a:t>Realizado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4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meio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visitas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técnicas.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Sua</a:t>
            </a:r>
            <a:r>
              <a:rPr sz="1600" spc="4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atuação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é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focada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25" dirty="0">
                <a:latin typeface="Arial MT"/>
                <a:cs typeface="Arial MT"/>
              </a:rPr>
              <a:t> 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transferências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3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salvaguardar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interesses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estratégicos</a:t>
            </a:r>
            <a:r>
              <a:rPr sz="1600" spc="45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do </a:t>
            </a:r>
            <a:r>
              <a:rPr sz="1600" dirty="0">
                <a:latin typeface="Arial MT"/>
                <a:cs typeface="Arial MT"/>
              </a:rPr>
              <a:t>país,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respaldar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políticas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segurança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interna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internacional,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propiciar </a:t>
            </a:r>
            <a:r>
              <a:rPr sz="1600" dirty="0">
                <a:latin typeface="Arial MT"/>
                <a:cs typeface="Arial MT"/>
              </a:rPr>
              <a:t>o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cumprimento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compromissos</a:t>
            </a:r>
            <a:r>
              <a:rPr sz="1600" spc="4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internacionais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desarmamento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spc="-20" dirty="0">
                <a:latin typeface="Arial MT"/>
                <a:cs typeface="Arial MT"/>
              </a:rPr>
              <a:t>não- </a:t>
            </a:r>
            <a:r>
              <a:rPr sz="1600" dirty="0">
                <a:latin typeface="Arial MT"/>
                <a:cs typeface="Arial MT"/>
              </a:rPr>
              <a:t>proliferação</a:t>
            </a:r>
            <a:r>
              <a:rPr sz="1600" spc="5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destruição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massa</a:t>
            </a:r>
            <a:r>
              <a:rPr sz="1600" spc="55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(ADM)</a:t>
            </a:r>
            <a:r>
              <a:rPr sz="1600" spc="6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assumidos</a:t>
            </a:r>
            <a:r>
              <a:rPr sz="1600" spc="100" dirty="0">
                <a:latin typeface="Arial MT"/>
                <a:cs typeface="Arial MT"/>
              </a:rPr>
              <a:t>  </a:t>
            </a:r>
            <a:r>
              <a:rPr sz="1600" dirty="0">
                <a:latin typeface="Arial MT"/>
                <a:cs typeface="Arial MT"/>
              </a:rPr>
              <a:t>pelo</a:t>
            </a:r>
            <a:r>
              <a:rPr sz="1600" spc="95" dirty="0">
                <a:latin typeface="Arial MT"/>
                <a:cs typeface="Arial MT"/>
              </a:rPr>
              <a:t>  </a:t>
            </a:r>
            <a:r>
              <a:rPr sz="1600" spc="-10" dirty="0">
                <a:latin typeface="Arial MT"/>
                <a:cs typeface="Arial MT"/>
              </a:rPr>
              <a:t>Brasil </a:t>
            </a:r>
            <a:r>
              <a:rPr sz="1600" dirty="0">
                <a:latin typeface="Arial MT"/>
                <a:cs typeface="Arial MT"/>
              </a:rPr>
              <a:t>(UNSC,</a:t>
            </a:r>
            <a:r>
              <a:rPr sz="1600" spc="-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NSG,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40" dirty="0">
                <a:latin typeface="Arial MT"/>
                <a:cs typeface="Arial MT"/>
              </a:rPr>
              <a:t>CPAQ,</a:t>
            </a:r>
            <a:r>
              <a:rPr sz="1600" spc="-60" dirty="0">
                <a:latin typeface="Arial MT"/>
                <a:cs typeface="Arial MT"/>
              </a:rPr>
              <a:t> CPAB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MTCR),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sendo,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portanto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b="1" dirty="0">
                <a:latin typeface="Arial"/>
                <a:cs typeface="Arial"/>
              </a:rPr>
              <a:t>Assunto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de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Estado.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6172199"/>
            <a:ext cx="1184148" cy="6858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565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PRONABENS</a:t>
            </a:r>
          </a:p>
          <a:p>
            <a:pPr marL="891540">
              <a:lnSpc>
                <a:spcPct val="100000"/>
              </a:lnSpc>
              <a:spcBef>
                <a:spcPts val="5"/>
              </a:spcBef>
            </a:pPr>
            <a:r>
              <a:rPr spc="-10" dirty="0"/>
              <a:t>OUTREACH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7847" y="6172199"/>
            <a:ext cx="1184148" cy="6858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6147" y="545972"/>
            <a:ext cx="16179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 marR="5080" indent="-965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PRONABENS OUTREACH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8236" y="1992883"/>
            <a:ext cx="8038465" cy="20218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99085" algn="l"/>
              </a:tabLst>
            </a:pPr>
            <a:r>
              <a:rPr sz="1600" b="1" dirty="0">
                <a:solidFill>
                  <a:schemeClr val="tx1"/>
                </a:solidFill>
                <a:latin typeface="Arial"/>
                <a:cs typeface="Arial"/>
              </a:rPr>
              <a:t>2004</a:t>
            </a:r>
            <a:r>
              <a:rPr sz="1600" b="1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chemeClr val="tx1"/>
                </a:solidFill>
                <a:latin typeface="Arial"/>
                <a:cs typeface="Arial"/>
              </a:rPr>
              <a:t>-</a:t>
            </a:r>
            <a:r>
              <a:rPr sz="1600" b="1" spc="-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1600" b="1" spc="-20" dirty="0" smtClean="0">
                <a:solidFill>
                  <a:schemeClr val="tx1"/>
                </a:solidFill>
                <a:latin typeface="Arial"/>
                <a:cs typeface="Arial"/>
              </a:rPr>
              <a:t>202</a:t>
            </a:r>
            <a:r>
              <a:rPr lang="pt-BR" sz="1600" b="1" spc="-20" dirty="0" smtClean="0">
                <a:solidFill>
                  <a:schemeClr val="tx1"/>
                </a:solidFill>
                <a:latin typeface="Arial"/>
                <a:cs typeface="Arial"/>
              </a:rPr>
              <a:t>5</a:t>
            </a:r>
            <a:endParaRPr sz="16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Foram</a:t>
            </a:r>
            <a:r>
              <a:rPr sz="1600" spc="-2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 err="1">
                <a:solidFill>
                  <a:schemeClr val="tx1"/>
                </a:solidFill>
                <a:latin typeface="Arial MT"/>
                <a:cs typeface="Arial MT"/>
              </a:rPr>
              <a:t>realizadas</a:t>
            </a:r>
            <a:r>
              <a:rPr sz="1600" spc="-4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 smtClean="0">
                <a:solidFill>
                  <a:schemeClr val="tx1"/>
                </a:solidFill>
                <a:latin typeface="Arial MT"/>
                <a:cs typeface="Arial MT"/>
              </a:rPr>
              <a:t>3</a:t>
            </a:r>
            <a:r>
              <a:rPr lang="pt-BR" sz="1600" smtClean="0">
                <a:solidFill>
                  <a:schemeClr val="tx1"/>
                </a:solidFill>
                <a:latin typeface="Arial MT"/>
                <a:cs typeface="Arial MT"/>
              </a:rPr>
              <a:t>99</a:t>
            </a:r>
            <a:r>
              <a:rPr sz="1600" spc="-75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pt-BR" sz="1600" smtClean="0">
                <a:solidFill>
                  <a:schemeClr val="tx1"/>
                </a:solidFill>
                <a:latin typeface="Arial MT"/>
                <a:cs typeface="Arial MT"/>
              </a:rPr>
              <a:t>atividades de PRONABENS</a:t>
            </a:r>
            <a:r>
              <a:rPr sz="1600" smtClean="0">
                <a:solidFill>
                  <a:schemeClr val="tx1"/>
                </a:solidFill>
                <a:latin typeface="Arial MT"/>
                <a:cs typeface="Arial MT"/>
              </a:rPr>
              <a:t>,</a:t>
            </a:r>
            <a:r>
              <a:rPr sz="1600" spc="-50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ao</a:t>
            </a:r>
            <a:r>
              <a:rPr sz="1600" spc="-4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longo</a:t>
            </a:r>
            <a:r>
              <a:rPr sz="1600" spc="-6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>
                <a:solidFill>
                  <a:schemeClr val="tx1"/>
                </a:solidFill>
                <a:latin typeface="Arial MT"/>
                <a:cs typeface="Arial MT"/>
              </a:rPr>
              <a:t>dos</a:t>
            </a:r>
            <a:r>
              <a:rPr sz="1600" spc="-35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lang="pt-BR" sz="1600" smtClean="0">
                <a:solidFill>
                  <a:schemeClr val="tx1"/>
                </a:solidFill>
                <a:latin typeface="Arial MT"/>
                <a:cs typeface="Arial MT"/>
              </a:rPr>
              <a:t>21</a:t>
            </a:r>
            <a:r>
              <a:rPr sz="1600" spc="-40" smtClean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Arial MT"/>
                <a:cs typeface="Arial MT"/>
              </a:rPr>
              <a:t>anos;</a:t>
            </a:r>
            <a:endParaRPr sz="16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354965" indent="-34226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354965" algn="l"/>
              </a:tabLst>
            </a:pP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Foram</a:t>
            </a:r>
            <a:r>
              <a:rPr sz="1600" spc="-10" dirty="0">
                <a:solidFill>
                  <a:schemeClr val="tx1"/>
                </a:solidFill>
                <a:latin typeface="Arial MT"/>
                <a:cs typeface="Arial MT"/>
              </a:rPr>
              <a:t> realizados</a:t>
            </a:r>
            <a:r>
              <a:rPr sz="1600" spc="-7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8</a:t>
            </a:r>
            <a:r>
              <a:rPr sz="1600" spc="-15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dirty="0">
                <a:solidFill>
                  <a:schemeClr val="tx1"/>
                </a:solidFill>
                <a:latin typeface="Arial MT"/>
                <a:cs typeface="Arial MT"/>
              </a:rPr>
              <a:t>Seminários</a:t>
            </a:r>
            <a:r>
              <a:rPr sz="1600" spc="-40" dirty="0">
                <a:solidFill>
                  <a:schemeClr val="tx1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chemeClr val="tx1"/>
                </a:solidFill>
                <a:latin typeface="Arial MT"/>
                <a:cs typeface="Arial MT"/>
              </a:rPr>
              <a:t>Nacionais;</a:t>
            </a:r>
            <a:endParaRPr sz="1600" dirty="0">
              <a:solidFill>
                <a:schemeClr val="tx1"/>
              </a:solidFill>
              <a:latin typeface="Arial MT"/>
              <a:cs typeface="Arial MT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355600" algn="l"/>
                <a:tab pos="1811020" algn="l"/>
                <a:tab pos="3368675" algn="l"/>
                <a:tab pos="3661410" algn="l"/>
                <a:tab pos="4935220" algn="l"/>
                <a:tab pos="5397500" algn="l"/>
              </a:tabLst>
            </a:pPr>
            <a:r>
              <a:rPr sz="1600" spc="-10" dirty="0">
                <a:latin typeface="Arial MT"/>
                <a:cs typeface="Arial MT"/>
              </a:rPr>
              <a:t>Coordenação,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implementação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participação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em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conferências,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seminários, </a:t>
            </a:r>
            <a:r>
              <a:rPr sz="1600" dirty="0">
                <a:latin typeface="Arial MT"/>
                <a:cs typeface="Arial MT"/>
              </a:rPr>
              <a:t>workshops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câmaras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setoriais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industriais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educação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divulgação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 temas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interesse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CGBS.</a:t>
            </a:r>
            <a:endParaRPr sz="1600" dirty="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7063" y="1703273"/>
            <a:ext cx="7430770" cy="27082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3185" indent="-79375">
              <a:lnSpc>
                <a:spcPct val="100000"/>
              </a:lnSpc>
              <a:spcBef>
                <a:spcPts val="95"/>
              </a:spcBef>
              <a:buSzPct val="93750"/>
              <a:buFont typeface="Times New Roman"/>
              <a:buChar char="•"/>
              <a:tabLst>
                <a:tab pos="83185" algn="l"/>
              </a:tabLst>
            </a:pPr>
            <a:r>
              <a:rPr sz="1600" dirty="0">
                <a:latin typeface="Arial MT"/>
                <a:cs typeface="Arial MT"/>
              </a:rPr>
              <a:t>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Sistema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Brasileiro</a:t>
            </a:r>
            <a:r>
              <a:rPr sz="1600" spc="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transferência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bens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sensíveis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tem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um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latin typeface="Arial MT"/>
                <a:cs typeface="Arial MT"/>
              </a:rPr>
              <a:t>sólido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aparato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institucional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legal,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contudo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necessita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atualização:</a:t>
            </a:r>
            <a:endParaRPr sz="1600">
              <a:latin typeface="Arial MT"/>
              <a:cs typeface="Arial MT"/>
            </a:endParaRPr>
          </a:p>
          <a:p>
            <a:pPr marL="629285" lvl="1" indent="-159385">
              <a:lnSpc>
                <a:spcPct val="100000"/>
              </a:lnSpc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latin typeface="Arial MT"/>
                <a:cs typeface="Arial MT"/>
              </a:rPr>
              <a:t>Legislação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abrangente;</a:t>
            </a:r>
            <a:endParaRPr sz="1600">
              <a:latin typeface="Arial MT"/>
              <a:cs typeface="Arial MT"/>
            </a:endParaRPr>
          </a:p>
          <a:p>
            <a:pPr marL="469900" marR="5080" lvl="1" indent="159385">
              <a:lnSpc>
                <a:spcPct val="100000"/>
              </a:lnSpc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latin typeface="Arial MT"/>
                <a:cs typeface="Arial MT"/>
              </a:rPr>
              <a:t>Coordenação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contínua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entre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órgãos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agências</a:t>
            </a:r>
            <a:r>
              <a:rPr sz="1600" spc="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governamentais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(CIBES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spc="-20" dirty="0">
                <a:latin typeface="Arial MT"/>
                <a:cs typeface="Arial MT"/>
              </a:rPr>
              <a:t>CIAD/CPAQ, </a:t>
            </a:r>
            <a:r>
              <a:rPr sz="1600" spc="-10" dirty="0">
                <a:latin typeface="Arial MT"/>
                <a:cs typeface="Arial MT"/>
              </a:rPr>
              <a:t>CGBS,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ABIN).</a:t>
            </a:r>
            <a:endParaRPr sz="1600">
              <a:latin typeface="Arial MT"/>
              <a:cs typeface="Arial MT"/>
            </a:endParaRPr>
          </a:p>
          <a:p>
            <a:pPr marL="139700" indent="-127000">
              <a:lnSpc>
                <a:spcPct val="100000"/>
              </a:lnSpc>
              <a:buSzPct val="93750"/>
              <a:buFont typeface="Times New Roman"/>
              <a:buChar char="•"/>
              <a:tabLst>
                <a:tab pos="139700" algn="l"/>
              </a:tabLst>
            </a:pPr>
            <a:r>
              <a:rPr sz="1600" dirty="0">
                <a:latin typeface="Arial MT"/>
                <a:cs typeface="Arial MT"/>
              </a:rPr>
              <a:t>É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eficiente:</a:t>
            </a:r>
            <a:endParaRPr sz="1600">
              <a:latin typeface="Arial MT"/>
              <a:cs typeface="Arial MT"/>
            </a:endParaRPr>
          </a:p>
          <a:p>
            <a:pPr marL="629285" lvl="1" indent="-159385">
              <a:lnSpc>
                <a:spcPct val="100000"/>
              </a:lnSpc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spc="-10" dirty="0">
                <a:latin typeface="Arial MT"/>
                <a:cs typeface="Arial MT"/>
              </a:rPr>
              <a:t>Procedimento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licenciamento simplificado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(SISCOMEX);</a:t>
            </a:r>
            <a:endParaRPr sz="1600">
              <a:latin typeface="Arial MT"/>
              <a:cs typeface="Arial MT"/>
            </a:endParaRPr>
          </a:p>
          <a:p>
            <a:pPr marL="469900" marR="15875" lvl="1" indent="-3810">
              <a:lnSpc>
                <a:spcPct val="100000"/>
              </a:lnSpc>
              <a:buSzPct val="87500"/>
              <a:buFont typeface="Wingdings"/>
              <a:buChar char=""/>
              <a:tabLst>
                <a:tab pos="618490" algn="l"/>
              </a:tabLst>
            </a:pPr>
            <a:r>
              <a:rPr sz="1600" dirty="0">
                <a:latin typeface="Arial MT"/>
                <a:cs typeface="Arial MT"/>
              </a:rPr>
              <a:t>	Execução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integrados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regimes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convenções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(uso</a:t>
            </a:r>
            <a:r>
              <a:rPr sz="1600" spc="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duplo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+ </a:t>
            </a:r>
            <a:r>
              <a:rPr sz="1600" dirty="0">
                <a:latin typeface="Arial MT"/>
                <a:cs typeface="Arial MT"/>
              </a:rPr>
              <a:t>NBQ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+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vetores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CGBS).</a:t>
            </a:r>
            <a:endParaRPr sz="1600">
              <a:latin typeface="Arial MT"/>
              <a:cs typeface="Arial MT"/>
            </a:endParaRPr>
          </a:p>
          <a:p>
            <a:pPr marL="139700" indent="-127000">
              <a:lnSpc>
                <a:spcPct val="100000"/>
              </a:lnSpc>
              <a:buSzPct val="93750"/>
              <a:buFont typeface="Times New Roman"/>
              <a:buChar char="•"/>
              <a:tabLst>
                <a:tab pos="139700" algn="l"/>
              </a:tabLst>
            </a:pPr>
            <a:r>
              <a:rPr sz="1600" dirty="0">
                <a:latin typeface="Arial MT"/>
                <a:cs typeface="Arial MT"/>
              </a:rPr>
              <a:t>É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continuamente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reforçado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aprimorado:</a:t>
            </a:r>
            <a:endParaRPr sz="1600">
              <a:latin typeface="Arial MT"/>
              <a:cs typeface="Arial MT"/>
            </a:endParaRPr>
          </a:p>
          <a:p>
            <a:pPr marL="629285" lvl="1" indent="-159385">
              <a:lnSpc>
                <a:spcPct val="100000"/>
              </a:lnSpc>
              <a:buSzPct val="87500"/>
              <a:buFont typeface="Wingdings"/>
              <a:buChar char=""/>
              <a:tabLst>
                <a:tab pos="629285" algn="l"/>
              </a:tabLst>
            </a:pPr>
            <a:r>
              <a:rPr sz="1600" dirty="0">
                <a:latin typeface="Arial MT"/>
                <a:cs typeface="Arial MT"/>
              </a:rPr>
              <a:t>Atividades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Educação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Divulgação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-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Outreach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(PRONABENS);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5163" y="4387341"/>
            <a:ext cx="56457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61770" algn="l"/>
                <a:tab pos="1859914" algn="l"/>
                <a:tab pos="2934335" algn="l"/>
                <a:tab pos="4202430" algn="l"/>
                <a:tab pos="4702810" algn="l"/>
                <a:tab pos="5406390" algn="l"/>
              </a:tabLst>
            </a:pPr>
            <a:r>
              <a:rPr sz="1600" spc="-10" dirty="0">
                <a:latin typeface="Arial MT"/>
                <a:cs typeface="Arial MT"/>
              </a:rPr>
              <a:t>modernização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legislação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(atualização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10" dirty="0">
                <a:latin typeface="Arial MT"/>
                <a:cs typeface="Arial MT"/>
              </a:rPr>
              <a:t>Listas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25" dirty="0">
                <a:latin typeface="Arial MT"/>
                <a:cs typeface="Arial MT"/>
              </a:rPr>
              <a:t>de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4263" y="4387341"/>
            <a:ext cx="136652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65735" indent="-3810">
              <a:lnSpc>
                <a:spcPct val="100000"/>
              </a:lnSpc>
              <a:spcBef>
                <a:spcPts val="95"/>
              </a:spcBef>
              <a:buSzPct val="87500"/>
              <a:buFont typeface="Wingdings"/>
              <a:buChar char=""/>
              <a:tabLst>
                <a:tab pos="161290" algn="l"/>
                <a:tab pos="1079500" algn="l"/>
              </a:tabLst>
            </a:pPr>
            <a:r>
              <a:rPr sz="1600" spc="-10" dirty="0">
                <a:latin typeface="Arial MT"/>
                <a:cs typeface="Arial MT"/>
              </a:rPr>
              <a:t>	Revisão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spc="-10" dirty="0">
                <a:latin typeface="Arial MT"/>
                <a:cs typeface="Arial MT"/>
              </a:rPr>
              <a:t>Controle);</a:t>
            </a:r>
            <a:endParaRPr sz="1600">
              <a:latin typeface="Arial MT"/>
              <a:cs typeface="Arial MT"/>
            </a:endParaRPr>
          </a:p>
          <a:p>
            <a:pPr marL="172085" indent="-159385">
              <a:lnSpc>
                <a:spcPct val="100000"/>
              </a:lnSpc>
              <a:buSzPct val="87500"/>
              <a:buFont typeface="Wingdings"/>
              <a:buChar char=""/>
              <a:tabLst>
                <a:tab pos="172085" algn="l"/>
              </a:tabLst>
            </a:pPr>
            <a:r>
              <a:rPr sz="1600" spc="-10" dirty="0">
                <a:latin typeface="Arial MT"/>
                <a:cs typeface="Arial MT"/>
              </a:rPr>
              <a:t>Capacitação.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023" rIns="0" bIns="0" rtlCol="0">
            <a:spAutoFit/>
          </a:bodyPr>
          <a:lstStyle/>
          <a:p>
            <a:pPr marL="7696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Conclusões</a:t>
            </a: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9288" y="2864307"/>
            <a:ext cx="4205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0" dirty="0"/>
              <a:t>Bens</a:t>
            </a:r>
            <a:r>
              <a:rPr sz="4000" spc="-325" dirty="0"/>
              <a:t> </a:t>
            </a:r>
            <a:r>
              <a:rPr sz="4000" spc="-10" dirty="0"/>
              <a:t>Sensíveis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708" rIns="0" bIns="0" rtlCol="0">
            <a:spAutoFit/>
          </a:bodyPr>
          <a:lstStyle/>
          <a:p>
            <a:pPr marL="781685">
              <a:lnSpc>
                <a:spcPct val="100000"/>
              </a:lnSpc>
              <a:spcBef>
                <a:spcPts val="100"/>
              </a:spcBef>
            </a:pPr>
            <a:r>
              <a:rPr dirty="0"/>
              <a:t>BENS</a:t>
            </a:r>
            <a:r>
              <a:rPr spc="-105" dirty="0"/>
              <a:t> </a:t>
            </a:r>
            <a:r>
              <a:rPr spc="-10" dirty="0"/>
              <a:t>SENSÍVEIS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2238" y="1194054"/>
            <a:ext cx="7776209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latin typeface="Arial MT"/>
                <a:cs typeface="Arial MT"/>
              </a:rPr>
              <a:t>Materiais,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equipamentos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 suas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tecnologias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passíveis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utilização 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desenvolvimento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fabricação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Destruição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Massa,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bem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20" dirty="0">
                <a:latin typeface="Arial MT"/>
                <a:cs typeface="Arial MT"/>
              </a:rPr>
              <a:t> seus </a:t>
            </a:r>
            <a:r>
              <a:rPr sz="1600" spc="-10" dirty="0">
                <a:latin typeface="Arial MT"/>
                <a:cs typeface="Arial MT"/>
              </a:rPr>
              <a:t>vetores.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79092" y="2264664"/>
            <a:ext cx="2541905" cy="2146300"/>
            <a:chOff x="1879092" y="2264664"/>
            <a:chExt cx="2541905" cy="21463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9092" y="2319528"/>
              <a:ext cx="1331976" cy="204978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6872" y="2276856"/>
              <a:ext cx="1242060" cy="107442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160776" y="2270760"/>
              <a:ext cx="1254125" cy="1086485"/>
            </a:xfrm>
            <a:custGeom>
              <a:avLst/>
              <a:gdLst/>
              <a:ahLst/>
              <a:cxnLst/>
              <a:rect l="l" t="t" r="r" b="b"/>
              <a:pathLst>
                <a:path w="1254125" h="1086485">
                  <a:moveTo>
                    <a:pt x="0" y="1086103"/>
                  </a:moveTo>
                  <a:lnTo>
                    <a:pt x="1253744" y="1086103"/>
                  </a:lnTo>
                  <a:lnTo>
                    <a:pt x="1253744" y="0"/>
                  </a:lnTo>
                  <a:lnTo>
                    <a:pt x="0" y="0"/>
                  </a:lnTo>
                  <a:lnTo>
                    <a:pt x="0" y="1086103"/>
                  </a:lnTo>
                  <a:close/>
                </a:path>
              </a:pathLst>
            </a:custGeom>
            <a:ln w="12192">
              <a:solidFill>
                <a:srgbClr val="60606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1068" y="3352800"/>
              <a:ext cx="1153668" cy="1057656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4984" y="2129027"/>
            <a:ext cx="1828800" cy="13716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19527" y="4544567"/>
            <a:ext cx="2033016" cy="1673352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4965191" y="3843529"/>
            <a:ext cx="2392680" cy="2155190"/>
            <a:chOff x="4965191" y="3843529"/>
            <a:chExt cx="2392680" cy="2155190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03291" y="3881627"/>
              <a:ext cx="2316480" cy="207873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965192" y="3843540"/>
              <a:ext cx="2392680" cy="2155190"/>
            </a:xfrm>
            <a:custGeom>
              <a:avLst/>
              <a:gdLst/>
              <a:ahLst/>
              <a:cxnLst/>
              <a:rect l="l" t="t" r="r" b="b"/>
              <a:pathLst>
                <a:path w="2392679" h="2155190">
                  <a:moveTo>
                    <a:pt x="2367280" y="25400"/>
                  </a:moveTo>
                  <a:lnTo>
                    <a:pt x="25400" y="25400"/>
                  </a:lnTo>
                  <a:lnTo>
                    <a:pt x="25400" y="37579"/>
                  </a:lnTo>
                  <a:lnTo>
                    <a:pt x="25400" y="38087"/>
                  </a:lnTo>
                  <a:lnTo>
                    <a:pt x="25400" y="38849"/>
                  </a:lnTo>
                  <a:lnTo>
                    <a:pt x="25400" y="2116569"/>
                  </a:lnTo>
                  <a:lnTo>
                    <a:pt x="25400" y="2129269"/>
                  </a:lnTo>
                  <a:lnTo>
                    <a:pt x="2367280" y="2129269"/>
                  </a:lnTo>
                  <a:lnTo>
                    <a:pt x="2367280" y="2116569"/>
                  </a:lnTo>
                  <a:lnTo>
                    <a:pt x="2367280" y="38849"/>
                  </a:lnTo>
                  <a:lnTo>
                    <a:pt x="2354580" y="38849"/>
                  </a:lnTo>
                  <a:lnTo>
                    <a:pt x="2354580" y="2116569"/>
                  </a:lnTo>
                  <a:lnTo>
                    <a:pt x="38100" y="2116569"/>
                  </a:lnTo>
                  <a:lnTo>
                    <a:pt x="38100" y="38849"/>
                  </a:lnTo>
                  <a:lnTo>
                    <a:pt x="38100" y="38087"/>
                  </a:lnTo>
                  <a:lnTo>
                    <a:pt x="2367280" y="38087"/>
                  </a:lnTo>
                  <a:lnTo>
                    <a:pt x="2367280" y="25400"/>
                  </a:lnTo>
                  <a:close/>
                </a:path>
                <a:path w="2392679" h="2155190">
                  <a:moveTo>
                    <a:pt x="2392680" y="0"/>
                  </a:moveTo>
                  <a:lnTo>
                    <a:pt x="0" y="0"/>
                  </a:lnTo>
                  <a:lnTo>
                    <a:pt x="0" y="12179"/>
                  </a:lnTo>
                  <a:lnTo>
                    <a:pt x="0" y="12687"/>
                  </a:lnTo>
                  <a:lnTo>
                    <a:pt x="0" y="13449"/>
                  </a:lnTo>
                  <a:lnTo>
                    <a:pt x="0" y="2141969"/>
                  </a:lnTo>
                  <a:lnTo>
                    <a:pt x="0" y="2154669"/>
                  </a:lnTo>
                  <a:lnTo>
                    <a:pt x="2392680" y="2154669"/>
                  </a:lnTo>
                  <a:lnTo>
                    <a:pt x="2392680" y="2141969"/>
                  </a:lnTo>
                  <a:lnTo>
                    <a:pt x="2392680" y="13449"/>
                  </a:lnTo>
                  <a:lnTo>
                    <a:pt x="2379980" y="13449"/>
                  </a:lnTo>
                  <a:lnTo>
                    <a:pt x="2379980" y="2141969"/>
                  </a:lnTo>
                  <a:lnTo>
                    <a:pt x="12700" y="2141969"/>
                  </a:lnTo>
                  <a:lnTo>
                    <a:pt x="12700" y="13449"/>
                  </a:lnTo>
                  <a:lnTo>
                    <a:pt x="12700" y="12687"/>
                  </a:lnTo>
                  <a:lnTo>
                    <a:pt x="2392680" y="12687"/>
                  </a:lnTo>
                  <a:lnTo>
                    <a:pt x="23926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50440" marR="5080" indent="-1461770">
              <a:lnSpc>
                <a:spcPct val="100000"/>
              </a:lnSpc>
              <a:spcBef>
                <a:spcPts val="100"/>
              </a:spcBef>
            </a:pPr>
            <a:r>
              <a:rPr dirty="0"/>
              <a:t>Por</a:t>
            </a:r>
            <a:r>
              <a:rPr spc="-40" dirty="0"/>
              <a:t> </a:t>
            </a:r>
            <a:r>
              <a:rPr dirty="0"/>
              <a:t>que</a:t>
            </a:r>
            <a:r>
              <a:rPr spc="-70" dirty="0"/>
              <a:t> </a:t>
            </a:r>
            <a:r>
              <a:rPr dirty="0"/>
              <a:t>controlar</a:t>
            </a:r>
            <a:r>
              <a:rPr spc="-50" dirty="0"/>
              <a:t> </a:t>
            </a:r>
            <a:r>
              <a:rPr dirty="0"/>
              <a:t>as</a:t>
            </a:r>
            <a:r>
              <a:rPr spc="-70" dirty="0"/>
              <a:t> </a:t>
            </a:r>
            <a:r>
              <a:rPr spc="-10" dirty="0"/>
              <a:t>transferências</a:t>
            </a:r>
            <a:r>
              <a:rPr spc="-95" dirty="0"/>
              <a:t> </a:t>
            </a:r>
            <a:r>
              <a:rPr spc="-25" dirty="0"/>
              <a:t>de </a:t>
            </a:r>
            <a:r>
              <a:rPr dirty="0"/>
              <a:t>bens</a:t>
            </a:r>
            <a:r>
              <a:rPr spc="-55" dirty="0"/>
              <a:t> </a:t>
            </a:r>
            <a:r>
              <a:rPr spc="-10" dirty="0"/>
              <a:t>sensíveis?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609344"/>
            <a:ext cx="4177284" cy="42672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8236" y="1698498"/>
            <a:ext cx="8190865" cy="495935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355600" marR="4090670" indent="-342900">
              <a:lnSpc>
                <a:spcPct val="88600"/>
              </a:lnSpc>
              <a:spcBef>
                <a:spcPts val="315"/>
              </a:spcBef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histórico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atividades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proliferação demonstra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que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que </a:t>
            </a:r>
            <a:r>
              <a:rPr sz="1600" spc="-10" dirty="0">
                <a:latin typeface="Arial MT"/>
                <a:cs typeface="Arial MT"/>
              </a:rPr>
              <a:t>desenvolvem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programas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Destruição</a:t>
            </a:r>
            <a:r>
              <a:rPr sz="1600" spc="-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 Massa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(ADM)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necessitam </a:t>
            </a:r>
            <a:r>
              <a:rPr sz="1600" dirty="0">
                <a:latin typeface="Arial MT"/>
                <a:cs typeface="Arial MT"/>
              </a:rPr>
              <a:t>construir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plantas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próprias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produção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materiais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agentes.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5600" marR="4440555" indent="-342900">
              <a:lnSpc>
                <a:spcPts val="1700"/>
              </a:lnSpc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Estas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plantas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carecem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suprimento </a:t>
            </a:r>
            <a:r>
              <a:rPr sz="1600" dirty="0">
                <a:latin typeface="Arial MT"/>
                <a:cs typeface="Arial MT"/>
              </a:rPr>
              <a:t>externo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(importação)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materiais, equipamentos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tecnologias.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20"/>
              </a:spcBef>
              <a:buFont typeface="Arial MT"/>
              <a:buChar char="•"/>
            </a:pPr>
            <a:endParaRPr sz="1600">
              <a:latin typeface="Arial MT"/>
              <a:cs typeface="Arial MT"/>
            </a:endParaRPr>
          </a:p>
          <a:p>
            <a:pPr marL="355600" marR="4127500" indent="-342900">
              <a:lnSpc>
                <a:spcPct val="88600"/>
              </a:lnSpc>
              <a:buChar char="•"/>
              <a:tabLst>
                <a:tab pos="355600" algn="l"/>
              </a:tabLst>
            </a:pPr>
            <a:r>
              <a:rPr sz="1600" dirty="0">
                <a:latin typeface="Arial MT"/>
                <a:cs typeface="Arial MT"/>
              </a:rPr>
              <a:t>Redes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proliferantes, atravessadores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0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empresas</a:t>
            </a:r>
            <a:r>
              <a:rPr sz="1600" spc="-5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fachada</a:t>
            </a:r>
            <a:r>
              <a:rPr sz="1600" spc="-5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atuam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às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margens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sistemas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nacionais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controle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exportação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obtenção</a:t>
            </a:r>
            <a:r>
              <a:rPr sz="1600" spc="-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bens </a:t>
            </a:r>
            <a:r>
              <a:rPr sz="1600" spc="-10" dirty="0">
                <a:latin typeface="Arial MT"/>
                <a:cs typeface="Arial MT"/>
              </a:rPr>
              <a:t>necessários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estas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plantas.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85"/>
              </a:spcBef>
            </a:pP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88400"/>
              </a:lnSpc>
              <a:spcBef>
                <a:spcPts val="5"/>
              </a:spcBef>
            </a:pPr>
            <a:r>
              <a:rPr sz="1600" dirty="0">
                <a:latin typeface="Arial MT"/>
                <a:cs typeface="Arial MT"/>
              </a:rPr>
              <a:t>Logo,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0" dirty="0">
                <a:latin typeface="Arial MT"/>
                <a:cs typeface="Arial MT"/>
              </a:rPr>
              <a:t>torna-</a:t>
            </a:r>
            <a:r>
              <a:rPr sz="1600" dirty="0">
                <a:latin typeface="Arial MT"/>
                <a:cs typeface="Arial MT"/>
              </a:rPr>
              <a:t>se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essencial</a:t>
            </a:r>
            <a:r>
              <a:rPr sz="1600" spc="-6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controlar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materiais,</a:t>
            </a:r>
            <a:r>
              <a:rPr sz="1600" spc="-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equipamentos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tecnologias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passíveis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de </a:t>
            </a:r>
            <a:r>
              <a:rPr sz="1600" spc="-10" dirty="0">
                <a:latin typeface="Arial MT"/>
                <a:cs typeface="Arial MT"/>
              </a:rPr>
              <a:t>utilização</a:t>
            </a:r>
            <a:r>
              <a:rPr sz="1600" spc="-9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por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países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ou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grupos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terroristas</a:t>
            </a:r>
            <a:r>
              <a:rPr sz="1600" spc="-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no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desenvolvimento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de</a:t>
            </a:r>
            <a:r>
              <a:rPr sz="1600" spc="-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Armas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Destruição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em </a:t>
            </a:r>
            <a:r>
              <a:rPr sz="1600" spc="-10" dirty="0">
                <a:latin typeface="Arial MT"/>
                <a:cs typeface="Arial MT"/>
              </a:rPr>
              <a:t>Massa.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6226" y="2087625"/>
            <a:ext cx="518033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7620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COMPROMISSOS INTERNACIONAIS BRASILEIROS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4844" y="490169"/>
            <a:ext cx="4248150" cy="1123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Tratados,</a:t>
            </a:r>
            <a:r>
              <a:rPr spc="-70" dirty="0"/>
              <a:t> </a:t>
            </a:r>
            <a:r>
              <a:rPr spc="-10" dirty="0"/>
              <a:t>Convenções</a:t>
            </a:r>
            <a:r>
              <a:rPr spc="-50" dirty="0"/>
              <a:t> </a:t>
            </a:r>
            <a:r>
              <a:rPr dirty="0"/>
              <a:t>e</a:t>
            </a:r>
            <a:r>
              <a:rPr spc="-55" dirty="0"/>
              <a:t> </a:t>
            </a:r>
            <a:r>
              <a:rPr spc="-10" dirty="0"/>
              <a:t>Regimes </a:t>
            </a:r>
            <a:r>
              <a:rPr dirty="0"/>
              <a:t>de</a:t>
            </a:r>
            <a:r>
              <a:rPr spc="-30" dirty="0"/>
              <a:t> </a:t>
            </a:r>
            <a:r>
              <a:rPr spc="-10" dirty="0"/>
              <a:t>desarmamento</a:t>
            </a:r>
            <a:r>
              <a:rPr spc="-60" dirty="0"/>
              <a:t> </a:t>
            </a:r>
            <a:r>
              <a:rPr dirty="0"/>
              <a:t>e</a:t>
            </a:r>
            <a:r>
              <a:rPr spc="-5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spc="-25" dirty="0"/>
              <a:t>não </a:t>
            </a:r>
            <a:r>
              <a:rPr dirty="0"/>
              <a:t>proliferação</a:t>
            </a:r>
            <a:r>
              <a:rPr spc="-15" dirty="0"/>
              <a:t> </a:t>
            </a:r>
            <a:r>
              <a:rPr dirty="0"/>
              <a:t>de</a:t>
            </a:r>
            <a:r>
              <a:rPr spc="-60" dirty="0"/>
              <a:t> </a:t>
            </a:r>
            <a:r>
              <a:rPr dirty="0"/>
              <a:t>Armas</a:t>
            </a:r>
            <a:r>
              <a:rPr spc="-80" dirty="0"/>
              <a:t> </a:t>
            </a:r>
            <a:r>
              <a:rPr spc="-25" dirty="0"/>
              <a:t>de </a:t>
            </a:r>
            <a:r>
              <a:rPr dirty="0"/>
              <a:t>Destruição</a:t>
            </a:r>
            <a:r>
              <a:rPr spc="-75" dirty="0"/>
              <a:t> </a:t>
            </a:r>
            <a:r>
              <a:rPr dirty="0"/>
              <a:t>em</a:t>
            </a:r>
            <a:r>
              <a:rPr spc="-65" dirty="0"/>
              <a:t> </a:t>
            </a:r>
            <a:r>
              <a:rPr spc="-10" dirty="0"/>
              <a:t>Massa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98487" y="2368550"/>
          <a:ext cx="8353425" cy="39262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Grupo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Supridores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Nucleares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(NSG)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0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Biológicas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(CPAB)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10.4.1972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27.2.1973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(CPAQ)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13.1.1993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13.5.1996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Regime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Tecnologia</a:t>
                      </a:r>
                      <a:r>
                        <a:rPr sz="1600" spc="-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(MTCR)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1995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1440" marR="26828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Resolução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nº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1540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CSNU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nº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7.722,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20.4.2012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Publicada,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28.4.2004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6840">
                <a:tc>
                  <a:txBody>
                    <a:bodyPr/>
                    <a:lstStyle/>
                    <a:p>
                      <a:pPr marL="91440" marR="3568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Outras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resoluções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6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CSNU,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proíbem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transferências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determinados</a:t>
                      </a:r>
                      <a:r>
                        <a:rPr sz="1600" spc="-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países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0300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600" spc="-20" dirty="0">
                          <a:latin typeface="Arial MT"/>
                          <a:cs typeface="Arial MT"/>
                        </a:rPr>
                        <a:t>Irã;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Iraque;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 marR="118364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Arial MT"/>
                          <a:cs typeface="Arial MT"/>
                        </a:rPr>
                        <a:t>Coreia</a:t>
                      </a:r>
                      <a:r>
                        <a:rPr sz="1600" spc="-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Norte; Síria;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sz="1600" spc="-10" dirty="0">
                          <a:latin typeface="Arial MT"/>
                          <a:cs typeface="Arial MT"/>
                        </a:rPr>
                        <a:t>Sudão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6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3142" y="2758516"/>
            <a:ext cx="56432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Legislação</a:t>
            </a:r>
            <a:r>
              <a:rPr sz="4000" spc="-330" dirty="0"/>
              <a:t> </a:t>
            </a:r>
            <a:r>
              <a:rPr sz="4000" spc="-10" dirty="0"/>
              <a:t>Nacional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0" y="0"/>
            <a:ext cx="1911096" cy="5074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3079</Words>
  <Application>Microsoft Office PowerPoint</Application>
  <PresentationFormat>Apresentação na tela (4:3)</PresentationFormat>
  <Paragraphs>278</Paragraphs>
  <Slides>35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42" baseType="lpstr">
      <vt:lpstr>Arial</vt:lpstr>
      <vt:lpstr>Arial MT</vt:lpstr>
      <vt:lpstr>Calibri</vt:lpstr>
      <vt:lpstr>Times New Roman</vt:lpstr>
      <vt:lpstr>Verdana</vt:lpstr>
      <vt:lpstr>Wingdings</vt:lpstr>
      <vt:lpstr>Office Theme</vt:lpstr>
      <vt:lpstr>Apresentação do PowerPoint</vt:lpstr>
      <vt:lpstr>Sistema Brasileiro de Controle de Exportação de Bens Sensíveis</vt:lpstr>
      <vt:lpstr>Sistema Brasileiro de Controle de Exportação</vt:lpstr>
      <vt:lpstr>Bens Sensíveis</vt:lpstr>
      <vt:lpstr>BENS SENSÍVEIS</vt:lpstr>
      <vt:lpstr>Por que controlar as transferências de bens sensíveis?</vt:lpstr>
      <vt:lpstr>COMPROMISSOS INTERNACIONAIS BRASILEIROS</vt:lpstr>
      <vt:lpstr>Tratados, Convenções e Regimes de desarmamento e de não proliferação de Armas de Destruição em Massa</vt:lpstr>
      <vt:lpstr>Legislação Nacional</vt:lpstr>
      <vt:lpstr>Apresentação do PowerPoint</vt:lpstr>
      <vt:lpstr>Legislação Nacional</vt:lpstr>
      <vt:lpstr>SISTEMA NACIONAL DE CONTROLE</vt:lpstr>
      <vt:lpstr>Autoridade Nacional Brasileira</vt:lpstr>
      <vt:lpstr>CIBES</vt:lpstr>
      <vt:lpstr>A CGBS</vt:lpstr>
      <vt:lpstr>CGBS - Organograma</vt:lpstr>
      <vt:lpstr>Principais Atribuições</vt:lpstr>
      <vt:lpstr>Principais Atribuições</vt:lpstr>
      <vt:lpstr>PRINCIPAIS ATIVIDADES DA CGBS</vt:lpstr>
      <vt:lpstr>Controle de Transferências de Bens Sensíveis</vt:lpstr>
      <vt:lpstr>Controle de Transferências de Bens Sensíveis</vt:lpstr>
      <vt:lpstr>Declaração de uso/usuário final nas importações</vt:lpstr>
      <vt:lpstr>Implementação, Acompanhamento e Controle na área de Mísseis - IACM</vt:lpstr>
      <vt:lpstr>Implementação, Acompanhamento e Controle da Área Química - IACQ</vt:lpstr>
      <vt:lpstr>Implementação, Acompanhamento e Controle da Área Química - IACQ</vt:lpstr>
      <vt:lpstr>Implementação, Acompanhamento e Controle da Área Química - IACQ</vt:lpstr>
      <vt:lpstr>Implementação, Acompanhamento e Controle na área Biológica- IACB</vt:lpstr>
      <vt:lpstr>Implementação, Acompanhamento e Controle na área Nuclear- IACN</vt:lpstr>
      <vt:lpstr>Implementação, Acompanhamento e Controle na área Nuclear- IACN</vt:lpstr>
      <vt:lpstr>Curso de Identificação de Bens Sensíveis (CIBS)</vt:lpstr>
      <vt:lpstr>Curso de Identificação de Bens Sensíveis (CIBS)</vt:lpstr>
      <vt:lpstr>Curso de Acompanhamento das Inspeções Industriais da OPAQ</vt:lpstr>
      <vt:lpstr>PRONABENS OUTREACH</vt:lpstr>
      <vt:lpstr>PRONABENS OUTREACH</vt:lpstr>
      <vt:lpstr>Conclusões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Robson Vignoli</dc:creator>
  <cp:lastModifiedBy>Arianne dos Santos Ribeiro Leal</cp:lastModifiedBy>
  <cp:revision>14</cp:revision>
  <dcterms:created xsi:type="dcterms:W3CDTF">2025-05-15T12:29:59Z</dcterms:created>
  <dcterms:modified xsi:type="dcterms:W3CDTF">2025-10-13T16:53:06Z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2025-05-15T00:00:00Z</vt:filetime>
  </property>
  <property fmtid="{D5CDD505-2E9C-101B-9397-08002B2CF9AE}" pid="5" name="Producer">
    <vt:lpwstr>Microsoft® PowerPoint® 2016</vt:lpwstr>
  </property>
</Properties>
</file>