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webextensions/webextension1.xml" ContentType="application/vnd.ms-office.webextension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56" r:id="rId5"/>
    <p:sldId id="257" r:id="rId6"/>
    <p:sldId id="262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61" r:id="rId15"/>
  </p:sldIdLst>
  <p:sldSz cx="12192000" cy="6858000"/>
  <p:notesSz cx="6858000" cy="9144000"/>
  <p:defaultTextStyle>
    <a:defPPr>
      <a:defRPr lang="en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1"/>
    <p:restoredTop sz="96327"/>
  </p:normalViewPr>
  <p:slideViewPr>
    <p:cSldViewPr snapToGrid="0" snapToObjects="1" showGuides="1">
      <p:cViewPr varScale="1">
        <p:scale>
          <a:sx n="76" d="100"/>
          <a:sy n="76" d="100"/>
        </p:scale>
        <p:origin x="355" y="5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D2AD0D-66EC-E64C-8088-086117F9A0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B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9AB3B1F-8A32-0E4A-B7A2-70CA4155F1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2D233C-BBAD-284F-A050-DCBAE62999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D5A40-BCA6-1C40-867D-4C04442AFC8C}" type="datetimeFigureOut">
              <a:rPr lang="en-BR" smtClean="0"/>
              <a:t>06/05/2024</a:t>
            </a:fld>
            <a:endParaRPr lang="en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B87C2E-0106-0142-9530-D8500A0825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A9AAF6-C90D-2E45-B2B1-B50EF05512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131E4-A9FB-7D43-9E7C-66B510BBCF37}" type="slidenum">
              <a:rPr lang="en-BR" smtClean="0"/>
              <a:t>‹nº›</a:t>
            </a:fld>
            <a:endParaRPr lang="en-BR"/>
          </a:p>
        </p:txBody>
      </p:sp>
    </p:spTree>
    <p:extLst>
      <p:ext uri="{BB962C8B-B14F-4D97-AF65-F5344CB8AC3E}">
        <p14:creationId xmlns:p14="http://schemas.microsoft.com/office/powerpoint/2010/main" val="15478033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62F8FE-D875-6F44-AE5F-815895EDE5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B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4CE316E-14F7-914D-AD8C-E1848193B6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C2B917-5649-6C4C-83BA-065F38B264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D5A40-BCA6-1C40-867D-4C04442AFC8C}" type="datetimeFigureOut">
              <a:rPr lang="en-BR" smtClean="0"/>
              <a:t>06/05/2024</a:t>
            </a:fld>
            <a:endParaRPr lang="en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15445D-3366-8948-9501-E6EC89FA17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5D86D0-3C85-E149-9FB6-19407A661B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131E4-A9FB-7D43-9E7C-66B510BBCF37}" type="slidenum">
              <a:rPr lang="en-BR" smtClean="0"/>
              <a:t>‹nº›</a:t>
            </a:fld>
            <a:endParaRPr lang="en-BR"/>
          </a:p>
        </p:txBody>
      </p:sp>
    </p:spTree>
    <p:extLst>
      <p:ext uri="{BB962C8B-B14F-4D97-AF65-F5344CB8AC3E}">
        <p14:creationId xmlns:p14="http://schemas.microsoft.com/office/powerpoint/2010/main" val="11652645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242A454-0768-B544-B59F-0F7BBD2498F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B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E7FBE9F-9A78-4748-ADAD-236943B285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A39741-2450-F64D-9490-079A808689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D5A40-BCA6-1C40-867D-4C04442AFC8C}" type="datetimeFigureOut">
              <a:rPr lang="en-BR" smtClean="0"/>
              <a:t>06/05/2024</a:t>
            </a:fld>
            <a:endParaRPr lang="en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0007F1-06BC-C648-98C2-E465AE938E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C2FF0A-D829-704B-B9B6-2E96570958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131E4-A9FB-7D43-9E7C-66B510BBCF37}" type="slidenum">
              <a:rPr lang="en-BR" smtClean="0"/>
              <a:t>‹nº›</a:t>
            </a:fld>
            <a:endParaRPr lang="en-BR"/>
          </a:p>
        </p:txBody>
      </p:sp>
    </p:spTree>
    <p:extLst>
      <p:ext uri="{BB962C8B-B14F-4D97-AF65-F5344CB8AC3E}">
        <p14:creationId xmlns:p14="http://schemas.microsoft.com/office/powerpoint/2010/main" val="13030849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2732EC-FB8D-1D49-8E28-C29B470995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B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2339DF-8D07-D64F-A65C-533098775F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5453BE-E485-8543-95C6-D792442606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D5A40-BCA6-1C40-867D-4C04442AFC8C}" type="datetimeFigureOut">
              <a:rPr lang="en-BR" smtClean="0"/>
              <a:t>06/05/2024</a:t>
            </a:fld>
            <a:endParaRPr lang="en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45FF6E-2A05-D24A-8BDA-4824CB31F8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A09397-76D4-6B4F-9D79-1BA6A211ED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131E4-A9FB-7D43-9E7C-66B510BBCF37}" type="slidenum">
              <a:rPr lang="en-BR" smtClean="0"/>
              <a:t>‹nº›</a:t>
            </a:fld>
            <a:endParaRPr lang="en-BR"/>
          </a:p>
        </p:txBody>
      </p:sp>
    </p:spTree>
    <p:extLst>
      <p:ext uri="{BB962C8B-B14F-4D97-AF65-F5344CB8AC3E}">
        <p14:creationId xmlns:p14="http://schemas.microsoft.com/office/powerpoint/2010/main" val="26990086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3E7330-7484-6947-A360-475D63E58C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B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1CB45E-2530-7C4B-B8FE-00D8174C42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30F8D8-52C7-514B-84BC-60A3758009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D5A40-BCA6-1C40-867D-4C04442AFC8C}" type="datetimeFigureOut">
              <a:rPr lang="en-BR" smtClean="0"/>
              <a:t>06/05/2024</a:t>
            </a:fld>
            <a:endParaRPr lang="en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A71E01-BF4B-E743-A053-4F0D39115A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A2AD4A-D0C3-2141-8736-E1866B521B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131E4-A9FB-7D43-9E7C-66B510BBCF37}" type="slidenum">
              <a:rPr lang="en-BR" smtClean="0"/>
              <a:t>‹nº›</a:t>
            </a:fld>
            <a:endParaRPr lang="en-BR"/>
          </a:p>
        </p:txBody>
      </p:sp>
    </p:spTree>
    <p:extLst>
      <p:ext uri="{BB962C8B-B14F-4D97-AF65-F5344CB8AC3E}">
        <p14:creationId xmlns:p14="http://schemas.microsoft.com/office/powerpoint/2010/main" val="9415881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0E8A49-14AF-5C46-8687-6F7B982D65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B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4715EA-827C-8F40-A46E-DBC1B46EA3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15D301-28B8-154E-8F95-2529A61072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BA83BD8-7789-5A4F-935A-40882A701C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D5A40-BCA6-1C40-867D-4C04442AFC8C}" type="datetimeFigureOut">
              <a:rPr lang="en-BR" smtClean="0"/>
              <a:t>06/05/2024</a:t>
            </a:fld>
            <a:endParaRPr lang="en-B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EED4A8-7B37-BF44-A7CF-A510308E76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158637-F3E3-E642-B732-91C530C01F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131E4-A9FB-7D43-9E7C-66B510BBCF37}" type="slidenum">
              <a:rPr lang="en-BR" smtClean="0"/>
              <a:t>‹nº›</a:t>
            </a:fld>
            <a:endParaRPr lang="en-BR"/>
          </a:p>
        </p:txBody>
      </p:sp>
    </p:spTree>
    <p:extLst>
      <p:ext uri="{BB962C8B-B14F-4D97-AF65-F5344CB8AC3E}">
        <p14:creationId xmlns:p14="http://schemas.microsoft.com/office/powerpoint/2010/main" val="10188673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59B920-2D6C-F744-965E-615292B2C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B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377962-1F98-3540-883F-25187BCE27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D5C4FC-518A-6E46-A621-04F98AD93A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142A4EF-5DB0-3042-9E99-4A365BB8720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DD180E6-5D3D-794C-92D8-BDE9D9312E4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F8C21C6-AAE3-834F-B931-9D758C194A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D5A40-BCA6-1C40-867D-4C04442AFC8C}" type="datetimeFigureOut">
              <a:rPr lang="en-BR" smtClean="0"/>
              <a:t>06/05/2024</a:t>
            </a:fld>
            <a:endParaRPr lang="en-B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0B52034-C77D-FA4F-A819-244697B78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4FA7187-6A4D-5C47-8138-1152A04801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131E4-A9FB-7D43-9E7C-66B510BBCF37}" type="slidenum">
              <a:rPr lang="en-BR" smtClean="0"/>
              <a:t>‹nº›</a:t>
            </a:fld>
            <a:endParaRPr lang="en-BR"/>
          </a:p>
        </p:txBody>
      </p:sp>
    </p:spTree>
    <p:extLst>
      <p:ext uri="{BB962C8B-B14F-4D97-AF65-F5344CB8AC3E}">
        <p14:creationId xmlns:p14="http://schemas.microsoft.com/office/powerpoint/2010/main" val="4840813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E5C2A2-7064-2A49-A002-A324FF06A7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B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49F42B1-D45D-3B45-B4EC-2C7B6D2B96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D5A40-BCA6-1C40-867D-4C04442AFC8C}" type="datetimeFigureOut">
              <a:rPr lang="en-BR" smtClean="0"/>
              <a:t>06/05/2024</a:t>
            </a:fld>
            <a:endParaRPr lang="en-B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291D708-AA34-804F-B247-C362F59C63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5F1E5D4-AAEC-3048-A28E-E10C3336FE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131E4-A9FB-7D43-9E7C-66B510BBCF37}" type="slidenum">
              <a:rPr lang="en-BR" smtClean="0"/>
              <a:t>‹nº›</a:t>
            </a:fld>
            <a:endParaRPr lang="en-BR"/>
          </a:p>
        </p:txBody>
      </p:sp>
    </p:spTree>
    <p:extLst>
      <p:ext uri="{BB962C8B-B14F-4D97-AF65-F5344CB8AC3E}">
        <p14:creationId xmlns:p14="http://schemas.microsoft.com/office/powerpoint/2010/main" val="40749768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1A22417-48BB-A54F-BA3D-3BB5CBE08D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D5A40-BCA6-1C40-867D-4C04442AFC8C}" type="datetimeFigureOut">
              <a:rPr lang="en-BR" smtClean="0"/>
              <a:t>06/05/2024</a:t>
            </a:fld>
            <a:endParaRPr lang="en-B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3A5F398-CC49-D44A-BC26-2B6FBDF01A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25FE13-C445-4147-81A1-8A05139323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131E4-A9FB-7D43-9E7C-66B510BBCF37}" type="slidenum">
              <a:rPr lang="en-BR" smtClean="0"/>
              <a:t>‹nº›</a:t>
            </a:fld>
            <a:endParaRPr lang="en-BR"/>
          </a:p>
        </p:txBody>
      </p:sp>
    </p:spTree>
    <p:extLst>
      <p:ext uri="{BB962C8B-B14F-4D97-AF65-F5344CB8AC3E}">
        <p14:creationId xmlns:p14="http://schemas.microsoft.com/office/powerpoint/2010/main" val="22141893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FB23FD-A13A-0343-BD90-DD83F74C8F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B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DC4BE1-1104-8C4F-9DB6-6CCE4E5012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514627-B81E-F54F-BB4F-8C7A057914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B7A3297-F6EA-B548-A1A8-DFFEADFEF6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D5A40-BCA6-1C40-867D-4C04442AFC8C}" type="datetimeFigureOut">
              <a:rPr lang="en-BR" smtClean="0"/>
              <a:t>06/05/2024</a:t>
            </a:fld>
            <a:endParaRPr lang="en-B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4B8A43-A668-DD4E-ABAB-BAEDA99639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30B70E-ADF0-4648-917C-D495A74B57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131E4-A9FB-7D43-9E7C-66B510BBCF37}" type="slidenum">
              <a:rPr lang="en-BR" smtClean="0"/>
              <a:t>‹nº›</a:t>
            </a:fld>
            <a:endParaRPr lang="en-BR"/>
          </a:p>
        </p:txBody>
      </p:sp>
    </p:spTree>
    <p:extLst>
      <p:ext uri="{BB962C8B-B14F-4D97-AF65-F5344CB8AC3E}">
        <p14:creationId xmlns:p14="http://schemas.microsoft.com/office/powerpoint/2010/main" val="13622615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F212ED-0099-9546-8F03-14BFF5462A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B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C7E2D50-5342-6549-9100-95196BDC02D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B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8C5CB1-613A-0F44-A838-A37D43372D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99DEB8-0EC2-6D4A-9783-E4BB47CDC3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D5A40-BCA6-1C40-867D-4C04442AFC8C}" type="datetimeFigureOut">
              <a:rPr lang="en-BR" smtClean="0"/>
              <a:t>06/05/2024</a:t>
            </a:fld>
            <a:endParaRPr lang="en-B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0DEA1FA-D61D-554A-8F52-E54537C0E9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F8DA6B-1C2C-5540-95E3-3FD18303B9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131E4-A9FB-7D43-9E7C-66B510BBCF37}" type="slidenum">
              <a:rPr lang="en-BR" smtClean="0"/>
              <a:t>‹nº›</a:t>
            </a:fld>
            <a:endParaRPr lang="en-BR"/>
          </a:p>
        </p:txBody>
      </p:sp>
    </p:spTree>
    <p:extLst>
      <p:ext uri="{BB962C8B-B14F-4D97-AF65-F5344CB8AC3E}">
        <p14:creationId xmlns:p14="http://schemas.microsoft.com/office/powerpoint/2010/main" val="2170987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983FFAF-7062-DB44-B9F4-69C4B997AE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B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7D60CA-539D-0D40-A69E-3ADBB015B2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429D19-7CF7-0048-BFA7-6D04DB30AD8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3D5A40-BCA6-1C40-867D-4C04442AFC8C}" type="datetimeFigureOut">
              <a:rPr lang="en-BR" smtClean="0"/>
              <a:t>06/05/2024</a:t>
            </a:fld>
            <a:endParaRPr lang="en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9AC158-71AA-A241-AD43-58FFAA374F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D63450-B46E-CF48-81BE-CA9192F6D3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131E4-A9FB-7D43-9E7C-66B510BBCF37}" type="slidenum">
              <a:rPr lang="en-BR" smtClean="0"/>
              <a:t>‹nº›</a:t>
            </a:fld>
            <a:endParaRPr lang="en-BR"/>
          </a:p>
        </p:txBody>
      </p:sp>
    </p:spTree>
    <p:extLst>
      <p:ext uri="{BB962C8B-B14F-4D97-AF65-F5344CB8AC3E}">
        <p14:creationId xmlns:p14="http://schemas.microsoft.com/office/powerpoint/2010/main" val="2546514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mincomunicacoes.atlassian.net/jira/projects" TargetMode="External"/><Relationship Id="rId2" Type="http://schemas.openxmlformats.org/officeDocument/2006/relationships/hyperlink" Target="https://mincomunicacoes.sharepoint.com/:f:/s/CGTI-MCom/EjLH5_fo8aRFtG3BHwz76lgBIpeOKM1lvl5rRng0ISy6Fw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microsoft.com/office/2011/relationships/webextension" Target="../webextensions/webextension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sv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600CA9F1-42B2-6AE9-6A23-EEB686A59F95}"/>
              </a:ext>
            </a:extLst>
          </p:cNvPr>
          <p:cNvSpPr txBox="1"/>
          <p:nvPr/>
        </p:nvSpPr>
        <p:spPr>
          <a:xfrm>
            <a:off x="4629424" y="362995"/>
            <a:ext cx="29331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</a:rPr>
              <a:t>Reunião de Kick-off</a:t>
            </a:r>
          </a:p>
        </p:txBody>
      </p:sp>
    </p:spTree>
    <p:extLst>
      <p:ext uri="{BB962C8B-B14F-4D97-AF65-F5344CB8AC3E}">
        <p14:creationId xmlns:p14="http://schemas.microsoft.com/office/powerpoint/2010/main" val="24219020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>
            <a:extLst>
              <a:ext uri="{FF2B5EF4-FFF2-40B4-BE49-F238E27FC236}">
                <a16:creationId xmlns:a16="http://schemas.microsoft.com/office/drawing/2014/main" id="{75FED7AA-9161-EEFD-DABB-0F5A6DEE7353}"/>
              </a:ext>
            </a:extLst>
          </p:cNvPr>
          <p:cNvSpPr txBox="1"/>
          <p:nvPr/>
        </p:nvSpPr>
        <p:spPr>
          <a:xfrm>
            <a:off x="281354" y="945104"/>
            <a:ext cx="113244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hlinkClick r:id="rId2"/>
              </a:rPr>
              <a:t>https://mincomunicacoes.sharepoint.com/:f:/s/CGTI-MCom/EjLH5_fo8aRFtG3BHwz76lgBIpeOKM1lvl5rRng0ISy6Fw</a:t>
            </a:r>
            <a:endParaRPr lang="pt-BR" dirty="0"/>
          </a:p>
          <a:p>
            <a:r>
              <a:rPr lang="pt-BR" dirty="0">
                <a:hlinkClick r:id="rId3"/>
              </a:rPr>
              <a:t>https://mincomunicacoes.atlassian.net/jira/projects</a:t>
            </a:r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664954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68817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we="http://schemas.microsoft.com/office/webextensions/webextension/2010/11" xmlns:pca="http://schemas.microsoft.com/office/powerpoint/2013/contentapp" Requires="we pca">
          <p:graphicFrame>
            <p:nvGraphicFramePr>
              <p:cNvPr id="2" name="Suplemento 1">
                <a:extLst>
                  <a:ext uri="{FF2B5EF4-FFF2-40B4-BE49-F238E27FC236}">
                    <a16:creationId xmlns:a16="http://schemas.microsoft.com/office/drawing/2014/main" id="{2DBBA15E-1F9E-122D-5616-4BAD1D6C23B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82356083"/>
                  </p:ext>
                </p:extLst>
              </p:nvPr>
            </p:nvGraphicFramePr>
            <p:xfrm>
              <a:off x="190919" y="241160"/>
              <a:ext cx="11826910" cy="6320414"/>
            </p:xfrm>
            <a:graphic>
              <a:graphicData uri="http://schemas.microsoft.com/office/webextensions/webextension/2010/11">
                <we:webextensionref xmlns:we="http://schemas.microsoft.com/office/webextensions/webextension/2010/11" xmlns:r="http://schemas.openxmlformats.org/officeDocument/2006/relationships" r:id="rId2"/>
              </a:graphicData>
            </a:graphic>
          </p:graphicFrame>
        </mc:Choice>
        <mc:Fallback>
          <p:pic>
            <p:nvPicPr>
              <p:cNvPr id="2" name="Suplemento 1">
                <a:extLst>
                  <a:ext uri="{FF2B5EF4-FFF2-40B4-BE49-F238E27FC236}">
                    <a16:creationId xmlns:a16="http://schemas.microsoft.com/office/drawing/2014/main" id="{2DBBA15E-1F9E-122D-5616-4BAD1D6C23B6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90919" y="241160"/>
                <a:ext cx="11826910" cy="6320414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177841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BE8E39-80D8-6730-1685-E42961E1C5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7" name="Agrupar 256">
            <a:extLst>
              <a:ext uri="{FF2B5EF4-FFF2-40B4-BE49-F238E27FC236}">
                <a16:creationId xmlns:a16="http://schemas.microsoft.com/office/drawing/2014/main" id="{DA2225C8-308F-C6CD-A8AB-DE13CE07C7E1}"/>
              </a:ext>
            </a:extLst>
          </p:cNvPr>
          <p:cNvGrpSpPr/>
          <p:nvPr/>
        </p:nvGrpSpPr>
        <p:grpSpPr>
          <a:xfrm>
            <a:off x="623528" y="32274"/>
            <a:ext cx="10997502" cy="6487172"/>
            <a:chOff x="623528" y="32274"/>
            <a:chExt cx="10997502" cy="6487172"/>
          </a:xfrm>
        </p:grpSpPr>
        <p:sp>
          <p:nvSpPr>
            <p:cNvPr id="2" name="TextBox 6">
              <a:extLst>
                <a:ext uri="{FF2B5EF4-FFF2-40B4-BE49-F238E27FC236}">
                  <a16:creationId xmlns:a16="http://schemas.microsoft.com/office/drawing/2014/main" id="{ED77D59C-7A79-395F-7B0C-34266F358565}"/>
                </a:ext>
              </a:extLst>
            </p:cNvPr>
            <p:cNvSpPr txBox="1"/>
            <p:nvPr/>
          </p:nvSpPr>
          <p:spPr>
            <a:xfrm>
              <a:off x="623528" y="32274"/>
              <a:ext cx="3425633" cy="319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1" u="none" strike="noStrike" kern="120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Arial" panose="020B0604020202020204" pitchFamily="34" charset="0"/>
                  <a:ea typeface="D-DIN DIN-Bold" charset="0"/>
                  <a:cs typeface="Arial" panose="020B0604020202020204" pitchFamily="34" charset="0"/>
                </a:rPr>
                <a:t>ONE-PAGE</a:t>
              </a: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Arial" panose="020B0604020202020204" pitchFamily="34" charset="0"/>
                  <a:ea typeface="D-DIN DIN-Bold" charset="0"/>
                  <a:cs typeface="Arial" panose="020B0604020202020204" pitchFamily="34" charset="0"/>
                </a:rPr>
                <a:t> DO PROJETO</a:t>
              </a:r>
            </a:p>
          </p:txBody>
        </p:sp>
        <p:grpSp>
          <p:nvGrpSpPr>
            <p:cNvPr id="3" name="Agrupar 2">
              <a:extLst>
                <a:ext uri="{FF2B5EF4-FFF2-40B4-BE49-F238E27FC236}">
                  <a16:creationId xmlns:a16="http://schemas.microsoft.com/office/drawing/2014/main" id="{73BA3FA5-1EBF-6441-55D5-58DAF772B3D7}"/>
                </a:ext>
              </a:extLst>
            </p:cNvPr>
            <p:cNvGrpSpPr/>
            <p:nvPr/>
          </p:nvGrpSpPr>
          <p:grpSpPr>
            <a:xfrm>
              <a:off x="682454" y="381586"/>
              <a:ext cx="6789161" cy="6137860"/>
              <a:chOff x="691519" y="355218"/>
              <a:chExt cx="6960383" cy="6137860"/>
            </a:xfrm>
          </p:grpSpPr>
          <p:sp>
            <p:nvSpPr>
              <p:cNvPr id="6" name="Rectangle 4">
                <a:extLst>
                  <a:ext uri="{FF2B5EF4-FFF2-40B4-BE49-F238E27FC236}">
                    <a16:creationId xmlns:a16="http://schemas.microsoft.com/office/drawing/2014/main" id="{C2B7F32E-EEEE-BF57-D8EB-9C843CBC4FA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3056" y="5628770"/>
                <a:ext cx="6905795" cy="864308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accent6">
                    <a:lumMod val="50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lIns="54000" tIns="13500" rIns="54000" bIns="13500" rtlCol="0" anchor="ctr"/>
              <a:lstStyle/>
              <a:p>
                <a:pPr marL="0" marR="0" lvl="0" indent="0" algn="just" defTabSz="457200" rtl="0" eaLnBrk="1" fontAlgn="base" latinLnBrk="0" hangingPunct="1">
                  <a:lnSpc>
                    <a:spcPct val="95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" name="Rectangle 4">
                <a:extLst>
                  <a:ext uri="{FF2B5EF4-FFF2-40B4-BE49-F238E27FC236}">
                    <a16:creationId xmlns:a16="http://schemas.microsoft.com/office/drawing/2014/main" id="{B65E2D90-F902-86DF-F3C0-5DBE58B3754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93710" y="4773703"/>
                <a:ext cx="6912800" cy="759323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accent6">
                    <a:lumMod val="50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lIns="54000" tIns="13500" rIns="54000" bIns="13500" rtlCol="0" anchor="ctr"/>
              <a:lstStyle/>
              <a:p>
                <a:pPr marL="0" marR="0" lvl="0" indent="0" algn="just" defTabSz="457200" rtl="0" eaLnBrk="1" fontAlgn="base" latinLnBrk="0" hangingPunct="1">
                  <a:lnSpc>
                    <a:spcPct val="95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" name="Rectangle 4">
                <a:extLst>
                  <a:ext uri="{FF2B5EF4-FFF2-40B4-BE49-F238E27FC236}">
                    <a16:creationId xmlns:a16="http://schemas.microsoft.com/office/drawing/2014/main" id="{F7B11B9D-1A7F-0123-12B0-BEC8BB24FDC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91519" y="3709371"/>
                <a:ext cx="6924254" cy="938754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accent6">
                    <a:lumMod val="50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lIns="54000" tIns="13500" rIns="54000" bIns="13500" rtlCol="0" anchor="ctr"/>
              <a:lstStyle/>
              <a:p>
                <a:pPr marL="171450" indent="-171450" algn="just" defTabSz="457200" fontAlgn="base">
                  <a:lnSpc>
                    <a:spcPct val="95000"/>
                  </a:lnSpc>
                  <a:spcBef>
                    <a:spcPct val="0"/>
                  </a:spcBef>
                  <a:spcAft>
                    <a:spcPct val="0"/>
                  </a:spcAft>
                  <a:buFontTx/>
                  <a:buChar char="-"/>
                  <a:defRPr/>
                </a:pPr>
                <a:endPara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  <p:sp>
            <p:nvSpPr>
              <p:cNvPr id="9" name="Rectangle 4">
                <a:extLst>
                  <a:ext uri="{FF2B5EF4-FFF2-40B4-BE49-F238E27FC236}">
                    <a16:creationId xmlns:a16="http://schemas.microsoft.com/office/drawing/2014/main" id="{5B243D9D-C558-B5EE-CA62-2B8B6B6B11D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93683" y="2812163"/>
                <a:ext cx="6912827" cy="750832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accent6">
                    <a:lumMod val="50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lIns="54000" tIns="13500" rIns="54000" bIns="13500" rtlCol="0" anchor="ctr"/>
              <a:lstStyle/>
              <a:p>
                <a:pPr marL="0" marR="0" lvl="0" indent="0" algn="just" defTabSz="457200" rtl="0" eaLnBrk="1" fontAlgn="base" latinLnBrk="0" hangingPunct="1">
                  <a:lnSpc>
                    <a:spcPct val="95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" name="Rectangle 4">
                <a:extLst>
                  <a:ext uri="{FF2B5EF4-FFF2-40B4-BE49-F238E27FC236}">
                    <a16:creationId xmlns:a16="http://schemas.microsoft.com/office/drawing/2014/main" id="{5EE9CD7B-0885-0A95-08FE-B9B8EF005AB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96720" y="1790318"/>
                <a:ext cx="6915163" cy="877988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accent6">
                    <a:lumMod val="50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lIns="54000" tIns="13500" rIns="54000" bIns="13500" rtlCol="0" anchor="ctr"/>
              <a:lstStyle/>
              <a:p>
                <a:pPr algn="just" defTabSz="457200">
                  <a:lnSpc>
                    <a:spcPct val="95000"/>
                  </a:lnSpc>
                  <a:defRPr/>
                </a:pPr>
                <a:r>
                  <a:rPr lang="pt-BR" sz="800" dirty="0">
                    <a:solidFill>
                      <a:prstClr val="black"/>
                    </a:solidFill>
                    <a:latin typeface="Calibri"/>
                    <a:cs typeface="Calibri"/>
                  </a:rPr>
                  <a:t>Este projeto visa [descrever o objetivo principal do projeto]. A necessidade de implementar este projeto surge a partir de [mencionar a situação, problema ou oportunidade que deu origem ao projeto].</a:t>
                </a:r>
                <a:endParaRPr lang="pt-BR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Calibri"/>
                </a:endParaRPr>
              </a:p>
            </p:txBody>
          </p:sp>
          <p:sp>
            <p:nvSpPr>
              <p:cNvPr id="11" name="Rectangle 4" descr="TITULO&#10;">
                <a:extLst>
                  <a:ext uri="{FF2B5EF4-FFF2-40B4-BE49-F238E27FC236}">
                    <a16:creationId xmlns:a16="http://schemas.microsoft.com/office/drawing/2014/main" id="{0BBD147A-1745-5ECD-3047-B41595E0D8A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93774" y="502239"/>
                <a:ext cx="6929968" cy="543842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accent6">
                    <a:lumMod val="50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lIns="54000" tIns="13500" rIns="54000" bIns="13500" rtlCol="0" anchor="ctr"/>
              <a:lstStyle/>
              <a:p>
                <a:pPr marL="0" marR="0" lvl="0" indent="0" algn="l" defTabSz="457200" rtl="0" eaLnBrk="1" fontAlgn="base" latinLnBrk="0" hangingPunct="1">
                  <a:lnSpc>
                    <a:spcPct val="95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" name="Rectangle 4">
                <a:extLst>
                  <a:ext uri="{FF2B5EF4-FFF2-40B4-BE49-F238E27FC236}">
                    <a16:creationId xmlns:a16="http://schemas.microsoft.com/office/drawing/2014/main" id="{489CDEBD-FFFF-F0BF-CDF4-D98E45F0406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4480" y="1136883"/>
                <a:ext cx="6912827" cy="581762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accent6">
                    <a:lumMod val="50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lIns="54000" tIns="13500" rIns="54000" bIns="13500" rtlCol="0" anchor="ctr"/>
              <a:lstStyle/>
              <a:p>
                <a:pPr marL="0" marR="0" lvl="0" indent="0" algn="just" defTabSz="457200" rtl="0" eaLnBrk="1" fontAlgn="base" latinLnBrk="0" hangingPunct="1">
                  <a:lnSpc>
                    <a:spcPct val="95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" name="CaixaDeTexto 12">
                <a:extLst>
                  <a:ext uri="{FF2B5EF4-FFF2-40B4-BE49-F238E27FC236}">
                    <a16:creationId xmlns:a16="http://schemas.microsoft.com/office/drawing/2014/main" id="{49C81872-94E3-ACE1-B42D-1E0D4F846C35}"/>
                  </a:ext>
                </a:extLst>
              </p:cNvPr>
              <p:cNvSpPr txBox="1"/>
              <p:nvPr/>
            </p:nvSpPr>
            <p:spPr>
              <a:xfrm>
                <a:off x="1953236" y="1746642"/>
                <a:ext cx="1298008" cy="25391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t-BR" sz="1050" b="1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JUSTIFICATIVA</a:t>
                </a:r>
                <a:endParaRPr kumimoji="0" lang="en-US" sz="105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" name="CaixaDeTexto 13">
                <a:extLst>
                  <a:ext uri="{FF2B5EF4-FFF2-40B4-BE49-F238E27FC236}">
                    <a16:creationId xmlns:a16="http://schemas.microsoft.com/office/drawing/2014/main" id="{AA0B0914-9BDE-93BD-B43F-B106FC40CED1}"/>
                  </a:ext>
                </a:extLst>
              </p:cNvPr>
              <p:cNvSpPr txBox="1"/>
              <p:nvPr/>
            </p:nvSpPr>
            <p:spPr>
              <a:xfrm>
                <a:off x="1823402" y="355218"/>
                <a:ext cx="1733227" cy="25391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t-BR" sz="1050" b="1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TÍTULO DA INICIATIVA</a:t>
                </a:r>
                <a:endParaRPr kumimoji="0" lang="en-US" sz="105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66FABFA3-4AE2-E7A6-56FA-06CA09F38A5A}"/>
                  </a:ext>
                </a:extLst>
              </p:cNvPr>
              <p:cNvSpPr txBox="1"/>
              <p:nvPr/>
            </p:nvSpPr>
            <p:spPr>
              <a:xfrm>
                <a:off x="1651093" y="3611601"/>
                <a:ext cx="1807449" cy="25391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t-BR" sz="1050" b="1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ESCOPO DO PROJETO</a:t>
                </a:r>
                <a:endParaRPr kumimoji="0" lang="en-US" sz="105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81C3229C-0E47-DDF7-51F6-8C153FDB295D}"/>
                  </a:ext>
                </a:extLst>
              </p:cNvPr>
              <p:cNvSpPr txBox="1"/>
              <p:nvPr/>
            </p:nvSpPr>
            <p:spPr>
              <a:xfrm>
                <a:off x="1084130" y="5588119"/>
                <a:ext cx="2048217" cy="25391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t-BR" sz="1050" b="1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PONTOS CRÍTICOS/RISCOS</a:t>
                </a:r>
                <a:endParaRPr kumimoji="0" lang="en-US" sz="105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F56550E3-1A79-B896-3DD8-9D773B97ED37}"/>
                  </a:ext>
                </a:extLst>
              </p:cNvPr>
              <p:cNvSpPr txBox="1"/>
              <p:nvPr/>
            </p:nvSpPr>
            <p:spPr>
              <a:xfrm>
                <a:off x="1315515" y="4694840"/>
                <a:ext cx="2748999" cy="25391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t-BR" sz="1050" b="1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PRÉ-REQUISITOS PARA </a:t>
                </a:r>
                <a:r>
                  <a:rPr lang="pt-BR" sz="105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A</a:t>
                </a:r>
                <a:r>
                  <a:rPr kumimoji="0" lang="pt-BR" sz="1050" b="1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INICIATIVA</a:t>
                </a:r>
                <a:endParaRPr kumimoji="0" lang="en-US" sz="105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C2D9BFED-FCB2-78F4-7F1D-99D7FADE74FA}"/>
                  </a:ext>
                </a:extLst>
              </p:cNvPr>
              <p:cNvSpPr txBox="1"/>
              <p:nvPr/>
            </p:nvSpPr>
            <p:spPr>
              <a:xfrm>
                <a:off x="1180569" y="1063298"/>
                <a:ext cx="4473539" cy="25391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t-BR" sz="1050" b="1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QUAL(AIS) OBJETIVO(S) ESTRATÉGICO(S) É(SÃO) ATENDIDOS?</a:t>
                </a:r>
                <a:endParaRPr kumimoji="0" lang="en-US" sz="105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" name="CaixaDeTexto 18">
                <a:extLst>
                  <a:ext uri="{FF2B5EF4-FFF2-40B4-BE49-F238E27FC236}">
                    <a16:creationId xmlns:a16="http://schemas.microsoft.com/office/drawing/2014/main" id="{812F0B95-1EA0-6939-4C9A-F693AF4DA828}"/>
                  </a:ext>
                </a:extLst>
              </p:cNvPr>
              <p:cNvSpPr txBox="1"/>
              <p:nvPr/>
            </p:nvSpPr>
            <p:spPr>
              <a:xfrm>
                <a:off x="1953237" y="2709900"/>
                <a:ext cx="1298006" cy="25391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t-BR" sz="1050" b="1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OBJETIVOS</a:t>
                </a:r>
                <a:endParaRPr kumimoji="0" lang="en-US" sz="105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20" name="Agrupar 19">
                <a:extLst>
                  <a:ext uri="{FF2B5EF4-FFF2-40B4-BE49-F238E27FC236}">
                    <a16:creationId xmlns:a16="http://schemas.microsoft.com/office/drawing/2014/main" id="{DFB77462-3EB1-5C25-57FC-5E11B5C16D8C}"/>
                  </a:ext>
                </a:extLst>
              </p:cNvPr>
              <p:cNvGrpSpPr/>
              <p:nvPr/>
            </p:nvGrpSpPr>
            <p:grpSpPr>
              <a:xfrm>
                <a:off x="802836" y="1304104"/>
                <a:ext cx="6678461" cy="348181"/>
                <a:chOff x="-4694332" y="1797411"/>
                <a:chExt cx="5164836" cy="289177"/>
              </a:xfrm>
            </p:grpSpPr>
            <p:sp>
              <p:nvSpPr>
                <p:cNvPr id="31" name="Retângulo 30">
                  <a:extLst>
                    <a:ext uri="{FF2B5EF4-FFF2-40B4-BE49-F238E27FC236}">
                      <a16:creationId xmlns:a16="http://schemas.microsoft.com/office/drawing/2014/main" id="{7B4F5DAB-E44A-B37D-2D82-172D9411BA54}"/>
                    </a:ext>
                  </a:extLst>
                </p:cNvPr>
                <p:cNvSpPr/>
                <p:nvPr/>
              </p:nvSpPr>
              <p:spPr>
                <a:xfrm>
                  <a:off x="-4694332" y="1797411"/>
                  <a:ext cx="1228795" cy="289177"/>
                </a:xfrm>
                <a:prstGeom prst="rect">
                  <a:avLst/>
                </a:prstGeom>
                <a:noFill/>
                <a:ln>
                  <a:solidFill>
                    <a:schemeClr val="accent6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tabLst/>
                    <a:defRPr/>
                  </a:pPr>
                  <a:r>
                    <a:rPr kumimoji="0" lang="pt-BR" sz="1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</a:rPr>
                    <a:t>Objetivo Estratégico 9</a:t>
                  </a:r>
                </a:p>
              </p:txBody>
            </p:sp>
            <p:sp>
              <p:nvSpPr>
                <p:cNvPr id="224" name="Retângulo 223">
                  <a:extLst>
                    <a:ext uri="{FF2B5EF4-FFF2-40B4-BE49-F238E27FC236}">
                      <a16:creationId xmlns:a16="http://schemas.microsoft.com/office/drawing/2014/main" id="{AF6175A6-FD69-AC89-31C7-EA2B1B047CDA}"/>
                    </a:ext>
                  </a:extLst>
                </p:cNvPr>
                <p:cNvSpPr/>
                <p:nvPr/>
              </p:nvSpPr>
              <p:spPr>
                <a:xfrm>
                  <a:off x="-3465536" y="1797411"/>
                  <a:ext cx="3936040" cy="289177"/>
                </a:xfrm>
                <a:prstGeom prst="rect">
                  <a:avLst/>
                </a:prstGeom>
                <a:noFill/>
                <a:ln>
                  <a:solidFill>
                    <a:schemeClr val="accent6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tabLst/>
                    <a:defRPr/>
                  </a:pPr>
                  <a:r>
                    <a:rPr kumimoji="0" lang="pt-BR" sz="1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</a:rPr>
                    <a:t>Governança, Gestão e Sustentabilidade - Aprimorar e evoluir a Governança</a:t>
                  </a:r>
                </a:p>
              </p:txBody>
            </p:sp>
          </p:grpSp>
          <p:grpSp>
            <p:nvGrpSpPr>
              <p:cNvPr id="21" name="Agrupar 20">
                <a:extLst>
                  <a:ext uri="{FF2B5EF4-FFF2-40B4-BE49-F238E27FC236}">
                    <a16:creationId xmlns:a16="http://schemas.microsoft.com/office/drawing/2014/main" id="{BD5377F2-24B1-5382-8AAE-00828C9C074B}"/>
                  </a:ext>
                </a:extLst>
              </p:cNvPr>
              <p:cNvGrpSpPr/>
              <p:nvPr/>
            </p:nvGrpSpPr>
            <p:grpSpPr>
              <a:xfrm>
                <a:off x="703056" y="581069"/>
                <a:ext cx="6948846" cy="5873903"/>
                <a:chOff x="1125378" y="580330"/>
                <a:chExt cx="5913136" cy="6215607"/>
              </a:xfrm>
            </p:grpSpPr>
            <p:sp>
              <p:nvSpPr>
                <p:cNvPr id="25" name="Rectangle 4">
                  <a:extLst>
                    <a:ext uri="{FF2B5EF4-FFF2-40B4-BE49-F238E27FC236}">
                      <a16:creationId xmlns:a16="http://schemas.microsoft.com/office/drawing/2014/main" id="{A566DFFC-EB51-3FA9-EDA1-9970DC49127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10287" y="580519"/>
                  <a:ext cx="4997455" cy="395648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lIns="54000" tIns="13500" rIns="54000" bIns="13500" rtlCol="0" anchor="ctr"/>
                <a:lstStyle/>
                <a:p>
                  <a:pPr defTabSz="457200" fontAlgn="base">
                    <a:lnSpc>
                      <a:spcPct val="95000"/>
                    </a:lnSpc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kumimoji="0" lang="pt-BR" sz="1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cs typeface="Arial"/>
                    </a:rPr>
                    <a:t>Escritório de Projetos </a:t>
                  </a:r>
                  <a:r>
                    <a:rPr lang="pt-BR" sz="1000" b="1" dirty="0">
                      <a:solidFill>
                        <a:prstClr val="black"/>
                      </a:solidFill>
                      <a:latin typeface="Arial"/>
                      <a:cs typeface="Arial"/>
                    </a:rPr>
                    <a:t>da SPTI</a:t>
                  </a:r>
                  <a:endParaRPr kumimoji="0" lang="en-US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6" name="Rectangle 4">
                  <a:extLst>
                    <a:ext uri="{FF2B5EF4-FFF2-40B4-BE49-F238E27FC236}">
                      <a16:creationId xmlns:a16="http://schemas.microsoft.com/office/drawing/2014/main" id="{BCC231D6-6FB5-49DD-727F-30DE97C8EA5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54272" y="580330"/>
                  <a:ext cx="713749" cy="395647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lIns="54000" tIns="13500" rIns="54000" bIns="13500" rtlCol="0" anchor="t" anchorCtr="0"/>
                <a:lstStyle/>
                <a:p>
                  <a:pPr lvl="0" algn="ctr" defTabSz="457200" fontAlgn="base">
                    <a:lnSpc>
                      <a:spcPct val="95000"/>
                    </a:lnSpc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kumimoji="0" lang="pt-BR" sz="1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</a:rPr>
                    <a:t>CÓDIGO</a:t>
                  </a:r>
                  <a:endParaRPr lang="pt-BR" sz="5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  <a:p>
                  <a:pPr lvl="0" algn="ctr" defTabSz="457200" fontAlgn="base">
                    <a:lnSpc>
                      <a:spcPct val="95000"/>
                    </a:lnSpc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pt-BR" sz="1000" b="1" dirty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000</a:t>
                  </a:r>
                </a:p>
                <a:p>
                  <a:pPr lvl="0" algn="ctr" defTabSz="457200" fontAlgn="base">
                    <a:lnSpc>
                      <a:spcPct val="95000"/>
                    </a:lnSpc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10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7" name="CaixaDeTexto 26">
                  <a:extLst>
                    <a:ext uri="{FF2B5EF4-FFF2-40B4-BE49-F238E27FC236}">
                      <a16:creationId xmlns:a16="http://schemas.microsoft.com/office/drawing/2014/main" id="{89D5BFCE-2EF6-0E72-D292-DC7C4CF53E6B}"/>
                    </a:ext>
                  </a:extLst>
                </p:cNvPr>
                <p:cNvSpPr txBox="1"/>
                <p:nvPr/>
              </p:nvSpPr>
              <p:spPr>
                <a:xfrm>
                  <a:off x="1194324" y="3053383"/>
                  <a:ext cx="5747397" cy="227977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txBody>
                <a:bodyPr wrap="square" lIns="91440" tIns="45720" rIns="91440" bIns="45720" rtlCol="0" anchor="t">
                  <a:spAutoFit/>
                </a:bodyPr>
                <a:lstStyle/>
                <a:p>
                  <a:pPr algn="just" defTabSz="457200">
                    <a:defRPr/>
                  </a:pPr>
                  <a:endParaRPr lang="pt-BR" sz="800" dirty="0">
                    <a:latin typeface="Arial"/>
                    <a:cs typeface="Arial"/>
                  </a:endParaRPr>
                </a:p>
              </p:txBody>
            </p:sp>
            <p:sp>
              <p:nvSpPr>
                <p:cNvPr id="28" name="CaixaDeTexto 27">
                  <a:extLst>
                    <a:ext uri="{FF2B5EF4-FFF2-40B4-BE49-F238E27FC236}">
                      <a16:creationId xmlns:a16="http://schemas.microsoft.com/office/drawing/2014/main" id="{07963767-3AAB-E1B2-BBC1-CBDC0613F6AA}"/>
                    </a:ext>
                  </a:extLst>
                </p:cNvPr>
                <p:cNvSpPr txBox="1"/>
                <p:nvPr/>
              </p:nvSpPr>
              <p:spPr>
                <a:xfrm>
                  <a:off x="1125378" y="6079441"/>
                  <a:ext cx="2520296" cy="71649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lIns="91440" tIns="45720" rIns="91440" bIns="45720" rtlCol="0" anchor="t">
                  <a:spAutoFit/>
                </a:bodyPr>
                <a:lstStyle/>
                <a:p>
                  <a:pPr marL="228600" indent="-228600" algn="just" fontAlgn="base">
                    <a:lnSpc>
                      <a:spcPct val="95000"/>
                    </a:lnSpc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/>
                  </a:pPr>
                  <a:r>
                    <a:rPr lang="pt-BR" sz="800" dirty="0">
                      <a:solidFill>
                        <a:prstClr val="black"/>
                      </a:solidFill>
                      <a:latin typeface="Calibri"/>
                      <a:cs typeface="Calibri"/>
                    </a:rPr>
                    <a:t>Mudanças no Escopo: Alterações frequentes no escopo do projeto podem levar a atrasos e custos adicionais.</a:t>
                  </a:r>
                </a:p>
                <a:p>
                  <a:pPr marL="228600" indent="-228600" algn="just" fontAlgn="base">
                    <a:lnSpc>
                      <a:spcPct val="95000"/>
                    </a:lnSpc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/>
                  </a:pPr>
                  <a:r>
                    <a:rPr lang="pt-BR" sz="800" dirty="0">
                      <a:solidFill>
                        <a:prstClr val="black"/>
                      </a:solidFill>
                      <a:latin typeface="Calibri"/>
                      <a:cs typeface="Calibri"/>
                    </a:rPr>
                    <a:t>Escopo Mal Definido: Um escopo inadequadamente definido pode resultar em entregáveis incompletos ou não alinhados com as expectativas dos stakeholders.</a:t>
                  </a:r>
                </a:p>
              </p:txBody>
            </p:sp>
            <p:sp>
              <p:nvSpPr>
                <p:cNvPr id="29" name="CaixaDeTexto 28">
                  <a:extLst>
                    <a:ext uri="{FF2B5EF4-FFF2-40B4-BE49-F238E27FC236}">
                      <a16:creationId xmlns:a16="http://schemas.microsoft.com/office/drawing/2014/main" id="{93B0141F-0C51-0507-16ED-B5568DC501EC}"/>
                    </a:ext>
                  </a:extLst>
                </p:cNvPr>
                <p:cNvSpPr txBox="1"/>
                <p:nvPr/>
              </p:nvSpPr>
              <p:spPr>
                <a:xfrm>
                  <a:off x="1193267" y="3941335"/>
                  <a:ext cx="5845247" cy="964016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 numCol="2" anchor="t">
                  <a:spAutoFit/>
                </a:bodyPr>
                <a:lstStyle/>
                <a:p>
                  <a:pPr marL="228600" indent="-228600">
                    <a:lnSpc>
                      <a:spcPct val="95000"/>
                    </a:lnSpc>
                    <a:spcBef>
                      <a:spcPct val="0"/>
                    </a:spcBef>
                    <a:spcAft>
                      <a:spcPct val="0"/>
                    </a:spcAft>
                    <a:buFont typeface="+mj-lt"/>
                    <a:buAutoNum type="arabicPeriod"/>
                    <a:defRPr/>
                  </a:pPr>
                  <a:r>
                    <a:rPr lang="pt-BR" sz="800" dirty="0">
                      <a:solidFill>
                        <a:prstClr val="black"/>
                      </a:solidFill>
                      <a:latin typeface="Calibri"/>
                      <a:cs typeface="Calibri"/>
                    </a:rPr>
                    <a:t>Desenvolver o plano de gerenciamento do projeto.</a:t>
                  </a:r>
                </a:p>
                <a:p>
                  <a:pPr marL="228600" indent="-228600">
                    <a:lnSpc>
                      <a:spcPct val="95000"/>
                    </a:lnSpc>
                    <a:spcBef>
                      <a:spcPct val="0"/>
                    </a:spcBef>
                    <a:spcAft>
                      <a:spcPct val="0"/>
                    </a:spcAft>
                    <a:buFont typeface="+mj-lt"/>
                    <a:buAutoNum type="arabicPeriod"/>
                    <a:defRPr/>
                  </a:pPr>
                  <a:r>
                    <a:rPr lang="pt-BR" sz="800" dirty="0">
                      <a:solidFill>
                        <a:prstClr val="black"/>
                      </a:solidFill>
                      <a:latin typeface="Calibri"/>
                      <a:cs typeface="Calibri"/>
                    </a:rPr>
                    <a:t>Elaborar o cronograma detalhado do projeto.</a:t>
                  </a:r>
                </a:p>
                <a:p>
                  <a:pPr marL="228600" indent="-228600">
                    <a:lnSpc>
                      <a:spcPct val="95000"/>
                    </a:lnSpc>
                    <a:spcBef>
                      <a:spcPct val="0"/>
                    </a:spcBef>
                    <a:spcAft>
                      <a:spcPct val="0"/>
                    </a:spcAft>
                    <a:buFont typeface="+mj-lt"/>
                    <a:buAutoNum type="arabicPeriod"/>
                    <a:defRPr/>
                  </a:pPr>
                  <a:r>
                    <a:rPr lang="pt-BR" sz="800" dirty="0">
                      <a:solidFill>
                        <a:prstClr val="black"/>
                      </a:solidFill>
                      <a:latin typeface="Calibri"/>
                      <a:cs typeface="Calibri"/>
                    </a:rPr>
                    <a:t>Definir o orçamento e recursos necessários.</a:t>
                  </a:r>
                </a:p>
                <a:p>
                  <a:pPr marL="228600" indent="-228600">
                    <a:lnSpc>
                      <a:spcPct val="95000"/>
                    </a:lnSpc>
                    <a:spcBef>
                      <a:spcPct val="0"/>
                    </a:spcBef>
                    <a:spcAft>
                      <a:spcPct val="0"/>
                    </a:spcAft>
                    <a:buFont typeface="+mj-lt"/>
                    <a:buAutoNum type="arabicPeriod"/>
                    <a:defRPr/>
                  </a:pPr>
                  <a:r>
                    <a:rPr lang="pt-BR" sz="800" dirty="0">
                      <a:solidFill>
                        <a:prstClr val="black"/>
                      </a:solidFill>
                      <a:latin typeface="Calibri"/>
                      <a:cs typeface="Calibri"/>
                    </a:rPr>
                    <a:t>Identificar e analisar riscos.</a:t>
                  </a:r>
                </a:p>
                <a:p>
                  <a:pPr marL="228600" indent="-228600">
                    <a:lnSpc>
                      <a:spcPct val="95000"/>
                    </a:lnSpc>
                    <a:spcBef>
                      <a:spcPct val="0"/>
                    </a:spcBef>
                    <a:spcAft>
                      <a:spcPct val="0"/>
                    </a:spcAft>
                    <a:buFont typeface="+mj-lt"/>
                    <a:buAutoNum type="arabicPeriod"/>
                    <a:defRPr/>
                  </a:pPr>
                  <a:r>
                    <a:rPr lang="pt-BR" sz="800" dirty="0">
                      <a:solidFill>
                        <a:prstClr val="black"/>
                      </a:solidFill>
                      <a:latin typeface="Calibri"/>
                      <a:cs typeface="Calibri"/>
                    </a:rPr>
                    <a:t>Realizar as atividades conforme o cronograma.</a:t>
                  </a:r>
                </a:p>
                <a:p>
                  <a:pPr marL="228600" indent="-228600">
                    <a:lnSpc>
                      <a:spcPct val="95000"/>
                    </a:lnSpc>
                    <a:spcBef>
                      <a:spcPct val="0"/>
                    </a:spcBef>
                    <a:spcAft>
                      <a:spcPct val="0"/>
                    </a:spcAft>
                    <a:buFont typeface="+mj-lt"/>
                    <a:buAutoNum type="arabicPeriod"/>
                    <a:defRPr/>
                  </a:pPr>
                  <a:r>
                    <a:rPr lang="pt-BR" sz="800" dirty="0">
                      <a:solidFill>
                        <a:prstClr val="black"/>
                      </a:solidFill>
                      <a:latin typeface="Calibri"/>
                      <a:cs typeface="Calibri"/>
                    </a:rPr>
                    <a:t>Monitorar e controlar o progresso do trabalho.</a:t>
                  </a:r>
                </a:p>
                <a:p>
                  <a:pPr marL="228600" indent="-228600">
                    <a:lnSpc>
                      <a:spcPct val="95000"/>
                    </a:lnSpc>
                    <a:spcBef>
                      <a:spcPct val="0"/>
                    </a:spcBef>
                    <a:spcAft>
                      <a:spcPct val="0"/>
                    </a:spcAft>
                    <a:buFont typeface="+mj-lt"/>
                    <a:buAutoNum type="arabicPeriod"/>
                    <a:defRPr/>
                  </a:pPr>
                  <a:r>
                    <a:rPr lang="pt-BR" sz="800" dirty="0">
                      <a:solidFill>
                        <a:prstClr val="black"/>
                      </a:solidFill>
                      <a:latin typeface="Calibri"/>
                      <a:cs typeface="Calibri"/>
                    </a:rPr>
                    <a:t>Realizar reuniões de status com a equipe.</a:t>
                  </a:r>
                </a:p>
                <a:p>
                  <a:pPr marL="228600" indent="-228600">
                    <a:lnSpc>
                      <a:spcPct val="95000"/>
                    </a:lnSpc>
                    <a:spcBef>
                      <a:spcPct val="0"/>
                    </a:spcBef>
                    <a:spcAft>
                      <a:spcPct val="0"/>
                    </a:spcAft>
                    <a:buFont typeface="+mj-lt"/>
                    <a:buAutoNum type="arabicPeriod"/>
                    <a:defRPr/>
                  </a:pPr>
                  <a:r>
                    <a:rPr lang="pt-BR" sz="800" dirty="0">
                      <a:solidFill>
                        <a:prstClr val="black"/>
                      </a:solidFill>
                      <a:latin typeface="Calibri"/>
                      <a:cs typeface="Calibri"/>
                    </a:rPr>
                    <a:t>Acompanhar o desempenho do projeto em relação ao plano.</a:t>
                  </a:r>
                </a:p>
                <a:p>
                  <a:pPr marL="228600" indent="-228600">
                    <a:lnSpc>
                      <a:spcPct val="95000"/>
                    </a:lnSpc>
                    <a:spcBef>
                      <a:spcPct val="0"/>
                    </a:spcBef>
                    <a:spcAft>
                      <a:spcPct val="0"/>
                    </a:spcAft>
                    <a:buFont typeface="+mj-lt"/>
                    <a:buAutoNum type="arabicPeriod"/>
                    <a:defRPr/>
                  </a:pPr>
                  <a:r>
                    <a:rPr lang="pt-BR" sz="800" dirty="0">
                      <a:solidFill>
                        <a:prstClr val="black"/>
                      </a:solidFill>
                      <a:latin typeface="Calibri"/>
                      <a:cs typeface="Calibri"/>
                    </a:rPr>
                    <a:t>Implementar ações corretivas quando necessário.</a:t>
                  </a:r>
                </a:p>
                <a:p>
                  <a:pPr marL="228600" indent="-228600">
                    <a:lnSpc>
                      <a:spcPct val="95000"/>
                    </a:lnSpc>
                    <a:spcBef>
                      <a:spcPct val="0"/>
                    </a:spcBef>
                    <a:spcAft>
                      <a:spcPct val="0"/>
                    </a:spcAft>
                    <a:buFont typeface="+mj-lt"/>
                    <a:buAutoNum type="arabicPeriod"/>
                    <a:defRPr/>
                  </a:pPr>
                  <a:r>
                    <a:rPr lang="pt-BR" sz="800" dirty="0">
                      <a:solidFill>
                        <a:prstClr val="black"/>
                      </a:solidFill>
                      <a:latin typeface="Calibri"/>
                      <a:cs typeface="Calibri"/>
                    </a:rPr>
                    <a:t>Gerenciar mudanças no escopo, tempo e custo.</a:t>
                  </a:r>
                </a:p>
                <a:p>
                  <a:pPr marL="228600" indent="-228600">
                    <a:lnSpc>
                      <a:spcPct val="95000"/>
                    </a:lnSpc>
                    <a:spcBef>
                      <a:spcPct val="0"/>
                    </a:spcBef>
                    <a:spcAft>
                      <a:spcPct val="0"/>
                    </a:spcAft>
                    <a:buFont typeface="+mj-lt"/>
                    <a:buAutoNum type="arabicPeriod"/>
                    <a:defRPr/>
                  </a:pPr>
                  <a:r>
                    <a:rPr lang="pt-BR" sz="800" dirty="0">
                      <a:solidFill>
                        <a:prstClr val="black"/>
                      </a:solidFill>
                      <a:latin typeface="Calibri"/>
                      <a:cs typeface="Calibri"/>
                    </a:rPr>
                    <a:t>Concluir todas as atividades do projeto.</a:t>
                  </a:r>
                </a:p>
                <a:p>
                  <a:pPr marL="228600" indent="-228600">
                    <a:lnSpc>
                      <a:spcPct val="95000"/>
                    </a:lnSpc>
                    <a:spcBef>
                      <a:spcPct val="0"/>
                    </a:spcBef>
                    <a:spcAft>
                      <a:spcPct val="0"/>
                    </a:spcAft>
                    <a:buFont typeface="+mj-lt"/>
                    <a:buAutoNum type="arabicPeriod"/>
                    <a:defRPr/>
                  </a:pPr>
                  <a:r>
                    <a:rPr lang="pt-BR" sz="800" dirty="0">
                      <a:solidFill>
                        <a:prstClr val="black"/>
                      </a:solidFill>
                      <a:latin typeface="Calibri"/>
                      <a:cs typeface="Calibri"/>
                    </a:rPr>
                    <a:t>Formalizar a aceitação dos entregáveis.</a:t>
                  </a:r>
                </a:p>
                <a:p>
                  <a:pPr marL="228600" indent="-228600">
                    <a:lnSpc>
                      <a:spcPct val="95000"/>
                    </a:lnSpc>
                    <a:spcBef>
                      <a:spcPct val="0"/>
                    </a:spcBef>
                    <a:spcAft>
                      <a:spcPct val="0"/>
                    </a:spcAft>
                    <a:buFont typeface="+mj-lt"/>
                    <a:buAutoNum type="arabicPeriod"/>
                    <a:defRPr/>
                  </a:pPr>
                  <a:r>
                    <a:rPr lang="pt-BR" sz="800" dirty="0">
                      <a:solidFill>
                        <a:prstClr val="black"/>
                      </a:solidFill>
                      <a:latin typeface="Calibri"/>
                      <a:cs typeface="Calibri"/>
                    </a:rPr>
                    <a:t>Realizar a reunião de encerramento do projeto.</a:t>
                  </a:r>
                </a:p>
                <a:p>
                  <a:pPr marL="228600" indent="-228600">
                    <a:lnSpc>
                      <a:spcPct val="95000"/>
                    </a:lnSpc>
                    <a:spcBef>
                      <a:spcPct val="0"/>
                    </a:spcBef>
                    <a:spcAft>
                      <a:spcPct val="0"/>
                    </a:spcAft>
                    <a:buFont typeface="+mj-lt"/>
                    <a:buAutoNum type="arabicPeriod"/>
                    <a:defRPr/>
                  </a:pPr>
                  <a:r>
                    <a:rPr lang="pt-BR" sz="800" dirty="0">
                      <a:solidFill>
                        <a:prstClr val="black"/>
                      </a:solidFill>
                      <a:latin typeface="Calibri"/>
                      <a:cs typeface="Calibri"/>
                    </a:rPr>
                    <a:t>Documentar as lições aprendidas.</a:t>
                  </a:r>
                </a:p>
              </p:txBody>
            </p:sp>
            <p:sp>
              <p:nvSpPr>
                <p:cNvPr id="30" name="CaixaDeTexto 29">
                  <a:extLst>
                    <a:ext uri="{FF2B5EF4-FFF2-40B4-BE49-F238E27FC236}">
                      <a16:creationId xmlns:a16="http://schemas.microsoft.com/office/drawing/2014/main" id="{6B974C01-9C72-4529-A03B-56653FE5EBC6}"/>
                    </a:ext>
                  </a:extLst>
                </p:cNvPr>
                <p:cNvSpPr txBox="1"/>
                <p:nvPr/>
              </p:nvSpPr>
              <p:spPr>
                <a:xfrm>
                  <a:off x="1193308" y="5125964"/>
                  <a:ext cx="5693832" cy="716497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 anchor="t">
                  <a:spAutoFit/>
                </a:bodyPr>
                <a:lstStyle/>
                <a:p>
                  <a:pPr marL="228600" indent="-228600">
                    <a:lnSpc>
                      <a:spcPct val="95000"/>
                    </a:lnSpc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/>
                  </a:pPr>
                  <a:r>
                    <a:rPr lang="pt-BR" sz="800" dirty="0">
                      <a:solidFill>
                        <a:prstClr val="black"/>
                      </a:solidFill>
                      <a:latin typeface="Calibri"/>
                      <a:cs typeface="Calibri"/>
                    </a:rPr>
                    <a:t>O projeto deve estar alinhado com os objetivos estratégicos da organização.</a:t>
                  </a:r>
                </a:p>
                <a:p>
                  <a:pPr marL="228600" indent="-228600">
                    <a:lnSpc>
                      <a:spcPct val="95000"/>
                    </a:lnSpc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/>
                  </a:pPr>
                  <a:r>
                    <a:rPr lang="pt-BR" sz="800" dirty="0">
                      <a:solidFill>
                        <a:prstClr val="black"/>
                      </a:solidFill>
                      <a:latin typeface="Calibri"/>
                      <a:cs typeface="Calibri"/>
                    </a:rPr>
                    <a:t>Disponibilidade de recursos financeiros necessários para a execução do projeto.</a:t>
                  </a:r>
                </a:p>
                <a:p>
                  <a:pPr marL="228600" indent="-228600">
                    <a:lnSpc>
                      <a:spcPct val="95000"/>
                    </a:lnSpc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/>
                  </a:pPr>
                  <a:r>
                    <a:rPr lang="pt-BR" sz="800" dirty="0">
                      <a:solidFill>
                        <a:prstClr val="black"/>
                      </a:solidFill>
                      <a:latin typeface="Calibri"/>
                      <a:cs typeface="Calibri"/>
                    </a:rPr>
                    <a:t>Desenvolvimento de um cronograma realista com marcos e prazos claramente definidos.</a:t>
                  </a:r>
                </a:p>
                <a:p>
                  <a:pPr marL="228600" indent="-228600">
                    <a:lnSpc>
                      <a:spcPct val="95000"/>
                    </a:lnSpc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/>
                  </a:pPr>
                  <a:r>
                    <a:rPr lang="pt-BR" sz="800" dirty="0">
                      <a:solidFill>
                        <a:prstClr val="black"/>
                      </a:solidFill>
                      <a:latin typeface="Calibri"/>
                      <a:cs typeface="Calibri"/>
                    </a:rPr>
                    <a:t>Disponibilidade de infraestrutura tecnológica necessária para o projeto (hardware, software, redes, etc.).</a:t>
                  </a:r>
                </a:p>
                <a:p>
                  <a:pPr marL="228600" indent="-228600">
                    <a:lnSpc>
                      <a:spcPct val="95000"/>
                    </a:lnSpc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/>
                  </a:pPr>
                  <a:r>
                    <a:rPr lang="pt-BR" sz="800" dirty="0">
                      <a:solidFill>
                        <a:prstClr val="black"/>
                      </a:solidFill>
                      <a:latin typeface="Calibri"/>
                      <a:cs typeface="Calibri"/>
                    </a:rPr>
                    <a:t>Definição de um plano de comunicação eficaz para garantir a troca de informações entre a equipe do projeto e os stakeholders.</a:t>
                  </a:r>
                </a:p>
              </p:txBody>
            </p:sp>
          </p:grpSp>
          <p:sp>
            <p:nvSpPr>
              <p:cNvPr id="22" name="CaixaDeTexto 21">
                <a:extLst>
                  <a:ext uri="{FF2B5EF4-FFF2-40B4-BE49-F238E27FC236}">
                    <a16:creationId xmlns:a16="http://schemas.microsoft.com/office/drawing/2014/main" id="{FC1347FB-8E30-3B84-2A3C-5082EE660E2A}"/>
                  </a:ext>
                </a:extLst>
              </p:cNvPr>
              <p:cNvSpPr txBox="1"/>
              <p:nvPr/>
            </p:nvSpPr>
            <p:spPr>
              <a:xfrm>
                <a:off x="4289928" y="5596173"/>
                <a:ext cx="2728360" cy="25391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t-BR" sz="1050" b="1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PRINCIPAIS RETORNOS ESPERADOS</a:t>
                </a:r>
                <a:endParaRPr kumimoji="0" lang="en-US" sz="105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23" name="Conector reto 22">
                <a:extLst>
                  <a:ext uri="{FF2B5EF4-FFF2-40B4-BE49-F238E27FC236}">
                    <a16:creationId xmlns:a16="http://schemas.microsoft.com/office/drawing/2014/main" id="{53B9E37E-AFC2-2FF1-BC12-B9492C60DA9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664792" y="5689879"/>
                <a:ext cx="0" cy="759323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" name="CaixaDeTexto 23">
                <a:extLst>
                  <a:ext uri="{FF2B5EF4-FFF2-40B4-BE49-F238E27FC236}">
                    <a16:creationId xmlns:a16="http://schemas.microsoft.com/office/drawing/2014/main" id="{2E0EFF73-F8F7-6325-222A-590E1521D905}"/>
                  </a:ext>
                </a:extLst>
              </p:cNvPr>
              <p:cNvSpPr txBox="1"/>
              <p:nvPr/>
            </p:nvSpPr>
            <p:spPr>
              <a:xfrm>
                <a:off x="3643037" y="5810720"/>
                <a:ext cx="3854414" cy="56015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91440" tIns="45720" rIns="91440" bIns="45720" rtlCol="0" anchor="t">
                <a:spAutoFit/>
              </a:bodyPr>
              <a:lstStyle/>
              <a:p>
                <a:pPr marL="228600" indent="-228600" algn="just" defTabSz="457200" fontAlgn="base">
                  <a:lnSpc>
                    <a:spcPct val="95000"/>
                  </a:lnSpc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/>
                </a:pPr>
                <a:r>
                  <a:rPr lang="pt-BR" sz="800" dirty="0">
                    <a:solidFill>
                      <a:prstClr val="black"/>
                    </a:solidFill>
                    <a:latin typeface="Calibri"/>
                    <a:cs typeface="Calibri"/>
                  </a:rPr>
                  <a:t>Eficiência Operacional: Redução de tempo e custos operacionais através da automação e otimização de processos.</a:t>
                </a:r>
              </a:p>
              <a:p>
                <a:pPr marL="228600" indent="-228600" algn="just" defTabSz="457200" fontAlgn="base">
                  <a:lnSpc>
                    <a:spcPct val="95000"/>
                  </a:lnSpc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/>
                </a:pPr>
                <a:r>
                  <a:rPr lang="pt-BR" sz="800" dirty="0">
                    <a:solidFill>
                      <a:prstClr val="black"/>
                    </a:solidFill>
                    <a:latin typeface="Calibri"/>
                    <a:cs typeface="Calibri"/>
                  </a:rPr>
                  <a:t>Qualidade de Serviço: Aumento da qualidade dos produtos ou serviços oferecidos pela organização.</a:t>
                </a:r>
              </a:p>
            </p:txBody>
          </p:sp>
        </p:grpSp>
        <p:sp>
          <p:nvSpPr>
            <p:cNvPr id="225" name="Retângulo 224">
              <a:extLst>
                <a:ext uri="{FF2B5EF4-FFF2-40B4-BE49-F238E27FC236}">
                  <a16:creationId xmlns:a16="http://schemas.microsoft.com/office/drawing/2014/main" id="{4E62E8AC-C029-5A1F-D9E9-56EBF64D88AA}"/>
                </a:ext>
              </a:extLst>
            </p:cNvPr>
            <p:cNvSpPr/>
            <p:nvPr/>
          </p:nvSpPr>
          <p:spPr>
            <a:xfrm>
              <a:off x="7620982" y="5775187"/>
              <a:ext cx="2614955" cy="256979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pt-BR" sz="1100" dirty="0">
                  <a:solidFill>
                    <a:schemeClr val="tx1"/>
                  </a:solidFill>
                  <a:latin typeface="Arial"/>
                  <a:cs typeface="Arial"/>
                </a:rPr>
                <a:t>Líder do projeto</a:t>
              </a:r>
              <a:endParaRPr lang="pt-BR" dirty="0">
                <a:solidFill>
                  <a:schemeClr val="tx1"/>
                </a:solidFill>
                <a:latin typeface="Arial"/>
                <a:cs typeface="Arial"/>
              </a:endParaRPr>
            </a:p>
          </p:txBody>
        </p:sp>
        <p:sp>
          <p:nvSpPr>
            <p:cNvPr id="226" name="Rectangle 4">
              <a:extLst>
                <a:ext uri="{FF2B5EF4-FFF2-40B4-BE49-F238E27FC236}">
                  <a16:creationId xmlns:a16="http://schemas.microsoft.com/office/drawing/2014/main" id="{12DD81AD-ABF1-85C0-5DE5-5C927BB11D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20983" y="2875917"/>
              <a:ext cx="2607212" cy="1477708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54000" tIns="13500" rIns="54000" bIns="13500" rtlCol="0" anchor="ctr"/>
            <a:lstStyle/>
            <a:p>
              <a:pPr marL="0" marR="0" lvl="0" indent="0" algn="ctr" defTabSz="4572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788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7" name="Rectangle 5">
              <a:extLst>
                <a:ext uri="{FF2B5EF4-FFF2-40B4-BE49-F238E27FC236}">
                  <a16:creationId xmlns:a16="http://schemas.microsoft.com/office/drawing/2014/main" id="{B2AF9EF1-1363-5DB3-5B09-F4A63FEEF9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58174" y="526887"/>
              <a:ext cx="1292198" cy="215054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54000" tIns="13500" rIns="54000" bIns="13500" rtlCol="0" anchor="ctr"/>
            <a:lstStyle/>
            <a:p>
              <a:pPr marL="0" marR="0" lvl="0" indent="0" algn="ctr" defTabSz="4572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788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8" name="CaixaDeTexto 227">
              <a:extLst>
                <a:ext uri="{FF2B5EF4-FFF2-40B4-BE49-F238E27FC236}">
                  <a16:creationId xmlns:a16="http://schemas.microsoft.com/office/drawing/2014/main" id="{D9082C15-204E-9733-7370-5D6FF53D22AC}"/>
                </a:ext>
              </a:extLst>
            </p:cNvPr>
            <p:cNvSpPr txBox="1"/>
            <p:nvPr/>
          </p:nvSpPr>
          <p:spPr>
            <a:xfrm>
              <a:off x="7701731" y="343168"/>
              <a:ext cx="1005083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8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ÁREA RESPONSÁVEL</a:t>
              </a:r>
              <a:endParaRPr kumimoji="0" lang="en-US" sz="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9" name="CaixaDeTexto 228">
              <a:extLst>
                <a:ext uri="{FF2B5EF4-FFF2-40B4-BE49-F238E27FC236}">
                  <a16:creationId xmlns:a16="http://schemas.microsoft.com/office/drawing/2014/main" id="{58C93635-D8DD-70DC-30E5-0AC9629388D9}"/>
                </a:ext>
              </a:extLst>
            </p:cNvPr>
            <p:cNvSpPr txBox="1"/>
            <p:nvPr/>
          </p:nvSpPr>
          <p:spPr>
            <a:xfrm>
              <a:off x="7949264" y="2713703"/>
              <a:ext cx="1887841" cy="2308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9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NECESSITA DE RECURSOS ($)</a:t>
              </a:r>
              <a:endParaRPr kumimoji="0" lang="en-US" sz="9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0" name="Retângulo 229">
              <a:extLst>
                <a:ext uri="{FF2B5EF4-FFF2-40B4-BE49-F238E27FC236}">
                  <a16:creationId xmlns:a16="http://schemas.microsoft.com/office/drawing/2014/main" id="{1BD4A0D6-0F06-4F04-FAA3-361AA59DF8F5}"/>
                </a:ext>
              </a:extLst>
            </p:cNvPr>
            <p:cNvSpPr/>
            <p:nvPr/>
          </p:nvSpPr>
          <p:spPr>
            <a:xfrm>
              <a:off x="7755829" y="2966156"/>
              <a:ext cx="647382" cy="367686"/>
            </a:xfrm>
            <a:prstGeom prst="rect">
              <a:avLst/>
            </a:prstGeom>
            <a:noFill/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71450" marR="0" lvl="0" indent="-171450" algn="just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q"/>
                <a:tabLst/>
                <a:defRPr/>
              </a:pPr>
              <a:r>
                <a:rPr kumimoji="0" lang="pt-BR" sz="825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SIM</a:t>
              </a:r>
            </a:p>
            <a:p>
              <a:pPr marL="171450" marR="0" lvl="0" indent="-171450" algn="just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q"/>
                <a:tabLst/>
                <a:defRPr/>
              </a:pPr>
              <a:r>
                <a:rPr kumimoji="0" lang="pt-BR" sz="825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NÃO</a:t>
              </a:r>
            </a:p>
          </p:txBody>
        </p:sp>
        <p:sp>
          <p:nvSpPr>
            <p:cNvPr id="231" name="Retângulo 230">
              <a:extLst>
                <a:ext uri="{FF2B5EF4-FFF2-40B4-BE49-F238E27FC236}">
                  <a16:creationId xmlns:a16="http://schemas.microsoft.com/office/drawing/2014/main" id="{AE5DC06C-33F1-45B8-0F05-4D2A4DDB6E0C}"/>
                </a:ext>
              </a:extLst>
            </p:cNvPr>
            <p:cNvSpPr/>
            <p:nvPr/>
          </p:nvSpPr>
          <p:spPr>
            <a:xfrm>
              <a:off x="8914024" y="3424776"/>
              <a:ext cx="1206273" cy="367686"/>
            </a:xfrm>
            <a:prstGeom prst="rect">
              <a:avLst/>
            </a:prstGeom>
            <a:noFill/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just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825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R$______________</a:t>
              </a:r>
            </a:p>
          </p:txBody>
        </p:sp>
        <p:sp>
          <p:nvSpPr>
            <p:cNvPr id="232" name="Retângulo 231">
              <a:extLst>
                <a:ext uri="{FF2B5EF4-FFF2-40B4-BE49-F238E27FC236}">
                  <a16:creationId xmlns:a16="http://schemas.microsoft.com/office/drawing/2014/main" id="{E0363B5D-6972-01EB-6A3C-1FBB024535C3}"/>
                </a:ext>
              </a:extLst>
            </p:cNvPr>
            <p:cNvSpPr/>
            <p:nvPr/>
          </p:nvSpPr>
          <p:spPr>
            <a:xfrm>
              <a:off x="7751433" y="3424776"/>
              <a:ext cx="1127351" cy="367686"/>
            </a:xfrm>
            <a:prstGeom prst="rect">
              <a:avLst/>
            </a:prstGeom>
            <a:noFill/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SE SIM, QUAL VALOR ESTIMADO?</a:t>
              </a:r>
            </a:p>
          </p:txBody>
        </p:sp>
        <p:sp>
          <p:nvSpPr>
            <p:cNvPr id="233" name="Retângulo 232">
              <a:extLst>
                <a:ext uri="{FF2B5EF4-FFF2-40B4-BE49-F238E27FC236}">
                  <a16:creationId xmlns:a16="http://schemas.microsoft.com/office/drawing/2014/main" id="{2779F7D4-FC56-E019-7A5B-F0FBEE8AFBE6}"/>
                </a:ext>
              </a:extLst>
            </p:cNvPr>
            <p:cNvSpPr/>
            <p:nvPr/>
          </p:nvSpPr>
          <p:spPr>
            <a:xfrm>
              <a:off x="7748766" y="3880301"/>
              <a:ext cx="1127351" cy="367686"/>
            </a:xfrm>
            <a:prstGeom prst="rect">
              <a:avLst/>
            </a:prstGeom>
            <a:noFill/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QUAL APLICAÇÃO?</a:t>
              </a:r>
            </a:p>
          </p:txBody>
        </p:sp>
        <p:sp>
          <p:nvSpPr>
            <p:cNvPr id="234" name="Rectangle 4">
              <a:extLst>
                <a:ext uri="{FF2B5EF4-FFF2-40B4-BE49-F238E27FC236}">
                  <a16:creationId xmlns:a16="http://schemas.microsoft.com/office/drawing/2014/main" id="{31F91BA6-7C1A-0624-F39B-A789EB6979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28725" y="4565464"/>
              <a:ext cx="2607212" cy="984083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54000" tIns="13500" rIns="54000" bIns="13500" rtlCol="0" anchor="ctr"/>
            <a:lstStyle/>
            <a:p>
              <a:pPr marL="0" marR="0" lvl="0" indent="0" algn="ctr" defTabSz="4572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788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6" name="CaixaDeTexto 235">
              <a:extLst>
                <a:ext uri="{FF2B5EF4-FFF2-40B4-BE49-F238E27FC236}">
                  <a16:creationId xmlns:a16="http://schemas.microsoft.com/office/drawing/2014/main" id="{165596C2-7436-AD5B-22EC-204A4340175A}"/>
                </a:ext>
              </a:extLst>
            </p:cNvPr>
            <p:cNvSpPr txBox="1"/>
            <p:nvPr/>
          </p:nvSpPr>
          <p:spPr>
            <a:xfrm>
              <a:off x="7807686" y="4411423"/>
              <a:ext cx="2183595" cy="2308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9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TEMPO DE EXECUÇÃO (ESTIMADO)</a:t>
              </a:r>
              <a:endParaRPr kumimoji="0" lang="en-US" sz="9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7" name="Retângulo 236">
              <a:extLst>
                <a:ext uri="{FF2B5EF4-FFF2-40B4-BE49-F238E27FC236}">
                  <a16:creationId xmlns:a16="http://schemas.microsoft.com/office/drawing/2014/main" id="{A13B90A7-DA3E-D09D-7E8C-FAC885849049}"/>
                </a:ext>
              </a:extLst>
            </p:cNvPr>
            <p:cNvSpPr/>
            <p:nvPr/>
          </p:nvSpPr>
          <p:spPr>
            <a:xfrm>
              <a:off x="7874543" y="4684705"/>
              <a:ext cx="1287676" cy="777899"/>
            </a:xfrm>
            <a:prstGeom prst="rect">
              <a:avLst/>
            </a:prstGeom>
            <a:noFill/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just" defTabSz="457200">
                <a:defRPr/>
              </a:pPr>
              <a:r>
                <a:rPr lang="pt-BR" sz="800" dirty="0">
                  <a:solidFill>
                    <a:prstClr val="black"/>
                  </a:solidFill>
                  <a:latin typeface="Arial"/>
                  <a:cs typeface="Arial"/>
                </a:rPr>
                <a:t>6 (seis) meses</a:t>
              </a:r>
              <a:endParaRPr lang="pt-BR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8" name="Retângulo 237">
              <a:extLst>
                <a:ext uri="{FF2B5EF4-FFF2-40B4-BE49-F238E27FC236}">
                  <a16:creationId xmlns:a16="http://schemas.microsoft.com/office/drawing/2014/main" id="{586A16A2-6893-E03A-C4BD-5044EEC51FA5}"/>
                </a:ext>
              </a:extLst>
            </p:cNvPr>
            <p:cNvSpPr/>
            <p:nvPr/>
          </p:nvSpPr>
          <p:spPr>
            <a:xfrm>
              <a:off x="9298426" y="4684704"/>
              <a:ext cx="647135" cy="777899"/>
            </a:xfrm>
            <a:prstGeom prst="rect">
              <a:avLst/>
            </a:prstGeom>
            <a:noFill/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825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INÍCIO</a:t>
              </a:r>
            </a:p>
            <a:p>
              <a:pPr marL="171450" marR="0" lvl="0" indent="-17145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q"/>
                <a:tabLst/>
                <a:defRPr/>
              </a:pPr>
              <a:r>
                <a:rPr kumimoji="0" lang="pt-BR" sz="825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2023</a:t>
              </a:r>
            </a:p>
            <a:p>
              <a:pPr marL="171450" marR="0" lvl="0" indent="-17145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q"/>
                <a:tabLst/>
                <a:defRPr/>
              </a:pPr>
              <a:r>
                <a:rPr kumimoji="0" lang="pt-BR" sz="825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2024</a:t>
              </a:r>
            </a:p>
            <a:p>
              <a:pPr marL="171450" marR="0" lvl="0" indent="-17145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q"/>
                <a:tabLst/>
                <a:defRPr/>
              </a:pPr>
              <a:r>
                <a:rPr kumimoji="0" lang="pt-BR" sz="825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2025</a:t>
              </a:r>
            </a:p>
            <a:p>
              <a:pPr marL="171450" marR="0" lvl="0" indent="-17145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q"/>
                <a:tabLst/>
                <a:defRPr/>
              </a:pPr>
              <a:r>
                <a:rPr kumimoji="0" lang="pt-BR" sz="825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2026</a:t>
              </a:r>
            </a:p>
          </p:txBody>
        </p:sp>
        <p:sp>
          <p:nvSpPr>
            <p:cNvPr id="239" name="Rectangle 5">
              <a:extLst>
                <a:ext uri="{FF2B5EF4-FFF2-40B4-BE49-F238E27FC236}">
                  <a16:creationId xmlns:a16="http://schemas.microsoft.com/office/drawing/2014/main" id="{941DFA18-4384-9A65-70A5-2DF19DB10A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35996" y="539114"/>
              <a:ext cx="1292198" cy="2138313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54000" tIns="13500" rIns="54000" bIns="13500" rtlCol="0" anchor="ctr"/>
            <a:lstStyle/>
            <a:p>
              <a:pPr marL="0" marR="0" lvl="0" indent="0" algn="ctr" defTabSz="4572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788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0" name="Retângulo 239">
              <a:extLst>
                <a:ext uri="{FF2B5EF4-FFF2-40B4-BE49-F238E27FC236}">
                  <a16:creationId xmlns:a16="http://schemas.microsoft.com/office/drawing/2014/main" id="{D08642FC-7AC4-6C49-78EA-8387AA3A0DAA}"/>
                </a:ext>
              </a:extLst>
            </p:cNvPr>
            <p:cNvSpPr/>
            <p:nvPr/>
          </p:nvSpPr>
          <p:spPr>
            <a:xfrm>
              <a:off x="8914024" y="3880686"/>
              <a:ext cx="1206273" cy="367686"/>
            </a:xfrm>
            <a:prstGeom prst="rect">
              <a:avLst/>
            </a:prstGeom>
            <a:noFill/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71450" marR="0" lvl="0" indent="-171450" algn="just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q"/>
                <a:tabLst/>
                <a:defRPr/>
              </a:pPr>
              <a:r>
                <a:rPr kumimoji="0" lang="pt-BR" sz="825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CUSTEIO</a:t>
              </a:r>
              <a:endParaRPr lang="pt-BR" sz="82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171450" marR="0" lvl="0" indent="-171450" algn="just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q"/>
                <a:tabLst/>
                <a:defRPr/>
              </a:pPr>
              <a:r>
                <a:rPr kumimoji="0" lang="pt-BR" sz="825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INVESTIMENTO</a:t>
              </a:r>
            </a:p>
          </p:txBody>
        </p:sp>
        <p:sp>
          <p:nvSpPr>
            <p:cNvPr id="241" name="CaixaDeTexto 240">
              <a:extLst>
                <a:ext uri="{FF2B5EF4-FFF2-40B4-BE49-F238E27FC236}">
                  <a16:creationId xmlns:a16="http://schemas.microsoft.com/office/drawing/2014/main" id="{1A80B168-6BEE-59FD-088C-1AD18D4DE42C}"/>
                </a:ext>
              </a:extLst>
            </p:cNvPr>
            <p:cNvSpPr txBox="1"/>
            <p:nvPr/>
          </p:nvSpPr>
          <p:spPr>
            <a:xfrm>
              <a:off x="9092803" y="352011"/>
              <a:ext cx="943056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8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ÁREA(S) ENVOLVIDA (S)</a:t>
              </a:r>
              <a:endParaRPr kumimoji="0" lang="en-US" sz="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2" name="Retângulo 241">
              <a:extLst>
                <a:ext uri="{FF2B5EF4-FFF2-40B4-BE49-F238E27FC236}">
                  <a16:creationId xmlns:a16="http://schemas.microsoft.com/office/drawing/2014/main" id="{45576222-88F3-22C8-8515-31BB488776A7}"/>
                </a:ext>
              </a:extLst>
            </p:cNvPr>
            <p:cNvSpPr/>
            <p:nvPr/>
          </p:nvSpPr>
          <p:spPr>
            <a:xfrm>
              <a:off x="7634935" y="6262467"/>
              <a:ext cx="2601002" cy="256979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endParaRPr lang="pt-BR" sz="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pt-BR" sz="1100" dirty="0">
                  <a:solidFill>
                    <a:schemeClr val="tx1"/>
                  </a:solidFill>
                  <a:latin typeface="Arial"/>
                  <a:cs typeface="Arial"/>
                </a:rPr>
                <a:t>Substituto do Líder do Projeto</a:t>
              </a:r>
            </a:p>
          </p:txBody>
        </p:sp>
        <p:sp>
          <p:nvSpPr>
            <p:cNvPr id="243" name="CaixaDeTexto 242">
              <a:extLst>
                <a:ext uri="{FF2B5EF4-FFF2-40B4-BE49-F238E27FC236}">
                  <a16:creationId xmlns:a16="http://schemas.microsoft.com/office/drawing/2014/main" id="{0DF9833A-268F-0FFE-9B35-9ACA02EA77CD}"/>
                </a:ext>
              </a:extLst>
            </p:cNvPr>
            <p:cNvSpPr txBox="1"/>
            <p:nvPr/>
          </p:nvSpPr>
          <p:spPr>
            <a:xfrm>
              <a:off x="8131909" y="5610484"/>
              <a:ext cx="1565302" cy="21544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pt-BR" sz="800" b="1" dirty="0">
                  <a:latin typeface="Arial" panose="020B0604020202020204" pitchFamily="34" charset="0"/>
                  <a:cs typeface="Arial" panose="020B0604020202020204" pitchFamily="34" charset="0"/>
                </a:rPr>
                <a:t>LÍDER DO PROJETO</a:t>
              </a:r>
              <a:endParaRPr kumimoji="0" lang="en-US" sz="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4" name="CaixaDeTexto 243">
              <a:extLst>
                <a:ext uri="{FF2B5EF4-FFF2-40B4-BE49-F238E27FC236}">
                  <a16:creationId xmlns:a16="http://schemas.microsoft.com/office/drawing/2014/main" id="{CB5475E4-60FF-5AA0-1821-D22097650E9A}"/>
                </a:ext>
              </a:extLst>
            </p:cNvPr>
            <p:cNvSpPr txBox="1"/>
            <p:nvPr/>
          </p:nvSpPr>
          <p:spPr>
            <a:xfrm>
              <a:off x="8131909" y="6111308"/>
              <a:ext cx="1617174" cy="21544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pt-BR" sz="800" b="1" dirty="0">
                  <a:latin typeface="Arial" panose="020B0604020202020204" pitchFamily="34" charset="0"/>
                  <a:cs typeface="Arial" panose="020B0604020202020204" pitchFamily="34" charset="0"/>
                </a:rPr>
                <a:t>LÍDER SUBSTITUTO</a:t>
              </a:r>
              <a:endParaRPr kumimoji="0" lang="en-US" sz="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5" name="Rectangle 32">
              <a:extLst>
                <a:ext uri="{FF2B5EF4-FFF2-40B4-BE49-F238E27FC236}">
                  <a16:creationId xmlns:a16="http://schemas.microsoft.com/office/drawing/2014/main" id="{CA53E266-6160-3B07-3F03-F9A5CE02501D}"/>
                </a:ext>
              </a:extLst>
            </p:cNvPr>
            <p:cNvSpPr/>
            <p:nvPr/>
          </p:nvSpPr>
          <p:spPr>
            <a:xfrm>
              <a:off x="7623559" y="642980"/>
              <a:ext cx="1105025" cy="10772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71450" marR="0" lvl="0" indent="-171450" algn="just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q"/>
                <a:tabLst/>
                <a:defRPr/>
              </a:pPr>
              <a:r>
                <a:rPr kumimoji="0" lang="pt-BR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SPTI</a:t>
              </a:r>
            </a:p>
            <a:p>
              <a:pPr marL="171450" marR="0" lvl="0" indent="-171450" algn="just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q"/>
                <a:tabLst/>
                <a:defRPr/>
              </a:pPr>
              <a:r>
                <a:rPr kumimoji="0" lang="pt-BR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CGTI</a:t>
              </a:r>
            </a:p>
            <a:p>
              <a:pPr marL="266700" marR="0" lvl="0" indent="-171450" algn="just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q"/>
                <a:tabLst/>
                <a:defRPr/>
              </a:pPr>
              <a:r>
                <a:rPr kumimoji="0" lang="pt-BR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COGTI</a:t>
              </a:r>
            </a:p>
            <a:p>
              <a:pPr marL="266700" marR="0" lvl="0" indent="-171450" algn="just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q"/>
                <a:tabLst/>
                <a:defRPr/>
              </a:pPr>
              <a:r>
                <a:rPr kumimoji="0" lang="pt-BR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COSIN</a:t>
              </a:r>
            </a:p>
            <a:p>
              <a:pPr marL="266700" marR="0" lvl="0" indent="-171450" algn="just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q"/>
                <a:tabLst/>
                <a:defRPr/>
              </a:pPr>
              <a:r>
                <a:rPr kumimoji="0" lang="pt-BR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COINS</a:t>
              </a:r>
              <a:endParaRPr lang="pt-BR" sz="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171450" marR="0" lvl="0" indent="-171450" algn="just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q"/>
                <a:tabLst/>
                <a:defRPr/>
              </a:pPr>
              <a:r>
                <a:rPr kumimoji="0" lang="pt-BR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CGGI</a:t>
              </a:r>
            </a:p>
            <a:p>
              <a:pPr marL="171450" marR="0" lvl="0" indent="-171450" algn="just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q"/>
                <a:tabLst/>
                <a:defRPr/>
              </a:pPr>
              <a:r>
                <a:rPr kumimoji="0" lang="pt-BR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COGID</a:t>
              </a:r>
            </a:p>
            <a:p>
              <a:pPr marL="171450" marR="0" lvl="0" indent="-171450" algn="just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q"/>
                <a:tabLst/>
                <a:defRPr/>
              </a:pPr>
              <a:r>
                <a:rPr kumimoji="0" lang="pt-BR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CGGE</a:t>
              </a:r>
            </a:p>
          </p:txBody>
        </p:sp>
        <p:pic>
          <p:nvPicPr>
            <p:cNvPr id="246" name="Imagem 245" descr="Logotipo&#10;&#10;Descrição gerada automaticamente">
              <a:extLst>
                <a:ext uri="{FF2B5EF4-FFF2-40B4-BE49-F238E27FC236}">
                  <a16:creationId xmlns:a16="http://schemas.microsoft.com/office/drawing/2014/main" id="{407E4F6B-7C27-2138-4EC6-78E313E6A5F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661"/>
            <a:stretch/>
          </p:blipFill>
          <p:spPr>
            <a:xfrm>
              <a:off x="10311975" y="5173800"/>
              <a:ext cx="1309055" cy="568648"/>
            </a:xfrm>
            <a:prstGeom prst="rect">
              <a:avLst/>
            </a:prstGeom>
          </p:spPr>
        </p:pic>
        <p:sp>
          <p:nvSpPr>
            <p:cNvPr id="247" name="Rectangle 32">
              <a:extLst>
                <a:ext uri="{FF2B5EF4-FFF2-40B4-BE49-F238E27FC236}">
                  <a16:creationId xmlns:a16="http://schemas.microsoft.com/office/drawing/2014/main" id="{983CB2B1-C742-A90D-11CB-EB8FC4840674}"/>
                </a:ext>
              </a:extLst>
            </p:cNvPr>
            <p:cNvSpPr/>
            <p:nvPr/>
          </p:nvSpPr>
          <p:spPr>
            <a:xfrm>
              <a:off x="9083987" y="681722"/>
              <a:ext cx="1105025" cy="10772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71450" marR="0" lvl="0" indent="-171450" algn="just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q"/>
                <a:tabLst/>
                <a:defRPr/>
              </a:pPr>
              <a:r>
                <a:rPr kumimoji="0" lang="pt-BR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SPTI</a:t>
              </a:r>
            </a:p>
            <a:p>
              <a:pPr marL="171450" marR="0" lvl="0" indent="-171450" algn="just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q"/>
                <a:tabLst/>
                <a:defRPr/>
              </a:pPr>
              <a:r>
                <a:rPr kumimoji="0" lang="pt-BR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CGTI</a:t>
              </a:r>
            </a:p>
            <a:p>
              <a:pPr marL="266700" marR="0" lvl="0" indent="-171450" algn="just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q"/>
                <a:tabLst/>
                <a:defRPr/>
              </a:pPr>
              <a:r>
                <a:rPr kumimoji="0" lang="pt-BR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COGTI</a:t>
              </a:r>
            </a:p>
            <a:p>
              <a:pPr marL="266700" marR="0" lvl="0" indent="-171450" algn="just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q"/>
                <a:tabLst/>
                <a:defRPr/>
              </a:pPr>
              <a:r>
                <a:rPr kumimoji="0" lang="pt-BR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COSIN</a:t>
              </a:r>
            </a:p>
            <a:p>
              <a:pPr marL="266700" marR="0" lvl="0" indent="-171450" algn="just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q"/>
                <a:tabLst/>
                <a:defRPr/>
              </a:pPr>
              <a:r>
                <a:rPr kumimoji="0" lang="pt-BR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COINS</a:t>
              </a:r>
              <a:endParaRPr lang="pt-BR" sz="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171450" marR="0" lvl="0" indent="-171450" algn="just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q"/>
                <a:tabLst/>
                <a:defRPr/>
              </a:pPr>
              <a:r>
                <a:rPr kumimoji="0" lang="pt-BR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CGGI</a:t>
              </a:r>
            </a:p>
            <a:p>
              <a:pPr marL="171450" marR="0" lvl="0" indent="-171450" algn="just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q"/>
                <a:tabLst/>
                <a:defRPr/>
              </a:pPr>
              <a:r>
                <a:rPr kumimoji="0" lang="pt-BR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COGID</a:t>
              </a:r>
            </a:p>
            <a:p>
              <a:pPr marL="171450" marR="0" lvl="0" indent="-171450" algn="just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q"/>
                <a:tabLst/>
                <a:defRPr/>
              </a:pPr>
              <a:r>
                <a:rPr kumimoji="0" lang="pt-BR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CGGE</a:t>
              </a:r>
            </a:p>
          </p:txBody>
        </p:sp>
        <p:pic>
          <p:nvPicPr>
            <p:cNvPr id="248" name="Gráfico 247" descr="Marca de seleção">
              <a:extLst>
                <a:ext uri="{FF2B5EF4-FFF2-40B4-BE49-F238E27FC236}">
                  <a16:creationId xmlns:a16="http://schemas.microsoft.com/office/drawing/2014/main" id="{24CE01AE-A281-6D08-B52D-9EB611BFA65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9147180" y="656745"/>
              <a:ext cx="181008" cy="164665"/>
            </a:xfrm>
            <a:prstGeom prst="rect">
              <a:avLst/>
            </a:prstGeom>
          </p:spPr>
        </p:pic>
        <p:pic>
          <p:nvPicPr>
            <p:cNvPr id="249" name="Gráfico 248" descr="Marca de seleção">
              <a:extLst>
                <a:ext uri="{FF2B5EF4-FFF2-40B4-BE49-F238E27FC236}">
                  <a16:creationId xmlns:a16="http://schemas.microsoft.com/office/drawing/2014/main" id="{66DF40DE-F9D3-1EE4-D3B2-9EAA3456C9D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9244580" y="1140880"/>
              <a:ext cx="181008" cy="164665"/>
            </a:xfrm>
            <a:prstGeom prst="rect">
              <a:avLst/>
            </a:prstGeom>
          </p:spPr>
        </p:pic>
        <p:pic>
          <p:nvPicPr>
            <p:cNvPr id="250" name="Gráfico 249" descr="Marca de seleção">
              <a:extLst>
                <a:ext uri="{FF2B5EF4-FFF2-40B4-BE49-F238E27FC236}">
                  <a16:creationId xmlns:a16="http://schemas.microsoft.com/office/drawing/2014/main" id="{CA90F080-CE4A-6663-3E00-6CAF6973864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9153892" y="1516960"/>
              <a:ext cx="181008" cy="164665"/>
            </a:xfrm>
            <a:prstGeom prst="rect">
              <a:avLst/>
            </a:prstGeom>
          </p:spPr>
        </p:pic>
        <p:pic>
          <p:nvPicPr>
            <p:cNvPr id="251" name="Gráfico 250" descr="Marca de seleção">
              <a:extLst>
                <a:ext uri="{FF2B5EF4-FFF2-40B4-BE49-F238E27FC236}">
                  <a16:creationId xmlns:a16="http://schemas.microsoft.com/office/drawing/2014/main" id="{E045445D-7816-5206-D1EE-0D0945723C1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7783772" y="1103429"/>
              <a:ext cx="181008" cy="164665"/>
            </a:xfrm>
            <a:prstGeom prst="rect">
              <a:avLst/>
            </a:prstGeom>
          </p:spPr>
        </p:pic>
        <p:pic>
          <p:nvPicPr>
            <p:cNvPr id="252" name="Gráfico 251" descr="Marca de seleção">
              <a:extLst>
                <a:ext uri="{FF2B5EF4-FFF2-40B4-BE49-F238E27FC236}">
                  <a16:creationId xmlns:a16="http://schemas.microsoft.com/office/drawing/2014/main" id="{72AC004F-6518-3A4E-BA94-7D67F833D36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9147179" y="777060"/>
              <a:ext cx="181008" cy="164665"/>
            </a:xfrm>
            <a:prstGeom prst="rect">
              <a:avLst/>
            </a:prstGeom>
          </p:spPr>
        </p:pic>
        <p:pic>
          <p:nvPicPr>
            <p:cNvPr id="253" name="Gráfico 252" descr="Marca de seleção">
              <a:extLst>
                <a:ext uri="{FF2B5EF4-FFF2-40B4-BE49-F238E27FC236}">
                  <a16:creationId xmlns:a16="http://schemas.microsoft.com/office/drawing/2014/main" id="{E01BD2E5-63DB-BF02-9AD7-1D6710C63B3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9399425" y="4958659"/>
              <a:ext cx="181008" cy="164665"/>
            </a:xfrm>
            <a:prstGeom prst="rect">
              <a:avLst/>
            </a:prstGeom>
          </p:spPr>
        </p:pic>
        <p:sp>
          <p:nvSpPr>
            <p:cNvPr id="254" name="CaixaDeTexto 253">
              <a:extLst>
                <a:ext uri="{FF2B5EF4-FFF2-40B4-BE49-F238E27FC236}">
                  <a16:creationId xmlns:a16="http://schemas.microsoft.com/office/drawing/2014/main" id="{23F2E39B-EEB6-DFE2-3DBE-E0444D6B1602}"/>
                </a:ext>
              </a:extLst>
            </p:cNvPr>
            <p:cNvSpPr txBox="1"/>
            <p:nvPr/>
          </p:nvSpPr>
          <p:spPr>
            <a:xfrm>
              <a:off x="757588" y="2898620"/>
              <a:ext cx="6096000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pt-BR" sz="800" dirty="0">
                  <a:solidFill>
                    <a:prstClr val="black"/>
                  </a:solidFill>
                  <a:latin typeface="Calibri"/>
                  <a:cs typeface="Calibri"/>
                </a:rPr>
                <a:t>Os principais objetivos do projeto são: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pt-BR" sz="800" dirty="0">
                  <a:solidFill>
                    <a:prstClr val="black"/>
                  </a:solidFill>
                  <a:latin typeface="Calibri"/>
                  <a:cs typeface="Calibri"/>
                </a:rPr>
                <a:t>Garantir que os resultados do projeto atendam ou superem as expectativas dos stakeholders.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pt-BR" sz="800" dirty="0">
                  <a:solidFill>
                    <a:prstClr val="black"/>
                  </a:solidFill>
                  <a:latin typeface="Calibri"/>
                  <a:cs typeface="Calibri"/>
                </a:rPr>
                <a:t>Fornecer produtos, serviços ou soluções que resolvam o problema ou aproveitem a oportunidade identificada.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pt-BR" sz="800" dirty="0">
                  <a:solidFill>
                    <a:prstClr val="black"/>
                  </a:solidFill>
                  <a:latin typeface="Calibri"/>
                  <a:cs typeface="Calibri"/>
                </a:rPr>
                <a:t>Completar todas as atividades do projeto dentro do cronograma definido.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pt-BR" sz="800" dirty="0">
                  <a:solidFill>
                    <a:prstClr val="black"/>
                  </a:solidFill>
                  <a:latin typeface="Calibri"/>
                  <a:cs typeface="Calibri"/>
                </a:rPr>
                <a:t>Minimizar atrasos e garantir que o projeto siga o plano de tempo acordado.</a:t>
              </a:r>
            </a:p>
          </p:txBody>
        </p:sp>
        <p:pic>
          <p:nvPicPr>
            <p:cNvPr id="255" name="Gráfico 254" descr="Marca de seleção">
              <a:extLst>
                <a:ext uri="{FF2B5EF4-FFF2-40B4-BE49-F238E27FC236}">
                  <a16:creationId xmlns:a16="http://schemas.microsoft.com/office/drawing/2014/main" id="{CE80405D-8B46-322B-DA48-5F0681C8293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9138652" y="1387420"/>
              <a:ext cx="181008" cy="164665"/>
            </a:xfrm>
            <a:prstGeom prst="rect">
              <a:avLst/>
            </a:prstGeom>
          </p:spPr>
        </p:pic>
        <p:pic>
          <p:nvPicPr>
            <p:cNvPr id="256" name="Gráfico 255" descr="Marca de seleção">
              <a:extLst>
                <a:ext uri="{FF2B5EF4-FFF2-40B4-BE49-F238E27FC236}">
                  <a16:creationId xmlns:a16="http://schemas.microsoft.com/office/drawing/2014/main" id="{13F95D18-5B68-7ACC-DF6B-9AFDCBD7731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9153892" y="1273120"/>
              <a:ext cx="181008" cy="16466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432227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073967-412B-3F54-6367-8549C9FBF8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C5CBF647-0FEC-ED68-4064-8411F14D1C1F}"/>
              </a:ext>
            </a:extLst>
          </p:cNvPr>
          <p:cNvSpPr/>
          <p:nvPr/>
        </p:nvSpPr>
        <p:spPr>
          <a:xfrm>
            <a:off x="7269791" y="2412210"/>
            <a:ext cx="1389241" cy="103115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pt-BR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ENTREGA 4.4 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3A6F22DD-A66C-A2FF-5765-FA52BFB2EB27}"/>
              </a:ext>
            </a:extLst>
          </p:cNvPr>
          <p:cNvSpPr/>
          <p:nvPr/>
        </p:nvSpPr>
        <p:spPr>
          <a:xfrm>
            <a:off x="10311522" y="3952571"/>
            <a:ext cx="1643625" cy="17224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t-BR" sz="11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LEGENDA - STATUS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A89454E3-E1F3-49AF-6CFA-E2C6FC3C661C}"/>
              </a:ext>
            </a:extLst>
          </p:cNvPr>
          <p:cNvSpPr/>
          <p:nvPr/>
        </p:nvSpPr>
        <p:spPr>
          <a:xfrm>
            <a:off x="10565530" y="4257561"/>
            <a:ext cx="1121239" cy="17901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NÃO INICIADO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55919FD4-10FD-FB68-1803-56ABEDAE8692}"/>
              </a:ext>
            </a:extLst>
          </p:cNvPr>
          <p:cNvSpPr/>
          <p:nvPr/>
        </p:nvSpPr>
        <p:spPr>
          <a:xfrm>
            <a:off x="10565530" y="4538915"/>
            <a:ext cx="1121239" cy="179014"/>
          </a:xfrm>
          <a:prstGeom prst="rect">
            <a:avLst/>
          </a:prstGeom>
          <a:solidFill>
            <a:srgbClr val="00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 ANDAMENTO</a:t>
            </a: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0BFB9043-FFA8-6360-2F60-CE68D0249C7F}"/>
              </a:ext>
            </a:extLst>
          </p:cNvPr>
          <p:cNvSpPr/>
          <p:nvPr/>
        </p:nvSpPr>
        <p:spPr>
          <a:xfrm>
            <a:off x="10565530" y="4814051"/>
            <a:ext cx="1121239" cy="179014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PONTO DE ATENÇÃO</a:t>
            </a: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AB3F2C0D-84BF-B3C0-6C08-5C2002498071}"/>
              </a:ext>
            </a:extLst>
          </p:cNvPr>
          <p:cNvSpPr/>
          <p:nvPr/>
        </p:nvSpPr>
        <p:spPr>
          <a:xfrm>
            <a:off x="10565530" y="5095405"/>
            <a:ext cx="1121239" cy="179014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ATRASADO</a:t>
            </a: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EBB3D7E0-A8B4-48C7-E193-FCF6A00A9A2C}"/>
              </a:ext>
            </a:extLst>
          </p:cNvPr>
          <p:cNvSpPr/>
          <p:nvPr/>
        </p:nvSpPr>
        <p:spPr>
          <a:xfrm>
            <a:off x="10565530" y="5376759"/>
            <a:ext cx="1121239" cy="179014"/>
          </a:xfrm>
          <a:prstGeom prst="rect">
            <a:avLst/>
          </a:prstGeom>
          <a:solidFill>
            <a:srgbClr val="0020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CONCLUÍDO</a:t>
            </a:r>
          </a:p>
        </p:txBody>
      </p:sp>
      <p:sp>
        <p:nvSpPr>
          <p:cNvPr id="11" name="TextBox 6">
            <a:extLst>
              <a:ext uri="{FF2B5EF4-FFF2-40B4-BE49-F238E27FC236}">
                <a16:creationId xmlns:a16="http://schemas.microsoft.com/office/drawing/2014/main" id="{D6047188-5B0F-A126-8BBE-74A6E504E255}"/>
              </a:ext>
            </a:extLst>
          </p:cNvPr>
          <p:cNvSpPr txBox="1"/>
          <p:nvPr/>
        </p:nvSpPr>
        <p:spPr>
          <a:xfrm>
            <a:off x="1352137" y="143233"/>
            <a:ext cx="394334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D-DIN DIN-Bold" charset="0"/>
                <a:cs typeface="Arial" panose="020B0604020202020204" pitchFamily="34" charset="0"/>
              </a:rPr>
              <a:t>EAP -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D-DIN DIN-Bold" charset="0"/>
                <a:cs typeface="Arial" panose="020B0604020202020204" pitchFamily="34" charset="0"/>
              </a:rPr>
              <a:t>ESTRUTURA ANALÍTICA DO PROJETO</a:t>
            </a:r>
            <a:endParaRPr kumimoji="0" lang="en-US" sz="15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" panose="020B0604020202020204" pitchFamily="34" charset="0"/>
              <a:ea typeface="D-DIN DIN-Bold" charset="0"/>
              <a:cs typeface="Arial" panose="020B0604020202020204" pitchFamily="34" charset="0"/>
            </a:endParaRPr>
          </a:p>
        </p:txBody>
      </p:sp>
      <p:sp>
        <p:nvSpPr>
          <p:cNvPr id="12" name="Rectangle 4">
            <a:extLst>
              <a:ext uri="{FF2B5EF4-FFF2-40B4-BE49-F238E27FC236}">
                <a16:creationId xmlns:a16="http://schemas.microsoft.com/office/drawing/2014/main" id="{F59A3F84-82EE-B527-B8EC-1DA1156A8D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26757" y="548946"/>
            <a:ext cx="5787405" cy="575479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6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54000" tIns="13500" rIns="54000" bIns="13500" rtlCol="0" anchor="ctr"/>
          <a:lstStyle/>
          <a:p>
            <a:pPr marL="0" marR="0" lvl="0" indent="0" algn="l" defTabSz="4572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595B1FA0-F444-B22E-7905-086FF0019BC3}"/>
              </a:ext>
            </a:extLst>
          </p:cNvPr>
          <p:cNvSpPr/>
          <p:nvPr/>
        </p:nvSpPr>
        <p:spPr>
          <a:xfrm>
            <a:off x="8822386" y="1336985"/>
            <a:ext cx="1402004" cy="923811"/>
          </a:xfrm>
          <a:prstGeom prst="rect">
            <a:avLst/>
          </a:prstGeom>
          <a:solidFill>
            <a:srgbClr val="00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1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CONVERSÃO EM PROCESSO</a:t>
            </a:r>
            <a:endParaRPr lang="pt-BR" sz="1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BD687E13-5FA5-6BC0-4762-1CC922077D2E}"/>
              </a:ext>
            </a:extLst>
          </p:cNvPr>
          <p:cNvSpPr txBox="1"/>
          <p:nvPr/>
        </p:nvSpPr>
        <p:spPr>
          <a:xfrm>
            <a:off x="1495303" y="1143474"/>
            <a:ext cx="848949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100" b="1" dirty="0">
                <a:solidFill>
                  <a:srgbClr val="ED7D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ETAPA 1</a:t>
            </a: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843AC2BE-2C41-6748-93B9-665BC3737D68}"/>
              </a:ext>
            </a:extLst>
          </p:cNvPr>
          <p:cNvSpPr txBox="1"/>
          <p:nvPr/>
        </p:nvSpPr>
        <p:spPr>
          <a:xfrm>
            <a:off x="3021626" y="1143474"/>
            <a:ext cx="848949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100" b="1" dirty="0">
                <a:solidFill>
                  <a:srgbClr val="ED7D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ETAPA 2</a:t>
            </a: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04AA95FF-7D7E-37DE-9EF4-BFDA881F85A7}"/>
              </a:ext>
            </a:extLst>
          </p:cNvPr>
          <p:cNvSpPr txBox="1"/>
          <p:nvPr/>
        </p:nvSpPr>
        <p:spPr>
          <a:xfrm>
            <a:off x="4521442" y="1143474"/>
            <a:ext cx="848949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100" b="1" dirty="0">
                <a:solidFill>
                  <a:srgbClr val="ED7D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ETAPA 3</a:t>
            </a: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C46A43EA-C20F-AA78-9856-67B2936AEAF0}"/>
              </a:ext>
            </a:extLst>
          </p:cNvPr>
          <p:cNvSpPr txBox="1"/>
          <p:nvPr/>
        </p:nvSpPr>
        <p:spPr>
          <a:xfrm>
            <a:off x="6800676" y="1134632"/>
            <a:ext cx="848949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100" b="1" dirty="0">
                <a:solidFill>
                  <a:srgbClr val="ED7D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ETAPA 4</a:t>
            </a: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70E86F8F-CA16-6A62-02E3-B29D3C8D274B}"/>
              </a:ext>
            </a:extLst>
          </p:cNvPr>
          <p:cNvSpPr txBox="1"/>
          <p:nvPr/>
        </p:nvSpPr>
        <p:spPr>
          <a:xfrm>
            <a:off x="9170374" y="1143474"/>
            <a:ext cx="848949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100" b="1" dirty="0">
                <a:solidFill>
                  <a:srgbClr val="ED7D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ETAPA 5</a:t>
            </a: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tângulo 18">
            <a:extLst>
              <a:ext uri="{FF2B5EF4-FFF2-40B4-BE49-F238E27FC236}">
                <a16:creationId xmlns:a16="http://schemas.microsoft.com/office/drawing/2014/main" id="{67E06EAF-7D5E-45C0-F23C-D0D83ECB0E67}"/>
              </a:ext>
            </a:extLst>
          </p:cNvPr>
          <p:cNvSpPr/>
          <p:nvPr/>
        </p:nvSpPr>
        <p:spPr>
          <a:xfrm>
            <a:off x="1203841" y="2417657"/>
            <a:ext cx="1389346" cy="1042629"/>
          </a:xfrm>
          <a:prstGeom prst="rect">
            <a:avLst/>
          </a:prstGeom>
          <a:solidFill>
            <a:srgbClr val="0020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pt-BR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ENTREGA 1.1 </a:t>
            </a:r>
          </a:p>
        </p:txBody>
      </p:sp>
      <p:sp>
        <p:nvSpPr>
          <p:cNvPr id="20" name="Retângulo 19">
            <a:extLst>
              <a:ext uri="{FF2B5EF4-FFF2-40B4-BE49-F238E27FC236}">
                <a16:creationId xmlns:a16="http://schemas.microsoft.com/office/drawing/2014/main" id="{14558BEA-6457-D21A-7058-7C8A421D8B6C}"/>
              </a:ext>
            </a:extLst>
          </p:cNvPr>
          <p:cNvSpPr/>
          <p:nvPr/>
        </p:nvSpPr>
        <p:spPr>
          <a:xfrm>
            <a:off x="1198251" y="3581486"/>
            <a:ext cx="1402003" cy="1031149"/>
          </a:xfrm>
          <a:prstGeom prst="rect">
            <a:avLst/>
          </a:prstGeom>
          <a:solidFill>
            <a:srgbClr val="0020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pt-BR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ENTREGA 1.2 </a:t>
            </a:r>
          </a:p>
          <a:p>
            <a:pPr algn="ctr"/>
            <a:endParaRPr lang="pt-BR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t-BR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tângulo 20">
            <a:extLst>
              <a:ext uri="{FF2B5EF4-FFF2-40B4-BE49-F238E27FC236}">
                <a16:creationId xmlns:a16="http://schemas.microsoft.com/office/drawing/2014/main" id="{D0D9231C-BC51-CC22-BD0E-3753433B5BF1}"/>
              </a:ext>
            </a:extLst>
          </p:cNvPr>
          <p:cNvSpPr/>
          <p:nvPr/>
        </p:nvSpPr>
        <p:spPr>
          <a:xfrm>
            <a:off x="2716359" y="2422640"/>
            <a:ext cx="1389241" cy="1044000"/>
          </a:xfrm>
          <a:prstGeom prst="rect">
            <a:avLst/>
          </a:prstGeom>
          <a:solidFill>
            <a:srgbClr val="0020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pt-BR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ENTREGA 2.1 </a:t>
            </a:r>
          </a:p>
        </p:txBody>
      </p:sp>
      <p:sp>
        <p:nvSpPr>
          <p:cNvPr id="22" name="Retângulo 21">
            <a:extLst>
              <a:ext uri="{FF2B5EF4-FFF2-40B4-BE49-F238E27FC236}">
                <a16:creationId xmlns:a16="http://schemas.microsoft.com/office/drawing/2014/main" id="{38EBFD21-DCDD-31AC-3ADA-D138A691B0A8}"/>
              </a:ext>
            </a:extLst>
          </p:cNvPr>
          <p:cNvSpPr/>
          <p:nvPr/>
        </p:nvSpPr>
        <p:spPr>
          <a:xfrm>
            <a:off x="4235387" y="2422640"/>
            <a:ext cx="1389241" cy="1031150"/>
          </a:xfrm>
          <a:prstGeom prst="rect">
            <a:avLst/>
          </a:prstGeom>
          <a:solidFill>
            <a:srgbClr val="00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pt-BR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ENTREGA 3.1 </a:t>
            </a:r>
          </a:p>
        </p:txBody>
      </p:sp>
      <p:sp>
        <p:nvSpPr>
          <p:cNvPr id="23" name="Retângulo 22">
            <a:extLst>
              <a:ext uri="{FF2B5EF4-FFF2-40B4-BE49-F238E27FC236}">
                <a16:creationId xmlns:a16="http://schemas.microsoft.com/office/drawing/2014/main" id="{560B4CDF-C7BF-A023-F6C1-CE39C3307D38}"/>
              </a:ext>
            </a:extLst>
          </p:cNvPr>
          <p:cNvSpPr/>
          <p:nvPr/>
        </p:nvSpPr>
        <p:spPr>
          <a:xfrm>
            <a:off x="5754415" y="2422640"/>
            <a:ext cx="1389241" cy="1031150"/>
          </a:xfrm>
          <a:prstGeom prst="rect">
            <a:avLst/>
          </a:prstGeom>
          <a:solidFill>
            <a:srgbClr val="0020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pt-BR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ENTREGA 4.1 </a:t>
            </a:r>
          </a:p>
        </p:txBody>
      </p:sp>
      <p:sp>
        <p:nvSpPr>
          <p:cNvPr id="24" name="Retângulo 23">
            <a:extLst>
              <a:ext uri="{FF2B5EF4-FFF2-40B4-BE49-F238E27FC236}">
                <a16:creationId xmlns:a16="http://schemas.microsoft.com/office/drawing/2014/main" id="{62BE2198-1B2B-0F94-D039-249255F841B7}"/>
              </a:ext>
            </a:extLst>
          </p:cNvPr>
          <p:cNvSpPr/>
          <p:nvPr/>
        </p:nvSpPr>
        <p:spPr>
          <a:xfrm>
            <a:off x="8835149" y="2435490"/>
            <a:ext cx="1389241" cy="1031150"/>
          </a:xfrm>
          <a:prstGeom prst="rect">
            <a:avLst/>
          </a:prstGeom>
          <a:solidFill>
            <a:srgbClr val="00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pt-BR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ENTREGA 5.1 </a:t>
            </a:r>
          </a:p>
        </p:txBody>
      </p:sp>
      <p:sp>
        <p:nvSpPr>
          <p:cNvPr id="25" name="Retângulo 24">
            <a:extLst>
              <a:ext uri="{FF2B5EF4-FFF2-40B4-BE49-F238E27FC236}">
                <a16:creationId xmlns:a16="http://schemas.microsoft.com/office/drawing/2014/main" id="{771CEE48-702A-3B6D-7857-6F9853D46BFC}"/>
              </a:ext>
            </a:extLst>
          </p:cNvPr>
          <p:cNvSpPr/>
          <p:nvPr/>
        </p:nvSpPr>
        <p:spPr>
          <a:xfrm>
            <a:off x="2716359" y="3575376"/>
            <a:ext cx="1389241" cy="1031150"/>
          </a:xfrm>
          <a:prstGeom prst="rect">
            <a:avLst/>
          </a:prstGeom>
          <a:solidFill>
            <a:srgbClr val="0020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pt-BR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ENTREGA 2.2 </a:t>
            </a:r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38F7CA66-CEC7-59C9-4E54-6C7289B3C82A}"/>
              </a:ext>
            </a:extLst>
          </p:cNvPr>
          <p:cNvSpPr/>
          <p:nvPr/>
        </p:nvSpPr>
        <p:spPr>
          <a:xfrm>
            <a:off x="4235387" y="3575376"/>
            <a:ext cx="1389241" cy="1031150"/>
          </a:xfrm>
          <a:prstGeom prst="rect">
            <a:avLst/>
          </a:prstGeom>
          <a:solidFill>
            <a:srgbClr val="00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pt-BR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ENTREGA 3.2 </a:t>
            </a:r>
          </a:p>
        </p:txBody>
      </p:sp>
      <p:sp>
        <p:nvSpPr>
          <p:cNvPr id="27" name="Retângulo 26">
            <a:extLst>
              <a:ext uri="{FF2B5EF4-FFF2-40B4-BE49-F238E27FC236}">
                <a16:creationId xmlns:a16="http://schemas.microsoft.com/office/drawing/2014/main" id="{CAA5AE75-CDA8-BE3E-0034-732D8B42E2D2}"/>
              </a:ext>
            </a:extLst>
          </p:cNvPr>
          <p:cNvSpPr/>
          <p:nvPr/>
        </p:nvSpPr>
        <p:spPr>
          <a:xfrm>
            <a:off x="5754415" y="3592712"/>
            <a:ext cx="1389241" cy="1031150"/>
          </a:xfrm>
          <a:prstGeom prst="rect">
            <a:avLst/>
          </a:prstGeom>
          <a:solidFill>
            <a:srgbClr val="0020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pt-BR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ENTREGA 4.2 </a:t>
            </a:r>
          </a:p>
        </p:txBody>
      </p:sp>
      <p:sp>
        <p:nvSpPr>
          <p:cNvPr id="28" name="Retângulo 27">
            <a:extLst>
              <a:ext uri="{FF2B5EF4-FFF2-40B4-BE49-F238E27FC236}">
                <a16:creationId xmlns:a16="http://schemas.microsoft.com/office/drawing/2014/main" id="{44A45A43-B318-396E-358E-6E81F29078CE}"/>
              </a:ext>
            </a:extLst>
          </p:cNvPr>
          <p:cNvSpPr/>
          <p:nvPr/>
        </p:nvSpPr>
        <p:spPr>
          <a:xfrm>
            <a:off x="8835149" y="3570687"/>
            <a:ext cx="1389241" cy="1031150"/>
          </a:xfrm>
          <a:prstGeom prst="rect">
            <a:avLst/>
          </a:prstGeom>
          <a:solidFill>
            <a:srgbClr val="00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pt-BR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ENTREGA 5.2</a:t>
            </a:r>
          </a:p>
        </p:txBody>
      </p:sp>
      <p:sp>
        <p:nvSpPr>
          <p:cNvPr id="29" name="Retângulo 28">
            <a:extLst>
              <a:ext uri="{FF2B5EF4-FFF2-40B4-BE49-F238E27FC236}">
                <a16:creationId xmlns:a16="http://schemas.microsoft.com/office/drawing/2014/main" id="{32401763-BC7D-A553-D453-82A939571905}"/>
              </a:ext>
            </a:extLst>
          </p:cNvPr>
          <p:cNvSpPr/>
          <p:nvPr/>
        </p:nvSpPr>
        <p:spPr>
          <a:xfrm>
            <a:off x="2716359" y="4728112"/>
            <a:ext cx="1389241" cy="1031150"/>
          </a:xfrm>
          <a:prstGeom prst="rect">
            <a:avLst/>
          </a:prstGeom>
          <a:solidFill>
            <a:srgbClr val="00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pt-BR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ENTREGA 2.3 </a:t>
            </a:r>
          </a:p>
        </p:txBody>
      </p:sp>
      <p:sp>
        <p:nvSpPr>
          <p:cNvPr id="30" name="Retângulo 29">
            <a:extLst>
              <a:ext uri="{FF2B5EF4-FFF2-40B4-BE49-F238E27FC236}">
                <a16:creationId xmlns:a16="http://schemas.microsoft.com/office/drawing/2014/main" id="{048A9872-9ADB-3C88-248C-369E75926835}"/>
              </a:ext>
            </a:extLst>
          </p:cNvPr>
          <p:cNvSpPr/>
          <p:nvPr/>
        </p:nvSpPr>
        <p:spPr>
          <a:xfrm>
            <a:off x="5747905" y="4745809"/>
            <a:ext cx="1389241" cy="1031150"/>
          </a:xfrm>
          <a:prstGeom prst="rect">
            <a:avLst/>
          </a:prstGeom>
          <a:solidFill>
            <a:srgbClr val="00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pt-BR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ENTREGA 4.3 </a:t>
            </a:r>
          </a:p>
        </p:txBody>
      </p:sp>
      <p:sp>
        <p:nvSpPr>
          <p:cNvPr id="31" name="Retângulo 30">
            <a:extLst>
              <a:ext uri="{FF2B5EF4-FFF2-40B4-BE49-F238E27FC236}">
                <a16:creationId xmlns:a16="http://schemas.microsoft.com/office/drawing/2014/main" id="{927A2E41-102C-D178-8684-A7C8FDA15B8A}"/>
              </a:ext>
            </a:extLst>
          </p:cNvPr>
          <p:cNvSpPr/>
          <p:nvPr/>
        </p:nvSpPr>
        <p:spPr>
          <a:xfrm>
            <a:off x="8828767" y="4745809"/>
            <a:ext cx="1389241" cy="103115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pt-BR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ENTREGA 5.3</a:t>
            </a:r>
          </a:p>
        </p:txBody>
      </p:sp>
      <p:sp>
        <p:nvSpPr>
          <p:cNvPr id="32" name="Retângulo 31">
            <a:extLst>
              <a:ext uri="{FF2B5EF4-FFF2-40B4-BE49-F238E27FC236}">
                <a16:creationId xmlns:a16="http://schemas.microsoft.com/office/drawing/2014/main" id="{B453DC41-D6A3-D159-2918-6DBFC3501E45}"/>
              </a:ext>
            </a:extLst>
          </p:cNvPr>
          <p:cNvSpPr/>
          <p:nvPr/>
        </p:nvSpPr>
        <p:spPr>
          <a:xfrm>
            <a:off x="4236440" y="1333290"/>
            <a:ext cx="1402004" cy="923811"/>
          </a:xfrm>
          <a:prstGeom prst="rect">
            <a:avLst/>
          </a:prstGeom>
          <a:solidFill>
            <a:srgbClr val="00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457200">
              <a:lnSpc>
                <a:spcPct val="9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000" b="1" dirty="0">
                <a:solidFill>
                  <a:schemeClr val="tx1"/>
                </a:solidFill>
                <a:latin typeface="Arial"/>
                <a:cs typeface="Arial"/>
              </a:rPr>
              <a:t>AÇÕES DE DESENVOLVIMENTO</a:t>
            </a:r>
          </a:p>
        </p:txBody>
      </p:sp>
      <p:sp>
        <p:nvSpPr>
          <p:cNvPr id="33" name="CaixaDeTexto 32">
            <a:extLst>
              <a:ext uri="{FF2B5EF4-FFF2-40B4-BE49-F238E27FC236}">
                <a16:creationId xmlns:a16="http://schemas.microsoft.com/office/drawing/2014/main" id="{31314C62-213E-EF12-AAC3-4E6DD39485F3}"/>
              </a:ext>
            </a:extLst>
          </p:cNvPr>
          <p:cNvSpPr txBox="1"/>
          <p:nvPr/>
        </p:nvSpPr>
        <p:spPr>
          <a:xfrm>
            <a:off x="1489772" y="431833"/>
            <a:ext cx="1669999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0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TÍTULO DA INICIATIVA</a:t>
            </a: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Retângulo 33">
            <a:extLst>
              <a:ext uri="{FF2B5EF4-FFF2-40B4-BE49-F238E27FC236}">
                <a16:creationId xmlns:a16="http://schemas.microsoft.com/office/drawing/2014/main" id="{4ABA7326-5DA7-98E4-E729-B98DF89D44BE}"/>
              </a:ext>
            </a:extLst>
          </p:cNvPr>
          <p:cNvSpPr/>
          <p:nvPr/>
        </p:nvSpPr>
        <p:spPr>
          <a:xfrm>
            <a:off x="2723802" y="1333288"/>
            <a:ext cx="1402004" cy="923811"/>
          </a:xfrm>
          <a:prstGeom prst="rect">
            <a:avLst/>
          </a:prstGeom>
          <a:solidFill>
            <a:srgbClr val="00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b="1" dirty="0">
                <a:solidFill>
                  <a:schemeClr val="tx1"/>
                </a:solidFill>
                <a:latin typeface="Arial"/>
                <a:cs typeface="Arial"/>
              </a:rPr>
              <a:t>ACOMPANHAMENTO E ASSESSORAMENTO DOS PROJETOS</a:t>
            </a:r>
            <a:endParaRPr lang="en-US" sz="1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Retângulo 34">
            <a:extLst>
              <a:ext uri="{FF2B5EF4-FFF2-40B4-BE49-F238E27FC236}">
                <a16:creationId xmlns:a16="http://schemas.microsoft.com/office/drawing/2014/main" id="{33DAB86F-33FC-21BA-B36D-AD5E529F14C7}"/>
              </a:ext>
            </a:extLst>
          </p:cNvPr>
          <p:cNvSpPr/>
          <p:nvPr/>
        </p:nvSpPr>
        <p:spPr>
          <a:xfrm>
            <a:off x="1203840" y="1333289"/>
            <a:ext cx="1402004" cy="923811"/>
          </a:xfrm>
          <a:prstGeom prst="rect">
            <a:avLst/>
          </a:prstGeom>
          <a:solidFill>
            <a:srgbClr val="0020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PLANEJAMENTO E ESTRUTURAÇÃO DO PMO</a:t>
            </a:r>
          </a:p>
        </p:txBody>
      </p:sp>
      <p:grpSp>
        <p:nvGrpSpPr>
          <p:cNvPr id="66" name="Agrupar 65">
            <a:extLst>
              <a:ext uri="{FF2B5EF4-FFF2-40B4-BE49-F238E27FC236}">
                <a16:creationId xmlns:a16="http://schemas.microsoft.com/office/drawing/2014/main" id="{EFB2FA35-25C4-FB9A-C7FF-FC2FB04B0426}"/>
              </a:ext>
            </a:extLst>
          </p:cNvPr>
          <p:cNvGrpSpPr/>
          <p:nvPr/>
        </p:nvGrpSpPr>
        <p:grpSpPr>
          <a:xfrm>
            <a:off x="1532744" y="606959"/>
            <a:ext cx="5621382" cy="466464"/>
            <a:chOff x="1532744" y="606959"/>
            <a:chExt cx="5621382" cy="466464"/>
          </a:xfrm>
        </p:grpSpPr>
        <p:sp>
          <p:nvSpPr>
            <p:cNvPr id="37" name="Rectangle 4">
              <a:extLst>
                <a:ext uri="{FF2B5EF4-FFF2-40B4-BE49-F238E27FC236}">
                  <a16:creationId xmlns:a16="http://schemas.microsoft.com/office/drawing/2014/main" id="{3008D470-5D13-A7C5-F829-E669573A96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32744" y="622275"/>
              <a:ext cx="4748034" cy="451148"/>
            </a:xfrm>
            <a:prstGeom prst="rect">
              <a:avLst/>
            </a:prstGeom>
            <a:solidFill>
              <a:schemeClr val="bg1"/>
            </a:solidFill>
            <a:ln w="1905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54000" tIns="13500" rIns="54000" bIns="13500" rtlCol="0" anchor="ctr"/>
            <a:lstStyle/>
            <a:p>
              <a:pPr defTabSz="457200"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pt-BR" sz="1200" b="1" dirty="0">
                  <a:latin typeface="Arial"/>
                  <a:cs typeface="Arial"/>
                </a:rPr>
                <a:t>Escritório de Projetos da SPTI</a:t>
              </a:r>
              <a:endParaRPr lang="pt-BR" sz="1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" name="Rectangle 4">
              <a:extLst>
                <a:ext uri="{FF2B5EF4-FFF2-40B4-BE49-F238E27FC236}">
                  <a16:creationId xmlns:a16="http://schemas.microsoft.com/office/drawing/2014/main" id="{1C3548B6-A1DB-1BF8-6304-2E4420187C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24593" y="606959"/>
              <a:ext cx="829533" cy="451148"/>
            </a:xfrm>
            <a:prstGeom prst="rect">
              <a:avLst/>
            </a:prstGeom>
            <a:solidFill>
              <a:schemeClr val="bg1"/>
            </a:solidFill>
            <a:ln w="1905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54000" tIns="13500" rIns="54000" bIns="13500" rtlCol="0" anchor="t" anchorCtr="0"/>
            <a:lstStyle/>
            <a:p>
              <a:pPr lvl="0" algn="ctr" defTabSz="457200"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umimoji="0" lang="pt-BR" sz="10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CÓDIGO</a:t>
              </a:r>
            </a:p>
            <a:p>
              <a:pPr lvl="0" algn="ctr" defTabSz="457200"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pt-BR" sz="5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lvl="0" algn="ctr" defTabSz="457200"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pt-BR" sz="1000" b="1" dirty="0">
                  <a:solidFill>
                    <a:schemeClr val="tx1"/>
                  </a:solidFill>
                  <a:latin typeface="Arial"/>
                  <a:cs typeface="Arial"/>
                </a:rPr>
                <a:t>000</a:t>
              </a:r>
              <a:endParaRPr lang="en-US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aphicFrame>
        <p:nvGraphicFramePr>
          <p:cNvPr id="39" name="Tabela 19">
            <a:extLst>
              <a:ext uri="{FF2B5EF4-FFF2-40B4-BE49-F238E27FC236}">
                <a16:creationId xmlns:a16="http://schemas.microsoft.com/office/drawing/2014/main" id="{7C06CBA3-5D2A-E30D-DBC3-28732AF3A1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0470055"/>
              </p:ext>
            </p:extLst>
          </p:nvPr>
        </p:nvGraphicFramePr>
        <p:xfrm>
          <a:off x="1218171" y="2874451"/>
          <a:ext cx="1368401" cy="4418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8401">
                  <a:extLst>
                    <a:ext uri="{9D8B030D-6E8A-4147-A177-3AD203B41FA5}">
                      <a16:colId xmlns:a16="http://schemas.microsoft.com/office/drawing/2014/main" val="2669670416"/>
                    </a:ext>
                  </a:extLst>
                </a:gridCol>
              </a:tblGrid>
              <a:tr h="441808">
                <a:tc>
                  <a:txBody>
                    <a:bodyPr/>
                    <a:lstStyle/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900" b="0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Estruturação e validação</a:t>
                      </a:r>
                      <a:endParaRPr lang="pt-BR" sz="900" b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94677613"/>
                  </a:ext>
                </a:extLst>
              </a:tr>
            </a:tbl>
          </a:graphicData>
        </a:graphic>
      </p:graphicFrame>
      <p:graphicFrame>
        <p:nvGraphicFramePr>
          <p:cNvPr id="40" name="Tabela 19">
            <a:extLst>
              <a:ext uri="{FF2B5EF4-FFF2-40B4-BE49-F238E27FC236}">
                <a16:creationId xmlns:a16="http://schemas.microsoft.com/office/drawing/2014/main" id="{F087FD4E-602A-3A18-30AF-4FBBB875487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3619723"/>
              </p:ext>
            </p:extLst>
          </p:nvPr>
        </p:nvGraphicFramePr>
        <p:xfrm>
          <a:off x="2740813" y="2839082"/>
          <a:ext cx="1364787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4787">
                  <a:extLst>
                    <a:ext uri="{9D8B030D-6E8A-4147-A177-3AD203B41FA5}">
                      <a16:colId xmlns:a16="http://schemas.microsoft.com/office/drawing/2014/main" val="2669670416"/>
                    </a:ext>
                  </a:extLst>
                </a:gridCol>
              </a:tblGrid>
              <a:tr h="322766">
                <a:tc>
                  <a:txBody>
                    <a:bodyPr/>
                    <a:lstStyle/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dirty="0" err="1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Definição</a:t>
                      </a:r>
                      <a:r>
                        <a:rPr lang="en-US" sz="900" b="0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 dos </a:t>
                      </a:r>
                      <a:r>
                        <a:rPr lang="en-US" sz="900" b="0" dirty="0" err="1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ritos</a:t>
                      </a:r>
                      <a:r>
                        <a:rPr lang="en-US" sz="900" b="0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 de </a:t>
                      </a:r>
                      <a:r>
                        <a:rPr lang="en-US" sz="900" b="0" dirty="0" err="1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reunião</a:t>
                      </a:r>
                      <a:r>
                        <a:rPr lang="en-US" sz="900" b="0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 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94677613"/>
                  </a:ext>
                </a:extLst>
              </a:tr>
            </a:tbl>
          </a:graphicData>
        </a:graphic>
      </p:graphicFrame>
      <p:graphicFrame>
        <p:nvGraphicFramePr>
          <p:cNvPr id="41" name="Tabela 19">
            <a:extLst>
              <a:ext uri="{FF2B5EF4-FFF2-40B4-BE49-F238E27FC236}">
                <a16:creationId xmlns:a16="http://schemas.microsoft.com/office/drawing/2014/main" id="{1ED0C1DE-EAF9-136B-95E5-1768D6EFCF0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6121949"/>
              </p:ext>
            </p:extLst>
          </p:nvPr>
        </p:nvGraphicFramePr>
        <p:xfrm>
          <a:off x="4266507" y="2880468"/>
          <a:ext cx="1371296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296">
                  <a:extLst>
                    <a:ext uri="{9D8B030D-6E8A-4147-A177-3AD203B41FA5}">
                      <a16:colId xmlns:a16="http://schemas.microsoft.com/office/drawing/2014/main" val="2669670416"/>
                    </a:ext>
                  </a:extLst>
                </a:gridCol>
              </a:tblGrid>
              <a:tr h="29316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Prospecção e Divulgação de cursos 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94677613"/>
                  </a:ext>
                </a:extLst>
              </a:tr>
            </a:tbl>
          </a:graphicData>
        </a:graphic>
      </p:graphicFrame>
      <p:graphicFrame>
        <p:nvGraphicFramePr>
          <p:cNvPr id="42" name="Tabela 19">
            <a:extLst>
              <a:ext uri="{FF2B5EF4-FFF2-40B4-BE49-F238E27FC236}">
                <a16:creationId xmlns:a16="http://schemas.microsoft.com/office/drawing/2014/main" id="{45C326EE-1A72-20C5-DB1B-04B5577BCDB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4843885"/>
              </p:ext>
            </p:extLst>
          </p:nvPr>
        </p:nvGraphicFramePr>
        <p:xfrm>
          <a:off x="5784077" y="2877402"/>
          <a:ext cx="1367172" cy="3884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7172">
                  <a:extLst>
                    <a:ext uri="{9D8B030D-6E8A-4147-A177-3AD203B41FA5}">
                      <a16:colId xmlns:a16="http://schemas.microsoft.com/office/drawing/2014/main" val="2669670416"/>
                    </a:ext>
                  </a:extLst>
                </a:gridCol>
              </a:tblGrid>
              <a:tr h="38846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0" kern="1200" dirty="0">
                          <a:solidFill>
                            <a:schemeClr val="bg1"/>
                          </a:solidFill>
                          <a:latin typeface="Arial"/>
                          <a:ea typeface="+mn-ea"/>
                          <a:cs typeface="Arial"/>
                        </a:rPr>
                        <a:t>Definição dos artefatos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94677613"/>
                  </a:ext>
                </a:extLst>
              </a:tr>
            </a:tbl>
          </a:graphicData>
        </a:graphic>
      </p:graphicFrame>
      <p:graphicFrame>
        <p:nvGraphicFramePr>
          <p:cNvPr id="43" name="Tabela 19">
            <a:extLst>
              <a:ext uri="{FF2B5EF4-FFF2-40B4-BE49-F238E27FC236}">
                <a16:creationId xmlns:a16="http://schemas.microsoft.com/office/drawing/2014/main" id="{885EAC98-255A-99DB-3E75-DF9354E2D4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0189944"/>
              </p:ext>
            </p:extLst>
          </p:nvPr>
        </p:nvGraphicFramePr>
        <p:xfrm>
          <a:off x="8876122" y="2894818"/>
          <a:ext cx="1388437" cy="4078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88437">
                  <a:extLst>
                    <a:ext uri="{9D8B030D-6E8A-4147-A177-3AD203B41FA5}">
                      <a16:colId xmlns:a16="http://schemas.microsoft.com/office/drawing/2014/main" val="2669670416"/>
                    </a:ext>
                  </a:extLst>
                </a:gridCol>
              </a:tblGrid>
              <a:tr h="407898">
                <a:tc>
                  <a:txBody>
                    <a:bodyPr/>
                    <a:lstStyle/>
                    <a:p>
                      <a:pPr algn="ctr"/>
                      <a:r>
                        <a:rPr lang="pt-BR" sz="900" b="0" dirty="0">
                          <a:solidFill>
                            <a:prstClr val="black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Revisão e atualizações</a:t>
                      </a:r>
                      <a:endParaRPr lang="pt-BR" sz="900" b="0" dirty="0">
                        <a:solidFill>
                          <a:srgbClr val="ED7D3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94677613"/>
                  </a:ext>
                </a:extLst>
              </a:tr>
            </a:tbl>
          </a:graphicData>
        </a:graphic>
      </p:graphicFrame>
      <p:graphicFrame>
        <p:nvGraphicFramePr>
          <p:cNvPr id="44" name="Tabela 19">
            <a:extLst>
              <a:ext uri="{FF2B5EF4-FFF2-40B4-BE49-F238E27FC236}">
                <a16:creationId xmlns:a16="http://schemas.microsoft.com/office/drawing/2014/main" id="{F0B24607-F572-822B-3F9E-8AD19F234FB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2404312"/>
              </p:ext>
            </p:extLst>
          </p:nvPr>
        </p:nvGraphicFramePr>
        <p:xfrm>
          <a:off x="1210246" y="3922162"/>
          <a:ext cx="1376326" cy="5263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6326">
                  <a:extLst>
                    <a:ext uri="{9D8B030D-6E8A-4147-A177-3AD203B41FA5}">
                      <a16:colId xmlns:a16="http://schemas.microsoft.com/office/drawing/2014/main" val="2669670416"/>
                    </a:ext>
                  </a:extLst>
                </a:gridCol>
              </a:tblGrid>
              <a:tr h="526317">
                <a:tc>
                  <a:txBody>
                    <a:bodyPr/>
                    <a:lstStyle/>
                    <a:p>
                      <a:pPr marL="0" marR="0" lvl="0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900" b="0" kern="1200" dirty="0">
                          <a:solidFill>
                            <a:schemeClr val="bg1"/>
                          </a:solidFill>
                          <a:latin typeface="Arial"/>
                          <a:ea typeface="+mn-ea"/>
                          <a:cs typeface="Arial"/>
                        </a:rPr>
                        <a:t>Prospecção e Elaboração do Portfólio de Projetos Piloto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94677613"/>
                  </a:ext>
                </a:extLst>
              </a:tr>
            </a:tbl>
          </a:graphicData>
        </a:graphic>
      </p:graphicFrame>
      <p:graphicFrame>
        <p:nvGraphicFramePr>
          <p:cNvPr id="45" name="Tabela 19">
            <a:extLst>
              <a:ext uri="{FF2B5EF4-FFF2-40B4-BE49-F238E27FC236}">
                <a16:creationId xmlns:a16="http://schemas.microsoft.com/office/drawing/2014/main" id="{B5AADEC8-94D5-4BC8-477D-DA6FA094F2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5073855"/>
              </p:ext>
            </p:extLst>
          </p:nvPr>
        </p:nvGraphicFramePr>
        <p:xfrm>
          <a:off x="2738268" y="3950685"/>
          <a:ext cx="1367332" cy="3915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7332">
                  <a:extLst>
                    <a:ext uri="{9D8B030D-6E8A-4147-A177-3AD203B41FA5}">
                      <a16:colId xmlns:a16="http://schemas.microsoft.com/office/drawing/2014/main" val="2669670416"/>
                    </a:ext>
                  </a:extLst>
                </a:gridCol>
              </a:tblGrid>
              <a:tr h="391545">
                <a:tc>
                  <a:txBody>
                    <a:bodyPr/>
                    <a:lstStyle/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900" b="0" kern="1200" dirty="0">
                          <a:solidFill>
                            <a:schemeClr val="bg1"/>
                          </a:solidFill>
                          <a:latin typeface="Arial"/>
                          <a:ea typeface="+mn-ea"/>
                          <a:cs typeface="Arial"/>
                        </a:rPr>
                        <a:t>Reunião de </a:t>
                      </a:r>
                      <a:r>
                        <a:rPr lang="pt-BR" sz="900" b="0" kern="1200" dirty="0" err="1">
                          <a:solidFill>
                            <a:schemeClr val="bg1"/>
                          </a:solidFill>
                          <a:latin typeface="Arial"/>
                          <a:ea typeface="+mn-ea"/>
                          <a:cs typeface="Arial"/>
                        </a:rPr>
                        <a:t>Kick</a:t>
                      </a:r>
                      <a:r>
                        <a:rPr lang="pt-BR" sz="900" b="0" kern="1200" dirty="0">
                          <a:solidFill>
                            <a:schemeClr val="bg1"/>
                          </a:solidFill>
                          <a:latin typeface="Arial"/>
                          <a:ea typeface="+mn-ea"/>
                          <a:cs typeface="Arial"/>
                        </a:rPr>
                        <a:t>-off - Líderes de Projetos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94677613"/>
                  </a:ext>
                </a:extLst>
              </a:tr>
            </a:tbl>
          </a:graphicData>
        </a:graphic>
      </p:graphicFrame>
      <p:graphicFrame>
        <p:nvGraphicFramePr>
          <p:cNvPr id="46" name="Tabela 19">
            <a:extLst>
              <a:ext uri="{FF2B5EF4-FFF2-40B4-BE49-F238E27FC236}">
                <a16:creationId xmlns:a16="http://schemas.microsoft.com/office/drawing/2014/main" id="{C005A834-B616-31B9-EA83-52E2F73428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90317"/>
              </p:ext>
            </p:extLst>
          </p:nvPr>
        </p:nvGraphicFramePr>
        <p:xfrm>
          <a:off x="4224757" y="3960609"/>
          <a:ext cx="1382732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82732">
                  <a:extLst>
                    <a:ext uri="{9D8B030D-6E8A-4147-A177-3AD203B41FA5}">
                      <a16:colId xmlns:a16="http://schemas.microsoft.com/office/drawing/2014/main" val="2669670416"/>
                    </a:ext>
                  </a:extLst>
                </a:gridCol>
              </a:tblGrid>
              <a:tr h="35720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Realização de Palestras e Workshop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94677613"/>
                  </a:ext>
                </a:extLst>
              </a:tr>
            </a:tbl>
          </a:graphicData>
        </a:graphic>
      </p:graphicFrame>
      <p:graphicFrame>
        <p:nvGraphicFramePr>
          <p:cNvPr id="47" name="Tabela 19">
            <a:extLst>
              <a:ext uri="{FF2B5EF4-FFF2-40B4-BE49-F238E27FC236}">
                <a16:creationId xmlns:a16="http://schemas.microsoft.com/office/drawing/2014/main" id="{DAE32367-5355-D3D2-B759-7897B3D987C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0183942"/>
              </p:ext>
            </p:extLst>
          </p:nvPr>
        </p:nvGraphicFramePr>
        <p:xfrm>
          <a:off x="5719660" y="5114068"/>
          <a:ext cx="1410504" cy="4284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10504">
                  <a:extLst>
                    <a:ext uri="{9D8B030D-6E8A-4147-A177-3AD203B41FA5}">
                      <a16:colId xmlns:a16="http://schemas.microsoft.com/office/drawing/2014/main" val="2669670416"/>
                    </a:ext>
                  </a:extLst>
                </a:gridCol>
              </a:tblGrid>
              <a:tr h="428434">
                <a:tc>
                  <a:txBody>
                    <a:bodyPr/>
                    <a:lstStyle/>
                    <a:p>
                      <a:pPr marL="0" marR="0" lvl="0" indent="0" algn="ctr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pt-BR" sz="900" b="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Implantação da plataforma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94677613"/>
                  </a:ext>
                </a:extLst>
              </a:tr>
            </a:tbl>
          </a:graphicData>
        </a:graphic>
      </p:graphicFrame>
      <p:graphicFrame>
        <p:nvGraphicFramePr>
          <p:cNvPr id="48" name="Tabela 19">
            <a:extLst>
              <a:ext uri="{FF2B5EF4-FFF2-40B4-BE49-F238E27FC236}">
                <a16:creationId xmlns:a16="http://schemas.microsoft.com/office/drawing/2014/main" id="{B7151BD5-ECB3-D46A-0FAA-04679BE704D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7843131"/>
              </p:ext>
            </p:extLst>
          </p:nvPr>
        </p:nvGraphicFramePr>
        <p:xfrm>
          <a:off x="8859720" y="3773747"/>
          <a:ext cx="1382732" cy="777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82732">
                  <a:extLst>
                    <a:ext uri="{9D8B030D-6E8A-4147-A177-3AD203B41FA5}">
                      <a16:colId xmlns:a16="http://schemas.microsoft.com/office/drawing/2014/main" val="2669670416"/>
                    </a:ext>
                  </a:extLst>
                </a:gridCol>
              </a:tblGrid>
              <a:tr h="428435">
                <a:tc>
                  <a:txBody>
                    <a:bodyPr/>
                    <a:lstStyle/>
                    <a:p>
                      <a:pPr algn="ctr"/>
                      <a:r>
                        <a:rPr lang="pt-BR" sz="900" b="0" dirty="0">
                          <a:solidFill>
                            <a:prstClr val="black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Incorporação de feedback e lições aprendidas</a:t>
                      </a:r>
                    </a:p>
                    <a:p>
                      <a:pPr algn="ctr"/>
                      <a:r>
                        <a:rPr lang="pt-BR" sz="900" b="0" dirty="0">
                          <a:solidFill>
                            <a:prstClr val="black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(Assessoramento </a:t>
                      </a:r>
                      <a:r>
                        <a:rPr lang="pt-BR" sz="900" b="0" dirty="0" err="1">
                          <a:solidFill>
                            <a:prstClr val="black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Gartner</a:t>
                      </a:r>
                      <a:r>
                        <a:rPr lang="pt-BR" sz="900" b="0" dirty="0">
                          <a:solidFill>
                            <a:prstClr val="black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pt-BR" sz="900" b="0" dirty="0">
                        <a:solidFill>
                          <a:srgbClr val="ED7D3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94677613"/>
                  </a:ext>
                </a:extLst>
              </a:tr>
            </a:tbl>
          </a:graphicData>
        </a:graphic>
      </p:graphicFrame>
      <p:graphicFrame>
        <p:nvGraphicFramePr>
          <p:cNvPr id="49" name="Tabela 19">
            <a:extLst>
              <a:ext uri="{FF2B5EF4-FFF2-40B4-BE49-F238E27FC236}">
                <a16:creationId xmlns:a16="http://schemas.microsoft.com/office/drawing/2014/main" id="{204B9834-50DD-ADB0-8A3A-EBA1FB1E09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5359940"/>
              </p:ext>
            </p:extLst>
          </p:nvPr>
        </p:nvGraphicFramePr>
        <p:xfrm>
          <a:off x="2745098" y="5039740"/>
          <a:ext cx="1402004" cy="502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2004">
                  <a:extLst>
                    <a:ext uri="{9D8B030D-6E8A-4147-A177-3AD203B41FA5}">
                      <a16:colId xmlns:a16="http://schemas.microsoft.com/office/drawing/2014/main" val="2669670416"/>
                    </a:ext>
                  </a:extLst>
                </a:gridCol>
              </a:tblGrid>
              <a:tr h="40789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Reuniões de monitoramento – Líderes do projeto</a:t>
                      </a:r>
                      <a:endParaRPr lang="pt-BR" sz="900" b="0" dirty="0">
                        <a:solidFill>
                          <a:srgbClr val="ED7D3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94677613"/>
                  </a:ext>
                </a:extLst>
              </a:tr>
            </a:tbl>
          </a:graphicData>
        </a:graphic>
      </p:graphicFrame>
      <p:graphicFrame>
        <p:nvGraphicFramePr>
          <p:cNvPr id="50" name="Tabela 19">
            <a:extLst>
              <a:ext uri="{FF2B5EF4-FFF2-40B4-BE49-F238E27FC236}">
                <a16:creationId xmlns:a16="http://schemas.microsoft.com/office/drawing/2014/main" id="{6FD161A3-E96C-9F4E-BD2E-04E0C7D5A3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3535492"/>
              </p:ext>
            </p:extLst>
          </p:nvPr>
        </p:nvGraphicFramePr>
        <p:xfrm>
          <a:off x="7283948" y="2860857"/>
          <a:ext cx="1360926" cy="3456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0926">
                  <a:extLst>
                    <a:ext uri="{9D8B030D-6E8A-4147-A177-3AD203B41FA5}">
                      <a16:colId xmlns:a16="http://schemas.microsoft.com/office/drawing/2014/main" val="2669670416"/>
                    </a:ext>
                  </a:extLst>
                </a:gridCol>
              </a:tblGrid>
              <a:tr h="34565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Treinamento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94677613"/>
                  </a:ext>
                </a:extLst>
              </a:tr>
            </a:tbl>
          </a:graphicData>
        </a:graphic>
      </p:graphicFrame>
      <p:graphicFrame>
        <p:nvGraphicFramePr>
          <p:cNvPr id="51" name="Tabela 19">
            <a:extLst>
              <a:ext uri="{FF2B5EF4-FFF2-40B4-BE49-F238E27FC236}">
                <a16:creationId xmlns:a16="http://schemas.microsoft.com/office/drawing/2014/main" id="{1788CE98-6E22-54E2-2CCD-EB79DFAA15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6299775"/>
              </p:ext>
            </p:extLst>
          </p:nvPr>
        </p:nvGraphicFramePr>
        <p:xfrm>
          <a:off x="8876122" y="5072868"/>
          <a:ext cx="1382732" cy="502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82732">
                  <a:extLst>
                    <a:ext uri="{9D8B030D-6E8A-4147-A177-3AD203B41FA5}">
                      <a16:colId xmlns:a16="http://schemas.microsoft.com/office/drawing/2014/main" val="2669670416"/>
                    </a:ext>
                  </a:extLst>
                </a:gridCol>
              </a:tblGrid>
              <a:tr h="407898">
                <a:tc>
                  <a:txBody>
                    <a:bodyPr/>
                    <a:lstStyle/>
                    <a:p>
                      <a:pPr algn="ctr"/>
                      <a:r>
                        <a:rPr lang="pt-BR" sz="900" b="0" dirty="0">
                          <a:solidFill>
                            <a:prstClr val="black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Operacionalização do acompanhamento de projetos</a:t>
                      </a:r>
                      <a:endParaRPr lang="pt-BR" sz="900" b="0" dirty="0">
                        <a:solidFill>
                          <a:srgbClr val="ED7D3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94677613"/>
                  </a:ext>
                </a:extLst>
              </a:tr>
            </a:tbl>
          </a:graphicData>
        </a:graphic>
      </p:graphicFrame>
      <p:sp>
        <p:nvSpPr>
          <p:cNvPr id="52" name="Retângulo 51">
            <a:extLst>
              <a:ext uri="{FF2B5EF4-FFF2-40B4-BE49-F238E27FC236}">
                <a16:creationId xmlns:a16="http://schemas.microsoft.com/office/drawing/2014/main" id="{FBFFE062-667D-9D06-7972-A1E67A5B1608}"/>
              </a:ext>
            </a:extLst>
          </p:cNvPr>
          <p:cNvSpPr/>
          <p:nvPr/>
        </p:nvSpPr>
        <p:spPr>
          <a:xfrm>
            <a:off x="1198807" y="4734043"/>
            <a:ext cx="1389241" cy="1031150"/>
          </a:xfrm>
          <a:prstGeom prst="rect">
            <a:avLst/>
          </a:prstGeom>
          <a:solidFill>
            <a:srgbClr val="0020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pt-BR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ENTREGA 1.3 </a:t>
            </a:r>
          </a:p>
        </p:txBody>
      </p:sp>
      <p:graphicFrame>
        <p:nvGraphicFramePr>
          <p:cNvPr id="53" name="Tabela 19">
            <a:extLst>
              <a:ext uri="{FF2B5EF4-FFF2-40B4-BE49-F238E27FC236}">
                <a16:creationId xmlns:a16="http://schemas.microsoft.com/office/drawing/2014/main" id="{3D80C0CE-80FD-6D91-49D5-09C425D6C5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9823192"/>
              </p:ext>
            </p:extLst>
          </p:nvPr>
        </p:nvGraphicFramePr>
        <p:xfrm>
          <a:off x="1224882" y="5059731"/>
          <a:ext cx="1368401" cy="4019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8401">
                  <a:extLst>
                    <a:ext uri="{9D8B030D-6E8A-4147-A177-3AD203B41FA5}">
                      <a16:colId xmlns:a16="http://schemas.microsoft.com/office/drawing/2014/main" val="2669670416"/>
                    </a:ext>
                  </a:extLst>
                </a:gridCol>
              </a:tblGrid>
              <a:tr h="401963">
                <a:tc>
                  <a:txBody>
                    <a:bodyPr/>
                    <a:lstStyle/>
                    <a:p>
                      <a:pPr marL="0" marR="0" lvl="0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900" b="0" kern="1200" dirty="0">
                          <a:solidFill>
                            <a:schemeClr val="bg1"/>
                          </a:solidFill>
                          <a:latin typeface="Arial"/>
                          <a:ea typeface="+mn-ea"/>
                          <a:cs typeface="Arial"/>
                        </a:rPr>
                        <a:t>Definição dos líderes e substitutos de projeto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94677613"/>
                  </a:ext>
                </a:extLst>
              </a:tr>
            </a:tbl>
          </a:graphicData>
        </a:graphic>
      </p:graphicFrame>
      <p:sp>
        <p:nvSpPr>
          <p:cNvPr id="54" name="Retângulo 53">
            <a:extLst>
              <a:ext uri="{FF2B5EF4-FFF2-40B4-BE49-F238E27FC236}">
                <a16:creationId xmlns:a16="http://schemas.microsoft.com/office/drawing/2014/main" id="{FDAF1715-B030-A65E-F98B-06292F83EA3D}"/>
              </a:ext>
            </a:extLst>
          </p:cNvPr>
          <p:cNvSpPr/>
          <p:nvPr/>
        </p:nvSpPr>
        <p:spPr>
          <a:xfrm>
            <a:off x="5754415" y="1336985"/>
            <a:ext cx="2844000" cy="923811"/>
          </a:xfrm>
          <a:prstGeom prst="rect">
            <a:avLst/>
          </a:prstGeom>
          <a:solidFill>
            <a:srgbClr val="00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457200">
              <a:lnSpc>
                <a:spcPct val="9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000" b="1">
                <a:solidFill>
                  <a:schemeClr val="tx1"/>
                </a:solidFill>
                <a:latin typeface="Arial"/>
                <a:cs typeface="Arial"/>
              </a:rPr>
              <a:t>SISTEMATIZAÇÃO</a:t>
            </a:r>
            <a:endParaRPr lang="en-US" sz="1000" b="1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55" name="Retângulo 54">
            <a:extLst>
              <a:ext uri="{FF2B5EF4-FFF2-40B4-BE49-F238E27FC236}">
                <a16:creationId xmlns:a16="http://schemas.microsoft.com/office/drawing/2014/main" id="{8E6CBD20-5D29-5CB3-F0ED-2C59362072C2}"/>
              </a:ext>
            </a:extLst>
          </p:cNvPr>
          <p:cNvSpPr/>
          <p:nvPr/>
        </p:nvSpPr>
        <p:spPr>
          <a:xfrm>
            <a:off x="7273443" y="3575376"/>
            <a:ext cx="1389241" cy="103115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pt-BR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ENTREGA 4.5 </a:t>
            </a:r>
          </a:p>
        </p:txBody>
      </p:sp>
      <p:sp>
        <p:nvSpPr>
          <p:cNvPr id="56" name="Retângulo 55">
            <a:extLst>
              <a:ext uri="{FF2B5EF4-FFF2-40B4-BE49-F238E27FC236}">
                <a16:creationId xmlns:a16="http://schemas.microsoft.com/office/drawing/2014/main" id="{F3D68734-7CFC-99BE-B96E-EA35F2B78511}"/>
              </a:ext>
            </a:extLst>
          </p:cNvPr>
          <p:cNvSpPr/>
          <p:nvPr/>
        </p:nvSpPr>
        <p:spPr>
          <a:xfrm>
            <a:off x="7291312" y="4738542"/>
            <a:ext cx="1389241" cy="103115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pt-BR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ENTREGA 4.6 </a:t>
            </a:r>
          </a:p>
        </p:txBody>
      </p:sp>
      <p:graphicFrame>
        <p:nvGraphicFramePr>
          <p:cNvPr id="57" name="Tabela 19">
            <a:extLst>
              <a:ext uri="{FF2B5EF4-FFF2-40B4-BE49-F238E27FC236}">
                <a16:creationId xmlns:a16="http://schemas.microsoft.com/office/drawing/2014/main" id="{9CA9A5FF-DFA3-1662-4F7B-8054B92C0B9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7088244"/>
              </p:ext>
            </p:extLst>
          </p:nvPr>
        </p:nvGraphicFramePr>
        <p:xfrm>
          <a:off x="7294567" y="5014827"/>
          <a:ext cx="1382732" cy="7645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82732">
                  <a:extLst>
                    <a:ext uri="{9D8B030D-6E8A-4147-A177-3AD203B41FA5}">
                      <a16:colId xmlns:a16="http://schemas.microsoft.com/office/drawing/2014/main" val="2669670416"/>
                    </a:ext>
                  </a:extLst>
                </a:gridCol>
              </a:tblGrid>
              <a:tr h="76457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Elaboração de Dashboard Gerencial – Carteira de Projetos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94677613"/>
                  </a:ext>
                </a:extLst>
              </a:tr>
            </a:tbl>
          </a:graphicData>
        </a:graphic>
      </p:graphicFrame>
      <p:graphicFrame>
        <p:nvGraphicFramePr>
          <p:cNvPr id="58" name="Tabela 19">
            <a:extLst>
              <a:ext uri="{FF2B5EF4-FFF2-40B4-BE49-F238E27FC236}">
                <a16:creationId xmlns:a16="http://schemas.microsoft.com/office/drawing/2014/main" id="{ED63C648-7471-FDDB-6086-B0833E685E4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1208495"/>
              </p:ext>
            </p:extLst>
          </p:nvPr>
        </p:nvGraphicFramePr>
        <p:xfrm>
          <a:off x="5793597" y="3892029"/>
          <a:ext cx="1367172" cy="502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7172">
                  <a:extLst>
                    <a:ext uri="{9D8B030D-6E8A-4147-A177-3AD203B41FA5}">
                      <a16:colId xmlns:a16="http://schemas.microsoft.com/office/drawing/2014/main" val="2669670416"/>
                    </a:ext>
                  </a:extLst>
                </a:gridCol>
              </a:tblGrid>
              <a:tr h="38846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Tratamento </a:t>
                      </a:r>
                      <a:r>
                        <a:rPr lang="pt-BR" sz="900" b="0" kern="1200" dirty="0">
                          <a:solidFill>
                            <a:schemeClr val="bg1"/>
                          </a:solidFill>
                          <a:latin typeface="Arial"/>
                          <a:ea typeface="+mn-ea"/>
                          <a:cs typeface="Arial"/>
                        </a:rPr>
                        <a:t>dos</a:t>
                      </a:r>
                      <a:r>
                        <a:rPr lang="pt-BR" sz="900" b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artefatos em ferramenta office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94677613"/>
                  </a:ext>
                </a:extLst>
              </a:tr>
            </a:tbl>
          </a:graphicData>
        </a:graphic>
      </p:graphicFrame>
      <p:graphicFrame>
        <p:nvGraphicFramePr>
          <p:cNvPr id="59" name="Tabela 19">
            <a:extLst>
              <a:ext uri="{FF2B5EF4-FFF2-40B4-BE49-F238E27FC236}">
                <a16:creationId xmlns:a16="http://schemas.microsoft.com/office/drawing/2014/main" id="{EF66187A-C20D-AF55-3FDB-D651E4A68AD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2345066"/>
              </p:ext>
            </p:extLst>
          </p:nvPr>
        </p:nvGraphicFramePr>
        <p:xfrm>
          <a:off x="7269319" y="3953763"/>
          <a:ext cx="1367172" cy="3884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7172">
                  <a:extLst>
                    <a:ext uri="{9D8B030D-6E8A-4147-A177-3AD203B41FA5}">
                      <a16:colId xmlns:a16="http://schemas.microsoft.com/office/drawing/2014/main" val="2669670416"/>
                    </a:ext>
                  </a:extLst>
                </a:gridCol>
              </a:tblGrid>
              <a:tr h="38846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Migração de projetos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946776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805357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073967-412B-3F54-6367-8549C9FBF8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Agrupar 3">
            <a:extLst>
              <a:ext uri="{FF2B5EF4-FFF2-40B4-BE49-F238E27FC236}">
                <a16:creationId xmlns:a16="http://schemas.microsoft.com/office/drawing/2014/main" id="{0CE5FFD1-E5F8-2DD2-8C16-08C31484E47F}"/>
              </a:ext>
            </a:extLst>
          </p:cNvPr>
          <p:cNvGrpSpPr/>
          <p:nvPr/>
        </p:nvGrpSpPr>
        <p:grpSpPr>
          <a:xfrm>
            <a:off x="1193224" y="400301"/>
            <a:ext cx="8415167" cy="5366404"/>
            <a:chOff x="1883494" y="430344"/>
            <a:chExt cx="8415167" cy="5416005"/>
          </a:xfrm>
        </p:grpSpPr>
        <p:sp>
          <p:nvSpPr>
            <p:cNvPr id="5" name="TextBox 6">
              <a:extLst>
                <a:ext uri="{FF2B5EF4-FFF2-40B4-BE49-F238E27FC236}">
                  <a16:creationId xmlns:a16="http://schemas.microsoft.com/office/drawing/2014/main" id="{AE3215A9-C92C-6C8A-2FDA-04B9D9CA7DAD}"/>
                </a:ext>
              </a:extLst>
            </p:cNvPr>
            <p:cNvSpPr txBox="1"/>
            <p:nvPr/>
          </p:nvSpPr>
          <p:spPr>
            <a:xfrm>
              <a:off x="1883494" y="430344"/>
              <a:ext cx="8126291" cy="3261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Arial" panose="020B0604020202020204" pitchFamily="34" charset="0"/>
                  <a:ea typeface="D-DIN DIN-Bold" charset="0"/>
                  <a:cs typeface="Arial" panose="020B0604020202020204" pitchFamily="34" charset="0"/>
                </a:rPr>
                <a:t>EAP - </a:t>
              </a: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Arial" panose="020B0604020202020204" pitchFamily="34" charset="0"/>
                  <a:ea typeface="D-DIN DIN-Bold" charset="0"/>
                  <a:cs typeface="Arial" panose="020B0604020202020204" pitchFamily="34" charset="0"/>
                </a:rPr>
                <a:t>ESTRUTURA ANALÍTICA DO PROJETO - DETALHAMENTO</a:t>
              </a:r>
              <a:endPara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D-DIN DIN-Bold" charset="0"/>
                <a:cs typeface="Arial" panose="020B0604020202020204" pitchFamily="34" charset="0"/>
              </a:endParaRPr>
            </a:p>
          </p:txBody>
        </p:sp>
        <p:sp>
          <p:nvSpPr>
            <p:cNvPr id="36" name="Rectangle 4">
              <a:extLst>
                <a:ext uri="{FF2B5EF4-FFF2-40B4-BE49-F238E27FC236}">
                  <a16:creationId xmlns:a16="http://schemas.microsoft.com/office/drawing/2014/main" id="{96898202-6D7C-7070-6AF9-D7385F263C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40330" y="1823939"/>
              <a:ext cx="5447773" cy="1205293"/>
            </a:xfrm>
            <a:prstGeom prst="rect">
              <a:avLst/>
            </a:prstGeom>
            <a:solidFill>
              <a:srgbClr val="002060"/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54000" tIns="13500" rIns="54000" bIns="13500" rtlCol="0" anchor="ctr"/>
            <a:lstStyle/>
            <a:p>
              <a:pPr marL="171450" indent="-171450" algn="just" defTabSz="457200"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FontTx/>
                <a:buChar char="-"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60" name="CaixaDeTexto 59">
              <a:extLst>
                <a:ext uri="{FF2B5EF4-FFF2-40B4-BE49-F238E27FC236}">
                  <a16:creationId xmlns:a16="http://schemas.microsoft.com/office/drawing/2014/main" id="{EA1CF730-CDE7-DCC2-708B-24DC480C900E}"/>
                </a:ext>
              </a:extLst>
            </p:cNvPr>
            <p:cNvSpPr txBox="1"/>
            <p:nvPr/>
          </p:nvSpPr>
          <p:spPr>
            <a:xfrm>
              <a:off x="4938701" y="1750544"/>
              <a:ext cx="2122060" cy="24622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0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DETALHAMENTO ENTREGA 1.1</a:t>
              </a:r>
              <a:endParaRPr kumimoji="0" lang="en-US" sz="1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1" name="Rectangle 4">
              <a:extLst>
                <a:ext uri="{FF2B5EF4-FFF2-40B4-BE49-F238E27FC236}">
                  <a16:creationId xmlns:a16="http://schemas.microsoft.com/office/drawing/2014/main" id="{491C87EE-7E10-9C83-247A-735A04F662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50888" y="3211495"/>
              <a:ext cx="5447773" cy="1285567"/>
            </a:xfrm>
            <a:prstGeom prst="rect">
              <a:avLst/>
            </a:prstGeom>
            <a:solidFill>
              <a:srgbClr val="002060"/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54000" tIns="13500" rIns="54000" bIns="13500" rtlCol="0" anchor="ctr"/>
            <a:lstStyle/>
            <a:p>
              <a:pPr marL="0" marR="0" lvl="0" indent="0" algn="just" defTabSz="4572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2" name="CaixaDeTexto 61">
              <a:extLst>
                <a:ext uri="{FF2B5EF4-FFF2-40B4-BE49-F238E27FC236}">
                  <a16:creationId xmlns:a16="http://schemas.microsoft.com/office/drawing/2014/main" id="{A82AD391-C0DA-C131-6585-5395993494E0}"/>
                </a:ext>
              </a:extLst>
            </p:cNvPr>
            <p:cNvSpPr txBox="1"/>
            <p:nvPr/>
          </p:nvSpPr>
          <p:spPr>
            <a:xfrm>
              <a:off x="4944121" y="3150764"/>
              <a:ext cx="2122060" cy="24622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0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DETALHAMENTO ENTREGA 1.2</a:t>
              </a:r>
              <a:endParaRPr kumimoji="0" lang="en-US" sz="1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3" name="Rectangle 4">
              <a:extLst>
                <a:ext uri="{FF2B5EF4-FFF2-40B4-BE49-F238E27FC236}">
                  <a16:creationId xmlns:a16="http://schemas.microsoft.com/office/drawing/2014/main" id="{2EC601C0-DFE1-4C5C-0512-C260D8C174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50888" y="4658002"/>
              <a:ext cx="5447773" cy="1188347"/>
            </a:xfrm>
            <a:prstGeom prst="rect">
              <a:avLst/>
            </a:prstGeom>
            <a:solidFill>
              <a:srgbClr val="002060"/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54000" tIns="13500" rIns="54000" bIns="13500" rtlCol="0" anchor="ctr"/>
            <a:lstStyle/>
            <a:p>
              <a:pPr marL="0" marR="0" lvl="0" indent="0" algn="just" defTabSz="4572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4" name="CaixaDeTexto 63">
              <a:extLst>
                <a:ext uri="{FF2B5EF4-FFF2-40B4-BE49-F238E27FC236}">
                  <a16:creationId xmlns:a16="http://schemas.microsoft.com/office/drawing/2014/main" id="{56D11C16-F776-B8CF-1DE1-2A1C7FA52463}"/>
                </a:ext>
              </a:extLst>
            </p:cNvPr>
            <p:cNvSpPr txBox="1"/>
            <p:nvPr/>
          </p:nvSpPr>
          <p:spPr>
            <a:xfrm>
              <a:off x="4944118" y="4561204"/>
              <a:ext cx="2122064" cy="24622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0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DETALHAMENTO ENTREGA 1.3</a:t>
              </a:r>
              <a:endParaRPr kumimoji="0" lang="en-US" sz="1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5" name="Rectangle 4">
              <a:extLst>
                <a:ext uri="{FF2B5EF4-FFF2-40B4-BE49-F238E27FC236}">
                  <a16:creationId xmlns:a16="http://schemas.microsoft.com/office/drawing/2014/main" id="{7470EA42-03AD-F301-1E8E-B71A7DA442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93282" y="981265"/>
              <a:ext cx="5616787" cy="575479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54000" tIns="13500" rIns="54000" bIns="13500" rtlCol="0" anchor="ctr"/>
            <a:lstStyle/>
            <a:p>
              <a:pPr marL="0" marR="0" lvl="0" indent="0" algn="l" defTabSz="4572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7" name="CaixaDeTexto 66">
              <a:extLst>
                <a:ext uri="{FF2B5EF4-FFF2-40B4-BE49-F238E27FC236}">
                  <a16:creationId xmlns:a16="http://schemas.microsoft.com/office/drawing/2014/main" id="{D4C6554E-3C6B-4E8F-F396-2477CDC46DDC}"/>
                </a:ext>
              </a:extLst>
            </p:cNvPr>
            <p:cNvSpPr txBox="1"/>
            <p:nvPr/>
          </p:nvSpPr>
          <p:spPr>
            <a:xfrm>
              <a:off x="2275044" y="1587248"/>
              <a:ext cx="819030" cy="2616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ED7D31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ETAPA 1</a:t>
              </a:r>
              <a:endPara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8" name="Retângulo 67">
              <a:extLst>
                <a:ext uri="{FF2B5EF4-FFF2-40B4-BE49-F238E27FC236}">
                  <a16:creationId xmlns:a16="http://schemas.microsoft.com/office/drawing/2014/main" id="{9379F323-4649-F5EE-F52A-D8F1E89FCD51}"/>
                </a:ext>
              </a:extLst>
            </p:cNvPr>
            <p:cNvSpPr/>
            <p:nvPr/>
          </p:nvSpPr>
          <p:spPr>
            <a:xfrm>
              <a:off x="3506162" y="1802202"/>
              <a:ext cx="1195514" cy="1205293"/>
            </a:xfrm>
            <a:prstGeom prst="rect">
              <a:avLst/>
            </a:prstGeom>
            <a:solidFill>
              <a:srgbClr val="00206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pt-BR" sz="1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ENTREGA 1.1</a:t>
              </a:r>
            </a:p>
          </p:txBody>
        </p:sp>
        <p:sp>
          <p:nvSpPr>
            <p:cNvPr id="69" name="Retângulo 68">
              <a:extLst>
                <a:ext uri="{FF2B5EF4-FFF2-40B4-BE49-F238E27FC236}">
                  <a16:creationId xmlns:a16="http://schemas.microsoft.com/office/drawing/2014/main" id="{F5DAC1F1-6B1E-CA6F-D5DF-0906856FC8EC}"/>
                </a:ext>
              </a:extLst>
            </p:cNvPr>
            <p:cNvSpPr/>
            <p:nvPr/>
          </p:nvSpPr>
          <p:spPr>
            <a:xfrm>
              <a:off x="3506162" y="3206171"/>
              <a:ext cx="1195514" cy="1291585"/>
            </a:xfrm>
            <a:prstGeom prst="rect">
              <a:avLst/>
            </a:prstGeom>
            <a:solidFill>
              <a:srgbClr val="00206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pt-BR" sz="1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ENTREGA 1.2</a:t>
              </a:r>
            </a:p>
          </p:txBody>
        </p:sp>
        <p:sp>
          <p:nvSpPr>
            <p:cNvPr id="70" name="Retângulo 69">
              <a:extLst>
                <a:ext uri="{FF2B5EF4-FFF2-40B4-BE49-F238E27FC236}">
                  <a16:creationId xmlns:a16="http://schemas.microsoft.com/office/drawing/2014/main" id="{D67FD89F-542F-2A92-65D8-7A33E151767B}"/>
                </a:ext>
              </a:extLst>
            </p:cNvPr>
            <p:cNvSpPr/>
            <p:nvPr/>
          </p:nvSpPr>
          <p:spPr>
            <a:xfrm>
              <a:off x="3506162" y="4660336"/>
              <a:ext cx="1195514" cy="1186013"/>
            </a:xfrm>
            <a:prstGeom prst="rect">
              <a:avLst/>
            </a:prstGeom>
            <a:solidFill>
              <a:srgbClr val="002060"/>
            </a:solidFill>
            <a:ln>
              <a:solidFill>
                <a:schemeClr val="tx1"/>
              </a:solidFill>
            </a:ln>
            <a:effectLst>
              <a:outerShdw blurRad="50800" dist="50800" dir="5400000" algn="ctr" rotWithShape="0">
                <a:schemeClr val="bg1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pt-BR" sz="1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ENTREGA 1.3</a:t>
              </a:r>
            </a:p>
          </p:txBody>
        </p:sp>
        <p:sp>
          <p:nvSpPr>
            <p:cNvPr id="71" name="CaixaDeTexto 70">
              <a:extLst>
                <a:ext uri="{FF2B5EF4-FFF2-40B4-BE49-F238E27FC236}">
                  <a16:creationId xmlns:a16="http://schemas.microsoft.com/office/drawing/2014/main" id="{9859A6ED-D136-5FCE-0C6C-2679AEBD3636}"/>
                </a:ext>
              </a:extLst>
            </p:cNvPr>
            <p:cNvSpPr txBox="1"/>
            <p:nvPr/>
          </p:nvSpPr>
          <p:spPr>
            <a:xfrm>
              <a:off x="1965504" y="818926"/>
              <a:ext cx="1589631" cy="24622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ED7D31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TÍTULO DA INICIATIVA</a:t>
              </a:r>
              <a:endPara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2" name="Agrupar 71">
            <a:extLst>
              <a:ext uri="{FF2B5EF4-FFF2-40B4-BE49-F238E27FC236}">
                <a16:creationId xmlns:a16="http://schemas.microsoft.com/office/drawing/2014/main" id="{F9A3738A-C802-65C3-B3B4-B86AC32DD212}"/>
              </a:ext>
            </a:extLst>
          </p:cNvPr>
          <p:cNvGrpSpPr/>
          <p:nvPr/>
        </p:nvGrpSpPr>
        <p:grpSpPr>
          <a:xfrm>
            <a:off x="1314486" y="1000894"/>
            <a:ext cx="5454876" cy="460399"/>
            <a:chOff x="1726469" y="1111326"/>
            <a:chExt cx="5454876" cy="482729"/>
          </a:xfrm>
        </p:grpSpPr>
        <p:sp>
          <p:nvSpPr>
            <p:cNvPr id="73" name="Rectangle 4">
              <a:extLst>
                <a:ext uri="{FF2B5EF4-FFF2-40B4-BE49-F238E27FC236}">
                  <a16:creationId xmlns:a16="http://schemas.microsoft.com/office/drawing/2014/main" id="{5F8FF704-536F-C999-5739-295D1858D8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26469" y="1111326"/>
              <a:ext cx="4579714" cy="482729"/>
            </a:xfrm>
            <a:prstGeom prst="rect">
              <a:avLst/>
            </a:prstGeom>
            <a:solidFill>
              <a:schemeClr val="bg1"/>
            </a:solidFill>
            <a:ln w="1905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54000" tIns="13500" rIns="54000" bIns="13500" rtlCol="0" anchor="ctr"/>
            <a:lstStyle/>
            <a:p>
              <a:pPr defTabSz="45720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pt-BR" sz="1100" b="1" dirty="0">
                  <a:latin typeface="Arial"/>
                  <a:cs typeface="Arial"/>
                </a:rPr>
                <a:t>Escritório de Projetos da SPTI</a:t>
              </a:r>
              <a:endParaRPr lang="pt-BR" sz="1100" dirty="0">
                <a:cs typeface="Calibri"/>
              </a:endParaRPr>
            </a:p>
          </p:txBody>
        </p:sp>
        <p:sp>
          <p:nvSpPr>
            <p:cNvPr id="74" name="Rectangle 4">
              <a:extLst>
                <a:ext uri="{FF2B5EF4-FFF2-40B4-BE49-F238E27FC236}">
                  <a16:creationId xmlns:a16="http://schemas.microsoft.com/office/drawing/2014/main" id="{0A57A751-A77D-A5F9-A5E9-D9F3F6422E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91054" y="1114683"/>
              <a:ext cx="790291" cy="477494"/>
            </a:xfrm>
            <a:prstGeom prst="rect">
              <a:avLst/>
            </a:prstGeom>
            <a:solidFill>
              <a:schemeClr val="bg1"/>
            </a:solidFill>
            <a:ln w="1905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54000" tIns="13500" rIns="54000" bIns="13500" rtlCol="0" anchor="t" anchorCtr="0"/>
            <a:lstStyle/>
            <a:p>
              <a:pPr lvl="0" algn="ctr" defTabSz="457200"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umimoji="0" lang="pt-BR" sz="10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CÓDIGO</a:t>
              </a:r>
            </a:p>
            <a:p>
              <a:pPr lvl="0" algn="ctr" defTabSz="457200"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5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lvl="0" algn="ctr" defTabSz="457200"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000" b="1" dirty="0">
                  <a:solidFill>
                    <a:schemeClr val="tx1"/>
                  </a:solidFill>
                  <a:latin typeface="Arial"/>
                  <a:cs typeface="Arial"/>
                </a:rPr>
                <a:t>000</a:t>
              </a:r>
              <a:endParaRPr lang="en-US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aphicFrame>
        <p:nvGraphicFramePr>
          <p:cNvPr id="75" name="Tabela 19">
            <a:extLst>
              <a:ext uri="{FF2B5EF4-FFF2-40B4-BE49-F238E27FC236}">
                <a16:creationId xmlns:a16="http://schemas.microsoft.com/office/drawing/2014/main" id="{D88E87CB-2F78-FF1E-425A-FA1E160D0D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0162882"/>
              </p:ext>
            </p:extLst>
          </p:nvPr>
        </p:nvGraphicFramePr>
        <p:xfrm>
          <a:off x="2864865" y="2143014"/>
          <a:ext cx="1119286" cy="4704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9286">
                  <a:extLst>
                    <a:ext uri="{9D8B030D-6E8A-4147-A177-3AD203B41FA5}">
                      <a16:colId xmlns:a16="http://schemas.microsoft.com/office/drawing/2014/main" val="2669670416"/>
                    </a:ext>
                  </a:extLst>
                </a:gridCol>
              </a:tblGrid>
              <a:tr h="470494">
                <a:tc>
                  <a:txBody>
                    <a:bodyPr/>
                    <a:lstStyle/>
                    <a:p>
                      <a:pPr marL="0" marR="0" lvl="0" indent="0" algn="ctr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pt-BR" sz="900" b="0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Estruturação e validação 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94677613"/>
                  </a:ext>
                </a:extLst>
              </a:tr>
            </a:tbl>
          </a:graphicData>
        </a:graphic>
      </p:graphicFrame>
      <p:graphicFrame>
        <p:nvGraphicFramePr>
          <p:cNvPr id="76" name="Tabela 19">
            <a:extLst>
              <a:ext uri="{FF2B5EF4-FFF2-40B4-BE49-F238E27FC236}">
                <a16:creationId xmlns:a16="http://schemas.microsoft.com/office/drawing/2014/main" id="{3205FE93-BC73-93C9-45BB-D7DCFC56A12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5010560"/>
              </p:ext>
            </p:extLst>
          </p:nvPr>
        </p:nvGraphicFramePr>
        <p:xfrm>
          <a:off x="2922488" y="3485457"/>
          <a:ext cx="1119286" cy="9518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9286">
                  <a:extLst>
                    <a:ext uri="{9D8B030D-6E8A-4147-A177-3AD203B41FA5}">
                      <a16:colId xmlns:a16="http://schemas.microsoft.com/office/drawing/2014/main" val="2669670416"/>
                    </a:ext>
                  </a:extLst>
                </a:gridCol>
              </a:tblGrid>
              <a:tr h="95180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Prospecção e Elaboração do Portfólio de projetos piloto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94677613"/>
                  </a:ext>
                </a:extLst>
              </a:tr>
            </a:tbl>
          </a:graphicData>
        </a:graphic>
      </p:graphicFrame>
      <p:graphicFrame>
        <p:nvGraphicFramePr>
          <p:cNvPr id="77" name="Tabela 19">
            <a:extLst>
              <a:ext uri="{FF2B5EF4-FFF2-40B4-BE49-F238E27FC236}">
                <a16:creationId xmlns:a16="http://schemas.microsoft.com/office/drawing/2014/main" id="{664C6142-AC23-4599-45F7-6D8BF11F02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096300"/>
              </p:ext>
            </p:extLst>
          </p:nvPr>
        </p:nvGraphicFramePr>
        <p:xfrm>
          <a:off x="4289531" y="1959382"/>
          <a:ext cx="5310671" cy="11049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10671">
                  <a:extLst>
                    <a:ext uri="{9D8B030D-6E8A-4147-A177-3AD203B41FA5}">
                      <a16:colId xmlns:a16="http://schemas.microsoft.com/office/drawing/2014/main" val="2669670416"/>
                    </a:ext>
                  </a:extLst>
                </a:gridCol>
              </a:tblGrid>
              <a:tr h="992775">
                <a:tc>
                  <a:txBody>
                    <a:bodyPr/>
                    <a:lstStyle/>
                    <a:p>
                      <a:pPr marL="171450" indent="-171450" algn="just" fontAlgn="base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Tx/>
                        <a:buChar char="-"/>
                      </a:pPr>
                      <a:r>
                        <a:rPr kumimoji="0" lang="pt-B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Arial"/>
                        </a:rPr>
                        <a:t>Reunião </a:t>
                      </a:r>
                      <a:r>
                        <a:rPr lang="pt-B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Arial"/>
                        </a:rPr>
                        <a:t>para definição da equipe responsável pelo acompanhamento e assessoramento dos projetos no âmbito da CGTI</a:t>
                      </a:r>
                    </a:p>
                    <a:p>
                      <a:pPr marL="171450" indent="-171450" algn="just" fontAlgn="base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Tx/>
                        <a:buChar char="-"/>
                      </a:pPr>
                      <a:r>
                        <a:rPr kumimoji="0" lang="pt-B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Arial"/>
                        </a:rPr>
                        <a:t>Elaboração de artefatos e procedimentos de acompanhamento dos projetos</a:t>
                      </a:r>
                    </a:p>
                    <a:p>
                      <a:pPr marL="171450" indent="-171450" algn="just" fontAlgn="base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Tx/>
                        <a:buChar char="-"/>
                      </a:pPr>
                      <a:r>
                        <a:rPr kumimoji="0" lang="pt-B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Arial"/>
                        </a:rPr>
                        <a:t>Reunião para validação da Estrutura elaboração pela equipe</a:t>
                      </a:r>
                    </a:p>
                    <a:p>
                      <a:pPr marL="171450" indent="-171450" algn="just" defTabSz="457200" fontAlgn="base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Tx/>
                        <a:buChar char="-"/>
                        <a:defRPr/>
                      </a:pPr>
                      <a:r>
                        <a:rPr lang="en-US" sz="1000" b="1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PRODUTO FINAL: </a:t>
                      </a:r>
                      <a:r>
                        <a:rPr lang="en-US" sz="1000" b="0" dirty="0" err="1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Proposta</a:t>
                      </a:r>
                      <a:r>
                        <a:rPr lang="en-US" sz="1000" b="0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 de </a:t>
                      </a:r>
                      <a:r>
                        <a:rPr lang="en-US" sz="1000" b="0" dirty="0" err="1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Estrutura</a:t>
                      </a:r>
                      <a:r>
                        <a:rPr lang="en-US" sz="1000" b="0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 do PMO </a:t>
                      </a:r>
                      <a:r>
                        <a:rPr lang="en-US" sz="1000" b="0" dirty="0" err="1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validada</a:t>
                      </a:r>
                      <a:endParaRPr lang="en-US" sz="1000" b="0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  <a:p>
                      <a:pPr marL="171450" indent="-171450" algn="just" defTabSz="457200" fontAlgn="base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Tx/>
                        <a:buChar char="-"/>
                        <a:defRPr/>
                      </a:pPr>
                      <a:r>
                        <a:rPr kumimoji="0" lang="en-US" sz="1000" b="1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ENTREGA: </a:t>
                      </a:r>
                      <a:r>
                        <a:rPr kumimoji="0" lang="en-US" sz="1000" b="0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01/02/2022</a:t>
                      </a:r>
                    </a:p>
                    <a:p>
                      <a:pPr marL="171450" indent="-171450" algn="just" defTabSz="457200" fontAlgn="base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Tx/>
                        <a:buChar char="-"/>
                        <a:defRPr/>
                      </a:pPr>
                      <a:endParaRPr kumimoji="0" lang="en-US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94677613"/>
                  </a:ext>
                </a:extLst>
              </a:tr>
            </a:tbl>
          </a:graphicData>
        </a:graphic>
      </p:graphicFrame>
      <p:graphicFrame>
        <p:nvGraphicFramePr>
          <p:cNvPr id="78" name="Tabela 19">
            <a:extLst>
              <a:ext uri="{FF2B5EF4-FFF2-40B4-BE49-F238E27FC236}">
                <a16:creationId xmlns:a16="http://schemas.microsoft.com/office/drawing/2014/main" id="{B91705ED-5E32-2F01-5369-C2D64C4BD5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7058143"/>
              </p:ext>
            </p:extLst>
          </p:nvPr>
        </p:nvGraphicFramePr>
        <p:xfrm>
          <a:off x="4289530" y="3380371"/>
          <a:ext cx="5310671" cy="1249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10671">
                  <a:extLst>
                    <a:ext uri="{9D8B030D-6E8A-4147-A177-3AD203B41FA5}">
                      <a16:colId xmlns:a16="http://schemas.microsoft.com/office/drawing/2014/main" val="2669670416"/>
                    </a:ext>
                  </a:extLst>
                </a:gridCol>
              </a:tblGrid>
              <a:tr h="1021979">
                <a:tc>
                  <a:txBody>
                    <a:bodyPr/>
                    <a:lstStyle/>
                    <a:p>
                      <a:pPr marL="171450" lvl="0" indent="-171450" algn="just" defTabSz="457200" fontAlgn="base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Tx/>
                        <a:buChar char="-"/>
                        <a:defRPr/>
                      </a:pPr>
                      <a:endParaRPr lang="en-US" sz="1000" b="0" dirty="0">
                        <a:solidFill>
                          <a:prstClr val="black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171450" lvl="0" indent="-171450" algn="just" defTabSz="457200" fontAlgn="base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Tx/>
                        <a:buChar char="-"/>
                        <a:defRPr/>
                      </a:pPr>
                      <a:r>
                        <a:rPr lang="en-US" sz="1000" b="0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Levantamento</a:t>
                      </a:r>
                      <a:r>
                        <a:rPr lang="en-US" sz="1000" b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 </a:t>
                      </a:r>
                      <a:r>
                        <a:rPr lang="en-US" sz="1000" b="0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análise</a:t>
                      </a:r>
                      <a:r>
                        <a:rPr lang="en-US" sz="1000" b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 </a:t>
                      </a:r>
                      <a:r>
                        <a:rPr lang="en-US" sz="1000" b="0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projetos</a:t>
                      </a:r>
                      <a:r>
                        <a:rPr lang="en-US" sz="1000" b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000" b="0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aptos</a:t>
                      </a:r>
                      <a:r>
                        <a:rPr lang="en-US" sz="1000" b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 </a:t>
                      </a:r>
                      <a:r>
                        <a:rPr lang="en-US" sz="1000" b="0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compor</a:t>
                      </a:r>
                      <a:r>
                        <a:rPr lang="en-US" sz="1000" b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 </a:t>
                      </a:r>
                      <a:r>
                        <a:rPr lang="en-US" sz="1000" b="0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Portfólio</a:t>
                      </a:r>
                      <a:r>
                        <a:rPr lang="en-US" sz="1000" b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 </a:t>
                      </a:r>
                      <a:r>
                        <a:rPr lang="en-US" sz="1000" b="0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Projetos</a:t>
                      </a:r>
                      <a:r>
                        <a:rPr lang="en-US" sz="1000" b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000" b="0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acompanhados</a:t>
                      </a:r>
                      <a:r>
                        <a:rPr lang="en-US" sz="1000" b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000" b="0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pelo</a:t>
                      </a:r>
                      <a:r>
                        <a:rPr lang="en-US" sz="1000" b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PMO</a:t>
                      </a:r>
                    </a:p>
                    <a:p>
                      <a:pPr marL="171450" lvl="0" indent="-171450" algn="just" defTabSz="457200" fontAlgn="base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Tx/>
                        <a:buChar char="-"/>
                        <a:defRPr/>
                      </a:pPr>
                      <a:r>
                        <a:rPr lang="en-US" sz="1000" b="0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Reunião</a:t>
                      </a:r>
                      <a:r>
                        <a:rPr lang="en-US" sz="1000" b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para </a:t>
                      </a:r>
                      <a:r>
                        <a:rPr lang="en-US" sz="1000" b="0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validação</a:t>
                      </a:r>
                      <a:r>
                        <a:rPr lang="en-US" sz="1000" b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dos </a:t>
                      </a:r>
                      <a:r>
                        <a:rPr lang="en-US" sz="1000" b="0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projetos</a:t>
                      </a:r>
                      <a:r>
                        <a:rPr lang="en-US" sz="1000" b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000" b="0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escolhidos</a:t>
                      </a:r>
                      <a:r>
                        <a:rPr lang="en-US" sz="1000" b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para </a:t>
                      </a:r>
                      <a:r>
                        <a:rPr lang="en-US" sz="1000" b="0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compor</a:t>
                      </a:r>
                      <a:r>
                        <a:rPr lang="en-US" sz="1000" b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000" b="0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Portfólio</a:t>
                      </a:r>
                      <a:endParaRPr lang="en-US" sz="1000" b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171450" lvl="0" indent="-171450" algn="just" defTabSz="457200" fontAlgn="base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Tx/>
                        <a:buChar char="-"/>
                        <a:defRPr/>
                      </a:pPr>
                      <a:r>
                        <a:rPr lang="en-US" sz="10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PRODUTO FINAL: </a:t>
                      </a:r>
                      <a:r>
                        <a:rPr lang="en-US" sz="1000" b="0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Portfólio</a:t>
                      </a:r>
                      <a:r>
                        <a:rPr lang="en-US" sz="1000" b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 </a:t>
                      </a:r>
                      <a:r>
                        <a:rPr lang="en-US" sz="1000" b="0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Projetos</a:t>
                      </a:r>
                      <a:endParaRPr lang="en-US" sz="1000" b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171450" lvl="0" indent="-171450" algn="just" defTabSz="457200" fontAlgn="base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Tx/>
                        <a:buChar char="-"/>
                        <a:defRPr/>
                      </a:pPr>
                      <a:r>
                        <a:rPr lang="en-US" sz="10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ENTREGA</a:t>
                      </a:r>
                      <a:r>
                        <a:rPr lang="en-US" sz="1000" b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 01/02/2022</a:t>
                      </a:r>
                    </a:p>
                    <a:p>
                      <a:pPr marL="0" marR="0" lvl="0" indent="0" algn="just" defTabSz="4572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</a:t>
                      </a:r>
                    </a:p>
                    <a:p>
                      <a:pPr marL="171450" lvl="0" indent="-171450" algn="just" defTabSz="457200" fontAlgn="base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Tx/>
                        <a:buChar char="-"/>
                        <a:defRPr/>
                      </a:pPr>
                      <a:endParaRPr lang="en-US" sz="1000" b="0" dirty="0">
                        <a:solidFill>
                          <a:prstClr val="black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94677613"/>
                  </a:ext>
                </a:extLst>
              </a:tr>
            </a:tbl>
          </a:graphicData>
        </a:graphic>
      </p:graphicFrame>
      <p:graphicFrame>
        <p:nvGraphicFramePr>
          <p:cNvPr id="79" name="Tabela 19">
            <a:extLst>
              <a:ext uri="{FF2B5EF4-FFF2-40B4-BE49-F238E27FC236}">
                <a16:creationId xmlns:a16="http://schemas.microsoft.com/office/drawing/2014/main" id="{82DF7BFC-3C09-56BE-F743-B197265EE39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7140783"/>
              </p:ext>
            </p:extLst>
          </p:nvPr>
        </p:nvGraphicFramePr>
        <p:xfrm>
          <a:off x="4231174" y="4744907"/>
          <a:ext cx="5310671" cy="10219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10671">
                  <a:extLst>
                    <a:ext uri="{9D8B030D-6E8A-4147-A177-3AD203B41FA5}">
                      <a16:colId xmlns:a16="http://schemas.microsoft.com/office/drawing/2014/main" val="2669670416"/>
                    </a:ext>
                  </a:extLst>
                </a:gridCol>
              </a:tblGrid>
              <a:tr h="1021979">
                <a:tc>
                  <a:txBody>
                    <a:bodyPr/>
                    <a:lstStyle/>
                    <a:p>
                      <a:pPr marL="171450" lvl="0" indent="-171450" algn="just" defTabSz="457200" fontAlgn="base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Tx/>
                        <a:buChar char="-"/>
                        <a:defRPr/>
                      </a:pPr>
                      <a:r>
                        <a:rPr lang="en-US" sz="1000" b="0" dirty="0" err="1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Definição</a:t>
                      </a:r>
                      <a:r>
                        <a:rPr lang="en-US" sz="1000" b="0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 de </a:t>
                      </a:r>
                      <a:r>
                        <a:rPr lang="en-US" sz="1000" b="0" dirty="0" err="1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liderança</a:t>
                      </a:r>
                      <a:r>
                        <a:rPr lang="en-US" sz="1000" b="0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 para </a:t>
                      </a:r>
                      <a:r>
                        <a:rPr lang="en-US" sz="1000" b="0" dirty="0" err="1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os</a:t>
                      </a:r>
                      <a:r>
                        <a:rPr lang="en-US" sz="1000" b="0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000" b="0" dirty="0" err="1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projetos</a:t>
                      </a:r>
                      <a:r>
                        <a:rPr lang="en-US" sz="1000" b="0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 que </a:t>
                      </a:r>
                      <a:r>
                        <a:rPr lang="en-US" sz="1000" b="0" dirty="0" err="1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compõe</a:t>
                      </a:r>
                      <a:r>
                        <a:rPr lang="en-US" sz="1000" b="0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 o </a:t>
                      </a:r>
                      <a:r>
                        <a:rPr lang="en-US" sz="1000" b="0" dirty="0" err="1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Portfólio</a:t>
                      </a:r>
                      <a:r>
                        <a:rPr lang="en-US" sz="1000" b="0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 do PMO.</a:t>
                      </a:r>
                    </a:p>
                    <a:p>
                      <a:pPr marL="171450" lvl="0" indent="-171450" algn="just" defTabSz="457200" fontAlgn="base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Tx/>
                        <a:buChar char="-"/>
                        <a:defRPr/>
                      </a:pPr>
                      <a:r>
                        <a:rPr lang="en-US" sz="10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PRODUTO FINAL: </a:t>
                      </a:r>
                      <a:r>
                        <a:rPr lang="en-US" sz="1000" b="0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Líderes</a:t>
                      </a:r>
                      <a:r>
                        <a:rPr lang="en-US" sz="1000" b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000" b="0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definidos</a:t>
                      </a:r>
                      <a:r>
                        <a:rPr lang="en-US" sz="1000" b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000" b="0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por</a:t>
                      </a:r>
                      <a:r>
                        <a:rPr lang="en-US" sz="1000" b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000" b="0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projeto</a:t>
                      </a:r>
                      <a:endParaRPr lang="en-US" sz="1000" b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171450" lvl="0" indent="-171450" algn="just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Tx/>
                        <a:buChar char="-"/>
                      </a:pPr>
                      <a:r>
                        <a:rPr lang="en-US" sz="1000" b="0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ENTREGA: 01/02/2022</a:t>
                      </a:r>
                    </a:p>
                    <a:p>
                      <a:pPr marL="171450" lvl="0" indent="-171450" algn="just" defTabSz="457200" fontAlgn="base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Tx/>
                        <a:buChar char="-"/>
                        <a:defRPr/>
                      </a:pPr>
                      <a:endParaRPr lang="en-US" sz="1000" b="0" dirty="0">
                        <a:solidFill>
                          <a:prstClr val="black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171450" lvl="0" indent="-171450" algn="just" fontAlgn="base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Tx/>
                        <a:buChar char="-"/>
                      </a:pPr>
                      <a:endParaRPr lang="en-US" sz="10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94677613"/>
                  </a:ext>
                </a:extLst>
              </a:tr>
            </a:tbl>
          </a:graphicData>
        </a:graphic>
      </p:graphicFrame>
      <p:graphicFrame>
        <p:nvGraphicFramePr>
          <p:cNvPr id="80" name="Tabela 19">
            <a:extLst>
              <a:ext uri="{FF2B5EF4-FFF2-40B4-BE49-F238E27FC236}">
                <a16:creationId xmlns:a16="http://schemas.microsoft.com/office/drawing/2014/main" id="{57AD05D6-2F39-0E96-89A3-B985F03982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6333178"/>
              </p:ext>
            </p:extLst>
          </p:nvPr>
        </p:nvGraphicFramePr>
        <p:xfrm>
          <a:off x="2913400" y="4839233"/>
          <a:ext cx="1119286" cy="9518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9286">
                  <a:extLst>
                    <a:ext uri="{9D8B030D-6E8A-4147-A177-3AD203B41FA5}">
                      <a16:colId xmlns:a16="http://schemas.microsoft.com/office/drawing/2014/main" val="2669670416"/>
                    </a:ext>
                  </a:extLst>
                </a:gridCol>
              </a:tblGrid>
              <a:tr h="95180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Definição dos líderes e substitutos de projetos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94677613"/>
                  </a:ext>
                </a:extLst>
              </a:tr>
            </a:tbl>
          </a:graphicData>
        </a:graphic>
      </p:graphicFrame>
      <p:sp>
        <p:nvSpPr>
          <p:cNvPr id="81" name="Retângulo 80">
            <a:extLst>
              <a:ext uri="{FF2B5EF4-FFF2-40B4-BE49-F238E27FC236}">
                <a16:creationId xmlns:a16="http://schemas.microsoft.com/office/drawing/2014/main" id="{45EF27B2-9105-0FA9-31ED-95C013534869}"/>
              </a:ext>
            </a:extLst>
          </p:cNvPr>
          <p:cNvSpPr/>
          <p:nvPr/>
        </p:nvSpPr>
        <p:spPr>
          <a:xfrm>
            <a:off x="10064608" y="4076193"/>
            <a:ext cx="1643625" cy="17224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t-BR" sz="11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LEGENDA - STATUS</a:t>
            </a:r>
          </a:p>
        </p:txBody>
      </p:sp>
      <p:sp>
        <p:nvSpPr>
          <p:cNvPr id="82" name="Retângulo 81">
            <a:extLst>
              <a:ext uri="{FF2B5EF4-FFF2-40B4-BE49-F238E27FC236}">
                <a16:creationId xmlns:a16="http://schemas.microsoft.com/office/drawing/2014/main" id="{212DCFA5-1F21-F0E0-62B7-5BAF3B8F5E90}"/>
              </a:ext>
            </a:extLst>
          </p:cNvPr>
          <p:cNvSpPr/>
          <p:nvPr/>
        </p:nvSpPr>
        <p:spPr>
          <a:xfrm>
            <a:off x="10318616" y="4381183"/>
            <a:ext cx="1121239" cy="17901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NÃO INICIADO</a:t>
            </a:r>
          </a:p>
        </p:txBody>
      </p:sp>
      <p:sp>
        <p:nvSpPr>
          <p:cNvPr id="83" name="Retângulo 82">
            <a:extLst>
              <a:ext uri="{FF2B5EF4-FFF2-40B4-BE49-F238E27FC236}">
                <a16:creationId xmlns:a16="http://schemas.microsoft.com/office/drawing/2014/main" id="{E1194E53-BFC5-37B7-41BD-B4A263846B20}"/>
              </a:ext>
            </a:extLst>
          </p:cNvPr>
          <p:cNvSpPr/>
          <p:nvPr/>
        </p:nvSpPr>
        <p:spPr>
          <a:xfrm>
            <a:off x="10318616" y="4662537"/>
            <a:ext cx="1121239" cy="179014"/>
          </a:xfrm>
          <a:prstGeom prst="rect">
            <a:avLst/>
          </a:prstGeom>
          <a:solidFill>
            <a:srgbClr val="00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 ANDAMENTO</a:t>
            </a:r>
          </a:p>
        </p:txBody>
      </p:sp>
      <p:sp>
        <p:nvSpPr>
          <p:cNvPr id="84" name="Retângulo 83">
            <a:extLst>
              <a:ext uri="{FF2B5EF4-FFF2-40B4-BE49-F238E27FC236}">
                <a16:creationId xmlns:a16="http://schemas.microsoft.com/office/drawing/2014/main" id="{442D0B8B-5487-D4F7-03CA-A7ADBC304B0A}"/>
              </a:ext>
            </a:extLst>
          </p:cNvPr>
          <p:cNvSpPr/>
          <p:nvPr/>
        </p:nvSpPr>
        <p:spPr>
          <a:xfrm>
            <a:off x="10318616" y="4937673"/>
            <a:ext cx="1121239" cy="179014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PONTO DE ATENÇÃO</a:t>
            </a:r>
          </a:p>
        </p:txBody>
      </p:sp>
      <p:sp>
        <p:nvSpPr>
          <p:cNvPr id="85" name="Retângulo 84">
            <a:extLst>
              <a:ext uri="{FF2B5EF4-FFF2-40B4-BE49-F238E27FC236}">
                <a16:creationId xmlns:a16="http://schemas.microsoft.com/office/drawing/2014/main" id="{F3FEEA09-8AF8-E5C1-404E-F94E69A9ECF9}"/>
              </a:ext>
            </a:extLst>
          </p:cNvPr>
          <p:cNvSpPr/>
          <p:nvPr/>
        </p:nvSpPr>
        <p:spPr>
          <a:xfrm>
            <a:off x="10318616" y="5219027"/>
            <a:ext cx="1121239" cy="179014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ATRASADO</a:t>
            </a:r>
          </a:p>
        </p:txBody>
      </p:sp>
      <p:sp>
        <p:nvSpPr>
          <p:cNvPr id="86" name="Retângulo 85">
            <a:extLst>
              <a:ext uri="{FF2B5EF4-FFF2-40B4-BE49-F238E27FC236}">
                <a16:creationId xmlns:a16="http://schemas.microsoft.com/office/drawing/2014/main" id="{0B158AAF-BF0B-7D95-E67C-65A3F1AEA7EE}"/>
              </a:ext>
            </a:extLst>
          </p:cNvPr>
          <p:cNvSpPr/>
          <p:nvPr/>
        </p:nvSpPr>
        <p:spPr>
          <a:xfrm>
            <a:off x="10318616" y="5500381"/>
            <a:ext cx="1121239" cy="179014"/>
          </a:xfrm>
          <a:prstGeom prst="rect">
            <a:avLst/>
          </a:prstGeom>
          <a:solidFill>
            <a:srgbClr val="0020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CONCLUÍDO</a:t>
            </a:r>
          </a:p>
        </p:txBody>
      </p:sp>
      <p:sp>
        <p:nvSpPr>
          <p:cNvPr id="87" name="Retângulo 86">
            <a:extLst>
              <a:ext uri="{FF2B5EF4-FFF2-40B4-BE49-F238E27FC236}">
                <a16:creationId xmlns:a16="http://schemas.microsoft.com/office/drawing/2014/main" id="{D423F970-D56A-415F-DACB-67AC74AD7625}"/>
              </a:ext>
            </a:extLst>
          </p:cNvPr>
          <p:cNvSpPr/>
          <p:nvPr/>
        </p:nvSpPr>
        <p:spPr>
          <a:xfrm>
            <a:off x="1325307" y="1781134"/>
            <a:ext cx="1402004" cy="923811"/>
          </a:xfrm>
          <a:prstGeom prst="rect">
            <a:avLst/>
          </a:prstGeom>
          <a:solidFill>
            <a:srgbClr val="0020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000" b="1" dirty="0">
                <a:solidFill>
                  <a:schemeClr val="bg1"/>
                </a:solidFill>
                <a:latin typeface="Arial"/>
                <a:cs typeface="Arial"/>
              </a:rPr>
              <a:t>PLANEJAMENTO E ESTRUTURAÇÃO DO PMO</a:t>
            </a:r>
            <a:endParaRPr lang="en-US" sz="1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10458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073967-412B-3F54-6367-8549C9FBF8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39B02B32-51AB-BC1C-6B3B-B43BC9D374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354" y="316523"/>
            <a:ext cx="11605846" cy="6060845"/>
          </a:xfrm>
          <a:prstGeom prst="rect">
            <a:avLst/>
          </a:prstGeom>
        </p:spPr>
      </p:pic>
      <p:sp>
        <p:nvSpPr>
          <p:cNvPr id="6" name="Elipse 5">
            <a:extLst>
              <a:ext uri="{FF2B5EF4-FFF2-40B4-BE49-F238E27FC236}">
                <a16:creationId xmlns:a16="http://schemas.microsoft.com/office/drawing/2014/main" id="{D623DF5C-B0E6-26B4-B0C2-C71C3AC967CF}"/>
              </a:ext>
            </a:extLst>
          </p:cNvPr>
          <p:cNvSpPr/>
          <p:nvPr/>
        </p:nvSpPr>
        <p:spPr>
          <a:xfrm>
            <a:off x="1205802" y="1105318"/>
            <a:ext cx="894303" cy="56270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90718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073967-412B-3F54-6367-8549C9FBF8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3757A68E-B596-71BE-6D3B-588A9454CB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512" y="246184"/>
            <a:ext cx="11850975" cy="6119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1409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073967-412B-3F54-6367-8549C9FBF8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65513867-9A76-5696-0744-002CA87E1E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676" y="272240"/>
            <a:ext cx="11882584" cy="6102505"/>
          </a:xfrm>
          <a:prstGeom prst="rect">
            <a:avLst/>
          </a:prstGeom>
        </p:spPr>
      </p:pic>
      <p:sp>
        <p:nvSpPr>
          <p:cNvPr id="5" name="Retângulo: Cantos Arredondados 4">
            <a:extLst>
              <a:ext uri="{FF2B5EF4-FFF2-40B4-BE49-F238E27FC236}">
                <a16:creationId xmlns:a16="http://schemas.microsoft.com/office/drawing/2014/main" id="{8E6E7FEA-EE61-198D-9412-7563F0261A10}"/>
              </a:ext>
            </a:extLst>
          </p:cNvPr>
          <p:cNvSpPr/>
          <p:nvPr/>
        </p:nvSpPr>
        <p:spPr>
          <a:xfrm>
            <a:off x="586154" y="4220308"/>
            <a:ext cx="6729046" cy="121920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447640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073967-412B-3F54-6367-8549C9FBF8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0DD56511-B769-A963-617F-2084EDE63B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740" y="339969"/>
            <a:ext cx="11734800" cy="5978769"/>
          </a:xfrm>
          <a:prstGeom prst="rect">
            <a:avLst/>
          </a:prstGeom>
        </p:spPr>
      </p:pic>
      <p:sp>
        <p:nvSpPr>
          <p:cNvPr id="6" name="Elipse 5">
            <a:extLst>
              <a:ext uri="{FF2B5EF4-FFF2-40B4-BE49-F238E27FC236}">
                <a16:creationId xmlns:a16="http://schemas.microsoft.com/office/drawing/2014/main" id="{9C202C72-4801-E788-A666-A7BFF868644E}"/>
              </a:ext>
            </a:extLst>
          </p:cNvPr>
          <p:cNvSpPr/>
          <p:nvPr/>
        </p:nvSpPr>
        <p:spPr>
          <a:xfrm>
            <a:off x="3106615" y="661518"/>
            <a:ext cx="1266093" cy="56270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594192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webextension1.xml><?xml version="1.0" encoding="utf-8"?>
<we:webextension xmlns:we="http://schemas.microsoft.com/office/webextensions/webextension/2010/11" id="{4457C750-5477-440B-9725-D43D0AEA201E}">
  <we:reference id="wa200003233" version="2.0.0.3" store="pt-BR" storeType="OMEX"/>
  <we:alternateReferences>
    <we:reference id="WA200003233" version="2.0.0.3" store="WA200003233" storeType="OMEX"/>
  </we:alternateReferences>
  <we:properties>
    <we:property name="pptInsertionSessionID" value="&quot;5FAC7A9F-A9CF-4DAE-BCBA-F5FA8D30CDEE&quot;"/>
    <we:property name="embedUrl" value="&quot;/reportEmbed?reportId=def60add-59bd-44e7-a9e3-aa718464d1d9&amp;groupId=13bc994c-97a9-440a-829c-418efc970ddf&amp;w=2&amp;config=eyJjbHVzdGVyVXJsIjoiaHR0cHM6Ly9XQUJJLUJSQVpJTC1TT1VUSC1CLVBSSU1BUlktcmVkaXJlY3QuYW5hbHlzaXMud2luZG93cy5uZXQiLCJlbWJlZEZlYXR1cmVzIjp7InVzYWdlTWV0cmljc1ZOZXh0Ijp0cnVlfX0%3D&amp;disableSensitivityBanner=true&quot;"/>
    <we:property name="bookmark" value="&quot;H4sIAAAAAAAAA+1ZzW7bOBB+FUOXXoyCEiVR6i1NnMWiaRo0RfawKIohOXRUyKIh0WmygR+m2MOe9inyYjui7DaN7XXWiZ3sYi+CSInD+flm+JG8DnTRjEu4OoYRBq+CnytdKNC27vGgH1Rd5+t379683Xv/5tPx3tsBdduxK2zVBK+uAwf1EN1Z0UygbEVQ568f+wGU5QkM25aBssF+MMa6sRWUxW/Y/UyfXD3BaT/Ay3Fpa2hFnjpw2Iq9oN+pTXOHL1tFQLniAk9Rua73PY5t7WbtLME05SEylcUsZCkyqWiMKUpHYlpx8mpwOa5Jteu5SYf+o5GZyGVsNM8EJsYkwgga6a7G7T/7pMzQ1uSP8pu4VtrZXLmoHxzWduTlzvzXTjyoXOGuvIDaYVED9X3wItmUfPPLOdbox+xb8nZn0TV5vn22emLTdO71v5ST0Z0vbevUTmqF79F8b/jZp+TQk9qSu70GrUMnTe+n0koyYtpOfwblxIeJpB8VZBJ9aI1qu2nEi8GoB5UmaypnX7RDPk7p0cXplgL3UmzRE2v06wfn9st+jeR5HbwK/bxNF2UfyPVxp5/uEfjMRAoFhiyOec5QZBKTVYHfht3HdoQ9bXvU9RmdXbA88ZZf+EwhlDgoqplFLM9QM6MiLRIdQpxz5KuN3plBpzj0iFmwhHUxLKphOct8n9/+rUuKoCkLRZlFdUV+psh6G0ZIdaV90eDAmzLuJiuw+261/4ze0uVIPqAR2n6pWhR7DE/nhcS7/TuqvqXEFrzRZk8/SFHGPCOAsjRGGXHOUg/Vv/WLhKZQp+dAjdu+8QJFzKNIqijjDDVnhP8sWSvQ4aWT9nJRGgrQIgQTUlawiCSHEtaCak9fQKUoxncRtTcc1jiEeWEbPABun9rwa4LSpF06QIG96+oDglnvCBrXo7Ek75wUan85nFSzxYJvAEkFtf7RTdSoNdavr7wLDop6vhaF/TuWPD/zO+gbpuKUpxDGaYhZKEOOuBYyxYiW8WWAEaHORcqVEQy4EFKkmwPmLUIzqfGhWfdy304q93JVTX3csEd3w74tI7rgKcp3piVPBDMxMOSo8FmUfUdU8QBHLWWoiLstOr2/04KxStHboPieG8kGGBkXuH9Os2yKk6c0tuV/S1fAGVKuHnUNXIBGtxZyEQsdK8iIehlAg4In96RtYZ7oKAmZCuMsAc2jPDZPxdePrVt00VZI/CJZXE/jq0lZzsn79uj7Ohrrs//HHRfPUiUMcfVUKi1Qhin7f8f1bHZct8v19lcPH42bP25+t89Dn6ObP6mGP7ESh9D4nNovVGl7GntnhYYn1ukhuzsHssTB5aZsertO7cgVj2WEIhIaaWPNU82TOH4ubPaoWA7JfxGXnZvQOTvMuBSJymPN09xkEUS4fq/5eBB/N1jYQmGj6q4MbUZf/6G3FjX4YB2UtIgWo5uvdWGbzdR4qB9mPc85vdcFb7bR5SzHLGd5xnKRMGWM0fckmBDSLitKjdQM0sgkMomy/z7B7Kj64BLVxM2p+jNhmEtU236GrtlXffInskMc9W4RGHo1tiY6PC6hws+gd1NMNlH1hPr8IrjnsNpd3dtE1T1XQ7OxL3ew1fY7IA/SRzh1lFA/6GhhtwHZ/WHCjxXKHyZILU0SZyphGGcxiDjLPXXb5FATuKCyH0GSixRClmrG1x+QrjxTZzyL4yg2KpeM5VEU5qHcVLMszQF4qgxXSWLSPDTR+tP+FbIUrWpCogKWQyii9ihxvcfAR/f1xDmK3h10zi6Q2zHdrUxwXmiNVXfrMl1+rWMnrhmDwhMqlkuudyiPaUuMeva+6orHXy4HfhJStyAmct8BHX6mfwHed5Oo/x4AAA==&quot;"/>
    <we:property name="datasetId" value="&quot;f0eae00f-38f7-4b01-8fc9-4c13a59995f4&quot;"/>
    <we:property name="pageName" value="&quot;ReportSection85e6631e0c840106e0bc&quot;"/>
    <we:property name="reportUrl" value="&quot;/links/hWarAfaNwp?ctid=a11200ed-3aa7-41a3-93e1-70ae8fc1ec1a&amp;bookmarkGuid=a751ac1b-7221-443c-a127-46b61a96efd2&quot;"/>
    <we:property name="reportName" value="&quot;Dashboard PMO SPTI - 2024&quot;"/>
    <we:property name="reportState" value="&quot;CONNECTED&quot;"/>
    <we:property name="pageDisplayName" value="&quot;Carteira de Projetos&quot;"/>
    <we:property name="backgroundColor" value="&quot;#FFFFFF&quot;"/>
    <we:property name="initialStateBookmark" value="&quot;H4sIAAAAAAAAA+1ZzW7bOBB+FUOXXoyCEiVR6i1NnMWiaRo0RfawKIohOXRUyKIh0WmygR+m2MOe9inyYjui7DaN7XXWiZ3sYi+CSInD+flm+JG8DnTRjEu4OoYRBq+CnytdKNC27vGgH1Rd5+t379683Xv/5tPx3tsBdduxK2zVBK+uAwf1EN1Z0UygbEVQ568f+wGU5QkM25aBssF+MMa6sRWUxW/Y/UyfXD3BaT/Ay3Fpa2hFnjpw2Iq9oN+pTXOHL1tFQLniAk9Rua73PY5t7WbtLME05SEylcUsZCkyqWiMKUpHYlpx8mpwOa5Jteu5SYf+o5GZyGVsNM8EJsYkwgga6a7G7T/7pMzQ1uSP8pu4VtrZXLmoHxzWduTlzvzXTjyoXOGuvIDaYVED9X3wItmUfPPLOdbox+xb8nZn0TV5vn22emLTdO71v5ST0Z0vbevUTmqF79F8b/jZp+TQk9qSu70GrUMnTe+n0koyYtpOfwblxIeJpB8VZBJ9aI1qu2nEi8GoB5UmaypnX7RDPk7p0cXplgL3UmzRE2v06wfn9st+jeR5HbwK/bxNF2UfyPVxp5/uEfjMRAoFhiyOec5QZBKTVYHfht3HdoQ9bXvU9RmdXbA88ZZf+EwhlDgoqplFLM9QM6MiLRIdQpxz5KuN3plBpzj0iFmwhHUxLKphOct8n9/+rUuKoCkLRZlFdUV+psh6G0ZIdaV90eDAmzLuJiuw+261/4ze0uVIPqAR2n6pWhR7DE/nhcS7/TuqvqXEFrzRZk8/SFHGPCOAsjRGGXHOUg/Vv/WLhKZQp+dAjdu+8QJFzKNIqijjDDVnhP8sWSvQ4aWT9nJRGgrQIgQTUlawiCSHEtaCak9fQKUoxncRtTcc1jiEeWEbPABun9rwa4LSpF06QIG96+oDglnvCBrXo7Ek75wUan85nFSzxYJvAEkFtf7RTdSoNdavr7wLDop6vhaF/TuWPD/zO+gbpuKUpxDGaYhZKEOOuBYyxYiW8WWAEaHORcqVEQy4EFKkmwPmLUIzqfGhWfdy304q93JVTX3csEd3w74tI7rgKcp3piVPBDMxMOSo8FmUfUdU8QBHLWWoiLstOr2/04KxStHboPieG8kGGBkXuH9Os2yKk6c0tuV/S1fAGVKuHnUNXIBGtxZyEQsdK8iIehlAg4In96RtYZ7oKAmZCuMsAc2jPDZPxdePrVt00VZI/CJZXE/jq0lZzsn79uj7Ohrrs//HHRfPUiUMcfVUKi1Qhin7f8f1bHZct8v19lcPH42bP25+t89Dn6ObP6mGP7ESh9D4nNovVGl7GntnhYYn1ukhuzsHssTB5aZsertO7cgVj2WEIhIaaWPNU82TOH4ubPaoWA7JfxGXnZvQOTvMuBSJymPN09xkEUS4fq/5eBB/N1jYQmGj6q4MbUZf/6G3FjX4YB2UtIgWo5uvdWGbzdR4qB9mPc85vdcFb7bR5SzHLGd5xnKRMGWM0fckmBDSLitKjdQM0sgkMomy/z7B7Kj64BLVxM2p+jNhmEtU236GrtlXffInskMc9W4RGHo1tiY6PC6hws+gd1NMNlH1hPr8IrjnsNpd3dtE1T1XQ7OxL3ew1fY7IA/SRzh1lFA/6GhhtwHZ/WHCjxXKHyZILU0SZyphGGcxiDjLPXXb5FATuKCyH0GSixRClmrG1x+QrjxTZzyL4yg2KpeM5VEU5qHcVLMszQF4qgxXSWLSPDTR+tP+FbIUrWpCogKWQyii9ihxvcfAR/f1xDmK3h10zi6Q2zHdrUxwXmiNVXfrMl1+rWMnrhmDwhMqlkuudyiPaUuMeva+6orHXy4HfhJStyAmct8BHX6mfwHed5Oo/x4AAA==&quot;"/>
    <we:property name="isFiltersActionButtonVisible" value="false"/>
    <we:property name="isVisualContainerHeaderHidden" value="false"/>
    <we:property name="reportEmbeddedTime" value="&quot;2024-06-05T16:46:21.814Z&quot;"/>
    <we:property name="creatorTenantId" value="&quot;a11200ed-3aa7-41a3-93e1-70ae8fc1ec1a&quot;"/>
    <we:property name="creatorUserId" value="&quot;1003200219A81099&quot;"/>
    <we:property name="creatorSessionId" value="&quot;f6b27705-3687-4a28-b9fa-708226b1ceff&quot;"/>
    <we:property name="artifactViewState" value="&quot;live&quot;"/>
  </we:properties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ers_x00e3_oPTD xmlns="3c3dc2a4-effd-48dd-b3ca-e423738f9108" xsi:nil="true"/>
    <TaxCatchAll xmlns="75cdfa80-b739-4906-9b9a-afa3a50922dc" xsi:nil="true"/>
    <lcf76f155ced4ddcb4097134ff3c332f xmlns="3c3dc2a4-effd-48dd-b3ca-e423738f9108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22DB9DD6AE00254094F09C2061754AF1" ma:contentTypeVersion="18" ma:contentTypeDescription="Crie um novo documento." ma:contentTypeScope="" ma:versionID="5e3b30fdc7bb6e2a964adfac6bd0335b">
  <xsd:schema xmlns:xsd="http://www.w3.org/2001/XMLSchema" xmlns:xs="http://www.w3.org/2001/XMLSchema" xmlns:p="http://schemas.microsoft.com/office/2006/metadata/properties" xmlns:ns2="3c3dc2a4-effd-48dd-b3ca-e423738f9108" xmlns:ns3="75cdfa80-b739-4906-9b9a-afa3a50922dc" targetNamespace="http://schemas.microsoft.com/office/2006/metadata/properties" ma:root="true" ma:fieldsID="f4cf5164c05a4e99add65aad2988a179" ns2:_="" ns3:_="">
    <xsd:import namespace="3c3dc2a4-effd-48dd-b3ca-e423738f9108"/>
    <xsd:import namespace="75cdfa80-b739-4906-9b9a-afa3a50922d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Vers_x00e3_oPTD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c3dc2a4-effd-48dd-b3ca-e423738f910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Marcações de imagem" ma:readOnly="false" ma:fieldId="{5cf76f15-5ced-4ddc-b409-7134ff3c332f}" ma:taxonomyMulti="true" ma:sspId="5bb1c0a9-9f06-4fb7-adb8-8bdee51cae5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Vers_x00e3_oPTD" ma:index="23" nillable="true" ma:displayName="Versão PTD" ma:description="Versão do PTD " ma:format="Dropdown" ma:internalName="Vers_x00e3_oPTD">
      <xsd:simpleType>
        <xsd:restriction base="dms:Text">
          <xsd:maxLength value="255"/>
        </xsd:restriction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cdfa80-b739-4906-9b9a-afa3a50922dc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2bbadda5-28c9-486b-a3a0-bdf2bff8f69f}" ma:internalName="TaxCatchAll" ma:showField="CatchAllData" ma:web="75cdfa80-b739-4906-9b9a-afa3a50922d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DE73E91-9BAF-44E1-833C-ACFC98BF1DD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BD9A7D2-02A3-4400-A93B-AC9EE713D749}">
  <ds:schemaRefs>
    <ds:schemaRef ds:uri="http://schemas.microsoft.com/office/2006/metadata/properties"/>
    <ds:schemaRef ds:uri="http://schemas.microsoft.com/office/infopath/2007/PartnerControls"/>
    <ds:schemaRef ds:uri="3c3dc2a4-effd-48dd-b3ca-e423738f9108"/>
    <ds:schemaRef ds:uri="75cdfa80-b739-4906-9b9a-afa3a50922dc"/>
  </ds:schemaRefs>
</ds:datastoreItem>
</file>

<file path=customXml/itemProps3.xml><?xml version="1.0" encoding="utf-8"?>
<ds:datastoreItem xmlns:ds="http://schemas.openxmlformats.org/officeDocument/2006/customXml" ds:itemID="{28ED3C88-FDCD-4668-80C6-E645E75712E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c3dc2a4-effd-48dd-b3ca-e423738f9108"/>
    <ds:schemaRef ds:uri="75cdfa80-b739-4906-9b9a-afa3a50922d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87</TotalTime>
  <Words>861</Words>
  <Application>Microsoft Office PowerPoint</Application>
  <PresentationFormat>Widescreen</PresentationFormat>
  <Paragraphs>179</Paragraphs>
  <Slides>11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Trebuchet MS</vt:lpstr>
      <vt:lpstr>Wingdings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João Vítor Guimarães</dc:creator>
  <cp:lastModifiedBy>Arnaldo Lopes dos Santos</cp:lastModifiedBy>
  <cp:revision>3</cp:revision>
  <dcterms:created xsi:type="dcterms:W3CDTF">2023-09-13T19:51:01Z</dcterms:created>
  <dcterms:modified xsi:type="dcterms:W3CDTF">2024-06-05T17:34:15Z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0x01010022DB9DD6AE00254094F09C2061754AF1</vt:lpwstr>
  </property>
</Properties>
</file>