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62" r:id="rId5"/>
  </p:sldIdLst>
  <p:sldSz cx="12192000" cy="6858000"/>
  <p:notesSz cx="6858000" cy="9144000"/>
  <p:defaultTextStyle>
    <a:defPPr>
      <a:defRPr lang="en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9D96D0-BDC1-42E4-89C4-5F726E5B888D}" v="6" dt="2024-06-12T19:35:38.0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5687"/>
  </p:normalViewPr>
  <p:slideViewPr>
    <p:cSldViewPr snapToGrid="0" snapToObjects="1" showGuides="1">
      <p:cViewPr varScale="1">
        <p:scale>
          <a:sx n="66" d="100"/>
          <a:sy n="66" d="100"/>
        </p:scale>
        <p:origin x="102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2AD0D-66EC-E64C-8088-086117F9A0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AB3B1F-8A32-0E4A-B7A2-70CA4155F1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2D233C-BBAD-284F-A050-DCBAE6299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5A40-BCA6-1C40-867D-4C04442AFC8C}" type="datetimeFigureOut">
              <a:rPr lang="en-BR" smtClean="0"/>
              <a:t>07/03/2024</a:t>
            </a:fld>
            <a:endParaRPr lang="en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B87C2E-0106-0142-9530-D8500A082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A9AAF6-C90D-2E45-B2B1-B50EF0551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31E4-A9FB-7D43-9E7C-66B510BBCF37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1547803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2F8FE-D875-6F44-AE5F-815895EDE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CE316E-14F7-914D-AD8C-E1848193B6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C2B917-5649-6C4C-83BA-065F38B26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5A40-BCA6-1C40-867D-4C04442AFC8C}" type="datetimeFigureOut">
              <a:rPr lang="en-BR" smtClean="0"/>
              <a:t>07/03/2024</a:t>
            </a:fld>
            <a:endParaRPr lang="en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15445D-3366-8948-9501-E6EC89FA1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D86D0-3C85-E149-9FB6-19407A661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31E4-A9FB-7D43-9E7C-66B510BBCF37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1165264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42A454-0768-B544-B59F-0F7BBD2498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7FBE9F-9A78-4748-ADAD-236943B285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39741-2450-F64D-9490-079A80868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5A40-BCA6-1C40-867D-4C04442AFC8C}" type="datetimeFigureOut">
              <a:rPr lang="en-BR" smtClean="0"/>
              <a:t>07/03/2024</a:t>
            </a:fld>
            <a:endParaRPr lang="en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0007F1-06BC-C648-98C2-E465AE938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C2FF0A-D829-704B-B9B6-2E9657095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31E4-A9FB-7D43-9E7C-66B510BBCF37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1303084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732EC-FB8D-1D49-8E28-C29B47099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2339DF-8D07-D64F-A65C-533098775F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5453BE-E485-8543-95C6-D79244260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5A40-BCA6-1C40-867D-4C04442AFC8C}" type="datetimeFigureOut">
              <a:rPr lang="en-BR" smtClean="0"/>
              <a:t>07/03/2024</a:t>
            </a:fld>
            <a:endParaRPr lang="en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45FF6E-2A05-D24A-8BDA-4824CB31F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A09397-76D4-6B4F-9D79-1BA6A211E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31E4-A9FB-7D43-9E7C-66B510BBCF37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699008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E7330-7484-6947-A360-475D63E58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1CB45E-2530-7C4B-B8FE-00D8174C42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30F8D8-52C7-514B-84BC-60A375800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5A40-BCA6-1C40-867D-4C04442AFC8C}" type="datetimeFigureOut">
              <a:rPr lang="en-BR" smtClean="0"/>
              <a:t>07/03/2024</a:t>
            </a:fld>
            <a:endParaRPr lang="en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71E01-BF4B-E743-A053-4F0D39115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2AD4A-D0C3-2141-8736-E1866B521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31E4-A9FB-7D43-9E7C-66B510BBCF37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941588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E8A49-14AF-5C46-8687-6F7B982D6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4715EA-827C-8F40-A46E-DBC1B46EA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15D301-28B8-154E-8F95-2529A61072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A83BD8-7789-5A4F-935A-40882A701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5A40-BCA6-1C40-867D-4C04442AFC8C}" type="datetimeFigureOut">
              <a:rPr lang="en-BR" smtClean="0"/>
              <a:t>07/03/2024</a:t>
            </a:fld>
            <a:endParaRPr lang="en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EED4A8-7B37-BF44-A7CF-A510308E7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158637-F3E3-E642-B732-91C530C01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31E4-A9FB-7D43-9E7C-66B510BBCF37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1018867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9B920-2D6C-F744-965E-615292B2C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77962-1F98-3540-883F-25187BCE2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D5C4FC-518A-6E46-A621-04F98AD93A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42A4EF-5DB0-3042-9E99-4A365BB872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D180E6-5D3D-794C-92D8-BDE9D9312E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8C21C6-AAE3-834F-B931-9D758C194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5A40-BCA6-1C40-867D-4C04442AFC8C}" type="datetimeFigureOut">
              <a:rPr lang="en-BR" smtClean="0"/>
              <a:t>07/03/2024</a:t>
            </a:fld>
            <a:endParaRPr lang="en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B52034-C77D-FA4F-A819-244697B78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FA7187-6A4D-5C47-8138-1152A0480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31E4-A9FB-7D43-9E7C-66B510BBCF37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484081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5C2A2-7064-2A49-A002-A324FF06A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9F42B1-D45D-3B45-B4EC-2C7B6D2B9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5A40-BCA6-1C40-867D-4C04442AFC8C}" type="datetimeFigureOut">
              <a:rPr lang="en-BR" smtClean="0"/>
              <a:t>07/03/2024</a:t>
            </a:fld>
            <a:endParaRPr lang="en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91D708-AA34-804F-B247-C362F59C6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F1E5D4-AAEC-3048-A28E-E10C3336F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31E4-A9FB-7D43-9E7C-66B510BBCF37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4074976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A22417-48BB-A54F-BA3D-3BB5CBE08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5A40-BCA6-1C40-867D-4C04442AFC8C}" type="datetimeFigureOut">
              <a:rPr lang="en-BR" smtClean="0"/>
              <a:t>07/03/2024</a:t>
            </a:fld>
            <a:endParaRPr lang="en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A5F398-CC49-D44A-BC26-2B6FBDF01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25FE13-C445-4147-81A1-8A0513932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31E4-A9FB-7D43-9E7C-66B510BBCF37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214189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B23FD-A13A-0343-BD90-DD83F74C8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C4BE1-1104-8C4F-9DB6-6CCE4E501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514627-B81E-F54F-BB4F-8C7A057914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7A3297-F6EA-B548-A1A8-DFFEADFEF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5A40-BCA6-1C40-867D-4C04442AFC8C}" type="datetimeFigureOut">
              <a:rPr lang="en-BR" smtClean="0"/>
              <a:t>07/03/2024</a:t>
            </a:fld>
            <a:endParaRPr lang="en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4B8A43-A668-DD4E-ABAB-BAEDA9963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30B70E-ADF0-4648-917C-D495A74B5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31E4-A9FB-7D43-9E7C-66B510BBCF37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1362261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212ED-0099-9546-8F03-14BFF5462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7E2D50-5342-6549-9100-95196BDC02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8C5CB1-613A-0F44-A838-A37D43372D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99DEB8-0EC2-6D4A-9783-E4BB47CDC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5A40-BCA6-1C40-867D-4C04442AFC8C}" type="datetimeFigureOut">
              <a:rPr lang="en-BR" smtClean="0"/>
              <a:t>07/03/2024</a:t>
            </a:fld>
            <a:endParaRPr lang="en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DEA1FA-D61D-554A-8F52-E54537C0E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F8DA6B-1C2C-5540-95E3-3FD18303B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131E4-A9FB-7D43-9E7C-66B510BBCF37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17098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83FFAF-7062-DB44-B9F4-69C4B997A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7D60CA-539D-0D40-A69E-3ADBB015B2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429D19-7CF7-0048-BFA7-6D04DB30AD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D5A40-BCA6-1C40-867D-4C04442AFC8C}" type="datetimeFigureOut">
              <a:rPr lang="en-BR" smtClean="0"/>
              <a:t>07/03/2024</a:t>
            </a:fld>
            <a:endParaRPr lang="en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AC158-71AA-A241-AD43-58FFAA374F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D63450-B46E-CF48-81BE-CA9192F6D3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131E4-A9FB-7D43-9E7C-66B510BBCF37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54651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BE8E39-80D8-6730-1685-E42961E1C5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7" name="Agrupar 256">
            <a:extLst>
              <a:ext uri="{FF2B5EF4-FFF2-40B4-BE49-F238E27FC236}">
                <a16:creationId xmlns:a16="http://schemas.microsoft.com/office/drawing/2014/main" id="{DA2225C8-308F-C6CD-A8AB-DE13CE07C7E1}"/>
              </a:ext>
            </a:extLst>
          </p:cNvPr>
          <p:cNvGrpSpPr/>
          <p:nvPr/>
        </p:nvGrpSpPr>
        <p:grpSpPr>
          <a:xfrm>
            <a:off x="623528" y="32274"/>
            <a:ext cx="10997502" cy="6487172"/>
            <a:chOff x="623528" y="32274"/>
            <a:chExt cx="10997502" cy="6487172"/>
          </a:xfrm>
        </p:grpSpPr>
        <p:sp>
          <p:nvSpPr>
            <p:cNvPr id="2" name="TextBox 6">
              <a:extLst>
                <a:ext uri="{FF2B5EF4-FFF2-40B4-BE49-F238E27FC236}">
                  <a16:creationId xmlns:a16="http://schemas.microsoft.com/office/drawing/2014/main" id="{ED77D59C-7A79-395F-7B0C-34266F358565}"/>
                </a:ext>
              </a:extLst>
            </p:cNvPr>
            <p:cNvSpPr txBox="1"/>
            <p:nvPr/>
          </p:nvSpPr>
          <p:spPr>
            <a:xfrm>
              <a:off x="623528" y="32274"/>
              <a:ext cx="3425633" cy="319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1" u="none" strike="noStrike" kern="1200" cap="none" spc="0" normalizeH="0" baseline="0" noProof="0" dirty="0">
                  <a:ln>
                    <a:noFill/>
                  </a:ln>
                  <a:solidFill>
                    <a:srgbClr val="00B0F0"/>
                  </a:solidFill>
                  <a:effectLst/>
                  <a:uLnTx/>
                  <a:uFillTx/>
                  <a:latin typeface="Arial" panose="020B0604020202020204" pitchFamily="34" charset="0"/>
                  <a:ea typeface="D-DIN DIN-Bold" charset="0"/>
                  <a:cs typeface="Arial" panose="020B0604020202020204" pitchFamily="34" charset="0"/>
                </a:rPr>
                <a:t>ONE-PAGE</a:t>
              </a: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B0F0"/>
                  </a:solidFill>
                  <a:effectLst/>
                  <a:uLnTx/>
                  <a:uFillTx/>
                  <a:latin typeface="Arial" panose="020B0604020202020204" pitchFamily="34" charset="0"/>
                  <a:ea typeface="D-DIN DIN-Bold" charset="0"/>
                  <a:cs typeface="Arial" panose="020B0604020202020204" pitchFamily="34" charset="0"/>
                </a:rPr>
                <a:t> DO PROJETO</a:t>
              </a:r>
            </a:p>
          </p:txBody>
        </p:sp>
        <p:grpSp>
          <p:nvGrpSpPr>
            <p:cNvPr id="3" name="Agrupar 2">
              <a:extLst>
                <a:ext uri="{FF2B5EF4-FFF2-40B4-BE49-F238E27FC236}">
                  <a16:creationId xmlns:a16="http://schemas.microsoft.com/office/drawing/2014/main" id="{73BA3FA5-1EBF-6441-55D5-58DAF772B3D7}"/>
                </a:ext>
              </a:extLst>
            </p:cNvPr>
            <p:cNvGrpSpPr/>
            <p:nvPr/>
          </p:nvGrpSpPr>
          <p:grpSpPr>
            <a:xfrm>
              <a:off x="682454" y="381586"/>
              <a:ext cx="6789161" cy="6137860"/>
              <a:chOff x="691519" y="355218"/>
              <a:chExt cx="6960383" cy="6137860"/>
            </a:xfrm>
          </p:grpSpPr>
          <p:sp>
            <p:nvSpPr>
              <p:cNvPr id="6" name="Rectangle 4">
                <a:extLst>
                  <a:ext uri="{FF2B5EF4-FFF2-40B4-BE49-F238E27FC236}">
                    <a16:creationId xmlns:a16="http://schemas.microsoft.com/office/drawing/2014/main" id="{C2B7F32E-EEEE-BF57-D8EB-9C843CBC4F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3056" y="5628770"/>
                <a:ext cx="6905795" cy="86430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6">
                    <a:lumMod val="5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54000" tIns="13500" rIns="54000" bIns="13500" rtlCol="0" anchor="ctr"/>
              <a:lstStyle/>
              <a:p>
                <a:pPr marL="0" marR="0" lvl="0" indent="0" algn="just" defTabSz="457200" rtl="0" eaLnBrk="1" fontAlgn="base" latinLnBrk="0" hangingPunct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" name="Rectangle 4">
                <a:extLst>
                  <a:ext uri="{FF2B5EF4-FFF2-40B4-BE49-F238E27FC236}">
                    <a16:creationId xmlns:a16="http://schemas.microsoft.com/office/drawing/2014/main" id="{B65E2D90-F902-86DF-F3C0-5DBE58B375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710" y="4773703"/>
                <a:ext cx="6912800" cy="759323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6">
                    <a:lumMod val="5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54000" tIns="13500" rIns="54000" bIns="13500" rtlCol="0" anchor="ctr"/>
              <a:lstStyle/>
              <a:p>
                <a:pPr marL="0" marR="0" lvl="0" indent="0" algn="just" defTabSz="457200" rtl="0" eaLnBrk="1" fontAlgn="base" latinLnBrk="0" hangingPunct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" name="Rectangle 4">
                <a:extLst>
                  <a:ext uri="{FF2B5EF4-FFF2-40B4-BE49-F238E27FC236}">
                    <a16:creationId xmlns:a16="http://schemas.microsoft.com/office/drawing/2014/main" id="{F7B11B9D-1A7F-0123-12B0-BEC8BB24FD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1519" y="3709371"/>
                <a:ext cx="6924254" cy="93875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6">
                    <a:lumMod val="5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54000" tIns="13500" rIns="54000" bIns="13500" rtlCol="0" anchor="ctr"/>
              <a:lstStyle/>
              <a:p>
                <a:pPr marL="171450" indent="-171450" algn="just" defTabSz="457200" fontAlgn="base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Char char="-"/>
                  <a:defRPr/>
                </a:pP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9" name="Rectangle 4">
                <a:extLst>
                  <a:ext uri="{FF2B5EF4-FFF2-40B4-BE49-F238E27FC236}">
                    <a16:creationId xmlns:a16="http://schemas.microsoft.com/office/drawing/2014/main" id="{5B243D9D-C558-B5EE-CA62-2B8B6B6B11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683" y="2812163"/>
                <a:ext cx="6912827" cy="75083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6">
                    <a:lumMod val="5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54000" tIns="13500" rIns="54000" bIns="13500" rtlCol="0" anchor="ctr"/>
              <a:lstStyle/>
              <a:p>
                <a:pPr marL="0" marR="0" lvl="0" indent="0" algn="just" defTabSz="457200" rtl="0" eaLnBrk="1" fontAlgn="base" latinLnBrk="0" hangingPunct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" name="Rectangle 4">
                <a:extLst>
                  <a:ext uri="{FF2B5EF4-FFF2-40B4-BE49-F238E27FC236}">
                    <a16:creationId xmlns:a16="http://schemas.microsoft.com/office/drawing/2014/main" id="{5EE9CD7B-0885-0A95-08FE-B9B8EF005A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6720" y="1790318"/>
                <a:ext cx="6915163" cy="8779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6">
                    <a:lumMod val="5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54000" tIns="13500" rIns="54000" bIns="13500" rtlCol="0" anchor="ctr"/>
              <a:lstStyle/>
              <a:p>
                <a:pPr algn="just" defTabSz="457200">
                  <a:lnSpc>
                    <a:spcPct val="95000"/>
                  </a:lnSpc>
                  <a:defRPr/>
                </a:pPr>
                <a:r>
                  <a:rPr lang="pt-BR" sz="800" dirty="0">
                    <a:solidFill>
                      <a:prstClr val="black"/>
                    </a:solidFill>
                    <a:latin typeface="Calibri"/>
                    <a:cs typeface="Calibri"/>
                  </a:rPr>
                  <a:t>Este projeto visa [descrever o objetivo principal do projeto]. A necessidade de implementar este projeto surge a partir de [mencionar a situação, problema ou oportunidade que deu origem ao projeto].</a:t>
                </a:r>
                <a:endParaRPr lang="pt-B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cs typeface="Calibri"/>
                </a:endParaRPr>
              </a:p>
            </p:txBody>
          </p:sp>
          <p:sp>
            <p:nvSpPr>
              <p:cNvPr id="11" name="Rectangle 4" descr="TITULO&#10;">
                <a:extLst>
                  <a:ext uri="{FF2B5EF4-FFF2-40B4-BE49-F238E27FC236}">
                    <a16:creationId xmlns:a16="http://schemas.microsoft.com/office/drawing/2014/main" id="{0BBD147A-1745-5ECD-3047-B41595E0D8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774" y="502239"/>
                <a:ext cx="6929968" cy="54384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6">
                    <a:lumMod val="5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54000" tIns="13500" rIns="54000" bIns="13500" rtlCol="0" anchor="ctr"/>
              <a:lstStyle/>
              <a:p>
                <a:pPr marL="0" marR="0" lvl="0" indent="0" algn="l" defTabSz="457200" rtl="0" eaLnBrk="1" fontAlgn="base" latinLnBrk="0" hangingPunct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" name="Rectangle 4">
                <a:extLst>
                  <a:ext uri="{FF2B5EF4-FFF2-40B4-BE49-F238E27FC236}">
                    <a16:creationId xmlns:a16="http://schemas.microsoft.com/office/drawing/2014/main" id="{489CDEBD-FFFF-F0BF-CDF4-D98E45F040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4480" y="1136883"/>
                <a:ext cx="6912827" cy="58176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6">
                    <a:lumMod val="5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54000" tIns="13500" rIns="54000" bIns="13500" rtlCol="0" anchor="ctr"/>
              <a:lstStyle/>
              <a:p>
                <a:pPr marL="0" marR="0" lvl="0" indent="0" algn="just" defTabSz="457200" rtl="0" eaLnBrk="1" fontAlgn="base" latinLnBrk="0" hangingPunct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" name="CaixaDeTexto 12">
                <a:extLst>
                  <a:ext uri="{FF2B5EF4-FFF2-40B4-BE49-F238E27FC236}">
                    <a16:creationId xmlns:a16="http://schemas.microsoft.com/office/drawing/2014/main" id="{49C81872-94E3-ACE1-B42D-1E0D4F846C35}"/>
                  </a:ext>
                </a:extLst>
              </p:cNvPr>
              <p:cNvSpPr txBox="1"/>
              <p:nvPr/>
            </p:nvSpPr>
            <p:spPr>
              <a:xfrm>
                <a:off x="1953236" y="1746642"/>
                <a:ext cx="1298008" cy="2539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sz="105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JUSTIFICATIVA</a:t>
                </a:r>
                <a:endParaRPr kumimoji="0" lang="en-US" sz="105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CaixaDeTexto 13">
                <a:extLst>
                  <a:ext uri="{FF2B5EF4-FFF2-40B4-BE49-F238E27FC236}">
                    <a16:creationId xmlns:a16="http://schemas.microsoft.com/office/drawing/2014/main" id="{AA0B0914-9BDE-93BD-B43F-B106FC40CED1}"/>
                  </a:ext>
                </a:extLst>
              </p:cNvPr>
              <p:cNvSpPr txBox="1"/>
              <p:nvPr/>
            </p:nvSpPr>
            <p:spPr>
              <a:xfrm>
                <a:off x="1823402" y="355218"/>
                <a:ext cx="1733227" cy="25391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sz="105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TÍTULO DA INICIATIVA</a:t>
                </a:r>
                <a:endParaRPr kumimoji="0" lang="en-US" sz="105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CaixaDeTexto 14">
                <a:extLst>
                  <a:ext uri="{FF2B5EF4-FFF2-40B4-BE49-F238E27FC236}">
                    <a16:creationId xmlns:a16="http://schemas.microsoft.com/office/drawing/2014/main" id="{66FABFA3-4AE2-E7A6-56FA-06CA09F38A5A}"/>
                  </a:ext>
                </a:extLst>
              </p:cNvPr>
              <p:cNvSpPr txBox="1"/>
              <p:nvPr/>
            </p:nvSpPr>
            <p:spPr>
              <a:xfrm>
                <a:off x="1651093" y="3611601"/>
                <a:ext cx="1807449" cy="25391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sz="105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ESCOPO DO PROJETO</a:t>
                </a:r>
                <a:endParaRPr kumimoji="0" lang="en-US" sz="105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CaixaDeTexto 15">
                <a:extLst>
                  <a:ext uri="{FF2B5EF4-FFF2-40B4-BE49-F238E27FC236}">
                    <a16:creationId xmlns:a16="http://schemas.microsoft.com/office/drawing/2014/main" id="{81C3229C-0E47-DDF7-51F6-8C153FDB295D}"/>
                  </a:ext>
                </a:extLst>
              </p:cNvPr>
              <p:cNvSpPr txBox="1"/>
              <p:nvPr/>
            </p:nvSpPr>
            <p:spPr>
              <a:xfrm>
                <a:off x="1084130" y="5588119"/>
                <a:ext cx="2048217" cy="25391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sz="105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PONTOS CRÍTICOS/RISCOS</a:t>
                </a:r>
                <a:endParaRPr kumimoji="0" lang="en-US" sz="105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" name="CaixaDeTexto 16">
                <a:extLst>
                  <a:ext uri="{FF2B5EF4-FFF2-40B4-BE49-F238E27FC236}">
                    <a16:creationId xmlns:a16="http://schemas.microsoft.com/office/drawing/2014/main" id="{F56550E3-1A79-B896-3DD8-9D773B97ED37}"/>
                  </a:ext>
                </a:extLst>
              </p:cNvPr>
              <p:cNvSpPr txBox="1"/>
              <p:nvPr/>
            </p:nvSpPr>
            <p:spPr>
              <a:xfrm>
                <a:off x="1315515" y="4694840"/>
                <a:ext cx="2748999" cy="25391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sz="105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PRÉ-REQUISITOS PARA </a:t>
                </a:r>
                <a:r>
                  <a:rPr lang="pt-BR" sz="105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kumimoji="0" lang="pt-BR" sz="105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INICIATIVA</a:t>
                </a:r>
                <a:endParaRPr kumimoji="0" lang="en-US" sz="105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CaixaDeTexto 17">
                <a:extLst>
                  <a:ext uri="{FF2B5EF4-FFF2-40B4-BE49-F238E27FC236}">
                    <a16:creationId xmlns:a16="http://schemas.microsoft.com/office/drawing/2014/main" id="{C2D9BFED-FCB2-78F4-7F1D-99D7FADE74FA}"/>
                  </a:ext>
                </a:extLst>
              </p:cNvPr>
              <p:cNvSpPr txBox="1"/>
              <p:nvPr/>
            </p:nvSpPr>
            <p:spPr>
              <a:xfrm>
                <a:off x="1180569" y="1063298"/>
                <a:ext cx="4473539" cy="25391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sz="105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QUAL(AIS) OBJETIVO(S) ESTRATÉGICO(S) É(SÃO) ATENDIDOS?</a:t>
                </a:r>
                <a:endParaRPr kumimoji="0" lang="en-US" sz="105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" name="CaixaDeTexto 18">
                <a:extLst>
                  <a:ext uri="{FF2B5EF4-FFF2-40B4-BE49-F238E27FC236}">
                    <a16:creationId xmlns:a16="http://schemas.microsoft.com/office/drawing/2014/main" id="{812F0B95-1EA0-6939-4C9A-F693AF4DA828}"/>
                  </a:ext>
                </a:extLst>
              </p:cNvPr>
              <p:cNvSpPr txBox="1"/>
              <p:nvPr/>
            </p:nvSpPr>
            <p:spPr>
              <a:xfrm>
                <a:off x="1953237" y="2709900"/>
                <a:ext cx="1298006" cy="25391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sz="105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OBJETIVOS</a:t>
                </a:r>
                <a:endParaRPr kumimoji="0" lang="en-US" sz="105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20" name="Agrupar 19">
                <a:extLst>
                  <a:ext uri="{FF2B5EF4-FFF2-40B4-BE49-F238E27FC236}">
                    <a16:creationId xmlns:a16="http://schemas.microsoft.com/office/drawing/2014/main" id="{DFB77462-3EB1-5C25-57FC-5E11B5C16D8C}"/>
                  </a:ext>
                </a:extLst>
              </p:cNvPr>
              <p:cNvGrpSpPr/>
              <p:nvPr/>
            </p:nvGrpSpPr>
            <p:grpSpPr>
              <a:xfrm>
                <a:off x="802836" y="1304104"/>
                <a:ext cx="6678461" cy="348181"/>
                <a:chOff x="-4694332" y="1797411"/>
                <a:chExt cx="5164836" cy="289177"/>
              </a:xfrm>
            </p:grpSpPr>
            <p:sp>
              <p:nvSpPr>
                <p:cNvPr id="31" name="Retângulo 30">
                  <a:extLst>
                    <a:ext uri="{FF2B5EF4-FFF2-40B4-BE49-F238E27FC236}">
                      <a16:creationId xmlns:a16="http://schemas.microsoft.com/office/drawing/2014/main" id="{7B4F5DAB-E44A-B37D-2D82-172D9411BA54}"/>
                    </a:ext>
                  </a:extLst>
                </p:cNvPr>
                <p:cNvSpPr/>
                <p:nvPr/>
              </p:nvSpPr>
              <p:spPr>
                <a:xfrm>
                  <a:off x="-4694332" y="1797411"/>
                  <a:ext cx="1228795" cy="289177"/>
                </a:xfrm>
                <a:prstGeom prst="rect">
                  <a:avLst/>
                </a:prstGeom>
                <a:noFill/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tabLst/>
                    <a:defRPr/>
                  </a:pPr>
                  <a:r>
                    <a:rPr kumimoji="0" lang="pt-BR" sz="1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Objetivo Estratégico 9</a:t>
                  </a:r>
                </a:p>
              </p:txBody>
            </p:sp>
            <p:sp>
              <p:nvSpPr>
                <p:cNvPr id="224" name="Retângulo 223">
                  <a:extLst>
                    <a:ext uri="{FF2B5EF4-FFF2-40B4-BE49-F238E27FC236}">
                      <a16:creationId xmlns:a16="http://schemas.microsoft.com/office/drawing/2014/main" id="{AF6175A6-FD69-AC89-31C7-EA2B1B047CDA}"/>
                    </a:ext>
                  </a:extLst>
                </p:cNvPr>
                <p:cNvSpPr/>
                <p:nvPr/>
              </p:nvSpPr>
              <p:spPr>
                <a:xfrm>
                  <a:off x="-3465536" y="1797411"/>
                  <a:ext cx="3936040" cy="289177"/>
                </a:xfrm>
                <a:prstGeom prst="rect">
                  <a:avLst/>
                </a:prstGeom>
                <a:noFill/>
                <a:ln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tabLst/>
                    <a:defRPr/>
                  </a:pPr>
                  <a:r>
                    <a:rPr kumimoji="0" lang="pt-BR" sz="1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Governança, Gestão e Sustentabilidade - Aprimorar e evoluir a Governança</a:t>
                  </a:r>
                </a:p>
              </p:txBody>
            </p:sp>
          </p:grpSp>
          <p:grpSp>
            <p:nvGrpSpPr>
              <p:cNvPr id="21" name="Agrupar 20">
                <a:extLst>
                  <a:ext uri="{FF2B5EF4-FFF2-40B4-BE49-F238E27FC236}">
                    <a16:creationId xmlns:a16="http://schemas.microsoft.com/office/drawing/2014/main" id="{BD5377F2-24B1-5382-8AAE-00828C9C074B}"/>
                  </a:ext>
                </a:extLst>
              </p:cNvPr>
              <p:cNvGrpSpPr/>
              <p:nvPr/>
            </p:nvGrpSpPr>
            <p:grpSpPr>
              <a:xfrm>
                <a:off x="703056" y="581069"/>
                <a:ext cx="6948846" cy="5873903"/>
                <a:chOff x="1125378" y="580330"/>
                <a:chExt cx="5913136" cy="6215607"/>
              </a:xfrm>
            </p:grpSpPr>
            <p:sp>
              <p:nvSpPr>
                <p:cNvPr id="25" name="Rectangle 4">
                  <a:extLst>
                    <a:ext uri="{FF2B5EF4-FFF2-40B4-BE49-F238E27FC236}">
                      <a16:creationId xmlns:a16="http://schemas.microsoft.com/office/drawing/2014/main" id="{A566DFFC-EB51-3FA9-EDA1-9970DC4912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10287" y="580519"/>
                  <a:ext cx="4997455" cy="395648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lIns="54000" tIns="13500" rIns="54000" bIns="13500" rtlCol="0" anchor="ctr"/>
                <a:lstStyle/>
                <a:p>
                  <a:pPr defTabSz="457200" fontAlgn="base">
                    <a:lnSpc>
                      <a:spcPct val="95000"/>
                    </a:lnSpc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r>
                    <a:rPr kumimoji="0" lang="pt-BR" sz="1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/>
                      <a:cs typeface="Arial"/>
                    </a:rPr>
                    <a:t>Escritório de Projetos </a:t>
                  </a:r>
                  <a:r>
                    <a:rPr lang="pt-BR" sz="1000" b="1" dirty="0">
                      <a:solidFill>
                        <a:prstClr val="black"/>
                      </a:solidFill>
                      <a:latin typeface="Arial"/>
                      <a:cs typeface="Arial"/>
                    </a:rPr>
                    <a:t>da SPTI</a:t>
                  </a:r>
                  <a:endParaRPr kumimoji="0" lang="en-US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" name="Rectangle 4">
                  <a:extLst>
                    <a:ext uri="{FF2B5EF4-FFF2-40B4-BE49-F238E27FC236}">
                      <a16:creationId xmlns:a16="http://schemas.microsoft.com/office/drawing/2014/main" id="{BCC231D6-6FB5-49DD-727F-30DE97C8EA5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54272" y="580330"/>
                  <a:ext cx="713749" cy="395647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lIns="54000" tIns="13500" rIns="54000" bIns="13500" rtlCol="0" anchor="t" anchorCtr="0"/>
                <a:lstStyle/>
                <a:p>
                  <a:pPr lvl="0" algn="ctr" defTabSz="457200" fontAlgn="base">
                    <a:lnSpc>
                      <a:spcPct val="95000"/>
                    </a:lnSpc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r>
                    <a:rPr kumimoji="0" lang="pt-BR" sz="1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cs typeface="Arial" panose="020B0604020202020204" pitchFamily="34" charset="0"/>
                    </a:rPr>
                    <a:t>CÓDIGO</a:t>
                  </a:r>
                  <a:endParaRPr lang="pt-BR" sz="5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lvl="0" algn="ctr" defTabSz="457200" fontAlgn="base">
                    <a:lnSpc>
                      <a:spcPct val="95000"/>
                    </a:lnSpc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r>
                    <a:rPr lang="pt-BR" sz="1000" b="1" dirty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000</a:t>
                  </a:r>
                </a:p>
                <a:p>
                  <a:pPr lvl="0" algn="ctr" defTabSz="457200" fontAlgn="base">
                    <a:lnSpc>
                      <a:spcPct val="95000"/>
                    </a:lnSpc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sz="1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7" name="CaixaDeTexto 26">
                  <a:extLst>
                    <a:ext uri="{FF2B5EF4-FFF2-40B4-BE49-F238E27FC236}">
                      <a16:creationId xmlns:a16="http://schemas.microsoft.com/office/drawing/2014/main" id="{89D5BFCE-2EF6-0E72-D292-DC7C4CF53E6B}"/>
                    </a:ext>
                  </a:extLst>
                </p:cNvPr>
                <p:cNvSpPr txBox="1"/>
                <p:nvPr/>
              </p:nvSpPr>
              <p:spPr>
                <a:xfrm>
                  <a:off x="1194324" y="3053383"/>
                  <a:ext cx="5747397" cy="227977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txBody>
                <a:bodyPr wrap="square" lIns="91440" tIns="45720" rIns="91440" bIns="45720" rtlCol="0" anchor="t">
                  <a:spAutoFit/>
                </a:bodyPr>
                <a:lstStyle/>
                <a:p>
                  <a:pPr algn="just" defTabSz="457200">
                    <a:defRPr/>
                  </a:pPr>
                  <a:endParaRPr lang="pt-BR" sz="800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28" name="CaixaDeTexto 27">
                  <a:extLst>
                    <a:ext uri="{FF2B5EF4-FFF2-40B4-BE49-F238E27FC236}">
                      <a16:creationId xmlns:a16="http://schemas.microsoft.com/office/drawing/2014/main" id="{07963767-3AAB-E1B2-BBC1-CBDC0613F6AA}"/>
                    </a:ext>
                  </a:extLst>
                </p:cNvPr>
                <p:cNvSpPr txBox="1"/>
                <p:nvPr/>
              </p:nvSpPr>
              <p:spPr>
                <a:xfrm>
                  <a:off x="1125378" y="6079441"/>
                  <a:ext cx="2520296" cy="71649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lIns="91440" tIns="45720" rIns="91440" bIns="45720" rtlCol="0" anchor="t">
                  <a:spAutoFit/>
                </a:bodyPr>
                <a:lstStyle/>
                <a:p>
                  <a:pPr marL="228600" indent="-228600" algn="just" fontAlgn="base">
                    <a:lnSpc>
                      <a:spcPct val="95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/>
                  </a:pPr>
                  <a:r>
                    <a:rPr lang="pt-BR" sz="800" dirty="0">
                      <a:solidFill>
                        <a:prstClr val="black"/>
                      </a:solidFill>
                      <a:latin typeface="Calibri"/>
                      <a:cs typeface="Calibri"/>
                    </a:rPr>
                    <a:t>Mudanças no Escopo: Alterações frequentes no escopo do projeto podem levar a atrasos e custos adicionais.</a:t>
                  </a:r>
                </a:p>
                <a:p>
                  <a:pPr marL="228600" indent="-228600" algn="just" fontAlgn="base">
                    <a:lnSpc>
                      <a:spcPct val="95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/>
                  </a:pPr>
                  <a:r>
                    <a:rPr lang="pt-BR" sz="800" dirty="0">
                      <a:solidFill>
                        <a:prstClr val="black"/>
                      </a:solidFill>
                      <a:latin typeface="Calibri"/>
                      <a:cs typeface="Calibri"/>
                    </a:rPr>
                    <a:t>Escopo Mal Definido: Um escopo inadequadamente definido pode resultar em entregáveis incompletos ou não alinhados com as expectativas dos stakeholders.</a:t>
                  </a:r>
                </a:p>
              </p:txBody>
            </p:sp>
            <p:sp>
              <p:nvSpPr>
                <p:cNvPr id="29" name="CaixaDeTexto 28">
                  <a:extLst>
                    <a:ext uri="{FF2B5EF4-FFF2-40B4-BE49-F238E27FC236}">
                      <a16:creationId xmlns:a16="http://schemas.microsoft.com/office/drawing/2014/main" id="{93B0141F-0C51-0507-16ED-B5568DC501EC}"/>
                    </a:ext>
                  </a:extLst>
                </p:cNvPr>
                <p:cNvSpPr txBox="1"/>
                <p:nvPr/>
              </p:nvSpPr>
              <p:spPr>
                <a:xfrm>
                  <a:off x="1193267" y="3941335"/>
                  <a:ext cx="5845247" cy="964016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numCol="2" anchor="t">
                  <a:spAutoFit/>
                </a:bodyPr>
                <a:lstStyle/>
                <a:p>
                  <a:pPr marL="228600" indent="-228600">
                    <a:lnSpc>
                      <a:spcPct val="95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+mj-lt"/>
                    <a:buAutoNum type="arabicPeriod"/>
                    <a:defRPr/>
                  </a:pPr>
                  <a:r>
                    <a:rPr lang="pt-BR" sz="800" dirty="0">
                      <a:solidFill>
                        <a:prstClr val="black"/>
                      </a:solidFill>
                      <a:latin typeface="Calibri"/>
                      <a:cs typeface="Calibri"/>
                    </a:rPr>
                    <a:t>Desenvolver o plano de gerenciamento do projeto.</a:t>
                  </a:r>
                </a:p>
                <a:p>
                  <a:pPr marL="228600" indent="-228600">
                    <a:lnSpc>
                      <a:spcPct val="95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+mj-lt"/>
                    <a:buAutoNum type="arabicPeriod"/>
                    <a:defRPr/>
                  </a:pPr>
                  <a:r>
                    <a:rPr lang="pt-BR" sz="800" dirty="0">
                      <a:solidFill>
                        <a:prstClr val="black"/>
                      </a:solidFill>
                      <a:latin typeface="Calibri"/>
                      <a:cs typeface="Calibri"/>
                    </a:rPr>
                    <a:t>Elaborar o cronograma detalhado do projeto.</a:t>
                  </a:r>
                </a:p>
                <a:p>
                  <a:pPr marL="228600" indent="-228600">
                    <a:lnSpc>
                      <a:spcPct val="95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+mj-lt"/>
                    <a:buAutoNum type="arabicPeriod"/>
                    <a:defRPr/>
                  </a:pPr>
                  <a:r>
                    <a:rPr lang="pt-BR" sz="800" dirty="0">
                      <a:solidFill>
                        <a:prstClr val="black"/>
                      </a:solidFill>
                      <a:latin typeface="Calibri"/>
                      <a:cs typeface="Calibri"/>
                    </a:rPr>
                    <a:t>Definir o orçamento e recursos necessários.</a:t>
                  </a:r>
                </a:p>
                <a:p>
                  <a:pPr marL="228600" indent="-228600">
                    <a:lnSpc>
                      <a:spcPct val="95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+mj-lt"/>
                    <a:buAutoNum type="arabicPeriod"/>
                    <a:defRPr/>
                  </a:pPr>
                  <a:r>
                    <a:rPr lang="pt-BR" sz="800" dirty="0">
                      <a:solidFill>
                        <a:prstClr val="black"/>
                      </a:solidFill>
                      <a:latin typeface="Calibri"/>
                      <a:cs typeface="Calibri"/>
                    </a:rPr>
                    <a:t>Identificar e analisar riscos.</a:t>
                  </a:r>
                </a:p>
                <a:p>
                  <a:pPr marL="228600" indent="-228600">
                    <a:lnSpc>
                      <a:spcPct val="95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+mj-lt"/>
                    <a:buAutoNum type="arabicPeriod"/>
                    <a:defRPr/>
                  </a:pPr>
                  <a:r>
                    <a:rPr lang="pt-BR" sz="800" dirty="0">
                      <a:solidFill>
                        <a:prstClr val="black"/>
                      </a:solidFill>
                      <a:latin typeface="Calibri"/>
                      <a:cs typeface="Calibri"/>
                    </a:rPr>
                    <a:t>Realizar as atividades conforme o cronograma.</a:t>
                  </a:r>
                </a:p>
                <a:p>
                  <a:pPr marL="228600" indent="-228600">
                    <a:lnSpc>
                      <a:spcPct val="95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+mj-lt"/>
                    <a:buAutoNum type="arabicPeriod"/>
                    <a:defRPr/>
                  </a:pPr>
                  <a:r>
                    <a:rPr lang="pt-BR" sz="800" dirty="0">
                      <a:solidFill>
                        <a:prstClr val="black"/>
                      </a:solidFill>
                      <a:latin typeface="Calibri"/>
                      <a:cs typeface="Calibri"/>
                    </a:rPr>
                    <a:t>Monitorar e controlar o progresso do trabalho.</a:t>
                  </a:r>
                </a:p>
                <a:p>
                  <a:pPr marL="228600" indent="-228600">
                    <a:lnSpc>
                      <a:spcPct val="95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+mj-lt"/>
                    <a:buAutoNum type="arabicPeriod"/>
                    <a:defRPr/>
                  </a:pPr>
                  <a:r>
                    <a:rPr lang="pt-BR" sz="800" dirty="0">
                      <a:solidFill>
                        <a:prstClr val="black"/>
                      </a:solidFill>
                      <a:latin typeface="Calibri"/>
                      <a:cs typeface="Calibri"/>
                    </a:rPr>
                    <a:t>Realizar reuniões de status com a equipe.</a:t>
                  </a:r>
                </a:p>
                <a:p>
                  <a:pPr marL="228600" indent="-228600">
                    <a:lnSpc>
                      <a:spcPct val="95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+mj-lt"/>
                    <a:buAutoNum type="arabicPeriod"/>
                    <a:defRPr/>
                  </a:pPr>
                  <a:r>
                    <a:rPr lang="pt-BR" sz="800" dirty="0">
                      <a:solidFill>
                        <a:prstClr val="black"/>
                      </a:solidFill>
                      <a:latin typeface="Calibri"/>
                      <a:cs typeface="Calibri"/>
                    </a:rPr>
                    <a:t>Acompanhar o desempenho do projeto em relação ao plano.</a:t>
                  </a:r>
                </a:p>
                <a:p>
                  <a:pPr marL="228600" indent="-228600">
                    <a:lnSpc>
                      <a:spcPct val="95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+mj-lt"/>
                    <a:buAutoNum type="arabicPeriod"/>
                    <a:defRPr/>
                  </a:pPr>
                  <a:r>
                    <a:rPr lang="pt-BR" sz="800" dirty="0">
                      <a:solidFill>
                        <a:prstClr val="black"/>
                      </a:solidFill>
                      <a:latin typeface="Calibri"/>
                      <a:cs typeface="Calibri"/>
                    </a:rPr>
                    <a:t>Implementar ações corretivas quando necessário.</a:t>
                  </a:r>
                </a:p>
                <a:p>
                  <a:pPr marL="228600" indent="-228600">
                    <a:lnSpc>
                      <a:spcPct val="95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+mj-lt"/>
                    <a:buAutoNum type="arabicPeriod"/>
                    <a:defRPr/>
                  </a:pPr>
                  <a:r>
                    <a:rPr lang="pt-BR" sz="800" dirty="0">
                      <a:solidFill>
                        <a:prstClr val="black"/>
                      </a:solidFill>
                      <a:latin typeface="Calibri"/>
                      <a:cs typeface="Calibri"/>
                    </a:rPr>
                    <a:t>Gerenciar mudanças no escopo, tempo e custo.</a:t>
                  </a:r>
                </a:p>
                <a:p>
                  <a:pPr marL="228600" indent="-228600">
                    <a:lnSpc>
                      <a:spcPct val="95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+mj-lt"/>
                    <a:buAutoNum type="arabicPeriod"/>
                    <a:defRPr/>
                  </a:pPr>
                  <a:r>
                    <a:rPr lang="pt-BR" sz="800" dirty="0">
                      <a:solidFill>
                        <a:prstClr val="black"/>
                      </a:solidFill>
                      <a:latin typeface="Calibri"/>
                      <a:cs typeface="Calibri"/>
                    </a:rPr>
                    <a:t>Concluir todas as atividades do projeto.</a:t>
                  </a:r>
                </a:p>
                <a:p>
                  <a:pPr marL="228600" indent="-228600">
                    <a:lnSpc>
                      <a:spcPct val="95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+mj-lt"/>
                    <a:buAutoNum type="arabicPeriod"/>
                    <a:defRPr/>
                  </a:pPr>
                  <a:r>
                    <a:rPr lang="pt-BR" sz="800" dirty="0">
                      <a:solidFill>
                        <a:prstClr val="black"/>
                      </a:solidFill>
                      <a:latin typeface="Calibri"/>
                      <a:cs typeface="Calibri"/>
                    </a:rPr>
                    <a:t>Formalizar a aceitação dos entregáveis.</a:t>
                  </a:r>
                </a:p>
                <a:p>
                  <a:pPr marL="228600" indent="-228600">
                    <a:lnSpc>
                      <a:spcPct val="95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+mj-lt"/>
                    <a:buAutoNum type="arabicPeriod"/>
                    <a:defRPr/>
                  </a:pPr>
                  <a:r>
                    <a:rPr lang="pt-BR" sz="800" dirty="0">
                      <a:solidFill>
                        <a:prstClr val="black"/>
                      </a:solidFill>
                      <a:latin typeface="Calibri"/>
                      <a:cs typeface="Calibri"/>
                    </a:rPr>
                    <a:t>Realizar a reunião de encerramento do projeto.</a:t>
                  </a:r>
                </a:p>
                <a:p>
                  <a:pPr marL="228600" indent="-228600">
                    <a:lnSpc>
                      <a:spcPct val="95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+mj-lt"/>
                    <a:buAutoNum type="arabicPeriod"/>
                    <a:defRPr/>
                  </a:pPr>
                  <a:r>
                    <a:rPr lang="pt-BR" sz="800" dirty="0">
                      <a:solidFill>
                        <a:prstClr val="black"/>
                      </a:solidFill>
                      <a:latin typeface="Calibri"/>
                      <a:cs typeface="Calibri"/>
                    </a:rPr>
                    <a:t>Documentar as lições aprendidas.</a:t>
                  </a:r>
                </a:p>
              </p:txBody>
            </p:sp>
            <p:sp>
              <p:nvSpPr>
                <p:cNvPr id="30" name="CaixaDeTexto 29">
                  <a:extLst>
                    <a:ext uri="{FF2B5EF4-FFF2-40B4-BE49-F238E27FC236}">
                      <a16:creationId xmlns:a16="http://schemas.microsoft.com/office/drawing/2014/main" id="{6B974C01-9C72-4529-A03B-56653FE5EBC6}"/>
                    </a:ext>
                  </a:extLst>
                </p:cNvPr>
                <p:cNvSpPr txBox="1"/>
                <p:nvPr/>
              </p:nvSpPr>
              <p:spPr>
                <a:xfrm>
                  <a:off x="1193308" y="5125964"/>
                  <a:ext cx="5693832" cy="716497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 anchor="t">
                  <a:spAutoFit/>
                </a:bodyPr>
                <a:lstStyle/>
                <a:p>
                  <a:pPr marL="228600" indent="-228600">
                    <a:lnSpc>
                      <a:spcPct val="95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/>
                  </a:pPr>
                  <a:r>
                    <a:rPr lang="pt-BR" sz="800" dirty="0">
                      <a:solidFill>
                        <a:prstClr val="black"/>
                      </a:solidFill>
                      <a:latin typeface="Calibri"/>
                      <a:cs typeface="Calibri"/>
                    </a:rPr>
                    <a:t>O projeto deve estar alinhado com os objetivos estratégicos da organização.</a:t>
                  </a:r>
                </a:p>
                <a:p>
                  <a:pPr marL="228600" indent="-228600">
                    <a:lnSpc>
                      <a:spcPct val="95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/>
                  </a:pPr>
                  <a:r>
                    <a:rPr lang="pt-BR" sz="800" dirty="0">
                      <a:solidFill>
                        <a:prstClr val="black"/>
                      </a:solidFill>
                      <a:latin typeface="Calibri"/>
                      <a:cs typeface="Calibri"/>
                    </a:rPr>
                    <a:t>Disponibilidade de recursos financeiros necessários para a execução do projeto.</a:t>
                  </a:r>
                </a:p>
                <a:p>
                  <a:pPr marL="228600" indent="-228600">
                    <a:lnSpc>
                      <a:spcPct val="95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/>
                  </a:pPr>
                  <a:r>
                    <a:rPr lang="pt-BR" sz="800" dirty="0">
                      <a:solidFill>
                        <a:prstClr val="black"/>
                      </a:solidFill>
                      <a:latin typeface="Calibri"/>
                      <a:cs typeface="Calibri"/>
                    </a:rPr>
                    <a:t>Desenvolvimento de um cronograma realista com marcos e prazos claramente definidos.</a:t>
                  </a:r>
                </a:p>
                <a:p>
                  <a:pPr marL="228600" indent="-228600">
                    <a:lnSpc>
                      <a:spcPct val="95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/>
                  </a:pPr>
                  <a:r>
                    <a:rPr lang="pt-BR" sz="800" dirty="0">
                      <a:solidFill>
                        <a:prstClr val="black"/>
                      </a:solidFill>
                      <a:latin typeface="Calibri"/>
                      <a:cs typeface="Calibri"/>
                    </a:rPr>
                    <a:t>Disponibilidade de infraestrutura tecnológica necessária para o projeto (hardware, software, redes, etc.).</a:t>
                  </a:r>
                </a:p>
                <a:p>
                  <a:pPr marL="228600" indent="-228600">
                    <a:lnSpc>
                      <a:spcPct val="95000"/>
                    </a:lnSpc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/>
                  </a:pPr>
                  <a:r>
                    <a:rPr lang="pt-BR" sz="800" dirty="0">
                      <a:solidFill>
                        <a:prstClr val="black"/>
                      </a:solidFill>
                      <a:latin typeface="Calibri"/>
                      <a:cs typeface="Calibri"/>
                    </a:rPr>
                    <a:t>Definição de um plano de comunicação eficaz para garantir a troca de informações entre a equipe do projeto e os stakeholders.</a:t>
                  </a:r>
                </a:p>
              </p:txBody>
            </p:sp>
          </p:grpSp>
          <p:sp>
            <p:nvSpPr>
              <p:cNvPr id="22" name="CaixaDeTexto 21">
                <a:extLst>
                  <a:ext uri="{FF2B5EF4-FFF2-40B4-BE49-F238E27FC236}">
                    <a16:creationId xmlns:a16="http://schemas.microsoft.com/office/drawing/2014/main" id="{FC1347FB-8E30-3B84-2A3C-5082EE660E2A}"/>
                  </a:ext>
                </a:extLst>
              </p:cNvPr>
              <p:cNvSpPr txBox="1"/>
              <p:nvPr/>
            </p:nvSpPr>
            <p:spPr>
              <a:xfrm>
                <a:off x="4289928" y="5596173"/>
                <a:ext cx="2728360" cy="25391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sz="105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PRINCIPAIS RETORNOS ESPERADOS</a:t>
                </a:r>
                <a:endParaRPr kumimoji="0" lang="en-US" sz="105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23" name="Conector reto 22">
                <a:extLst>
                  <a:ext uri="{FF2B5EF4-FFF2-40B4-BE49-F238E27FC236}">
                    <a16:creationId xmlns:a16="http://schemas.microsoft.com/office/drawing/2014/main" id="{53B9E37E-AFC2-2FF1-BC12-B9492C60DA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64792" y="5689879"/>
                <a:ext cx="0" cy="759323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CaixaDeTexto 23">
                <a:extLst>
                  <a:ext uri="{FF2B5EF4-FFF2-40B4-BE49-F238E27FC236}">
                    <a16:creationId xmlns:a16="http://schemas.microsoft.com/office/drawing/2014/main" id="{2E0EFF73-F8F7-6325-222A-590E1521D905}"/>
                  </a:ext>
                </a:extLst>
              </p:cNvPr>
              <p:cNvSpPr txBox="1"/>
              <p:nvPr/>
            </p:nvSpPr>
            <p:spPr>
              <a:xfrm>
                <a:off x="3643037" y="5810720"/>
                <a:ext cx="3854414" cy="56015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marL="228600" indent="-228600" algn="just" defTabSz="457200" fontAlgn="base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pt-BR" sz="800" dirty="0">
                    <a:solidFill>
                      <a:prstClr val="black"/>
                    </a:solidFill>
                    <a:latin typeface="Calibri"/>
                    <a:cs typeface="Calibri"/>
                  </a:rPr>
                  <a:t>Eficiência Operacional: Redução de tempo e custos operacionais através da automação e otimização de processos.</a:t>
                </a:r>
              </a:p>
              <a:p>
                <a:pPr marL="228600" indent="-228600" algn="just" defTabSz="457200" fontAlgn="base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pt-BR" sz="800" dirty="0">
                    <a:solidFill>
                      <a:prstClr val="black"/>
                    </a:solidFill>
                    <a:latin typeface="Calibri"/>
                    <a:cs typeface="Calibri"/>
                  </a:rPr>
                  <a:t>Qualidade de Serviço: Aumento da qualidade dos produtos ou serviços oferecidos pela organização.</a:t>
                </a:r>
              </a:p>
            </p:txBody>
          </p:sp>
        </p:grpSp>
        <p:sp>
          <p:nvSpPr>
            <p:cNvPr id="225" name="Retângulo 224">
              <a:extLst>
                <a:ext uri="{FF2B5EF4-FFF2-40B4-BE49-F238E27FC236}">
                  <a16:creationId xmlns:a16="http://schemas.microsoft.com/office/drawing/2014/main" id="{4E62E8AC-C029-5A1F-D9E9-56EBF64D88AA}"/>
                </a:ext>
              </a:extLst>
            </p:cNvPr>
            <p:cNvSpPr/>
            <p:nvPr/>
          </p:nvSpPr>
          <p:spPr>
            <a:xfrm>
              <a:off x="7620982" y="5775187"/>
              <a:ext cx="2614955" cy="256979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pt-BR" sz="1100" dirty="0">
                  <a:solidFill>
                    <a:schemeClr val="tx1"/>
                  </a:solidFill>
                  <a:latin typeface="Arial"/>
                  <a:cs typeface="Arial"/>
                </a:rPr>
                <a:t>Líder do projeto</a:t>
              </a:r>
              <a:endParaRPr lang="pt-BR" dirty="0">
                <a:solidFill>
                  <a:schemeClr val="tx1"/>
                </a:solidFill>
                <a:latin typeface="Arial"/>
                <a:cs typeface="Arial"/>
              </a:endParaRPr>
            </a:p>
          </p:txBody>
        </p:sp>
        <p:sp>
          <p:nvSpPr>
            <p:cNvPr id="226" name="Rectangle 4">
              <a:extLst>
                <a:ext uri="{FF2B5EF4-FFF2-40B4-BE49-F238E27FC236}">
                  <a16:creationId xmlns:a16="http://schemas.microsoft.com/office/drawing/2014/main" id="{12DD81AD-ABF1-85C0-5DE5-5C927BB11D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20983" y="2875917"/>
              <a:ext cx="2607212" cy="147770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6">
                  <a:lumMod val="5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54000" tIns="13500" rIns="54000" bIns="13500" rtlCol="0" anchor="ctr"/>
            <a:lstStyle/>
            <a:p>
              <a:pPr marL="0" marR="0" lvl="0" indent="0" algn="ctr" defTabSz="4572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88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7" name="Rectangle 5">
              <a:extLst>
                <a:ext uri="{FF2B5EF4-FFF2-40B4-BE49-F238E27FC236}">
                  <a16:creationId xmlns:a16="http://schemas.microsoft.com/office/drawing/2014/main" id="{B2AF9EF1-1363-5DB3-5B09-F4A63FEEF9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58174" y="526887"/>
              <a:ext cx="1292198" cy="21505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6">
                  <a:lumMod val="5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54000" tIns="13500" rIns="54000" bIns="13500" rtlCol="0" anchor="ctr"/>
            <a:lstStyle/>
            <a:p>
              <a:pPr marL="0" marR="0" lvl="0" indent="0" algn="ctr" defTabSz="4572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788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8" name="CaixaDeTexto 227">
              <a:extLst>
                <a:ext uri="{FF2B5EF4-FFF2-40B4-BE49-F238E27FC236}">
                  <a16:creationId xmlns:a16="http://schemas.microsoft.com/office/drawing/2014/main" id="{D9082C15-204E-9733-7370-5D6FF53D22AC}"/>
                </a:ext>
              </a:extLst>
            </p:cNvPr>
            <p:cNvSpPr txBox="1"/>
            <p:nvPr/>
          </p:nvSpPr>
          <p:spPr>
            <a:xfrm>
              <a:off x="7701731" y="343168"/>
              <a:ext cx="1005083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8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ÁREA RESPONSÁVEL</a:t>
              </a:r>
              <a:endParaRPr kumimoji="0" lang="en-US" sz="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9" name="CaixaDeTexto 228">
              <a:extLst>
                <a:ext uri="{FF2B5EF4-FFF2-40B4-BE49-F238E27FC236}">
                  <a16:creationId xmlns:a16="http://schemas.microsoft.com/office/drawing/2014/main" id="{58C93635-D8DD-70DC-30E5-0AC9629388D9}"/>
                </a:ext>
              </a:extLst>
            </p:cNvPr>
            <p:cNvSpPr txBox="1"/>
            <p:nvPr/>
          </p:nvSpPr>
          <p:spPr>
            <a:xfrm>
              <a:off x="7949264" y="2713703"/>
              <a:ext cx="1887841" cy="2308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9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NECESSITA DE RECURSOS ($)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0" name="Retângulo 229">
              <a:extLst>
                <a:ext uri="{FF2B5EF4-FFF2-40B4-BE49-F238E27FC236}">
                  <a16:creationId xmlns:a16="http://schemas.microsoft.com/office/drawing/2014/main" id="{1BD4A0D6-0F06-4F04-FAA3-361AA59DF8F5}"/>
                </a:ext>
              </a:extLst>
            </p:cNvPr>
            <p:cNvSpPr/>
            <p:nvPr/>
          </p:nvSpPr>
          <p:spPr>
            <a:xfrm>
              <a:off x="7755829" y="2966156"/>
              <a:ext cx="647382" cy="367686"/>
            </a:xfrm>
            <a:prstGeom prst="rect">
              <a:avLst/>
            </a:prstGeom>
            <a:no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marR="0" lvl="0" indent="-171450" algn="just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q"/>
                <a:tabLst/>
                <a:defRPr/>
              </a:pPr>
              <a:r>
                <a:rPr kumimoji="0" lang="pt-BR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SIM</a:t>
              </a:r>
            </a:p>
            <a:p>
              <a:pPr marL="171450" marR="0" lvl="0" indent="-171450" algn="just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q"/>
                <a:tabLst/>
                <a:defRPr/>
              </a:pPr>
              <a:r>
                <a:rPr kumimoji="0" lang="pt-BR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NÃO</a:t>
              </a:r>
            </a:p>
          </p:txBody>
        </p:sp>
        <p:sp>
          <p:nvSpPr>
            <p:cNvPr id="231" name="Retângulo 230">
              <a:extLst>
                <a:ext uri="{FF2B5EF4-FFF2-40B4-BE49-F238E27FC236}">
                  <a16:creationId xmlns:a16="http://schemas.microsoft.com/office/drawing/2014/main" id="{AE5DC06C-33F1-45B8-0F05-4D2A4DDB6E0C}"/>
                </a:ext>
              </a:extLst>
            </p:cNvPr>
            <p:cNvSpPr/>
            <p:nvPr/>
          </p:nvSpPr>
          <p:spPr>
            <a:xfrm>
              <a:off x="8914024" y="3424776"/>
              <a:ext cx="1206273" cy="367686"/>
            </a:xfrm>
            <a:prstGeom prst="rect">
              <a:avLst/>
            </a:prstGeom>
            <a:no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just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R$______________</a:t>
              </a:r>
            </a:p>
          </p:txBody>
        </p:sp>
        <p:sp>
          <p:nvSpPr>
            <p:cNvPr id="232" name="Retângulo 231">
              <a:extLst>
                <a:ext uri="{FF2B5EF4-FFF2-40B4-BE49-F238E27FC236}">
                  <a16:creationId xmlns:a16="http://schemas.microsoft.com/office/drawing/2014/main" id="{E0363B5D-6972-01EB-6A3C-1FBB024535C3}"/>
                </a:ext>
              </a:extLst>
            </p:cNvPr>
            <p:cNvSpPr/>
            <p:nvPr/>
          </p:nvSpPr>
          <p:spPr>
            <a:xfrm>
              <a:off x="7751433" y="3424776"/>
              <a:ext cx="1127351" cy="367686"/>
            </a:xfrm>
            <a:prstGeom prst="rect">
              <a:avLst/>
            </a:prstGeom>
            <a:no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SE SIM, QUAL VALOR ESTIMADO?</a:t>
              </a:r>
            </a:p>
          </p:txBody>
        </p:sp>
        <p:sp>
          <p:nvSpPr>
            <p:cNvPr id="233" name="Retângulo 232">
              <a:extLst>
                <a:ext uri="{FF2B5EF4-FFF2-40B4-BE49-F238E27FC236}">
                  <a16:creationId xmlns:a16="http://schemas.microsoft.com/office/drawing/2014/main" id="{2779F7D4-FC56-E019-7A5B-F0FBEE8AFBE6}"/>
                </a:ext>
              </a:extLst>
            </p:cNvPr>
            <p:cNvSpPr/>
            <p:nvPr/>
          </p:nvSpPr>
          <p:spPr>
            <a:xfrm>
              <a:off x="7748766" y="3880301"/>
              <a:ext cx="1127351" cy="367686"/>
            </a:xfrm>
            <a:prstGeom prst="rect">
              <a:avLst/>
            </a:prstGeom>
            <a:no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QUAL APLICAÇÃO?</a:t>
              </a:r>
            </a:p>
          </p:txBody>
        </p:sp>
        <p:sp>
          <p:nvSpPr>
            <p:cNvPr id="234" name="Rectangle 4">
              <a:extLst>
                <a:ext uri="{FF2B5EF4-FFF2-40B4-BE49-F238E27FC236}">
                  <a16:creationId xmlns:a16="http://schemas.microsoft.com/office/drawing/2014/main" id="{31F91BA6-7C1A-0624-F39B-A789EB6979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28725" y="4565464"/>
              <a:ext cx="2607212" cy="984083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6">
                  <a:lumMod val="5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54000" tIns="13500" rIns="54000" bIns="13500" rtlCol="0" anchor="ctr"/>
            <a:lstStyle/>
            <a:p>
              <a:pPr marL="0" marR="0" lvl="0" indent="0" algn="ctr" defTabSz="4572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88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6" name="CaixaDeTexto 235">
              <a:extLst>
                <a:ext uri="{FF2B5EF4-FFF2-40B4-BE49-F238E27FC236}">
                  <a16:creationId xmlns:a16="http://schemas.microsoft.com/office/drawing/2014/main" id="{165596C2-7436-AD5B-22EC-204A4340175A}"/>
                </a:ext>
              </a:extLst>
            </p:cNvPr>
            <p:cNvSpPr txBox="1"/>
            <p:nvPr/>
          </p:nvSpPr>
          <p:spPr>
            <a:xfrm>
              <a:off x="7807686" y="4411423"/>
              <a:ext cx="2183595" cy="2308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9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TEMPO DE EXECUÇÃO (ESTIMADO)</a:t>
              </a:r>
              <a:endParaRPr kumimoji="0" lang="en-US" sz="9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7" name="Retângulo 236">
              <a:extLst>
                <a:ext uri="{FF2B5EF4-FFF2-40B4-BE49-F238E27FC236}">
                  <a16:creationId xmlns:a16="http://schemas.microsoft.com/office/drawing/2014/main" id="{A13B90A7-DA3E-D09D-7E8C-FAC885849049}"/>
                </a:ext>
              </a:extLst>
            </p:cNvPr>
            <p:cNvSpPr/>
            <p:nvPr/>
          </p:nvSpPr>
          <p:spPr>
            <a:xfrm>
              <a:off x="7874543" y="4684705"/>
              <a:ext cx="1287676" cy="777899"/>
            </a:xfrm>
            <a:prstGeom prst="rect">
              <a:avLst/>
            </a:prstGeom>
            <a:no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just" defTabSz="457200">
                <a:defRPr/>
              </a:pPr>
              <a:r>
                <a:rPr lang="pt-BR" sz="800" dirty="0">
                  <a:solidFill>
                    <a:prstClr val="black"/>
                  </a:solidFill>
                  <a:latin typeface="Arial"/>
                  <a:cs typeface="Arial"/>
                </a:rPr>
                <a:t>6 (seis) meses</a:t>
              </a:r>
              <a:endParaRPr lang="pt-BR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8" name="Retângulo 237">
              <a:extLst>
                <a:ext uri="{FF2B5EF4-FFF2-40B4-BE49-F238E27FC236}">
                  <a16:creationId xmlns:a16="http://schemas.microsoft.com/office/drawing/2014/main" id="{586A16A2-6893-E03A-C4BD-5044EEC51FA5}"/>
                </a:ext>
              </a:extLst>
            </p:cNvPr>
            <p:cNvSpPr/>
            <p:nvPr/>
          </p:nvSpPr>
          <p:spPr>
            <a:xfrm>
              <a:off x="9298426" y="4684704"/>
              <a:ext cx="647135" cy="777899"/>
            </a:xfrm>
            <a:prstGeom prst="rect">
              <a:avLst/>
            </a:prstGeom>
            <a:no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INÍCIO</a:t>
              </a:r>
            </a:p>
            <a:p>
              <a:pPr marL="171450" marR="0" lvl="0" indent="-17145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q"/>
                <a:tabLst/>
                <a:defRPr/>
              </a:pPr>
              <a:r>
                <a:rPr kumimoji="0" lang="pt-BR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2023</a:t>
              </a:r>
            </a:p>
            <a:p>
              <a:pPr marL="171450" marR="0" lvl="0" indent="-17145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q"/>
                <a:tabLst/>
                <a:defRPr/>
              </a:pPr>
              <a:r>
                <a:rPr kumimoji="0" lang="pt-BR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2024</a:t>
              </a:r>
            </a:p>
            <a:p>
              <a:pPr marL="171450" marR="0" lvl="0" indent="-17145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q"/>
                <a:tabLst/>
                <a:defRPr/>
              </a:pPr>
              <a:r>
                <a:rPr kumimoji="0" lang="pt-BR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2025</a:t>
              </a:r>
            </a:p>
            <a:p>
              <a:pPr marL="171450" marR="0" lvl="0" indent="-17145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q"/>
                <a:tabLst/>
                <a:defRPr/>
              </a:pPr>
              <a:r>
                <a:rPr kumimoji="0" lang="pt-BR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2026</a:t>
              </a:r>
            </a:p>
          </p:txBody>
        </p:sp>
        <p:sp>
          <p:nvSpPr>
            <p:cNvPr id="239" name="Rectangle 5">
              <a:extLst>
                <a:ext uri="{FF2B5EF4-FFF2-40B4-BE49-F238E27FC236}">
                  <a16:creationId xmlns:a16="http://schemas.microsoft.com/office/drawing/2014/main" id="{941DFA18-4384-9A65-70A5-2DF19DB10A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35996" y="539114"/>
              <a:ext cx="1292198" cy="2138313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6">
                  <a:lumMod val="5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54000" tIns="13500" rIns="54000" bIns="13500" rtlCol="0" anchor="ctr"/>
            <a:lstStyle/>
            <a:p>
              <a:pPr marL="0" marR="0" lvl="0" indent="0" algn="ctr" defTabSz="4572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788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0" name="Retângulo 239">
              <a:extLst>
                <a:ext uri="{FF2B5EF4-FFF2-40B4-BE49-F238E27FC236}">
                  <a16:creationId xmlns:a16="http://schemas.microsoft.com/office/drawing/2014/main" id="{D08642FC-7AC4-6C49-78EA-8387AA3A0DAA}"/>
                </a:ext>
              </a:extLst>
            </p:cNvPr>
            <p:cNvSpPr/>
            <p:nvPr/>
          </p:nvSpPr>
          <p:spPr>
            <a:xfrm>
              <a:off x="8914024" y="3880686"/>
              <a:ext cx="1206273" cy="367686"/>
            </a:xfrm>
            <a:prstGeom prst="rect">
              <a:avLst/>
            </a:prstGeom>
            <a:no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marR="0" lvl="0" indent="-171450" algn="just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q"/>
                <a:tabLst/>
                <a:defRPr/>
              </a:pPr>
              <a:r>
                <a:rPr kumimoji="0" lang="pt-BR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CUSTEIO</a:t>
              </a:r>
              <a:endParaRPr lang="pt-BR" sz="82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marR="0" lvl="0" indent="-171450" algn="just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q"/>
                <a:tabLst/>
                <a:defRPr/>
              </a:pPr>
              <a:r>
                <a:rPr kumimoji="0" lang="pt-BR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INVESTIMENTO</a:t>
              </a:r>
            </a:p>
          </p:txBody>
        </p:sp>
        <p:sp>
          <p:nvSpPr>
            <p:cNvPr id="241" name="CaixaDeTexto 240">
              <a:extLst>
                <a:ext uri="{FF2B5EF4-FFF2-40B4-BE49-F238E27FC236}">
                  <a16:creationId xmlns:a16="http://schemas.microsoft.com/office/drawing/2014/main" id="{1A80B168-6BEE-59FD-088C-1AD18D4DE42C}"/>
                </a:ext>
              </a:extLst>
            </p:cNvPr>
            <p:cNvSpPr txBox="1"/>
            <p:nvPr/>
          </p:nvSpPr>
          <p:spPr>
            <a:xfrm>
              <a:off x="9092803" y="352011"/>
              <a:ext cx="943056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8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ÁREA(S) ENVOLVIDA (S)</a:t>
              </a:r>
              <a:endParaRPr kumimoji="0" lang="en-US" sz="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2" name="Retângulo 241">
              <a:extLst>
                <a:ext uri="{FF2B5EF4-FFF2-40B4-BE49-F238E27FC236}">
                  <a16:creationId xmlns:a16="http://schemas.microsoft.com/office/drawing/2014/main" id="{45576222-88F3-22C8-8515-31BB488776A7}"/>
                </a:ext>
              </a:extLst>
            </p:cNvPr>
            <p:cNvSpPr/>
            <p:nvPr/>
          </p:nvSpPr>
          <p:spPr>
            <a:xfrm>
              <a:off x="7634935" y="6262467"/>
              <a:ext cx="2601002" cy="256979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endParaRPr lang="pt-BR" sz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pt-BR" sz="1100" dirty="0">
                  <a:solidFill>
                    <a:schemeClr val="tx1"/>
                  </a:solidFill>
                  <a:latin typeface="Arial"/>
                  <a:cs typeface="Arial"/>
                </a:rPr>
                <a:t>Substituto do Líder do Projeto</a:t>
              </a:r>
            </a:p>
          </p:txBody>
        </p:sp>
        <p:sp>
          <p:nvSpPr>
            <p:cNvPr id="243" name="CaixaDeTexto 242">
              <a:extLst>
                <a:ext uri="{FF2B5EF4-FFF2-40B4-BE49-F238E27FC236}">
                  <a16:creationId xmlns:a16="http://schemas.microsoft.com/office/drawing/2014/main" id="{0DF9833A-268F-0FFE-9B35-9ACA02EA77CD}"/>
                </a:ext>
              </a:extLst>
            </p:cNvPr>
            <p:cNvSpPr txBox="1"/>
            <p:nvPr/>
          </p:nvSpPr>
          <p:spPr>
            <a:xfrm>
              <a:off x="8131909" y="5610484"/>
              <a:ext cx="156530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t-BR" sz="800" b="1" dirty="0">
                  <a:latin typeface="Arial" panose="020B0604020202020204" pitchFamily="34" charset="0"/>
                  <a:cs typeface="Arial" panose="020B0604020202020204" pitchFamily="34" charset="0"/>
                </a:rPr>
                <a:t>LÍDER DO PROJETO</a:t>
              </a:r>
              <a:endParaRPr kumimoji="0" lang="en-US" sz="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4" name="CaixaDeTexto 243">
              <a:extLst>
                <a:ext uri="{FF2B5EF4-FFF2-40B4-BE49-F238E27FC236}">
                  <a16:creationId xmlns:a16="http://schemas.microsoft.com/office/drawing/2014/main" id="{CB5475E4-60FF-5AA0-1821-D22097650E9A}"/>
                </a:ext>
              </a:extLst>
            </p:cNvPr>
            <p:cNvSpPr txBox="1"/>
            <p:nvPr/>
          </p:nvSpPr>
          <p:spPr>
            <a:xfrm>
              <a:off x="8131909" y="6111308"/>
              <a:ext cx="1617174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t-BR" sz="800" b="1" dirty="0">
                  <a:latin typeface="Arial" panose="020B0604020202020204" pitchFamily="34" charset="0"/>
                  <a:cs typeface="Arial" panose="020B0604020202020204" pitchFamily="34" charset="0"/>
                </a:rPr>
                <a:t>LÍDER SUBSTITUTO</a:t>
              </a:r>
              <a:endParaRPr kumimoji="0" lang="en-US" sz="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5" name="Rectangle 32">
              <a:extLst>
                <a:ext uri="{FF2B5EF4-FFF2-40B4-BE49-F238E27FC236}">
                  <a16:creationId xmlns:a16="http://schemas.microsoft.com/office/drawing/2014/main" id="{CA53E266-6160-3B07-3F03-F9A5CE02501D}"/>
                </a:ext>
              </a:extLst>
            </p:cNvPr>
            <p:cNvSpPr/>
            <p:nvPr/>
          </p:nvSpPr>
          <p:spPr>
            <a:xfrm>
              <a:off x="7623559" y="642980"/>
              <a:ext cx="1105025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71450" marR="0" lvl="0" indent="-171450" algn="just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q"/>
                <a:tabLst/>
                <a:defRPr/>
              </a:pPr>
              <a:r>
                <a:rPr kumimoji="0" lang="pt-B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SPTI</a:t>
              </a:r>
            </a:p>
            <a:p>
              <a:pPr marL="171450" marR="0" lvl="0" indent="-171450" algn="just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q"/>
                <a:tabLst/>
                <a:defRPr/>
              </a:pPr>
              <a:r>
                <a:rPr kumimoji="0" lang="pt-B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CGTI</a:t>
              </a:r>
            </a:p>
            <a:p>
              <a:pPr marL="266700" marR="0" lvl="0" indent="-171450" algn="just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q"/>
                <a:tabLst/>
                <a:defRPr/>
              </a:pPr>
              <a:r>
                <a:rPr kumimoji="0" lang="pt-B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COGTI</a:t>
              </a:r>
            </a:p>
            <a:p>
              <a:pPr marL="266700" marR="0" lvl="0" indent="-171450" algn="just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q"/>
                <a:tabLst/>
                <a:defRPr/>
              </a:pPr>
              <a:r>
                <a:rPr kumimoji="0" lang="pt-B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COSIN</a:t>
              </a:r>
            </a:p>
            <a:p>
              <a:pPr marL="266700" marR="0" lvl="0" indent="-171450" algn="just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q"/>
                <a:tabLst/>
                <a:defRPr/>
              </a:pPr>
              <a:r>
                <a:rPr kumimoji="0" lang="pt-B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COINS</a:t>
              </a:r>
              <a:endParaRPr lang="pt-BR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marR="0" lvl="0" indent="-171450" algn="just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q"/>
                <a:tabLst/>
                <a:defRPr/>
              </a:pPr>
              <a:r>
                <a:rPr kumimoji="0" lang="pt-B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CGGI</a:t>
              </a:r>
            </a:p>
            <a:p>
              <a:pPr marL="171450" marR="0" lvl="0" indent="-171450" algn="just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q"/>
                <a:tabLst/>
                <a:defRPr/>
              </a:pPr>
              <a:r>
                <a:rPr kumimoji="0" lang="pt-B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COGID</a:t>
              </a:r>
            </a:p>
            <a:p>
              <a:pPr marL="171450" marR="0" lvl="0" indent="-171450" algn="just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q"/>
                <a:tabLst/>
                <a:defRPr/>
              </a:pPr>
              <a:r>
                <a:rPr kumimoji="0" lang="pt-B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CGGE</a:t>
              </a:r>
            </a:p>
          </p:txBody>
        </p:sp>
        <p:pic>
          <p:nvPicPr>
            <p:cNvPr id="246" name="Imagem 245" descr="Logotipo&#10;&#10;Descrição gerada automaticamente">
              <a:extLst>
                <a:ext uri="{FF2B5EF4-FFF2-40B4-BE49-F238E27FC236}">
                  <a16:creationId xmlns:a16="http://schemas.microsoft.com/office/drawing/2014/main" id="{407E4F6B-7C27-2138-4EC6-78E313E6A5F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661"/>
            <a:stretch/>
          </p:blipFill>
          <p:spPr>
            <a:xfrm>
              <a:off x="10311975" y="5173800"/>
              <a:ext cx="1309055" cy="568648"/>
            </a:xfrm>
            <a:prstGeom prst="rect">
              <a:avLst/>
            </a:prstGeom>
          </p:spPr>
        </p:pic>
        <p:sp>
          <p:nvSpPr>
            <p:cNvPr id="247" name="Rectangle 32">
              <a:extLst>
                <a:ext uri="{FF2B5EF4-FFF2-40B4-BE49-F238E27FC236}">
                  <a16:creationId xmlns:a16="http://schemas.microsoft.com/office/drawing/2014/main" id="{983CB2B1-C742-A90D-11CB-EB8FC4840674}"/>
                </a:ext>
              </a:extLst>
            </p:cNvPr>
            <p:cNvSpPr/>
            <p:nvPr/>
          </p:nvSpPr>
          <p:spPr>
            <a:xfrm>
              <a:off x="9083987" y="681722"/>
              <a:ext cx="1105025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71450" marR="0" lvl="0" indent="-171450" algn="just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q"/>
                <a:tabLst/>
                <a:defRPr/>
              </a:pPr>
              <a:r>
                <a:rPr kumimoji="0" lang="pt-B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SPTI</a:t>
              </a:r>
            </a:p>
            <a:p>
              <a:pPr marL="171450" marR="0" lvl="0" indent="-171450" algn="just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q"/>
                <a:tabLst/>
                <a:defRPr/>
              </a:pPr>
              <a:r>
                <a:rPr kumimoji="0" lang="pt-B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CGTI</a:t>
              </a:r>
            </a:p>
            <a:p>
              <a:pPr marL="266700" marR="0" lvl="0" indent="-171450" algn="just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q"/>
                <a:tabLst/>
                <a:defRPr/>
              </a:pPr>
              <a:r>
                <a:rPr kumimoji="0" lang="pt-B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COGTI</a:t>
              </a:r>
            </a:p>
            <a:p>
              <a:pPr marL="266700" marR="0" lvl="0" indent="-171450" algn="just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q"/>
                <a:tabLst/>
                <a:defRPr/>
              </a:pPr>
              <a:r>
                <a:rPr kumimoji="0" lang="pt-B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COSIN</a:t>
              </a:r>
            </a:p>
            <a:p>
              <a:pPr marL="266700" marR="0" lvl="0" indent="-171450" algn="just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q"/>
                <a:tabLst/>
                <a:defRPr/>
              </a:pPr>
              <a:r>
                <a:rPr kumimoji="0" lang="pt-B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COINS</a:t>
              </a:r>
              <a:endParaRPr lang="pt-BR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marR="0" lvl="0" indent="-171450" algn="just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q"/>
                <a:tabLst/>
                <a:defRPr/>
              </a:pPr>
              <a:r>
                <a:rPr kumimoji="0" lang="pt-B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CGGI</a:t>
              </a:r>
            </a:p>
            <a:p>
              <a:pPr marL="171450" marR="0" lvl="0" indent="-171450" algn="just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q"/>
                <a:tabLst/>
                <a:defRPr/>
              </a:pPr>
              <a:r>
                <a:rPr kumimoji="0" lang="pt-B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COGID</a:t>
              </a:r>
            </a:p>
            <a:p>
              <a:pPr marL="171450" marR="0" lvl="0" indent="-171450" algn="just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q"/>
                <a:tabLst/>
                <a:defRPr/>
              </a:pPr>
              <a:r>
                <a:rPr kumimoji="0" lang="pt-B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CGGE</a:t>
              </a:r>
            </a:p>
          </p:txBody>
        </p:sp>
        <p:pic>
          <p:nvPicPr>
            <p:cNvPr id="248" name="Gráfico 247" descr="Marca de seleção">
              <a:extLst>
                <a:ext uri="{FF2B5EF4-FFF2-40B4-BE49-F238E27FC236}">
                  <a16:creationId xmlns:a16="http://schemas.microsoft.com/office/drawing/2014/main" id="{24CE01AE-A281-6D08-B52D-9EB611BFA65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147180" y="656745"/>
              <a:ext cx="181008" cy="164665"/>
            </a:xfrm>
            <a:prstGeom prst="rect">
              <a:avLst/>
            </a:prstGeom>
          </p:spPr>
        </p:pic>
        <p:pic>
          <p:nvPicPr>
            <p:cNvPr id="249" name="Gráfico 248" descr="Marca de seleção">
              <a:extLst>
                <a:ext uri="{FF2B5EF4-FFF2-40B4-BE49-F238E27FC236}">
                  <a16:creationId xmlns:a16="http://schemas.microsoft.com/office/drawing/2014/main" id="{66DF40DE-F9D3-1EE4-D3B2-9EAA3456C9D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244580" y="1140880"/>
              <a:ext cx="181008" cy="164665"/>
            </a:xfrm>
            <a:prstGeom prst="rect">
              <a:avLst/>
            </a:prstGeom>
          </p:spPr>
        </p:pic>
        <p:pic>
          <p:nvPicPr>
            <p:cNvPr id="250" name="Gráfico 249" descr="Marca de seleção">
              <a:extLst>
                <a:ext uri="{FF2B5EF4-FFF2-40B4-BE49-F238E27FC236}">
                  <a16:creationId xmlns:a16="http://schemas.microsoft.com/office/drawing/2014/main" id="{CA90F080-CE4A-6663-3E00-6CAF6973864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153892" y="1516960"/>
              <a:ext cx="181008" cy="164665"/>
            </a:xfrm>
            <a:prstGeom prst="rect">
              <a:avLst/>
            </a:prstGeom>
          </p:spPr>
        </p:pic>
        <p:pic>
          <p:nvPicPr>
            <p:cNvPr id="251" name="Gráfico 250" descr="Marca de seleção">
              <a:extLst>
                <a:ext uri="{FF2B5EF4-FFF2-40B4-BE49-F238E27FC236}">
                  <a16:creationId xmlns:a16="http://schemas.microsoft.com/office/drawing/2014/main" id="{E045445D-7816-5206-D1EE-0D0945723C1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7783772" y="1103429"/>
              <a:ext cx="181008" cy="164665"/>
            </a:xfrm>
            <a:prstGeom prst="rect">
              <a:avLst/>
            </a:prstGeom>
          </p:spPr>
        </p:pic>
        <p:pic>
          <p:nvPicPr>
            <p:cNvPr id="252" name="Gráfico 251" descr="Marca de seleção">
              <a:extLst>
                <a:ext uri="{FF2B5EF4-FFF2-40B4-BE49-F238E27FC236}">
                  <a16:creationId xmlns:a16="http://schemas.microsoft.com/office/drawing/2014/main" id="{72AC004F-6518-3A4E-BA94-7D67F833D36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147179" y="777060"/>
              <a:ext cx="181008" cy="164665"/>
            </a:xfrm>
            <a:prstGeom prst="rect">
              <a:avLst/>
            </a:prstGeom>
          </p:spPr>
        </p:pic>
        <p:pic>
          <p:nvPicPr>
            <p:cNvPr id="253" name="Gráfico 252" descr="Marca de seleção">
              <a:extLst>
                <a:ext uri="{FF2B5EF4-FFF2-40B4-BE49-F238E27FC236}">
                  <a16:creationId xmlns:a16="http://schemas.microsoft.com/office/drawing/2014/main" id="{E01BD2E5-63DB-BF02-9AD7-1D6710C63B3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399425" y="4958659"/>
              <a:ext cx="181008" cy="164665"/>
            </a:xfrm>
            <a:prstGeom prst="rect">
              <a:avLst/>
            </a:prstGeom>
          </p:spPr>
        </p:pic>
        <p:sp>
          <p:nvSpPr>
            <p:cNvPr id="254" name="CaixaDeTexto 253">
              <a:extLst>
                <a:ext uri="{FF2B5EF4-FFF2-40B4-BE49-F238E27FC236}">
                  <a16:creationId xmlns:a16="http://schemas.microsoft.com/office/drawing/2014/main" id="{23F2E39B-EEB6-DFE2-3DBE-E0444D6B1602}"/>
                </a:ext>
              </a:extLst>
            </p:cNvPr>
            <p:cNvSpPr txBox="1"/>
            <p:nvPr/>
          </p:nvSpPr>
          <p:spPr>
            <a:xfrm>
              <a:off x="757588" y="2898620"/>
              <a:ext cx="609600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pt-BR" sz="800" dirty="0">
                  <a:solidFill>
                    <a:prstClr val="black"/>
                  </a:solidFill>
                  <a:latin typeface="Calibri"/>
                  <a:cs typeface="Calibri"/>
                </a:rPr>
                <a:t>Os principais objetivos do projeto são: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pt-BR" sz="800" dirty="0">
                  <a:solidFill>
                    <a:prstClr val="black"/>
                  </a:solidFill>
                  <a:latin typeface="Calibri"/>
                  <a:cs typeface="Calibri"/>
                </a:rPr>
                <a:t>Garantir que os resultados do projeto atendam ou superem as expectativas dos stakeholders.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pt-BR" sz="800" dirty="0">
                  <a:solidFill>
                    <a:prstClr val="black"/>
                  </a:solidFill>
                  <a:latin typeface="Calibri"/>
                  <a:cs typeface="Calibri"/>
                </a:rPr>
                <a:t>Fornecer produtos, serviços ou soluções que resolvam o problema ou aproveitem a oportunidade identificada.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pt-BR" sz="800" dirty="0">
                  <a:solidFill>
                    <a:prstClr val="black"/>
                  </a:solidFill>
                  <a:latin typeface="Calibri"/>
                  <a:cs typeface="Calibri"/>
                </a:rPr>
                <a:t>Completar todas as atividades do projeto dentro do cronograma definido.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pt-BR" sz="800" dirty="0">
                  <a:solidFill>
                    <a:prstClr val="black"/>
                  </a:solidFill>
                  <a:latin typeface="Calibri"/>
                  <a:cs typeface="Calibri"/>
                </a:rPr>
                <a:t>Minimizar atrasos e garantir que o projeto siga o plano de tempo acordado.</a:t>
              </a:r>
            </a:p>
          </p:txBody>
        </p:sp>
        <p:pic>
          <p:nvPicPr>
            <p:cNvPr id="255" name="Gráfico 254" descr="Marca de seleção">
              <a:extLst>
                <a:ext uri="{FF2B5EF4-FFF2-40B4-BE49-F238E27FC236}">
                  <a16:creationId xmlns:a16="http://schemas.microsoft.com/office/drawing/2014/main" id="{CE80405D-8B46-322B-DA48-5F0681C8293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138652" y="1387420"/>
              <a:ext cx="181008" cy="164665"/>
            </a:xfrm>
            <a:prstGeom prst="rect">
              <a:avLst/>
            </a:prstGeom>
          </p:spPr>
        </p:pic>
        <p:pic>
          <p:nvPicPr>
            <p:cNvPr id="256" name="Gráfico 255" descr="Marca de seleção">
              <a:extLst>
                <a:ext uri="{FF2B5EF4-FFF2-40B4-BE49-F238E27FC236}">
                  <a16:creationId xmlns:a16="http://schemas.microsoft.com/office/drawing/2014/main" id="{13F95D18-5B68-7ACC-DF6B-9AFDCBD7731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153892" y="1273120"/>
              <a:ext cx="181008" cy="16466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43222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2DB9DD6AE00254094F09C2061754AF1" ma:contentTypeVersion="18" ma:contentTypeDescription="Crie um novo documento." ma:contentTypeScope="" ma:versionID="5e3b30fdc7bb6e2a964adfac6bd0335b">
  <xsd:schema xmlns:xsd="http://www.w3.org/2001/XMLSchema" xmlns:xs="http://www.w3.org/2001/XMLSchema" xmlns:p="http://schemas.microsoft.com/office/2006/metadata/properties" xmlns:ns2="3c3dc2a4-effd-48dd-b3ca-e423738f9108" xmlns:ns3="75cdfa80-b739-4906-9b9a-afa3a50922dc" targetNamespace="http://schemas.microsoft.com/office/2006/metadata/properties" ma:root="true" ma:fieldsID="f4cf5164c05a4e99add65aad2988a179" ns2:_="" ns3:_="">
    <xsd:import namespace="3c3dc2a4-effd-48dd-b3ca-e423738f9108"/>
    <xsd:import namespace="75cdfa80-b739-4906-9b9a-afa3a50922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Vers_x00e3_oPTD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3dc2a4-effd-48dd-b3ca-e423738f91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Marcações de imagem" ma:readOnly="false" ma:fieldId="{5cf76f15-5ced-4ddc-b409-7134ff3c332f}" ma:taxonomyMulti="true" ma:sspId="5bb1c0a9-9f06-4fb7-adb8-8bdee51cae5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Vers_x00e3_oPTD" ma:index="23" nillable="true" ma:displayName="Versão PTD" ma:description="Versão do PTD " ma:format="Dropdown" ma:internalName="Vers_x00e3_oPTD">
      <xsd:simpleType>
        <xsd:restriction base="dms:Text">
          <xsd:maxLength value="255"/>
        </xsd:restriction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cdfa80-b739-4906-9b9a-afa3a50922d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2bbadda5-28c9-486b-a3a0-bdf2bff8f69f}" ma:internalName="TaxCatchAll" ma:showField="CatchAllData" ma:web="75cdfa80-b739-4906-9b9a-afa3a50922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ers_x00e3_oPTD xmlns="3c3dc2a4-effd-48dd-b3ca-e423738f9108" xsi:nil="true"/>
    <TaxCatchAll xmlns="75cdfa80-b739-4906-9b9a-afa3a50922dc" xsi:nil="true"/>
    <lcf76f155ced4ddcb4097134ff3c332f xmlns="3c3dc2a4-effd-48dd-b3ca-e423738f9108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8ED3C88-FDCD-4668-80C6-E645E75712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3dc2a4-effd-48dd-b3ca-e423738f9108"/>
    <ds:schemaRef ds:uri="75cdfa80-b739-4906-9b9a-afa3a50922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BD9A7D2-02A3-4400-A93B-AC9EE713D749}">
  <ds:schemaRefs>
    <ds:schemaRef ds:uri="http://schemas.microsoft.com/office/infopath/2007/PartnerControls"/>
    <ds:schemaRef ds:uri="http://purl.org/dc/dcmitype/"/>
    <ds:schemaRef ds:uri="http://purl.org/dc/elements/1.1/"/>
    <ds:schemaRef ds:uri="75cdfa80-b739-4906-9b9a-afa3a50922dc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3c3dc2a4-effd-48dd-b3ca-e423738f9108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DE73E91-9BAF-44E1-833C-ACFC98BF1DD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480</Words>
  <Application>Microsoft Office PowerPoint</Application>
  <PresentationFormat>Widescreen</PresentationFormat>
  <Paragraphs>81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João Vítor Guimarães</dc:creator>
  <cp:lastModifiedBy>Vitor Machel Santos Severino</cp:lastModifiedBy>
  <cp:revision>4</cp:revision>
  <dcterms:created xsi:type="dcterms:W3CDTF">2023-09-13T19:51:01Z</dcterms:created>
  <dcterms:modified xsi:type="dcterms:W3CDTF">2024-07-03T20:02:47Z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0x01010022DB9DD6AE00254094F09C2061754AF1</vt:lpwstr>
  </property>
</Properties>
</file>